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5" r:id="rId5"/>
    <p:sldId id="266" r:id="rId6"/>
    <p:sldId id="260" r:id="rId7"/>
    <p:sldId id="267" r:id="rId8"/>
    <p:sldId id="262" r:id="rId9"/>
    <p:sldId id="269" r:id="rId10"/>
    <p:sldId id="268" r:id="rId11"/>
    <p:sldId id="270" r:id="rId12"/>
    <p:sldId id="261" r:id="rId13"/>
    <p:sldId id="263" r:id="rId14"/>
    <p:sldId id="271" r:id="rId15"/>
    <p:sldId id="273" r:id="rId16"/>
    <p:sldId id="275" r:id="rId17"/>
    <p:sldId id="276" r:id="rId18"/>
    <p:sldId id="277" r:id="rId19"/>
    <p:sldId id="278" r:id="rId20"/>
    <p:sldId id="279" r:id="rId21"/>
    <p:sldId id="280" r:id="rId22"/>
    <p:sldId id="281" r:id="rId23"/>
    <p:sldId id="282" r:id="rId24"/>
    <p:sldId id="283" r:id="rId25"/>
    <p:sldId id="284" r:id="rId26"/>
    <p:sldId id="285" r:id="rId27"/>
    <p:sldId id="294" r:id="rId28"/>
    <p:sldId id="286" r:id="rId29"/>
    <p:sldId id="287" r:id="rId30"/>
    <p:sldId id="289" r:id="rId31"/>
    <p:sldId id="295" r:id="rId32"/>
    <p:sldId id="296" r:id="rId33"/>
    <p:sldId id="290" r:id="rId34"/>
    <p:sldId id="292" r:id="rId35"/>
    <p:sldId id="297" r:id="rId36"/>
    <p:sldId id="293" r:id="rId37"/>
    <p:sldId id="298" r:id="rId38"/>
    <p:sldId id="299" r:id="rId39"/>
    <p:sldId id="300" r:id="rId40"/>
    <p:sldId id="301" r:id="rId41"/>
    <p:sldId id="302" r:id="rId42"/>
    <p:sldId id="303" r:id="rId43"/>
    <p:sldId id="304" r:id="rId44"/>
    <p:sldId id="305" r:id="rId45"/>
    <p:sldId id="306"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432" y="84"/>
      </p:cViewPr>
      <p:guideLst>
        <p:guide orient="horz" pos="2160"/>
        <p:guide pos="2880"/>
      </p:guideLst>
    </p:cSldViewPr>
  </p:slideViewPr>
  <p:notesTextViewPr>
    <p:cViewPr>
      <p:scale>
        <a:sx n="1" d="1"/>
        <a:sy n="1" d="1"/>
      </p:scale>
      <p:origin x="0" y="0"/>
    </p:cViewPr>
  </p:notesTextViewPr>
  <p:gridSpacing cx="45005" cy="45005"/>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07B39E0-0B4E-45C9-B69D-78537B1E1C0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646332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7B39E0-0B4E-45C9-B69D-78537B1E1C0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2627004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7B39E0-0B4E-45C9-B69D-78537B1E1C0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2604987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7B39E0-0B4E-45C9-B69D-78537B1E1C02}"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1855454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07B39E0-0B4E-45C9-B69D-78537B1E1C02}"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4226769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07B39E0-0B4E-45C9-B69D-78537B1E1C02}"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2369128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7B39E0-0B4E-45C9-B69D-78537B1E1C02}"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2530419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7B39E0-0B4E-45C9-B69D-78537B1E1C02}"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620833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7B39E0-0B4E-45C9-B69D-78537B1E1C02}"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3737215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7B39E0-0B4E-45C9-B69D-78537B1E1C0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99479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7B39E0-0B4E-45C9-B69D-78537B1E1C0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B7DC62-858B-47C5-8766-5A1E2C85651E}" type="slidenum">
              <a:rPr lang="en-GB" smtClean="0"/>
              <a:t>‹#›</a:t>
            </a:fld>
            <a:endParaRPr lang="en-GB"/>
          </a:p>
        </p:txBody>
      </p:sp>
    </p:spTree>
    <p:extLst>
      <p:ext uri="{BB962C8B-B14F-4D97-AF65-F5344CB8AC3E}">
        <p14:creationId xmlns:p14="http://schemas.microsoft.com/office/powerpoint/2010/main" val="352400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7B39E0-0B4E-45C9-B69D-78537B1E1C02}" type="datetimeFigureOut">
              <a:rPr lang="en-GB" smtClean="0"/>
              <a:t>10/11/2020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B7DC62-858B-47C5-8766-5A1E2C85651E}" type="slidenum">
              <a:rPr lang="en-GB" smtClean="0"/>
              <a:t>‹#›</a:t>
            </a:fld>
            <a:endParaRPr lang="en-GB"/>
          </a:p>
        </p:txBody>
      </p:sp>
    </p:spTree>
    <p:extLst>
      <p:ext uri="{BB962C8B-B14F-4D97-AF65-F5344CB8AC3E}">
        <p14:creationId xmlns:p14="http://schemas.microsoft.com/office/powerpoint/2010/main" val="1160169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66582" y="476672"/>
            <a:ext cx="6192688" cy="707886"/>
          </a:xfrm>
          <a:prstGeom prst="rect">
            <a:avLst/>
          </a:prstGeom>
          <a:noFill/>
        </p:spPr>
        <p:txBody>
          <a:bodyPr wrap="square" rtlCol="0">
            <a:spAutoFit/>
          </a:bodyPr>
          <a:lstStyle/>
          <a:p>
            <a:r>
              <a:rPr lang="en-GB" sz="4000" b="1" dirty="0"/>
              <a:t>Graphs</a:t>
            </a:r>
          </a:p>
        </p:txBody>
      </p:sp>
      <p:sp>
        <p:nvSpPr>
          <p:cNvPr id="3" name="TextBox 2"/>
          <p:cNvSpPr txBox="1"/>
          <p:nvPr/>
        </p:nvSpPr>
        <p:spPr>
          <a:xfrm>
            <a:off x="1115616" y="1314474"/>
            <a:ext cx="6480720" cy="4524315"/>
          </a:xfrm>
          <a:prstGeom prst="rect">
            <a:avLst/>
          </a:prstGeom>
          <a:noFill/>
        </p:spPr>
        <p:txBody>
          <a:bodyPr wrap="square" rtlCol="0">
            <a:spAutoFit/>
          </a:bodyPr>
          <a:lstStyle/>
          <a:p>
            <a:r>
              <a:rPr lang="en-GB" sz="2400" dirty="0"/>
              <a:t>In Computer Science a graph is a collection of connected vertices and edges</a:t>
            </a:r>
          </a:p>
          <a:p>
            <a:r>
              <a:rPr lang="en-GB" sz="2400" dirty="0"/>
              <a:t>This is a vertex :</a:t>
            </a:r>
          </a:p>
          <a:p>
            <a:r>
              <a:rPr lang="en-GB" sz="2400" dirty="0"/>
              <a:t>This is an edge:</a:t>
            </a:r>
          </a:p>
          <a:p>
            <a:r>
              <a:rPr lang="en-GB" sz="2400" dirty="0"/>
              <a:t>Vertices are connected by edges to make a graph, for example:-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Oval 3"/>
          <p:cNvSpPr/>
          <p:nvPr/>
        </p:nvSpPr>
        <p:spPr>
          <a:xfrm>
            <a:off x="3468022" y="2132856"/>
            <a:ext cx="288032" cy="2160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3311860" y="2636912"/>
            <a:ext cx="805989" cy="111127"/>
          </a:xfrm>
          <a:prstGeom prst="line">
            <a:avLst/>
          </a:prstGeom>
        </p:spPr>
        <p:style>
          <a:lnRef idx="1">
            <a:schemeClr val="accent1"/>
          </a:lnRef>
          <a:fillRef idx="0">
            <a:schemeClr val="accent1"/>
          </a:fillRef>
          <a:effectRef idx="0">
            <a:schemeClr val="accent1"/>
          </a:effectRef>
          <a:fontRef idx="minor">
            <a:schemeClr val="tx1"/>
          </a:fontRef>
        </p:style>
      </p:cxnSp>
      <p:sp>
        <p:nvSpPr>
          <p:cNvPr id="8" name="Flowchart: Connector 7"/>
          <p:cNvSpPr/>
          <p:nvPr/>
        </p:nvSpPr>
        <p:spPr>
          <a:xfrm>
            <a:off x="3411161" y="3681110"/>
            <a:ext cx="288032" cy="25260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p:cNvSpPr/>
          <p:nvPr/>
        </p:nvSpPr>
        <p:spPr>
          <a:xfrm>
            <a:off x="5211361" y="4759740"/>
            <a:ext cx="288032" cy="25260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p:cNvSpPr/>
          <p:nvPr/>
        </p:nvSpPr>
        <p:spPr>
          <a:xfrm>
            <a:off x="4477380" y="3985910"/>
            <a:ext cx="288032" cy="25260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p:cNvSpPr/>
          <p:nvPr/>
        </p:nvSpPr>
        <p:spPr>
          <a:xfrm>
            <a:off x="3707577" y="5013836"/>
            <a:ext cx="288032" cy="25260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p:cNvSpPr/>
          <p:nvPr/>
        </p:nvSpPr>
        <p:spPr>
          <a:xfrm>
            <a:off x="2547065" y="4417013"/>
            <a:ext cx="288032" cy="25260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p:cNvCxnSpPr>
            <a:stCxn id="8" idx="3"/>
            <a:endCxn id="12" idx="7"/>
          </p:cNvCxnSpPr>
          <p:nvPr/>
        </p:nvCxnSpPr>
        <p:spPr>
          <a:xfrm flipH="1">
            <a:off x="2792916" y="3896723"/>
            <a:ext cx="660426" cy="557283"/>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10" idx="2"/>
            <a:endCxn id="12" idx="6"/>
          </p:cNvCxnSpPr>
          <p:nvPr/>
        </p:nvCxnSpPr>
        <p:spPr>
          <a:xfrm flipH="1">
            <a:off x="2835097" y="4112213"/>
            <a:ext cx="1642283" cy="431103"/>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0" idx="4"/>
            <a:endCxn id="11" idx="7"/>
          </p:cNvCxnSpPr>
          <p:nvPr/>
        </p:nvCxnSpPr>
        <p:spPr>
          <a:xfrm flipH="1">
            <a:off x="3953428" y="4238516"/>
            <a:ext cx="667968" cy="812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0" idx="1"/>
            <a:endCxn id="8" idx="6"/>
          </p:cNvCxnSpPr>
          <p:nvPr/>
        </p:nvCxnSpPr>
        <p:spPr>
          <a:xfrm flipH="1" flipV="1">
            <a:off x="3699193" y="3807413"/>
            <a:ext cx="820368" cy="21549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1" idx="2"/>
            <a:endCxn id="12" idx="5"/>
          </p:cNvCxnSpPr>
          <p:nvPr/>
        </p:nvCxnSpPr>
        <p:spPr>
          <a:xfrm flipH="1" flipV="1">
            <a:off x="2792916" y="4632626"/>
            <a:ext cx="914661" cy="5075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8" idx="4"/>
            <a:endCxn id="9" idx="0"/>
          </p:cNvCxnSpPr>
          <p:nvPr/>
        </p:nvCxnSpPr>
        <p:spPr>
          <a:xfrm>
            <a:off x="3555177" y="3933716"/>
            <a:ext cx="1800200" cy="826024"/>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9" idx="5"/>
            <a:endCxn id="11" idx="0"/>
          </p:cNvCxnSpPr>
          <p:nvPr/>
        </p:nvCxnSpPr>
        <p:spPr>
          <a:xfrm flipH="1">
            <a:off x="3851593" y="4975353"/>
            <a:ext cx="1605619" cy="3848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0556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1196752"/>
            <a:ext cx="6984776" cy="3970318"/>
          </a:xfrm>
          <a:prstGeom prst="rect">
            <a:avLst/>
          </a:prstGeom>
          <a:noFill/>
        </p:spPr>
        <p:txBody>
          <a:bodyPr wrap="square" rtlCol="0">
            <a:spAutoFit/>
          </a:bodyPr>
          <a:lstStyle/>
          <a:p>
            <a:r>
              <a:rPr lang="en-GB" sz="2800" dirty="0"/>
              <a:t>Graphs were originally conceived by  the great mathematician Leonhard Euler (pronounced “Oiler”).</a:t>
            </a:r>
          </a:p>
          <a:p>
            <a:endParaRPr lang="en-GB" sz="2800" dirty="0"/>
          </a:p>
          <a:p>
            <a:endParaRPr lang="en-GB" sz="2800" dirty="0"/>
          </a:p>
          <a:p>
            <a:r>
              <a:rPr lang="en-GB" sz="2800" dirty="0"/>
              <a:t>Euler used graphs to solve the Seven Bridges of Konigsberg problem in 1736.  The problem was to devise a walk that crossed each of the seven bridges once and once only.  </a:t>
            </a:r>
          </a:p>
        </p:txBody>
      </p:sp>
      <p:sp>
        <p:nvSpPr>
          <p:cNvPr id="8" name="AutoShape 2" descr="https://upload.wikimedia.org/wikipedia/commons/5/5d/Konigsberg_bridges.png"/>
          <p:cNvSpPr>
            <a:spLocks noChangeAspect="1" noChangeArrowheads="1"/>
          </p:cNvSpPr>
          <p:nvPr/>
        </p:nvSpPr>
        <p:spPr bwMode="auto">
          <a:xfrm>
            <a:off x="63500" y="-136525"/>
            <a:ext cx="2876550" cy="22669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107984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6211" y="314653"/>
            <a:ext cx="7488832" cy="954107"/>
          </a:xfrm>
          <a:prstGeom prst="rect">
            <a:avLst/>
          </a:prstGeom>
        </p:spPr>
        <p:txBody>
          <a:bodyPr wrap="square">
            <a:spAutoFit/>
          </a:bodyPr>
          <a:lstStyle/>
          <a:p>
            <a:r>
              <a:rPr lang="en-GB" sz="2800" dirty="0"/>
              <a:t>Here’s a map of the bridges , see if you can solve the problem:-</a:t>
            </a:r>
          </a:p>
        </p:txBody>
      </p:sp>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1268760"/>
            <a:ext cx="4816450" cy="4248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9512" y="5517232"/>
            <a:ext cx="8568952" cy="923330"/>
          </a:xfrm>
          <a:prstGeom prst="rect">
            <a:avLst/>
          </a:prstGeom>
        </p:spPr>
        <p:txBody>
          <a:bodyPr wrap="square">
            <a:spAutoFit/>
          </a:bodyPr>
          <a:lstStyle/>
          <a:p>
            <a:r>
              <a:rPr lang="en-GB" dirty="0"/>
              <a:t>By Bogdan </a:t>
            </a:r>
            <a:r>
              <a:rPr lang="en-GB" dirty="0" err="1"/>
              <a:t>Giuşcă</a:t>
            </a:r>
            <a:r>
              <a:rPr lang="en-GB" dirty="0"/>
              <a:t> (Public domain (PD), based on the image) [GFDL (http://www.gnu.org/copyleft/fdl.html) or CC-BY-SA-3.0 (http://creativecommons.org/licenses/by-sa/3.0/)], via Wikimedia Commons</a:t>
            </a:r>
          </a:p>
        </p:txBody>
      </p:sp>
    </p:spTree>
    <p:extLst>
      <p:ext uri="{BB962C8B-B14F-4D97-AF65-F5344CB8AC3E}">
        <p14:creationId xmlns:p14="http://schemas.microsoft.com/office/powerpoint/2010/main" val="2501653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1530" y="368660"/>
            <a:ext cx="8325925" cy="2246769"/>
          </a:xfrm>
          <a:prstGeom prst="rect">
            <a:avLst/>
          </a:prstGeom>
          <a:noFill/>
        </p:spPr>
        <p:txBody>
          <a:bodyPr wrap="square" rtlCol="0">
            <a:spAutoFit/>
          </a:bodyPr>
          <a:lstStyle/>
          <a:p>
            <a:r>
              <a:rPr lang="en-GB" sz="2800" dirty="0"/>
              <a:t>Graphs allow us to represent the problem using only the key information we need, that is the bridges are edges and the banks of the river and islands are vertices.</a:t>
            </a:r>
          </a:p>
          <a:p>
            <a:r>
              <a:rPr lang="en-GB" sz="2800" dirty="0"/>
              <a:t>See if you can draw a graph representing the problem as a graph</a:t>
            </a:r>
            <a:r>
              <a:rPr lang="en-GB" sz="2400" dirty="0"/>
              <a:t>.</a:t>
            </a:r>
          </a:p>
        </p:txBody>
      </p:sp>
    </p:spTree>
    <p:extLst>
      <p:ext uri="{BB962C8B-B14F-4D97-AF65-F5344CB8AC3E}">
        <p14:creationId xmlns:p14="http://schemas.microsoft.com/office/powerpoint/2010/main" val="2426388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1530" y="368660"/>
            <a:ext cx="8325925" cy="1815882"/>
          </a:xfrm>
          <a:prstGeom prst="rect">
            <a:avLst/>
          </a:prstGeom>
          <a:noFill/>
        </p:spPr>
        <p:txBody>
          <a:bodyPr wrap="square" rtlCol="0">
            <a:spAutoFit/>
          </a:bodyPr>
          <a:lstStyle/>
          <a:p>
            <a:r>
              <a:rPr lang="en-GB" sz="2800" dirty="0"/>
              <a:t>Graphs allow us to represent the problem using only the key information we need, that is the bridges are edges and the banks of the river and islands are vertices.</a:t>
            </a:r>
          </a:p>
          <a:p>
            <a:r>
              <a:rPr lang="en-GB" sz="2800" dirty="0"/>
              <a:t>See if you can draw a graph of </a:t>
            </a:r>
            <a:r>
              <a:rPr lang="en-GB" sz="2800"/>
              <a:t>the problem.</a:t>
            </a:r>
            <a:endParaRPr lang="en-GB" sz="24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1740" y="2798930"/>
            <a:ext cx="4074219" cy="32132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9220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1740" y="2798930"/>
            <a:ext cx="4074219" cy="32132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87523" y="166039"/>
            <a:ext cx="8559951" cy="2677656"/>
          </a:xfrm>
          <a:prstGeom prst="rect">
            <a:avLst/>
          </a:prstGeom>
          <a:noFill/>
        </p:spPr>
        <p:txBody>
          <a:bodyPr wrap="square" rtlCol="0">
            <a:spAutoFit/>
          </a:bodyPr>
          <a:lstStyle/>
          <a:p>
            <a:r>
              <a:rPr lang="en-GB" sz="2400" dirty="0"/>
              <a:t>The problem can be restated using graph theory terminology as, “given the graph in the image, is it possible to construct a path (or a cycle i.e. a path starting and ending on the same vertex) which visits each edge exactly once?” </a:t>
            </a:r>
          </a:p>
          <a:p>
            <a:r>
              <a:rPr lang="en-GB" sz="2400" dirty="0"/>
              <a:t>Euler proved that for this to be true all vertices in the graph must have an even degree (i.e. the number of edges connected to a vertex is even).  </a:t>
            </a:r>
          </a:p>
        </p:txBody>
      </p:sp>
      <p:sp>
        <p:nvSpPr>
          <p:cNvPr id="3" name="Rectangle 2"/>
          <p:cNvSpPr/>
          <p:nvPr/>
        </p:nvSpPr>
        <p:spPr>
          <a:xfrm>
            <a:off x="287524" y="6353697"/>
            <a:ext cx="8712968" cy="369332"/>
          </a:xfrm>
          <a:prstGeom prst="rect">
            <a:avLst/>
          </a:prstGeom>
        </p:spPr>
        <p:txBody>
          <a:bodyPr wrap="square">
            <a:spAutoFit/>
          </a:bodyPr>
          <a:lstStyle/>
          <a:p>
            <a:r>
              <a:rPr lang="en-GB" dirty="0">
                <a:effectLst/>
              </a:rPr>
              <a:t>Abstract graph corresponding to bridges of </a:t>
            </a:r>
            <a:r>
              <a:rPr lang="en-GB" dirty="0" err="1">
                <a:effectLst/>
              </a:rPr>
              <a:t>Königsberg</a:t>
            </a:r>
            <a:r>
              <a:rPr lang="en-GB" dirty="0">
                <a:effectLst/>
              </a:rPr>
              <a:t> by </a:t>
            </a:r>
            <a:r>
              <a:rPr lang="en-GB" dirty="0" err="1">
                <a:effectLst/>
              </a:rPr>
              <a:t>en:User:Booyabazooka</a:t>
            </a:r>
            <a:endParaRPr lang="en-GB" dirty="0"/>
          </a:p>
        </p:txBody>
      </p:sp>
    </p:spTree>
    <p:extLst>
      <p:ext uri="{BB962C8B-B14F-4D97-AF65-F5344CB8AC3E}">
        <p14:creationId xmlns:p14="http://schemas.microsoft.com/office/powerpoint/2010/main" val="2469380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6544" y="188640"/>
            <a:ext cx="8055895" cy="3970318"/>
          </a:xfrm>
          <a:prstGeom prst="rect">
            <a:avLst/>
          </a:prstGeom>
          <a:noFill/>
        </p:spPr>
        <p:txBody>
          <a:bodyPr wrap="square" rtlCol="0">
            <a:spAutoFit/>
          </a:bodyPr>
          <a:lstStyle/>
          <a:p>
            <a:r>
              <a:rPr lang="en-GB" sz="2800" dirty="0"/>
              <a:t>By the way, the idea of removing the details that you aren’t interested in is called “abstraction” and is a very powerful way of thinking when modelling systems.  </a:t>
            </a:r>
          </a:p>
          <a:p>
            <a:endParaRPr lang="en-GB" sz="2800" dirty="0"/>
          </a:p>
          <a:p>
            <a:r>
              <a:rPr lang="en-GB" sz="2800" dirty="0"/>
              <a:t>For example, the London Underground map models the details that are important to it (stations and their connections) at the expense of other features (distances, etc.).  This map is another example of  a graph </a:t>
            </a:r>
            <a:r>
              <a:rPr lang="en-GB" sz="2800" dirty="0">
                <a:sym typeface="Wingdings" panose="05000000000000000000" pitchFamily="2" charset="2"/>
              </a:rPr>
              <a:t></a:t>
            </a:r>
            <a:endParaRPr lang="en-GB" sz="2800" dirty="0"/>
          </a:p>
        </p:txBody>
      </p:sp>
    </p:spTree>
    <p:extLst>
      <p:ext uri="{BB962C8B-B14F-4D97-AF65-F5344CB8AC3E}">
        <p14:creationId xmlns:p14="http://schemas.microsoft.com/office/powerpoint/2010/main" val="3858300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753" y="908720"/>
            <a:ext cx="8696727"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926595" y="6264315"/>
            <a:ext cx="7110790" cy="369332"/>
          </a:xfrm>
          <a:prstGeom prst="rect">
            <a:avLst/>
          </a:prstGeom>
          <a:noFill/>
        </p:spPr>
        <p:txBody>
          <a:bodyPr wrap="square" rtlCol="0">
            <a:spAutoFit/>
          </a:bodyPr>
          <a:lstStyle/>
          <a:p>
            <a:r>
              <a:rPr lang="en-GB" dirty="0"/>
              <a:t>Transport for London Tube Map</a:t>
            </a:r>
          </a:p>
        </p:txBody>
      </p:sp>
    </p:spTree>
    <p:extLst>
      <p:ext uri="{BB962C8B-B14F-4D97-AF65-F5344CB8AC3E}">
        <p14:creationId xmlns:p14="http://schemas.microsoft.com/office/powerpoint/2010/main" val="201354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1579" y="2843935"/>
            <a:ext cx="8145905" cy="3662541"/>
          </a:xfrm>
          <a:prstGeom prst="rect">
            <a:avLst/>
          </a:prstGeom>
        </p:spPr>
        <p:txBody>
          <a:bodyPr wrap="square">
            <a:spAutoFit/>
          </a:bodyPr>
          <a:lstStyle/>
          <a:p>
            <a:pPr marL="342900" indent="-342900">
              <a:buFont typeface="Arial" panose="020B0604020202020204" pitchFamily="34" charset="0"/>
              <a:buChar char="•"/>
            </a:pPr>
            <a:r>
              <a:rPr lang="en-GB" sz="2000" b="1" dirty="0"/>
              <a:t>Charing Cross to Embankment (3 mins walking)</a:t>
            </a:r>
          </a:p>
          <a:p>
            <a:pPr marL="342900" indent="-342900">
              <a:buFont typeface="Arial" panose="020B0604020202020204" pitchFamily="34" charset="0"/>
              <a:buChar char="•"/>
            </a:pPr>
            <a:r>
              <a:rPr lang="en-GB" sz="2000" b="1" dirty="0"/>
              <a:t>Leicester Square to Covent Garden (4 mins walking)</a:t>
            </a:r>
          </a:p>
          <a:p>
            <a:pPr marL="342900" indent="-342900">
              <a:buFont typeface="Arial" panose="020B0604020202020204" pitchFamily="34" charset="0"/>
              <a:buChar char="•"/>
            </a:pPr>
            <a:r>
              <a:rPr lang="en-GB" sz="2000" b="1" dirty="0"/>
              <a:t>Chancery Lane to Farringdon (10 mins walking)</a:t>
            </a:r>
          </a:p>
          <a:p>
            <a:pPr marL="342900" indent="-342900">
              <a:buFont typeface="Arial" panose="020B0604020202020204" pitchFamily="34" charset="0"/>
              <a:buChar char="•"/>
            </a:pPr>
            <a:r>
              <a:rPr lang="en-GB" sz="2000" b="1" dirty="0"/>
              <a:t>Aldgate to Aldgate East(3 mins walking)</a:t>
            </a:r>
          </a:p>
          <a:p>
            <a:pPr marL="342900" indent="-342900">
              <a:buFont typeface="Arial" panose="020B0604020202020204" pitchFamily="34" charset="0"/>
              <a:buChar char="•"/>
            </a:pPr>
            <a:r>
              <a:rPr lang="en-GB" sz="2000" b="1" dirty="0"/>
              <a:t>Bond Street to Oxford Circus(7  mins walking)</a:t>
            </a:r>
          </a:p>
          <a:p>
            <a:pPr marL="342900" indent="-342900">
              <a:buFont typeface="Arial" panose="020B0604020202020204" pitchFamily="34" charset="0"/>
              <a:buChar char="•"/>
            </a:pPr>
            <a:r>
              <a:rPr lang="en-GB" sz="2000" b="1" dirty="0"/>
              <a:t>Lancaster Gate to Paddington(5 mins walking)</a:t>
            </a:r>
          </a:p>
          <a:p>
            <a:pPr marL="342900" indent="-342900">
              <a:buFont typeface="Arial" panose="020B0604020202020204" pitchFamily="34" charset="0"/>
              <a:buChar char="•"/>
            </a:pPr>
            <a:r>
              <a:rPr lang="en-GB" sz="2000" b="1" dirty="0"/>
              <a:t>Knightsbridge to Sloane Square  (10 mins walking)</a:t>
            </a:r>
          </a:p>
          <a:p>
            <a:pPr marL="342900" indent="-342900">
              <a:buFont typeface="Arial" panose="020B0604020202020204" pitchFamily="34" charset="0"/>
              <a:buChar char="•"/>
            </a:pPr>
            <a:r>
              <a:rPr lang="en-GB" sz="2000" b="1" dirty="0"/>
              <a:t>Blackfriars to Southwark -i</a:t>
            </a:r>
            <a:r>
              <a:rPr lang="en-GB" sz="2000" dirty="0"/>
              <a:t>s a whopping six stations and two changes by the Underground, but a brief walk across Blackfriars Bridge above ground. [1]</a:t>
            </a:r>
          </a:p>
          <a:p>
            <a:endParaRPr lang="en-GB" sz="2000" b="1" dirty="0"/>
          </a:p>
          <a:p>
            <a:r>
              <a:rPr lang="en-GB" sz="1200" b="1" dirty="0"/>
              <a:t>[1] http://www.standard.co.uk/lifestyle/london-life/8-london-tube-journeys-that-are-quicker-by-foot-a3112196.html</a:t>
            </a:r>
          </a:p>
        </p:txBody>
      </p:sp>
      <p:sp>
        <p:nvSpPr>
          <p:cNvPr id="3" name="TextBox 2"/>
          <p:cNvSpPr txBox="1"/>
          <p:nvPr/>
        </p:nvSpPr>
        <p:spPr>
          <a:xfrm>
            <a:off x="521551" y="172082"/>
            <a:ext cx="8145904" cy="2677656"/>
          </a:xfrm>
          <a:prstGeom prst="rect">
            <a:avLst/>
          </a:prstGeom>
          <a:noFill/>
        </p:spPr>
        <p:txBody>
          <a:bodyPr wrap="square" rtlCol="0">
            <a:spAutoFit/>
          </a:bodyPr>
          <a:lstStyle/>
          <a:p>
            <a:r>
              <a:rPr lang="en-GB" sz="2400" b="1" dirty="0"/>
              <a:t>Be careful though!  As irrelevant detail has been removed make sure you understand what the graph is telling you. For example, the underground map  doesn’t tell you the quickest way to get from one station to another. It might be quicker to walk.</a:t>
            </a:r>
          </a:p>
          <a:p>
            <a:endParaRPr lang="en-GB" sz="2400" b="1" dirty="0"/>
          </a:p>
          <a:p>
            <a:r>
              <a:rPr lang="en-GB" sz="2400" b="1" dirty="0"/>
              <a:t>Tube journeys that are quicker by foot:</a:t>
            </a:r>
          </a:p>
        </p:txBody>
      </p:sp>
    </p:spTree>
    <p:extLst>
      <p:ext uri="{BB962C8B-B14F-4D97-AF65-F5344CB8AC3E}">
        <p14:creationId xmlns:p14="http://schemas.microsoft.com/office/powerpoint/2010/main" val="1846341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540" y="368660"/>
            <a:ext cx="8437625" cy="5634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926595" y="6264315"/>
            <a:ext cx="7110790" cy="369332"/>
          </a:xfrm>
          <a:prstGeom prst="rect">
            <a:avLst/>
          </a:prstGeom>
          <a:noFill/>
        </p:spPr>
        <p:txBody>
          <a:bodyPr wrap="square" rtlCol="0">
            <a:spAutoFit/>
          </a:bodyPr>
          <a:lstStyle/>
          <a:p>
            <a:r>
              <a:rPr lang="en-GB" dirty="0"/>
              <a:t>Transport for London ‘walk the Tube’ Map</a:t>
            </a:r>
          </a:p>
        </p:txBody>
      </p:sp>
    </p:spTree>
    <p:extLst>
      <p:ext uri="{BB962C8B-B14F-4D97-AF65-F5344CB8AC3E}">
        <p14:creationId xmlns:p14="http://schemas.microsoft.com/office/powerpoint/2010/main" val="609819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1590" y="998730"/>
            <a:ext cx="6750750" cy="2308324"/>
          </a:xfrm>
          <a:prstGeom prst="rect">
            <a:avLst/>
          </a:prstGeom>
          <a:noFill/>
        </p:spPr>
        <p:txBody>
          <a:bodyPr wrap="square" rtlCol="0">
            <a:spAutoFit/>
          </a:bodyPr>
          <a:lstStyle/>
          <a:p>
            <a:r>
              <a:rPr lang="en-GB" sz="3600" b="1" dirty="0"/>
              <a:t>Coming back to graphs, it’s common in graph theory to want to visit every node on a graph – we call this graph traversal. </a:t>
            </a:r>
          </a:p>
        </p:txBody>
      </p:sp>
    </p:spTree>
    <p:extLst>
      <p:ext uri="{BB962C8B-B14F-4D97-AF65-F5344CB8AC3E}">
        <p14:creationId xmlns:p14="http://schemas.microsoft.com/office/powerpoint/2010/main" val="470597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6248" y="143635"/>
            <a:ext cx="8345085" cy="954107"/>
          </a:xfrm>
          <a:prstGeom prst="rect">
            <a:avLst/>
          </a:prstGeom>
          <a:noFill/>
        </p:spPr>
        <p:txBody>
          <a:bodyPr wrap="square" rtlCol="0">
            <a:spAutoFit/>
          </a:bodyPr>
          <a:lstStyle/>
          <a:p>
            <a:r>
              <a:rPr lang="en-GB" sz="2800" b="1" dirty="0"/>
              <a:t>How to traverse a graph?  Several methods exist but we will look at the </a:t>
            </a:r>
            <a:r>
              <a:rPr lang="en-GB" sz="2800" b="1" i="1" u="sng" dirty="0"/>
              <a:t>Depth First Search </a:t>
            </a:r>
            <a:r>
              <a:rPr lang="en-GB" sz="2800" b="1" dirty="0"/>
              <a:t> (DFS) traversal.</a:t>
            </a:r>
          </a:p>
        </p:txBody>
      </p:sp>
      <p:sp>
        <p:nvSpPr>
          <p:cNvPr id="3" name="Flowchart: Connector 2"/>
          <p:cNvSpPr/>
          <p:nvPr/>
        </p:nvSpPr>
        <p:spPr>
          <a:xfrm>
            <a:off x="4496587" y="1227114"/>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5" name="Flowchart: Connector 4"/>
          <p:cNvSpPr/>
          <p:nvPr/>
        </p:nvSpPr>
        <p:spPr>
          <a:xfrm>
            <a:off x="2070403" y="3268416"/>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Flowchart: Connector 5"/>
          <p:cNvSpPr/>
          <p:nvPr/>
        </p:nvSpPr>
        <p:spPr>
          <a:xfrm>
            <a:off x="7663834" y="4019000"/>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15</a:t>
            </a:r>
          </a:p>
        </p:txBody>
      </p:sp>
      <p:sp>
        <p:nvSpPr>
          <p:cNvPr id="7" name="Flowchart: Connector 6"/>
          <p:cNvSpPr/>
          <p:nvPr/>
        </p:nvSpPr>
        <p:spPr>
          <a:xfrm>
            <a:off x="2816466" y="2634400"/>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8" name="Flowchart: Connector 7"/>
          <p:cNvSpPr/>
          <p:nvPr/>
        </p:nvSpPr>
        <p:spPr>
          <a:xfrm>
            <a:off x="3645316" y="1914481"/>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9" name="Flowchart: Connector 8"/>
          <p:cNvSpPr/>
          <p:nvPr/>
        </p:nvSpPr>
        <p:spPr>
          <a:xfrm>
            <a:off x="6855248" y="3309953"/>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13</a:t>
            </a:r>
          </a:p>
        </p:txBody>
      </p:sp>
      <p:sp>
        <p:nvSpPr>
          <p:cNvPr id="10" name="Flowchart: Connector 9"/>
          <p:cNvSpPr/>
          <p:nvPr/>
        </p:nvSpPr>
        <p:spPr>
          <a:xfrm>
            <a:off x="3645316" y="3360349"/>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9</a:t>
            </a:r>
          </a:p>
        </p:txBody>
      </p:sp>
      <p:sp>
        <p:nvSpPr>
          <p:cNvPr id="11" name="Flowchart: Connector 10"/>
          <p:cNvSpPr/>
          <p:nvPr/>
        </p:nvSpPr>
        <p:spPr>
          <a:xfrm>
            <a:off x="6058820" y="4052429"/>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14</a:t>
            </a:r>
          </a:p>
        </p:txBody>
      </p:sp>
      <p:sp>
        <p:nvSpPr>
          <p:cNvPr id="12" name="Flowchart: Connector 11"/>
          <p:cNvSpPr/>
          <p:nvPr/>
        </p:nvSpPr>
        <p:spPr>
          <a:xfrm>
            <a:off x="2011830" y="4588548"/>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a:t>
            </a:r>
          </a:p>
        </p:txBody>
      </p:sp>
      <p:sp>
        <p:nvSpPr>
          <p:cNvPr id="13" name="Flowchart: Connector 12"/>
          <p:cNvSpPr/>
          <p:nvPr/>
        </p:nvSpPr>
        <p:spPr>
          <a:xfrm>
            <a:off x="1293315" y="3916504"/>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4" name="Flowchart: Connector 13"/>
          <p:cNvSpPr/>
          <p:nvPr/>
        </p:nvSpPr>
        <p:spPr>
          <a:xfrm>
            <a:off x="446248" y="4636460"/>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a:t>
            </a:r>
          </a:p>
        </p:txBody>
      </p:sp>
      <p:sp>
        <p:nvSpPr>
          <p:cNvPr id="15" name="Flowchart: Connector 14"/>
          <p:cNvSpPr/>
          <p:nvPr/>
        </p:nvSpPr>
        <p:spPr>
          <a:xfrm>
            <a:off x="2857448" y="5356873"/>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8</a:t>
            </a:r>
          </a:p>
        </p:txBody>
      </p:sp>
      <p:sp>
        <p:nvSpPr>
          <p:cNvPr id="17" name="Flowchart: Connector 16"/>
          <p:cNvSpPr/>
          <p:nvPr/>
        </p:nvSpPr>
        <p:spPr>
          <a:xfrm>
            <a:off x="6075879" y="2619536"/>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12</a:t>
            </a:r>
          </a:p>
        </p:txBody>
      </p:sp>
      <p:sp>
        <p:nvSpPr>
          <p:cNvPr id="18" name="Flowchart: Connector 17"/>
          <p:cNvSpPr/>
          <p:nvPr/>
        </p:nvSpPr>
        <p:spPr>
          <a:xfrm>
            <a:off x="5276654" y="1914481"/>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11</a:t>
            </a:r>
          </a:p>
        </p:txBody>
      </p:sp>
      <p:sp>
        <p:nvSpPr>
          <p:cNvPr id="21" name="Flowchart: Connector 20"/>
          <p:cNvSpPr/>
          <p:nvPr/>
        </p:nvSpPr>
        <p:spPr>
          <a:xfrm>
            <a:off x="4496587" y="4083817"/>
            <a:ext cx="678065" cy="57263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a:t>
            </a:r>
          </a:p>
        </p:txBody>
      </p:sp>
      <p:cxnSp>
        <p:nvCxnSpPr>
          <p:cNvPr id="23" name="Straight Connector 22"/>
          <p:cNvCxnSpPr>
            <a:stCxn id="3" idx="3"/>
            <a:endCxn id="8" idx="7"/>
          </p:cNvCxnSpPr>
          <p:nvPr/>
        </p:nvCxnSpPr>
        <p:spPr>
          <a:xfrm flipH="1">
            <a:off x="4224081" y="1715888"/>
            <a:ext cx="371806" cy="2824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a:stCxn id="3" idx="5"/>
            <a:endCxn id="18" idx="1"/>
          </p:cNvCxnSpPr>
          <p:nvPr/>
        </p:nvCxnSpPr>
        <p:spPr>
          <a:xfrm>
            <a:off x="5075352" y="1715888"/>
            <a:ext cx="300602" cy="282453"/>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18" idx="5"/>
            <a:endCxn id="17" idx="1"/>
          </p:cNvCxnSpPr>
          <p:nvPr/>
        </p:nvCxnSpPr>
        <p:spPr>
          <a:xfrm>
            <a:off x="5855419" y="2403255"/>
            <a:ext cx="319760" cy="300141"/>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a:stCxn id="8" idx="3"/>
            <a:endCxn id="7" idx="7"/>
          </p:cNvCxnSpPr>
          <p:nvPr/>
        </p:nvCxnSpPr>
        <p:spPr>
          <a:xfrm flipH="1">
            <a:off x="3395231" y="2403255"/>
            <a:ext cx="349385" cy="3150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p:cNvCxnSpPr>
            <a:stCxn id="7" idx="3"/>
            <a:endCxn id="5" idx="7"/>
          </p:cNvCxnSpPr>
          <p:nvPr/>
        </p:nvCxnSpPr>
        <p:spPr>
          <a:xfrm flipH="1">
            <a:off x="2649168" y="3123174"/>
            <a:ext cx="266598" cy="229102"/>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a:stCxn id="5" idx="3"/>
            <a:endCxn id="13" idx="7"/>
          </p:cNvCxnSpPr>
          <p:nvPr/>
        </p:nvCxnSpPr>
        <p:spPr>
          <a:xfrm flipH="1">
            <a:off x="1872080" y="3757190"/>
            <a:ext cx="297623" cy="243174"/>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p:cNvCxnSpPr>
            <a:stCxn id="10" idx="1"/>
            <a:endCxn id="7" idx="5"/>
          </p:cNvCxnSpPr>
          <p:nvPr/>
        </p:nvCxnSpPr>
        <p:spPr>
          <a:xfrm flipH="1" flipV="1">
            <a:off x="3395231" y="3123174"/>
            <a:ext cx="349385" cy="321035"/>
          </a:xfrm>
          <a:prstGeom prst="line">
            <a:avLst/>
          </a:prstGeom>
        </p:spPr>
        <p:style>
          <a:lnRef idx="1">
            <a:schemeClr val="accent1"/>
          </a:lnRef>
          <a:fillRef idx="0">
            <a:schemeClr val="accent1"/>
          </a:fillRef>
          <a:effectRef idx="0">
            <a:schemeClr val="accent1"/>
          </a:effectRef>
          <a:fontRef idx="minor">
            <a:schemeClr val="tx1"/>
          </a:fontRef>
        </p:style>
      </p:cxnSp>
      <p:cxnSp>
        <p:nvCxnSpPr>
          <p:cNvPr id="88" name="Straight Connector 87"/>
          <p:cNvCxnSpPr>
            <a:stCxn id="21" idx="1"/>
            <a:endCxn id="10" idx="5"/>
          </p:cNvCxnSpPr>
          <p:nvPr/>
        </p:nvCxnSpPr>
        <p:spPr>
          <a:xfrm flipH="1" flipV="1">
            <a:off x="4224081" y="3849123"/>
            <a:ext cx="371806" cy="318554"/>
          </a:xfrm>
          <a:prstGeom prst="line">
            <a:avLst/>
          </a:prstGeom>
        </p:spPr>
        <p:style>
          <a:lnRef idx="1">
            <a:schemeClr val="accent1"/>
          </a:lnRef>
          <a:fillRef idx="0">
            <a:schemeClr val="accent1"/>
          </a:fillRef>
          <a:effectRef idx="0">
            <a:schemeClr val="accent1"/>
          </a:effectRef>
          <a:fontRef idx="minor">
            <a:schemeClr val="tx1"/>
          </a:fontRef>
        </p:style>
      </p:cxnSp>
      <p:cxnSp>
        <p:nvCxnSpPr>
          <p:cNvPr id="92" name="Straight Connector 91"/>
          <p:cNvCxnSpPr>
            <a:stCxn id="12" idx="1"/>
            <a:endCxn id="13" idx="5"/>
          </p:cNvCxnSpPr>
          <p:nvPr/>
        </p:nvCxnSpPr>
        <p:spPr>
          <a:xfrm flipH="1" flipV="1">
            <a:off x="1872080" y="4405278"/>
            <a:ext cx="239050" cy="26713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8" name="Straight Connector 117"/>
          <p:cNvCxnSpPr>
            <a:stCxn id="15" idx="1"/>
            <a:endCxn id="12" idx="5"/>
          </p:cNvCxnSpPr>
          <p:nvPr/>
        </p:nvCxnSpPr>
        <p:spPr>
          <a:xfrm flipH="1" flipV="1">
            <a:off x="2590595" y="5077322"/>
            <a:ext cx="366153" cy="363411"/>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a:stCxn id="17" idx="5"/>
            <a:endCxn id="9" idx="1"/>
          </p:cNvCxnSpPr>
          <p:nvPr/>
        </p:nvCxnSpPr>
        <p:spPr>
          <a:xfrm>
            <a:off x="6654644" y="3108310"/>
            <a:ext cx="299904" cy="285503"/>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9" idx="5"/>
            <a:endCxn id="6" idx="1"/>
          </p:cNvCxnSpPr>
          <p:nvPr/>
        </p:nvCxnSpPr>
        <p:spPr>
          <a:xfrm>
            <a:off x="7434013" y="3798727"/>
            <a:ext cx="329121" cy="304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a:stCxn id="11" idx="7"/>
            <a:endCxn id="9" idx="3"/>
          </p:cNvCxnSpPr>
          <p:nvPr/>
        </p:nvCxnSpPr>
        <p:spPr>
          <a:xfrm flipV="1">
            <a:off x="6637585" y="3798727"/>
            <a:ext cx="316963" cy="337562"/>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Straight Connector 59"/>
          <p:cNvCxnSpPr>
            <a:stCxn id="13" idx="3"/>
            <a:endCxn id="14" idx="7"/>
          </p:cNvCxnSpPr>
          <p:nvPr/>
        </p:nvCxnSpPr>
        <p:spPr>
          <a:xfrm flipH="1">
            <a:off x="1025013" y="4405278"/>
            <a:ext cx="367602" cy="315042"/>
          </a:xfrm>
          <a:prstGeom prst="line">
            <a:avLst/>
          </a:prstGeom>
        </p:spPr>
        <p:style>
          <a:lnRef idx="1">
            <a:schemeClr val="accent1"/>
          </a:lnRef>
          <a:fillRef idx="0">
            <a:schemeClr val="accent1"/>
          </a:fillRef>
          <a:effectRef idx="0">
            <a:schemeClr val="accent1"/>
          </a:effectRef>
          <a:fontRef idx="minor">
            <a:schemeClr val="tx1"/>
          </a:fontRef>
        </p:style>
      </p:cxnSp>
      <p:sp>
        <p:nvSpPr>
          <p:cNvPr id="73" name="TextBox 72"/>
          <p:cNvSpPr txBox="1"/>
          <p:nvPr/>
        </p:nvSpPr>
        <p:spPr>
          <a:xfrm>
            <a:off x="3836006" y="5060130"/>
            <a:ext cx="5305985" cy="1384995"/>
          </a:xfrm>
          <a:prstGeom prst="rect">
            <a:avLst/>
          </a:prstGeom>
          <a:noFill/>
        </p:spPr>
        <p:txBody>
          <a:bodyPr wrap="square" rtlCol="0">
            <a:spAutoFit/>
          </a:bodyPr>
          <a:lstStyle/>
          <a:p>
            <a:r>
              <a:rPr lang="en-GB" sz="2800" dirty="0"/>
              <a:t>Nodes are visited in the following order:</a:t>
            </a:r>
          </a:p>
          <a:p>
            <a:r>
              <a:rPr lang="en-GB" sz="2800" dirty="0"/>
              <a:t>1,2,3,4,5,6,7,8,9,10,11,12,13,14,15</a:t>
            </a:r>
          </a:p>
        </p:txBody>
      </p:sp>
    </p:spTree>
    <p:extLst>
      <p:ext uri="{BB962C8B-B14F-4D97-AF65-F5344CB8AC3E}">
        <p14:creationId xmlns:p14="http://schemas.microsoft.com/office/powerpoint/2010/main" val="427907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1620" y="1358770"/>
            <a:ext cx="7992380" cy="5065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2" name="Table 1"/>
          <p:cNvGraphicFramePr>
            <a:graphicFrameLocks noGrp="1"/>
          </p:cNvGraphicFramePr>
          <p:nvPr>
            <p:extLst>
              <p:ext uri="{D42A27DB-BD31-4B8C-83A1-F6EECF244321}">
                <p14:modId xmlns:p14="http://schemas.microsoft.com/office/powerpoint/2010/main" val="2499795865"/>
              </p:ext>
            </p:extLst>
          </p:nvPr>
        </p:nvGraphicFramePr>
        <p:xfrm>
          <a:off x="296525" y="177582"/>
          <a:ext cx="3285365" cy="3002184"/>
        </p:xfrm>
        <a:graphic>
          <a:graphicData uri="http://schemas.openxmlformats.org/drawingml/2006/table">
            <a:tbl>
              <a:tblPr firstRow="1" bandRow="1">
                <a:tableStyleId>{5C22544A-7EE6-4342-B048-85BDC9FD1C3A}</a:tableStyleId>
              </a:tblPr>
              <a:tblGrid>
                <a:gridCol w="657073">
                  <a:extLst>
                    <a:ext uri="{9D8B030D-6E8A-4147-A177-3AD203B41FA5}">
                      <a16:colId xmlns:a16="http://schemas.microsoft.com/office/drawing/2014/main" val="20000"/>
                    </a:ext>
                  </a:extLst>
                </a:gridCol>
                <a:gridCol w="657073">
                  <a:extLst>
                    <a:ext uri="{9D8B030D-6E8A-4147-A177-3AD203B41FA5}">
                      <a16:colId xmlns:a16="http://schemas.microsoft.com/office/drawing/2014/main" val="20001"/>
                    </a:ext>
                  </a:extLst>
                </a:gridCol>
                <a:gridCol w="657073">
                  <a:extLst>
                    <a:ext uri="{9D8B030D-6E8A-4147-A177-3AD203B41FA5}">
                      <a16:colId xmlns:a16="http://schemas.microsoft.com/office/drawing/2014/main" val="20002"/>
                    </a:ext>
                  </a:extLst>
                </a:gridCol>
                <a:gridCol w="657073">
                  <a:extLst>
                    <a:ext uri="{9D8B030D-6E8A-4147-A177-3AD203B41FA5}">
                      <a16:colId xmlns:a16="http://schemas.microsoft.com/office/drawing/2014/main" val="20003"/>
                    </a:ext>
                  </a:extLst>
                </a:gridCol>
                <a:gridCol w="657073">
                  <a:extLst>
                    <a:ext uri="{9D8B030D-6E8A-4147-A177-3AD203B41FA5}">
                      <a16:colId xmlns:a16="http://schemas.microsoft.com/office/drawing/2014/main" val="20004"/>
                    </a:ext>
                  </a:extLst>
                </a:gridCol>
              </a:tblGrid>
              <a:tr h="494639">
                <a:tc>
                  <a:txBody>
                    <a:bodyPr/>
                    <a:lstStyle/>
                    <a:p>
                      <a:r>
                        <a:rPr lang="en-GB" b="1" dirty="0">
                          <a:solidFill>
                            <a:sysClr val="windowText" lastClr="000000"/>
                          </a:solid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0"/>
                  </a:ext>
                </a:extLst>
              </a:tr>
              <a:tr h="501509">
                <a:tc>
                  <a:txBody>
                    <a:bodyPr/>
                    <a:lstStyle/>
                    <a:p>
                      <a:r>
                        <a:rPr lang="en-GB" b="1" dirty="0">
                          <a:solidFill>
                            <a:sysClr val="windowText" lastClr="000000"/>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r>
                        <a:rPr lang="en-GB" b="1" dirty="0">
                          <a:solidFill>
                            <a:sysClr val="windowText" lastClr="000000"/>
                          </a:solidFill>
                        </a:rPr>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1"/>
                  </a:ext>
                </a:extLst>
              </a:tr>
              <a:tr h="501509">
                <a:tc>
                  <a:txBody>
                    <a:bodyPr/>
                    <a:lstStyle/>
                    <a:p>
                      <a:r>
                        <a:rPr lang="en-GB" b="1" dirty="0">
                          <a:solidFill>
                            <a:sysClr val="windowText" lastClr="000000"/>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2"/>
                  </a:ext>
                </a:extLst>
              </a:tr>
              <a:tr h="501509">
                <a:tc>
                  <a:txBody>
                    <a:bodyPr/>
                    <a:lstStyle/>
                    <a:p>
                      <a:r>
                        <a:rPr lang="en-GB" b="1" dirty="0">
                          <a:solidFill>
                            <a:sysClr val="windowText" lastClr="000000"/>
                          </a:solid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3"/>
                  </a:ext>
                </a:extLst>
              </a:tr>
              <a:tr h="501509">
                <a:tc>
                  <a:txBody>
                    <a:bodyPr/>
                    <a:lstStyle/>
                    <a:p>
                      <a:r>
                        <a:rPr lang="en-GB" b="1" dirty="0">
                          <a:solidFill>
                            <a:sysClr val="windowText" lastClr="000000"/>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4"/>
                  </a:ext>
                </a:extLst>
              </a:tr>
              <a:tr h="501509">
                <a:tc>
                  <a:txBody>
                    <a:bodyPr/>
                    <a:lstStyle/>
                    <a:p>
                      <a:r>
                        <a:rPr lang="en-GB" b="1" dirty="0">
                          <a:solidFill>
                            <a:sysClr val="windowText" lastClr="000000"/>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070033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1620" y="1358770"/>
            <a:ext cx="7992380" cy="5065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2" name="Table 1"/>
          <p:cNvGraphicFramePr>
            <a:graphicFrameLocks noGrp="1"/>
          </p:cNvGraphicFramePr>
          <p:nvPr>
            <p:extLst>
              <p:ext uri="{D42A27DB-BD31-4B8C-83A1-F6EECF244321}">
                <p14:modId xmlns:p14="http://schemas.microsoft.com/office/powerpoint/2010/main" val="2347593347"/>
              </p:ext>
            </p:extLst>
          </p:nvPr>
        </p:nvGraphicFramePr>
        <p:xfrm>
          <a:off x="296525" y="177582"/>
          <a:ext cx="3285365" cy="3002184"/>
        </p:xfrm>
        <a:graphic>
          <a:graphicData uri="http://schemas.openxmlformats.org/drawingml/2006/table">
            <a:tbl>
              <a:tblPr firstRow="1" bandRow="1">
                <a:tableStyleId>{5C22544A-7EE6-4342-B048-85BDC9FD1C3A}</a:tableStyleId>
              </a:tblPr>
              <a:tblGrid>
                <a:gridCol w="657073">
                  <a:extLst>
                    <a:ext uri="{9D8B030D-6E8A-4147-A177-3AD203B41FA5}">
                      <a16:colId xmlns:a16="http://schemas.microsoft.com/office/drawing/2014/main" val="20000"/>
                    </a:ext>
                  </a:extLst>
                </a:gridCol>
                <a:gridCol w="657073">
                  <a:extLst>
                    <a:ext uri="{9D8B030D-6E8A-4147-A177-3AD203B41FA5}">
                      <a16:colId xmlns:a16="http://schemas.microsoft.com/office/drawing/2014/main" val="20001"/>
                    </a:ext>
                  </a:extLst>
                </a:gridCol>
                <a:gridCol w="657073">
                  <a:extLst>
                    <a:ext uri="{9D8B030D-6E8A-4147-A177-3AD203B41FA5}">
                      <a16:colId xmlns:a16="http://schemas.microsoft.com/office/drawing/2014/main" val="20002"/>
                    </a:ext>
                  </a:extLst>
                </a:gridCol>
                <a:gridCol w="657073">
                  <a:extLst>
                    <a:ext uri="{9D8B030D-6E8A-4147-A177-3AD203B41FA5}">
                      <a16:colId xmlns:a16="http://schemas.microsoft.com/office/drawing/2014/main" val="20003"/>
                    </a:ext>
                  </a:extLst>
                </a:gridCol>
                <a:gridCol w="657073">
                  <a:extLst>
                    <a:ext uri="{9D8B030D-6E8A-4147-A177-3AD203B41FA5}">
                      <a16:colId xmlns:a16="http://schemas.microsoft.com/office/drawing/2014/main" val="20004"/>
                    </a:ext>
                  </a:extLst>
                </a:gridCol>
              </a:tblGrid>
              <a:tr h="494639">
                <a:tc>
                  <a:txBody>
                    <a:bodyPr/>
                    <a:lstStyle/>
                    <a:p>
                      <a:r>
                        <a:rPr lang="en-GB" b="1" dirty="0">
                          <a:solidFill>
                            <a:sysClr val="windowText" lastClr="000000"/>
                          </a:solid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extLst>
                  <a:ext uri="{0D108BD9-81ED-4DB2-BD59-A6C34878D82A}">
                    <a16:rowId xmlns:a16="http://schemas.microsoft.com/office/drawing/2014/main" val="10000"/>
                  </a:ext>
                </a:extLst>
              </a:tr>
              <a:tr h="501509">
                <a:tc>
                  <a:txBody>
                    <a:bodyPr/>
                    <a:lstStyle/>
                    <a:p>
                      <a:r>
                        <a:rPr lang="en-GB" b="1" dirty="0">
                          <a:solidFill>
                            <a:sysClr val="windowText" lastClr="000000"/>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r>
                        <a:rPr lang="en-GB" b="1" dirty="0">
                          <a:solidFill>
                            <a:sysClr val="windowText" lastClr="000000"/>
                          </a:solidFill>
                        </a:rPr>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1"/>
                  </a:ext>
                </a:extLst>
              </a:tr>
              <a:tr h="501509">
                <a:tc>
                  <a:txBody>
                    <a:bodyPr/>
                    <a:lstStyle/>
                    <a:p>
                      <a:r>
                        <a:rPr lang="en-GB" b="1" dirty="0">
                          <a:solidFill>
                            <a:sysClr val="windowText" lastClr="000000"/>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2"/>
                  </a:ext>
                </a:extLst>
              </a:tr>
              <a:tr h="501509">
                <a:tc>
                  <a:txBody>
                    <a:bodyPr/>
                    <a:lstStyle/>
                    <a:p>
                      <a:r>
                        <a:rPr lang="en-GB" b="1" dirty="0">
                          <a:solidFill>
                            <a:sysClr val="windowText" lastClr="000000"/>
                          </a:solid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3"/>
                  </a:ext>
                </a:extLst>
              </a:tr>
              <a:tr h="501509">
                <a:tc>
                  <a:txBody>
                    <a:bodyPr/>
                    <a:lstStyle/>
                    <a:p>
                      <a:r>
                        <a:rPr lang="en-GB" b="1" dirty="0">
                          <a:solidFill>
                            <a:sysClr val="windowText" lastClr="000000"/>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r>
                        <a:rPr lang="en-GB" b="1" dirty="0">
                          <a:solidFill>
                            <a:sysClr val="windowText" lastClr="000000"/>
                          </a:solidFill>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4"/>
                  </a:ext>
                </a:extLst>
              </a:tr>
              <a:tr h="501509">
                <a:tc>
                  <a:txBody>
                    <a:bodyPr/>
                    <a:lstStyle/>
                    <a:p>
                      <a:r>
                        <a:rPr lang="en-GB" b="1" dirty="0">
                          <a:solidFill>
                            <a:sysClr val="windowText" lastClr="000000"/>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20000"/>
                        <a:lumOff val="80000"/>
                      </a:schemeClr>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endParaRPr lang="en-GB" b="1"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48023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223756"/>
            <a:ext cx="5580620" cy="3788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369332"/>
          </a:xfrm>
          <a:prstGeom prst="rect">
            <a:avLst/>
          </a:prstGeom>
          <a:noFill/>
        </p:spPr>
        <p:txBody>
          <a:bodyPr wrap="square" rtlCol="0">
            <a:spAutoFit/>
          </a:bodyPr>
          <a:lstStyle/>
          <a:p>
            <a:r>
              <a:rPr lang="en-GB" dirty="0"/>
              <a:t>1. Initialise stack :  </a:t>
            </a:r>
            <a:r>
              <a:rPr lang="en-GB" dirty="0" err="1"/>
              <a:t>currentNode</a:t>
            </a:r>
            <a:r>
              <a:rPr lang="en-GB" dirty="0"/>
              <a:t>=I;</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877567515"/>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4126606910"/>
              </p:ext>
            </p:extLst>
          </p:nvPr>
        </p:nvGraphicFramePr>
        <p:xfrm>
          <a:off x="1996633" y="5989955"/>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427298725"/>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err="1"/>
                        <a:t>CurrentNode</a:t>
                      </a:r>
                      <a:r>
                        <a:rPr lang="en-GB" dirty="0"/>
                        <a:t>:</a:t>
                      </a:r>
                    </a:p>
                  </a:txBody>
                  <a:tcPr/>
                </a:tc>
                <a:extLst>
                  <a:ext uri="{0D108BD9-81ED-4DB2-BD59-A6C34878D82A}">
                    <a16:rowId xmlns:a16="http://schemas.microsoft.com/office/drawing/2014/main" val="3778037494"/>
                  </a:ext>
                </a:extLst>
              </a:tr>
            </a:tbl>
          </a:graphicData>
        </a:graphic>
      </p:graphicFrame>
      <p:sp>
        <p:nvSpPr>
          <p:cNvPr id="6" name="Oval 5">
            <a:extLst>
              <a:ext uri="{FF2B5EF4-FFF2-40B4-BE49-F238E27FC236}">
                <a16:creationId xmlns:a16="http://schemas.microsoft.com/office/drawing/2014/main" id="{750E8823-1F0D-4E81-929B-AB804BD4D145}"/>
              </a:ext>
            </a:extLst>
          </p:cNvPr>
          <p:cNvSpPr/>
          <p:nvPr/>
        </p:nvSpPr>
        <p:spPr>
          <a:xfrm>
            <a:off x="6057165" y="1318854"/>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1261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590771102"/>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endParaRPr lang="en-GB" dirty="0"/>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2627686444"/>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3963076964"/>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CurrentNode:1</a:t>
                      </a:r>
                    </a:p>
                  </a:txBody>
                  <a:tcPr/>
                </a:tc>
                <a:extLst>
                  <a:ext uri="{0D108BD9-81ED-4DB2-BD59-A6C34878D82A}">
                    <a16:rowId xmlns:a16="http://schemas.microsoft.com/office/drawing/2014/main" val="3778037494"/>
                  </a:ext>
                </a:extLst>
              </a:tr>
            </a:tbl>
          </a:graphicData>
        </a:graphic>
      </p:graphicFrame>
      <p:sp>
        <p:nvSpPr>
          <p:cNvPr id="36" name="Oval 35">
            <a:extLst>
              <a:ext uri="{FF2B5EF4-FFF2-40B4-BE49-F238E27FC236}">
                <a16:creationId xmlns:a16="http://schemas.microsoft.com/office/drawing/2014/main" id="{6923110D-DF85-4A1A-A0DC-27D45066FACE}"/>
              </a:ext>
            </a:extLst>
          </p:cNvPr>
          <p:cNvSpPr/>
          <p:nvPr/>
        </p:nvSpPr>
        <p:spPr>
          <a:xfrm>
            <a:off x="5967155" y="1627966"/>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9860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188180316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2</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CurrentNode:1</a:t>
                      </a:r>
                    </a:p>
                  </a:txBody>
                  <a:tcPr/>
                </a:tc>
                <a:extLst>
                  <a:ext uri="{0D108BD9-81ED-4DB2-BD59-A6C34878D82A}">
                    <a16:rowId xmlns:a16="http://schemas.microsoft.com/office/drawing/2014/main" val="3778037494"/>
                  </a:ext>
                </a:extLst>
              </a:tr>
            </a:tbl>
          </a:graphicData>
        </a:graphic>
      </p:graphicFrame>
      <p:sp>
        <p:nvSpPr>
          <p:cNvPr id="6" name="Oval 5">
            <a:extLst>
              <a:ext uri="{FF2B5EF4-FFF2-40B4-BE49-F238E27FC236}">
                <a16:creationId xmlns:a16="http://schemas.microsoft.com/office/drawing/2014/main" id="{D4421236-F3A3-455F-8F32-78B1711AA543}"/>
              </a:ext>
            </a:extLst>
          </p:cNvPr>
          <p:cNvSpPr/>
          <p:nvPr/>
        </p:nvSpPr>
        <p:spPr>
          <a:xfrm>
            <a:off x="5967155" y="1627966"/>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2862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227319827"/>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3937047272"/>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1960314285"/>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CurrentNode:2</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B7F59DAB-2E75-4988-A43F-D10DCF126FFE}"/>
              </a:ext>
            </a:extLst>
          </p:cNvPr>
          <p:cNvSpPr/>
          <p:nvPr/>
        </p:nvSpPr>
        <p:spPr>
          <a:xfrm>
            <a:off x="5517105" y="1889037"/>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2300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45450237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3</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CurrentNode:2</a:t>
                      </a:r>
                    </a:p>
                  </a:txBody>
                  <a:tcPr/>
                </a:tc>
                <a:extLst>
                  <a:ext uri="{0D108BD9-81ED-4DB2-BD59-A6C34878D82A}">
                    <a16:rowId xmlns:a16="http://schemas.microsoft.com/office/drawing/2014/main" val="3778037494"/>
                  </a:ext>
                </a:extLst>
              </a:tr>
            </a:tbl>
          </a:graphicData>
        </a:graphic>
      </p:graphicFrame>
      <p:sp>
        <p:nvSpPr>
          <p:cNvPr id="6" name="Oval 5">
            <a:extLst>
              <a:ext uri="{FF2B5EF4-FFF2-40B4-BE49-F238E27FC236}">
                <a16:creationId xmlns:a16="http://schemas.microsoft.com/office/drawing/2014/main" id="{84A49AAA-2417-4B98-9A9E-536DD509CAA2}"/>
              </a:ext>
            </a:extLst>
          </p:cNvPr>
          <p:cNvSpPr/>
          <p:nvPr/>
        </p:nvSpPr>
        <p:spPr>
          <a:xfrm>
            <a:off x="5517105" y="1889037"/>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9557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1374109267"/>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549442106"/>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3489997595"/>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CurrentNode:3</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38A591E8-6E3F-4C0B-BFA4-6F1BB8AB60E0}"/>
              </a:ext>
            </a:extLst>
          </p:cNvPr>
          <p:cNvSpPr/>
          <p:nvPr/>
        </p:nvSpPr>
        <p:spPr>
          <a:xfrm>
            <a:off x="4977045" y="2354084"/>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3207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611306001"/>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r>
                        <a:rPr lang="en-GB" dirty="0"/>
                        <a:t>4</a:t>
                      </a:r>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CurrentNode:3</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EBD52307-EAA3-4869-AE1F-CD6E54BF6C1C}"/>
              </a:ext>
            </a:extLst>
          </p:cNvPr>
          <p:cNvSpPr/>
          <p:nvPr/>
        </p:nvSpPr>
        <p:spPr>
          <a:xfrm>
            <a:off x="4977045" y="2354084"/>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035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1744307781"/>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1254236257"/>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1490088044"/>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CurrentNode:4</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217012DC-1A65-47F5-80F0-F82970B3B380}"/>
              </a:ext>
            </a:extLst>
          </p:cNvPr>
          <p:cNvSpPr/>
          <p:nvPr/>
        </p:nvSpPr>
        <p:spPr>
          <a:xfrm>
            <a:off x="4481990" y="2777127"/>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6532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54391104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r>
                        <a:rPr lang="en-GB" dirty="0"/>
                        <a:t>5</a:t>
                      </a:r>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CurrentNode:4</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FB8438DC-79FF-457D-B91A-6DDE8157A952}"/>
              </a:ext>
            </a:extLst>
          </p:cNvPr>
          <p:cNvSpPr/>
          <p:nvPr/>
        </p:nvSpPr>
        <p:spPr>
          <a:xfrm>
            <a:off x="4481990" y="2777127"/>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7580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401934198"/>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2079669916"/>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985544923"/>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CurrentNode:5</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9FB590C4-65A3-4811-91A4-63F274338971}"/>
              </a:ext>
            </a:extLst>
          </p:cNvPr>
          <p:cNvSpPr/>
          <p:nvPr/>
        </p:nvSpPr>
        <p:spPr>
          <a:xfrm>
            <a:off x="3986935" y="3193262"/>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5838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765230148"/>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r>
                        <a:rPr lang="en-GB" dirty="0"/>
                        <a:t>6</a:t>
                      </a:r>
                    </a:p>
                  </a:txBody>
                  <a:tcPr/>
                </a:tc>
                <a:extLst>
                  <a:ext uri="{0D108BD9-81ED-4DB2-BD59-A6C34878D82A}">
                    <a16:rowId xmlns:a16="http://schemas.microsoft.com/office/drawing/2014/main" val="2275879893"/>
                  </a:ext>
                </a:extLst>
              </a:tr>
              <a:tr h="370840">
                <a:tc>
                  <a:txBody>
                    <a:bodyPr/>
                    <a:lstStyle/>
                    <a:p>
                      <a:r>
                        <a:rPr lang="en-GB" dirty="0"/>
                        <a:t>7</a:t>
                      </a:r>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CurrentNode:5</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BCF108E3-2B48-40F5-B261-35AFEE0A8006}"/>
              </a:ext>
            </a:extLst>
          </p:cNvPr>
          <p:cNvSpPr/>
          <p:nvPr/>
        </p:nvSpPr>
        <p:spPr>
          <a:xfrm>
            <a:off x="3986935" y="3193262"/>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5277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4132050308"/>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r>
                        <a:rPr lang="en-GB" dirty="0"/>
                        <a:t>7</a:t>
                      </a:r>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2753502475"/>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2588564836"/>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CurrentNode:6</a:t>
                      </a:r>
                    </a:p>
                  </a:txBody>
                  <a:tcPr/>
                </a:tc>
                <a:extLst>
                  <a:ext uri="{0D108BD9-81ED-4DB2-BD59-A6C34878D82A}">
                    <a16:rowId xmlns:a16="http://schemas.microsoft.com/office/drawing/2014/main" val="3778037494"/>
                  </a:ext>
                </a:extLst>
              </a:tr>
            </a:tbl>
          </a:graphicData>
        </a:graphic>
      </p:graphicFrame>
      <p:pic>
        <p:nvPicPr>
          <p:cNvPr id="9" name="Picture 2">
            <a:extLst>
              <a:ext uri="{FF2B5EF4-FFF2-40B4-BE49-F238E27FC236}">
                <a16:creationId xmlns:a16="http://schemas.microsoft.com/office/drawing/2014/main" id="{4C6A1F55-B93A-4799-A7C7-E2DD85062B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Oval 1">
            <a:extLst>
              <a:ext uri="{FF2B5EF4-FFF2-40B4-BE49-F238E27FC236}">
                <a16:creationId xmlns:a16="http://schemas.microsoft.com/office/drawing/2014/main" id="{43054AF3-2B83-4865-BE0D-D0E1336E1610}"/>
              </a:ext>
            </a:extLst>
          </p:cNvPr>
          <p:cNvSpPr/>
          <p:nvPr/>
        </p:nvSpPr>
        <p:spPr>
          <a:xfrm>
            <a:off x="3371617" y="3644577"/>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741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r>
                        <a:rPr lang="en-GB" dirty="0"/>
                        <a:t>7</a:t>
                      </a:r>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CurrentNode:6</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F3794C64-CC9E-4274-BC9D-A9210E1CB8AE}"/>
              </a:ext>
            </a:extLst>
          </p:cNvPr>
          <p:cNvSpPr/>
          <p:nvPr/>
        </p:nvSpPr>
        <p:spPr>
          <a:xfrm>
            <a:off x="3371617" y="3644577"/>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8451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607976990"/>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792738117"/>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CurrentNode:7</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5AF6E2B5-32E5-43BD-AFDE-A27030A2A11C}"/>
              </a:ext>
            </a:extLst>
          </p:cNvPr>
          <p:cNvSpPr/>
          <p:nvPr/>
        </p:nvSpPr>
        <p:spPr>
          <a:xfrm>
            <a:off x="5126062" y="3661332"/>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00693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76219837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r>
                        <a:rPr lang="en-GB" dirty="0"/>
                        <a:t>8</a:t>
                      </a:r>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2947349449"/>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973422192"/>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CurrentNode:7</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80F41C0F-39AC-4D08-BB9E-0B62C381C4E4}"/>
              </a:ext>
            </a:extLst>
          </p:cNvPr>
          <p:cNvSpPr/>
          <p:nvPr/>
        </p:nvSpPr>
        <p:spPr>
          <a:xfrm>
            <a:off x="5126062" y="3661332"/>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5590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b="1" dirty="0" err="1"/>
              <a:t>currentNode</a:t>
            </a:r>
            <a:r>
              <a:rPr lang="en-GB" b="1" dirty="0"/>
              <a:t>=pop();</a:t>
            </a:r>
          </a:p>
          <a:p>
            <a:r>
              <a:rPr lang="en-GB" b="1"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1935346707"/>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479740367"/>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344176491"/>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CurrentNode:8</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454666A4-A275-4FFE-A036-5320905E8C55}"/>
              </a:ext>
            </a:extLst>
          </p:cNvPr>
          <p:cNvSpPr/>
          <p:nvPr/>
        </p:nvSpPr>
        <p:spPr>
          <a:xfrm>
            <a:off x="5517105" y="4020628"/>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790598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b="1"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9</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CurrentNode:8</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454666A4-A275-4FFE-A036-5320905E8C55}"/>
              </a:ext>
            </a:extLst>
          </p:cNvPr>
          <p:cNvSpPr/>
          <p:nvPr/>
        </p:nvSpPr>
        <p:spPr>
          <a:xfrm>
            <a:off x="5517105" y="4020628"/>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34574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b="1"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36284285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492415198"/>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4195158397"/>
              </p:ext>
            </p:extLst>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CurrentNode:9</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454666A4-A275-4FFE-A036-5320905E8C55}"/>
              </a:ext>
            </a:extLst>
          </p:cNvPr>
          <p:cNvSpPr/>
          <p:nvPr/>
        </p:nvSpPr>
        <p:spPr>
          <a:xfrm>
            <a:off x="6147175" y="2758800"/>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54195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017266116"/>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10</a:t>
                      </a:r>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endParaRPr lang="en-GB" dirty="0"/>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697850" cy="369332"/>
        </p:xfrm>
        <a:graphic>
          <a:graphicData uri="http://schemas.openxmlformats.org/drawingml/2006/table">
            <a:tbl>
              <a:tblPr firstRow="1" bandRow="1">
                <a:tableStyleId>{5C22544A-7EE6-4342-B048-85BDC9FD1C3A}</a:tableStyleId>
              </a:tblPr>
              <a:tblGrid>
                <a:gridCol w="1697850">
                  <a:extLst>
                    <a:ext uri="{9D8B030D-6E8A-4147-A177-3AD203B41FA5}">
                      <a16:colId xmlns:a16="http://schemas.microsoft.com/office/drawing/2014/main" val="1352224427"/>
                    </a:ext>
                  </a:extLst>
                </a:gridCol>
              </a:tblGrid>
              <a:tr h="369332">
                <a:tc>
                  <a:txBody>
                    <a:bodyPr/>
                    <a:lstStyle/>
                    <a:p>
                      <a:r>
                        <a:rPr lang="en-GB" dirty="0"/>
                        <a:t>CurrentNode:9</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171F2937-4ABF-46FC-BD5D-942A815FD3FE}"/>
              </a:ext>
            </a:extLst>
          </p:cNvPr>
          <p:cNvSpPr/>
          <p:nvPr/>
        </p:nvSpPr>
        <p:spPr>
          <a:xfrm>
            <a:off x="6147175" y="2758800"/>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40117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b="1" dirty="0" err="1"/>
              <a:t>currentNode</a:t>
            </a:r>
            <a:r>
              <a:rPr lang="en-GB" b="1" dirty="0"/>
              <a:t>=pop();</a:t>
            </a:r>
          </a:p>
          <a:p>
            <a:r>
              <a:rPr lang="en-GB" b="1"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96181829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360579946"/>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2687198171"/>
              </p:ext>
            </p:extLst>
          </p:nvPr>
        </p:nvGraphicFramePr>
        <p:xfrm>
          <a:off x="226985" y="5989955"/>
          <a:ext cx="1779730" cy="369332"/>
        </p:xfrm>
        <a:graphic>
          <a:graphicData uri="http://schemas.openxmlformats.org/drawingml/2006/table">
            <a:tbl>
              <a:tblPr firstRow="1" bandRow="1">
                <a:tableStyleId>{5C22544A-7EE6-4342-B048-85BDC9FD1C3A}</a:tableStyleId>
              </a:tblPr>
              <a:tblGrid>
                <a:gridCol w="1779730">
                  <a:extLst>
                    <a:ext uri="{9D8B030D-6E8A-4147-A177-3AD203B41FA5}">
                      <a16:colId xmlns:a16="http://schemas.microsoft.com/office/drawing/2014/main" val="1352224427"/>
                    </a:ext>
                  </a:extLst>
                </a:gridCol>
              </a:tblGrid>
              <a:tr h="369332">
                <a:tc>
                  <a:txBody>
                    <a:bodyPr/>
                    <a:lstStyle/>
                    <a:p>
                      <a:r>
                        <a:rPr lang="en-GB" dirty="0"/>
                        <a:t>CurrentNode:10</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D212751D-B7E4-448D-8DE0-4611F5F98929}"/>
              </a:ext>
            </a:extLst>
          </p:cNvPr>
          <p:cNvSpPr/>
          <p:nvPr/>
        </p:nvSpPr>
        <p:spPr>
          <a:xfrm>
            <a:off x="6642230" y="3243371"/>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4429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b="1" dirty="0"/>
              <a:t>     </a:t>
            </a:r>
            <a:r>
              <a:rPr lang="en-GB" b="1" dirty="0" err="1"/>
              <a:t>PushAdjacentNodesOn</a:t>
            </a:r>
            <a:r>
              <a:rPr lang="en-GB" b="1" dirty="0"/>
              <a:t> Stack(</a:t>
            </a:r>
            <a:r>
              <a:rPr lang="en-GB" b="1" dirty="0" err="1"/>
              <a:t>currentNode</a:t>
            </a:r>
            <a:r>
              <a:rPr lang="en-GB" b="1" dirty="0"/>
              <a:t>)</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11</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5" y="5989955"/>
          <a:ext cx="1779730" cy="369332"/>
        </p:xfrm>
        <a:graphic>
          <a:graphicData uri="http://schemas.openxmlformats.org/drawingml/2006/table">
            <a:tbl>
              <a:tblPr firstRow="1" bandRow="1">
                <a:tableStyleId>{5C22544A-7EE6-4342-B048-85BDC9FD1C3A}</a:tableStyleId>
              </a:tblPr>
              <a:tblGrid>
                <a:gridCol w="1779730">
                  <a:extLst>
                    <a:ext uri="{9D8B030D-6E8A-4147-A177-3AD203B41FA5}">
                      <a16:colId xmlns:a16="http://schemas.microsoft.com/office/drawing/2014/main" val="1352224427"/>
                    </a:ext>
                  </a:extLst>
                </a:gridCol>
              </a:tblGrid>
              <a:tr h="369332">
                <a:tc>
                  <a:txBody>
                    <a:bodyPr/>
                    <a:lstStyle/>
                    <a:p>
                      <a:r>
                        <a:rPr lang="en-GB" dirty="0"/>
                        <a:t>CurrentNode:10</a:t>
                      </a:r>
                    </a:p>
                  </a:txBody>
                  <a:tcPr/>
                </a:tc>
                <a:extLst>
                  <a:ext uri="{0D108BD9-81ED-4DB2-BD59-A6C34878D82A}">
                    <a16:rowId xmlns:a16="http://schemas.microsoft.com/office/drawing/2014/main" val="3778037494"/>
                  </a:ext>
                </a:extLst>
              </a:tr>
            </a:tbl>
          </a:graphicData>
        </a:graphic>
      </p:graphicFrame>
      <p:sp>
        <p:nvSpPr>
          <p:cNvPr id="2" name="Oval 1">
            <a:extLst>
              <a:ext uri="{FF2B5EF4-FFF2-40B4-BE49-F238E27FC236}">
                <a16:creationId xmlns:a16="http://schemas.microsoft.com/office/drawing/2014/main" id="{D212751D-B7E4-448D-8DE0-4611F5F98929}"/>
              </a:ext>
            </a:extLst>
          </p:cNvPr>
          <p:cNvSpPr/>
          <p:nvPr/>
        </p:nvSpPr>
        <p:spPr>
          <a:xfrm>
            <a:off x="6642230" y="3243371"/>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49403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271463891"/>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endParaRPr lang="en-GB" dirty="0"/>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extLst>
              <p:ext uri="{D42A27DB-BD31-4B8C-83A1-F6EECF244321}">
                <p14:modId xmlns:p14="http://schemas.microsoft.com/office/powerpoint/2010/main" val="103514653"/>
              </p:ext>
            </p:extLst>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2027625840"/>
              </p:ext>
            </p:extLst>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CurrentNode:11</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extLst>
              <p:ext uri="{D42A27DB-BD31-4B8C-83A1-F6EECF244321}">
                <p14:modId xmlns:p14="http://schemas.microsoft.com/office/powerpoint/2010/main" val="1850233695"/>
              </p:ext>
            </p:extLst>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64A55A03-FA2A-446F-AB72-880CDCD24141}"/>
              </a:ext>
            </a:extLst>
          </p:cNvPr>
          <p:cNvSpPr/>
          <p:nvPr/>
        </p:nvSpPr>
        <p:spPr>
          <a:xfrm>
            <a:off x="7227295" y="1808533"/>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75957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3327580272"/>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12</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CurrentNode:11</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7227295" y="1808533"/>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2169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b="1" dirty="0" err="1"/>
              <a:t>currentNode</a:t>
            </a:r>
            <a:r>
              <a:rPr lang="en-GB" b="1" dirty="0"/>
              <a:t>=pop();</a:t>
            </a:r>
          </a:p>
          <a:p>
            <a:r>
              <a:rPr lang="en-GB"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26114531"/>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endParaRPr lang="en-GB" dirty="0"/>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1530681766"/>
              </p:ext>
            </p:extLst>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CurrentNode:12</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extLst>
              <p:ext uri="{D42A27DB-BD31-4B8C-83A1-F6EECF244321}">
                <p14:modId xmlns:p14="http://schemas.microsoft.com/office/powerpoint/2010/main" val="2293272533"/>
              </p:ext>
            </p:extLst>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7722350" y="2258870"/>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86379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dirty="0"/>
              <a:t>     </a:t>
            </a:r>
            <a:r>
              <a:rPr lang="en-GB" dirty="0" err="1"/>
              <a:t>currentNode</a:t>
            </a:r>
            <a:r>
              <a:rPr lang="en-GB" dirty="0"/>
              <a:t>=pop();</a:t>
            </a:r>
          </a:p>
          <a:p>
            <a:r>
              <a:rPr lang="en-GB" b="1"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584165646"/>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13</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CurrentNode:12</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7722350" y="2258870"/>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52904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b="1"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338064529"/>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endParaRPr lang="en-GB" dirty="0"/>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2308910781"/>
              </p:ext>
            </p:extLst>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CurrentNode:13</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extLst>
              <p:ext uri="{D42A27DB-BD31-4B8C-83A1-F6EECF244321}">
                <p14:modId xmlns:p14="http://schemas.microsoft.com/office/powerpoint/2010/main" val="3040646263"/>
              </p:ext>
            </p:extLst>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13</a:t>
                      </a:r>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8237730" y="2753925"/>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19612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dirty="0" err="1"/>
              <a:t>currentNode</a:t>
            </a:r>
            <a:r>
              <a:rPr lang="en-GB" dirty="0"/>
              <a:t>=pop();</a:t>
            </a:r>
          </a:p>
          <a:p>
            <a:r>
              <a:rPr lang="en-GB" b="1"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1164909318"/>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r>
                        <a:rPr lang="en-GB" dirty="0"/>
                        <a:t>14</a:t>
                      </a:r>
                    </a:p>
                  </a:txBody>
                  <a:tcPr/>
                </a:tc>
                <a:extLst>
                  <a:ext uri="{0D108BD9-81ED-4DB2-BD59-A6C34878D82A}">
                    <a16:rowId xmlns:a16="http://schemas.microsoft.com/office/drawing/2014/main" val="3305863191"/>
                  </a:ext>
                </a:extLst>
              </a:tr>
              <a:tr h="370840">
                <a:tc>
                  <a:txBody>
                    <a:bodyPr/>
                    <a:lstStyle/>
                    <a:p>
                      <a:r>
                        <a:rPr lang="en-GB" dirty="0"/>
                        <a:t>15</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CurrentNode:13</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13</a:t>
                      </a:r>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8237730" y="2753925"/>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170629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b="1"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555785565"/>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15</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3222683298"/>
              </p:ext>
            </p:extLst>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CurrentNode:14</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extLst>
              <p:ext uri="{D42A27DB-BD31-4B8C-83A1-F6EECF244321}">
                <p14:modId xmlns:p14="http://schemas.microsoft.com/office/powerpoint/2010/main" val="680812319"/>
              </p:ext>
            </p:extLst>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14</a:t>
                      </a:r>
                    </a:p>
                  </a:txBody>
                  <a:tcPr/>
                </a:tc>
                <a:tc>
                  <a:txBody>
                    <a:bodyPr/>
                    <a:lstStyle/>
                    <a:p>
                      <a:r>
                        <a:rPr lang="en-GB" dirty="0"/>
                        <a:t>13</a:t>
                      </a:r>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7317305" y="3155905"/>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08315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dirty="0" err="1"/>
              <a:t>currentNode</a:t>
            </a:r>
            <a:r>
              <a:rPr lang="en-GB" dirty="0"/>
              <a:t>=pop();</a:t>
            </a:r>
          </a:p>
          <a:p>
            <a:r>
              <a:rPr lang="en-GB" b="1" dirty="0"/>
              <a:t>     </a:t>
            </a:r>
            <a:r>
              <a:rPr lang="en-GB" b="1" dirty="0" err="1"/>
              <a:t>PushAdjacentNodesOn</a:t>
            </a:r>
            <a:r>
              <a:rPr lang="en-GB" b="1" dirty="0"/>
              <a:t> Stack(</a:t>
            </a:r>
            <a:r>
              <a:rPr lang="en-GB" b="1" dirty="0" err="1"/>
              <a:t>currentNode</a:t>
            </a:r>
            <a:r>
              <a:rPr lang="en-GB" b="1"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r>
                        <a:rPr lang="en-GB" dirty="0"/>
                        <a:t>15</a:t>
                      </a:r>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CurrentNode:14</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14</a:t>
                      </a:r>
                    </a:p>
                  </a:txBody>
                  <a:tcPr/>
                </a:tc>
                <a:tc>
                  <a:txBody>
                    <a:bodyPr/>
                    <a:lstStyle/>
                    <a:p>
                      <a:r>
                        <a:rPr lang="en-GB" dirty="0"/>
                        <a:t>13</a:t>
                      </a:r>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7317305" y="3155905"/>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073330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AB9784B-F007-40D3-80D9-DAE442849D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6865" y="1474730"/>
            <a:ext cx="5580620" cy="3537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3810B827-482E-4D73-8445-11CF0870B9B6}"/>
              </a:ext>
            </a:extLst>
          </p:cNvPr>
          <p:cNvSpPr txBox="1"/>
          <p:nvPr/>
        </p:nvSpPr>
        <p:spPr>
          <a:xfrm>
            <a:off x="1061610" y="368660"/>
            <a:ext cx="5850650" cy="1477328"/>
          </a:xfrm>
          <a:prstGeom prst="rect">
            <a:avLst/>
          </a:prstGeom>
          <a:noFill/>
        </p:spPr>
        <p:txBody>
          <a:bodyPr wrap="square" rtlCol="0">
            <a:spAutoFit/>
          </a:bodyPr>
          <a:lstStyle/>
          <a:p>
            <a:r>
              <a:rPr lang="en-GB" dirty="0"/>
              <a:t>2.While(!</a:t>
            </a:r>
            <a:r>
              <a:rPr lang="en-GB" dirty="0" err="1"/>
              <a:t>stackEmpty</a:t>
            </a:r>
            <a:r>
              <a:rPr lang="en-GB" dirty="0"/>
              <a:t>())</a:t>
            </a:r>
          </a:p>
          <a:p>
            <a:r>
              <a:rPr lang="en-GB" dirty="0"/>
              <a:t>{</a:t>
            </a:r>
          </a:p>
          <a:p>
            <a:r>
              <a:rPr lang="en-GB" b="1" dirty="0"/>
              <a:t>     </a:t>
            </a:r>
            <a:r>
              <a:rPr lang="en-GB" b="1" dirty="0" err="1"/>
              <a:t>currentNode</a:t>
            </a:r>
            <a:r>
              <a:rPr lang="en-GB" b="1" dirty="0"/>
              <a:t>=pop();</a:t>
            </a:r>
          </a:p>
          <a:p>
            <a:r>
              <a:rPr lang="en-GB" b="1" dirty="0"/>
              <a:t>     </a:t>
            </a:r>
            <a:r>
              <a:rPr lang="en-GB" dirty="0" err="1"/>
              <a:t>PushAdjacentNodesOn</a:t>
            </a:r>
            <a:r>
              <a:rPr lang="en-GB" dirty="0"/>
              <a:t> Stack(</a:t>
            </a:r>
            <a:r>
              <a:rPr lang="en-GB" dirty="0" err="1"/>
              <a:t>currentNode</a:t>
            </a:r>
            <a:r>
              <a:rPr lang="en-GB" dirty="0"/>
              <a:t>);</a:t>
            </a:r>
          </a:p>
          <a:p>
            <a:r>
              <a:rPr lang="en-GB" dirty="0"/>
              <a:t>}</a:t>
            </a:r>
          </a:p>
        </p:txBody>
      </p:sp>
      <p:graphicFrame>
        <p:nvGraphicFramePr>
          <p:cNvPr id="7" name="Table 7">
            <a:extLst>
              <a:ext uri="{FF2B5EF4-FFF2-40B4-BE49-F238E27FC236}">
                <a16:creationId xmlns:a16="http://schemas.microsoft.com/office/drawing/2014/main" id="{26093A02-C22B-46D0-840F-BAD226BE295D}"/>
              </a:ext>
            </a:extLst>
          </p:cNvPr>
          <p:cNvGraphicFramePr>
            <a:graphicFrameLocks noGrp="1"/>
          </p:cNvGraphicFramePr>
          <p:nvPr>
            <p:extLst>
              <p:ext uri="{D42A27DB-BD31-4B8C-83A1-F6EECF244321}">
                <p14:modId xmlns:p14="http://schemas.microsoft.com/office/powerpoint/2010/main" val="2523605764"/>
              </p:ext>
            </p:extLst>
          </p:nvPr>
        </p:nvGraphicFramePr>
        <p:xfrm>
          <a:off x="546841" y="1976503"/>
          <a:ext cx="529069" cy="3693160"/>
        </p:xfrm>
        <a:graphic>
          <a:graphicData uri="http://schemas.openxmlformats.org/drawingml/2006/table">
            <a:tbl>
              <a:tblPr firstRow="1" bandRow="1">
                <a:tableStyleId>{5C22544A-7EE6-4342-B048-85BDC9FD1C3A}</a:tableStyleId>
              </a:tblPr>
              <a:tblGrid>
                <a:gridCol w="529069">
                  <a:extLst>
                    <a:ext uri="{9D8B030D-6E8A-4147-A177-3AD203B41FA5}">
                      <a16:colId xmlns:a16="http://schemas.microsoft.com/office/drawing/2014/main" val="3340590350"/>
                    </a:ext>
                  </a:extLst>
                </a:gridCol>
              </a:tblGrid>
              <a:tr h="182880">
                <a:tc>
                  <a:txBody>
                    <a:bodyPr/>
                    <a:lstStyle/>
                    <a:p>
                      <a:endParaRPr lang="en-GB" dirty="0"/>
                    </a:p>
                  </a:txBody>
                  <a:tcPr/>
                </a:tc>
                <a:extLst>
                  <a:ext uri="{0D108BD9-81ED-4DB2-BD59-A6C34878D82A}">
                    <a16:rowId xmlns:a16="http://schemas.microsoft.com/office/drawing/2014/main" val="1558162802"/>
                  </a:ext>
                </a:extLst>
              </a:tr>
              <a:tr h="182880">
                <a:tc>
                  <a:txBody>
                    <a:bodyPr/>
                    <a:lstStyle/>
                    <a:p>
                      <a:endParaRPr lang="en-GB" dirty="0"/>
                    </a:p>
                  </a:txBody>
                  <a:tcPr/>
                </a:tc>
                <a:extLst>
                  <a:ext uri="{0D108BD9-81ED-4DB2-BD59-A6C34878D82A}">
                    <a16:rowId xmlns:a16="http://schemas.microsoft.com/office/drawing/2014/main" val="2805119010"/>
                  </a:ext>
                </a:extLst>
              </a:tr>
              <a:tr h="185420">
                <a:tc>
                  <a:txBody>
                    <a:bodyPr/>
                    <a:lstStyle/>
                    <a:p>
                      <a:endParaRPr lang="en-GB" dirty="0"/>
                    </a:p>
                  </a:txBody>
                  <a:tcPr/>
                </a:tc>
                <a:extLst>
                  <a:ext uri="{0D108BD9-81ED-4DB2-BD59-A6C34878D82A}">
                    <a16:rowId xmlns:a16="http://schemas.microsoft.com/office/drawing/2014/main" val="1809570407"/>
                  </a:ext>
                </a:extLst>
              </a:tr>
              <a:tr h="370840">
                <a:tc>
                  <a:txBody>
                    <a:bodyPr/>
                    <a:lstStyle/>
                    <a:p>
                      <a:endParaRPr lang="en-GB" dirty="0"/>
                    </a:p>
                  </a:txBody>
                  <a:tcPr/>
                </a:tc>
                <a:extLst>
                  <a:ext uri="{0D108BD9-81ED-4DB2-BD59-A6C34878D82A}">
                    <a16:rowId xmlns:a16="http://schemas.microsoft.com/office/drawing/2014/main" val="2627649701"/>
                  </a:ext>
                </a:extLst>
              </a:tr>
              <a:tr h="370840">
                <a:tc>
                  <a:txBody>
                    <a:bodyPr/>
                    <a:lstStyle/>
                    <a:p>
                      <a:endParaRPr lang="en-GB" dirty="0"/>
                    </a:p>
                  </a:txBody>
                  <a:tcPr/>
                </a:tc>
                <a:extLst>
                  <a:ext uri="{0D108BD9-81ED-4DB2-BD59-A6C34878D82A}">
                    <a16:rowId xmlns:a16="http://schemas.microsoft.com/office/drawing/2014/main" val="985995603"/>
                  </a:ext>
                </a:extLst>
              </a:tr>
              <a:tr h="370840">
                <a:tc>
                  <a:txBody>
                    <a:bodyPr/>
                    <a:lstStyle/>
                    <a:p>
                      <a:endParaRPr lang="en-GB" dirty="0"/>
                    </a:p>
                  </a:txBody>
                  <a:tcPr/>
                </a:tc>
                <a:extLst>
                  <a:ext uri="{0D108BD9-81ED-4DB2-BD59-A6C34878D82A}">
                    <a16:rowId xmlns:a16="http://schemas.microsoft.com/office/drawing/2014/main" val="1560410093"/>
                  </a:ext>
                </a:extLst>
              </a:tr>
              <a:tr h="370840">
                <a:tc>
                  <a:txBody>
                    <a:bodyPr/>
                    <a:lstStyle/>
                    <a:p>
                      <a:endParaRPr lang="en-GB" dirty="0"/>
                    </a:p>
                  </a:txBody>
                  <a:tcPr/>
                </a:tc>
                <a:extLst>
                  <a:ext uri="{0D108BD9-81ED-4DB2-BD59-A6C34878D82A}">
                    <a16:rowId xmlns:a16="http://schemas.microsoft.com/office/drawing/2014/main" val="2275879893"/>
                  </a:ext>
                </a:extLst>
              </a:tr>
              <a:tr h="370840">
                <a:tc>
                  <a:txBody>
                    <a:bodyPr/>
                    <a:lstStyle/>
                    <a:p>
                      <a:endParaRPr lang="en-GB" dirty="0"/>
                    </a:p>
                  </a:txBody>
                  <a:tcPr/>
                </a:tc>
                <a:extLst>
                  <a:ext uri="{0D108BD9-81ED-4DB2-BD59-A6C34878D82A}">
                    <a16:rowId xmlns:a16="http://schemas.microsoft.com/office/drawing/2014/main" val="104724582"/>
                  </a:ext>
                </a:extLst>
              </a:tr>
              <a:tr h="370840">
                <a:tc>
                  <a:txBody>
                    <a:bodyPr/>
                    <a:lstStyle/>
                    <a:p>
                      <a:endParaRPr lang="en-GB" dirty="0"/>
                    </a:p>
                  </a:txBody>
                  <a:tcPr/>
                </a:tc>
                <a:extLst>
                  <a:ext uri="{0D108BD9-81ED-4DB2-BD59-A6C34878D82A}">
                    <a16:rowId xmlns:a16="http://schemas.microsoft.com/office/drawing/2014/main" val="3305863191"/>
                  </a:ext>
                </a:extLst>
              </a:tr>
              <a:tr h="370840">
                <a:tc>
                  <a:txBody>
                    <a:bodyPr/>
                    <a:lstStyle/>
                    <a:p>
                      <a:endParaRPr lang="en-GB" dirty="0"/>
                    </a:p>
                  </a:txBody>
                  <a:tcPr/>
                </a:tc>
                <a:extLst>
                  <a:ext uri="{0D108BD9-81ED-4DB2-BD59-A6C34878D82A}">
                    <a16:rowId xmlns:a16="http://schemas.microsoft.com/office/drawing/2014/main" val="3962940033"/>
                  </a:ext>
                </a:extLst>
              </a:tr>
            </a:tbl>
          </a:graphicData>
        </a:graphic>
      </p:graphicFrame>
      <p:graphicFrame>
        <p:nvGraphicFramePr>
          <p:cNvPr id="8" name="Table 8">
            <a:extLst>
              <a:ext uri="{FF2B5EF4-FFF2-40B4-BE49-F238E27FC236}">
                <a16:creationId xmlns:a16="http://schemas.microsoft.com/office/drawing/2014/main" id="{4F6142C0-AD9C-46A4-8E14-42B18F38930B}"/>
              </a:ext>
            </a:extLst>
          </p:cNvPr>
          <p:cNvGraphicFramePr>
            <a:graphicFrameLocks noGrp="1"/>
          </p:cNvGraphicFramePr>
          <p:nvPr/>
        </p:nvGraphicFramePr>
        <p:xfrm>
          <a:off x="2321750" y="63592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tc>
                  <a:txBody>
                    <a:bodyPr/>
                    <a:lstStyle/>
                    <a:p>
                      <a:r>
                        <a:rPr lang="en-GB" dirty="0"/>
                        <a:t>8</a:t>
                      </a:r>
                    </a:p>
                  </a:txBody>
                  <a:tcPr/>
                </a:tc>
                <a:tc>
                  <a:txBody>
                    <a:bodyPr/>
                    <a:lstStyle/>
                    <a:p>
                      <a:r>
                        <a:rPr lang="en-GB" dirty="0"/>
                        <a:t>9</a:t>
                      </a:r>
                    </a:p>
                  </a:txBody>
                  <a:tcPr/>
                </a:tc>
                <a:tc>
                  <a:txBody>
                    <a:bodyPr/>
                    <a:lstStyle/>
                    <a:p>
                      <a:r>
                        <a:rPr lang="en-GB" dirty="0"/>
                        <a:t>10</a:t>
                      </a:r>
                    </a:p>
                  </a:txBody>
                  <a:tcPr/>
                </a:tc>
                <a:extLst>
                  <a:ext uri="{0D108BD9-81ED-4DB2-BD59-A6C34878D82A}">
                    <a16:rowId xmlns:a16="http://schemas.microsoft.com/office/drawing/2014/main" val="770413861"/>
                  </a:ext>
                </a:extLst>
              </a:tr>
            </a:tbl>
          </a:graphicData>
        </a:graphic>
      </p:graphicFrame>
      <p:graphicFrame>
        <p:nvGraphicFramePr>
          <p:cNvPr id="3" name="Table 5">
            <a:extLst>
              <a:ext uri="{FF2B5EF4-FFF2-40B4-BE49-F238E27FC236}">
                <a16:creationId xmlns:a16="http://schemas.microsoft.com/office/drawing/2014/main" id="{702D4382-52CC-4E62-ABB9-204D3712B7B6}"/>
              </a:ext>
            </a:extLst>
          </p:cNvPr>
          <p:cNvGraphicFramePr>
            <a:graphicFrameLocks noGrp="1"/>
          </p:cNvGraphicFramePr>
          <p:nvPr>
            <p:extLst>
              <p:ext uri="{D42A27DB-BD31-4B8C-83A1-F6EECF244321}">
                <p14:modId xmlns:p14="http://schemas.microsoft.com/office/powerpoint/2010/main" val="3116691432"/>
              </p:ext>
            </p:extLst>
          </p:nvPr>
        </p:nvGraphicFramePr>
        <p:xfrm>
          <a:off x="226984" y="5989955"/>
          <a:ext cx="1824735" cy="369332"/>
        </p:xfrm>
        <a:graphic>
          <a:graphicData uri="http://schemas.openxmlformats.org/drawingml/2006/table">
            <a:tbl>
              <a:tblPr firstRow="1" bandRow="1">
                <a:tableStyleId>{5C22544A-7EE6-4342-B048-85BDC9FD1C3A}</a:tableStyleId>
              </a:tblPr>
              <a:tblGrid>
                <a:gridCol w="1824735">
                  <a:extLst>
                    <a:ext uri="{9D8B030D-6E8A-4147-A177-3AD203B41FA5}">
                      <a16:colId xmlns:a16="http://schemas.microsoft.com/office/drawing/2014/main" val="1352224427"/>
                    </a:ext>
                  </a:extLst>
                </a:gridCol>
              </a:tblGrid>
              <a:tr h="369332">
                <a:tc>
                  <a:txBody>
                    <a:bodyPr/>
                    <a:lstStyle/>
                    <a:p>
                      <a:r>
                        <a:rPr lang="en-GB" dirty="0"/>
                        <a:t>CurrentNode:15</a:t>
                      </a:r>
                    </a:p>
                  </a:txBody>
                  <a:tcPr/>
                </a:tc>
                <a:extLst>
                  <a:ext uri="{0D108BD9-81ED-4DB2-BD59-A6C34878D82A}">
                    <a16:rowId xmlns:a16="http://schemas.microsoft.com/office/drawing/2014/main" val="3778037494"/>
                  </a:ext>
                </a:extLst>
              </a:tr>
            </a:tbl>
          </a:graphicData>
        </a:graphic>
      </p:graphicFrame>
      <p:graphicFrame>
        <p:nvGraphicFramePr>
          <p:cNvPr id="2" name="Table 8">
            <a:extLst>
              <a:ext uri="{FF2B5EF4-FFF2-40B4-BE49-F238E27FC236}">
                <a16:creationId xmlns:a16="http://schemas.microsoft.com/office/drawing/2014/main" id="{9E5D5455-48B5-491B-B90D-D9BF0DB571E7}"/>
              </a:ext>
            </a:extLst>
          </p:cNvPr>
          <p:cNvGraphicFramePr>
            <a:graphicFrameLocks noGrp="1"/>
          </p:cNvGraphicFramePr>
          <p:nvPr>
            <p:extLst>
              <p:ext uri="{D42A27DB-BD31-4B8C-83A1-F6EECF244321}">
                <p14:modId xmlns:p14="http://schemas.microsoft.com/office/powerpoint/2010/main" val="2549622753"/>
              </p:ext>
            </p:extLst>
          </p:nvPr>
        </p:nvGraphicFramePr>
        <p:xfrm>
          <a:off x="2321750" y="5975387"/>
          <a:ext cx="6096000" cy="370840"/>
        </p:xfrm>
        <a:graphic>
          <a:graphicData uri="http://schemas.openxmlformats.org/drawingml/2006/table">
            <a:tbl>
              <a:tblPr firstRow="1" bandRow="1">
                <a:tableStyleId>{5C22544A-7EE6-4342-B048-85BDC9FD1C3A}</a:tableStyleId>
              </a:tblPr>
              <a:tblGrid>
                <a:gridCol w="609600">
                  <a:extLst>
                    <a:ext uri="{9D8B030D-6E8A-4147-A177-3AD203B41FA5}">
                      <a16:colId xmlns:a16="http://schemas.microsoft.com/office/drawing/2014/main" val="1429870793"/>
                    </a:ext>
                  </a:extLst>
                </a:gridCol>
                <a:gridCol w="609600">
                  <a:extLst>
                    <a:ext uri="{9D8B030D-6E8A-4147-A177-3AD203B41FA5}">
                      <a16:colId xmlns:a16="http://schemas.microsoft.com/office/drawing/2014/main" val="225943000"/>
                    </a:ext>
                  </a:extLst>
                </a:gridCol>
                <a:gridCol w="609600">
                  <a:extLst>
                    <a:ext uri="{9D8B030D-6E8A-4147-A177-3AD203B41FA5}">
                      <a16:colId xmlns:a16="http://schemas.microsoft.com/office/drawing/2014/main" val="4036574246"/>
                    </a:ext>
                  </a:extLst>
                </a:gridCol>
                <a:gridCol w="609600">
                  <a:extLst>
                    <a:ext uri="{9D8B030D-6E8A-4147-A177-3AD203B41FA5}">
                      <a16:colId xmlns:a16="http://schemas.microsoft.com/office/drawing/2014/main" val="547076389"/>
                    </a:ext>
                  </a:extLst>
                </a:gridCol>
                <a:gridCol w="609600">
                  <a:extLst>
                    <a:ext uri="{9D8B030D-6E8A-4147-A177-3AD203B41FA5}">
                      <a16:colId xmlns:a16="http://schemas.microsoft.com/office/drawing/2014/main" val="622975871"/>
                    </a:ext>
                  </a:extLst>
                </a:gridCol>
                <a:gridCol w="609600">
                  <a:extLst>
                    <a:ext uri="{9D8B030D-6E8A-4147-A177-3AD203B41FA5}">
                      <a16:colId xmlns:a16="http://schemas.microsoft.com/office/drawing/2014/main" val="3784881038"/>
                    </a:ext>
                  </a:extLst>
                </a:gridCol>
                <a:gridCol w="609600">
                  <a:extLst>
                    <a:ext uri="{9D8B030D-6E8A-4147-A177-3AD203B41FA5}">
                      <a16:colId xmlns:a16="http://schemas.microsoft.com/office/drawing/2014/main" val="2919399326"/>
                    </a:ext>
                  </a:extLst>
                </a:gridCol>
                <a:gridCol w="609600">
                  <a:extLst>
                    <a:ext uri="{9D8B030D-6E8A-4147-A177-3AD203B41FA5}">
                      <a16:colId xmlns:a16="http://schemas.microsoft.com/office/drawing/2014/main" val="1648228898"/>
                    </a:ext>
                  </a:extLst>
                </a:gridCol>
                <a:gridCol w="609600">
                  <a:extLst>
                    <a:ext uri="{9D8B030D-6E8A-4147-A177-3AD203B41FA5}">
                      <a16:colId xmlns:a16="http://schemas.microsoft.com/office/drawing/2014/main" val="4240424732"/>
                    </a:ext>
                  </a:extLst>
                </a:gridCol>
                <a:gridCol w="609600">
                  <a:extLst>
                    <a:ext uri="{9D8B030D-6E8A-4147-A177-3AD203B41FA5}">
                      <a16:colId xmlns:a16="http://schemas.microsoft.com/office/drawing/2014/main" val="2794533407"/>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15</a:t>
                      </a:r>
                    </a:p>
                  </a:txBody>
                  <a:tcPr/>
                </a:tc>
                <a:tc>
                  <a:txBody>
                    <a:bodyPr/>
                    <a:lstStyle/>
                    <a:p>
                      <a:r>
                        <a:rPr lang="en-GB" dirty="0"/>
                        <a:t>14</a:t>
                      </a:r>
                    </a:p>
                  </a:txBody>
                  <a:tcPr/>
                </a:tc>
                <a:tc>
                  <a:txBody>
                    <a:bodyPr/>
                    <a:lstStyle/>
                    <a:p>
                      <a:r>
                        <a:rPr lang="en-GB" dirty="0"/>
                        <a:t>13</a:t>
                      </a:r>
                    </a:p>
                  </a:txBody>
                  <a:tcPr/>
                </a:tc>
                <a:tc>
                  <a:txBody>
                    <a:bodyPr/>
                    <a:lstStyle/>
                    <a:p>
                      <a:r>
                        <a:rPr lang="en-GB" dirty="0"/>
                        <a:t>12</a:t>
                      </a:r>
                    </a:p>
                  </a:txBody>
                  <a:tcPr/>
                </a:tc>
                <a:tc>
                  <a:txBody>
                    <a:bodyPr/>
                    <a:lstStyle/>
                    <a:p>
                      <a:r>
                        <a:rPr lang="en-GB" dirty="0"/>
                        <a:t>11</a:t>
                      </a:r>
                    </a:p>
                  </a:txBody>
                  <a:tcPr/>
                </a:tc>
                <a:extLst>
                  <a:ext uri="{0D108BD9-81ED-4DB2-BD59-A6C34878D82A}">
                    <a16:rowId xmlns:a16="http://schemas.microsoft.com/office/drawing/2014/main" val="770413861"/>
                  </a:ext>
                </a:extLst>
              </a:tr>
            </a:tbl>
          </a:graphicData>
        </a:graphic>
      </p:graphicFrame>
      <p:sp>
        <p:nvSpPr>
          <p:cNvPr id="6" name="Oval 5">
            <a:extLst>
              <a:ext uri="{FF2B5EF4-FFF2-40B4-BE49-F238E27FC236}">
                <a16:creationId xmlns:a16="http://schemas.microsoft.com/office/drawing/2014/main" id="{D83DAC75-FE08-4945-8378-87A22EC5930B}"/>
              </a:ext>
            </a:extLst>
          </p:cNvPr>
          <p:cNvSpPr/>
          <p:nvPr/>
        </p:nvSpPr>
        <p:spPr>
          <a:xfrm>
            <a:off x="8748131" y="3155905"/>
            <a:ext cx="180020" cy="17493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734435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16814A-8BEF-4B1C-89DF-6716169D60B4}"/>
              </a:ext>
            </a:extLst>
          </p:cNvPr>
          <p:cNvSpPr txBox="1"/>
          <p:nvPr/>
        </p:nvSpPr>
        <p:spPr>
          <a:xfrm>
            <a:off x="2546775" y="1718810"/>
            <a:ext cx="4050450" cy="1754326"/>
          </a:xfrm>
          <a:prstGeom prst="rect">
            <a:avLst/>
          </a:prstGeom>
          <a:noFill/>
        </p:spPr>
        <p:txBody>
          <a:bodyPr wrap="square" rtlCol="0">
            <a:spAutoFit/>
          </a:bodyPr>
          <a:lstStyle/>
          <a:p>
            <a:pPr algn="ctr"/>
            <a:r>
              <a:rPr lang="en-GB" sz="5400" b="1" dirty="0"/>
              <a:t>Stack Empty!</a:t>
            </a:r>
          </a:p>
          <a:p>
            <a:pPr algn="ctr"/>
            <a:r>
              <a:rPr lang="en-GB" sz="5400" b="1" dirty="0"/>
              <a:t>End</a:t>
            </a:r>
          </a:p>
        </p:txBody>
      </p:sp>
    </p:spTree>
    <p:extLst>
      <p:ext uri="{BB962C8B-B14F-4D97-AF65-F5344CB8AC3E}">
        <p14:creationId xmlns:p14="http://schemas.microsoft.com/office/powerpoint/2010/main" val="2416524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306</TotalTime>
  <Words>1621</Words>
  <Application>Microsoft Office PowerPoint</Application>
  <PresentationFormat>On-screen Show (4:3)</PresentationFormat>
  <Paragraphs>541</Paragraphs>
  <Slides>45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45</vt:i4>
      </vt:variant>
    </vt:vector>
  </HeadingPairs>
  <TitlesOfParts>
    <vt:vector size="4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Depth First Search and Mazes</dc:title>
  <dc:creator>Dickers, Gordon</dc:creator>
  <cp:lastModifiedBy>Gordon Dickers</cp:lastModifiedBy>
  <cp:revision>32</cp:revision>
  <dcterms:created xsi:type="dcterms:W3CDTF">2017-04-03T13:49:49Z</dcterms:created>
  <dcterms:modified xsi:type="dcterms:W3CDTF">2020-11-10T13:55:19Z</dcterms:modified>
</cp:coreProperties>
</file>