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7772400" cy="10058400"/>
  <p:notesSz cx="6858000" cy="9144000"/>
  <p:embeddedFontLst>
    <p:embeddedFont>
      <p:font typeface="Calibri" panose="020F0502020204030204" pitchFamily="34" charset="0"/>
      <p:regular r:id="rId6"/>
      <p:bold r:id="rId7"/>
      <p:italic r:id="rId8"/>
      <p:boldItalic r:id="rId9"/>
    </p:embeddedFont>
    <p:embeddedFont>
      <p:font typeface="Canva Sans" panose="020B0604020202020204" charset="0"/>
      <p:regular r:id="rId10"/>
    </p:embeddedFont>
    <p:embeddedFont>
      <p:font typeface="Canva Sans Bold" panose="020B0604020202020204" charset="0"/>
      <p:regular r:id="rId11"/>
    </p:embeddedFont>
    <p:embeddedFont>
      <p:font typeface="Lato" panose="020F0502020204030203" pitchFamily="34" charset="0"/>
      <p:regular r:id="rId12"/>
      <p:bold r:id="rId13"/>
      <p:italic r:id="rId14"/>
      <p:boldItalic r:id="rId15"/>
    </p:embeddedFont>
    <p:embeddedFont>
      <p:font typeface="Together Rough" panose="020B0604020202020204" charset="0"/>
      <p:regular r:id="rId16"/>
    </p:embeddedFont>
    <p:embeddedFont>
      <p:font typeface="Zhi Mang Xing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134" d="100"/>
          <a:sy n="134" d="100"/>
        </p:scale>
        <p:origin x="562" y="-22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font" Target="fonts/font8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font" Target="fonts/font2.fntdata"/><Relationship Id="rId12" Type="http://schemas.openxmlformats.org/officeDocument/2006/relationships/font" Target="fonts/font7.fntdata"/><Relationship Id="rId17" Type="http://schemas.openxmlformats.org/officeDocument/2006/relationships/font" Target="fonts/font12.fntdata"/><Relationship Id="rId2" Type="http://schemas.openxmlformats.org/officeDocument/2006/relationships/slide" Target="slides/slide1.xml"/><Relationship Id="rId16" Type="http://schemas.openxmlformats.org/officeDocument/2006/relationships/font" Target="fonts/font11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font" Target="fonts/font6.fntdata"/><Relationship Id="rId5" Type="http://schemas.openxmlformats.org/officeDocument/2006/relationships/slide" Target="slides/slide4.xml"/><Relationship Id="rId15" Type="http://schemas.openxmlformats.org/officeDocument/2006/relationships/font" Target="fonts/font10.fntdata"/><Relationship Id="rId10" Type="http://schemas.openxmlformats.org/officeDocument/2006/relationships/font" Target="fonts/font5.fntdata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font" Target="fonts/font4.fntdata"/><Relationship Id="rId14" Type="http://schemas.openxmlformats.org/officeDocument/2006/relationships/font" Target="fonts/font9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dfood.com.au/recipes/roulade-with-spiced-pumpkin-macadamia-pear-and-tarragon-stuffing-20111018-29whp" TargetMode="External"/><Relationship Id="rId3" Type="http://schemas.openxmlformats.org/officeDocument/2006/relationships/hyperlink" Target="https://www.masterclass.com/articles/amuse-bouche-guide" TargetMode="External"/><Relationship Id="rId7" Type="http://schemas.openxmlformats.org/officeDocument/2006/relationships/hyperlink" Target="https://www.jamieoliver.com/recipes/vegetables-recipes/leek-and-potato-soup/" TargetMode="External"/><Relationship Id="rId2" Type="http://schemas.openxmlformats.org/officeDocument/2006/relationships/hyperlink" Target="https://www.savoychristmas.com/content/uploads/2022/11/19.08.22-Christmas-Day-Thames-Foyer-Menu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bettycrocker.co.uk/recipes/celebration-black-forest-cake" TargetMode="External"/><Relationship Id="rId11" Type="http://schemas.openxmlformats.org/officeDocument/2006/relationships/hyperlink" Target="https://www.thewinesociety.com/discover/inspiration/food/christmas-dinner-drink-guide" TargetMode="External"/><Relationship Id="rId5" Type="http://schemas.openxmlformats.org/officeDocument/2006/relationships/hyperlink" Target="https://www.ocado.com/products/m-s-dry-aged-t-bone-roast-with-bone-marrow-butter-593721011?gclid=Cj0KCQiAyMKbBhD1ARIsANs7rEGKuFPgncLyUaCCFipZt__mKhsgWxZp7ZZp8I4ZGpr1V3yvBEFaSz8aAsFcEALw_wcB&amp;gclsrc=aw.ds" TargetMode="External"/><Relationship Id="rId10" Type="http://schemas.openxmlformats.org/officeDocument/2006/relationships/hyperlink" Target="https://www.bbcgoodfood.com/recipes/vegetarian-wellington%20Accessed%2013th%20November%202022" TargetMode="External"/><Relationship Id="rId4" Type="http://schemas.openxmlformats.org/officeDocument/2006/relationships/hyperlink" Target="https://www.formanandfield.com/product/ballotine-of-turkey/" TargetMode="External"/><Relationship Id="rId9" Type="http://schemas.openxmlformats.org/officeDocument/2006/relationships/hyperlink" Target="https://www.chooseveganism.org/gingerbrea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7BDF4BB-F545-5699-05FD-F89E9911A472}"/>
              </a:ext>
            </a:extLst>
          </p:cNvPr>
          <p:cNvSpPr txBox="1"/>
          <p:nvPr/>
        </p:nvSpPr>
        <p:spPr>
          <a:xfrm>
            <a:off x="914400" y="3505200"/>
            <a:ext cx="58674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FESTUS TUMI  2121888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HOTEL PLACEMENT – FOOD AND BEVERAGE OPERATIONS BMIH 4002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ASSIGNMENT 2 – MENU PREPARATION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LECTURER –ROHAN DUBRY</a:t>
            </a:r>
          </a:p>
        </p:txBody>
      </p:sp>
    </p:spTree>
    <p:extLst>
      <p:ext uri="{BB962C8B-B14F-4D97-AF65-F5344CB8AC3E}">
        <p14:creationId xmlns:p14="http://schemas.microsoft.com/office/powerpoint/2010/main" val="615658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8" t="8121" r="1428" b="8121"/>
          <a:stretch>
            <a:fillRect/>
          </a:stretch>
        </p:blipFill>
        <p:spPr>
          <a:xfrm>
            <a:off x="0" y="0"/>
            <a:ext cx="7772400" cy="100584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784247" y="746732"/>
            <a:ext cx="6851490" cy="8962176"/>
            <a:chOff x="0" y="-28575"/>
            <a:chExt cx="2610091" cy="3414162"/>
          </a:xfrm>
        </p:grpSpPr>
        <p:sp>
          <p:nvSpPr>
            <p:cNvPr id="4" name="Freeform 4"/>
            <p:cNvSpPr/>
            <p:nvPr/>
          </p:nvSpPr>
          <p:spPr>
            <a:xfrm>
              <a:off x="18248" y="0"/>
              <a:ext cx="2591843" cy="3385587"/>
            </a:xfrm>
            <a:custGeom>
              <a:avLst/>
              <a:gdLst/>
              <a:ahLst/>
              <a:cxnLst/>
              <a:rect l="l" t="t" r="r" b="b"/>
              <a:pathLst>
                <a:path w="2591843" h="3385587">
                  <a:moveTo>
                    <a:pt x="0" y="0"/>
                  </a:moveTo>
                  <a:lnTo>
                    <a:pt x="2591843" y="0"/>
                  </a:lnTo>
                  <a:lnTo>
                    <a:pt x="2591843" y="3385587"/>
                  </a:lnTo>
                  <a:lnTo>
                    <a:pt x="0" y="3385587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47790" tIns="47790" rIns="47790" bIns="47790" rtlCol="0" anchor="ctr"/>
            <a:lstStyle/>
            <a:p>
              <a:pPr algn="ctr">
                <a:lnSpc>
                  <a:spcPts val="1843"/>
                </a:lnSpc>
                <a:spcBef>
                  <a:spcPct val="0"/>
                </a:spcBef>
              </a:pPr>
              <a:endParaRPr/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07375" y="-431623"/>
            <a:ext cx="1947720" cy="3273479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804452" y="-297227"/>
            <a:ext cx="1498925" cy="2519202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4209071" y="1730957"/>
            <a:ext cx="836260" cy="836260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943230" y="3161931"/>
            <a:ext cx="1165647" cy="116564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6065109" y="8377894"/>
            <a:ext cx="969306" cy="969306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139570" y="7950683"/>
            <a:ext cx="969306" cy="969306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2334070" y="2284415"/>
            <a:ext cx="969306" cy="969306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5095803" y="8862547"/>
            <a:ext cx="969306" cy="969306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869537" y="8833274"/>
            <a:ext cx="623396" cy="933065"/>
            <a:chOff x="0" y="-9525"/>
            <a:chExt cx="831195" cy="1244087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/>
            <a:stretch>
              <a:fillRect/>
            </a:stretch>
          </p:blipFill>
          <p:spPr>
            <a:xfrm>
              <a:off x="0" y="129594"/>
              <a:ext cx="831195" cy="988047"/>
            </a:xfrm>
            <a:prstGeom prst="rect">
              <a:avLst/>
            </a:prstGeom>
          </p:spPr>
        </p:pic>
        <p:sp>
          <p:nvSpPr>
            <p:cNvPr id="16" name="TextBox 16"/>
            <p:cNvSpPr txBox="1"/>
            <p:nvPr/>
          </p:nvSpPr>
          <p:spPr>
            <a:xfrm>
              <a:off x="56209" y="-9525"/>
              <a:ext cx="711029" cy="11871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758"/>
                </a:lnSpc>
                <a:spcBef>
                  <a:spcPct val="0"/>
                </a:spcBef>
              </a:pPr>
              <a:r>
                <a:rPr lang="en-US" sz="541">
                  <a:solidFill>
                    <a:srgbClr val="3B3F3F"/>
                  </a:solidFill>
                  <a:latin typeface="Canva Sans Bold"/>
                </a:rPr>
                <a:t>HOTEL TRINITY 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56209" y="1108117"/>
              <a:ext cx="774986" cy="12644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758"/>
                </a:lnSpc>
                <a:spcBef>
                  <a:spcPct val="0"/>
                </a:spcBef>
              </a:pPr>
              <a:r>
                <a:rPr lang="en-US" sz="541" dirty="0">
                  <a:solidFill>
                    <a:srgbClr val="3B3F3F"/>
                  </a:solidFill>
                  <a:latin typeface="Canva Sans Bold"/>
                </a:rPr>
                <a:t>SWINDON</a:t>
              </a:r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2803072" y="981150"/>
            <a:ext cx="3859754" cy="7678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86"/>
              </a:lnSpc>
            </a:pPr>
            <a:r>
              <a:rPr lang="en-US" sz="2276" dirty="0">
                <a:solidFill>
                  <a:srgbClr val="3B3F3F"/>
                </a:solidFill>
                <a:latin typeface="Together Rough"/>
              </a:rPr>
              <a:t> Hotel Trinity Yuletide Menu</a:t>
            </a:r>
          </a:p>
          <a:p>
            <a:pPr algn="ctr">
              <a:lnSpc>
                <a:spcPts val="3186"/>
              </a:lnSpc>
            </a:pPr>
            <a:r>
              <a:rPr lang="en-US" sz="1400" dirty="0">
                <a:solidFill>
                  <a:srgbClr val="3B3F3F"/>
                </a:solidFill>
                <a:latin typeface="Together Rough"/>
              </a:rPr>
              <a:t>16</a:t>
            </a:r>
            <a:r>
              <a:rPr lang="en-US" sz="1400" baseline="30000" dirty="0">
                <a:solidFill>
                  <a:srgbClr val="3B3F3F"/>
                </a:solidFill>
                <a:latin typeface="Together Rough"/>
              </a:rPr>
              <a:t>th</a:t>
            </a:r>
            <a:r>
              <a:rPr lang="en-US" sz="1400" dirty="0">
                <a:solidFill>
                  <a:srgbClr val="3B3F3F"/>
                </a:solidFill>
                <a:latin typeface="Together Rough"/>
              </a:rPr>
              <a:t> -29</a:t>
            </a:r>
            <a:r>
              <a:rPr lang="en-US" sz="1400" baseline="30000" dirty="0">
                <a:solidFill>
                  <a:srgbClr val="3B3F3F"/>
                </a:solidFill>
                <a:latin typeface="Together Rough"/>
              </a:rPr>
              <a:t>th</a:t>
            </a:r>
            <a:r>
              <a:rPr lang="en-US" sz="1400" dirty="0">
                <a:solidFill>
                  <a:srgbClr val="3B3F3F"/>
                </a:solidFill>
                <a:latin typeface="Together Rough"/>
              </a:rPr>
              <a:t> December 2022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3595494" y="2624665"/>
            <a:ext cx="1979036" cy="664440"/>
            <a:chOff x="0" y="0"/>
            <a:chExt cx="2638715" cy="885920"/>
          </a:xfrm>
        </p:grpSpPr>
        <p:sp>
          <p:nvSpPr>
            <p:cNvPr id="20" name="TextBox 20"/>
            <p:cNvSpPr txBox="1"/>
            <p:nvPr/>
          </p:nvSpPr>
          <p:spPr>
            <a:xfrm>
              <a:off x="615185" y="-19050"/>
              <a:ext cx="1520847" cy="2581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66"/>
                </a:lnSpc>
              </a:pPr>
              <a:r>
                <a:rPr lang="en-US" sz="1190">
                  <a:solidFill>
                    <a:srgbClr val="3B3F3F"/>
                  </a:solidFill>
                  <a:latin typeface="Canva Sans Bold"/>
                </a:rPr>
                <a:t>Amuse Bouche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363569"/>
              <a:ext cx="2638715" cy="5223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 dirty="0">
                  <a:solidFill>
                    <a:srgbClr val="3B3F3F"/>
                  </a:solidFill>
                  <a:latin typeface="Zhi Mang Xing"/>
                </a:rPr>
                <a:t>Crispy bacon-wrapped dates</a:t>
              </a:r>
            </a:p>
            <a:p>
              <a:pPr algn="ctr">
                <a:lnSpc>
                  <a:spcPts val="1638"/>
                </a:lnSpc>
              </a:pPr>
              <a:r>
                <a:rPr lang="en-US" sz="1170" dirty="0">
                  <a:solidFill>
                    <a:srgbClr val="3B3F3F"/>
                  </a:solidFill>
                  <a:latin typeface="Zhi Mang Xing"/>
                </a:rPr>
                <a:t>Vegetarian Option Quorn-wrapped dates 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2908064" y="3403927"/>
            <a:ext cx="3438275" cy="1252006"/>
            <a:chOff x="0" y="0"/>
            <a:chExt cx="4584366" cy="1669342"/>
          </a:xfrm>
        </p:grpSpPr>
        <p:sp>
          <p:nvSpPr>
            <p:cNvPr id="23" name="TextBox 23"/>
            <p:cNvSpPr txBox="1"/>
            <p:nvPr/>
          </p:nvSpPr>
          <p:spPr>
            <a:xfrm>
              <a:off x="1793606" y="-19050"/>
              <a:ext cx="884652" cy="2582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60"/>
                </a:lnSpc>
              </a:pPr>
              <a:r>
                <a:rPr lang="en-US" sz="1186">
                  <a:solidFill>
                    <a:srgbClr val="3B3F3F"/>
                  </a:solidFill>
                  <a:latin typeface="Canva Sans Bold"/>
                </a:rPr>
                <a:t>Starters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736382" y="316645"/>
              <a:ext cx="3216677" cy="25941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3"/>
                </a:lnSpc>
              </a:pPr>
              <a:r>
                <a:rPr lang="en-US" sz="1166">
                  <a:solidFill>
                    <a:srgbClr val="3B3F3F"/>
                  </a:solidFill>
                  <a:latin typeface="Zhi Mang Xing"/>
                </a:rPr>
                <a:t>Clear Leek and Potato Soup with Carrots and Celery  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775953"/>
              <a:ext cx="4584366" cy="5297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3"/>
                </a:lnSpc>
              </a:pPr>
              <a:r>
                <a:rPr lang="en-US" sz="1166">
                  <a:solidFill>
                    <a:srgbClr val="3B3F3F"/>
                  </a:solidFill>
                  <a:latin typeface="Zhi Mang Xing"/>
                </a:rPr>
                <a:t>Spiced Pumpkin Roulade with Macademia*, Pear and Tarragon Stuffing</a:t>
              </a:r>
            </a:p>
            <a:p>
              <a:pPr algn="ctr">
                <a:lnSpc>
                  <a:spcPts val="1633"/>
                </a:lnSpc>
              </a:pPr>
              <a:r>
                <a:rPr lang="en-US" sz="1166">
                  <a:solidFill>
                    <a:srgbClr val="3B3F3F"/>
                  </a:solidFill>
                  <a:latin typeface="Zhi Mang Xing"/>
                </a:rPr>
                <a:t>  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950652" y="547483"/>
              <a:ext cx="683062" cy="2556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>
                  <a:solidFill>
                    <a:srgbClr val="3B3F3F"/>
                  </a:solidFill>
                  <a:latin typeface="Zhi Mang Xing"/>
                </a:rPr>
                <a:t>or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950652" y="987438"/>
              <a:ext cx="683062" cy="2556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>
                  <a:solidFill>
                    <a:srgbClr val="3B3F3F"/>
                  </a:solidFill>
                  <a:latin typeface="Zhi Mang Xing"/>
                </a:rPr>
                <a:t>or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69293" y="1207151"/>
              <a:ext cx="4358823" cy="4621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>
                  <a:solidFill>
                    <a:srgbClr val="3B3F3F"/>
                  </a:solidFill>
                  <a:latin typeface="Zhi Mang Xing"/>
                </a:rPr>
                <a:t>Goose Liver Pate and fresh baquettes </a:t>
              </a:r>
            </a:p>
            <a:p>
              <a:pPr algn="ctr">
                <a:lnSpc>
                  <a:spcPts val="1256"/>
                </a:lnSpc>
              </a:pPr>
              <a:r>
                <a:rPr lang="en-US" sz="897">
                  <a:solidFill>
                    <a:srgbClr val="3B3F3F"/>
                  </a:solidFill>
                  <a:latin typeface="Zhi Mang Xing"/>
                </a:rPr>
                <a:t>  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998416" y="4641645"/>
            <a:ext cx="5420988" cy="1551654"/>
            <a:chOff x="0" y="-19050"/>
            <a:chExt cx="7227985" cy="2068871"/>
          </a:xfrm>
        </p:grpSpPr>
        <p:sp>
          <p:nvSpPr>
            <p:cNvPr id="30" name="TextBox 30"/>
            <p:cNvSpPr txBox="1"/>
            <p:nvPr/>
          </p:nvSpPr>
          <p:spPr>
            <a:xfrm>
              <a:off x="2621027" y="-19050"/>
              <a:ext cx="1731358" cy="2581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66"/>
                </a:lnSpc>
              </a:pPr>
              <a:r>
                <a:rPr lang="en-US" sz="1190">
                  <a:solidFill>
                    <a:srgbClr val="3B3F3F"/>
                  </a:solidFill>
                  <a:latin typeface="Canva Sans Bold"/>
                </a:rPr>
                <a:t>Main Course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282913" y="333247"/>
              <a:ext cx="6233306" cy="2556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>
                  <a:solidFill>
                    <a:srgbClr val="3B3F3F"/>
                  </a:solidFill>
                  <a:latin typeface="Zhi Mang Xing"/>
                </a:rPr>
                <a:t>Ballotine of Turkey  filled with Parma Ham, Apple, Chestnuts* and Sage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786328" y="762516"/>
              <a:ext cx="5327847" cy="2339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 dirty="0">
                  <a:solidFill>
                    <a:srgbClr val="3B3F3F"/>
                  </a:solidFill>
                  <a:latin typeface="Zhi Mang Xing"/>
                </a:rPr>
                <a:t>Dry Aged Beef Roast with Bone Marrow Butter  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 rot="59999">
              <a:off x="3064307" y="992524"/>
              <a:ext cx="844797" cy="2482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561"/>
                </a:lnSpc>
              </a:pPr>
              <a:r>
                <a:rPr lang="en-US" sz="1115">
                  <a:solidFill>
                    <a:srgbClr val="3B3F3F"/>
                  </a:solidFill>
                  <a:latin typeface="Zhi Mang Xing"/>
                </a:rPr>
                <a:t>or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3064307" y="542803"/>
              <a:ext cx="844797" cy="2556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>
                  <a:solidFill>
                    <a:srgbClr val="3B3F3F"/>
                  </a:solidFill>
                  <a:latin typeface="Zhi Mang Xing"/>
                </a:rPr>
                <a:t>or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204340" y="1212236"/>
              <a:ext cx="6491824" cy="2556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>
                  <a:solidFill>
                    <a:srgbClr val="3B3F3F"/>
                  </a:solidFill>
                  <a:latin typeface="Zhi Mang Xing"/>
                </a:rPr>
                <a:t>Beetroot, Mushroom and Butternut Squash  Wellington* wrapped in puff pastry.** </a:t>
              </a:r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1542245"/>
              <a:ext cx="7227985" cy="5075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 dirty="0">
                  <a:solidFill>
                    <a:srgbClr val="3B3F3F"/>
                  </a:solidFill>
                  <a:latin typeface="Zhi Mang Xing"/>
                </a:rPr>
                <a:t>(All mains Served with roast potatoes, Yorkshire Pudding**, cranberry sauce, glazed carrots, </a:t>
              </a:r>
              <a:r>
                <a:rPr lang="en-US" sz="1170" dirty="0" err="1">
                  <a:solidFill>
                    <a:srgbClr val="3B3F3F"/>
                  </a:solidFill>
                  <a:latin typeface="Zhi Mang Xing"/>
                </a:rPr>
                <a:t>brussel</a:t>
              </a:r>
              <a:r>
                <a:rPr lang="en-US" sz="1170" dirty="0">
                  <a:solidFill>
                    <a:srgbClr val="3B3F3F"/>
                  </a:solidFill>
                  <a:latin typeface="Zhi Mang Xing"/>
                </a:rPr>
                <a:t> sprouts, cauliflower and broccoli)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2254661" y="6349170"/>
            <a:ext cx="4717567" cy="1052974"/>
            <a:chOff x="0" y="0"/>
            <a:chExt cx="6290090" cy="1403965"/>
          </a:xfrm>
        </p:grpSpPr>
        <p:sp>
          <p:nvSpPr>
            <p:cNvPr id="38" name="TextBox 38"/>
            <p:cNvSpPr txBox="1"/>
            <p:nvPr/>
          </p:nvSpPr>
          <p:spPr>
            <a:xfrm>
              <a:off x="2532582" y="-28575"/>
              <a:ext cx="1399893" cy="2776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77"/>
                </a:lnSpc>
              </a:pPr>
              <a:r>
                <a:rPr lang="en-US" sz="1269">
                  <a:solidFill>
                    <a:srgbClr val="3B3F3F"/>
                  </a:solidFill>
                  <a:latin typeface="Canva Sans Bold"/>
                </a:rPr>
                <a:t>Dessert Tray</a:t>
              </a:r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0" y="309414"/>
              <a:ext cx="6233306" cy="2556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 dirty="0" err="1">
                  <a:solidFill>
                    <a:srgbClr val="3B3F3F"/>
                  </a:solidFill>
                  <a:latin typeface="Zhi Mang Xing"/>
                </a:rPr>
                <a:t>Traditonal</a:t>
              </a:r>
              <a:r>
                <a:rPr lang="en-US" sz="1170" dirty="0">
                  <a:solidFill>
                    <a:srgbClr val="3B3F3F"/>
                  </a:solidFill>
                  <a:latin typeface="Zhi Mang Xing"/>
                </a:rPr>
                <a:t> Brandy filled Plum Pudding** with Brandy Butter</a:t>
              </a:r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56784" y="603102"/>
              <a:ext cx="6233306" cy="2556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>
                  <a:solidFill>
                    <a:srgbClr val="3B3F3F"/>
                  </a:solidFill>
                  <a:latin typeface="Zhi Mang Xing"/>
                </a:rPr>
                <a:t>Black Forest Gateau**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56784" y="893678"/>
              <a:ext cx="6233306" cy="2556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>
                  <a:solidFill>
                    <a:srgbClr val="3B3F3F"/>
                  </a:solidFill>
                  <a:latin typeface="Zhi Mang Xing"/>
                </a:rPr>
                <a:t>Mince Pies**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56784" y="1148314"/>
              <a:ext cx="6233306" cy="2556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638"/>
                </a:lnSpc>
              </a:pPr>
              <a:r>
                <a:rPr lang="en-US" sz="1170">
                  <a:solidFill>
                    <a:srgbClr val="3B3F3F"/>
                  </a:solidFill>
                  <a:latin typeface="Zhi Mang Xing"/>
                </a:rPr>
                <a:t>Vegan Gingerbread Cookies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95792" y="7476899"/>
            <a:ext cx="1552732" cy="2985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08"/>
              </a:lnSpc>
            </a:pPr>
            <a:r>
              <a:rPr lang="en-US" sz="862">
                <a:solidFill>
                  <a:srgbClr val="3B3F3F"/>
                </a:solidFill>
                <a:latin typeface="Canva Sans"/>
              </a:rPr>
              <a:t>*Contains Nuts</a:t>
            </a:r>
          </a:p>
          <a:p>
            <a:pPr algn="ctr">
              <a:lnSpc>
                <a:spcPts val="1208"/>
              </a:lnSpc>
            </a:pPr>
            <a:r>
              <a:rPr lang="en-US" sz="862">
                <a:solidFill>
                  <a:srgbClr val="3B3F3F"/>
                </a:solidFill>
                <a:latin typeface="Canva Sans"/>
              </a:rPr>
              <a:t>**Contains Milk, Eggs, Gluten 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122823" y="8349319"/>
            <a:ext cx="1008755" cy="2446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27"/>
              </a:lnSpc>
            </a:pPr>
            <a:r>
              <a:rPr lang="en-US" sz="1448" dirty="0">
                <a:solidFill>
                  <a:srgbClr val="3B3F3F"/>
                </a:solidFill>
                <a:latin typeface="Canva Sans"/>
              </a:rPr>
              <a:t>£89pp  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8" t="8121" r="1428" b="8121"/>
          <a:stretch>
            <a:fillRect/>
          </a:stretch>
        </p:blipFill>
        <p:spPr>
          <a:xfrm>
            <a:off x="0" y="0"/>
            <a:ext cx="7772400" cy="100584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660822" y="878422"/>
            <a:ext cx="6680200" cy="9027577"/>
            <a:chOff x="-77625" y="-449134"/>
            <a:chExt cx="2167467" cy="3289905"/>
          </a:xfrm>
        </p:grpSpPr>
        <p:sp>
          <p:nvSpPr>
            <p:cNvPr id="4" name="Freeform 4"/>
            <p:cNvSpPr/>
            <p:nvPr/>
          </p:nvSpPr>
          <p:spPr>
            <a:xfrm>
              <a:off x="-77625" y="-449134"/>
              <a:ext cx="2167467" cy="3289905"/>
            </a:xfrm>
            <a:custGeom>
              <a:avLst/>
              <a:gdLst/>
              <a:ahLst/>
              <a:cxnLst/>
              <a:rect l="l" t="t" r="r" b="b"/>
              <a:pathLst>
                <a:path w="2167467" h="3289905">
                  <a:moveTo>
                    <a:pt x="0" y="0"/>
                  </a:moveTo>
                  <a:lnTo>
                    <a:pt x="2167467" y="0"/>
                  </a:lnTo>
                  <a:lnTo>
                    <a:pt x="2167467" y="3289905"/>
                  </a:lnTo>
                  <a:lnTo>
                    <a:pt x="0" y="3289905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28575"/>
              <a:ext cx="812800" cy="841375"/>
            </a:xfrm>
            <a:prstGeom prst="rect">
              <a:avLst/>
            </a:prstGeom>
          </p:spPr>
          <p:txBody>
            <a:bodyPr lIns="47790" tIns="47790" rIns="47790" bIns="47790" rtlCol="0" anchor="ctr"/>
            <a:lstStyle/>
            <a:p>
              <a:pPr algn="ctr">
                <a:lnSpc>
                  <a:spcPts val="1843"/>
                </a:lnSpc>
                <a:spcBef>
                  <a:spcPct val="0"/>
                </a:spcBef>
              </a:pPr>
              <a:endParaRPr/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07375" y="-431623"/>
            <a:ext cx="1947720" cy="3273479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804452" y="-297227"/>
            <a:ext cx="1498925" cy="2519202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3303377" y="1056327"/>
            <a:ext cx="1165647" cy="1165647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458577" y="3253721"/>
            <a:ext cx="1165647" cy="116564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6065109" y="8377894"/>
            <a:ext cx="969306" cy="969306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113916" y="7943597"/>
            <a:ext cx="969306" cy="969306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5761694" y="1872550"/>
            <a:ext cx="969306" cy="969306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5095803" y="8862547"/>
            <a:ext cx="969306" cy="969306"/>
          </a:xfrm>
          <a:prstGeom prst="rect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3277672" y="2442014"/>
            <a:ext cx="1217057" cy="5656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20"/>
              </a:lnSpc>
            </a:pPr>
            <a:r>
              <a:rPr lang="en-US" sz="3228">
                <a:solidFill>
                  <a:srgbClr val="000000"/>
                </a:solidFill>
                <a:latin typeface="Zhi Mang Xing"/>
              </a:rPr>
              <a:t>Wine List</a:t>
            </a:r>
          </a:p>
        </p:txBody>
      </p:sp>
      <p:grpSp>
        <p:nvGrpSpPr>
          <p:cNvPr id="18" name="Group 14">
            <a:extLst>
              <a:ext uri="{FF2B5EF4-FFF2-40B4-BE49-F238E27FC236}">
                <a16:creationId xmlns:a16="http://schemas.microsoft.com/office/drawing/2014/main" id="{676D4E01-73EA-BAD3-D35A-AD469DE3A45A}"/>
              </a:ext>
            </a:extLst>
          </p:cNvPr>
          <p:cNvGrpSpPr/>
          <p:nvPr/>
        </p:nvGrpSpPr>
        <p:grpSpPr>
          <a:xfrm>
            <a:off x="832963" y="8934594"/>
            <a:ext cx="623396" cy="933066"/>
            <a:chOff x="0" y="-9525"/>
            <a:chExt cx="831195" cy="1244087"/>
          </a:xfrm>
        </p:grpSpPr>
        <p:pic>
          <p:nvPicPr>
            <p:cNvPr id="19" name="Picture 15">
              <a:extLst>
                <a:ext uri="{FF2B5EF4-FFF2-40B4-BE49-F238E27FC236}">
                  <a16:creationId xmlns:a16="http://schemas.microsoft.com/office/drawing/2014/main" id="{C3A949BD-0A0A-702F-654B-C8CF216A57C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/>
            <a:stretch>
              <a:fillRect/>
            </a:stretch>
          </p:blipFill>
          <p:spPr>
            <a:xfrm>
              <a:off x="0" y="129594"/>
              <a:ext cx="831195" cy="988047"/>
            </a:xfrm>
            <a:prstGeom prst="rect">
              <a:avLst/>
            </a:prstGeom>
          </p:spPr>
        </p:pic>
        <p:sp>
          <p:nvSpPr>
            <p:cNvPr id="20" name="TextBox 16">
              <a:extLst>
                <a:ext uri="{FF2B5EF4-FFF2-40B4-BE49-F238E27FC236}">
                  <a16:creationId xmlns:a16="http://schemas.microsoft.com/office/drawing/2014/main" id="{E2447906-950E-8A24-F497-A75C32C7E0EC}"/>
                </a:ext>
              </a:extLst>
            </p:cNvPr>
            <p:cNvSpPr txBox="1"/>
            <p:nvPr/>
          </p:nvSpPr>
          <p:spPr>
            <a:xfrm>
              <a:off x="56209" y="-9525"/>
              <a:ext cx="711029" cy="11871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758"/>
                </a:lnSpc>
                <a:spcBef>
                  <a:spcPct val="0"/>
                </a:spcBef>
              </a:pPr>
              <a:r>
                <a:rPr lang="en-US" sz="541">
                  <a:solidFill>
                    <a:srgbClr val="3B3F3F"/>
                  </a:solidFill>
                  <a:latin typeface="Canva Sans Bold"/>
                </a:rPr>
                <a:t>HOTEL TRINITY </a:t>
              </a:r>
            </a:p>
          </p:txBody>
        </p:sp>
        <p:sp>
          <p:nvSpPr>
            <p:cNvPr id="21" name="TextBox 17">
              <a:extLst>
                <a:ext uri="{FF2B5EF4-FFF2-40B4-BE49-F238E27FC236}">
                  <a16:creationId xmlns:a16="http://schemas.microsoft.com/office/drawing/2014/main" id="{53281B56-3FA3-4782-3AB2-F02BCDCA8A9D}"/>
                </a:ext>
              </a:extLst>
            </p:cNvPr>
            <p:cNvSpPr txBox="1"/>
            <p:nvPr/>
          </p:nvSpPr>
          <p:spPr>
            <a:xfrm>
              <a:off x="187103" y="1108117"/>
              <a:ext cx="575206" cy="12644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758"/>
                </a:lnSpc>
                <a:spcBef>
                  <a:spcPct val="0"/>
                </a:spcBef>
              </a:pPr>
              <a:r>
                <a:rPr lang="en-US" sz="541" dirty="0">
                  <a:solidFill>
                    <a:srgbClr val="3B3F3F"/>
                  </a:solidFill>
                  <a:latin typeface="Canva Sans Bold"/>
                </a:rPr>
                <a:t>SWINDON</a:t>
              </a: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24C2AF7B-FD78-A06F-C97F-488AD19BC259}"/>
              </a:ext>
            </a:extLst>
          </p:cNvPr>
          <p:cNvSpPr txBox="1"/>
          <p:nvPr/>
        </p:nvSpPr>
        <p:spPr>
          <a:xfrm>
            <a:off x="2514600" y="3273479"/>
            <a:ext cx="3886200" cy="69044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Zhi Mang Xing" panose="020B0604020202020204" charset="0"/>
                <a:ea typeface="Zhi Mang Xing" panose="020B0604020202020204" charset="0"/>
              </a:rPr>
              <a:t>Our selected house wines will able a perfect complement to your starter and main dishes.  We get you started off with a complimentary welcome glass of Prosecco the perfect companion to your Amuse Bouche.  </a:t>
            </a:r>
          </a:p>
          <a:p>
            <a:endParaRPr lang="en-US" dirty="0">
              <a:latin typeface="Zhi Mang Xing" panose="020B0604020202020204" charset="0"/>
              <a:ea typeface="Zhi Mang Xing" panose="020B0604020202020204" charset="0"/>
            </a:endParaRPr>
          </a:p>
          <a:p>
            <a:endParaRPr lang="en-US" dirty="0">
              <a:latin typeface="Zhi Mang Xing" panose="020B0604020202020204" charset="0"/>
              <a:ea typeface="Zhi Mang Xing" panose="020B0604020202020204" charset="0"/>
            </a:endParaRPr>
          </a:p>
          <a:p>
            <a:pPr algn="ctr">
              <a:lnSpc>
                <a:spcPts val="3359"/>
              </a:lnSpc>
            </a:pPr>
            <a:r>
              <a:rPr lang="en-US" dirty="0">
                <a:solidFill>
                  <a:srgbClr val="000000"/>
                </a:solidFill>
                <a:latin typeface="Zhi Mang Xing"/>
              </a:rPr>
              <a:t> </a:t>
            </a:r>
            <a:r>
              <a:rPr lang="en-US" sz="1400" dirty="0">
                <a:solidFill>
                  <a:srgbClr val="000000"/>
                </a:solidFill>
                <a:latin typeface="Zhi Mang Xing"/>
              </a:rPr>
              <a:t>Australian Shiraz </a:t>
            </a:r>
            <a:r>
              <a:rPr lang="en-US" sz="1600" dirty="0">
                <a:solidFill>
                  <a:srgbClr val="000000"/>
                </a:solidFill>
                <a:latin typeface="Zhi Mang Xing"/>
              </a:rPr>
              <a:t>(</a:t>
            </a:r>
            <a:r>
              <a:rPr lang="en-US" sz="1100" b="0" i="0" dirty="0">
                <a:solidFill>
                  <a:srgbClr val="333333"/>
                </a:solidFill>
                <a:effectLst/>
                <a:latin typeface="Zhi Mang Xing" panose="020B0604020202020204" charset="0"/>
                <a:ea typeface="Zhi Mang Xing" panose="020B0604020202020204" charset="0"/>
              </a:rPr>
              <a:t>bold, generous and fruity, perfect for game</a:t>
            </a:r>
            <a:r>
              <a:rPr lang="en-US" sz="1200" b="0" i="0" dirty="0">
                <a:solidFill>
                  <a:srgbClr val="333333"/>
                </a:solidFill>
                <a:effectLst/>
                <a:latin typeface="Zhi Mang Xing" panose="020B0604020202020204" charset="0"/>
                <a:ea typeface="Zhi Mang Xing" panose="020B0604020202020204" charset="0"/>
              </a:rPr>
              <a:t>) </a:t>
            </a:r>
            <a:r>
              <a:rPr lang="en-US" sz="1200" dirty="0">
                <a:solidFill>
                  <a:srgbClr val="000000"/>
                </a:solidFill>
                <a:latin typeface="Zhi Mang Xing" panose="020B0604020202020204" charset="0"/>
                <a:ea typeface="Zhi Mang Xing" panose="020B0604020202020204" charset="0"/>
              </a:rPr>
              <a:t>                                  </a:t>
            </a:r>
            <a:endParaRPr lang="en-US" dirty="0">
              <a:solidFill>
                <a:srgbClr val="000000"/>
              </a:solidFill>
              <a:latin typeface="Zhi Mang Xing" panose="020B0604020202020204" charset="0"/>
              <a:ea typeface="Zhi Mang Xing" panose="020B0604020202020204" charset="0"/>
            </a:endParaRPr>
          </a:p>
          <a:p>
            <a:pPr algn="ctr">
              <a:lnSpc>
                <a:spcPts val="3359"/>
              </a:lnSpc>
            </a:pPr>
            <a:r>
              <a:rPr lang="en-US" sz="1400" dirty="0">
                <a:solidFill>
                  <a:srgbClr val="000000"/>
                </a:solidFill>
                <a:latin typeface="Zhi Mang Xing"/>
              </a:rPr>
              <a:t>Cabernet Sauvignon </a:t>
            </a:r>
            <a:r>
              <a:rPr lang="en-US" sz="1600" dirty="0">
                <a:solidFill>
                  <a:srgbClr val="000000"/>
                </a:solidFill>
                <a:latin typeface="Zhi Mang Xing"/>
              </a:rPr>
              <a:t>(</a:t>
            </a:r>
            <a:r>
              <a:rPr lang="en-US" sz="1100" dirty="0">
                <a:solidFill>
                  <a:srgbClr val="000000"/>
                </a:solidFill>
                <a:latin typeface="Zhi Mang Xing"/>
              </a:rPr>
              <a:t>ripe tannins compliment roast beef</a:t>
            </a:r>
            <a:r>
              <a:rPr lang="en-US" sz="1600" dirty="0">
                <a:solidFill>
                  <a:srgbClr val="000000"/>
                </a:solidFill>
                <a:latin typeface="Zhi Mang Xing"/>
              </a:rPr>
              <a:t>) </a:t>
            </a:r>
          </a:p>
          <a:p>
            <a:pPr algn="ctr">
              <a:lnSpc>
                <a:spcPts val="3359"/>
              </a:lnSpc>
            </a:pPr>
            <a:r>
              <a:rPr lang="en-US" sz="1400" dirty="0">
                <a:solidFill>
                  <a:srgbClr val="000000"/>
                </a:solidFill>
                <a:latin typeface="Zhi Mang Xing"/>
              </a:rPr>
              <a:t>Pinot Noir </a:t>
            </a:r>
            <a:r>
              <a:rPr lang="en-US" sz="1200" dirty="0">
                <a:solidFill>
                  <a:srgbClr val="000000"/>
                </a:solidFill>
                <a:latin typeface="Zhi Mang Xing"/>
              </a:rPr>
              <a:t>(</a:t>
            </a:r>
            <a:r>
              <a:rPr lang="en-US" sz="1100" i="0" dirty="0">
                <a:solidFill>
                  <a:srgbClr val="333333"/>
                </a:solidFill>
                <a:effectLst/>
                <a:latin typeface="Zhi Mang Xing" panose="020B0604020202020204" charset="0"/>
                <a:ea typeface="Zhi Mang Xing" panose="020B0604020202020204" charset="0"/>
              </a:rPr>
              <a:t>intense notes of red berries and cherries just right for turkey)</a:t>
            </a:r>
            <a:r>
              <a:rPr lang="en-US" sz="1400" b="0" i="0" dirty="0">
                <a:solidFill>
                  <a:srgbClr val="333333"/>
                </a:solidFill>
                <a:effectLst/>
                <a:latin typeface="Lato" panose="020F0502020204030203" pitchFamily="34" charset="0"/>
              </a:rPr>
              <a:t>    </a:t>
            </a:r>
            <a:endParaRPr lang="en-US" sz="1400" dirty="0">
              <a:solidFill>
                <a:srgbClr val="000000"/>
              </a:solidFill>
              <a:latin typeface="Zhi Mang Xing"/>
            </a:endParaRPr>
          </a:p>
          <a:p>
            <a:pPr algn="ctr">
              <a:lnSpc>
                <a:spcPts val="3359"/>
              </a:lnSpc>
            </a:pPr>
            <a:r>
              <a:rPr lang="en-US" sz="1400" dirty="0">
                <a:solidFill>
                  <a:srgbClr val="000000"/>
                </a:solidFill>
                <a:latin typeface="Zhi Mang Xing"/>
              </a:rPr>
              <a:t>Chardonnay </a:t>
            </a:r>
            <a:r>
              <a:rPr lang="en-US" sz="1200" dirty="0">
                <a:solidFill>
                  <a:srgbClr val="000000"/>
                </a:solidFill>
                <a:latin typeface="Zhi Mang Xing" panose="020B0604020202020204" charset="0"/>
                <a:ea typeface="Zhi Mang Xing" panose="020B0604020202020204" charset="0"/>
              </a:rPr>
              <a:t>(</a:t>
            </a:r>
            <a:r>
              <a:rPr lang="en-US" sz="1200" b="0" i="0" dirty="0">
                <a:solidFill>
                  <a:srgbClr val="333333"/>
                </a:solidFill>
                <a:effectLst/>
                <a:latin typeface="Zhi Mang Xing" panose="020B0604020202020204" charset="0"/>
                <a:ea typeface="Zhi Mang Xing" panose="020B0604020202020204" charset="0"/>
              </a:rPr>
              <a:t>citrus freshness, generous texture perfect with nut roast)</a:t>
            </a:r>
            <a:endParaRPr lang="en-US" sz="1200" dirty="0">
              <a:solidFill>
                <a:srgbClr val="000000"/>
              </a:solidFill>
              <a:latin typeface="Zhi Mang Xing" panose="020B0604020202020204" charset="0"/>
              <a:ea typeface="Zhi Mang Xing" panose="020B0604020202020204" charset="0"/>
            </a:endParaRPr>
          </a:p>
          <a:p>
            <a:pPr algn="ctr">
              <a:lnSpc>
                <a:spcPts val="3359"/>
              </a:lnSpc>
            </a:pPr>
            <a:endParaRPr lang="en-US" sz="1600" dirty="0">
              <a:solidFill>
                <a:srgbClr val="000000"/>
              </a:solidFill>
              <a:latin typeface="Zhi Mang Xing"/>
              <a:ea typeface="Zhi Mang Xing" panose="020B0604020202020204" charset="0"/>
            </a:endParaRPr>
          </a:p>
          <a:p>
            <a:pPr algn="ctr">
              <a:lnSpc>
                <a:spcPts val="3359"/>
              </a:lnSpc>
            </a:pPr>
            <a:endParaRPr lang="en-US" sz="1600" dirty="0">
              <a:solidFill>
                <a:srgbClr val="000000"/>
              </a:solidFill>
              <a:latin typeface="Zhi Mang Xing"/>
              <a:ea typeface="Zhi Mang Xing" panose="020B0604020202020204" charset="0"/>
            </a:endParaRPr>
          </a:p>
          <a:p>
            <a:pPr>
              <a:lnSpc>
                <a:spcPts val="3359"/>
              </a:lnSpc>
            </a:pPr>
            <a:r>
              <a:rPr lang="en-US" sz="1600" dirty="0">
                <a:solidFill>
                  <a:srgbClr val="000000"/>
                </a:solidFill>
                <a:latin typeface="Zhi Mang Xing"/>
                <a:ea typeface="Zhi Mang Xing" panose="020B0604020202020204" charset="0"/>
              </a:rPr>
              <a:t>£5/Glass</a:t>
            </a:r>
          </a:p>
          <a:p>
            <a:pPr>
              <a:lnSpc>
                <a:spcPts val="3359"/>
              </a:lnSpc>
            </a:pPr>
            <a:r>
              <a:rPr lang="en-US" sz="1600" dirty="0">
                <a:solidFill>
                  <a:srgbClr val="000000"/>
                </a:solidFill>
                <a:latin typeface="Zhi Mang Xing"/>
                <a:ea typeface="Zhi Mang Xing" panose="020B0604020202020204" charset="0"/>
              </a:rPr>
              <a:t>£18/Bottle</a:t>
            </a:r>
            <a:endParaRPr lang="en-US" sz="1600" dirty="0">
              <a:latin typeface="Zhi Mang Xing" panose="020B0604020202020204" charset="0"/>
              <a:ea typeface="Zhi Mang Xing" panose="020B0604020202020204" charset="0"/>
            </a:endParaRPr>
          </a:p>
          <a:p>
            <a:endParaRPr lang="en-US" dirty="0">
              <a:latin typeface="Zhi Mang Xing" panose="020B0604020202020204" charset="0"/>
              <a:ea typeface="Zhi Mang Xing" panose="020B0604020202020204" charset="0"/>
            </a:endParaRPr>
          </a:p>
          <a:p>
            <a:endParaRPr lang="en-US" dirty="0">
              <a:latin typeface="Zhi Mang Xing" panose="020B0604020202020204" charset="0"/>
              <a:ea typeface="Zhi Mang Xing" panose="020B0604020202020204" charset="0"/>
            </a:endParaRPr>
          </a:p>
          <a:p>
            <a:endParaRPr lang="en-US" dirty="0">
              <a:latin typeface="Zhi Mang Xing" panose="020B0604020202020204" charset="0"/>
              <a:ea typeface="Zhi Mang Xing" panose="020B0604020202020204" charset="0"/>
            </a:endParaRPr>
          </a:p>
          <a:p>
            <a:endParaRPr lang="en-US" dirty="0">
              <a:latin typeface="Zhi Mang Xing" panose="020B0604020202020204" charset="0"/>
              <a:ea typeface="Zhi Mang Xing" panose="020B0604020202020204" charset="0"/>
            </a:endParaRPr>
          </a:p>
          <a:p>
            <a:endParaRPr lang="en-US" dirty="0">
              <a:latin typeface="Zhi Mang Xing" panose="020B0604020202020204" charset="0"/>
              <a:ea typeface="Zhi Mang Xing" panose="020B060402020202020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2F1BB634-A1F2-BBB2-DAC4-DB96BED3F55F}"/>
              </a:ext>
            </a:extLst>
          </p:cNvPr>
          <p:cNvSpPr txBox="1"/>
          <p:nvPr/>
        </p:nvSpPr>
        <p:spPr>
          <a:xfrm>
            <a:off x="457200" y="609600"/>
            <a:ext cx="6248400" cy="39937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REFERENCES</a:t>
            </a:r>
            <a:endParaRPr lang="en-US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Menu inspired by Savoy Hotel Available at: </a:t>
            </a:r>
            <a:r>
              <a:rPr lang="en-U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https://www.savoychristmas.com/content/uploads/2022/11/19.08.22-Christmas-Day-Thames-Foyer-Menu.pdf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 10th November 2022 </a:t>
            </a:r>
          </a:p>
          <a:p>
            <a:pPr fontAlgn="base"/>
            <a:r>
              <a:rPr lang="en-US" sz="1200" b="0" spc="1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Bacon wrapped dates inspired by Master Class 7 June 2021  </a:t>
            </a:r>
            <a:r>
              <a:rPr lang="en-US" sz="1200" b="0" i="1" spc="1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Amuse-Bouche Guide:</a:t>
            </a:r>
            <a:r>
              <a:rPr lang="en-US" sz="1200" b="0" spc="1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200" b="0" i="1" spc="1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10 Ideas for an Amuse-Bouche; </a:t>
            </a:r>
            <a:r>
              <a:rPr lang="en-US" sz="1200" b="0" spc="1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US" sz="1200" b="1" u="sng" spc="1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https://www.masterclass.com/articles/amuse-bouche-guide</a:t>
            </a:r>
            <a:r>
              <a:rPr lang="en-US" sz="1200" b="0" spc="1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Accessed 12th November 2022</a:t>
            </a:r>
            <a:endParaRPr lang="en-US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Ballotine of Turkey inspired by Forman and Field 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https://www.formanandfield.com/product/ballotine-of-turkey/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 14</a:t>
            </a:r>
            <a:r>
              <a:rPr lang="en-US" sz="12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solidFill>
                  <a:srgbClr val="3032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Beef course inspired by Marks and Spencer Ocado Online Store M&amp;S Dry Aged T-Bone Roast with Bone Marrow Butter </a:t>
            </a:r>
            <a:r>
              <a:rPr lang="en-US" sz="1200" dirty="0">
                <a:solidFill>
                  <a:srgbClr val="888B8C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solidFill>
                  <a:srgbClr val="3032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https://www.ocado.com/products/m-s-dry-aged-t-bone-roast-with-bone-marrow-butter-593721011?gclid=Cj0KCQiAyMKbBhD1ARIsANs7rEGKuFPgncLyUaCCFipZt__mKhsgWxZp7ZZp8I4ZGpr1V3yvBEFaSz8aAsFcEALw_wcB&amp;gclsrc=aw.ds</a:t>
            </a:r>
            <a:r>
              <a:rPr lang="en-US" sz="1200" dirty="0">
                <a:solidFill>
                  <a:srgbClr val="3032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Accessed 15</a:t>
            </a:r>
            <a:r>
              <a:rPr lang="en-US" sz="1200" baseline="30000" dirty="0">
                <a:solidFill>
                  <a:srgbClr val="3032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solidFill>
                  <a:srgbClr val="3032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 </a:t>
            </a:r>
            <a:endParaRPr lang="en-US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31F6DEC-0B02-C4CB-0B1E-030E4A707E61}"/>
              </a:ext>
            </a:extLst>
          </p:cNvPr>
          <p:cNvSpPr txBox="1"/>
          <p:nvPr/>
        </p:nvSpPr>
        <p:spPr>
          <a:xfrm>
            <a:off x="447675" y="4576652"/>
            <a:ext cx="7010400" cy="3452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Black Forest Gateau dessert inspired by Betty Crocker Cakes Available at: </a:t>
            </a:r>
            <a:r>
              <a:rPr lang="en-U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https://www.bettycrocker.co.uk/recipes/celebration-black-forest-cake</a:t>
            </a:r>
            <a:r>
              <a:rPr 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Accessed 15th November 2022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Oliver, Jamie (2008) </a:t>
            </a:r>
            <a:r>
              <a:rPr lang="en-US" sz="1200" i="1" dirty="0">
                <a:solidFill>
                  <a:srgbClr val="0F111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Jamie's Ministry of Food: Anyone Can Learn to Cook in 24 Hours</a:t>
            </a:r>
            <a:r>
              <a:rPr lang="en-US" sz="1200" dirty="0">
                <a:solidFill>
                  <a:srgbClr val="0F111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Leek and Potato Soup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Avaialble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at </a:t>
            </a:r>
            <a:r>
              <a:rPr lang="en-U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https://www.jamieoliver.com/recipes/vegetables-recipes/leek-and-potato-soup/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 15</a:t>
            </a:r>
            <a:r>
              <a:rPr lang="en-US" sz="12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</a:t>
            </a:r>
          </a:p>
          <a:p>
            <a:pPr>
              <a:lnSpc>
                <a:spcPct val="107000"/>
              </a:lnSpc>
              <a:spcBef>
                <a:spcPts val="200"/>
              </a:spcBef>
            </a:pPr>
            <a:r>
              <a:rPr 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Plum Pudding and Mince Pies- Traditional  </a:t>
            </a: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endParaRPr lang="en-US" sz="1200" kern="18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US" sz="1200" kern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Roulade with spiced pumpkin, macadamia, pear and tarragon stuffing </a:t>
            </a:r>
            <a:r>
              <a:rPr lang="en-US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Inspired by </a:t>
            </a:r>
            <a:r>
              <a:rPr lang="en-US" sz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Velik</a:t>
            </a:r>
            <a:r>
              <a:rPr lang="en-US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C. </a:t>
            </a:r>
            <a:r>
              <a:rPr lang="en-US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Good Food, Australia’s Home of the Hats</a:t>
            </a:r>
            <a:r>
              <a:rPr lang="en-US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 </a:t>
            </a:r>
            <a:r>
              <a:rPr lang="en-US" sz="1200" u="sng" spc="-1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https://www.goodfood.com.au/recipes/roulade-with-spiced-pumpkin-macadamia-pear-and-tarragon-stuffing-20111018-29whp</a:t>
            </a:r>
            <a:r>
              <a:rPr lang="en-US" sz="1200" spc="-1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Accessed 12th November 2022</a:t>
            </a:r>
            <a:endParaRPr lang="en-US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Vegan Gingerbread Cakes inspired by Jenni of Green Chef blog 11</a:t>
            </a:r>
            <a:r>
              <a:rPr lang="en-US" sz="12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2021    Available at: </a:t>
            </a:r>
            <a:r>
              <a:rPr lang="en-U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https://www.chooseveganism.org/gingerbread/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 15 November 2022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Vegetarian Wellington inspired by Glover, Anna  BBC Good Food Available at: </a:t>
            </a:r>
            <a:r>
              <a:rPr lang="en-U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/>
              </a:rPr>
              <a:t>https://www.bbcgoodfood.com/recipes/vegetarian-wellington Accessed 13th November 2022</a:t>
            </a:r>
            <a:endParaRPr lang="en-US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A37FCF1-0491-1E40-1F9C-E25BB12A5E25}"/>
              </a:ext>
            </a:extLst>
          </p:cNvPr>
          <p:cNvSpPr txBox="1"/>
          <p:nvPr/>
        </p:nvSpPr>
        <p:spPr>
          <a:xfrm>
            <a:off x="419100" y="8091937"/>
            <a:ext cx="7086600" cy="18034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Wine Society</a:t>
            </a:r>
            <a:r>
              <a:rPr lang="en-US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US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Wines to drink with Christmas dinner: the complete guide. </a:t>
            </a:r>
            <a:r>
              <a:rPr lang="en-US" sz="1200" b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 </a:t>
            </a:r>
            <a:r>
              <a:rPr lang="en-US" sz="1200" b="0" u="sng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1"/>
              </a:rPr>
              <a:t>https://www.thewinesociety.com/discover/inspiration/food/christmas-dinner-drink-guide</a:t>
            </a:r>
            <a:r>
              <a:rPr lang="en-US" sz="1200" b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Accessed 16th November 2022</a:t>
            </a:r>
          </a:p>
          <a:p>
            <a:endParaRPr lang="en-US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World Cancer Research Fund:  </a:t>
            </a:r>
            <a:r>
              <a:rPr lang="en-US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Fruits and Vegetables are in Season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Available at: https://www.wcrf-uk.org/eat-move-learn/learn-it/which-fruit-and-vegetables-are-in-season/   Accessed 11</a:t>
            </a:r>
            <a:r>
              <a:rPr lang="en-US" sz="12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96320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1416</TotalTime>
  <Words>663</Words>
  <Application>Microsoft Office PowerPoint</Application>
  <PresentationFormat>Custom</PresentationFormat>
  <Paragraphs>70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2" baseType="lpstr">
      <vt:lpstr>Calibri</vt:lpstr>
      <vt:lpstr>Canva Sans</vt:lpstr>
      <vt:lpstr>Canva Sans Bold</vt:lpstr>
      <vt:lpstr>Together Rough</vt:lpstr>
      <vt:lpstr>Arial</vt:lpstr>
      <vt:lpstr>Zhi Mang Xing</vt:lpstr>
      <vt:lpstr>Lato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and Cream Garland Christmas Food and Drink Menu (8.5 × 11in)</dc:title>
  <dc:creator>FesTuS</dc:creator>
  <cp:lastModifiedBy>Festus Tumi</cp:lastModifiedBy>
  <cp:revision>4</cp:revision>
  <dcterms:created xsi:type="dcterms:W3CDTF">2006-08-16T00:00:00Z</dcterms:created>
  <dcterms:modified xsi:type="dcterms:W3CDTF">2022-11-16T23:15:38Z</dcterms:modified>
  <dc:identifier>DAFR0YIPbIE</dc:identifier>
</cp:coreProperties>
</file>