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363" r:id="rId2"/>
    <p:sldId id="391" r:id="rId3"/>
    <p:sldId id="394" r:id="rId4"/>
    <p:sldId id="395" r:id="rId5"/>
    <p:sldId id="396" r:id="rId6"/>
    <p:sldId id="397" r:id="rId7"/>
    <p:sldId id="398" r:id="rId8"/>
    <p:sldId id="399" r:id="rId9"/>
    <p:sldId id="402" r:id="rId10"/>
    <p:sldId id="403" r:id="rId11"/>
    <p:sldId id="400" r:id="rId12"/>
    <p:sldId id="401" r:id="rId13"/>
    <p:sldId id="404" r:id="rId14"/>
    <p:sldId id="405" r:id="rId15"/>
    <p:sldId id="406" r:id="rId16"/>
    <p:sldId id="407" r:id="rId17"/>
    <p:sldId id="408" r:id="rId18"/>
    <p:sldId id="409" r:id="rId19"/>
    <p:sldId id="369" r:id="rId20"/>
    <p:sldId id="370" r:id="rId2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102" d="100"/>
          <a:sy n="102" d="100"/>
        </p:scale>
        <p:origin x="774"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31/10/2022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31/10/2022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31/10/2022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31/10/2022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31/10/2022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31/10/2022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31/10/2022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31/10/2022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31/10/2022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31/10/2022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31/10/2022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31/10/2022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365104"/>
            <a:ext cx="10801200" cy="158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a:t>
            </a:r>
          </a:p>
          <a:p>
            <a:pPr eaLnBrk="1" hangingPunct="1"/>
            <a:r>
              <a:rPr lang="en-GB" altLang="en-US" sz="4000" dirty="0">
                <a:solidFill>
                  <a:srgbClr val="FFFF00"/>
                </a:solidFill>
              </a:rPr>
              <a:t>Consumer Behaviour &amp; Decision Process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05390" y="1143000"/>
            <a:ext cx="10981219" cy="4518248"/>
          </a:xfrm>
        </p:spPr>
        <p:txBody>
          <a:bodyPr/>
          <a:lstStyle/>
          <a:p>
            <a:pPr marL="533400" indent="-533400" algn="just">
              <a:spcBef>
                <a:spcPts val="1200"/>
              </a:spcBef>
              <a:buFont typeface="+mj-lt"/>
              <a:buAutoNum type="arabicPeriod"/>
            </a:pPr>
            <a:r>
              <a:rPr lang="en-US" sz="2400" dirty="0"/>
              <a:t>Define consumer </a:t>
            </a:r>
            <a:r>
              <a:rPr lang="en-GB" sz="2400" dirty="0"/>
              <a:t>behaviour</a:t>
            </a:r>
            <a:r>
              <a:rPr lang="en-US" sz="2400" dirty="0"/>
              <a:t> and describe the role it plays in marketing decisions.</a:t>
            </a:r>
          </a:p>
          <a:p>
            <a:pPr marL="533400" indent="-533400" algn="just">
              <a:spcBef>
                <a:spcPts val="1200"/>
              </a:spcBef>
              <a:buFont typeface="+mj-lt"/>
              <a:buAutoNum type="arabicPeriod"/>
            </a:pPr>
            <a:r>
              <a:rPr lang="en-US" sz="2400" dirty="0"/>
              <a:t>Describe the interpersonal determinants of consumer behavior: cultural, social, and family influences.</a:t>
            </a:r>
          </a:p>
          <a:p>
            <a:pPr marL="514350" indent="-514350" algn="just">
              <a:buFont typeface="+mj-lt"/>
              <a:buAutoNum type="arabicPeriod"/>
            </a:pPr>
            <a:r>
              <a:rPr lang="en-GB" sz="2400" dirty="0"/>
              <a:t>Explain each of the personal determinants of consumer behaviour: needs and motives, perceptions, attitudes, learning, and self-concept theory.</a:t>
            </a:r>
          </a:p>
          <a:p>
            <a:pPr marL="514350" indent="-514350" algn="just">
              <a:buFont typeface="+mj-lt"/>
              <a:buAutoNum type="arabicPeriod"/>
            </a:pPr>
            <a:r>
              <a:rPr lang="en-GB" sz="2400" dirty="0"/>
              <a:t>Distinguish between high-involvement and low-involvement purchase decisions.</a:t>
            </a:r>
          </a:p>
          <a:p>
            <a:pPr marL="514350" indent="-514350" algn="just">
              <a:buFont typeface="+mj-lt"/>
              <a:buAutoNum type="arabicPeriod"/>
            </a:pPr>
            <a:r>
              <a:rPr lang="en-GB" sz="2400" dirty="0"/>
              <a:t>Outline the steps in the consumer decision process.</a:t>
            </a:r>
          </a:p>
          <a:p>
            <a:pPr marL="514350" indent="-514350" algn="just">
              <a:buFont typeface="+mj-lt"/>
              <a:buAutoNum type="arabicPeriod"/>
            </a:pPr>
            <a:r>
              <a:rPr lang="en-GB" sz="2400" dirty="0"/>
              <a:t>Differentiate among routinized response behaviour, limited problem solving, and extended problem solving by consumers.</a:t>
            </a:r>
          </a:p>
          <a:p>
            <a:pPr algn="just"/>
            <a:endParaRPr lang="en-GB" sz="2800"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09577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6200-9BF2-4F01-9E1E-6B490356D44D}"/>
              </a:ext>
            </a:extLst>
          </p:cNvPr>
          <p:cNvSpPr>
            <a:spLocks noGrp="1"/>
          </p:cNvSpPr>
          <p:nvPr>
            <p:ph type="title"/>
          </p:nvPr>
        </p:nvSpPr>
        <p:spPr/>
        <p:txBody>
          <a:bodyPr/>
          <a:lstStyle/>
          <a:p>
            <a:r>
              <a:rPr lang="en-GB" dirty="0"/>
              <a:t>TQM </a:t>
            </a:r>
          </a:p>
        </p:txBody>
      </p:sp>
      <p:sp>
        <p:nvSpPr>
          <p:cNvPr id="3" name="Content Placeholder 2">
            <a:extLst>
              <a:ext uri="{FF2B5EF4-FFF2-40B4-BE49-F238E27FC236}">
                <a16:creationId xmlns:a16="http://schemas.microsoft.com/office/drawing/2014/main" id="{59B38F72-315F-474B-8EF0-FFDD7482D3F7}"/>
              </a:ext>
            </a:extLst>
          </p:cNvPr>
          <p:cNvSpPr>
            <a:spLocks noGrp="1"/>
          </p:cNvSpPr>
          <p:nvPr>
            <p:ph idx="1"/>
          </p:nvPr>
        </p:nvSpPr>
        <p:spPr/>
        <p:txBody>
          <a:bodyPr/>
          <a:lstStyle/>
          <a:p>
            <a:r>
              <a:rPr lang="en-GB" dirty="0"/>
              <a:t>Total Quality management </a:t>
            </a:r>
          </a:p>
          <a:p>
            <a:r>
              <a:rPr lang="en-GB" b="0" i="0" dirty="0">
                <a:solidFill>
                  <a:srgbClr val="111111"/>
                </a:solidFill>
                <a:effectLst/>
                <a:latin typeface="SourceSansPro"/>
              </a:rPr>
              <a:t>Total quality management (TQM) is the continual process of detecting and reducing or eliminating errors in manufacturing, streamlining </a:t>
            </a:r>
            <a:r>
              <a:rPr lang="en-GB" b="0" i="0" dirty="0">
                <a:effectLst/>
                <a:latin typeface="SourceSansPro"/>
              </a:rPr>
              <a:t>supply chain management</a:t>
            </a:r>
            <a:r>
              <a:rPr lang="en-GB" b="0" i="0" dirty="0">
                <a:solidFill>
                  <a:srgbClr val="111111"/>
                </a:solidFill>
                <a:effectLst/>
                <a:latin typeface="SourceSansPro"/>
              </a:rPr>
              <a:t>, improving the customer experience, and ensuring that employees are up to speed with training. Total </a:t>
            </a:r>
            <a:r>
              <a:rPr lang="en-GB" b="0" i="0" dirty="0">
                <a:effectLst/>
                <a:latin typeface="SourceSansPro"/>
              </a:rPr>
              <a:t>quality management </a:t>
            </a:r>
            <a:r>
              <a:rPr lang="en-GB" b="0" i="0" dirty="0">
                <a:solidFill>
                  <a:srgbClr val="111111"/>
                </a:solidFill>
                <a:effectLst/>
                <a:latin typeface="SourceSansPro"/>
              </a:rPr>
              <a:t>aims to hold all parties involved in the production process accountable for the overall quality of the final product or service.</a:t>
            </a:r>
            <a:endParaRPr lang="en-GB" dirty="0"/>
          </a:p>
        </p:txBody>
      </p:sp>
    </p:spTree>
    <p:extLst>
      <p:ext uri="{BB962C8B-B14F-4D97-AF65-F5344CB8AC3E}">
        <p14:creationId xmlns:p14="http://schemas.microsoft.com/office/powerpoint/2010/main" val="2035612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0FBAE-901B-44E1-974B-56FBC85B4F15}"/>
              </a:ext>
            </a:extLst>
          </p:cNvPr>
          <p:cNvSpPr>
            <a:spLocks noGrp="1"/>
          </p:cNvSpPr>
          <p:nvPr>
            <p:ph type="title"/>
          </p:nvPr>
        </p:nvSpPr>
        <p:spPr/>
        <p:txBody>
          <a:bodyPr/>
          <a:lstStyle/>
          <a:p>
            <a:r>
              <a:rPr lang="en-GB" dirty="0"/>
              <a:t>TQM</a:t>
            </a:r>
          </a:p>
        </p:txBody>
      </p:sp>
      <p:sp>
        <p:nvSpPr>
          <p:cNvPr id="3" name="Content Placeholder 2">
            <a:extLst>
              <a:ext uri="{FF2B5EF4-FFF2-40B4-BE49-F238E27FC236}">
                <a16:creationId xmlns:a16="http://schemas.microsoft.com/office/drawing/2014/main" id="{81369EF0-3DAA-4540-A5C4-B93B066159C0}"/>
              </a:ext>
            </a:extLst>
          </p:cNvPr>
          <p:cNvSpPr>
            <a:spLocks noGrp="1"/>
          </p:cNvSpPr>
          <p:nvPr>
            <p:ph idx="1"/>
          </p:nvPr>
        </p:nvSpPr>
        <p:spPr/>
        <p:txBody>
          <a:bodyPr/>
          <a:lstStyle/>
          <a:p>
            <a:r>
              <a:rPr lang="en-GB" b="0" i="0" dirty="0">
                <a:solidFill>
                  <a:srgbClr val="111111"/>
                </a:solidFill>
                <a:effectLst/>
                <a:latin typeface="SourceSansPro"/>
              </a:rPr>
              <a:t>The focus of the process is to improve the quality of an organization's outputs, including goods and services, through the continual improvement of internal practices. The standards set as part of the TQM approach can reflect both internal priorities and any industry standards currently in place.</a:t>
            </a:r>
            <a:endParaRPr lang="en-GB" dirty="0"/>
          </a:p>
        </p:txBody>
      </p:sp>
    </p:spTree>
    <p:extLst>
      <p:ext uri="{BB962C8B-B14F-4D97-AF65-F5344CB8AC3E}">
        <p14:creationId xmlns:p14="http://schemas.microsoft.com/office/powerpoint/2010/main" val="717586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5158E-BE4F-4EBD-893C-D5946643C5B4}"/>
              </a:ext>
            </a:extLst>
          </p:cNvPr>
          <p:cNvSpPr>
            <a:spLocks noGrp="1"/>
          </p:cNvSpPr>
          <p:nvPr>
            <p:ph type="title"/>
          </p:nvPr>
        </p:nvSpPr>
        <p:spPr/>
        <p:txBody>
          <a:bodyPr/>
          <a:lstStyle/>
          <a:p>
            <a:r>
              <a:rPr lang="en-GB" dirty="0"/>
              <a:t>Principles of TQM</a:t>
            </a:r>
          </a:p>
        </p:txBody>
      </p:sp>
      <p:sp>
        <p:nvSpPr>
          <p:cNvPr id="3" name="Content Placeholder 2">
            <a:extLst>
              <a:ext uri="{FF2B5EF4-FFF2-40B4-BE49-F238E27FC236}">
                <a16:creationId xmlns:a16="http://schemas.microsoft.com/office/drawing/2014/main" id="{525761BE-6A98-4ADE-91C3-8B8734A436D4}"/>
              </a:ext>
            </a:extLst>
          </p:cNvPr>
          <p:cNvSpPr>
            <a:spLocks noGrp="1"/>
          </p:cNvSpPr>
          <p:nvPr>
            <p:ph idx="1"/>
          </p:nvPr>
        </p:nvSpPr>
        <p:spPr/>
        <p:txBody>
          <a:bodyPr/>
          <a:lstStyle/>
          <a:p>
            <a:r>
              <a:rPr lang="en-GB" dirty="0"/>
              <a:t>Customer Focus</a:t>
            </a:r>
          </a:p>
          <a:p>
            <a:r>
              <a:rPr lang="en-GB" dirty="0"/>
              <a:t>Commitment by employees</a:t>
            </a:r>
          </a:p>
          <a:p>
            <a:r>
              <a:rPr lang="en-GB" dirty="0"/>
              <a:t>Continuous improvement of products and services</a:t>
            </a:r>
          </a:p>
          <a:p>
            <a:r>
              <a:rPr lang="en-GB" dirty="0"/>
              <a:t>Communicate</a:t>
            </a:r>
          </a:p>
          <a:p>
            <a:endParaRPr lang="en-GB" dirty="0"/>
          </a:p>
        </p:txBody>
      </p:sp>
    </p:spTree>
    <p:extLst>
      <p:ext uri="{BB962C8B-B14F-4D97-AF65-F5344CB8AC3E}">
        <p14:creationId xmlns:p14="http://schemas.microsoft.com/office/powerpoint/2010/main" val="2395912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BAFAA-000F-4033-A437-50DE14800974}"/>
              </a:ext>
            </a:extLst>
          </p:cNvPr>
          <p:cNvSpPr>
            <a:spLocks noGrp="1"/>
          </p:cNvSpPr>
          <p:nvPr>
            <p:ph type="title"/>
          </p:nvPr>
        </p:nvSpPr>
        <p:spPr/>
        <p:txBody>
          <a:bodyPr/>
          <a:lstStyle/>
          <a:p>
            <a:r>
              <a:rPr lang="en-GB" b="1" i="0" dirty="0">
                <a:solidFill>
                  <a:srgbClr val="111111"/>
                </a:solidFill>
                <a:effectLst/>
                <a:latin typeface="Cabin-semi-bold"/>
              </a:rPr>
              <a:t>Total Quality Management</a:t>
            </a:r>
            <a:br>
              <a:rPr lang="en-GB" b="1" i="0" dirty="0">
                <a:solidFill>
                  <a:srgbClr val="111111"/>
                </a:solidFill>
                <a:effectLst/>
                <a:latin typeface="Cabin-semi-bold"/>
              </a:rPr>
            </a:br>
            <a:endParaRPr lang="en-GB" dirty="0"/>
          </a:p>
        </p:txBody>
      </p:sp>
      <p:sp>
        <p:nvSpPr>
          <p:cNvPr id="3" name="Content Placeholder 2">
            <a:extLst>
              <a:ext uri="{FF2B5EF4-FFF2-40B4-BE49-F238E27FC236}">
                <a16:creationId xmlns:a16="http://schemas.microsoft.com/office/drawing/2014/main" id="{899ACEE1-25F4-4A05-A265-A55EF44C8772}"/>
              </a:ext>
            </a:extLst>
          </p:cNvPr>
          <p:cNvSpPr>
            <a:spLocks noGrp="1"/>
          </p:cNvSpPr>
          <p:nvPr>
            <p:ph idx="1"/>
          </p:nvPr>
        </p:nvSpPr>
        <p:spPr/>
        <p:txBody>
          <a:bodyPr/>
          <a:lstStyle/>
          <a:p>
            <a:pPr marL="0" indent="0" algn="l">
              <a:buNone/>
            </a:pPr>
            <a:r>
              <a:rPr lang="en-GB" b="0" i="0" dirty="0">
                <a:solidFill>
                  <a:srgbClr val="111111"/>
                </a:solidFill>
                <a:effectLst/>
                <a:latin typeface="Cabin-semi-bold"/>
              </a:rPr>
              <a:t>Pros</a:t>
            </a:r>
          </a:p>
          <a:p>
            <a:pPr algn="l">
              <a:buFont typeface="Arial" panose="020B0604020202020204" pitchFamily="34" charset="0"/>
              <a:buChar char="•"/>
            </a:pPr>
            <a:r>
              <a:rPr lang="en-GB" b="0" i="0" dirty="0">
                <a:solidFill>
                  <a:srgbClr val="111111"/>
                </a:solidFill>
                <a:effectLst/>
                <a:latin typeface="SourceSansPro"/>
              </a:rPr>
              <a:t>Delivers stronger, higher quality products to customers</a:t>
            </a:r>
          </a:p>
          <a:p>
            <a:pPr algn="l">
              <a:buFont typeface="Arial" panose="020B0604020202020204" pitchFamily="34" charset="0"/>
              <a:buChar char="•"/>
            </a:pPr>
            <a:r>
              <a:rPr lang="en-GB" b="0" i="0" dirty="0">
                <a:solidFill>
                  <a:srgbClr val="111111"/>
                </a:solidFill>
                <a:effectLst/>
                <a:latin typeface="SourceSansPro"/>
              </a:rPr>
              <a:t>Results in lower company-wide costs</a:t>
            </a:r>
          </a:p>
          <a:p>
            <a:pPr algn="l">
              <a:buFont typeface="Arial" panose="020B0604020202020204" pitchFamily="34" charset="0"/>
              <a:buChar char="•"/>
            </a:pPr>
            <a:r>
              <a:rPr lang="en-GB" b="0" i="0" dirty="0">
                <a:solidFill>
                  <a:srgbClr val="111111"/>
                </a:solidFill>
                <a:effectLst/>
                <a:latin typeface="SourceSansPro"/>
              </a:rPr>
              <a:t>Minimizes waste throughout the entire production and sale process</a:t>
            </a:r>
          </a:p>
          <a:p>
            <a:pPr algn="l">
              <a:buFont typeface="Arial" panose="020B0604020202020204" pitchFamily="34" charset="0"/>
              <a:buChar char="•"/>
            </a:pPr>
            <a:r>
              <a:rPr lang="en-GB" b="0" i="0" dirty="0">
                <a:solidFill>
                  <a:srgbClr val="111111"/>
                </a:solidFill>
                <a:effectLst/>
                <a:latin typeface="SourceSansPro"/>
              </a:rPr>
              <a:t>Enables a company to become more adaptable</a:t>
            </a:r>
            <a:br>
              <a:rPr lang="en-GB" b="0" i="0" dirty="0">
                <a:solidFill>
                  <a:srgbClr val="111111"/>
                </a:solidFill>
                <a:effectLst/>
                <a:latin typeface="SourceSansPro"/>
              </a:rPr>
            </a:br>
            <a:endParaRPr lang="en-GB" b="0" i="0" dirty="0">
              <a:solidFill>
                <a:srgbClr val="111111"/>
              </a:solidFill>
              <a:effectLst/>
              <a:latin typeface="SourceSansPro"/>
            </a:endParaRPr>
          </a:p>
          <a:p>
            <a:endParaRPr lang="en-GB" dirty="0"/>
          </a:p>
        </p:txBody>
      </p:sp>
    </p:spTree>
    <p:extLst>
      <p:ext uri="{BB962C8B-B14F-4D97-AF65-F5344CB8AC3E}">
        <p14:creationId xmlns:p14="http://schemas.microsoft.com/office/powerpoint/2010/main" val="864406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C2C10-F0A5-4CFD-A55D-9989ED391527}"/>
              </a:ext>
            </a:extLst>
          </p:cNvPr>
          <p:cNvSpPr>
            <a:spLocks noGrp="1"/>
          </p:cNvSpPr>
          <p:nvPr>
            <p:ph type="title"/>
          </p:nvPr>
        </p:nvSpPr>
        <p:spPr/>
        <p:txBody>
          <a:bodyPr/>
          <a:lstStyle/>
          <a:p>
            <a:r>
              <a:rPr lang="en-GB" dirty="0"/>
              <a:t>TQM</a:t>
            </a:r>
          </a:p>
        </p:txBody>
      </p:sp>
      <p:sp>
        <p:nvSpPr>
          <p:cNvPr id="3" name="Content Placeholder 2">
            <a:extLst>
              <a:ext uri="{FF2B5EF4-FFF2-40B4-BE49-F238E27FC236}">
                <a16:creationId xmlns:a16="http://schemas.microsoft.com/office/drawing/2014/main" id="{1A51F12A-9F9E-45D7-B9EF-01450BC090C1}"/>
              </a:ext>
            </a:extLst>
          </p:cNvPr>
          <p:cNvSpPr>
            <a:spLocks noGrp="1"/>
          </p:cNvSpPr>
          <p:nvPr>
            <p:ph idx="1"/>
          </p:nvPr>
        </p:nvSpPr>
        <p:spPr/>
        <p:txBody>
          <a:bodyPr/>
          <a:lstStyle/>
          <a:p>
            <a:pPr marL="0" indent="0">
              <a:buNone/>
            </a:pPr>
            <a:r>
              <a:rPr lang="en-GB" dirty="0"/>
              <a:t>Cons</a:t>
            </a:r>
          </a:p>
          <a:p>
            <a:pPr algn="l">
              <a:buFont typeface="Arial" panose="020B0604020202020204" pitchFamily="34" charset="0"/>
              <a:buChar char="•"/>
            </a:pPr>
            <a:r>
              <a:rPr lang="en-GB" b="0" i="0" dirty="0">
                <a:solidFill>
                  <a:srgbClr val="111111"/>
                </a:solidFill>
                <a:effectLst/>
                <a:latin typeface="SourceSansPro"/>
              </a:rPr>
              <a:t>May require substantial financial investment to convert to TQM practices</a:t>
            </a:r>
          </a:p>
          <a:p>
            <a:pPr algn="l">
              <a:buFont typeface="Arial" panose="020B0604020202020204" pitchFamily="34" charset="0"/>
              <a:buChar char="•"/>
            </a:pPr>
            <a:r>
              <a:rPr lang="en-GB" b="0" i="0" dirty="0">
                <a:solidFill>
                  <a:srgbClr val="111111"/>
                </a:solidFill>
                <a:effectLst/>
                <a:latin typeface="SourceSansPro"/>
              </a:rPr>
              <a:t>Often requires conversion to TQM practices over a long period of time</a:t>
            </a:r>
          </a:p>
          <a:p>
            <a:pPr algn="l">
              <a:buFont typeface="Arial" panose="020B0604020202020204" pitchFamily="34" charset="0"/>
              <a:buChar char="•"/>
            </a:pPr>
            <a:r>
              <a:rPr lang="en-GB" b="0" i="0" dirty="0">
                <a:solidFill>
                  <a:srgbClr val="111111"/>
                </a:solidFill>
                <a:effectLst/>
                <a:latin typeface="SourceSansPro"/>
              </a:rPr>
              <a:t>May be met with resistance to change</a:t>
            </a:r>
          </a:p>
          <a:p>
            <a:pPr algn="l">
              <a:buFont typeface="Arial" panose="020B0604020202020204" pitchFamily="34" charset="0"/>
              <a:buChar char="•"/>
            </a:pPr>
            <a:r>
              <a:rPr lang="en-GB" b="0" i="0" dirty="0">
                <a:solidFill>
                  <a:srgbClr val="111111"/>
                </a:solidFill>
                <a:effectLst/>
                <a:latin typeface="SourceSansPro"/>
              </a:rPr>
              <a:t>Requires company-wide buy-in to be successful</a:t>
            </a:r>
          </a:p>
          <a:p>
            <a:endParaRPr lang="en-GB" dirty="0"/>
          </a:p>
        </p:txBody>
      </p:sp>
    </p:spTree>
    <p:extLst>
      <p:ext uri="{BB962C8B-B14F-4D97-AF65-F5344CB8AC3E}">
        <p14:creationId xmlns:p14="http://schemas.microsoft.com/office/powerpoint/2010/main" val="4037591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E799-D869-4C7D-A575-DADE3D595A58}"/>
              </a:ext>
            </a:extLst>
          </p:cNvPr>
          <p:cNvSpPr>
            <a:spLocks noGrp="1"/>
          </p:cNvSpPr>
          <p:nvPr>
            <p:ph type="title"/>
          </p:nvPr>
        </p:nvSpPr>
        <p:spPr/>
        <p:txBody>
          <a:bodyPr/>
          <a:lstStyle/>
          <a:p>
            <a:r>
              <a:rPr lang="en-GB" dirty="0"/>
              <a:t>TQM</a:t>
            </a:r>
          </a:p>
        </p:txBody>
      </p:sp>
      <p:pic>
        <p:nvPicPr>
          <p:cNvPr id="4" name="Content Placeholder 3">
            <a:extLst>
              <a:ext uri="{FF2B5EF4-FFF2-40B4-BE49-F238E27FC236}">
                <a16:creationId xmlns:a16="http://schemas.microsoft.com/office/drawing/2014/main" id="{852683B2-373B-4F6B-B5D3-3D3D1E7373E4}"/>
              </a:ext>
            </a:extLst>
          </p:cNvPr>
          <p:cNvPicPr>
            <a:picLocks noGrp="1" noChangeAspect="1"/>
          </p:cNvPicPr>
          <p:nvPr>
            <p:ph idx="1"/>
          </p:nvPr>
        </p:nvPicPr>
        <p:blipFill>
          <a:blip r:embed="rId2"/>
          <a:stretch>
            <a:fillRect/>
          </a:stretch>
        </p:blipFill>
        <p:spPr>
          <a:xfrm>
            <a:off x="3915645" y="1600200"/>
            <a:ext cx="4360709" cy="3916363"/>
          </a:xfrm>
          <a:prstGeom prst="rect">
            <a:avLst/>
          </a:prstGeom>
        </p:spPr>
      </p:pic>
    </p:spTree>
    <p:extLst>
      <p:ext uri="{BB962C8B-B14F-4D97-AF65-F5344CB8AC3E}">
        <p14:creationId xmlns:p14="http://schemas.microsoft.com/office/powerpoint/2010/main" val="1546818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E1D0E-D678-4739-904E-250AC9D404F4}"/>
              </a:ext>
            </a:extLst>
          </p:cNvPr>
          <p:cNvSpPr>
            <a:spLocks noGrp="1"/>
          </p:cNvSpPr>
          <p:nvPr>
            <p:ph type="title"/>
          </p:nvPr>
        </p:nvSpPr>
        <p:spPr/>
        <p:txBody>
          <a:bodyPr/>
          <a:lstStyle/>
          <a:p>
            <a:r>
              <a:rPr lang="en-GB" dirty="0" err="1"/>
              <a:t>ServQual</a:t>
            </a:r>
            <a:endParaRPr lang="en-GB" dirty="0"/>
          </a:p>
        </p:txBody>
      </p:sp>
      <p:sp>
        <p:nvSpPr>
          <p:cNvPr id="3" name="Content Placeholder 2">
            <a:extLst>
              <a:ext uri="{FF2B5EF4-FFF2-40B4-BE49-F238E27FC236}">
                <a16:creationId xmlns:a16="http://schemas.microsoft.com/office/drawing/2014/main" id="{55E94315-6DFE-4D83-AA6C-FFA0CCC79860}"/>
              </a:ext>
            </a:extLst>
          </p:cNvPr>
          <p:cNvSpPr>
            <a:spLocks noGrp="1"/>
          </p:cNvSpPr>
          <p:nvPr>
            <p:ph idx="1"/>
          </p:nvPr>
        </p:nvSpPr>
        <p:spPr/>
        <p:txBody>
          <a:bodyPr/>
          <a:lstStyle/>
          <a:p>
            <a:r>
              <a:rPr lang="en-GB" b="0" i="0" dirty="0">
                <a:solidFill>
                  <a:srgbClr val="111111"/>
                </a:solidFill>
                <a:effectLst/>
                <a:latin typeface="Roboto" panose="020B0604020202020204" pitchFamily="2" charset="0"/>
              </a:rPr>
              <a:t>The SERVQUAL model which is short for the</a:t>
            </a:r>
            <a:r>
              <a:rPr lang="en-GB" b="1" i="0" dirty="0">
                <a:solidFill>
                  <a:srgbClr val="111111"/>
                </a:solidFill>
                <a:effectLst/>
                <a:latin typeface="Roboto" panose="020B0604020202020204" pitchFamily="2" charset="0"/>
              </a:rPr>
              <a:t> Service Quality model</a:t>
            </a:r>
            <a:r>
              <a:rPr lang="en-GB" b="0" i="0" dirty="0">
                <a:solidFill>
                  <a:srgbClr val="111111"/>
                </a:solidFill>
                <a:effectLst/>
                <a:latin typeface="Roboto" panose="020B0604020202020204" pitchFamily="2" charset="0"/>
              </a:rPr>
              <a:t> is the research method to capture and </a:t>
            </a:r>
            <a:r>
              <a:rPr lang="en-GB" b="0" i="0" dirty="0" err="1">
                <a:solidFill>
                  <a:srgbClr val="111111"/>
                </a:solidFill>
                <a:effectLst/>
                <a:latin typeface="Roboto" panose="020B0604020202020204" pitchFamily="2" charset="0"/>
              </a:rPr>
              <a:t>analyze</a:t>
            </a:r>
            <a:r>
              <a:rPr lang="en-GB" b="0" i="0" dirty="0">
                <a:solidFill>
                  <a:srgbClr val="111111"/>
                </a:solidFill>
                <a:effectLst/>
                <a:latin typeface="Roboto" panose="020B0604020202020204" pitchFamily="2" charset="0"/>
              </a:rPr>
              <a:t> consumer expectations and perceptions of the service. This elaborate model helps bridge the gap between customer expectations and needs. The current five dimensions of the SERVQUAL model are used to measure service quality.</a:t>
            </a:r>
            <a:endParaRPr lang="en-GB" dirty="0"/>
          </a:p>
        </p:txBody>
      </p:sp>
    </p:spTree>
    <p:extLst>
      <p:ext uri="{BB962C8B-B14F-4D97-AF65-F5344CB8AC3E}">
        <p14:creationId xmlns:p14="http://schemas.microsoft.com/office/powerpoint/2010/main" val="4247462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034B9-473F-4C8D-B7CD-FEC90A90D731}"/>
              </a:ext>
            </a:extLst>
          </p:cNvPr>
          <p:cNvSpPr>
            <a:spLocks noGrp="1"/>
          </p:cNvSpPr>
          <p:nvPr>
            <p:ph type="title"/>
          </p:nvPr>
        </p:nvSpPr>
        <p:spPr/>
        <p:txBody>
          <a:bodyPr/>
          <a:lstStyle/>
          <a:p>
            <a:r>
              <a:rPr lang="en-GB" dirty="0"/>
              <a:t>10 Dimensions</a:t>
            </a:r>
          </a:p>
        </p:txBody>
      </p:sp>
      <p:sp>
        <p:nvSpPr>
          <p:cNvPr id="3" name="Content Placeholder 2">
            <a:extLst>
              <a:ext uri="{FF2B5EF4-FFF2-40B4-BE49-F238E27FC236}">
                <a16:creationId xmlns:a16="http://schemas.microsoft.com/office/drawing/2014/main" id="{8FA6DE39-1B2B-4CD7-ACA9-54C030F26FF9}"/>
              </a:ext>
            </a:extLst>
          </p:cNvPr>
          <p:cNvSpPr>
            <a:spLocks noGrp="1"/>
          </p:cNvSpPr>
          <p:nvPr>
            <p:ph idx="1"/>
          </p:nvPr>
        </p:nvSpPr>
        <p:spPr/>
        <p:txBody>
          <a:bodyPr/>
          <a:lstStyle/>
          <a:p>
            <a:pPr algn="l" fontAlgn="base">
              <a:buFont typeface="+mj-lt"/>
              <a:buAutoNum type="arabicPeriod"/>
            </a:pPr>
            <a:r>
              <a:rPr lang="en-GB" sz="1800" b="0" i="0" dirty="0">
                <a:solidFill>
                  <a:srgbClr val="505050"/>
                </a:solidFill>
                <a:effectLst/>
                <a:latin typeface="Open Sans" panose="020B0604020202020204" pitchFamily="34" charset="0"/>
              </a:rPr>
              <a:t>Reliability</a:t>
            </a:r>
          </a:p>
          <a:p>
            <a:pPr algn="l" fontAlgn="base">
              <a:buFont typeface="+mj-lt"/>
              <a:buAutoNum type="arabicPeriod"/>
            </a:pPr>
            <a:r>
              <a:rPr lang="en-GB" sz="1800" b="0" i="0" dirty="0">
                <a:solidFill>
                  <a:srgbClr val="505050"/>
                </a:solidFill>
                <a:effectLst/>
                <a:latin typeface="Open Sans" panose="020B0604020202020204" pitchFamily="34" charset="0"/>
              </a:rPr>
              <a:t>Responsiveness</a:t>
            </a:r>
          </a:p>
          <a:p>
            <a:pPr algn="l" fontAlgn="base">
              <a:buFont typeface="+mj-lt"/>
              <a:buAutoNum type="arabicPeriod"/>
            </a:pPr>
            <a:r>
              <a:rPr lang="en-GB" sz="1800" b="0" i="0" dirty="0">
                <a:solidFill>
                  <a:srgbClr val="505050"/>
                </a:solidFill>
                <a:effectLst/>
                <a:latin typeface="Open Sans" panose="020B0604020202020204" pitchFamily="34" charset="0"/>
              </a:rPr>
              <a:t>Competence</a:t>
            </a:r>
          </a:p>
          <a:p>
            <a:pPr algn="l" fontAlgn="base">
              <a:buFont typeface="+mj-lt"/>
              <a:buAutoNum type="arabicPeriod"/>
            </a:pPr>
            <a:r>
              <a:rPr lang="en-GB" sz="1800" b="0" i="0" dirty="0">
                <a:solidFill>
                  <a:srgbClr val="505050"/>
                </a:solidFill>
                <a:effectLst/>
                <a:latin typeface="Open Sans" panose="020B0604020202020204" pitchFamily="34" charset="0"/>
              </a:rPr>
              <a:t>Access</a:t>
            </a:r>
          </a:p>
          <a:p>
            <a:pPr algn="l" fontAlgn="base">
              <a:buFont typeface="+mj-lt"/>
              <a:buAutoNum type="arabicPeriod"/>
            </a:pPr>
            <a:r>
              <a:rPr lang="en-GB" sz="1800" b="0" i="0" dirty="0">
                <a:solidFill>
                  <a:srgbClr val="505050"/>
                </a:solidFill>
                <a:effectLst/>
                <a:latin typeface="Open Sans" panose="020B0604020202020204" pitchFamily="34" charset="0"/>
              </a:rPr>
              <a:t>Courtesy</a:t>
            </a:r>
          </a:p>
          <a:p>
            <a:pPr algn="l" fontAlgn="base">
              <a:buFont typeface="+mj-lt"/>
              <a:buAutoNum type="arabicPeriod"/>
            </a:pPr>
            <a:r>
              <a:rPr lang="en-GB" sz="1800" b="0" i="0" dirty="0">
                <a:solidFill>
                  <a:srgbClr val="505050"/>
                </a:solidFill>
                <a:effectLst/>
                <a:latin typeface="Open Sans" panose="020B0604020202020204" pitchFamily="34" charset="0"/>
              </a:rPr>
              <a:t>Communication</a:t>
            </a:r>
          </a:p>
          <a:p>
            <a:pPr algn="l" fontAlgn="base">
              <a:buFont typeface="+mj-lt"/>
              <a:buAutoNum type="arabicPeriod"/>
            </a:pPr>
            <a:r>
              <a:rPr lang="en-GB" sz="1800" b="0" i="0" dirty="0">
                <a:solidFill>
                  <a:srgbClr val="505050"/>
                </a:solidFill>
                <a:effectLst/>
                <a:latin typeface="Open Sans" panose="020B0604020202020204" pitchFamily="34" charset="0"/>
              </a:rPr>
              <a:t>Credibility</a:t>
            </a:r>
          </a:p>
          <a:p>
            <a:pPr algn="l" fontAlgn="base">
              <a:buFont typeface="+mj-lt"/>
              <a:buAutoNum type="arabicPeriod"/>
            </a:pPr>
            <a:r>
              <a:rPr lang="en-GB" sz="1800" b="0" i="0" dirty="0">
                <a:solidFill>
                  <a:srgbClr val="505050"/>
                </a:solidFill>
                <a:effectLst/>
                <a:latin typeface="Open Sans" panose="020B0604020202020204" pitchFamily="34" charset="0"/>
              </a:rPr>
              <a:t>Security</a:t>
            </a:r>
          </a:p>
          <a:p>
            <a:pPr algn="l" fontAlgn="base">
              <a:buFont typeface="+mj-lt"/>
              <a:buAutoNum type="arabicPeriod"/>
            </a:pPr>
            <a:r>
              <a:rPr lang="en-GB" sz="1800" b="0" i="0" dirty="0">
                <a:solidFill>
                  <a:srgbClr val="505050"/>
                </a:solidFill>
                <a:effectLst/>
                <a:latin typeface="Open Sans" panose="020B0604020202020204" pitchFamily="34" charset="0"/>
              </a:rPr>
              <a:t>Knowing the customer</a:t>
            </a:r>
          </a:p>
          <a:p>
            <a:pPr algn="l" fontAlgn="base">
              <a:buFont typeface="+mj-lt"/>
              <a:buAutoNum type="arabicPeriod"/>
            </a:pPr>
            <a:r>
              <a:rPr lang="en-GB" sz="1800" b="0" i="0" dirty="0">
                <a:solidFill>
                  <a:srgbClr val="505050"/>
                </a:solidFill>
                <a:effectLst/>
                <a:latin typeface="Open Sans" panose="020B0604020202020204" pitchFamily="34" charset="0"/>
              </a:rPr>
              <a:t>Tangibles</a:t>
            </a:r>
          </a:p>
          <a:p>
            <a:endParaRPr lang="en-GB" dirty="0"/>
          </a:p>
        </p:txBody>
      </p:sp>
    </p:spTree>
    <p:extLst>
      <p:ext uri="{BB962C8B-B14F-4D97-AF65-F5344CB8AC3E}">
        <p14:creationId xmlns:p14="http://schemas.microsoft.com/office/powerpoint/2010/main" val="2770636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436CD-F8E3-45D4-8220-1439008E072E}"/>
              </a:ext>
            </a:extLst>
          </p:cNvPr>
          <p:cNvSpPr>
            <a:spLocks noGrp="1"/>
          </p:cNvSpPr>
          <p:nvPr>
            <p:ph type="title"/>
          </p:nvPr>
        </p:nvSpPr>
        <p:spPr/>
        <p:txBody>
          <a:bodyPr/>
          <a:lstStyle/>
          <a:p>
            <a:r>
              <a:rPr lang="en-GB" dirty="0" err="1"/>
              <a:t>ServQual</a:t>
            </a:r>
            <a:endParaRPr lang="en-GB" dirty="0"/>
          </a:p>
        </p:txBody>
      </p:sp>
      <p:pic>
        <p:nvPicPr>
          <p:cNvPr id="4" name="Content Placeholder 3">
            <a:extLst>
              <a:ext uri="{FF2B5EF4-FFF2-40B4-BE49-F238E27FC236}">
                <a16:creationId xmlns:a16="http://schemas.microsoft.com/office/drawing/2014/main" id="{5FC3D8A5-F20E-41DD-B288-F905D7550364}"/>
              </a:ext>
            </a:extLst>
          </p:cNvPr>
          <p:cNvPicPr>
            <a:picLocks noGrp="1" noChangeAspect="1"/>
          </p:cNvPicPr>
          <p:nvPr>
            <p:ph idx="1"/>
          </p:nvPr>
        </p:nvPicPr>
        <p:blipFill>
          <a:blip r:embed="rId2"/>
          <a:stretch>
            <a:fillRect/>
          </a:stretch>
        </p:blipFill>
        <p:spPr>
          <a:xfrm>
            <a:off x="3534891" y="1600200"/>
            <a:ext cx="5122218" cy="3916363"/>
          </a:xfrm>
          <a:prstGeom prst="rect">
            <a:avLst/>
          </a:prstGeom>
        </p:spPr>
      </p:pic>
    </p:spTree>
    <p:extLst>
      <p:ext uri="{BB962C8B-B14F-4D97-AF65-F5344CB8AC3E}">
        <p14:creationId xmlns:p14="http://schemas.microsoft.com/office/powerpoint/2010/main" val="623803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AD54CC0-9ABE-4312-9F6F-78E109A6BDB9}"/>
              </a:ext>
            </a:extLst>
          </p:cNvPr>
          <p:cNvPicPr>
            <a:picLocks noGrp="1" noChangeAspect="1"/>
          </p:cNvPicPr>
          <p:nvPr>
            <p:ph idx="1"/>
          </p:nvPr>
        </p:nvPicPr>
        <p:blipFill rotWithShape="1">
          <a:blip r:embed="rId2"/>
          <a:srcRect t="270" r="1" b="24739"/>
          <a:stretch/>
        </p:blipFill>
        <p:spPr>
          <a:xfrm>
            <a:off x="120650" y="68263"/>
            <a:ext cx="11950700" cy="6721475"/>
          </a:xfrm>
          <a:prstGeom prst="rect">
            <a:avLst/>
          </a:prstGeom>
          <a:noFill/>
        </p:spPr>
      </p:pic>
    </p:spTree>
    <p:extLst>
      <p:ext uri="{BB962C8B-B14F-4D97-AF65-F5344CB8AC3E}">
        <p14:creationId xmlns:p14="http://schemas.microsoft.com/office/powerpoint/2010/main" val="2470194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11F8A-949A-46F8-8C9D-EE33CD8C8257}"/>
              </a:ext>
            </a:extLst>
          </p:cNvPr>
          <p:cNvSpPr>
            <a:spLocks noGrp="1"/>
          </p:cNvSpPr>
          <p:nvPr>
            <p:ph type="title"/>
          </p:nvPr>
        </p:nvSpPr>
        <p:spPr/>
        <p:txBody>
          <a:bodyPr/>
          <a:lstStyle/>
          <a:p>
            <a:r>
              <a:rPr lang="en-GB" b="1" i="0" dirty="0">
                <a:effectLst/>
                <a:latin typeface="Open Sans" panose="020B0606030504020204" pitchFamily="34" charset="0"/>
              </a:rPr>
              <a:t>SERVQUAL Model: 5 gaps</a:t>
            </a:r>
            <a:br>
              <a:rPr lang="en-GB" b="1" i="0" dirty="0">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8437C8AA-49D4-41DF-9469-995B40FA59CF}"/>
              </a:ext>
            </a:extLst>
          </p:cNvPr>
          <p:cNvSpPr>
            <a:spLocks noGrp="1"/>
          </p:cNvSpPr>
          <p:nvPr>
            <p:ph idx="1"/>
          </p:nvPr>
        </p:nvSpPr>
        <p:spPr/>
        <p:txBody>
          <a:bodyPr/>
          <a:lstStyle/>
          <a:p>
            <a:r>
              <a:rPr lang="en-GB" sz="2400" b="1" i="0" dirty="0">
                <a:effectLst/>
                <a:latin typeface="Arial" panose="020B0604020202020204" pitchFamily="34" charset="0"/>
                <a:cs typeface="Arial" panose="020B0604020202020204" pitchFamily="34" charset="0"/>
              </a:rPr>
              <a:t>Knowledge gap</a:t>
            </a:r>
          </a:p>
          <a:p>
            <a:r>
              <a:rPr lang="en-GB" sz="2400" b="1" i="0" dirty="0">
                <a:effectLst/>
                <a:latin typeface="Arial" panose="020B0604020202020204" pitchFamily="34" charset="0"/>
                <a:cs typeface="Arial" panose="020B0604020202020204" pitchFamily="34" charset="0"/>
              </a:rPr>
              <a:t>Standards gap</a:t>
            </a:r>
          </a:p>
          <a:p>
            <a:r>
              <a:rPr lang="en-GB" sz="2400" b="1" i="0" dirty="0">
                <a:effectLst/>
                <a:latin typeface="Arial" panose="020B0604020202020204" pitchFamily="34" charset="0"/>
                <a:cs typeface="Arial" panose="020B0604020202020204" pitchFamily="34" charset="0"/>
              </a:rPr>
              <a:t>Delivery gap</a:t>
            </a:r>
          </a:p>
          <a:p>
            <a:r>
              <a:rPr lang="en-GB" sz="2400" b="1" i="0" dirty="0">
                <a:effectLst/>
                <a:latin typeface="Arial" panose="020B0604020202020204" pitchFamily="34" charset="0"/>
                <a:cs typeface="Arial" panose="020B0604020202020204" pitchFamily="34" charset="0"/>
              </a:rPr>
              <a:t>Communications gap</a:t>
            </a:r>
          </a:p>
          <a:p>
            <a:r>
              <a:rPr lang="en-GB" sz="2400" b="1" i="0" dirty="0">
                <a:effectLst/>
                <a:latin typeface="Arial" panose="020B0604020202020204" pitchFamily="34" charset="0"/>
                <a:cs typeface="Arial" panose="020B0604020202020204" pitchFamily="34" charset="0"/>
              </a:rPr>
              <a:t>Satisfaction gap</a:t>
            </a:r>
          </a:p>
          <a:p>
            <a:endParaRPr lang="en-GB" b="1" i="0" dirty="0">
              <a:solidFill>
                <a:srgbClr val="41D87D"/>
              </a:solidFill>
              <a:effectLst/>
              <a:latin typeface="Open Sans" panose="020B0606030504020204" pitchFamily="34" charset="0"/>
            </a:endParaRPr>
          </a:p>
          <a:p>
            <a:endParaRPr lang="en-GB" dirty="0"/>
          </a:p>
          <a:p>
            <a:endParaRPr lang="en-GB" dirty="0"/>
          </a:p>
        </p:txBody>
      </p:sp>
    </p:spTree>
    <p:extLst>
      <p:ext uri="{BB962C8B-B14F-4D97-AF65-F5344CB8AC3E}">
        <p14:creationId xmlns:p14="http://schemas.microsoft.com/office/powerpoint/2010/main" val="392438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BFF2C-88E5-4398-A4A3-D19BC3B329F5}"/>
              </a:ext>
            </a:extLst>
          </p:cNvPr>
          <p:cNvSpPr>
            <a:spLocks noGrp="1"/>
          </p:cNvSpPr>
          <p:nvPr>
            <p:ph type="title"/>
          </p:nvPr>
        </p:nvSpPr>
        <p:spPr/>
        <p:txBody>
          <a:bodyPr/>
          <a:lstStyle/>
          <a:p>
            <a:r>
              <a:rPr lang="en-GB" sz="4400" b="1" i="0" dirty="0">
                <a:effectLst/>
                <a:latin typeface="Arial" panose="020B0604020202020204" pitchFamily="34" charset="0"/>
                <a:cs typeface="Arial" panose="020B0604020202020204" pitchFamily="34" charset="0"/>
              </a:rPr>
              <a:t>Knowledge gap</a:t>
            </a:r>
            <a:br>
              <a:rPr lang="en-GB" sz="4400" b="1" i="0" dirty="0">
                <a:effectLst/>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9DB6D92-C983-4C6F-99C0-C9723B778D7B}"/>
              </a:ext>
            </a:extLst>
          </p:cNvPr>
          <p:cNvSpPr>
            <a:spLocks noGrp="1"/>
          </p:cNvSpPr>
          <p:nvPr>
            <p:ph idx="1"/>
          </p:nvPr>
        </p:nvSpPr>
        <p:spPr/>
        <p:txBody>
          <a:bodyPr/>
          <a:lstStyle/>
          <a:p>
            <a:r>
              <a:rPr lang="en-GB" b="0" i="0" dirty="0">
                <a:solidFill>
                  <a:srgbClr val="505050"/>
                </a:solidFill>
                <a:effectLst/>
                <a:latin typeface="Open Sans" panose="020B0606030504020204" pitchFamily="34" charset="0"/>
              </a:rPr>
              <a:t>A gap arises when an organisation’s knowledge of customer expectations is lacking, preventing them from approaching consumers in the right way.</a:t>
            </a:r>
            <a:endParaRPr lang="en-GB" dirty="0"/>
          </a:p>
        </p:txBody>
      </p:sp>
    </p:spTree>
    <p:extLst>
      <p:ext uri="{BB962C8B-B14F-4D97-AF65-F5344CB8AC3E}">
        <p14:creationId xmlns:p14="http://schemas.microsoft.com/office/powerpoint/2010/main" val="884307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AD46C-E0AB-4F8A-86A8-B06C19F1ABC0}"/>
              </a:ext>
            </a:extLst>
          </p:cNvPr>
          <p:cNvSpPr>
            <a:spLocks noGrp="1"/>
          </p:cNvSpPr>
          <p:nvPr>
            <p:ph type="title"/>
          </p:nvPr>
        </p:nvSpPr>
        <p:spPr/>
        <p:txBody>
          <a:bodyPr/>
          <a:lstStyle/>
          <a:p>
            <a:r>
              <a:rPr lang="en-GB" b="1" i="0" dirty="0">
                <a:effectLst/>
                <a:latin typeface="Open Sans" panose="020B0606030504020204" pitchFamily="34" charset="0"/>
              </a:rPr>
              <a:t>Standards gap</a:t>
            </a:r>
            <a:br>
              <a:rPr lang="en-GB" b="1" i="0" dirty="0">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F721BAEB-B0D6-4E59-8A33-5DAAD5E3DFC6}"/>
              </a:ext>
            </a:extLst>
          </p:cNvPr>
          <p:cNvSpPr>
            <a:spLocks noGrp="1"/>
          </p:cNvSpPr>
          <p:nvPr>
            <p:ph idx="1"/>
          </p:nvPr>
        </p:nvSpPr>
        <p:spPr/>
        <p:txBody>
          <a:bodyPr/>
          <a:lstStyle/>
          <a:p>
            <a:pPr algn="l" fontAlgn="base"/>
            <a:r>
              <a:rPr lang="en-GB" b="0" i="0" dirty="0">
                <a:solidFill>
                  <a:srgbClr val="505050"/>
                </a:solidFill>
                <a:effectLst/>
                <a:latin typeface="Open Sans" panose="020B0606030504020204" pitchFamily="34" charset="0"/>
              </a:rPr>
              <a:t>The organisation has already formed its own idea about what the customer expects from their service. If this idea is wrong from the start and does not correspond to what customers actually expect, there is a significant risk that the organisation will translate it wrongly into a quality policy and corresponding rules.</a:t>
            </a:r>
          </a:p>
          <a:p>
            <a:endParaRPr lang="en-GB" dirty="0"/>
          </a:p>
        </p:txBody>
      </p:sp>
    </p:spTree>
    <p:extLst>
      <p:ext uri="{BB962C8B-B14F-4D97-AF65-F5344CB8AC3E}">
        <p14:creationId xmlns:p14="http://schemas.microsoft.com/office/powerpoint/2010/main" val="2075361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0FEFA-1DE2-4C19-B46C-2F725E628DBD}"/>
              </a:ext>
            </a:extLst>
          </p:cNvPr>
          <p:cNvSpPr>
            <a:spLocks noGrp="1"/>
          </p:cNvSpPr>
          <p:nvPr>
            <p:ph type="title"/>
          </p:nvPr>
        </p:nvSpPr>
        <p:spPr/>
        <p:txBody>
          <a:bodyPr/>
          <a:lstStyle/>
          <a:p>
            <a:r>
              <a:rPr lang="en-GB" b="1" i="0" dirty="0">
                <a:effectLst/>
                <a:latin typeface="Open Sans" panose="020B0606030504020204" pitchFamily="34" charset="0"/>
              </a:rPr>
              <a:t>Delivery gap</a:t>
            </a:r>
            <a:br>
              <a:rPr lang="en-GB" b="1" i="0" dirty="0">
                <a:solidFill>
                  <a:srgbClr val="41D87D"/>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C18238C5-8F47-47D0-AE87-B9707AEF1050}"/>
              </a:ext>
            </a:extLst>
          </p:cNvPr>
          <p:cNvSpPr>
            <a:spLocks noGrp="1"/>
          </p:cNvSpPr>
          <p:nvPr>
            <p:ph idx="1"/>
          </p:nvPr>
        </p:nvSpPr>
        <p:spPr/>
        <p:txBody>
          <a:bodyPr/>
          <a:lstStyle/>
          <a:p>
            <a:pPr algn="l" fontAlgn="base"/>
            <a:r>
              <a:rPr lang="en-GB" b="0" i="0" dirty="0">
                <a:solidFill>
                  <a:srgbClr val="505050"/>
                </a:solidFill>
                <a:effectLst/>
                <a:latin typeface="Open Sans" panose="020B0606030504020204" pitchFamily="34" charset="0"/>
              </a:rPr>
              <a:t>A gap can also occur when the organisation offers service that is different from what the consumer had expected. This also involves an incorrect implementation. For instance, in the way employees carry out policy.</a:t>
            </a:r>
          </a:p>
          <a:p>
            <a:endParaRPr lang="en-GB" dirty="0"/>
          </a:p>
        </p:txBody>
      </p:sp>
    </p:spTree>
    <p:extLst>
      <p:ext uri="{BB962C8B-B14F-4D97-AF65-F5344CB8AC3E}">
        <p14:creationId xmlns:p14="http://schemas.microsoft.com/office/powerpoint/2010/main" val="17212933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69EDD-0ABF-4308-AE8E-5E44A180DECB}"/>
              </a:ext>
            </a:extLst>
          </p:cNvPr>
          <p:cNvSpPr>
            <a:spLocks noGrp="1"/>
          </p:cNvSpPr>
          <p:nvPr>
            <p:ph type="title"/>
          </p:nvPr>
        </p:nvSpPr>
        <p:spPr/>
        <p:txBody>
          <a:bodyPr/>
          <a:lstStyle/>
          <a:p>
            <a:r>
              <a:rPr lang="en-GB" b="1" i="0" dirty="0">
                <a:effectLst/>
                <a:latin typeface="Open Sans" panose="020B0606030504020204" pitchFamily="34" charset="0"/>
              </a:rPr>
              <a:t>Communications gap</a:t>
            </a:r>
            <a:br>
              <a:rPr lang="en-GB" b="1" i="0" dirty="0">
                <a:solidFill>
                  <a:srgbClr val="41D87D"/>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CEBFBB25-5E23-4291-9DAC-4CAC58503BFA}"/>
              </a:ext>
            </a:extLst>
          </p:cNvPr>
          <p:cNvSpPr>
            <a:spLocks noGrp="1"/>
          </p:cNvSpPr>
          <p:nvPr>
            <p:ph idx="1"/>
          </p:nvPr>
        </p:nvSpPr>
        <p:spPr/>
        <p:txBody>
          <a:bodyPr/>
          <a:lstStyle/>
          <a:p>
            <a:pPr algn="l" fontAlgn="base"/>
            <a:r>
              <a:rPr lang="en-GB" b="0" i="0" dirty="0">
                <a:solidFill>
                  <a:srgbClr val="505050"/>
                </a:solidFill>
                <a:effectLst/>
                <a:latin typeface="Open Sans" panose="020B0606030504020204" pitchFamily="34" charset="0"/>
              </a:rPr>
              <a:t>Sometimes, the external (marketing) communication that the organisation sends out, can create the wrong expectations among customers. It also happens that the organisation communicates and promises things that are not in line with what they can actually deliver.</a:t>
            </a:r>
          </a:p>
          <a:p>
            <a:endParaRPr lang="en-GB" dirty="0"/>
          </a:p>
        </p:txBody>
      </p:sp>
    </p:spTree>
    <p:extLst>
      <p:ext uri="{BB962C8B-B14F-4D97-AF65-F5344CB8AC3E}">
        <p14:creationId xmlns:p14="http://schemas.microsoft.com/office/powerpoint/2010/main" val="2687799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62D26-17C5-49EA-B866-8196307F0B84}"/>
              </a:ext>
            </a:extLst>
          </p:cNvPr>
          <p:cNvSpPr>
            <a:spLocks noGrp="1"/>
          </p:cNvSpPr>
          <p:nvPr>
            <p:ph type="title"/>
          </p:nvPr>
        </p:nvSpPr>
        <p:spPr/>
        <p:txBody>
          <a:bodyPr/>
          <a:lstStyle/>
          <a:p>
            <a:r>
              <a:rPr lang="en-GB" b="1" i="0" dirty="0">
                <a:effectLst/>
                <a:latin typeface="Open Sans" panose="020B0606030504020204" pitchFamily="34" charset="0"/>
              </a:rPr>
              <a:t>Satisfaction gap</a:t>
            </a:r>
            <a:br>
              <a:rPr lang="en-GB" b="1" i="0" dirty="0">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48408DD0-575E-479C-A071-48F76C41D496}"/>
              </a:ext>
            </a:extLst>
          </p:cNvPr>
          <p:cNvSpPr>
            <a:spLocks noGrp="1"/>
          </p:cNvSpPr>
          <p:nvPr>
            <p:ph idx="1"/>
          </p:nvPr>
        </p:nvSpPr>
        <p:spPr/>
        <p:txBody>
          <a:bodyPr/>
          <a:lstStyle/>
          <a:p>
            <a:pPr algn="l" fontAlgn="base"/>
            <a:r>
              <a:rPr lang="en-GB" b="0" i="0" dirty="0">
                <a:solidFill>
                  <a:srgbClr val="505050"/>
                </a:solidFill>
                <a:effectLst/>
                <a:latin typeface="Open Sans" panose="020B0606030504020204" pitchFamily="34" charset="0"/>
              </a:rPr>
              <a:t>Dissatisfaction results from a (significant) difference between the service a customer expects and the service they actually experience. Eventually, this will lead to the biggest gap in the experience of quality.</a:t>
            </a:r>
          </a:p>
          <a:p>
            <a:endParaRPr lang="en-GB" dirty="0"/>
          </a:p>
        </p:txBody>
      </p:sp>
    </p:spTree>
    <p:extLst>
      <p:ext uri="{BB962C8B-B14F-4D97-AF65-F5344CB8AC3E}">
        <p14:creationId xmlns:p14="http://schemas.microsoft.com/office/powerpoint/2010/main" val="1660481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000" dirty="0"/>
              <a:t>Boone, L E. &amp; Kurtz, D L., 2014. Contemporary Marketing. 16 ed. Mason, OH: Cengage Learning.</a:t>
            </a:r>
          </a:p>
          <a:p>
            <a:pPr algn="just"/>
            <a:r>
              <a:rPr lang="en-GB" sz="2000" dirty="0"/>
              <a:t>Buttle, F. &amp; </a:t>
            </a:r>
            <a:r>
              <a:rPr lang="en-GB" sz="2000" dirty="0" err="1"/>
              <a:t>Maklan</a:t>
            </a:r>
            <a:r>
              <a:rPr lang="en-GB" sz="2000" dirty="0"/>
              <a:t>, S., 2015. Customer Relationship Management: Concepts and Technologies. 3 ed. Abingdon, Oxon: Routledge.</a:t>
            </a:r>
          </a:p>
          <a:p>
            <a:pPr algn="just"/>
            <a:r>
              <a:rPr lang="en-GB" sz="2000" dirty="0"/>
              <a:t>Peelen, E. &amp; Beltman, R., 2013. Customer Relationship Management. 2 ed. Harlow: Pearson Education Limited.</a:t>
            </a:r>
          </a:p>
          <a:p>
            <a:pPr algn="just"/>
            <a:endParaRPr lang="en-GB" sz="2000" dirty="0"/>
          </a:p>
          <a:p>
            <a:endParaRPr lang="en-GB" sz="1700" dirty="0"/>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4049</TotalTime>
  <Words>701</Words>
  <Application>Microsoft Office PowerPoint</Application>
  <PresentationFormat>Widescreen</PresentationFormat>
  <Paragraphs>83</Paragraphs>
  <Slides>20</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20</vt:i4>
      </vt:variant>
    </vt:vector>
  </HeadingPairs>
  <TitlesOfParts>
    <vt:vector size="31" baseType="lpstr">
      <vt:lpstr>Aharoni</vt:lpstr>
      <vt:lpstr>Arial</vt:lpstr>
      <vt:lpstr>Cabin-semi-bold</vt:lpstr>
      <vt:lpstr>Candara</vt:lpstr>
      <vt:lpstr>Myriad Pro</vt:lpstr>
      <vt:lpstr>Open Sans</vt:lpstr>
      <vt:lpstr>Roboto</vt:lpstr>
      <vt:lpstr>SourceSansPro</vt:lpstr>
      <vt:lpstr>Symbol</vt:lpstr>
      <vt:lpstr>Verdana</vt:lpstr>
      <vt:lpstr>20140311PresentationUWTSDTemplate</vt:lpstr>
      <vt:lpstr>BMSW5103</vt:lpstr>
      <vt:lpstr>Learning Objectives</vt:lpstr>
      <vt:lpstr>TQM </vt:lpstr>
      <vt:lpstr>TQM</vt:lpstr>
      <vt:lpstr>Principles of TQM</vt:lpstr>
      <vt:lpstr>Total Quality Management </vt:lpstr>
      <vt:lpstr>TQM</vt:lpstr>
      <vt:lpstr>TQM</vt:lpstr>
      <vt:lpstr>ServQual</vt:lpstr>
      <vt:lpstr>10 Dimensions</vt:lpstr>
      <vt:lpstr>ServQual</vt:lpstr>
      <vt:lpstr>PowerPoint Presentation</vt:lpstr>
      <vt:lpstr>SERVQUAL Model: 5 gaps </vt:lpstr>
      <vt:lpstr>Knowledge gap </vt:lpstr>
      <vt:lpstr>Standards gap </vt:lpstr>
      <vt:lpstr>Delivery gap </vt:lpstr>
      <vt:lpstr>Communications gap </vt:lpstr>
      <vt:lpstr>Satisfaction gap </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324</cp:revision>
  <cp:lastPrinted>2018-07-09T15:27:01Z</cp:lastPrinted>
  <dcterms:created xsi:type="dcterms:W3CDTF">2002-10-07T19:43:58Z</dcterms:created>
  <dcterms:modified xsi:type="dcterms:W3CDTF">2022-10-31T15:16:38Z</dcterms:modified>
</cp:coreProperties>
</file>