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8" r:id="rId3"/>
    <p:sldId id="260" r:id="rId4"/>
    <p:sldId id="284" r:id="rId5"/>
    <p:sldId id="287" r:id="rId6"/>
    <p:sldId id="288" r:id="rId7"/>
    <p:sldId id="289" r:id="rId8"/>
    <p:sldId id="290" r:id="rId9"/>
    <p:sldId id="291" r:id="rId10"/>
    <p:sldId id="292" r:id="rId11"/>
    <p:sldId id="293" r:id="rId12"/>
    <p:sldId id="264" r:id="rId13"/>
    <p:sldId id="283" r:id="rId14"/>
  </p:sldIdLst>
  <p:sldSz cx="18288000" cy="10287000"/>
  <p:notesSz cx="6858000" cy="9144000"/>
  <p:embeddedFontLst>
    <p:embeddedFont>
      <p:font typeface="Archivo Black" panose="020B0A03020202020B04" pitchFamily="34" charset="0"/>
      <p:regular r:id="rId16"/>
    </p:embeddedFont>
    <p:embeddedFont>
      <p:font typeface="Calibri" panose="020F0502020204030204" pitchFamily="34" charset="0"/>
      <p:regular r:id="rId17"/>
      <p:bold r:id="rId18"/>
      <p:italic r:id="rId19"/>
      <p:boldItalic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5390" autoAdjust="0"/>
  </p:normalViewPr>
  <p:slideViewPr>
    <p:cSldViewPr>
      <p:cViewPr varScale="1">
        <p:scale>
          <a:sx n="49" d="100"/>
          <a:sy n="49" d="100"/>
        </p:scale>
        <p:origin x="1042"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3.fntdata"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2.fntdata" /><Relationship Id="rId2" Type="http://schemas.openxmlformats.org/officeDocument/2006/relationships/slide" Target="slides/slide1.xml" /><Relationship Id="rId16" Type="http://schemas.openxmlformats.org/officeDocument/2006/relationships/font" Target="fonts/font1.fntdata" /><Relationship Id="rId20" Type="http://schemas.openxmlformats.org/officeDocument/2006/relationships/font" Target="fonts/font5.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notesMaster" Target="notesMasters/notesMaster1.xml" /><Relationship Id="rId23"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font" Target="fonts/font4.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27AF07-E8AE-489F-8A2C-8BB9AE588195}" type="datetimeFigureOut">
              <a:rPr lang="en-US" smtClean="0"/>
              <a:t>3/4/2026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B83C8-9641-4D9D-ABB5-864B768B57F7}" type="slidenum">
              <a:rPr lang="en-US" smtClean="0"/>
              <a:t>‹#›</a:t>
            </a:fld>
            <a:endParaRPr lang="en-US"/>
          </a:p>
        </p:txBody>
      </p:sp>
    </p:spTree>
    <p:extLst>
      <p:ext uri="{BB962C8B-B14F-4D97-AF65-F5344CB8AC3E}">
        <p14:creationId xmlns:p14="http://schemas.microsoft.com/office/powerpoint/2010/main" val="297417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B83C8-9641-4D9D-ABB5-864B768B57F7}" type="slidenum">
              <a:rPr lang="en-US" smtClean="0"/>
              <a:t>1</a:t>
            </a:fld>
            <a:endParaRPr lang="en-US"/>
          </a:p>
        </p:txBody>
      </p:sp>
    </p:spTree>
    <p:extLst>
      <p:ext uri="{BB962C8B-B14F-4D97-AF65-F5344CB8AC3E}">
        <p14:creationId xmlns:p14="http://schemas.microsoft.com/office/powerpoint/2010/main" val="2486143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i="1" kern="0" dirty="0">
                <a:effectLst/>
                <a:latin typeface="Arial" panose="020B0604020202020204" pitchFamily="34" charset="0"/>
                <a:ea typeface="Times New Roman" panose="02020603050405020304" pitchFamily="18" charset="0"/>
                <a:cs typeface="Times New Roman" panose="02020603050405020304" pitchFamily="18" charset="0"/>
              </a:rPr>
              <a:t>Introduction</a:t>
            </a:r>
            <a:endParaRPr lang="en-US" sz="1800" b="1" i="1" kern="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Telehealth can be described as the delivery of health care services via digital technologies, including video-based consultations, telephone assessment, and remote patient monitoring, hence allowing clinicians to provide clinical care without requiring face-to-face interactions (Beheshti et al., 2022). In the United Kingdom (UK), telehealth has become one of the foundations of health and social care delivery. According to NHS England (2023), more than 28 million remote appointments were done in primary care in 2022, which constitutes about 40% of all General Practitioner (GP) appointments. Such a high rate of adoption indicates that telehealth is critical to continuity of care and reduces the strains on stretched health services (</a:t>
            </a:r>
            <a:r>
              <a:rPr lang="en-GB" sz="1800" dirty="0" err="1">
                <a:effectLst/>
                <a:latin typeface="Arial" panose="020B0604020202020204" pitchFamily="34" charset="0"/>
                <a:ea typeface="Calibri" panose="020F0502020204030204" pitchFamily="34" charset="0"/>
                <a:cs typeface="Arial" panose="020B0604020202020204" pitchFamily="34" charset="0"/>
              </a:rPr>
              <a:t>Syamjith</a:t>
            </a:r>
            <a:r>
              <a:rPr lang="en-GB" sz="1800" dirty="0">
                <a:effectLst/>
                <a:latin typeface="Arial" panose="020B0604020202020204" pitchFamily="34" charset="0"/>
                <a:ea typeface="Calibri" panose="020F0502020204030204" pitchFamily="34" charset="0"/>
                <a:cs typeface="Arial" panose="020B0604020202020204" pitchFamily="34" charset="0"/>
              </a:rPr>
              <a:t> et al., 2025). The rapid uptake in the COVID-19 situation has demonstrated the potential of telehealth to change the models of service provision, enhance operational performance, and lead to patient-centred care, which makes it a critical innovation in the future of sustainable health and social care delivery (Sharma et al., 2022). The paper provides a critical analysis of the influence of telehealth on workforce roles, service delivery, patient experiences, and the health of communities.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Arial" panose="020B0604020202020204" pitchFamily="34" charset="0"/>
              </a:rPr>
              <a:t> </a:t>
            </a:r>
          </a:p>
        </p:txBody>
      </p:sp>
      <p:sp>
        <p:nvSpPr>
          <p:cNvPr id="4" name="Slide Number Placeholder 3"/>
          <p:cNvSpPr>
            <a:spLocks noGrp="1"/>
          </p:cNvSpPr>
          <p:nvPr>
            <p:ph type="sldNum" sz="quarter" idx="5"/>
          </p:nvPr>
        </p:nvSpPr>
        <p:spPr/>
        <p:txBody>
          <a:bodyPr/>
          <a:lstStyle/>
          <a:p>
            <a:fld id="{258B83C8-9641-4D9D-ABB5-864B768B57F7}" type="slidenum">
              <a:rPr lang="en-US" smtClean="0"/>
              <a:t>2</a:t>
            </a:fld>
            <a:endParaRPr lang="en-US"/>
          </a:p>
        </p:txBody>
      </p:sp>
    </p:spTree>
    <p:extLst>
      <p:ext uri="{BB962C8B-B14F-4D97-AF65-F5344CB8AC3E}">
        <p14:creationId xmlns:p14="http://schemas.microsoft.com/office/powerpoint/2010/main" val="2109321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i="1" kern="0" dirty="0">
                <a:effectLst/>
                <a:latin typeface="Arial" panose="020B0604020202020204" pitchFamily="34" charset="0"/>
                <a:ea typeface="Times New Roman" panose="02020603050405020304" pitchFamily="18" charset="0"/>
                <a:cs typeface="Times New Roman" panose="02020603050405020304" pitchFamily="18" charset="0"/>
              </a:rPr>
              <a:t>Contribution of Telehealth in UK Health and Social Care</a:t>
            </a:r>
            <a:endParaRPr lang="en-US" sz="1800" b="1" i="1" kern="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In the UK health and social care system, telehealth is a field that involves the provision of clinical services through digital means, which may be video and telephone consultation, secure online messaging, and remote patient monitoring by use of devices that collect and send real-time health care information to clinicians (NHS England, 2023). In addition to consultations, telehealth has also been introduced to virtual wards and self-reporting programmes to treat chronic diseases like diabetes, heart failure, and respiratory diseases in non-traditional hospital environments (Telehealth and Medicine Today, 2025). The NHS Long-term Plan (2024) acknowledges the growth of digital tools, which would allow patients to engage with health-related information, make appointments, and take part in consultations via the internet, as well as promote the use of interoperable IT to improve efficiency, patient safety, and care coordination. The COVID-19 pandemic encouraged the use of remote consultations, and this practise has become the norm in both general and secondary care, preserving service continuity during any restrictions in the country (OECD, 2025).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3</a:t>
            </a:fld>
            <a:endParaRPr lang="en-US"/>
          </a:p>
        </p:txBody>
      </p:sp>
    </p:spTree>
    <p:extLst>
      <p:ext uri="{BB962C8B-B14F-4D97-AF65-F5344CB8AC3E}">
        <p14:creationId xmlns:p14="http://schemas.microsoft.com/office/powerpoint/2010/main" val="3916221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200"/>
              </a:spcBef>
              <a:spcAft>
                <a:spcPts val="0"/>
              </a:spcAft>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Transformative Effects of Telehealth on Healthcare Workforce Dynamics</a:t>
            </a:r>
            <a:endParaRPr lang="en-US" sz="1800" b="1" i="1"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Telehealth introduction has greatly transformed labour relations in the UK health and social care system, as both clinical and non-clinical personnel are now obliged to participate in digital consultations, remote triage, and online case management methods (Greenhalgh et al., 2022). In early 2022, the proportion of healthcare staff receiving formal training in video and telephone consultations was 15% and 17%, respectively, leading to a lack of consistency in the competence and confidence rates among workers (Birmingham Health Partners, 2024). This is further exacerbated by larger scales of digital inequality; Eddison et al. (2022) critiqued that about 7.9 million adults in the UK have low digital literacy, restricting patient contact and exposing them to the risk of missed appointments, indirectly impacting workforce performance. In addition, Beheshti et al. (2022) claimed that telehealth does not involve physical examinations, which may postpone the diagnosis of complicated cases, necessitating further follow-up and coordination by the staff.</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200"/>
              </a:spcBef>
              <a:spcAft>
                <a:spcPts val="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4</a:t>
            </a:fld>
            <a:endParaRPr lang="en-US"/>
          </a:p>
        </p:txBody>
      </p:sp>
    </p:spTree>
    <p:extLst>
      <p:ext uri="{BB962C8B-B14F-4D97-AF65-F5344CB8AC3E}">
        <p14:creationId xmlns:p14="http://schemas.microsoft.com/office/powerpoint/2010/main" val="19918226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20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Despite these challenges, telehealth has proven to have quantifiable advantages. </a:t>
            </a:r>
            <a:r>
              <a:rPr lang="en-GB" sz="1800" dirty="0" err="1">
                <a:effectLst/>
                <a:latin typeface="Arial" panose="020B0604020202020204" pitchFamily="34" charset="0"/>
                <a:ea typeface="Calibri" panose="020F0502020204030204" pitchFamily="34" charset="0"/>
                <a:cs typeface="Arial" panose="020B0604020202020204" pitchFamily="34" charset="0"/>
              </a:rPr>
              <a:t>Sankaranarayanan</a:t>
            </a:r>
            <a:r>
              <a:rPr lang="en-GB" sz="1800" dirty="0">
                <a:effectLst/>
                <a:latin typeface="Arial" panose="020B0604020202020204" pitchFamily="34" charset="0"/>
                <a:ea typeface="Calibri" panose="020F0502020204030204" pitchFamily="34" charset="0"/>
                <a:cs typeface="Arial" panose="020B0604020202020204" pitchFamily="34" charset="0"/>
              </a:rPr>
              <a:t> et al. (2024) found that the number of emergency admissions reduced by 22.7% in the Liverpool community care programme, which indicated both better efficiency in the workforce and better management of patients. Telehealth also lowers the travel requirements of clinicians and allows more flexible working schedules, which also leads to enhanced work-life balance. However, the workforce pressure is also high; the Digital Health report (2025) argued that staffing issues and lack of capacity were cited by 96% of medical workers as the obstacles to the implementation of digital programmes. Another issue that the report of NHS England (2023) criticised was the increased digital workload, </a:t>
            </a:r>
            <a:r>
              <a:rPr lang="en-GB" sz="1800" dirty="0" err="1">
                <a:effectLst/>
                <a:latin typeface="Arial" panose="020B0604020202020204" pitchFamily="34" charset="0"/>
                <a:ea typeface="Calibri" panose="020F0502020204030204" pitchFamily="34" charset="0"/>
                <a:cs typeface="Arial" panose="020B0604020202020204" pitchFamily="34" charset="0"/>
              </a:rPr>
              <a:t>unwelcomingness</a:t>
            </a:r>
            <a:r>
              <a:rPr lang="en-GB" sz="1800" dirty="0">
                <a:effectLst/>
                <a:latin typeface="Arial" panose="020B0604020202020204" pitchFamily="34" charset="0"/>
                <a:ea typeface="Calibri" panose="020F0502020204030204" pitchFamily="34" charset="0"/>
                <a:cs typeface="Arial" panose="020B0604020202020204" pitchFamily="34" charset="0"/>
              </a:rPr>
              <a:t> of new technologies, and the risk of burnout in the case of overlapping clinical and digital responsibilities, with the lack of training or support.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5</a:t>
            </a:fld>
            <a:endParaRPr lang="en-US"/>
          </a:p>
        </p:txBody>
      </p:sp>
    </p:spTree>
    <p:extLst>
      <p:ext uri="{BB962C8B-B14F-4D97-AF65-F5344CB8AC3E}">
        <p14:creationId xmlns:p14="http://schemas.microsoft.com/office/powerpoint/2010/main" val="1093110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200"/>
              </a:spcBef>
              <a:spcAft>
                <a:spcPts val="0"/>
              </a:spcAft>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Service Delivery Adaptation and Role Evolution in Telehealth Adoption</a:t>
            </a:r>
            <a:endParaRPr lang="en-US" sz="1800" b="1" i="1"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Digital triage and remote consultations, along with case management, have become an indispensable part of everyday practise after the integration of telehealth fundamentally altered service delivery in the UK in the health and social care sectors (OECD, 2025). In England, more than 45% of GP appointments were done remotely in 2023, representing a significant shift in the face-to-face care delivery model to the use of a digital mediator (NHS England, 2023). Telehealth helps patients with mobility issues, chronic illnesses, or in underserved and rural locations to gain access to care and continue it by repeatedly monitoring and following up on their health without having to attend physically (</a:t>
            </a:r>
            <a:r>
              <a:rPr lang="en-GB" sz="1800" dirty="0" err="1">
                <a:effectLst/>
                <a:latin typeface="Arial" panose="020B0604020202020204" pitchFamily="34" charset="0"/>
                <a:ea typeface="Calibri" panose="020F0502020204030204" pitchFamily="34" charset="0"/>
                <a:cs typeface="Arial" panose="020B0604020202020204" pitchFamily="34" charset="0"/>
              </a:rPr>
              <a:t>Ezeamii</a:t>
            </a:r>
            <a:r>
              <a:rPr lang="en-GB" sz="1800" dirty="0">
                <a:effectLst/>
                <a:latin typeface="Arial" panose="020B0604020202020204" pitchFamily="34" charset="0"/>
                <a:ea typeface="Calibri" panose="020F0502020204030204" pitchFamily="34" charset="0"/>
                <a:cs typeface="Arial" panose="020B0604020202020204" pitchFamily="34" charset="0"/>
              </a:rPr>
              <a:t> et al., 2024). In addition to access, telehealth enables the healthcare systems to keep the flow of patients efficient, reducing the in-person demand and prioritising the urgent cases, with certain urgent care pathways becoming 20% to 30% faster than before the telehealth introduction (Evans, 2025).</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200"/>
              </a:spcBef>
              <a:spcAft>
                <a:spcPts val="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6</a:t>
            </a:fld>
            <a:endParaRPr lang="en-US"/>
          </a:p>
        </p:txBody>
      </p:sp>
    </p:spTree>
    <p:extLst>
      <p:ext uri="{BB962C8B-B14F-4D97-AF65-F5344CB8AC3E}">
        <p14:creationId xmlns:p14="http://schemas.microsoft.com/office/powerpoint/2010/main" val="1013559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Telehealth presents clinical limitations even as it has such advantages. Lu et al. (2022) claimed that physical examination may stop the identification of subtle clinical manifestations and slow down the process of diagnosing and treating complex cases. Such technical issues were also criticised for the loss of video connection, which is still frequent and interrupts consultations, decreases patient satisfaction, and necessitates rescheduling (NHS Long Term Plan, 2024). Moreover, Restrepo et al. (2024) argued that the use of digital communication can lead to a decrease in the possibilities to perceive non-verbal information, which can potentially influence the quality of clinical decision-making and patient-clinician relationships. However, telehealth will increase inclusivity by making vulnerable groups more susceptible to care that could have been inaccessible, enhancing preventive measures, chronic illness oversight, and empowering individuals (Digital Health, 2024). Its use indicates a more general shift to digital, where technology is integrated into care pathways, operational efficiency is enhanced, and data-driven clinical decision-making is made possible.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200"/>
              </a:spcBef>
              <a:spcAft>
                <a:spcPts val="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7</a:t>
            </a:fld>
            <a:endParaRPr lang="en-US"/>
          </a:p>
        </p:txBody>
      </p:sp>
    </p:spTree>
    <p:extLst>
      <p:ext uri="{BB962C8B-B14F-4D97-AF65-F5344CB8AC3E}">
        <p14:creationId xmlns:p14="http://schemas.microsoft.com/office/powerpoint/2010/main" val="813193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200"/>
              </a:spcBef>
              <a:spcAft>
                <a:spcPts val="0"/>
              </a:spcAft>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Influence of Telehealth on Patient or Service User</a:t>
            </a:r>
            <a:endParaRPr lang="en-US" sz="1800" b="1" i="1"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Telehealth can be of great help to improve patient satisfaction and experience, decrease financial and logistical pressures, decrease travel needs, and encourage increased independence in self-management. In the UK, patient approval of systematic reviews has been shown to be high, 73% to 100% of patients reporting positive experiences that can be attributed to the convenience and continuity of care offered by telehealth in the case of the pandemic. Most of the respondents stated that they would still be using remote consultations, and in most cases, they rated it between 9 out of 10 (OECD, 2025). Although these are the advantages, there are constraints. The research conducted by </a:t>
            </a:r>
            <a:r>
              <a:rPr lang="en-GB" sz="1800" dirty="0" err="1">
                <a:effectLst/>
                <a:latin typeface="Arial" panose="020B0604020202020204" pitchFamily="34" charset="0"/>
                <a:ea typeface="Calibri" panose="020F0502020204030204" pitchFamily="34" charset="0"/>
                <a:cs typeface="Arial" panose="020B0604020202020204" pitchFamily="34" charset="0"/>
              </a:rPr>
              <a:t>Sota</a:t>
            </a:r>
            <a:r>
              <a:rPr lang="en-GB" sz="1800" dirty="0">
                <a:effectLst/>
                <a:latin typeface="Arial" panose="020B0604020202020204" pitchFamily="34" charset="0"/>
                <a:ea typeface="Calibri" panose="020F0502020204030204" pitchFamily="34" charset="0"/>
                <a:cs typeface="Arial" panose="020B0604020202020204" pitchFamily="34" charset="0"/>
              </a:rPr>
              <a:t> et al. (2025) critiqued that telehealth limits the skill of a clinician to address non-verbal information, which may lead to delayed or incomplete evaluation, especially in patients with complicated medical or psychosocial conditions. Furthermore, it is also criticised that the modality can negatively affect the formation of therapeutic rapport and trust between clinicians and patients, and thus it is necessary to continue using face-to-face interactions to preserve high-quality relationship care (Telehealth and Medicine Today, 2021).</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200"/>
              </a:spcBef>
              <a:spcAft>
                <a:spcPts val="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8</a:t>
            </a:fld>
            <a:endParaRPr lang="en-US"/>
          </a:p>
        </p:txBody>
      </p:sp>
    </p:spTree>
    <p:extLst>
      <p:ext uri="{BB962C8B-B14F-4D97-AF65-F5344CB8AC3E}">
        <p14:creationId xmlns:p14="http://schemas.microsoft.com/office/powerpoint/2010/main" val="4247598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20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Beyond clinical interaction, telehealth minimises logistical challenges. According to evidence in teleconsultation programmes, the number of millions of hours spent by patients travelling and waiting was saved, and the number of work absenteeism attributable to medical attendance reduced significantly (Evans, 2025). Beheshti et al. (2022) also strengthened the idea that compliance with attendance increased, and the proportion of patients who attend planned remote consultations in a timely manner increased. However, Greenhalgh et al. (2022) argued that accessibility and inclusion are still problems. Digital exclusion is common among older adults and socio-economically disadvantaged groups, who often lack access to technology or have limited access, resulting in the possibility of inequity in healthcare. Patients who are vulnerable might be uncomfortable using digital platforms and will have privacy concerns over data security, which are likely to compromise trust and decrease telehealth adoption (</a:t>
            </a:r>
            <a:r>
              <a:rPr lang="en-GB" sz="1800" dirty="0" err="1">
                <a:effectLst/>
                <a:latin typeface="Arial" panose="020B0604020202020204" pitchFamily="34" charset="0"/>
                <a:ea typeface="Calibri" panose="020F0502020204030204" pitchFamily="34" charset="0"/>
                <a:cs typeface="Arial" panose="020B0604020202020204" pitchFamily="34" charset="0"/>
              </a:rPr>
              <a:t>Ezeamii</a:t>
            </a:r>
            <a:r>
              <a:rPr lang="en-GB" sz="1800" dirty="0">
                <a:effectLst/>
                <a:latin typeface="Arial" panose="020B0604020202020204" pitchFamily="34" charset="0"/>
                <a:ea typeface="Calibri" panose="020F0502020204030204" pitchFamily="34" charset="0"/>
                <a:cs typeface="Arial" panose="020B0604020202020204" pitchFamily="34" charset="0"/>
              </a:rPr>
              <a:t> et al., 2024).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9</a:t>
            </a:fld>
            <a:endParaRPr lang="en-US"/>
          </a:p>
        </p:txBody>
      </p:sp>
    </p:spTree>
    <p:extLst>
      <p:ext uri="{BB962C8B-B14F-4D97-AF65-F5344CB8AC3E}">
        <p14:creationId xmlns:p14="http://schemas.microsoft.com/office/powerpoint/2010/main" val="35455747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200"/>
              </a:spcBef>
              <a:spcAft>
                <a:spcPts val="0"/>
              </a:spcAft>
            </a:pP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Community Implications of Telehealth Integration in Clinical Practice</a:t>
            </a:r>
            <a:endParaRPr lang="en-US" sz="1800" b="1" i="1"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Telehealth has a complex impact on the communities of the UK, and the difference between the rural and urban groups is evident in its implications. In rural settings, where access to medical care has traditionally been restricted due to geographic obstacles and transportation challenges, telehealth is boosting the accessibility of health care in the region due to the lack of need to commute and also bridging the gap between residents and specialists unavailable in their local areas. The long-range care delivery approach can provide continuous care delivery, effectively enhancing the health outcomes and assisting in the long-term management of the condition of the latter (Mental Health Reform, 2023). Nonetheless, there are structural issues. According to </a:t>
            </a:r>
            <a:r>
              <a:rPr lang="en-GB" sz="1800" dirty="0" err="1">
                <a:effectLst/>
                <a:latin typeface="Arial" panose="020B0604020202020204" pitchFamily="34" charset="0"/>
                <a:ea typeface="Calibri" panose="020F0502020204030204" pitchFamily="34" charset="0"/>
                <a:cs typeface="Arial" panose="020B0604020202020204" pitchFamily="34" charset="0"/>
              </a:rPr>
              <a:t>Syamjith</a:t>
            </a:r>
            <a:r>
              <a:rPr lang="en-GB" sz="1800" dirty="0">
                <a:effectLst/>
                <a:latin typeface="Arial" panose="020B0604020202020204" pitchFamily="34" charset="0"/>
                <a:ea typeface="Calibri" panose="020F0502020204030204" pitchFamily="34" charset="0"/>
                <a:cs typeface="Arial" panose="020B0604020202020204" pitchFamily="34" charset="0"/>
              </a:rPr>
              <a:t> et al. (2025), rural populations usually have to deal with slower broadband, expensive services, and reduced digital literacy, which may limit the uptake of telehealth and widen the digital divide. Relatives and caregivers often play a bigger role in supporting the remote consultation, which reinforces the informal care networks but may also lead to a higher burden on them in case of a lack of support resources (Lu et al., 2022).</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200"/>
              </a:spcBef>
              <a:spcAft>
                <a:spcPts val="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10</a:t>
            </a:fld>
            <a:endParaRPr lang="en-US"/>
          </a:p>
        </p:txBody>
      </p:sp>
    </p:spTree>
    <p:extLst>
      <p:ext uri="{BB962C8B-B14F-4D97-AF65-F5344CB8AC3E}">
        <p14:creationId xmlns:p14="http://schemas.microsoft.com/office/powerpoint/2010/main" val="3104309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20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Telehealth is more commonly used in urban places, since broadband connectivity is widespread and a higher proportion of patients are digitally literate, with 68% reporting frequent use of video calls (NHS England, 2023). Urban application can enhance referral of specialists faster, improve patient flow and efficiency of the system (Restrepo, 2024). However, the rise in demand may also lead to congestion of services, decreased time of consultation, and diminished quality of patient-clinician interaction, which reflects how the efficiency gains may be compensated by the strain on operations (Birmingham Health Partners, 2024). Telehealth also supports a wider involvement in public health, as it is a quicker way to reach out to the population and provide preventive intervention and population health efforts, but it may also marginalise digitally deprived populations (Sharma et al., 2022).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11</a:t>
            </a:fld>
            <a:endParaRPr lang="en-US"/>
          </a:p>
        </p:txBody>
      </p:sp>
    </p:spTree>
    <p:extLst>
      <p:ext uri="{BB962C8B-B14F-4D97-AF65-F5344CB8AC3E}">
        <p14:creationId xmlns:p14="http://schemas.microsoft.com/office/powerpoint/2010/main" val="19718397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i="1" kern="0" dirty="0">
                <a:effectLst/>
                <a:latin typeface="Arial" panose="020B0604020202020204" pitchFamily="34" charset="0"/>
                <a:ea typeface="Times New Roman" panose="02020603050405020304" pitchFamily="18" charset="0"/>
                <a:cs typeface="Times New Roman" panose="02020603050405020304" pitchFamily="18" charset="0"/>
              </a:rPr>
              <a:t>Conclusion</a:t>
            </a:r>
            <a:endParaRPr lang="en-US" sz="1800" b="1" i="1" kern="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In conclusion, telehealth has revolutionised health and social care in the UK through increasing access, efficiency and patient autonomy. In 2023, about 45% of GP appointments were done remotely, which provides a significant change in comparison to the traditional form of in-person care and leads to fewer patients travelling, less strain on systems, and greater continuity of care. Telehealth has transformed the role of the workforce, integrating digital consultation skills in clinical personnel, with patients becoming highly satisfied, especially with the convenience and timeliness of access and the minimised impact on their daily lives. The communities have gained particularly in the rural settings where telehealth has enabled access to specialists and continuity of care, but digital exclusion has remained a challenge. In the future, telehealth will probably continue to play a key role in the healthcare delivery process, complementing the blended models between remote and face-to-face care. </a:t>
            </a:r>
            <a:endParaRPr lang="en-US" sz="1800" b="1"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12</a:t>
            </a:fld>
            <a:endParaRPr lang="en-US"/>
          </a:p>
        </p:txBody>
      </p:sp>
    </p:spTree>
    <p:extLst>
      <p:ext uri="{BB962C8B-B14F-4D97-AF65-F5344CB8AC3E}">
        <p14:creationId xmlns:p14="http://schemas.microsoft.com/office/powerpoint/2010/main" val="13186541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800"/>
              </a:spcAft>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58B83C8-9641-4D9D-ABB5-864B768B57F7}" type="slidenum">
              <a:rPr lang="en-US" smtClean="0"/>
              <a:t>13</a:t>
            </a:fld>
            <a:endParaRPr lang="en-US"/>
          </a:p>
        </p:txBody>
      </p:sp>
    </p:spTree>
    <p:extLst>
      <p:ext uri="{BB962C8B-B14F-4D97-AF65-F5344CB8AC3E}">
        <p14:creationId xmlns:p14="http://schemas.microsoft.com/office/powerpoint/2010/main" val="2998726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7.xml" /><Relationship Id="rId6" Type="http://schemas.openxmlformats.org/officeDocument/2006/relationships/image" Target="../media/image4.jpeg" /><Relationship Id="rId5" Type="http://schemas.openxmlformats.org/officeDocument/2006/relationships/image" Target="../media/image3.jpeg"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8" Type="http://schemas.openxmlformats.org/officeDocument/2006/relationships/image" Target="../media/image10.png" /><Relationship Id="rId3" Type="http://schemas.openxmlformats.org/officeDocument/2006/relationships/image" Target="../media/image5.jpeg" /><Relationship Id="rId7" Type="http://schemas.openxmlformats.org/officeDocument/2006/relationships/image" Target="../media/image9.svg" /><Relationship Id="rId2" Type="http://schemas.openxmlformats.org/officeDocument/2006/relationships/notesSlide" Target="../notesSlides/notesSlide2.xml" /><Relationship Id="rId1" Type="http://schemas.openxmlformats.org/officeDocument/2006/relationships/slideLayout" Target="../slideLayouts/slideLayout7.xml" /><Relationship Id="rId6" Type="http://schemas.openxmlformats.org/officeDocument/2006/relationships/image" Target="../media/image8.png" /><Relationship Id="rId5" Type="http://schemas.openxmlformats.org/officeDocument/2006/relationships/image" Target="../media/image7.svg" /><Relationship Id="rId4" Type="http://schemas.openxmlformats.org/officeDocument/2006/relationships/image" Target="../media/image6.png" /><Relationship Id="rId9" Type="http://schemas.microsoft.com/office/2007/relationships/hdphoto" Target="../media/hdphoto1.wdp" /></Relationships>
</file>

<file path=ppt/slides/_rels/slide3.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3.xml" /><Relationship Id="rId1" Type="http://schemas.openxmlformats.org/officeDocument/2006/relationships/slideLayout" Target="../slideLayouts/slideLayout7.xml" /><Relationship Id="rId6" Type="http://schemas.openxmlformats.org/officeDocument/2006/relationships/image" Target="../media/image12.jpeg" /><Relationship Id="rId5" Type="http://schemas.microsoft.com/office/2007/relationships/hdphoto" Target="../media/hdphoto2.wdp" /><Relationship Id="rId4" Type="http://schemas.openxmlformats.org/officeDocument/2006/relationships/image" Target="../media/image11.png" /></Relationships>
</file>

<file path=ppt/slides/_rels/slide4.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4.xml" /><Relationship Id="rId1" Type="http://schemas.openxmlformats.org/officeDocument/2006/relationships/slideLayout" Target="../slideLayouts/slideLayout7.xml" /><Relationship Id="rId5" Type="http://schemas.microsoft.com/office/2007/relationships/hdphoto" Target="../media/hdphoto3.wdp" /><Relationship Id="rId4" Type="http://schemas.openxmlformats.org/officeDocument/2006/relationships/image" Target="../media/image13.png"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5.xml" /><Relationship Id="rId1" Type="http://schemas.openxmlformats.org/officeDocument/2006/relationships/slideLayout" Target="../slideLayouts/slideLayout7.xml" /><Relationship Id="rId5" Type="http://schemas.microsoft.com/office/2007/relationships/hdphoto" Target="../media/hdphoto4.wdp" /><Relationship Id="rId4" Type="http://schemas.openxmlformats.org/officeDocument/2006/relationships/image" Target="../media/image14.png" /></Relationships>
</file>

<file path=ppt/slides/_rels/slide6.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6.xml" /><Relationship Id="rId1" Type="http://schemas.openxmlformats.org/officeDocument/2006/relationships/slideLayout" Target="../slideLayouts/slideLayout7.xml" /><Relationship Id="rId5" Type="http://schemas.openxmlformats.org/officeDocument/2006/relationships/image" Target="../media/image16.jpeg" /><Relationship Id="rId4" Type="http://schemas.openxmlformats.org/officeDocument/2006/relationships/image" Target="../media/image15.jpeg" /></Relationships>
</file>

<file path=ppt/slides/_rels/slide7.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7.xml" /><Relationship Id="rId1" Type="http://schemas.openxmlformats.org/officeDocument/2006/relationships/slideLayout" Target="../slideLayouts/slideLayout7.xml" /><Relationship Id="rId5" Type="http://schemas.microsoft.com/office/2007/relationships/hdphoto" Target="../media/hdphoto5.wdp" /><Relationship Id="rId4" Type="http://schemas.openxmlformats.org/officeDocument/2006/relationships/image" Target="../media/image17.png" /></Relationships>
</file>

<file path=ppt/slides/_rels/slide8.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8.xml" /><Relationship Id="rId1" Type="http://schemas.openxmlformats.org/officeDocument/2006/relationships/slideLayout" Target="../slideLayouts/slideLayout7.xml" /><Relationship Id="rId4" Type="http://schemas.openxmlformats.org/officeDocument/2006/relationships/image" Target="../media/image18.png" /></Relationships>
</file>

<file path=ppt/slides/_rels/slide9.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9.xml" /><Relationship Id="rId1" Type="http://schemas.openxmlformats.org/officeDocument/2006/relationships/slideLayout" Target="../slideLayouts/slideLayout7.xml" /><Relationship Id="rId5" Type="http://schemas.microsoft.com/office/2007/relationships/hdphoto" Target="../media/hdphoto6.wdp" /><Relationship Id="rId4" Type="http://schemas.openxmlformats.org/officeDocument/2006/relationships/image" Target="../media/image19.png" /></Relationships>
</file>

<file path=ppt/slides/_rels/slide10.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10.xml" /><Relationship Id="rId1" Type="http://schemas.openxmlformats.org/officeDocument/2006/relationships/slideLayout" Target="../slideLayouts/slideLayout7.xml" /><Relationship Id="rId5" Type="http://schemas.microsoft.com/office/2007/relationships/hdphoto" Target="../media/hdphoto7.wdp" /><Relationship Id="rId4" Type="http://schemas.openxmlformats.org/officeDocument/2006/relationships/image" Target="../media/image20.png" /></Relationships>
</file>

<file path=ppt/slides/_rels/slide11.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11.xml" /><Relationship Id="rId1" Type="http://schemas.openxmlformats.org/officeDocument/2006/relationships/slideLayout" Target="../slideLayouts/slideLayout7.xml" /><Relationship Id="rId5" Type="http://schemas.microsoft.com/office/2007/relationships/hdphoto" Target="../media/hdphoto8.wdp" /><Relationship Id="rId4" Type="http://schemas.openxmlformats.org/officeDocument/2006/relationships/image" Target="../media/image21.png" /></Relationships>
</file>

<file path=ppt/slides/_rels/slide12.xml.rels><?xml version="1.0" encoding="UTF-8" standalone="yes"?>
<Relationships xmlns="http://schemas.openxmlformats.org/package/2006/relationships"><Relationship Id="rId8" Type="http://schemas.openxmlformats.org/officeDocument/2006/relationships/image" Target="../media/image8.png" /><Relationship Id="rId3" Type="http://schemas.openxmlformats.org/officeDocument/2006/relationships/image" Target="../media/image5.jpeg" /><Relationship Id="rId7" Type="http://schemas.openxmlformats.org/officeDocument/2006/relationships/image" Target="../media/image23.svg" /><Relationship Id="rId2" Type="http://schemas.openxmlformats.org/officeDocument/2006/relationships/notesSlide" Target="../notesSlides/notesSlide12.xml" /><Relationship Id="rId1" Type="http://schemas.openxmlformats.org/officeDocument/2006/relationships/slideLayout" Target="../slideLayouts/slideLayout7.xml" /><Relationship Id="rId6" Type="http://schemas.openxmlformats.org/officeDocument/2006/relationships/image" Target="../media/image22.png" /><Relationship Id="rId11" Type="http://schemas.microsoft.com/office/2007/relationships/hdphoto" Target="../media/hdphoto9.wdp" /><Relationship Id="rId5" Type="http://schemas.openxmlformats.org/officeDocument/2006/relationships/image" Target="../media/image7.svg" /><Relationship Id="rId10" Type="http://schemas.openxmlformats.org/officeDocument/2006/relationships/image" Target="../media/image24.png" /><Relationship Id="rId4" Type="http://schemas.openxmlformats.org/officeDocument/2006/relationships/image" Target="../media/image6.png" /><Relationship Id="rId9" Type="http://schemas.openxmlformats.org/officeDocument/2006/relationships/image" Target="../media/image9.svg" /></Relationships>
</file>

<file path=ppt/slides/_rels/slide13.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13.xml" /><Relationship Id="rId1" Type="http://schemas.openxmlformats.org/officeDocument/2006/relationships/slideLayout" Target="../slideLayouts/slideLayout7.xml" /><Relationship Id="rId4" Type="http://schemas.openxmlformats.org/officeDocument/2006/relationships/image" Target="../media/image9.svg"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Freeform 2"/>
          <p:cNvSpPr/>
          <p:nvPr/>
        </p:nvSpPr>
        <p:spPr>
          <a:xfrm>
            <a:off x="3628191" y="0"/>
            <a:ext cx="11031618" cy="10385488"/>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4"/>
            <a:stretch>
              <a:fillRect/>
            </a:stretch>
          </a:blipFill>
        </p:spPr>
        <p:txBody>
          <a:bodyPr/>
          <a:lstStyle/>
          <a:p>
            <a:endParaRPr lang="en-US" dirty="0"/>
          </a:p>
        </p:txBody>
      </p:sp>
      <p:sp>
        <p:nvSpPr>
          <p:cNvPr id="7" name="AutoShape 7"/>
          <p:cNvSpPr/>
          <p:nvPr/>
        </p:nvSpPr>
        <p:spPr>
          <a:xfrm>
            <a:off x="152400" y="10172700"/>
            <a:ext cx="13343712" cy="0"/>
          </a:xfrm>
          <a:prstGeom prst="line">
            <a:avLst/>
          </a:prstGeom>
          <a:ln w="28575" cap="flat">
            <a:solidFill>
              <a:srgbClr val="FFFFFF"/>
            </a:solidFill>
            <a:prstDash val="solid"/>
            <a:headEnd type="oval" w="lg" len="lg"/>
            <a:tailEnd type="oval" w="lg" len="lg"/>
          </a:ln>
        </p:spPr>
      </p:sp>
      <p:sp>
        <p:nvSpPr>
          <p:cNvPr id="9" name="AutoShape 9"/>
          <p:cNvSpPr/>
          <p:nvPr/>
        </p:nvSpPr>
        <p:spPr>
          <a:xfrm>
            <a:off x="10585303" y="114300"/>
            <a:ext cx="7617217" cy="68414"/>
          </a:xfrm>
          <a:prstGeom prst="line">
            <a:avLst/>
          </a:prstGeom>
          <a:ln w="28575" cap="flat">
            <a:solidFill>
              <a:srgbClr val="FFFFFF"/>
            </a:solidFill>
            <a:prstDash val="solid"/>
            <a:headEnd type="oval" w="lg" len="lg"/>
            <a:tailEnd type="oval" w="lg" len="lg"/>
          </a:ln>
        </p:spPr>
      </p:sp>
      <p:pic>
        <p:nvPicPr>
          <p:cNvPr id="1026" name="Picture 2" descr="Transforming rural healthcare: key approaches for effective telehealth  adoption in uk communities - The Power of Region - dennispolk.com">
            <a:extLst>
              <a:ext uri="{FF2B5EF4-FFF2-40B4-BE49-F238E27FC236}">
                <a16:creationId xmlns:a16="http://schemas.microsoft.com/office/drawing/2014/main" id="{3FD65173-344A-4D3F-A099-A6BCDE72BDE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752" y="0"/>
            <a:ext cx="10307448" cy="5580992"/>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5">
            <a:extLst>
              <a:ext uri="{FF2B5EF4-FFF2-40B4-BE49-F238E27FC236}">
                <a16:creationId xmlns:a16="http://schemas.microsoft.com/office/drawing/2014/main" id="{4A5E2D37-78FE-461C-9113-1AB16387C0D6}"/>
              </a:ext>
            </a:extLst>
          </p:cNvPr>
          <p:cNvSpPr txBox="1"/>
          <p:nvPr/>
        </p:nvSpPr>
        <p:spPr>
          <a:xfrm>
            <a:off x="10439400" y="253282"/>
            <a:ext cx="7772400" cy="9848850"/>
          </a:xfrm>
          <a:prstGeom prst="rect">
            <a:avLst/>
          </a:prstGeom>
          <a:solidFill>
            <a:schemeClr val="accent2">
              <a:lumMod val="50000"/>
            </a:schemeClr>
          </a:solidFill>
        </p:spPr>
        <p:style>
          <a:lnRef idx="3">
            <a:schemeClr val="lt1"/>
          </a:lnRef>
          <a:fillRef idx="1">
            <a:schemeClr val="accent2"/>
          </a:fillRef>
          <a:effectRef idx="1">
            <a:schemeClr val="accent2"/>
          </a:effectRef>
          <a:fontRef idx="minor">
            <a:schemeClr val="lt1"/>
          </a:fontRef>
        </p:style>
        <p:txBody>
          <a:bodyPr wrap="square" lIns="0" tIns="0" rIns="0" bIns="0" rtlCol="0" anchor="t">
            <a:spAutoFit/>
          </a:bodyPr>
          <a:lstStyle/>
          <a:p>
            <a:pPr algn="ctr"/>
            <a:r>
              <a:rPr lang="en-US" sz="8000" dirty="0">
                <a:latin typeface="Archivo Black"/>
                <a:ea typeface="Archivo Black"/>
                <a:cs typeface="Archivo Black"/>
                <a:sym typeface="Archivo Black"/>
              </a:rPr>
              <a:t>TELEHEALTH INNOVATION IN </a:t>
            </a:r>
          </a:p>
          <a:p>
            <a:pPr algn="ctr"/>
            <a:r>
              <a:rPr lang="en-US" sz="8000" dirty="0">
                <a:latin typeface="Archivo Black"/>
                <a:ea typeface="Archivo Black"/>
                <a:cs typeface="Archivo Black"/>
                <a:sym typeface="Archivo Black"/>
              </a:rPr>
              <a:t>HEALTH </a:t>
            </a:r>
          </a:p>
          <a:p>
            <a:pPr algn="ctr"/>
            <a:r>
              <a:rPr lang="en-US" sz="8000" dirty="0">
                <a:latin typeface="Archivo Black"/>
                <a:ea typeface="Archivo Black"/>
                <a:cs typeface="Archivo Black"/>
                <a:sym typeface="Archivo Black"/>
              </a:rPr>
              <a:t>AND </a:t>
            </a:r>
          </a:p>
          <a:p>
            <a:pPr algn="ctr"/>
            <a:r>
              <a:rPr lang="en-US" sz="8000" dirty="0">
                <a:latin typeface="Archivo Black"/>
                <a:ea typeface="Archivo Black"/>
                <a:cs typeface="Archivo Black"/>
                <a:sym typeface="Archivo Black"/>
              </a:rPr>
              <a:t>SOCIAL </a:t>
            </a:r>
          </a:p>
          <a:p>
            <a:pPr algn="ctr"/>
            <a:r>
              <a:rPr lang="en-US" sz="8000" dirty="0">
                <a:latin typeface="Archivo Black"/>
                <a:ea typeface="Archivo Black"/>
                <a:cs typeface="Archivo Black"/>
                <a:sym typeface="Archivo Black"/>
              </a:rPr>
              <a:t>CARE SETTING</a:t>
            </a:r>
          </a:p>
        </p:txBody>
      </p:sp>
      <p:pic>
        <p:nvPicPr>
          <p:cNvPr id="1028" name="Picture 4" descr="TeleMedicine 2.0: Doing The Right Things Right">
            <a:extLst>
              <a:ext uri="{FF2B5EF4-FFF2-40B4-BE49-F238E27FC236}">
                <a16:creationId xmlns:a16="http://schemas.microsoft.com/office/drawing/2014/main" id="{13DC28D2-E4DC-4D29-B933-008094EEFCE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380" y="5216829"/>
            <a:ext cx="10304820" cy="5084867"/>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5">
            <a:extLst>
              <a:ext uri="{FF2B5EF4-FFF2-40B4-BE49-F238E27FC236}">
                <a16:creationId xmlns:a16="http://schemas.microsoft.com/office/drawing/2014/main" id="{3404F17C-4BB5-4FE1-9F2D-2AC300AFDEA3}"/>
              </a:ext>
            </a:extLst>
          </p:cNvPr>
          <p:cNvSpPr txBox="1"/>
          <p:nvPr/>
        </p:nvSpPr>
        <p:spPr>
          <a:xfrm>
            <a:off x="152400" y="8660134"/>
            <a:ext cx="4895699" cy="1441998"/>
          </a:xfrm>
          <a:prstGeom prst="rect">
            <a:avLst/>
          </a:prstGeom>
          <a:solidFill>
            <a:srgbClr val="92D050"/>
          </a:solidFill>
        </p:spPr>
        <p:txBody>
          <a:bodyPr wrap="square" lIns="0" tIns="0" rIns="0" bIns="0" rtlCol="0" anchor="t">
            <a:spAutoFit/>
          </a:bodyPr>
          <a:lstStyle/>
          <a:p>
            <a:pPr marL="742950" lvl="1" indent="-285750" algn="just">
              <a:lnSpc>
                <a:spcPct val="150000"/>
              </a:lnSpc>
              <a:buFont typeface="Wingdings" panose="05000000000000000000" pitchFamily="2" charset="2"/>
              <a:buChar char="Ø"/>
            </a:pPr>
            <a:r>
              <a:rPr lang="en-US" sz="1600" dirty="0">
                <a:latin typeface="Archivo Black"/>
                <a:ea typeface="Archivo Black"/>
                <a:cs typeface="Archivo Black"/>
                <a:sym typeface="Archivo Black"/>
              </a:rPr>
              <a:t>MODULE CODE:</a:t>
            </a:r>
          </a:p>
          <a:p>
            <a:pPr marL="742950" lvl="1" indent="-285750" algn="just">
              <a:lnSpc>
                <a:spcPct val="150000"/>
              </a:lnSpc>
              <a:buFont typeface="Wingdings" panose="05000000000000000000" pitchFamily="2" charset="2"/>
              <a:buChar char="Ø"/>
            </a:pPr>
            <a:r>
              <a:rPr lang="en-US" sz="1600" dirty="0">
                <a:latin typeface="Archivo Black"/>
                <a:ea typeface="Archivo Black"/>
                <a:cs typeface="Archivo Black"/>
                <a:sym typeface="Archivo Black"/>
              </a:rPr>
              <a:t>LECTURER NAME: </a:t>
            </a:r>
          </a:p>
          <a:p>
            <a:pPr marL="742950" lvl="1" indent="-285750" algn="just">
              <a:lnSpc>
                <a:spcPct val="150000"/>
              </a:lnSpc>
              <a:buFont typeface="Wingdings" panose="05000000000000000000" pitchFamily="2" charset="2"/>
              <a:buChar char="Ø"/>
            </a:pPr>
            <a:r>
              <a:rPr lang="en-US" sz="1600" dirty="0">
                <a:latin typeface="Archivo Black"/>
                <a:ea typeface="Archivo Black"/>
                <a:cs typeface="Archivo Black"/>
                <a:sym typeface="Archivo Black"/>
              </a:rPr>
              <a:t>STUDENT NAME: </a:t>
            </a:r>
          </a:p>
          <a:p>
            <a:pPr marL="742950" lvl="1" indent="-285750" algn="just">
              <a:lnSpc>
                <a:spcPct val="150000"/>
              </a:lnSpc>
              <a:buFont typeface="Wingdings" panose="05000000000000000000" pitchFamily="2" charset="2"/>
              <a:buChar char="Ø"/>
            </a:pPr>
            <a:r>
              <a:rPr lang="en-US" sz="1600" dirty="0">
                <a:latin typeface="Archivo Black"/>
                <a:ea typeface="Archivo Black"/>
                <a:cs typeface="Archivo Black"/>
                <a:sym typeface="Archivo Black"/>
              </a:rPr>
              <a:t>STUDENT ID: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9" name="Freeform 9"/>
          <p:cNvSpPr/>
          <p:nvPr/>
        </p:nvSpPr>
        <p:spPr>
          <a:xfrm>
            <a:off x="-19050" y="9980250"/>
            <a:ext cx="18288000" cy="215868"/>
          </a:xfrm>
          <a:custGeom>
            <a:avLst/>
            <a:gdLst/>
            <a:ahLst/>
            <a:cxnLst/>
            <a:rect l="l" t="t" r="r" b="b"/>
            <a:pathLst>
              <a:path w="18404260" h="1940813">
                <a:moveTo>
                  <a:pt x="0" y="0"/>
                </a:moveTo>
                <a:lnTo>
                  <a:pt x="18404260" y="0"/>
                </a:lnTo>
                <a:lnTo>
                  <a:pt x="18404260" y="1940812"/>
                </a:lnTo>
                <a:lnTo>
                  <a:pt x="0" y="19408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TextBox 10"/>
          <p:cNvSpPr txBox="1"/>
          <p:nvPr/>
        </p:nvSpPr>
        <p:spPr>
          <a:xfrm>
            <a:off x="1379283" y="65071"/>
            <a:ext cx="8408420" cy="1012137"/>
          </a:xfrm>
          <a:prstGeom prst="rect">
            <a:avLst/>
          </a:prstGeom>
        </p:spPr>
        <p:txBody>
          <a:bodyPr lIns="0" tIns="0" rIns="0" bIns="0" rtlCol="0" anchor="t">
            <a:spAutoFit/>
          </a:bodyPr>
          <a:lstStyle/>
          <a:p>
            <a:pPr algn="l">
              <a:lnSpc>
                <a:spcPts val="8316"/>
              </a:lnSpc>
            </a:pPr>
            <a:r>
              <a:rPr lang="en-US" sz="5400" dirty="0">
                <a:solidFill>
                  <a:srgbClr val="252525"/>
                </a:solidFill>
                <a:latin typeface="Archivo Black"/>
                <a:ea typeface="Archivo Black"/>
                <a:cs typeface="Arial" panose="020B0604020202020204" pitchFamily="34" charset="0"/>
                <a:sym typeface="Archivo Black"/>
              </a:rPr>
              <a:t>INTRODUCTION</a:t>
            </a:r>
          </a:p>
        </p:txBody>
      </p:sp>
      <p:sp>
        <p:nvSpPr>
          <p:cNvPr id="11" name="TextBox 11"/>
          <p:cNvSpPr txBox="1"/>
          <p:nvPr/>
        </p:nvSpPr>
        <p:spPr>
          <a:xfrm>
            <a:off x="228600" y="1542968"/>
            <a:ext cx="9902574" cy="7694414"/>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Telehealth delivers care digitally, reducing face-to-face dependence (Beheshti et al., 2022).</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Over 28 million remote GP consultations occurred nationally in 2022 (NHS England, 2023).</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This high rate of adoption indicates that telehealth is critical to continuity of care and reduces the strains.</a:t>
            </a:r>
          </a:p>
          <a:p>
            <a:pPr algn="just">
              <a:lnSpc>
                <a:spcPts val="4000"/>
              </a:lnSpc>
            </a:pPr>
            <a:r>
              <a:rPr lang="en-US" sz="4000" dirty="0">
                <a:latin typeface="Times New Roman" panose="02020603050405020304" pitchFamily="18" charset="0"/>
                <a:ea typeface="Lato"/>
                <a:cs typeface="Times New Roman" panose="02020603050405020304" pitchFamily="18" charset="0"/>
                <a:sym typeface="Lato"/>
              </a:rPr>
              <a:t> </a:t>
            </a: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Drives sustainable, patient-</a:t>
            </a:r>
            <a:r>
              <a:rPr lang="en-US" sz="4000" dirty="0" err="1">
                <a:latin typeface="Times New Roman" panose="02020603050405020304" pitchFamily="18" charset="0"/>
                <a:ea typeface="Lato"/>
                <a:cs typeface="Times New Roman" panose="02020603050405020304" pitchFamily="18" charset="0"/>
                <a:sym typeface="Lato"/>
              </a:rPr>
              <a:t>centred</a:t>
            </a:r>
            <a:r>
              <a:rPr lang="en-US" sz="4000" dirty="0">
                <a:latin typeface="Times New Roman" panose="02020603050405020304" pitchFamily="18" charset="0"/>
                <a:ea typeface="Lato"/>
                <a:cs typeface="Times New Roman" panose="02020603050405020304" pitchFamily="18" charset="0"/>
                <a:sym typeface="Lato"/>
              </a:rPr>
              <a:t> healthcare transformation across UK systems (Sharma et al., 2022)</a:t>
            </a:r>
          </a:p>
        </p:txBody>
      </p:sp>
      <p:sp>
        <p:nvSpPr>
          <p:cNvPr id="12" name="AutoShape 12"/>
          <p:cNvSpPr/>
          <p:nvPr/>
        </p:nvSpPr>
        <p:spPr>
          <a:xfrm>
            <a:off x="7772400" y="266700"/>
            <a:ext cx="10387891" cy="0"/>
          </a:xfrm>
          <a:prstGeom prst="line">
            <a:avLst/>
          </a:prstGeom>
          <a:ln w="38100" cap="flat">
            <a:solidFill>
              <a:srgbClr val="252525"/>
            </a:solidFill>
            <a:prstDash val="solid"/>
            <a:headEnd type="oval" w="lg" len="lg"/>
            <a:tailEnd type="oval" w="lg" len="lg"/>
          </a:ln>
        </p:spPr>
      </p:sp>
      <p:sp>
        <p:nvSpPr>
          <p:cNvPr id="13" name="Freeform 13"/>
          <p:cNvSpPr/>
          <p:nvPr/>
        </p:nvSpPr>
        <p:spPr>
          <a:xfrm>
            <a:off x="228600" y="158766"/>
            <a:ext cx="906317" cy="215868"/>
          </a:xfrm>
          <a:custGeom>
            <a:avLst/>
            <a:gdLst/>
            <a:ahLst/>
            <a:cxnLst/>
            <a:rect l="l" t="t" r="r" b="b"/>
            <a:pathLst>
              <a:path w="906317" h="215868">
                <a:moveTo>
                  <a:pt x="0" y="0"/>
                </a:moveTo>
                <a:lnTo>
                  <a:pt x="906317" y="0"/>
                </a:lnTo>
                <a:lnTo>
                  <a:pt x="906317" y="215868"/>
                </a:lnTo>
                <a:lnTo>
                  <a:pt x="0" y="21586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pic>
        <p:nvPicPr>
          <p:cNvPr id="2050" name="Picture 2" descr="Telemedicine vs Traditional Healthcare: Which is the Future of Healthcare  Delivery?">
            <a:extLst>
              <a:ext uri="{FF2B5EF4-FFF2-40B4-BE49-F238E27FC236}">
                <a16:creationId xmlns:a16="http://schemas.microsoft.com/office/drawing/2014/main" id="{C2471BED-4331-46D2-B597-F6AF5FF119B4}"/>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0668000" y="724781"/>
            <a:ext cx="7492291" cy="899071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4476147" y="1181100"/>
            <a:ext cx="3811854" cy="8915400"/>
            <a:chOff x="0" y="0"/>
            <a:chExt cx="970452" cy="2768540"/>
          </a:xfrm>
          <a:solidFill>
            <a:schemeClr val="accent2">
              <a:lumMod val="75000"/>
            </a:schemeClr>
          </a:solidFill>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sp>
        <p:sp>
          <p:nvSpPr>
            <p:cNvPr id="5" name="TextBox 5"/>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sp>
        <p:nvSpPr>
          <p:cNvPr id="13" name="AutoShape 13"/>
          <p:cNvSpPr/>
          <p:nvPr/>
        </p:nvSpPr>
        <p:spPr>
          <a:xfrm>
            <a:off x="122836" y="38100"/>
            <a:ext cx="14353310" cy="0"/>
          </a:xfrm>
          <a:prstGeom prst="line">
            <a:avLst/>
          </a:prstGeom>
          <a:ln w="38100" cap="flat">
            <a:solidFill>
              <a:srgbClr val="252525"/>
            </a:solidFill>
            <a:prstDash val="solid"/>
            <a:headEnd type="oval" w="lg" len="lg"/>
            <a:tailEnd type="oval" w="lg" len="lg"/>
          </a:ln>
        </p:spPr>
      </p:sp>
      <p:sp>
        <p:nvSpPr>
          <p:cNvPr id="15" name="TextBox 10">
            <a:extLst>
              <a:ext uri="{FF2B5EF4-FFF2-40B4-BE49-F238E27FC236}">
                <a16:creationId xmlns:a16="http://schemas.microsoft.com/office/drawing/2014/main" id="{056A7499-7F1A-47EA-8AA6-7490A2E3C8DB}"/>
              </a:ext>
            </a:extLst>
          </p:cNvPr>
          <p:cNvSpPr txBox="1"/>
          <p:nvPr/>
        </p:nvSpPr>
        <p:spPr>
          <a:xfrm>
            <a:off x="-152400" y="63062"/>
            <a:ext cx="17526000" cy="1661993"/>
          </a:xfrm>
          <a:prstGeom prst="rect">
            <a:avLst/>
          </a:prstGeom>
        </p:spPr>
        <p:txBody>
          <a:bodyPr wrap="square" lIns="0" tIns="0" rIns="0" bIns="0" rtlCol="0" anchor="t">
            <a:spAutoFit/>
          </a:bodyPr>
          <a:lstStyle/>
          <a:p>
            <a:pPr algn="ctr"/>
            <a:r>
              <a:rPr lang="en-US" sz="5400" u="sng" dirty="0">
                <a:solidFill>
                  <a:srgbClr val="252525"/>
                </a:solidFill>
                <a:latin typeface="Archivo Black"/>
                <a:ea typeface="Archivo Black"/>
                <a:cs typeface="Archivo Black"/>
                <a:sym typeface="Archivo Black"/>
              </a:rPr>
              <a:t>CONTRIBUTION OF TELEHEALTH IN UK HEALTH AND SOCIAL CARE</a:t>
            </a:r>
          </a:p>
        </p:txBody>
      </p:sp>
      <p:sp>
        <p:nvSpPr>
          <p:cNvPr id="17" name="TextBox 11">
            <a:extLst>
              <a:ext uri="{FF2B5EF4-FFF2-40B4-BE49-F238E27FC236}">
                <a16:creationId xmlns:a16="http://schemas.microsoft.com/office/drawing/2014/main" id="{7511A32D-DAD6-4A76-A7CD-150FD92F8AD0}"/>
              </a:ext>
            </a:extLst>
          </p:cNvPr>
          <p:cNvSpPr txBox="1"/>
          <p:nvPr/>
        </p:nvSpPr>
        <p:spPr>
          <a:xfrm>
            <a:off x="135974" y="2305447"/>
            <a:ext cx="11370226" cy="7181453"/>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Telehealth delivers consultations, messaging and monitoring through digital clinical platforms (NHS England, 2023).</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Virtual wards manage chronic diseases outside hospitals using telehealth systems (Telehealth and Medicine Today,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NHS Long-Term Plan promotes digital access, safety and coordinated care delivery (NHS Long-Term Plan, 2024).</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COVID-19 </a:t>
            </a:r>
            <a:r>
              <a:rPr lang="en-US" sz="4000" dirty="0" err="1">
                <a:latin typeface="Times New Roman" panose="02020603050405020304" pitchFamily="18" charset="0"/>
                <a:ea typeface="Lato"/>
                <a:cs typeface="Times New Roman" panose="02020603050405020304" pitchFamily="18" charset="0"/>
                <a:sym typeface="Lato"/>
              </a:rPr>
              <a:t>normalised</a:t>
            </a:r>
            <a:r>
              <a:rPr lang="en-US" sz="4000" dirty="0">
                <a:latin typeface="Times New Roman" panose="02020603050405020304" pitchFamily="18" charset="0"/>
                <a:ea typeface="Lato"/>
                <a:cs typeface="Times New Roman" panose="02020603050405020304" pitchFamily="18" charset="0"/>
                <a:sym typeface="Lato"/>
              </a:rPr>
              <a:t> remote consultations ensuring continuity of care nationwide (OECD, 2025)</a:t>
            </a:r>
          </a:p>
        </p:txBody>
      </p:sp>
      <p:pic>
        <p:nvPicPr>
          <p:cNvPr id="3074" name="Picture 2" descr="Expansion of Telehealth During COVID-19 Pandemic">
            <a:extLst>
              <a:ext uri="{FF2B5EF4-FFF2-40B4-BE49-F238E27FC236}">
                <a16:creationId xmlns:a16="http://schemas.microsoft.com/office/drawing/2014/main" id="{34FEB09F-3BCB-454D-AC04-B79F3C803E53}"/>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sharpenSoften amount="25000"/>
                    </a14:imgEffect>
                    <a14:imgEffect>
                      <a14:saturation sat="200000"/>
                    </a14:imgEffect>
                  </a14:imgLayer>
                </a14:imgProps>
              </a:ext>
              <a:ext uri="{28A0092B-C50C-407E-A947-70E740481C1C}">
                <a14:useLocalDpi xmlns:a14="http://schemas.microsoft.com/office/drawing/2010/main" val="0"/>
              </a:ext>
            </a:extLst>
          </a:blip>
          <a:srcRect l="10000" t="18815" r="10000" b="18815"/>
          <a:stretch/>
        </p:blipFill>
        <p:spPr bwMode="auto">
          <a:xfrm>
            <a:off x="12192000" y="5143500"/>
            <a:ext cx="6096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ow telehealth can help in the fight against COVID-19 | World Economic Forum">
            <a:extLst>
              <a:ext uri="{FF2B5EF4-FFF2-40B4-BE49-F238E27FC236}">
                <a16:creationId xmlns:a16="http://schemas.microsoft.com/office/drawing/2014/main" id="{56145744-7BA1-4C01-8FCA-8EFE55074AD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192000" y="2019300"/>
            <a:ext cx="6096000" cy="316944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4603314" y="1666905"/>
            <a:ext cx="3684686" cy="8505794"/>
            <a:chOff x="0" y="0"/>
            <a:chExt cx="970452" cy="2768540"/>
          </a:xfrm>
          <a:solidFill>
            <a:schemeClr val="accent1">
              <a:lumMod val="60000"/>
              <a:lumOff val="40000"/>
            </a:schemeClr>
          </a:solidFill>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sp>
        <p:sp>
          <p:nvSpPr>
            <p:cNvPr id="5" name="TextBox 5"/>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sp>
        <p:nvSpPr>
          <p:cNvPr id="13" name="AutoShape 13"/>
          <p:cNvSpPr/>
          <p:nvPr/>
        </p:nvSpPr>
        <p:spPr>
          <a:xfrm>
            <a:off x="838200" y="114300"/>
            <a:ext cx="14353310" cy="0"/>
          </a:xfrm>
          <a:prstGeom prst="line">
            <a:avLst/>
          </a:prstGeom>
          <a:ln w="38100" cap="flat">
            <a:solidFill>
              <a:srgbClr val="252525"/>
            </a:solidFill>
            <a:prstDash val="solid"/>
            <a:headEnd type="oval" w="lg" len="lg"/>
            <a:tailEnd type="oval" w="lg" len="lg"/>
          </a:ln>
        </p:spPr>
      </p:sp>
      <p:sp>
        <p:nvSpPr>
          <p:cNvPr id="17" name="TextBox 11">
            <a:extLst>
              <a:ext uri="{FF2B5EF4-FFF2-40B4-BE49-F238E27FC236}">
                <a16:creationId xmlns:a16="http://schemas.microsoft.com/office/drawing/2014/main" id="{7511A32D-DAD6-4A76-A7CD-150FD92F8AD0}"/>
              </a:ext>
            </a:extLst>
          </p:cNvPr>
          <p:cNvSpPr txBox="1"/>
          <p:nvPr/>
        </p:nvSpPr>
        <p:spPr>
          <a:xfrm>
            <a:off x="283119" y="1943466"/>
            <a:ext cx="10689681" cy="7694414"/>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Telehealth reshapes workforce roles through digital consultations and remote triage (Greenhalgh et al., 2022).</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Only 15% received video training and 17% telephone consultation training (Birmingham Health Partners, 2024).</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Digital inequality affects 7.9 million adults limiting engagement and access (Eddison et al., 2022).</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Lack of physical examinations increases follow-up workload and diagnostic delays (Beheshti et al., 2022).</a:t>
            </a:r>
          </a:p>
        </p:txBody>
      </p:sp>
      <p:sp>
        <p:nvSpPr>
          <p:cNvPr id="12" name="TextBox 10">
            <a:extLst>
              <a:ext uri="{FF2B5EF4-FFF2-40B4-BE49-F238E27FC236}">
                <a16:creationId xmlns:a16="http://schemas.microsoft.com/office/drawing/2014/main" id="{C7212409-1C55-4C0F-8FD5-165F4E10618A}"/>
              </a:ext>
            </a:extLst>
          </p:cNvPr>
          <p:cNvSpPr txBox="1"/>
          <p:nvPr/>
        </p:nvSpPr>
        <p:spPr>
          <a:xfrm>
            <a:off x="457200" y="156344"/>
            <a:ext cx="15163800" cy="1354217"/>
          </a:xfrm>
          <a:prstGeom prst="rect">
            <a:avLst/>
          </a:prstGeom>
        </p:spPr>
        <p:txBody>
          <a:bodyPr wrap="square" lIns="0" tIns="0" rIns="0" bIns="0" rtlCol="0" anchor="t">
            <a:spAutoFit/>
          </a:bodyPr>
          <a:lstStyle/>
          <a:p>
            <a:pPr algn="ctr"/>
            <a:r>
              <a:rPr lang="en-US" sz="4400" dirty="0">
                <a:solidFill>
                  <a:schemeClr val="accent1"/>
                </a:solidFill>
                <a:latin typeface="Archivo Black"/>
                <a:ea typeface="Archivo Black"/>
                <a:cs typeface="Archivo Black"/>
                <a:sym typeface="Archivo Black"/>
              </a:rPr>
              <a:t>TRANSFORMATIVE EFFECTS OF TELEHEALTH ON HEALTHCARE WORKFORCE DYNAMICS</a:t>
            </a:r>
          </a:p>
        </p:txBody>
      </p:sp>
      <p:pic>
        <p:nvPicPr>
          <p:cNvPr id="4098" name="Picture 2" descr="Differences in the Use of Telephone and Video Telemedicine Visits During  the COVID-19 Pandemic | AJMC">
            <a:extLst>
              <a:ext uri="{FF2B5EF4-FFF2-40B4-BE49-F238E27FC236}">
                <a16:creationId xmlns:a16="http://schemas.microsoft.com/office/drawing/2014/main" id="{0AC95FB3-CBBB-4AE7-BD57-2256023E5063}"/>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sharpenSoften amount="25000"/>
                    </a14:imgEffect>
                    <a14:imgEffect>
                      <a14:saturation sat="200000"/>
                    </a14:imgEffect>
                  </a14:imgLayer>
                </a14:imgProps>
              </a:ext>
              <a:ext uri="{28A0092B-C50C-407E-A947-70E740481C1C}">
                <a14:useLocalDpi xmlns:a14="http://schemas.microsoft.com/office/drawing/2010/main" val="0"/>
              </a:ext>
            </a:extLst>
          </a:blip>
          <a:srcRect t="15156" r="3063" b="6311"/>
          <a:stretch/>
        </p:blipFill>
        <p:spPr bwMode="auto">
          <a:xfrm>
            <a:off x="11811000" y="2095867"/>
            <a:ext cx="6400800" cy="7238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5553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4603314" y="1693635"/>
            <a:ext cx="3684686" cy="8479064"/>
            <a:chOff x="0" y="0"/>
            <a:chExt cx="970452" cy="2768540"/>
          </a:xfrm>
          <a:solidFill>
            <a:schemeClr val="accent1">
              <a:lumMod val="60000"/>
              <a:lumOff val="40000"/>
            </a:schemeClr>
          </a:solidFill>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sp>
        <p:sp>
          <p:nvSpPr>
            <p:cNvPr id="5" name="TextBox 5"/>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sp>
        <p:nvSpPr>
          <p:cNvPr id="13" name="AutoShape 13"/>
          <p:cNvSpPr/>
          <p:nvPr/>
        </p:nvSpPr>
        <p:spPr>
          <a:xfrm>
            <a:off x="838200" y="114300"/>
            <a:ext cx="14353310" cy="0"/>
          </a:xfrm>
          <a:prstGeom prst="line">
            <a:avLst/>
          </a:prstGeom>
          <a:ln w="38100" cap="flat">
            <a:solidFill>
              <a:srgbClr val="252525"/>
            </a:solidFill>
            <a:prstDash val="solid"/>
            <a:headEnd type="oval" w="lg" len="lg"/>
            <a:tailEnd type="oval" w="lg" len="lg"/>
          </a:ln>
        </p:spPr>
      </p:sp>
      <p:sp>
        <p:nvSpPr>
          <p:cNvPr id="17" name="TextBox 11">
            <a:extLst>
              <a:ext uri="{FF2B5EF4-FFF2-40B4-BE49-F238E27FC236}">
                <a16:creationId xmlns:a16="http://schemas.microsoft.com/office/drawing/2014/main" id="{7511A32D-DAD6-4A76-A7CD-150FD92F8AD0}"/>
              </a:ext>
            </a:extLst>
          </p:cNvPr>
          <p:cNvSpPr txBox="1"/>
          <p:nvPr/>
        </p:nvSpPr>
        <p:spPr>
          <a:xfrm>
            <a:off x="228600" y="2010945"/>
            <a:ext cx="10134600" cy="7694414"/>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Emergency admissions reduced by 22.7% improving workforce efficiency (</a:t>
            </a:r>
            <a:r>
              <a:rPr lang="en-US" sz="4000" dirty="0" err="1">
                <a:latin typeface="Times New Roman" panose="02020603050405020304" pitchFamily="18" charset="0"/>
                <a:ea typeface="Lato"/>
                <a:cs typeface="Times New Roman" panose="02020603050405020304" pitchFamily="18" charset="0"/>
                <a:sym typeface="Lato"/>
              </a:rPr>
              <a:t>Sankaranarayanan</a:t>
            </a:r>
            <a:r>
              <a:rPr lang="en-US" sz="4000" dirty="0">
                <a:latin typeface="Times New Roman" panose="02020603050405020304" pitchFamily="18" charset="0"/>
                <a:ea typeface="Lato"/>
                <a:cs typeface="Times New Roman" panose="02020603050405020304" pitchFamily="18" charset="0"/>
                <a:sym typeface="Lato"/>
              </a:rPr>
              <a:t> et al., 2024).</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96% staff cite capacity constraints hindering digital </a:t>
            </a:r>
            <a:r>
              <a:rPr lang="en-US" sz="4000" dirty="0" err="1">
                <a:latin typeface="Times New Roman" panose="02020603050405020304" pitchFamily="18" charset="0"/>
                <a:ea typeface="Lato"/>
                <a:cs typeface="Times New Roman" panose="02020603050405020304" pitchFamily="18" charset="0"/>
                <a:sym typeface="Lato"/>
              </a:rPr>
              <a:t>programme</a:t>
            </a:r>
            <a:r>
              <a:rPr lang="en-US" sz="4000" dirty="0">
                <a:latin typeface="Times New Roman" panose="02020603050405020304" pitchFamily="18" charset="0"/>
                <a:ea typeface="Lato"/>
                <a:cs typeface="Times New Roman" panose="02020603050405020304" pitchFamily="18" charset="0"/>
                <a:sym typeface="Lato"/>
              </a:rPr>
              <a:t> implementation (Digital Health,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Digital workload increases burnout risks and resistance to technologies (NHS England, 2023).</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Results highlighted the urgency of the systematic planning of the workforce and its specific digital skills training.</a:t>
            </a:r>
          </a:p>
        </p:txBody>
      </p:sp>
      <p:sp>
        <p:nvSpPr>
          <p:cNvPr id="12" name="TextBox 10">
            <a:extLst>
              <a:ext uri="{FF2B5EF4-FFF2-40B4-BE49-F238E27FC236}">
                <a16:creationId xmlns:a16="http://schemas.microsoft.com/office/drawing/2014/main" id="{C7212409-1C55-4C0F-8FD5-165F4E10618A}"/>
              </a:ext>
            </a:extLst>
          </p:cNvPr>
          <p:cNvSpPr txBox="1"/>
          <p:nvPr/>
        </p:nvSpPr>
        <p:spPr>
          <a:xfrm>
            <a:off x="432955" y="169709"/>
            <a:ext cx="15163800" cy="1354217"/>
          </a:xfrm>
          <a:prstGeom prst="rect">
            <a:avLst/>
          </a:prstGeom>
        </p:spPr>
        <p:txBody>
          <a:bodyPr wrap="square" lIns="0" tIns="0" rIns="0" bIns="0" rtlCol="0" anchor="t">
            <a:spAutoFit/>
          </a:bodyPr>
          <a:lstStyle/>
          <a:p>
            <a:pPr algn="ctr"/>
            <a:r>
              <a:rPr lang="en-US" sz="4400" dirty="0">
                <a:solidFill>
                  <a:schemeClr val="accent1"/>
                </a:solidFill>
                <a:latin typeface="Archivo Black"/>
                <a:ea typeface="Archivo Black"/>
                <a:cs typeface="Archivo Black"/>
                <a:sym typeface="Archivo Black"/>
              </a:rPr>
              <a:t>TRANSFORMATIVE EFFECTS OF TELEHEALTH ON HEALTHCARE WORKFORCE DYNAMICS</a:t>
            </a:r>
          </a:p>
        </p:txBody>
      </p:sp>
      <p:pic>
        <p:nvPicPr>
          <p:cNvPr id="5122" name="Picture 2" descr="How Telehealth Can Help Hospitals Balance Their COVID-19 Load">
            <a:extLst>
              <a:ext uri="{FF2B5EF4-FFF2-40B4-BE49-F238E27FC236}">
                <a16:creationId xmlns:a16="http://schemas.microsoft.com/office/drawing/2014/main" id="{758E6F6A-F5B7-45B7-9FD0-930DE234A87C}"/>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1125200" y="2010944"/>
            <a:ext cx="7162801" cy="7475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0547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4603314" y="1582818"/>
            <a:ext cx="3684686" cy="8589881"/>
            <a:chOff x="0" y="0"/>
            <a:chExt cx="970452" cy="2768540"/>
          </a:xfrm>
          <a:solidFill>
            <a:srgbClr val="C00000"/>
          </a:solidFill>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sp>
        <p:sp>
          <p:nvSpPr>
            <p:cNvPr id="5" name="TextBox 5"/>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sp>
        <p:nvSpPr>
          <p:cNvPr id="13" name="AutoShape 13"/>
          <p:cNvSpPr/>
          <p:nvPr/>
        </p:nvSpPr>
        <p:spPr>
          <a:xfrm>
            <a:off x="838200" y="114300"/>
            <a:ext cx="14353310" cy="0"/>
          </a:xfrm>
          <a:prstGeom prst="line">
            <a:avLst/>
          </a:prstGeom>
          <a:ln w="38100" cap="flat">
            <a:solidFill>
              <a:srgbClr val="252525"/>
            </a:solidFill>
            <a:prstDash val="solid"/>
            <a:headEnd type="oval" w="lg" len="lg"/>
            <a:tailEnd type="oval" w="lg" len="lg"/>
          </a:ln>
        </p:spPr>
      </p:sp>
      <p:sp>
        <p:nvSpPr>
          <p:cNvPr id="17" name="TextBox 11">
            <a:extLst>
              <a:ext uri="{FF2B5EF4-FFF2-40B4-BE49-F238E27FC236}">
                <a16:creationId xmlns:a16="http://schemas.microsoft.com/office/drawing/2014/main" id="{7511A32D-DAD6-4A76-A7CD-150FD92F8AD0}"/>
              </a:ext>
            </a:extLst>
          </p:cNvPr>
          <p:cNvSpPr txBox="1"/>
          <p:nvPr/>
        </p:nvSpPr>
        <p:spPr>
          <a:xfrm>
            <a:off x="304800" y="2171700"/>
            <a:ext cx="9677400" cy="7181453"/>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Digital triage and remote consultations embedded into daily care delivery (OECD,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Over 45% GP appointments conducted remotely across England in 2023 (NHS England, 2023).</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Improves access for rural patients and chronic condition management (</a:t>
            </a:r>
            <a:r>
              <a:rPr lang="en-US" sz="4000" dirty="0" err="1">
                <a:latin typeface="Times New Roman" panose="02020603050405020304" pitchFamily="18" charset="0"/>
                <a:ea typeface="Lato"/>
                <a:cs typeface="Times New Roman" panose="02020603050405020304" pitchFamily="18" charset="0"/>
                <a:sym typeface="Lato"/>
              </a:rPr>
              <a:t>Ezeamii</a:t>
            </a:r>
            <a:r>
              <a:rPr lang="en-US" sz="4000" dirty="0">
                <a:latin typeface="Times New Roman" panose="02020603050405020304" pitchFamily="18" charset="0"/>
                <a:ea typeface="Lato"/>
                <a:cs typeface="Times New Roman" panose="02020603050405020304" pitchFamily="18" charset="0"/>
                <a:sym typeface="Lato"/>
              </a:rPr>
              <a:t> et al., 2024).</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Urgent care pathways became 20% to 30% faster post-adoption (Evans, 2025).</a:t>
            </a:r>
          </a:p>
        </p:txBody>
      </p:sp>
      <p:sp>
        <p:nvSpPr>
          <p:cNvPr id="12" name="TextBox 10">
            <a:extLst>
              <a:ext uri="{FF2B5EF4-FFF2-40B4-BE49-F238E27FC236}">
                <a16:creationId xmlns:a16="http://schemas.microsoft.com/office/drawing/2014/main" id="{C7212409-1C55-4C0F-8FD5-165F4E10618A}"/>
              </a:ext>
            </a:extLst>
          </p:cNvPr>
          <p:cNvSpPr txBox="1"/>
          <p:nvPr/>
        </p:nvSpPr>
        <p:spPr>
          <a:xfrm>
            <a:off x="990600" y="228601"/>
            <a:ext cx="13841002" cy="1354217"/>
          </a:xfrm>
          <a:prstGeom prst="rect">
            <a:avLst/>
          </a:prstGeom>
        </p:spPr>
        <p:txBody>
          <a:bodyPr wrap="square" lIns="0" tIns="0" rIns="0" bIns="0" rtlCol="0" anchor="t">
            <a:spAutoFit/>
          </a:bodyPr>
          <a:lstStyle/>
          <a:p>
            <a:pPr algn="ctr"/>
            <a:r>
              <a:rPr lang="en-US" sz="4400" dirty="0">
                <a:solidFill>
                  <a:srgbClr val="C00000"/>
                </a:solidFill>
                <a:latin typeface="Archivo Black"/>
                <a:ea typeface="Archivo Black"/>
                <a:cs typeface="Archivo Black"/>
                <a:sym typeface="Archivo Black"/>
              </a:rPr>
              <a:t>SERVICE DELIVERY ADAPTATION AND ROLE EVOLUTION IN TELEHEALTH ADOPTION</a:t>
            </a:r>
          </a:p>
        </p:txBody>
      </p:sp>
      <p:pic>
        <p:nvPicPr>
          <p:cNvPr id="6146" name="Picture 2" descr="Growth in Telehealth Use Post-COVID-19 Is Here To Stay">
            <a:extLst>
              <a:ext uri="{FF2B5EF4-FFF2-40B4-BE49-F238E27FC236}">
                <a16:creationId xmlns:a16="http://schemas.microsoft.com/office/drawing/2014/main" id="{74CF4384-59F9-471B-B4D5-C25FB65984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91801" y="1866899"/>
            <a:ext cx="7396907" cy="3886202"/>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Benefits of Telehealth During an Infection Pandemic (COVID-19)">
            <a:extLst>
              <a:ext uri="{FF2B5EF4-FFF2-40B4-BE49-F238E27FC236}">
                <a16:creationId xmlns:a16="http://schemas.microsoft.com/office/drawing/2014/main" id="{28E3A02E-E2A5-408D-B506-39021D3932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91800" y="5753101"/>
            <a:ext cx="7396907" cy="4009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89163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4603314" y="1714500"/>
            <a:ext cx="3684686" cy="8458199"/>
            <a:chOff x="0" y="0"/>
            <a:chExt cx="970452" cy="2768540"/>
          </a:xfrm>
          <a:solidFill>
            <a:srgbClr val="C00000"/>
          </a:solidFill>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sp>
        <p:sp>
          <p:nvSpPr>
            <p:cNvPr id="5" name="TextBox 5"/>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sp>
        <p:nvSpPr>
          <p:cNvPr id="13" name="AutoShape 13"/>
          <p:cNvSpPr/>
          <p:nvPr/>
        </p:nvSpPr>
        <p:spPr>
          <a:xfrm>
            <a:off x="838200" y="114300"/>
            <a:ext cx="14353310" cy="0"/>
          </a:xfrm>
          <a:prstGeom prst="line">
            <a:avLst/>
          </a:prstGeom>
          <a:ln w="38100" cap="flat">
            <a:solidFill>
              <a:srgbClr val="252525"/>
            </a:solidFill>
            <a:prstDash val="solid"/>
            <a:headEnd type="oval" w="lg" len="lg"/>
            <a:tailEnd type="oval" w="lg" len="lg"/>
          </a:ln>
        </p:spPr>
      </p:sp>
      <p:sp>
        <p:nvSpPr>
          <p:cNvPr id="17" name="TextBox 11">
            <a:extLst>
              <a:ext uri="{FF2B5EF4-FFF2-40B4-BE49-F238E27FC236}">
                <a16:creationId xmlns:a16="http://schemas.microsoft.com/office/drawing/2014/main" id="{7511A32D-DAD6-4A76-A7CD-150FD92F8AD0}"/>
              </a:ext>
            </a:extLst>
          </p:cNvPr>
          <p:cNvSpPr txBox="1"/>
          <p:nvPr/>
        </p:nvSpPr>
        <p:spPr>
          <a:xfrm>
            <a:off x="228600" y="2162373"/>
            <a:ext cx="9448800" cy="7181453"/>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Lack of physical examination delays diagnosis in complex cases (Lu et al., 2022).</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Technical failures disrupt consultations and reduce patient satisfaction (NHS Long Term Plan, 2024).</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Reduced non-verbal cues affect clinical judgment and patient relationships (Restrepo et al., 2024).</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Telehealth improves inclusivity and supports preventive and chronic care (Digital Health, 2024).</a:t>
            </a:r>
          </a:p>
        </p:txBody>
      </p:sp>
      <p:sp>
        <p:nvSpPr>
          <p:cNvPr id="9" name="TextBox 10">
            <a:extLst>
              <a:ext uri="{FF2B5EF4-FFF2-40B4-BE49-F238E27FC236}">
                <a16:creationId xmlns:a16="http://schemas.microsoft.com/office/drawing/2014/main" id="{11E35A12-C783-43CE-B875-50162425ECC4}"/>
              </a:ext>
            </a:extLst>
          </p:cNvPr>
          <p:cNvSpPr txBox="1"/>
          <p:nvPr/>
        </p:nvSpPr>
        <p:spPr>
          <a:xfrm>
            <a:off x="1219200" y="185683"/>
            <a:ext cx="13841002" cy="1354217"/>
          </a:xfrm>
          <a:prstGeom prst="rect">
            <a:avLst/>
          </a:prstGeom>
        </p:spPr>
        <p:txBody>
          <a:bodyPr wrap="square" lIns="0" tIns="0" rIns="0" bIns="0" rtlCol="0" anchor="t">
            <a:spAutoFit/>
          </a:bodyPr>
          <a:lstStyle/>
          <a:p>
            <a:pPr algn="ctr"/>
            <a:r>
              <a:rPr lang="en-US" sz="4400" dirty="0">
                <a:solidFill>
                  <a:srgbClr val="C00000"/>
                </a:solidFill>
                <a:latin typeface="Archivo Black"/>
                <a:ea typeface="Archivo Black"/>
                <a:cs typeface="Archivo Black"/>
                <a:sym typeface="Archivo Black"/>
              </a:rPr>
              <a:t>SERVICE DELIVERY ADAPTATION AND ROLE EVOLUTION IN TELEHEALTH ADOPTION</a:t>
            </a:r>
          </a:p>
        </p:txBody>
      </p:sp>
      <p:pic>
        <p:nvPicPr>
          <p:cNvPr id="7170" name="Picture 2" descr="Vuzix and Librestream Launch Joint Telehealth Solution to Leverage Medical  Specialists and Personal Protective Equipment (PPE) in Response to COVID-19">
            <a:extLst>
              <a:ext uri="{FF2B5EF4-FFF2-40B4-BE49-F238E27FC236}">
                <a16:creationId xmlns:a16="http://schemas.microsoft.com/office/drawing/2014/main" id="{C072CF30-768B-4D51-B161-B1EE3395C800}"/>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0591800" y="2019300"/>
            <a:ext cx="7631878" cy="762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2596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3868400" y="1104900"/>
            <a:ext cx="4419600" cy="9067800"/>
            <a:chOff x="0" y="0"/>
            <a:chExt cx="970452" cy="2768540"/>
          </a:xfrm>
          <a:solidFill>
            <a:srgbClr val="92D050"/>
          </a:solidFill>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sp>
        <p:sp>
          <p:nvSpPr>
            <p:cNvPr id="5" name="TextBox 5"/>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sp>
        <p:nvSpPr>
          <p:cNvPr id="13" name="AutoShape 13"/>
          <p:cNvSpPr/>
          <p:nvPr/>
        </p:nvSpPr>
        <p:spPr>
          <a:xfrm>
            <a:off x="838200" y="114300"/>
            <a:ext cx="14353310" cy="0"/>
          </a:xfrm>
          <a:prstGeom prst="line">
            <a:avLst/>
          </a:prstGeom>
          <a:ln w="38100" cap="flat">
            <a:solidFill>
              <a:srgbClr val="252525"/>
            </a:solidFill>
            <a:prstDash val="solid"/>
            <a:headEnd type="oval" w="lg" len="lg"/>
            <a:tailEnd type="oval" w="lg" len="lg"/>
          </a:ln>
        </p:spPr>
      </p:sp>
      <p:sp>
        <p:nvSpPr>
          <p:cNvPr id="17" name="TextBox 11">
            <a:extLst>
              <a:ext uri="{FF2B5EF4-FFF2-40B4-BE49-F238E27FC236}">
                <a16:creationId xmlns:a16="http://schemas.microsoft.com/office/drawing/2014/main" id="{7511A32D-DAD6-4A76-A7CD-150FD92F8AD0}"/>
              </a:ext>
            </a:extLst>
          </p:cNvPr>
          <p:cNvSpPr txBox="1"/>
          <p:nvPr/>
        </p:nvSpPr>
        <p:spPr>
          <a:xfrm>
            <a:off x="232541" y="2272291"/>
            <a:ext cx="9650002" cy="7181453"/>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Telehealth improves satisfaction, convenience and continuity of care (OECD,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Most patients rated remote consultations nine out of ten (OECD,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Limits non-verbal communication delaying complex patient assessments (</a:t>
            </a:r>
            <a:r>
              <a:rPr lang="en-US" sz="4000" dirty="0" err="1">
                <a:latin typeface="Times New Roman" panose="02020603050405020304" pitchFamily="18" charset="0"/>
                <a:ea typeface="Lato"/>
                <a:cs typeface="Times New Roman" panose="02020603050405020304" pitchFamily="18" charset="0"/>
                <a:sym typeface="Lato"/>
              </a:rPr>
              <a:t>Sota</a:t>
            </a:r>
            <a:r>
              <a:rPr lang="en-US" sz="4000" dirty="0">
                <a:latin typeface="Times New Roman" panose="02020603050405020304" pitchFamily="18" charset="0"/>
                <a:ea typeface="Lato"/>
                <a:cs typeface="Times New Roman" panose="02020603050405020304" pitchFamily="18" charset="0"/>
                <a:sym typeface="Lato"/>
              </a:rPr>
              <a:t> et al.,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Face-to-face care remains essential for therapeutic rapport and trust (Telehealth and Medicine Today, 2021).</a:t>
            </a:r>
          </a:p>
        </p:txBody>
      </p:sp>
      <p:sp>
        <p:nvSpPr>
          <p:cNvPr id="12" name="TextBox 10">
            <a:extLst>
              <a:ext uri="{FF2B5EF4-FFF2-40B4-BE49-F238E27FC236}">
                <a16:creationId xmlns:a16="http://schemas.microsoft.com/office/drawing/2014/main" id="{C7212409-1C55-4C0F-8FD5-165F4E10618A}"/>
              </a:ext>
            </a:extLst>
          </p:cNvPr>
          <p:cNvSpPr txBox="1"/>
          <p:nvPr/>
        </p:nvSpPr>
        <p:spPr>
          <a:xfrm>
            <a:off x="332198" y="175617"/>
            <a:ext cx="14603002" cy="1538883"/>
          </a:xfrm>
          <a:prstGeom prst="rect">
            <a:avLst/>
          </a:prstGeom>
        </p:spPr>
        <p:txBody>
          <a:bodyPr wrap="square" lIns="0" tIns="0" rIns="0" bIns="0" rtlCol="0" anchor="t">
            <a:spAutoFit/>
          </a:bodyPr>
          <a:lstStyle/>
          <a:p>
            <a:pPr algn="ctr"/>
            <a:r>
              <a:rPr lang="en-US" sz="5000" dirty="0">
                <a:solidFill>
                  <a:srgbClr val="00B050"/>
                </a:solidFill>
                <a:latin typeface="Archivo Black"/>
                <a:ea typeface="Archivo Black"/>
                <a:cs typeface="Archivo Black"/>
                <a:sym typeface="Archivo Black"/>
              </a:rPr>
              <a:t>INFLUENCE OF TELEHEALTH ON PATIENT OR SERVICE USER</a:t>
            </a:r>
          </a:p>
        </p:txBody>
      </p:sp>
      <p:pic>
        <p:nvPicPr>
          <p:cNvPr id="8194" name="Picture 2" descr="Telehealth Benefits for Bedside Collaboration and Clinical Experience">
            <a:extLst>
              <a:ext uri="{FF2B5EF4-FFF2-40B4-BE49-F238E27FC236}">
                <a16:creationId xmlns:a16="http://schemas.microsoft.com/office/drawing/2014/main" id="{C78163DD-5C4C-43B3-A3E7-D916EBBBE5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44200" y="1943100"/>
            <a:ext cx="7311259" cy="77112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9588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4603314" y="1104900"/>
            <a:ext cx="3684686" cy="9067800"/>
            <a:chOff x="0" y="0"/>
            <a:chExt cx="970452" cy="2768540"/>
          </a:xfrm>
          <a:solidFill>
            <a:srgbClr val="92D050"/>
          </a:solidFill>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sp>
        <p:sp>
          <p:nvSpPr>
            <p:cNvPr id="5" name="TextBox 5"/>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sp>
        <p:nvSpPr>
          <p:cNvPr id="13" name="AutoShape 13"/>
          <p:cNvSpPr/>
          <p:nvPr/>
        </p:nvSpPr>
        <p:spPr>
          <a:xfrm>
            <a:off x="838200" y="114300"/>
            <a:ext cx="14353310" cy="0"/>
          </a:xfrm>
          <a:prstGeom prst="line">
            <a:avLst/>
          </a:prstGeom>
          <a:ln w="38100" cap="flat">
            <a:solidFill>
              <a:srgbClr val="252525"/>
            </a:solidFill>
            <a:prstDash val="solid"/>
            <a:headEnd type="oval" w="lg" len="lg"/>
            <a:tailEnd type="oval" w="lg" len="lg"/>
          </a:ln>
        </p:spPr>
      </p:sp>
      <p:sp>
        <p:nvSpPr>
          <p:cNvPr id="17" name="TextBox 11">
            <a:extLst>
              <a:ext uri="{FF2B5EF4-FFF2-40B4-BE49-F238E27FC236}">
                <a16:creationId xmlns:a16="http://schemas.microsoft.com/office/drawing/2014/main" id="{7511A32D-DAD6-4A76-A7CD-150FD92F8AD0}"/>
              </a:ext>
            </a:extLst>
          </p:cNvPr>
          <p:cNvSpPr txBox="1"/>
          <p:nvPr/>
        </p:nvSpPr>
        <p:spPr>
          <a:xfrm>
            <a:off x="283119" y="2021086"/>
            <a:ext cx="10080081" cy="7694414"/>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Teleconsultations saved millions of travel hours and reduced work absenteeism (Evans,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Attendance compliance improved through timely participation in remote consultations (Beheshti et al., 2022).</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Digital exclusion limits access for older and disadvantaged populations (Greenhalgh et al., 2022).</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Privacy concerns reduce trust and telehealth adoption among vulnerable patients (</a:t>
            </a:r>
            <a:r>
              <a:rPr lang="en-US" sz="4000" dirty="0" err="1">
                <a:latin typeface="Times New Roman" panose="02020603050405020304" pitchFamily="18" charset="0"/>
                <a:ea typeface="Lato"/>
                <a:cs typeface="Times New Roman" panose="02020603050405020304" pitchFamily="18" charset="0"/>
                <a:sym typeface="Lato"/>
              </a:rPr>
              <a:t>Ezeamii</a:t>
            </a:r>
            <a:r>
              <a:rPr lang="en-US" sz="4000" dirty="0">
                <a:latin typeface="Times New Roman" panose="02020603050405020304" pitchFamily="18" charset="0"/>
                <a:ea typeface="Lato"/>
                <a:cs typeface="Times New Roman" panose="02020603050405020304" pitchFamily="18" charset="0"/>
                <a:sym typeface="Lato"/>
              </a:rPr>
              <a:t> et al., 2024).</a:t>
            </a:r>
          </a:p>
        </p:txBody>
      </p:sp>
      <p:sp>
        <p:nvSpPr>
          <p:cNvPr id="12" name="TextBox 10">
            <a:extLst>
              <a:ext uri="{FF2B5EF4-FFF2-40B4-BE49-F238E27FC236}">
                <a16:creationId xmlns:a16="http://schemas.microsoft.com/office/drawing/2014/main" id="{C7212409-1C55-4C0F-8FD5-165F4E10618A}"/>
              </a:ext>
            </a:extLst>
          </p:cNvPr>
          <p:cNvSpPr txBox="1"/>
          <p:nvPr/>
        </p:nvSpPr>
        <p:spPr>
          <a:xfrm>
            <a:off x="332198" y="99417"/>
            <a:ext cx="14603002" cy="1538883"/>
          </a:xfrm>
          <a:prstGeom prst="rect">
            <a:avLst/>
          </a:prstGeom>
        </p:spPr>
        <p:txBody>
          <a:bodyPr wrap="square" lIns="0" tIns="0" rIns="0" bIns="0" rtlCol="0" anchor="t">
            <a:spAutoFit/>
          </a:bodyPr>
          <a:lstStyle/>
          <a:p>
            <a:pPr algn="ctr"/>
            <a:r>
              <a:rPr lang="en-US" sz="5000" dirty="0">
                <a:solidFill>
                  <a:srgbClr val="00B050"/>
                </a:solidFill>
                <a:latin typeface="Archivo Black"/>
                <a:ea typeface="Archivo Black"/>
                <a:cs typeface="Archivo Black"/>
                <a:sym typeface="Archivo Black"/>
              </a:rPr>
              <a:t>INFLUENCE OF TELEHEALTH ON PATIENT OR SERVICE USER</a:t>
            </a:r>
          </a:p>
        </p:txBody>
      </p:sp>
      <p:pic>
        <p:nvPicPr>
          <p:cNvPr id="9218" name="Picture 2" descr="How to Prepare for Telemedicine Appointment | Telehealth Services">
            <a:extLst>
              <a:ext uri="{FF2B5EF4-FFF2-40B4-BE49-F238E27FC236}">
                <a16:creationId xmlns:a16="http://schemas.microsoft.com/office/drawing/2014/main" id="{4B061126-FFB4-4647-B315-EA230FF13801}"/>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l="21038"/>
          <a:stretch/>
        </p:blipFill>
        <p:spPr bwMode="auto">
          <a:xfrm>
            <a:off x="11251984" y="2101628"/>
            <a:ext cx="6781800" cy="7074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1613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4097000" y="1638300"/>
            <a:ext cx="4191000" cy="8534400"/>
            <a:chOff x="0" y="0"/>
            <a:chExt cx="970452" cy="2768540"/>
          </a:xfrm>
          <a:solidFill>
            <a:schemeClr val="accent5">
              <a:lumMod val="75000"/>
            </a:schemeClr>
          </a:solidFill>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sp>
        <p:sp>
          <p:nvSpPr>
            <p:cNvPr id="5" name="TextBox 5"/>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sp>
        <p:nvSpPr>
          <p:cNvPr id="13" name="AutoShape 13"/>
          <p:cNvSpPr/>
          <p:nvPr/>
        </p:nvSpPr>
        <p:spPr>
          <a:xfrm>
            <a:off x="838200" y="114300"/>
            <a:ext cx="14353310" cy="0"/>
          </a:xfrm>
          <a:prstGeom prst="line">
            <a:avLst/>
          </a:prstGeom>
          <a:ln w="38100" cap="flat">
            <a:solidFill>
              <a:srgbClr val="252525"/>
            </a:solidFill>
            <a:prstDash val="solid"/>
            <a:headEnd type="oval" w="lg" len="lg"/>
            <a:tailEnd type="oval" w="lg" len="lg"/>
          </a:ln>
        </p:spPr>
      </p:sp>
      <p:sp>
        <p:nvSpPr>
          <p:cNvPr id="17" name="TextBox 11">
            <a:extLst>
              <a:ext uri="{FF2B5EF4-FFF2-40B4-BE49-F238E27FC236}">
                <a16:creationId xmlns:a16="http://schemas.microsoft.com/office/drawing/2014/main" id="{7511A32D-DAD6-4A76-A7CD-150FD92F8AD0}"/>
              </a:ext>
            </a:extLst>
          </p:cNvPr>
          <p:cNvSpPr txBox="1"/>
          <p:nvPr/>
        </p:nvSpPr>
        <p:spPr>
          <a:xfrm>
            <a:off x="381000" y="2256049"/>
            <a:ext cx="9954802" cy="7181453"/>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Telehealth improves rural healthcare access reducing travel and connecting to specialists (Mental Health Reform, 2023).</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Enables long-distance care delivery improving health outcomes and chronic condition management (Mental Health Reform, 2023).</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Rural uptake limited by slow broadband, costs and low digital literacy (</a:t>
            </a:r>
            <a:r>
              <a:rPr lang="en-US" sz="4000" dirty="0" err="1">
                <a:latin typeface="Times New Roman" panose="02020603050405020304" pitchFamily="18" charset="0"/>
                <a:ea typeface="Lato"/>
                <a:cs typeface="Times New Roman" panose="02020603050405020304" pitchFamily="18" charset="0"/>
                <a:sym typeface="Lato"/>
              </a:rPr>
              <a:t>Syamjith</a:t>
            </a:r>
            <a:r>
              <a:rPr lang="en-US" sz="4000" dirty="0">
                <a:latin typeface="Times New Roman" panose="02020603050405020304" pitchFamily="18" charset="0"/>
                <a:ea typeface="Lato"/>
                <a:cs typeface="Times New Roman" panose="02020603050405020304" pitchFamily="18" charset="0"/>
                <a:sym typeface="Lato"/>
              </a:rPr>
              <a:t> et al., 2025).</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Family and </a:t>
            </a:r>
            <a:r>
              <a:rPr lang="en-US" sz="4000" dirty="0" err="1">
                <a:latin typeface="Times New Roman" panose="02020603050405020304" pitchFamily="18" charset="0"/>
                <a:ea typeface="Lato"/>
                <a:cs typeface="Times New Roman" panose="02020603050405020304" pitchFamily="18" charset="0"/>
                <a:sym typeface="Lato"/>
              </a:rPr>
              <a:t>carers</a:t>
            </a:r>
            <a:r>
              <a:rPr lang="en-US" sz="4000" dirty="0">
                <a:latin typeface="Times New Roman" panose="02020603050405020304" pitchFamily="18" charset="0"/>
                <a:ea typeface="Lato"/>
                <a:cs typeface="Times New Roman" panose="02020603050405020304" pitchFamily="18" charset="0"/>
                <a:sym typeface="Lato"/>
              </a:rPr>
              <a:t> support consultations increasing informal care burden (Lu et al., 2022).</a:t>
            </a:r>
          </a:p>
        </p:txBody>
      </p:sp>
      <p:sp>
        <p:nvSpPr>
          <p:cNvPr id="12" name="TextBox 10">
            <a:extLst>
              <a:ext uri="{FF2B5EF4-FFF2-40B4-BE49-F238E27FC236}">
                <a16:creationId xmlns:a16="http://schemas.microsoft.com/office/drawing/2014/main" id="{C7212409-1C55-4C0F-8FD5-165F4E10618A}"/>
              </a:ext>
            </a:extLst>
          </p:cNvPr>
          <p:cNvSpPr txBox="1"/>
          <p:nvPr/>
        </p:nvSpPr>
        <p:spPr>
          <a:xfrm>
            <a:off x="713354" y="232325"/>
            <a:ext cx="14603002" cy="1354217"/>
          </a:xfrm>
          <a:prstGeom prst="rect">
            <a:avLst/>
          </a:prstGeom>
        </p:spPr>
        <p:txBody>
          <a:bodyPr wrap="square" lIns="0" tIns="0" rIns="0" bIns="0" rtlCol="0" anchor="t">
            <a:spAutoFit/>
          </a:bodyPr>
          <a:lstStyle/>
          <a:p>
            <a:pPr algn="ctr"/>
            <a:r>
              <a:rPr lang="en-US" sz="4400" dirty="0">
                <a:solidFill>
                  <a:srgbClr val="0070C0"/>
                </a:solidFill>
                <a:latin typeface="Archivo Black"/>
                <a:ea typeface="Archivo Black"/>
                <a:cs typeface="Archivo Black"/>
                <a:sym typeface="Archivo Black"/>
              </a:rPr>
              <a:t>COMMUNITY IMPLICATIONS OF TELEHEALTH INTEGRATION IN CLINICAL PRACTICE</a:t>
            </a:r>
          </a:p>
        </p:txBody>
      </p:sp>
      <p:pic>
        <p:nvPicPr>
          <p:cNvPr id="10244" name="Picture 4" descr="Telemedicine in Rural Areas: A Lifeline for the Forgotten">
            <a:extLst>
              <a:ext uri="{FF2B5EF4-FFF2-40B4-BE49-F238E27FC236}">
                <a16:creationId xmlns:a16="http://schemas.microsoft.com/office/drawing/2014/main" id="{54EA243F-F826-429A-A937-5931789F8A12}"/>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1125199" y="2095500"/>
            <a:ext cx="7010401" cy="7342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8616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4603314" y="1104900"/>
            <a:ext cx="3684686" cy="9067800"/>
            <a:chOff x="0" y="0"/>
            <a:chExt cx="970452" cy="2768540"/>
          </a:xfrm>
          <a:solidFill>
            <a:schemeClr val="accent5">
              <a:lumMod val="75000"/>
            </a:schemeClr>
          </a:solidFill>
        </p:grpSpPr>
        <p:sp>
          <p:nvSpPr>
            <p:cNvPr id="4" name="Freeform 4"/>
            <p:cNvSpPr/>
            <p:nvPr/>
          </p:nvSpPr>
          <p:spPr>
            <a:xfrm>
              <a:off x="0" y="0"/>
              <a:ext cx="970452" cy="2768540"/>
            </a:xfrm>
            <a:custGeom>
              <a:avLst/>
              <a:gdLst/>
              <a:ahLst/>
              <a:cxnLst/>
              <a:rect l="l" t="t" r="r" b="b"/>
              <a:pathLst>
                <a:path w="970452" h="2768540">
                  <a:moveTo>
                    <a:pt x="0" y="0"/>
                  </a:moveTo>
                  <a:lnTo>
                    <a:pt x="970452" y="0"/>
                  </a:lnTo>
                  <a:lnTo>
                    <a:pt x="970452" y="2768540"/>
                  </a:lnTo>
                  <a:lnTo>
                    <a:pt x="0" y="2768540"/>
                  </a:lnTo>
                  <a:close/>
                </a:path>
              </a:pathLst>
            </a:custGeom>
            <a:grpFill/>
          </p:spPr>
        </p:sp>
        <p:sp>
          <p:nvSpPr>
            <p:cNvPr id="5" name="TextBox 5"/>
            <p:cNvSpPr txBox="1"/>
            <p:nvPr/>
          </p:nvSpPr>
          <p:spPr>
            <a:xfrm>
              <a:off x="0" y="-38100"/>
              <a:ext cx="970452" cy="2806640"/>
            </a:xfrm>
            <a:prstGeom prst="rect">
              <a:avLst/>
            </a:prstGeom>
            <a:grpFill/>
          </p:spPr>
          <p:txBody>
            <a:bodyPr lIns="50800" tIns="50800" rIns="50800" bIns="50800" rtlCol="0" anchor="ctr"/>
            <a:lstStyle/>
            <a:p>
              <a:pPr algn="ctr">
                <a:lnSpc>
                  <a:spcPts val="2659"/>
                </a:lnSpc>
              </a:pPr>
              <a:endParaRPr/>
            </a:p>
          </p:txBody>
        </p:sp>
      </p:grpSp>
      <p:sp>
        <p:nvSpPr>
          <p:cNvPr id="13" name="AutoShape 13"/>
          <p:cNvSpPr/>
          <p:nvPr/>
        </p:nvSpPr>
        <p:spPr>
          <a:xfrm>
            <a:off x="838200" y="114300"/>
            <a:ext cx="14353310" cy="0"/>
          </a:xfrm>
          <a:prstGeom prst="line">
            <a:avLst/>
          </a:prstGeom>
          <a:ln w="38100" cap="flat">
            <a:solidFill>
              <a:srgbClr val="252525"/>
            </a:solidFill>
            <a:prstDash val="solid"/>
            <a:headEnd type="oval" w="lg" len="lg"/>
            <a:tailEnd type="oval" w="lg" len="lg"/>
          </a:ln>
        </p:spPr>
      </p:sp>
      <p:sp>
        <p:nvSpPr>
          <p:cNvPr id="17" name="TextBox 11">
            <a:extLst>
              <a:ext uri="{FF2B5EF4-FFF2-40B4-BE49-F238E27FC236}">
                <a16:creationId xmlns:a16="http://schemas.microsoft.com/office/drawing/2014/main" id="{7511A32D-DAD6-4A76-A7CD-150FD92F8AD0}"/>
              </a:ext>
            </a:extLst>
          </p:cNvPr>
          <p:cNvSpPr txBox="1"/>
          <p:nvPr/>
        </p:nvSpPr>
        <p:spPr>
          <a:xfrm>
            <a:off x="308550" y="2124640"/>
            <a:ext cx="9621099" cy="7694414"/>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Urban telehealth use is high due to broadband and digital literacy (NHS England, 2023).</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Specialist referrals and patient flow efficiency improve with urban telehealth adoption (Restrepo, 2024).</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High demand can cause congestion, shorter consultations and reduced interaction quality (Birmingham Health Partners, 2024).</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Co-production ensures equitable access, better uptake and community-focused digital care (Sharma et al., 2022).</a:t>
            </a:r>
          </a:p>
        </p:txBody>
      </p:sp>
      <p:sp>
        <p:nvSpPr>
          <p:cNvPr id="12" name="TextBox 10">
            <a:extLst>
              <a:ext uri="{FF2B5EF4-FFF2-40B4-BE49-F238E27FC236}">
                <a16:creationId xmlns:a16="http://schemas.microsoft.com/office/drawing/2014/main" id="{C7212409-1C55-4C0F-8FD5-165F4E10618A}"/>
              </a:ext>
            </a:extLst>
          </p:cNvPr>
          <p:cNvSpPr txBox="1"/>
          <p:nvPr/>
        </p:nvSpPr>
        <p:spPr>
          <a:xfrm>
            <a:off x="713198" y="190500"/>
            <a:ext cx="14603002" cy="1354217"/>
          </a:xfrm>
          <a:prstGeom prst="rect">
            <a:avLst/>
          </a:prstGeom>
        </p:spPr>
        <p:txBody>
          <a:bodyPr wrap="square" lIns="0" tIns="0" rIns="0" bIns="0" rtlCol="0" anchor="t">
            <a:spAutoFit/>
          </a:bodyPr>
          <a:lstStyle/>
          <a:p>
            <a:pPr algn="ctr"/>
            <a:r>
              <a:rPr lang="en-US" sz="4400" dirty="0">
                <a:solidFill>
                  <a:srgbClr val="0070C0"/>
                </a:solidFill>
                <a:latin typeface="Archivo Black"/>
                <a:ea typeface="Archivo Black"/>
                <a:cs typeface="Archivo Black"/>
                <a:sym typeface="Archivo Black"/>
              </a:rPr>
              <a:t>COMMUNITY IMPLICATIONS OF TELEHEALTH INTEGRATION IN CLINICAL PRACTICE</a:t>
            </a:r>
          </a:p>
        </p:txBody>
      </p:sp>
      <p:pic>
        <p:nvPicPr>
          <p:cNvPr id="11266" name="Picture 2" descr="Pathways to Prevention: Improving Rural Health Through Telehealth-Guided  Provider-to-Provider Communication | NHLBI, NIH">
            <a:extLst>
              <a:ext uri="{FF2B5EF4-FFF2-40B4-BE49-F238E27FC236}">
                <a16:creationId xmlns:a16="http://schemas.microsoft.com/office/drawing/2014/main" id="{00D3C086-CD55-4B21-ABF1-9CB3E1B506B7}"/>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0820400" y="2095500"/>
            <a:ext cx="7338448" cy="7376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3866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p:cNvSpPr/>
          <p:nvPr/>
        </p:nvSpPr>
        <p:spPr>
          <a:xfrm>
            <a:off x="29300" y="9863407"/>
            <a:ext cx="18258700" cy="537893"/>
          </a:xfrm>
          <a:custGeom>
            <a:avLst/>
            <a:gdLst/>
            <a:ahLst/>
            <a:cxnLst/>
            <a:rect l="l" t="t" r="r" b="b"/>
            <a:pathLst>
              <a:path w="18404260" h="1940813">
                <a:moveTo>
                  <a:pt x="0" y="0"/>
                </a:moveTo>
                <a:lnTo>
                  <a:pt x="18404260" y="0"/>
                </a:lnTo>
                <a:lnTo>
                  <a:pt x="18404260" y="1940812"/>
                </a:lnTo>
                <a:lnTo>
                  <a:pt x="0" y="19408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rot="3212628">
            <a:off x="8271088" y="3663141"/>
            <a:ext cx="9621167" cy="4767764"/>
          </a:xfrm>
          <a:custGeom>
            <a:avLst/>
            <a:gdLst/>
            <a:ahLst/>
            <a:cxnLst/>
            <a:rect l="l" t="t" r="r" b="b"/>
            <a:pathLst>
              <a:path w="8925137" h="4462569">
                <a:moveTo>
                  <a:pt x="0" y="0"/>
                </a:moveTo>
                <a:lnTo>
                  <a:pt x="8925137" y="0"/>
                </a:lnTo>
                <a:lnTo>
                  <a:pt x="8925137" y="4462569"/>
                </a:lnTo>
                <a:lnTo>
                  <a:pt x="0" y="446256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3352800" y="477614"/>
            <a:ext cx="8801100" cy="1006494"/>
          </a:xfrm>
          <a:prstGeom prst="rect">
            <a:avLst/>
          </a:prstGeom>
        </p:spPr>
        <p:txBody>
          <a:bodyPr wrap="square" lIns="0" tIns="0" rIns="0" bIns="0" rtlCol="0" anchor="t">
            <a:spAutoFit/>
          </a:bodyPr>
          <a:lstStyle/>
          <a:p>
            <a:pPr algn="l">
              <a:lnSpc>
                <a:spcPts val="7476"/>
              </a:lnSpc>
            </a:pPr>
            <a:r>
              <a:rPr lang="en-US" sz="8000" dirty="0">
                <a:solidFill>
                  <a:srgbClr val="252525"/>
                </a:solidFill>
                <a:latin typeface="Archivo Black"/>
                <a:ea typeface="Archivo Black"/>
                <a:cs typeface="Archivo Black"/>
                <a:sym typeface="Archivo Black"/>
              </a:rPr>
              <a:t>CONCLUSION</a:t>
            </a:r>
          </a:p>
        </p:txBody>
      </p:sp>
      <p:sp>
        <p:nvSpPr>
          <p:cNvPr id="9" name="Freeform 9"/>
          <p:cNvSpPr/>
          <p:nvPr/>
        </p:nvSpPr>
        <p:spPr>
          <a:xfrm>
            <a:off x="1905000" y="545425"/>
            <a:ext cx="906317" cy="215868"/>
          </a:xfrm>
          <a:custGeom>
            <a:avLst/>
            <a:gdLst/>
            <a:ahLst/>
            <a:cxnLst/>
            <a:rect l="l" t="t" r="r" b="b"/>
            <a:pathLst>
              <a:path w="906317" h="215868">
                <a:moveTo>
                  <a:pt x="0" y="0"/>
                </a:moveTo>
                <a:lnTo>
                  <a:pt x="906317" y="0"/>
                </a:lnTo>
                <a:lnTo>
                  <a:pt x="906317" y="215868"/>
                </a:lnTo>
                <a:lnTo>
                  <a:pt x="0" y="21586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1" name="TextBox 11">
            <a:extLst>
              <a:ext uri="{FF2B5EF4-FFF2-40B4-BE49-F238E27FC236}">
                <a16:creationId xmlns:a16="http://schemas.microsoft.com/office/drawing/2014/main" id="{7142E4FF-A3BB-4DF8-A3E2-590B3F2A98D8}"/>
              </a:ext>
            </a:extLst>
          </p:cNvPr>
          <p:cNvSpPr txBox="1"/>
          <p:nvPr/>
        </p:nvSpPr>
        <p:spPr>
          <a:xfrm>
            <a:off x="304800" y="2019300"/>
            <a:ext cx="9448800" cy="6668492"/>
          </a:xfrm>
          <a:prstGeom prst="rect">
            <a:avLst/>
          </a:prstGeom>
        </p:spPr>
        <p:txBody>
          <a:bodyPr wrap="square" lIns="0" tIns="0" rIns="0" bIns="0" rtlCol="0" anchor="t">
            <a:spAutoFit/>
          </a:bodyPr>
          <a:lstStyle/>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Telehealth improves access, efficiency, and patient autonomy across UK health services.</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Around 45% of GP appointments conducted remotely in 2023 (NHS England, 2023).</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Rural communities benefit from specialist access, though digital exclusion remains challenging.</a:t>
            </a:r>
          </a:p>
          <a:p>
            <a:pPr marL="342900" indent="-342900" algn="just">
              <a:lnSpc>
                <a:spcPts val="4000"/>
              </a:lnSpc>
              <a:buFont typeface="Wingdings" panose="05000000000000000000" pitchFamily="2" charset="2"/>
              <a:buChar char="q"/>
            </a:pPr>
            <a:endParaRPr lang="en-US" sz="4000" dirty="0">
              <a:latin typeface="Times New Roman" panose="02020603050405020304" pitchFamily="18" charset="0"/>
              <a:ea typeface="Lato"/>
              <a:cs typeface="Times New Roman" panose="02020603050405020304" pitchFamily="18" charset="0"/>
              <a:sym typeface="Lato"/>
            </a:endParaRPr>
          </a:p>
          <a:p>
            <a:pPr marL="342900" indent="-342900" algn="just">
              <a:lnSpc>
                <a:spcPts val="4000"/>
              </a:lnSpc>
              <a:buFont typeface="Wingdings" panose="05000000000000000000" pitchFamily="2" charset="2"/>
              <a:buChar char="q"/>
            </a:pPr>
            <a:r>
              <a:rPr lang="en-US" sz="4000" dirty="0">
                <a:latin typeface="Times New Roman" panose="02020603050405020304" pitchFamily="18" charset="0"/>
                <a:ea typeface="Lato"/>
                <a:cs typeface="Times New Roman" panose="02020603050405020304" pitchFamily="18" charset="0"/>
                <a:sym typeface="Lato"/>
              </a:rPr>
              <a:t>Future healthcare will blend remote and face-to-face care efficiently and equitably.</a:t>
            </a:r>
          </a:p>
        </p:txBody>
      </p:sp>
      <p:pic>
        <p:nvPicPr>
          <p:cNvPr id="5" name="Picture 2" descr="10 examples of telehealth in action that give a glimpse into the future of  care">
            <a:extLst>
              <a:ext uri="{FF2B5EF4-FFF2-40B4-BE49-F238E27FC236}">
                <a16:creationId xmlns:a16="http://schemas.microsoft.com/office/drawing/2014/main" id="{A60A1536-7DBA-4C1E-8230-1754DFA61CEF}"/>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sharpenSoften amount="25000"/>
                    </a14:imgEffect>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10668000" y="342899"/>
            <a:ext cx="8801100" cy="8589055"/>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4"/>
          <p:cNvSpPr txBox="1"/>
          <p:nvPr/>
        </p:nvSpPr>
        <p:spPr>
          <a:xfrm>
            <a:off x="990600" y="38100"/>
            <a:ext cx="17114983" cy="875368"/>
          </a:xfrm>
          <a:prstGeom prst="rect">
            <a:avLst/>
          </a:prstGeom>
        </p:spPr>
        <p:txBody>
          <a:bodyPr wrap="square" lIns="0" tIns="0" rIns="0" bIns="0" rtlCol="0" anchor="t">
            <a:spAutoFit/>
          </a:bodyPr>
          <a:lstStyle/>
          <a:p>
            <a:pPr algn="ctr">
              <a:lnSpc>
                <a:spcPts val="7100"/>
              </a:lnSpc>
            </a:pPr>
            <a:r>
              <a:rPr lang="en-US" sz="5400" dirty="0">
                <a:solidFill>
                  <a:srgbClr val="252525"/>
                </a:solidFill>
                <a:latin typeface="Archivo Black"/>
                <a:ea typeface="Archivo Black"/>
                <a:cs typeface="Archivo Black"/>
                <a:sym typeface="Archivo Black"/>
              </a:rPr>
              <a:t>REFERENCES</a:t>
            </a:r>
          </a:p>
        </p:txBody>
      </p:sp>
      <p:sp>
        <p:nvSpPr>
          <p:cNvPr id="14" name="Freeform 14"/>
          <p:cNvSpPr/>
          <p:nvPr/>
        </p:nvSpPr>
        <p:spPr>
          <a:xfrm>
            <a:off x="283029" y="318290"/>
            <a:ext cx="906317" cy="215868"/>
          </a:xfrm>
          <a:custGeom>
            <a:avLst/>
            <a:gdLst/>
            <a:ahLst/>
            <a:cxnLst/>
            <a:rect l="l" t="t" r="r" b="b"/>
            <a:pathLst>
              <a:path w="906317" h="215868">
                <a:moveTo>
                  <a:pt x="0" y="0"/>
                </a:moveTo>
                <a:lnTo>
                  <a:pt x="906317" y="0"/>
                </a:lnTo>
                <a:lnTo>
                  <a:pt x="906317" y="215868"/>
                </a:lnTo>
                <a:lnTo>
                  <a:pt x="0" y="21586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1" name="TextBox 10">
            <a:extLst>
              <a:ext uri="{FF2B5EF4-FFF2-40B4-BE49-F238E27FC236}">
                <a16:creationId xmlns:a16="http://schemas.microsoft.com/office/drawing/2014/main" id="{BA9BE81C-14DE-4E49-9ADE-5867CDE5EC28}"/>
              </a:ext>
            </a:extLst>
          </p:cNvPr>
          <p:cNvSpPr txBox="1"/>
          <p:nvPr/>
        </p:nvSpPr>
        <p:spPr>
          <a:xfrm>
            <a:off x="76200" y="949662"/>
            <a:ext cx="18105583" cy="9223038"/>
          </a:xfrm>
          <a:prstGeom prst="rect">
            <a:avLst/>
          </a:prstGeom>
          <a:solidFill>
            <a:schemeClr val="accent6">
              <a:lumMod val="20000"/>
              <a:lumOff val="80000"/>
            </a:schemeClr>
          </a:solidFill>
        </p:spPr>
        <p:txBody>
          <a:bodyPr wrap="square">
            <a:spAutoFit/>
          </a:bodyPr>
          <a:lstStyle/>
          <a:p>
            <a:pPr marL="457200" marR="0" indent="-457200">
              <a:spcBef>
                <a:spcPts val="0"/>
              </a:spcBef>
              <a:spcAft>
                <a:spcPts val="800"/>
              </a:spcAft>
              <a:buFont typeface="Wingdings" panose="05000000000000000000" pitchFamily="2" charset="2"/>
              <a:buChar char="q"/>
            </a:pPr>
            <a:r>
              <a:rPr lang="en-US" sz="1500" dirty="0">
                <a:effectLst/>
                <a:latin typeface="Arial" panose="020B0604020202020204" pitchFamily="34" charset="0"/>
                <a:ea typeface="Calibri" panose="020F0502020204030204" pitchFamily="34" charset="0"/>
                <a:cs typeface="Arial" panose="020B0604020202020204" pitchFamily="34" charset="0"/>
              </a:rPr>
              <a:t>Beheshti, L., </a:t>
            </a:r>
            <a:r>
              <a:rPr lang="en-US" sz="1500" dirty="0" err="1">
                <a:effectLst/>
                <a:latin typeface="Arial" panose="020B0604020202020204" pitchFamily="34" charset="0"/>
                <a:ea typeface="Calibri" panose="020F0502020204030204" pitchFamily="34" charset="0"/>
                <a:cs typeface="Arial" panose="020B0604020202020204" pitchFamily="34" charset="0"/>
              </a:rPr>
              <a:t>Kalankesh</a:t>
            </a:r>
            <a:r>
              <a:rPr lang="en-US" sz="1500" dirty="0">
                <a:effectLst/>
                <a:latin typeface="Arial" panose="020B0604020202020204" pitchFamily="34" charset="0"/>
                <a:ea typeface="Calibri" panose="020F0502020204030204" pitchFamily="34" charset="0"/>
                <a:cs typeface="Arial" panose="020B0604020202020204" pitchFamily="34" charset="0"/>
              </a:rPr>
              <a:t>, L. R., </a:t>
            </a:r>
            <a:r>
              <a:rPr lang="en-US" sz="1500" dirty="0" err="1">
                <a:effectLst/>
                <a:latin typeface="Arial" panose="020B0604020202020204" pitchFamily="34" charset="0"/>
                <a:ea typeface="Calibri" panose="020F0502020204030204" pitchFamily="34" charset="0"/>
                <a:cs typeface="Arial" panose="020B0604020202020204" pitchFamily="34" charset="0"/>
              </a:rPr>
              <a:t>Doshmangir</a:t>
            </a:r>
            <a:r>
              <a:rPr lang="en-US" sz="1500" dirty="0">
                <a:effectLst/>
                <a:latin typeface="Arial" panose="020B0604020202020204" pitchFamily="34" charset="0"/>
                <a:ea typeface="Calibri" panose="020F0502020204030204" pitchFamily="34" charset="0"/>
                <a:cs typeface="Arial" panose="020B0604020202020204" pitchFamily="34" charset="0"/>
              </a:rPr>
              <a:t>, L., and </a:t>
            </a:r>
            <a:r>
              <a:rPr lang="en-US" sz="1500" dirty="0" err="1">
                <a:effectLst/>
                <a:latin typeface="Arial" panose="020B0604020202020204" pitchFamily="34" charset="0"/>
                <a:ea typeface="Calibri" panose="020F0502020204030204" pitchFamily="34" charset="0"/>
                <a:cs typeface="Arial" panose="020B0604020202020204" pitchFamily="34" charset="0"/>
              </a:rPr>
              <a:t>Farahbakhsh</a:t>
            </a:r>
            <a:r>
              <a:rPr lang="en-US" sz="1500" dirty="0">
                <a:effectLst/>
                <a:latin typeface="Arial" panose="020B0604020202020204" pitchFamily="34" charset="0"/>
                <a:ea typeface="Calibri" panose="020F0502020204030204" pitchFamily="34" charset="0"/>
                <a:cs typeface="Arial" panose="020B0604020202020204" pitchFamily="34" charset="0"/>
              </a:rPr>
              <a:t>, M. (2022). Telehealth in primary health care: a scoping review of the literature. Perspectives in health information management, 19(1), 1n. </a:t>
            </a:r>
          </a:p>
          <a:p>
            <a:pPr marL="457200" marR="0" indent="-457200">
              <a:spcBef>
                <a:spcPts val="0"/>
              </a:spcBef>
              <a:spcAft>
                <a:spcPts val="800"/>
              </a:spcAft>
              <a:buFont typeface="Wingdings" panose="05000000000000000000" pitchFamily="2" charset="2"/>
              <a:buChar char="q"/>
            </a:pPr>
            <a:r>
              <a:rPr lang="en-US" sz="1500" dirty="0">
                <a:effectLst/>
                <a:latin typeface="Arial" panose="020B0604020202020204" pitchFamily="34" charset="0"/>
                <a:ea typeface="Calibri" panose="020F0502020204030204" pitchFamily="34" charset="0"/>
                <a:cs typeface="Arial" panose="020B0604020202020204" pitchFamily="34" charset="0"/>
              </a:rPr>
              <a:t>Mental Health Reform (2023). Digital Inclusion and Access to Mental Health Services Reducing barriers and leveraging the positive potential. [online] Available at: https://mentalhealthreform.ie/wp-content/uploads/2023/10/Mental-Health-Reform_Digital-Inclustion-Report_2023-V2.pdf. </a:t>
            </a:r>
          </a:p>
          <a:p>
            <a:pPr marL="457200" marR="0" indent="-457200">
              <a:spcBef>
                <a:spcPts val="0"/>
              </a:spcBef>
              <a:spcAft>
                <a:spcPts val="800"/>
              </a:spcAft>
              <a:buFont typeface="Wingdings" panose="05000000000000000000" pitchFamily="2" charset="2"/>
              <a:buChar char="q"/>
            </a:pPr>
            <a:r>
              <a:rPr lang="en-US" sz="1500" dirty="0" err="1">
                <a:effectLst/>
                <a:latin typeface="Arial" panose="020B0604020202020204" pitchFamily="34" charset="0"/>
                <a:ea typeface="Calibri" panose="020F0502020204030204" pitchFamily="34" charset="0"/>
                <a:cs typeface="Arial" panose="020B0604020202020204" pitchFamily="34" charset="0"/>
              </a:rPr>
              <a:t>Sankaranarayanan</a:t>
            </a:r>
            <a:r>
              <a:rPr lang="en-US" sz="1500" dirty="0">
                <a:effectLst/>
                <a:latin typeface="Arial" panose="020B0604020202020204" pitchFamily="34" charset="0"/>
                <a:ea typeface="Calibri" panose="020F0502020204030204" pitchFamily="34" charset="0"/>
                <a:cs typeface="Arial" panose="020B0604020202020204" pitchFamily="34" charset="0"/>
              </a:rPr>
              <a:t>, R., Rasoul, D., Murphy, N., Kelly, A., </a:t>
            </a:r>
            <a:r>
              <a:rPr lang="en-US" sz="1500" dirty="0" err="1">
                <a:effectLst/>
                <a:latin typeface="Arial" panose="020B0604020202020204" pitchFamily="34" charset="0"/>
                <a:ea typeface="Calibri" panose="020F0502020204030204" pitchFamily="34" charset="0"/>
                <a:cs typeface="Arial" panose="020B0604020202020204" pitchFamily="34" charset="0"/>
              </a:rPr>
              <a:t>Nyjo</a:t>
            </a:r>
            <a:r>
              <a:rPr lang="en-US" sz="1500" dirty="0">
                <a:effectLst/>
                <a:latin typeface="Arial" panose="020B0604020202020204" pitchFamily="34" charset="0"/>
                <a:ea typeface="Calibri" panose="020F0502020204030204" pitchFamily="34" charset="0"/>
                <a:cs typeface="Arial" panose="020B0604020202020204" pitchFamily="34" charset="0"/>
              </a:rPr>
              <a:t>, S., Jackson, C., ... and Lip, G. Y. (2024). Telehealth‐aided outpatient management of acute heart failure in a specialist virtual ward compared with standard care. ESC Heart Failure, 11(6), 4172-4184. </a:t>
            </a:r>
          </a:p>
          <a:p>
            <a:pPr marL="457200" marR="0" indent="-457200">
              <a:spcBef>
                <a:spcPts val="0"/>
              </a:spcBef>
              <a:spcAft>
                <a:spcPts val="800"/>
              </a:spcAft>
              <a:buFont typeface="Wingdings" panose="05000000000000000000" pitchFamily="2" charset="2"/>
              <a:buChar char="q"/>
            </a:pPr>
            <a:r>
              <a:rPr lang="en-US" sz="1500" dirty="0">
                <a:effectLst/>
                <a:latin typeface="Arial" panose="020B0604020202020204" pitchFamily="34" charset="0"/>
                <a:ea typeface="Calibri" panose="020F0502020204030204" pitchFamily="34" charset="0"/>
                <a:cs typeface="Arial" panose="020B0604020202020204" pitchFamily="34" charset="0"/>
              </a:rPr>
              <a:t>Lu, A. D., </a:t>
            </a:r>
            <a:r>
              <a:rPr lang="en-US" sz="1500" dirty="0" err="1">
                <a:effectLst/>
                <a:latin typeface="Arial" panose="020B0604020202020204" pitchFamily="34" charset="0"/>
                <a:ea typeface="Calibri" panose="020F0502020204030204" pitchFamily="34" charset="0"/>
                <a:cs typeface="Arial" panose="020B0604020202020204" pitchFamily="34" charset="0"/>
              </a:rPr>
              <a:t>Veet</a:t>
            </a:r>
            <a:r>
              <a:rPr lang="en-US" sz="1500" dirty="0">
                <a:effectLst/>
                <a:latin typeface="Arial" panose="020B0604020202020204" pitchFamily="34" charset="0"/>
                <a:ea typeface="Calibri" panose="020F0502020204030204" pitchFamily="34" charset="0"/>
                <a:cs typeface="Arial" panose="020B0604020202020204" pitchFamily="34" charset="0"/>
              </a:rPr>
              <a:t>, C. A., </a:t>
            </a:r>
            <a:r>
              <a:rPr lang="en-US" sz="1500" dirty="0" err="1">
                <a:effectLst/>
                <a:latin typeface="Arial" panose="020B0604020202020204" pitchFamily="34" charset="0"/>
                <a:ea typeface="Calibri" panose="020F0502020204030204" pitchFamily="34" charset="0"/>
                <a:cs typeface="Arial" panose="020B0604020202020204" pitchFamily="34" charset="0"/>
              </a:rPr>
              <a:t>Aljundi</a:t>
            </a:r>
            <a:r>
              <a:rPr lang="en-US" sz="1500" dirty="0">
                <a:effectLst/>
                <a:latin typeface="Arial" panose="020B0604020202020204" pitchFamily="34" charset="0"/>
                <a:ea typeface="Calibri" panose="020F0502020204030204" pitchFamily="34" charset="0"/>
                <a:cs typeface="Arial" panose="020B0604020202020204" pitchFamily="34" charset="0"/>
              </a:rPr>
              <a:t>, O., Whitaker, E., Smith, W. B., and Smith, J. E. (2022). A systematic review of physical examination components adapted for telemedicine. Telemedicine and e-Health, 28(12), 1764-1785. </a:t>
            </a:r>
          </a:p>
          <a:p>
            <a:pPr marL="457200" marR="0" indent="-457200">
              <a:spcBef>
                <a:spcPts val="0"/>
              </a:spcBef>
              <a:spcAft>
                <a:spcPts val="800"/>
              </a:spcAft>
              <a:buFont typeface="Wingdings" panose="05000000000000000000" pitchFamily="2" charset="2"/>
              <a:buChar char="q"/>
            </a:pPr>
            <a:r>
              <a:rPr lang="en-US" sz="1500" dirty="0" err="1">
                <a:effectLst/>
                <a:latin typeface="Arial" panose="020B0604020202020204" pitchFamily="34" charset="0"/>
                <a:ea typeface="Calibri" panose="020F0502020204030204" pitchFamily="34" charset="0"/>
                <a:cs typeface="Arial" panose="020B0604020202020204" pitchFamily="34" charset="0"/>
              </a:rPr>
              <a:t>Syamjith</a:t>
            </a:r>
            <a:r>
              <a:rPr lang="en-US" sz="1500" dirty="0">
                <a:effectLst/>
                <a:latin typeface="Arial" panose="020B0604020202020204" pitchFamily="34" charset="0"/>
                <a:ea typeface="Calibri" panose="020F0502020204030204" pitchFamily="34" charset="0"/>
                <a:cs typeface="Arial" panose="020B0604020202020204" pitchFamily="34" charset="0"/>
              </a:rPr>
              <a:t>, P., Sharma, S., Sharma, A., Sharma, A., and Mansoor, M. (2025). Telehealth for Rural and Underserved Communities. In Optimized Healthcare: Leveraging Technology for Efficiency and Accessibility (Part 2) (pp. 113-137). Bentham Science Publishers. </a:t>
            </a:r>
          </a:p>
          <a:p>
            <a:pPr marL="457200" marR="0" indent="-457200">
              <a:spcBef>
                <a:spcPts val="0"/>
              </a:spcBef>
              <a:spcAft>
                <a:spcPts val="800"/>
              </a:spcAft>
              <a:buFont typeface="Wingdings" panose="05000000000000000000" pitchFamily="2" charset="2"/>
              <a:buChar char="q"/>
            </a:pPr>
            <a:r>
              <a:rPr lang="en-US" sz="1500" dirty="0" err="1">
                <a:effectLst/>
                <a:latin typeface="Arial" panose="020B0604020202020204" pitchFamily="34" charset="0"/>
                <a:ea typeface="Calibri" panose="020F0502020204030204" pitchFamily="34" charset="0"/>
                <a:cs typeface="Arial" panose="020B0604020202020204" pitchFamily="34" charset="0"/>
              </a:rPr>
              <a:t>Ezeamii</a:t>
            </a:r>
            <a:r>
              <a:rPr lang="en-US" sz="1500" dirty="0">
                <a:effectLst/>
                <a:latin typeface="Arial" panose="020B0604020202020204" pitchFamily="34" charset="0"/>
                <a:ea typeface="Calibri" panose="020F0502020204030204" pitchFamily="34" charset="0"/>
                <a:cs typeface="Arial" panose="020B0604020202020204" pitchFamily="34" charset="0"/>
              </a:rPr>
              <a:t>, V. C., </a:t>
            </a:r>
            <a:r>
              <a:rPr lang="en-US" sz="1500" dirty="0" err="1">
                <a:effectLst/>
                <a:latin typeface="Arial" panose="020B0604020202020204" pitchFamily="34" charset="0"/>
                <a:ea typeface="Calibri" panose="020F0502020204030204" pitchFamily="34" charset="0"/>
                <a:cs typeface="Arial" panose="020B0604020202020204" pitchFamily="34" charset="0"/>
              </a:rPr>
              <a:t>Okobi</a:t>
            </a:r>
            <a:r>
              <a:rPr lang="en-US" sz="1500" dirty="0">
                <a:effectLst/>
                <a:latin typeface="Arial" panose="020B0604020202020204" pitchFamily="34" charset="0"/>
                <a:ea typeface="Calibri" panose="020F0502020204030204" pitchFamily="34" charset="0"/>
                <a:cs typeface="Arial" panose="020B0604020202020204" pitchFamily="34" charset="0"/>
              </a:rPr>
              <a:t>, O. E., </a:t>
            </a:r>
            <a:r>
              <a:rPr lang="en-US" sz="1500" dirty="0" err="1">
                <a:effectLst/>
                <a:latin typeface="Arial" panose="020B0604020202020204" pitchFamily="34" charset="0"/>
                <a:ea typeface="Calibri" panose="020F0502020204030204" pitchFamily="34" charset="0"/>
                <a:cs typeface="Arial" panose="020B0604020202020204" pitchFamily="34" charset="0"/>
              </a:rPr>
              <a:t>Wambai</a:t>
            </a:r>
            <a:r>
              <a:rPr lang="en-US" sz="1500" dirty="0">
                <a:effectLst/>
                <a:latin typeface="Arial" panose="020B0604020202020204" pitchFamily="34" charset="0"/>
                <a:ea typeface="Calibri" panose="020F0502020204030204" pitchFamily="34" charset="0"/>
                <a:cs typeface="Arial" panose="020B0604020202020204" pitchFamily="34" charset="0"/>
              </a:rPr>
              <a:t>-Sani, H., </a:t>
            </a:r>
            <a:r>
              <a:rPr lang="en-US" sz="1500" dirty="0" err="1">
                <a:effectLst/>
                <a:latin typeface="Arial" panose="020B0604020202020204" pitchFamily="34" charset="0"/>
                <a:ea typeface="Calibri" panose="020F0502020204030204" pitchFamily="34" charset="0"/>
                <a:cs typeface="Arial" panose="020B0604020202020204" pitchFamily="34" charset="0"/>
              </a:rPr>
              <a:t>Perera</a:t>
            </a:r>
            <a:r>
              <a:rPr lang="en-US" sz="1500" dirty="0">
                <a:effectLst/>
                <a:latin typeface="Arial" panose="020B0604020202020204" pitchFamily="34" charset="0"/>
                <a:ea typeface="Calibri" panose="020F0502020204030204" pitchFamily="34" charset="0"/>
                <a:cs typeface="Arial" panose="020B0604020202020204" pitchFamily="34" charset="0"/>
              </a:rPr>
              <a:t>, G. S., </a:t>
            </a:r>
            <a:r>
              <a:rPr lang="en-US" sz="1500" dirty="0" err="1">
                <a:effectLst/>
                <a:latin typeface="Arial" panose="020B0604020202020204" pitchFamily="34" charset="0"/>
                <a:ea typeface="Calibri" panose="020F0502020204030204" pitchFamily="34" charset="0"/>
                <a:cs typeface="Arial" panose="020B0604020202020204" pitchFamily="34" charset="0"/>
              </a:rPr>
              <a:t>Zaynieva</a:t>
            </a:r>
            <a:r>
              <a:rPr lang="en-US" sz="1500" dirty="0">
                <a:effectLst/>
                <a:latin typeface="Arial" panose="020B0604020202020204" pitchFamily="34" charset="0"/>
                <a:ea typeface="Calibri" panose="020F0502020204030204" pitchFamily="34" charset="0"/>
                <a:cs typeface="Arial" panose="020B0604020202020204" pitchFamily="34" charset="0"/>
              </a:rPr>
              <a:t>, S., Okonkwo, C. C., ... and </a:t>
            </a:r>
            <a:r>
              <a:rPr lang="en-US" sz="1500" dirty="0" err="1">
                <a:effectLst/>
                <a:latin typeface="Arial" panose="020B0604020202020204" pitchFamily="34" charset="0"/>
                <a:ea typeface="Calibri" panose="020F0502020204030204" pitchFamily="34" charset="0"/>
                <a:cs typeface="Arial" panose="020B0604020202020204" pitchFamily="34" charset="0"/>
              </a:rPr>
              <a:t>Obiefuna</a:t>
            </a:r>
            <a:r>
              <a:rPr lang="en-US" sz="1500" dirty="0">
                <a:effectLst/>
                <a:latin typeface="Arial" panose="020B0604020202020204" pitchFamily="34" charset="0"/>
                <a:ea typeface="Calibri" panose="020F0502020204030204" pitchFamily="34" charset="0"/>
                <a:cs typeface="Arial" panose="020B0604020202020204" pitchFamily="34" charset="0"/>
              </a:rPr>
              <a:t>, N. G. (2024). Revolutionizing healthcare: how telemedicine is improving patient outcomes and expanding access to care. </a:t>
            </a:r>
            <a:r>
              <a:rPr lang="en-US" sz="1500" dirty="0" err="1">
                <a:effectLst/>
                <a:latin typeface="Arial" panose="020B0604020202020204" pitchFamily="34" charset="0"/>
                <a:ea typeface="Calibri" panose="020F0502020204030204" pitchFamily="34" charset="0"/>
                <a:cs typeface="Arial" panose="020B0604020202020204" pitchFamily="34" charset="0"/>
              </a:rPr>
              <a:t>Cureus</a:t>
            </a:r>
            <a:r>
              <a:rPr lang="en-US" sz="1500" dirty="0">
                <a:effectLst/>
                <a:latin typeface="Arial" panose="020B0604020202020204" pitchFamily="34" charset="0"/>
                <a:ea typeface="Calibri" panose="020F0502020204030204" pitchFamily="34" charset="0"/>
                <a:cs typeface="Arial" panose="020B0604020202020204" pitchFamily="34" charset="0"/>
              </a:rPr>
              <a:t>, 16(7). </a:t>
            </a:r>
          </a:p>
          <a:p>
            <a:pPr marL="457200" marR="0" indent="-457200">
              <a:spcBef>
                <a:spcPts val="0"/>
              </a:spcBef>
              <a:spcAft>
                <a:spcPts val="800"/>
              </a:spcAft>
              <a:buFont typeface="Wingdings" panose="05000000000000000000" pitchFamily="2" charset="2"/>
              <a:buChar char="q"/>
            </a:pPr>
            <a:r>
              <a:rPr lang="en-US" sz="1500" dirty="0">
                <a:effectLst/>
                <a:latin typeface="Arial" panose="020B0604020202020204" pitchFamily="34" charset="0"/>
                <a:ea typeface="Calibri" panose="020F0502020204030204" pitchFamily="34" charset="0"/>
                <a:cs typeface="Arial" panose="020B0604020202020204" pitchFamily="34" charset="0"/>
              </a:rPr>
              <a:t>Eddison, N., Leone, E., Healy, A., Royse, C., and </a:t>
            </a:r>
            <a:r>
              <a:rPr lang="en-US" sz="1500" dirty="0" err="1">
                <a:effectLst/>
                <a:latin typeface="Arial" panose="020B0604020202020204" pitchFamily="34" charset="0"/>
                <a:ea typeface="Calibri" panose="020F0502020204030204" pitchFamily="34" charset="0"/>
                <a:cs typeface="Arial" panose="020B0604020202020204" pitchFamily="34" charset="0"/>
              </a:rPr>
              <a:t>Chockalingam</a:t>
            </a:r>
            <a:r>
              <a:rPr lang="en-US" sz="1500" dirty="0">
                <a:effectLst/>
                <a:latin typeface="Arial" panose="020B0604020202020204" pitchFamily="34" charset="0"/>
                <a:ea typeface="Calibri" panose="020F0502020204030204" pitchFamily="34" charset="0"/>
                <a:cs typeface="Arial" panose="020B0604020202020204" pitchFamily="34" charset="0"/>
              </a:rPr>
              <a:t>, N. (2022). The potential impact of allied health professional telehealth consultations on health inequities and the burden of treatment. International Journal for Equity in Health, 21(1), 91. </a:t>
            </a:r>
          </a:p>
          <a:p>
            <a:pPr marL="457200" marR="0" indent="-457200">
              <a:spcBef>
                <a:spcPts val="0"/>
              </a:spcBef>
              <a:spcAft>
                <a:spcPts val="800"/>
              </a:spcAft>
              <a:buFont typeface="Wingdings" panose="05000000000000000000" pitchFamily="2" charset="2"/>
              <a:buChar char="q"/>
            </a:pPr>
            <a:r>
              <a:rPr lang="en-US" sz="1500" dirty="0">
                <a:effectLst/>
                <a:latin typeface="Arial" panose="020B0604020202020204" pitchFamily="34" charset="0"/>
                <a:ea typeface="Calibri" panose="020F0502020204030204" pitchFamily="34" charset="0"/>
                <a:cs typeface="Arial" panose="020B0604020202020204" pitchFamily="34" charset="0"/>
              </a:rPr>
              <a:t>Digital Health (2025). Workplace pressures holding back NHS digital plans, finds survey. [online] Digital Health. Available at: https://www.digitalhealth.net/2025/12/workplace-pressures-holding-back-nhs-digital-plans-finds-survey/. </a:t>
            </a:r>
          </a:p>
          <a:p>
            <a:pPr marL="457200" marR="0" indent="-457200">
              <a:spcBef>
                <a:spcPts val="0"/>
              </a:spcBef>
              <a:spcAft>
                <a:spcPts val="800"/>
              </a:spcAft>
              <a:buFont typeface="Wingdings" panose="05000000000000000000" pitchFamily="2" charset="2"/>
              <a:buChar char="q"/>
            </a:pPr>
            <a:r>
              <a:rPr lang="en-US" sz="1500" dirty="0">
                <a:effectLst/>
                <a:latin typeface="Arial" panose="020B0604020202020204" pitchFamily="34" charset="0"/>
                <a:ea typeface="Calibri" panose="020F0502020204030204" pitchFamily="34" charset="0"/>
                <a:cs typeface="Arial" panose="020B0604020202020204" pitchFamily="34" charset="0"/>
              </a:rPr>
              <a:t>Sharma, A., </a:t>
            </a:r>
            <a:r>
              <a:rPr lang="en-US" sz="1500" dirty="0" err="1">
                <a:effectLst/>
                <a:latin typeface="Arial" panose="020B0604020202020204" pitchFamily="34" charset="0"/>
                <a:ea typeface="Calibri" panose="020F0502020204030204" pitchFamily="34" charset="0"/>
                <a:cs typeface="Arial" panose="020B0604020202020204" pitchFamily="34" charset="0"/>
              </a:rPr>
              <a:t>Pruthi</a:t>
            </a:r>
            <a:r>
              <a:rPr lang="en-US" sz="1500" dirty="0">
                <a:effectLst/>
                <a:latin typeface="Arial" panose="020B0604020202020204" pitchFamily="34" charset="0"/>
                <a:ea typeface="Calibri" panose="020F0502020204030204" pitchFamily="34" charset="0"/>
                <a:cs typeface="Arial" panose="020B0604020202020204" pitchFamily="34" charset="0"/>
              </a:rPr>
              <a:t>, M., and </a:t>
            </a:r>
            <a:r>
              <a:rPr lang="en-US" sz="1500" dirty="0" err="1">
                <a:effectLst/>
                <a:latin typeface="Arial" panose="020B0604020202020204" pitchFamily="34" charset="0"/>
                <a:ea typeface="Calibri" panose="020F0502020204030204" pitchFamily="34" charset="0"/>
                <a:cs typeface="Arial" panose="020B0604020202020204" pitchFamily="34" charset="0"/>
              </a:rPr>
              <a:t>Sageena</a:t>
            </a:r>
            <a:r>
              <a:rPr lang="en-US" sz="1500" dirty="0">
                <a:effectLst/>
                <a:latin typeface="Arial" panose="020B0604020202020204" pitchFamily="34" charset="0"/>
                <a:ea typeface="Calibri" panose="020F0502020204030204" pitchFamily="34" charset="0"/>
                <a:cs typeface="Arial" panose="020B0604020202020204" pitchFamily="34" charset="0"/>
              </a:rPr>
              <a:t>, G. (2022). Adoption of telehealth technologies: an approach to improving healthcare system. Translational medicine communications, 7(1), 20. </a:t>
            </a:r>
          </a:p>
          <a:p>
            <a:pPr marL="457200" marR="0" indent="-457200">
              <a:spcBef>
                <a:spcPts val="0"/>
              </a:spcBef>
              <a:spcAft>
                <a:spcPts val="800"/>
              </a:spcAft>
              <a:buFont typeface="Wingdings" panose="05000000000000000000" pitchFamily="2" charset="2"/>
              <a:buChar char="q"/>
            </a:pPr>
            <a:r>
              <a:rPr lang="en-US" sz="1500" dirty="0">
                <a:effectLst/>
                <a:latin typeface="Arial" panose="020B0604020202020204" pitchFamily="34" charset="0"/>
                <a:ea typeface="Calibri" panose="020F0502020204030204" pitchFamily="34" charset="0"/>
                <a:cs typeface="Arial" panose="020B0604020202020204" pitchFamily="34" charset="0"/>
              </a:rPr>
              <a:t>Birmingham Health Partners (2024). LEARNING FROM THE PANDEMIC SHIFT OF OUTPATIENT SERVICES TO A REMOTE FOOTING: A RAPID EVALUATION STUDY Learning from the pandemic shift of outpatient services to a remote footing: a rapid evaluation study Health Services Management Centre 2 LEARNING FROM THE PANDEMIC SHIFT OF OUTPATIENT SERVICES TO A REMOTE FOOTING: A RAPID EVALUATION STUDY. [online] Available at: https://www.birminghamhealthpartners.co.uk/wp-content/uploads/2024/01/Learning-from-the-pandemic-shift-of-outpatient-services-to-a-remote-footing-a-BHP-rapid-evaluation-study.pdf. </a:t>
            </a:r>
          </a:p>
          <a:p>
            <a:pPr marL="457200" marR="0" indent="-457200">
              <a:spcBef>
                <a:spcPts val="0"/>
              </a:spcBef>
              <a:spcAft>
                <a:spcPts val="800"/>
              </a:spcAft>
              <a:buFont typeface="Wingdings" panose="05000000000000000000" pitchFamily="2" charset="2"/>
              <a:buChar char="q"/>
            </a:pPr>
            <a:r>
              <a:rPr lang="en-US" sz="1500" dirty="0">
                <a:effectLst/>
                <a:latin typeface="Arial" panose="020B0604020202020204" pitchFamily="34" charset="0"/>
                <a:ea typeface="Calibri" panose="020F0502020204030204" pitchFamily="34" charset="0"/>
                <a:cs typeface="Arial" panose="020B0604020202020204" pitchFamily="34" charset="0"/>
              </a:rPr>
              <a:t>Greenhalgh, T., Shaw, S. E., </a:t>
            </a:r>
            <a:r>
              <a:rPr lang="en-US" sz="1500" dirty="0" err="1">
                <a:effectLst/>
                <a:latin typeface="Arial" panose="020B0604020202020204" pitchFamily="34" charset="0"/>
                <a:ea typeface="Calibri" panose="020F0502020204030204" pitchFamily="34" charset="0"/>
                <a:cs typeface="Arial" panose="020B0604020202020204" pitchFamily="34" charset="0"/>
              </a:rPr>
              <a:t>Nishio</a:t>
            </a:r>
            <a:r>
              <a:rPr lang="en-US" sz="1500" dirty="0">
                <a:effectLst/>
                <a:latin typeface="Arial" panose="020B0604020202020204" pitchFamily="34" charset="0"/>
                <a:ea typeface="Calibri" panose="020F0502020204030204" pitchFamily="34" charset="0"/>
                <a:cs typeface="Arial" panose="020B0604020202020204" pitchFamily="34" charset="0"/>
              </a:rPr>
              <a:t>, A. A., Booth, A., Byng, R., Clarke, A., ... and </a:t>
            </a:r>
            <a:r>
              <a:rPr lang="en-US" sz="1500" dirty="0" err="1">
                <a:effectLst/>
                <a:latin typeface="Arial" panose="020B0604020202020204" pitchFamily="34" charset="0"/>
                <a:ea typeface="Calibri" panose="020F0502020204030204" pitchFamily="34" charset="0"/>
                <a:cs typeface="Arial" panose="020B0604020202020204" pitchFamily="34" charset="0"/>
              </a:rPr>
              <a:t>Wieringa</a:t>
            </a:r>
            <a:r>
              <a:rPr lang="en-US" sz="1500" dirty="0">
                <a:effectLst/>
                <a:latin typeface="Arial" panose="020B0604020202020204" pitchFamily="34" charset="0"/>
                <a:ea typeface="Calibri" panose="020F0502020204030204" pitchFamily="34" charset="0"/>
                <a:cs typeface="Arial" panose="020B0604020202020204" pitchFamily="34" charset="0"/>
              </a:rPr>
              <a:t>, S. (2022). Protocol: Remote care as the ‘new normal’? Multi-site case study in UK general practice. NIHR open research, 2, 46. </a:t>
            </a:r>
          </a:p>
          <a:p>
            <a:pPr marL="457200" marR="0" indent="-457200">
              <a:spcBef>
                <a:spcPts val="0"/>
              </a:spcBef>
              <a:spcAft>
                <a:spcPts val="800"/>
              </a:spcAft>
              <a:buFont typeface="Wingdings" panose="05000000000000000000" pitchFamily="2" charset="2"/>
              <a:buChar char="q"/>
            </a:pPr>
            <a:r>
              <a:rPr lang="en-US" sz="1500" dirty="0" err="1">
                <a:effectLst/>
                <a:latin typeface="Arial" panose="020B0604020202020204" pitchFamily="34" charset="0"/>
                <a:ea typeface="Calibri" panose="020F0502020204030204" pitchFamily="34" charset="0"/>
                <a:cs typeface="Arial" panose="020B0604020202020204" pitchFamily="34" charset="0"/>
              </a:rPr>
              <a:t>Sota</a:t>
            </a:r>
            <a:r>
              <a:rPr lang="en-US" sz="1500" dirty="0">
                <a:effectLst/>
                <a:latin typeface="Arial" panose="020B0604020202020204" pitchFamily="34" charset="0"/>
                <a:ea typeface="Calibri" panose="020F0502020204030204" pitchFamily="34" charset="0"/>
                <a:cs typeface="Arial" panose="020B0604020202020204" pitchFamily="34" charset="0"/>
              </a:rPr>
              <a:t>, T., Jackson, T., Yang, E., and Lau, A. Y. (2025). Communication challenges experienced by clinicians and patients during teleconsultation: a scoping review. Applied Clinical Informatics, 16(01), 056-066. </a:t>
            </a:r>
          </a:p>
          <a:p>
            <a:pPr marL="457200" marR="0" indent="-457200">
              <a:spcBef>
                <a:spcPts val="0"/>
              </a:spcBef>
              <a:spcAft>
                <a:spcPts val="800"/>
              </a:spcAft>
              <a:buFont typeface="Wingdings" panose="05000000000000000000" pitchFamily="2" charset="2"/>
              <a:buChar char="q"/>
            </a:pPr>
            <a:r>
              <a:rPr lang="en-US" sz="1500" dirty="0">
                <a:effectLst/>
                <a:latin typeface="Arial" panose="020B0604020202020204" pitchFamily="34" charset="0"/>
                <a:ea typeface="Calibri" panose="020F0502020204030204" pitchFamily="34" charset="0"/>
                <a:cs typeface="Arial" panose="020B0604020202020204" pitchFamily="34" charset="0"/>
              </a:rPr>
              <a:t>OECD (2025). Beyond the Pandemic: Leading Practices for the Future of Telemedicine. Beyond the Pandemic: Leading Practices for the Future of Telemedicine, [online] 173. </a:t>
            </a:r>
            <a:r>
              <a:rPr lang="en-US" sz="1500" dirty="0" err="1">
                <a:effectLst/>
                <a:latin typeface="Arial" panose="020B0604020202020204" pitchFamily="34" charset="0"/>
                <a:ea typeface="Calibri" panose="020F0502020204030204" pitchFamily="34" charset="0"/>
                <a:cs typeface="Arial" panose="020B0604020202020204" pitchFamily="34" charset="0"/>
              </a:rPr>
              <a:t>doi</a:t>
            </a:r>
            <a:r>
              <a:rPr lang="en-US" sz="1500" dirty="0">
                <a:effectLst/>
                <a:latin typeface="Arial" panose="020B0604020202020204" pitchFamily="34" charset="0"/>
                <a:ea typeface="Calibri" panose="020F0502020204030204" pitchFamily="34" charset="0"/>
                <a:cs typeface="Arial" panose="020B0604020202020204" pitchFamily="34" charset="0"/>
              </a:rPr>
              <a:t>: https://doi.org/10.1787/98863928-en.  </a:t>
            </a:r>
          </a:p>
          <a:p>
            <a:pPr marL="457200" marR="0" indent="-457200">
              <a:spcBef>
                <a:spcPts val="0"/>
              </a:spcBef>
              <a:spcAft>
                <a:spcPts val="800"/>
              </a:spcAft>
              <a:buFont typeface="Wingdings" panose="05000000000000000000" pitchFamily="2" charset="2"/>
              <a:buChar char="q"/>
            </a:pPr>
            <a:r>
              <a:rPr lang="en-US" sz="1500" dirty="0">
                <a:effectLst/>
                <a:latin typeface="Arial" panose="020B0604020202020204" pitchFamily="34" charset="0"/>
                <a:ea typeface="Calibri" panose="020F0502020204030204" pitchFamily="34" charset="0"/>
                <a:cs typeface="Arial" panose="020B0604020202020204" pitchFamily="34" charset="0"/>
              </a:rPr>
              <a:t>NHS Long Term Plan (2024). Transforming healthcare in the digital age. [online] NHS Long Term Plan. Available at: https://www.longtermplan.nhs.uk/blog/transforming-healthcare-in-the-digital-age/. </a:t>
            </a:r>
          </a:p>
          <a:p>
            <a:pPr marL="457200" marR="0" indent="-457200">
              <a:spcBef>
                <a:spcPts val="0"/>
              </a:spcBef>
              <a:spcAft>
                <a:spcPts val="800"/>
              </a:spcAft>
              <a:buFont typeface="Wingdings" panose="05000000000000000000" pitchFamily="2" charset="2"/>
              <a:buChar char="q"/>
            </a:pPr>
            <a:r>
              <a:rPr lang="en-US" sz="1500" dirty="0">
                <a:effectLst/>
                <a:latin typeface="Arial" panose="020B0604020202020204" pitchFamily="34" charset="0"/>
                <a:ea typeface="Calibri" panose="020F0502020204030204" pitchFamily="34" charset="0"/>
                <a:cs typeface="Arial" panose="020B0604020202020204" pitchFamily="34" charset="0"/>
              </a:rPr>
              <a:t>Telehealth and Medicine Today (2025). The Impact of Digital Health Technologies on Chronic Disease Management | Telehealth and Medicine Today. [online] Telehealthandmedicinetoday.com. Available at: https://telehealthandmedicinetoday.com/index.php/journal/article/view/556/1256. </a:t>
            </a:r>
          </a:p>
          <a:p>
            <a:pPr marL="457200" marR="0" indent="-457200">
              <a:spcBef>
                <a:spcPts val="0"/>
              </a:spcBef>
              <a:spcAft>
                <a:spcPts val="800"/>
              </a:spcAft>
              <a:buFont typeface="Wingdings" panose="05000000000000000000" pitchFamily="2" charset="2"/>
              <a:buChar char="q"/>
            </a:pPr>
            <a:r>
              <a:rPr lang="en-US" sz="1500" dirty="0">
                <a:effectLst/>
                <a:latin typeface="Arial" panose="020B0604020202020204" pitchFamily="34" charset="0"/>
                <a:ea typeface="Calibri" panose="020F0502020204030204" pitchFamily="34" charset="0"/>
                <a:cs typeface="Arial" panose="020B0604020202020204" pitchFamily="34" charset="0"/>
              </a:rPr>
              <a:t>Evans, K. (2025). Optimizing Urgent Care Workflow to Improve Wait Times for Patients (Doctoral dissertation, Walden University).</a:t>
            </a:r>
          </a:p>
          <a:p>
            <a:pPr marL="457200" marR="0" indent="-457200">
              <a:spcBef>
                <a:spcPts val="0"/>
              </a:spcBef>
              <a:spcAft>
                <a:spcPts val="800"/>
              </a:spcAft>
              <a:buFont typeface="Wingdings" panose="05000000000000000000" pitchFamily="2" charset="2"/>
              <a:buChar char="q"/>
            </a:pPr>
            <a:r>
              <a:rPr lang="en-US" sz="1500" dirty="0">
                <a:effectLst/>
                <a:latin typeface="Arial" panose="020B0604020202020204" pitchFamily="34" charset="0"/>
                <a:ea typeface="Calibri" panose="020F0502020204030204" pitchFamily="34" charset="0"/>
                <a:cs typeface="Arial" panose="020B0604020202020204" pitchFamily="34" charset="0"/>
              </a:rPr>
              <a:t>Restrepo, J. A., Henriquez, R., Torre, D., and Graber, M. L. (2024). The physical exam and telehealth: between past and future. Diagnosis, 11(1), 1-3. </a:t>
            </a:r>
          </a:p>
          <a:p>
            <a:pPr marL="457200" marR="0" indent="-457200">
              <a:spcBef>
                <a:spcPts val="0"/>
              </a:spcBef>
              <a:spcAft>
                <a:spcPts val="800"/>
              </a:spcAft>
              <a:buFont typeface="Wingdings" panose="05000000000000000000" pitchFamily="2" charset="2"/>
              <a:buChar char="q"/>
            </a:pPr>
            <a:r>
              <a:rPr lang="en-US" sz="1500" dirty="0">
                <a:effectLst/>
                <a:latin typeface="Arial" panose="020B0604020202020204" pitchFamily="34" charset="0"/>
                <a:ea typeface="Calibri" panose="020F0502020204030204" pitchFamily="34" charset="0"/>
                <a:cs typeface="Arial" panose="020B0604020202020204" pitchFamily="34" charset="0"/>
              </a:rPr>
              <a:t>NHS England (2023). Inclusive digital healthcare: a framework for NHS action on digital inclusion. [online] NHS England. Available at: https://www.england.nhs.uk/long-read/inclusive-digital-healthcare-a-framework-for-nhs-action-on-digital-inclusion/. </a:t>
            </a:r>
          </a:p>
        </p:txBody>
      </p:sp>
    </p:spTree>
    <p:extLst>
      <p:ext uri="{BB962C8B-B14F-4D97-AF65-F5344CB8AC3E}">
        <p14:creationId xmlns:p14="http://schemas.microsoft.com/office/powerpoint/2010/main" val="6292673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950</TotalTime>
  <Words>3774</Words>
  <Application>Microsoft Office PowerPoint</Application>
  <PresentationFormat>Custom</PresentationFormat>
  <Paragraphs>148</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Zulfkcar Ali</cp:lastModifiedBy>
  <cp:revision>1</cp:revision>
  <dcterms:created xsi:type="dcterms:W3CDTF">2006-08-16T00:00:00Z</dcterms:created>
  <dcterms:modified xsi:type="dcterms:W3CDTF">2026-03-04T21:24:33Z</dcterms:modified>
  <dc:identifier>DAG4Tf4fVdc</dc:identifier>
</cp:coreProperties>
</file>