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6"/>
  </p:notesMasterIdLst>
  <p:sldIdLst>
    <p:sldId id="256" r:id="rId2"/>
    <p:sldId id="257" r:id="rId3"/>
    <p:sldId id="258" r:id="rId4"/>
    <p:sldId id="259" r:id="rId5"/>
    <p:sldId id="260" r:id="rId6"/>
    <p:sldId id="261" r:id="rId7"/>
    <p:sldId id="263" r:id="rId8"/>
    <p:sldId id="264" r:id="rId9"/>
    <p:sldId id="266" r:id="rId10"/>
    <p:sldId id="267" r:id="rId11"/>
    <p:sldId id="268" r:id="rId12"/>
    <p:sldId id="262" r:id="rId13"/>
    <p:sldId id="270"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100"/>
  </p:normalViewPr>
  <p:slideViewPr>
    <p:cSldViewPr snapToGrid="0" snapToObjects="1">
      <p:cViewPr>
        <p:scale>
          <a:sx n="113" d="100"/>
          <a:sy n="113" d="100"/>
        </p:scale>
        <p:origin x="520"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258771-6CC9-FD4F-BE69-0ACD6D3FFA63}" type="datetimeFigureOut">
              <a:rPr lang="en-US" smtClean="0"/>
              <a:t>1/23/20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B258F8-D09D-B040-BADD-58D8ADD6A3C6}" type="slidenum">
              <a:rPr lang="en-US" smtClean="0"/>
              <a:t>‹#›</a:t>
            </a:fld>
            <a:endParaRPr lang="en-US"/>
          </a:p>
        </p:txBody>
      </p:sp>
    </p:spTree>
    <p:extLst>
      <p:ext uri="{BB962C8B-B14F-4D97-AF65-F5344CB8AC3E}">
        <p14:creationId xmlns:p14="http://schemas.microsoft.com/office/powerpoint/2010/main" val="31353748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deepartnership.org/userfiles/file/leaflets/nfm-leaflet.pdf"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best form of flood management will always be one which is holistic in its approach – looking at the bigger picture of everything that goes on in that specific catchment, region or area.</a:t>
            </a:r>
          </a:p>
          <a:p>
            <a:r>
              <a:rPr lang="en-US" dirty="0"/>
              <a:t>By doing this, the plan that will be put in place for managing and preventing flooding will consider where water will go, how it will behave should it reach certain areas and how to best avoid those situations from happening.</a:t>
            </a:r>
          </a:p>
          <a:p>
            <a:endParaRPr lang="en-US" dirty="0"/>
          </a:p>
          <a:p>
            <a:r>
              <a:rPr lang="en-US" dirty="0"/>
              <a:t>To carry out these plans, certain methods for managing the environments where freshwater is present will need to be considered. </a:t>
            </a:r>
          </a:p>
        </p:txBody>
      </p:sp>
      <p:sp>
        <p:nvSpPr>
          <p:cNvPr id="4" name="Slide Number Placeholder 3"/>
          <p:cNvSpPr>
            <a:spLocks noGrp="1"/>
          </p:cNvSpPr>
          <p:nvPr>
            <p:ph type="sldNum" sz="quarter" idx="5"/>
          </p:nvPr>
        </p:nvSpPr>
        <p:spPr/>
        <p:txBody>
          <a:bodyPr/>
          <a:lstStyle/>
          <a:p>
            <a:fld id="{23B258F8-D09D-B040-BADD-58D8ADD6A3C6}" type="slidenum">
              <a:rPr lang="en-US" smtClean="0"/>
              <a:t>4</a:t>
            </a:fld>
            <a:endParaRPr lang="en-US"/>
          </a:p>
        </p:txBody>
      </p:sp>
    </p:spTree>
    <p:extLst>
      <p:ext uri="{BB962C8B-B14F-4D97-AF65-F5344CB8AC3E}">
        <p14:creationId xmlns:p14="http://schemas.microsoft.com/office/powerpoint/2010/main" val="18685466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3B258F8-D09D-B040-BADD-58D8ADD6A3C6}" type="slidenum">
              <a:rPr lang="en-US" smtClean="0"/>
              <a:t>6</a:t>
            </a:fld>
            <a:endParaRPr lang="en-US"/>
          </a:p>
        </p:txBody>
      </p:sp>
    </p:spTree>
    <p:extLst>
      <p:ext uri="{BB962C8B-B14F-4D97-AF65-F5344CB8AC3E}">
        <p14:creationId xmlns:p14="http://schemas.microsoft.com/office/powerpoint/2010/main" val="6323162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3B258F8-D09D-B040-BADD-58D8ADD6A3C6}" type="slidenum">
              <a:rPr lang="en-US" smtClean="0"/>
              <a:t>7</a:t>
            </a:fld>
            <a:endParaRPr lang="en-US"/>
          </a:p>
        </p:txBody>
      </p:sp>
    </p:spTree>
    <p:extLst>
      <p:ext uri="{BB962C8B-B14F-4D97-AF65-F5344CB8AC3E}">
        <p14:creationId xmlns:p14="http://schemas.microsoft.com/office/powerpoint/2010/main" val="10769008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3B258F8-D09D-B040-BADD-58D8ADD6A3C6}" type="slidenum">
              <a:rPr lang="en-US" smtClean="0"/>
              <a:t>8</a:t>
            </a:fld>
            <a:endParaRPr lang="en-US"/>
          </a:p>
        </p:txBody>
      </p:sp>
    </p:spTree>
    <p:extLst>
      <p:ext uri="{BB962C8B-B14F-4D97-AF65-F5344CB8AC3E}">
        <p14:creationId xmlns:p14="http://schemas.microsoft.com/office/powerpoint/2010/main" val="23755009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3B258F8-D09D-B040-BADD-58D8ADD6A3C6}" type="slidenum">
              <a:rPr lang="en-US" smtClean="0"/>
              <a:t>9</a:t>
            </a:fld>
            <a:endParaRPr lang="en-US"/>
          </a:p>
        </p:txBody>
      </p:sp>
    </p:spTree>
    <p:extLst>
      <p:ext uri="{BB962C8B-B14F-4D97-AF65-F5344CB8AC3E}">
        <p14:creationId xmlns:p14="http://schemas.microsoft.com/office/powerpoint/2010/main" val="25896112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3B258F8-D09D-B040-BADD-58D8ADD6A3C6}" type="slidenum">
              <a:rPr lang="en-US" smtClean="0"/>
              <a:t>10</a:t>
            </a:fld>
            <a:endParaRPr lang="en-US"/>
          </a:p>
        </p:txBody>
      </p:sp>
    </p:spTree>
    <p:extLst>
      <p:ext uri="{BB962C8B-B14F-4D97-AF65-F5344CB8AC3E}">
        <p14:creationId xmlns:p14="http://schemas.microsoft.com/office/powerpoint/2010/main" val="8150829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3B258F8-D09D-B040-BADD-58D8ADD6A3C6}" type="slidenum">
              <a:rPr lang="en-US" smtClean="0"/>
              <a:t>11</a:t>
            </a:fld>
            <a:endParaRPr lang="en-US"/>
          </a:p>
        </p:txBody>
      </p:sp>
    </p:spTree>
    <p:extLst>
      <p:ext uri="{BB962C8B-B14F-4D97-AF65-F5344CB8AC3E}">
        <p14:creationId xmlns:p14="http://schemas.microsoft.com/office/powerpoint/2010/main" val="22539353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hlinkClick r:id="rId3"/>
              </a:rPr>
              <a:t>https://www.deepartnership.org/userfiles/file/leaflets/nfm-leaflet.pdf</a:t>
            </a:r>
            <a:r>
              <a:rPr lang="en-US" dirty="0"/>
              <a:t> </a:t>
            </a:r>
          </a:p>
          <a:p>
            <a:r>
              <a:rPr lang="en-US" dirty="0"/>
              <a:t> </a:t>
            </a:r>
          </a:p>
        </p:txBody>
      </p:sp>
      <p:sp>
        <p:nvSpPr>
          <p:cNvPr id="4" name="Slide Number Placeholder 3"/>
          <p:cNvSpPr>
            <a:spLocks noGrp="1"/>
          </p:cNvSpPr>
          <p:nvPr>
            <p:ph type="sldNum" sz="quarter" idx="5"/>
          </p:nvPr>
        </p:nvSpPr>
        <p:spPr/>
        <p:txBody>
          <a:bodyPr/>
          <a:lstStyle/>
          <a:p>
            <a:fld id="{23B258F8-D09D-B040-BADD-58D8ADD6A3C6}" type="slidenum">
              <a:rPr lang="en-US" smtClean="0"/>
              <a:t>12</a:t>
            </a:fld>
            <a:endParaRPr lang="en-US"/>
          </a:p>
        </p:txBody>
      </p:sp>
    </p:spTree>
    <p:extLst>
      <p:ext uri="{BB962C8B-B14F-4D97-AF65-F5344CB8AC3E}">
        <p14:creationId xmlns:p14="http://schemas.microsoft.com/office/powerpoint/2010/main" val="5443665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940F71A-6CC6-3C42-8BAE-ADCDC798FBD9}" type="datetimeFigureOut">
              <a:rPr lang="en-US" smtClean="0"/>
              <a:t>1/23/20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8CA305-7B15-6F48-968C-05A626E4B7DA}" type="slidenum">
              <a:rPr lang="en-US" smtClean="0"/>
              <a:t>‹#›</a:t>
            </a:fld>
            <a:endParaRPr lang="en-US"/>
          </a:p>
        </p:txBody>
      </p:sp>
    </p:spTree>
    <p:extLst>
      <p:ext uri="{BB962C8B-B14F-4D97-AF65-F5344CB8AC3E}">
        <p14:creationId xmlns:p14="http://schemas.microsoft.com/office/powerpoint/2010/main" val="3595681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40F71A-6CC6-3C42-8BAE-ADCDC798FBD9}" type="datetimeFigureOut">
              <a:rPr lang="en-US" smtClean="0"/>
              <a:t>1/23/20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8CA305-7B15-6F48-968C-05A626E4B7DA}" type="slidenum">
              <a:rPr lang="en-US" smtClean="0"/>
              <a:t>‹#›</a:t>
            </a:fld>
            <a:endParaRPr lang="en-US"/>
          </a:p>
        </p:txBody>
      </p:sp>
    </p:spTree>
    <p:extLst>
      <p:ext uri="{BB962C8B-B14F-4D97-AF65-F5344CB8AC3E}">
        <p14:creationId xmlns:p14="http://schemas.microsoft.com/office/powerpoint/2010/main" val="2160818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40F71A-6CC6-3C42-8BAE-ADCDC798FBD9}" type="datetimeFigureOut">
              <a:rPr lang="en-US" smtClean="0"/>
              <a:t>1/23/20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8CA305-7B15-6F48-968C-05A626E4B7DA}" type="slidenum">
              <a:rPr lang="en-US" smtClean="0"/>
              <a:t>‹#›</a:t>
            </a:fld>
            <a:endParaRPr lang="en-US"/>
          </a:p>
        </p:txBody>
      </p:sp>
    </p:spTree>
    <p:extLst>
      <p:ext uri="{BB962C8B-B14F-4D97-AF65-F5344CB8AC3E}">
        <p14:creationId xmlns:p14="http://schemas.microsoft.com/office/powerpoint/2010/main" val="27960339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6940F71A-6CC6-3C42-8BAE-ADCDC798FBD9}" type="datetimeFigureOut">
              <a:rPr lang="en-US" smtClean="0"/>
              <a:t>1/23/20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838CA305-7B15-6F48-968C-05A626E4B7DA}" type="slidenum">
              <a:rPr lang="en-US" smtClean="0"/>
              <a:t>‹#›</a:t>
            </a:fld>
            <a:endParaRPr lang="en-US"/>
          </a:p>
        </p:txBody>
      </p:sp>
    </p:spTree>
    <p:extLst>
      <p:ext uri="{BB962C8B-B14F-4D97-AF65-F5344CB8AC3E}">
        <p14:creationId xmlns:p14="http://schemas.microsoft.com/office/powerpoint/2010/main" val="12906926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6940F71A-6CC6-3C42-8BAE-ADCDC798FBD9}" type="datetimeFigureOut">
              <a:rPr lang="en-US" smtClean="0"/>
              <a:t>1/23/20</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838CA305-7B15-6F48-968C-05A626E4B7DA}" type="slidenum">
              <a:rPr lang="en-US" smtClean="0"/>
              <a:t>‹#›</a:t>
            </a:fld>
            <a:endParaRPr lang="en-US"/>
          </a:p>
        </p:txBody>
      </p:sp>
    </p:spTree>
    <p:extLst>
      <p:ext uri="{BB962C8B-B14F-4D97-AF65-F5344CB8AC3E}">
        <p14:creationId xmlns:p14="http://schemas.microsoft.com/office/powerpoint/2010/main" val="226827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6940F71A-6CC6-3C42-8BAE-ADCDC798FBD9}" type="datetimeFigureOut">
              <a:rPr lang="en-US" smtClean="0"/>
              <a:t>1/23/20</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838CA305-7B15-6F48-968C-05A626E4B7DA}" type="slidenum">
              <a:rPr lang="en-US" smtClean="0"/>
              <a:t>‹#›</a:t>
            </a:fld>
            <a:endParaRPr lang="en-US"/>
          </a:p>
        </p:txBody>
      </p:sp>
    </p:spTree>
    <p:extLst>
      <p:ext uri="{BB962C8B-B14F-4D97-AF65-F5344CB8AC3E}">
        <p14:creationId xmlns:p14="http://schemas.microsoft.com/office/powerpoint/2010/main" val="309501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6940F71A-6CC6-3C42-8BAE-ADCDC798FBD9}" type="datetimeFigureOut">
              <a:rPr lang="en-US" smtClean="0"/>
              <a:t>1/23/20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38CA305-7B15-6F48-968C-05A626E4B7DA}" type="slidenum">
              <a:rPr lang="en-US" smtClean="0"/>
              <a:t>‹#›</a:t>
            </a:fld>
            <a:endParaRPr lang="en-US"/>
          </a:p>
        </p:txBody>
      </p:sp>
    </p:spTree>
    <p:extLst>
      <p:ext uri="{BB962C8B-B14F-4D97-AF65-F5344CB8AC3E}">
        <p14:creationId xmlns:p14="http://schemas.microsoft.com/office/powerpoint/2010/main" val="31471618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6940F71A-6CC6-3C42-8BAE-ADCDC798FBD9}" type="datetimeFigureOut">
              <a:rPr lang="en-US" smtClean="0"/>
              <a:t>1/23/20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838CA305-7B15-6F48-968C-05A626E4B7DA}" type="slidenum">
              <a:rPr lang="en-US" smtClean="0"/>
              <a:t>‹#›</a:t>
            </a:fld>
            <a:endParaRPr lang="en-US"/>
          </a:p>
        </p:txBody>
      </p:sp>
    </p:spTree>
    <p:extLst>
      <p:ext uri="{BB962C8B-B14F-4D97-AF65-F5344CB8AC3E}">
        <p14:creationId xmlns:p14="http://schemas.microsoft.com/office/powerpoint/2010/main" val="169358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6940F71A-6CC6-3C42-8BAE-ADCDC798FBD9}" type="datetimeFigureOut">
              <a:rPr lang="en-US" smtClean="0"/>
              <a:t>1/23/20</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838CA305-7B15-6F48-968C-05A626E4B7DA}" type="slidenum">
              <a:rPr lang="en-US" smtClean="0"/>
              <a:t>‹#›</a:t>
            </a:fld>
            <a:endParaRPr lang="en-US"/>
          </a:p>
        </p:txBody>
      </p:sp>
    </p:spTree>
    <p:extLst>
      <p:ext uri="{BB962C8B-B14F-4D97-AF65-F5344CB8AC3E}">
        <p14:creationId xmlns:p14="http://schemas.microsoft.com/office/powerpoint/2010/main" val="701522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40F71A-6CC6-3C42-8BAE-ADCDC798FBD9}" type="datetimeFigureOut">
              <a:rPr lang="en-US" smtClean="0"/>
              <a:t>1/23/20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38CA305-7B15-6F48-968C-05A626E4B7DA}" type="slidenum">
              <a:rPr lang="en-US" smtClean="0"/>
              <a:t>‹#›</a:t>
            </a:fld>
            <a:endParaRPr lang="en-US"/>
          </a:p>
        </p:txBody>
      </p:sp>
    </p:spTree>
    <p:extLst>
      <p:ext uri="{BB962C8B-B14F-4D97-AF65-F5344CB8AC3E}">
        <p14:creationId xmlns:p14="http://schemas.microsoft.com/office/powerpoint/2010/main" val="3933388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40F71A-6CC6-3C42-8BAE-ADCDC798FBD9}" type="datetimeFigureOut">
              <a:rPr lang="en-US" smtClean="0"/>
              <a:t>1/23/20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38CA305-7B15-6F48-968C-05A626E4B7DA}" type="slidenum">
              <a:rPr lang="en-US" smtClean="0"/>
              <a:t>‹#›</a:t>
            </a:fld>
            <a:endParaRPr lang="en-US"/>
          </a:p>
        </p:txBody>
      </p:sp>
    </p:spTree>
    <p:extLst>
      <p:ext uri="{BB962C8B-B14F-4D97-AF65-F5344CB8AC3E}">
        <p14:creationId xmlns:p14="http://schemas.microsoft.com/office/powerpoint/2010/main" val="3898912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6940F71A-6CC6-3C42-8BAE-ADCDC798FBD9}" type="datetimeFigureOut">
              <a:rPr lang="en-US" smtClean="0"/>
              <a:t>1/23/20</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838CA305-7B15-6F48-968C-05A626E4B7DA}" type="slidenum">
              <a:rPr lang="en-US" smtClean="0"/>
              <a:t>‹#›</a:t>
            </a:fld>
            <a:endParaRPr lang="en-US"/>
          </a:p>
        </p:txBody>
      </p:sp>
    </p:spTree>
    <p:extLst>
      <p:ext uri="{BB962C8B-B14F-4D97-AF65-F5344CB8AC3E}">
        <p14:creationId xmlns:p14="http://schemas.microsoft.com/office/powerpoint/2010/main" val="20543044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timeforgeography.co.uk/videos_list/rivers/problems-hard-engineering-and-softer-alternative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1.tiff"/><Relationship Id="rId5" Type="http://schemas.openxmlformats.org/officeDocument/2006/relationships/image" Target="../media/image10.tiff"/><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deepartnership.org/userfiles/file/nfm_workshop/sepa-natural-flood-management-handbook1.pdf" TargetMode="External"/><Relationship Id="rId2" Type="http://schemas.openxmlformats.org/officeDocument/2006/relationships/hyperlink" Target="https://naturalresources.wales/flooding/managing-flood-risk/our-river-and-coastal-maintenance-programme/?lang=en" TargetMode="External"/><Relationship Id="rId1" Type="http://schemas.openxmlformats.org/officeDocument/2006/relationships/slideLayout" Target="../slideLayouts/slideLayout2.xml"/><Relationship Id="rId5" Type="http://schemas.openxmlformats.org/officeDocument/2006/relationships/hyperlink" Target="https://gov.wales/sites/default/files/consultations/2019-06/consultation-document-flooding-strategy.pdf" TargetMode="External"/><Relationship Id="rId4" Type="http://schemas.openxmlformats.org/officeDocument/2006/relationships/hyperlink" Target="https://consult.environment-agency.gov.uk/fcrm/national-strategy-public/user_uploads/fcrm-strategy-draft-final-1-may-v0.13-as-accessible-as-possibl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7E591-41DA-F444-8383-1819A3EB369C}"/>
              </a:ext>
            </a:extLst>
          </p:cNvPr>
          <p:cNvSpPr>
            <a:spLocks noGrp="1"/>
          </p:cNvSpPr>
          <p:nvPr>
            <p:ph type="ctrTitle"/>
          </p:nvPr>
        </p:nvSpPr>
        <p:spPr/>
        <p:txBody>
          <a:bodyPr/>
          <a:lstStyle/>
          <a:p>
            <a:r>
              <a:rPr lang="en-US" dirty="0"/>
              <a:t>When does water need to be managed?</a:t>
            </a:r>
          </a:p>
        </p:txBody>
      </p:sp>
      <p:sp>
        <p:nvSpPr>
          <p:cNvPr id="3" name="Subtitle 2">
            <a:extLst>
              <a:ext uri="{FF2B5EF4-FFF2-40B4-BE49-F238E27FC236}">
                <a16:creationId xmlns:a16="http://schemas.microsoft.com/office/drawing/2014/main" id="{CC7DE01A-8BEC-C548-A8CB-14CAA7CA9304}"/>
              </a:ext>
            </a:extLst>
          </p:cNvPr>
          <p:cNvSpPr>
            <a:spLocks noGrp="1"/>
          </p:cNvSpPr>
          <p:nvPr>
            <p:ph type="subTitle" idx="1"/>
          </p:nvPr>
        </p:nvSpPr>
        <p:spPr/>
        <p:txBody>
          <a:bodyPr/>
          <a:lstStyle/>
          <a:p>
            <a:r>
              <a:rPr lang="en-US" b="1" dirty="0"/>
              <a:t>Engineering methods, problems and alternatives</a:t>
            </a:r>
          </a:p>
        </p:txBody>
      </p:sp>
    </p:spTree>
    <p:extLst>
      <p:ext uri="{BB962C8B-B14F-4D97-AF65-F5344CB8AC3E}">
        <p14:creationId xmlns:p14="http://schemas.microsoft.com/office/powerpoint/2010/main" val="40596745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2A409-5CFC-E34E-A528-F27A336AAA2F}"/>
              </a:ext>
            </a:extLst>
          </p:cNvPr>
          <p:cNvSpPr>
            <a:spLocks noGrp="1"/>
          </p:cNvSpPr>
          <p:nvPr>
            <p:ph type="title"/>
          </p:nvPr>
        </p:nvSpPr>
        <p:spPr/>
        <p:txBody>
          <a:bodyPr/>
          <a:lstStyle/>
          <a:p>
            <a:r>
              <a:rPr lang="en-US" dirty="0"/>
              <a:t>When and why?</a:t>
            </a:r>
          </a:p>
        </p:txBody>
      </p:sp>
      <p:sp>
        <p:nvSpPr>
          <p:cNvPr id="3" name="Content Placeholder 2">
            <a:extLst>
              <a:ext uri="{FF2B5EF4-FFF2-40B4-BE49-F238E27FC236}">
                <a16:creationId xmlns:a16="http://schemas.microsoft.com/office/drawing/2014/main" id="{D6EC2AC8-3D28-284D-BEE4-D52FF1690A8B}"/>
              </a:ext>
            </a:extLst>
          </p:cNvPr>
          <p:cNvSpPr>
            <a:spLocks noGrp="1"/>
          </p:cNvSpPr>
          <p:nvPr>
            <p:ph idx="1"/>
          </p:nvPr>
        </p:nvSpPr>
        <p:spPr/>
        <p:txBody>
          <a:bodyPr/>
          <a:lstStyle/>
          <a:p>
            <a:pPr marL="0" indent="0">
              <a:buNone/>
            </a:pPr>
            <a:r>
              <a:rPr lang="en-US" sz="2400" b="1" dirty="0"/>
              <a:t>Water may need to be managed for a number of reasons including…</a:t>
            </a:r>
          </a:p>
          <a:p>
            <a:pPr marL="0" indent="0">
              <a:buNone/>
            </a:pPr>
            <a:endParaRPr lang="en-US" sz="2400" dirty="0"/>
          </a:p>
          <a:p>
            <a:r>
              <a:rPr lang="en-US" sz="2400" dirty="0"/>
              <a:t>To retain water in an area/region for use</a:t>
            </a:r>
          </a:p>
          <a:p>
            <a:r>
              <a:rPr lang="en-US" sz="2400" dirty="0"/>
              <a:t>To produce energy (hydroelectricity)</a:t>
            </a:r>
          </a:p>
          <a:p>
            <a:r>
              <a:rPr lang="en-US" sz="2400" dirty="0"/>
              <a:t>To reduce affects of flooding</a:t>
            </a:r>
          </a:p>
          <a:p>
            <a:pPr marL="0" indent="0">
              <a:buNone/>
            </a:pPr>
            <a:endParaRPr lang="en-US" sz="1800" dirty="0"/>
          </a:p>
        </p:txBody>
      </p:sp>
    </p:spTree>
    <p:extLst>
      <p:ext uri="{BB962C8B-B14F-4D97-AF65-F5344CB8AC3E}">
        <p14:creationId xmlns:p14="http://schemas.microsoft.com/office/powerpoint/2010/main" val="33182888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133A9-9B74-994F-B375-ADD0003DF7D4}"/>
              </a:ext>
            </a:extLst>
          </p:cNvPr>
          <p:cNvSpPr>
            <a:spLocks noGrp="1"/>
          </p:cNvSpPr>
          <p:nvPr>
            <p:ph type="title"/>
          </p:nvPr>
        </p:nvSpPr>
        <p:spPr/>
        <p:txBody>
          <a:bodyPr/>
          <a:lstStyle/>
          <a:p>
            <a:r>
              <a:rPr lang="en-US" dirty="0"/>
              <a:t>How?</a:t>
            </a:r>
          </a:p>
        </p:txBody>
      </p:sp>
      <p:sp>
        <p:nvSpPr>
          <p:cNvPr id="3" name="Content Placeholder 2">
            <a:extLst>
              <a:ext uri="{FF2B5EF4-FFF2-40B4-BE49-F238E27FC236}">
                <a16:creationId xmlns:a16="http://schemas.microsoft.com/office/drawing/2014/main" id="{61A4B7FE-4144-CB46-AFF2-28E4287E1C13}"/>
              </a:ext>
            </a:extLst>
          </p:cNvPr>
          <p:cNvSpPr>
            <a:spLocks noGrp="1"/>
          </p:cNvSpPr>
          <p:nvPr>
            <p:ph idx="1"/>
          </p:nvPr>
        </p:nvSpPr>
        <p:spPr/>
        <p:txBody>
          <a:bodyPr>
            <a:normAutofit/>
          </a:bodyPr>
          <a:lstStyle/>
          <a:p>
            <a:pPr marL="0" indent="0">
              <a:buNone/>
            </a:pPr>
            <a:r>
              <a:rPr lang="en-US" sz="2200" dirty="0"/>
              <a:t>Depending on our reasons, managing water can be done in various ways. </a:t>
            </a:r>
          </a:p>
          <a:p>
            <a:pPr marL="0" indent="0">
              <a:buNone/>
            </a:pPr>
            <a:endParaRPr lang="en-US" sz="2200" dirty="0"/>
          </a:p>
          <a:p>
            <a:pPr marL="0" indent="0">
              <a:buNone/>
            </a:pPr>
            <a:r>
              <a:rPr lang="en-US" sz="2200" dirty="0"/>
              <a:t>As we have already seen, for producing power or retaining water for our uses, we can:</a:t>
            </a:r>
          </a:p>
          <a:p>
            <a:r>
              <a:rPr lang="en-US" sz="2200" dirty="0"/>
              <a:t>Engineer dams and reservoirs</a:t>
            </a:r>
          </a:p>
          <a:p>
            <a:r>
              <a:rPr lang="en-US" sz="2200" dirty="0"/>
              <a:t>Desalinate salt water</a:t>
            </a:r>
          </a:p>
          <a:p>
            <a:r>
              <a:rPr lang="en-US" sz="2200" dirty="0"/>
              <a:t>Utilise groundwater aquifers</a:t>
            </a:r>
          </a:p>
          <a:p>
            <a:endParaRPr lang="en-US" sz="2200" dirty="0"/>
          </a:p>
          <a:p>
            <a:pPr marL="0" indent="0">
              <a:buNone/>
            </a:pPr>
            <a:r>
              <a:rPr lang="en-US" sz="2200" dirty="0"/>
              <a:t>However, managing water before, during and after floods can be a whole other challenge.</a:t>
            </a:r>
          </a:p>
        </p:txBody>
      </p:sp>
    </p:spTree>
    <p:extLst>
      <p:ext uri="{BB962C8B-B14F-4D97-AF65-F5344CB8AC3E}">
        <p14:creationId xmlns:p14="http://schemas.microsoft.com/office/powerpoint/2010/main" val="1274857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FA77E-A74B-A047-B09B-BAD1F8EE83FE}"/>
              </a:ext>
            </a:extLst>
          </p:cNvPr>
          <p:cNvSpPr>
            <a:spLocks noGrp="1"/>
          </p:cNvSpPr>
          <p:nvPr>
            <p:ph type="title"/>
          </p:nvPr>
        </p:nvSpPr>
        <p:spPr/>
        <p:txBody>
          <a:bodyPr/>
          <a:lstStyle/>
          <a:p>
            <a:r>
              <a:rPr lang="en-US" dirty="0"/>
              <a:t>Managing Floods</a:t>
            </a:r>
          </a:p>
        </p:txBody>
      </p:sp>
      <p:sp>
        <p:nvSpPr>
          <p:cNvPr id="5" name="Content Placeholder 4">
            <a:extLst>
              <a:ext uri="{FF2B5EF4-FFF2-40B4-BE49-F238E27FC236}">
                <a16:creationId xmlns:a16="http://schemas.microsoft.com/office/drawing/2014/main" id="{C16EA793-84FC-E94D-B0E7-B414315B4EE4}"/>
              </a:ext>
            </a:extLst>
          </p:cNvPr>
          <p:cNvSpPr>
            <a:spLocks noGrp="1"/>
          </p:cNvSpPr>
          <p:nvPr>
            <p:ph idx="1"/>
          </p:nvPr>
        </p:nvSpPr>
        <p:spPr>
          <a:xfrm>
            <a:off x="3593907" y="2789694"/>
            <a:ext cx="7800956" cy="3210551"/>
          </a:xfrm>
        </p:spPr>
        <p:txBody>
          <a:bodyPr>
            <a:normAutofit/>
          </a:bodyPr>
          <a:lstStyle/>
          <a:p>
            <a:pPr marL="0" indent="0">
              <a:buNone/>
            </a:pPr>
            <a:endParaRPr lang="en-US" dirty="0"/>
          </a:p>
          <a:p>
            <a:r>
              <a:rPr lang="en-US" sz="2400" dirty="0"/>
              <a:t>Holistic plan</a:t>
            </a:r>
            <a:br>
              <a:rPr lang="en-US" sz="2400" dirty="0"/>
            </a:br>
            <a:endParaRPr lang="en-US" sz="2400" dirty="0"/>
          </a:p>
          <a:p>
            <a:r>
              <a:rPr lang="en-US" sz="2400" dirty="0"/>
              <a:t>An integrated approach to ensuring minimal damage/affects on the environment or communities.</a:t>
            </a:r>
            <a:endParaRPr lang="en-US" dirty="0"/>
          </a:p>
        </p:txBody>
      </p:sp>
      <p:pic>
        <p:nvPicPr>
          <p:cNvPr id="9" name="Picture 8">
            <a:extLst>
              <a:ext uri="{FF2B5EF4-FFF2-40B4-BE49-F238E27FC236}">
                <a16:creationId xmlns:a16="http://schemas.microsoft.com/office/drawing/2014/main" id="{618B8D2C-647B-0B49-85B5-9E759EEA8515}"/>
              </a:ext>
            </a:extLst>
          </p:cNvPr>
          <p:cNvPicPr>
            <a:picLocks noChangeAspect="1"/>
          </p:cNvPicPr>
          <p:nvPr/>
        </p:nvPicPr>
        <p:blipFill>
          <a:blip r:embed="rId3"/>
          <a:stretch>
            <a:fillRect/>
          </a:stretch>
        </p:blipFill>
        <p:spPr>
          <a:xfrm>
            <a:off x="5635901" y="526170"/>
            <a:ext cx="3716968" cy="3535160"/>
          </a:xfrm>
          <a:prstGeom prst="rect">
            <a:avLst/>
          </a:prstGeom>
        </p:spPr>
      </p:pic>
    </p:spTree>
    <p:extLst>
      <p:ext uri="{BB962C8B-B14F-4D97-AF65-F5344CB8AC3E}">
        <p14:creationId xmlns:p14="http://schemas.microsoft.com/office/powerpoint/2010/main" val="187598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4E290-8D9D-8846-98C0-09EA73A5E14C}"/>
              </a:ext>
            </a:extLst>
          </p:cNvPr>
          <p:cNvSpPr>
            <a:spLocks noGrp="1"/>
          </p:cNvSpPr>
          <p:nvPr>
            <p:ph type="title"/>
          </p:nvPr>
        </p:nvSpPr>
        <p:spPr/>
        <p:txBody>
          <a:bodyPr/>
          <a:lstStyle/>
          <a:p>
            <a:r>
              <a:rPr lang="en-US" dirty="0"/>
              <a:t>Hard and Soft engineering</a:t>
            </a:r>
          </a:p>
        </p:txBody>
      </p:sp>
      <p:sp>
        <p:nvSpPr>
          <p:cNvPr id="3" name="Content Placeholder 2">
            <a:extLst>
              <a:ext uri="{FF2B5EF4-FFF2-40B4-BE49-F238E27FC236}">
                <a16:creationId xmlns:a16="http://schemas.microsoft.com/office/drawing/2014/main" id="{4223C83C-CCB7-AA4F-A463-8905033AD839}"/>
              </a:ext>
            </a:extLst>
          </p:cNvPr>
          <p:cNvSpPr>
            <a:spLocks noGrp="1"/>
          </p:cNvSpPr>
          <p:nvPr>
            <p:ph idx="1"/>
          </p:nvPr>
        </p:nvSpPr>
        <p:spPr>
          <a:xfrm>
            <a:off x="3746604" y="780585"/>
            <a:ext cx="7830629" cy="5207620"/>
          </a:xfrm>
        </p:spPr>
        <p:txBody>
          <a:bodyPr/>
          <a:lstStyle/>
          <a:p>
            <a:pPr marL="0" indent="0">
              <a:buNone/>
            </a:pPr>
            <a:r>
              <a:rPr lang="en-US" sz="2400" b="1" dirty="0"/>
              <a:t>Hard engineering - </a:t>
            </a:r>
            <a:r>
              <a:rPr lang="en-US" sz="2400" dirty="0"/>
              <a:t>use of artificial structures (e.g. dams and embankments) to retain or prevent water from reaching downstream.</a:t>
            </a:r>
          </a:p>
          <a:p>
            <a:pPr marL="0" indent="0">
              <a:buNone/>
            </a:pPr>
            <a:endParaRPr lang="en-US" sz="2400" dirty="0"/>
          </a:p>
          <a:p>
            <a:pPr marL="0" indent="0">
              <a:buNone/>
            </a:pPr>
            <a:r>
              <a:rPr lang="en-US" sz="2400" b="1" dirty="0"/>
              <a:t>Soft engineering – </a:t>
            </a:r>
            <a:r>
              <a:rPr lang="en-US" sz="2400" dirty="0"/>
              <a:t>considered a more ‘natural’ variation of approaches (e.g. floodplain zoning).</a:t>
            </a:r>
          </a:p>
          <a:p>
            <a:pPr marL="0" indent="0">
              <a:buNone/>
            </a:pPr>
            <a:endParaRPr lang="en-US" b="1" dirty="0"/>
          </a:p>
          <a:p>
            <a:pPr marL="0" indent="0">
              <a:buNone/>
            </a:pPr>
            <a:r>
              <a:rPr lang="en-US" b="1" dirty="0">
                <a:hlinkClick r:id="rId2"/>
              </a:rPr>
              <a:t>https://timeforgeography.co.uk/videos_list/rivers/problems-hard-engineering-and-softer-alternatives/</a:t>
            </a:r>
            <a:r>
              <a:rPr lang="en-US" b="1" dirty="0"/>
              <a:t> </a:t>
            </a:r>
          </a:p>
        </p:txBody>
      </p:sp>
    </p:spTree>
    <p:extLst>
      <p:ext uri="{BB962C8B-B14F-4D97-AF65-F5344CB8AC3E}">
        <p14:creationId xmlns:p14="http://schemas.microsoft.com/office/powerpoint/2010/main" val="15403059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16F1B-6A19-234E-9BF9-93326F6106BA}"/>
              </a:ext>
            </a:extLst>
          </p:cNvPr>
          <p:cNvSpPr>
            <a:spLocks noGrp="1"/>
          </p:cNvSpPr>
          <p:nvPr>
            <p:ph type="title"/>
          </p:nvPr>
        </p:nvSpPr>
        <p:spPr>
          <a:xfrm>
            <a:off x="252919" y="1123838"/>
            <a:ext cx="2947482" cy="3277682"/>
          </a:xfrm>
        </p:spPr>
        <p:txBody>
          <a:bodyPr/>
          <a:lstStyle/>
          <a:p>
            <a:r>
              <a:rPr lang="en-US" dirty="0"/>
              <a:t>Hard engineering</a:t>
            </a:r>
          </a:p>
        </p:txBody>
      </p:sp>
      <p:sp>
        <p:nvSpPr>
          <p:cNvPr id="3" name="Content Placeholder 2">
            <a:extLst>
              <a:ext uri="{FF2B5EF4-FFF2-40B4-BE49-F238E27FC236}">
                <a16:creationId xmlns:a16="http://schemas.microsoft.com/office/drawing/2014/main" id="{3E2D1456-3A14-FA42-BD5B-1DAB37537925}"/>
              </a:ext>
            </a:extLst>
          </p:cNvPr>
          <p:cNvSpPr>
            <a:spLocks noGrp="1"/>
          </p:cNvSpPr>
          <p:nvPr>
            <p:ph idx="1"/>
          </p:nvPr>
        </p:nvSpPr>
        <p:spPr>
          <a:xfrm>
            <a:off x="5052447" y="1968284"/>
            <a:ext cx="6132021" cy="4510007"/>
          </a:xfrm>
        </p:spPr>
        <p:txBody>
          <a:bodyPr/>
          <a:lstStyle/>
          <a:p>
            <a:pPr marL="0" indent="0">
              <a:buNone/>
            </a:pPr>
            <a:r>
              <a:rPr lang="en-US" sz="2200" b="1" i="1" dirty="0"/>
              <a:t>Advantages</a:t>
            </a:r>
          </a:p>
          <a:p>
            <a:r>
              <a:rPr lang="en-US" sz="2200" dirty="0"/>
              <a:t>Energy production potential</a:t>
            </a:r>
          </a:p>
          <a:p>
            <a:r>
              <a:rPr lang="en-US" sz="2200" dirty="0"/>
              <a:t>Recreation and economic gain potential (tourism, leisure, </a:t>
            </a:r>
            <a:r>
              <a:rPr lang="en-US" sz="2200" dirty="0" err="1"/>
              <a:t>etc</a:t>
            </a:r>
            <a:r>
              <a:rPr lang="en-US" sz="2200" dirty="0"/>
              <a:t>)</a:t>
            </a:r>
          </a:p>
          <a:p>
            <a:pPr marL="0" indent="0">
              <a:buNone/>
            </a:pPr>
            <a:endParaRPr lang="en-US" sz="2200" dirty="0"/>
          </a:p>
          <a:p>
            <a:pPr marL="0" indent="0">
              <a:buNone/>
            </a:pPr>
            <a:r>
              <a:rPr lang="en-US" sz="2200" b="1" i="1" dirty="0"/>
              <a:t>Disadvantages</a:t>
            </a:r>
          </a:p>
          <a:p>
            <a:r>
              <a:rPr lang="en-US" sz="2200" dirty="0"/>
              <a:t>Expensive</a:t>
            </a:r>
          </a:p>
          <a:p>
            <a:r>
              <a:rPr lang="en-US" sz="2200" dirty="0"/>
              <a:t>Sediment build-up</a:t>
            </a:r>
          </a:p>
          <a:p>
            <a:r>
              <a:rPr lang="en-US" sz="2200" dirty="0"/>
              <a:t>Flooding of habitats where structures are created </a:t>
            </a:r>
            <a:r>
              <a:rPr lang="en-US" sz="2200" dirty="0">
                <a:sym typeface="Wingdings" pitchFamily="2" charset="2"/>
              </a:rPr>
              <a:t> release greenhouse gasses (e.g. methane)</a:t>
            </a:r>
            <a:endParaRPr lang="en-US" sz="2200" dirty="0"/>
          </a:p>
        </p:txBody>
      </p:sp>
      <p:pic>
        <p:nvPicPr>
          <p:cNvPr id="5" name="Picture 4">
            <a:extLst>
              <a:ext uri="{FF2B5EF4-FFF2-40B4-BE49-F238E27FC236}">
                <a16:creationId xmlns:a16="http://schemas.microsoft.com/office/drawing/2014/main" id="{3FCC32FE-2DA5-4D4A-B27F-7277D52A1A42}"/>
              </a:ext>
            </a:extLst>
          </p:cNvPr>
          <p:cNvPicPr>
            <a:picLocks noChangeAspect="1"/>
          </p:cNvPicPr>
          <p:nvPr/>
        </p:nvPicPr>
        <p:blipFill>
          <a:blip r:embed="rId3"/>
          <a:stretch>
            <a:fillRect/>
          </a:stretch>
        </p:blipFill>
        <p:spPr>
          <a:xfrm>
            <a:off x="773840" y="3611105"/>
            <a:ext cx="4009287" cy="3001238"/>
          </a:xfrm>
          <a:prstGeom prst="rect">
            <a:avLst/>
          </a:prstGeom>
        </p:spPr>
      </p:pic>
      <p:sp>
        <p:nvSpPr>
          <p:cNvPr id="6" name="Rectangle 5">
            <a:extLst>
              <a:ext uri="{FF2B5EF4-FFF2-40B4-BE49-F238E27FC236}">
                <a16:creationId xmlns:a16="http://schemas.microsoft.com/office/drawing/2014/main" id="{1D084E4B-5A79-D447-AA12-915426975ACF}"/>
              </a:ext>
            </a:extLst>
          </p:cNvPr>
          <p:cNvSpPr/>
          <p:nvPr/>
        </p:nvSpPr>
        <p:spPr>
          <a:xfrm>
            <a:off x="4224853" y="1123838"/>
            <a:ext cx="3893604" cy="461665"/>
          </a:xfrm>
          <a:prstGeom prst="rect">
            <a:avLst/>
          </a:prstGeom>
        </p:spPr>
        <p:txBody>
          <a:bodyPr wrap="square">
            <a:spAutoFit/>
          </a:bodyPr>
          <a:lstStyle/>
          <a:p>
            <a:r>
              <a:rPr lang="en-US" sz="2400" b="1" dirty="0"/>
              <a:t>Dams &amp; Reservoirs </a:t>
            </a:r>
          </a:p>
        </p:txBody>
      </p:sp>
    </p:spTree>
    <p:extLst>
      <p:ext uri="{BB962C8B-B14F-4D97-AF65-F5344CB8AC3E}">
        <p14:creationId xmlns:p14="http://schemas.microsoft.com/office/powerpoint/2010/main" val="4235837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16F1B-6A19-234E-9BF9-93326F6106BA}"/>
              </a:ext>
            </a:extLst>
          </p:cNvPr>
          <p:cNvSpPr>
            <a:spLocks noGrp="1"/>
          </p:cNvSpPr>
          <p:nvPr>
            <p:ph type="title"/>
          </p:nvPr>
        </p:nvSpPr>
        <p:spPr>
          <a:xfrm>
            <a:off x="252919" y="1123838"/>
            <a:ext cx="2947482" cy="2983214"/>
          </a:xfrm>
        </p:spPr>
        <p:txBody>
          <a:bodyPr/>
          <a:lstStyle/>
          <a:p>
            <a:r>
              <a:rPr lang="en-US" dirty="0"/>
              <a:t>Hard engineering</a:t>
            </a:r>
          </a:p>
        </p:txBody>
      </p:sp>
      <p:sp>
        <p:nvSpPr>
          <p:cNvPr id="3" name="Content Placeholder 2">
            <a:extLst>
              <a:ext uri="{FF2B5EF4-FFF2-40B4-BE49-F238E27FC236}">
                <a16:creationId xmlns:a16="http://schemas.microsoft.com/office/drawing/2014/main" id="{3E2D1456-3A14-FA42-BD5B-1DAB37537925}"/>
              </a:ext>
            </a:extLst>
          </p:cNvPr>
          <p:cNvSpPr>
            <a:spLocks noGrp="1"/>
          </p:cNvSpPr>
          <p:nvPr>
            <p:ph idx="1"/>
          </p:nvPr>
        </p:nvSpPr>
        <p:spPr>
          <a:xfrm>
            <a:off x="4696206" y="2595969"/>
            <a:ext cx="6627965" cy="3766086"/>
          </a:xfrm>
        </p:spPr>
        <p:txBody>
          <a:bodyPr>
            <a:normAutofit/>
          </a:bodyPr>
          <a:lstStyle/>
          <a:p>
            <a:pPr marL="0" indent="0">
              <a:buNone/>
            </a:pPr>
            <a:r>
              <a:rPr lang="en-US" sz="2200" b="1" i="1" dirty="0"/>
              <a:t>Advantages</a:t>
            </a:r>
          </a:p>
          <a:p>
            <a:r>
              <a:rPr lang="en-US" sz="2200" dirty="0"/>
              <a:t>Greater volumes of water moving across the land</a:t>
            </a:r>
          </a:p>
          <a:p>
            <a:r>
              <a:rPr lang="en-US" sz="2200" dirty="0"/>
              <a:t>Can be used to reduce flood risk in urban (built up) areas</a:t>
            </a:r>
          </a:p>
          <a:p>
            <a:pPr marL="0" indent="0">
              <a:buNone/>
            </a:pPr>
            <a:endParaRPr lang="en-US" sz="2200" dirty="0"/>
          </a:p>
          <a:p>
            <a:pPr marL="0" indent="0">
              <a:buNone/>
            </a:pPr>
            <a:r>
              <a:rPr lang="en-US" sz="2200" b="1" i="1" dirty="0"/>
              <a:t>Disadvantages</a:t>
            </a:r>
          </a:p>
          <a:p>
            <a:r>
              <a:rPr lang="en-US" sz="2200" dirty="0"/>
              <a:t>Dredging is a frequent task</a:t>
            </a:r>
          </a:p>
          <a:p>
            <a:r>
              <a:rPr lang="en-US" sz="2200" dirty="0"/>
              <a:t>Speeding up a river increases flood risk downstream</a:t>
            </a:r>
          </a:p>
        </p:txBody>
      </p:sp>
      <p:pic>
        <p:nvPicPr>
          <p:cNvPr id="4" name="Picture 3">
            <a:extLst>
              <a:ext uri="{FF2B5EF4-FFF2-40B4-BE49-F238E27FC236}">
                <a16:creationId xmlns:a16="http://schemas.microsoft.com/office/drawing/2014/main" id="{C03540BA-12AF-2846-B4AC-D84F0B8E3BB8}"/>
              </a:ext>
            </a:extLst>
          </p:cNvPr>
          <p:cNvPicPr>
            <a:picLocks noChangeAspect="1"/>
          </p:cNvPicPr>
          <p:nvPr/>
        </p:nvPicPr>
        <p:blipFill>
          <a:blip r:embed="rId3"/>
          <a:stretch>
            <a:fillRect/>
          </a:stretch>
        </p:blipFill>
        <p:spPr>
          <a:xfrm>
            <a:off x="640598" y="3611107"/>
            <a:ext cx="3667930" cy="2750948"/>
          </a:xfrm>
          <a:prstGeom prst="rect">
            <a:avLst/>
          </a:prstGeom>
        </p:spPr>
      </p:pic>
      <p:sp>
        <p:nvSpPr>
          <p:cNvPr id="5" name="Rectangle 4">
            <a:extLst>
              <a:ext uri="{FF2B5EF4-FFF2-40B4-BE49-F238E27FC236}">
                <a16:creationId xmlns:a16="http://schemas.microsoft.com/office/drawing/2014/main" id="{7C6BFC25-861C-D348-8850-DE7E80099401}"/>
              </a:ext>
            </a:extLst>
          </p:cNvPr>
          <p:cNvSpPr/>
          <p:nvPr/>
        </p:nvSpPr>
        <p:spPr>
          <a:xfrm>
            <a:off x="3807416" y="566979"/>
            <a:ext cx="7516755" cy="1846659"/>
          </a:xfrm>
          <a:prstGeom prst="rect">
            <a:avLst/>
          </a:prstGeom>
        </p:spPr>
        <p:txBody>
          <a:bodyPr wrap="square">
            <a:spAutoFit/>
          </a:bodyPr>
          <a:lstStyle/>
          <a:p>
            <a:r>
              <a:rPr lang="en-US" sz="2400" b="1" dirty="0"/>
              <a:t>Rivers – Straightening and Dredging</a:t>
            </a:r>
          </a:p>
          <a:p>
            <a:endParaRPr lang="en-US" sz="2400" b="1" dirty="0"/>
          </a:p>
          <a:p>
            <a:r>
              <a:rPr lang="en-US" sz="2200" i="1" dirty="0"/>
              <a:t>Straightening</a:t>
            </a:r>
            <a:r>
              <a:rPr lang="en-US" sz="2200" dirty="0"/>
              <a:t> speeds up water flow to allow higher volumes of water to pass through quickly.</a:t>
            </a:r>
          </a:p>
          <a:p>
            <a:r>
              <a:rPr lang="en-US" sz="2200" i="1" dirty="0"/>
              <a:t>Dredging</a:t>
            </a:r>
            <a:r>
              <a:rPr lang="en-US" sz="2200" dirty="0"/>
              <a:t> deepens a river to also hold higher volumes of water.</a:t>
            </a:r>
          </a:p>
        </p:txBody>
      </p:sp>
    </p:spTree>
    <p:extLst>
      <p:ext uri="{BB962C8B-B14F-4D97-AF65-F5344CB8AC3E}">
        <p14:creationId xmlns:p14="http://schemas.microsoft.com/office/powerpoint/2010/main" val="1912534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16F1B-6A19-234E-9BF9-93326F6106BA}"/>
              </a:ext>
            </a:extLst>
          </p:cNvPr>
          <p:cNvSpPr>
            <a:spLocks noGrp="1"/>
          </p:cNvSpPr>
          <p:nvPr>
            <p:ph type="title"/>
          </p:nvPr>
        </p:nvSpPr>
        <p:spPr>
          <a:xfrm>
            <a:off x="252919" y="1123838"/>
            <a:ext cx="2947482" cy="3107199"/>
          </a:xfrm>
        </p:spPr>
        <p:txBody>
          <a:bodyPr/>
          <a:lstStyle/>
          <a:p>
            <a:r>
              <a:rPr lang="en-US" dirty="0"/>
              <a:t>Hard engineering</a:t>
            </a:r>
          </a:p>
        </p:txBody>
      </p:sp>
      <p:sp>
        <p:nvSpPr>
          <p:cNvPr id="3" name="Content Placeholder 2">
            <a:extLst>
              <a:ext uri="{FF2B5EF4-FFF2-40B4-BE49-F238E27FC236}">
                <a16:creationId xmlns:a16="http://schemas.microsoft.com/office/drawing/2014/main" id="{3E2D1456-3A14-FA42-BD5B-1DAB37537925}"/>
              </a:ext>
            </a:extLst>
          </p:cNvPr>
          <p:cNvSpPr>
            <a:spLocks noGrp="1"/>
          </p:cNvSpPr>
          <p:nvPr>
            <p:ph idx="1"/>
          </p:nvPr>
        </p:nvSpPr>
        <p:spPr>
          <a:xfrm>
            <a:off x="4892156" y="2526224"/>
            <a:ext cx="6638583" cy="3874575"/>
          </a:xfrm>
        </p:spPr>
        <p:txBody>
          <a:bodyPr>
            <a:normAutofit/>
          </a:bodyPr>
          <a:lstStyle/>
          <a:p>
            <a:pPr marL="0" indent="0">
              <a:buNone/>
            </a:pPr>
            <a:r>
              <a:rPr lang="en-US" sz="2200" b="1" i="1" dirty="0"/>
              <a:t>Advantages</a:t>
            </a:r>
          </a:p>
          <a:p>
            <a:r>
              <a:rPr lang="en-US" sz="2200" dirty="0"/>
              <a:t>Cheap to do – one-off cost</a:t>
            </a:r>
          </a:p>
          <a:p>
            <a:r>
              <a:rPr lang="en-US" sz="2200" dirty="0"/>
              <a:t>Allows water to be contained within the river</a:t>
            </a:r>
          </a:p>
          <a:p>
            <a:pPr marL="0" indent="0">
              <a:buNone/>
            </a:pPr>
            <a:endParaRPr lang="en-US" sz="2200" dirty="0"/>
          </a:p>
          <a:p>
            <a:pPr marL="0" indent="0">
              <a:buNone/>
            </a:pPr>
            <a:r>
              <a:rPr lang="en-US" sz="2200" b="1" i="1" dirty="0"/>
              <a:t>Disadvantages</a:t>
            </a:r>
          </a:p>
          <a:p>
            <a:r>
              <a:rPr lang="en-US" sz="2200" dirty="0"/>
              <a:t>Looks unnatural </a:t>
            </a:r>
          </a:p>
          <a:p>
            <a:r>
              <a:rPr lang="en-US" sz="2200" dirty="0"/>
              <a:t>Water speeds up and can increase risk of flood downstream</a:t>
            </a:r>
          </a:p>
        </p:txBody>
      </p:sp>
      <p:pic>
        <p:nvPicPr>
          <p:cNvPr id="4" name="Picture 3">
            <a:extLst>
              <a:ext uri="{FF2B5EF4-FFF2-40B4-BE49-F238E27FC236}">
                <a16:creationId xmlns:a16="http://schemas.microsoft.com/office/drawing/2014/main" id="{C6C0074E-ABFC-EB40-973F-812163356FB0}"/>
              </a:ext>
            </a:extLst>
          </p:cNvPr>
          <p:cNvPicPr>
            <a:picLocks noChangeAspect="1"/>
          </p:cNvPicPr>
          <p:nvPr/>
        </p:nvPicPr>
        <p:blipFill>
          <a:blip r:embed="rId3"/>
          <a:stretch>
            <a:fillRect/>
          </a:stretch>
        </p:blipFill>
        <p:spPr>
          <a:xfrm>
            <a:off x="252919" y="3988876"/>
            <a:ext cx="4287863" cy="2411923"/>
          </a:xfrm>
          <a:prstGeom prst="rect">
            <a:avLst/>
          </a:prstGeom>
        </p:spPr>
      </p:pic>
      <p:sp>
        <p:nvSpPr>
          <p:cNvPr id="5" name="Rectangle 4">
            <a:extLst>
              <a:ext uri="{FF2B5EF4-FFF2-40B4-BE49-F238E27FC236}">
                <a16:creationId xmlns:a16="http://schemas.microsoft.com/office/drawing/2014/main" id="{67A55460-C40C-5749-911E-DC16547AE79A}"/>
              </a:ext>
            </a:extLst>
          </p:cNvPr>
          <p:cNvSpPr/>
          <p:nvPr/>
        </p:nvSpPr>
        <p:spPr>
          <a:xfrm>
            <a:off x="3807417" y="751078"/>
            <a:ext cx="7320366" cy="1415772"/>
          </a:xfrm>
          <a:prstGeom prst="rect">
            <a:avLst/>
          </a:prstGeom>
        </p:spPr>
        <p:txBody>
          <a:bodyPr wrap="square">
            <a:spAutoFit/>
          </a:bodyPr>
          <a:lstStyle/>
          <a:p>
            <a:r>
              <a:rPr lang="en-US" sz="2400" b="1" dirty="0"/>
              <a:t>Rivers – Embankments</a:t>
            </a:r>
          </a:p>
          <a:p>
            <a:endParaRPr lang="en-US" b="1" dirty="0"/>
          </a:p>
          <a:p>
            <a:r>
              <a:rPr lang="en-US" sz="2200" dirty="0"/>
              <a:t>Raising a river’s banks to sit higher also helps it hold higher quantities of water.</a:t>
            </a:r>
          </a:p>
        </p:txBody>
      </p:sp>
    </p:spTree>
    <p:extLst>
      <p:ext uri="{BB962C8B-B14F-4D97-AF65-F5344CB8AC3E}">
        <p14:creationId xmlns:p14="http://schemas.microsoft.com/office/powerpoint/2010/main" val="17160936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16F1B-6A19-234E-9BF9-93326F6106BA}"/>
              </a:ext>
            </a:extLst>
          </p:cNvPr>
          <p:cNvSpPr>
            <a:spLocks noGrp="1"/>
          </p:cNvSpPr>
          <p:nvPr>
            <p:ph type="title"/>
          </p:nvPr>
        </p:nvSpPr>
        <p:spPr>
          <a:xfrm>
            <a:off x="252919" y="1123838"/>
            <a:ext cx="2947482" cy="3107199"/>
          </a:xfrm>
        </p:spPr>
        <p:txBody>
          <a:bodyPr/>
          <a:lstStyle/>
          <a:p>
            <a:r>
              <a:rPr lang="en-US" dirty="0"/>
              <a:t>Hard engineering</a:t>
            </a:r>
          </a:p>
        </p:txBody>
      </p:sp>
      <p:sp>
        <p:nvSpPr>
          <p:cNvPr id="3" name="Content Placeholder 2">
            <a:extLst>
              <a:ext uri="{FF2B5EF4-FFF2-40B4-BE49-F238E27FC236}">
                <a16:creationId xmlns:a16="http://schemas.microsoft.com/office/drawing/2014/main" id="{3E2D1456-3A14-FA42-BD5B-1DAB37537925}"/>
              </a:ext>
            </a:extLst>
          </p:cNvPr>
          <p:cNvSpPr>
            <a:spLocks noGrp="1"/>
          </p:cNvSpPr>
          <p:nvPr>
            <p:ph idx="1"/>
          </p:nvPr>
        </p:nvSpPr>
        <p:spPr>
          <a:xfrm>
            <a:off x="5517396" y="2867186"/>
            <a:ext cx="5842861" cy="3518114"/>
          </a:xfrm>
        </p:spPr>
        <p:txBody>
          <a:bodyPr>
            <a:normAutofit/>
          </a:bodyPr>
          <a:lstStyle/>
          <a:p>
            <a:pPr marL="0" indent="0">
              <a:buNone/>
            </a:pPr>
            <a:r>
              <a:rPr lang="en-US" sz="2200" b="1" i="1" dirty="0"/>
              <a:t>Advantages</a:t>
            </a:r>
          </a:p>
          <a:p>
            <a:r>
              <a:rPr lang="en-US" sz="2200" dirty="0"/>
              <a:t>Removes excess water from river channel to reduce flooding</a:t>
            </a:r>
          </a:p>
          <a:p>
            <a:pPr marL="0" indent="0">
              <a:buNone/>
            </a:pPr>
            <a:endParaRPr lang="en-US" sz="2200" dirty="0"/>
          </a:p>
          <a:p>
            <a:pPr marL="0" indent="0">
              <a:buNone/>
            </a:pPr>
            <a:r>
              <a:rPr lang="en-US" sz="2200" b="1" i="1" dirty="0"/>
              <a:t>Disadvantages</a:t>
            </a:r>
          </a:p>
          <a:p>
            <a:r>
              <a:rPr lang="en-US" sz="2200" dirty="0"/>
              <a:t>Expensive</a:t>
            </a:r>
          </a:p>
          <a:p>
            <a:r>
              <a:rPr lang="en-US" sz="2200" dirty="0"/>
              <a:t>Relief channel may flood if the river’s water levels continue to increase.</a:t>
            </a:r>
          </a:p>
        </p:txBody>
      </p:sp>
      <p:pic>
        <p:nvPicPr>
          <p:cNvPr id="5" name="Picture 4">
            <a:extLst>
              <a:ext uri="{FF2B5EF4-FFF2-40B4-BE49-F238E27FC236}">
                <a16:creationId xmlns:a16="http://schemas.microsoft.com/office/drawing/2014/main" id="{E966E8CA-38AB-7447-8488-E77374385734}"/>
              </a:ext>
            </a:extLst>
          </p:cNvPr>
          <p:cNvPicPr>
            <a:picLocks noChangeAspect="1"/>
          </p:cNvPicPr>
          <p:nvPr/>
        </p:nvPicPr>
        <p:blipFill>
          <a:blip r:embed="rId3"/>
          <a:stretch>
            <a:fillRect/>
          </a:stretch>
        </p:blipFill>
        <p:spPr>
          <a:xfrm>
            <a:off x="252919" y="3589302"/>
            <a:ext cx="4830525" cy="2594520"/>
          </a:xfrm>
          <a:prstGeom prst="rect">
            <a:avLst/>
          </a:prstGeom>
        </p:spPr>
      </p:pic>
      <p:sp>
        <p:nvSpPr>
          <p:cNvPr id="6" name="Rectangle 5">
            <a:extLst>
              <a:ext uri="{FF2B5EF4-FFF2-40B4-BE49-F238E27FC236}">
                <a16:creationId xmlns:a16="http://schemas.microsoft.com/office/drawing/2014/main" id="{DF02F804-4E14-0E49-AEBC-CF3C0A210693}"/>
              </a:ext>
            </a:extLst>
          </p:cNvPr>
          <p:cNvSpPr/>
          <p:nvPr/>
        </p:nvSpPr>
        <p:spPr>
          <a:xfrm>
            <a:off x="3931402" y="757555"/>
            <a:ext cx="7149885" cy="1754326"/>
          </a:xfrm>
          <a:prstGeom prst="rect">
            <a:avLst/>
          </a:prstGeom>
        </p:spPr>
        <p:txBody>
          <a:bodyPr wrap="square">
            <a:spAutoFit/>
          </a:bodyPr>
          <a:lstStyle/>
          <a:p>
            <a:r>
              <a:rPr lang="en-US" sz="2400" b="1" dirty="0"/>
              <a:t>Rivers – Flood Relief Channels</a:t>
            </a:r>
          </a:p>
          <a:p>
            <a:endParaRPr lang="en-US" b="1" dirty="0"/>
          </a:p>
          <a:p>
            <a:r>
              <a:rPr lang="en-US" sz="2200" dirty="0"/>
              <a:t>Floodwater enters the relief channels to be taken either to an area where it’s absorbed, or re-enters the river further down its course.</a:t>
            </a:r>
          </a:p>
        </p:txBody>
      </p:sp>
      <p:sp>
        <p:nvSpPr>
          <p:cNvPr id="7" name="TextBox 6">
            <a:extLst>
              <a:ext uri="{FF2B5EF4-FFF2-40B4-BE49-F238E27FC236}">
                <a16:creationId xmlns:a16="http://schemas.microsoft.com/office/drawing/2014/main" id="{AFC0F009-F871-3F43-A033-44B4BC9A8D19}"/>
              </a:ext>
            </a:extLst>
          </p:cNvPr>
          <p:cNvSpPr txBox="1"/>
          <p:nvPr/>
        </p:nvSpPr>
        <p:spPr>
          <a:xfrm>
            <a:off x="175429" y="6152826"/>
            <a:ext cx="3237040" cy="307777"/>
          </a:xfrm>
          <a:prstGeom prst="rect">
            <a:avLst/>
          </a:prstGeom>
          <a:noFill/>
        </p:spPr>
        <p:txBody>
          <a:bodyPr wrap="none" rtlCol="0">
            <a:spAutoFit/>
          </a:bodyPr>
          <a:lstStyle/>
          <a:p>
            <a:r>
              <a:rPr lang="en-US" sz="1400" dirty="0" err="1"/>
              <a:t>Morganza</a:t>
            </a:r>
            <a:r>
              <a:rPr lang="en-US" sz="1400" dirty="0"/>
              <a:t> Spillway, Mississippi River USA</a:t>
            </a:r>
          </a:p>
        </p:txBody>
      </p:sp>
    </p:spTree>
    <p:extLst>
      <p:ext uri="{BB962C8B-B14F-4D97-AF65-F5344CB8AC3E}">
        <p14:creationId xmlns:p14="http://schemas.microsoft.com/office/powerpoint/2010/main" val="2040936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16F1B-6A19-234E-9BF9-93326F6106BA}"/>
              </a:ext>
            </a:extLst>
          </p:cNvPr>
          <p:cNvSpPr>
            <a:spLocks noGrp="1"/>
          </p:cNvSpPr>
          <p:nvPr>
            <p:ph type="title"/>
          </p:nvPr>
        </p:nvSpPr>
        <p:spPr>
          <a:xfrm>
            <a:off x="252919" y="1123838"/>
            <a:ext cx="2947482" cy="2425274"/>
          </a:xfrm>
        </p:spPr>
        <p:txBody>
          <a:bodyPr/>
          <a:lstStyle/>
          <a:p>
            <a:r>
              <a:rPr lang="en-US" dirty="0"/>
              <a:t>Soft Engineering</a:t>
            </a:r>
          </a:p>
        </p:txBody>
      </p:sp>
      <p:sp>
        <p:nvSpPr>
          <p:cNvPr id="3" name="Content Placeholder 2">
            <a:extLst>
              <a:ext uri="{FF2B5EF4-FFF2-40B4-BE49-F238E27FC236}">
                <a16:creationId xmlns:a16="http://schemas.microsoft.com/office/drawing/2014/main" id="{3E2D1456-3A14-FA42-BD5B-1DAB37537925}"/>
              </a:ext>
            </a:extLst>
          </p:cNvPr>
          <p:cNvSpPr>
            <a:spLocks noGrp="1"/>
          </p:cNvSpPr>
          <p:nvPr>
            <p:ph idx="1"/>
          </p:nvPr>
        </p:nvSpPr>
        <p:spPr>
          <a:xfrm>
            <a:off x="3931401" y="3440623"/>
            <a:ext cx="7676829" cy="3208149"/>
          </a:xfrm>
        </p:spPr>
        <p:txBody>
          <a:bodyPr>
            <a:normAutofit fontScale="92500" lnSpcReduction="10000"/>
          </a:bodyPr>
          <a:lstStyle/>
          <a:p>
            <a:pPr marL="0" indent="0">
              <a:buNone/>
            </a:pPr>
            <a:r>
              <a:rPr lang="en-US" sz="2200" b="1" i="1" dirty="0"/>
              <a:t>Advantages</a:t>
            </a:r>
          </a:p>
          <a:p>
            <a:r>
              <a:rPr lang="en-US" sz="2200" dirty="0"/>
              <a:t>People have time to protect their homes and possessions</a:t>
            </a:r>
          </a:p>
          <a:p>
            <a:r>
              <a:rPr lang="en-US" sz="2200" dirty="0"/>
              <a:t>Fewer insurance claims</a:t>
            </a:r>
          </a:p>
          <a:p>
            <a:pPr marL="0" indent="0">
              <a:buNone/>
            </a:pPr>
            <a:endParaRPr lang="en-US" sz="2200" dirty="0"/>
          </a:p>
          <a:p>
            <a:pPr marL="0" indent="0">
              <a:buNone/>
            </a:pPr>
            <a:r>
              <a:rPr lang="en-US" sz="2200" b="1" i="1" dirty="0"/>
              <a:t>Disadvantages</a:t>
            </a:r>
          </a:p>
          <a:p>
            <a:r>
              <a:rPr lang="en-US" sz="2200" dirty="0"/>
              <a:t>Some people may not be able to access warnings</a:t>
            </a:r>
          </a:p>
          <a:p>
            <a:r>
              <a:rPr lang="en-US" sz="2200" dirty="0"/>
              <a:t>Flash floods too quick </a:t>
            </a:r>
          </a:p>
          <a:p>
            <a:r>
              <a:rPr lang="en-US" sz="2200" dirty="0"/>
              <a:t>Does not stop land from flooding</a:t>
            </a:r>
          </a:p>
        </p:txBody>
      </p:sp>
      <p:sp>
        <p:nvSpPr>
          <p:cNvPr id="6" name="Rectangle 5">
            <a:extLst>
              <a:ext uri="{FF2B5EF4-FFF2-40B4-BE49-F238E27FC236}">
                <a16:creationId xmlns:a16="http://schemas.microsoft.com/office/drawing/2014/main" id="{DF02F804-4E14-0E49-AEBC-CF3C0A210693}"/>
              </a:ext>
            </a:extLst>
          </p:cNvPr>
          <p:cNvSpPr/>
          <p:nvPr/>
        </p:nvSpPr>
        <p:spPr>
          <a:xfrm>
            <a:off x="3931400" y="247859"/>
            <a:ext cx="7149885" cy="1107996"/>
          </a:xfrm>
          <a:prstGeom prst="rect">
            <a:avLst/>
          </a:prstGeom>
        </p:spPr>
        <p:txBody>
          <a:bodyPr wrap="square">
            <a:spAutoFit/>
          </a:bodyPr>
          <a:lstStyle/>
          <a:p>
            <a:r>
              <a:rPr lang="en-US" sz="2200" i="1" dirty="0"/>
              <a:t>Does not involve building artificial structures, taking amore sustainable and natural approach to managing the potential of flooding. </a:t>
            </a:r>
          </a:p>
        </p:txBody>
      </p:sp>
      <p:sp>
        <p:nvSpPr>
          <p:cNvPr id="8" name="Rectangle 7">
            <a:extLst>
              <a:ext uri="{FF2B5EF4-FFF2-40B4-BE49-F238E27FC236}">
                <a16:creationId xmlns:a16="http://schemas.microsoft.com/office/drawing/2014/main" id="{BA1B3117-D288-9C4C-8C5E-D0E2B8650DB7}"/>
              </a:ext>
            </a:extLst>
          </p:cNvPr>
          <p:cNvSpPr/>
          <p:nvPr/>
        </p:nvSpPr>
        <p:spPr>
          <a:xfrm>
            <a:off x="3931400" y="1768174"/>
            <a:ext cx="7149885" cy="1415772"/>
          </a:xfrm>
          <a:prstGeom prst="rect">
            <a:avLst/>
          </a:prstGeom>
        </p:spPr>
        <p:txBody>
          <a:bodyPr wrap="square">
            <a:spAutoFit/>
          </a:bodyPr>
          <a:lstStyle/>
          <a:p>
            <a:r>
              <a:rPr lang="en-US" sz="2400" b="1" dirty="0"/>
              <a:t>Flood Warnings and Preparation</a:t>
            </a:r>
          </a:p>
          <a:p>
            <a:endParaRPr lang="en-US" b="1" dirty="0"/>
          </a:p>
          <a:p>
            <a:r>
              <a:rPr lang="en-US" sz="2200" dirty="0"/>
              <a:t>Environment agency monitoring and issuing of warnings via media outlets.</a:t>
            </a:r>
          </a:p>
        </p:txBody>
      </p:sp>
      <p:pic>
        <p:nvPicPr>
          <p:cNvPr id="4" name="Picture 3">
            <a:extLst>
              <a:ext uri="{FF2B5EF4-FFF2-40B4-BE49-F238E27FC236}">
                <a16:creationId xmlns:a16="http://schemas.microsoft.com/office/drawing/2014/main" id="{2356479B-76C8-5A46-BB8F-72D268C9E6CB}"/>
              </a:ext>
            </a:extLst>
          </p:cNvPr>
          <p:cNvPicPr>
            <a:picLocks noChangeAspect="1"/>
          </p:cNvPicPr>
          <p:nvPr/>
        </p:nvPicPr>
        <p:blipFill>
          <a:blip r:embed="rId3"/>
          <a:stretch>
            <a:fillRect/>
          </a:stretch>
        </p:blipFill>
        <p:spPr>
          <a:xfrm>
            <a:off x="209385" y="3295477"/>
            <a:ext cx="3034549" cy="2857349"/>
          </a:xfrm>
          <a:prstGeom prst="rect">
            <a:avLst/>
          </a:prstGeom>
        </p:spPr>
      </p:pic>
    </p:spTree>
    <p:extLst>
      <p:ext uri="{BB962C8B-B14F-4D97-AF65-F5344CB8AC3E}">
        <p14:creationId xmlns:p14="http://schemas.microsoft.com/office/powerpoint/2010/main" val="27385356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16F1B-6A19-234E-9BF9-93326F6106BA}"/>
              </a:ext>
            </a:extLst>
          </p:cNvPr>
          <p:cNvSpPr>
            <a:spLocks noGrp="1"/>
          </p:cNvSpPr>
          <p:nvPr>
            <p:ph type="title"/>
          </p:nvPr>
        </p:nvSpPr>
        <p:spPr>
          <a:xfrm>
            <a:off x="252919" y="1123838"/>
            <a:ext cx="2947482" cy="1797420"/>
          </a:xfrm>
        </p:spPr>
        <p:txBody>
          <a:bodyPr/>
          <a:lstStyle/>
          <a:p>
            <a:r>
              <a:rPr lang="en-US" dirty="0"/>
              <a:t>Soft Engineering</a:t>
            </a:r>
          </a:p>
        </p:txBody>
      </p:sp>
      <p:sp>
        <p:nvSpPr>
          <p:cNvPr id="3" name="Content Placeholder 2">
            <a:extLst>
              <a:ext uri="{FF2B5EF4-FFF2-40B4-BE49-F238E27FC236}">
                <a16:creationId xmlns:a16="http://schemas.microsoft.com/office/drawing/2014/main" id="{3E2D1456-3A14-FA42-BD5B-1DAB37537925}"/>
              </a:ext>
            </a:extLst>
          </p:cNvPr>
          <p:cNvSpPr>
            <a:spLocks noGrp="1"/>
          </p:cNvSpPr>
          <p:nvPr>
            <p:ph idx="1"/>
          </p:nvPr>
        </p:nvSpPr>
        <p:spPr>
          <a:xfrm>
            <a:off x="5889356" y="1487837"/>
            <a:ext cx="5718874" cy="5160936"/>
          </a:xfrm>
        </p:spPr>
        <p:txBody>
          <a:bodyPr>
            <a:normAutofit/>
          </a:bodyPr>
          <a:lstStyle/>
          <a:p>
            <a:pPr marL="0" indent="0">
              <a:buNone/>
            </a:pPr>
            <a:r>
              <a:rPr lang="en-US" sz="2200" b="1" i="1" dirty="0"/>
              <a:t>Advantages</a:t>
            </a:r>
          </a:p>
          <a:p>
            <a:r>
              <a:rPr lang="en-US" sz="2200" dirty="0"/>
              <a:t>Important communities and buildings have reduced flood risk</a:t>
            </a:r>
          </a:p>
          <a:p>
            <a:r>
              <a:rPr lang="en-US" sz="2200" dirty="0"/>
              <a:t>Less damage caused, fewer insurance claims</a:t>
            </a:r>
          </a:p>
          <a:p>
            <a:pPr marL="0" indent="0">
              <a:buNone/>
            </a:pPr>
            <a:endParaRPr lang="en-US" sz="2200" dirty="0"/>
          </a:p>
          <a:p>
            <a:pPr marL="0" indent="0">
              <a:buNone/>
            </a:pPr>
            <a:r>
              <a:rPr lang="en-US" sz="2200" b="1" i="1" dirty="0"/>
              <a:t>Disadvantages</a:t>
            </a:r>
          </a:p>
          <a:p>
            <a:r>
              <a:rPr lang="en-US" sz="2200" dirty="0"/>
              <a:t>Changing existing land uses may be difficult</a:t>
            </a:r>
          </a:p>
          <a:p>
            <a:r>
              <a:rPr lang="en-US" sz="2200" dirty="0"/>
              <a:t>Land has less economic value</a:t>
            </a:r>
          </a:p>
        </p:txBody>
      </p:sp>
      <p:sp>
        <p:nvSpPr>
          <p:cNvPr id="8" name="Rectangle 7">
            <a:extLst>
              <a:ext uri="{FF2B5EF4-FFF2-40B4-BE49-F238E27FC236}">
                <a16:creationId xmlns:a16="http://schemas.microsoft.com/office/drawing/2014/main" id="{BA1B3117-D288-9C4C-8C5E-D0E2B8650DB7}"/>
              </a:ext>
            </a:extLst>
          </p:cNvPr>
          <p:cNvSpPr/>
          <p:nvPr/>
        </p:nvSpPr>
        <p:spPr>
          <a:xfrm>
            <a:off x="3931401" y="369785"/>
            <a:ext cx="7676829" cy="1508105"/>
          </a:xfrm>
          <a:prstGeom prst="rect">
            <a:avLst/>
          </a:prstGeom>
        </p:spPr>
        <p:txBody>
          <a:bodyPr wrap="square">
            <a:spAutoFit/>
          </a:bodyPr>
          <a:lstStyle/>
          <a:p>
            <a:r>
              <a:rPr lang="en-US" sz="2400" b="1" dirty="0"/>
              <a:t>Floodplain zoning</a:t>
            </a:r>
          </a:p>
          <a:p>
            <a:endParaRPr lang="en-US" sz="2400" b="1" dirty="0"/>
          </a:p>
          <a:p>
            <a:r>
              <a:rPr lang="en-US" sz="2200" dirty="0"/>
              <a:t>Leaving land aside to reduce disk of flooding to communities, houses and important buildings.</a:t>
            </a:r>
          </a:p>
        </p:txBody>
      </p:sp>
      <p:pic>
        <p:nvPicPr>
          <p:cNvPr id="5" name="Picture 4">
            <a:extLst>
              <a:ext uri="{FF2B5EF4-FFF2-40B4-BE49-F238E27FC236}">
                <a16:creationId xmlns:a16="http://schemas.microsoft.com/office/drawing/2014/main" id="{D89C5BD0-B7F4-4E45-BE57-6AF4F84EB56F}"/>
              </a:ext>
            </a:extLst>
          </p:cNvPr>
          <p:cNvPicPr>
            <a:picLocks noChangeAspect="1"/>
          </p:cNvPicPr>
          <p:nvPr/>
        </p:nvPicPr>
        <p:blipFill>
          <a:blip r:embed="rId3"/>
          <a:stretch>
            <a:fillRect/>
          </a:stretch>
        </p:blipFill>
        <p:spPr>
          <a:xfrm>
            <a:off x="488196" y="2921258"/>
            <a:ext cx="5215180" cy="3727516"/>
          </a:xfrm>
          <a:prstGeom prst="rect">
            <a:avLst/>
          </a:prstGeom>
        </p:spPr>
      </p:pic>
    </p:spTree>
    <p:extLst>
      <p:ext uri="{BB962C8B-B14F-4D97-AF65-F5344CB8AC3E}">
        <p14:creationId xmlns:p14="http://schemas.microsoft.com/office/powerpoint/2010/main" val="3524182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AFED6-5B88-A841-A1D4-F38E8151D409}"/>
              </a:ext>
            </a:extLst>
          </p:cNvPr>
          <p:cNvSpPr>
            <a:spLocks noGrp="1"/>
          </p:cNvSpPr>
          <p:nvPr>
            <p:ph type="title"/>
          </p:nvPr>
        </p:nvSpPr>
        <p:spPr/>
        <p:txBody>
          <a:bodyPr/>
          <a:lstStyle/>
          <a:p>
            <a:r>
              <a:rPr lang="en-US" dirty="0"/>
              <a:t>Other Soft Engineering</a:t>
            </a:r>
          </a:p>
        </p:txBody>
      </p:sp>
      <p:pic>
        <p:nvPicPr>
          <p:cNvPr id="5" name="Picture 4">
            <a:extLst>
              <a:ext uri="{FF2B5EF4-FFF2-40B4-BE49-F238E27FC236}">
                <a16:creationId xmlns:a16="http://schemas.microsoft.com/office/drawing/2014/main" id="{C5408BE5-D5F1-E541-AC88-A951A9F16210}"/>
              </a:ext>
            </a:extLst>
          </p:cNvPr>
          <p:cNvPicPr>
            <a:picLocks noChangeAspect="1"/>
          </p:cNvPicPr>
          <p:nvPr/>
        </p:nvPicPr>
        <p:blipFill>
          <a:blip r:embed="rId3"/>
          <a:stretch>
            <a:fillRect/>
          </a:stretch>
        </p:blipFill>
        <p:spPr>
          <a:xfrm>
            <a:off x="2747433" y="747183"/>
            <a:ext cx="4049485" cy="2695928"/>
          </a:xfrm>
          <a:prstGeom prst="rect">
            <a:avLst/>
          </a:prstGeom>
        </p:spPr>
      </p:pic>
      <p:sp>
        <p:nvSpPr>
          <p:cNvPr id="31" name="TextBox 30">
            <a:extLst>
              <a:ext uri="{FF2B5EF4-FFF2-40B4-BE49-F238E27FC236}">
                <a16:creationId xmlns:a16="http://schemas.microsoft.com/office/drawing/2014/main" id="{9099E4AC-38DB-4745-93D7-A1E3A1C92BA4}"/>
              </a:ext>
            </a:extLst>
          </p:cNvPr>
          <p:cNvSpPr txBox="1"/>
          <p:nvPr/>
        </p:nvSpPr>
        <p:spPr>
          <a:xfrm>
            <a:off x="3577425" y="3443111"/>
            <a:ext cx="2389500" cy="307777"/>
          </a:xfrm>
          <a:prstGeom prst="rect">
            <a:avLst/>
          </a:prstGeom>
          <a:noFill/>
        </p:spPr>
        <p:txBody>
          <a:bodyPr wrap="none" rtlCol="0">
            <a:spAutoFit/>
          </a:bodyPr>
          <a:lstStyle/>
          <a:p>
            <a:r>
              <a:rPr lang="en-US" sz="1400" dirty="0"/>
              <a:t>Green Roofs Guilford, London</a:t>
            </a:r>
          </a:p>
        </p:txBody>
      </p:sp>
      <p:pic>
        <p:nvPicPr>
          <p:cNvPr id="7" name="Picture 6">
            <a:extLst>
              <a:ext uri="{FF2B5EF4-FFF2-40B4-BE49-F238E27FC236}">
                <a16:creationId xmlns:a16="http://schemas.microsoft.com/office/drawing/2014/main" id="{57D10658-B3FF-9D4C-A050-EC7EA8BBDA8B}"/>
              </a:ext>
            </a:extLst>
          </p:cNvPr>
          <p:cNvPicPr>
            <a:picLocks noChangeAspect="1"/>
          </p:cNvPicPr>
          <p:nvPr/>
        </p:nvPicPr>
        <p:blipFill>
          <a:blip r:embed="rId4"/>
          <a:stretch>
            <a:fillRect/>
          </a:stretch>
        </p:blipFill>
        <p:spPr>
          <a:xfrm>
            <a:off x="2747433" y="3819765"/>
            <a:ext cx="3546122" cy="1724484"/>
          </a:xfrm>
          <a:prstGeom prst="rect">
            <a:avLst/>
          </a:prstGeom>
        </p:spPr>
      </p:pic>
      <p:sp>
        <p:nvSpPr>
          <p:cNvPr id="34" name="TextBox 33">
            <a:extLst>
              <a:ext uri="{FF2B5EF4-FFF2-40B4-BE49-F238E27FC236}">
                <a16:creationId xmlns:a16="http://schemas.microsoft.com/office/drawing/2014/main" id="{09128CA2-C367-DE49-9F4C-A5C461A76192}"/>
              </a:ext>
            </a:extLst>
          </p:cNvPr>
          <p:cNvSpPr txBox="1"/>
          <p:nvPr/>
        </p:nvSpPr>
        <p:spPr>
          <a:xfrm>
            <a:off x="2747433" y="5236472"/>
            <a:ext cx="1822935" cy="307777"/>
          </a:xfrm>
          <a:prstGeom prst="rect">
            <a:avLst/>
          </a:prstGeom>
          <a:noFill/>
        </p:spPr>
        <p:txBody>
          <a:bodyPr wrap="none" rtlCol="0">
            <a:spAutoFit/>
          </a:bodyPr>
          <a:lstStyle/>
          <a:p>
            <a:r>
              <a:rPr lang="en-US" sz="1400" dirty="0"/>
              <a:t>Sediment traps/bunds</a:t>
            </a:r>
          </a:p>
        </p:txBody>
      </p:sp>
      <p:pic>
        <p:nvPicPr>
          <p:cNvPr id="8" name="Picture 7">
            <a:extLst>
              <a:ext uri="{FF2B5EF4-FFF2-40B4-BE49-F238E27FC236}">
                <a16:creationId xmlns:a16="http://schemas.microsoft.com/office/drawing/2014/main" id="{4593334A-D40F-6447-B591-344BCD43CB39}"/>
              </a:ext>
            </a:extLst>
          </p:cNvPr>
          <p:cNvPicPr>
            <a:picLocks noChangeAspect="1"/>
          </p:cNvPicPr>
          <p:nvPr/>
        </p:nvPicPr>
        <p:blipFill>
          <a:blip r:embed="rId5"/>
          <a:stretch>
            <a:fillRect/>
          </a:stretch>
        </p:blipFill>
        <p:spPr>
          <a:xfrm>
            <a:off x="7263856" y="1066284"/>
            <a:ext cx="4055152" cy="2530715"/>
          </a:xfrm>
          <a:prstGeom prst="rect">
            <a:avLst/>
          </a:prstGeom>
        </p:spPr>
      </p:pic>
      <p:sp>
        <p:nvSpPr>
          <p:cNvPr id="36" name="TextBox 35">
            <a:extLst>
              <a:ext uri="{FF2B5EF4-FFF2-40B4-BE49-F238E27FC236}">
                <a16:creationId xmlns:a16="http://schemas.microsoft.com/office/drawing/2014/main" id="{9C9C79DF-5E55-9C49-ABAB-2C712A9852AA}"/>
              </a:ext>
            </a:extLst>
          </p:cNvPr>
          <p:cNvSpPr txBox="1"/>
          <p:nvPr/>
        </p:nvSpPr>
        <p:spPr>
          <a:xfrm>
            <a:off x="7876621" y="3596999"/>
            <a:ext cx="2829621" cy="307777"/>
          </a:xfrm>
          <a:prstGeom prst="rect">
            <a:avLst/>
          </a:prstGeom>
          <a:noFill/>
        </p:spPr>
        <p:txBody>
          <a:bodyPr wrap="none" rtlCol="0">
            <a:spAutoFit/>
          </a:bodyPr>
          <a:lstStyle/>
          <a:p>
            <a:r>
              <a:rPr lang="en-US" sz="1400" dirty="0"/>
              <a:t>Adding live willow to embankments</a:t>
            </a:r>
          </a:p>
        </p:txBody>
      </p:sp>
      <p:pic>
        <p:nvPicPr>
          <p:cNvPr id="9" name="Picture 8">
            <a:extLst>
              <a:ext uri="{FF2B5EF4-FFF2-40B4-BE49-F238E27FC236}">
                <a16:creationId xmlns:a16="http://schemas.microsoft.com/office/drawing/2014/main" id="{060E92F5-394C-0941-B5F1-28D25CBEE912}"/>
              </a:ext>
            </a:extLst>
          </p:cNvPr>
          <p:cNvPicPr>
            <a:picLocks noChangeAspect="1"/>
          </p:cNvPicPr>
          <p:nvPr/>
        </p:nvPicPr>
        <p:blipFill>
          <a:blip r:embed="rId6"/>
          <a:stretch>
            <a:fillRect/>
          </a:stretch>
        </p:blipFill>
        <p:spPr>
          <a:xfrm>
            <a:off x="6587508" y="4041477"/>
            <a:ext cx="4118734" cy="2394014"/>
          </a:xfrm>
          <a:prstGeom prst="rect">
            <a:avLst/>
          </a:prstGeom>
        </p:spPr>
      </p:pic>
      <p:sp>
        <p:nvSpPr>
          <p:cNvPr id="38" name="TextBox 37">
            <a:extLst>
              <a:ext uri="{FF2B5EF4-FFF2-40B4-BE49-F238E27FC236}">
                <a16:creationId xmlns:a16="http://schemas.microsoft.com/office/drawing/2014/main" id="{45B01278-CF8C-1140-884A-6F6D56A1589D}"/>
              </a:ext>
            </a:extLst>
          </p:cNvPr>
          <p:cNvSpPr txBox="1"/>
          <p:nvPr/>
        </p:nvSpPr>
        <p:spPr>
          <a:xfrm>
            <a:off x="6888220" y="6435491"/>
            <a:ext cx="3517310" cy="307777"/>
          </a:xfrm>
          <a:prstGeom prst="rect">
            <a:avLst/>
          </a:prstGeom>
          <a:noFill/>
        </p:spPr>
        <p:txBody>
          <a:bodyPr wrap="none" rtlCol="0">
            <a:spAutoFit/>
          </a:bodyPr>
          <a:lstStyle/>
          <a:p>
            <a:r>
              <a:rPr lang="en-US" sz="1400" dirty="0"/>
              <a:t>Creating wetlands, storage ponds and basins </a:t>
            </a:r>
          </a:p>
        </p:txBody>
      </p:sp>
    </p:spTree>
    <p:extLst>
      <p:ext uri="{BB962C8B-B14F-4D97-AF65-F5344CB8AC3E}">
        <p14:creationId xmlns:p14="http://schemas.microsoft.com/office/powerpoint/2010/main" val="36187573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EFF2-DC39-8B48-937F-9852CC3E0475}"/>
              </a:ext>
            </a:extLst>
          </p:cNvPr>
          <p:cNvSpPr>
            <a:spLocks noGrp="1"/>
          </p:cNvSpPr>
          <p:nvPr>
            <p:ph type="title"/>
          </p:nvPr>
        </p:nvSpPr>
        <p:spPr/>
        <p:txBody>
          <a:bodyPr/>
          <a:lstStyle/>
          <a:p>
            <a:r>
              <a:rPr lang="en-US" b="1" dirty="0"/>
              <a:t>Self-led Tutorial:-</a:t>
            </a:r>
            <a:br>
              <a:rPr lang="en-US" dirty="0"/>
            </a:br>
            <a:br>
              <a:rPr lang="en-US" dirty="0"/>
            </a:br>
            <a:r>
              <a:rPr lang="en-US" dirty="0"/>
              <a:t>Water Management</a:t>
            </a:r>
          </a:p>
        </p:txBody>
      </p:sp>
      <p:sp>
        <p:nvSpPr>
          <p:cNvPr id="3" name="Content Placeholder 2">
            <a:extLst>
              <a:ext uri="{FF2B5EF4-FFF2-40B4-BE49-F238E27FC236}">
                <a16:creationId xmlns:a16="http://schemas.microsoft.com/office/drawing/2014/main" id="{BC1F4BCE-AC6E-0343-9AC2-D3FFED97D91A}"/>
              </a:ext>
            </a:extLst>
          </p:cNvPr>
          <p:cNvSpPr>
            <a:spLocks noGrp="1"/>
          </p:cNvSpPr>
          <p:nvPr>
            <p:ph idx="1"/>
          </p:nvPr>
        </p:nvSpPr>
        <p:spPr>
          <a:xfrm>
            <a:off x="3869268" y="711200"/>
            <a:ext cx="7315200" cy="5407378"/>
          </a:xfrm>
        </p:spPr>
        <p:txBody>
          <a:bodyPr>
            <a:normAutofit/>
          </a:bodyPr>
          <a:lstStyle/>
          <a:p>
            <a:pPr marL="0" indent="0">
              <a:buNone/>
            </a:pPr>
            <a:r>
              <a:rPr lang="en-GB" sz="2700" b="1" dirty="0"/>
              <a:t>Find a case study to explain the key elements of Sustainable Watershed Management, and why it is important in the context of engineering hydrology.</a:t>
            </a:r>
            <a:br>
              <a:rPr lang="en-GB" sz="2700" b="1" dirty="0"/>
            </a:br>
            <a:endParaRPr lang="en-GB" sz="2700" b="1" dirty="0"/>
          </a:p>
          <a:p>
            <a:pPr marL="0" indent="0">
              <a:buNone/>
            </a:pPr>
            <a:r>
              <a:rPr lang="en-GB" dirty="0"/>
              <a:t>(Fitting with the water cycle, water retention times depending on geographic location/geology)</a:t>
            </a:r>
            <a:br>
              <a:rPr lang="en-GB" dirty="0"/>
            </a:br>
            <a:br>
              <a:rPr lang="en-GB" b="1" dirty="0"/>
            </a:br>
            <a:r>
              <a:rPr lang="en-GB" dirty="0"/>
              <a:t>Discuss the pros, cons, issues, solutions etc within the study.</a:t>
            </a:r>
            <a:br>
              <a:rPr lang="en-GB" dirty="0"/>
            </a:br>
            <a:br>
              <a:rPr lang="en-GB" dirty="0"/>
            </a:br>
            <a:r>
              <a:rPr lang="en-GB" dirty="0"/>
              <a:t>May plans affect water runoff throughout a landscape?</a:t>
            </a:r>
            <a:br>
              <a:rPr lang="en-GB" dirty="0"/>
            </a:br>
            <a:r>
              <a:rPr lang="en-GB" dirty="0"/>
              <a:t>What about flood control? </a:t>
            </a:r>
            <a:r>
              <a:rPr lang="en-GB" dirty="0">
                <a:sym typeface="Wingdings" pitchFamily="2" charset="2"/>
              </a:rPr>
              <a:t> </a:t>
            </a:r>
            <a:r>
              <a:rPr lang="en-GB" dirty="0"/>
              <a:t>Hard vs. Soft Engineering techniques shown in the study</a:t>
            </a:r>
            <a:br>
              <a:rPr lang="en-GB" dirty="0"/>
            </a:br>
            <a:r>
              <a:rPr lang="en-GB" dirty="0"/>
              <a:t>Does the management benefit both human communities &amp; natural ecosystems?</a:t>
            </a:r>
          </a:p>
          <a:p>
            <a:pPr marL="0" indent="0">
              <a:buNone/>
            </a:pPr>
            <a:endParaRPr lang="en-US" dirty="0"/>
          </a:p>
        </p:txBody>
      </p:sp>
    </p:spTree>
    <p:extLst>
      <p:ext uri="{BB962C8B-B14F-4D97-AF65-F5344CB8AC3E}">
        <p14:creationId xmlns:p14="http://schemas.microsoft.com/office/powerpoint/2010/main" val="13851350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124B0-A48E-2348-91D8-3E7EADF2A35E}"/>
              </a:ext>
            </a:extLst>
          </p:cNvPr>
          <p:cNvSpPr>
            <a:spLocks noGrp="1"/>
          </p:cNvSpPr>
          <p:nvPr>
            <p:ph type="title"/>
          </p:nvPr>
        </p:nvSpPr>
        <p:spPr/>
        <p:txBody>
          <a:bodyPr/>
          <a:lstStyle/>
          <a:p>
            <a:r>
              <a:rPr lang="en-US" dirty="0"/>
              <a:t>Helpful reading</a:t>
            </a:r>
          </a:p>
        </p:txBody>
      </p:sp>
      <p:sp>
        <p:nvSpPr>
          <p:cNvPr id="3" name="Content Placeholder 2">
            <a:extLst>
              <a:ext uri="{FF2B5EF4-FFF2-40B4-BE49-F238E27FC236}">
                <a16:creationId xmlns:a16="http://schemas.microsoft.com/office/drawing/2014/main" id="{1DFFFE3E-C7F8-A945-9F6C-23AE053D7927}"/>
              </a:ext>
            </a:extLst>
          </p:cNvPr>
          <p:cNvSpPr>
            <a:spLocks noGrp="1"/>
          </p:cNvSpPr>
          <p:nvPr>
            <p:ph idx="1"/>
          </p:nvPr>
        </p:nvSpPr>
        <p:spPr>
          <a:xfrm>
            <a:off x="3869268" y="778934"/>
            <a:ext cx="7315200" cy="5205814"/>
          </a:xfrm>
        </p:spPr>
        <p:txBody>
          <a:bodyPr>
            <a:normAutofit fontScale="92500" lnSpcReduction="20000"/>
          </a:bodyPr>
          <a:lstStyle/>
          <a:p>
            <a:pPr marL="0" indent="0">
              <a:buNone/>
            </a:pPr>
            <a:r>
              <a:rPr lang="en-US" dirty="0"/>
              <a:t>Our river and coastal maintenance </a:t>
            </a:r>
            <a:r>
              <a:rPr lang="en-US" dirty="0" err="1"/>
              <a:t>programme</a:t>
            </a:r>
            <a:r>
              <a:rPr lang="en-US" dirty="0"/>
              <a:t>, Natural Resources Wales (2019)</a:t>
            </a:r>
            <a:br>
              <a:rPr lang="en-US" dirty="0"/>
            </a:br>
            <a:r>
              <a:rPr lang="en-US" dirty="0">
                <a:hlinkClick r:id="rId2"/>
              </a:rPr>
              <a:t>https://naturalresources.wales/flooding/managing-flood-risk/our-river-and-coastal-maintenance-programme/?lang=en</a:t>
            </a:r>
            <a:r>
              <a:rPr lang="en-US" dirty="0"/>
              <a:t> </a:t>
            </a:r>
          </a:p>
          <a:p>
            <a:pPr marL="0" indent="0">
              <a:buNone/>
            </a:pPr>
            <a:endParaRPr lang="en-US" dirty="0"/>
          </a:p>
          <a:p>
            <a:pPr marL="0" indent="0">
              <a:buNone/>
            </a:pPr>
            <a:r>
              <a:rPr lang="en-US" dirty="0"/>
              <a:t>Natural Flood Management Handbook </a:t>
            </a:r>
            <a:r>
              <a:rPr lang="en-US" dirty="0">
                <a:hlinkClick r:id="rId3"/>
              </a:rPr>
              <a:t>https://www.deepartnership.org/userfiles/file/nfm_workshop/sepa-natural-flood-management-handbook1.pdf</a:t>
            </a:r>
            <a:r>
              <a:rPr lang="en-US" dirty="0"/>
              <a:t> </a:t>
            </a:r>
          </a:p>
          <a:p>
            <a:pPr marL="0" indent="0">
              <a:buNone/>
            </a:pPr>
            <a:endParaRPr lang="en-US" dirty="0"/>
          </a:p>
          <a:p>
            <a:pPr marL="0" indent="0">
              <a:buNone/>
            </a:pPr>
            <a:r>
              <a:rPr lang="en-US" dirty="0"/>
              <a:t>Draft National Flood and Coastal Erosion Risk Management Strategy for England (2019)</a:t>
            </a:r>
            <a:br>
              <a:rPr lang="en-US" dirty="0"/>
            </a:br>
            <a:r>
              <a:rPr lang="en-US" dirty="0">
                <a:hlinkClick r:id="rId4"/>
              </a:rPr>
              <a:t>https://consult.environment-agency.gov.uk/fcrm/national-strategy-public/user_uploads/fcrm-strategy-draft-final-1-may-v0.13-as-accessible-as-possible.pdf</a:t>
            </a:r>
            <a:r>
              <a:rPr lang="en-US" dirty="0"/>
              <a:t> </a:t>
            </a:r>
          </a:p>
          <a:p>
            <a:pPr marL="0" indent="0">
              <a:buNone/>
            </a:pPr>
            <a:endParaRPr lang="en-US" dirty="0"/>
          </a:p>
          <a:p>
            <a:pPr marL="0" indent="0">
              <a:buNone/>
            </a:pPr>
            <a:r>
              <a:rPr lang="en-US" dirty="0"/>
              <a:t>The Draft National Strategy for Flood and Coastal Erosion Risk Management in Wales (2019) </a:t>
            </a:r>
            <a:br>
              <a:rPr lang="en-US" dirty="0"/>
            </a:br>
            <a:r>
              <a:rPr lang="en-US" dirty="0">
                <a:hlinkClick r:id="rId5"/>
              </a:rPr>
              <a:t>https://gov.wales/sites/default/files/consultations/2019-06/consultation-document-flooding-strategy.pdf</a:t>
            </a:r>
            <a:r>
              <a:rPr lang="en-US" dirty="0"/>
              <a:t> </a:t>
            </a:r>
          </a:p>
        </p:txBody>
      </p:sp>
    </p:spTree>
    <p:extLst>
      <p:ext uri="{BB962C8B-B14F-4D97-AF65-F5344CB8AC3E}">
        <p14:creationId xmlns:p14="http://schemas.microsoft.com/office/powerpoint/2010/main" val="343524000"/>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{24226C86-32A9-3548-9E7C-BBB8FAE275BF}tf10001124</Template>
  <TotalTime>93</TotalTime>
  <Words>929</Words>
  <Application>Microsoft Macintosh PowerPoint</Application>
  <PresentationFormat>Widescreen</PresentationFormat>
  <Paragraphs>125</Paragraphs>
  <Slides>14</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Calibri</vt:lpstr>
      <vt:lpstr>Corbel</vt:lpstr>
      <vt:lpstr>Wingdings</vt:lpstr>
      <vt:lpstr>Wingdings 2</vt:lpstr>
      <vt:lpstr>Frame</vt:lpstr>
      <vt:lpstr>When does water need to be managed?</vt:lpstr>
      <vt:lpstr>When and why?</vt:lpstr>
      <vt:lpstr>How?</vt:lpstr>
      <vt:lpstr>Managing Floods</vt:lpstr>
      <vt:lpstr>Hard and Soft engineering</vt:lpstr>
      <vt:lpstr>Hard engineering</vt:lpstr>
      <vt:lpstr>Hard engineering</vt:lpstr>
      <vt:lpstr>Hard engineering</vt:lpstr>
      <vt:lpstr>Hard engineering</vt:lpstr>
      <vt:lpstr>Soft Engineering</vt:lpstr>
      <vt:lpstr>Soft Engineering</vt:lpstr>
      <vt:lpstr>Other Soft Engineering</vt:lpstr>
      <vt:lpstr>Self-led Tutorial:-  Water Management</vt:lpstr>
      <vt:lpstr>Helpful reading</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When does water need to be managed?</dc:title>
  <dc:creator>Sam! Sam!</dc:creator>
  <cp:lastModifiedBy>Sam! Sam!</cp:lastModifiedBy>
  <cp:revision>13</cp:revision>
  <dcterms:created xsi:type="dcterms:W3CDTF">2020-01-23T11:15:18Z</dcterms:created>
  <dcterms:modified xsi:type="dcterms:W3CDTF">2020-01-23T12:48:44Z</dcterms:modified>
</cp:coreProperties>
</file>