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62" r:id="rId4"/>
    <p:sldId id="272" r:id="rId5"/>
    <p:sldId id="264" r:id="rId6"/>
    <p:sldId id="258" r:id="rId7"/>
    <p:sldId id="271" r:id="rId8"/>
    <p:sldId id="260" r:id="rId9"/>
    <p:sldId id="267" r:id="rId10"/>
    <p:sldId id="274" r:id="rId11"/>
    <p:sldId id="265" r:id="rId12"/>
    <p:sldId id="261" r:id="rId13"/>
    <p:sldId id="266" r:id="rId14"/>
    <p:sldId id="270" r:id="rId15"/>
    <p:sldId id="273" r:id="rId16"/>
    <p:sldId id="263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3DE667-8E93-4B3D-9B1A-76F5FB44DA77}" v="59" dt="2024-11-22T15:07:00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76354" autoAdjust="0"/>
  </p:normalViewPr>
  <p:slideViewPr>
    <p:cSldViewPr snapToGrid="0">
      <p:cViewPr varScale="1">
        <p:scale>
          <a:sx n="86" d="100"/>
          <a:sy n="86" d="100"/>
        </p:scale>
        <p:origin x="752" y="72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e Owens" userId="f36e2d3d-4cea-4f24-883c-43f6c1e91e41" providerId="ADAL" clId="{1A3DE667-8E93-4B3D-9B1A-76F5FB44DA77}"/>
    <pc:docChg chg="undo redo custSel addSld delSld modSld sldOrd">
      <pc:chgData name="Natalie Owens" userId="f36e2d3d-4cea-4f24-883c-43f6c1e91e41" providerId="ADAL" clId="{1A3DE667-8E93-4B3D-9B1A-76F5FB44DA77}" dt="2024-11-22T16:31:05.557" v="22535"/>
      <pc:docMkLst>
        <pc:docMk/>
      </pc:docMkLst>
      <pc:sldChg chg="addSp delSp modSp mod modNotesTx">
        <pc:chgData name="Natalie Owens" userId="f36e2d3d-4cea-4f24-883c-43f6c1e91e41" providerId="ADAL" clId="{1A3DE667-8E93-4B3D-9B1A-76F5FB44DA77}" dt="2024-11-21T10:56:53.063" v="20053" actId="22"/>
        <pc:sldMkLst>
          <pc:docMk/>
          <pc:sldMk cId="3891114761" sldId="256"/>
        </pc:sldMkLst>
        <pc:spChg chg="mod">
          <ac:chgData name="Natalie Owens" userId="f36e2d3d-4cea-4f24-883c-43f6c1e91e41" providerId="ADAL" clId="{1A3DE667-8E93-4B3D-9B1A-76F5FB44DA77}" dt="2024-11-20T13:37:32.155" v="17879" actId="33524"/>
          <ac:spMkLst>
            <pc:docMk/>
            <pc:sldMk cId="3891114761" sldId="256"/>
            <ac:spMk id="2" creationId="{2500FDB3-190F-98D0-D296-244E02145594}"/>
          </ac:spMkLst>
        </pc:spChg>
        <pc:spChg chg="add del">
          <ac:chgData name="Natalie Owens" userId="f36e2d3d-4cea-4f24-883c-43f6c1e91e41" providerId="ADAL" clId="{1A3DE667-8E93-4B3D-9B1A-76F5FB44DA77}" dt="2024-11-21T10:56:53.063" v="20053" actId="22"/>
          <ac:spMkLst>
            <pc:docMk/>
            <pc:sldMk cId="3891114761" sldId="256"/>
            <ac:spMk id="5" creationId="{DF5AEF08-6A79-06D1-19AD-573F0F665FDA}"/>
          </ac:spMkLst>
        </pc:spChg>
      </pc:sldChg>
      <pc:sldChg chg="addSp delSp modSp mod modNotesTx">
        <pc:chgData name="Natalie Owens" userId="f36e2d3d-4cea-4f24-883c-43f6c1e91e41" providerId="ADAL" clId="{1A3DE667-8E93-4B3D-9B1A-76F5FB44DA77}" dt="2024-11-22T11:34:08.395" v="20927" actId="20577"/>
        <pc:sldMkLst>
          <pc:docMk/>
          <pc:sldMk cId="1846820170" sldId="257"/>
        </pc:sldMkLst>
        <pc:spChg chg="add del mod">
          <ac:chgData name="Natalie Owens" userId="f36e2d3d-4cea-4f24-883c-43f6c1e91e41" providerId="ADAL" clId="{1A3DE667-8E93-4B3D-9B1A-76F5FB44DA77}" dt="2024-11-22T11:34:08.395" v="20927" actId="20577"/>
          <ac:spMkLst>
            <pc:docMk/>
            <pc:sldMk cId="1846820170" sldId="257"/>
            <ac:spMk id="2" creationId="{6FC43D7F-7101-2324-EA68-6A47183650D8}"/>
          </ac:spMkLst>
        </pc:spChg>
        <pc:spChg chg="del mod">
          <ac:chgData name="Natalie Owens" userId="f36e2d3d-4cea-4f24-883c-43f6c1e91e41" providerId="ADAL" clId="{1A3DE667-8E93-4B3D-9B1A-76F5FB44DA77}" dt="2024-11-18T09:30:46.334" v="1688" actId="478"/>
          <ac:spMkLst>
            <pc:docMk/>
            <pc:sldMk cId="1846820170" sldId="257"/>
            <ac:spMk id="2" creationId="{ED7694C7-0E25-EB68-AD71-0A3D963A110D}"/>
          </ac:spMkLst>
        </pc:spChg>
        <pc:spChg chg="mod">
          <ac:chgData name="Natalie Owens" userId="f36e2d3d-4cea-4f24-883c-43f6c1e91e41" providerId="ADAL" clId="{1A3DE667-8E93-4B3D-9B1A-76F5FB44DA77}" dt="2024-11-19T15:54:30.242" v="7679" actId="20577"/>
          <ac:spMkLst>
            <pc:docMk/>
            <pc:sldMk cId="1846820170" sldId="257"/>
            <ac:spMk id="3" creationId="{E659F701-43BC-A7C8-7FA4-A0F771CCFE94}"/>
          </ac:spMkLst>
        </pc:spChg>
        <pc:spChg chg="add del mod">
          <ac:chgData name="Natalie Owens" userId="f36e2d3d-4cea-4f24-883c-43f6c1e91e41" providerId="ADAL" clId="{1A3DE667-8E93-4B3D-9B1A-76F5FB44DA77}" dt="2024-11-18T09:44:43.703" v="1866"/>
          <ac:spMkLst>
            <pc:docMk/>
            <pc:sldMk cId="1846820170" sldId="257"/>
            <ac:spMk id="4" creationId="{C87F2AF3-2745-0F58-3A6C-0695192E5C40}"/>
          </ac:spMkLst>
        </pc:spChg>
        <pc:spChg chg="add del mod">
          <ac:chgData name="Natalie Owens" userId="f36e2d3d-4cea-4f24-883c-43f6c1e91e41" providerId="ADAL" clId="{1A3DE667-8E93-4B3D-9B1A-76F5FB44DA77}" dt="2024-11-18T09:44:43.706" v="1870"/>
          <ac:spMkLst>
            <pc:docMk/>
            <pc:sldMk cId="1846820170" sldId="257"/>
            <ac:spMk id="5" creationId="{64803729-4491-7D49-164D-77FC80F369F1}"/>
          </ac:spMkLst>
        </pc:spChg>
        <pc:spChg chg="add del mod">
          <ac:chgData name="Natalie Owens" userId="f36e2d3d-4cea-4f24-883c-43f6c1e91e41" providerId="ADAL" clId="{1A3DE667-8E93-4B3D-9B1A-76F5FB44DA77}" dt="2024-11-18T09:44:43.705" v="1868"/>
          <ac:spMkLst>
            <pc:docMk/>
            <pc:sldMk cId="1846820170" sldId="257"/>
            <ac:spMk id="6" creationId="{4C0D3A76-7F37-06AE-A0C4-83DC575A116B}"/>
          </ac:spMkLst>
        </pc:spChg>
        <pc:graphicFrameChg chg="add del">
          <ac:chgData name="Natalie Owens" userId="f36e2d3d-4cea-4f24-883c-43f6c1e91e41" providerId="ADAL" clId="{1A3DE667-8E93-4B3D-9B1A-76F5FB44DA77}" dt="2024-11-20T15:48:37.700" v="19009" actId="26606"/>
          <ac:graphicFrameMkLst>
            <pc:docMk/>
            <pc:sldMk cId="1846820170" sldId="257"/>
            <ac:graphicFrameMk id="7" creationId="{4DE4D622-F238-B19C-6915-8265AF002811}"/>
          </ac:graphicFrameMkLst>
        </pc:graphicFrameChg>
        <pc:graphicFrameChg chg="add del">
          <ac:chgData name="Natalie Owens" userId="f36e2d3d-4cea-4f24-883c-43f6c1e91e41" providerId="ADAL" clId="{1A3DE667-8E93-4B3D-9B1A-76F5FB44DA77}" dt="2024-11-20T15:48:39.155" v="19011" actId="26606"/>
          <ac:graphicFrameMkLst>
            <pc:docMk/>
            <pc:sldMk cId="1846820170" sldId="257"/>
            <ac:graphicFrameMk id="9" creationId="{DD2C881B-EC39-9390-78A5-1DDD9316851F}"/>
          </ac:graphicFrameMkLst>
        </pc:graphicFrameChg>
        <pc:graphicFrameChg chg="add del">
          <ac:chgData name="Natalie Owens" userId="f36e2d3d-4cea-4f24-883c-43f6c1e91e41" providerId="ADAL" clId="{1A3DE667-8E93-4B3D-9B1A-76F5FB44DA77}" dt="2024-11-20T15:48:40.488" v="19013" actId="26606"/>
          <ac:graphicFrameMkLst>
            <pc:docMk/>
            <pc:sldMk cId="1846820170" sldId="257"/>
            <ac:graphicFrameMk id="11" creationId="{EA2FF999-827A-712E-4E5D-8B9AB4A1B83B}"/>
          </ac:graphicFrameMkLst>
        </pc:graphicFrameChg>
        <pc:graphicFrameChg chg="add del">
          <ac:chgData name="Natalie Owens" userId="f36e2d3d-4cea-4f24-883c-43f6c1e91e41" providerId="ADAL" clId="{1A3DE667-8E93-4B3D-9B1A-76F5FB44DA77}" dt="2024-11-20T15:48:44.289" v="19015" actId="26606"/>
          <ac:graphicFrameMkLst>
            <pc:docMk/>
            <pc:sldMk cId="1846820170" sldId="257"/>
            <ac:graphicFrameMk id="13" creationId="{BDD7312D-3589-CCF3-7EA7-C312BFCB93BF}"/>
          </ac:graphicFrameMkLst>
        </pc:graphicFrameChg>
      </pc:sldChg>
      <pc:sldChg chg="modSp mod modNotesTx">
        <pc:chgData name="Natalie Owens" userId="f36e2d3d-4cea-4f24-883c-43f6c1e91e41" providerId="ADAL" clId="{1A3DE667-8E93-4B3D-9B1A-76F5FB44DA77}" dt="2024-11-22T15:05:41.678" v="22230"/>
        <pc:sldMkLst>
          <pc:docMk/>
          <pc:sldMk cId="3676042911" sldId="258"/>
        </pc:sldMkLst>
        <pc:spChg chg="mod">
          <ac:chgData name="Natalie Owens" userId="f36e2d3d-4cea-4f24-883c-43f6c1e91e41" providerId="ADAL" clId="{1A3DE667-8E93-4B3D-9B1A-76F5FB44DA77}" dt="2024-11-19T16:13:38.815" v="8777" actId="20577"/>
          <ac:spMkLst>
            <pc:docMk/>
            <pc:sldMk cId="3676042911" sldId="258"/>
            <ac:spMk id="2" creationId="{554F4524-C8EA-B351-59CD-FFF6F3D5B25A}"/>
          </ac:spMkLst>
        </pc:spChg>
        <pc:spChg chg="mod">
          <ac:chgData name="Natalie Owens" userId="f36e2d3d-4cea-4f24-883c-43f6c1e91e41" providerId="ADAL" clId="{1A3DE667-8E93-4B3D-9B1A-76F5FB44DA77}" dt="2024-11-20T13:47:32.205" v="17924" actId="14100"/>
          <ac:spMkLst>
            <pc:docMk/>
            <pc:sldMk cId="3676042911" sldId="258"/>
            <ac:spMk id="3" creationId="{C37EFAB1-B3C5-4AED-7FA6-733049ADE2D7}"/>
          </ac:spMkLst>
        </pc:spChg>
      </pc:sldChg>
      <pc:sldChg chg="del ord">
        <pc:chgData name="Natalie Owens" userId="f36e2d3d-4cea-4f24-883c-43f6c1e91e41" providerId="ADAL" clId="{1A3DE667-8E93-4B3D-9B1A-76F5FB44DA77}" dt="2024-11-19T16:40:30.988" v="11043" actId="2696"/>
        <pc:sldMkLst>
          <pc:docMk/>
          <pc:sldMk cId="3121108984" sldId="259"/>
        </pc:sldMkLst>
      </pc:sldChg>
      <pc:sldChg chg="modSp mod modNotesTx">
        <pc:chgData name="Natalie Owens" userId="f36e2d3d-4cea-4f24-883c-43f6c1e91e41" providerId="ADAL" clId="{1A3DE667-8E93-4B3D-9B1A-76F5FB44DA77}" dt="2024-11-22T15:06:15.172" v="22251" actId="20577"/>
        <pc:sldMkLst>
          <pc:docMk/>
          <pc:sldMk cId="2796339008" sldId="260"/>
        </pc:sldMkLst>
        <pc:spChg chg="mod">
          <ac:chgData name="Natalie Owens" userId="f36e2d3d-4cea-4f24-883c-43f6c1e91e41" providerId="ADAL" clId="{1A3DE667-8E93-4B3D-9B1A-76F5FB44DA77}" dt="2024-11-19T16:29:23.354" v="9925" actId="20577"/>
          <ac:spMkLst>
            <pc:docMk/>
            <pc:sldMk cId="2796339008" sldId="260"/>
            <ac:spMk id="2" creationId="{F34B951A-5E62-F39E-634D-D911C6626CA3}"/>
          </ac:spMkLst>
        </pc:spChg>
        <pc:spChg chg="mod">
          <ac:chgData name="Natalie Owens" userId="f36e2d3d-4cea-4f24-883c-43f6c1e91e41" providerId="ADAL" clId="{1A3DE667-8E93-4B3D-9B1A-76F5FB44DA77}" dt="2024-11-20T14:39:10.098" v="18253" actId="20577"/>
          <ac:spMkLst>
            <pc:docMk/>
            <pc:sldMk cId="2796339008" sldId="260"/>
            <ac:spMk id="3" creationId="{FD856034-3335-B0AB-673B-770F04505BCD}"/>
          </ac:spMkLst>
        </pc:spChg>
      </pc:sldChg>
      <pc:sldChg chg="addSp modSp mod modNotesTx">
        <pc:chgData name="Natalie Owens" userId="f36e2d3d-4cea-4f24-883c-43f6c1e91e41" providerId="ADAL" clId="{1A3DE667-8E93-4B3D-9B1A-76F5FB44DA77}" dt="2024-11-22T11:37:58.773" v="20939" actId="948"/>
        <pc:sldMkLst>
          <pc:docMk/>
          <pc:sldMk cId="273178312" sldId="261"/>
        </pc:sldMkLst>
        <pc:spChg chg="mod">
          <ac:chgData name="Natalie Owens" userId="f36e2d3d-4cea-4f24-883c-43f6c1e91e41" providerId="ADAL" clId="{1A3DE667-8E93-4B3D-9B1A-76F5FB44DA77}" dt="2024-11-20T14:41:07.607" v="18261" actId="20577"/>
          <ac:spMkLst>
            <pc:docMk/>
            <pc:sldMk cId="273178312" sldId="261"/>
            <ac:spMk id="2" creationId="{87102A51-33F7-E0F5-D458-491E944B6C0F}"/>
          </ac:spMkLst>
        </pc:spChg>
        <pc:spChg chg="mod">
          <ac:chgData name="Natalie Owens" userId="f36e2d3d-4cea-4f24-883c-43f6c1e91e41" providerId="ADAL" clId="{1A3DE667-8E93-4B3D-9B1A-76F5FB44DA77}" dt="2024-11-22T11:37:58.773" v="20939" actId="948"/>
          <ac:spMkLst>
            <pc:docMk/>
            <pc:sldMk cId="273178312" sldId="261"/>
            <ac:spMk id="3" creationId="{CF873554-1E29-2FDD-9EDC-89D1A86316D6}"/>
          </ac:spMkLst>
        </pc:spChg>
        <pc:picChg chg="add mod">
          <ac:chgData name="Natalie Owens" userId="f36e2d3d-4cea-4f24-883c-43f6c1e91e41" providerId="ADAL" clId="{1A3DE667-8E93-4B3D-9B1A-76F5FB44DA77}" dt="2024-11-20T10:36:21.891" v="15211" actId="1076"/>
          <ac:picMkLst>
            <pc:docMk/>
            <pc:sldMk cId="273178312" sldId="261"/>
            <ac:picMk id="4" creationId="{2DA5B3F2-4BC9-CE14-83C9-F203F648508D}"/>
          </ac:picMkLst>
        </pc:picChg>
      </pc:sldChg>
      <pc:sldChg chg="addSp delSp modSp add mod ord modNotesTx">
        <pc:chgData name="Natalie Owens" userId="f36e2d3d-4cea-4f24-883c-43f6c1e91e41" providerId="ADAL" clId="{1A3DE667-8E93-4B3D-9B1A-76F5FB44DA77}" dt="2024-11-22T11:27:58.160" v="20815" actId="20577"/>
        <pc:sldMkLst>
          <pc:docMk/>
          <pc:sldMk cId="994852406" sldId="262"/>
        </pc:sldMkLst>
        <pc:spChg chg="add mod">
          <ac:chgData name="Natalie Owens" userId="f36e2d3d-4cea-4f24-883c-43f6c1e91e41" providerId="ADAL" clId="{1A3DE667-8E93-4B3D-9B1A-76F5FB44DA77}" dt="2024-11-19T15:58:46.679" v="7843" actId="1076"/>
          <ac:spMkLst>
            <pc:docMk/>
            <pc:sldMk cId="994852406" sldId="262"/>
            <ac:spMk id="2" creationId="{39DBE938-304E-6C78-C696-F1DA48AB63A3}"/>
          </ac:spMkLst>
        </pc:spChg>
        <pc:spChg chg="del mod">
          <ac:chgData name="Natalie Owens" userId="f36e2d3d-4cea-4f24-883c-43f6c1e91e41" providerId="ADAL" clId="{1A3DE667-8E93-4B3D-9B1A-76F5FB44DA77}" dt="2024-11-19T15:56:56.416" v="7826" actId="478"/>
          <ac:spMkLst>
            <pc:docMk/>
            <pc:sldMk cId="994852406" sldId="262"/>
            <ac:spMk id="3" creationId="{B65AD913-71D9-E050-73B2-4045E712B75F}"/>
          </ac:spMkLst>
        </pc:spChg>
        <pc:spChg chg="mod">
          <ac:chgData name="Natalie Owens" userId="f36e2d3d-4cea-4f24-883c-43f6c1e91e41" providerId="ADAL" clId="{1A3DE667-8E93-4B3D-9B1A-76F5FB44DA77}" dt="2024-11-20T13:58:09.656" v="18073" actId="1076"/>
          <ac:spMkLst>
            <pc:docMk/>
            <pc:sldMk cId="994852406" sldId="262"/>
            <ac:spMk id="4" creationId="{BC2D4A40-67E5-2408-9EA6-7E5B1C4E65F1}"/>
          </ac:spMkLst>
        </pc:spChg>
        <pc:spChg chg="mod">
          <ac:chgData name="Natalie Owens" userId="f36e2d3d-4cea-4f24-883c-43f6c1e91e41" providerId="ADAL" clId="{1A3DE667-8E93-4B3D-9B1A-76F5FB44DA77}" dt="2024-11-22T11:25:36.300" v="20804" actId="20577"/>
          <ac:spMkLst>
            <pc:docMk/>
            <pc:sldMk cId="994852406" sldId="262"/>
            <ac:spMk id="5" creationId="{2CC292A4-AD9E-934E-F056-0F29DB1E4FB1}"/>
          </ac:spMkLst>
        </pc:spChg>
        <pc:spChg chg="mod">
          <ac:chgData name="Natalie Owens" userId="f36e2d3d-4cea-4f24-883c-43f6c1e91e41" providerId="ADAL" clId="{1A3DE667-8E93-4B3D-9B1A-76F5FB44DA77}" dt="2024-11-22T11:27:58.160" v="20815" actId="20577"/>
          <ac:spMkLst>
            <pc:docMk/>
            <pc:sldMk cId="994852406" sldId="262"/>
            <ac:spMk id="6" creationId="{5D7D617D-8698-0EA2-F3F8-6A46F56D470A}"/>
          </ac:spMkLst>
        </pc:spChg>
        <pc:spChg chg="add mod">
          <ac:chgData name="Natalie Owens" userId="f36e2d3d-4cea-4f24-883c-43f6c1e91e41" providerId="ADAL" clId="{1A3DE667-8E93-4B3D-9B1A-76F5FB44DA77}" dt="2024-11-20T15:49:19.177" v="19017" actId="2711"/>
          <ac:spMkLst>
            <pc:docMk/>
            <pc:sldMk cId="994852406" sldId="262"/>
            <ac:spMk id="7" creationId="{CAA81C69-6D1F-C6B9-7341-17C2DAE0363F}"/>
          </ac:spMkLst>
        </pc:spChg>
        <pc:spChg chg="add mod">
          <ac:chgData name="Natalie Owens" userId="f36e2d3d-4cea-4f24-883c-43f6c1e91e41" providerId="ADAL" clId="{1A3DE667-8E93-4B3D-9B1A-76F5FB44DA77}" dt="2024-11-20T15:49:10.078" v="19016" actId="2711"/>
          <ac:spMkLst>
            <pc:docMk/>
            <pc:sldMk cId="994852406" sldId="262"/>
            <ac:spMk id="8" creationId="{D87F3208-E30D-CD2C-F337-5EBBC59B8C1D}"/>
          </ac:spMkLst>
        </pc:spChg>
        <pc:spChg chg="add del mod">
          <ac:chgData name="Natalie Owens" userId="f36e2d3d-4cea-4f24-883c-43f6c1e91e41" providerId="ADAL" clId="{1A3DE667-8E93-4B3D-9B1A-76F5FB44DA77}" dt="2024-11-19T15:57:03.584" v="7828" actId="478"/>
          <ac:spMkLst>
            <pc:docMk/>
            <pc:sldMk cId="994852406" sldId="262"/>
            <ac:spMk id="10" creationId="{97C97C70-EA6A-4A4C-26B2-3C4AC9DA2141}"/>
          </ac:spMkLst>
        </pc:spChg>
        <pc:spChg chg="add mod">
          <ac:chgData name="Natalie Owens" userId="f36e2d3d-4cea-4f24-883c-43f6c1e91e41" providerId="ADAL" clId="{1A3DE667-8E93-4B3D-9B1A-76F5FB44DA77}" dt="2024-11-19T16:11:23.051" v="8560" actId="27636"/>
          <ac:spMkLst>
            <pc:docMk/>
            <pc:sldMk cId="994852406" sldId="262"/>
            <ac:spMk id="11" creationId="{920929B2-8905-34E7-F36B-056C883231FB}"/>
          </ac:spMkLst>
        </pc:spChg>
        <pc:spChg chg="add mod">
          <ac:chgData name="Natalie Owens" userId="f36e2d3d-4cea-4f24-883c-43f6c1e91e41" providerId="ADAL" clId="{1A3DE667-8E93-4B3D-9B1A-76F5FB44DA77}" dt="2024-11-20T13:57:48.239" v="18069" actId="1076"/>
          <ac:spMkLst>
            <pc:docMk/>
            <pc:sldMk cId="994852406" sldId="262"/>
            <ac:spMk id="12" creationId="{E81A7548-E34E-6265-C1F9-08E5D247A68E}"/>
          </ac:spMkLst>
        </pc:spChg>
        <pc:spChg chg="add mod">
          <ac:chgData name="Natalie Owens" userId="f36e2d3d-4cea-4f24-883c-43f6c1e91e41" providerId="ADAL" clId="{1A3DE667-8E93-4B3D-9B1A-76F5FB44DA77}" dt="2024-11-20T15:52:07.216" v="19054" actId="1076"/>
          <ac:spMkLst>
            <pc:docMk/>
            <pc:sldMk cId="994852406" sldId="262"/>
            <ac:spMk id="13" creationId="{F2229DB7-BAF6-0D3E-3C9E-FA6C0F649C3D}"/>
          </ac:spMkLst>
        </pc:spChg>
        <pc:spChg chg="add mod">
          <ac:chgData name="Natalie Owens" userId="f36e2d3d-4cea-4f24-883c-43f6c1e91e41" providerId="ADAL" clId="{1A3DE667-8E93-4B3D-9B1A-76F5FB44DA77}" dt="2024-11-20T15:52:21.544" v="19055" actId="14100"/>
          <ac:spMkLst>
            <pc:docMk/>
            <pc:sldMk cId="994852406" sldId="262"/>
            <ac:spMk id="14" creationId="{21ECFA32-C9C8-1DA3-FCA6-B0CB2BC6377F}"/>
          </ac:spMkLst>
        </pc:spChg>
        <pc:spChg chg="add mod">
          <ac:chgData name="Natalie Owens" userId="f36e2d3d-4cea-4f24-883c-43f6c1e91e41" providerId="ADAL" clId="{1A3DE667-8E93-4B3D-9B1A-76F5FB44DA77}" dt="2024-11-20T15:51:31.794" v="19042" actId="14100"/>
          <ac:spMkLst>
            <pc:docMk/>
            <pc:sldMk cId="994852406" sldId="262"/>
            <ac:spMk id="15" creationId="{233038BD-72D2-6AF2-7BF0-9B72A572F158}"/>
          </ac:spMkLst>
        </pc:spChg>
        <pc:spChg chg="add mod">
          <ac:chgData name="Natalie Owens" userId="f36e2d3d-4cea-4f24-883c-43f6c1e91e41" providerId="ADAL" clId="{1A3DE667-8E93-4B3D-9B1A-76F5FB44DA77}" dt="2024-11-20T15:51:18.473" v="19037" actId="14100"/>
          <ac:spMkLst>
            <pc:docMk/>
            <pc:sldMk cId="994852406" sldId="262"/>
            <ac:spMk id="16" creationId="{C5F0AC2A-4A91-720F-FDF1-25B6EE834A34}"/>
          </ac:spMkLst>
        </pc:spChg>
        <pc:spChg chg="add mod">
          <ac:chgData name="Natalie Owens" userId="f36e2d3d-4cea-4f24-883c-43f6c1e91e41" providerId="ADAL" clId="{1A3DE667-8E93-4B3D-9B1A-76F5FB44DA77}" dt="2024-11-20T15:51:09.470" v="19035" actId="14100"/>
          <ac:spMkLst>
            <pc:docMk/>
            <pc:sldMk cId="994852406" sldId="262"/>
            <ac:spMk id="17" creationId="{7001951D-6060-8391-CC71-4EB22C163444}"/>
          </ac:spMkLst>
        </pc:spChg>
        <pc:spChg chg="add mod">
          <ac:chgData name="Natalie Owens" userId="f36e2d3d-4cea-4f24-883c-43f6c1e91e41" providerId="ADAL" clId="{1A3DE667-8E93-4B3D-9B1A-76F5FB44DA77}" dt="2024-11-20T15:51:58.480" v="19051" actId="14100"/>
          <ac:spMkLst>
            <pc:docMk/>
            <pc:sldMk cId="994852406" sldId="262"/>
            <ac:spMk id="18" creationId="{7DC0AA7C-B9E9-DDC0-3312-212814DB6DE7}"/>
          </ac:spMkLst>
        </pc:spChg>
        <pc:spChg chg="add mod">
          <ac:chgData name="Natalie Owens" userId="f36e2d3d-4cea-4f24-883c-43f6c1e91e41" providerId="ADAL" clId="{1A3DE667-8E93-4B3D-9B1A-76F5FB44DA77}" dt="2024-11-20T15:51:51.632" v="19049" actId="14100"/>
          <ac:spMkLst>
            <pc:docMk/>
            <pc:sldMk cId="994852406" sldId="262"/>
            <ac:spMk id="19" creationId="{5DB2946F-5DCA-4472-6002-17D1648CC3A1}"/>
          </ac:spMkLst>
        </pc:spChg>
      </pc:sldChg>
      <pc:sldChg chg="modSp add mod modNotesTx">
        <pc:chgData name="Natalie Owens" userId="f36e2d3d-4cea-4f24-883c-43f6c1e91e41" providerId="ADAL" clId="{1A3DE667-8E93-4B3D-9B1A-76F5FB44DA77}" dt="2024-11-22T15:01:09.223" v="22224" actId="20577"/>
        <pc:sldMkLst>
          <pc:docMk/>
          <pc:sldMk cId="2043127897" sldId="263"/>
        </pc:sldMkLst>
        <pc:spChg chg="mod">
          <ac:chgData name="Natalie Owens" userId="f36e2d3d-4cea-4f24-883c-43f6c1e91e41" providerId="ADAL" clId="{1A3DE667-8E93-4B3D-9B1A-76F5FB44DA77}" dt="2024-11-20T13:37:05.465" v="17878" actId="404"/>
          <ac:spMkLst>
            <pc:docMk/>
            <pc:sldMk cId="2043127897" sldId="263"/>
            <ac:spMk id="2" creationId="{39EA7BF3-85E8-C4BC-02E6-0E2832EDEE09}"/>
          </ac:spMkLst>
        </pc:spChg>
        <pc:spChg chg="mod">
          <ac:chgData name="Natalie Owens" userId="f36e2d3d-4cea-4f24-883c-43f6c1e91e41" providerId="ADAL" clId="{1A3DE667-8E93-4B3D-9B1A-76F5FB44DA77}" dt="2024-11-22T15:01:09.223" v="22224" actId="20577"/>
          <ac:spMkLst>
            <pc:docMk/>
            <pc:sldMk cId="2043127897" sldId="263"/>
            <ac:spMk id="3" creationId="{63C31C1C-F7D4-D918-B55F-4B0FDF943D10}"/>
          </ac:spMkLst>
        </pc:spChg>
      </pc:sldChg>
      <pc:sldChg chg="modSp add mod modNotesTx">
        <pc:chgData name="Natalie Owens" userId="f36e2d3d-4cea-4f24-883c-43f6c1e91e41" providerId="ADAL" clId="{1A3DE667-8E93-4B3D-9B1A-76F5FB44DA77}" dt="2024-11-20T13:58:58.212" v="18081" actId="14100"/>
        <pc:sldMkLst>
          <pc:docMk/>
          <pc:sldMk cId="1744429536" sldId="264"/>
        </pc:sldMkLst>
        <pc:spChg chg="mod">
          <ac:chgData name="Natalie Owens" userId="f36e2d3d-4cea-4f24-883c-43f6c1e91e41" providerId="ADAL" clId="{1A3DE667-8E93-4B3D-9B1A-76F5FB44DA77}" dt="2024-11-20T13:58:58.212" v="18081" actId="14100"/>
          <ac:spMkLst>
            <pc:docMk/>
            <pc:sldMk cId="1744429536" sldId="264"/>
            <ac:spMk id="2" creationId="{9517BEAE-E236-7F96-1E13-EBE565714342}"/>
          </ac:spMkLst>
        </pc:spChg>
        <pc:spChg chg="mod">
          <ac:chgData name="Natalie Owens" userId="f36e2d3d-4cea-4f24-883c-43f6c1e91e41" providerId="ADAL" clId="{1A3DE667-8E93-4B3D-9B1A-76F5FB44DA77}" dt="2024-11-19T16:16:08.238" v="8932" actId="27636"/>
          <ac:spMkLst>
            <pc:docMk/>
            <pc:sldMk cId="1744429536" sldId="264"/>
            <ac:spMk id="3" creationId="{D7C2831B-2B88-A1DA-72EF-2931E4092292}"/>
          </ac:spMkLst>
        </pc:spChg>
      </pc:sldChg>
      <pc:sldChg chg="addSp delSp modSp add mod modNotesTx">
        <pc:chgData name="Natalie Owens" userId="f36e2d3d-4cea-4f24-883c-43f6c1e91e41" providerId="ADAL" clId="{1A3DE667-8E93-4B3D-9B1A-76F5FB44DA77}" dt="2024-11-22T11:35:45.804" v="20932" actId="27636"/>
        <pc:sldMkLst>
          <pc:docMk/>
          <pc:sldMk cId="2130760898" sldId="265"/>
        </pc:sldMkLst>
        <pc:spChg chg="mod">
          <ac:chgData name="Natalie Owens" userId="f36e2d3d-4cea-4f24-883c-43f6c1e91e41" providerId="ADAL" clId="{1A3DE667-8E93-4B3D-9B1A-76F5FB44DA77}" dt="2024-11-20T14:41:26.643" v="18273" actId="20577"/>
          <ac:spMkLst>
            <pc:docMk/>
            <pc:sldMk cId="2130760898" sldId="265"/>
            <ac:spMk id="2" creationId="{A9BEBC5A-CC36-68F7-E2D6-E4728EB0308D}"/>
          </ac:spMkLst>
        </pc:spChg>
        <pc:spChg chg="mod">
          <ac:chgData name="Natalie Owens" userId="f36e2d3d-4cea-4f24-883c-43f6c1e91e41" providerId="ADAL" clId="{1A3DE667-8E93-4B3D-9B1A-76F5FB44DA77}" dt="2024-11-22T11:35:45.804" v="20932" actId="27636"/>
          <ac:spMkLst>
            <pc:docMk/>
            <pc:sldMk cId="2130760898" sldId="265"/>
            <ac:spMk id="3" creationId="{B05E960E-6B20-3B8D-48E5-14080B3D20A6}"/>
          </ac:spMkLst>
        </pc:spChg>
        <pc:picChg chg="del">
          <ac:chgData name="Natalie Owens" userId="f36e2d3d-4cea-4f24-883c-43f6c1e91e41" providerId="ADAL" clId="{1A3DE667-8E93-4B3D-9B1A-76F5FB44DA77}" dt="2024-11-20T10:24:08.724" v="14791" actId="478"/>
          <ac:picMkLst>
            <pc:docMk/>
            <pc:sldMk cId="2130760898" sldId="265"/>
            <ac:picMk id="4" creationId="{A03F5AEB-EF18-BA58-1785-8DFE8F9433C4}"/>
          </ac:picMkLst>
        </pc:picChg>
        <pc:picChg chg="add del mod">
          <ac:chgData name="Natalie Owens" userId="f36e2d3d-4cea-4f24-883c-43f6c1e91e41" providerId="ADAL" clId="{1A3DE667-8E93-4B3D-9B1A-76F5FB44DA77}" dt="2024-11-20T14:43:56.781" v="18488" actId="478"/>
          <ac:picMkLst>
            <pc:docMk/>
            <pc:sldMk cId="2130760898" sldId="265"/>
            <ac:picMk id="5" creationId="{D834EBAF-4B51-8636-D0A7-65DC22ACEFD7}"/>
          </ac:picMkLst>
        </pc:picChg>
      </pc:sldChg>
      <pc:sldChg chg="modSp add mod ord">
        <pc:chgData name="Natalie Owens" userId="f36e2d3d-4cea-4f24-883c-43f6c1e91e41" providerId="ADAL" clId="{1A3DE667-8E93-4B3D-9B1A-76F5FB44DA77}" dt="2024-11-22T11:46:28.244" v="20948" actId="12"/>
        <pc:sldMkLst>
          <pc:docMk/>
          <pc:sldMk cId="937920640" sldId="266"/>
        </pc:sldMkLst>
        <pc:spChg chg="mod">
          <ac:chgData name="Natalie Owens" userId="f36e2d3d-4cea-4f24-883c-43f6c1e91e41" providerId="ADAL" clId="{1A3DE667-8E93-4B3D-9B1A-76F5FB44DA77}" dt="2024-11-22T11:46:28.244" v="20948" actId="12"/>
          <ac:spMkLst>
            <pc:docMk/>
            <pc:sldMk cId="937920640" sldId="266"/>
            <ac:spMk id="3" creationId="{D89BE739-0600-180C-33DE-62A043AE0EE0}"/>
          </ac:spMkLst>
        </pc:spChg>
        <pc:picChg chg="mod">
          <ac:chgData name="Natalie Owens" userId="f36e2d3d-4cea-4f24-883c-43f6c1e91e41" providerId="ADAL" clId="{1A3DE667-8E93-4B3D-9B1A-76F5FB44DA77}" dt="2024-11-21T10:57:09.742" v="20054" actId="1076"/>
          <ac:picMkLst>
            <pc:docMk/>
            <pc:sldMk cId="937920640" sldId="266"/>
            <ac:picMk id="5" creationId="{89A0C7C9-B6F3-DAD9-6AE2-237255A62455}"/>
          </ac:picMkLst>
        </pc:picChg>
      </pc:sldChg>
      <pc:sldChg chg="modSp add mod modNotesTx">
        <pc:chgData name="Natalie Owens" userId="f36e2d3d-4cea-4f24-883c-43f6c1e91e41" providerId="ADAL" clId="{1A3DE667-8E93-4B3D-9B1A-76F5FB44DA77}" dt="2024-11-22T16:28:54.413" v="22386" actId="20577"/>
        <pc:sldMkLst>
          <pc:docMk/>
          <pc:sldMk cId="3150201400" sldId="267"/>
        </pc:sldMkLst>
        <pc:spChg chg="mod">
          <ac:chgData name="Natalie Owens" userId="f36e2d3d-4cea-4f24-883c-43f6c1e91e41" providerId="ADAL" clId="{1A3DE667-8E93-4B3D-9B1A-76F5FB44DA77}" dt="2024-11-22T16:28:54.413" v="22386" actId="20577"/>
          <ac:spMkLst>
            <pc:docMk/>
            <pc:sldMk cId="3150201400" sldId="267"/>
            <ac:spMk id="3" creationId="{8E3179C0-B631-9A86-4B86-159F9FFD47CA}"/>
          </ac:spMkLst>
        </pc:spChg>
      </pc:sldChg>
      <pc:sldChg chg="addSp delSp modSp add mod modNotesTx">
        <pc:chgData name="Natalie Owens" userId="f36e2d3d-4cea-4f24-883c-43f6c1e91e41" providerId="ADAL" clId="{1A3DE667-8E93-4B3D-9B1A-76F5FB44DA77}" dt="2024-11-22T11:48:51.598" v="20972" actId="12"/>
        <pc:sldMkLst>
          <pc:docMk/>
          <pc:sldMk cId="866051317" sldId="268"/>
        </pc:sldMkLst>
        <pc:spChg chg="del mod">
          <ac:chgData name="Natalie Owens" userId="f36e2d3d-4cea-4f24-883c-43f6c1e91e41" providerId="ADAL" clId="{1A3DE667-8E93-4B3D-9B1A-76F5FB44DA77}" dt="2024-11-22T11:48:36.869" v="20968" actId="478"/>
          <ac:spMkLst>
            <pc:docMk/>
            <pc:sldMk cId="866051317" sldId="268"/>
            <ac:spMk id="3" creationId="{9790B0AA-FA9D-60F5-D845-B3D019274A3C}"/>
          </ac:spMkLst>
        </pc:spChg>
        <pc:spChg chg="add mod">
          <ac:chgData name="Natalie Owens" userId="f36e2d3d-4cea-4f24-883c-43f6c1e91e41" providerId="ADAL" clId="{1A3DE667-8E93-4B3D-9B1A-76F5FB44DA77}" dt="2024-11-22T11:46:58.081" v="20952" actId="27636"/>
          <ac:spMkLst>
            <pc:docMk/>
            <pc:sldMk cId="866051317" sldId="268"/>
            <ac:spMk id="4" creationId="{F5C39ECE-14AD-5DFD-2290-B07C61F3ACB2}"/>
          </ac:spMkLst>
        </pc:spChg>
        <pc:spChg chg="add del mod">
          <ac:chgData name="Natalie Owens" userId="f36e2d3d-4cea-4f24-883c-43f6c1e91e41" providerId="ADAL" clId="{1A3DE667-8E93-4B3D-9B1A-76F5FB44DA77}" dt="2024-11-22T11:47:52.141" v="20959" actId="478"/>
          <ac:spMkLst>
            <pc:docMk/>
            <pc:sldMk cId="866051317" sldId="268"/>
            <ac:spMk id="6" creationId="{9B4F876A-11A7-8FE9-C247-6CCFDEEBF4FD}"/>
          </ac:spMkLst>
        </pc:spChg>
        <pc:spChg chg="add mod">
          <ac:chgData name="Natalie Owens" userId="f36e2d3d-4cea-4f24-883c-43f6c1e91e41" providerId="ADAL" clId="{1A3DE667-8E93-4B3D-9B1A-76F5FB44DA77}" dt="2024-11-22T11:48:19.687" v="20966" actId="20577"/>
          <ac:spMkLst>
            <pc:docMk/>
            <pc:sldMk cId="866051317" sldId="268"/>
            <ac:spMk id="7" creationId="{B3E75AC0-D1D5-2566-C228-1EEFE333B98E}"/>
          </ac:spMkLst>
        </pc:spChg>
        <pc:spChg chg="add mod">
          <ac:chgData name="Natalie Owens" userId="f36e2d3d-4cea-4f24-883c-43f6c1e91e41" providerId="ADAL" clId="{1A3DE667-8E93-4B3D-9B1A-76F5FB44DA77}" dt="2024-11-22T11:48:51.598" v="20972" actId="12"/>
          <ac:spMkLst>
            <pc:docMk/>
            <pc:sldMk cId="866051317" sldId="268"/>
            <ac:spMk id="9" creationId="{733C1612-6B3D-99D1-C48D-D0D0E57DEF2D}"/>
          </ac:spMkLst>
        </pc:spChg>
        <pc:spChg chg="add del mod">
          <ac:chgData name="Natalie Owens" userId="f36e2d3d-4cea-4f24-883c-43f6c1e91e41" providerId="ADAL" clId="{1A3DE667-8E93-4B3D-9B1A-76F5FB44DA77}" dt="2024-11-22T11:48:40.820" v="20969" actId="478"/>
          <ac:spMkLst>
            <pc:docMk/>
            <pc:sldMk cId="866051317" sldId="268"/>
            <ac:spMk id="11" creationId="{F26ACD13-AB82-A240-77CB-0A283AC66B86}"/>
          </ac:spMkLst>
        </pc:spChg>
      </pc:sldChg>
      <pc:sldChg chg="modSp add mod">
        <pc:chgData name="Natalie Owens" userId="f36e2d3d-4cea-4f24-883c-43f6c1e91e41" providerId="ADAL" clId="{1A3DE667-8E93-4B3D-9B1A-76F5FB44DA77}" dt="2024-11-22T16:31:05.557" v="22535"/>
        <pc:sldMkLst>
          <pc:docMk/>
          <pc:sldMk cId="4250287467" sldId="269"/>
        </pc:sldMkLst>
        <pc:spChg chg="mod">
          <ac:chgData name="Natalie Owens" userId="f36e2d3d-4cea-4f24-883c-43f6c1e91e41" providerId="ADAL" clId="{1A3DE667-8E93-4B3D-9B1A-76F5FB44DA77}" dt="2024-11-22T11:50:07.527" v="20982" actId="20577"/>
          <ac:spMkLst>
            <pc:docMk/>
            <pc:sldMk cId="4250287467" sldId="269"/>
            <ac:spMk id="2" creationId="{8BE53D97-48B1-948E-9CFF-3CBDA332BE2B}"/>
          </ac:spMkLst>
        </pc:spChg>
        <pc:spChg chg="mod">
          <ac:chgData name="Natalie Owens" userId="f36e2d3d-4cea-4f24-883c-43f6c1e91e41" providerId="ADAL" clId="{1A3DE667-8E93-4B3D-9B1A-76F5FB44DA77}" dt="2024-11-22T16:31:05.557" v="22535"/>
          <ac:spMkLst>
            <pc:docMk/>
            <pc:sldMk cId="4250287467" sldId="269"/>
            <ac:spMk id="3" creationId="{CA98F2C6-8A1F-A98D-14F5-B8D31AED66D9}"/>
          </ac:spMkLst>
        </pc:spChg>
      </pc:sldChg>
      <pc:sldChg chg="delSp modSp add mod modNotesTx">
        <pc:chgData name="Natalie Owens" userId="f36e2d3d-4cea-4f24-883c-43f6c1e91e41" providerId="ADAL" clId="{1A3DE667-8E93-4B3D-9B1A-76F5FB44DA77}" dt="2024-11-22T15:07:34.606" v="22261" actId="20577"/>
        <pc:sldMkLst>
          <pc:docMk/>
          <pc:sldMk cId="4016491362" sldId="270"/>
        </pc:sldMkLst>
        <pc:spChg chg="mod">
          <ac:chgData name="Natalie Owens" userId="f36e2d3d-4cea-4f24-883c-43f6c1e91e41" providerId="ADAL" clId="{1A3DE667-8E93-4B3D-9B1A-76F5FB44DA77}" dt="2024-11-22T13:26:24.825" v="21860" actId="20577"/>
          <ac:spMkLst>
            <pc:docMk/>
            <pc:sldMk cId="4016491362" sldId="270"/>
            <ac:spMk id="2" creationId="{C5EAC9D4-EEC8-146D-6B4D-D918C86337EC}"/>
          </ac:spMkLst>
        </pc:spChg>
        <pc:spChg chg="mod">
          <ac:chgData name="Natalie Owens" userId="f36e2d3d-4cea-4f24-883c-43f6c1e91e41" providerId="ADAL" clId="{1A3DE667-8E93-4B3D-9B1A-76F5FB44DA77}" dt="2024-11-22T15:07:34.606" v="22261" actId="20577"/>
          <ac:spMkLst>
            <pc:docMk/>
            <pc:sldMk cId="4016491362" sldId="270"/>
            <ac:spMk id="9" creationId="{14E80710-AE4D-CC17-DFA4-44C6D5A80FEB}"/>
          </ac:spMkLst>
        </pc:spChg>
        <pc:picChg chg="del">
          <ac:chgData name="Natalie Owens" userId="f36e2d3d-4cea-4f24-883c-43f6c1e91e41" providerId="ADAL" clId="{1A3DE667-8E93-4B3D-9B1A-76F5FB44DA77}" dt="2024-11-22T13:11:20.099" v="21123" actId="478"/>
          <ac:picMkLst>
            <pc:docMk/>
            <pc:sldMk cId="4016491362" sldId="270"/>
            <ac:picMk id="5" creationId="{FDC1D91F-F59A-6F0E-671A-D797813446D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BFBC04-7A30-174B-8A7E-35FC1B2AD7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67E18E-B6B1-69C7-68EB-32552196F7A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3B50E8-43B6-4417-9412-482BFE6D8B18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3D0C7-1B0A-5117-9596-D755B12694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CB810-C14A-817A-2EAE-F3A66226C9B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C791E-C783-4FB2-BFAD-EB35FC2B61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054253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56EFAA-20CB-41BD-A868-13088AC7084C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C781C3-348A-4EAF-9143-C699B525C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940925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buFont typeface="+mj-lt"/>
              <a:buAutoNum type="arabicPeriod"/>
            </a:pPr>
            <a:endParaRPr lang="en-GB" sz="1800" dirty="0">
              <a:effectLst/>
              <a:latin typeface="Arial" panose="020B0604020202020204" pitchFamily="34" charset="0"/>
            </a:endParaRPr>
          </a:p>
          <a:p>
            <a:pPr marL="0" lvl="0" indent="0">
              <a:buFont typeface="+mj-lt"/>
              <a:buNone/>
            </a:pPr>
            <a:r>
              <a:rPr lang="en-GB" sz="1800" dirty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512F85A5-5274-EAC3-D750-9B252E7D61E4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3492579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2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906CCAB0-9057-7ED2-126E-77BA21B2BD07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4139391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1F4FE-8FBB-646B-C4A3-678077729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1F1A0F-6D78-597C-02DA-37DC9608A0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755360-02C5-B49D-56F2-466B593CC9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F7C969-0BD8-C439-A0B6-4D0F74D37F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3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B2C80DB3-C1FC-0780-1158-9D30612F4B3C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3821254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F7C465-40BE-E034-8D24-BBDDCC1648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2E539D-AFD8-D75E-E358-8DF649690C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7E28AD-9D2F-DFC2-A30E-C6D18D2671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30693A-6732-C4B5-02E4-BCAF371FFE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4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0E08C751-6F37-B7B6-A099-FB0E3A1A1D57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3964768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77FF8-22A8-33EB-CD32-63DA09CBF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F30D94-320A-C5E0-EBAE-E6912C5E33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76F7C-3211-9FB7-1B3A-CB9244D3CE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25B96B-8000-B115-AAED-B723C6F092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5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EAFEB109-FA8C-5824-E40A-00C07FFE93DB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712134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6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669A4100-3EFF-105B-16A1-2EB3D094B450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1651366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1650A9-5411-E277-228E-6BFBE19EA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77F21E-E464-5AD0-4326-0E2A7DA625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2E0CEB-9BF0-F17B-EF45-2F460601AB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29257-ACB5-C318-B3FD-F28A5D13C8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7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115374B5-4ADB-D6B7-42F2-EDEEC783B29E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3850451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8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E8F9F212-88E6-79CB-AA48-72F7BEBFED35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28352910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EFE763-EB17-3E16-86DB-49BAF37B4B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6D4801-A46E-D42B-133A-ACEE05BAF1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51935C-798B-0077-319D-D1903BC2DD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A222E-092F-BD62-FEA3-6A3DFFF47F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9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D657D979-43E4-07B4-AC3D-5F6D5C630D21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6428181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DA0CC-9F3A-FD54-B9B2-DFAB9E1AE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47C162-3A58-9F64-9FB8-501F87C1C5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359CAB-3976-3132-6AD4-C1BE40BA28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5B7744-7DD4-D08D-4A3A-79F355428A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10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67CAC165-5EAA-A161-370E-1A803977EFB9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9210887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6A505-0517-38D0-856F-F4756C59A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EE88B3-7607-1828-94AF-5C8DD3A7D5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A069A9-81BE-46F9-5EFB-83F364A798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4D4ED0-9B04-4728-D152-30FAF7FEE6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11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A016EBC0-1861-41B2-C683-66E4A5B7AA09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1196230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12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3C862272-DC25-C5CF-7643-9A1504CC002C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23443412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8A5EA-1709-DE01-647A-D527B693C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2FC4B0-F9B0-ED3C-88A6-68694294AD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503CD8-09B8-CBC3-859A-59E1AD8468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093A18-FE79-601B-8BDF-6AAAA6C1CF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13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27B689C4-A072-C213-4954-10E9B09114BF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19380073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B3003-DB03-4BC7-FC60-ADB30279D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AF3C64-74FE-5630-8BA4-71A1D986A8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A3AC7D-D9E1-C54B-D708-DBD470191A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BFF820-8508-12AD-7A7B-DE0C802C3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14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783A00F4-5DAD-90C9-26A1-4B54DE1BCF35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1341099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8AC90E-8B3D-27D8-656A-83ABAE639D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AADC7A-2B9E-85F7-8BFE-DF650F68EF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E2E2B9-802D-2F82-DE5C-0272DAFD0E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6E8E36-04D2-6DEC-E6D2-3AE6954661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15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72F20DA6-6F2B-47D9-B08C-F1E9732C398A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14490727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16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CF8BB273-4703-0382-948C-A089ACEF5B2C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9236503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15558D-C6BE-BD33-9C36-6E7984CAB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F8FE06-EF32-E05F-15B4-2EBF7A144D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63D795-C652-34BD-BB36-31595C0BBD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13A4AD-C6E4-6E06-B78D-026B2DE848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781C3-348A-4EAF-9143-C699B525C0AE}" type="slidenum">
              <a:rPr lang="en-GB" smtClean="0"/>
              <a:t>17</a:t>
            </a:fld>
            <a:endParaRPr lang="en-GB"/>
          </a:p>
        </p:txBody>
      </p:sp>
      <p:sp>
        <p:nvSpPr>
          <p:cNvPr id="5" name="Header Placeholder 4">
            <a:extLst>
              <a:ext uri="{FF2B5EF4-FFF2-40B4-BE49-F238E27FC236}">
                <a16:creationId xmlns:a16="http://schemas.microsoft.com/office/drawing/2014/main" id="{29D51AD2-F4AE-8020-CA0D-5266B2DF4DC1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Part 1: Critically evaluate whether the culture and politics (male dominated) of the chosen sector limits the leadership progression of women in this area. </a:t>
            </a:r>
          </a:p>
        </p:txBody>
      </p:sp>
    </p:spTree>
    <p:extLst>
      <p:ext uri="{BB962C8B-B14F-4D97-AF65-F5344CB8AC3E}">
        <p14:creationId xmlns:p14="http://schemas.microsoft.com/office/powerpoint/2010/main" val="818504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74F66-B777-7BA7-DCCC-B082C01A19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EDBC5E-3450-CEE4-4B79-759A1D81B1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ADAC1-E366-61C7-00E7-AEB9EE97A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C389F-C816-4453-5B3D-B3232E8959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852E5-C271-1708-DA72-599806E27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458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4B14-45C2-0D6E-07BA-9D47A3BEC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5861F-CA05-8C84-9F7C-A0A1254EF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A61EC-480A-3B1D-933B-091178FBD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A2A17-4397-9C8B-EE1E-34D4360A2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B768D-5688-459B-4B32-CBC8BA17A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616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71E26-C529-9067-9166-2D97901B5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843A1-3795-E9EA-42BD-1CC69F4E2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BFE5D-B60F-7A0F-E3F0-43037D503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CEA15-98F5-2190-8A55-CD17F599F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6591D5-2DCA-BAB8-15FA-746B1127E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901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EAD92-D477-AEC8-8CD7-A3D288719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AB6E0-D82E-1ADF-69DB-F2EFBD82E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0BE39E-6A33-0A9A-65E1-455B57292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38EB5-C01C-72D9-153B-DD62A9DBC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6DC3AD-13E5-17EC-6B16-DB95FEBA5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82C971-9579-E596-A655-356EEBEEA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708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591CD-134B-1493-E819-EC732BDDE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003F7-D340-04E1-0032-2DD118708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051A7C-AEBB-3311-512F-245C66C561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EC8FBF-6F66-4431-272F-85B1617903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1BEB1-E9CD-79D3-E8F5-DB1D492B06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BE3DBE-F939-5696-B9F8-72F45E7C2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8F744E-8991-8C79-A1BE-55C33E3ED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DE6DF5-6F7D-56ED-83C2-ADB9E7BD6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317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4AB8A-74FB-F521-D176-88B18DDA2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8522AF-64C9-5F1E-19F3-D93A4CC02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FDA226-70F2-FEFB-B913-13921D905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DBF0EC-3304-9AF6-7D2A-4E021551C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894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0EA9D8-4509-5CA4-7DBA-5625E314E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F614D-8193-C3E7-F730-2FAD3E878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82DFD-182C-7539-E21E-3FA5436C8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139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013E5-0DF6-2993-F94B-B7BE5FEE6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D110B-4309-CB95-AC3F-683DD71596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BCA739-3B55-2E1B-1475-148309235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4B0685-2D99-7452-6210-831BFA64B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6B0AF-233A-5D2A-BDBD-51E566FCC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D3DE2-9DB9-0C9E-B2AD-8106AE9D6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3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6E65B-4625-77CF-49BB-6E9F5F834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7B4150-69BC-F6ED-CF45-18B6653768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78B174-BA5E-532C-7D2B-BC105B1E00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8A02F9-C8F6-42AD-E4D9-C470B413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6D5D58-FE28-A093-4E04-6A65D716E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58BA8-8F5C-0CAB-63E5-C7D38CEA7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112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43F64-2824-1D72-99D9-362CB3D70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1ED03E-AD06-AEE2-7142-1600FE043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265E4-7BD1-D37C-C5AA-38B594828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C7AA38-2A3D-9692-FE27-3EDBBABA2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874CB-9C1B-EB3B-C410-B63AD9E1F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197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1631C5-9C51-AEB8-8C5C-0911BDF15A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64F5CB-1EE5-9624-E173-B8D8AD87E5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7E1E6-A44B-3EC5-467B-95FB70EFB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53AD04-FB52-86F2-F10D-3C0FAE06B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A3C6BE-753A-5BE0-B641-F666EFDFB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9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041955-811D-819A-2750-3833E4E4F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B09089-D5D6-4D2A-B854-DD37B3419A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4538-24A0-ADAB-D2A8-A63539EEFE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514796-4348-43BD-BF35-756B3526D7EA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5BFE4E-ED0D-D479-A2CA-2321B6835D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6BC17-F7D5-48D0-FEEE-2B039D916E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A9A731-8AE5-45F0-8C1D-EE909EF3E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747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5a78d762e5274a277e68fe2c/the_business_case_for_equality_and_diversity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oi.org/10.1080/17460263.2020.1726441" TargetMode="External"/><Relationship Id="rId4" Type="http://schemas.openxmlformats.org/officeDocument/2006/relationships/hyperlink" Target="https://doi.org/10.1177/2158244019900173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fa.com/womens-girls-football/heritage/kicking-down-barriers" TargetMode="External"/><Relationship Id="rId3" Type="http://schemas.openxmlformats.org/officeDocument/2006/relationships/hyperlink" Target="https://doi.org/10.5465/amj.2013.0319" TargetMode="External"/><Relationship Id="rId7" Type="http://schemas.openxmlformats.org/officeDocument/2006/relationships/hyperlink" Target="https://www.thefa.com/about-football-association/what-we-do/gender-pay-gap-reports" TargetMode="External"/><Relationship Id="rId12" Type="http://schemas.openxmlformats.org/officeDocument/2006/relationships/hyperlink" Target="https://www.kickitout.org/sites/default/files/2024-07/2023-24_Incident%20Reporting_2307_FINAL.pdf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youtu.be/18uDutylDa4?si=Fjc7seKuxxASTXso" TargetMode="External"/><Relationship Id="rId11" Type="http://schemas.openxmlformats.org/officeDocument/2006/relationships/hyperlink" Target="https://www.womeninfootball.co.uk/news/2023/07/27/women-thriving-in-football-despite-rise-in-sexism-survey-reveals/" TargetMode="External"/><Relationship Id="rId5" Type="http://schemas.openxmlformats.org/officeDocument/2006/relationships/hyperlink" Target="https://www.simple-poetry.com/poets/philip-sidney-39970747670.%20Accessed%2015th%20November%202024" TargetMode="External"/><Relationship Id="rId10" Type="http://schemas.openxmlformats.org/officeDocument/2006/relationships/hyperlink" Target="https://thefsa.org.uk/wp-content/uploads/2021/11/Women-at-the-Match-report.pdf" TargetMode="External"/><Relationship Id="rId4" Type="http://schemas.openxmlformats.org/officeDocument/2006/relationships/hyperlink" Target="https://doi.org/10.1146/annurev-orgpsych-012218-015243" TargetMode="External"/><Relationship Id="rId9" Type="http://schemas.openxmlformats.org/officeDocument/2006/relationships/hyperlink" Target="https://www.thefa.com/-/media/thefacom-new/files/about-the-fa/2023/refereeing-strategy-26072023.ash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0FDB3-190F-98D0-D296-244E02145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6600" dirty="0">
                <a:effectLst/>
              </a:rPr>
              <a:t>Opportunities for Female Leaders in 21</a:t>
            </a:r>
            <a:r>
              <a:rPr lang="en-GB" sz="6600" baseline="30000" dirty="0">
                <a:effectLst/>
              </a:rPr>
              <a:t>st</a:t>
            </a:r>
            <a:r>
              <a:rPr lang="en-GB" sz="6600" dirty="0">
                <a:effectLst/>
              </a:rPr>
              <a:t> Century Organisations</a:t>
            </a:r>
            <a:br>
              <a:rPr lang="en-GB" sz="6600" dirty="0">
                <a:effectLst/>
              </a:rPr>
            </a:br>
            <a:r>
              <a:rPr lang="en-GB" sz="4000" dirty="0">
                <a:effectLst/>
              </a:rPr>
              <a:t>(specifically, within Professional Sport)</a:t>
            </a:r>
            <a:br>
              <a:rPr lang="en-GB" sz="6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D7B30-ABC2-00A2-4B78-35A40759D8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Natalie Owens</a:t>
            </a:r>
          </a:p>
          <a:p>
            <a:pPr algn="l"/>
            <a:r>
              <a:rPr lang="en-GB" dirty="0"/>
              <a:t>2417672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114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EA00F-2DA0-48A6-BBF2-F7CC5B177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659F701-43BC-A7C8-7FA4-A0F771CCF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1145" y="751940"/>
            <a:ext cx="8517498" cy="1091493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solidFill>
                  <a:srgbClr val="333333"/>
                </a:solidFill>
                <a:latin typeface="Arial" panose="020B0604020202020204" pitchFamily="34" charset="0"/>
              </a:rPr>
              <a:t>Part 1: Historical culture</a:t>
            </a:r>
            <a:endParaRPr lang="en-GB" sz="4000" b="1" i="0" u="sng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C43D7F-7101-2324-EA68-6A47183650D8}"/>
              </a:ext>
            </a:extLst>
          </p:cNvPr>
          <p:cNvSpPr txBox="1"/>
          <p:nvPr/>
        </p:nvSpPr>
        <p:spPr>
          <a:xfrm>
            <a:off x="984251" y="2003688"/>
            <a:ext cx="990327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Women have been noted in the football industry for hundreds of years – as far back as the 1500’s it has been noted in literature (e.g. a poem by Sir Philip Sidney)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Saw a rise in prominence during World War One (Tate, 2013) &amp; the FA profited (</a:t>
            </a:r>
            <a:r>
              <a:rPr lang="en-GB" dirty="0" err="1">
                <a:latin typeface="Aptos" panose="020B0004020202020204" pitchFamily="34" charset="0"/>
              </a:rPr>
              <a:t>Jenkel</a:t>
            </a:r>
            <a:r>
              <a:rPr lang="en-GB" dirty="0">
                <a:latin typeface="Aptos" panose="020B0004020202020204" pitchFamily="34" charset="0"/>
              </a:rPr>
              <a:t>, 2020)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</a:rPr>
              <a:t>Post War – women kicked to public parks.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333333"/>
                </a:solidFill>
                <a:effectLst/>
                <a:latin typeface="Aptos" panose="020B0004020202020204" pitchFamily="34" charset="0"/>
              </a:rPr>
              <a:t>“The game of football is quite unsuitable for females and ought not to be encouraged.” </a:t>
            </a:r>
            <a:r>
              <a:rPr lang="en-GB" dirty="0">
                <a:solidFill>
                  <a:srgbClr val="333333"/>
                </a:solidFill>
                <a:latin typeface="Aptos" panose="020B0004020202020204" pitchFamily="34" charset="0"/>
              </a:rPr>
              <a:t>(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Aptos" panose="020B0004020202020204" pitchFamily="34" charset="0"/>
              </a:rPr>
              <a:t>The FA, 1921)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ptos" panose="020B0004020202020204" pitchFamily="34" charset="0"/>
              </a:rPr>
              <a:t>The first evidence of leaders in football creating a culture and attitude around who could play professionally.</a:t>
            </a:r>
            <a:endParaRPr lang="en-GB" sz="1800" b="1" i="0" dirty="0">
              <a:effectLst/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820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5EE95-D37E-B33F-9231-5397E09B3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2D4A40-67E5-2408-9EA6-7E5B1C4E65F1}"/>
              </a:ext>
            </a:extLst>
          </p:cNvPr>
          <p:cNvSpPr txBox="1"/>
          <p:nvPr/>
        </p:nvSpPr>
        <p:spPr>
          <a:xfrm>
            <a:off x="1300125" y="2175375"/>
            <a:ext cx="286549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Higher representation of males in all salary quartiles &amp; an increase in the mean and median pay gap between male and female employees. (FA,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7F3208-E30D-CD2C-F337-5EBBC59B8C1D}"/>
              </a:ext>
            </a:extLst>
          </p:cNvPr>
          <p:cNvSpPr txBox="1"/>
          <p:nvPr/>
        </p:nvSpPr>
        <p:spPr>
          <a:xfrm>
            <a:off x="7529104" y="2288728"/>
            <a:ext cx="38877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750"/>
              </a:spcAft>
            </a:pPr>
            <a:r>
              <a:rPr lang="en-GB" b="0" i="0" dirty="0">
                <a:solidFill>
                  <a:srgbClr val="2D2D2D"/>
                </a:solidFill>
                <a:effectLst/>
                <a:latin typeface="Aptos" panose="020B0004020202020204" pitchFamily="34" charset="0"/>
              </a:rPr>
              <a:t>Close to half of all women in football believe they have been overlooked for career progression due to their gender, (Women in Football Survey, 2023)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20929B2-8905-34E7-F36B-056C88323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4665" y="756591"/>
            <a:ext cx="10236355" cy="1091493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solidFill>
                  <a:srgbClr val="333333"/>
                </a:solidFill>
                <a:latin typeface="Arial" panose="020B0604020202020204" pitchFamily="34" charset="0"/>
              </a:rPr>
              <a:t>Part 1: Statistics – women in football</a:t>
            </a:r>
            <a:endParaRPr lang="en-GB" sz="4000" b="1" i="0" u="sng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1A7548-E34E-6265-C1F9-08E5D247A68E}"/>
              </a:ext>
            </a:extLst>
          </p:cNvPr>
          <p:cNvSpPr txBox="1"/>
          <p:nvPr/>
        </p:nvSpPr>
        <p:spPr>
          <a:xfrm>
            <a:off x="4525537" y="4478038"/>
            <a:ext cx="3079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Elite women footballers are retiring earlier than males because there is less reward to continue (</a:t>
            </a:r>
            <a:r>
              <a:rPr lang="en-GB" b="0" i="0" dirty="0" err="1">
                <a:solidFill>
                  <a:srgbClr val="282828"/>
                </a:solidFill>
                <a:effectLst/>
                <a:latin typeface="MuseoSans"/>
              </a:rPr>
              <a:t>Bjerksæter</a:t>
            </a:r>
            <a:r>
              <a:rPr lang="en-GB" b="0" i="0" dirty="0">
                <a:solidFill>
                  <a:srgbClr val="282828"/>
                </a:solidFill>
                <a:effectLst/>
                <a:latin typeface="MuseoSans"/>
              </a:rPr>
              <a:t> &amp; </a:t>
            </a:r>
            <a:r>
              <a:rPr lang="en-GB" b="0" i="0" dirty="0" err="1">
                <a:solidFill>
                  <a:srgbClr val="282828"/>
                </a:solidFill>
                <a:effectLst/>
                <a:latin typeface="MuseoSans"/>
              </a:rPr>
              <a:t>Lagestad</a:t>
            </a:r>
            <a:r>
              <a:rPr lang="en-GB" dirty="0">
                <a:solidFill>
                  <a:srgbClr val="282828"/>
                </a:solidFill>
                <a:latin typeface="MuseoSans"/>
              </a:rPr>
              <a:t>,</a:t>
            </a:r>
            <a:r>
              <a:rPr lang="en-GB" b="0" i="0" dirty="0">
                <a:solidFill>
                  <a:srgbClr val="282828"/>
                </a:solidFill>
                <a:effectLst/>
                <a:latin typeface="MuseoSans"/>
              </a:rPr>
              <a:t> 2022)</a:t>
            </a:r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1ECFA32-C9C8-1DA3-FCA6-B0CB2BC6377F}"/>
              </a:ext>
            </a:extLst>
          </p:cNvPr>
          <p:cNvSpPr/>
          <p:nvPr/>
        </p:nvSpPr>
        <p:spPr>
          <a:xfrm>
            <a:off x="1094665" y="2002612"/>
            <a:ext cx="3070957" cy="240090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5F0AC2A-4A91-720F-FDF1-25B6EE834A34}"/>
              </a:ext>
            </a:extLst>
          </p:cNvPr>
          <p:cNvSpPr/>
          <p:nvPr/>
        </p:nvSpPr>
        <p:spPr>
          <a:xfrm>
            <a:off x="7423432" y="2119423"/>
            <a:ext cx="4178018" cy="172266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DC0AA7C-B9E9-DDC0-3312-212814DB6DE7}"/>
              </a:ext>
            </a:extLst>
          </p:cNvPr>
          <p:cNvSpPr/>
          <p:nvPr/>
        </p:nvSpPr>
        <p:spPr>
          <a:xfrm>
            <a:off x="4371082" y="4206700"/>
            <a:ext cx="3388710" cy="2020005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852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8A519-7EE4-B349-7531-7A19F086D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711ADB-84F3-38F7-BAD1-6EC2C36F1FFF}"/>
              </a:ext>
            </a:extLst>
          </p:cNvPr>
          <p:cNvSpPr txBox="1"/>
          <p:nvPr/>
        </p:nvSpPr>
        <p:spPr>
          <a:xfrm>
            <a:off x="2784815" y="2151978"/>
            <a:ext cx="40253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Sexism at matches have increased between 2014 and 2021 (Football Supporters Association,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BD1A3C-F7B1-7570-16EA-1CCFA223AB83}"/>
              </a:ext>
            </a:extLst>
          </p:cNvPr>
          <p:cNvSpPr txBox="1"/>
          <p:nvPr/>
        </p:nvSpPr>
        <p:spPr>
          <a:xfrm>
            <a:off x="6653561" y="4886153"/>
            <a:ext cx="27770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Reporting of incidents are up across football: pro, grass roots and social media (Kick it Out, 2024)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6ABC99-92F7-695C-3356-7264DA80EEC9}"/>
              </a:ext>
            </a:extLst>
          </p:cNvPr>
          <p:cNvSpPr txBox="1"/>
          <p:nvPr/>
        </p:nvSpPr>
        <p:spPr>
          <a:xfrm>
            <a:off x="1202368" y="4510115"/>
            <a:ext cx="3240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role models &amp; misogyny – </a:t>
            </a:r>
          </a:p>
          <a:p>
            <a:r>
              <a:rPr lang="en-GB" dirty="0"/>
              <a:t>Luis Rubiales (former president of the Spanish football federation to stand trial for THE World Cup kiss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086B15-18C7-1268-846D-A3E072C419BC}"/>
              </a:ext>
            </a:extLst>
          </p:cNvPr>
          <p:cNvSpPr txBox="1"/>
          <p:nvPr/>
        </p:nvSpPr>
        <p:spPr>
          <a:xfrm>
            <a:off x="7904956" y="1905669"/>
            <a:ext cx="3511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2D2D2D"/>
                </a:solidFill>
                <a:effectLst/>
                <a:latin typeface="Aptos" panose="020B0004020202020204" pitchFamily="34" charset="0"/>
              </a:rPr>
              <a:t>Over three quarters of respondents believe conscious or unconscious bias is the biggest challenge facing women in the football industry today</a:t>
            </a:r>
          </a:p>
          <a:p>
            <a:r>
              <a:rPr lang="en-GB" dirty="0">
                <a:latin typeface="Aptos" panose="020B0004020202020204" pitchFamily="34" charset="0"/>
              </a:rPr>
              <a:t>(Women in Football, 2023)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73AF8DB-CE33-56E7-6375-CBB0D6C6D9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045" y="680287"/>
            <a:ext cx="8530019" cy="1091493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solidFill>
                  <a:srgbClr val="333333"/>
                </a:solidFill>
                <a:latin typeface="Arial" panose="020B0604020202020204" pitchFamily="34" charset="0"/>
              </a:rPr>
              <a:t>Part 1: Current culture</a:t>
            </a:r>
            <a:endParaRPr lang="en-GB" sz="4000" b="1" i="0" u="sng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21A3D61-9FFA-D35C-42C9-D1CC5D81FE0B}"/>
              </a:ext>
            </a:extLst>
          </p:cNvPr>
          <p:cNvSpPr/>
          <p:nvPr/>
        </p:nvSpPr>
        <p:spPr>
          <a:xfrm>
            <a:off x="2629692" y="2029834"/>
            <a:ext cx="3878767" cy="1200329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A270C2F-83E0-BAE0-AD0F-1D7AB97C881C}"/>
              </a:ext>
            </a:extLst>
          </p:cNvPr>
          <p:cNvSpPr/>
          <p:nvPr/>
        </p:nvSpPr>
        <p:spPr>
          <a:xfrm>
            <a:off x="6508459" y="4750579"/>
            <a:ext cx="2986605" cy="1471478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C1F0FE7-7685-5D86-0CA9-50CF2000CFF5}"/>
              </a:ext>
            </a:extLst>
          </p:cNvPr>
          <p:cNvSpPr/>
          <p:nvPr/>
        </p:nvSpPr>
        <p:spPr>
          <a:xfrm>
            <a:off x="1046927" y="4366268"/>
            <a:ext cx="3475775" cy="1765022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B47F79A-20CD-A387-B04C-7801A456C490}"/>
              </a:ext>
            </a:extLst>
          </p:cNvPr>
          <p:cNvSpPr/>
          <p:nvPr/>
        </p:nvSpPr>
        <p:spPr>
          <a:xfrm>
            <a:off x="7708361" y="1832852"/>
            <a:ext cx="3707891" cy="1899960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75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F76B6F-DC1D-7527-F4B0-4B8FB75697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C2831B-2B88-A1DA-72EF-2931E40922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607" y="520739"/>
            <a:ext cx="9650185" cy="1091493"/>
          </a:xfrm>
        </p:spPr>
        <p:txBody>
          <a:bodyPr>
            <a:noAutofit/>
          </a:bodyPr>
          <a:lstStyle/>
          <a:p>
            <a:pPr algn="l"/>
            <a:r>
              <a:rPr lang="en-GB" sz="4000" b="1" i="0" u="sng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Part 1: Current Context (summarised)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17BEAE-E236-7F96-1E13-EBE565714342}"/>
              </a:ext>
            </a:extLst>
          </p:cNvPr>
          <p:cNvSpPr txBox="1"/>
          <p:nvPr/>
        </p:nvSpPr>
        <p:spPr>
          <a:xfrm>
            <a:off x="845165" y="1368392"/>
            <a:ext cx="1002603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Women are not fairly represented in leadership roles.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Not reached equality of opportunity or equality (or outcomes!) for elite women.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This is echoed in wider society – HE educated women, not reaching higher paid roles (despite achieving good grades House of Commons Library, 2024).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Not just a glass ceiling issue, evidence of systematic discrimination across all levels.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Culture within football: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Sexism &amp; misogyny is visible across all levels.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Women feel unsafe, are told they are incapable, are not supported to thrive in a male dominated environment – this is inextricably linked to the culture and politics in football (but also the wider society as a whole)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Hoyt (2007) human capital, gender differences and </a:t>
            </a:r>
            <a:r>
              <a:rPr lang="en-GB" b="1" u="sng" dirty="0"/>
              <a:t>prejudice</a:t>
            </a:r>
            <a:r>
              <a:rPr lang="en-GB" b="1" dirty="0"/>
              <a:t> are typically the reasons why women aren’t entering top positions.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429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AACF79-ACA5-0947-FB34-8B46D2D94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F4524-C8EA-B351-59CD-FFF6F3D5B2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6641" y="665163"/>
            <a:ext cx="9990651" cy="11877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Part 1: How much of a change in culture has there been since 1921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7EFAB1-B3C5-4AED-7FA6-733049ADE2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282" y="2230759"/>
            <a:ext cx="10366639" cy="3962078"/>
          </a:xfrm>
        </p:spPr>
        <p:txBody>
          <a:bodyPr>
            <a:noAutofit/>
          </a:bodyPr>
          <a:lstStyle/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Less tolerance across all levels of football – higher reporting (Kick it Out, 2024)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Women are feeling (somewhat) optimistic about their prospects in football (Women in Football Report, 2023).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Women are breaking glass ceilings and becoming trailblazers – (e.g. Rebecca Hayes) starting to see women in leadership positions across different sectors.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Research on leadership has evolved. 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Movement from “glass ceiling” to “labyrinth” (</a:t>
            </a:r>
            <a:r>
              <a:rPr lang="en-GB" sz="1800" dirty="0" err="1"/>
              <a:t>Eagly</a:t>
            </a:r>
            <a:r>
              <a:rPr lang="en-GB" sz="1800" dirty="0"/>
              <a:t> &amp; Carli, 2007, Northouse, 2015)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Introduction of legislation (e.g. Equality Act 2010)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Examples of good practice (EDI strategies &amp; investment e.g. The FA Referee Strategy 2023-26, 2023)</a:t>
            </a:r>
          </a:p>
        </p:txBody>
      </p:sp>
    </p:spTree>
    <p:extLst>
      <p:ext uri="{BB962C8B-B14F-4D97-AF65-F5344CB8AC3E}">
        <p14:creationId xmlns:p14="http://schemas.microsoft.com/office/powerpoint/2010/main" val="3676042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4607BC-A11D-434F-A702-041FBC5F3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7DF0A01-3144-A1A9-5C3B-CE12B9054F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793" y="484937"/>
            <a:ext cx="8217568" cy="1091493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solidFill>
                  <a:srgbClr val="333333"/>
                </a:solidFill>
                <a:latin typeface="Arial" panose="020B0604020202020204" pitchFamily="34" charset="0"/>
              </a:rPr>
              <a:t>Part 1: Summary &amp; evaluation</a:t>
            </a:r>
            <a:endParaRPr lang="en-GB" sz="4000" b="1" i="0" u="sng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B935FE-9E60-36E5-FC28-26331B6683DE}"/>
              </a:ext>
            </a:extLst>
          </p:cNvPr>
          <p:cNvSpPr txBox="1"/>
          <p:nvPr/>
        </p:nvSpPr>
        <p:spPr>
          <a:xfrm>
            <a:off x="906235" y="1481603"/>
            <a:ext cx="1038497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Systematic, engrained discrimination is widely documented in history and modern day.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Some differences over time but the culture, politics continue to play a significant role.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A gender imbalance in terms of pay and representation is significant.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Leadership roles can be difficult to navigate and costly to women (disproportionate to men).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Lack of awareness, understanding and commitment to change across the sector.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Difficult for women to become leaders when the current culture towards women and traditional trait-type attitudes to leadership exist.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Leadership and culture are </a:t>
            </a:r>
            <a:r>
              <a:rPr lang="en-GB" b="1" dirty="0"/>
              <a:t>“entwined concepts” </a:t>
            </a:r>
            <a:r>
              <a:rPr lang="en-GB" dirty="0"/>
              <a:t>(</a:t>
            </a:r>
            <a:r>
              <a:rPr lang="en-GB" dirty="0" err="1"/>
              <a:t>Schedlitzki</a:t>
            </a:r>
            <a:r>
              <a:rPr lang="en-GB" dirty="0"/>
              <a:t> &amp; Edwards, 2014, p.167)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Holmberg &amp; </a:t>
            </a:r>
            <a:r>
              <a:rPr lang="en-GB" dirty="0" err="1"/>
              <a:t>Åkerblom</a:t>
            </a:r>
            <a:r>
              <a:rPr lang="en-GB" dirty="0"/>
              <a:t> (2001) – media and culture influence leadership approaches – </a:t>
            </a:r>
            <a:r>
              <a:rPr lang="en-GB" b="1" dirty="0"/>
              <a:t>can mirror a reality and create a reality.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796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0C4895-B495-330D-C6ED-B47860991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B951A-5E62-F39E-634D-D911C6626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1487" y="493713"/>
            <a:ext cx="9144000" cy="838784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Benefits of Diversity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56034-3335-B0AB-673B-770F04505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6236" y="1771650"/>
            <a:ext cx="10042071" cy="4324350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Diversity by definition – the differences by characteristic (observable or not) in an environment; can include protected characteristics as well as cognitive resource and experiences. Calls for further research on conceptualisation and its impact (Roberson, 2019).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Diversity over time - Northouse (2023) outlines the history of diversity approaches and societal understandings – evolved over time. 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Celebrating differences &amp; diversity in the workplace &amp; leadership positions is gaining support (e.g. The FA Refereeing Strategy 2023-26 (2023) – are taking a coordinated approach) </a:t>
            </a:r>
          </a:p>
          <a:p>
            <a:pPr marL="342900" indent="-342900" algn="l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7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3390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65788-3BA5-BB39-4066-211E02338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1326C-8A02-760F-BD86-FDD29CE8E7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9411" y="522514"/>
            <a:ext cx="9144000" cy="838784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Benefits of Diversity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3179C0-B631-9A86-4B86-159F9FFD47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103" y="1627029"/>
            <a:ext cx="10230524" cy="4470472"/>
          </a:xfrm>
        </p:spPr>
        <p:txBody>
          <a:bodyPr>
            <a:normAutofit fontScale="25000" lnSpcReduction="20000"/>
          </a:bodyPr>
          <a:lstStyle/>
          <a:p>
            <a:pPr indent="-34200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Moral: Women’s Rights groups and individuals speaking out (#MeToo etc)</a:t>
            </a:r>
          </a:p>
          <a:p>
            <a:pPr marL="360000" indent="-34200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Legal: Legislation (e.g. Equality Act of 2010) – protects underrepresented groups</a:t>
            </a:r>
          </a:p>
          <a:p>
            <a:pPr marL="360000" indent="-34200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Business:</a:t>
            </a:r>
          </a:p>
          <a:p>
            <a:pPr marL="720000" lvl="1" indent="-360000" algn="l">
              <a:lnSpc>
                <a:spcPct val="170000"/>
              </a:lnSpc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7200" dirty="0"/>
              <a:t>Value is added from women in senior level positions (Post &amp; Byron, 2014) and duality of senior positions (LaRocca et al., 2024) &amp; diversity broadly (Dept. for Business Innovation &amp; Skills (2013)</a:t>
            </a:r>
          </a:p>
          <a:p>
            <a:pPr marL="720000" lvl="1" indent="-360000" algn="l">
              <a:lnSpc>
                <a:spcPct val="170000"/>
              </a:lnSpc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7200" dirty="0"/>
              <a:t>Increased volume and breadth of original solutions, rapid adaptability, greater cultural understanding (</a:t>
            </a:r>
            <a:r>
              <a:rPr lang="en-GB" sz="7200" dirty="0" err="1"/>
              <a:t>Inegbedion</a:t>
            </a:r>
            <a:r>
              <a:rPr lang="en-GB" sz="7200" dirty="0"/>
              <a:t> et al., 2020)</a:t>
            </a:r>
          </a:p>
          <a:p>
            <a:pPr marL="342000" indent="-342900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7200" b="1" dirty="0"/>
              <a:t>These are helpful advancements in understanding and adds strength in discussion which will aid transformation and advancement of fair representation of women in professional football.</a:t>
            </a:r>
          </a:p>
          <a:p>
            <a:pPr marL="342000" indent="-342900" algn="l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GB" sz="7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201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DDAE58-4910-D955-A0A5-7AB64AD646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84215-4E24-296C-19A7-AD96F4244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9411" y="522514"/>
            <a:ext cx="9144000" cy="838784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Diversity &amp;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53C5D7-AF48-A676-77AD-4579FE944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2890" y="1762495"/>
            <a:ext cx="9988074" cy="4470472"/>
          </a:xfrm>
        </p:spPr>
        <p:txBody>
          <a:bodyPr>
            <a:normAutofit/>
          </a:bodyPr>
          <a:lstStyle/>
          <a:p>
            <a:pPr marL="342000" indent="-342900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Multicultural environments – lead to information variety &amp; original solutions </a:t>
            </a:r>
            <a:r>
              <a:rPr lang="en-GB" sz="1800" b="1" dirty="0"/>
              <a:t>but</a:t>
            </a:r>
            <a:r>
              <a:rPr lang="en-GB" sz="1800" dirty="0"/>
              <a:t> also conflict if not managed adequately (Gomathy, 2023).</a:t>
            </a:r>
          </a:p>
          <a:p>
            <a:pPr marL="342000" indent="-342900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Diversity will also be a driver for leaders to be situational and adaptive to meet the needs of a situation – links to the (Vroom-Yetton-Jago Contingency Model,1988).</a:t>
            </a:r>
          </a:p>
          <a:p>
            <a:pPr algn="l">
              <a:lnSpc>
                <a:spcPct val="170000"/>
              </a:lnSpc>
            </a:pPr>
            <a:endParaRPr lang="en-GB" sz="72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265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2766FF-8635-A115-C052-C448AB962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EBC5A-CC36-68F7-E2D6-E4728EB030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7248" y="382354"/>
            <a:ext cx="9144000" cy="1019258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The Role of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5E960E-6B20-3B8D-48E5-14080B3D2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7248" y="1712625"/>
            <a:ext cx="10034981" cy="437694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300" dirty="0"/>
              <a:t>Like diversity literature, has evolved significantly.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300" dirty="0"/>
              <a:t>Summarised by Northouse (2023):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Innate Traits &amp; Great Man theories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Ability &amp; skills focused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Behaviour focused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Relationship focused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Leadership as an influential process</a:t>
            </a:r>
          </a:p>
          <a:p>
            <a:pPr marL="742950" lvl="1" indent="-285750" algn="l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3300" dirty="0"/>
              <a:t>Arrived at new leadership approaches (which includes transformational leadership)</a:t>
            </a:r>
            <a:endParaRPr lang="en-GB" sz="3300" dirty="0">
              <a:solidFill>
                <a:srgbClr val="FF0000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300" b="1" dirty="0"/>
              <a:t> “…that it is the ultimate act of leadership to destroy culture when it is viewed as dysfunctional (</a:t>
            </a:r>
            <a:r>
              <a:rPr lang="en-GB" sz="3300" b="1" dirty="0" err="1"/>
              <a:t>Schien</a:t>
            </a:r>
            <a:r>
              <a:rPr lang="en-GB" sz="3300" b="1" dirty="0"/>
              <a:t>, 2004, pp.11) 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30760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E0572-3F86-54A2-A5E2-5BB40642C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02A51-33F7-E0F5-D458-491E944B6C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5823" y="746869"/>
            <a:ext cx="10110524" cy="1019258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The role of leadership - What skills and attributes are needed?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873554-1E29-2FDD-9EDC-89D1A8631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863" y="1976522"/>
            <a:ext cx="9859910" cy="3047151"/>
          </a:xfrm>
        </p:spPr>
        <p:txBody>
          <a:bodyPr>
            <a:noAutofit/>
          </a:bodyPr>
          <a:lstStyle/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To look at the environment through the lens of Hoyt’s (2007) work – are there systematic issues around human capital, gender differences and prejudice?</a:t>
            </a:r>
          </a:p>
          <a:p>
            <a:pPr marL="285750" indent="-2857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Understanding of the labyrinth (Northouse, 2015).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Enthusiastic for equality &amp; diversity- Needs real change and vision.</a:t>
            </a:r>
          </a:p>
          <a:p>
            <a:pPr marL="342900" indent="-34290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dirty="0"/>
              <a:t>Skills &amp; characteristics to invite &amp; motivate others to collaborate (charisma, communication etc.).</a:t>
            </a:r>
          </a:p>
        </p:txBody>
      </p:sp>
    </p:spTree>
    <p:extLst>
      <p:ext uri="{BB962C8B-B14F-4D97-AF65-F5344CB8AC3E}">
        <p14:creationId xmlns:p14="http://schemas.microsoft.com/office/powerpoint/2010/main" val="273178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352717-BEDE-582B-9C9D-D774FC51D1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71B60-FDA2-2007-875D-BACBC331AC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071" y="407369"/>
            <a:ext cx="9144000" cy="1019258"/>
          </a:xfrm>
        </p:spPr>
        <p:txBody>
          <a:bodyPr>
            <a:norm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Transformational Leaders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9BE739-0600-180C-33DE-62A043AE0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6695" y="1683777"/>
            <a:ext cx="10807760" cy="471025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Coined and developed in the 1970’s (Downton,1973 &amp; Burns, 1978).</a:t>
            </a:r>
          </a:p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Bass (1985) 4 main roles; inspirational motivation, individualise attention, intellectual stimulation, and idealised influence.</a:t>
            </a:r>
          </a:p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 err="1"/>
              <a:t>Eagley</a:t>
            </a:r>
            <a:r>
              <a:rPr lang="en-GB" sz="7200" dirty="0"/>
              <a:t> et al. (2003) meta-analysis showed female leaders were more transformational (thus a case for diversity at the top).</a:t>
            </a:r>
          </a:p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Transformational leader needs to acknowledge individualities –move from monocultural to multicultural</a:t>
            </a:r>
          </a:p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/>
              <a:t>Undertake training (to unlearn biases and prejudices), be accountable, open communication (</a:t>
            </a:r>
            <a:r>
              <a:rPr lang="en-GB" sz="7200" dirty="0" err="1"/>
              <a:t>Amaram</a:t>
            </a:r>
            <a:r>
              <a:rPr lang="en-GB" sz="7200" dirty="0"/>
              <a:t>, 2007).</a:t>
            </a:r>
          </a:p>
          <a:p>
            <a:pPr marL="285750" indent="-285750" algn="l">
              <a:lnSpc>
                <a:spcPct val="17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7200" dirty="0">
                <a:latin typeface="Aptos" panose="020B0004020202020204" pitchFamily="34" charset="0"/>
                <a:cs typeface="Arial" panose="020B0604020202020204" pitchFamily="34" charset="0"/>
              </a:rPr>
              <a:t>Leadership in this space (any progressive space) needs a mixed methods, multi-pillar approach (Northouse, 2015).</a:t>
            </a:r>
            <a:endParaRPr lang="en-GB" sz="7200" dirty="0"/>
          </a:p>
          <a:p>
            <a:pPr algn="l">
              <a:lnSpc>
                <a:spcPct val="15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37920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1B4C0-BCF6-822B-EB93-4F023A8682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C9D4-EEC8-146D-6B4D-D918C86337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852" y="733616"/>
            <a:ext cx="9644886" cy="1019258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Transformational + Outstanding Leaders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86E3EB7-5520-1C4D-7F80-76FF020CBF9E}"/>
              </a:ext>
            </a:extLst>
          </p:cNvPr>
          <p:cNvSpPr txBox="1">
            <a:spLocks/>
          </p:cNvSpPr>
          <p:nvPr/>
        </p:nvSpPr>
        <p:spPr>
          <a:xfrm>
            <a:off x="3410158" y="2134589"/>
            <a:ext cx="9144000" cy="3854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en-GB" sz="180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361BE4E-DC44-E114-49D5-630A26914496}"/>
              </a:ext>
            </a:extLst>
          </p:cNvPr>
          <p:cNvSpPr txBox="1">
            <a:spLocks/>
          </p:cNvSpPr>
          <p:nvPr/>
        </p:nvSpPr>
        <p:spPr>
          <a:xfrm>
            <a:off x="870585" y="2390417"/>
            <a:ext cx="9144000" cy="3854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en-GB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E80710-AE4D-CC17-DFA4-44C6D5A80FEB}"/>
              </a:ext>
            </a:extLst>
          </p:cNvPr>
          <p:cNvSpPr txBox="1"/>
          <p:nvPr/>
        </p:nvSpPr>
        <p:spPr>
          <a:xfrm>
            <a:off x="802852" y="2009859"/>
            <a:ext cx="9775643" cy="3791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(Of any gender) both are likely to embrace diversity &amp; inclusion.</a:t>
            </a:r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Bring people together &amp; encourage women to “take a seat at the table” (Sandberg, 2010) and the dismantle systemic prejudices. </a:t>
            </a:r>
            <a:endParaRPr lang="en-GB" sz="18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Differences around charisma (less value) and consistency &amp; systems (greater value)</a:t>
            </a:r>
            <a:r>
              <a:rPr lang="en-GB" dirty="0"/>
              <a:t> (House &amp; Podsakoff, 1994)</a:t>
            </a:r>
            <a:endParaRPr lang="en-GB" sz="1800" dirty="0"/>
          </a:p>
          <a:p>
            <a:pPr marL="285750" indent="-28575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Much overlap around vision, values being person centred.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 err="1"/>
              <a:t>Tamkin</a:t>
            </a:r>
            <a:r>
              <a:rPr lang="en-GB" sz="1800" dirty="0"/>
              <a:t> et al. (2010) calls society to value this approach even in tough economic times. </a:t>
            </a:r>
            <a:r>
              <a:rPr lang="en-GB" dirty="0"/>
              <a:t>Outstanding leaders adjust their style using experience, maturity and reflective behaviour. </a:t>
            </a:r>
            <a:r>
              <a:rPr lang="en-GB" b="1" dirty="0"/>
              <a:t>They understand their impact on others.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4016491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FE6AA6-A810-10EC-AFC6-6F6552DF7A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E5B98-38A2-3114-3DBB-D260996BF2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293" y="495202"/>
            <a:ext cx="9644886" cy="1019258"/>
          </a:xfrm>
        </p:spPr>
        <p:txBody>
          <a:bodyPr>
            <a:normAutofit/>
          </a:bodyPr>
          <a:lstStyle/>
          <a:p>
            <a:pPr algn="l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Part 2: Summary &amp; Evaluation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41387C0-9F94-3B35-ACEC-D81A3549B782}"/>
              </a:ext>
            </a:extLst>
          </p:cNvPr>
          <p:cNvSpPr txBox="1">
            <a:spLocks/>
          </p:cNvSpPr>
          <p:nvPr/>
        </p:nvSpPr>
        <p:spPr>
          <a:xfrm>
            <a:off x="3410158" y="2134589"/>
            <a:ext cx="9144000" cy="3854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en-GB" sz="1800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F0213F57-20C9-B584-B336-2E46613FBAAC}"/>
              </a:ext>
            </a:extLst>
          </p:cNvPr>
          <p:cNvSpPr txBox="1">
            <a:spLocks/>
          </p:cNvSpPr>
          <p:nvPr/>
        </p:nvSpPr>
        <p:spPr>
          <a:xfrm>
            <a:off x="870585" y="2390417"/>
            <a:ext cx="9144000" cy="3854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en-GB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60565D-9EFF-A1A8-D623-4B8A9E826C91}"/>
              </a:ext>
            </a:extLst>
          </p:cNvPr>
          <p:cNvSpPr txBox="1"/>
          <p:nvPr/>
        </p:nvSpPr>
        <p:spPr>
          <a:xfrm>
            <a:off x="628373" y="2026195"/>
            <a:ext cx="10017856" cy="5391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There is a place for both (many) approaches within professional football – will be context, sub culture and role dependent (situational). </a:t>
            </a:r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Certain traits to be </a:t>
            </a:r>
            <a:r>
              <a:rPr lang="en-GB" b="1" dirty="0" err="1"/>
              <a:t>dialed</a:t>
            </a:r>
            <a:r>
              <a:rPr lang="en-GB" b="1" dirty="0"/>
              <a:t> up/more visible, dependent on the need and what stakeholders expect and respond to i.e. the culture and politics that surround them &amp; the task/vision ahead (Vroom-Yetton-Jago Contingency Model (1988).</a:t>
            </a:r>
            <a:endParaRPr lang="en-GB" sz="1800" b="1" dirty="0"/>
          </a:p>
          <a:p>
            <a:pPr>
              <a:lnSpc>
                <a:spcPct val="120000"/>
              </a:lnSpc>
            </a:pPr>
            <a:endParaRPr lang="en-GB" dirty="0"/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800" b="1" dirty="0"/>
              <a:t>An outstanding transformational leader will use their skills and position to create a vision and systematic implementation plan. They will be:</a:t>
            </a:r>
          </a:p>
          <a:p>
            <a:pPr marL="742950" lvl="1" indent="-285750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b="1" dirty="0"/>
              <a:t>Informed by research on the benefits of diversity, </a:t>
            </a:r>
          </a:p>
          <a:p>
            <a:pPr marL="742950" lvl="1" indent="-285750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b="1" dirty="0"/>
              <a:t>Attuned to the impact of culture on leadership and vice versa,</a:t>
            </a:r>
          </a:p>
          <a:p>
            <a:pPr marL="742950" lvl="1" indent="-285750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b="1" dirty="0"/>
              <a:t>Motivated by statistics that it is time for change.  </a:t>
            </a:r>
          </a:p>
          <a:p>
            <a:pPr>
              <a:lnSpc>
                <a:spcPct val="120000"/>
              </a:lnSpc>
            </a:pPr>
            <a:endParaRPr lang="en-GB" sz="1800" dirty="0"/>
          </a:p>
          <a:p>
            <a:pPr algn="l">
              <a:lnSpc>
                <a:spcPct val="120000"/>
              </a:lnSpc>
            </a:pPr>
            <a:endParaRPr lang="en-GB" dirty="0"/>
          </a:p>
          <a:p>
            <a:pPr algn="l">
              <a:lnSpc>
                <a:spcPct val="120000"/>
              </a:lnSpc>
            </a:pPr>
            <a:endParaRPr lang="en-GB" dirty="0"/>
          </a:p>
          <a:p>
            <a:pPr marL="285750" indent="-285750" algn="l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00631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C3C12-A2A1-B83B-C7B1-D4AFB26F4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A7BF3-85E8-C4BC-02E6-0E2832EDEE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5501" y="538995"/>
            <a:ext cx="8690811" cy="682374"/>
          </a:xfrm>
        </p:spPr>
        <p:txBody>
          <a:bodyPr>
            <a:no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C31C1C-F7D4-D918-B55F-4B0FDF943D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1638" y="1221369"/>
            <a:ext cx="10514906" cy="5158631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endParaRPr lang="en-GB" sz="800" dirty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 err="1"/>
              <a:t>Amaram</a:t>
            </a:r>
            <a:r>
              <a:rPr lang="en-GB" sz="900" dirty="0"/>
              <a:t>, D.I. (2007) Cultural Diversity: Implications for Workplace Management, </a:t>
            </a:r>
            <a:r>
              <a:rPr lang="en-GB" sz="900" i="1" dirty="0"/>
              <a:t>Journal of Diversity Management</a:t>
            </a:r>
            <a:r>
              <a:rPr lang="en-GB" sz="900" dirty="0"/>
              <a:t>, 2(4), pp.1-6.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0" dirty="0">
                <a:effectLst/>
              </a:rPr>
              <a:t>Bass, B. M. (1985). </a:t>
            </a:r>
            <a:r>
              <a:rPr lang="en-GB" sz="900" b="0" i="1" dirty="0">
                <a:effectLst/>
              </a:rPr>
              <a:t>Leadership and performance beyond expectation</a:t>
            </a:r>
            <a:r>
              <a:rPr lang="en-GB" sz="900" b="0" dirty="0">
                <a:effectLst/>
              </a:rPr>
              <a:t>. New York: Free Press.</a:t>
            </a:r>
            <a:endParaRPr lang="en-GB" sz="900" dirty="0"/>
          </a:p>
          <a:p>
            <a:pPr marL="342900" indent="-342900" algn="l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900" b="0" i="0" dirty="0" err="1">
                <a:solidFill>
                  <a:srgbClr val="282828"/>
                </a:solidFill>
                <a:effectLst/>
              </a:rPr>
              <a:t>Bjerksæter</a:t>
            </a:r>
            <a:r>
              <a:rPr lang="en-GB" sz="900" b="0" i="0" dirty="0">
                <a:solidFill>
                  <a:srgbClr val="282828"/>
                </a:solidFill>
                <a:effectLst/>
              </a:rPr>
              <a:t>, I.A.H. &amp; </a:t>
            </a:r>
            <a:r>
              <a:rPr lang="en-GB" sz="900" b="0" i="0" dirty="0" err="1">
                <a:solidFill>
                  <a:srgbClr val="282828"/>
                </a:solidFill>
                <a:effectLst/>
              </a:rPr>
              <a:t>Lagestad</a:t>
            </a:r>
            <a:r>
              <a:rPr lang="en-GB" sz="900" b="0" i="0" dirty="0">
                <a:solidFill>
                  <a:srgbClr val="282828"/>
                </a:solidFill>
                <a:effectLst/>
              </a:rPr>
              <a:t>, P.A. (2022) </a:t>
            </a:r>
            <a:r>
              <a:rPr lang="en-GB" sz="900" b="0" dirty="0">
                <a:solidFill>
                  <a:srgbClr val="282828"/>
                </a:solidFill>
                <a:effectLst/>
              </a:rPr>
              <a:t>Staying in or Dropping Out of Elite Women's Football—Factors of Importance</a:t>
            </a:r>
            <a:r>
              <a:rPr lang="en-GB" sz="900" b="0" i="0" dirty="0">
                <a:solidFill>
                  <a:srgbClr val="282828"/>
                </a:solidFill>
                <a:effectLst/>
              </a:rPr>
              <a:t>.</a:t>
            </a:r>
            <a:r>
              <a:rPr lang="en-GB" sz="900" b="0" dirty="0">
                <a:solidFill>
                  <a:srgbClr val="282828"/>
                </a:solidFill>
                <a:effectLst/>
              </a:rPr>
              <a:t> </a:t>
            </a:r>
            <a:r>
              <a:rPr lang="en-GB" sz="900" b="0" i="1" dirty="0">
                <a:solidFill>
                  <a:srgbClr val="282828"/>
                </a:solidFill>
                <a:effectLst/>
              </a:rPr>
              <a:t>Frontiers in </a:t>
            </a:r>
            <a:r>
              <a:rPr lang="en-GB" sz="900" i="1" dirty="0">
                <a:solidFill>
                  <a:srgbClr val="282828"/>
                </a:solidFill>
              </a:rPr>
              <a:t>s</a:t>
            </a:r>
            <a:r>
              <a:rPr lang="en-GB" sz="900" b="0" i="1" dirty="0">
                <a:solidFill>
                  <a:srgbClr val="282828"/>
                </a:solidFill>
                <a:effectLst/>
              </a:rPr>
              <a:t>ports and active Living 4 </a:t>
            </a:r>
            <a:r>
              <a:rPr lang="en-GB" sz="900" b="0" i="0" dirty="0">
                <a:solidFill>
                  <a:srgbClr val="282828"/>
                </a:solidFill>
                <a:effectLst/>
              </a:rPr>
              <a:t>:856538. </a:t>
            </a:r>
            <a:r>
              <a:rPr lang="en-GB" sz="900" b="0" i="0" dirty="0" err="1">
                <a:solidFill>
                  <a:srgbClr val="282828"/>
                </a:solidFill>
                <a:effectLst/>
              </a:rPr>
              <a:t>doi</a:t>
            </a:r>
            <a:r>
              <a:rPr lang="en-GB" sz="900" b="0" i="0" dirty="0">
                <a:solidFill>
                  <a:srgbClr val="282828"/>
                </a:solidFill>
                <a:effectLst/>
              </a:rPr>
              <a:t>: 10.3389/fspor.2022.856538</a:t>
            </a:r>
            <a:endParaRPr lang="en-GB" sz="900" dirty="0"/>
          </a:p>
          <a:p>
            <a:pPr marL="342900" indent="-34290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00" b="0" i="0" dirty="0">
                <a:solidFill>
                  <a:srgbClr val="232323"/>
                </a:solidFill>
                <a:effectLst/>
              </a:rPr>
              <a:t>Burns, J. M. (1978). </a:t>
            </a:r>
            <a:r>
              <a:rPr lang="en-GB" sz="900" b="0" i="1" dirty="0">
                <a:solidFill>
                  <a:srgbClr val="232323"/>
                </a:solidFill>
                <a:effectLst/>
              </a:rPr>
              <a:t>Leadership</a:t>
            </a:r>
            <a:r>
              <a:rPr lang="en-GB" sz="900" b="0" i="0" dirty="0">
                <a:solidFill>
                  <a:srgbClr val="232323"/>
                </a:solidFill>
                <a:effectLst/>
              </a:rPr>
              <a:t>. New York: Harper &amp; Row.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900" b="0" i="0" dirty="0">
              <a:solidFill>
                <a:srgbClr val="232323"/>
              </a:solidFill>
              <a:effectLst/>
            </a:endParaRPr>
          </a:p>
          <a:p>
            <a:pPr marL="342900" indent="-342900" algn="l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00" dirty="0"/>
              <a:t>Department for Business Innovation &amp; Skills (2013) </a:t>
            </a:r>
            <a:r>
              <a:rPr lang="en-GB" sz="900" i="1" dirty="0"/>
              <a:t>The Business Case for Equality &amp; Diversity: a survey of the academic literature </a:t>
            </a:r>
            <a:r>
              <a:rPr lang="en-GB" sz="900" b="0" i="0" dirty="0">
                <a:solidFill>
                  <a:srgbClr val="232323"/>
                </a:solidFill>
                <a:effectLst/>
                <a:hlinkClick r:id="rId3"/>
              </a:rPr>
              <a:t>https://assets.publishing.service.gov.uk/media/5a78d762e5274a277e68fe2c/the_business_case_for_equality_and_diversity.pdf</a:t>
            </a:r>
            <a:r>
              <a:rPr lang="en-GB" sz="900" b="0" i="0" dirty="0">
                <a:solidFill>
                  <a:srgbClr val="232323"/>
                </a:solidFill>
                <a:effectLst/>
              </a:rPr>
              <a:t>. Accessed 12</a:t>
            </a:r>
            <a:r>
              <a:rPr lang="en-GB" sz="900" b="0" i="0" baseline="30000" dirty="0">
                <a:solidFill>
                  <a:srgbClr val="232323"/>
                </a:solidFill>
                <a:effectLst/>
              </a:rPr>
              <a:t>th</a:t>
            </a:r>
            <a:r>
              <a:rPr lang="en-GB" sz="900" b="0" i="0" dirty="0">
                <a:solidFill>
                  <a:srgbClr val="232323"/>
                </a:solidFill>
                <a:effectLst/>
              </a:rPr>
              <a:t> November 2024.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0" i="0" dirty="0">
                <a:solidFill>
                  <a:srgbClr val="232323"/>
                </a:solidFill>
                <a:effectLst/>
              </a:rPr>
              <a:t>Downton, J. V. Jr. (1973). </a:t>
            </a:r>
            <a:r>
              <a:rPr lang="en-GB" sz="900" b="0" i="1" dirty="0">
                <a:solidFill>
                  <a:srgbClr val="232323"/>
                </a:solidFill>
                <a:effectLst/>
              </a:rPr>
              <a:t>Rebel Leadership</a:t>
            </a:r>
            <a:r>
              <a:rPr lang="en-GB" sz="900" b="0" i="0" dirty="0">
                <a:solidFill>
                  <a:srgbClr val="232323"/>
                </a:solidFill>
                <a:effectLst/>
              </a:rPr>
              <a:t>. New York, NY: Free Press.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0" i="0" dirty="0" err="1">
                <a:solidFill>
                  <a:srgbClr val="212121"/>
                </a:solidFill>
                <a:effectLst/>
              </a:rPr>
              <a:t>Eagly</a:t>
            </a:r>
            <a:r>
              <a:rPr lang="en-GB" sz="900" b="0" i="0" dirty="0">
                <a:solidFill>
                  <a:srgbClr val="212121"/>
                </a:solidFill>
                <a:effectLst/>
              </a:rPr>
              <a:t>, A. H., Johannesen-Schmidt, M.C., &amp; van Engen, M.L. (2003). </a:t>
            </a:r>
            <a:r>
              <a:rPr lang="en-GB" sz="900" b="0" dirty="0">
                <a:solidFill>
                  <a:srgbClr val="212121"/>
                </a:solidFill>
                <a:effectLst/>
              </a:rPr>
              <a:t>Transformational, transactional, and laissez-faire leadership styles: a meta-analysis comparing women and men</a:t>
            </a:r>
            <a:r>
              <a:rPr lang="en-GB" sz="900" b="0" i="0" dirty="0">
                <a:solidFill>
                  <a:srgbClr val="212121"/>
                </a:solidFill>
                <a:effectLst/>
              </a:rPr>
              <a:t>. </a:t>
            </a:r>
            <a:r>
              <a:rPr lang="en-GB" sz="900" b="0" i="1" dirty="0">
                <a:solidFill>
                  <a:srgbClr val="212121"/>
                </a:solidFill>
                <a:effectLst/>
              </a:rPr>
              <a:t>Psychological Bulletin</a:t>
            </a:r>
            <a:r>
              <a:rPr lang="en-GB" sz="900" dirty="0">
                <a:solidFill>
                  <a:srgbClr val="212121"/>
                </a:solidFill>
              </a:rPr>
              <a:t>,</a:t>
            </a:r>
            <a:r>
              <a:rPr lang="en-GB" sz="900" b="0" i="0" dirty="0">
                <a:solidFill>
                  <a:srgbClr val="212121"/>
                </a:solidFill>
                <a:effectLst/>
              </a:rPr>
              <a:t>129(4), pp.569-91. </a:t>
            </a:r>
            <a:r>
              <a:rPr lang="en-GB" sz="900" b="0" i="0" dirty="0" err="1">
                <a:solidFill>
                  <a:srgbClr val="212121"/>
                </a:solidFill>
                <a:effectLst/>
              </a:rPr>
              <a:t>doi</a:t>
            </a:r>
            <a:r>
              <a:rPr lang="en-GB" sz="900" b="0" i="0" dirty="0">
                <a:solidFill>
                  <a:srgbClr val="212121"/>
                </a:solidFill>
                <a:effectLst/>
              </a:rPr>
              <a:t>: 10.1037/0033-2909.129.4.569. PMID: 12848221.</a:t>
            </a:r>
            <a:endParaRPr lang="en-GB" sz="900" dirty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 err="1"/>
              <a:t>Eagly</a:t>
            </a:r>
            <a:r>
              <a:rPr lang="en-GB" sz="900" dirty="0"/>
              <a:t>, A.H. &amp; Carli, L. (2007). Women and the labyrinth of leadership, </a:t>
            </a:r>
            <a:r>
              <a:rPr lang="en-GB" sz="900" i="1" dirty="0"/>
              <a:t>Harvard business review</a:t>
            </a:r>
            <a:r>
              <a:rPr lang="en-GB" sz="900" dirty="0"/>
              <a:t>. 85. pp. 62-71, 146. 10.1037/e664062007-001.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Equality Act (2010)</a:t>
            </a:r>
            <a:r>
              <a:rPr lang="en-GB" sz="900" b="0" i="0" dirty="0">
                <a:solidFill>
                  <a:srgbClr val="001D35"/>
                </a:solidFill>
                <a:effectLst/>
              </a:rPr>
              <a:t>. Legislation.gov.uk. legislation.gov.uk/</a:t>
            </a:r>
            <a:r>
              <a:rPr lang="en-GB" sz="900" b="0" i="0" dirty="0" err="1">
                <a:solidFill>
                  <a:srgbClr val="001D35"/>
                </a:solidFill>
                <a:effectLst/>
              </a:rPr>
              <a:t>ukpga</a:t>
            </a:r>
            <a:r>
              <a:rPr lang="en-GB" sz="900" b="0" i="0" dirty="0">
                <a:solidFill>
                  <a:srgbClr val="001D35"/>
                </a:solidFill>
                <a:effectLst/>
              </a:rPr>
              <a:t>/2010/15/contents (Accessed 20</a:t>
            </a:r>
            <a:r>
              <a:rPr lang="en-GB" sz="900" dirty="0">
                <a:solidFill>
                  <a:srgbClr val="001D35"/>
                </a:solidFill>
              </a:rPr>
              <a:t>th</a:t>
            </a:r>
            <a:r>
              <a:rPr lang="en-GB" sz="900" b="0" i="0" dirty="0">
                <a:solidFill>
                  <a:srgbClr val="001D35"/>
                </a:solidFill>
                <a:effectLst/>
              </a:rPr>
              <a:t> November 2024]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0" i="0" dirty="0">
                <a:solidFill>
                  <a:srgbClr val="001D35"/>
                </a:solidFill>
                <a:effectLst/>
              </a:rPr>
              <a:t>Football Association (1921) </a:t>
            </a:r>
            <a:r>
              <a:rPr lang="en-GB" sz="900" b="0" i="1" dirty="0">
                <a:solidFill>
                  <a:srgbClr val="001D35"/>
                </a:solidFill>
                <a:effectLst/>
              </a:rPr>
              <a:t>Ban on Women’s Football</a:t>
            </a:r>
            <a:r>
              <a:rPr lang="en-GB" sz="900" b="0" i="0" dirty="0">
                <a:solidFill>
                  <a:srgbClr val="001D35"/>
                </a:solidFill>
                <a:effectLst/>
              </a:rPr>
              <a:t>, Hull Daily Mail.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Gomathy, C. K. (2023). Workplace Diversity and its effects on team dynamics and productivity. </a:t>
            </a:r>
            <a:r>
              <a:rPr lang="en-GB" sz="900" i="1" dirty="0"/>
              <a:t>International Journal of Scientific Research in </a:t>
            </a:r>
            <a:r>
              <a:rPr lang="en-GB" sz="900" i="1" dirty="0" err="1"/>
              <a:t>Egineering</a:t>
            </a:r>
            <a:r>
              <a:rPr lang="en-GB" sz="900" i="1" dirty="0"/>
              <a:t> &amp; Management, </a:t>
            </a:r>
            <a:r>
              <a:rPr lang="en-GB" sz="900" dirty="0"/>
              <a:t>7(5), pp.1-8. </a:t>
            </a:r>
            <a:r>
              <a:rPr lang="en-GB" sz="900" dirty="0" err="1"/>
              <a:t>doi</a:t>
            </a:r>
            <a:r>
              <a:rPr lang="en-GB" sz="900" dirty="0"/>
              <a:t>: 10.55041/IJSREM21469.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Holmberg, I.  &amp; </a:t>
            </a:r>
            <a:r>
              <a:rPr lang="en-GB" sz="900" dirty="0" err="1"/>
              <a:t>Åkerblom</a:t>
            </a:r>
            <a:r>
              <a:rPr lang="en-GB" sz="900" dirty="0"/>
              <a:t>, S. (2001) The production of outstanding leadership — an analysis of leadership images in the Swedish media, </a:t>
            </a:r>
            <a:r>
              <a:rPr lang="en-GB" sz="900" i="1" dirty="0"/>
              <a:t>Scandinavian Journal of Management, </a:t>
            </a:r>
            <a:r>
              <a:rPr lang="en-GB" sz="900" dirty="0"/>
              <a:t>17(1), pp.67-85.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333333"/>
                </a:solidFill>
                <a:effectLst/>
              </a:rPr>
              <a:t>House, R. J., &amp; Podsakoff, P. M. (1994). Leadership effectiveness: Past perspectives and future directions for research. In J. Greenberg (Ed.), </a:t>
            </a:r>
            <a:r>
              <a:rPr lang="en-GB" sz="900" i="1" dirty="0">
                <a:solidFill>
                  <a:srgbClr val="333333"/>
                </a:solidFill>
                <a:effectLst/>
              </a:rPr>
              <a:t>Organizational </a:t>
            </a:r>
            <a:r>
              <a:rPr lang="en-GB" sz="900" i="1" dirty="0" err="1">
                <a:solidFill>
                  <a:srgbClr val="333333"/>
                </a:solidFill>
                <a:effectLst/>
              </a:rPr>
              <a:t>behavior</a:t>
            </a:r>
            <a:r>
              <a:rPr lang="en-GB" sz="900" i="1" dirty="0">
                <a:solidFill>
                  <a:srgbClr val="333333"/>
                </a:solidFill>
                <a:effectLst/>
              </a:rPr>
              <a:t>: The state of the science</a:t>
            </a:r>
            <a:r>
              <a:rPr lang="en-GB" sz="900" dirty="0">
                <a:solidFill>
                  <a:srgbClr val="333333"/>
                </a:solidFill>
                <a:effectLst/>
              </a:rPr>
              <a:t> (pp. 45–82). Lawrence Erlbaum Associates, Inc.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333333"/>
                </a:solidFill>
              </a:rPr>
              <a:t>Hoyt, C. (2007) Women and Leadership. In P.G. Northouse (ed</a:t>
            </a:r>
            <a:r>
              <a:rPr lang="en-GB" sz="900" i="1" dirty="0">
                <a:solidFill>
                  <a:srgbClr val="333333"/>
                </a:solidFill>
              </a:rPr>
              <a:t>.) Leadership: Theory and Practice. Thousand Oaks, CA Sage, pp.265-299.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 err="1"/>
              <a:t>Inegbedion</a:t>
            </a:r>
            <a:r>
              <a:rPr lang="en-GB" sz="900" dirty="0"/>
              <a:t>, H., Sunday, E., </a:t>
            </a:r>
            <a:r>
              <a:rPr lang="en-GB" sz="900" dirty="0" err="1"/>
              <a:t>Asaleye</a:t>
            </a:r>
            <a:r>
              <a:rPr lang="en-GB" sz="900" dirty="0"/>
              <a:t>, A., Lawal, A. &amp; Adebanji, A. (2020). Managing Diversity for Organizational Efficiency. </a:t>
            </a:r>
            <a:r>
              <a:rPr lang="en-GB" sz="900" i="1" dirty="0"/>
              <a:t>Sage Open</a:t>
            </a:r>
            <a:r>
              <a:rPr lang="en-GB" sz="900" dirty="0"/>
              <a:t>, 10(1). </a:t>
            </a:r>
            <a:r>
              <a:rPr lang="en-GB" sz="900" dirty="0">
                <a:hlinkClick r:id="rId4"/>
              </a:rPr>
              <a:t>https://doi.org/10.1177/2158244019900173</a:t>
            </a:r>
            <a:endParaRPr lang="en-GB" sz="900" i="1" dirty="0">
              <a:solidFill>
                <a:srgbClr val="333333"/>
              </a:solidFill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b="0" i="0" dirty="0" err="1">
                <a:solidFill>
                  <a:srgbClr val="333333"/>
                </a:solidFill>
                <a:effectLst/>
              </a:rPr>
              <a:t>Jenkel</a:t>
            </a:r>
            <a:r>
              <a:rPr lang="en-GB" sz="900" b="0" i="0" dirty="0">
                <a:solidFill>
                  <a:srgbClr val="333333"/>
                </a:solidFill>
                <a:effectLst/>
              </a:rPr>
              <a:t>, L. (2020). The F.A.’s ban of women’s football 1921 in the contemporary press – a historical discourse analysis. </a:t>
            </a:r>
            <a:r>
              <a:rPr lang="en-GB" sz="900" b="0" i="1" dirty="0">
                <a:solidFill>
                  <a:srgbClr val="333333"/>
                </a:solidFill>
                <a:effectLst/>
              </a:rPr>
              <a:t>Sport in History</a:t>
            </a:r>
            <a:r>
              <a:rPr lang="en-GB" sz="900" b="0" i="0" dirty="0">
                <a:solidFill>
                  <a:srgbClr val="333333"/>
                </a:solidFill>
                <a:effectLst/>
              </a:rPr>
              <a:t>, </a:t>
            </a:r>
            <a:r>
              <a:rPr lang="en-GB" sz="900" b="0" i="1" dirty="0">
                <a:solidFill>
                  <a:srgbClr val="333333"/>
                </a:solidFill>
                <a:effectLst/>
              </a:rPr>
              <a:t>41</a:t>
            </a:r>
            <a:r>
              <a:rPr lang="en-GB" sz="900" b="0" i="0" dirty="0">
                <a:solidFill>
                  <a:srgbClr val="333333"/>
                </a:solidFill>
                <a:effectLst/>
              </a:rPr>
              <a:t>(2), pp.239–259. </a:t>
            </a:r>
            <a:r>
              <a:rPr lang="en-GB" sz="900" b="0" i="0" dirty="0">
                <a:solidFill>
                  <a:srgbClr val="333333"/>
                </a:solidFill>
                <a:effectLst/>
                <a:hlinkClick r:id="rId5"/>
              </a:rPr>
              <a:t>https://doi.org/10.1080/17460263.2020.1726441</a:t>
            </a:r>
            <a:endParaRPr lang="en-GB" sz="900" b="0" i="0" dirty="0">
              <a:solidFill>
                <a:srgbClr val="333333"/>
              </a:solidFill>
              <a:effectLst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it-IT" sz="900" b="0" i="0" dirty="0">
                <a:solidFill>
                  <a:srgbClr val="222222"/>
                </a:solidFill>
                <a:effectLst/>
              </a:rPr>
              <a:t>La Rocca, M., Fasano, F., La Rocca, T. </a:t>
            </a:r>
            <a:r>
              <a:rPr lang="it-IT" sz="900" b="0" dirty="0">
                <a:solidFill>
                  <a:srgbClr val="222222"/>
                </a:solidFill>
                <a:effectLst/>
              </a:rPr>
              <a:t>et al. </a:t>
            </a:r>
            <a:r>
              <a:rPr lang="it-IT" sz="900" b="0" i="0" dirty="0">
                <a:solidFill>
                  <a:srgbClr val="222222"/>
                </a:solidFill>
                <a:effectLst/>
              </a:rPr>
              <a:t>(2024) Women in CEO duality and firm performance in Europe. </a:t>
            </a:r>
            <a:r>
              <a:rPr lang="it-IT" sz="900" b="0" i="1" dirty="0">
                <a:solidFill>
                  <a:srgbClr val="222222"/>
                </a:solidFill>
                <a:effectLst/>
              </a:rPr>
              <a:t>Journal of Management and Governance,</a:t>
            </a:r>
            <a:r>
              <a:rPr lang="it-IT" sz="900" i="0" dirty="0">
                <a:solidFill>
                  <a:srgbClr val="222222"/>
                </a:solidFill>
                <a:effectLst/>
              </a:rPr>
              <a:t> 28, </a:t>
            </a:r>
            <a:r>
              <a:rPr lang="it-IT" sz="900" b="0" i="0" dirty="0">
                <a:solidFill>
                  <a:srgbClr val="222222"/>
                </a:solidFill>
                <a:effectLst/>
              </a:rPr>
              <a:t>pp.177–214. https://doi.org/10.1007/s10997-023-09669-6</a:t>
            </a:r>
            <a:r>
              <a:rPr lang="en-GB" sz="900" dirty="0"/>
              <a:t> .</a:t>
            </a:r>
            <a:endParaRPr lang="en-GB" sz="900" b="0" i="0" dirty="0">
              <a:solidFill>
                <a:srgbClr val="333333"/>
              </a:solidFill>
              <a:effectLst/>
            </a:endParaRPr>
          </a:p>
          <a:p>
            <a:pPr algn="l">
              <a:lnSpc>
                <a:spcPct val="100000"/>
              </a:lnSpc>
            </a:pPr>
            <a:endParaRPr lang="en-GB" sz="900" i="1" dirty="0">
              <a:solidFill>
                <a:srgbClr val="333333"/>
              </a:solidFill>
              <a:effectLst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900" i="1" dirty="0">
              <a:solidFill>
                <a:srgbClr val="333333"/>
              </a:solidFill>
              <a:effectLst/>
            </a:endParaRPr>
          </a:p>
          <a:p>
            <a:br>
              <a:rPr lang="en-GB" sz="900" dirty="0"/>
            </a:br>
            <a:r>
              <a:rPr lang="en-GB" sz="900" dirty="0"/>
              <a:t>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431278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71DBAF-E086-87F8-9320-352CB644EF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53D97-48B1-948E-9CFF-3CBDA332BE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0034" y="474859"/>
            <a:ext cx="8690811" cy="682374"/>
          </a:xfrm>
        </p:spPr>
        <p:txBody>
          <a:bodyPr>
            <a:noAutofit/>
          </a:bodyPr>
          <a:lstStyle/>
          <a:p>
            <a:pPr algn="l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 (cont.)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98F2C6-8A1F-A98D-14F5-B8D31AED66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3337" y="1386933"/>
            <a:ext cx="10514906" cy="4756003"/>
          </a:xfrm>
        </p:spPr>
        <p:txBody>
          <a:bodyPr>
            <a:noAutofit/>
          </a:bodyPr>
          <a:lstStyle/>
          <a:p>
            <a:pPr marL="342000" indent="-3420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Northouse, P.G. (2023) Introduction to Leadership: </a:t>
            </a:r>
            <a:r>
              <a:rPr lang="en-GB" sz="900" i="1" dirty="0"/>
              <a:t>Concepts and Practice,</a:t>
            </a:r>
            <a:r>
              <a:rPr lang="en-GB" sz="900" dirty="0"/>
              <a:t> 6, SAGE Publications, Inc, London.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Northouse, 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P. G. </a:t>
            </a:r>
            <a:r>
              <a:rPr kumimoji="0" lang="en-US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Leadership (2015) Theory and Practice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, 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7,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 SAGE Publications, Inc. London.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Post, C. &amp; Byron, K. (2014) Women on Boards and Firm Financial Performance: A meta-Analysis. </a:t>
            </a:r>
            <a:r>
              <a:rPr lang="en-US" sz="900" i="1" dirty="0">
                <a:solidFill>
                  <a:prstClr val="black"/>
                </a:solidFill>
                <a:cs typeface="Times New Roman" pitchFamily="18" charset="0"/>
              </a:rPr>
              <a:t>Academy of Management Journal, 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58(5), </a:t>
            </a:r>
            <a:r>
              <a:rPr lang="en-GB" sz="800" b="0" i="0" u="none" strike="noStrike" dirty="0">
                <a:effectLst/>
                <a:latin typeface="Source Sans Pro" panose="020B0503030403020204" pitchFamily="34" charset="0"/>
                <a:hlinkClick r:id="rId3"/>
              </a:rPr>
              <a:t>https://doi.org/10.5465/amj.2013.0319</a:t>
            </a:r>
            <a:endParaRPr lang="en-US" sz="900" dirty="0">
              <a:solidFill>
                <a:prstClr val="black"/>
              </a:solidFill>
              <a:cs typeface="Times New Roman" pitchFamily="18" charset="0"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Roberson, Q. M (2019) Diversity in the Workplace: A Review, Synthesis, and Future Research Agenda, Annual Reviews, 6, pp.69-88 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  <a:hlinkClick r:id="rId4"/>
              </a:rPr>
              <a:t>https://doi.org/10.1146/annurev-orgpsych-012218-015243</a:t>
            </a:r>
            <a:endParaRPr lang="en-US" sz="900" dirty="0">
              <a:solidFill>
                <a:prstClr val="black"/>
              </a:solidFill>
              <a:cs typeface="Times New Roman" pitchFamily="18" charset="0"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kumimoji="0" lang="en-US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Schedlitzki,D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. &amp; Edwards, G (2014</a:t>
            </a:r>
            <a:r>
              <a:rPr kumimoji="0" lang="en-US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) Studying </a:t>
            </a:r>
            <a:r>
              <a:rPr kumimoji="0" lang="en-US" sz="9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Leaderhsip</a:t>
            </a:r>
            <a:r>
              <a:rPr kumimoji="0" lang="en-US" sz="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: Traditional &amp; Critical Approaches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. SAGE 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Publications Inc. London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Times New Roman" pitchFamily="18" charset="0"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kumimoji="0" lang="en-US" sz="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Schien</a:t>
            </a:r>
            <a:r>
              <a:rPr kumimoji="0" lang="en-US" sz="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Times New Roman" pitchFamily="18" charset="0"/>
              </a:rPr>
              <a:t>, 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E.H. (2004) </a:t>
            </a:r>
            <a:r>
              <a:rPr lang="en-US" sz="900" i="1" dirty="0">
                <a:solidFill>
                  <a:prstClr val="black"/>
                </a:solidFill>
                <a:cs typeface="Times New Roman" pitchFamily="18" charset="0"/>
              </a:rPr>
              <a:t>Organizational Culture and Leadership, third edition</a:t>
            </a:r>
            <a:r>
              <a:rPr lang="en-US" sz="900" dirty="0">
                <a:solidFill>
                  <a:prstClr val="black"/>
                </a:solidFill>
                <a:cs typeface="Times New Roman" pitchFamily="18" charset="0"/>
              </a:rPr>
              <a:t>. San Francisco: John Wiley &amp; Sons, p.11.</a:t>
            </a:r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Times New Roman" pitchFamily="18" charset="0"/>
            </a:endParaRP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900" dirty="0"/>
              <a:t>Sydney P. (c1580)A dialogue between Two Shepherds. </a:t>
            </a:r>
            <a:r>
              <a:rPr lang="en-US" sz="900" dirty="0">
                <a:hlinkClick r:id="rId5"/>
              </a:rPr>
              <a:t>https://www.simple-poetry.com/poets/philip-sidney-39970747670. Accessed 15</a:t>
            </a:r>
            <a:r>
              <a:rPr lang="en-US" sz="900" baseline="30000" dirty="0">
                <a:hlinkClick r:id="rId5"/>
              </a:rPr>
              <a:t>th</a:t>
            </a:r>
            <a:r>
              <a:rPr lang="en-US" sz="900" dirty="0">
                <a:hlinkClick r:id="rId5"/>
              </a:rPr>
              <a:t> November 2024</a:t>
            </a:r>
            <a:r>
              <a:rPr lang="en-US" sz="900" dirty="0"/>
              <a:t>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900" dirty="0" err="1"/>
              <a:t>Tamkin</a:t>
            </a:r>
            <a:r>
              <a:rPr lang="en-US" sz="900" dirty="0"/>
              <a:t>, P., Pearson, G., Hirsh, W. &amp; Constable, S. (2010) Exceeding Expectation: the principles of outstanding leadership. </a:t>
            </a:r>
            <a:r>
              <a:rPr lang="en-US" sz="900" i="1" dirty="0"/>
              <a:t>The Work Foundationhttps://www.bayes.city.ac.uk/__data/assets/pdf_file/0013/117031/ExceedingExpectationexecsumm.pdf.pdf. </a:t>
            </a:r>
            <a:r>
              <a:rPr lang="en-US" sz="900" dirty="0"/>
              <a:t>Accessed 22</a:t>
            </a:r>
            <a:r>
              <a:rPr lang="en-US" sz="900" baseline="30000" dirty="0"/>
              <a:t>nd</a:t>
            </a:r>
            <a:r>
              <a:rPr lang="en-US" sz="900" dirty="0"/>
              <a:t> November 2024.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Tate, T. (2013) Girls with Balls: </a:t>
            </a:r>
            <a:r>
              <a:rPr lang="en-GB" sz="900" i="1" dirty="0"/>
              <a:t>The Secret History of Women’s Football</a:t>
            </a:r>
            <a:r>
              <a:rPr lang="en-GB" sz="900" dirty="0"/>
              <a:t>, John Blake Publishing Limited.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TED (2010) </a:t>
            </a:r>
            <a:r>
              <a:rPr lang="en-GB" sz="900" i="1" dirty="0"/>
              <a:t>Why we have too few women leaders – Sheryl Sandberg. </a:t>
            </a:r>
            <a:r>
              <a:rPr lang="en-GB" sz="900" dirty="0"/>
              <a:t>Available at </a:t>
            </a:r>
            <a:r>
              <a:rPr lang="en-GB" sz="900" dirty="0">
                <a:hlinkClick r:id="rId6"/>
              </a:rPr>
              <a:t>https://youtu.be/18uDutylDa4?si=Fjc7seKuxxASTXso</a:t>
            </a:r>
            <a:r>
              <a:rPr lang="en-GB" sz="900" dirty="0"/>
              <a:t> (Accessed 20</a:t>
            </a:r>
            <a:r>
              <a:rPr lang="en-GB" sz="900" baseline="30000" dirty="0"/>
              <a:t>th</a:t>
            </a:r>
            <a:r>
              <a:rPr lang="en-GB" sz="900" dirty="0"/>
              <a:t> November 2024).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The Football Association Gender Pay Report (2023) The Football Association </a:t>
            </a:r>
            <a:r>
              <a:rPr lang="en-GB" sz="900" dirty="0">
                <a:hlinkClick r:id="rId7"/>
              </a:rPr>
              <a:t>https://www.thefa.com/about-football-association/what-we-do/gender-pay-gap-reports</a:t>
            </a:r>
            <a:r>
              <a:rPr lang="en-GB" sz="900" dirty="0"/>
              <a:t>  Accessed 15</a:t>
            </a:r>
            <a:r>
              <a:rPr lang="en-GB" sz="900" baseline="30000" dirty="0"/>
              <a:t>th</a:t>
            </a:r>
            <a:r>
              <a:rPr lang="en-GB" sz="900" dirty="0"/>
              <a:t> November 2024.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The Story of Women’s Football in England (2024) The FA Heritage, </a:t>
            </a:r>
            <a:r>
              <a:rPr lang="en-GB" sz="900" dirty="0">
                <a:hlinkClick r:id="rId8"/>
              </a:rPr>
              <a:t>https://www.thefa.com/womens-girls-football/heritage/kicking-down-barriers</a:t>
            </a:r>
            <a:r>
              <a:rPr lang="en-GB" sz="900" dirty="0"/>
              <a:t>. Accessed 15</a:t>
            </a:r>
            <a:r>
              <a:rPr lang="en-GB" sz="900" baseline="30000" dirty="0"/>
              <a:t>th</a:t>
            </a:r>
            <a:r>
              <a:rPr lang="en-GB" sz="900" dirty="0"/>
              <a:t> November 2024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i="1" dirty="0"/>
              <a:t>To grow, guide and govern. The FA Refereeing Strategy 2023-26 </a:t>
            </a:r>
            <a:r>
              <a:rPr lang="en-GB" sz="900" dirty="0"/>
              <a:t>(2023). The Football Association. </a:t>
            </a:r>
            <a:r>
              <a:rPr lang="en-GB" sz="900" dirty="0">
                <a:hlinkClick r:id="rId9"/>
              </a:rPr>
              <a:t>https://www.thefa.com/-/media/thefacom-new/files/about-the-fa/2023/refereeing-strategy-26072023.ashx</a:t>
            </a:r>
            <a:r>
              <a:rPr lang="en-GB" sz="900" dirty="0"/>
              <a:t>. Accessed 15</a:t>
            </a:r>
            <a:r>
              <a:rPr lang="en-GB" sz="900" baseline="30000" dirty="0"/>
              <a:t>th</a:t>
            </a:r>
            <a:r>
              <a:rPr lang="en-GB" sz="900" dirty="0"/>
              <a:t> November 2024.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i="0" dirty="0">
                <a:solidFill>
                  <a:srgbClr val="001D35"/>
                </a:solidFill>
                <a:effectLst/>
              </a:rPr>
              <a:t>Vroom, Victor H., &amp; Jago, Arthur G. (1988). The New Leadership: </a:t>
            </a:r>
            <a:r>
              <a:rPr lang="en-GB" sz="900" i="1" dirty="0">
                <a:solidFill>
                  <a:srgbClr val="001D35"/>
                </a:solidFill>
                <a:effectLst/>
              </a:rPr>
              <a:t>Managing Participation in Organizations. </a:t>
            </a:r>
            <a:r>
              <a:rPr lang="en-GB" sz="900" dirty="0">
                <a:solidFill>
                  <a:srgbClr val="001D35"/>
                </a:solidFill>
                <a:effectLst/>
              </a:rPr>
              <a:t>Prentice-Hall, Inc., Englewood </a:t>
            </a:r>
            <a:r>
              <a:rPr lang="en-GB" sz="900" i="0" dirty="0">
                <a:solidFill>
                  <a:srgbClr val="001D35"/>
                </a:solidFill>
                <a:effectLst/>
              </a:rPr>
              <a:t>Cliffs, NJ. </a:t>
            </a:r>
            <a:endParaRPr lang="en-GB" sz="900" dirty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Women at the Match (2021) </a:t>
            </a:r>
            <a:r>
              <a:rPr lang="en-GB" sz="900" i="1" dirty="0"/>
              <a:t>Football Supporters Association</a:t>
            </a:r>
            <a:r>
              <a:rPr lang="en-GB" sz="900" dirty="0"/>
              <a:t>, </a:t>
            </a:r>
            <a:r>
              <a:rPr lang="en-GB" sz="900" dirty="0">
                <a:hlinkClick r:id="rId10"/>
              </a:rPr>
              <a:t>https://thefsa.org.uk/wp-content/uploads/2021/11/Women-at-the-Match-report.pdf</a:t>
            </a:r>
            <a:r>
              <a:rPr lang="en-GB" sz="900" dirty="0"/>
              <a:t> Accessed 15th November 2024. 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Women thriving in football despite rise in sexism, survey says (2023) </a:t>
            </a:r>
            <a:r>
              <a:rPr lang="en-GB" sz="900" i="1" dirty="0"/>
              <a:t>Women in Football, </a:t>
            </a:r>
            <a:r>
              <a:rPr lang="en-GB" sz="900" dirty="0">
                <a:hlinkClick r:id="rId11"/>
              </a:rPr>
              <a:t>https://www.womeninfootball.co.uk/news/2023/07/27/women-thriving-in-football-despite-rise-in-sexism-survey-reveals/</a:t>
            </a:r>
            <a:endParaRPr lang="en-GB" sz="900" dirty="0"/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900" dirty="0"/>
              <a:t>2023/2024 Incident Reporting: End of Season Review, (2024) Kick it Out. </a:t>
            </a:r>
            <a:r>
              <a:rPr lang="en-GB" sz="900" dirty="0">
                <a:hlinkClick r:id="rId12"/>
              </a:rPr>
              <a:t>https://www.kickitout.org/sites/default/files/2024-07/2023-24_Incident%20Reporting_2307_FINAL.pdf</a:t>
            </a:r>
            <a:r>
              <a:rPr lang="en-GB" sz="900" dirty="0"/>
              <a:t> Accessed 15</a:t>
            </a:r>
            <a:r>
              <a:rPr lang="en-GB" sz="900" baseline="30000" dirty="0"/>
              <a:t>th</a:t>
            </a:r>
            <a:r>
              <a:rPr lang="en-GB" sz="900" dirty="0"/>
              <a:t> November 2024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250287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3294</Words>
  <Application>Microsoft Office PowerPoint</Application>
  <PresentationFormat>Widescreen</PresentationFormat>
  <Paragraphs>189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Aptos</vt:lpstr>
      <vt:lpstr>Aptos Display</vt:lpstr>
      <vt:lpstr>Arial</vt:lpstr>
      <vt:lpstr>Courier New</vt:lpstr>
      <vt:lpstr>MuseoSans</vt:lpstr>
      <vt:lpstr>Source Sans Pro</vt:lpstr>
      <vt:lpstr>Times New Roman</vt:lpstr>
      <vt:lpstr>Office Theme</vt:lpstr>
      <vt:lpstr>Opportunities for Female Leaders in 21st Century Organisations (specifically, within Professional Sport) </vt:lpstr>
      <vt:lpstr>PowerPoint Presentation</vt:lpstr>
      <vt:lpstr>PowerPoint Presentation</vt:lpstr>
      <vt:lpstr>PowerPoint Presentation</vt:lpstr>
      <vt:lpstr>PowerPoint Presentation</vt:lpstr>
      <vt:lpstr>Part 1: How much of a change in culture has there been since 1921?</vt:lpstr>
      <vt:lpstr>PowerPoint Presentation</vt:lpstr>
      <vt:lpstr>Part 2: Benefits of Diversity</vt:lpstr>
      <vt:lpstr>Part 2: Benefits of Diversity</vt:lpstr>
      <vt:lpstr>Part 2: Diversity &amp; leadership</vt:lpstr>
      <vt:lpstr>Part 2: The Role of Leadership</vt:lpstr>
      <vt:lpstr>Part 2: The role of leadership - What skills and attributes are needed?</vt:lpstr>
      <vt:lpstr>Part 2: Transformational Leaders</vt:lpstr>
      <vt:lpstr>Part 2: Transformational + Outstanding Leaders</vt:lpstr>
      <vt:lpstr>Part 2: Summary &amp; Evaluation</vt:lpstr>
      <vt:lpstr>References</vt:lpstr>
      <vt:lpstr>References (cont.)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Natalie Owens</dc:creator>
  <cp:lastModifiedBy>Natalie Owens</cp:lastModifiedBy>
  <cp:revision>17</cp:revision>
  <dcterms:created xsi:type="dcterms:W3CDTF">2024-11-17T10:53:56Z</dcterms:created>
  <dcterms:modified xsi:type="dcterms:W3CDTF">2024-12-01T18:46:11Z</dcterms:modified>
</cp:coreProperties>
</file>