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5.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6.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7.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3" r:id="rId1"/>
    <p:sldMasterId id="2147483678" r:id="rId2"/>
    <p:sldMasterId id="2147483684" r:id="rId3"/>
    <p:sldMasterId id="2147483692" r:id="rId4"/>
    <p:sldMasterId id="2147483695" r:id="rId5"/>
    <p:sldMasterId id="2147483699" r:id="rId6"/>
    <p:sldMasterId id="2147483703" r:id="rId7"/>
  </p:sldMasterIdLst>
  <p:sldIdLst>
    <p:sldId id="256" r:id="rId8"/>
    <p:sldId id="295" r:id="rId9"/>
    <p:sldId id="257" r:id="rId10"/>
    <p:sldId id="305" r:id="rId11"/>
    <p:sldId id="297" r:id="rId12"/>
    <p:sldId id="278" r:id="rId13"/>
    <p:sldId id="300" r:id="rId14"/>
    <p:sldId id="279" r:id="rId15"/>
    <p:sldId id="280" r:id="rId16"/>
    <p:sldId id="281" r:id="rId17"/>
    <p:sldId id="306" r:id="rId18"/>
    <p:sldId id="262" r:id="rId19"/>
    <p:sldId id="264" r:id="rId20"/>
    <p:sldId id="292" r:id="rId21"/>
    <p:sldId id="282" r:id="rId22"/>
    <p:sldId id="296" r:id="rId23"/>
    <p:sldId id="265" r:id="rId24"/>
    <p:sldId id="267" r:id="rId25"/>
    <p:sldId id="268" r:id="rId26"/>
    <p:sldId id="293" r:id="rId27"/>
    <p:sldId id="285" r:id="rId28"/>
    <p:sldId id="284" r:id="rId29"/>
    <p:sldId id="286" r:id="rId30"/>
    <p:sldId id="308" r:id="rId31"/>
    <p:sldId id="287" r:id="rId32"/>
    <p:sldId id="288" r:id="rId33"/>
    <p:sldId id="309" r:id="rId34"/>
    <p:sldId id="289" r:id="rId35"/>
    <p:sldId id="290" r:id="rId36"/>
    <p:sldId id="310" r:id="rId37"/>
    <p:sldId id="301" r:id="rId38"/>
    <p:sldId id="269" r:id="rId39"/>
    <p:sldId id="298" r:id="rId40"/>
    <p:sldId id="299" r:id="rId41"/>
    <p:sldId id="304" r:id="rId42"/>
    <p:sldId id="271" r:id="rId43"/>
    <p:sldId id="272" r:id="rId44"/>
    <p:sldId id="302" r:id="rId45"/>
    <p:sldId id="273" r:id="rId46"/>
    <p:sldId id="274" r:id="rId47"/>
    <p:sldId id="275" r:id="rId48"/>
    <p:sldId id="277" r:id="rId49"/>
    <p:sldId id="307" r:id="rId50"/>
    <p:sldId id="294" r:id="rId51"/>
    <p:sldId id="303"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104B46-FC36-4806-8BDA-81637422B333}" v="6" dt="2025-01-08T10:43:18.64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86" d="100"/>
          <a:sy n="86" d="100"/>
        </p:scale>
        <p:origin x="48"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theme" Target="theme/theme1.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presProps" Target="presProps.xml"/><Relationship Id="rId58" Type="http://schemas.microsoft.com/office/2015/10/relationships/revisionInfo" Target="revisionInfo.xml"/><Relationship Id="rId5" Type="http://schemas.openxmlformats.org/officeDocument/2006/relationships/slideMaster" Target="slideMasters/slideMaster5.xml"/><Relationship Id="rId19" Type="http://schemas.openxmlformats.org/officeDocument/2006/relationships/slide" Target="slides/slide12.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tableStyles" Target="tableStyles.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microsoft.com/office/2016/11/relationships/changesInfo" Target="changesInfos/changesInfo1.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Murphy" userId="9ba79fcb-d62b-4ed0-b66e-b4415e918fea" providerId="ADAL" clId="{BA104B46-FC36-4806-8BDA-81637422B333}"/>
    <pc:docChg chg="undo custSel modSld modMainMaster">
      <pc:chgData name="Alison Murphy" userId="9ba79fcb-d62b-4ed0-b66e-b4415e918fea" providerId="ADAL" clId="{BA104B46-FC36-4806-8BDA-81637422B333}" dt="2025-01-08T10:44:15.515" v="190" actId="1076"/>
      <pc:docMkLst>
        <pc:docMk/>
      </pc:docMkLst>
      <pc:sldChg chg="modSp mod">
        <pc:chgData name="Alison Murphy" userId="9ba79fcb-d62b-4ed0-b66e-b4415e918fea" providerId="ADAL" clId="{BA104B46-FC36-4806-8BDA-81637422B333}" dt="2025-01-07T14:02:52.802" v="50" actId="1076"/>
        <pc:sldMkLst>
          <pc:docMk/>
          <pc:sldMk cId="1358110249" sldId="256"/>
        </pc:sldMkLst>
        <pc:spChg chg="mod">
          <ac:chgData name="Alison Murphy" userId="9ba79fcb-d62b-4ed0-b66e-b4415e918fea" providerId="ADAL" clId="{BA104B46-FC36-4806-8BDA-81637422B333}" dt="2025-01-07T14:02:21.497" v="41" actId="14100"/>
          <ac:spMkLst>
            <pc:docMk/>
            <pc:sldMk cId="1358110249" sldId="256"/>
            <ac:spMk id="2" creationId="{00000000-0000-0000-0000-000000000000}"/>
          </ac:spMkLst>
        </pc:spChg>
        <pc:spChg chg="mod">
          <ac:chgData name="Alison Murphy" userId="9ba79fcb-d62b-4ed0-b66e-b4415e918fea" providerId="ADAL" clId="{BA104B46-FC36-4806-8BDA-81637422B333}" dt="2025-01-07T14:02:32.237" v="43" actId="14100"/>
          <ac:spMkLst>
            <pc:docMk/>
            <pc:sldMk cId="1358110249" sldId="256"/>
            <ac:spMk id="3" creationId="{00000000-0000-0000-0000-000000000000}"/>
          </ac:spMkLst>
        </pc:spChg>
        <pc:picChg chg="mod">
          <ac:chgData name="Alison Murphy" userId="9ba79fcb-d62b-4ed0-b66e-b4415e918fea" providerId="ADAL" clId="{BA104B46-FC36-4806-8BDA-81637422B333}" dt="2025-01-07T14:02:48.806" v="49" actId="1076"/>
          <ac:picMkLst>
            <pc:docMk/>
            <pc:sldMk cId="1358110249" sldId="256"/>
            <ac:picMk id="4" creationId="{00000000-0000-0000-0000-000000000000}"/>
          </ac:picMkLst>
        </pc:picChg>
        <pc:picChg chg="mod">
          <ac:chgData name="Alison Murphy" userId="9ba79fcb-d62b-4ed0-b66e-b4415e918fea" providerId="ADAL" clId="{BA104B46-FC36-4806-8BDA-81637422B333}" dt="2025-01-07T14:02:43.988" v="47" actId="1076"/>
          <ac:picMkLst>
            <pc:docMk/>
            <pc:sldMk cId="1358110249" sldId="256"/>
            <ac:picMk id="5" creationId="{00000000-0000-0000-0000-000000000000}"/>
          </ac:picMkLst>
        </pc:picChg>
        <pc:picChg chg="mod">
          <ac:chgData name="Alison Murphy" userId="9ba79fcb-d62b-4ed0-b66e-b4415e918fea" providerId="ADAL" clId="{BA104B46-FC36-4806-8BDA-81637422B333}" dt="2025-01-07T14:02:52.802" v="50" actId="1076"/>
          <ac:picMkLst>
            <pc:docMk/>
            <pc:sldMk cId="1358110249" sldId="256"/>
            <ac:picMk id="6" creationId="{00000000-0000-0000-0000-000000000000}"/>
          </ac:picMkLst>
        </pc:picChg>
        <pc:picChg chg="mod">
          <ac:chgData name="Alison Murphy" userId="9ba79fcb-d62b-4ed0-b66e-b4415e918fea" providerId="ADAL" clId="{BA104B46-FC36-4806-8BDA-81637422B333}" dt="2025-01-07T14:02:24.728" v="42" actId="1076"/>
          <ac:picMkLst>
            <pc:docMk/>
            <pc:sldMk cId="1358110249" sldId="256"/>
            <ac:picMk id="8" creationId="{00000000-0000-0000-0000-000000000000}"/>
          </ac:picMkLst>
        </pc:picChg>
        <pc:picChg chg="mod">
          <ac:chgData name="Alison Murphy" userId="9ba79fcb-d62b-4ed0-b66e-b4415e918fea" providerId="ADAL" clId="{BA104B46-FC36-4806-8BDA-81637422B333}" dt="2025-01-07T14:02:34.456" v="44" actId="1076"/>
          <ac:picMkLst>
            <pc:docMk/>
            <pc:sldMk cId="1358110249" sldId="256"/>
            <ac:picMk id="9" creationId="{00000000-0000-0000-0000-000000000000}"/>
          </ac:picMkLst>
        </pc:picChg>
      </pc:sldChg>
      <pc:sldChg chg="modSp">
        <pc:chgData name="Alison Murphy" userId="9ba79fcb-d62b-4ed0-b66e-b4415e918fea" providerId="ADAL" clId="{BA104B46-FC36-4806-8BDA-81637422B333}" dt="2025-01-07T14:00:05.890" v="35"/>
        <pc:sldMkLst>
          <pc:docMk/>
          <pc:sldMk cId="4123242815" sldId="257"/>
        </pc:sldMkLst>
        <pc:spChg chg="mod">
          <ac:chgData name="Alison Murphy" userId="9ba79fcb-d62b-4ed0-b66e-b4415e918fea" providerId="ADAL" clId="{BA104B46-FC36-4806-8BDA-81637422B333}" dt="2025-01-07T14:00:05.890" v="35"/>
          <ac:spMkLst>
            <pc:docMk/>
            <pc:sldMk cId="4123242815" sldId="257"/>
            <ac:spMk id="2" creationId="{00000000-0000-0000-0000-000000000000}"/>
          </ac:spMkLst>
        </pc:spChg>
        <pc:spChg chg="mod">
          <ac:chgData name="Alison Murphy" userId="9ba79fcb-d62b-4ed0-b66e-b4415e918fea" providerId="ADAL" clId="{BA104B46-FC36-4806-8BDA-81637422B333}" dt="2025-01-07T14:00:05.890" v="35"/>
          <ac:spMkLst>
            <pc:docMk/>
            <pc:sldMk cId="4123242815" sldId="257"/>
            <ac:spMk id="3" creationId="{00000000-0000-0000-0000-000000000000}"/>
          </ac:spMkLst>
        </pc:spChg>
        <pc:spChg chg="mod">
          <ac:chgData name="Alison Murphy" userId="9ba79fcb-d62b-4ed0-b66e-b4415e918fea" providerId="ADAL" clId="{BA104B46-FC36-4806-8BDA-81637422B333}" dt="2025-01-07T14:00:05.890" v="35"/>
          <ac:spMkLst>
            <pc:docMk/>
            <pc:sldMk cId="4123242815" sldId="257"/>
            <ac:spMk id="5" creationId="{70BA9D04-4494-D0E9-4EBD-E2C2682789CE}"/>
          </ac:spMkLst>
        </pc:spChg>
      </pc:sldChg>
      <pc:sldChg chg="modSp mod">
        <pc:chgData name="Alison Murphy" userId="9ba79fcb-d62b-4ed0-b66e-b4415e918fea" providerId="ADAL" clId="{BA104B46-FC36-4806-8BDA-81637422B333}" dt="2025-01-07T14:05:57.970" v="73" actId="14100"/>
        <pc:sldMkLst>
          <pc:docMk/>
          <pc:sldMk cId="268991955" sldId="262"/>
        </pc:sldMkLst>
        <pc:spChg chg="mod">
          <ac:chgData name="Alison Murphy" userId="9ba79fcb-d62b-4ed0-b66e-b4415e918fea" providerId="ADAL" clId="{BA104B46-FC36-4806-8BDA-81637422B333}" dt="2025-01-07T13:59:21.347" v="6" actId="27636"/>
          <ac:spMkLst>
            <pc:docMk/>
            <pc:sldMk cId="268991955" sldId="262"/>
            <ac:spMk id="2" creationId="{00000000-0000-0000-0000-000000000000}"/>
          </ac:spMkLst>
        </pc:spChg>
        <pc:spChg chg="mod">
          <ac:chgData name="Alison Murphy" userId="9ba79fcb-d62b-4ed0-b66e-b4415e918fea" providerId="ADAL" clId="{BA104B46-FC36-4806-8BDA-81637422B333}" dt="2025-01-07T13:59:21.335" v="4" actId="27636"/>
          <ac:spMkLst>
            <pc:docMk/>
            <pc:sldMk cId="268991955" sldId="262"/>
            <ac:spMk id="3" creationId="{00000000-0000-0000-0000-000000000000}"/>
          </ac:spMkLst>
        </pc:spChg>
        <pc:spChg chg="mod">
          <ac:chgData name="Alison Murphy" userId="9ba79fcb-d62b-4ed0-b66e-b4415e918fea" providerId="ADAL" clId="{BA104B46-FC36-4806-8BDA-81637422B333}" dt="2025-01-07T13:59:21.343" v="5" actId="27636"/>
          <ac:spMkLst>
            <pc:docMk/>
            <pc:sldMk cId="268991955" sldId="262"/>
            <ac:spMk id="5" creationId="{53C3F5E6-8D3F-6A89-2B48-675700247D90}"/>
          </ac:spMkLst>
        </pc:spChg>
        <pc:picChg chg="mod">
          <ac:chgData name="Alison Murphy" userId="9ba79fcb-d62b-4ed0-b66e-b4415e918fea" providerId="ADAL" clId="{BA104B46-FC36-4806-8BDA-81637422B333}" dt="2025-01-07T14:05:57.970" v="73" actId="14100"/>
          <ac:picMkLst>
            <pc:docMk/>
            <pc:sldMk cId="268991955" sldId="262"/>
            <ac:picMk id="4" creationId="{00000000-0000-0000-0000-000000000000}"/>
          </ac:picMkLst>
        </pc:picChg>
      </pc:sldChg>
      <pc:sldChg chg="modSp mod">
        <pc:chgData name="Alison Murphy" userId="9ba79fcb-d62b-4ed0-b66e-b4415e918fea" providerId="ADAL" clId="{BA104B46-FC36-4806-8BDA-81637422B333}" dt="2025-01-07T14:06:09.285" v="76" actId="27636"/>
        <pc:sldMkLst>
          <pc:docMk/>
          <pc:sldMk cId="1445498120" sldId="264"/>
        </pc:sldMkLst>
        <pc:spChg chg="mod">
          <ac:chgData name="Alison Murphy" userId="9ba79fcb-d62b-4ed0-b66e-b4415e918fea" providerId="ADAL" clId="{BA104B46-FC36-4806-8BDA-81637422B333}" dt="2025-01-07T14:00:05.890" v="35"/>
          <ac:spMkLst>
            <pc:docMk/>
            <pc:sldMk cId="1445498120" sldId="264"/>
            <ac:spMk id="2" creationId="{00000000-0000-0000-0000-000000000000}"/>
          </ac:spMkLst>
        </pc:spChg>
        <pc:spChg chg="mod">
          <ac:chgData name="Alison Murphy" userId="9ba79fcb-d62b-4ed0-b66e-b4415e918fea" providerId="ADAL" clId="{BA104B46-FC36-4806-8BDA-81637422B333}" dt="2025-01-07T14:06:09.285" v="76" actId="27636"/>
          <ac:spMkLst>
            <pc:docMk/>
            <pc:sldMk cId="1445498120" sldId="264"/>
            <ac:spMk id="3" creationId="{00000000-0000-0000-0000-000000000000}"/>
          </ac:spMkLst>
        </pc:spChg>
        <pc:spChg chg="mod">
          <ac:chgData name="Alison Murphy" userId="9ba79fcb-d62b-4ed0-b66e-b4415e918fea" providerId="ADAL" clId="{BA104B46-FC36-4806-8BDA-81637422B333}" dt="2025-01-07T14:06:09.269" v="75" actId="27636"/>
          <ac:spMkLst>
            <pc:docMk/>
            <pc:sldMk cId="1445498120" sldId="264"/>
            <ac:spMk id="4" creationId="{3C2B905C-4C3A-D787-C7C6-EF5A40C681C3}"/>
          </ac:spMkLst>
        </pc:spChg>
      </pc:sldChg>
      <pc:sldChg chg="modSp mod">
        <pc:chgData name="Alison Murphy" userId="9ba79fcb-d62b-4ed0-b66e-b4415e918fea" providerId="ADAL" clId="{BA104B46-FC36-4806-8BDA-81637422B333}" dt="2025-01-07T14:54:33.795" v="116" actId="14100"/>
        <pc:sldMkLst>
          <pc:docMk/>
          <pc:sldMk cId="431294609" sldId="265"/>
        </pc:sldMkLst>
        <pc:spChg chg="mod">
          <ac:chgData name="Alison Murphy" userId="9ba79fcb-d62b-4ed0-b66e-b4415e918fea" providerId="ADAL" clId="{BA104B46-FC36-4806-8BDA-81637422B333}" dt="2025-01-07T14:52:11.324" v="86" actId="14100"/>
          <ac:spMkLst>
            <pc:docMk/>
            <pc:sldMk cId="431294609" sldId="265"/>
            <ac:spMk id="2" creationId="{00000000-0000-0000-0000-000000000000}"/>
          </ac:spMkLst>
        </pc:spChg>
        <pc:spChg chg="mod">
          <ac:chgData name="Alison Murphy" userId="9ba79fcb-d62b-4ed0-b66e-b4415e918fea" providerId="ADAL" clId="{BA104B46-FC36-4806-8BDA-81637422B333}" dt="2025-01-07T14:53:52.526" v="108" actId="27636"/>
          <ac:spMkLst>
            <pc:docMk/>
            <pc:sldMk cId="431294609" sldId="265"/>
            <ac:spMk id="3" creationId="{00000000-0000-0000-0000-000000000000}"/>
          </ac:spMkLst>
        </pc:spChg>
        <pc:spChg chg="mod">
          <ac:chgData name="Alison Murphy" userId="9ba79fcb-d62b-4ed0-b66e-b4415e918fea" providerId="ADAL" clId="{BA104B46-FC36-4806-8BDA-81637422B333}" dt="2025-01-07T14:53:52.523" v="107" actId="27636"/>
          <ac:spMkLst>
            <pc:docMk/>
            <pc:sldMk cId="431294609" sldId="265"/>
            <ac:spMk id="7" creationId="{A4513CB5-6B23-04F1-EF48-D6A554FA5C52}"/>
          </ac:spMkLst>
        </pc:spChg>
        <pc:picChg chg="mod">
          <ac:chgData name="Alison Murphy" userId="9ba79fcb-d62b-4ed0-b66e-b4415e918fea" providerId="ADAL" clId="{BA104B46-FC36-4806-8BDA-81637422B333}" dt="2025-01-07T14:54:19.169" v="113" actId="1076"/>
          <ac:picMkLst>
            <pc:docMk/>
            <pc:sldMk cId="431294609" sldId="265"/>
            <ac:picMk id="4" creationId="{00000000-0000-0000-0000-000000000000}"/>
          </ac:picMkLst>
        </pc:picChg>
        <pc:picChg chg="mod">
          <ac:chgData name="Alison Murphy" userId="9ba79fcb-d62b-4ed0-b66e-b4415e918fea" providerId="ADAL" clId="{BA104B46-FC36-4806-8BDA-81637422B333}" dt="2025-01-07T14:54:33.795" v="116" actId="14100"/>
          <ac:picMkLst>
            <pc:docMk/>
            <pc:sldMk cId="431294609" sldId="265"/>
            <ac:picMk id="5" creationId="{00000000-0000-0000-0000-000000000000}"/>
          </ac:picMkLst>
        </pc:picChg>
        <pc:picChg chg="mod">
          <ac:chgData name="Alison Murphy" userId="9ba79fcb-d62b-4ed0-b66e-b4415e918fea" providerId="ADAL" clId="{BA104B46-FC36-4806-8BDA-81637422B333}" dt="2025-01-07T14:53:24.568" v="101" actId="14100"/>
          <ac:picMkLst>
            <pc:docMk/>
            <pc:sldMk cId="431294609" sldId="265"/>
            <ac:picMk id="6" creationId="{00000000-0000-0000-0000-000000000000}"/>
          </ac:picMkLst>
        </pc:picChg>
      </pc:sldChg>
      <pc:sldChg chg="modSp mod">
        <pc:chgData name="Alison Murphy" userId="9ba79fcb-d62b-4ed0-b66e-b4415e918fea" providerId="ADAL" clId="{BA104B46-FC36-4806-8BDA-81637422B333}" dt="2025-01-07T14:54:54.166" v="118" actId="14100"/>
        <pc:sldMkLst>
          <pc:docMk/>
          <pc:sldMk cId="3459869768" sldId="267"/>
        </pc:sldMkLst>
        <pc:spChg chg="mod">
          <ac:chgData name="Alison Murphy" userId="9ba79fcb-d62b-4ed0-b66e-b4415e918fea" providerId="ADAL" clId="{BA104B46-FC36-4806-8BDA-81637422B333}" dt="2025-01-07T14:00:05.890" v="35"/>
          <ac:spMkLst>
            <pc:docMk/>
            <pc:sldMk cId="3459869768" sldId="267"/>
            <ac:spMk id="2" creationId="{00000000-0000-0000-0000-000000000000}"/>
          </ac:spMkLst>
        </pc:spChg>
        <pc:picChg chg="mod">
          <ac:chgData name="Alison Murphy" userId="9ba79fcb-d62b-4ed0-b66e-b4415e918fea" providerId="ADAL" clId="{BA104B46-FC36-4806-8BDA-81637422B333}" dt="2025-01-07T14:54:44.860" v="117" actId="14100"/>
          <ac:picMkLst>
            <pc:docMk/>
            <pc:sldMk cId="3459869768" sldId="267"/>
            <ac:picMk id="4" creationId="{00000000-0000-0000-0000-000000000000}"/>
          </ac:picMkLst>
        </pc:picChg>
        <pc:picChg chg="mod">
          <ac:chgData name="Alison Murphy" userId="9ba79fcb-d62b-4ed0-b66e-b4415e918fea" providerId="ADAL" clId="{BA104B46-FC36-4806-8BDA-81637422B333}" dt="2025-01-07T14:54:54.166" v="118" actId="14100"/>
          <ac:picMkLst>
            <pc:docMk/>
            <pc:sldMk cId="3459869768" sldId="267"/>
            <ac:picMk id="5" creationId="{00000000-0000-0000-0000-000000000000}"/>
          </ac:picMkLst>
        </pc:picChg>
      </pc:sldChg>
      <pc:sldChg chg="modSp">
        <pc:chgData name="Alison Murphy" userId="9ba79fcb-d62b-4ed0-b66e-b4415e918fea" providerId="ADAL" clId="{BA104B46-FC36-4806-8BDA-81637422B333}" dt="2025-01-07T14:00:05.890" v="35"/>
        <pc:sldMkLst>
          <pc:docMk/>
          <pc:sldMk cId="1328885578" sldId="268"/>
        </pc:sldMkLst>
        <pc:spChg chg="mod">
          <ac:chgData name="Alison Murphy" userId="9ba79fcb-d62b-4ed0-b66e-b4415e918fea" providerId="ADAL" clId="{BA104B46-FC36-4806-8BDA-81637422B333}" dt="2025-01-07T14:00:05.890" v="35"/>
          <ac:spMkLst>
            <pc:docMk/>
            <pc:sldMk cId="1328885578" sldId="268"/>
            <ac:spMk id="2" creationId="{00000000-0000-0000-0000-000000000000}"/>
          </ac:spMkLst>
        </pc:spChg>
      </pc:sldChg>
      <pc:sldChg chg="modSp mod">
        <pc:chgData name="Alison Murphy" userId="9ba79fcb-d62b-4ed0-b66e-b4415e918fea" providerId="ADAL" clId="{BA104B46-FC36-4806-8BDA-81637422B333}" dt="2025-01-07T13:59:21.795" v="22" actId="27636"/>
        <pc:sldMkLst>
          <pc:docMk/>
          <pc:sldMk cId="2860484992" sldId="269"/>
        </pc:sldMkLst>
        <pc:spChg chg="mod">
          <ac:chgData name="Alison Murphy" userId="9ba79fcb-d62b-4ed0-b66e-b4415e918fea" providerId="ADAL" clId="{BA104B46-FC36-4806-8BDA-81637422B333}" dt="2025-01-07T13:59:21.795" v="22" actId="27636"/>
          <ac:spMkLst>
            <pc:docMk/>
            <pc:sldMk cId="2860484992" sldId="269"/>
            <ac:spMk id="2" creationId="{00000000-0000-0000-0000-000000000000}"/>
          </ac:spMkLst>
        </pc:spChg>
        <pc:spChg chg="mod">
          <ac:chgData name="Alison Murphy" userId="9ba79fcb-d62b-4ed0-b66e-b4415e918fea" providerId="ADAL" clId="{BA104B46-FC36-4806-8BDA-81637422B333}" dt="2025-01-07T13:59:21.786" v="20" actId="27636"/>
          <ac:spMkLst>
            <pc:docMk/>
            <pc:sldMk cId="2860484992" sldId="269"/>
            <ac:spMk id="3" creationId="{00000000-0000-0000-0000-000000000000}"/>
          </ac:spMkLst>
        </pc:spChg>
        <pc:spChg chg="mod">
          <ac:chgData name="Alison Murphy" userId="9ba79fcb-d62b-4ed0-b66e-b4415e918fea" providerId="ADAL" clId="{BA104B46-FC36-4806-8BDA-81637422B333}" dt="2025-01-07T13:59:21.792" v="21" actId="27636"/>
          <ac:spMkLst>
            <pc:docMk/>
            <pc:sldMk cId="2860484992" sldId="269"/>
            <ac:spMk id="6" creationId="{3AECD48C-6A3B-5B44-CF38-3357828A3AF8}"/>
          </ac:spMkLst>
        </pc:spChg>
      </pc:sldChg>
      <pc:sldChg chg="modSp">
        <pc:chgData name="Alison Murphy" userId="9ba79fcb-d62b-4ed0-b66e-b4415e918fea" providerId="ADAL" clId="{BA104B46-FC36-4806-8BDA-81637422B333}" dt="2025-01-07T14:00:05.890" v="35"/>
        <pc:sldMkLst>
          <pc:docMk/>
          <pc:sldMk cId="2929281911" sldId="271"/>
        </pc:sldMkLst>
        <pc:spChg chg="mod">
          <ac:chgData name="Alison Murphy" userId="9ba79fcb-d62b-4ed0-b66e-b4415e918fea" providerId="ADAL" clId="{BA104B46-FC36-4806-8BDA-81637422B333}" dt="2025-01-07T14:00:05.890" v="35"/>
          <ac:spMkLst>
            <pc:docMk/>
            <pc:sldMk cId="2929281911" sldId="271"/>
            <ac:spMk id="2" creationId="{00000000-0000-0000-0000-000000000000}"/>
          </ac:spMkLst>
        </pc:spChg>
        <pc:spChg chg="mod">
          <ac:chgData name="Alison Murphy" userId="9ba79fcb-d62b-4ed0-b66e-b4415e918fea" providerId="ADAL" clId="{BA104B46-FC36-4806-8BDA-81637422B333}" dt="2025-01-07T14:00:05.890" v="35"/>
          <ac:spMkLst>
            <pc:docMk/>
            <pc:sldMk cId="2929281911" sldId="271"/>
            <ac:spMk id="3" creationId="{00000000-0000-0000-0000-000000000000}"/>
          </ac:spMkLst>
        </pc:spChg>
        <pc:spChg chg="mod">
          <ac:chgData name="Alison Murphy" userId="9ba79fcb-d62b-4ed0-b66e-b4415e918fea" providerId="ADAL" clId="{BA104B46-FC36-4806-8BDA-81637422B333}" dt="2025-01-07T14:00:05.890" v="35"/>
          <ac:spMkLst>
            <pc:docMk/>
            <pc:sldMk cId="2929281911" sldId="271"/>
            <ac:spMk id="5" creationId="{9076A0FD-BAB1-F259-D64E-0E4D3F970EBD}"/>
          </ac:spMkLst>
        </pc:spChg>
      </pc:sldChg>
      <pc:sldChg chg="modSp mod">
        <pc:chgData name="Alison Murphy" userId="9ba79fcb-d62b-4ed0-b66e-b4415e918fea" providerId="ADAL" clId="{BA104B46-FC36-4806-8BDA-81637422B333}" dt="2025-01-07T14:57:47.084" v="135" actId="1076"/>
        <pc:sldMkLst>
          <pc:docMk/>
          <pc:sldMk cId="3923698952" sldId="272"/>
        </pc:sldMkLst>
        <pc:spChg chg="mod">
          <ac:chgData name="Alison Murphy" userId="9ba79fcb-d62b-4ed0-b66e-b4415e918fea" providerId="ADAL" clId="{BA104B46-FC36-4806-8BDA-81637422B333}" dt="2025-01-07T13:59:21.895" v="27" actId="27636"/>
          <ac:spMkLst>
            <pc:docMk/>
            <pc:sldMk cId="3923698952" sldId="272"/>
            <ac:spMk id="2" creationId="{00000000-0000-0000-0000-000000000000}"/>
          </ac:spMkLst>
        </pc:spChg>
        <pc:spChg chg="mod">
          <ac:chgData name="Alison Murphy" userId="9ba79fcb-d62b-4ed0-b66e-b4415e918fea" providerId="ADAL" clId="{BA104B46-FC36-4806-8BDA-81637422B333}" dt="2025-01-07T14:00:05.890" v="35"/>
          <ac:spMkLst>
            <pc:docMk/>
            <pc:sldMk cId="3923698952" sldId="272"/>
            <ac:spMk id="3" creationId="{00000000-0000-0000-0000-000000000000}"/>
          </ac:spMkLst>
        </pc:spChg>
        <pc:spChg chg="mod">
          <ac:chgData name="Alison Murphy" userId="9ba79fcb-d62b-4ed0-b66e-b4415e918fea" providerId="ADAL" clId="{BA104B46-FC36-4806-8BDA-81637422B333}" dt="2025-01-07T14:00:05.890" v="35"/>
          <ac:spMkLst>
            <pc:docMk/>
            <pc:sldMk cId="3923698952" sldId="272"/>
            <ac:spMk id="4" creationId="{1199292A-6D5D-5814-1F3A-FF25BF01911D}"/>
          </ac:spMkLst>
        </pc:spChg>
        <pc:picChg chg="mod">
          <ac:chgData name="Alison Murphy" userId="9ba79fcb-d62b-4ed0-b66e-b4415e918fea" providerId="ADAL" clId="{BA104B46-FC36-4806-8BDA-81637422B333}" dt="2025-01-07T14:57:47.084" v="135" actId="1076"/>
          <ac:picMkLst>
            <pc:docMk/>
            <pc:sldMk cId="3923698952" sldId="272"/>
            <ac:picMk id="6" creationId="{00000000-0000-0000-0000-000000000000}"/>
          </ac:picMkLst>
        </pc:picChg>
      </pc:sldChg>
      <pc:sldChg chg="modSp">
        <pc:chgData name="Alison Murphy" userId="9ba79fcb-d62b-4ed0-b66e-b4415e918fea" providerId="ADAL" clId="{BA104B46-FC36-4806-8BDA-81637422B333}" dt="2025-01-07T14:00:05.890" v="35"/>
        <pc:sldMkLst>
          <pc:docMk/>
          <pc:sldMk cId="2770626375" sldId="273"/>
        </pc:sldMkLst>
        <pc:spChg chg="mod">
          <ac:chgData name="Alison Murphy" userId="9ba79fcb-d62b-4ed0-b66e-b4415e918fea" providerId="ADAL" clId="{BA104B46-FC36-4806-8BDA-81637422B333}" dt="2025-01-07T14:00:05.890" v="35"/>
          <ac:spMkLst>
            <pc:docMk/>
            <pc:sldMk cId="2770626375" sldId="273"/>
            <ac:spMk id="2" creationId="{00000000-0000-0000-0000-000000000000}"/>
          </ac:spMkLst>
        </pc:spChg>
        <pc:spChg chg="mod">
          <ac:chgData name="Alison Murphy" userId="9ba79fcb-d62b-4ed0-b66e-b4415e918fea" providerId="ADAL" clId="{BA104B46-FC36-4806-8BDA-81637422B333}" dt="2025-01-07T14:00:05.890" v="35"/>
          <ac:spMkLst>
            <pc:docMk/>
            <pc:sldMk cId="2770626375" sldId="273"/>
            <ac:spMk id="3" creationId="{00000000-0000-0000-0000-000000000000}"/>
          </ac:spMkLst>
        </pc:spChg>
        <pc:spChg chg="mod">
          <ac:chgData name="Alison Murphy" userId="9ba79fcb-d62b-4ed0-b66e-b4415e918fea" providerId="ADAL" clId="{BA104B46-FC36-4806-8BDA-81637422B333}" dt="2025-01-07T14:00:05.890" v="35"/>
          <ac:spMkLst>
            <pc:docMk/>
            <pc:sldMk cId="2770626375" sldId="273"/>
            <ac:spMk id="4" creationId="{2F20078C-DD5F-5E44-6B1E-5C44DBE997CD}"/>
          </ac:spMkLst>
        </pc:spChg>
      </pc:sldChg>
      <pc:sldChg chg="addSp delSp modSp mod">
        <pc:chgData name="Alison Murphy" userId="9ba79fcb-d62b-4ed0-b66e-b4415e918fea" providerId="ADAL" clId="{BA104B46-FC36-4806-8BDA-81637422B333}" dt="2025-01-08T10:44:15.515" v="190" actId="1076"/>
        <pc:sldMkLst>
          <pc:docMk/>
          <pc:sldMk cId="974380553" sldId="274"/>
        </pc:sldMkLst>
        <pc:spChg chg="mod">
          <ac:chgData name="Alison Murphy" userId="9ba79fcb-d62b-4ed0-b66e-b4415e918fea" providerId="ADAL" clId="{BA104B46-FC36-4806-8BDA-81637422B333}" dt="2025-01-07T14:00:05.890" v="35"/>
          <ac:spMkLst>
            <pc:docMk/>
            <pc:sldMk cId="974380553" sldId="274"/>
            <ac:spMk id="2" creationId="{00000000-0000-0000-0000-000000000000}"/>
          </ac:spMkLst>
        </pc:spChg>
        <pc:spChg chg="add mod">
          <ac:chgData name="Alison Murphy" userId="9ba79fcb-d62b-4ed0-b66e-b4415e918fea" providerId="ADAL" clId="{BA104B46-FC36-4806-8BDA-81637422B333}" dt="2025-01-08T10:43:03.322" v="169" actId="255"/>
          <ac:spMkLst>
            <pc:docMk/>
            <pc:sldMk cId="974380553" sldId="274"/>
            <ac:spMk id="4" creationId="{39B08430-47B1-924B-7919-5CD4DC94E48C}"/>
          </ac:spMkLst>
        </pc:spChg>
        <pc:spChg chg="add mod">
          <ac:chgData name="Alison Murphy" userId="9ba79fcb-d62b-4ed0-b66e-b4415e918fea" providerId="ADAL" clId="{BA104B46-FC36-4806-8BDA-81637422B333}" dt="2025-01-08T10:44:00.849" v="189" actId="113"/>
          <ac:spMkLst>
            <pc:docMk/>
            <pc:sldMk cId="974380553" sldId="274"/>
            <ac:spMk id="5" creationId="{F9FCA2F2-CA61-A099-DE71-A476CBE15275}"/>
          </ac:spMkLst>
        </pc:spChg>
        <pc:picChg chg="mod">
          <ac:chgData name="Alison Murphy" userId="9ba79fcb-d62b-4ed0-b66e-b4415e918fea" providerId="ADAL" clId="{BA104B46-FC36-4806-8BDA-81637422B333}" dt="2025-01-08T10:44:15.515" v="190" actId="1076"/>
          <ac:picMkLst>
            <pc:docMk/>
            <pc:sldMk cId="974380553" sldId="274"/>
            <ac:picMk id="15" creationId="{00000000-0000-0000-0000-000000000000}"/>
          </ac:picMkLst>
        </pc:picChg>
        <pc:picChg chg="del">
          <ac:chgData name="Alison Murphy" userId="9ba79fcb-d62b-4ed0-b66e-b4415e918fea" providerId="ADAL" clId="{BA104B46-FC36-4806-8BDA-81637422B333}" dt="2025-01-08T10:34:00.283" v="152" actId="478"/>
          <ac:picMkLst>
            <pc:docMk/>
            <pc:sldMk cId="974380553" sldId="274"/>
            <ac:picMk id="16" creationId="{00000000-0000-0000-0000-000000000000}"/>
          </ac:picMkLst>
        </pc:picChg>
        <pc:picChg chg="del mod">
          <ac:chgData name="Alison Murphy" userId="9ba79fcb-d62b-4ed0-b66e-b4415e918fea" providerId="ADAL" clId="{BA104B46-FC36-4806-8BDA-81637422B333}" dt="2025-01-08T10:34:04.175" v="153" actId="478"/>
          <ac:picMkLst>
            <pc:docMk/>
            <pc:sldMk cId="974380553" sldId="274"/>
            <ac:picMk id="17" creationId="{00000000-0000-0000-0000-000000000000}"/>
          </ac:picMkLst>
        </pc:picChg>
      </pc:sldChg>
      <pc:sldChg chg="addSp delSp modSp mod">
        <pc:chgData name="Alison Murphy" userId="9ba79fcb-d62b-4ed0-b66e-b4415e918fea" providerId="ADAL" clId="{BA104B46-FC36-4806-8BDA-81637422B333}" dt="2025-01-07T15:00:11.402" v="151" actId="14100"/>
        <pc:sldMkLst>
          <pc:docMk/>
          <pc:sldMk cId="3943898529" sldId="275"/>
        </pc:sldMkLst>
        <pc:spChg chg="del mod">
          <ac:chgData name="Alison Murphy" userId="9ba79fcb-d62b-4ed0-b66e-b4415e918fea" providerId="ADAL" clId="{BA104B46-FC36-4806-8BDA-81637422B333}" dt="2025-01-07T14:59:56.813" v="148" actId="26606"/>
          <ac:spMkLst>
            <pc:docMk/>
            <pc:sldMk cId="3943898529" sldId="275"/>
            <ac:spMk id="2" creationId="{00000000-0000-0000-0000-000000000000}"/>
          </ac:spMkLst>
        </pc:spChg>
        <pc:spChg chg="del mod">
          <ac:chgData name="Alison Murphy" userId="9ba79fcb-d62b-4ed0-b66e-b4415e918fea" providerId="ADAL" clId="{BA104B46-FC36-4806-8BDA-81637422B333}" dt="2025-01-07T14:59:56.813" v="148" actId="26606"/>
          <ac:spMkLst>
            <pc:docMk/>
            <pc:sldMk cId="3943898529" sldId="275"/>
            <ac:spMk id="3" creationId="{00000000-0000-0000-0000-000000000000}"/>
          </ac:spMkLst>
        </pc:spChg>
        <pc:spChg chg="add">
          <ac:chgData name="Alison Murphy" userId="9ba79fcb-d62b-4ed0-b66e-b4415e918fea" providerId="ADAL" clId="{BA104B46-FC36-4806-8BDA-81637422B333}" dt="2025-01-07T14:59:56.813" v="148" actId="26606"/>
          <ac:spMkLst>
            <pc:docMk/>
            <pc:sldMk cId="3943898529" sldId="275"/>
            <ac:spMk id="9" creationId="{B1AE067B-01C0-65A5-F288-1D36BB2D5E4E}"/>
          </ac:spMkLst>
        </pc:spChg>
        <pc:picChg chg="mod">
          <ac:chgData name="Alison Murphy" userId="9ba79fcb-d62b-4ed0-b66e-b4415e918fea" providerId="ADAL" clId="{BA104B46-FC36-4806-8BDA-81637422B333}" dt="2025-01-07T15:00:11.402" v="151" actId="14100"/>
          <ac:picMkLst>
            <pc:docMk/>
            <pc:sldMk cId="3943898529" sldId="275"/>
            <ac:picMk id="4" creationId="{00000000-0000-0000-0000-000000000000}"/>
          </ac:picMkLst>
        </pc:picChg>
      </pc:sldChg>
      <pc:sldChg chg="modSp mod">
        <pc:chgData name="Alison Murphy" userId="9ba79fcb-d62b-4ed0-b66e-b4415e918fea" providerId="ADAL" clId="{BA104B46-FC36-4806-8BDA-81637422B333}" dt="2025-01-07T14:00:05.890" v="35"/>
        <pc:sldMkLst>
          <pc:docMk/>
          <pc:sldMk cId="3398245233" sldId="277"/>
        </pc:sldMkLst>
        <pc:spChg chg="mod">
          <ac:chgData name="Alison Murphy" userId="9ba79fcb-d62b-4ed0-b66e-b4415e918fea" providerId="ADAL" clId="{BA104B46-FC36-4806-8BDA-81637422B333}" dt="2025-01-07T14:00:05.890" v="35"/>
          <ac:spMkLst>
            <pc:docMk/>
            <pc:sldMk cId="3398245233" sldId="277"/>
            <ac:spMk id="2" creationId="{00000000-0000-0000-0000-000000000000}"/>
          </ac:spMkLst>
        </pc:spChg>
        <pc:spChg chg="mod">
          <ac:chgData name="Alison Murphy" userId="9ba79fcb-d62b-4ed0-b66e-b4415e918fea" providerId="ADAL" clId="{BA104B46-FC36-4806-8BDA-81637422B333}" dt="2025-01-07T13:59:21.995" v="31" actId="27636"/>
          <ac:spMkLst>
            <pc:docMk/>
            <pc:sldMk cId="3398245233" sldId="277"/>
            <ac:spMk id="3" creationId="{00000000-0000-0000-0000-000000000000}"/>
          </ac:spMkLst>
        </pc:spChg>
      </pc:sldChg>
      <pc:sldChg chg="modSp mod">
        <pc:chgData name="Alison Murphy" userId="9ba79fcb-d62b-4ed0-b66e-b4415e918fea" providerId="ADAL" clId="{BA104B46-FC36-4806-8BDA-81637422B333}" dt="2025-01-07T14:03:35.259" v="53" actId="20577"/>
        <pc:sldMkLst>
          <pc:docMk/>
          <pc:sldMk cId="113798311" sldId="278"/>
        </pc:sldMkLst>
        <pc:spChg chg="mod">
          <ac:chgData name="Alison Murphy" userId="9ba79fcb-d62b-4ed0-b66e-b4415e918fea" providerId="ADAL" clId="{BA104B46-FC36-4806-8BDA-81637422B333}" dt="2025-01-07T14:03:35.259" v="53" actId="20577"/>
          <ac:spMkLst>
            <pc:docMk/>
            <pc:sldMk cId="113798311" sldId="278"/>
            <ac:spMk id="2" creationId="{00000000-0000-0000-0000-000000000000}"/>
          </ac:spMkLst>
        </pc:spChg>
      </pc:sldChg>
      <pc:sldChg chg="modSp mod">
        <pc:chgData name="Alison Murphy" userId="9ba79fcb-d62b-4ed0-b66e-b4415e918fea" providerId="ADAL" clId="{BA104B46-FC36-4806-8BDA-81637422B333}" dt="2025-01-07T14:05:18.297" v="70" actId="27636"/>
        <pc:sldMkLst>
          <pc:docMk/>
          <pc:sldMk cId="2613345990" sldId="279"/>
        </pc:sldMkLst>
        <pc:spChg chg="mod">
          <ac:chgData name="Alison Murphy" userId="9ba79fcb-d62b-4ed0-b66e-b4415e918fea" providerId="ADAL" clId="{BA104B46-FC36-4806-8BDA-81637422B333}" dt="2025-01-07T14:05:18.297" v="70" actId="27636"/>
          <ac:spMkLst>
            <pc:docMk/>
            <pc:sldMk cId="2613345990" sldId="279"/>
            <ac:spMk id="2" creationId="{00000000-0000-0000-0000-000000000000}"/>
          </ac:spMkLst>
        </pc:spChg>
        <pc:spChg chg="mod">
          <ac:chgData name="Alison Murphy" userId="9ba79fcb-d62b-4ed0-b66e-b4415e918fea" providerId="ADAL" clId="{BA104B46-FC36-4806-8BDA-81637422B333}" dt="2025-01-07T14:00:05.890" v="35"/>
          <ac:spMkLst>
            <pc:docMk/>
            <pc:sldMk cId="2613345990" sldId="279"/>
            <ac:spMk id="3" creationId="{00000000-0000-0000-0000-000000000000}"/>
          </ac:spMkLst>
        </pc:spChg>
      </pc:sldChg>
      <pc:sldChg chg="modSp mod">
        <pc:chgData name="Alison Murphy" userId="9ba79fcb-d62b-4ed0-b66e-b4415e918fea" providerId="ADAL" clId="{BA104B46-FC36-4806-8BDA-81637422B333}" dt="2025-01-07T14:00:06.218" v="36" actId="27636"/>
        <pc:sldMkLst>
          <pc:docMk/>
          <pc:sldMk cId="3319392991" sldId="281"/>
        </pc:sldMkLst>
        <pc:spChg chg="mod">
          <ac:chgData name="Alison Murphy" userId="9ba79fcb-d62b-4ed0-b66e-b4415e918fea" providerId="ADAL" clId="{BA104B46-FC36-4806-8BDA-81637422B333}" dt="2025-01-07T14:00:06.218" v="36" actId="27636"/>
          <ac:spMkLst>
            <pc:docMk/>
            <pc:sldMk cId="3319392991" sldId="281"/>
            <ac:spMk id="2" creationId="{00000000-0000-0000-0000-000000000000}"/>
          </ac:spMkLst>
        </pc:spChg>
        <pc:graphicFrameChg chg="mod">
          <ac:chgData name="Alison Murphy" userId="9ba79fcb-d62b-4ed0-b66e-b4415e918fea" providerId="ADAL" clId="{BA104B46-FC36-4806-8BDA-81637422B333}" dt="2025-01-07T14:00:05.890" v="35"/>
          <ac:graphicFrameMkLst>
            <pc:docMk/>
            <pc:sldMk cId="3319392991" sldId="281"/>
            <ac:graphicFrameMk id="6" creationId="{00000000-0000-0000-0000-000000000000}"/>
          </ac:graphicFrameMkLst>
        </pc:graphicFrameChg>
      </pc:sldChg>
      <pc:sldChg chg="modSp mod">
        <pc:chgData name="Alison Murphy" userId="9ba79fcb-d62b-4ed0-b66e-b4415e918fea" providerId="ADAL" clId="{BA104B46-FC36-4806-8BDA-81637422B333}" dt="2025-01-07T14:51:45.210" v="85" actId="1076"/>
        <pc:sldMkLst>
          <pc:docMk/>
          <pc:sldMk cId="1400399404" sldId="282"/>
        </pc:sldMkLst>
        <pc:spChg chg="mod">
          <ac:chgData name="Alison Murphy" userId="9ba79fcb-d62b-4ed0-b66e-b4415e918fea" providerId="ADAL" clId="{BA104B46-FC36-4806-8BDA-81637422B333}" dt="2025-01-07T13:59:21.415" v="10" actId="27636"/>
          <ac:spMkLst>
            <pc:docMk/>
            <pc:sldMk cId="1400399404" sldId="282"/>
            <ac:spMk id="2" creationId="{00000000-0000-0000-0000-000000000000}"/>
          </ac:spMkLst>
        </pc:spChg>
        <pc:picChg chg="mod">
          <ac:chgData name="Alison Murphy" userId="9ba79fcb-d62b-4ed0-b66e-b4415e918fea" providerId="ADAL" clId="{BA104B46-FC36-4806-8BDA-81637422B333}" dt="2025-01-07T14:51:45.210" v="85" actId="1076"/>
          <ac:picMkLst>
            <pc:docMk/>
            <pc:sldMk cId="1400399404" sldId="282"/>
            <ac:picMk id="7" creationId="{00000000-0000-0000-0000-000000000000}"/>
          </ac:picMkLst>
        </pc:picChg>
      </pc:sldChg>
      <pc:sldChg chg="modSp">
        <pc:chgData name="Alison Murphy" userId="9ba79fcb-d62b-4ed0-b66e-b4415e918fea" providerId="ADAL" clId="{BA104B46-FC36-4806-8BDA-81637422B333}" dt="2025-01-07T14:00:05.890" v="35"/>
        <pc:sldMkLst>
          <pc:docMk/>
          <pc:sldMk cId="4110559835" sldId="284"/>
        </pc:sldMkLst>
        <pc:spChg chg="mod">
          <ac:chgData name="Alison Murphy" userId="9ba79fcb-d62b-4ed0-b66e-b4415e918fea" providerId="ADAL" clId="{BA104B46-FC36-4806-8BDA-81637422B333}" dt="2025-01-07T14:00:05.890" v="35"/>
          <ac:spMkLst>
            <pc:docMk/>
            <pc:sldMk cId="4110559835" sldId="284"/>
            <ac:spMk id="2" creationId="{4BBBA200-63D5-415B-99A7-13A2CFFD7465}"/>
          </ac:spMkLst>
        </pc:spChg>
      </pc:sldChg>
      <pc:sldChg chg="modSp mod">
        <pc:chgData name="Alison Murphy" userId="9ba79fcb-d62b-4ed0-b66e-b4415e918fea" providerId="ADAL" clId="{BA104B46-FC36-4806-8BDA-81637422B333}" dt="2025-01-07T14:55:28.101" v="124" actId="27636"/>
        <pc:sldMkLst>
          <pc:docMk/>
          <pc:sldMk cId="827963740" sldId="285"/>
        </pc:sldMkLst>
        <pc:spChg chg="mod">
          <ac:chgData name="Alison Murphy" userId="9ba79fcb-d62b-4ed0-b66e-b4415e918fea" providerId="ADAL" clId="{BA104B46-FC36-4806-8BDA-81637422B333}" dt="2025-01-07T14:00:05.890" v="35"/>
          <ac:spMkLst>
            <pc:docMk/>
            <pc:sldMk cId="827963740" sldId="285"/>
            <ac:spMk id="2" creationId="{9898FD16-6C8D-4599-BF26-898EE8F8ABAA}"/>
          </ac:spMkLst>
        </pc:spChg>
        <pc:spChg chg="mod">
          <ac:chgData name="Alison Murphy" userId="9ba79fcb-d62b-4ed0-b66e-b4415e918fea" providerId="ADAL" clId="{BA104B46-FC36-4806-8BDA-81637422B333}" dt="2025-01-07T14:55:28.101" v="124" actId="27636"/>
          <ac:spMkLst>
            <pc:docMk/>
            <pc:sldMk cId="827963740" sldId="285"/>
            <ac:spMk id="3" creationId="{C698AA19-08BE-4674-B85D-6F49A945C657}"/>
          </ac:spMkLst>
        </pc:spChg>
        <pc:spChg chg="mod">
          <ac:chgData name="Alison Murphy" userId="9ba79fcb-d62b-4ed0-b66e-b4415e918fea" providerId="ADAL" clId="{BA104B46-FC36-4806-8BDA-81637422B333}" dt="2025-01-07T14:55:28.096" v="123" actId="27636"/>
          <ac:spMkLst>
            <pc:docMk/>
            <pc:sldMk cId="827963740" sldId="285"/>
            <ac:spMk id="4" creationId="{C6D5ED7C-B195-9941-9534-FD170B62DADD}"/>
          </ac:spMkLst>
        </pc:spChg>
      </pc:sldChg>
      <pc:sldChg chg="modSp mod">
        <pc:chgData name="Alison Murphy" userId="9ba79fcb-d62b-4ed0-b66e-b4415e918fea" providerId="ADAL" clId="{BA104B46-FC36-4806-8BDA-81637422B333}" dt="2025-01-07T14:55:46.224" v="127" actId="1076"/>
        <pc:sldMkLst>
          <pc:docMk/>
          <pc:sldMk cId="2905154505" sldId="286"/>
        </pc:sldMkLst>
        <pc:spChg chg="mod">
          <ac:chgData name="Alison Murphy" userId="9ba79fcb-d62b-4ed0-b66e-b4415e918fea" providerId="ADAL" clId="{BA104B46-FC36-4806-8BDA-81637422B333}" dt="2025-01-07T14:00:05.890" v="35"/>
          <ac:spMkLst>
            <pc:docMk/>
            <pc:sldMk cId="2905154505" sldId="286"/>
            <ac:spMk id="2" creationId="{6543518E-115C-48B7-B2E9-ABB64D1C9496}"/>
          </ac:spMkLst>
        </pc:spChg>
        <pc:spChg chg="mod">
          <ac:chgData name="Alison Murphy" userId="9ba79fcb-d62b-4ed0-b66e-b4415e918fea" providerId="ADAL" clId="{BA104B46-FC36-4806-8BDA-81637422B333}" dt="2025-01-07T14:55:46.224" v="127" actId="1076"/>
          <ac:spMkLst>
            <pc:docMk/>
            <pc:sldMk cId="2905154505" sldId="286"/>
            <ac:spMk id="3" creationId="{B9C500CE-F63A-4C16-B6C7-40B5728B6896}"/>
          </ac:spMkLst>
        </pc:spChg>
      </pc:sldChg>
      <pc:sldChg chg="modSp mod">
        <pc:chgData name="Alison Murphy" userId="9ba79fcb-d62b-4ed0-b66e-b4415e918fea" providerId="ADAL" clId="{BA104B46-FC36-4806-8BDA-81637422B333}" dt="2025-01-07T14:56:08.880" v="130" actId="1076"/>
        <pc:sldMkLst>
          <pc:docMk/>
          <pc:sldMk cId="1955246500" sldId="287"/>
        </pc:sldMkLst>
        <pc:spChg chg="mod">
          <ac:chgData name="Alison Murphy" userId="9ba79fcb-d62b-4ed0-b66e-b4415e918fea" providerId="ADAL" clId="{BA104B46-FC36-4806-8BDA-81637422B333}" dt="2025-01-07T14:00:05.890" v="35"/>
          <ac:spMkLst>
            <pc:docMk/>
            <pc:sldMk cId="1955246500" sldId="287"/>
            <ac:spMk id="2" creationId="{9469F0AC-EAFA-4753-BA1D-DCF8BEBF240A}"/>
          </ac:spMkLst>
        </pc:spChg>
        <pc:picChg chg="mod">
          <ac:chgData name="Alison Murphy" userId="9ba79fcb-d62b-4ed0-b66e-b4415e918fea" providerId="ADAL" clId="{BA104B46-FC36-4806-8BDA-81637422B333}" dt="2025-01-07T14:56:08.880" v="130" actId="1076"/>
          <ac:picMkLst>
            <pc:docMk/>
            <pc:sldMk cId="1955246500" sldId="287"/>
            <ac:picMk id="4" creationId="{678CEFA6-F1C4-40B6-855B-9DCCB75C2DF0}"/>
          </ac:picMkLst>
        </pc:picChg>
        <pc:picChg chg="mod">
          <ac:chgData name="Alison Murphy" userId="9ba79fcb-d62b-4ed0-b66e-b4415e918fea" providerId="ADAL" clId="{BA104B46-FC36-4806-8BDA-81637422B333}" dt="2025-01-07T14:56:05.621" v="129" actId="1076"/>
          <ac:picMkLst>
            <pc:docMk/>
            <pc:sldMk cId="1955246500" sldId="287"/>
            <ac:picMk id="5" creationId="{DCD0B900-F2A7-4D14-8610-D6C4EA3EDB81}"/>
          </ac:picMkLst>
        </pc:picChg>
      </pc:sldChg>
      <pc:sldChg chg="modSp mod">
        <pc:chgData name="Alison Murphy" userId="9ba79fcb-d62b-4ed0-b66e-b4415e918fea" providerId="ADAL" clId="{BA104B46-FC36-4806-8BDA-81637422B333}" dt="2025-01-07T14:00:06.360" v="37" actId="27636"/>
        <pc:sldMkLst>
          <pc:docMk/>
          <pc:sldMk cId="1321241798" sldId="288"/>
        </pc:sldMkLst>
        <pc:spChg chg="mod">
          <ac:chgData name="Alison Murphy" userId="9ba79fcb-d62b-4ed0-b66e-b4415e918fea" providerId="ADAL" clId="{BA104B46-FC36-4806-8BDA-81637422B333}" dt="2025-01-07T14:00:05.890" v="35"/>
          <ac:spMkLst>
            <pc:docMk/>
            <pc:sldMk cId="1321241798" sldId="288"/>
            <ac:spMk id="2" creationId="{47E8566D-71C1-49AA-9645-767CA2DE5194}"/>
          </ac:spMkLst>
        </pc:spChg>
        <pc:spChg chg="mod">
          <ac:chgData name="Alison Murphy" userId="9ba79fcb-d62b-4ed0-b66e-b4415e918fea" providerId="ADAL" clId="{BA104B46-FC36-4806-8BDA-81637422B333}" dt="2025-01-07T14:00:06.360" v="37" actId="27636"/>
          <ac:spMkLst>
            <pc:docMk/>
            <pc:sldMk cId="1321241798" sldId="288"/>
            <ac:spMk id="3" creationId="{54A9C9B5-7A08-43CC-8C0E-054D02CC83CD}"/>
          </ac:spMkLst>
        </pc:spChg>
      </pc:sldChg>
      <pc:sldChg chg="modSp mod">
        <pc:chgData name="Alison Murphy" userId="9ba79fcb-d62b-4ed0-b66e-b4415e918fea" providerId="ADAL" clId="{BA104B46-FC36-4806-8BDA-81637422B333}" dt="2025-01-07T14:56:22.621" v="132" actId="1076"/>
        <pc:sldMkLst>
          <pc:docMk/>
          <pc:sldMk cId="3889256338" sldId="289"/>
        </pc:sldMkLst>
        <pc:spChg chg="mod">
          <ac:chgData name="Alison Murphy" userId="9ba79fcb-d62b-4ed0-b66e-b4415e918fea" providerId="ADAL" clId="{BA104B46-FC36-4806-8BDA-81637422B333}" dt="2025-01-07T14:00:05.890" v="35"/>
          <ac:spMkLst>
            <pc:docMk/>
            <pc:sldMk cId="3889256338" sldId="289"/>
            <ac:spMk id="2" creationId="{3B8EC270-C611-42D4-9FFA-969D4396C8C2}"/>
          </ac:spMkLst>
        </pc:spChg>
        <pc:picChg chg="mod">
          <ac:chgData name="Alison Murphy" userId="9ba79fcb-d62b-4ed0-b66e-b4415e918fea" providerId="ADAL" clId="{BA104B46-FC36-4806-8BDA-81637422B333}" dt="2025-01-07T14:56:20.360" v="131" actId="1076"/>
          <ac:picMkLst>
            <pc:docMk/>
            <pc:sldMk cId="3889256338" sldId="289"/>
            <ac:picMk id="4" creationId="{4E10A2EF-CA67-4EC2-9232-8549F9DEC1AF}"/>
          </ac:picMkLst>
        </pc:picChg>
        <pc:picChg chg="mod">
          <ac:chgData name="Alison Murphy" userId="9ba79fcb-d62b-4ed0-b66e-b4415e918fea" providerId="ADAL" clId="{BA104B46-FC36-4806-8BDA-81637422B333}" dt="2025-01-07T14:56:22.621" v="132" actId="1076"/>
          <ac:picMkLst>
            <pc:docMk/>
            <pc:sldMk cId="3889256338" sldId="289"/>
            <ac:picMk id="5" creationId="{A9EE5C65-8260-4394-9F0A-FA3BCFD18474}"/>
          </ac:picMkLst>
        </pc:picChg>
      </pc:sldChg>
      <pc:sldChg chg="modSp mod">
        <pc:chgData name="Alison Murphy" userId="9ba79fcb-d62b-4ed0-b66e-b4415e918fea" providerId="ADAL" clId="{BA104B46-FC36-4806-8BDA-81637422B333}" dt="2025-01-07T14:00:06.385" v="39" actId="27636"/>
        <pc:sldMkLst>
          <pc:docMk/>
          <pc:sldMk cId="404891380" sldId="290"/>
        </pc:sldMkLst>
        <pc:spChg chg="mod">
          <ac:chgData name="Alison Murphy" userId="9ba79fcb-d62b-4ed0-b66e-b4415e918fea" providerId="ADAL" clId="{BA104B46-FC36-4806-8BDA-81637422B333}" dt="2025-01-07T14:00:05.890" v="35"/>
          <ac:spMkLst>
            <pc:docMk/>
            <pc:sldMk cId="404891380" sldId="290"/>
            <ac:spMk id="2" creationId="{B9A611C1-077A-4694-BC5A-2904C459BBB9}"/>
          </ac:spMkLst>
        </pc:spChg>
        <pc:spChg chg="mod">
          <ac:chgData name="Alison Murphy" userId="9ba79fcb-d62b-4ed0-b66e-b4415e918fea" providerId="ADAL" clId="{BA104B46-FC36-4806-8BDA-81637422B333}" dt="2025-01-07T14:00:06.385" v="39" actId="27636"/>
          <ac:spMkLst>
            <pc:docMk/>
            <pc:sldMk cId="404891380" sldId="290"/>
            <ac:spMk id="3" creationId="{84BA2A87-5AB7-4B36-A17D-B4A1E1C3F102}"/>
          </ac:spMkLst>
        </pc:spChg>
      </pc:sldChg>
      <pc:sldChg chg="modSp mod">
        <pc:chgData name="Alison Murphy" userId="9ba79fcb-d62b-4ed0-b66e-b4415e918fea" providerId="ADAL" clId="{BA104B46-FC36-4806-8BDA-81637422B333}" dt="2025-01-07T14:07:00.244" v="84" actId="27636"/>
        <pc:sldMkLst>
          <pc:docMk/>
          <pc:sldMk cId="1549358040" sldId="292"/>
        </pc:sldMkLst>
        <pc:spChg chg="mod">
          <ac:chgData name="Alison Murphy" userId="9ba79fcb-d62b-4ed0-b66e-b4415e918fea" providerId="ADAL" clId="{BA104B46-FC36-4806-8BDA-81637422B333}" dt="2025-01-07T14:07:00.244" v="84" actId="27636"/>
          <ac:spMkLst>
            <pc:docMk/>
            <pc:sldMk cId="1549358040" sldId="292"/>
            <ac:spMk id="2" creationId="{72820A24-B3FC-4159-A9A1-829EFE2B8520}"/>
          </ac:spMkLst>
        </pc:spChg>
        <pc:picChg chg="mod">
          <ac:chgData name="Alison Murphy" userId="9ba79fcb-d62b-4ed0-b66e-b4415e918fea" providerId="ADAL" clId="{BA104B46-FC36-4806-8BDA-81637422B333}" dt="2025-01-07T14:06:47.012" v="81" actId="1076"/>
          <ac:picMkLst>
            <pc:docMk/>
            <pc:sldMk cId="1549358040" sldId="292"/>
            <ac:picMk id="4" creationId="{FF1E40E3-B7B6-4A45-98A3-EFE334DCC43A}"/>
          </ac:picMkLst>
        </pc:picChg>
      </pc:sldChg>
      <pc:sldChg chg="modSp mod">
        <pc:chgData name="Alison Murphy" userId="9ba79fcb-d62b-4ed0-b66e-b4415e918fea" providerId="ADAL" clId="{BA104B46-FC36-4806-8BDA-81637422B333}" dt="2025-01-07T14:55:11.805" v="121" actId="27636"/>
        <pc:sldMkLst>
          <pc:docMk/>
          <pc:sldMk cId="1835859048" sldId="293"/>
        </pc:sldMkLst>
        <pc:spChg chg="mod">
          <ac:chgData name="Alison Murphy" userId="9ba79fcb-d62b-4ed0-b66e-b4415e918fea" providerId="ADAL" clId="{BA104B46-FC36-4806-8BDA-81637422B333}" dt="2025-01-07T14:00:05.890" v="35"/>
          <ac:spMkLst>
            <pc:docMk/>
            <pc:sldMk cId="1835859048" sldId="293"/>
            <ac:spMk id="2" creationId="{EE294008-7A44-46A1-B60B-DFED30FF83C8}"/>
          </ac:spMkLst>
        </pc:spChg>
        <pc:spChg chg="mod">
          <ac:chgData name="Alison Murphy" userId="9ba79fcb-d62b-4ed0-b66e-b4415e918fea" providerId="ADAL" clId="{BA104B46-FC36-4806-8BDA-81637422B333}" dt="2025-01-07T14:55:11.805" v="121" actId="27636"/>
          <ac:spMkLst>
            <pc:docMk/>
            <pc:sldMk cId="1835859048" sldId="293"/>
            <ac:spMk id="3" creationId="{E76527F3-A7E1-4914-AA28-63B8C0AF3250}"/>
          </ac:spMkLst>
        </pc:spChg>
        <pc:spChg chg="mod">
          <ac:chgData name="Alison Murphy" userId="9ba79fcb-d62b-4ed0-b66e-b4415e918fea" providerId="ADAL" clId="{BA104B46-FC36-4806-8BDA-81637422B333}" dt="2025-01-07T14:55:11.801" v="120" actId="27636"/>
          <ac:spMkLst>
            <pc:docMk/>
            <pc:sldMk cId="1835859048" sldId="293"/>
            <ac:spMk id="4" creationId="{CF2F5105-B79A-EA02-94D8-7744CA04975D}"/>
          </ac:spMkLst>
        </pc:spChg>
      </pc:sldChg>
      <pc:sldChg chg="delSp delDesignElem">
        <pc:chgData name="Alison Murphy" userId="9ba79fcb-d62b-4ed0-b66e-b4415e918fea" providerId="ADAL" clId="{BA104B46-FC36-4806-8BDA-81637422B333}" dt="2025-01-07T13:59:20.854" v="1"/>
        <pc:sldMkLst>
          <pc:docMk/>
          <pc:sldMk cId="3768461945" sldId="294"/>
        </pc:sldMkLst>
        <pc:spChg chg="del">
          <ac:chgData name="Alison Murphy" userId="9ba79fcb-d62b-4ed0-b66e-b4415e918fea" providerId="ADAL" clId="{BA104B46-FC36-4806-8BDA-81637422B333}" dt="2025-01-07T13:59:20.854" v="1"/>
          <ac:spMkLst>
            <pc:docMk/>
            <pc:sldMk cId="3768461945" sldId="294"/>
            <ac:spMk id="9" creationId="{0CABCAE3-64FC-4149-819F-2C1812824154}"/>
          </ac:spMkLst>
        </pc:spChg>
        <pc:spChg chg="del">
          <ac:chgData name="Alison Murphy" userId="9ba79fcb-d62b-4ed0-b66e-b4415e918fea" providerId="ADAL" clId="{BA104B46-FC36-4806-8BDA-81637422B333}" dt="2025-01-07T13:59:20.854" v="1"/>
          <ac:spMkLst>
            <pc:docMk/>
            <pc:sldMk cId="3768461945" sldId="294"/>
            <ac:spMk id="17" creationId="{2FA7AD0A-1871-4DF8-9235-F49D0513B9C1}"/>
          </ac:spMkLst>
        </pc:spChg>
        <pc:spChg chg="del">
          <ac:chgData name="Alison Murphy" userId="9ba79fcb-d62b-4ed0-b66e-b4415e918fea" providerId="ADAL" clId="{BA104B46-FC36-4806-8BDA-81637422B333}" dt="2025-01-07T13:59:20.854" v="1"/>
          <ac:spMkLst>
            <pc:docMk/>
            <pc:sldMk cId="3768461945" sldId="294"/>
            <ac:spMk id="19" creationId="{36B04CFB-FAE5-47DD-9B3E-4E9BA7A89CC1}"/>
          </ac:spMkLst>
        </pc:spChg>
        <pc:spChg chg="del">
          <ac:chgData name="Alison Murphy" userId="9ba79fcb-d62b-4ed0-b66e-b4415e918fea" providerId="ADAL" clId="{BA104B46-FC36-4806-8BDA-81637422B333}" dt="2025-01-07T13:59:20.854" v="1"/>
          <ac:spMkLst>
            <pc:docMk/>
            <pc:sldMk cId="3768461945" sldId="294"/>
            <ac:spMk id="27" creationId="{622F7FD7-8884-4FD5-95AB-0B5C6033ADF7}"/>
          </ac:spMkLst>
        </pc:spChg>
        <pc:grpChg chg="del">
          <ac:chgData name="Alison Murphy" userId="9ba79fcb-d62b-4ed0-b66e-b4415e918fea" providerId="ADAL" clId="{BA104B46-FC36-4806-8BDA-81637422B333}" dt="2025-01-07T13:59:20.854" v="1"/>
          <ac:grpSpMkLst>
            <pc:docMk/>
            <pc:sldMk cId="3768461945" sldId="294"/>
            <ac:grpSpMk id="23" creationId="{E8ACF89C-CFC3-4D68-B3C4-2BEFB7BBE5F7}"/>
          </ac:grpSpMkLst>
        </pc:grpChg>
        <pc:picChg chg="del">
          <ac:chgData name="Alison Murphy" userId="9ba79fcb-d62b-4ed0-b66e-b4415e918fea" providerId="ADAL" clId="{BA104B46-FC36-4806-8BDA-81637422B333}" dt="2025-01-07T13:59:20.854" v="1"/>
          <ac:picMkLst>
            <pc:docMk/>
            <pc:sldMk cId="3768461945" sldId="294"/>
            <ac:picMk id="11" creationId="{012FDCFE-9AD2-4D8A-8CBF-B3AA37EBF6DD}"/>
          </ac:picMkLst>
        </pc:picChg>
        <pc:picChg chg="del">
          <ac:chgData name="Alison Murphy" userId="9ba79fcb-d62b-4ed0-b66e-b4415e918fea" providerId="ADAL" clId="{BA104B46-FC36-4806-8BDA-81637422B333}" dt="2025-01-07T13:59:20.854" v="1"/>
          <ac:picMkLst>
            <pc:docMk/>
            <pc:sldMk cId="3768461945" sldId="294"/>
            <ac:picMk id="29" creationId="{16EFE474-4FE0-4E8F-8F09-5ED2C9E76A84}"/>
          </ac:picMkLst>
        </pc:picChg>
        <pc:cxnChg chg="del">
          <ac:chgData name="Alison Murphy" userId="9ba79fcb-d62b-4ed0-b66e-b4415e918fea" providerId="ADAL" clId="{BA104B46-FC36-4806-8BDA-81637422B333}" dt="2025-01-07T13:59:20.854" v="1"/>
          <ac:cxnSpMkLst>
            <pc:docMk/>
            <pc:sldMk cId="3768461945" sldId="294"/>
            <ac:cxnSpMk id="13" creationId="{FBD463FC-4CA8-4FF4-85A3-AF9F4B98D210}"/>
          </ac:cxnSpMkLst>
        </pc:cxnChg>
        <pc:cxnChg chg="del">
          <ac:chgData name="Alison Murphy" userId="9ba79fcb-d62b-4ed0-b66e-b4415e918fea" providerId="ADAL" clId="{BA104B46-FC36-4806-8BDA-81637422B333}" dt="2025-01-07T13:59:20.854" v="1"/>
          <ac:cxnSpMkLst>
            <pc:docMk/>
            <pc:sldMk cId="3768461945" sldId="294"/>
            <ac:cxnSpMk id="15" creationId="{BECF35C3-8B44-4F4B-BD25-4C01823DB22A}"/>
          </ac:cxnSpMkLst>
        </pc:cxnChg>
        <pc:cxnChg chg="del">
          <ac:chgData name="Alison Murphy" userId="9ba79fcb-d62b-4ed0-b66e-b4415e918fea" providerId="ADAL" clId="{BA104B46-FC36-4806-8BDA-81637422B333}" dt="2025-01-07T13:59:20.854" v="1"/>
          <ac:cxnSpMkLst>
            <pc:docMk/>
            <pc:sldMk cId="3768461945" sldId="294"/>
            <ac:cxnSpMk id="21" creationId="{EE68D41B-9286-479F-9AB7-678C8E348D71}"/>
          </ac:cxnSpMkLst>
        </pc:cxnChg>
        <pc:cxnChg chg="del">
          <ac:chgData name="Alison Murphy" userId="9ba79fcb-d62b-4ed0-b66e-b4415e918fea" providerId="ADAL" clId="{BA104B46-FC36-4806-8BDA-81637422B333}" dt="2025-01-07T13:59:20.854" v="1"/>
          <ac:cxnSpMkLst>
            <pc:docMk/>
            <pc:sldMk cId="3768461945" sldId="294"/>
            <ac:cxnSpMk id="31" creationId="{CF8B8C81-54DC-4AF5-B682-3A2C70A6B55C}"/>
          </ac:cxnSpMkLst>
        </pc:cxnChg>
      </pc:sldChg>
      <pc:sldChg chg="modSp">
        <pc:chgData name="Alison Murphy" userId="9ba79fcb-d62b-4ed0-b66e-b4415e918fea" providerId="ADAL" clId="{BA104B46-FC36-4806-8BDA-81637422B333}" dt="2025-01-07T14:00:05.890" v="35"/>
        <pc:sldMkLst>
          <pc:docMk/>
          <pc:sldMk cId="369012510" sldId="295"/>
        </pc:sldMkLst>
        <pc:spChg chg="mod">
          <ac:chgData name="Alison Murphy" userId="9ba79fcb-d62b-4ed0-b66e-b4415e918fea" providerId="ADAL" clId="{BA104B46-FC36-4806-8BDA-81637422B333}" dt="2025-01-07T14:00:05.890" v="35"/>
          <ac:spMkLst>
            <pc:docMk/>
            <pc:sldMk cId="369012510" sldId="295"/>
            <ac:spMk id="2" creationId="{D4CFB008-E456-4BB7-B67B-190ED5E925A1}"/>
          </ac:spMkLst>
        </pc:spChg>
        <pc:spChg chg="mod">
          <ac:chgData name="Alison Murphy" userId="9ba79fcb-d62b-4ed0-b66e-b4415e918fea" providerId="ADAL" clId="{BA104B46-FC36-4806-8BDA-81637422B333}" dt="2025-01-07T14:00:05.890" v="35"/>
          <ac:spMkLst>
            <pc:docMk/>
            <pc:sldMk cId="369012510" sldId="295"/>
            <ac:spMk id="3" creationId="{4B66FAE4-0817-4B80-A6CB-36A6C177C002}"/>
          </ac:spMkLst>
        </pc:spChg>
        <pc:spChg chg="mod">
          <ac:chgData name="Alison Murphy" userId="9ba79fcb-d62b-4ed0-b66e-b4415e918fea" providerId="ADAL" clId="{BA104B46-FC36-4806-8BDA-81637422B333}" dt="2025-01-07T14:00:05.890" v="35"/>
          <ac:spMkLst>
            <pc:docMk/>
            <pc:sldMk cId="369012510" sldId="295"/>
            <ac:spMk id="4" creationId="{38A65D18-C4E5-0AA3-C943-77B1A4E79EF9}"/>
          </ac:spMkLst>
        </pc:spChg>
      </pc:sldChg>
      <pc:sldChg chg="modSp mod">
        <pc:chgData name="Alison Murphy" userId="9ba79fcb-d62b-4ed0-b66e-b4415e918fea" providerId="ADAL" clId="{BA104B46-FC36-4806-8BDA-81637422B333}" dt="2025-01-07T13:59:21.434" v="12" actId="27636"/>
        <pc:sldMkLst>
          <pc:docMk/>
          <pc:sldMk cId="3822836627" sldId="296"/>
        </pc:sldMkLst>
        <pc:spChg chg="mod">
          <ac:chgData name="Alison Murphy" userId="9ba79fcb-d62b-4ed0-b66e-b4415e918fea" providerId="ADAL" clId="{BA104B46-FC36-4806-8BDA-81637422B333}" dt="2025-01-07T13:59:21.434" v="12" actId="27636"/>
          <ac:spMkLst>
            <pc:docMk/>
            <pc:sldMk cId="3822836627" sldId="296"/>
            <ac:spMk id="5" creationId="{9E47DA95-200F-2AEC-F678-593542B529AD}"/>
          </ac:spMkLst>
        </pc:spChg>
        <pc:spChg chg="mod">
          <ac:chgData name="Alison Murphy" userId="9ba79fcb-d62b-4ed0-b66e-b4415e918fea" providerId="ADAL" clId="{BA104B46-FC36-4806-8BDA-81637422B333}" dt="2025-01-07T13:59:21.431" v="11" actId="27636"/>
          <ac:spMkLst>
            <pc:docMk/>
            <pc:sldMk cId="3822836627" sldId="296"/>
            <ac:spMk id="6" creationId="{B1574973-93BC-9AF5-9873-71C16A883361}"/>
          </ac:spMkLst>
        </pc:spChg>
      </pc:sldChg>
      <pc:sldChg chg="modSp">
        <pc:chgData name="Alison Murphy" userId="9ba79fcb-d62b-4ed0-b66e-b4415e918fea" providerId="ADAL" clId="{BA104B46-FC36-4806-8BDA-81637422B333}" dt="2025-01-07T14:00:05.890" v="35"/>
        <pc:sldMkLst>
          <pc:docMk/>
          <pc:sldMk cId="2878904819" sldId="297"/>
        </pc:sldMkLst>
        <pc:spChg chg="mod">
          <ac:chgData name="Alison Murphy" userId="9ba79fcb-d62b-4ed0-b66e-b4415e918fea" providerId="ADAL" clId="{BA104B46-FC36-4806-8BDA-81637422B333}" dt="2025-01-07T14:00:05.890" v="35"/>
          <ac:spMkLst>
            <pc:docMk/>
            <pc:sldMk cId="2878904819" sldId="297"/>
            <ac:spMk id="2" creationId="{841B9B0E-D0BA-4C4E-4C4E-7FC5B24E7E3C}"/>
          </ac:spMkLst>
        </pc:spChg>
        <pc:spChg chg="mod">
          <ac:chgData name="Alison Murphy" userId="9ba79fcb-d62b-4ed0-b66e-b4415e918fea" providerId="ADAL" clId="{BA104B46-FC36-4806-8BDA-81637422B333}" dt="2025-01-07T14:00:05.890" v="35"/>
          <ac:spMkLst>
            <pc:docMk/>
            <pc:sldMk cId="2878904819" sldId="297"/>
            <ac:spMk id="4" creationId="{733BD29F-AB12-973A-1E41-4D58797BDD3D}"/>
          </ac:spMkLst>
        </pc:spChg>
        <pc:spChg chg="mod">
          <ac:chgData name="Alison Murphy" userId="9ba79fcb-d62b-4ed0-b66e-b4415e918fea" providerId="ADAL" clId="{BA104B46-FC36-4806-8BDA-81637422B333}" dt="2025-01-07T14:00:05.890" v="35"/>
          <ac:spMkLst>
            <pc:docMk/>
            <pc:sldMk cId="2878904819" sldId="297"/>
            <ac:spMk id="5" creationId="{457459D7-AD3C-90F4-414F-AAA2B21EF75E}"/>
          </ac:spMkLst>
        </pc:spChg>
      </pc:sldChg>
      <pc:sldChg chg="modSp">
        <pc:chgData name="Alison Murphy" userId="9ba79fcb-d62b-4ed0-b66e-b4415e918fea" providerId="ADAL" clId="{BA104B46-FC36-4806-8BDA-81637422B333}" dt="2025-01-07T14:00:05.890" v="35"/>
        <pc:sldMkLst>
          <pc:docMk/>
          <pc:sldMk cId="3315065822" sldId="298"/>
        </pc:sldMkLst>
        <pc:spChg chg="mod">
          <ac:chgData name="Alison Murphy" userId="9ba79fcb-d62b-4ed0-b66e-b4415e918fea" providerId="ADAL" clId="{BA104B46-FC36-4806-8BDA-81637422B333}" dt="2025-01-07T14:00:05.890" v="35"/>
          <ac:spMkLst>
            <pc:docMk/>
            <pc:sldMk cId="3315065822" sldId="298"/>
            <ac:spMk id="2" creationId="{6CEAB420-BA53-645D-0076-5801847A10C4}"/>
          </ac:spMkLst>
        </pc:spChg>
        <pc:spChg chg="mod">
          <ac:chgData name="Alison Murphy" userId="9ba79fcb-d62b-4ed0-b66e-b4415e918fea" providerId="ADAL" clId="{BA104B46-FC36-4806-8BDA-81637422B333}" dt="2025-01-07T14:00:05.890" v="35"/>
          <ac:spMkLst>
            <pc:docMk/>
            <pc:sldMk cId="3315065822" sldId="298"/>
            <ac:spMk id="4" creationId="{96F8899A-AFB1-35D6-A39F-8DB72611E610}"/>
          </ac:spMkLst>
        </pc:spChg>
        <pc:spChg chg="mod">
          <ac:chgData name="Alison Murphy" userId="9ba79fcb-d62b-4ed0-b66e-b4415e918fea" providerId="ADAL" clId="{BA104B46-FC36-4806-8BDA-81637422B333}" dt="2025-01-07T14:00:05.890" v="35"/>
          <ac:spMkLst>
            <pc:docMk/>
            <pc:sldMk cId="3315065822" sldId="298"/>
            <ac:spMk id="5" creationId="{B36FAF13-312E-792B-708D-218AF7115F16}"/>
          </ac:spMkLst>
        </pc:spChg>
      </pc:sldChg>
      <pc:sldChg chg="modSp mod">
        <pc:chgData name="Alison Murphy" userId="9ba79fcb-d62b-4ed0-b66e-b4415e918fea" providerId="ADAL" clId="{BA104B46-FC36-4806-8BDA-81637422B333}" dt="2025-01-07T14:57:08.228" v="134" actId="20577"/>
        <pc:sldMkLst>
          <pc:docMk/>
          <pc:sldMk cId="3363562524" sldId="299"/>
        </pc:sldMkLst>
        <pc:spChg chg="mod">
          <ac:chgData name="Alison Murphy" userId="9ba79fcb-d62b-4ed0-b66e-b4415e918fea" providerId="ADAL" clId="{BA104B46-FC36-4806-8BDA-81637422B333}" dt="2025-01-07T14:57:08.228" v="134" actId="20577"/>
          <ac:spMkLst>
            <pc:docMk/>
            <pc:sldMk cId="3363562524" sldId="299"/>
            <ac:spMk id="2" creationId="{D3C46399-4E0B-3E4A-1CA9-DC4A226502CA}"/>
          </ac:spMkLst>
        </pc:spChg>
        <pc:spChg chg="mod">
          <ac:chgData name="Alison Murphy" userId="9ba79fcb-d62b-4ed0-b66e-b4415e918fea" providerId="ADAL" clId="{BA104B46-FC36-4806-8BDA-81637422B333}" dt="2025-01-07T13:59:21.807" v="24" actId="27636"/>
          <ac:spMkLst>
            <pc:docMk/>
            <pc:sldMk cId="3363562524" sldId="299"/>
            <ac:spMk id="3" creationId="{1EBD0FC0-C2AA-08D6-E486-1D4977B5FD28}"/>
          </ac:spMkLst>
        </pc:spChg>
        <pc:spChg chg="mod">
          <ac:chgData name="Alison Murphy" userId="9ba79fcb-d62b-4ed0-b66e-b4415e918fea" providerId="ADAL" clId="{BA104B46-FC36-4806-8BDA-81637422B333}" dt="2025-01-07T14:00:05.890" v="35"/>
          <ac:spMkLst>
            <pc:docMk/>
            <pc:sldMk cId="3363562524" sldId="299"/>
            <ac:spMk id="4" creationId="{2AB9F7A5-C66C-4887-199A-B59A280C5A00}"/>
          </ac:spMkLst>
        </pc:spChg>
      </pc:sldChg>
      <pc:sldChg chg="modSp mod">
        <pc:chgData name="Alison Murphy" userId="9ba79fcb-d62b-4ed0-b66e-b4415e918fea" providerId="ADAL" clId="{BA104B46-FC36-4806-8BDA-81637422B333}" dt="2025-01-07T14:04:53.930" v="63" actId="14734"/>
        <pc:sldMkLst>
          <pc:docMk/>
          <pc:sldMk cId="448781639" sldId="300"/>
        </pc:sldMkLst>
        <pc:spChg chg="mod">
          <ac:chgData name="Alison Murphy" userId="9ba79fcb-d62b-4ed0-b66e-b4415e918fea" providerId="ADAL" clId="{BA104B46-FC36-4806-8BDA-81637422B333}" dt="2025-01-07T14:04:29.744" v="60" actId="255"/>
          <ac:spMkLst>
            <pc:docMk/>
            <pc:sldMk cId="448781639" sldId="300"/>
            <ac:spMk id="4" creationId="{1DC509B3-31DC-E551-1D26-A71DAA6F0963}"/>
          </ac:spMkLst>
        </pc:spChg>
        <pc:spChg chg="mod">
          <ac:chgData name="Alison Murphy" userId="9ba79fcb-d62b-4ed0-b66e-b4415e918fea" providerId="ADAL" clId="{BA104B46-FC36-4806-8BDA-81637422B333}" dt="2025-01-07T14:00:05.890" v="35"/>
          <ac:spMkLst>
            <pc:docMk/>
            <pc:sldMk cId="448781639" sldId="300"/>
            <ac:spMk id="5" creationId="{F3EAA2BB-5289-E184-1328-009358FCA433}"/>
          </ac:spMkLst>
        </pc:spChg>
        <pc:graphicFrameChg chg="mod modGraphic">
          <ac:chgData name="Alison Murphy" userId="9ba79fcb-d62b-4ed0-b66e-b4415e918fea" providerId="ADAL" clId="{BA104B46-FC36-4806-8BDA-81637422B333}" dt="2025-01-07T14:04:46.903" v="62" actId="14100"/>
          <ac:graphicFrameMkLst>
            <pc:docMk/>
            <pc:sldMk cId="448781639" sldId="300"/>
            <ac:graphicFrameMk id="2" creationId="{7DD060AD-362C-35EF-2D69-DBF295B68E85}"/>
          </ac:graphicFrameMkLst>
        </pc:graphicFrameChg>
        <pc:graphicFrameChg chg="modGraphic">
          <ac:chgData name="Alison Murphy" userId="9ba79fcb-d62b-4ed0-b66e-b4415e918fea" providerId="ADAL" clId="{BA104B46-FC36-4806-8BDA-81637422B333}" dt="2025-01-07T14:04:53.930" v="63" actId="14734"/>
          <ac:graphicFrameMkLst>
            <pc:docMk/>
            <pc:sldMk cId="448781639" sldId="300"/>
            <ac:graphicFrameMk id="7" creationId="{EF5AA95E-0BAE-9FA7-0CBB-5A4C415CA04E}"/>
          </ac:graphicFrameMkLst>
        </pc:graphicFrameChg>
      </pc:sldChg>
      <pc:sldChg chg="modSp">
        <pc:chgData name="Alison Murphy" userId="9ba79fcb-d62b-4ed0-b66e-b4415e918fea" providerId="ADAL" clId="{BA104B46-FC36-4806-8BDA-81637422B333}" dt="2025-01-07T14:00:05.890" v="35"/>
        <pc:sldMkLst>
          <pc:docMk/>
          <pc:sldMk cId="3332240534" sldId="301"/>
        </pc:sldMkLst>
        <pc:spChg chg="mod">
          <ac:chgData name="Alison Murphy" userId="9ba79fcb-d62b-4ed0-b66e-b4415e918fea" providerId="ADAL" clId="{BA104B46-FC36-4806-8BDA-81637422B333}" dt="2025-01-07T14:00:05.890" v="35"/>
          <ac:spMkLst>
            <pc:docMk/>
            <pc:sldMk cId="3332240534" sldId="301"/>
            <ac:spMk id="4" creationId="{DF393BD3-EFEE-E663-D04D-B46B3F2BEA40}"/>
          </ac:spMkLst>
        </pc:spChg>
        <pc:spChg chg="mod">
          <ac:chgData name="Alison Murphy" userId="9ba79fcb-d62b-4ed0-b66e-b4415e918fea" providerId="ADAL" clId="{BA104B46-FC36-4806-8BDA-81637422B333}" dt="2025-01-07T14:00:05.890" v="35"/>
          <ac:spMkLst>
            <pc:docMk/>
            <pc:sldMk cId="3332240534" sldId="301"/>
            <ac:spMk id="7" creationId="{0D44D84A-56A6-6D06-C382-E07E1FDD9ADC}"/>
          </ac:spMkLst>
        </pc:spChg>
      </pc:sldChg>
      <pc:sldChg chg="modSp mod">
        <pc:chgData name="Alison Murphy" userId="9ba79fcb-d62b-4ed0-b66e-b4415e918fea" providerId="ADAL" clId="{BA104B46-FC36-4806-8BDA-81637422B333}" dt="2025-01-07T14:57:57.019" v="138" actId="27636"/>
        <pc:sldMkLst>
          <pc:docMk/>
          <pc:sldMk cId="1575585277" sldId="302"/>
        </pc:sldMkLst>
        <pc:spChg chg="mod">
          <ac:chgData name="Alison Murphy" userId="9ba79fcb-d62b-4ed0-b66e-b4415e918fea" providerId="ADAL" clId="{BA104B46-FC36-4806-8BDA-81637422B333}" dt="2025-01-07T14:00:05.890" v="35"/>
          <ac:spMkLst>
            <pc:docMk/>
            <pc:sldMk cId="1575585277" sldId="302"/>
            <ac:spMk id="2" creationId="{05836445-B22B-98E7-18B4-70794D2925EB}"/>
          </ac:spMkLst>
        </pc:spChg>
        <pc:spChg chg="mod">
          <ac:chgData name="Alison Murphy" userId="9ba79fcb-d62b-4ed0-b66e-b4415e918fea" providerId="ADAL" clId="{BA104B46-FC36-4806-8BDA-81637422B333}" dt="2025-01-07T14:57:57.019" v="138" actId="27636"/>
          <ac:spMkLst>
            <pc:docMk/>
            <pc:sldMk cId="1575585277" sldId="302"/>
            <ac:spMk id="3" creationId="{AB556BF3-5554-13E3-CC5C-186198745F73}"/>
          </ac:spMkLst>
        </pc:spChg>
        <pc:spChg chg="mod">
          <ac:chgData name="Alison Murphy" userId="9ba79fcb-d62b-4ed0-b66e-b4415e918fea" providerId="ADAL" clId="{BA104B46-FC36-4806-8BDA-81637422B333}" dt="2025-01-07T14:57:57.015" v="137" actId="27636"/>
          <ac:spMkLst>
            <pc:docMk/>
            <pc:sldMk cId="1575585277" sldId="302"/>
            <ac:spMk id="4" creationId="{1374C59B-6899-94A1-4032-73EFEE65FFFF}"/>
          </ac:spMkLst>
        </pc:spChg>
      </pc:sldChg>
      <pc:sldChg chg="modSp">
        <pc:chgData name="Alison Murphy" userId="9ba79fcb-d62b-4ed0-b66e-b4415e918fea" providerId="ADAL" clId="{BA104B46-FC36-4806-8BDA-81637422B333}" dt="2025-01-07T14:00:05.890" v="35"/>
        <pc:sldMkLst>
          <pc:docMk/>
          <pc:sldMk cId="1462231670" sldId="303"/>
        </pc:sldMkLst>
        <pc:spChg chg="mod">
          <ac:chgData name="Alison Murphy" userId="9ba79fcb-d62b-4ed0-b66e-b4415e918fea" providerId="ADAL" clId="{BA104B46-FC36-4806-8BDA-81637422B333}" dt="2025-01-07T14:00:05.890" v="35"/>
          <ac:spMkLst>
            <pc:docMk/>
            <pc:sldMk cId="1462231670" sldId="303"/>
            <ac:spMk id="2" creationId="{8B81E404-DF43-8C22-2C61-283038EEB38A}"/>
          </ac:spMkLst>
        </pc:spChg>
        <pc:spChg chg="mod">
          <ac:chgData name="Alison Murphy" userId="9ba79fcb-d62b-4ed0-b66e-b4415e918fea" providerId="ADAL" clId="{BA104B46-FC36-4806-8BDA-81637422B333}" dt="2025-01-07T14:00:05.890" v="35"/>
          <ac:spMkLst>
            <pc:docMk/>
            <pc:sldMk cId="1462231670" sldId="303"/>
            <ac:spMk id="3" creationId="{86A77C4C-4502-452C-EBEB-FABCB7726058}"/>
          </ac:spMkLst>
        </pc:spChg>
      </pc:sldChg>
      <pc:sldChg chg="modSp mod">
        <pc:chgData name="Alison Murphy" userId="9ba79fcb-d62b-4ed0-b66e-b4415e918fea" providerId="ADAL" clId="{BA104B46-FC36-4806-8BDA-81637422B333}" dt="2025-01-07T14:00:05.890" v="35"/>
        <pc:sldMkLst>
          <pc:docMk/>
          <pc:sldMk cId="3158430904" sldId="304"/>
        </pc:sldMkLst>
        <pc:spChg chg="mod">
          <ac:chgData name="Alison Murphy" userId="9ba79fcb-d62b-4ed0-b66e-b4415e918fea" providerId="ADAL" clId="{BA104B46-FC36-4806-8BDA-81637422B333}" dt="2025-01-07T14:00:05.890" v="35"/>
          <ac:spMkLst>
            <pc:docMk/>
            <pc:sldMk cId="3158430904" sldId="304"/>
            <ac:spMk id="2" creationId="{A0CBAE68-B7D5-5589-5EA2-086782FC0D62}"/>
          </ac:spMkLst>
        </pc:spChg>
        <pc:spChg chg="mod">
          <ac:chgData name="Alison Murphy" userId="9ba79fcb-d62b-4ed0-b66e-b4415e918fea" providerId="ADAL" clId="{BA104B46-FC36-4806-8BDA-81637422B333}" dt="2025-01-07T14:00:05.890" v="35"/>
          <ac:spMkLst>
            <pc:docMk/>
            <pc:sldMk cId="3158430904" sldId="304"/>
            <ac:spMk id="3" creationId="{2FC9CA4D-F776-576E-6E3F-367DE60F0DC1}"/>
          </ac:spMkLst>
        </pc:spChg>
        <pc:spChg chg="mod">
          <ac:chgData name="Alison Murphy" userId="9ba79fcb-d62b-4ed0-b66e-b4415e918fea" providerId="ADAL" clId="{BA104B46-FC36-4806-8BDA-81637422B333}" dt="2025-01-07T14:00:05.890" v="35"/>
          <ac:spMkLst>
            <pc:docMk/>
            <pc:sldMk cId="3158430904" sldId="304"/>
            <ac:spMk id="4" creationId="{0ABA9275-827A-E899-360E-93BE2C7EEB56}"/>
          </ac:spMkLst>
        </pc:spChg>
      </pc:sldChg>
      <pc:sldChg chg="modSp mod">
        <pc:chgData name="Alison Murphy" userId="9ba79fcb-d62b-4ed0-b66e-b4415e918fea" providerId="ADAL" clId="{BA104B46-FC36-4806-8BDA-81637422B333}" dt="2025-01-07T14:03:21.075" v="51" actId="1076"/>
        <pc:sldMkLst>
          <pc:docMk/>
          <pc:sldMk cId="1739360611" sldId="305"/>
        </pc:sldMkLst>
        <pc:spChg chg="mod">
          <ac:chgData name="Alison Murphy" userId="9ba79fcb-d62b-4ed0-b66e-b4415e918fea" providerId="ADAL" clId="{BA104B46-FC36-4806-8BDA-81637422B333}" dt="2025-01-07T14:00:05.890" v="35"/>
          <ac:spMkLst>
            <pc:docMk/>
            <pc:sldMk cId="1739360611" sldId="305"/>
            <ac:spMk id="2" creationId="{00000000-0000-0000-0000-000000000000}"/>
          </ac:spMkLst>
        </pc:spChg>
        <pc:picChg chg="mod">
          <ac:chgData name="Alison Murphy" userId="9ba79fcb-d62b-4ed0-b66e-b4415e918fea" providerId="ADAL" clId="{BA104B46-FC36-4806-8BDA-81637422B333}" dt="2025-01-07T14:03:21.075" v="51" actId="1076"/>
          <ac:picMkLst>
            <pc:docMk/>
            <pc:sldMk cId="1739360611" sldId="305"/>
            <ac:picMk id="4" creationId="{00000000-0000-0000-0000-000000000000}"/>
          </ac:picMkLst>
        </pc:picChg>
      </pc:sldChg>
      <pc:sldChg chg="modSp mod">
        <pc:chgData name="Alison Murphy" userId="9ba79fcb-d62b-4ed0-b66e-b4415e918fea" providerId="ADAL" clId="{BA104B46-FC36-4806-8BDA-81637422B333}" dt="2025-01-07T14:05:40.520" v="72" actId="20577"/>
        <pc:sldMkLst>
          <pc:docMk/>
          <pc:sldMk cId="2484279587" sldId="306"/>
        </pc:sldMkLst>
        <pc:spChg chg="mod">
          <ac:chgData name="Alison Murphy" userId="9ba79fcb-d62b-4ed0-b66e-b4415e918fea" providerId="ADAL" clId="{BA104B46-FC36-4806-8BDA-81637422B333}" dt="2025-01-07T14:05:40.520" v="72" actId="20577"/>
          <ac:spMkLst>
            <pc:docMk/>
            <pc:sldMk cId="2484279587" sldId="306"/>
            <ac:spMk id="2" creationId="{00000000-0000-0000-0000-000000000000}"/>
          </ac:spMkLst>
        </pc:spChg>
        <pc:graphicFrameChg chg="mod">
          <ac:chgData name="Alison Murphy" userId="9ba79fcb-d62b-4ed0-b66e-b4415e918fea" providerId="ADAL" clId="{BA104B46-FC36-4806-8BDA-81637422B333}" dt="2025-01-07T14:00:05.890" v="35"/>
          <ac:graphicFrameMkLst>
            <pc:docMk/>
            <pc:sldMk cId="2484279587" sldId="306"/>
            <ac:graphicFrameMk id="6" creationId="{00000000-0000-0000-0000-000000000000}"/>
          </ac:graphicFrameMkLst>
        </pc:graphicFrameChg>
      </pc:sldChg>
      <pc:sldChg chg="modSp">
        <pc:chgData name="Alison Murphy" userId="9ba79fcb-d62b-4ed0-b66e-b4415e918fea" providerId="ADAL" clId="{BA104B46-FC36-4806-8BDA-81637422B333}" dt="2025-01-07T14:00:05.890" v="35"/>
        <pc:sldMkLst>
          <pc:docMk/>
          <pc:sldMk cId="871708202" sldId="307"/>
        </pc:sldMkLst>
        <pc:spChg chg="mod">
          <ac:chgData name="Alison Murphy" userId="9ba79fcb-d62b-4ed0-b66e-b4415e918fea" providerId="ADAL" clId="{BA104B46-FC36-4806-8BDA-81637422B333}" dt="2025-01-07T14:00:05.890" v="35"/>
          <ac:spMkLst>
            <pc:docMk/>
            <pc:sldMk cId="871708202" sldId="307"/>
            <ac:spMk id="2" creationId="{00000000-0000-0000-0000-000000000000}"/>
          </ac:spMkLst>
        </pc:spChg>
      </pc:sldChg>
      <pc:sldChg chg="modSp mod">
        <pc:chgData name="Alison Murphy" userId="9ba79fcb-d62b-4ed0-b66e-b4415e918fea" providerId="ADAL" clId="{BA104B46-FC36-4806-8BDA-81637422B333}" dt="2025-01-07T14:55:54.296" v="128" actId="14100"/>
        <pc:sldMkLst>
          <pc:docMk/>
          <pc:sldMk cId="123122853" sldId="308"/>
        </pc:sldMkLst>
        <pc:spChg chg="mod">
          <ac:chgData name="Alison Murphy" userId="9ba79fcb-d62b-4ed0-b66e-b4415e918fea" providerId="ADAL" clId="{BA104B46-FC36-4806-8BDA-81637422B333}" dt="2025-01-07T14:00:05.890" v="35"/>
          <ac:spMkLst>
            <pc:docMk/>
            <pc:sldMk cId="123122853" sldId="308"/>
            <ac:spMk id="2" creationId="{6543518E-115C-48B7-B2E9-ABB64D1C9496}"/>
          </ac:spMkLst>
        </pc:spChg>
        <pc:spChg chg="mod">
          <ac:chgData name="Alison Murphy" userId="9ba79fcb-d62b-4ed0-b66e-b4415e918fea" providerId="ADAL" clId="{BA104B46-FC36-4806-8BDA-81637422B333}" dt="2025-01-07T14:55:54.296" v="128" actId="14100"/>
          <ac:spMkLst>
            <pc:docMk/>
            <pc:sldMk cId="123122853" sldId="308"/>
            <ac:spMk id="3" creationId="{B9C500CE-F63A-4C16-B6C7-40B5728B6896}"/>
          </ac:spMkLst>
        </pc:spChg>
      </pc:sldChg>
      <pc:sldChg chg="modSp mod">
        <pc:chgData name="Alison Murphy" userId="9ba79fcb-d62b-4ed0-b66e-b4415e918fea" providerId="ADAL" clId="{BA104B46-FC36-4806-8BDA-81637422B333}" dt="2025-01-07T14:00:06.372" v="38" actId="27636"/>
        <pc:sldMkLst>
          <pc:docMk/>
          <pc:sldMk cId="7037894" sldId="309"/>
        </pc:sldMkLst>
        <pc:spChg chg="mod">
          <ac:chgData name="Alison Murphy" userId="9ba79fcb-d62b-4ed0-b66e-b4415e918fea" providerId="ADAL" clId="{BA104B46-FC36-4806-8BDA-81637422B333}" dt="2025-01-07T14:00:05.890" v="35"/>
          <ac:spMkLst>
            <pc:docMk/>
            <pc:sldMk cId="7037894" sldId="309"/>
            <ac:spMk id="2" creationId="{47E8566D-71C1-49AA-9645-767CA2DE5194}"/>
          </ac:spMkLst>
        </pc:spChg>
        <pc:spChg chg="mod">
          <ac:chgData name="Alison Murphy" userId="9ba79fcb-d62b-4ed0-b66e-b4415e918fea" providerId="ADAL" clId="{BA104B46-FC36-4806-8BDA-81637422B333}" dt="2025-01-07T14:00:06.372" v="38" actId="27636"/>
          <ac:spMkLst>
            <pc:docMk/>
            <pc:sldMk cId="7037894" sldId="309"/>
            <ac:spMk id="3" creationId="{54A9C9B5-7A08-43CC-8C0E-054D02CC83CD}"/>
          </ac:spMkLst>
        </pc:spChg>
      </pc:sldChg>
      <pc:sldChg chg="modSp mod">
        <pc:chgData name="Alison Murphy" userId="9ba79fcb-d62b-4ed0-b66e-b4415e918fea" providerId="ADAL" clId="{BA104B46-FC36-4806-8BDA-81637422B333}" dt="2025-01-07T14:00:06.400" v="40" actId="27636"/>
        <pc:sldMkLst>
          <pc:docMk/>
          <pc:sldMk cId="3361652247" sldId="310"/>
        </pc:sldMkLst>
        <pc:spChg chg="mod">
          <ac:chgData name="Alison Murphy" userId="9ba79fcb-d62b-4ed0-b66e-b4415e918fea" providerId="ADAL" clId="{BA104B46-FC36-4806-8BDA-81637422B333}" dt="2025-01-07T14:00:05.890" v="35"/>
          <ac:spMkLst>
            <pc:docMk/>
            <pc:sldMk cId="3361652247" sldId="310"/>
            <ac:spMk id="2" creationId="{B9A611C1-077A-4694-BC5A-2904C459BBB9}"/>
          </ac:spMkLst>
        </pc:spChg>
        <pc:spChg chg="mod">
          <ac:chgData name="Alison Murphy" userId="9ba79fcb-d62b-4ed0-b66e-b4415e918fea" providerId="ADAL" clId="{BA104B46-FC36-4806-8BDA-81637422B333}" dt="2025-01-07T14:00:06.400" v="40" actId="27636"/>
          <ac:spMkLst>
            <pc:docMk/>
            <pc:sldMk cId="3361652247" sldId="310"/>
            <ac:spMk id="3" creationId="{84BA2A87-5AB7-4B36-A17D-B4A1E1C3F102}"/>
          </ac:spMkLst>
        </pc:spChg>
      </pc:sldChg>
      <pc:sldMasterChg chg="addSp">
        <pc:chgData name="Alison Murphy" userId="9ba79fcb-d62b-4ed0-b66e-b4415e918fea" providerId="ADAL" clId="{BA104B46-FC36-4806-8BDA-81637422B333}" dt="2025-01-07T13:59:20.854" v="1"/>
        <pc:sldMasterMkLst>
          <pc:docMk/>
          <pc:sldMasterMk cId="2102327175" sldId="2147483660"/>
        </pc:sldMasterMkLst>
        <pc:spChg chg="add">
          <ac:chgData name="Alison Murphy" userId="9ba79fcb-d62b-4ed0-b66e-b4415e918fea" providerId="ADAL" clId="{BA104B46-FC36-4806-8BDA-81637422B333}" dt="2025-01-07T13:59:20.854" v="1"/>
          <ac:spMkLst>
            <pc:docMk/>
            <pc:sldMasterMk cId="2102327175" sldId="2147483660"/>
            <ac:spMk id="7" creationId="{9B6F609D-7EB0-FE8F-FC95-04172783FEA7}"/>
          </ac:spMkLst>
        </pc:spChg>
      </pc:sldMasterChg>
      <pc:sldMasterChg chg="addSp">
        <pc:chgData name="Alison Murphy" userId="9ba79fcb-d62b-4ed0-b66e-b4415e918fea" providerId="ADAL" clId="{BA104B46-FC36-4806-8BDA-81637422B333}" dt="2025-01-07T13:59:59.294" v="34"/>
        <pc:sldMasterMkLst>
          <pc:docMk/>
          <pc:sldMasterMk cId="2544601752" sldId="2147483673"/>
        </pc:sldMasterMkLst>
        <pc:spChg chg="add">
          <ac:chgData name="Alison Murphy" userId="9ba79fcb-d62b-4ed0-b66e-b4415e918fea" providerId="ADAL" clId="{BA104B46-FC36-4806-8BDA-81637422B333}" dt="2025-01-07T13:59:59.294" v="34"/>
          <ac:spMkLst>
            <pc:docMk/>
            <pc:sldMasterMk cId="2544601752" sldId="2147483673"/>
            <ac:spMk id="7" creationId="{99EBEF44-0E40-D2C0-D261-F0B60FAA4411}"/>
          </ac:spMkLst>
        </pc:sp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759618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F2-1F4B-8215-C719-93A62329EE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C8927E-78B3-EDCB-9D92-A884C4617D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16712C-9BDD-EAB1-A920-DBDE6EC07166}"/>
              </a:ext>
            </a:extLst>
          </p:cNvPr>
          <p:cNvSpPr>
            <a:spLocks noGrp="1"/>
          </p:cNvSpPr>
          <p:nvPr>
            <p:ph type="dt" sz="half" idx="10"/>
          </p:nvPr>
        </p:nvSpPr>
        <p:spPr/>
        <p:txBody>
          <a:bodyPr/>
          <a:lstStyle/>
          <a:p>
            <a:fld id="{48A87A34-81AB-432B-8DAE-1953F412C126}" type="datetimeFigureOut">
              <a:rPr lang="en-US" smtClean="0"/>
              <a:t>1/8/2025</a:t>
            </a:fld>
            <a:endParaRPr lang="en-US" dirty="0"/>
          </a:p>
        </p:txBody>
      </p:sp>
      <p:sp>
        <p:nvSpPr>
          <p:cNvPr id="5" name="Footer Placeholder 4">
            <a:extLst>
              <a:ext uri="{FF2B5EF4-FFF2-40B4-BE49-F238E27FC236}">
                <a16:creationId xmlns:a16="http://schemas.microsoft.com/office/drawing/2014/main" id="{077EDA6F-4EED-3E4B-0512-C3F5C3F5D5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1A42-4459-4EAF-37E9-4CB0F69C090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951202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F11A0-FBFE-E799-3465-216A6350B8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3C7FCF-0071-A1E6-C5B3-68D89148DA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06C38F-CBEB-648C-E0F1-28AC0D427D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1C1E11-C8EB-2A06-ED87-E63C532739ED}"/>
              </a:ext>
            </a:extLst>
          </p:cNvPr>
          <p:cNvSpPr>
            <a:spLocks noGrp="1"/>
          </p:cNvSpPr>
          <p:nvPr>
            <p:ph type="dt" sz="half" idx="10"/>
          </p:nvPr>
        </p:nvSpPr>
        <p:spPr/>
        <p:txBody>
          <a:bodyPr/>
          <a:lstStyle/>
          <a:p>
            <a:fld id="{48A87A34-81AB-432B-8DAE-1953F412C126}" type="datetimeFigureOut">
              <a:rPr lang="en-US" smtClean="0"/>
              <a:t>1/8/2025</a:t>
            </a:fld>
            <a:endParaRPr lang="en-US" dirty="0"/>
          </a:p>
        </p:txBody>
      </p:sp>
      <p:sp>
        <p:nvSpPr>
          <p:cNvPr id="6" name="Footer Placeholder 5">
            <a:extLst>
              <a:ext uri="{FF2B5EF4-FFF2-40B4-BE49-F238E27FC236}">
                <a16:creationId xmlns:a16="http://schemas.microsoft.com/office/drawing/2014/main" id="{53EB3E7F-1AFC-63CB-E4D4-1403B5B157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4D6442C-ECD9-D233-D9B8-B76AD1FDF78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087708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E163E-D7B1-7F47-BBA8-9C9FC0A22E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92F165-2957-0AE1-EB0B-15A38ADC56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BB1582-F5FC-BD5D-13BC-289A294E84AF}"/>
              </a:ext>
            </a:extLst>
          </p:cNvPr>
          <p:cNvSpPr>
            <a:spLocks noGrp="1"/>
          </p:cNvSpPr>
          <p:nvPr>
            <p:ph type="dt" sz="half" idx="10"/>
          </p:nvPr>
        </p:nvSpPr>
        <p:spPr/>
        <p:txBody>
          <a:bodyPr/>
          <a:lstStyle/>
          <a:p>
            <a:fld id="{48A87A34-81AB-432B-8DAE-1953F412C126}" type="datetimeFigureOut">
              <a:rPr lang="en-US" smtClean="0"/>
              <a:t>1/8/2025</a:t>
            </a:fld>
            <a:endParaRPr lang="en-US" dirty="0"/>
          </a:p>
        </p:txBody>
      </p:sp>
      <p:sp>
        <p:nvSpPr>
          <p:cNvPr id="5" name="Footer Placeholder 4">
            <a:extLst>
              <a:ext uri="{FF2B5EF4-FFF2-40B4-BE49-F238E27FC236}">
                <a16:creationId xmlns:a16="http://schemas.microsoft.com/office/drawing/2014/main" id="{AB5E325F-209C-E6A0-6097-F45F9E8C7FA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FCF6501-7937-51E6-B84E-0983498DC37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135284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104586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209214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405827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35224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23540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53998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16129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3904572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10309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72170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082961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327189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7720768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5128242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3B9F2-1F4B-8215-C719-93A62329EE6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6C8927E-78B3-EDCB-9D92-A884C4617D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16712C-9BDD-EAB1-A920-DBDE6EC07166}"/>
              </a:ext>
            </a:extLst>
          </p:cNvPr>
          <p:cNvSpPr>
            <a:spLocks noGrp="1"/>
          </p:cNvSpPr>
          <p:nvPr>
            <p:ph type="dt" sz="half" idx="10"/>
          </p:nvPr>
        </p:nvSpPr>
        <p:spPr/>
        <p:txBody>
          <a:bodyPr/>
          <a:lstStyle/>
          <a:p>
            <a:fld id="{48A87A34-81AB-432B-8DAE-1953F412C126}" type="datetimeFigureOut">
              <a:rPr lang="en-US" smtClean="0"/>
              <a:t>1/8/2025</a:t>
            </a:fld>
            <a:endParaRPr lang="en-US" dirty="0"/>
          </a:p>
        </p:txBody>
      </p:sp>
      <p:sp>
        <p:nvSpPr>
          <p:cNvPr id="5" name="Footer Placeholder 4">
            <a:extLst>
              <a:ext uri="{FF2B5EF4-FFF2-40B4-BE49-F238E27FC236}">
                <a16:creationId xmlns:a16="http://schemas.microsoft.com/office/drawing/2014/main" id="{077EDA6F-4EED-3E4B-0512-C3F5C3F5D5D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EC71A42-4459-4EAF-37E9-4CB0F69C0907}"/>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90796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F11A0-FBFE-E799-3465-216A6350B8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3C7FCF-0071-A1E6-C5B3-68D89148DA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06C38F-CBEB-648C-E0F1-28AC0D427D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1C1E11-C8EB-2A06-ED87-E63C532739ED}"/>
              </a:ext>
            </a:extLst>
          </p:cNvPr>
          <p:cNvSpPr>
            <a:spLocks noGrp="1"/>
          </p:cNvSpPr>
          <p:nvPr>
            <p:ph type="dt" sz="half" idx="10"/>
          </p:nvPr>
        </p:nvSpPr>
        <p:spPr/>
        <p:txBody>
          <a:bodyPr/>
          <a:lstStyle/>
          <a:p>
            <a:fld id="{48A87A34-81AB-432B-8DAE-1953F412C126}" type="datetimeFigureOut">
              <a:rPr lang="en-US" smtClean="0"/>
              <a:t>1/8/2025</a:t>
            </a:fld>
            <a:endParaRPr lang="en-US" dirty="0"/>
          </a:p>
        </p:txBody>
      </p:sp>
      <p:sp>
        <p:nvSpPr>
          <p:cNvPr id="6" name="Footer Placeholder 5">
            <a:extLst>
              <a:ext uri="{FF2B5EF4-FFF2-40B4-BE49-F238E27FC236}">
                <a16:creationId xmlns:a16="http://schemas.microsoft.com/office/drawing/2014/main" id="{53EB3E7F-1AFC-63CB-E4D4-1403B5B157C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4D6442C-ECD9-D233-D9B8-B76AD1FDF786}"/>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280051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E163E-D7B1-7F47-BBA8-9C9FC0A22E1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92F165-2957-0AE1-EB0B-15A38ADC56B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BB1582-F5FC-BD5D-13BC-289A294E84AF}"/>
              </a:ext>
            </a:extLst>
          </p:cNvPr>
          <p:cNvSpPr>
            <a:spLocks noGrp="1"/>
          </p:cNvSpPr>
          <p:nvPr>
            <p:ph type="dt" sz="half" idx="10"/>
          </p:nvPr>
        </p:nvSpPr>
        <p:spPr/>
        <p:txBody>
          <a:bodyPr/>
          <a:lstStyle/>
          <a:p>
            <a:fld id="{48A87A34-81AB-432B-8DAE-1953F412C126}" type="datetimeFigureOut">
              <a:rPr lang="en-US" smtClean="0"/>
              <a:t>1/8/2025</a:t>
            </a:fld>
            <a:endParaRPr lang="en-US" dirty="0"/>
          </a:p>
        </p:txBody>
      </p:sp>
      <p:sp>
        <p:nvSpPr>
          <p:cNvPr id="5" name="Footer Placeholder 4">
            <a:extLst>
              <a:ext uri="{FF2B5EF4-FFF2-40B4-BE49-F238E27FC236}">
                <a16:creationId xmlns:a16="http://schemas.microsoft.com/office/drawing/2014/main" id="{AB5E325F-209C-E6A0-6097-F45F9E8C7FA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FCF6501-7937-51E6-B84E-0983498DC37F}"/>
              </a:ext>
            </a:extLst>
          </p:cNvPr>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1165528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9023652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542463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65538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1612958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9209562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211950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263551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51516337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252523895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412200512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12162694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79824750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3376328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1437521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2.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2.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4" Type="http://schemas.openxmlformats.org/officeDocument/2006/relationships/slideLayout" Target="../slideLayouts/slideLayout13.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14.png"/><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theme" Target="../theme/theme4.xml"/><Relationship Id="rId5" Type="http://schemas.openxmlformats.org/officeDocument/2006/relationships/slideLayout" Target="../slideLayouts/slideLayout21.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5.xml"/><Relationship Id="rId3" Type="http://schemas.openxmlformats.org/officeDocument/2006/relationships/slideLayout" Target="../slideLayouts/slideLayout30.xml"/><Relationship Id="rId7" Type="http://schemas.openxmlformats.org/officeDocument/2006/relationships/slideLayout" Target="../slideLayouts/slideLayout3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A87A34-81AB-432B-8DAE-1953F412C126}" type="datetimeFigureOut">
              <a:rPr lang="en-US" smtClean="0"/>
              <a:pPr/>
              <a:t>1/8/2025</a:t>
            </a:fld>
            <a:endParaRPr lang="en-US" dirty="0"/>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2F896-40B5-4ADD-8801-0D06FADFA095}" type="slidenum">
              <a:rPr lang="en-US" smtClean="0"/>
              <a:pPr/>
              <a:t>‹#›</a:t>
            </a:fld>
            <a:endParaRPr lang="en-US" dirty="0"/>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6"/>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99EBEF44-0E40-D2C0-D261-F0B60FAA4411}"/>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l"/>
            <a:r>
              <a:rPr lang="en-GB" sz="1000">
                <a:solidFill>
                  <a:srgbClr val="000000"/>
                </a:solidFill>
                <a:latin typeface="Calibri" panose="020F0502020204030204" pitchFamily="34" charset="0"/>
                <a:cs typeface="Calibri" panose="020F0502020204030204" pitchFamily="34" charset="0"/>
              </a:rPr>
              <a:t>PUBLIC / CYHOEDDUS</a:t>
            </a:r>
          </a:p>
        </p:txBody>
      </p:sp>
    </p:spTree>
    <p:extLst>
      <p:ext uri="{BB962C8B-B14F-4D97-AF65-F5344CB8AC3E}">
        <p14:creationId xmlns:p14="http://schemas.microsoft.com/office/powerpoint/2010/main" val="254460175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2422637901"/>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03696154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761516509"/>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712" r:id="rId3"/>
    <p:sldLayoutId id="2147483713" r:id="rId4"/>
    <p:sldLayoutId id="2147483714"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028462773"/>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19666815"/>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77207907"/>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9" r:id="rId6"/>
    <p:sldLayoutId id="2147483710" r:id="rId7"/>
    <p:sldLayoutId id="214748371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9.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1.xml"/></Relationships>
</file>

<file path=ppt/slides/_rels/slide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12.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hyperlink" Target="https://www.google.co.uk/url?sa=i&amp;rct=j&amp;q=&amp;esrc=s&amp;source=images&amp;cd=&amp;cad=rja&amp;uact=8&amp;ved=2ahUKEwioypy33-rfAhXWThUIHRJIB6MQjRx6BAgBEAU&amp;url=https%3A%2F%2Fwww.history.com%2Fnews%2F10-famous-art-heists-slideshow&amp;psig=AOvVaw2WQuGWPTuIDfckYW5rHmH_&amp;ust=1547468465577918" TargetMode="External"/><Relationship Id="rId1" Type="http://schemas.openxmlformats.org/officeDocument/2006/relationships/slideLayout" Target="../slideLayouts/slideLayout21.xml"/><Relationship Id="rId5" Type="http://schemas.openxmlformats.org/officeDocument/2006/relationships/image" Target="../media/image44.png"/><Relationship Id="rId4" Type="http://schemas.openxmlformats.org/officeDocument/2006/relationships/image" Target="../media/image43.png"/></Relationships>
</file>

<file path=ppt/slides/_rels/slide16.xml.rels><?xml version="1.0" encoding="UTF-8" standalone="yes"?>
<Relationships xmlns="http://schemas.openxmlformats.org/package/2006/relationships"><Relationship Id="rId2" Type="http://schemas.openxmlformats.org/officeDocument/2006/relationships/hyperlink" Target="https://www.ncbi.nlm.nih.gov/pmc/articles/PMC3992880/" TargetMode="External"/><Relationship Id="rId1" Type="http://schemas.openxmlformats.org/officeDocument/2006/relationships/slideLayout" Target="../slideLayouts/slideLayout20.xml"/></Relationships>
</file>

<file path=ppt/slides/_rels/slide17.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20.xml"/><Relationship Id="rId4" Type="http://schemas.openxmlformats.org/officeDocument/2006/relationships/image" Target="../media/image47.png"/></Relationships>
</file>

<file path=ppt/slides/_rels/slide1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1.xml"/></Relationships>
</file>

<file path=ppt/slides/_rels/slide19.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2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emf"/><Relationship Id="rId1" Type="http://schemas.openxmlformats.org/officeDocument/2006/relationships/slideLayout" Target="../slideLayouts/slideLayout2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5.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emf"/><Relationship Id="rId1" Type="http://schemas.openxmlformats.org/officeDocument/2006/relationships/slideLayout" Target="../slideLayouts/slideLayout2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2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image" Target="../media/image56.emf"/><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31.xml.rels><?xml version="1.0" encoding="UTF-8" standalone="yes"?>
<Relationships xmlns="http://schemas.openxmlformats.org/package/2006/relationships"><Relationship Id="rId2" Type="http://schemas.openxmlformats.org/officeDocument/2006/relationships/hyperlink" Target="https://doi.org/10.1080/03004279.2022.2095416" TargetMode="External"/><Relationship Id="rId1" Type="http://schemas.openxmlformats.org/officeDocument/2006/relationships/slideLayout" Target="../slideLayouts/slideLayout21.xml"/></Relationships>
</file>

<file path=ppt/slides/_rels/slide32.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2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2" Type="http://schemas.openxmlformats.org/officeDocument/2006/relationships/hyperlink" Target="https://librarysearch.uwtsd.ac.uk/permalink/44WHELF_UWTSD/1ir6fgh/cdi_doaj_primary_oai_doaj_org_article_402927fde9044391b20345b5c053db84" TargetMode="External"/><Relationship Id="rId1" Type="http://schemas.openxmlformats.org/officeDocument/2006/relationships/slideLayout" Target="../slideLayouts/slideLayout20.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0.xml"/></Relationships>
</file>

<file path=ppt/slides/_rels/slide3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image" Target="../media/image61.png"/><Relationship Id="rId1" Type="http://schemas.openxmlformats.org/officeDocument/2006/relationships/slideLayout" Target="../slideLayouts/slideLayout20.xml"/><Relationship Id="rId5" Type="http://schemas.openxmlformats.org/officeDocument/2006/relationships/image" Target="../media/image64.png"/><Relationship Id="rId4" Type="http://schemas.openxmlformats.org/officeDocument/2006/relationships/image" Target="../media/image63.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8" Type="http://schemas.openxmlformats.org/officeDocument/2006/relationships/image" Target="../media/image70.png"/><Relationship Id="rId3" Type="http://schemas.openxmlformats.org/officeDocument/2006/relationships/image" Target="../media/image65.png"/><Relationship Id="rId7" Type="http://schemas.openxmlformats.org/officeDocument/2006/relationships/image" Target="../media/image69.png"/><Relationship Id="rId2" Type="http://schemas.openxmlformats.org/officeDocument/2006/relationships/image" Target="../media/image32.png"/><Relationship Id="rId1" Type="http://schemas.openxmlformats.org/officeDocument/2006/relationships/slideLayout" Target="../slideLayouts/slideLayout21.xml"/><Relationship Id="rId6" Type="http://schemas.openxmlformats.org/officeDocument/2006/relationships/image" Target="../media/image68.png"/><Relationship Id="rId11" Type="http://schemas.openxmlformats.org/officeDocument/2006/relationships/image" Target="../media/image73.png"/><Relationship Id="rId5" Type="http://schemas.openxmlformats.org/officeDocument/2006/relationships/image" Target="../media/image67.png"/><Relationship Id="rId10" Type="http://schemas.openxmlformats.org/officeDocument/2006/relationships/image" Target="../media/image72.png"/><Relationship Id="rId4" Type="http://schemas.openxmlformats.org/officeDocument/2006/relationships/image" Target="../media/image66.png"/><Relationship Id="rId9" Type="http://schemas.openxmlformats.org/officeDocument/2006/relationships/image" Target="../media/image71.png"/></Relationships>
</file>

<file path=ppt/slides/_rels/slide41.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21.xml"/></Relationships>
</file>

<file path=ppt/slides/_rels/slide42.xml.rels><?xml version="1.0" encoding="UTF-8" standalone="yes"?>
<Relationships xmlns="http://schemas.openxmlformats.org/package/2006/relationships"><Relationship Id="rId2" Type="http://schemas.openxmlformats.org/officeDocument/2006/relationships/image" Target="../media/image75.png"/><Relationship Id="rId1" Type="http://schemas.openxmlformats.org/officeDocument/2006/relationships/slideLayout" Target="../slideLayouts/slideLayout21.xml"/></Relationships>
</file>

<file path=ppt/slides/_rels/slide43.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image" Target="../media/image75.png"/><Relationship Id="rId1" Type="http://schemas.openxmlformats.org/officeDocument/2006/relationships/slideLayout" Target="../slideLayouts/slideLayout21.xml"/></Relationships>
</file>

<file path=ppt/slides/_rels/slide4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stretch>
            <a:fillRect/>
          </a:stretch>
        </p:blipFill>
        <p:spPr>
          <a:xfrm>
            <a:off x="4352437" y="2965745"/>
            <a:ext cx="2584928" cy="2578832"/>
          </a:xfrm>
          <a:prstGeom prst="rect">
            <a:avLst/>
          </a:prstGeom>
        </p:spPr>
      </p:pic>
      <p:sp>
        <p:nvSpPr>
          <p:cNvPr id="2" name="Title 1"/>
          <p:cNvSpPr>
            <a:spLocks noGrp="1"/>
          </p:cNvSpPr>
          <p:nvPr>
            <p:ph type="ctrTitle"/>
          </p:nvPr>
        </p:nvSpPr>
        <p:spPr>
          <a:xfrm>
            <a:off x="282633" y="105295"/>
            <a:ext cx="11726487" cy="2048435"/>
          </a:xfrm>
        </p:spPr>
        <p:txBody>
          <a:bodyPr>
            <a:normAutofit fontScale="90000"/>
          </a:bodyPr>
          <a:lstStyle/>
          <a:p>
            <a:r>
              <a:rPr lang="en-GB" sz="5300" dirty="0" err="1"/>
              <a:t>ECGE7005Q</a:t>
            </a:r>
            <a:r>
              <a:rPr lang="en-GB" sz="5300" dirty="0"/>
              <a:t> – </a:t>
            </a:r>
            <a:r>
              <a:rPr lang="en-GB" sz="5300" dirty="0" err="1"/>
              <a:t>DULLIAU</a:t>
            </a:r>
            <a:r>
              <a:rPr lang="en-GB" sz="5300" dirty="0"/>
              <a:t> </a:t>
            </a:r>
            <a:r>
              <a:rPr lang="en-GB" sz="5300" dirty="0" err="1"/>
              <a:t>CREADIGOL</a:t>
            </a:r>
            <a:r>
              <a:rPr lang="en-GB" sz="5300" dirty="0"/>
              <a:t> O </a:t>
            </a:r>
            <a:r>
              <a:rPr lang="en-GB" sz="5300" dirty="0" err="1"/>
              <a:t>GASGLU</a:t>
            </a:r>
            <a:r>
              <a:rPr lang="en-GB" sz="5300" dirty="0"/>
              <a:t> DATA / Creative methods of gathering data </a:t>
            </a:r>
            <a:br>
              <a:rPr lang="en-GB" dirty="0"/>
            </a:br>
            <a:r>
              <a:rPr lang="en-GB" sz="2700" dirty="0" err="1"/>
              <a:t>Ydyn</a:t>
            </a:r>
            <a:r>
              <a:rPr lang="en-GB" sz="2700" dirty="0"/>
              <a:t> </a:t>
            </a:r>
            <a:r>
              <a:rPr lang="en-GB" sz="2700" dirty="0" err="1"/>
              <a:t>nhw’n</a:t>
            </a:r>
            <a:r>
              <a:rPr lang="en-GB" sz="2700" dirty="0"/>
              <a:t> </a:t>
            </a:r>
            <a:r>
              <a:rPr lang="en-GB" sz="2700" dirty="0" err="1"/>
              <a:t>hwyluso</a:t>
            </a:r>
            <a:r>
              <a:rPr lang="en-GB" sz="2700" dirty="0"/>
              <a:t> </a:t>
            </a:r>
            <a:r>
              <a:rPr lang="en-GB" sz="2700" dirty="0" err="1"/>
              <a:t>dulliau</a:t>
            </a:r>
            <a:r>
              <a:rPr lang="en-GB" sz="2700" dirty="0"/>
              <a:t> </a:t>
            </a:r>
            <a:r>
              <a:rPr lang="en-GB" sz="2700" dirty="0" err="1"/>
              <a:t>mwy</a:t>
            </a:r>
            <a:r>
              <a:rPr lang="en-GB" sz="2700" dirty="0"/>
              <a:t> </a:t>
            </a:r>
            <a:r>
              <a:rPr lang="en-GB" sz="2700" dirty="0" err="1"/>
              <a:t>cyfranogol</a:t>
            </a:r>
            <a:r>
              <a:rPr lang="en-GB" sz="2700" dirty="0"/>
              <a:t> / </a:t>
            </a:r>
            <a:br>
              <a:rPr lang="en-GB" sz="2700" dirty="0"/>
            </a:br>
            <a:r>
              <a:rPr lang="en-GB" sz="2700" dirty="0"/>
              <a:t>Do they facilitate more participatory approaches?</a:t>
            </a:r>
          </a:p>
        </p:txBody>
      </p:sp>
      <p:sp>
        <p:nvSpPr>
          <p:cNvPr id="3" name="Subtitle 2"/>
          <p:cNvSpPr>
            <a:spLocks noGrp="1"/>
          </p:cNvSpPr>
          <p:nvPr>
            <p:ph type="subTitle" idx="1"/>
          </p:nvPr>
        </p:nvSpPr>
        <p:spPr>
          <a:xfrm>
            <a:off x="1524000" y="2316480"/>
            <a:ext cx="9144000" cy="2941320"/>
          </a:xfrm>
        </p:spPr>
        <p:txBody>
          <a:bodyPr/>
          <a:lstStyle/>
          <a:p>
            <a:r>
              <a:rPr lang="en-GB" dirty="0"/>
              <a:t>Dr Alison Murphy</a:t>
            </a:r>
          </a:p>
        </p:txBody>
      </p:sp>
      <p:pic>
        <p:nvPicPr>
          <p:cNvPr id="5" name="Picture 4"/>
          <p:cNvPicPr>
            <a:picLocks noChangeAspect="1"/>
          </p:cNvPicPr>
          <p:nvPr/>
        </p:nvPicPr>
        <p:blipFill>
          <a:blip r:embed="rId3"/>
          <a:stretch>
            <a:fillRect/>
          </a:stretch>
        </p:blipFill>
        <p:spPr>
          <a:xfrm>
            <a:off x="8273921" y="2491432"/>
            <a:ext cx="2920237" cy="2853175"/>
          </a:xfrm>
          <a:prstGeom prst="rect">
            <a:avLst/>
          </a:prstGeom>
        </p:spPr>
      </p:pic>
      <p:pic>
        <p:nvPicPr>
          <p:cNvPr id="4" name="Picture 3"/>
          <p:cNvPicPr>
            <a:picLocks noChangeAspect="1"/>
          </p:cNvPicPr>
          <p:nvPr/>
        </p:nvPicPr>
        <p:blipFill>
          <a:blip r:embed="rId4"/>
          <a:stretch>
            <a:fillRect/>
          </a:stretch>
        </p:blipFill>
        <p:spPr>
          <a:xfrm>
            <a:off x="7430458" y="2782290"/>
            <a:ext cx="1877731" cy="1859441"/>
          </a:xfrm>
          <a:prstGeom prst="rect">
            <a:avLst/>
          </a:prstGeom>
        </p:spPr>
      </p:pic>
      <p:pic>
        <p:nvPicPr>
          <p:cNvPr id="6" name="Picture 5"/>
          <p:cNvPicPr>
            <a:picLocks noChangeAspect="1"/>
          </p:cNvPicPr>
          <p:nvPr/>
        </p:nvPicPr>
        <p:blipFill>
          <a:blip r:embed="rId5"/>
          <a:stretch>
            <a:fillRect/>
          </a:stretch>
        </p:blipFill>
        <p:spPr>
          <a:xfrm>
            <a:off x="10108536" y="3784833"/>
            <a:ext cx="1896020" cy="1810669"/>
          </a:xfrm>
          <a:prstGeom prst="rect">
            <a:avLst/>
          </a:prstGeom>
        </p:spPr>
      </p:pic>
      <p:pic>
        <p:nvPicPr>
          <p:cNvPr id="8" name="Picture 7"/>
          <p:cNvPicPr>
            <a:picLocks noChangeAspect="1"/>
          </p:cNvPicPr>
          <p:nvPr/>
        </p:nvPicPr>
        <p:blipFill>
          <a:blip r:embed="rId6"/>
          <a:stretch>
            <a:fillRect/>
          </a:stretch>
        </p:blipFill>
        <p:spPr>
          <a:xfrm>
            <a:off x="492753" y="2893803"/>
            <a:ext cx="2840982" cy="2048434"/>
          </a:xfrm>
          <a:prstGeom prst="rect">
            <a:avLst/>
          </a:prstGeom>
        </p:spPr>
      </p:pic>
    </p:spTree>
    <p:extLst>
      <p:ext uri="{BB962C8B-B14F-4D97-AF65-F5344CB8AC3E}">
        <p14:creationId xmlns:p14="http://schemas.microsoft.com/office/powerpoint/2010/main" val="1358110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FB008-E456-4BB7-B67B-190ED5E925A1}"/>
              </a:ext>
            </a:extLst>
          </p:cNvPr>
          <p:cNvSpPr>
            <a:spLocks noGrp="1"/>
          </p:cNvSpPr>
          <p:nvPr>
            <p:ph type="title"/>
          </p:nvPr>
        </p:nvSpPr>
        <p:spPr/>
        <p:txBody>
          <a:bodyPr/>
          <a:lstStyle/>
          <a:p>
            <a:r>
              <a:rPr lang="en-GB" dirty="0" err="1"/>
              <a:t>NODAU</a:t>
            </a:r>
            <a:r>
              <a:rPr lang="en-GB" dirty="0"/>
              <a:t> / Aims</a:t>
            </a:r>
          </a:p>
        </p:txBody>
      </p:sp>
      <p:sp>
        <p:nvSpPr>
          <p:cNvPr id="3" name="Content Placeholder 2">
            <a:extLst>
              <a:ext uri="{FF2B5EF4-FFF2-40B4-BE49-F238E27FC236}">
                <a16:creationId xmlns:a16="http://schemas.microsoft.com/office/drawing/2014/main" id="{4B66FAE4-0817-4B80-A6CB-36A6C177C002}"/>
              </a:ext>
            </a:extLst>
          </p:cNvPr>
          <p:cNvSpPr>
            <a:spLocks noGrp="1"/>
          </p:cNvSpPr>
          <p:nvPr>
            <p:ph sz="half" idx="1"/>
          </p:nvPr>
        </p:nvSpPr>
        <p:spPr/>
        <p:txBody>
          <a:bodyPr/>
          <a:lstStyle/>
          <a:p>
            <a:r>
              <a:rPr lang="en-GB" dirty="0" err="1"/>
              <a:t>Archwilio</a:t>
            </a:r>
            <a:r>
              <a:rPr lang="en-GB" dirty="0"/>
              <a:t> </a:t>
            </a:r>
            <a:r>
              <a:rPr lang="en-GB" dirty="0" err="1"/>
              <a:t>amrywiaeth</a:t>
            </a:r>
            <a:r>
              <a:rPr lang="en-GB" dirty="0"/>
              <a:t> o </a:t>
            </a:r>
            <a:r>
              <a:rPr lang="en-GB" dirty="0" err="1"/>
              <a:t>ddulliau</a:t>
            </a:r>
            <a:r>
              <a:rPr lang="en-GB" dirty="0"/>
              <a:t> </a:t>
            </a:r>
            <a:r>
              <a:rPr lang="en-GB" dirty="0" err="1"/>
              <a:t>ymchwilo</a:t>
            </a:r>
            <a:r>
              <a:rPr lang="en-GB" dirty="0"/>
              <a:t> </a:t>
            </a:r>
            <a:r>
              <a:rPr lang="en-GB" dirty="0" err="1"/>
              <a:t>creadigol</a:t>
            </a:r>
            <a:endParaRPr lang="en-GB" dirty="0"/>
          </a:p>
          <a:p>
            <a:r>
              <a:rPr lang="en-GB" dirty="0" err="1"/>
              <a:t>Trafod</a:t>
            </a:r>
            <a:r>
              <a:rPr lang="en-GB" dirty="0"/>
              <a:t> </a:t>
            </a:r>
            <a:r>
              <a:rPr lang="en-GB" dirty="0" err="1"/>
              <a:t>heriau</a:t>
            </a:r>
            <a:r>
              <a:rPr lang="en-GB" dirty="0"/>
              <a:t> </a:t>
            </a:r>
            <a:r>
              <a:rPr lang="en-GB" dirty="0" err="1"/>
              <a:t>posibl</a:t>
            </a:r>
            <a:r>
              <a:rPr lang="en-GB" dirty="0"/>
              <a:t> </a:t>
            </a:r>
            <a:r>
              <a:rPr lang="en-GB" dirty="0" err="1"/>
              <a:t>sy’n</a:t>
            </a:r>
            <a:r>
              <a:rPr lang="en-GB" dirty="0"/>
              <a:t> </a:t>
            </a:r>
            <a:r>
              <a:rPr lang="en-GB" dirty="0" err="1"/>
              <a:t>gysylltiedig</a:t>
            </a:r>
            <a:r>
              <a:rPr lang="en-GB" dirty="0"/>
              <a:t> </a:t>
            </a:r>
            <a:r>
              <a:rPr lang="en-GB" dirty="0">
                <a:latin typeface="Calibri" panose="020F0502020204030204" pitchFamily="34" charset="0"/>
                <a:cs typeface="Calibri" panose="020F0502020204030204" pitchFamily="34" charset="0"/>
              </a:rPr>
              <a:t>â </a:t>
            </a:r>
            <a:r>
              <a:rPr lang="en-GB" dirty="0" err="1">
                <a:latin typeface="Calibri" panose="020F0502020204030204" pitchFamily="34" charset="0"/>
                <a:cs typeface="Calibri" panose="020F0502020204030204" pitchFamily="34" charset="0"/>
              </a:rPr>
              <a:t>dulliau</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o’r</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fath</a:t>
            </a:r>
            <a:endParaRPr lang="en-GB" dirty="0">
              <a:latin typeface="Calibri" panose="020F0502020204030204" pitchFamily="34" charset="0"/>
              <a:cs typeface="Calibri" panose="020F0502020204030204" pitchFamily="34" charset="0"/>
            </a:endParaRPr>
          </a:p>
          <a:p>
            <a:r>
              <a:rPr lang="en-GB" dirty="0" err="1">
                <a:latin typeface="Calibri" panose="020F0502020204030204" pitchFamily="34" charset="0"/>
                <a:cs typeface="Calibri" panose="020F0502020204030204" pitchFamily="34" charset="0"/>
              </a:rPr>
              <a:t>Deall</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sut</a:t>
            </a:r>
            <a:r>
              <a:rPr lang="en-GB" dirty="0">
                <a:latin typeface="Calibri" panose="020F0502020204030204" pitchFamily="34" charset="0"/>
                <a:cs typeface="Calibri" panose="020F0502020204030204" pitchFamily="34" charset="0"/>
              </a:rPr>
              <a:t> y </a:t>
            </a:r>
            <a:r>
              <a:rPr lang="en-GB" dirty="0" err="1">
                <a:latin typeface="Calibri" panose="020F0502020204030204" pitchFamily="34" charset="0"/>
                <a:cs typeface="Calibri" panose="020F0502020204030204" pitchFamily="34" charset="0"/>
              </a:rPr>
              <a:t>gellir</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defnyddio’r</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dulliau</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hyn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yn</a:t>
            </a:r>
            <a:r>
              <a:rPr lang="en-GB" dirty="0">
                <a:latin typeface="Calibri" panose="020F0502020204030204" pitchFamily="34" charset="0"/>
                <a:cs typeface="Calibri" panose="020F0502020204030204" pitchFamily="34" charset="0"/>
              </a:rPr>
              <a:t> </a:t>
            </a:r>
            <a:r>
              <a:rPr lang="en-GB" dirty="0" err="1">
                <a:latin typeface="Calibri" panose="020F0502020204030204" pitchFamily="34" charset="0"/>
                <a:cs typeface="Calibri" panose="020F0502020204030204" pitchFamily="34" charset="0"/>
              </a:rPr>
              <a:t>ymarferol</a:t>
            </a:r>
            <a:endParaRPr lang="en-GB" dirty="0"/>
          </a:p>
        </p:txBody>
      </p:sp>
      <p:sp>
        <p:nvSpPr>
          <p:cNvPr id="4" name="Content Placeholder 3">
            <a:extLst>
              <a:ext uri="{FF2B5EF4-FFF2-40B4-BE49-F238E27FC236}">
                <a16:creationId xmlns:a16="http://schemas.microsoft.com/office/drawing/2014/main" id="{38A65D18-C4E5-0AA3-C943-77B1A4E79EF9}"/>
              </a:ext>
            </a:extLst>
          </p:cNvPr>
          <p:cNvSpPr>
            <a:spLocks noGrp="1"/>
          </p:cNvSpPr>
          <p:nvPr>
            <p:ph sz="half" idx="2"/>
          </p:nvPr>
        </p:nvSpPr>
        <p:spPr/>
        <p:txBody>
          <a:bodyPr/>
          <a:lstStyle/>
          <a:p>
            <a:r>
              <a:rPr lang="en-GB" dirty="0"/>
              <a:t>Explore a range of creative methods for research</a:t>
            </a:r>
          </a:p>
          <a:p>
            <a:r>
              <a:rPr lang="en-GB" dirty="0"/>
              <a:t>Discuss possible challenges associated with such methods</a:t>
            </a:r>
          </a:p>
          <a:p>
            <a:r>
              <a:rPr lang="en-GB" dirty="0"/>
              <a:t>Understand how these methods can be used in practice</a:t>
            </a:r>
          </a:p>
          <a:p>
            <a:endParaRPr lang="en-GB" dirty="0"/>
          </a:p>
        </p:txBody>
      </p:sp>
    </p:spTree>
    <p:extLst>
      <p:ext uri="{BB962C8B-B14F-4D97-AF65-F5344CB8AC3E}">
        <p14:creationId xmlns:p14="http://schemas.microsoft.com/office/powerpoint/2010/main" val="36901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Ymchwilio</a:t>
            </a:r>
            <a:r>
              <a:rPr lang="en-GB" dirty="0"/>
              <a:t> </a:t>
            </a:r>
            <a:r>
              <a:rPr lang="en-GB" dirty="0" err="1"/>
              <a:t>gyda</a:t>
            </a:r>
            <a:r>
              <a:rPr lang="en-GB" dirty="0"/>
              <a:t> </a:t>
            </a:r>
            <a:r>
              <a:rPr lang="en-GB" dirty="0" err="1"/>
              <a:t>phlant</a:t>
            </a:r>
            <a:r>
              <a:rPr lang="en-GB" dirty="0"/>
              <a:t> / </a:t>
            </a:r>
            <a:br>
              <a:rPr lang="en-GB" dirty="0"/>
            </a:br>
            <a:r>
              <a:rPr lang="en-GB" dirty="0"/>
              <a:t>Researching with children </a:t>
            </a:r>
          </a:p>
        </p:txBody>
      </p:sp>
      <p:sp>
        <p:nvSpPr>
          <p:cNvPr id="3" name="Content Placeholder 2"/>
          <p:cNvSpPr>
            <a:spLocks noGrp="1"/>
          </p:cNvSpPr>
          <p:nvPr>
            <p:ph sz="half" idx="1"/>
          </p:nvPr>
        </p:nvSpPr>
        <p:spPr/>
        <p:txBody>
          <a:bodyPr>
            <a:normAutofit fontScale="77500" lnSpcReduction="20000"/>
          </a:bodyPr>
          <a:lstStyle/>
          <a:p>
            <a:pPr marL="342900" lvl="0" indent="-342900" rtl="0">
              <a:lnSpc>
                <a:spcPct val="107000"/>
              </a:lnSpc>
              <a:spcAft>
                <a:spcPts val="800"/>
              </a:spcAft>
              <a:buFont typeface="Arial" panose="020B0604020202020204" pitchFamily="34" charset="0"/>
              <a:buChar char="•"/>
              <a:tabLst>
                <a:tab pos="457200" algn="l"/>
              </a:tabLst>
            </a:pPr>
            <a:r>
              <a:rPr lang="cy-GB" sz="2100" kern="0" dirty="0">
                <a:latin typeface="Calibri" panose="020F0502020204030204" pitchFamily="34" charset="0"/>
                <a:ea typeface="DengXian" panose="02010600030101010101" pitchFamily="2" charset="-122"/>
                <a:cs typeface="Calibri" panose="020F0502020204030204" pitchFamily="34" charset="0"/>
              </a:rPr>
              <a:t>Bydd y</a:t>
            </a:r>
            <a:r>
              <a:rPr lang="cy-GB" sz="2100" kern="0" dirty="0">
                <a:effectLst/>
                <a:latin typeface="Calibri" panose="020F0502020204030204" pitchFamily="34" charset="0"/>
                <a:ea typeface="DengXian" panose="02010600030101010101" pitchFamily="2" charset="-122"/>
                <a:cs typeface="Calibri" panose="020F0502020204030204" pitchFamily="34" charset="0"/>
              </a:rPr>
              <a:t> ffordd y caiff plant eu </a:t>
            </a:r>
            <a:r>
              <a:rPr lang="cy-GB" sz="2100" kern="0" dirty="0">
                <a:latin typeface="Calibri" panose="020F0502020204030204" pitchFamily="34" charset="0"/>
                <a:ea typeface="DengXian" panose="02010600030101010101" pitchFamily="2" charset="-122"/>
                <a:cs typeface="Calibri" panose="020F0502020204030204" pitchFamily="34" charset="0"/>
              </a:rPr>
              <a:t>lleoli</a:t>
            </a:r>
            <a:r>
              <a:rPr lang="cy-GB" sz="2100" kern="0" dirty="0">
                <a:effectLst/>
                <a:latin typeface="Calibri" panose="020F0502020204030204" pitchFamily="34" charset="0"/>
                <a:ea typeface="DengXian" panose="02010600030101010101" pitchFamily="2" charset="-122"/>
                <a:cs typeface="Calibri" panose="020F0502020204030204" pitchFamily="34" charset="0"/>
              </a:rPr>
              <a:t> mewn cymdeithas a barn yr ymchwilydd o blant a phlentyndod, yn effeithio ar y ffordd mae ymchwilwyr yn ymgymryd â’u prosiectau</a:t>
            </a:r>
            <a:endParaRPr lang="en-GB" sz="2100" kern="100" dirty="0">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100" kern="0" dirty="0">
                <a:effectLst/>
                <a:latin typeface="Calibri" panose="020F0502020204030204" pitchFamily="34" charset="0"/>
                <a:ea typeface="DengXian" panose="02010600030101010101" pitchFamily="2" charset="-122"/>
                <a:cs typeface="Calibri" panose="020F0502020204030204" pitchFamily="34" charset="0"/>
              </a:rPr>
              <a:t>Mae cyfansoddiad plentyndod wedi newid – ystyrir bod plant yn gallu gwneud penderfyniadau a chael rôl weithredol yn eu bywydau eu hunain</a:t>
            </a:r>
            <a:endParaRPr lang="en-GB" sz="2100" kern="100" dirty="0">
              <a:effectLst/>
              <a:latin typeface="Calibri" panose="020F0502020204030204" pitchFamily="34" charset="0"/>
              <a:ea typeface="DengXian" panose="02010600030101010101" pitchFamily="2" charset="-122"/>
              <a:cs typeface="Calibri" panose="020F0502020204030204" pitchFamily="34" charset="0"/>
            </a:endParaRPr>
          </a:p>
          <a:p>
            <a:pPr marL="342900" lvl="0" indent="-342900">
              <a:lnSpc>
                <a:spcPct val="107000"/>
              </a:lnSpc>
              <a:spcAft>
                <a:spcPts val="800"/>
              </a:spcAft>
              <a:buFont typeface="Arial" panose="020B0604020202020204" pitchFamily="34" charset="0"/>
              <a:buChar char="•"/>
              <a:tabLst>
                <a:tab pos="457200" algn="l"/>
              </a:tabLst>
            </a:pPr>
            <a:r>
              <a:rPr lang="cy-GB" sz="2100" kern="0" dirty="0">
                <a:effectLst/>
                <a:latin typeface="Calibri" panose="020F0502020204030204" pitchFamily="34" charset="0"/>
                <a:ea typeface="DengXian" panose="02010600030101010101" pitchFamily="2" charset="-122"/>
                <a:cs typeface="Calibri" panose="020F0502020204030204" pitchFamily="34" charset="0"/>
              </a:rPr>
              <a:t>“Dechreuodd y trosglwyddiad o ymchwil ‘ar’ blant, fel cyfranogion goddefol i ymchwil ‘gyda’ phlant, lle caiff hawliau cyfranogion eu parchu a’u </a:t>
            </a:r>
            <a:r>
              <a:rPr lang="cy-GB" sz="2100" kern="0" dirty="0">
                <a:latin typeface="Calibri" panose="020F0502020204030204" pitchFamily="34" charset="0"/>
                <a:ea typeface="DengXian" panose="02010600030101010101" pitchFamily="2" charset="-122"/>
                <a:cs typeface="Calibri" panose="020F0502020204030204" pitchFamily="34" charset="0"/>
              </a:rPr>
              <a:t>cymryd i ystyriaeth</a:t>
            </a:r>
            <a:r>
              <a:rPr lang="cy-GB" sz="2100" kern="0" dirty="0">
                <a:effectLst/>
                <a:latin typeface="Calibri" panose="020F0502020204030204" pitchFamily="34" charset="0"/>
                <a:ea typeface="DengXian" panose="02010600030101010101" pitchFamily="2" charset="-122"/>
                <a:cs typeface="Calibri" panose="020F0502020204030204" pitchFamily="34" charset="0"/>
              </a:rPr>
              <a:t>, tua diwedd yr ugeinfed ganrif” (</a:t>
            </a:r>
            <a:r>
              <a:rPr lang="cy-GB" sz="2100" kern="0" dirty="0" err="1">
                <a:effectLst/>
                <a:latin typeface="Calibri" panose="020F0502020204030204" pitchFamily="34" charset="0"/>
                <a:ea typeface="DengXian" panose="02010600030101010101" pitchFamily="2" charset="-122"/>
                <a:cs typeface="Calibri" panose="020F0502020204030204" pitchFamily="34" charset="0"/>
              </a:rPr>
              <a:t>O’Reilly</a:t>
            </a:r>
            <a:r>
              <a:rPr lang="cy-GB" sz="2100" kern="0" dirty="0">
                <a:effectLst/>
                <a:latin typeface="Calibri" panose="020F0502020204030204" pitchFamily="34" charset="0"/>
                <a:ea typeface="DengXian" panose="02010600030101010101" pitchFamily="2" charset="-122"/>
                <a:cs typeface="Calibri" panose="020F0502020204030204" pitchFamily="34" charset="0"/>
              </a:rPr>
              <a:t> a </a:t>
            </a:r>
            <a:r>
              <a:rPr lang="cy-GB" sz="2100" kern="0" dirty="0" err="1">
                <a:effectLst/>
                <a:latin typeface="Calibri" panose="020F0502020204030204" pitchFamily="34" charset="0"/>
                <a:ea typeface="DengXian" panose="02010600030101010101" pitchFamily="2" charset="-122"/>
                <a:cs typeface="Calibri" panose="020F0502020204030204" pitchFamily="34" charset="0"/>
              </a:rPr>
              <a:t>Dogra</a:t>
            </a:r>
            <a:r>
              <a:rPr lang="cy-GB" sz="2100" kern="0" dirty="0">
                <a:effectLst/>
                <a:latin typeface="Calibri" panose="020F0502020204030204" pitchFamily="34" charset="0"/>
                <a:ea typeface="DengXian" panose="02010600030101010101" pitchFamily="2" charset="-122"/>
                <a:cs typeface="Calibri" panose="020F0502020204030204" pitchFamily="34" charset="0"/>
              </a:rPr>
              <a:t>, 2013, </a:t>
            </a:r>
            <a:r>
              <a:rPr lang="cy-GB" sz="2100" kern="0" dirty="0" err="1">
                <a:effectLst/>
                <a:latin typeface="Calibri" panose="020F0502020204030204" pitchFamily="34" charset="0"/>
                <a:ea typeface="DengXian" panose="02010600030101010101" pitchFamily="2" charset="-122"/>
                <a:cs typeface="Calibri" panose="020F0502020204030204" pitchFamily="34" charset="0"/>
              </a:rPr>
              <a:t>t.8</a:t>
            </a:r>
            <a:r>
              <a:rPr lang="cy-GB" sz="2100" kern="0" dirty="0">
                <a:effectLst/>
                <a:latin typeface="Calibri" panose="020F0502020204030204" pitchFamily="34" charset="0"/>
                <a:ea typeface="DengXian" panose="02010600030101010101" pitchFamily="2" charset="-122"/>
                <a:cs typeface="Calibri" panose="020F0502020204030204" pitchFamily="34" charset="0"/>
              </a:rPr>
              <a:t>)</a:t>
            </a:r>
            <a:endParaRPr lang="en-GB" sz="2100" kern="100" dirty="0">
              <a:effectLst/>
              <a:latin typeface="Calibri" panose="020F0502020204030204" pitchFamily="34" charset="0"/>
              <a:ea typeface="DengXian" panose="02010600030101010101" pitchFamily="2" charset="-122"/>
              <a:cs typeface="Calibri" panose="020F0502020204030204" pitchFamily="34" charset="0"/>
            </a:endParaRPr>
          </a:p>
          <a:p>
            <a:endParaRPr lang="en-GB" dirty="0"/>
          </a:p>
        </p:txBody>
      </p:sp>
      <p:sp>
        <p:nvSpPr>
          <p:cNvPr id="5" name="Content Placeholder 4">
            <a:extLst>
              <a:ext uri="{FF2B5EF4-FFF2-40B4-BE49-F238E27FC236}">
                <a16:creationId xmlns:a16="http://schemas.microsoft.com/office/drawing/2014/main" id="{70BA9D04-4494-D0E9-4EBD-E2C2682789CE}"/>
              </a:ext>
            </a:extLst>
          </p:cNvPr>
          <p:cNvSpPr>
            <a:spLocks noGrp="1"/>
          </p:cNvSpPr>
          <p:nvPr>
            <p:ph sz="half" idx="2"/>
          </p:nvPr>
        </p:nvSpPr>
        <p:spPr/>
        <p:txBody>
          <a:bodyPr>
            <a:normAutofit fontScale="77500" lnSpcReduction="20000"/>
          </a:bodyPr>
          <a:lstStyle/>
          <a:p>
            <a:r>
              <a:rPr lang="en-US" dirty="0"/>
              <a:t>The way in which children are positioned in society and the researcher’s view of children and childhood, will affect the way researchers carry out their projects</a:t>
            </a:r>
          </a:p>
          <a:p>
            <a:r>
              <a:rPr lang="en-US" dirty="0"/>
              <a:t>The construction of childhood has changed – children are seen as capable of decision making and an active role within their own lives</a:t>
            </a:r>
          </a:p>
          <a:p>
            <a:r>
              <a:rPr lang="en-US" dirty="0"/>
              <a:t>“The transition between research ‘on’ children, as passive participants to research ‘with’ children, where participants' rights are respected and taken into account, began towards the latter end of the twentieth century” (O’Reilly and Dogra, 2013, p.8)</a:t>
            </a:r>
          </a:p>
          <a:p>
            <a:pPr marL="0" indent="0">
              <a:buNone/>
            </a:pPr>
            <a:endParaRPr lang="en-GB" dirty="0"/>
          </a:p>
        </p:txBody>
      </p:sp>
      <p:pic>
        <p:nvPicPr>
          <p:cNvPr id="4" name="Picture 3"/>
          <p:cNvPicPr>
            <a:picLocks noChangeAspect="1"/>
          </p:cNvPicPr>
          <p:nvPr/>
        </p:nvPicPr>
        <p:blipFill>
          <a:blip r:embed="rId2"/>
          <a:stretch>
            <a:fillRect/>
          </a:stretch>
        </p:blipFill>
        <p:spPr>
          <a:xfrm>
            <a:off x="9169648" y="163338"/>
            <a:ext cx="1570773" cy="1570773"/>
          </a:xfrm>
          <a:prstGeom prst="rect">
            <a:avLst/>
          </a:prstGeom>
        </p:spPr>
      </p:pic>
    </p:spTree>
    <p:extLst>
      <p:ext uri="{BB962C8B-B14F-4D97-AF65-F5344CB8AC3E}">
        <p14:creationId xmlns:p14="http://schemas.microsoft.com/office/powerpoint/2010/main" val="4123242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err="1"/>
              <a:t>CCUHP</a:t>
            </a:r>
            <a:r>
              <a:rPr lang="en-GB" dirty="0"/>
              <a:t> – </a:t>
            </a:r>
            <a:r>
              <a:rPr lang="en-GB" dirty="0" err="1"/>
              <a:t>ERTHYGL</a:t>
            </a:r>
            <a:r>
              <a:rPr lang="en-GB" dirty="0"/>
              <a:t> 2</a:t>
            </a:r>
            <a:br>
              <a:rPr lang="en-GB" dirty="0"/>
            </a:br>
            <a:r>
              <a:rPr lang="en-GB" dirty="0" err="1"/>
              <a:t>UNCRC</a:t>
            </a:r>
            <a:r>
              <a:rPr lang="en-GB" dirty="0"/>
              <a:t> – Article 12</a:t>
            </a:r>
          </a:p>
        </p:txBody>
      </p:sp>
      <p:pic>
        <p:nvPicPr>
          <p:cNvPr id="8" name="Picture 7"/>
          <p:cNvPicPr>
            <a:picLocks noChangeAspect="1"/>
          </p:cNvPicPr>
          <p:nvPr/>
        </p:nvPicPr>
        <p:blipFill>
          <a:blip r:embed="rId2"/>
          <a:stretch>
            <a:fillRect/>
          </a:stretch>
        </p:blipFill>
        <p:spPr>
          <a:xfrm>
            <a:off x="1451579" y="2444282"/>
            <a:ext cx="3670110" cy="1243692"/>
          </a:xfrm>
          <a:prstGeom prst="rect">
            <a:avLst/>
          </a:prstGeom>
        </p:spPr>
      </p:pic>
      <p:pic>
        <p:nvPicPr>
          <p:cNvPr id="4" name="Picture 3"/>
          <p:cNvPicPr>
            <a:picLocks noChangeAspect="1"/>
          </p:cNvPicPr>
          <p:nvPr/>
        </p:nvPicPr>
        <p:blipFill>
          <a:blip r:embed="rId3"/>
          <a:stretch>
            <a:fillRect/>
          </a:stretch>
        </p:blipFill>
        <p:spPr>
          <a:xfrm>
            <a:off x="6329364" y="95751"/>
            <a:ext cx="5779509" cy="5541744"/>
          </a:xfrm>
          <a:prstGeom prst="rect">
            <a:avLst/>
          </a:prstGeom>
        </p:spPr>
      </p:pic>
      <p:sp>
        <p:nvSpPr>
          <p:cNvPr id="5" name="Rectangle 4"/>
          <p:cNvSpPr/>
          <p:nvPr/>
        </p:nvSpPr>
        <p:spPr>
          <a:xfrm>
            <a:off x="3149355" y="4430902"/>
            <a:ext cx="2534194" cy="966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Informed consent</a:t>
            </a:r>
          </a:p>
          <a:p>
            <a:pPr algn="ctr"/>
            <a:r>
              <a:rPr lang="en-GB" dirty="0"/>
              <a:t>Consent</a:t>
            </a:r>
          </a:p>
          <a:p>
            <a:pPr algn="ctr"/>
            <a:r>
              <a:rPr lang="en-GB" dirty="0"/>
              <a:t>Assent </a:t>
            </a:r>
          </a:p>
        </p:txBody>
      </p:sp>
      <p:sp>
        <p:nvSpPr>
          <p:cNvPr id="3" name="Rectangle 2">
            <a:extLst>
              <a:ext uri="{FF2B5EF4-FFF2-40B4-BE49-F238E27FC236}">
                <a16:creationId xmlns:a16="http://schemas.microsoft.com/office/drawing/2014/main" id="{03106085-150C-6E23-512B-9B8FD60A38AD}"/>
              </a:ext>
            </a:extLst>
          </p:cNvPr>
          <p:cNvSpPr/>
          <p:nvPr/>
        </p:nvSpPr>
        <p:spPr>
          <a:xfrm>
            <a:off x="83127" y="4430902"/>
            <a:ext cx="2917898" cy="9666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Cydsyniad ar sail gwybodaeth</a:t>
            </a:r>
          </a:p>
          <a:p>
            <a:pPr algn="ctr"/>
            <a:r>
              <a:rPr lang="cy-GB" dirty="0"/>
              <a:t>Caniatâd</a:t>
            </a:r>
          </a:p>
          <a:p>
            <a:pPr algn="ctr"/>
            <a:r>
              <a:rPr lang="cy-GB" dirty="0"/>
              <a:t>Cydsyniad</a:t>
            </a:r>
          </a:p>
        </p:txBody>
      </p:sp>
    </p:spTree>
    <p:extLst>
      <p:ext uri="{BB962C8B-B14F-4D97-AF65-F5344CB8AC3E}">
        <p14:creationId xmlns:p14="http://schemas.microsoft.com/office/powerpoint/2010/main" val="1739360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B9B0E-D0BA-4C4E-4C4E-7FC5B24E7E3C}"/>
              </a:ext>
            </a:extLst>
          </p:cNvPr>
          <p:cNvSpPr>
            <a:spLocks noGrp="1"/>
          </p:cNvSpPr>
          <p:nvPr>
            <p:ph type="title"/>
          </p:nvPr>
        </p:nvSpPr>
        <p:spPr/>
        <p:txBody>
          <a:bodyPr/>
          <a:lstStyle/>
          <a:p>
            <a:r>
              <a:rPr lang="en-GB" dirty="0" err="1"/>
              <a:t>YMCHWILO</a:t>
            </a:r>
            <a:r>
              <a:rPr lang="en-GB" dirty="0"/>
              <a:t> </a:t>
            </a:r>
            <a:r>
              <a:rPr lang="en-GB" dirty="0" err="1"/>
              <a:t>GYDAG</a:t>
            </a:r>
            <a:r>
              <a:rPr lang="en-GB" dirty="0"/>
              <a:t> </a:t>
            </a:r>
            <a:r>
              <a:rPr lang="en-GB" dirty="0" err="1"/>
              <a:t>OEDOLION</a:t>
            </a:r>
            <a:r>
              <a:rPr lang="en-GB" dirty="0"/>
              <a:t> / </a:t>
            </a:r>
            <a:br>
              <a:rPr lang="en-GB" dirty="0"/>
            </a:br>
            <a:r>
              <a:rPr lang="en-GB" dirty="0"/>
              <a:t>Researching with adults</a:t>
            </a:r>
          </a:p>
        </p:txBody>
      </p:sp>
      <p:sp>
        <p:nvSpPr>
          <p:cNvPr id="4" name="Content Placeholder 3">
            <a:extLst>
              <a:ext uri="{FF2B5EF4-FFF2-40B4-BE49-F238E27FC236}">
                <a16:creationId xmlns:a16="http://schemas.microsoft.com/office/drawing/2014/main" id="{733BD29F-AB12-973A-1E41-4D58797BDD3D}"/>
              </a:ext>
            </a:extLst>
          </p:cNvPr>
          <p:cNvSpPr>
            <a:spLocks noGrp="1"/>
          </p:cNvSpPr>
          <p:nvPr>
            <p:ph sz="half" idx="1"/>
          </p:nvPr>
        </p:nvSpPr>
        <p:spPr/>
        <p:txBody>
          <a:bodyPr/>
          <a:lstStyle/>
          <a:p>
            <a:r>
              <a:rPr lang="en-GB" dirty="0" err="1"/>
              <a:t>Adfyfyrio</a:t>
            </a:r>
            <a:r>
              <a:rPr lang="en-GB" dirty="0"/>
              <a:t> </a:t>
            </a:r>
            <a:r>
              <a:rPr lang="en-GB" dirty="0" err="1"/>
              <a:t>ar</a:t>
            </a:r>
            <a:r>
              <a:rPr lang="en-GB" dirty="0"/>
              <a:t> y </a:t>
            </a:r>
            <a:r>
              <a:rPr lang="en-GB" dirty="0" err="1"/>
              <a:t>sleidiau</a:t>
            </a:r>
            <a:r>
              <a:rPr lang="en-GB" dirty="0"/>
              <a:t> </a:t>
            </a:r>
            <a:r>
              <a:rPr lang="en-GB" dirty="0" err="1"/>
              <a:t>blaenorol</a:t>
            </a:r>
            <a:endParaRPr lang="en-GB" dirty="0"/>
          </a:p>
          <a:p>
            <a:r>
              <a:rPr lang="en-GB" dirty="0"/>
              <a:t>Sut </a:t>
            </a:r>
            <a:r>
              <a:rPr lang="en-GB" dirty="0" err="1"/>
              <a:t>mae</a:t>
            </a:r>
            <a:r>
              <a:rPr lang="en-GB" dirty="0"/>
              <a:t> </a:t>
            </a:r>
            <a:r>
              <a:rPr lang="en-GB" dirty="0" err="1"/>
              <a:t>ein</a:t>
            </a:r>
            <a:r>
              <a:rPr lang="en-GB" dirty="0"/>
              <a:t> </a:t>
            </a:r>
            <a:r>
              <a:rPr lang="en-GB" dirty="0" err="1"/>
              <a:t>lluniadau</a:t>
            </a:r>
            <a:r>
              <a:rPr lang="en-GB" dirty="0"/>
              <a:t> </a:t>
            </a:r>
            <a:r>
              <a:rPr lang="en-GB" dirty="0" err="1"/>
              <a:t>o’r</a:t>
            </a:r>
            <a:r>
              <a:rPr lang="en-GB" dirty="0"/>
              <a:t> </a:t>
            </a:r>
            <a:r>
              <a:rPr lang="en-GB" dirty="0" err="1"/>
              <a:t>byd</a:t>
            </a:r>
            <a:r>
              <a:rPr lang="en-GB" dirty="0"/>
              <a:t> </a:t>
            </a:r>
            <a:r>
              <a:rPr lang="en-GB" dirty="0" err="1"/>
              <a:t>yn</a:t>
            </a:r>
            <a:r>
              <a:rPr lang="en-GB" dirty="0"/>
              <a:t> </a:t>
            </a:r>
            <a:r>
              <a:rPr lang="en-GB" dirty="0" err="1"/>
              <a:t>dylanwadu’r</a:t>
            </a:r>
            <a:r>
              <a:rPr lang="en-GB" dirty="0"/>
              <a:t> </a:t>
            </a:r>
            <a:r>
              <a:rPr lang="en-GB" dirty="0" err="1"/>
              <a:t>ffordd</a:t>
            </a:r>
            <a:r>
              <a:rPr lang="en-GB" dirty="0"/>
              <a:t> </a:t>
            </a:r>
            <a:r>
              <a:rPr lang="en-GB" dirty="0" err="1"/>
              <a:t>rydym</a:t>
            </a:r>
            <a:r>
              <a:rPr lang="en-GB" dirty="0"/>
              <a:t> </a:t>
            </a:r>
            <a:r>
              <a:rPr lang="en-GB" dirty="0" err="1"/>
              <a:t>yn</a:t>
            </a:r>
            <a:r>
              <a:rPr lang="en-GB" dirty="0"/>
              <a:t> </a:t>
            </a:r>
            <a:r>
              <a:rPr lang="en-GB" dirty="0" err="1"/>
              <a:t>rhyngweithio</a:t>
            </a:r>
            <a:r>
              <a:rPr lang="en-GB" dirty="0"/>
              <a:t>/</a:t>
            </a:r>
            <a:r>
              <a:rPr lang="en-GB" dirty="0" err="1"/>
              <a:t>ymchwilio</a:t>
            </a:r>
            <a:r>
              <a:rPr lang="en-GB" dirty="0"/>
              <a:t> </a:t>
            </a:r>
            <a:r>
              <a:rPr lang="en-GB" dirty="0" err="1"/>
              <a:t>gydag</a:t>
            </a:r>
            <a:r>
              <a:rPr lang="en-GB" dirty="0"/>
              <a:t> </a:t>
            </a:r>
            <a:r>
              <a:rPr lang="en-GB" dirty="0" err="1"/>
              <a:t>oedolion</a:t>
            </a:r>
            <a:r>
              <a:rPr lang="en-GB" dirty="0"/>
              <a:t> </a:t>
            </a:r>
            <a:r>
              <a:rPr lang="en-GB" dirty="0" err="1"/>
              <a:t>agored</a:t>
            </a:r>
            <a:r>
              <a:rPr lang="en-GB" dirty="0"/>
              <a:t> i </a:t>
            </a:r>
            <a:r>
              <a:rPr lang="en-GB" dirty="0" err="1"/>
              <a:t>niwed</a:t>
            </a:r>
            <a:r>
              <a:rPr lang="en-GB" dirty="0"/>
              <a:t> neu </a:t>
            </a:r>
            <a:r>
              <a:rPr lang="en-GB" dirty="0" err="1"/>
              <a:t>oedolion</a:t>
            </a:r>
            <a:r>
              <a:rPr lang="en-GB" dirty="0"/>
              <a:t> ag </a:t>
            </a:r>
            <a:r>
              <a:rPr lang="en-GB" dirty="0" err="1"/>
              <a:t>anableddau</a:t>
            </a:r>
            <a:r>
              <a:rPr lang="en-GB" dirty="0"/>
              <a:t>?</a:t>
            </a:r>
          </a:p>
          <a:p>
            <a:r>
              <a:rPr lang="en-GB" dirty="0"/>
              <a:t>Model </a:t>
            </a:r>
            <a:r>
              <a:rPr lang="en-GB" dirty="0" err="1"/>
              <a:t>Cymdeithasol</a:t>
            </a:r>
            <a:r>
              <a:rPr lang="en-GB" dirty="0"/>
              <a:t> </a:t>
            </a:r>
            <a:r>
              <a:rPr lang="en-GB" dirty="0" err="1"/>
              <a:t>yn</a:t>
            </a:r>
            <a:r>
              <a:rPr lang="en-GB" dirty="0"/>
              <a:t> </a:t>
            </a:r>
            <a:r>
              <a:rPr lang="en-GB" dirty="0" err="1"/>
              <a:t>erbyn</a:t>
            </a:r>
            <a:r>
              <a:rPr lang="en-GB" dirty="0"/>
              <a:t> </a:t>
            </a:r>
            <a:r>
              <a:rPr lang="en-GB" dirty="0" err="1"/>
              <a:t>Meddygol</a:t>
            </a:r>
            <a:endParaRPr lang="en-GB" dirty="0"/>
          </a:p>
        </p:txBody>
      </p:sp>
      <p:sp>
        <p:nvSpPr>
          <p:cNvPr id="5" name="Content Placeholder 4">
            <a:extLst>
              <a:ext uri="{FF2B5EF4-FFF2-40B4-BE49-F238E27FC236}">
                <a16:creationId xmlns:a16="http://schemas.microsoft.com/office/drawing/2014/main" id="{457459D7-AD3C-90F4-414F-AAA2B21EF75E}"/>
              </a:ext>
            </a:extLst>
          </p:cNvPr>
          <p:cNvSpPr>
            <a:spLocks noGrp="1"/>
          </p:cNvSpPr>
          <p:nvPr>
            <p:ph sz="half" idx="2"/>
          </p:nvPr>
        </p:nvSpPr>
        <p:spPr/>
        <p:txBody>
          <a:bodyPr/>
          <a:lstStyle/>
          <a:p>
            <a:r>
              <a:rPr lang="en-GB" dirty="0"/>
              <a:t>Reflecting on the previous slides</a:t>
            </a:r>
          </a:p>
          <a:p>
            <a:r>
              <a:rPr lang="en-GB" dirty="0"/>
              <a:t>How do our constructions of the world influence the way we interact/research with vulnerable adults or adults with disabilities?</a:t>
            </a:r>
          </a:p>
          <a:p>
            <a:r>
              <a:rPr lang="en-GB" dirty="0"/>
              <a:t>Social v Medical model</a:t>
            </a:r>
          </a:p>
        </p:txBody>
      </p:sp>
    </p:spTree>
    <p:extLst>
      <p:ext uri="{BB962C8B-B14F-4D97-AF65-F5344CB8AC3E}">
        <p14:creationId xmlns:p14="http://schemas.microsoft.com/office/powerpoint/2010/main" val="28789048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061" y="307019"/>
            <a:ext cx="10179245" cy="1252224"/>
          </a:xfrm>
        </p:spPr>
        <p:txBody>
          <a:bodyPr>
            <a:normAutofit fontScale="90000"/>
          </a:bodyPr>
          <a:lstStyle/>
          <a:p>
            <a:br>
              <a:rPr lang="en-GB" dirty="0"/>
            </a:br>
            <a:br>
              <a:rPr lang="en-GB" dirty="0"/>
            </a:br>
            <a:r>
              <a:rPr lang="en-GB" dirty="0"/>
              <a:t>DULLIAU YMCHWIL YN Y GWYDDORAU CYMDEITHASOL / </a:t>
            </a:r>
            <a:br>
              <a:rPr lang="en-GB" dirty="0"/>
            </a:br>
            <a:br>
              <a:rPr lang="en-GB" dirty="0"/>
            </a:br>
            <a:r>
              <a:rPr lang="en-GB" dirty="0"/>
              <a:t>Research methods in social sciences</a:t>
            </a:r>
          </a:p>
        </p:txBody>
      </p:sp>
      <p:graphicFrame>
        <p:nvGraphicFramePr>
          <p:cNvPr id="4" name="Content Placeholder 3"/>
          <p:cNvGraphicFramePr>
            <a:graphicFrameLocks noGrp="1"/>
          </p:cNvGraphicFramePr>
          <p:nvPr>
            <p:ph sz="half" idx="1"/>
            <p:extLst>
              <p:ext uri="{D42A27DB-BD31-4B8C-83A1-F6EECF244321}">
                <p14:modId xmlns:p14="http://schemas.microsoft.com/office/powerpoint/2010/main" val="4100341131"/>
              </p:ext>
            </p:extLst>
          </p:nvPr>
        </p:nvGraphicFramePr>
        <p:xfrm>
          <a:off x="5587539" y="2102803"/>
          <a:ext cx="4645025" cy="3195954"/>
        </p:xfrm>
        <a:graphic>
          <a:graphicData uri="http://schemas.openxmlformats.org/drawingml/2006/table">
            <a:tbl>
              <a:tblPr firstRow="1" bandRow="1">
                <a:tableStyleId>{5C22544A-7EE6-4342-B048-85BDC9FD1C3A}</a:tableStyleId>
              </a:tblPr>
              <a:tblGrid>
                <a:gridCol w="4645025">
                  <a:extLst>
                    <a:ext uri="{9D8B030D-6E8A-4147-A177-3AD203B41FA5}">
                      <a16:colId xmlns:a16="http://schemas.microsoft.com/office/drawing/2014/main" val="3263074007"/>
                    </a:ext>
                  </a:extLst>
                </a:gridCol>
              </a:tblGrid>
              <a:tr h="532659">
                <a:tc>
                  <a:txBody>
                    <a:bodyPr/>
                    <a:lstStyle/>
                    <a:p>
                      <a:r>
                        <a:rPr lang="en-GB" dirty="0"/>
                        <a:t>Traditional research methods used </a:t>
                      </a:r>
                    </a:p>
                  </a:txBody>
                  <a:tcPr/>
                </a:tc>
                <a:extLst>
                  <a:ext uri="{0D108BD9-81ED-4DB2-BD59-A6C34878D82A}">
                    <a16:rowId xmlns:a16="http://schemas.microsoft.com/office/drawing/2014/main" val="4288835824"/>
                  </a:ext>
                </a:extLst>
              </a:tr>
              <a:tr h="532659">
                <a:tc>
                  <a:txBody>
                    <a:bodyPr/>
                    <a:lstStyle/>
                    <a:p>
                      <a:r>
                        <a:rPr lang="en-GB" dirty="0"/>
                        <a:t>Observations</a:t>
                      </a:r>
                    </a:p>
                  </a:txBody>
                  <a:tcPr/>
                </a:tc>
                <a:extLst>
                  <a:ext uri="{0D108BD9-81ED-4DB2-BD59-A6C34878D82A}">
                    <a16:rowId xmlns:a16="http://schemas.microsoft.com/office/drawing/2014/main" val="3385060716"/>
                  </a:ext>
                </a:extLst>
              </a:tr>
              <a:tr h="532659">
                <a:tc>
                  <a:txBody>
                    <a:bodyPr/>
                    <a:lstStyle/>
                    <a:p>
                      <a:r>
                        <a:rPr lang="en-GB" dirty="0"/>
                        <a:t>Interviews</a:t>
                      </a:r>
                    </a:p>
                  </a:txBody>
                  <a:tcPr/>
                </a:tc>
                <a:extLst>
                  <a:ext uri="{0D108BD9-81ED-4DB2-BD59-A6C34878D82A}">
                    <a16:rowId xmlns:a16="http://schemas.microsoft.com/office/drawing/2014/main" val="3305756397"/>
                  </a:ext>
                </a:extLst>
              </a:tr>
              <a:tr h="532659">
                <a:tc>
                  <a:txBody>
                    <a:bodyPr/>
                    <a:lstStyle/>
                    <a:p>
                      <a:r>
                        <a:rPr lang="en-GB" dirty="0"/>
                        <a:t>Focus</a:t>
                      </a:r>
                      <a:r>
                        <a:rPr lang="en-GB" baseline="0" dirty="0"/>
                        <a:t> groups</a:t>
                      </a:r>
                      <a:endParaRPr lang="en-GB" dirty="0"/>
                    </a:p>
                  </a:txBody>
                  <a:tcPr/>
                </a:tc>
                <a:extLst>
                  <a:ext uri="{0D108BD9-81ED-4DB2-BD59-A6C34878D82A}">
                    <a16:rowId xmlns:a16="http://schemas.microsoft.com/office/drawing/2014/main" val="1453815456"/>
                  </a:ext>
                </a:extLst>
              </a:tr>
              <a:tr h="532659">
                <a:tc>
                  <a:txBody>
                    <a:bodyPr/>
                    <a:lstStyle/>
                    <a:p>
                      <a:r>
                        <a:rPr lang="en-GB" dirty="0"/>
                        <a:t>Questionnaires</a:t>
                      </a:r>
                    </a:p>
                  </a:txBody>
                  <a:tcPr/>
                </a:tc>
                <a:extLst>
                  <a:ext uri="{0D108BD9-81ED-4DB2-BD59-A6C34878D82A}">
                    <a16:rowId xmlns:a16="http://schemas.microsoft.com/office/drawing/2014/main" val="1793087872"/>
                  </a:ext>
                </a:extLst>
              </a:tr>
              <a:tr h="532659">
                <a:tc>
                  <a:txBody>
                    <a:bodyPr/>
                    <a:lstStyle/>
                    <a:p>
                      <a:r>
                        <a:rPr lang="en-GB" dirty="0"/>
                        <a:t>Measuring data – action research</a:t>
                      </a:r>
                    </a:p>
                  </a:txBody>
                  <a:tcPr/>
                </a:tc>
                <a:extLst>
                  <a:ext uri="{0D108BD9-81ED-4DB2-BD59-A6C34878D82A}">
                    <a16:rowId xmlns:a16="http://schemas.microsoft.com/office/drawing/2014/main" val="690287769"/>
                  </a:ext>
                </a:extLst>
              </a:tr>
            </a:tbl>
          </a:graphicData>
        </a:graphic>
      </p:graphicFrame>
      <p:sp>
        <p:nvSpPr>
          <p:cNvPr id="3" name="Content Placeholder 2">
            <a:extLst>
              <a:ext uri="{FF2B5EF4-FFF2-40B4-BE49-F238E27FC236}">
                <a16:creationId xmlns:a16="http://schemas.microsoft.com/office/drawing/2014/main" id="{EA589D0F-1CE0-6F59-66C9-12B71FA583DA}"/>
              </a:ext>
            </a:extLst>
          </p:cNvPr>
          <p:cNvSpPr>
            <a:spLocks noGrp="1"/>
          </p:cNvSpPr>
          <p:nvPr>
            <p:ph sz="half" idx="2"/>
          </p:nvPr>
        </p:nvSpPr>
        <p:spPr>
          <a:xfrm>
            <a:off x="506192" y="2050156"/>
            <a:ext cx="4645152" cy="3441520"/>
          </a:xfrm>
        </p:spPr>
        <p:txBody>
          <a:bodyPr/>
          <a:lstStyle/>
          <a:p>
            <a:endParaRPr lang="en-GB" dirty="0"/>
          </a:p>
        </p:txBody>
      </p:sp>
      <p:graphicFrame>
        <p:nvGraphicFramePr>
          <p:cNvPr id="5" name="Content Placeholder 3">
            <a:extLst>
              <a:ext uri="{FF2B5EF4-FFF2-40B4-BE49-F238E27FC236}">
                <a16:creationId xmlns:a16="http://schemas.microsoft.com/office/drawing/2014/main" id="{E712EDB2-3CA7-5BF3-1D0D-4E9B5C4B93CA}"/>
              </a:ext>
            </a:extLst>
          </p:cNvPr>
          <p:cNvGraphicFramePr>
            <a:graphicFrameLocks/>
          </p:cNvGraphicFramePr>
          <p:nvPr>
            <p:extLst>
              <p:ext uri="{D42A27DB-BD31-4B8C-83A1-F6EECF244321}">
                <p14:modId xmlns:p14="http://schemas.microsoft.com/office/powerpoint/2010/main" val="1529028898"/>
              </p:ext>
            </p:extLst>
          </p:nvPr>
        </p:nvGraphicFramePr>
        <p:xfrm>
          <a:off x="506319" y="2102803"/>
          <a:ext cx="4858161" cy="3195954"/>
        </p:xfrm>
        <a:graphic>
          <a:graphicData uri="http://schemas.openxmlformats.org/drawingml/2006/table">
            <a:tbl>
              <a:tblPr firstRow="1" bandRow="1">
                <a:tableStyleId>{5C22544A-7EE6-4342-B048-85BDC9FD1C3A}</a:tableStyleId>
              </a:tblPr>
              <a:tblGrid>
                <a:gridCol w="4858161">
                  <a:extLst>
                    <a:ext uri="{9D8B030D-6E8A-4147-A177-3AD203B41FA5}">
                      <a16:colId xmlns:a16="http://schemas.microsoft.com/office/drawing/2014/main" val="3263074007"/>
                    </a:ext>
                  </a:extLst>
                </a:gridCol>
              </a:tblGrid>
              <a:tr h="532659">
                <a:tc>
                  <a:txBody>
                    <a:bodyPr/>
                    <a:lstStyle/>
                    <a:p>
                      <a:r>
                        <a:rPr lang="en-GB" dirty="0" err="1"/>
                        <a:t>Dulliau</a:t>
                      </a:r>
                      <a:r>
                        <a:rPr lang="en-GB" dirty="0"/>
                        <a:t> </a:t>
                      </a:r>
                      <a:r>
                        <a:rPr lang="en-GB" dirty="0" err="1"/>
                        <a:t>ymchwil</a:t>
                      </a:r>
                      <a:r>
                        <a:rPr lang="en-GB" dirty="0"/>
                        <a:t> </a:t>
                      </a:r>
                      <a:r>
                        <a:rPr lang="en-GB" dirty="0" err="1"/>
                        <a:t>traddodiadol</a:t>
                      </a:r>
                      <a:r>
                        <a:rPr lang="en-GB" dirty="0"/>
                        <a:t> a </a:t>
                      </a:r>
                      <a:r>
                        <a:rPr lang="en-GB" dirty="0" err="1"/>
                        <a:t>ddefnyddir</a:t>
                      </a:r>
                      <a:r>
                        <a:rPr lang="en-GB" dirty="0"/>
                        <a:t> </a:t>
                      </a:r>
                    </a:p>
                  </a:txBody>
                  <a:tcPr/>
                </a:tc>
                <a:extLst>
                  <a:ext uri="{0D108BD9-81ED-4DB2-BD59-A6C34878D82A}">
                    <a16:rowId xmlns:a16="http://schemas.microsoft.com/office/drawing/2014/main" val="4288835824"/>
                  </a:ext>
                </a:extLst>
              </a:tr>
              <a:tr h="532659">
                <a:tc>
                  <a:txBody>
                    <a:bodyPr/>
                    <a:lstStyle/>
                    <a:p>
                      <a:r>
                        <a:rPr lang="en-GB" dirty="0" err="1"/>
                        <a:t>Arsylwadau</a:t>
                      </a:r>
                      <a:endParaRPr lang="en-GB" dirty="0"/>
                    </a:p>
                  </a:txBody>
                  <a:tcPr/>
                </a:tc>
                <a:extLst>
                  <a:ext uri="{0D108BD9-81ED-4DB2-BD59-A6C34878D82A}">
                    <a16:rowId xmlns:a16="http://schemas.microsoft.com/office/drawing/2014/main" val="3385060716"/>
                  </a:ext>
                </a:extLst>
              </a:tr>
              <a:tr h="532659">
                <a:tc>
                  <a:txBody>
                    <a:bodyPr/>
                    <a:lstStyle/>
                    <a:p>
                      <a:r>
                        <a:rPr lang="en-GB" dirty="0" err="1"/>
                        <a:t>Cyfweliadau</a:t>
                      </a:r>
                      <a:endParaRPr lang="en-GB" dirty="0"/>
                    </a:p>
                  </a:txBody>
                  <a:tcPr/>
                </a:tc>
                <a:extLst>
                  <a:ext uri="{0D108BD9-81ED-4DB2-BD59-A6C34878D82A}">
                    <a16:rowId xmlns:a16="http://schemas.microsoft.com/office/drawing/2014/main" val="3305756397"/>
                  </a:ext>
                </a:extLst>
              </a:tr>
              <a:tr h="532659">
                <a:tc>
                  <a:txBody>
                    <a:bodyPr/>
                    <a:lstStyle/>
                    <a:p>
                      <a:r>
                        <a:rPr lang="en-GB" dirty="0" err="1"/>
                        <a:t>Grwpiau</a:t>
                      </a:r>
                      <a:r>
                        <a:rPr lang="en-GB" dirty="0"/>
                        <a:t> </a:t>
                      </a:r>
                      <a:r>
                        <a:rPr lang="en-GB" dirty="0" err="1"/>
                        <a:t>ffocws</a:t>
                      </a:r>
                      <a:endParaRPr lang="en-GB" dirty="0"/>
                    </a:p>
                  </a:txBody>
                  <a:tcPr/>
                </a:tc>
                <a:extLst>
                  <a:ext uri="{0D108BD9-81ED-4DB2-BD59-A6C34878D82A}">
                    <a16:rowId xmlns:a16="http://schemas.microsoft.com/office/drawing/2014/main" val="1453815456"/>
                  </a:ext>
                </a:extLst>
              </a:tr>
              <a:tr h="532659">
                <a:tc>
                  <a:txBody>
                    <a:bodyPr/>
                    <a:lstStyle/>
                    <a:p>
                      <a:r>
                        <a:rPr lang="en-GB" dirty="0" err="1"/>
                        <a:t>Holiaduron</a:t>
                      </a:r>
                      <a:endParaRPr lang="en-GB" dirty="0"/>
                    </a:p>
                  </a:txBody>
                  <a:tcPr/>
                </a:tc>
                <a:extLst>
                  <a:ext uri="{0D108BD9-81ED-4DB2-BD59-A6C34878D82A}">
                    <a16:rowId xmlns:a16="http://schemas.microsoft.com/office/drawing/2014/main" val="1793087872"/>
                  </a:ext>
                </a:extLst>
              </a:tr>
              <a:tr h="532659">
                <a:tc>
                  <a:txBody>
                    <a:bodyPr/>
                    <a:lstStyle/>
                    <a:p>
                      <a:r>
                        <a:rPr lang="en-GB" dirty="0" err="1"/>
                        <a:t>Mesur</a:t>
                      </a:r>
                      <a:r>
                        <a:rPr lang="en-GB" dirty="0"/>
                        <a:t> data – </a:t>
                      </a:r>
                      <a:r>
                        <a:rPr lang="en-GB" dirty="0" err="1"/>
                        <a:t>ymchwil</a:t>
                      </a:r>
                      <a:r>
                        <a:rPr lang="en-GB" dirty="0"/>
                        <a:t> </a:t>
                      </a:r>
                      <a:r>
                        <a:rPr lang="en-GB" dirty="0" err="1"/>
                        <a:t>gweithedol</a:t>
                      </a:r>
                      <a:endParaRPr lang="en-GB" dirty="0"/>
                    </a:p>
                  </a:txBody>
                  <a:tcPr/>
                </a:tc>
                <a:extLst>
                  <a:ext uri="{0D108BD9-81ED-4DB2-BD59-A6C34878D82A}">
                    <a16:rowId xmlns:a16="http://schemas.microsoft.com/office/drawing/2014/main" val="690287769"/>
                  </a:ext>
                </a:extLst>
              </a:tr>
            </a:tbl>
          </a:graphicData>
        </a:graphic>
      </p:graphicFrame>
    </p:spTree>
    <p:extLst>
      <p:ext uri="{BB962C8B-B14F-4D97-AF65-F5344CB8AC3E}">
        <p14:creationId xmlns:p14="http://schemas.microsoft.com/office/powerpoint/2010/main" val="1137983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DC509B3-31DC-E551-1D26-A71DAA6F0963}"/>
              </a:ext>
            </a:extLst>
          </p:cNvPr>
          <p:cNvSpPr>
            <a:spLocks noGrp="1"/>
          </p:cNvSpPr>
          <p:nvPr>
            <p:ph type="title"/>
          </p:nvPr>
        </p:nvSpPr>
        <p:spPr>
          <a:xfrm>
            <a:off x="443347" y="261808"/>
            <a:ext cx="10967258" cy="1409765"/>
          </a:xfrm>
        </p:spPr>
        <p:txBody>
          <a:bodyPr>
            <a:normAutofit fontScale="90000"/>
          </a:bodyPr>
          <a:lstStyle/>
          <a:p>
            <a:br>
              <a:rPr lang="en-GB" dirty="0"/>
            </a:br>
            <a:r>
              <a:rPr lang="en-GB" sz="4000" dirty="0"/>
              <a:t>DULLIAU YMCHWIL YN Y GWYDDORAU CYMDEITHASOL / Research methods in social sciences</a:t>
            </a:r>
          </a:p>
        </p:txBody>
      </p:sp>
      <p:sp>
        <p:nvSpPr>
          <p:cNvPr id="5" name="Content Placeholder 4">
            <a:extLst>
              <a:ext uri="{FF2B5EF4-FFF2-40B4-BE49-F238E27FC236}">
                <a16:creationId xmlns:a16="http://schemas.microsoft.com/office/drawing/2014/main" id="{F3EAA2BB-5289-E184-1328-009358FCA433}"/>
              </a:ext>
            </a:extLst>
          </p:cNvPr>
          <p:cNvSpPr>
            <a:spLocks noGrp="1"/>
          </p:cNvSpPr>
          <p:nvPr>
            <p:ph sz="half" idx="1"/>
          </p:nvPr>
        </p:nvSpPr>
        <p:spPr/>
        <p:txBody>
          <a:bodyPr/>
          <a:lstStyle/>
          <a:p>
            <a:endParaRPr lang="en-GB" dirty="0"/>
          </a:p>
        </p:txBody>
      </p:sp>
      <p:graphicFrame>
        <p:nvGraphicFramePr>
          <p:cNvPr id="7" name="Content Placeholder 6">
            <a:extLst>
              <a:ext uri="{FF2B5EF4-FFF2-40B4-BE49-F238E27FC236}">
                <a16:creationId xmlns:a16="http://schemas.microsoft.com/office/drawing/2014/main" id="{EF5AA95E-0BAE-9FA7-0CBB-5A4C415CA04E}"/>
              </a:ext>
            </a:extLst>
          </p:cNvPr>
          <p:cNvGraphicFramePr>
            <a:graphicFrameLocks noGrp="1"/>
          </p:cNvGraphicFramePr>
          <p:nvPr>
            <p:ph sz="half" idx="2"/>
            <p:extLst>
              <p:ext uri="{D42A27DB-BD31-4B8C-83A1-F6EECF244321}">
                <p14:modId xmlns:p14="http://schemas.microsoft.com/office/powerpoint/2010/main" val="619856300"/>
              </p:ext>
            </p:extLst>
          </p:nvPr>
        </p:nvGraphicFramePr>
        <p:xfrm>
          <a:off x="6252034" y="1832389"/>
          <a:ext cx="4645025" cy="3742680"/>
        </p:xfrm>
        <a:graphic>
          <a:graphicData uri="http://schemas.openxmlformats.org/drawingml/2006/table">
            <a:tbl>
              <a:tblPr firstRow="1" bandRow="1">
                <a:tableStyleId>{5C22544A-7EE6-4342-B048-85BDC9FD1C3A}</a:tableStyleId>
              </a:tblPr>
              <a:tblGrid>
                <a:gridCol w="4645025">
                  <a:extLst>
                    <a:ext uri="{9D8B030D-6E8A-4147-A177-3AD203B41FA5}">
                      <a16:colId xmlns:a16="http://schemas.microsoft.com/office/drawing/2014/main" val="326569352"/>
                    </a:ext>
                  </a:extLst>
                </a:gridCol>
              </a:tblGrid>
              <a:tr h="659015">
                <a:tc>
                  <a:txBody>
                    <a:bodyPr/>
                    <a:lstStyle/>
                    <a:p>
                      <a:r>
                        <a:rPr lang="en-GB" dirty="0"/>
                        <a:t>Creative participatory/visual methods</a:t>
                      </a:r>
                    </a:p>
                  </a:txBody>
                  <a:tcPr/>
                </a:tc>
                <a:extLst>
                  <a:ext uri="{0D108BD9-81ED-4DB2-BD59-A6C34878D82A}">
                    <a16:rowId xmlns:a16="http://schemas.microsoft.com/office/drawing/2014/main" val="1827353386"/>
                  </a:ext>
                </a:extLst>
              </a:tr>
              <a:tr h="560185">
                <a:tc>
                  <a:txBody>
                    <a:bodyPr/>
                    <a:lstStyle/>
                    <a:p>
                      <a:r>
                        <a:rPr lang="en-GB" dirty="0"/>
                        <a:t>Photo</a:t>
                      </a:r>
                      <a:r>
                        <a:rPr lang="en-GB" baseline="0" dirty="0"/>
                        <a:t> elicitation</a:t>
                      </a:r>
                      <a:endParaRPr lang="en-GB" dirty="0"/>
                    </a:p>
                  </a:txBody>
                  <a:tcPr/>
                </a:tc>
                <a:extLst>
                  <a:ext uri="{0D108BD9-81ED-4DB2-BD59-A6C34878D82A}">
                    <a16:rowId xmlns:a16="http://schemas.microsoft.com/office/drawing/2014/main" val="2983293986"/>
                  </a:ext>
                </a:extLst>
              </a:tr>
              <a:tr h="509848">
                <a:tc>
                  <a:txBody>
                    <a:bodyPr/>
                    <a:lstStyle/>
                    <a:p>
                      <a:r>
                        <a:rPr lang="en-GB" dirty="0"/>
                        <a:t>Drawing</a:t>
                      </a:r>
                    </a:p>
                  </a:txBody>
                  <a:tcPr/>
                </a:tc>
                <a:extLst>
                  <a:ext uri="{0D108BD9-81ED-4DB2-BD59-A6C34878D82A}">
                    <a16:rowId xmlns:a16="http://schemas.microsoft.com/office/drawing/2014/main" val="641530502"/>
                  </a:ext>
                </a:extLst>
              </a:tr>
              <a:tr h="509847">
                <a:tc>
                  <a:txBody>
                    <a:bodyPr/>
                    <a:lstStyle/>
                    <a:p>
                      <a:r>
                        <a:rPr lang="en-GB" dirty="0"/>
                        <a:t>Collaging</a:t>
                      </a:r>
                    </a:p>
                  </a:txBody>
                  <a:tcPr/>
                </a:tc>
                <a:extLst>
                  <a:ext uri="{0D108BD9-81ED-4DB2-BD59-A6C34878D82A}">
                    <a16:rowId xmlns:a16="http://schemas.microsoft.com/office/drawing/2014/main" val="3809705918"/>
                  </a:ext>
                </a:extLst>
              </a:tr>
              <a:tr h="570807">
                <a:tc>
                  <a:txBody>
                    <a:bodyPr/>
                    <a:lstStyle/>
                    <a:p>
                      <a:r>
                        <a:rPr lang="en-GB" dirty="0"/>
                        <a:t>Mapping/Timelines – emotion stickers</a:t>
                      </a:r>
                    </a:p>
                  </a:txBody>
                  <a:tcPr/>
                </a:tc>
                <a:extLst>
                  <a:ext uri="{0D108BD9-81ED-4DB2-BD59-A6C34878D82A}">
                    <a16:rowId xmlns:a16="http://schemas.microsoft.com/office/drawing/2014/main" val="2523939967"/>
                  </a:ext>
                </a:extLst>
              </a:tr>
              <a:tr h="932978">
                <a:tc>
                  <a:txBody>
                    <a:bodyPr/>
                    <a:lstStyle/>
                    <a:p>
                      <a:r>
                        <a:rPr lang="en-GB" dirty="0"/>
                        <a:t>Sandboxing</a:t>
                      </a:r>
                    </a:p>
                  </a:txBody>
                  <a:tcPr/>
                </a:tc>
                <a:extLst>
                  <a:ext uri="{0D108BD9-81ED-4DB2-BD59-A6C34878D82A}">
                    <a16:rowId xmlns:a16="http://schemas.microsoft.com/office/drawing/2014/main" val="1975186234"/>
                  </a:ext>
                </a:extLst>
              </a:tr>
            </a:tbl>
          </a:graphicData>
        </a:graphic>
      </p:graphicFrame>
      <p:graphicFrame>
        <p:nvGraphicFramePr>
          <p:cNvPr id="2" name="Content Placeholder 6">
            <a:extLst>
              <a:ext uri="{FF2B5EF4-FFF2-40B4-BE49-F238E27FC236}">
                <a16:creationId xmlns:a16="http://schemas.microsoft.com/office/drawing/2014/main" id="{7DD060AD-362C-35EF-2D69-DBF295B68E85}"/>
              </a:ext>
            </a:extLst>
          </p:cNvPr>
          <p:cNvGraphicFramePr>
            <a:graphicFrameLocks/>
          </p:cNvGraphicFramePr>
          <p:nvPr>
            <p:extLst>
              <p:ext uri="{D42A27DB-BD31-4B8C-83A1-F6EECF244321}">
                <p14:modId xmlns:p14="http://schemas.microsoft.com/office/powerpoint/2010/main" val="1368095372"/>
              </p:ext>
            </p:extLst>
          </p:nvPr>
        </p:nvGraphicFramePr>
        <p:xfrm>
          <a:off x="892233" y="1832389"/>
          <a:ext cx="4593240" cy="3781473"/>
        </p:xfrm>
        <a:graphic>
          <a:graphicData uri="http://schemas.openxmlformats.org/drawingml/2006/table">
            <a:tbl>
              <a:tblPr firstRow="1" bandRow="1">
                <a:tableStyleId>{5C22544A-7EE6-4342-B048-85BDC9FD1C3A}</a:tableStyleId>
              </a:tblPr>
              <a:tblGrid>
                <a:gridCol w="4593240">
                  <a:extLst>
                    <a:ext uri="{9D8B030D-6E8A-4147-A177-3AD203B41FA5}">
                      <a16:colId xmlns:a16="http://schemas.microsoft.com/office/drawing/2014/main" val="326569352"/>
                    </a:ext>
                  </a:extLst>
                </a:gridCol>
              </a:tblGrid>
              <a:tr h="613968">
                <a:tc>
                  <a:txBody>
                    <a:bodyPr/>
                    <a:lstStyle/>
                    <a:p>
                      <a:r>
                        <a:rPr lang="en-GB" dirty="0" err="1"/>
                        <a:t>Dulliau</a:t>
                      </a:r>
                      <a:r>
                        <a:rPr lang="en-GB" dirty="0"/>
                        <a:t> </a:t>
                      </a:r>
                      <a:r>
                        <a:rPr lang="en-GB" dirty="0" err="1"/>
                        <a:t>cyfranogol</a:t>
                      </a:r>
                      <a:r>
                        <a:rPr lang="en-GB" dirty="0"/>
                        <a:t>/</a:t>
                      </a:r>
                      <a:r>
                        <a:rPr lang="en-GB" dirty="0" err="1"/>
                        <a:t>gweledol</a:t>
                      </a:r>
                      <a:r>
                        <a:rPr lang="en-GB" dirty="0"/>
                        <a:t> </a:t>
                      </a:r>
                      <a:r>
                        <a:rPr lang="en-GB" dirty="0" err="1"/>
                        <a:t>creadigol</a:t>
                      </a:r>
                      <a:endParaRPr lang="en-GB" dirty="0"/>
                    </a:p>
                  </a:txBody>
                  <a:tcPr/>
                </a:tc>
                <a:extLst>
                  <a:ext uri="{0D108BD9-81ED-4DB2-BD59-A6C34878D82A}">
                    <a16:rowId xmlns:a16="http://schemas.microsoft.com/office/drawing/2014/main" val="1827353386"/>
                  </a:ext>
                </a:extLst>
              </a:tr>
              <a:tr h="521894">
                <a:tc>
                  <a:txBody>
                    <a:bodyPr/>
                    <a:lstStyle/>
                    <a:p>
                      <a:r>
                        <a:rPr lang="en-GB" dirty="0" err="1"/>
                        <a:t>Ennyn</a:t>
                      </a:r>
                      <a:r>
                        <a:rPr lang="en-GB" dirty="0"/>
                        <a:t> </a:t>
                      </a:r>
                      <a:r>
                        <a:rPr lang="en-GB" dirty="0" err="1"/>
                        <a:t>ymateb</a:t>
                      </a:r>
                      <a:r>
                        <a:rPr lang="en-GB" dirty="0"/>
                        <a:t> </a:t>
                      </a:r>
                      <a:r>
                        <a:rPr lang="en-GB" dirty="0" err="1"/>
                        <a:t>drwy</a:t>
                      </a:r>
                      <a:r>
                        <a:rPr lang="en-GB" dirty="0"/>
                        <a:t> </a:t>
                      </a:r>
                      <a:r>
                        <a:rPr lang="en-GB" dirty="0" err="1"/>
                        <a:t>ffotograffau</a:t>
                      </a:r>
                      <a:endParaRPr lang="en-GB" dirty="0"/>
                    </a:p>
                  </a:txBody>
                  <a:tcPr/>
                </a:tc>
                <a:extLst>
                  <a:ext uri="{0D108BD9-81ED-4DB2-BD59-A6C34878D82A}">
                    <a16:rowId xmlns:a16="http://schemas.microsoft.com/office/drawing/2014/main" val="2983293986"/>
                  </a:ext>
                </a:extLst>
              </a:tr>
              <a:tr h="474997">
                <a:tc>
                  <a:txBody>
                    <a:bodyPr/>
                    <a:lstStyle/>
                    <a:p>
                      <a:r>
                        <a:rPr lang="en-GB" dirty="0" err="1"/>
                        <a:t>Darlunio</a:t>
                      </a:r>
                      <a:endParaRPr lang="en-GB" dirty="0"/>
                    </a:p>
                  </a:txBody>
                  <a:tcPr/>
                </a:tc>
                <a:extLst>
                  <a:ext uri="{0D108BD9-81ED-4DB2-BD59-A6C34878D82A}">
                    <a16:rowId xmlns:a16="http://schemas.microsoft.com/office/drawing/2014/main" val="641530502"/>
                  </a:ext>
                </a:extLst>
              </a:tr>
              <a:tr h="474996">
                <a:tc>
                  <a:txBody>
                    <a:bodyPr/>
                    <a:lstStyle/>
                    <a:p>
                      <a:r>
                        <a:rPr lang="en-GB" dirty="0" err="1"/>
                        <a:t>Gwneud</a:t>
                      </a:r>
                      <a:r>
                        <a:rPr lang="en-GB" dirty="0"/>
                        <a:t> collage</a:t>
                      </a:r>
                    </a:p>
                  </a:txBody>
                  <a:tcPr/>
                </a:tc>
                <a:extLst>
                  <a:ext uri="{0D108BD9-81ED-4DB2-BD59-A6C34878D82A}">
                    <a16:rowId xmlns:a16="http://schemas.microsoft.com/office/drawing/2014/main" val="3809705918"/>
                  </a:ext>
                </a:extLst>
              </a:tr>
              <a:tr h="531790">
                <a:tc>
                  <a:txBody>
                    <a:bodyPr/>
                    <a:lstStyle/>
                    <a:p>
                      <a:r>
                        <a:rPr lang="en-GB" dirty="0" err="1"/>
                        <a:t>Mapio</a:t>
                      </a:r>
                      <a:r>
                        <a:rPr lang="en-GB" dirty="0"/>
                        <a:t>/</a:t>
                      </a:r>
                      <a:r>
                        <a:rPr lang="en-GB" dirty="0" err="1"/>
                        <a:t>Llinellau</a:t>
                      </a:r>
                      <a:r>
                        <a:rPr lang="en-GB" dirty="0"/>
                        <a:t> </a:t>
                      </a:r>
                      <a:r>
                        <a:rPr lang="en-GB" dirty="0" err="1"/>
                        <a:t>amser</a:t>
                      </a:r>
                      <a:r>
                        <a:rPr lang="en-GB" dirty="0"/>
                        <a:t> – </a:t>
                      </a:r>
                      <a:r>
                        <a:rPr lang="en-GB" dirty="0" err="1"/>
                        <a:t>sticeri</a:t>
                      </a:r>
                      <a:r>
                        <a:rPr lang="en-GB" dirty="0"/>
                        <a:t> </a:t>
                      </a:r>
                      <a:r>
                        <a:rPr lang="en-GB" dirty="0" err="1"/>
                        <a:t>emosiynau</a:t>
                      </a:r>
                      <a:endParaRPr lang="en-GB" dirty="0"/>
                    </a:p>
                  </a:txBody>
                  <a:tcPr/>
                </a:tc>
                <a:extLst>
                  <a:ext uri="{0D108BD9-81ED-4DB2-BD59-A6C34878D82A}">
                    <a16:rowId xmlns:a16="http://schemas.microsoft.com/office/drawing/2014/main" val="2523939967"/>
                  </a:ext>
                </a:extLst>
              </a:tr>
              <a:tr h="1163828">
                <a:tc>
                  <a:txBody>
                    <a:bodyPr/>
                    <a:lstStyle/>
                    <a:p>
                      <a:r>
                        <a:rPr lang="en-GB" dirty="0"/>
                        <a:t>‘Sandboxing’</a:t>
                      </a:r>
                    </a:p>
                  </a:txBody>
                  <a:tcPr/>
                </a:tc>
                <a:extLst>
                  <a:ext uri="{0D108BD9-81ED-4DB2-BD59-A6C34878D82A}">
                    <a16:rowId xmlns:a16="http://schemas.microsoft.com/office/drawing/2014/main" val="1975186234"/>
                  </a:ext>
                </a:extLst>
              </a:tr>
            </a:tbl>
          </a:graphicData>
        </a:graphic>
      </p:graphicFrame>
    </p:spTree>
    <p:extLst>
      <p:ext uri="{BB962C8B-B14F-4D97-AF65-F5344CB8AC3E}">
        <p14:creationId xmlns:p14="http://schemas.microsoft.com/office/powerpoint/2010/main" val="448781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099" y="415637"/>
            <a:ext cx="10889672" cy="1438118"/>
          </a:xfrm>
        </p:spPr>
        <p:txBody>
          <a:bodyPr>
            <a:normAutofit/>
          </a:bodyPr>
          <a:lstStyle/>
          <a:p>
            <a:r>
              <a:rPr lang="en-GB" dirty="0"/>
              <a:t>DULLIAU CYFRANOGOL/GWELEDOL CREADIGOL / Creative participatory/visual methods</a:t>
            </a:r>
          </a:p>
        </p:txBody>
      </p:sp>
      <p:sp>
        <p:nvSpPr>
          <p:cNvPr id="3" name="Content Placeholder 2"/>
          <p:cNvSpPr>
            <a:spLocks noGrp="1"/>
          </p:cNvSpPr>
          <p:nvPr>
            <p:ph idx="1"/>
          </p:nvPr>
        </p:nvSpPr>
        <p:spPr/>
        <p:txBody>
          <a:bodyPr/>
          <a:lstStyle/>
          <a:p>
            <a:r>
              <a:rPr lang="en-GB" dirty="0"/>
              <a:t>“</a:t>
            </a:r>
            <a:r>
              <a:rPr lang="cy-GB" dirty="0"/>
              <a:t>Mae dulliau gweledol yn caniatáu i’r cyfranogwr gyfeirio eu lens eu hunain, creu eu hymateb eu hunain a diffinio eu realiti eu hunain”</a:t>
            </a:r>
          </a:p>
          <a:p>
            <a:r>
              <a:rPr lang="en-GB" dirty="0"/>
              <a:t>“Visual methods allow the participant to direct their own lens, create their own response and define their own reality” (Grant, 2019, p.145) </a:t>
            </a:r>
          </a:p>
        </p:txBody>
      </p:sp>
      <p:pic>
        <p:nvPicPr>
          <p:cNvPr id="4" name="Picture 3"/>
          <p:cNvPicPr>
            <a:picLocks noChangeAspect="1"/>
          </p:cNvPicPr>
          <p:nvPr/>
        </p:nvPicPr>
        <p:blipFill>
          <a:blip r:embed="rId2"/>
          <a:stretch>
            <a:fillRect/>
          </a:stretch>
        </p:blipFill>
        <p:spPr>
          <a:xfrm>
            <a:off x="4073632" y="3643275"/>
            <a:ext cx="4244636" cy="3024303"/>
          </a:xfrm>
          <a:prstGeom prst="rect">
            <a:avLst/>
          </a:prstGeom>
        </p:spPr>
      </p:pic>
    </p:spTree>
    <p:extLst>
      <p:ext uri="{BB962C8B-B14F-4D97-AF65-F5344CB8AC3E}">
        <p14:creationId xmlns:p14="http://schemas.microsoft.com/office/powerpoint/2010/main" val="2613345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667889" y="770708"/>
            <a:ext cx="6535700" cy="4428308"/>
          </a:xfrm>
          <a:prstGeom prst="rect">
            <a:avLst/>
          </a:prstGeom>
        </p:spPr>
      </p:pic>
      <p:pic>
        <p:nvPicPr>
          <p:cNvPr id="5" name="Picture 4"/>
          <p:cNvPicPr>
            <a:picLocks noChangeAspect="1"/>
          </p:cNvPicPr>
          <p:nvPr/>
        </p:nvPicPr>
        <p:blipFill>
          <a:blip r:embed="rId3"/>
          <a:stretch>
            <a:fillRect/>
          </a:stretch>
        </p:blipFill>
        <p:spPr>
          <a:xfrm>
            <a:off x="4207934" y="4753864"/>
            <a:ext cx="3261643" cy="768163"/>
          </a:xfrm>
          <a:prstGeom prst="rect">
            <a:avLst/>
          </a:prstGeom>
        </p:spPr>
      </p:pic>
    </p:spTree>
    <p:extLst>
      <p:ext uri="{BB962C8B-B14F-4D97-AF65-F5344CB8AC3E}">
        <p14:creationId xmlns:p14="http://schemas.microsoft.com/office/powerpoint/2010/main" val="2007262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BETH </a:t>
            </a:r>
            <a:r>
              <a:rPr lang="en-GB" dirty="0" err="1"/>
              <a:t>YW’R</a:t>
            </a:r>
            <a:r>
              <a:rPr lang="en-GB" dirty="0"/>
              <a:t> </a:t>
            </a:r>
            <a:r>
              <a:rPr lang="en-GB" dirty="0" err="1"/>
              <a:t>DULLIAU</a:t>
            </a:r>
            <a:r>
              <a:rPr lang="en-GB" dirty="0"/>
              <a:t> </a:t>
            </a:r>
            <a:r>
              <a:rPr lang="en-GB" dirty="0" err="1"/>
              <a:t>GWELEDOL</a:t>
            </a:r>
            <a:r>
              <a:rPr lang="en-GB" dirty="0"/>
              <a:t>/ </a:t>
            </a:r>
            <a:r>
              <a:rPr lang="en-GB" dirty="0" err="1"/>
              <a:t>CYFRANOGOL</a:t>
            </a:r>
            <a:r>
              <a:rPr lang="en-GB" dirty="0"/>
              <a:t> </a:t>
            </a:r>
            <a:r>
              <a:rPr lang="en-GB" dirty="0" err="1"/>
              <a:t>CREADIGOL</a:t>
            </a:r>
            <a:r>
              <a:rPr lang="en-GB" dirty="0"/>
              <a:t>? PAM EU </a:t>
            </a:r>
            <a:r>
              <a:rPr lang="en-GB" dirty="0" err="1"/>
              <a:t>DEFNYDDIO</a:t>
            </a:r>
            <a:r>
              <a:rPr lang="en-GB" dirty="0"/>
              <a:t>?  </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504737141"/>
              </p:ext>
            </p:extLst>
          </p:nvPr>
        </p:nvGraphicFramePr>
        <p:xfrm>
          <a:off x="358775" y="1825625"/>
          <a:ext cx="11480802" cy="3299380"/>
        </p:xfrm>
        <a:graphic>
          <a:graphicData uri="http://schemas.openxmlformats.org/drawingml/2006/table">
            <a:tbl>
              <a:tblPr firstRow="1" bandRow="1">
                <a:tableStyleId>{5C22544A-7EE6-4342-B048-85BDC9FD1C3A}</a:tableStyleId>
              </a:tblPr>
              <a:tblGrid>
                <a:gridCol w="5740401">
                  <a:extLst>
                    <a:ext uri="{9D8B030D-6E8A-4147-A177-3AD203B41FA5}">
                      <a16:colId xmlns:a16="http://schemas.microsoft.com/office/drawing/2014/main" val="1822683074"/>
                    </a:ext>
                  </a:extLst>
                </a:gridCol>
                <a:gridCol w="5740401">
                  <a:extLst>
                    <a:ext uri="{9D8B030D-6E8A-4147-A177-3AD203B41FA5}">
                      <a16:colId xmlns:a16="http://schemas.microsoft.com/office/drawing/2014/main" val="1693112514"/>
                    </a:ext>
                  </a:extLst>
                </a:gridCol>
              </a:tblGrid>
              <a:tr h="471340">
                <a:tc>
                  <a:txBody>
                    <a:bodyPr/>
                    <a:lstStyle/>
                    <a:p>
                      <a:r>
                        <a:rPr lang="en-GB" dirty="0"/>
                        <a:t>Beth </a:t>
                      </a:r>
                      <a:r>
                        <a:rPr lang="en-GB" dirty="0" err="1"/>
                        <a:t>ydyn</a:t>
                      </a:r>
                      <a:r>
                        <a:rPr lang="en-GB" dirty="0"/>
                        <a:t> </a:t>
                      </a:r>
                      <a:r>
                        <a:rPr lang="en-GB" dirty="0" err="1"/>
                        <a:t>nhw</a:t>
                      </a:r>
                      <a:r>
                        <a:rPr lang="en-GB" dirty="0"/>
                        <a:t>?</a:t>
                      </a:r>
                    </a:p>
                  </a:txBody>
                  <a:tcPr marL="109304" marR="109304"/>
                </a:tc>
                <a:tc>
                  <a:txBody>
                    <a:bodyPr/>
                    <a:lstStyle/>
                    <a:p>
                      <a:r>
                        <a:rPr lang="en-GB" baseline="0" dirty="0"/>
                        <a:t>Pam </a:t>
                      </a:r>
                      <a:r>
                        <a:rPr lang="en-GB" baseline="0" dirty="0" err="1"/>
                        <a:t>eu</a:t>
                      </a:r>
                      <a:r>
                        <a:rPr lang="en-GB" baseline="0" dirty="0"/>
                        <a:t> </a:t>
                      </a:r>
                      <a:r>
                        <a:rPr lang="en-GB" baseline="0" dirty="0" err="1"/>
                        <a:t>defnyddio</a:t>
                      </a:r>
                      <a:r>
                        <a:rPr lang="en-GB" baseline="0" dirty="0"/>
                        <a:t>?</a:t>
                      </a:r>
                      <a:endParaRPr lang="en-GB" dirty="0"/>
                    </a:p>
                  </a:txBody>
                  <a:tcPr marL="109304" marR="109304"/>
                </a:tc>
                <a:extLst>
                  <a:ext uri="{0D108BD9-81ED-4DB2-BD59-A6C34878D82A}">
                    <a16:rowId xmlns:a16="http://schemas.microsoft.com/office/drawing/2014/main" val="2713798319"/>
                  </a:ext>
                </a:extLst>
              </a:tr>
              <a:tr h="471340">
                <a:tc>
                  <a:txBody>
                    <a:bodyPr/>
                    <a:lstStyle/>
                    <a:p>
                      <a:r>
                        <a:rPr lang="cy-GB" noProof="0" dirty="0"/>
                        <a:t>Paradeim Ansoddol/ </a:t>
                      </a:r>
                      <a:r>
                        <a:rPr lang="cy-GB" noProof="0" dirty="0" err="1"/>
                        <a:t>Dehongliadol</a:t>
                      </a:r>
                      <a:endParaRPr lang="cy-GB" noProof="0" dirty="0"/>
                    </a:p>
                  </a:txBody>
                  <a:tcPr marL="109304" marR="109304"/>
                </a:tc>
                <a:tc>
                  <a:txBody>
                    <a:bodyPr/>
                    <a:lstStyle/>
                    <a:p>
                      <a:r>
                        <a:rPr lang="cy-GB" noProof="0" dirty="0"/>
                        <a:t>Wedi’i arwain gan gyfranogion, ‘llais’, peth grym</a:t>
                      </a:r>
                    </a:p>
                  </a:txBody>
                  <a:tcPr marL="109304" marR="109304"/>
                </a:tc>
                <a:extLst>
                  <a:ext uri="{0D108BD9-81ED-4DB2-BD59-A6C34878D82A}">
                    <a16:rowId xmlns:a16="http://schemas.microsoft.com/office/drawing/2014/main" val="401898113"/>
                  </a:ext>
                </a:extLst>
              </a:tr>
              <a:tr h="471340">
                <a:tc>
                  <a:txBody>
                    <a:bodyPr/>
                    <a:lstStyle/>
                    <a:p>
                      <a:r>
                        <a:rPr lang="cy-GB" noProof="0" dirty="0"/>
                        <a:t>Cipio lleoliadau ac amser penodol</a:t>
                      </a:r>
                    </a:p>
                  </a:txBody>
                  <a:tcPr marL="109304" marR="109304"/>
                </a:tc>
                <a:tc>
                  <a:txBody>
                    <a:bodyPr/>
                    <a:lstStyle/>
                    <a:p>
                      <a:r>
                        <a:rPr lang="cy-GB" noProof="0" dirty="0"/>
                        <a:t>Realiti bob-dydd ehangach</a:t>
                      </a:r>
                    </a:p>
                  </a:txBody>
                  <a:tcPr marL="109304" marR="109304"/>
                </a:tc>
                <a:extLst>
                  <a:ext uri="{0D108BD9-81ED-4DB2-BD59-A6C34878D82A}">
                    <a16:rowId xmlns:a16="http://schemas.microsoft.com/office/drawing/2014/main" val="1805259499"/>
                  </a:ext>
                </a:extLst>
              </a:tr>
              <a:tr h="471340">
                <a:tc>
                  <a:txBody>
                    <a:bodyPr/>
                    <a:lstStyle/>
                    <a:p>
                      <a:r>
                        <a:rPr lang="cy-GB" noProof="0" dirty="0"/>
                        <a:t>Ennyn safbwyntiau a theimladau</a:t>
                      </a:r>
                    </a:p>
                  </a:txBody>
                  <a:tcPr marL="109304" marR="109304"/>
                </a:tc>
                <a:tc>
                  <a:txBody>
                    <a:bodyPr/>
                    <a:lstStyle/>
                    <a:p>
                      <a:r>
                        <a:rPr lang="cy-GB" noProof="0" dirty="0"/>
                        <a:t>Lle ar gyfer empathi</a:t>
                      </a:r>
                    </a:p>
                  </a:txBody>
                  <a:tcPr marL="109304" marR="109304"/>
                </a:tc>
                <a:extLst>
                  <a:ext uri="{0D108BD9-81ED-4DB2-BD59-A6C34878D82A}">
                    <a16:rowId xmlns:a16="http://schemas.microsoft.com/office/drawing/2014/main" val="3236089561"/>
                  </a:ext>
                </a:extLst>
              </a:tr>
              <a:tr h="471340">
                <a:tc>
                  <a:txBody>
                    <a:bodyPr/>
                    <a:lstStyle/>
                    <a:p>
                      <a:r>
                        <a:rPr lang="cy-GB" noProof="0" dirty="0"/>
                        <a:t>Ennyn naratif</a:t>
                      </a:r>
                    </a:p>
                  </a:txBody>
                  <a:tcPr marL="109304" marR="109304"/>
                </a:tc>
                <a:tc>
                  <a:txBody>
                    <a:bodyPr/>
                    <a:lstStyle/>
                    <a:p>
                      <a:r>
                        <a:rPr lang="cy-GB" noProof="0" dirty="0"/>
                        <a:t>Arlliw – arlliwiau cynnil</a:t>
                      </a:r>
                    </a:p>
                  </a:txBody>
                  <a:tcPr marL="109304" marR="109304"/>
                </a:tc>
                <a:extLst>
                  <a:ext uri="{0D108BD9-81ED-4DB2-BD59-A6C34878D82A}">
                    <a16:rowId xmlns:a16="http://schemas.microsoft.com/office/drawing/2014/main" val="4083893727"/>
                  </a:ext>
                </a:extLst>
              </a:tr>
              <a:tr h="471340">
                <a:tc>
                  <a:txBody>
                    <a:bodyPr/>
                    <a:lstStyle/>
                    <a:p>
                      <a:r>
                        <a:rPr lang="cy-GB" noProof="0" dirty="0"/>
                        <a:t>Cynorthwyo adalw digwyddiadau/sefyllfaoedd</a:t>
                      </a:r>
                    </a:p>
                  </a:txBody>
                  <a:tcPr marL="109304" marR="109304"/>
                </a:tc>
                <a:tc>
                  <a:txBody>
                    <a:bodyPr/>
                    <a:lstStyle/>
                    <a:p>
                      <a:r>
                        <a:rPr lang="cy-GB" noProof="0" dirty="0"/>
                        <a:t>Dilysrwydd uchel</a:t>
                      </a:r>
                    </a:p>
                  </a:txBody>
                  <a:tcPr marL="109304" marR="109304"/>
                </a:tc>
                <a:extLst>
                  <a:ext uri="{0D108BD9-81ED-4DB2-BD59-A6C34878D82A}">
                    <a16:rowId xmlns:a16="http://schemas.microsoft.com/office/drawing/2014/main" val="1058089800"/>
                  </a:ext>
                </a:extLst>
              </a:tr>
              <a:tr h="471340">
                <a:tc>
                  <a:txBody>
                    <a:bodyPr/>
                    <a:lstStyle/>
                    <a:p>
                      <a:r>
                        <a:rPr lang="cy-GB" noProof="0" dirty="0"/>
                        <a:t>Hunan-adrodd</a:t>
                      </a:r>
                    </a:p>
                  </a:txBody>
                  <a:tcPr marL="109304" marR="109304"/>
                </a:tc>
                <a:tc>
                  <a:txBody>
                    <a:bodyPr/>
                    <a:lstStyle/>
                    <a:p>
                      <a:r>
                        <a:rPr lang="cy-GB" noProof="0" dirty="0"/>
                        <a:t>Cynhyrchu data cyfoethog</a:t>
                      </a:r>
                    </a:p>
                  </a:txBody>
                  <a:tcPr marL="109304" marR="109304"/>
                </a:tc>
                <a:extLst>
                  <a:ext uri="{0D108BD9-81ED-4DB2-BD59-A6C34878D82A}">
                    <a16:rowId xmlns:a16="http://schemas.microsoft.com/office/drawing/2014/main" val="3340653927"/>
                  </a:ext>
                </a:extLst>
              </a:tr>
            </a:tbl>
          </a:graphicData>
        </a:graphic>
      </p:graphicFrame>
    </p:spTree>
    <p:extLst>
      <p:ext uri="{BB962C8B-B14F-4D97-AF65-F5344CB8AC3E}">
        <p14:creationId xmlns:p14="http://schemas.microsoft.com/office/powerpoint/2010/main" val="33193929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visual methods/ creative participatory methods? Why use them? </a:t>
            </a:r>
          </a:p>
        </p:txBody>
      </p:sp>
      <p:graphicFrame>
        <p:nvGraphicFramePr>
          <p:cNvPr id="6" name="Content Placeholder 5"/>
          <p:cNvGraphicFramePr>
            <a:graphicFrameLocks noGrp="1"/>
          </p:cNvGraphicFramePr>
          <p:nvPr>
            <p:ph idx="1"/>
          </p:nvPr>
        </p:nvGraphicFramePr>
        <p:xfrm>
          <a:off x="358775" y="1825625"/>
          <a:ext cx="11480802" cy="3299380"/>
        </p:xfrm>
        <a:graphic>
          <a:graphicData uri="http://schemas.openxmlformats.org/drawingml/2006/table">
            <a:tbl>
              <a:tblPr firstRow="1" bandRow="1">
                <a:tableStyleId>{5C22544A-7EE6-4342-B048-85BDC9FD1C3A}</a:tableStyleId>
              </a:tblPr>
              <a:tblGrid>
                <a:gridCol w="5740401">
                  <a:extLst>
                    <a:ext uri="{9D8B030D-6E8A-4147-A177-3AD203B41FA5}">
                      <a16:colId xmlns:a16="http://schemas.microsoft.com/office/drawing/2014/main" val="1822683074"/>
                    </a:ext>
                  </a:extLst>
                </a:gridCol>
                <a:gridCol w="5740401">
                  <a:extLst>
                    <a:ext uri="{9D8B030D-6E8A-4147-A177-3AD203B41FA5}">
                      <a16:colId xmlns:a16="http://schemas.microsoft.com/office/drawing/2014/main" val="1693112514"/>
                    </a:ext>
                  </a:extLst>
                </a:gridCol>
              </a:tblGrid>
              <a:tr h="471340">
                <a:tc>
                  <a:txBody>
                    <a:bodyPr/>
                    <a:lstStyle/>
                    <a:p>
                      <a:r>
                        <a:rPr lang="en-GB" dirty="0"/>
                        <a:t>What are they?</a:t>
                      </a:r>
                    </a:p>
                  </a:txBody>
                  <a:tcPr marL="109304" marR="109304"/>
                </a:tc>
                <a:tc>
                  <a:txBody>
                    <a:bodyPr/>
                    <a:lstStyle/>
                    <a:p>
                      <a:r>
                        <a:rPr lang="en-GB" dirty="0"/>
                        <a:t>Why use</a:t>
                      </a:r>
                      <a:r>
                        <a:rPr lang="en-GB" baseline="0" dirty="0"/>
                        <a:t> them?</a:t>
                      </a:r>
                      <a:endParaRPr lang="en-GB" dirty="0"/>
                    </a:p>
                  </a:txBody>
                  <a:tcPr marL="109304" marR="109304"/>
                </a:tc>
                <a:extLst>
                  <a:ext uri="{0D108BD9-81ED-4DB2-BD59-A6C34878D82A}">
                    <a16:rowId xmlns:a16="http://schemas.microsoft.com/office/drawing/2014/main" val="2713798319"/>
                  </a:ext>
                </a:extLst>
              </a:tr>
              <a:tr h="471340">
                <a:tc>
                  <a:txBody>
                    <a:bodyPr/>
                    <a:lstStyle/>
                    <a:p>
                      <a:r>
                        <a:rPr lang="en-GB" dirty="0"/>
                        <a:t>Qualitative/</a:t>
                      </a:r>
                      <a:r>
                        <a:rPr lang="en-GB" baseline="0" dirty="0"/>
                        <a:t> </a:t>
                      </a:r>
                      <a:r>
                        <a:rPr lang="en-GB" baseline="0" dirty="0" err="1"/>
                        <a:t>Interpretivist</a:t>
                      </a:r>
                      <a:r>
                        <a:rPr lang="en-GB" baseline="0" dirty="0"/>
                        <a:t> paradigm</a:t>
                      </a:r>
                      <a:endParaRPr lang="en-GB" dirty="0"/>
                    </a:p>
                  </a:txBody>
                  <a:tcPr marL="109304" marR="109304"/>
                </a:tc>
                <a:tc>
                  <a:txBody>
                    <a:bodyPr/>
                    <a:lstStyle/>
                    <a:p>
                      <a:r>
                        <a:rPr lang="en-GB" dirty="0"/>
                        <a:t>Participant led, a ‘voice’, some power</a:t>
                      </a:r>
                    </a:p>
                  </a:txBody>
                  <a:tcPr marL="109304" marR="109304"/>
                </a:tc>
                <a:extLst>
                  <a:ext uri="{0D108BD9-81ED-4DB2-BD59-A6C34878D82A}">
                    <a16:rowId xmlns:a16="http://schemas.microsoft.com/office/drawing/2014/main" val="401898113"/>
                  </a:ext>
                </a:extLst>
              </a:tr>
              <a:tr h="471340">
                <a:tc>
                  <a:txBody>
                    <a:bodyPr/>
                    <a:lstStyle/>
                    <a:p>
                      <a:r>
                        <a:rPr lang="en-GB" dirty="0"/>
                        <a:t>Capture</a:t>
                      </a:r>
                      <a:r>
                        <a:rPr lang="en-GB" baseline="0" dirty="0"/>
                        <a:t> specific locations and time</a:t>
                      </a:r>
                      <a:endParaRPr lang="en-GB" dirty="0"/>
                    </a:p>
                  </a:txBody>
                  <a:tcPr marL="109304" marR="109304"/>
                </a:tc>
                <a:tc>
                  <a:txBody>
                    <a:bodyPr/>
                    <a:lstStyle/>
                    <a:p>
                      <a:r>
                        <a:rPr lang="en-GB" dirty="0"/>
                        <a:t>Wider everyday realities</a:t>
                      </a:r>
                    </a:p>
                  </a:txBody>
                  <a:tcPr marL="109304" marR="109304"/>
                </a:tc>
                <a:extLst>
                  <a:ext uri="{0D108BD9-81ED-4DB2-BD59-A6C34878D82A}">
                    <a16:rowId xmlns:a16="http://schemas.microsoft.com/office/drawing/2014/main" val="1805259499"/>
                  </a:ext>
                </a:extLst>
              </a:tr>
              <a:tr h="471340">
                <a:tc>
                  <a:txBody>
                    <a:bodyPr/>
                    <a:lstStyle/>
                    <a:p>
                      <a:r>
                        <a:rPr lang="en-GB" dirty="0"/>
                        <a:t>Draw out perspectives</a:t>
                      </a:r>
                      <a:r>
                        <a:rPr lang="en-GB" baseline="0" dirty="0"/>
                        <a:t> and feelings</a:t>
                      </a:r>
                      <a:endParaRPr lang="en-GB" dirty="0"/>
                    </a:p>
                  </a:txBody>
                  <a:tcPr marL="109304" marR="109304"/>
                </a:tc>
                <a:tc>
                  <a:txBody>
                    <a:bodyPr/>
                    <a:lstStyle/>
                    <a:p>
                      <a:r>
                        <a:rPr lang="en-GB" dirty="0"/>
                        <a:t>A space for empathy</a:t>
                      </a:r>
                    </a:p>
                  </a:txBody>
                  <a:tcPr marL="109304" marR="109304"/>
                </a:tc>
                <a:extLst>
                  <a:ext uri="{0D108BD9-81ED-4DB2-BD59-A6C34878D82A}">
                    <a16:rowId xmlns:a16="http://schemas.microsoft.com/office/drawing/2014/main" val="3236089561"/>
                  </a:ext>
                </a:extLst>
              </a:tr>
              <a:tr h="471340">
                <a:tc>
                  <a:txBody>
                    <a:bodyPr/>
                    <a:lstStyle/>
                    <a:p>
                      <a:r>
                        <a:rPr lang="en-GB" dirty="0"/>
                        <a:t>Draw out a narrative </a:t>
                      </a:r>
                    </a:p>
                  </a:txBody>
                  <a:tcPr marL="109304" marR="109304"/>
                </a:tc>
                <a:tc>
                  <a:txBody>
                    <a:bodyPr/>
                    <a:lstStyle/>
                    <a:p>
                      <a:r>
                        <a:rPr lang="en-GB" dirty="0"/>
                        <a:t>Nuanced – subtle</a:t>
                      </a:r>
                      <a:r>
                        <a:rPr lang="en-GB" baseline="0" dirty="0"/>
                        <a:t> shades</a:t>
                      </a:r>
                      <a:endParaRPr lang="en-GB" dirty="0"/>
                    </a:p>
                  </a:txBody>
                  <a:tcPr marL="109304" marR="109304"/>
                </a:tc>
                <a:extLst>
                  <a:ext uri="{0D108BD9-81ED-4DB2-BD59-A6C34878D82A}">
                    <a16:rowId xmlns:a16="http://schemas.microsoft.com/office/drawing/2014/main" val="4083893727"/>
                  </a:ext>
                </a:extLst>
              </a:tr>
              <a:tr h="471340">
                <a:tc>
                  <a:txBody>
                    <a:bodyPr/>
                    <a:lstStyle/>
                    <a:p>
                      <a:r>
                        <a:rPr lang="en-GB" dirty="0"/>
                        <a:t>Aid recall of events/situations</a:t>
                      </a:r>
                    </a:p>
                  </a:txBody>
                  <a:tcPr marL="109304" marR="109304"/>
                </a:tc>
                <a:tc>
                  <a:txBody>
                    <a:bodyPr/>
                    <a:lstStyle/>
                    <a:p>
                      <a:r>
                        <a:rPr lang="en-GB" dirty="0"/>
                        <a:t>High authenticity</a:t>
                      </a:r>
                    </a:p>
                  </a:txBody>
                  <a:tcPr marL="109304" marR="109304"/>
                </a:tc>
                <a:extLst>
                  <a:ext uri="{0D108BD9-81ED-4DB2-BD59-A6C34878D82A}">
                    <a16:rowId xmlns:a16="http://schemas.microsoft.com/office/drawing/2014/main" val="1058089800"/>
                  </a:ext>
                </a:extLst>
              </a:tr>
              <a:tr h="471340">
                <a:tc>
                  <a:txBody>
                    <a:bodyPr/>
                    <a:lstStyle/>
                    <a:p>
                      <a:r>
                        <a:rPr lang="en-GB" dirty="0"/>
                        <a:t>Self-reporting</a:t>
                      </a:r>
                    </a:p>
                  </a:txBody>
                  <a:tcPr marL="109304" marR="109304"/>
                </a:tc>
                <a:tc>
                  <a:txBody>
                    <a:bodyPr/>
                    <a:lstStyle/>
                    <a:p>
                      <a:r>
                        <a:rPr lang="en-GB" dirty="0"/>
                        <a:t>Rich data produced</a:t>
                      </a:r>
                    </a:p>
                  </a:txBody>
                  <a:tcPr marL="109304" marR="109304"/>
                </a:tc>
                <a:extLst>
                  <a:ext uri="{0D108BD9-81ED-4DB2-BD59-A6C34878D82A}">
                    <a16:rowId xmlns:a16="http://schemas.microsoft.com/office/drawing/2014/main" val="3340653927"/>
                  </a:ext>
                </a:extLst>
              </a:tr>
            </a:tbl>
          </a:graphicData>
        </a:graphic>
      </p:graphicFrame>
    </p:spTree>
    <p:extLst>
      <p:ext uri="{BB962C8B-B14F-4D97-AF65-F5344CB8AC3E}">
        <p14:creationId xmlns:p14="http://schemas.microsoft.com/office/powerpoint/2010/main" val="24842795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804889"/>
            <a:ext cx="11732028" cy="1059305"/>
          </a:xfrm>
        </p:spPr>
        <p:txBody>
          <a:bodyPr>
            <a:normAutofit fontScale="90000"/>
          </a:bodyPr>
          <a:lstStyle/>
          <a:p>
            <a:r>
              <a:rPr lang="en-GB" dirty="0" err="1"/>
              <a:t>ENNYN</a:t>
            </a:r>
            <a:r>
              <a:rPr lang="en-GB" dirty="0"/>
              <a:t> </a:t>
            </a:r>
            <a:r>
              <a:rPr lang="en-GB" dirty="0" err="1"/>
              <a:t>YMATEB</a:t>
            </a:r>
            <a:r>
              <a:rPr lang="en-GB" dirty="0"/>
              <a:t> </a:t>
            </a:r>
            <a:r>
              <a:rPr lang="en-GB" dirty="0" err="1"/>
              <a:t>DRWY</a:t>
            </a:r>
            <a:r>
              <a:rPr lang="en-GB" dirty="0"/>
              <a:t> </a:t>
            </a:r>
            <a:r>
              <a:rPr lang="en-GB" dirty="0" err="1"/>
              <a:t>FFOTOGRAFFau</a:t>
            </a:r>
            <a:br>
              <a:rPr lang="en-GB" dirty="0"/>
            </a:br>
            <a:r>
              <a:rPr lang="en-GB" dirty="0"/>
              <a:t>PHOTO ELICITATION</a:t>
            </a:r>
          </a:p>
        </p:txBody>
      </p:sp>
      <p:sp>
        <p:nvSpPr>
          <p:cNvPr id="3" name="Content Placeholder 2"/>
          <p:cNvSpPr>
            <a:spLocks noGrp="1"/>
          </p:cNvSpPr>
          <p:nvPr>
            <p:ph sz="half" idx="1"/>
          </p:nvPr>
        </p:nvSpPr>
        <p:spPr>
          <a:xfrm>
            <a:off x="521847" y="2155888"/>
            <a:ext cx="4942386" cy="3448595"/>
          </a:xfrm>
        </p:spPr>
        <p:txBody>
          <a:bodyPr>
            <a:normAutofit fontScale="85000" lnSpcReduction="20000"/>
          </a:bodyPr>
          <a:lstStyle/>
          <a:p>
            <a:r>
              <a:rPr lang="en-GB" dirty="0" err="1"/>
              <a:t>Ennyn</a:t>
            </a:r>
            <a:r>
              <a:rPr lang="en-GB" dirty="0"/>
              <a:t> </a:t>
            </a:r>
            <a:r>
              <a:rPr lang="en-GB" dirty="0" err="1"/>
              <a:t>ymateb</a:t>
            </a:r>
            <a:r>
              <a:rPr lang="en-GB" dirty="0"/>
              <a:t> </a:t>
            </a:r>
            <a:r>
              <a:rPr lang="en-GB" dirty="0" err="1"/>
              <a:t>drwy</a:t>
            </a:r>
            <a:r>
              <a:rPr lang="en-GB" dirty="0"/>
              <a:t> </a:t>
            </a:r>
            <a:r>
              <a:rPr lang="en-GB" dirty="0" err="1"/>
              <a:t>ffotograffiau</a:t>
            </a:r>
            <a:r>
              <a:rPr lang="en-GB" dirty="0"/>
              <a:t> </a:t>
            </a:r>
            <a:r>
              <a:rPr lang="en-GB" dirty="0" err="1"/>
              <a:t>yw’r</a:t>
            </a:r>
            <a:r>
              <a:rPr lang="en-GB" dirty="0"/>
              <a:t> </a:t>
            </a:r>
            <a:r>
              <a:rPr lang="en-GB" dirty="0" err="1"/>
              <a:t>defnydd</a:t>
            </a:r>
            <a:r>
              <a:rPr lang="en-GB" dirty="0"/>
              <a:t> o </a:t>
            </a:r>
            <a:r>
              <a:rPr lang="en-GB" dirty="0" err="1"/>
              <a:t>ffotograffau</a:t>
            </a:r>
            <a:r>
              <a:rPr lang="en-GB" dirty="0"/>
              <a:t> i </a:t>
            </a:r>
            <a:r>
              <a:rPr lang="en-GB" dirty="0" err="1"/>
              <a:t>gynhyrchu</a:t>
            </a:r>
            <a:r>
              <a:rPr lang="en-GB" dirty="0"/>
              <a:t> </a:t>
            </a:r>
            <a:r>
              <a:rPr lang="en-GB" dirty="0" err="1"/>
              <a:t>trafodaeth</a:t>
            </a:r>
            <a:r>
              <a:rPr lang="en-GB" dirty="0"/>
              <a:t> </a:t>
            </a:r>
            <a:r>
              <a:rPr lang="en-GB" dirty="0" err="1"/>
              <a:t>lafar</a:t>
            </a:r>
            <a:r>
              <a:rPr lang="en-GB" dirty="0"/>
              <a:t> (Thomas, 2009)</a:t>
            </a:r>
          </a:p>
          <a:p>
            <a:r>
              <a:rPr lang="en-GB" dirty="0"/>
              <a:t>Gall y </a:t>
            </a:r>
            <a:r>
              <a:rPr lang="en-GB" dirty="0" err="1"/>
              <a:t>cyfranogwr</a:t>
            </a:r>
            <a:r>
              <a:rPr lang="en-GB" dirty="0"/>
              <a:t> </a:t>
            </a:r>
            <a:r>
              <a:rPr lang="en-GB" dirty="0" err="1"/>
              <a:t>neu’r</a:t>
            </a:r>
            <a:r>
              <a:rPr lang="en-GB" dirty="0"/>
              <a:t> </a:t>
            </a:r>
            <a:r>
              <a:rPr lang="en-GB" dirty="0" err="1"/>
              <a:t>athro</a:t>
            </a:r>
            <a:r>
              <a:rPr lang="en-GB" dirty="0"/>
              <a:t> </a:t>
            </a:r>
            <a:r>
              <a:rPr lang="en-GB" dirty="0" err="1"/>
              <a:t>gynhyrchu’r</a:t>
            </a:r>
            <a:r>
              <a:rPr lang="en-GB" dirty="0"/>
              <a:t> </a:t>
            </a:r>
            <a:r>
              <a:rPr lang="en-GB" dirty="0" err="1"/>
              <a:t>delweddau</a:t>
            </a:r>
            <a:r>
              <a:rPr lang="en-GB" dirty="0"/>
              <a:t> </a:t>
            </a:r>
            <a:r>
              <a:rPr lang="en-GB" dirty="0" err="1"/>
              <a:t>gweledol</a:t>
            </a:r>
            <a:endParaRPr lang="en-GB" dirty="0"/>
          </a:p>
          <a:p>
            <a:r>
              <a:rPr lang="en-GB" dirty="0" err="1"/>
              <a:t>Mae’n</a:t>
            </a:r>
            <a:r>
              <a:rPr lang="en-GB" dirty="0"/>
              <a:t> </a:t>
            </a:r>
            <a:r>
              <a:rPr lang="en-GB" dirty="0" err="1"/>
              <a:t>ennyn</a:t>
            </a:r>
            <a:r>
              <a:rPr lang="en-GB" dirty="0"/>
              <a:t> </a:t>
            </a:r>
            <a:r>
              <a:rPr lang="en-GB" dirty="0" err="1"/>
              <a:t>teimladau</a:t>
            </a:r>
            <a:r>
              <a:rPr lang="en-GB" dirty="0"/>
              <a:t>, </a:t>
            </a:r>
            <a:r>
              <a:rPr lang="en-GB" dirty="0" err="1"/>
              <a:t>atgofion</a:t>
            </a:r>
            <a:r>
              <a:rPr lang="en-GB" dirty="0"/>
              <a:t> a </a:t>
            </a:r>
            <a:r>
              <a:rPr lang="en-GB" dirty="0" err="1"/>
              <a:t>gwybodaeth</a:t>
            </a:r>
            <a:endParaRPr lang="en-GB" dirty="0"/>
          </a:p>
          <a:p>
            <a:r>
              <a:rPr lang="en-GB" dirty="0" err="1"/>
              <a:t>Gallu</a:t>
            </a:r>
            <a:r>
              <a:rPr lang="en-GB" dirty="0"/>
              <a:t> </a:t>
            </a:r>
            <a:r>
              <a:rPr lang="en-GB" dirty="0" err="1"/>
              <a:t>annog</a:t>
            </a:r>
            <a:r>
              <a:rPr lang="en-GB" dirty="0"/>
              <a:t> </a:t>
            </a:r>
            <a:r>
              <a:rPr lang="en-GB" dirty="0" err="1"/>
              <a:t>sgwrs</a:t>
            </a:r>
            <a:r>
              <a:rPr lang="en-GB" dirty="0"/>
              <a:t> </a:t>
            </a:r>
            <a:r>
              <a:rPr lang="en-GB" dirty="0" err="1"/>
              <a:t>ddofn</a:t>
            </a:r>
            <a:r>
              <a:rPr lang="en-GB" dirty="0"/>
              <a:t> a </a:t>
            </a:r>
            <a:r>
              <a:rPr lang="en-GB" dirty="0" err="1"/>
              <a:t>diddorol</a:t>
            </a:r>
            <a:endParaRPr lang="en-GB" dirty="0"/>
          </a:p>
          <a:p>
            <a:r>
              <a:rPr lang="en-GB" dirty="0" err="1"/>
              <a:t>Gwahanol</a:t>
            </a:r>
            <a:r>
              <a:rPr lang="en-GB" dirty="0"/>
              <a:t> </a:t>
            </a:r>
            <a:r>
              <a:rPr lang="en-GB" dirty="0" err="1"/>
              <a:t>haenau</a:t>
            </a:r>
            <a:r>
              <a:rPr lang="en-GB" dirty="0"/>
              <a:t> o </a:t>
            </a:r>
            <a:r>
              <a:rPr lang="en-GB" dirty="0" err="1"/>
              <a:t>ystyr</a:t>
            </a:r>
            <a:endParaRPr lang="en-GB" dirty="0"/>
          </a:p>
        </p:txBody>
      </p:sp>
      <p:sp>
        <p:nvSpPr>
          <p:cNvPr id="5" name="Content Placeholder 4">
            <a:extLst>
              <a:ext uri="{FF2B5EF4-FFF2-40B4-BE49-F238E27FC236}">
                <a16:creationId xmlns:a16="http://schemas.microsoft.com/office/drawing/2014/main" id="{53C3F5E6-8D3F-6A89-2B48-675700247D90}"/>
              </a:ext>
            </a:extLst>
          </p:cNvPr>
          <p:cNvSpPr>
            <a:spLocks noGrp="1"/>
          </p:cNvSpPr>
          <p:nvPr>
            <p:ph sz="half" idx="2"/>
          </p:nvPr>
        </p:nvSpPr>
        <p:spPr>
          <a:xfrm>
            <a:off x="5931633" y="2162963"/>
            <a:ext cx="4645152" cy="3441520"/>
          </a:xfrm>
        </p:spPr>
        <p:txBody>
          <a:bodyPr>
            <a:normAutofit fontScale="85000" lnSpcReduction="20000"/>
          </a:bodyPr>
          <a:lstStyle/>
          <a:p>
            <a:r>
              <a:rPr lang="en-US" dirty="0"/>
              <a:t>Photo elicitation is the use of photographs to generate verbal discussion (Thomas, 2009)</a:t>
            </a:r>
          </a:p>
          <a:p>
            <a:r>
              <a:rPr lang="en-US" dirty="0"/>
              <a:t>The visual images can be produced by the participant or by the researcher</a:t>
            </a:r>
          </a:p>
          <a:p>
            <a:r>
              <a:rPr lang="en-US" dirty="0"/>
              <a:t>Evokes feelings, memories, and information </a:t>
            </a:r>
          </a:p>
          <a:p>
            <a:r>
              <a:rPr lang="en-US" dirty="0"/>
              <a:t>Can provoke a deep and interesting talk</a:t>
            </a:r>
          </a:p>
          <a:p>
            <a:r>
              <a:rPr lang="en-US" dirty="0"/>
              <a:t>Different layers of meaning </a:t>
            </a:r>
            <a:endParaRPr lang="en-GB" dirty="0"/>
          </a:p>
          <a:p>
            <a:endParaRPr lang="en-GB" dirty="0"/>
          </a:p>
        </p:txBody>
      </p:sp>
      <p:pic>
        <p:nvPicPr>
          <p:cNvPr id="4" name="Picture 3"/>
          <p:cNvPicPr>
            <a:picLocks noChangeAspect="1"/>
          </p:cNvPicPr>
          <p:nvPr/>
        </p:nvPicPr>
        <p:blipFill>
          <a:blip r:embed="rId2"/>
          <a:stretch>
            <a:fillRect/>
          </a:stretch>
        </p:blipFill>
        <p:spPr>
          <a:xfrm>
            <a:off x="8684029" y="193523"/>
            <a:ext cx="3369288" cy="1897479"/>
          </a:xfrm>
          <a:prstGeom prst="rect">
            <a:avLst/>
          </a:prstGeom>
        </p:spPr>
      </p:pic>
    </p:spTree>
    <p:extLst>
      <p:ext uri="{BB962C8B-B14F-4D97-AF65-F5344CB8AC3E}">
        <p14:creationId xmlns:p14="http://schemas.microsoft.com/office/powerpoint/2010/main" val="2689919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ENNYN</a:t>
            </a:r>
            <a:r>
              <a:rPr lang="en-GB" dirty="0"/>
              <a:t> </a:t>
            </a:r>
            <a:r>
              <a:rPr lang="en-GB" dirty="0" err="1"/>
              <a:t>YMATEB</a:t>
            </a:r>
            <a:r>
              <a:rPr lang="en-GB" dirty="0"/>
              <a:t> </a:t>
            </a:r>
            <a:r>
              <a:rPr lang="en-GB" dirty="0" err="1"/>
              <a:t>DRWY</a:t>
            </a:r>
            <a:r>
              <a:rPr lang="en-GB" dirty="0"/>
              <a:t> </a:t>
            </a:r>
            <a:r>
              <a:rPr lang="en-GB" dirty="0" err="1"/>
              <a:t>FFOTOGRAFFau</a:t>
            </a:r>
            <a:br>
              <a:rPr lang="en-GB" dirty="0"/>
            </a:br>
            <a:r>
              <a:rPr lang="en-GB" dirty="0"/>
              <a:t>Photo elicitation </a:t>
            </a:r>
          </a:p>
        </p:txBody>
      </p:sp>
      <p:sp>
        <p:nvSpPr>
          <p:cNvPr id="3" name="Content Placeholder 2"/>
          <p:cNvSpPr>
            <a:spLocks noGrp="1"/>
          </p:cNvSpPr>
          <p:nvPr>
            <p:ph sz="half" idx="1"/>
          </p:nvPr>
        </p:nvSpPr>
        <p:spPr>
          <a:xfrm>
            <a:off x="838200" y="1825625"/>
            <a:ext cx="5181600" cy="3893531"/>
          </a:xfrm>
        </p:spPr>
        <p:txBody>
          <a:bodyPr>
            <a:normAutofit fontScale="92500" lnSpcReduction="10000"/>
          </a:bodyPr>
          <a:lstStyle/>
          <a:p>
            <a:r>
              <a:rPr lang="cy-GB" dirty="0"/>
              <a:t>Gwahanol safbwynt ar eu bywydau – eu safbwynt eu hunain</a:t>
            </a:r>
          </a:p>
          <a:p>
            <a:r>
              <a:rPr lang="cy-GB" dirty="0"/>
              <a:t>Cyfranogion yn ymateb i gynrychiolaethau symbolaidd y ffotograffau</a:t>
            </a:r>
          </a:p>
          <a:p>
            <a:r>
              <a:rPr lang="cy-GB" dirty="0" err="1"/>
              <a:t>Mewnolwg</a:t>
            </a:r>
            <a:r>
              <a:rPr lang="cy-GB" dirty="0"/>
              <a:t> i fywydau’r plant a’r bobl ifanc</a:t>
            </a:r>
          </a:p>
          <a:p>
            <a:r>
              <a:rPr lang="cy-GB" dirty="0"/>
              <a:t>Gellir archwilio tensiynau – gallu arwain cyfranogion ac ymchwilwyr tuag at ddealltwriaeth gyffredin</a:t>
            </a:r>
          </a:p>
        </p:txBody>
      </p:sp>
      <p:sp>
        <p:nvSpPr>
          <p:cNvPr id="4" name="Content Placeholder 3">
            <a:extLst>
              <a:ext uri="{FF2B5EF4-FFF2-40B4-BE49-F238E27FC236}">
                <a16:creationId xmlns:a16="http://schemas.microsoft.com/office/drawing/2014/main" id="{3C2B905C-4C3A-D787-C7C6-EF5A40C681C3}"/>
              </a:ext>
            </a:extLst>
          </p:cNvPr>
          <p:cNvSpPr>
            <a:spLocks noGrp="1"/>
          </p:cNvSpPr>
          <p:nvPr>
            <p:ph sz="half" idx="2"/>
          </p:nvPr>
        </p:nvSpPr>
        <p:spPr/>
        <p:txBody>
          <a:bodyPr>
            <a:normAutofit fontScale="92500" lnSpcReduction="10000"/>
          </a:bodyPr>
          <a:lstStyle/>
          <a:p>
            <a:r>
              <a:rPr lang="en-US" dirty="0"/>
              <a:t>Different view of their lives – their own perspective</a:t>
            </a:r>
          </a:p>
          <a:p>
            <a:r>
              <a:rPr lang="en-GB" dirty="0"/>
              <a:t>Participants respond to the symbolic representations in the photographs</a:t>
            </a:r>
            <a:endParaRPr lang="en-US" dirty="0"/>
          </a:p>
          <a:p>
            <a:r>
              <a:rPr lang="en-US" dirty="0"/>
              <a:t>Insight into children's and young peoples lives</a:t>
            </a:r>
          </a:p>
          <a:p>
            <a:r>
              <a:rPr lang="en-US" dirty="0"/>
              <a:t>Tensions can be explored - can lead participants and researchers towards common understanding</a:t>
            </a:r>
          </a:p>
          <a:p>
            <a:endParaRPr lang="en-GB" dirty="0"/>
          </a:p>
        </p:txBody>
      </p:sp>
    </p:spTree>
    <p:extLst>
      <p:ext uri="{BB962C8B-B14F-4D97-AF65-F5344CB8AC3E}">
        <p14:creationId xmlns:p14="http://schemas.microsoft.com/office/powerpoint/2010/main" val="1445498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20A24-B3FC-4159-A9A1-829EFE2B8520}"/>
              </a:ext>
            </a:extLst>
          </p:cNvPr>
          <p:cNvSpPr>
            <a:spLocks noGrp="1"/>
          </p:cNvSpPr>
          <p:nvPr>
            <p:ph type="title"/>
          </p:nvPr>
        </p:nvSpPr>
        <p:spPr>
          <a:xfrm>
            <a:off x="698269" y="304800"/>
            <a:ext cx="10961716" cy="2693323"/>
          </a:xfrm>
        </p:spPr>
        <p:txBody>
          <a:bodyPr>
            <a:normAutofit/>
          </a:bodyPr>
          <a:lstStyle/>
          <a:p>
            <a:r>
              <a:rPr lang="en-GB" dirty="0"/>
              <a:t>Pa </a:t>
            </a:r>
            <a:r>
              <a:rPr lang="en-GB" dirty="0" err="1"/>
              <a:t>anawsterau</a:t>
            </a:r>
            <a:r>
              <a:rPr lang="en-GB" dirty="0"/>
              <a:t> </a:t>
            </a:r>
            <a:r>
              <a:rPr lang="en-GB" dirty="0" err="1"/>
              <a:t>allech</a:t>
            </a:r>
            <a:r>
              <a:rPr lang="en-GB" dirty="0"/>
              <a:t> chi </a:t>
            </a:r>
            <a:r>
              <a:rPr lang="en-GB" dirty="0" err="1"/>
              <a:t>ddod</a:t>
            </a:r>
            <a:r>
              <a:rPr lang="en-GB" dirty="0"/>
              <a:t> </a:t>
            </a:r>
            <a:r>
              <a:rPr lang="en-GB" dirty="0" err="1"/>
              <a:t>ar</a:t>
            </a:r>
            <a:r>
              <a:rPr lang="en-GB" dirty="0"/>
              <a:t> </a:t>
            </a:r>
            <a:r>
              <a:rPr lang="en-GB" dirty="0" err="1"/>
              <a:t>eu</a:t>
            </a:r>
            <a:r>
              <a:rPr lang="en-GB" dirty="0"/>
              <a:t> </a:t>
            </a:r>
            <a:r>
              <a:rPr lang="en-GB" dirty="0" err="1"/>
              <a:t>traws</a:t>
            </a:r>
            <a:r>
              <a:rPr lang="en-GB" dirty="0"/>
              <a:t> </a:t>
            </a:r>
            <a:r>
              <a:rPr lang="en-GB" dirty="0" err="1"/>
              <a:t>wrth</a:t>
            </a:r>
            <a:r>
              <a:rPr lang="en-GB" dirty="0"/>
              <a:t> </a:t>
            </a:r>
            <a:r>
              <a:rPr lang="en-GB" dirty="0" err="1"/>
              <a:t>ennyn</a:t>
            </a:r>
            <a:r>
              <a:rPr lang="en-GB" dirty="0"/>
              <a:t> </a:t>
            </a:r>
            <a:r>
              <a:rPr lang="en-GB" dirty="0" err="1"/>
              <a:t>ymateb</a:t>
            </a:r>
            <a:r>
              <a:rPr lang="en-GB" dirty="0"/>
              <a:t> </a:t>
            </a:r>
            <a:r>
              <a:rPr lang="en-GB" dirty="0" err="1"/>
              <a:t>drwy</a:t>
            </a:r>
            <a:r>
              <a:rPr lang="en-GB" dirty="0"/>
              <a:t> </a:t>
            </a:r>
            <a:r>
              <a:rPr lang="en-GB" dirty="0" err="1"/>
              <a:t>ffotograffau</a:t>
            </a:r>
            <a:r>
              <a:rPr lang="en-GB" dirty="0"/>
              <a:t> /  </a:t>
            </a:r>
            <a:br>
              <a:rPr lang="en-GB" dirty="0"/>
            </a:br>
            <a:r>
              <a:rPr lang="en-GB" dirty="0"/>
              <a:t>What difficulties might you encounter using photo elicitation?</a:t>
            </a:r>
          </a:p>
        </p:txBody>
      </p:sp>
      <p:pic>
        <p:nvPicPr>
          <p:cNvPr id="4" name="Content Placeholder 3">
            <a:extLst>
              <a:ext uri="{FF2B5EF4-FFF2-40B4-BE49-F238E27FC236}">
                <a16:creationId xmlns:a16="http://schemas.microsoft.com/office/drawing/2014/main" id="{FF1E40E3-B7B6-4A45-98A3-EFE334DCC43A}"/>
              </a:ext>
            </a:extLst>
          </p:cNvPr>
          <p:cNvPicPr>
            <a:picLocks noGrp="1" noChangeAspect="1"/>
          </p:cNvPicPr>
          <p:nvPr>
            <p:ph idx="1"/>
          </p:nvPr>
        </p:nvPicPr>
        <p:blipFill>
          <a:blip r:embed="rId2"/>
          <a:stretch>
            <a:fillRect/>
          </a:stretch>
        </p:blipFill>
        <p:spPr>
          <a:xfrm>
            <a:off x="4181706" y="3259268"/>
            <a:ext cx="3048000" cy="3048000"/>
          </a:xfrm>
          <a:prstGeom prst="rect">
            <a:avLst/>
          </a:prstGeom>
        </p:spPr>
      </p:pic>
    </p:spTree>
    <p:extLst>
      <p:ext uri="{BB962C8B-B14F-4D97-AF65-F5344CB8AC3E}">
        <p14:creationId xmlns:p14="http://schemas.microsoft.com/office/powerpoint/2010/main" val="1549358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4059" y="804519"/>
            <a:ext cx="10450796" cy="1049235"/>
          </a:xfrm>
        </p:spPr>
        <p:txBody>
          <a:bodyPr>
            <a:normAutofit fontScale="90000"/>
          </a:bodyPr>
          <a:lstStyle/>
          <a:p>
            <a:r>
              <a:rPr lang="en-GB" dirty="0" err="1"/>
              <a:t>Dienw</a:t>
            </a:r>
            <a:r>
              <a:rPr lang="en-GB" dirty="0"/>
              <a:t> / </a:t>
            </a:r>
            <a:br>
              <a:rPr lang="en-GB" dirty="0"/>
            </a:br>
            <a:r>
              <a:rPr lang="en-GB" dirty="0"/>
              <a:t>Anonymous?</a:t>
            </a:r>
          </a:p>
        </p:txBody>
      </p:sp>
      <p:pic>
        <p:nvPicPr>
          <p:cNvPr id="2050" name="Picture 2" descr="Image result for disguised photos of famous paintings">
            <a:hlinkClick r:id="rId2"/>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8217" y="2476997"/>
            <a:ext cx="3661390" cy="205953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1836348" y="2819562"/>
            <a:ext cx="1048705" cy="34801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4"/>
          <a:stretch>
            <a:fillRect/>
          </a:stretch>
        </p:blipFill>
        <p:spPr>
          <a:xfrm>
            <a:off x="4525375" y="561703"/>
            <a:ext cx="3263073" cy="4863736"/>
          </a:xfrm>
          <a:prstGeom prst="rect">
            <a:avLst/>
          </a:prstGeom>
        </p:spPr>
      </p:pic>
      <p:sp>
        <p:nvSpPr>
          <p:cNvPr id="6" name="Rectangle 5"/>
          <p:cNvSpPr/>
          <p:nvPr/>
        </p:nvSpPr>
        <p:spPr>
          <a:xfrm>
            <a:off x="5678451" y="1548863"/>
            <a:ext cx="757646" cy="30489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p:cNvPicPr>
            <a:picLocks noChangeAspect="1"/>
          </p:cNvPicPr>
          <p:nvPr/>
        </p:nvPicPr>
        <p:blipFill>
          <a:blip r:embed="rId5"/>
          <a:stretch>
            <a:fillRect/>
          </a:stretch>
        </p:blipFill>
        <p:spPr>
          <a:xfrm>
            <a:off x="8495910" y="104942"/>
            <a:ext cx="3086222" cy="5777257"/>
          </a:xfrm>
          <a:prstGeom prst="rect">
            <a:avLst/>
          </a:prstGeom>
        </p:spPr>
      </p:pic>
      <p:sp>
        <p:nvSpPr>
          <p:cNvPr id="8" name="Rectangle 7"/>
          <p:cNvSpPr/>
          <p:nvPr/>
        </p:nvSpPr>
        <p:spPr>
          <a:xfrm>
            <a:off x="9405257" y="2913017"/>
            <a:ext cx="809897" cy="35269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9601200" y="705394"/>
            <a:ext cx="586719" cy="991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003994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DDDDD32-A942-AD4F-118F-41E51315EEC9}"/>
              </a:ext>
            </a:extLst>
          </p:cNvPr>
          <p:cNvSpPr>
            <a:spLocks noGrp="1"/>
          </p:cNvSpPr>
          <p:nvPr>
            <p:ph type="title"/>
          </p:nvPr>
        </p:nvSpPr>
        <p:spPr>
          <a:xfrm>
            <a:off x="471055" y="254924"/>
            <a:ext cx="10528379" cy="1640499"/>
          </a:xfrm>
        </p:spPr>
        <p:txBody>
          <a:bodyPr>
            <a:normAutofit fontScale="90000"/>
          </a:bodyPr>
          <a:lstStyle/>
          <a:p>
            <a:r>
              <a:rPr lang="en-GB" dirty="0" err="1"/>
              <a:t>ENGHREIFFTIAU</a:t>
            </a:r>
            <a:r>
              <a:rPr lang="en-GB" dirty="0"/>
              <a:t> O </a:t>
            </a:r>
            <a:r>
              <a:rPr lang="en-GB" dirty="0" err="1"/>
              <a:t>ENNYN</a:t>
            </a:r>
            <a:r>
              <a:rPr lang="en-GB" dirty="0"/>
              <a:t> </a:t>
            </a:r>
            <a:r>
              <a:rPr lang="en-GB" dirty="0" err="1"/>
              <a:t>YMATEB</a:t>
            </a:r>
            <a:r>
              <a:rPr lang="en-GB" dirty="0"/>
              <a:t> </a:t>
            </a:r>
            <a:r>
              <a:rPr lang="en-GB" dirty="0" err="1"/>
              <a:t>DRWY</a:t>
            </a:r>
            <a:r>
              <a:rPr lang="en-GB" dirty="0"/>
              <a:t> </a:t>
            </a:r>
            <a:r>
              <a:rPr lang="en-GB" dirty="0" err="1"/>
              <a:t>FFOTOGRAFFAU</a:t>
            </a:r>
            <a:r>
              <a:rPr lang="en-GB" dirty="0"/>
              <a:t> / Examples of PE</a:t>
            </a:r>
            <a:br>
              <a:rPr lang="en-GB" dirty="0"/>
            </a:br>
            <a:r>
              <a:rPr lang="en-GB" sz="1600" b="0" i="0" dirty="0">
                <a:solidFill>
                  <a:srgbClr val="3A3A3A"/>
                </a:solidFill>
                <a:effectLst/>
                <a:hlinkClick r:id="rId2"/>
              </a:rPr>
              <a:t>Padgett, D.K. </a:t>
            </a:r>
            <a:r>
              <a:rPr lang="en-GB" sz="1600" b="0" i="1" dirty="0">
                <a:solidFill>
                  <a:srgbClr val="3A3A3A"/>
                </a:solidFill>
                <a:effectLst/>
                <a:hlinkClick r:id="rId2"/>
              </a:rPr>
              <a:t>et al.</a:t>
            </a:r>
            <a:r>
              <a:rPr lang="en-GB" sz="1600" b="0" i="0" dirty="0">
                <a:solidFill>
                  <a:srgbClr val="3A3A3A"/>
                </a:solidFill>
                <a:effectLst/>
                <a:hlinkClick r:id="rId2"/>
              </a:rPr>
              <a:t> (2013) ‘A Picture Is Worth . . . ? Photo Elicitation Interviewing With Formerly Homeless Adults’, </a:t>
            </a:r>
            <a:r>
              <a:rPr lang="en-GB" sz="1600" b="0" i="1" dirty="0">
                <a:solidFill>
                  <a:srgbClr val="3A3A3A"/>
                </a:solidFill>
                <a:effectLst/>
                <a:hlinkClick r:id="rId2"/>
              </a:rPr>
              <a:t>Qualitative health research</a:t>
            </a:r>
            <a:r>
              <a:rPr lang="en-GB" sz="1600" b="0" i="0" dirty="0">
                <a:solidFill>
                  <a:srgbClr val="3A3A3A"/>
                </a:solidFill>
                <a:effectLst/>
                <a:hlinkClick r:id="rId2"/>
              </a:rPr>
              <a:t>, 23(11), pp. 1435–1444. Available at: https://doi.org/10.1177/1049732313507752</a:t>
            </a:r>
            <a:r>
              <a:rPr lang="en-GB" b="0" i="0" dirty="0">
                <a:solidFill>
                  <a:srgbClr val="3A3A3A"/>
                </a:solidFill>
                <a:effectLst/>
              </a:rPr>
              <a:t>.</a:t>
            </a:r>
            <a:endParaRPr lang="en-GB" dirty="0"/>
          </a:p>
        </p:txBody>
      </p:sp>
      <p:sp>
        <p:nvSpPr>
          <p:cNvPr id="5" name="Content Placeholder 4">
            <a:extLst>
              <a:ext uri="{FF2B5EF4-FFF2-40B4-BE49-F238E27FC236}">
                <a16:creationId xmlns:a16="http://schemas.microsoft.com/office/drawing/2014/main" id="{9E47DA95-200F-2AEC-F678-593542B529AD}"/>
              </a:ext>
            </a:extLst>
          </p:cNvPr>
          <p:cNvSpPr>
            <a:spLocks noGrp="1"/>
          </p:cNvSpPr>
          <p:nvPr>
            <p:ph sz="half" idx="1"/>
          </p:nvPr>
        </p:nvSpPr>
        <p:spPr>
          <a:xfrm>
            <a:off x="1447331" y="2010878"/>
            <a:ext cx="4645152" cy="3885617"/>
          </a:xfrm>
        </p:spPr>
        <p:txBody>
          <a:bodyPr>
            <a:normAutofit fontScale="55000" lnSpcReduction="20000"/>
          </a:bodyPr>
          <a:lstStyle/>
          <a:p>
            <a:pPr marL="0" indent="0">
              <a:buNone/>
            </a:pPr>
            <a:r>
              <a:rPr lang="cy-GB" b="0" i="0" dirty="0">
                <a:solidFill>
                  <a:srgbClr val="3A3A3A"/>
                </a:solidFill>
                <a:effectLst/>
              </a:rPr>
              <a:t>CRYNODEB</a:t>
            </a:r>
          </a:p>
          <a:p>
            <a:r>
              <a:rPr lang="cy-GB" b="0" i="0" dirty="0">
                <a:solidFill>
                  <a:srgbClr val="3A3A3A"/>
                </a:solidFill>
                <a:effectLst/>
              </a:rPr>
              <a:t>Defnyddiwyd cyfweliadau ennyn ymateb drwy ffotograffau gyda 13 o gyfranogion mewn astudiaeth ansoddol o ddynion a merched</a:t>
            </a:r>
            <a:r>
              <a:rPr lang="cy-GB" dirty="0">
                <a:solidFill>
                  <a:srgbClr val="3A3A3A"/>
                </a:solidFill>
              </a:rPr>
              <a:t> </a:t>
            </a:r>
            <a:r>
              <a:rPr lang="cy-GB" dirty="0">
                <a:solidFill>
                  <a:srgbClr val="3A3A3A"/>
                </a:solidFill>
                <a:latin typeface="Calibri" panose="020F0502020204030204" pitchFamily="34" charset="0"/>
                <a:cs typeface="Calibri" panose="020F0502020204030204" pitchFamily="34" charset="0"/>
              </a:rPr>
              <a:t>â salwch meddwl difrifol a fu gynt yn ddigartref</a:t>
            </a:r>
            <a:r>
              <a:rPr lang="en-GB" b="0" i="0" dirty="0">
                <a:solidFill>
                  <a:srgbClr val="3A3A3A"/>
                </a:solidFill>
                <a:effectLst/>
              </a:rPr>
              <a:t>. </a:t>
            </a:r>
          </a:p>
          <a:p>
            <a:r>
              <a:rPr lang="cy-GB" dirty="0">
                <a:solidFill>
                  <a:srgbClr val="3A3A3A"/>
                </a:solidFill>
              </a:rPr>
              <a:t>Gofynnwyd i gyfranogion gymryd hyd at 18 ffotograff yn cyfleu’n weledol agweddau cadarnhaol a negyddol ar eu bywydau ac i adrodd ar ystyr y ffotograffau mewn cyfweliad un i un. </a:t>
            </a:r>
          </a:p>
          <a:p>
            <a:r>
              <a:rPr lang="cy-GB" dirty="0">
                <a:solidFill>
                  <a:srgbClr val="3A3A3A"/>
                </a:solidFill>
              </a:rPr>
              <a:t>Gwnaeth ennyn ymateb drwy ffotograffau annog adroddiadau mwy manwl o fywydau cyfranogion o gymharu </a:t>
            </a:r>
            <a:r>
              <a:rPr lang="cy-GB" dirty="0">
                <a:solidFill>
                  <a:srgbClr val="3A3A3A"/>
                </a:solidFill>
                <a:latin typeface="Calibri" panose="020F0502020204030204" pitchFamily="34" charset="0"/>
                <a:cs typeface="Calibri" panose="020F0502020204030204" pitchFamily="34" charset="0"/>
              </a:rPr>
              <a:t>â chyfweliadau</a:t>
            </a:r>
            <a:r>
              <a:rPr lang="cy-GB" dirty="0">
                <a:solidFill>
                  <a:srgbClr val="3A3A3A"/>
                </a:solidFill>
              </a:rPr>
              <a:t> blaenorol a ddefnyddiodd eiriau’n unig</a:t>
            </a:r>
            <a:r>
              <a:rPr lang="cy-GB" b="0" i="0" dirty="0">
                <a:solidFill>
                  <a:srgbClr val="3A3A3A"/>
                </a:solidFill>
                <a:effectLst/>
              </a:rPr>
              <a:t>. </a:t>
            </a:r>
          </a:p>
          <a:p>
            <a:r>
              <a:rPr lang="cy-GB" dirty="0">
                <a:solidFill>
                  <a:srgbClr val="3A3A3A"/>
                </a:solidFill>
              </a:rPr>
              <a:t>Trafodir goblygiadau ennyn ymateb drwy ffotograffau fel ffordd o gyflenwi data geiriau’n unig. Trwy symud i ffwrdd o gynnwys ac ystyr osodedig, mae ennyn ymateb drwy ffotograffau mewn dull lle mae’r ymatebwr yn eu rheoli, yn gwella grymuso a galluogi creadigrwydd.</a:t>
            </a:r>
            <a:endParaRPr lang="cy-GB" dirty="0"/>
          </a:p>
          <a:p>
            <a:endParaRPr lang="en-GB" dirty="0"/>
          </a:p>
        </p:txBody>
      </p:sp>
      <p:sp>
        <p:nvSpPr>
          <p:cNvPr id="6" name="Content Placeholder 5">
            <a:extLst>
              <a:ext uri="{FF2B5EF4-FFF2-40B4-BE49-F238E27FC236}">
                <a16:creationId xmlns:a16="http://schemas.microsoft.com/office/drawing/2014/main" id="{B1574973-93BC-9AF5-9873-71C16A883361}"/>
              </a:ext>
            </a:extLst>
          </p:cNvPr>
          <p:cNvSpPr>
            <a:spLocks noGrp="1"/>
          </p:cNvSpPr>
          <p:nvPr>
            <p:ph sz="half" idx="2"/>
          </p:nvPr>
        </p:nvSpPr>
        <p:spPr>
          <a:xfrm>
            <a:off x="6413771" y="2017342"/>
            <a:ext cx="4645152" cy="3885617"/>
          </a:xfrm>
        </p:spPr>
        <p:txBody>
          <a:bodyPr>
            <a:normAutofit fontScale="55000" lnSpcReduction="20000"/>
          </a:bodyPr>
          <a:lstStyle/>
          <a:p>
            <a:pPr marL="0" indent="0">
              <a:buNone/>
            </a:pPr>
            <a:r>
              <a:rPr lang="en-GB" b="0" i="0" dirty="0">
                <a:solidFill>
                  <a:srgbClr val="3A3A3A"/>
                </a:solidFill>
                <a:effectLst/>
              </a:rPr>
              <a:t>ABSTRACT</a:t>
            </a:r>
          </a:p>
          <a:p>
            <a:r>
              <a:rPr lang="en-GB" dirty="0">
                <a:solidFill>
                  <a:srgbClr val="3A3A3A"/>
                </a:solidFill>
              </a:rPr>
              <a:t>P</a:t>
            </a:r>
            <a:r>
              <a:rPr lang="en-GB" dirty="0"/>
              <a:t>hoto elicitation</a:t>
            </a:r>
            <a:r>
              <a:rPr lang="en-GB" b="0" i="0" dirty="0">
                <a:solidFill>
                  <a:srgbClr val="3A3A3A"/>
                </a:solidFill>
                <a:effectLst/>
              </a:rPr>
              <a:t> interviewing (PEI) used with 13 participants in a qualitative study of formerly homeless men and women with serious mental illness. </a:t>
            </a:r>
          </a:p>
          <a:p>
            <a:r>
              <a:rPr lang="en-GB" b="0" i="0" dirty="0">
                <a:solidFill>
                  <a:srgbClr val="3A3A3A"/>
                </a:solidFill>
                <a:effectLst/>
              </a:rPr>
              <a:t>Participants were asked to take up to 18 photographs visually portraying positive and negative aspects of their lives and to subsequently narrate the meaning of the photos in a one-on-one interview. </a:t>
            </a:r>
          </a:p>
          <a:p>
            <a:r>
              <a:rPr lang="en-GB" b="0" i="0" dirty="0">
                <a:solidFill>
                  <a:srgbClr val="3A3A3A"/>
                </a:solidFill>
                <a:effectLst/>
              </a:rPr>
              <a:t>PEIs yielded deeper, more elaborate accounts of participants’ lives compared to earlier verbal-only interviews. </a:t>
            </a:r>
          </a:p>
          <a:p>
            <a:r>
              <a:rPr lang="en-GB" b="0" i="0" dirty="0">
                <a:solidFill>
                  <a:srgbClr val="3A3A3A"/>
                </a:solidFill>
                <a:effectLst/>
              </a:rPr>
              <a:t>Implications of PEI as a means of complementing verbal-only data are discussed. By moving away from predetermined content and meaning, respondent-controlled PEIs enhance empowerment and enable creativity.</a:t>
            </a:r>
            <a:endParaRPr lang="en-GB" dirty="0"/>
          </a:p>
        </p:txBody>
      </p:sp>
    </p:spTree>
    <p:extLst>
      <p:ext uri="{BB962C8B-B14F-4D97-AF65-F5344CB8AC3E}">
        <p14:creationId xmlns:p14="http://schemas.microsoft.com/office/powerpoint/2010/main" val="38228366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818303"/>
          </a:xfrm>
        </p:spPr>
        <p:txBody>
          <a:bodyPr/>
          <a:lstStyle/>
          <a:p>
            <a:r>
              <a:rPr lang="en-GB" dirty="0" err="1"/>
              <a:t>DARLUNIO</a:t>
            </a:r>
            <a:r>
              <a:rPr lang="en-GB" dirty="0"/>
              <a:t> / drawing</a:t>
            </a:r>
          </a:p>
        </p:txBody>
      </p:sp>
      <p:sp>
        <p:nvSpPr>
          <p:cNvPr id="3" name="Content Placeholder 2"/>
          <p:cNvSpPr>
            <a:spLocks noGrp="1"/>
          </p:cNvSpPr>
          <p:nvPr>
            <p:ph sz="half" idx="1"/>
          </p:nvPr>
        </p:nvSpPr>
        <p:spPr>
          <a:xfrm>
            <a:off x="504305" y="1183428"/>
            <a:ext cx="5515495" cy="4993535"/>
          </a:xfrm>
        </p:spPr>
        <p:txBody>
          <a:bodyPr>
            <a:normAutofit/>
          </a:bodyPr>
          <a:lstStyle/>
          <a:p>
            <a:r>
              <a:rPr lang="cy-GB" sz="2400" dirty="0"/>
              <a:t>Mae’r </a:t>
            </a:r>
            <a:r>
              <a:rPr lang="cy-GB" sz="2400" dirty="0">
                <a:latin typeface="+mj-lt"/>
              </a:rPr>
              <a:t>ymchwilydd yn gofyn i’r cyfranogwr dynnu llun rhywbeth penodol sy’n gysylltiedig </a:t>
            </a:r>
            <a:r>
              <a:rPr lang="cy-GB" sz="2400" dirty="0">
                <a:latin typeface="+mj-lt"/>
                <a:cs typeface="Calibri" panose="020F0502020204030204" pitchFamily="34" charset="0"/>
              </a:rPr>
              <a:t>â nhw eu hunain neu senario neu sefyllfa</a:t>
            </a:r>
          </a:p>
          <a:p>
            <a:r>
              <a:rPr lang="cy-GB" sz="2400" dirty="0">
                <a:latin typeface="+mj-lt"/>
                <a:cs typeface="Calibri" panose="020F0502020204030204" pitchFamily="34" charset="0"/>
              </a:rPr>
              <a:t>Gall eich helpu i esbonio ‘eu byd’, trwy eu llygaid</a:t>
            </a:r>
          </a:p>
          <a:p>
            <a:r>
              <a:rPr lang="cy-GB" sz="2400" dirty="0">
                <a:latin typeface="+mj-lt"/>
                <a:cs typeface="Calibri" panose="020F0502020204030204" pitchFamily="34" charset="0"/>
              </a:rPr>
              <a:t>Rhoi’r cyfle i siarad am y llun ac annog trafodaeth</a:t>
            </a:r>
          </a:p>
          <a:p>
            <a:r>
              <a:rPr lang="cy-GB" sz="2400" dirty="0">
                <a:latin typeface="+mj-lt"/>
                <a:cs typeface="Calibri" panose="020F0502020204030204" pitchFamily="34" charset="0"/>
              </a:rPr>
              <a:t>Gall oedolion/pobl ifanc a rhai plant fod yn anfodlon tynnu lluniau</a:t>
            </a:r>
          </a:p>
          <a:p>
            <a:r>
              <a:rPr lang="cy-GB" sz="2400" dirty="0">
                <a:latin typeface="+mj-lt"/>
                <a:cs typeface="Calibri" panose="020F0502020204030204" pitchFamily="34" charset="0"/>
              </a:rPr>
              <a:t>Efallai gellid dechrau gydag un llun oedd wedi’i dynnu ymlaen llaw i’w </a:t>
            </a:r>
            <a:r>
              <a:rPr lang="cy-GB" sz="2600" dirty="0">
                <a:latin typeface="+mj-lt"/>
                <a:cs typeface="Calibri" panose="020F0502020204030204" pitchFamily="34" charset="0"/>
              </a:rPr>
              <a:t>hannog  </a:t>
            </a:r>
          </a:p>
          <a:p>
            <a:endParaRPr lang="en-GB" dirty="0">
              <a:latin typeface="+mj-lt"/>
              <a:cs typeface="Calibri" panose="020F0502020204030204" pitchFamily="34" charset="0"/>
            </a:endParaRPr>
          </a:p>
          <a:p>
            <a:endParaRPr lang="en-GB" dirty="0"/>
          </a:p>
        </p:txBody>
      </p:sp>
      <p:sp>
        <p:nvSpPr>
          <p:cNvPr id="7" name="Content Placeholder 6">
            <a:extLst>
              <a:ext uri="{FF2B5EF4-FFF2-40B4-BE49-F238E27FC236}">
                <a16:creationId xmlns:a16="http://schemas.microsoft.com/office/drawing/2014/main" id="{A4513CB5-6B23-04F1-EF48-D6A554FA5C52}"/>
              </a:ext>
            </a:extLst>
          </p:cNvPr>
          <p:cNvSpPr>
            <a:spLocks noGrp="1"/>
          </p:cNvSpPr>
          <p:nvPr>
            <p:ph sz="half" idx="2"/>
          </p:nvPr>
        </p:nvSpPr>
        <p:spPr>
          <a:xfrm>
            <a:off x="6172200" y="1252451"/>
            <a:ext cx="5181600" cy="4924512"/>
          </a:xfrm>
        </p:spPr>
        <p:txBody>
          <a:bodyPr>
            <a:normAutofit/>
          </a:bodyPr>
          <a:lstStyle/>
          <a:p>
            <a:r>
              <a:rPr lang="en-US" sz="2400" dirty="0"/>
              <a:t>The researcher asks the participant to draw something specific relating to themselves or a scenario or situation</a:t>
            </a:r>
          </a:p>
          <a:p>
            <a:r>
              <a:rPr lang="en-US" sz="2400" dirty="0"/>
              <a:t>It can help explain ‘their world’, through their eyes</a:t>
            </a:r>
          </a:p>
          <a:p>
            <a:r>
              <a:rPr lang="en-US" sz="2400" dirty="0"/>
              <a:t>Allows the opportunity to talk about the drawing and prompt discussion</a:t>
            </a:r>
          </a:p>
          <a:p>
            <a:r>
              <a:rPr lang="en-US" sz="2400" dirty="0"/>
              <a:t>Adults/young people and some children can be reluctant to draw</a:t>
            </a:r>
          </a:p>
          <a:p>
            <a:r>
              <a:rPr lang="en-US" sz="2400" dirty="0"/>
              <a:t>Could possibly start with one picture pre drawn to stimulate</a:t>
            </a:r>
          </a:p>
          <a:p>
            <a:endParaRPr lang="en-GB" dirty="0"/>
          </a:p>
        </p:txBody>
      </p:sp>
      <p:pic>
        <p:nvPicPr>
          <p:cNvPr id="4" name="Picture 3"/>
          <p:cNvPicPr>
            <a:picLocks noChangeAspect="1"/>
          </p:cNvPicPr>
          <p:nvPr/>
        </p:nvPicPr>
        <p:blipFill>
          <a:blip r:embed="rId2"/>
          <a:stretch>
            <a:fillRect/>
          </a:stretch>
        </p:blipFill>
        <p:spPr>
          <a:xfrm>
            <a:off x="2695309" y="5758945"/>
            <a:ext cx="1370708" cy="999614"/>
          </a:xfrm>
          <a:prstGeom prst="rect">
            <a:avLst/>
          </a:prstGeom>
        </p:spPr>
      </p:pic>
      <p:pic>
        <p:nvPicPr>
          <p:cNvPr id="5" name="Picture 4"/>
          <p:cNvPicPr>
            <a:picLocks noChangeAspect="1"/>
          </p:cNvPicPr>
          <p:nvPr/>
        </p:nvPicPr>
        <p:blipFill>
          <a:blip r:embed="rId3"/>
          <a:stretch>
            <a:fillRect/>
          </a:stretch>
        </p:blipFill>
        <p:spPr>
          <a:xfrm>
            <a:off x="6359501" y="5758944"/>
            <a:ext cx="1116411" cy="947651"/>
          </a:xfrm>
          <a:prstGeom prst="rect">
            <a:avLst/>
          </a:prstGeom>
        </p:spPr>
      </p:pic>
      <p:pic>
        <p:nvPicPr>
          <p:cNvPr id="6" name="Picture 5"/>
          <p:cNvPicPr>
            <a:picLocks noChangeAspect="1"/>
          </p:cNvPicPr>
          <p:nvPr/>
        </p:nvPicPr>
        <p:blipFill>
          <a:blip r:embed="rId4"/>
          <a:stretch>
            <a:fillRect/>
          </a:stretch>
        </p:blipFill>
        <p:spPr>
          <a:xfrm>
            <a:off x="10885460" y="142406"/>
            <a:ext cx="1034992" cy="1182847"/>
          </a:xfrm>
          <a:prstGeom prst="rect">
            <a:avLst/>
          </a:prstGeom>
        </p:spPr>
      </p:pic>
    </p:spTree>
    <p:extLst>
      <p:ext uri="{BB962C8B-B14F-4D97-AF65-F5344CB8AC3E}">
        <p14:creationId xmlns:p14="http://schemas.microsoft.com/office/powerpoint/2010/main" val="4312946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7488618" y="177761"/>
            <a:ext cx="3999571" cy="4067272"/>
          </a:xfrm>
          <a:prstGeom prst="rect">
            <a:avLst/>
          </a:prstGeom>
        </p:spPr>
      </p:pic>
      <p:sp>
        <p:nvSpPr>
          <p:cNvPr id="2" name="Title 1"/>
          <p:cNvSpPr>
            <a:spLocks noGrp="1"/>
          </p:cNvSpPr>
          <p:nvPr>
            <p:ph type="title"/>
          </p:nvPr>
        </p:nvSpPr>
        <p:spPr/>
        <p:txBody>
          <a:bodyPr/>
          <a:lstStyle/>
          <a:p>
            <a:r>
              <a:rPr lang="en-GB" dirty="0" err="1"/>
              <a:t>DARLUNIAU</a:t>
            </a:r>
            <a:r>
              <a:rPr lang="en-GB" dirty="0"/>
              <a:t> / </a:t>
            </a:r>
            <a:br>
              <a:rPr lang="en-GB" dirty="0"/>
            </a:br>
            <a:r>
              <a:rPr lang="en-GB" dirty="0"/>
              <a:t>Drawings </a:t>
            </a:r>
          </a:p>
        </p:txBody>
      </p:sp>
      <p:pic>
        <p:nvPicPr>
          <p:cNvPr id="5" name="Content Placeholder 4"/>
          <p:cNvPicPr>
            <a:picLocks noGrp="1" noChangeAspect="1"/>
          </p:cNvPicPr>
          <p:nvPr>
            <p:ph idx="1"/>
          </p:nvPr>
        </p:nvPicPr>
        <p:blipFill>
          <a:blip r:embed="rId3"/>
          <a:stretch>
            <a:fillRect/>
          </a:stretch>
        </p:blipFill>
        <p:spPr>
          <a:xfrm>
            <a:off x="-54709" y="4245034"/>
            <a:ext cx="9603275" cy="3745718"/>
          </a:xfrm>
          <a:prstGeom prst="rect">
            <a:avLst/>
          </a:prstGeom>
        </p:spPr>
      </p:pic>
      <p:sp>
        <p:nvSpPr>
          <p:cNvPr id="3" name="TextBox 2">
            <a:extLst>
              <a:ext uri="{FF2B5EF4-FFF2-40B4-BE49-F238E27FC236}">
                <a16:creationId xmlns:a16="http://schemas.microsoft.com/office/drawing/2014/main" id="{1F68C265-4B01-EE76-396A-700F14EDC351}"/>
              </a:ext>
            </a:extLst>
          </p:cNvPr>
          <p:cNvSpPr txBox="1"/>
          <p:nvPr/>
        </p:nvSpPr>
        <p:spPr>
          <a:xfrm>
            <a:off x="166255" y="2399606"/>
            <a:ext cx="6711141" cy="1384995"/>
          </a:xfrm>
          <a:prstGeom prst="rect">
            <a:avLst/>
          </a:prstGeom>
          <a:noFill/>
        </p:spPr>
        <p:txBody>
          <a:bodyPr wrap="square" rtlCol="0">
            <a:spAutoFit/>
          </a:bodyPr>
          <a:lstStyle/>
          <a:p>
            <a:r>
              <a:rPr lang="cy-GB" sz="1200" dirty="0"/>
              <a:t>Mae ffigwr 1 yn dangos merch a ddywedodd ei bod yn </a:t>
            </a:r>
            <a:r>
              <a:rPr lang="cy-GB" sz="1200" dirty="0" err="1"/>
              <a:t>Siapaneaidd</a:t>
            </a:r>
            <a:r>
              <a:rPr lang="cy-GB" sz="1200" dirty="0"/>
              <a:t> a chyfwelwyd </a:t>
            </a:r>
            <a:r>
              <a:rPr lang="cy-GB" sz="1200" dirty="0">
                <a:latin typeface="Calibri" panose="020F0502020204030204" pitchFamily="34" charset="0"/>
                <a:cs typeface="Calibri" panose="020F0502020204030204" pitchFamily="34" charset="0"/>
              </a:rPr>
              <a:t>â hi</a:t>
            </a:r>
            <a:r>
              <a:rPr lang="cy-GB" sz="1200" dirty="0"/>
              <a:t> yn rhan o’r broses casglu data. Mae’r llun ohoni mewn ffrog y mae hi’n ei wisgo wrth berfformio cyngherddau ffidil. Mae hi hefyd wedi dangos ei ffidil, ei bwa a’i stand cerddoriaeth gyda’i darnau arholiad arno. Mae cynnwys yr offeryn hwn a’r gerddoriaeth yn adlewyrchu canfyddiad y plentyn o’r hyn sy’n bwysig iddi o ran ei hunaniaeth, er nad yw hyn yn adlewyrchu ei hunaniaeth genedlaethol. Ei rhesymeg tu ôl i’w dewis o genedligrwydd oedd bod ei dau riant yn dod o Siapan ac roedd hi ei hun wedi’i geni yn Siapan ac ‘nad oedd wedi bod yng Nghymru ers yn hir iawn’.</a:t>
            </a:r>
          </a:p>
        </p:txBody>
      </p:sp>
    </p:spTree>
    <p:extLst>
      <p:ext uri="{BB962C8B-B14F-4D97-AF65-F5344CB8AC3E}">
        <p14:creationId xmlns:p14="http://schemas.microsoft.com/office/powerpoint/2010/main" val="34598697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965343" y="103367"/>
            <a:ext cx="3981033" cy="5560034"/>
          </a:xfrm>
          <a:prstGeom prst="rect">
            <a:avLst/>
          </a:prstGeom>
        </p:spPr>
      </p:pic>
      <p:sp>
        <p:nvSpPr>
          <p:cNvPr id="2" name="Title 1"/>
          <p:cNvSpPr>
            <a:spLocks noGrp="1"/>
          </p:cNvSpPr>
          <p:nvPr>
            <p:ph type="title"/>
          </p:nvPr>
        </p:nvSpPr>
        <p:spPr/>
        <p:txBody>
          <a:bodyPr/>
          <a:lstStyle/>
          <a:p>
            <a:r>
              <a:rPr lang="en-GB" dirty="0" err="1"/>
              <a:t>DARLUNIAU</a:t>
            </a:r>
            <a:r>
              <a:rPr lang="en-GB" dirty="0"/>
              <a:t> / drawings</a:t>
            </a:r>
          </a:p>
        </p:txBody>
      </p:sp>
      <p:pic>
        <p:nvPicPr>
          <p:cNvPr id="5" name="Content Placeholder 4"/>
          <p:cNvPicPr>
            <a:picLocks noGrp="1" noChangeAspect="1"/>
          </p:cNvPicPr>
          <p:nvPr>
            <p:ph idx="1"/>
          </p:nvPr>
        </p:nvPicPr>
        <p:blipFill>
          <a:blip r:embed="rId3"/>
          <a:stretch>
            <a:fillRect/>
          </a:stretch>
        </p:blipFill>
        <p:spPr>
          <a:xfrm>
            <a:off x="3693499" y="2619027"/>
            <a:ext cx="3360513" cy="2315629"/>
          </a:xfrm>
          <a:prstGeom prst="rect">
            <a:avLst/>
          </a:prstGeom>
        </p:spPr>
      </p:pic>
      <p:sp>
        <p:nvSpPr>
          <p:cNvPr id="6" name="TextBox 5">
            <a:extLst>
              <a:ext uri="{FF2B5EF4-FFF2-40B4-BE49-F238E27FC236}">
                <a16:creationId xmlns:a16="http://schemas.microsoft.com/office/drawing/2014/main" id="{73287127-7264-2AA2-8399-8FDD9CC3D405}"/>
              </a:ext>
            </a:extLst>
          </p:cNvPr>
          <p:cNvSpPr txBox="1"/>
          <p:nvPr/>
        </p:nvSpPr>
        <p:spPr>
          <a:xfrm>
            <a:off x="399011" y="2626332"/>
            <a:ext cx="3130592" cy="2308324"/>
          </a:xfrm>
          <a:prstGeom prst="rect">
            <a:avLst/>
          </a:prstGeom>
          <a:noFill/>
        </p:spPr>
        <p:txBody>
          <a:bodyPr wrap="square" rtlCol="0">
            <a:spAutoFit/>
          </a:bodyPr>
          <a:lstStyle/>
          <a:p>
            <a:r>
              <a:rPr lang="cy-GB" sz="1200" dirty="0"/>
              <a:t>‘Cymraeg ond dipyn bach yn Saesneg’ fel a welir yn Ffigwr 2. Mae’r ysgrifen o gwmpas y llun yn ffocysu ar gyfiawnhad y ferch dros ei hunaniaeth genedlaethol. O gwmpas y llun roedd </a:t>
            </a:r>
            <a:r>
              <a:rPr lang="cy-GB" sz="1200" dirty="0" err="1"/>
              <a:t>wed’i</a:t>
            </a:r>
            <a:r>
              <a:rPr lang="cy-GB" sz="1200" dirty="0"/>
              <a:t> dynnu, ysgrifennodd: ‘I am Welsh </a:t>
            </a:r>
            <a:r>
              <a:rPr lang="cy-GB" sz="1200" dirty="0" err="1"/>
              <a:t>but</a:t>
            </a:r>
            <a:r>
              <a:rPr lang="cy-GB" sz="1200" dirty="0"/>
              <a:t> I </a:t>
            </a:r>
            <a:r>
              <a:rPr lang="cy-GB" sz="1200" dirty="0" err="1"/>
              <a:t>grew</a:t>
            </a:r>
            <a:r>
              <a:rPr lang="cy-GB" sz="1200" dirty="0"/>
              <a:t> </a:t>
            </a:r>
            <a:r>
              <a:rPr lang="cy-GB" sz="1200" dirty="0" err="1"/>
              <a:t>up</a:t>
            </a:r>
            <a:r>
              <a:rPr lang="cy-GB" sz="1200" dirty="0"/>
              <a:t> </a:t>
            </a:r>
            <a:r>
              <a:rPr lang="cy-GB" sz="1200" dirty="0" err="1"/>
              <a:t>talking</a:t>
            </a:r>
            <a:r>
              <a:rPr lang="cy-GB" sz="1200" dirty="0"/>
              <a:t> </a:t>
            </a:r>
            <a:r>
              <a:rPr lang="cy-GB" sz="1200" dirty="0" err="1"/>
              <a:t>English</a:t>
            </a:r>
            <a:r>
              <a:rPr lang="cy-GB" sz="1200" dirty="0"/>
              <a:t>. I am </a:t>
            </a:r>
            <a:r>
              <a:rPr lang="cy-GB" sz="1200" dirty="0" err="1"/>
              <a:t>only</a:t>
            </a:r>
            <a:r>
              <a:rPr lang="cy-GB" sz="1200" dirty="0"/>
              <a:t> Welsh </a:t>
            </a:r>
            <a:r>
              <a:rPr lang="cy-GB" sz="1200" dirty="0" err="1"/>
              <a:t>because</a:t>
            </a:r>
            <a:r>
              <a:rPr lang="cy-GB" sz="1200" dirty="0"/>
              <a:t> I am in Wales </a:t>
            </a:r>
            <a:r>
              <a:rPr lang="cy-GB" sz="1200" dirty="0" err="1"/>
              <a:t>and</a:t>
            </a:r>
            <a:r>
              <a:rPr lang="cy-GB" sz="1200" dirty="0"/>
              <a:t> </a:t>
            </a:r>
            <a:r>
              <a:rPr lang="cy-GB" sz="1200" dirty="0" err="1"/>
              <a:t>because</a:t>
            </a:r>
            <a:r>
              <a:rPr lang="cy-GB" sz="1200" dirty="0"/>
              <a:t> I go to a Welsh </a:t>
            </a:r>
            <a:r>
              <a:rPr lang="cy-GB" sz="1200" dirty="0" err="1"/>
              <a:t>school</a:t>
            </a:r>
            <a:r>
              <a:rPr lang="cy-GB" sz="1200" dirty="0"/>
              <a:t>. I am </a:t>
            </a:r>
            <a:r>
              <a:rPr lang="cy-GB" sz="1200" dirty="0" err="1"/>
              <a:t>glad</a:t>
            </a:r>
            <a:r>
              <a:rPr lang="cy-GB" sz="1200" dirty="0"/>
              <a:t>.’ Yn amlwg, roedd ganddi deimladau cryf ynghylch ei hunaniaeth genedlaethol a’r rheswm tu ôl iddi, sy’n gysylltiedig </a:t>
            </a:r>
            <a:r>
              <a:rPr lang="cy-GB" sz="1200" dirty="0">
                <a:latin typeface="Calibri" panose="020F0502020204030204" pitchFamily="34" charset="0"/>
                <a:cs typeface="Calibri" panose="020F0502020204030204" pitchFamily="34" charset="0"/>
              </a:rPr>
              <a:t>â’i man geni a’r ysgol a mynychodd, oedd yn ysgol cyfrwng Cymraeg</a:t>
            </a:r>
            <a:endParaRPr lang="cy-GB" sz="1200" dirty="0"/>
          </a:p>
        </p:txBody>
      </p:sp>
    </p:spTree>
    <p:extLst>
      <p:ext uri="{BB962C8B-B14F-4D97-AF65-F5344CB8AC3E}">
        <p14:creationId xmlns:p14="http://schemas.microsoft.com/office/powerpoint/2010/main" val="13288855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94008-7A44-46A1-B60B-DFED30FF83C8}"/>
              </a:ext>
            </a:extLst>
          </p:cNvPr>
          <p:cNvSpPr>
            <a:spLocks noGrp="1"/>
          </p:cNvSpPr>
          <p:nvPr>
            <p:ph type="title"/>
          </p:nvPr>
        </p:nvSpPr>
        <p:spPr/>
        <p:txBody>
          <a:bodyPr/>
          <a:lstStyle/>
          <a:p>
            <a:r>
              <a:rPr lang="en-GB" dirty="0" err="1"/>
              <a:t>GWNEUD</a:t>
            </a:r>
            <a:r>
              <a:rPr lang="en-GB" dirty="0"/>
              <a:t> COLLAGE / </a:t>
            </a:r>
            <a:br>
              <a:rPr lang="en-GB" dirty="0"/>
            </a:br>
            <a:r>
              <a:rPr lang="en-GB" dirty="0"/>
              <a:t>collaging</a:t>
            </a:r>
          </a:p>
        </p:txBody>
      </p:sp>
      <p:sp>
        <p:nvSpPr>
          <p:cNvPr id="3" name="Content Placeholder 2">
            <a:extLst>
              <a:ext uri="{FF2B5EF4-FFF2-40B4-BE49-F238E27FC236}">
                <a16:creationId xmlns:a16="http://schemas.microsoft.com/office/drawing/2014/main" id="{E76527F3-A7E1-4914-AA28-63B8C0AF3250}"/>
              </a:ext>
            </a:extLst>
          </p:cNvPr>
          <p:cNvSpPr>
            <a:spLocks noGrp="1"/>
          </p:cNvSpPr>
          <p:nvPr>
            <p:ph sz="half" idx="1"/>
          </p:nvPr>
        </p:nvSpPr>
        <p:spPr>
          <a:xfrm>
            <a:off x="838200" y="1825625"/>
            <a:ext cx="5181600" cy="3860280"/>
          </a:xfrm>
        </p:spPr>
        <p:txBody>
          <a:bodyPr>
            <a:normAutofit fontScale="85000" lnSpcReduction="20000"/>
          </a:bodyPr>
          <a:lstStyle/>
          <a:p>
            <a:r>
              <a:rPr lang="cy-GB" dirty="0"/>
              <a:t>Cyfranogion i gael y cyfle i ymgysylltu tu hwnt i’r gair llafar</a:t>
            </a:r>
          </a:p>
          <a:p>
            <a:r>
              <a:rPr lang="cy-GB" dirty="0"/>
              <a:t>Yn amlach ac amlach, mae dulliau seiliedig ar gelf a gweledol yn cael eu hystyried yn ‘ffyrdd effeithiol i ymdrin </a:t>
            </a:r>
            <a:r>
              <a:rPr lang="cy-GB" dirty="0">
                <a:latin typeface="Calibri" panose="020F0502020204030204" pitchFamily="34" charset="0"/>
                <a:cs typeface="Calibri" panose="020F0502020204030204" pitchFamily="34" charset="0"/>
              </a:rPr>
              <a:t>â chwestiynau cymhleth yn y gwyddorau cymdeithasol’ (Kara, 2015, </a:t>
            </a:r>
            <a:r>
              <a:rPr lang="cy-GB" dirty="0" err="1">
                <a:latin typeface="Calibri" panose="020F0502020204030204" pitchFamily="34" charset="0"/>
                <a:cs typeface="Calibri" panose="020F0502020204030204" pitchFamily="34" charset="0"/>
              </a:rPr>
              <a:t>t.3</a:t>
            </a:r>
            <a:r>
              <a:rPr lang="cy-GB" dirty="0">
                <a:latin typeface="Calibri" panose="020F0502020204030204" pitchFamily="34" charset="0"/>
                <a:cs typeface="Calibri" panose="020F0502020204030204" pitchFamily="34" charset="0"/>
              </a:rPr>
              <a:t>)</a:t>
            </a:r>
          </a:p>
          <a:p>
            <a:r>
              <a:rPr lang="cy-GB" dirty="0"/>
              <a:t>Gall dulliau cynrychiolaeth seiliedig ar gelf anghyfarwydd gynnig cyfle i gymryd munud i feddwl, ystyried, petruso ac archwilio tybiaethau (Roberts a Woods, 2018)</a:t>
            </a:r>
          </a:p>
        </p:txBody>
      </p:sp>
      <p:sp>
        <p:nvSpPr>
          <p:cNvPr id="4" name="Content Placeholder 3">
            <a:extLst>
              <a:ext uri="{FF2B5EF4-FFF2-40B4-BE49-F238E27FC236}">
                <a16:creationId xmlns:a16="http://schemas.microsoft.com/office/drawing/2014/main" id="{CF2F5105-B79A-EA02-94D8-7744CA04975D}"/>
              </a:ext>
            </a:extLst>
          </p:cNvPr>
          <p:cNvSpPr>
            <a:spLocks noGrp="1"/>
          </p:cNvSpPr>
          <p:nvPr>
            <p:ph sz="half" idx="2"/>
          </p:nvPr>
        </p:nvSpPr>
        <p:spPr/>
        <p:txBody>
          <a:bodyPr>
            <a:normAutofit fontScale="85000" lnSpcReduction="20000"/>
          </a:bodyPr>
          <a:lstStyle/>
          <a:p>
            <a:r>
              <a:rPr lang="en-GB" dirty="0"/>
              <a:t>Participants to have the opportunity to engage beyond the spoken word</a:t>
            </a:r>
          </a:p>
          <a:p>
            <a:r>
              <a:rPr lang="en-GB" dirty="0"/>
              <a:t>Arts-based and visual methods are increasingly positioned as ‘effective ways to address complex questions in social science’ (Kara, 2015, p.3)</a:t>
            </a:r>
          </a:p>
          <a:p>
            <a:r>
              <a:rPr lang="en-GB" dirty="0"/>
              <a:t>Unfamiliar arts-based methods of representation can offer the opportunity to pause for thought, ponder, hesitate and examine assumptions (Roberts &amp; Woods, 2018)</a:t>
            </a:r>
          </a:p>
          <a:p>
            <a:endParaRPr lang="en-GB" dirty="0"/>
          </a:p>
        </p:txBody>
      </p:sp>
    </p:spTree>
    <p:extLst>
      <p:ext uri="{BB962C8B-B14F-4D97-AF65-F5344CB8AC3E}">
        <p14:creationId xmlns:p14="http://schemas.microsoft.com/office/powerpoint/2010/main" val="18358590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8FD16-6C8D-4599-BF26-898EE8F8ABAA}"/>
              </a:ext>
            </a:extLst>
          </p:cNvPr>
          <p:cNvSpPr>
            <a:spLocks noGrp="1"/>
          </p:cNvSpPr>
          <p:nvPr>
            <p:ph type="title"/>
          </p:nvPr>
        </p:nvSpPr>
        <p:spPr/>
        <p:txBody>
          <a:bodyPr/>
          <a:lstStyle/>
          <a:p>
            <a:r>
              <a:rPr lang="en-GB" dirty="0" err="1"/>
              <a:t>GWNEUD</a:t>
            </a:r>
            <a:r>
              <a:rPr lang="en-GB" dirty="0"/>
              <a:t> COLLAGE – </a:t>
            </a:r>
            <a:r>
              <a:rPr lang="en-GB" dirty="0" err="1"/>
              <a:t>ENGHRAIFFT</a:t>
            </a:r>
            <a:br>
              <a:rPr lang="en-GB" dirty="0"/>
            </a:br>
            <a:r>
              <a:rPr lang="en-GB" dirty="0"/>
              <a:t>Collaging - example </a:t>
            </a:r>
          </a:p>
        </p:txBody>
      </p:sp>
      <p:sp>
        <p:nvSpPr>
          <p:cNvPr id="3" name="Content Placeholder 2">
            <a:extLst>
              <a:ext uri="{FF2B5EF4-FFF2-40B4-BE49-F238E27FC236}">
                <a16:creationId xmlns:a16="http://schemas.microsoft.com/office/drawing/2014/main" id="{C698AA19-08BE-4674-B85D-6F49A945C657}"/>
              </a:ext>
            </a:extLst>
          </p:cNvPr>
          <p:cNvSpPr>
            <a:spLocks noGrp="1"/>
          </p:cNvSpPr>
          <p:nvPr>
            <p:ph sz="half" idx="1"/>
          </p:nvPr>
        </p:nvSpPr>
        <p:spPr>
          <a:xfrm>
            <a:off x="838200" y="1825625"/>
            <a:ext cx="5181600" cy="3849197"/>
          </a:xfrm>
        </p:spPr>
        <p:txBody>
          <a:bodyPr>
            <a:normAutofit fontScale="77500" lnSpcReduction="20000"/>
          </a:bodyPr>
          <a:lstStyle/>
          <a:p>
            <a:r>
              <a:rPr lang="cy-GB" dirty="0"/>
              <a:t>Gwahoddwyd y cyfranogion i gynrychioli eu collage mewn unrhyw ffordd o’u dewis a dywedwyd wrthynt y gallent ddefnyddio unrhyw rai o’r deunyddiau crefft. Gofynnwyd i’r cyfranogion adfyfyrio ar y cwestiynau a ganlyn:</a:t>
            </a:r>
          </a:p>
          <a:p>
            <a:pPr marL="457200" indent="-457200">
              <a:buFont typeface="+mj-lt"/>
              <a:buAutoNum type="arabicPeriod"/>
            </a:pPr>
            <a:r>
              <a:rPr lang="cy-GB" dirty="0"/>
              <a:t>Sut ydych chi’n gweld eich hun ar y cyfryngau cymdeithasol? </a:t>
            </a:r>
          </a:p>
          <a:p>
            <a:pPr marL="457200" indent="-457200">
              <a:buFont typeface="+mj-lt"/>
              <a:buAutoNum type="arabicPeriod"/>
            </a:pPr>
            <a:r>
              <a:rPr lang="cy-GB" dirty="0"/>
              <a:t>Sut mae eraill yn eich gweld chi ar y cyfryngau cymdeithasol?</a:t>
            </a:r>
          </a:p>
          <a:p>
            <a:pPr marL="457200" indent="-457200">
              <a:buFont typeface="+mj-lt"/>
              <a:buAutoNum type="arabicPeriod"/>
            </a:pPr>
            <a:r>
              <a:rPr lang="cy-GB" dirty="0"/>
              <a:t>Ydych chi’r un fath ar y cyfryngau cymdeithasol </a:t>
            </a:r>
            <a:r>
              <a:rPr lang="cy-GB" dirty="0">
                <a:latin typeface="Calibri" panose="020F0502020204030204" pitchFamily="34" charset="0"/>
                <a:cs typeface="Calibri" panose="020F0502020204030204" pitchFamily="34" charset="0"/>
              </a:rPr>
              <a:t>â</a:t>
            </a:r>
            <a:r>
              <a:rPr lang="cy-GB" dirty="0"/>
              <a:t> mewn bywyd go iawn? </a:t>
            </a:r>
          </a:p>
          <a:p>
            <a:endParaRPr lang="en-GB" dirty="0"/>
          </a:p>
          <a:p>
            <a:endParaRPr lang="en-GB" dirty="0"/>
          </a:p>
        </p:txBody>
      </p:sp>
      <p:sp>
        <p:nvSpPr>
          <p:cNvPr id="4" name="Content Placeholder 3">
            <a:extLst>
              <a:ext uri="{FF2B5EF4-FFF2-40B4-BE49-F238E27FC236}">
                <a16:creationId xmlns:a16="http://schemas.microsoft.com/office/drawing/2014/main" id="{C6D5ED7C-B195-9941-9534-FD170B62DADD}"/>
              </a:ext>
            </a:extLst>
          </p:cNvPr>
          <p:cNvSpPr>
            <a:spLocks noGrp="1"/>
          </p:cNvSpPr>
          <p:nvPr>
            <p:ph sz="half" idx="2"/>
          </p:nvPr>
        </p:nvSpPr>
        <p:spPr/>
        <p:txBody>
          <a:bodyPr>
            <a:normAutofit fontScale="77500" lnSpcReduction="20000"/>
          </a:bodyPr>
          <a:lstStyle/>
          <a:p>
            <a:r>
              <a:rPr lang="en-GB" dirty="0"/>
              <a:t>The participants were invited to represent their collage in any way they choose and told that they could use any of the craft materials. The participants were asked to reflect on the questions:</a:t>
            </a:r>
          </a:p>
          <a:p>
            <a:pPr marL="457200" indent="-457200">
              <a:buFont typeface="+mj-lt"/>
              <a:buAutoNum type="arabicPeriod"/>
            </a:pPr>
            <a:r>
              <a:rPr lang="en-GB" dirty="0"/>
              <a:t>How do you see yourself on social media? </a:t>
            </a:r>
          </a:p>
          <a:p>
            <a:pPr marL="457200" indent="-457200">
              <a:buFont typeface="+mj-lt"/>
              <a:buAutoNum type="arabicPeriod"/>
            </a:pPr>
            <a:r>
              <a:rPr lang="en-GB" dirty="0"/>
              <a:t>How do others see you on social media?</a:t>
            </a:r>
          </a:p>
          <a:p>
            <a:pPr marL="457200" indent="-457200">
              <a:buFont typeface="+mj-lt"/>
              <a:buAutoNum type="arabicPeriod"/>
            </a:pPr>
            <a:r>
              <a:rPr lang="en-GB" dirty="0"/>
              <a:t>Are you the same on social media as you are in real life? </a:t>
            </a:r>
          </a:p>
          <a:p>
            <a:endParaRPr lang="en-GB" dirty="0"/>
          </a:p>
        </p:txBody>
      </p:sp>
    </p:spTree>
    <p:extLst>
      <p:ext uri="{BB962C8B-B14F-4D97-AF65-F5344CB8AC3E}">
        <p14:creationId xmlns:p14="http://schemas.microsoft.com/office/powerpoint/2010/main" val="827963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BA200-63D5-415B-99A7-13A2CFFD7465}"/>
              </a:ext>
            </a:extLst>
          </p:cNvPr>
          <p:cNvSpPr>
            <a:spLocks noGrp="1"/>
          </p:cNvSpPr>
          <p:nvPr>
            <p:ph type="title"/>
          </p:nvPr>
        </p:nvSpPr>
        <p:spPr/>
        <p:txBody>
          <a:bodyPr/>
          <a:lstStyle/>
          <a:p>
            <a:r>
              <a:rPr lang="en-GB" dirty="0"/>
              <a:t>Collage 1 </a:t>
            </a:r>
          </a:p>
        </p:txBody>
      </p:sp>
      <p:pic>
        <p:nvPicPr>
          <p:cNvPr id="4" name="Content Placeholder 3">
            <a:extLst>
              <a:ext uri="{FF2B5EF4-FFF2-40B4-BE49-F238E27FC236}">
                <a16:creationId xmlns:a16="http://schemas.microsoft.com/office/drawing/2014/main" id="{B14C0BD5-7E60-425E-9C73-401E4229510D}"/>
              </a:ext>
            </a:extLst>
          </p:cNvPr>
          <p:cNvPicPr>
            <a:picLocks noGrp="1" noChangeAspect="1"/>
          </p:cNvPicPr>
          <p:nvPr>
            <p:ph idx="1"/>
          </p:nvPr>
        </p:nvPicPr>
        <p:blipFill>
          <a:blip r:embed="rId2"/>
          <a:stretch>
            <a:fillRect/>
          </a:stretch>
        </p:blipFill>
        <p:spPr>
          <a:xfrm>
            <a:off x="402030" y="2088398"/>
            <a:ext cx="5962646" cy="3136280"/>
          </a:xfrm>
          <a:prstGeom prst="rect">
            <a:avLst/>
          </a:prstGeom>
        </p:spPr>
      </p:pic>
      <p:pic>
        <p:nvPicPr>
          <p:cNvPr id="5" name="Picture 4">
            <a:extLst>
              <a:ext uri="{FF2B5EF4-FFF2-40B4-BE49-F238E27FC236}">
                <a16:creationId xmlns:a16="http://schemas.microsoft.com/office/drawing/2014/main" id="{7AA2CA2E-D476-471C-825D-788177E9D6A6}"/>
              </a:ext>
            </a:extLst>
          </p:cNvPr>
          <p:cNvPicPr>
            <a:picLocks noChangeAspect="1"/>
          </p:cNvPicPr>
          <p:nvPr/>
        </p:nvPicPr>
        <p:blipFill>
          <a:blip r:embed="rId3"/>
          <a:stretch>
            <a:fillRect/>
          </a:stretch>
        </p:blipFill>
        <p:spPr>
          <a:xfrm>
            <a:off x="6343701" y="654166"/>
            <a:ext cx="5029636" cy="4986960"/>
          </a:xfrm>
          <a:prstGeom prst="rect">
            <a:avLst/>
          </a:prstGeom>
        </p:spPr>
      </p:pic>
    </p:spTree>
    <p:extLst>
      <p:ext uri="{BB962C8B-B14F-4D97-AF65-F5344CB8AC3E}">
        <p14:creationId xmlns:p14="http://schemas.microsoft.com/office/powerpoint/2010/main" val="41105598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3518E-115C-48B7-B2E9-ABB64D1C9496}"/>
              </a:ext>
            </a:extLst>
          </p:cNvPr>
          <p:cNvSpPr>
            <a:spLocks noGrp="1"/>
          </p:cNvSpPr>
          <p:nvPr>
            <p:ph type="title"/>
          </p:nvPr>
        </p:nvSpPr>
        <p:spPr/>
        <p:txBody>
          <a:bodyPr/>
          <a:lstStyle/>
          <a:p>
            <a:r>
              <a:rPr lang="en-GB" dirty="0" err="1"/>
              <a:t>CRYNODEB</a:t>
            </a:r>
            <a:r>
              <a:rPr lang="en-GB" dirty="0"/>
              <a:t> </a:t>
            </a:r>
            <a:r>
              <a:rPr lang="en-GB" dirty="0" err="1"/>
              <a:t>O’R</a:t>
            </a:r>
            <a:r>
              <a:rPr lang="en-GB" dirty="0"/>
              <a:t> </a:t>
            </a:r>
            <a:r>
              <a:rPr lang="en-GB" dirty="0" err="1"/>
              <a:t>ADRODDIAD</a:t>
            </a:r>
            <a:r>
              <a:rPr lang="en-GB" dirty="0"/>
              <a:t> – collage 1</a:t>
            </a:r>
          </a:p>
        </p:txBody>
      </p:sp>
      <p:sp>
        <p:nvSpPr>
          <p:cNvPr id="3" name="Content Placeholder 2">
            <a:extLst>
              <a:ext uri="{FF2B5EF4-FFF2-40B4-BE49-F238E27FC236}">
                <a16:creationId xmlns:a16="http://schemas.microsoft.com/office/drawing/2014/main" id="{B9C500CE-F63A-4C16-B6C7-40B5728B6896}"/>
              </a:ext>
            </a:extLst>
          </p:cNvPr>
          <p:cNvSpPr>
            <a:spLocks noGrp="1"/>
          </p:cNvSpPr>
          <p:nvPr>
            <p:ph idx="1"/>
          </p:nvPr>
        </p:nvSpPr>
        <p:spPr>
          <a:xfrm>
            <a:off x="864146" y="1976939"/>
            <a:ext cx="9603275" cy="3564879"/>
          </a:xfrm>
        </p:spPr>
        <p:txBody>
          <a:bodyPr>
            <a:normAutofit fontScale="77500" lnSpcReduction="20000"/>
          </a:bodyPr>
          <a:lstStyle/>
          <a:p>
            <a:pPr>
              <a:lnSpc>
                <a:spcPct val="107000"/>
              </a:lnSpc>
              <a:spcAft>
                <a:spcPts val="800"/>
              </a:spcAft>
            </a:pPr>
            <a:r>
              <a:rPr lang="cy-GB" sz="1800" kern="100" dirty="0">
                <a:effectLst/>
                <a:latin typeface="Calibri" panose="020F0502020204030204" pitchFamily="34" charset="0"/>
                <a:ea typeface="DengXian" panose="02010600030101010101" pitchFamily="2" charset="-122"/>
                <a:cs typeface="Arial" panose="020B0604020202020204" pitchFamily="34" charset="0"/>
              </a:rPr>
              <a:t>Dewisodd y cyfranogwr rannu’r collage yn ddau a chymryd y cwestiynau a ofynnwyd yn llythrennol. Ar yr ochr chwith, ysgrifennodd ‘</a:t>
            </a:r>
            <a:r>
              <a:rPr lang="cy-GB" sz="1800" kern="100" dirty="0" err="1">
                <a:latin typeface="Calibri" panose="020F0502020204030204" pitchFamily="34" charset="0"/>
                <a:ea typeface="DengXian" panose="02010600030101010101" pitchFamily="2" charset="-122"/>
                <a:cs typeface="Arial" panose="020B0604020202020204" pitchFamily="34" charset="0"/>
              </a:rPr>
              <a:t>How</a:t>
            </a:r>
            <a:r>
              <a:rPr lang="cy-GB" sz="1800" kern="100" dirty="0">
                <a:latin typeface="Calibri" panose="020F0502020204030204" pitchFamily="34" charset="0"/>
                <a:ea typeface="DengXian" panose="02010600030101010101" pitchFamily="2" charset="-122"/>
                <a:cs typeface="Arial" panose="020B0604020202020204" pitchFamily="34" charset="0"/>
              </a:rPr>
              <a:t> </a:t>
            </a:r>
            <a:r>
              <a:rPr lang="cy-GB" sz="1800" kern="100" dirty="0" err="1">
                <a:latin typeface="Calibri" panose="020F0502020204030204" pitchFamily="34" charset="0"/>
                <a:ea typeface="DengXian" panose="02010600030101010101" pitchFamily="2" charset="-122"/>
                <a:cs typeface="Arial" panose="020B0604020202020204" pitchFamily="34" charset="0"/>
              </a:rPr>
              <a:t>other</a:t>
            </a:r>
            <a:r>
              <a:rPr lang="cy-GB" sz="1800" kern="100" dirty="0">
                <a:latin typeface="Calibri" panose="020F0502020204030204" pitchFamily="34" charset="0"/>
                <a:ea typeface="DengXian" panose="02010600030101010101" pitchFamily="2" charset="-122"/>
                <a:cs typeface="Arial" panose="020B0604020202020204" pitchFamily="34" charset="0"/>
              </a:rPr>
              <a:t> </a:t>
            </a:r>
            <a:r>
              <a:rPr lang="cy-GB" sz="1800" kern="100" dirty="0" err="1">
                <a:latin typeface="Calibri" panose="020F0502020204030204" pitchFamily="34" charset="0"/>
                <a:ea typeface="DengXian" panose="02010600030101010101" pitchFamily="2" charset="-122"/>
                <a:cs typeface="Arial" panose="020B0604020202020204" pitchFamily="34" charset="0"/>
              </a:rPr>
              <a:t>people</a:t>
            </a:r>
            <a:r>
              <a:rPr lang="cy-GB" sz="1800" kern="100" dirty="0">
                <a:latin typeface="Calibri" panose="020F0502020204030204" pitchFamily="34" charset="0"/>
                <a:ea typeface="DengXian" panose="02010600030101010101" pitchFamily="2" charset="-122"/>
                <a:cs typeface="Arial" panose="020B0604020202020204" pitchFamily="34" charset="0"/>
              </a:rPr>
              <a:t> </a:t>
            </a:r>
            <a:r>
              <a:rPr lang="cy-GB" sz="1800" kern="100" dirty="0" err="1">
                <a:latin typeface="Calibri" panose="020F0502020204030204" pitchFamily="34" charset="0"/>
                <a:ea typeface="DengXian" panose="02010600030101010101" pitchFamily="2" charset="-122"/>
                <a:cs typeface="Arial" panose="020B0604020202020204" pitchFamily="34" charset="0"/>
              </a:rPr>
              <a:t>see</a:t>
            </a:r>
            <a:r>
              <a:rPr lang="cy-GB" sz="1800" kern="100" dirty="0">
                <a:latin typeface="Calibri" panose="020F0502020204030204" pitchFamily="34" charset="0"/>
                <a:ea typeface="DengXian" panose="02010600030101010101" pitchFamily="2" charset="-122"/>
                <a:cs typeface="Arial" panose="020B0604020202020204" pitchFamily="34" charset="0"/>
              </a:rPr>
              <a:t> </a:t>
            </a:r>
            <a:r>
              <a:rPr lang="cy-GB" sz="1800" kern="100" dirty="0" err="1">
                <a:latin typeface="Calibri" panose="020F0502020204030204" pitchFamily="34" charset="0"/>
                <a:ea typeface="DengXian" panose="02010600030101010101" pitchFamily="2" charset="-122"/>
                <a:cs typeface="Arial" panose="020B0604020202020204" pitchFamily="34" charset="0"/>
              </a:rPr>
              <a:t>me</a:t>
            </a:r>
            <a:r>
              <a:rPr lang="cy-GB" sz="1800" kern="100" dirty="0">
                <a:latin typeface="Calibri" panose="020F0502020204030204" pitchFamily="34" charset="0"/>
                <a:ea typeface="DengXian" panose="02010600030101010101" pitchFamily="2" charset="-122"/>
                <a:cs typeface="Arial" panose="020B0604020202020204" pitchFamily="34" charset="0"/>
              </a:rPr>
              <a:t> </a:t>
            </a:r>
            <a:r>
              <a:rPr lang="cy-GB" sz="1800" kern="100" dirty="0" err="1">
                <a:latin typeface="Calibri" panose="020F0502020204030204" pitchFamily="34" charset="0"/>
                <a:ea typeface="DengXian" panose="02010600030101010101" pitchFamily="2" charset="-122"/>
                <a:cs typeface="Arial" panose="020B0604020202020204" pitchFamily="34" charset="0"/>
              </a:rPr>
              <a:t>on</a:t>
            </a:r>
            <a:r>
              <a:rPr lang="cy-GB" sz="1800" kern="100" dirty="0">
                <a:latin typeface="Calibri" panose="020F0502020204030204" pitchFamily="34" charset="0"/>
                <a:ea typeface="DengXian" panose="02010600030101010101" pitchFamily="2" charset="-122"/>
                <a:cs typeface="Arial" panose="020B0604020202020204" pitchFamily="34" charset="0"/>
              </a:rPr>
              <a:t> </a:t>
            </a:r>
            <a:r>
              <a:rPr lang="cy-GB" sz="1800" kern="100" dirty="0" err="1">
                <a:latin typeface="Calibri" panose="020F0502020204030204" pitchFamily="34" charset="0"/>
                <a:ea typeface="DengXian" panose="02010600030101010101" pitchFamily="2" charset="-122"/>
                <a:cs typeface="Arial" panose="020B0604020202020204" pitchFamily="34" charset="0"/>
              </a:rPr>
              <a:t>Social</a:t>
            </a:r>
            <a:r>
              <a:rPr lang="cy-GB" sz="1800" kern="100" dirty="0">
                <a:latin typeface="Calibri" panose="020F0502020204030204" pitchFamily="34" charset="0"/>
                <a:ea typeface="DengXian" panose="02010600030101010101" pitchFamily="2" charset="-122"/>
                <a:cs typeface="Arial" panose="020B0604020202020204" pitchFamily="34" charset="0"/>
              </a:rPr>
              <a:t> </a:t>
            </a:r>
            <a:r>
              <a:rPr lang="cy-GB" sz="1800" kern="100" dirty="0" err="1">
                <a:latin typeface="Calibri" panose="020F0502020204030204" pitchFamily="34" charset="0"/>
                <a:ea typeface="DengXian" panose="02010600030101010101" pitchFamily="2" charset="-122"/>
                <a:cs typeface="Arial" panose="020B0604020202020204" pitchFamily="34" charset="0"/>
              </a:rPr>
              <a:t>Media</a:t>
            </a:r>
            <a:r>
              <a:rPr lang="cy-GB" sz="1800" kern="100" dirty="0">
                <a:effectLst/>
                <a:latin typeface="Calibri" panose="020F0502020204030204" pitchFamily="34" charset="0"/>
                <a:ea typeface="DengXian" panose="02010600030101010101" pitchFamily="2" charset="-122"/>
                <a:cs typeface="Arial" panose="020B0604020202020204" pitchFamily="34" charset="0"/>
              </a:rPr>
              <a:t>’ ac ar yr ochr dde ‘</a:t>
            </a:r>
            <a:r>
              <a:rPr lang="cy-GB" sz="1800" kern="100" dirty="0" err="1">
                <a:effectLst/>
                <a:latin typeface="Calibri" panose="020F0502020204030204" pitchFamily="34" charset="0"/>
                <a:ea typeface="DengXian" panose="02010600030101010101" pitchFamily="2" charset="-122"/>
                <a:cs typeface="Arial" panose="020B0604020202020204" pitchFamily="34" charset="0"/>
              </a:rPr>
              <a:t>How</a:t>
            </a:r>
            <a:r>
              <a:rPr lang="cy-GB" sz="1800" kern="100" dirty="0">
                <a:effectLst/>
                <a:latin typeface="Calibri" panose="020F0502020204030204" pitchFamily="34" charset="0"/>
                <a:ea typeface="DengXian" panose="02010600030101010101" pitchFamily="2" charset="-122"/>
                <a:cs typeface="Arial" panose="020B0604020202020204" pitchFamily="34" charset="0"/>
              </a:rPr>
              <a:t> I </a:t>
            </a:r>
            <a:r>
              <a:rPr lang="cy-GB" sz="1800" kern="100" dirty="0" err="1">
                <a:effectLst/>
                <a:latin typeface="Calibri" panose="020F0502020204030204" pitchFamily="34" charset="0"/>
                <a:ea typeface="DengXian" panose="02010600030101010101" pitchFamily="2" charset="-122"/>
                <a:cs typeface="Arial" panose="020B0604020202020204" pitchFamily="34" charset="0"/>
              </a:rPr>
              <a:t>see</a:t>
            </a:r>
            <a:r>
              <a:rPr lang="cy-GB" sz="1800" kern="100" dirty="0">
                <a:effectLst/>
                <a:latin typeface="Calibri" panose="020F0502020204030204" pitchFamily="34" charset="0"/>
                <a:ea typeface="DengXian" panose="02010600030101010101" pitchFamily="2" charset="-122"/>
                <a:cs typeface="Arial" panose="020B0604020202020204" pitchFamily="34" charset="0"/>
              </a:rPr>
              <a:t> </a:t>
            </a:r>
            <a:r>
              <a:rPr lang="cy-GB" sz="1800" kern="100" dirty="0" err="1">
                <a:effectLst/>
                <a:latin typeface="Calibri" panose="020F0502020204030204" pitchFamily="34" charset="0"/>
                <a:ea typeface="DengXian" panose="02010600030101010101" pitchFamily="2" charset="-122"/>
                <a:cs typeface="Arial" panose="020B0604020202020204" pitchFamily="34" charset="0"/>
              </a:rPr>
              <a:t>myself</a:t>
            </a:r>
            <a:r>
              <a:rPr lang="cy-GB" sz="1800" kern="100" dirty="0">
                <a:effectLst/>
                <a:latin typeface="Calibri" panose="020F0502020204030204" pitchFamily="34" charset="0"/>
                <a:ea typeface="DengXian" panose="02010600030101010101" pitchFamily="2" charset="-122"/>
                <a:cs typeface="Arial" panose="020B0604020202020204" pitchFamily="34" charset="0"/>
              </a:rPr>
              <a:t> </a:t>
            </a:r>
            <a:r>
              <a:rPr lang="cy-GB" sz="1800" kern="100" dirty="0" err="1">
                <a:effectLst/>
                <a:latin typeface="Calibri" panose="020F0502020204030204" pitchFamily="34" charset="0"/>
                <a:ea typeface="DengXian" panose="02010600030101010101" pitchFamily="2" charset="-122"/>
                <a:cs typeface="Arial" panose="020B0604020202020204" pitchFamily="34" charset="0"/>
              </a:rPr>
              <a:t>on</a:t>
            </a:r>
            <a:r>
              <a:rPr lang="cy-GB" sz="1800" kern="100" dirty="0">
                <a:effectLst/>
                <a:latin typeface="Calibri" panose="020F0502020204030204" pitchFamily="34" charset="0"/>
                <a:ea typeface="DengXian" panose="02010600030101010101" pitchFamily="2" charset="-122"/>
                <a:cs typeface="Arial" panose="020B0604020202020204" pitchFamily="34" charset="0"/>
              </a:rPr>
              <a:t> </a:t>
            </a:r>
            <a:r>
              <a:rPr lang="cy-GB" sz="1800" kern="100" dirty="0" err="1">
                <a:effectLst/>
                <a:latin typeface="Calibri" panose="020F0502020204030204" pitchFamily="34" charset="0"/>
                <a:ea typeface="DengXian" panose="02010600030101010101" pitchFamily="2" charset="-122"/>
                <a:cs typeface="Arial" panose="020B0604020202020204" pitchFamily="34" charset="0"/>
              </a:rPr>
              <a:t>Social</a:t>
            </a:r>
            <a:r>
              <a:rPr lang="cy-GB" sz="1800" kern="100" dirty="0">
                <a:effectLst/>
                <a:latin typeface="Calibri" panose="020F0502020204030204" pitchFamily="34" charset="0"/>
                <a:ea typeface="DengXian" panose="02010600030101010101" pitchFamily="2" charset="-122"/>
                <a:cs typeface="Arial" panose="020B0604020202020204" pitchFamily="34" charset="0"/>
              </a:rPr>
              <a:t> </a:t>
            </a:r>
            <a:r>
              <a:rPr lang="cy-GB" sz="1800" kern="100" dirty="0" err="1">
                <a:effectLst/>
                <a:latin typeface="Calibri" panose="020F0502020204030204" pitchFamily="34" charset="0"/>
                <a:ea typeface="DengXian" panose="02010600030101010101" pitchFamily="2" charset="-122"/>
                <a:cs typeface="Arial" panose="020B0604020202020204" pitchFamily="34" charset="0"/>
              </a:rPr>
              <a:t>Media</a:t>
            </a:r>
            <a:r>
              <a:rPr lang="cy-GB" sz="1800" kern="100" dirty="0">
                <a:effectLst/>
                <a:latin typeface="Calibri" panose="020F0502020204030204" pitchFamily="34" charset="0"/>
                <a:ea typeface="DengXian" panose="02010600030101010101" pitchFamily="2" charset="-122"/>
                <a:cs typeface="Arial" panose="020B0604020202020204" pitchFamily="34" charset="0"/>
              </a:rPr>
              <a:t>’. Dewisodd labelu ac ysgrifennu disgrifiad byr ar gyfer pob un. Roedd hyn yn dangos ei hun yn nhermau personoliaeth yn hytrach nag ymddangosiad </a:t>
            </a:r>
            <a:r>
              <a:rPr lang="cy-GB" sz="1800" kern="100" dirty="0">
                <a:latin typeface="Calibri" panose="020F0502020204030204" pitchFamily="34" charset="0"/>
                <a:ea typeface="DengXian" panose="02010600030101010101" pitchFamily="2" charset="-122"/>
                <a:cs typeface="Arial" panose="020B0604020202020204" pitchFamily="34" charset="0"/>
              </a:rPr>
              <a:t>o ran</a:t>
            </a:r>
            <a:r>
              <a:rPr lang="cy-GB" sz="1800" kern="100" dirty="0">
                <a:effectLst/>
                <a:latin typeface="Calibri" panose="020F0502020204030204" pitchFamily="34" charset="0"/>
                <a:ea typeface="DengXian" panose="02010600030101010101" pitchFamily="2" charset="-122"/>
                <a:cs typeface="Arial" panose="020B0604020202020204" pitchFamily="34" charset="0"/>
              </a:rPr>
              <a:t> y ffordd roedd hi’n gweld ei hun ar y cyfryngau cymdeithasol “</a:t>
            </a:r>
            <a:r>
              <a:rPr lang="en-GB" sz="1800" dirty="0">
                <a:latin typeface="Calibri" panose="020F0502020204030204" pitchFamily="34" charset="0"/>
                <a:ea typeface="Calibri" panose="020F0502020204030204" pitchFamily="34" charset="0"/>
                <a:cs typeface="Times New Roman" panose="02020603050405020304" pitchFamily="18" charset="0"/>
              </a:rPr>
              <a:t>polite but sometimes cocky</a:t>
            </a:r>
            <a:r>
              <a:rPr lang="cy-GB" sz="1800" kern="100" dirty="0">
                <a:effectLst/>
                <a:latin typeface="Calibri" panose="020F0502020204030204" pitchFamily="34" charset="0"/>
                <a:ea typeface="DengXian" panose="02010600030101010101" pitchFamily="2" charset="-122"/>
                <a:cs typeface="Arial" panose="020B0604020202020204" pitchFamily="34" charset="0"/>
              </a:rPr>
              <a:t>” a’i bod yn postio “</a:t>
            </a:r>
            <a:r>
              <a:rPr lang="cy-GB" sz="1800" kern="100" dirty="0" err="1">
                <a:latin typeface="Calibri" panose="020F0502020204030204" pitchFamily="34" charset="0"/>
                <a:ea typeface="DengXian" panose="02010600030101010101" pitchFamily="2" charset="-122"/>
                <a:cs typeface="Arial" panose="020B0604020202020204" pitchFamily="34" charset="0"/>
              </a:rPr>
              <a:t>sensitive</a:t>
            </a:r>
            <a:r>
              <a:rPr lang="cy-GB" sz="1800" kern="100" dirty="0">
                <a:latin typeface="Calibri" panose="020F0502020204030204" pitchFamily="34" charset="0"/>
                <a:ea typeface="DengXian" panose="02010600030101010101" pitchFamily="2" charset="-122"/>
                <a:cs typeface="Arial" panose="020B0604020202020204" pitchFamily="34" charset="0"/>
              </a:rPr>
              <a:t>, </a:t>
            </a:r>
            <a:r>
              <a:rPr lang="cy-GB" sz="1800" kern="100" dirty="0" err="1">
                <a:latin typeface="Calibri" panose="020F0502020204030204" pitchFamily="34" charset="0"/>
                <a:ea typeface="DengXian" panose="02010600030101010101" pitchFamily="2" charset="-122"/>
                <a:cs typeface="Arial" panose="020B0604020202020204" pitchFamily="34" charset="0"/>
              </a:rPr>
              <a:t>positive</a:t>
            </a:r>
            <a:r>
              <a:rPr lang="cy-GB" sz="1800" kern="100" dirty="0">
                <a:latin typeface="Calibri" panose="020F0502020204030204" pitchFamily="34" charset="0"/>
                <a:ea typeface="DengXian" panose="02010600030101010101" pitchFamily="2" charset="-122"/>
                <a:cs typeface="Arial" panose="020B0604020202020204" pitchFamily="34" charset="0"/>
              </a:rPr>
              <a:t> </a:t>
            </a:r>
            <a:r>
              <a:rPr lang="cy-GB" sz="1800" kern="100" dirty="0" err="1">
                <a:latin typeface="Calibri" panose="020F0502020204030204" pitchFamily="34" charset="0"/>
                <a:ea typeface="DengXian" panose="02010600030101010101" pitchFamily="2" charset="-122"/>
                <a:cs typeface="Arial" panose="020B0604020202020204" pitchFamily="34" charset="0"/>
              </a:rPr>
              <a:t>things</a:t>
            </a:r>
            <a:r>
              <a:rPr lang="cy-GB" sz="1800" kern="100" dirty="0">
                <a:effectLst/>
                <a:latin typeface="Calibri" panose="020F0502020204030204" pitchFamily="34" charset="0"/>
                <a:ea typeface="DengXian" panose="02010600030101010101" pitchFamily="2" charset="-122"/>
                <a:cs typeface="Arial" panose="020B0604020202020204" pitchFamily="34" charset="0"/>
              </a:rPr>
              <a:t>”. Sut roedd pobl eraill yn ei gweld hi, oedd “</a:t>
            </a:r>
            <a:r>
              <a:rPr lang="en-GB" sz="1800" dirty="0">
                <a:latin typeface="Calibri" panose="020F0502020204030204" pitchFamily="34" charset="0"/>
                <a:ea typeface="Calibri" panose="020F0502020204030204" pitchFamily="34" charset="0"/>
                <a:cs typeface="Times New Roman" panose="02020603050405020304" pitchFamily="18" charset="0"/>
              </a:rPr>
              <a:t>sometimes a bit dramatic</a:t>
            </a:r>
            <a:r>
              <a:rPr lang="cy-GB" sz="1800" kern="100" dirty="0">
                <a:effectLst/>
                <a:latin typeface="Calibri" panose="020F0502020204030204" pitchFamily="34" charset="0"/>
                <a:ea typeface="DengXian" panose="02010600030101010101" pitchFamily="2" charset="-122"/>
                <a:cs typeface="Arial" panose="020B0604020202020204" pitchFamily="34" charset="0"/>
              </a:rPr>
              <a:t>” a theimlodd efallai y dylai hi newid beth roedd hi’n ei bostio o ran yr ymatebion roedd hi wedi’u cael ar y cyfryngau cymdeithasol. Roedd un neges ysgrifenedig arall ar y collage “Be </a:t>
            </a:r>
            <a:r>
              <a:rPr lang="cy-GB" sz="1800" kern="100" dirty="0" err="1">
                <a:effectLst/>
                <a:latin typeface="Calibri" panose="020F0502020204030204" pitchFamily="34" charset="0"/>
                <a:ea typeface="DengXian" panose="02010600030101010101" pitchFamily="2" charset="-122"/>
                <a:cs typeface="Arial" panose="020B0604020202020204" pitchFamily="34" charset="0"/>
              </a:rPr>
              <a:t>your</a:t>
            </a:r>
            <a:r>
              <a:rPr lang="cy-GB" sz="1800" kern="100" dirty="0">
                <a:effectLst/>
                <a:latin typeface="Calibri" panose="020F0502020204030204" pitchFamily="34" charset="0"/>
                <a:ea typeface="DengXian" panose="02010600030101010101" pitchFamily="2" charset="-122"/>
                <a:cs typeface="Arial" panose="020B0604020202020204" pitchFamily="34" charset="0"/>
              </a:rPr>
              <a:t> </a:t>
            </a:r>
            <a:r>
              <a:rPr lang="cy-GB" sz="1800" kern="100" dirty="0" err="1">
                <a:effectLst/>
                <a:latin typeface="Calibri" panose="020F0502020204030204" pitchFamily="34" charset="0"/>
                <a:ea typeface="DengXian" panose="02010600030101010101" pitchFamily="2" charset="-122"/>
                <a:cs typeface="Arial" panose="020B0604020202020204" pitchFamily="34" charset="0"/>
              </a:rPr>
              <a:t>own</a:t>
            </a:r>
            <a:r>
              <a:rPr lang="cy-GB" sz="1800" kern="100" dirty="0">
                <a:effectLst/>
                <a:latin typeface="Calibri" panose="020F0502020204030204" pitchFamily="34" charset="0"/>
                <a:ea typeface="DengXian" panose="02010600030101010101" pitchFamily="2" charset="-122"/>
                <a:cs typeface="Arial" panose="020B0604020202020204" pitchFamily="34" charset="0"/>
              </a:rPr>
              <a:t> person. </a:t>
            </a:r>
            <a:r>
              <a:rPr lang="en-GB" sz="1800" dirty="0">
                <a:latin typeface="Calibri" panose="020F0502020204030204" pitchFamily="34" charset="0"/>
                <a:ea typeface="Calibri" panose="020F0502020204030204" pitchFamily="34" charset="0"/>
                <a:cs typeface="Times New Roman" panose="02020603050405020304" pitchFamily="18" charset="0"/>
              </a:rPr>
              <a:t>Stop comparing yourself to others</a:t>
            </a:r>
            <a:r>
              <a:rPr lang="cy-GB" sz="1800" kern="100" dirty="0">
                <a:effectLst/>
                <a:latin typeface="Calibri" panose="020F0502020204030204" pitchFamily="34" charset="0"/>
                <a:ea typeface="DengXian" panose="02010600030101010101" pitchFamily="2" charset="-122"/>
                <a:cs typeface="Arial" panose="020B0604020202020204" pitchFamily="34" charset="0"/>
              </a:rPr>
              <a:t>” roedd hyn uwchben llun o’i hun a gyflwynodd ar ffurf person peg wedi’i wneud o beg traddodiadol gyda gwellt naturiol ar gyfer y breichiau a’r coesau. Roedd lliwiau ei gwisg oherwydd ei bod yn eu hoffi ac nid at ddiben penodol. Rhoddodd ei hun yn ganolog yn y collage am ei bod yn meddwl ei bod hi’n hi ei hun ar y cyfryngau cymdeithasol. Mae yna galon werdd uwchben y neges hon sydd </a:t>
            </a:r>
            <a:r>
              <a:rPr lang="cy-GB" sz="1800" kern="100" dirty="0">
                <a:effectLst/>
                <a:latin typeface="Arial" panose="020B0604020202020204" pitchFamily="34" charset="0"/>
                <a:ea typeface="DengXian" panose="02010600030101010101" pitchFamily="2" charset="-122"/>
                <a:cs typeface="Arial" panose="020B0604020202020204" pitchFamily="34" charset="0"/>
              </a:rPr>
              <a:t>â</a:t>
            </a:r>
            <a:r>
              <a:rPr lang="cy-GB" sz="1800" kern="100" dirty="0">
                <a:effectLst/>
                <a:latin typeface="Calibri" panose="020F0502020204030204" pitchFamily="34" charset="0"/>
                <a:ea typeface="DengXian" panose="02010600030101010101" pitchFamily="2" charset="-122"/>
                <a:cs typeface="Arial" panose="020B0604020202020204" pitchFamily="34" charset="0"/>
              </a:rPr>
              <a:t> gemau aur uwch ei ben – </a:t>
            </a:r>
            <a:r>
              <a:rPr lang="cy-GB" sz="1800" kern="100" dirty="0">
                <a:latin typeface="Calibri" panose="020F0502020204030204" pitchFamily="34" charset="0"/>
                <a:ea typeface="DengXian" panose="02010600030101010101" pitchFamily="2" charset="-122"/>
                <a:cs typeface="Arial" panose="020B0604020202020204" pitchFamily="34" charset="0"/>
              </a:rPr>
              <a:t>sef</a:t>
            </a:r>
            <a:r>
              <a:rPr lang="cy-GB" sz="1800" kern="100" dirty="0">
                <a:effectLst/>
                <a:latin typeface="Calibri" panose="020F0502020204030204" pitchFamily="34" charset="0"/>
                <a:ea typeface="DengXian" panose="02010600030101010101" pitchFamily="2" charset="-122"/>
                <a:cs typeface="Arial" panose="020B0604020202020204" pitchFamily="34" charset="0"/>
              </a:rPr>
              <a:t> “</a:t>
            </a:r>
            <a:r>
              <a:rPr lang="en-GB" sz="1800" dirty="0">
                <a:latin typeface="Calibri" panose="020F0502020204030204" pitchFamily="34" charset="0"/>
                <a:ea typeface="Calibri" panose="020F0502020204030204" pitchFamily="34" charset="0"/>
                <a:cs typeface="Times New Roman" panose="02020603050405020304" pitchFamily="18" charset="0"/>
              </a:rPr>
              <a:t>be true to your heart</a:t>
            </a:r>
            <a:r>
              <a:rPr lang="cy-GB" sz="1800" kern="100" dirty="0">
                <a:effectLst/>
                <a:latin typeface="Calibri" panose="020F0502020204030204" pitchFamily="34" charset="0"/>
                <a:ea typeface="DengXian" panose="02010600030101010101" pitchFamily="2" charset="-122"/>
                <a:cs typeface="Arial" panose="020B0604020202020204" pitchFamily="34" charset="0"/>
              </a:rPr>
              <a:t>” ar y cyfryngau cymdeithasol. </a:t>
            </a:r>
            <a:r>
              <a:rPr lang="cy-GB" sz="1800" kern="100" dirty="0">
                <a:effectLst/>
                <a:latin typeface="Calibri" panose="020F0502020204030204" pitchFamily="34" charset="0"/>
                <a:ea typeface="DengXian" panose="02010600030101010101" pitchFamily="2" charset="-122"/>
                <a:cs typeface="Calibri" panose="020F0502020204030204" pitchFamily="34" charset="0"/>
              </a:rPr>
              <a:t>Hefyd, roedd y sêr yn cynrychioli y gallwch chi ‘ddisgleirio’ ar gyfryngau cymdeithasol trwy fod yn chi eich hun.</a:t>
            </a:r>
            <a:r>
              <a:rPr lang="cy-GB" sz="1800" kern="100" dirty="0">
                <a:effectLst/>
                <a:latin typeface="Calibri" panose="020F0502020204030204" pitchFamily="34" charset="0"/>
                <a:ea typeface="DengXian" panose="02010600030101010101" pitchFamily="2" charset="-122"/>
                <a:cs typeface="Arial" panose="020B0604020202020204" pitchFamily="34" charset="0"/>
              </a:rPr>
              <a:t> </a:t>
            </a:r>
            <a:r>
              <a:rPr lang="cy-GB" sz="1800" kern="100" dirty="0">
                <a:latin typeface="Calibri" panose="020F0502020204030204" pitchFamily="34" charset="0"/>
                <a:ea typeface="DengXian" panose="02010600030101010101" pitchFamily="2" charset="-122"/>
                <a:cs typeface="Arial" panose="020B0604020202020204" pitchFamily="34" charset="0"/>
              </a:rPr>
              <a:t>Dywedodd bod</a:t>
            </a:r>
            <a:r>
              <a:rPr lang="cy-GB" sz="1800" kern="100" dirty="0">
                <a:effectLst/>
                <a:latin typeface="Calibri" panose="020F0502020204030204" pitchFamily="34" charset="0"/>
                <a:ea typeface="DengXian" panose="02010600030101010101" pitchFamily="2" charset="-122"/>
                <a:cs typeface="Arial" panose="020B0604020202020204" pitchFamily="34" charset="0"/>
              </a:rPr>
              <a:t> y llygaid mawr gwgli yn cynrychioli’r ffaith bod eraill yn edrych ac yn barnu o hyd ar gyfryngau cymdeithasol ac mae beth </a:t>
            </a:r>
            <a:r>
              <a:rPr lang="cy-GB" sz="1800" kern="100" dirty="0">
                <a:latin typeface="Calibri" panose="020F0502020204030204" pitchFamily="34" charset="0"/>
                <a:ea typeface="DengXian" panose="02010600030101010101" pitchFamily="2" charset="-122"/>
                <a:cs typeface="Arial" panose="020B0604020202020204" pitchFamily="34" charset="0"/>
              </a:rPr>
              <a:t>rydych chi’</a:t>
            </a:r>
            <a:r>
              <a:rPr lang="cy-GB" sz="1800" kern="100" dirty="0">
                <a:effectLst/>
                <a:latin typeface="Calibri" panose="020F0502020204030204" pitchFamily="34" charset="0"/>
                <a:ea typeface="DengXian" panose="02010600030101010101" pitchFamily="2" charset="-122"/>
                <a:cs typeface="Arial" panose="020B0604020202020204" pitchFamily="34" charset="0"/>
              </a:rPr>
              <a:t>n postio yno, yn aros yno. Roedd yr </a:t>
            </a:r>
            <a:r>
              <a:rPr lang="cy-GB" sz="1800" i="1" kern="100" dirty="0" err="1">
                <a:effectLst/>
                <a:latin typeface="Calibri" panose="020F0502020204030204" pitchFamily="34" charset="0"/>
                <a:ea typeface="DengXian" panose="02010600030101010101" pitchFamily="2" charset="-122"/>
                <a:cs typeface="Arial" panose="020B0604020202020204" pitchFamily="34" charset="0"/>
              </a:rPr>
              <a:t>emojis</a:t>
            </a:r>
            <a:r>
              <a:rPr lang="cy-GB" sz="1800" kern="100" dirty="0">
                <a:effectLst/>
                <a:latin typeface="Calibri" panose="020F0502020204030204" pitchFamily="34" charset="0"/>
                <a:ea typeface="DengXian" panose="02010600030101010101" pitchFamily="2" charset="-122"/>
                <a:cs typeface="Arial" panose="020B0604020202020204" pitchFamily="34" charset="0"/>
              </a:rPr>
              <a:t> yn y corneli uchaf yno i ddangos y gall pobl eu defnyddio i fynegi eu hunain. Yn olaf, roedd y goeden ar y dde pellaf, wedi’i gwneud o ddail ffug, </a:t>
            </a:r>
            <a:r>
              <a:rPr lang="cy-GB" sz="1800" kern="100" dirty="0">
                <a:latin typeface="Calibri" panose="020F0502020204030204" pitchFamily="34" charset="0"/>
                <a:ea typeface="DengXian" panose="02010600030101010101" pitchFamily="2" charset="-122"/>
                <a:cs typeface="Arial" panose="020B0604020202020204" pitchFamily="34" charset="0"/>
              </a:rPr>
              <a:t>p</a:t>
            </a:r>
            <a:r>
              <a:rPr lang="cy-GB" sz="1800" kern="100" dirty="0">
                <a:effectLst/>
                <a:latin typeface="Calibri" panose="020F0502020204030204" pitchFamily="34" charset="0"/>
                <a:ea typeface="DengXian" panose="02010600030101010101" pitchFamily="2" charset="-122"/>
                <a:cs typeface="Arial" panose="020B0604020202020204" pitchFamily="34" charset="0"/>
              </a:rPr>
              <a:t>apur tusw gwyrdd a gwellt naturiol, yno i gynrychioli ei bod yn </a:t>
            </a:r>
            <a:r>
              <a:rPr lang="cy-GB" sz="1800" kern="100" dirty="0">
                <a:latin typeface="Calibri" panose="020F0502020204030204" pitchFamily="34" charset="0"/>
                <a:ea typeface="DengXian" panose="02010600030101010101" pitchFamily="2" charset="-122"/>
                <a:cs typeface="Arial" panose="020B0604020202020204" pitchFamily="34" charset="0"/>
              </a:rPr>
              <a:t>mwynhau’r </a:t>
            </a:r>
            <a:r>
              <a:rPr lang="cy-GB" sz="1800" kern="100" dirty="0">
                <a:effectLst/>
                <a:latin typeface="Calibri" panose="020F0502020204030204" pitchFamily="34" charset="0"/>
                <a:ea typeface="DengXian" panose="02010600030101010101" pitchFamily="2" charset="-122"/>
                <a:cs typeface="Arial" panose="020B0604020202020204" pitchFamily="34" charset="0"/>
              </a:rPr>
              <a:t>awyr agored a dyna sut mae hin gweld ei hun mewn bywyd go iawn.</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29051545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3518E-115C-48B7-B2E9-ABB64D1C9496}"/>
              </a:ext>
            </a:extLst>
          </p:cNvPr>
          <p:cNvSpPr>
            <a:spLocks noGrp="1"/>
          </p:cNvSpPr>
          <p:nvPr>
            <p:ph type="title"/>
          </p:nvPr>
        </p:nvSpPr>
        <p:spPr/>
        <p:txBody>
          <a:bodyPr/>
          <a:lstStyle/>
          <a:p>
            <a:r>
              <a:rPr lang="en-GB" dirty="0"/>
              <a:t>Summary of the Narration – collage 1</a:t>
            </a:r>
          </a:p>
        </p:txBody>
      </p:sp>
      <p:sp>
        <p:nvSpPr>
          <p:cNvPr id="3" name="Content Placeholder 2">
            <a:extLst>
              <a:ext uri="{FF2B5EF4-FFF2-40B4-BE49-F238E27FC236}">
                <a16:creationId xmlns:a16="http://schemas.microsoft.com/office/drawing/2014/main" id="{B9C500CE-F63A-4C16-B6C7-40B5728B6896}"/>
              </a:ext>
            </a:extLst>
          </p:cNvPr>
          <p:cNvSpPr>
            <a:spLocks noGrp="1"/>
          </p:cNvSpPr>
          <p:nvPr>
            <p:ph idx="1"/>
          </p:nvPr>
        </p:nvSpPr>
        <p:spPr>
          <a:xfrm>
            <a:off x="725979" y="2015732"/>
            <a:ext cx="10328876" cy="4037749"/>
          </a:xfrm>
        </p:spPr>
        <p:txBody>
          <a:bodyPr>
            <a:normAutofit fontScale="47500" lnSpcReduction="20000"/>
          </a:bodyPr>
          <a:lstStyle/>
          <a:p>
            <a:pPr>
              <a:lnSpc>
                <a:spcPct val="150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participant chose to split the collage into two and took the questions posed literally. On the left-hand side, she wrote ‘How other people see me on social media’ and on the right side ‘How I see myself on social media’. She chose labels to write a short description for each. This depicted herself in terms of personality rather than appearance for how she viewed herself on social media “polite but sometimes cocky” and that she posted “sensible, positive things”. How others viewed her, was “sometimes a bit dramatic” and she felt that she should perhaps change what she posted in terms of the responses she had received on social media. There was one other written message on the collage “Be your own person. Stop comparing yourself to others” this was above a depiction of herself that she represented with a peg person made from a traditional peg and natural straws for the arms and legs. Colours for her outfit were because she liked them and not for a specific purpose. She deliberately put herself central in the collage as she noted that she does think that she is herself on social media. There is a green heart above this message that has gold jewels above it – which was to “be true to your heart” on social media. The stars also represented that you should ‘shine’ on social media by being yourself. The large googly eyes she noted, represented that others are always looking and judging you on social media and what you post stays there. The emojis at the top left and top right were to show that people can use these to express themselves. Finally, the tree on the far right, made of faux leaves, and green tissue paper and natural straws was to represent that she is an outdoor person and that she sees herself as such in real life. </a:t>
            </a:r>
          </a:p>
          <a:p>
            <a:endParaRPr lang="en-GB" dirty="0"/>
          </a:p>
        </p:txBody>
      </p:sp>
    </p:spTree>
    <p:extLst>
      <p:ext uri="{BB962C8B-B14F-4D97-AF65-F5344CB8AC3E}">
        <p14:creationId xmlns:p14="http://schemas.microsoft.com/office/powerpoint/2010/main" val="1231228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9F0AC-EAFA-4753-BA1D-DCF8BEBF240A}"/>
              </a:ext>
            </a:extLst>
          </p:cNvPr>
          <p:cNvSpPr>
            <a:spLocks noGrp="1"/>
          </p:cNvSpPr>
          <p:nvPr>
            <p:ph type="title"/>
          </p:nvPr>
        </p:nvSpPr>
        <p:spPr/>
        <p:txBody>
          <a:bodyPr/>
          <a:lstStyle/>
          <a:p>
            <a:r>
              <a:rPr lang="en-GB" dirty="0"/>
              <a:t>Collage 2 </a:t>
            </a:r>
          </a:p>
        </p:txBody>
      </p:sp>
      <p:pic>
        <p:nvPicPr>
          <p:cNvPr id="4" name="Content Placeholder 3">
            <a:extLst>
              <a:ext uri="{FF2B5EF4-FFF2-40B4-BE49-F238E27FC236}">
                <a16:creationId xmlns:a16="http://schemas.microsoft.com/office/drawing/2014/main" id="{678CEFA6-F1C4-40B6-855B-9DCCB75C2DF0}"/>
              </a:ext>
            </a:extLst>
          </p:cNvPr>
          <p:cNvPicPr>
            <a:picLocks noGrp="1" noChangeAspect="1"/>
          </p:cNvPicPr>
          <p:nvPr>
            <p:ph idx="1"/>
          </p:nvPr>
        </p:nvPicPr>
        <p:blipFill>
          <a:blip r:embed="rId2"/>
          <a:stretch>
            <a:fillRect/>
          </a:stretch>
        </p:blipFill>
        <p:spPr>
          <a:xfrm>
            <a:off x="427392" y="1543300"/>
            <a:ext cx="5962646" cy="2950358"/>
          </a:xfrm>
          <a:prstGeom prst="rect">
            <a:avLst/>
          </a:prstGeom>
        </p:spPr>
      </p:pic>
      <p:pic>
        <p:nvPicPr>
          <p:cNvPr id="5" name="Picture 4">
            <a:extLst>
              <a:ext uri="{FF2B5EF4-FFF2-40B4-BE49-F238E27FC236}">
                <a16:creationId xmlns:a16="http://schemas.microsoft.com/office/drawing/2014/main" id="{DCD0B900-F2A7-4D14-8610-D6C4EA3EDB81}"/>
              </a:ext>
            </a:extLst>
          </p:cNvPr>
          <p:cNvPicPr>
            <a:picLocks noChangeAspect="1"/>
          </p:cNvPicPr>
          <p:nvPr/>
        </p:nvPicPr>
        <p:blipFill>
          <a:blip r:embed="rId3"/>
          <a:stretch>
            <a:fillRect/>
          </a:stretch>
        </p:blipFill>
        <p:spPr>
          <a:xfrm>
            <a:off x="6459211" y="1183424"/>
            <a:ext cx="5200339" cy="3670110"/>
          </a:xfrm>
          <a:prstGeom prst="rect">
            <a:avLst/>
          </a:prstGeom>
        </p:spPr>
      </p:pic>
    </p:spTree>
    <p:extLst>
      <p:ext uri="{BB962C8B-B14F-4D97-AF65-F5344CB8AC3E}">
        <p14:creationId xmlns:p14="http://schemas.microsoft.com/office/powerpoint/2010/main" val="19552465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8566D-71C1-49AA-9645-767CA2DE5194}"/>
              </a:ext>
            </a:extLst>
          </p:cNvPr>
          <p:cNvSpPr>
            <a:spLocks noGrp="1"/>
          </p:cNvSpPr>
          <p:nvPr>
            <p:ph type="title"/>
          </p:nvPr>
        </p:nvSpPr>
        <p:spPr/>
        <p:txBody>
          <a:bodyPr/>
          <a:lstStyle/>
          <a:p>
            <a:r>
              <a:rPr lang="en-GB" dirty="0" err="1"/>
              <a:t>CRYNODEB</a:t>
            </a:r>
            <a:r>
              <a:rPr lang="en-GB" dirty="0"/>
              <a:t> </a:t>
            </a:r>
            <a:r>
              <a:rPr lang="en-GB" dirty="0" err="1"/>
              <a:t>O’R</a:t>
            </a:r>
            <a:r>
              <a:rPr lang="en-GB" dirty="0"/>
              <a:t> </a:t>
            </a:r>
            <a:r>
              <a:rPr lang="en-GB" dirty="0" err="1"/>
              <a:t>ADRODDIAD</a:t>
            </a:r>
            <a:r>
              <a:rPr lang="en-GB" dirty="0"/>
              <a:t> – collage 2</a:t>
            </a:r>
          </a:p>
        </p:txBody>
      </p:sp>
      <p:sp>
        <p:nvSpPr>
          <p:cNvPr id="3" name="Content Placeholder 2">
            <a:extLst>
              <a:ext uri="{FF2B5EF4-FFF2-40B4-BE49-F238E27FC236}">
                <a16:creationId xmlns:a16="http://schemas.microsoft.com/office/drawing/2014/main" id="{54A9C9B5-7A08-43CC-8C0E-054D02CC83CD}"/>
              </a:ext>
            </a:extLst>
          </p:cNvPr>
          <p:cNvSpPr>
            <a:spLocks noGrp="1"/>
          </p:cNvSpPr>
          <p:nvPr>
            <p:ph idx="1"/>
          </p:nvPr>
        </p:nvSpPr>
        <p:spPr/>
        <p:txBody>
          <a:bodyPr>
            <a:normAutofit fontScale="92500" lnSpcReduction="20000"/>
          </a:bodyPr>
          <a:lstStyle/>
          <a:p>
            <a:pPr marL="342900" lvl="0" indent="-342900" rtl="0">
              <a:lnSpc>
                <a:spcPct val="107000"/>
              </a:lnSpc>
              <a:spcAft>
                <a:spcPts val="800"/>
              </a:spcAft>
              <a:buFont typeface="Arial" panose="020B0604020202020204" pitchFamily="34" charset="0"/>
              <a:buChar char="•"/>
              <a:tabLst>
                <a:tab pos="457200" algn="l"/>
              </a:tabLst>
            </a:pPr>
            <a:r>
              <a:rPr lang="cy-GB" sz="1800" kern="100" dirty="0">
                <a:effectLst/>
                <a:latin typeface="Calibri" panose="020F0502020204030204" pitchFamily="34" charset="0"/>
                <a:ea typeface="DengXian" panose="02010600030101010101" pitchFamily="2" charset="-122"/>
                <a:cs typeface="Times New Roman" panose="02020603050405020304" pitchFamily="18" charset="0"/>
              </a:rPr>
              <a:t>Rhannodd cyfranogwr 2 ei hun yn ddau gyda llinell ddu i ddangos ‘</a:t>
            </a:r>
            <a:r>
              <a:rPr lang="en-GB" sz="1800" dirty="0"/>
              <a:t>how I actually look in real life!’ </a:t>
            </a:r>
            <a:r>
              <a:rPr lang="cy-GB" sz="1800" kern="100" dirty="0">
                <a:effectLst/>
                <a:latin typeface="Calibri" panose="020F0502020204030204" pitchFamily="34" charset="0"/>
                <a:ea typeface="DengXian" panose="02010600030101010101" pitchFamily="2" charset="-122"/>
                <a:cs typeface="Times New Roman" panose="02020603050405020304" pitchFamily="18" charset="0"/>
              </a:rPr>
              <a:t>!’ ar y chwith a ‘</a:t>
            </a:r>
            <a:r>
              <a:rPr lang="en-GB" sz="1800" dirty="0"/>
              <a:t>how people see me on social media</a:t>
            </a:r>
            <a:r>
              <a:rPr lang="cy-GB" sz="1800" kern="100" dirty="0">
                <a:effectLst/>
                <a:latin typeface="Calibri" panose="020F0502020204030204" pitchFamily="34" charset="0"/>
                <a:ea typeface="DengXian" panose="02010600030101010101" pitchFamily="2" charset="-122"/>
                <a:cs typeface="Times New Roman" panose="02020603050405020304" pitchFamily="18" charset="0"/>
              </a:rPr>
              <a:t>!’ ar y dde. Ar yr ochr cyfryngau cymdeithasol, gadawodd ei gwallt heb ei liwio oherwydd bod pobl yn eich gweld chi mewn ffordd wahanol, maen nhw’n eich barnu’n ôl yr hyn rydych chi’n ei bostio a dywedodd bod pobl eraill yn ystyried ei bod yn berson ‘plaen’ ar y cyfryngau cymdeithasol. Hefyd, ar yr ochr cyfryngau cymdeithasol, defnyddiodd lawer o wahanol brintiau anifail mewn trionglau i ddangos y gallwch fod yn llawer o wahanol bethau a bod llawer o wahanol rannau i chi. Hefyd, dywedodd bod y patrymau’n edrych yn naturiol ac nid yw hyn yn berffaith, ac mae angen i bobl weld hynny. Hefyd, roedd y llygaid a roddwyd yn y trionglau yno oherwydd does dim angen i chi edrych yn berffaith ar y cyfryngau cymdeithasol. Hefyd, maent yn dangos natur unigryw yr ‘hunan’ a bod pawb yn wahanol. Mae pobl yn ei gweld hi fel rhywun sy’n dda am chwaraeon oherwydd ei bod </a:t>
            </a:r>
            <a:r>
              <a:rPr lang="cy-GB" sz="1800" kern="100" dirty="0" err="1">
                <a:effectLst/>
                <a:latin typeface="Calibri" panose="020F0502020204030204" pitchFamily="34" charset="0"/>
                <a:ea typeface="DengXian" panose="02010600030101010101" pitchFamily="2" charset="-122"/>
                <a:cs typeface="Times New Roman" panose="02020603050405020304" pitchFamily="18" charset="0"/>
              </a:rPr>
              <a:t>weithiau’n</a:t>
            </a:r>
            <a:r>
              <a:rPr lang="cy-GB" sz="1800" kern="100" dirty="0">
                <a:effectLst/>
                <a:latin typeface="Calibri" panose="020F0502020204030204" pitchFamily="34" charset="0"/>
                <a:ea typeface="DengXian" panose="02010600030101010101" pitchFamily="2" charset="-122"/>
                <a:cs typeface="Times New Roman" panose="02020603050405020304" pitchFamily="18" charset="0"/>
              </a:rPr>
              <a:t> postio fideos o weithgareddau, ond dydy hi ddim fel hyn mewn bywyd go iawn. Mae’r b</a:t>
            </a:r>
            <a:r>
              <a:rPr lang="cy-GB" sz="1800" kern="100" dirty="0">
                <a:effectLst/>
                <a:latin typeface="Arial" panose="020B0604020202020204" pitchFamily="34" charset="0"/>
                <a:ea typeface="DengXian" panose="02010600030101010101" pitchFamily="2" charset="-122"/>
                <a:cs typeface="Times New Roman" panose="02020603050405020304" pitchFamily="18" charset="0"/>
              </a:rPr>
              <a:t>ê</a:t>
            </a:r>
            <a:r>
              <a:rPr lang="cy-GB" sz="1800" kern="100" dirty="0">
                <a:effectLst/>
                <a:latin typeface="Calibri" panose="020F0502020204030204" pitchFamily="34" charset="0"/>
                <a:ea typeface="DengXian" panose="02010600030101010101" pitchFamily="2" charset="-122"/>
                <a:cs typeface="Times New Roman" panose="02020603050405020304" pitchFamily="18" charset="0"/>
              </a:rPr>
              <a:t>l-droed a’r dail yn cynrychioli hyn. Dewisodd y llythrennau </a:t>
            </a:r>
            <a:r>
              <a:rPr lang="cy-GB" sz="1800" kern="100" dirty="0" err="1">
                <a:effectLst/>
                <a:latin typeface="Calibri" panose="020F0502020204030204" pitchFamily="34" charset="0"/>
                <a:ea typeface="DengXian" panose="02010600030101010101" pitchFamily="2" charset="-122"/>
                <a:cs typeface="Times New Roman" panose="02020603050405020304" pitchFamily="18" charset="0"/>
              </a:rPr>
              <a:t>Scrabble</a:t>
            </a:r>
            <a:r>
              <a:rPr lang="cy-GB" sz="1800" kern="100" dirty="0">
                <a:effectLst/>
                <a:latin typeface="Calibri" panose="020F0502020204030204" pitchFamily="34" charset="0"/>
                <a:ea typeface="DengXian" panose="02010600030101010101" pitchFamily="2" charset="-122"/>
                <a:cs typeface="Times New Roman" panose="02020603050405020304" pitchFamily="18" charset="0"/>
              </a:rPr>
              <a:t> ‘FUN’ i ddangos bod angen i chi gocsio ar y cyfryngau cymdeithasol a bod angen i chi ddangos ochr penodol ohonoch </a:t>
            </a:r>
            <a:r>
              <a:rPr lang="cy-GB" sz="1800" kern="100" dirty="0" err="1">
                <a:effectLst/>
                <a:latin typeface="Calibri" panose="020F0502020204030204" pitchFamily="34" charset="0"/>
                <a:ea typeface="DengXian" panose="02010600030101010101" pitchFamily="2" charset="-122"/>
                <a:cs typeface="Times New Roman" panose="02020603050405020304" pitchFamily="18" charset="0"/>
              </a:rPr>
              <a:t>chi’ch</a:t>
            </a:r>
            <a:r>
              <a:rPr lang="cy-GB" sz="1800" kern="100" dirty="0">
                <a:effectLst/>
                <a:latin typeface="Calibri" panose="020F0502020204030204" pitchFamily="34" charset="0"/>
                <a:ea typeface="DengXian" panose="02010600030101010101" pitchFamily="2" charset="-122"/>
                <a:cs typeface="Times New Roman" panose="02020603050405020304" pitchFamily="18" charset="0"/>
              </a:rPr>
              <a:t> hun. Mae’r galon yn dangos ei bod hi’n hael, ac yn garedig ac mae hi’n dangos hyn ar y cyfryngau cymdeithasol trwy estyn allan i bobl </a:t>
            </a:r>
            <a:r>
              <a:rPr lang="cy-GB" sz="1800" kern="100" dirty="0">
                <a:latin typeface="Calibri" panose="020F0502020204030204" pitchFamily="34" charset="0"/>
                <a:ea typeface="DengXian" panose="02010600030101010101" pitchFamily="2" charset="-122"/>
                <a:cs typeface="Times New Roman" panose="02020603050405020304" pitchFamily="18" charset="0"/>
              </a:rPr>
              <a:t>mae </a:t>
            </a:r>
            <a:r>
              <a:rPr lang="cy-GB" sz="1800" kern="100" dirty="0">
                <a:effectLst/>
                <a:latin typeface="Calibri" panose="020F0502020204030204" pitchFamily="34" charset="0"/>
                <a:ea typeface="DengXian" panose="02010600030101010101" pitchFamily="2" charset="-122"/>
                <a:cs typeface="Times New Roman" panose="02020603050405020304" pitchFamily="18" charset="0"/>
              </a:rPr>
              <a:t>pethau creulon wedi’i ysgrifennu amdanynt. Ar yr ochr dde, mae’r gleiniau a’r dotiau’n adlewyrchu’r lliwiau mae hi’n eu hoffi a’i bod yn dda am gelf. </a:t>
            </a:r>
            <a:endParaRPr lang="en-GB" sz="18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3212417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8566D-71C1-49AA-9645-767CA2DE5194}"/>
              </a:ext>
            </a:extLst>
          </p:cNvPr>
          <p:cNvSpPr>
            <a:spLocks noGrp="1"/>
          </p:cNvSpPr>
          <p:nvPr>
            <p:ph type="title"/>
          </p:nvPr>
        </p:nvSpPr>
        <p:spPr/>
        <p:txBody>
          <a:bodyPr/>
          <a:lstStyle/>
          <a:p>
            <a:r>
              <a:rPr lang="en-GB" dirty="0"/>
              <a:t>Summary of the narration – collage 2</a:t>
            </a:r>
          </a:p>
        </p:txBody>
      </p:sp>
      <p:sp>
        <p:nvSpPr>
          <p:cNvPr id="3" name="Content Placeholder 2">
            <a:extLst>
              <a:ext uri="{FF2B5EF4-FFF2-40B4-BE49-F238E27FC236}">
                <a16:creationId xmlns:a16="http://schemas.microsoft.com/office/drawing/2014/main" id="{54A9C9B5-7A08-43CC-8C0E-054D02CC83CD}"/>
              </a:ext>
            </a:extLst>
          </p:cNvPr>
          <p:cNvSpPr>
            <a:spLocks noGrp="1"/>
          </p:cNvSpPr>
          <p:nvPr>
            <p:ph idx="1"/>
          </p:nvPr>
        </p:nvSpPr>
        <p:spPr/>
        <p:txBody>
          <a:bodyPr>
            <a:normAutofit fontScale="70000" lnSpcReduction="20000"/>
          </a:bodyPr>
          <a:lstStyle/>
          <a:p>
            <a:r>
              <a:rPr lang="en-GB" dirty="0"/>
              <a:t>Participant 2 split herself in half on the collage with a black line to show ‘how I actually look in real life!’ on the left and ‘how people see me on social media!’ to the right. On the social media side, she left her hair uncoloured because people see you differently, they judge you by what you post and she said that others viewed her as a ‘plain’ person on social media. Also, on the social media side, she used lots of different animal prints in triangles to show that you can be lots of different things and there are lots of different parts of yourself. The patterns she also said looked natural and this is not perfect, and people need to see that. Also, the eyes placed within the triangles were there because you don’t need to look perfect on social media. They also show the uniqueness of ‘self’ and that everyone is different. People see her as sporty on social media because she sometimes posts videos of activities, but she is not like this in real life. The football and the leaves represent this. She chose the scrabble letters ‘FUN’ to show that you need to pretend on social media and that you need to show a certain side of yourself. The heart shows that she is generous, and kind and she shows this on social media by reaching out to people who have mean things written about them. On the right-hand side, the beads and dots reflect the colours that she likes and that she is arty. </a:t>
            </a:r>
          </a:p>
        </p:txBody>
      </p:sp>
    </p:spTree>
    <p:extLst>
      <p:ext uri="{BB962C8B-B14F-4D97-AF65-F5344CB8AC3E}">
        <p14:creationId xmlns:p14="http://schemas.microsoft.com/office/powerpoint/2010/main" val="70378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EC270-C611-42D4-9FFA-969D4396C8C2}"/>
              </a:ext>
            </a:extLst>
          </p:cNvPr>
          <p:cNvSpPr>
            <a:spLocks noGrp="1"/>
          </p:cNvSpPr>
          <p:nvPr>
            <p:ph type="title"/>
          </p:nvPr>
        </p:nvSpPr>
        <p:spPr/>
        <p:txBody>
          <a:bodyPr/>
          <a:lstStyle/>
          <a:p>
            <a:r>
              <a:rPr lang="en-GB" dirty="0"/>
              <a:t>Collage 3</a:t>
            </a:r>
          </a:p>
        </p:txBody>
      </p:sp>
      <p:pic>
        <p:nvPicPr>
          <p:cNvPr id="4" name="Content Placeholder 3">
            <a:extLst>
              <a:ext uri="{FF2B5EF4-FFF2-40B4-BE49-F238E27FC236}">
                <a16:creationId xmlns:a16="http://schemas.microsoft.com/office/drawing/2014/main" id="{4E10A2EF-CA67-4EC2-9232-8549F9DEC1AF}"/>
              </a:ext>
            </a:extLst>
          </p:cNvPr>
          <p:cNvPicPr>
            <a:picLocks noGrp="1" noChangeAspect="1"/>
          </p:cNvPicPr>
          <p:nvPr>
            <p:ph idx="1"/>
          </p:nvPr>
        </p:nvPicPr>
        <p:blipFill>
          <a:blip r:embed="rId2"/>
          <a:stretch>
            <a:fillRect/>
          </a:stretch>
        </p:blipFill>
        <p:spPr>
          <a:xfrm>
            <a:off x="133354" y="1606288"/>
            <a:ext cx="5962646" cy="2950358"/>
          </a:xfrm>
          <a:prstGeom prst="rect">
            <a:avLst/>
          </a:prstGeom>
        </p:spPr>
      </p:pic>
      <p:pic>
        <p:nvPicPr>
          <p:cNvPr id="5" name="Picture 4">
            <a:extLst>
              <a:ext uri="{FF2B5EF4-FFF2-40B4-BE49-F238E27FC236}">
                <a16:creationId xmlns:a16="http://schemas.microsoft.com/office/drawing/2014/main" id="{A9EE5C65-8260-4394-9F0A-FA3BCFD18474}"/>
              </a:ext>
            </a:extLst>
          </p:cNvPr>
          <p:cNvPicPr>
            <a:picLocks noChangeAspect="1"/>
          </p:cNvPicPr>
          <p:nvPr/>
        </p:nvPicPr>
        <p:blipFill>
          <a:blip r:embed="rId3"/>
          <a:stretch>
            <a:fillRect/>
          </a:stretch>
        </p:blipFill>
        <p:spPr>
          <a:xfrm>
            <a:off x="6172774" y="1268952"/>
            <a:ext cx="5590517" cy="3846909"/>
          </a:xfrm>
          <a:prstGeom prst="rect">
            <a:avLst/>
          </a:prstGeom>
        </p:spPr>
      </p:pic>
    </p:spTree>
    <p:extLst>
      <p:ext uri="{BB962C8B-B14F-4D97-AF65-F5344CB8AC3E}">
        <p14:creationId xmlns:p14="http://schemas.microsoft.com/office/powerpoint/2010/main" val="38892563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611C1-077A-4694-BC5A-2904C459BBB9}"/>
              </a:ext>
            </a:extLst>
          </p:cNvPr>
          <p:cNvSpPr>
            <a:spLocks noGrp="1"/>
          </p:cNvSpPr>
          <p:nvPr>
            <p:ph type="title"/>
          </p:nvPr>
        </p:nvSpPr>
        <p:spPr/>
        <p:txBody>
          <a:bodyPr/>
          <a:lstStyle/>
          <a:p>
            <a:r>
              <a:rPr lang="en-GB" dirty="0" err="1"/>
              <a:t>Crynodeb</a:t>
            </a:r>
            <a:r>
              <a:rPr lang="en-GB" dirty="0"/>
              <a:t> </a:t>
            </a:r>
            <a:r>
              <a:rPr lang="en-GB" dirty="0" err="1"/>
              <a:t>o’r</a:t>
            </a:r>
            <a:r>
              <a:rPr lang="en-GB" dirty="0"/>
              <a:t> </a:t>
            </a:r>
            <a:r>
              <a:rPr lang="en-GB" dirty="0" err="1"/>
              <a:t>adroddiad</a:t>
            </a:r>
            <a:r>
              <a:rPr lang="en-GB" dirty="0"/>
              <a:t> – Collage 3</a:t>
            </a:r>
          </a:p>
        </p:txBody>
      </p:sp>
      <p:sp>
        <p:nvSpPr>
          <p:cNvPr id="3" name="Content Placeholder 2">
            <a:extLst>
              <a:ext uri="{FF2B5EF4-FFF2-40B4-BE49-F238E27FC236}">
                <a16:creationId xmlns:a16="http://schemas.microsoft.com/office/drawing/2014/main" id="{84BA2A87-5AB7-4B36-A17D-B4A1E1C3F102}"/>
              </a:ext>
            </a:extLst>
          </p:cNvPr>
          <p:cNvSpPr>
            <a:spLocks noGrp="1"/>
          </p:cNvSpPr>
          <p:nvPr>
            <p:ph idx="1"/>
          </p:nvPr>
        </p:nvSpPr>
        <p:spPr/>
        <p:txBody>
          <a:bodyPr>
            <a:normAutofit lnSpcReduction="10000"/>
          </a:bodyPr>
          <a:lstStyle/>
          <a:p>
            <a:pPr marL="342900" lvl="0" indent="-342900" rtl="0">
              <a:lnSpc>
                <a:spcPct val="107000"/>
              </a:lnSpc>
              <a:spcAft>
                <a:spcPts val="800"/>
              </a:spcAft>
              <a:buFont typeface="Arial" panose="020B0604020202020204" pitchFamily="34" charset="0"/>
              <a:buChar char="•"/>
              <a:tabLst>
                <a:tab pos="457200" algn="l"/>
              </a:tabLst>
            </a:pPr>
            <a:r>
              <a:rPr lang="cy-GB" sz="1800" kern="100" dirty="0">
                <a:effectLst/>
                <a:latin typeface="Calibri" panose="020F0502020204030204" pitchFamily="34" charset="0"/>
                <a:ea typeface="DengXian" panose="02010600030101010101" pitchFamily="2" charset="-122"/>
                <a:cs typeface="Calibri" panose="020F0502020204030204" pitchFamily="34" charset="0"/>
              </a:rPr>
              <a:t>Roedd collage y cyfranogwr yma yn llawer mwy haniaethol na Chollage 1 a 2. Y peth cyntaf a wnaeth e oedd ysgrifennu ei enw mewn llythrennau aur ond yna dewisodd ddefnydd cuddliw i’w roi dros y top i’w guddio’n rhannol, dywedodd bod hyn oherwydd y dylech chi aros yn gudd ar y cyfryngau cymdeithasol a pheidio â dangos y chi go iawn. Darluniodd ei hun drwy ddefnyddio llygaid gwgli, trwyn pompom a deilen ar gyfer ei geg, roedd hyn er mwyn cynrychioli’r ffordd gall hidlau aflunio’r ffordd rydych yn edrych mewn gwirionedd. Dewiswyd y ffyn lolipop i wneud gôl pêl-droed, sy’n dangos ei brif ddiddordeb a’r pompom oren ar gyfer y bêl-droed. Dywedodd bod rhan fwyaf ei byst ar y cyfryngau cymdeithasol yn gysylltiedig â phêl-droed, roedd hefyd yn hoffi dilyn sêr pêl-droed ar y cyfryngau cymdeithasol. Mae’r pompom coch i’r dde o’r gôl, ar gyfer y ffrindiau rwy’n hoffi chwarae gyda nhw go iawn ac ar-lein, dewisodd y lliw coch yn fwriadol gan bod hyn yn cynrychioli gwaed a’r ffaith eu bod fel teulu. Pwrpas y galon yn yr ochr dde uchaf oedd dangos cariad ei deulu a chynrychioli’r amseroedd hapus maen nhw’n eu dathlu. Defnyddiwyd llythrennau aur hefyd i sillafu ‘</a:t>
            </a:r>
            <a:r>
              <a:rPr lang="cy-GB" sz="1800" kern="100" dirty="0" err="1">
                <a:effectLst/>
                <a:latin typeface="Calibri" panose="020F0502020204030204" pitchFamily="34" charset="0"/>
                <a:ea typeface="DengXian" panose="02010600030101010101" pitchFamily="2" charset="-122"/>
                <a:cs typeface="Calibri" panose="020F0502020204030204" pitchFamily="34" charset="0"/>
              </a:rPr>
              <a:t>Stay</a:t>
            </a:r>
            <a:r>
              <a:rPr lang="cy-GB" sz="1800" kern="100" dirty="0">
                <a:effectLst/>
                <a:latin typeface="Calibri" panose="020F0502020204030204" pitchFamily="34" charset="0"/>
                <a:ea typeface="DengXian" panose="02010600030101010101" pitchFamily="2" charset="-122"/>
                <a:cs typeface="Calibri" panose="020F0502020204030204" pitchFamily="34" charset="0"/>
              </a:rPr>
              <a:t> </a:t>
            </a:r>
            <a:r>
              <a:rPr lang="cy-GB" sz="1800" kern="100" dirty="0" err="1">
                <a:effectLst/>
                <a:latin typeface="Calibri" panose="020F0502020204030204" pitchFamily="34" charset="0"/>
                <a:ea typeface="DengXian" panose="02010600030101010101" pitchFamily="2" charset="-122"/>
                <a:cs typeface="Calibri" panose="020F0502020204030204" pitchFamily="34" charset="0"/>
              </a:rPr>
              <a:t>Safe</a:t>
            </a:r>
            <a:r>
              <a:rPr lang="cy-GB" sz="1800" kern="100" dirty="0">
                <a:effectLst/>
                <a:latin typeface="Calibri" panose="020F0502020204030204" pitchFamily="34" charset="0"/>
                <a:ea typeface="DengXian" panose="02010600030101010101" pitchFamily="2" charset="-122"/>
                <a:cs typeface="Calibri" panose="020F0502020204030204" pitchFamily="34" charset="0"/>
              </a:rPr>
              <a:t>’ gan bod hyn yn neges i bobl eraill, peidiwch â datgelu’r chi go iawn. Pwrpas yr </a:t>
            </a:r>
            <a:r>
              <a:rPr lang="cy-GB" sz="1800" kern="100" dirty="0" err="1">
                <a:effectLst/>
                <a:latin typeface="Calibri" panose="020F0502020204030204" pitchFamily="34" charset="0"/>
                <a:ea typeface="DengXian" panose="02010600030101010101" pitchFamily="2" charset="-122"/>
                <a:cs typeface="Calibri" panose="020F0502020204030204" pitchFamily="34" charset="0"/>
              </a:rPr>
              <a:t>emoji</a:t>
            </a:r>
            <a:r>
              <a:rPr lang="cy-GB" sz="1800" kern="100" dirty="0">
                <a:effectLst/>
                <a:latin typeface="Calibri" panose="020F0502020204030204" pitchFamily="34" charset="0"/>
                <a:ea typeface="DengXian" panose="02010600030101010101" pitchFamily="2" charset="-122"/>
                <a:cs typeface="Calibri" panose="020F0502020204030204" pitchFamily="34" charset="0"/>
              </a:rPr>
              <a:t> oedd dangos sut mae pobl yn aml yn cyfathrebu gyda’i gilydd ar y cyfryngau cymdeithasol.</a:t>
            </a:r>
            <a:endParaRPr lang="en-GB" sz="1800" kern="100" dirty="0">
              <a:effectLst/>
              <a:latin typeface="Calibri" panose="020F0502020204030204" pitchFamily="34" charset="0"/>
              <a:ea typeface="DengXian" panose="02010600030101010101" pitchFamily="2" charset="-122"/>
              <a:cs typeface="Calibri" panose="020F0502020204030204" pitchFamily="34" charset="0"/>
            </a:endParaRPr>
          </a:p>
        </p:txBody>
      </p:sp>
    </p:spTree>
    <p:extLst>
      <p:ext uri="{BB962C8B-B14F-4D97-AF65-F5344CB8AC3E}">
        <p14:creationId xmlns:p14="http://schemas.microsoft.com/office/powerpoint/2010/main" val="40489138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A611C1-077A-4694-BC5A-2904C459BBB9}"/>
              </a:ext>
            </a:extLst>
          </p:cNvPr>
          <p:cNvSpPr>
            <a:spLocks noGrp="1"/>
          </p:cNvSpPr>
          <p:nvPr>
            <p:ph type="title"/>
          </p:nvPr>
        </p:nvSpPr>
        <p:spPr/>
        <p:txBody>
          <a:bodyPr/>
          <a:lstStyle/>
          <a:p>
            <a:r>
              <a:rPr lang="en-GB" dirty="0"/>
              <a:t>Summary of the narration – COLLAGE 3</a:t>
            </a:r>
          </a:p>
        </p:txBody>
      </p:sp>
      <p:sp>
        <p:nvSpPr>
          <p:cNvPr id="3" name="Content Placeholder 2">
            <a:extLst>
              <a:ext uri="{FF2B5EF4-FFF2-40B4-BE49-F238E27FC236}">
                <a16:creationId xmlns:a16="http://schemas.microsoft.com/office/drawing/2014/main" id="{84BA2A87-5AB7-4B36-A17D-B4A1E1C3F102}"/>
              </a:ext>
            </a:extLst>
          </p:cNvPr>
          <p:cNvSpPr>
            <a:spLocks noGrp="1"/>
          </p:cNvSpPr>
          <p:nvPr>
            <p:ph idx="1"/>
          </p:nvPr>
        </p:nvSpPr>
        <p:spPr/>
        <p:txBody>
          <a:bodyPr>
            <a:normAutofit fontScale="77500" lnSpcReduction="20000"/>
          </a:bodyPr>
          <a:lstStyle/>
          <a:p>
            <a:r>
              <a:rPr lang="en-GB" dirty="0"/>
              <a:t>This participant’s collage was far more abstract than Collage 1 and 2. The first thing he did was write his name in gold letters but then he chose a camouflage material to put over the top to partially obscure it, this he said was because you should remain hidden on social media and not show your real self. He depicted himself using googly eyes, a pompom nose and a leaf mouth, this was to represent the way filters can distort how you actually look. The lollipop sticks were chosen to make a football goal, which shows his main interest and the orange pompom the football. He said that most of his posts on social media were sport related and particularly football, he also liked following football stars on social media. The red pompom ball to the right of the goal, is for the friends that I like to play with in real life and online, he deliberately chose the colour red as this represented blood and the fact that they were like family. The heart at the top right was to show the love of his family and the present the happy times they celebrate. Gold letters were also used to spell ‘Stay Safe’ and this was a message for other people, don’t reveal your true self. The emoji was to show how people often communicate on social media.</a:t>
            </a:r>
          </a:p>
        </p:txBody>
      </p:sp>
    </p:spTree>
    <p:extLst>
      <p:ext uri="{BB962C8B-B14F-4D97-AF65-F5344CB8AC3E}">
        <p14:creationId xmlns:p14="http://schemas.microsoft.com/office/powerpoint/2010/main" val="336165224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F393BD3-EFEE-E663-D04D-B46B3F2BEA40}"/>
              </a:ext>
            </a:extLst>
          </p:cNvPr>
          <p:cNvSpPr>
            <a:spLocks noGrp="1"/>
          </p:cNvSpPr>
          <p:nvPr>
            <p:ph type="title"/>
          </p:nvPr>
        </p:nvSpPr>
        <p:spPr/>
        <p:txBody>
          <a:bodyPr/>
          <a:lstStyle/>
          <a:p>
            <a:r>
              <a:rPr lang="en-GB" dirty="0" err="1"/>
              <a:t>DARLLEN</a:t>
            </a:r>
            <a:r>
              <a:rPr lang="en-GB" dirty="0"/>
              <a:t> </a:t>
            </a:r>
            <a:r>
              <a:rPr lang="en-GB" dirty="0" err="1"/>
              <a:t>PELLACH</a:t>
            </a:r>
            <a:br>
              <a:rPr lang="en-GB" dirty="0"/>
            </a:br>
            <a:r>
              <a:rPr lang="en-GB" dirty="0"/>
              <a:t>Further reading</a:t>
            </a:r>
          </a:p>
        </p:txBody>
      </p:sp>
      <p:sp>
        <p:nvSpPr>
          <p:cNvPr id="7" name="Content Placeholder 6">
            <a:extLst>
              <a:ext uri="{FF2B5EF4-FFF2-40B4-BE49-F238E27FC236}">
                <a16:creationId xmlns:a16="http://schemas.microsoft.com/office/drawing/2014/main" id="{0D44D84A-56A6-6D06-C382-E07E1FDD9ADC}"/>
              </a:ext>
            </a:extLst>
          </p:cNvPr>
          <p:cNvSpPr>
            <a:spLocks noGrp="1"/>
          </p:cNvSpPr>
          <p:nvPr>
            <p:ph idx="1"/>
          </p:nvPr>
        </p:nvSpPr>
        <p:spPr/>
        <p:txBody>
          <a:bodyPr/>
          <a:lstStyle/>
          <a:p>
            <a:r>
              <a:rPr lang="en-GB" b="0" i="0" dirty="0" err="1">
                <a:solidFill>
                  <a:srgbClr val="333333"/>
                </a:solidFill>
                <a:effectLst/>
                <a:latin typeface="Open Sans" panose="020B0606030504020204" pitchFamily="34" charset="0"/>
              </a:rPr>
              <a:t>Pescott</a:t>
            </a:r>
            <a:r>
              <a:rPr lang="en-GB" dirty="0">
                <a:solidFill>
                  <a:srgbClr val="333333"/>
                </a:solidFill>
                <a:latin typeface="Open Sans" panose="020B0606030504020204" pitchFamily="34" charset="0"/>
              </a:rPr>
              <a:t>, C. </a:t>
            </a:r>
            <a:r>
              <a:rPr lang="en-GB" b="0" i="0" dirty="0">
                <a:solidFill>
                  <a:srgbClr val="333333"/>
                </a:solidFill>
                <a:effectLst/>
                <a:latin typeface="Open Sans" panose="020B0606030504020204" pitchFamily="34" charset="0"/>
              </a:rPr>
              <a:t>(2022) ‘They should just show their real self, no one is perfect’: using collage to explore 10- and 11-year-old’s identity portrayal to help reframe e-safety, </a:t>
            </a:r>
            <a:r>
              <a:rPr lang="en-GB" b="0" i="1" dirty="0">
                <a:solidFill>
                  <a:srgbClr val="333333"/>
                </a:solidFill>
                <a:effectLst/>
                <a:latin typeface="Open Sans" panose="020B0606030504020204" pitchFamily="34" charset="0"/>
              </a:rPr>
              <a:t>Education 3-13</a:t>
            </a:r>
            <a:r>
              <a:rPr lang="en-GB" b="0" i="0" dirty="0">
                <a:solidFill>
                  <a:srgbClr val="333333"/>
                </a:solidFill>
                <a:effectLst/>
                <a:latin typeface="Open Sans" panose="020B0606030504020204" pitchFamily="34" charset="0"/>
              </a:rPr>
              <a:t>, DOI: </a:t>
            </a:r>
            <a:r>
              <a:rPr lang="en-GB" b="0" i="0" u="sng" dirty="0">
                <a:solidFill>
                  <a:srgbClr val="333333"/>
                </a:solidFill>
                <a:effectLst/>
                <a:latin typeface="Open Sans" panose="020B0606030504020204" pitchFamily="34" charset="0"/>
                <a:hlinkClick r:id="rId2"/>
              </a:rPr>
              <a:t>10.1080/03004279.2022.2095416</a:t>
            </a:r>
            <a:endParaRPr lang="en-GB" dirty="0"/>
          </a:p>
        </p:txBody>
      </p:sp>
    </p:spTree>
    <p:extLst>
      <p:ext uri="{BB962C8B-B14F-4D97-AF65-F5344CB8AC3E}">
        <p14:creationId xmlns:p14="http://schemas.microsoft.com/office/powerpoint/2010/main" val="33322405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9848" y="239623"/>
            <a:ext cx="9605635" cy="1059305"/>
          </a:xfrm>
        </p:spPr>
        <p:txBody>
          <a:bodyPr>
            <a:normAutofit fontScale="90000"/>
          </a:bodyPr>
          <a:lstStyle/>
          <a:p>
            <a:r>
              <a:rPr lang="en-GB" dirty="0" err="1"/>
              <a:t>GWEITHGAREDDAU</a:t>
            </a:r>
            <a:r>
              <a:rPr lang="en-GB" dirty="0"/>
              <a:t> </a:t>
            </a:r>
            <a:r>
              <a:rPr lang="en-GB" dirty="0" err="1"/>
              <a:t>STICER</a:t>
            </a:r>
            <a:br>
              <a:rPr lang="en-GB" dirty="0"/>
            </a:br>
            <a:r>
              <a:rPr lang="en-GB" dirty="0"/>
              <a:t>Sticker activities </a:t>
            </a:r>
          </a:p>
        </p:txBody>
      </p:sp>
      <p:sp>
        <p:nvSpPr>
          <p:cNvPr id="3" name="Content Placeholder 2"/>
          <p:cNvSpPr>
            <a:spLocks noGrp="1"/>
          </p:cNvSpPr>
          <p:nvPr>
            <p:ph sz="half" idx="1"/>
          </p:nvPr>
        </p:nvSpPr>
        <p:spPr>
          <a:xfrm>
            <a:off x="284525" y="1543936"/>
            <a:ext cx="4645152" cy="3448595"/>
          </a:xfrm>
        </p:spPr>
        <p:txBody>
          <a:bodyPr>
            <a:normAutofit fontScale="77500" lnSpcReduction="20000"/>
          </a:bodyPr>
          <a:lstStyle/>
          <a:p>
            <a:r>
              <a:rPr lang="cy-GB" dirty="0"/>
              <a:t>Sticeri Emosiynau – sut rydych chi’n teimlo am agweddau ar yr ysgol (fel y dangosir yn y ffotograff)</a:t>
            </a:r>
          </a:p>
          <a:p>
            <a:r>
              <a:rPr lang="cy-GB" dirty="0"/>
              <a:t>Gellir ei ddefnyddio gyda’r dechneg mapio neu linell amser</a:t>
            </a:r>
          </a:p>
          <a:p>
            <a:r>
              <a:rPr lang="cy-GB" dirty="0"/>
              <a:t>Gellir archwilio pwyntiau tensiwn</a:t>
            </a:r>
          </a:p>
          <a:p>
            <a:r>
              <a:rPr lang="cy-GB" dirty="0"/>
              <a:t>Gellir hefyd defnyddio pen a sticeri</a:t>
            </a:r>
          </a:p>
          <a:p>
            <a:r>
              <a:rPr lang="cy-GB" dirty="0"/>
              <a:t>Cyfweliad ag Arlliw – mae’n rhoi nod cyfeirio i’r ymchwilydd ac yn caniatáu i’r cyfranogwr feddwl am eu teimladau</a:t>
            </a:r>
          </a:p>
        </p:txBody>
      </p:sp>
      <p:sp>
        <p:nvSpPr>
          <p:cNvPr id="6" name="Content Placeholder 5">
            <a:extLst>
              <a:ext uri="{FF2B5EF4-FFF2-40B4-BE49-F238E27FC236}">
                <a16:creationId xmlns:a16="http://schemas.microsoft.com/office/drawing/2014/main" id="{3AECD48C-6A3B-5B44-CF38-3357828A3AF8}"/>
              </a:ext>
            </a:extLst>
          </p:cNvPr>
          <p:cNvSpPr>
            <a:spLocks noGrp="1"/>
          </p:cNvSpPr>
          <p:nvPr>
            <p:ph sz="half" idx="2"/>
          </p:nvPr>
        </p:nvSpPr>
        <p:spPr>
          <a:xfrm>
            <a:off x="5327574" y="1470671"/>
            <a:ext cx="4004847" cy="4516461"/>
          </a:xfrm>
        </p:spPr>
        <p:txBody>
          <a:bodyPr>
            <a:normAutofit fontScale="77500" lnSpcReduction="20000"/>
          </a:bodyPr>
          <a:lstStyle/>
          <a:p>
            <a:r>
              <a:rPr lang="en-US" dirty="0"/>
              <a:t>Emotion stickers – how you feel about aspects of school (as shown in the photograph)</a:t>
            </a:r>
          </a:p>
          <a:p>
            <a:r>
              <a:rPr lang="en-US" dirty="0"/>
              <a:t>Can be used with the mapping technique or a timeline</a:t>
            </a:r>
          </a:p>
          <a:p>
            <a:r>
              <a:rPr lang="en-US" dirty="0"/>
              <a:t>Points of tension can be explored</a:t>
            </a:r>
          </a:p>
          <a:p>
            <a:r>
              <a:rPr lang="en-US" dirty="0"/>
              <a:t>Pen and stickers can also be used</a:t>
            </a:r>
          </a:p>
          <a:p>
            <a:r>
              <a:rPr lang="en-US" dirty="0"/>
              <a:t>Nuanced Interview – it gives the researcher a point of reference and allows the participant to think about their feelings</a:t>
            </a:r>
          </a:p>
          <a:p>
            <a:endParaRPr lang="en-GB" dirty="0"/>
          </a:p>
        </p:txBody>
      </p:sp>
      <p:pic>
        <p:nvPicPr>
          <p:cNvPr id="4" name="Picture 3"/>
          <p:cNvPicPr>
            <a:picLocks noChangeAspect="1"/>
          </p:cNvPicPr>
          <p:nvPr/>
        </p:nvPicPr>
        <p:blipFill>
          <a:blip r:embed="rId2"/>
          <a:stretch>
            <a:fillRect/>
          </a:stretch>
        </p:blipFill>
        <p:spPr>
          <a:xfrm>
            <a:off x="2492198" y="4665031"/>
            <a:ext cx="2794698" cy="2192969"/>
          </a:xfrm>
          <a:prstGeom prst="rect">
            <a:avLst/>
          </a:prstGeom>
        </p:spPr>
      </p:pic>
      <p:pic>
        <p:nvPicPr>
          <p:cNvPr id="5" name="Picture 4"/>
          <p:cNvPicPr>
            <a:picLocks noChangeAspect="1"/>
          </p:cNvPicPr>
          <p:nvPr/>
        </p:nvPicPr>
        <p:blipFill>
          <a:blip r:embed="rId3"/>
          <a:stretch>
            <a:fillRect/>
          </a:stretch>
        </p:blipFill>
        <p:spPr>
          <a:xfrm>
            <a:off x="9479505" y="116535"/>
            <a:ext cx="2332647" cy="2332647"/>
          </a:xfrm>
          <a:prstGeom prst="rect">
            <a:avLst/>
          </a:prstGeom>
        </p:spPr>
      </p:pic>
    </p:spTree>
    <p:extLst>
      <p:ext uri="{BB962C8B-B14F-4D97-AF65-F5344CB8AC3E}">
        <p14:creationId xmlns:p14="http://schemas.microsoft.com/office/powerpoint/2010/main" val="28604849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AB420-BA53-645D-0076-5801847A10C4}"/>
              </a:ext>
            </a:extLst>
          </p:cNvPr>
          <p:cNvSpPr>
            <a:spLocks noGrp="1"/>
          </p:cNvSpPr>
          <p:nvPr>
            <p:ph type="title"/>
          </p:nvPr>
        </p:nvSpPr>
        <p:spPr/>
        <p:txBody>
          <a:bodyPr/>
          <a:lstStyle/>
          <a:p>
            <a:r>
              <a:rPr lang="en-GB" dirty="0" err="1"/>
              <a:t>ADFYFYRDOD</a:t>
            </a:r>
            <a:br>
              <a:rPr lang="en-GB" dirty="0"/>
            </a:br>
            <a:r>
              <a:rPr lang="en-GB" dirty="0"/>
              <a:t>Reflection</a:t>
            </a:r>
          </a:p>
        </p:txBody>
      </p:sp>
      <p:sp>
        <p:nvSpPr>
          <p:cNvPr id="4" name="Content Placeholder 3">
            <a:extLst>
              <a:ext uri="{FF2B5EF4-FFF2-40B4-BE49-F238E27FC236}">
                <a16:creationId xmlns:a16="http://schemas.microsoft.com/office/drawing/2014/main" id="{96F8899A-AFB1-35D6-A39F-8DB72611E610}"/>
              </a:ext>
            </a:extLst>
          </p:cNvPr>
          <p:cNvSpPr>
            <a:spLocks noGrp="1"/>
          </p:cNvSpPr>
          <p:nvPr>
            <p:ph sz="half" idx="1"/>
          </p:nvPr>
        </p:nvSpPr>
        <p:spPr/>
        <p:txBody>
          <a:bodyPr/>
          <a:lstStyle/>
          <a:p>
            <a:r>
              <a:rPr lang="cy-GB" dirty="0"/>
              <a:t>Mae defnyddio darluniau, collage a gweithgareddau sticeri yma yn berthnasol i waith a wneir gyda phlant. </a:t>
            </a:r>
          </a:p>
          <a:p>
            <a:r>
              <a:rPr lang="cy-GB" dirty="0"/>
              <a:t>Sut ellid defnyddio’r dulliau hyn gydag oedolion?</a:t>
            </a:r>
          </a:p>
          <a:p>
            <a:r>
              <a:rPr lang="cy-GB" dirty="0"/>
              <a:t>Beth yw manteision a heriau defnyddio’r dulliau hyn gydag oedolion?</a:t>
            </a:r>
          </a:p>
        </p:txBody>
      </p:sp>
      <p:sp>
        <p:nvSpPr>
          <p:cNvPr id="5" name="Content Placeholder 4">
            <a:extLst>
              <a:ext uri="{FF2B5EF4-FFF2-40B4-BE49-F238E27FC236}">
                <a16:creationId xmlns:a16="http://schemas.microsoft.com/office/drawing/2014/main" id="{B36FAF13-312E-792B-708D-218AF7115F16}"/>
              </a:ext>
            </a:extLst>
          </p:cNvPr>
          <p:cNvSpPr>
            <a:spLocks noGrp="1"/>
          </p:cNvSpPr>
          <p:nvPr>
            <p:ph sz="half" idx="2"/>
          </p:nvPr>
        </p:nvSpPr>
        <p:spPr/>
        <p:txBody>
          <a:bodyPr/>
          <a:lstStyle/>
          <a:p>
            <a:r>
              <a:rPr lang="en-GB" dirty="0"/>
              <a:t>The use of drawings, collage and sticker activities here relate to work carried out with children.</a:t>
            </a:r>
          </a:p>
          <a:p>
            <a:r>
              <a:rPr lang="en-GB" dirty="0"/>
              <a:t>How could these methods be used with adults?</a:t>
            </a:r>
          </a:p>
          <a:p>
            <a:r>
              <a:rPr lang="en-GB" dirty="0"/>
              <a:t>What are the benefits and challenges of using these methods with adults?</a:t>
            </a:r>
          </a:p>
        </p:txBody>
      </p:sp>
    </p:spTree>
    <p:extLst>
      <p:ext uri="{BB962C8B-B14F-4D97-AF65-F5344CB8AC3E}">
        <p14:creationId xmlns:p14="http://schemas.microsoft.com/office/powerpoint/2010/main" val="33150658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46399-4E0B-3E4A-1CA9-DC4A226502CA}"/>
              </a:ext>
            </a:extLst>
          </p:cNvPr>
          <p:cNvSpPr>
            <a:spLocks noGrp="1"/>
          </p:cNvSpPr>
          <p:nvPr>
            <p:ph type="title"/>
          </p:nvPr>
        </p:nvSpPr>
        <p:spPr/>
        <p:txBody>
          <a:bodyPr>
            <a:normAutofit/>
          </a:bodyPr>
          <a:lstStyle/>
          <a:p>
            <a:r>
              <a:rPr lang="en-GB" dirty="0"/>
              <a:t>ENGHRAIFFT / Example</a:t>
            </a:r>
            <a:br>
              <a:rPr lang="en-GB" dirty="0"/>
            </a:br>
            <a:r>
              <a:rPr lang="en-GB" sz="1600" b="0" i="0" dirty="0">
                <a:solidFill>
                  <a:srgbClr val="202020"/>
                </a:solidFill>
                <a:effectLst/>
                <a:hlinkClick r:id="rId2"/>
              </a:rPr>
              <a:t>Gameiro S, de Guevara BB, El </a:t>
            </a:r>
            <a:r>
              <a:rPr lang="en-GB" sz="1600" b="0" i="0" dirty="0" err="1">
                <a:solidFill>
                  <a:srgbClr val="202020"/>
                </a:solidFill>
                <a:effectLst/>
                <a:hlinkClick r:id="rId2"/>
              </a:rPr>
              <a:t>Refaie</a:t>
            </a:r>
            <a:r>
              <a:rPr lang="en-GB" sz="1600" b="0" i="0" dirty="0">
                <a:solidFill>
                  <a:srgbClr val="202020"/>
                </a:solidFill>
                <a:effectLst/>
                <a:hlinkClick r:id="rId2"/>
              </a:rPr>
              <a:t> E, Payson A (2018) </a:t>
            </a:r>
            <a:r>
              <a:rPr lang="en-GB" sz="1600" b="0" i="0" dirty="0" err="1">
                <a:solidFill>
                  <a:srgbClr val="202020"/>
                </a:solidFill>
                <a:effectLst/>
                <a:hlinkClick r:id="rId2"/>
              </a:rPr>
              <a:t>DrawingOut</a:t>
            </a:r>
            <a:r>
              <a:rPr lang="en-GB" sz="1600" b="0" i="0" dirty="0">
                <a:solidFill>
                  <a:srgbClr val="202020"/>
                </a:solidFill>
                <a:effectLst/>
                <a:hlinkClick r:id="rId2"/>
              </a:rPr>
              <a:t> – An innovative drawing workshop method to support the generation and dissemination of research findings. </a:t>
            </a:r>
            <a:r>
              <a:rPr lang="en-GB" sz="1600" b="0" i="0" dirty="0" err="1">
                <a:solidFill>
                  <a:srgbClr val="202020"/>
                </a:solidFill>
                <a:effectLst/>
                <a:hlinkClick r:id="rId2"/>
              </a:rPr>
              <a:t>PLoS</a:t>
            </a:r>
            <a:r>
              <a:rPr lang="en-GB" sz="1600" b="0" i="0" dirty="0">
                <a:solidFill>
                  <a:srgbClr val="202020"/>
                </a:solidFill>
                <a:effectLst/>
                <a:hlinkClick r:id="rId2"/>
              </a:rPr>
              <a:t> ONE 13(9): e0203197. https://doi.org/10.1371/journal.pone.0203197</a:t>
            </a:r>
            <a:endParaRPr lang="en-GB" sz="1600" dirty="0"/>
          </a:p>
        </p:txBody>
      </p:sp>
      <p:sp>
        <p:nvSpPr>
          <p:cNvPr id="3" name="Content Placeholder 2">
            <a:extLst>
              <a:ext uri="{FF2B5EF4-FFF2-40B4-BE49-F238E27FC236}">
                <a16:creationId xmlns:a16="http://schemas.microsoft.com/office/drawing/2014/main" id="{1EBD0FC0-C2AA-08D6-E486-1D4977B5FD28}"/>
              </a:ext>
            </a:extLst>
          </p:cNvPr>
          <p:cNvSpPr>
            <a:spLocks noGrp="1"/>
          </p:cNvSpPr>
          <p:nvPr>
            <p:ph sz="half" idx="1"/>
          </p:nvPr>
        </p:nvSpPr>
        <p:spPr>
          <a:xfrm>
            <a:off x="1133077" y="2010878"/>
            <a:ext cx="4959406" cy="3448595"/>
          </a:xfrm>
        </p:spPr>
        <p:txBody>
          <a:bodyPr>
            <a:normAutofit fontScale="92500" lnSpcReduction="20000"/>
          </a:bodyPr>
          <a:lstStyle/>
          <a:p>
            <a:r>
              <a:rPr lang="cy-GB" dirty="0" err="1">
                <a:latin typeface="Helvetica" panose="020B0604020202020204" pitchFamily="34" charset="0"/>
                <a:cs typeface="Helvetica" panose="020B0604020202020204" pitchFamily="34" charset="0"/>
              </a:rPr>
              <a:t>DrawingOut</a:t>
            </a:r>
            <a:r>
              <a:rPr lang="cy-GB" dirty="0">
                <a:latin typeface="Helvetica" panose="020B0604020202020204" pitchFamily="34" charset="0"/>
                <a:cs typeface="Helvetica" panose="020B0604020202020204" pitchFamily="34" charset="0"/>
              </a:rPr>
              <a:t>, gweithdy darlunio sy’n canolbwyntio ar drosiadau i archwilio profiadau unigolion o brofiadau sensitif neu iechyd tabŵ</a:t>
            </a:r>
          </a:p>
          <a:p>
            <a:r>
              <a:rPr lang="cy-GB" dirty="0">
                <a:latin typeface="Helvetica" panose="020B0604020202020204" pitchFamily="34" charset="0"/>
                <a:cs typeface="Helvetica" panose="020B0604020202020204" pitchFamily="34" charset="0"/>
              </a:rPr>
              <a:t>9 menyw gyda chefndiroedd lleiafrifoedd ethnig neu grefyddol yng Nghaerdydd, DU</a:t>
            </a:r>
          </a:p>
          <a:p>
            <a:r>
              <a:rPr lang="cy-GB" dirty="0">
                <a:latin typeface="Helvetica" panose="020B0604020202020204" pitchFamily="34" charset="0"/>
                <a:cs typeface="Helvetica" panose="020B0604020202020204" pitchFamily="34" charset="0"/>
              </a:rPr>
              <a:t>Data a gynhyrchwyd o waith celf a thrafodaethau dilynol ynghylch y gwaith celf</a:t>
            </a:r>
          </a:p>
        </p:txBody>
      </p:sp>
      <p:sp>
        <p:nvSpPr>
          <p:cNvPr id="4" name="Content Placeholder 3">
            <a:extLst>
              <a:ext uri="{FF2B5EF4-FFF2-40B4-BE49-F238E27FC236}">
                <a16:creationId xmlns:a16="http://schemas.microsoft.com/office/drawing/2014/main" id="{2AB9F7A5-C66C-4887-199A-B59A280C5A00}"/>
              </a:ext>
            </a:extLst>
          </p:cNvPr>
          <p:cNvSpPr>
            <a:spLocks noGrp="1"/>
          </p:cNvSpPr>
          <p:nvPr>
            <p:ph sz="half" idx="2"/>
          </p:nvPr>
        </p:nvSpPr>
        <p:spPr/>
        <p:txBody>
          <a:bodyPr>
            <a:normAutofit fontScale="92500" lnSpcReduction="20000"/>
          </a:bodyPr>
          <a:lstStyle/>
          <a:p>
            <a:r>
              <a:rPr lang="en-GB" b="0" i="0" dirty="0" err="1">
                <a:solidFill>
                  <a:srgbClr val="202020"/>
                </a:solidFill>
                <a:effectLst/>
                <a:latin typeface="Helvetica" panose="020B0604020202020204" pitchFamily="34" charset="0"/>
              </a:rPr>
              <a:t>DrawingOut</a:t>
            </a:r>
            <a:r>
              <a:rPr lang="en-GB" b="0" i="0" dirty="0">
                <a:solidFill>
                  <a:srgbClr val="202020"/>
                </a:solidFill>
                <a:effectLst/>
                <a:latin typeface="Helvetica" panose="020B0604020202020204" pitchFamily="34" charset="0"/>
              </a:rPr>
              <a:t>, a metaphor-centred drawing workshop to explore individuals’ experiences of sensitive or taboo health experiences</a:t>
            </a:r>
          </a:p>
          <a:p>
            <a:r>
              <a:rPr lang="en-GB" dirty="0">
                <a:solidFill>
                  <a:srgbClr val="202020"/>
                </a:solidFill>
                <a:latin typeface="Helvetica" panose="020B0604020202020204" pitchFamily="34" charset="0"/>
              </a:rPr>
              <a:t>9 women </a:t>
            </a:r>
            <a:r>
              <a:rPr lang="en-GB" b="0" i="0" dirty="0">
                <a:solidFill>
                  <a:srgbClr val="202020"/>
                </a:solidFill>
                <a:effectLst/>
                <a:latin typeface="Helvetica" panose="020B0604020202020204" pitchFamily="34" charset="0"/>
              </a:rPr>
              <a:t>with a minority ethnic or religious background in Cardiff, UK</a:t>
            </a:r>
          </a:p>
          <a:p>
            <a:r>
              <a:rPr lang="en-GB" dirty="0">
                <a:solidFill>
                  <a:srgbClr val="202020"/>
                </a:solidFill>
                <a:latin typeface="Helvetica" panose="020B0604020202020204" pitchFamily="34" charset="0"/>
              </a:rPr>
              <a:t>Data generated from artwork and subsequent discussions around the artwork</a:t>
            </a:r>
            <a:endParaRPr lang="en-GB" dirty="0"/>
          </a:p>
        </p:txBody>
      </p:sp>
    </p:spTree>
    <p:extLst>
      <p:ext uri="{BB962C8B-B14F-4D97-AF65-F5344CB8AC3E}">
        <p14:creationId xmlns:p14="http://schemas.microsoft.com/office/powerpoint/2010/main" val="336356252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BAE68-B7D5-5589-5EA2-086782FC0D62}"/>
              </a:ext>
            </a:extLst>
          </p:cNvPr>
          <p:cNvSpPr>
            <a:spLocks noGrp="1"/>
          </p:cNvSpPr>
          <p:nvPr>
            <p:ph type="title"/>
          </p:nvPr>
        </p:nvSpPr>
        <p:spPr/>
        <p:txBody>
          <a:bodyPr>
            <a:normAutofit/>
          </a:bodyPr>
          <a:lstStyle/>
          <a:p>
            <a:r>
              <a:rPr lang="en-GB" dirty="0" err="1"/>
              <a:t>ENGHRAIFFT</a:t>
            </a:r>
            <a:r>
              <a:rPr lang="en-GB" dirty="0"/>
              <a:t> / EXAMPLE</a:t>
            </a:r>
            <a:br>
              <a:rPr lang="en-GB" dirty="0"/>
            </a:br>
            <a:r>
              <a:rPr lang="en-GB" sz="1600" dirty="0"/>
              <a:t>Culshaw, S. (2019) ‘The unspoken power of collage? Using an innovative arts-based research method to explore the experience of struggling as a teacher’. London Review of Education, 17 (3): 268–283. DOI https://doi.org/10.18546/LRE.17.3.03</a:t>
            </a:r>
          </a:p>
        </p:txBody>
      </p:sp>
      <p:sp>
        <p:nvSpPr>
          <p:cNvPr id="3" name="Content Placeholder 2">
            <a:extLst>
              <a:ext uri="{FF2B5EF4-FFF2-40B4-BE49-F238E27FC236}">
                <a16:creationId xmlns:a16="http://schemas.microsoft.com/office/drawing/2014/main" id="{2FC9CA4D-F776-576E-6E3F-367DE60F0DC1}"/>
              </a:ext>
            </a:extLst>
          </p:cNvPr>
          <p:cNvSpPr>
            <a:spLocks noGrp="1"/>
          </p:cNvSpPr>
          <p:nvPr>
            <p:ph sz="half" idx="1"/>
          </p:nvPr>
        </p:nvSpPr>
        <p:spPr/>
        <p:txBody>
          <a:bodyPr/>
          <a:lstStyle/>
          <a:p>
            <a:r>
              <a:rPr lang="cy-GB" dirty="0"/>
              <a:t>Roedd cyfranogion yn athrawon ac arweinwyr sefydledig a phrofiadol yn y system ysgol uwchradd yn Lloegr.</a:t>
            </a:r>
          </a:p>
          <a:p>
            <a:r>
              <a:rPr lang="cy-GB" dirty="0"/>
              <a:t>Defnyddiwyd math penodol o gollage – lle caiff defnyddiau eu gosod yn hytrach na’u gludo – yng nghyd-destun cyfweliad ymchwil.</a:t>
            </a:r>
          </a:p>
        </p:txBody>
      </p:sp>
      <p:sp>
        <p:nvSpPr>
          <p:cNvPr id="4" name="Content Placeholder 3">
            <a:extLst>
              <a:ext uri="{FF2B5EF4-FFF2-40B4-BE49-F238E27FC236}">
                <a16:creationId xmlns:a16="http://schemas.microsoft.com/office/drawing/2014/main" id="{0ABA9275-827A-E899-360E-93BE2C7EEB56}"/>
              </a:ext>
            </a:extLst>
          </p:cNvPr>
          <p:cNvSpPr>
            <a:spLocks noGrp="1"/>
          </p:cNvSpPr>
          <p:nvPr>
            <p:ph sz="half" idx="2"/>
          </p:nvPr>
        </p:nvSpPr>
        <p:spPr/>
        <p:txBody>
          <a:bodyPr/>
          <a:lstStyle/>
          <a:p>
            <a:r>
              <a:rPr lang="en-GB" dirty="0"/>
              <a:t>Participants were established and experienced teachers and leaders in the secondary school system in England. </a:t>
            </a:r>
          </a:p>
          <a:p>
            <a:r>
              <a:rPr lang="en-GB" dirty="0"/>
              <a:t>A particular form of collage – where materials are placed rather than stuck – was used within the context of a research interview. </a:t>
            </a:r>
          </a:p>
        </p:txBody>
      </p:sp>
    </p:spTree>
    <p:extLst>
      <p:ext uri="{BB962C8B-B14F-4D97-AF65-F5344CB8AC3E}">
        <p14:creationId xmlns:p14="http://schemas.microsoft.com/office/powerpoint/2010/main" val="31584309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‘sandboxing’</a:t>
            </a:r>
          </a:p>
        </p:txBody>
      </p:sp>
      <p:sp>
        <p:nvSpPr>
          <p:cNvPr id="3" name="Content Placeholder 2"/>
          <p:cNvSpPr>
            <a:spLocks noGrp="1"/>
          </p:cNvSpPr>
          <p:nvPr>
            <p:ph sz="half" idx="1"/>
          </p:nvPr>
        </p:nvSpPr>
        <p:spPr/>
        <p:txBody>
          <a:bodyPr>
            <a:normAutofit fontScale="70000" lnSpcReduction="20000"/>
          </a:bodyPr>
          <a:lstStyle/>
          <a:p>
            <a:r>
              <a:rPr lang="cy-GB" dirty="0">
                <a:latin typeface="+mj-lt"/>
              </a:rPr>
              <a:t>Datblygwyd y dechneg hambwrdd tywod a blwch tywod gan Margaret </a:t>
            </a:r>
            <a:r>
              <a:rPr lang="cy-GB" dirty="0" err="1">
                <a:latin typeface="+mj-lt"/>
              </a:rPr>
              <a:t>Lowenfeld</a:t>
            </a:r>
            <a:r>
              <a:rPr lang="cy-GB" dirty="0">
                <a:latin typeface="+mj-lt"/>
              </a:rPr>
              <a:t> (1967, </a:t>
            </a:r>
            <a:r>
              <a:rPr lang="cy-GB" dirty="0" err="1">
                <a:latin typeface="+mj-lt"/>
              </a:rPr>
              <a:t>t.2</a:t>
            </a:r>
            <a:r>
              <a:rPr lang="cy-GB" dirty="0">
                <a:latin typeface="+mj-lt"/>
              </a:rPr>
              <a:t>) pan sylweddolodd bod chwarae plant “ddim yn ddamwain ond yn swyddogaeth hanfodol o blentyndod sy’n ymwneud yn ei hanfod </a:t>
            </a:r>
            <a:r>
              <a:rPr lang="cy-GB" dirty="0">
                <a:latin typeface="+mj-lt"/>
                <a:cs typeface="Calibri" panose="020F0502020204030204" pitchFamily="34" charset="0"/>
              </a:rPr>
              <a:t>â’r broses addasol” – yn sylfaenol mae arnynt angen ‘chwarae’ trwy eu pryderon, materion a dysgu i wneud synnwyr o’u byd, yn arbennig gan efallai nad yw eu geirfa llenyddol neu ynganiad yn caniatáu hyn</a:t>
            </a:r>
          </a:p>
          <a:p>
            <a:r>
              <a:rPr lang="cy-GB" dirty="0">
                <a:latin typeface="+mj-lt"/>
                <a:cs typeface="Calibri" panose="020F0502020204030204" pitchFamily="34" charset="0"/>
              </a:rPr>
              <a:t>Gan ddefnyddio ymagwedd </a:t>
            </a:r>
            <a:r>
              <a:rPr lang="cy-GB" dirty="0" err="1">
                <a:latin typeface="+mj-lt"/>
                <a:cs typeface="Calibri" panose="020F0502020204030204" pitchFamily="34" charset="0"/>
              </a:rPr>
              <a:t>seicoddadansoddol</a:t>
            </a:r>
            <a:r>
              <a:rPr lang="cy-GB" dirty="0">
                <a:latin typeface="+mj-lt"/>
                <a:cs typeface="Calibri" panose="020F0502020204030204" pitchFamily="34" charset="0"/>
              </a:rPr>
              <a:t>, seiliedig ar </a:t>
            </a:r>
            <a:r>
              <a:rPr lang="cy-GB" dirty="0" err="1">
                <a:latin typeface="+mj-lt"/>
                <a:cs typeface="Calibri" panose="020F0502020204030204" pitchFamily="34" charset="0"/>
              </a:rPr>
              <a:t>Jung</a:t>
            </a:r>
            <a:r>
              <a:rPr lang="cy-GB" dirty="0">
                <a:latin typeface="+mj-lt"/>
                <a:cs typeface="Calibri" panose="020F0502020204030204" pitchFamily="34" charset="0"/>
              </a:rPr>
              <a:t>, mae’r dechneg hon yn parhau mewn therapi chwarae a disgyblaethau therapiwtig eraill i helpu plant i adfyfyrio ar faterion anodd neu eu helpu i fynegi eu teimladau</a:t>
            </a:r>
            <a:endParaRPr lang="cy-GB" dirty="0">
              <a:latin typeface="+mj-lt"/>
            </a:endParaRPr>
          </a:p>
        </p:txBody>
      </p:sp>
      <p:sp>
        <p:nvSpPr>
          <p:cNvPr id="5" name="Content Placeholder 4">
            <a:extLst>
              <a:ext uri="{FF2B5EF4-FFF2-40B4-BE49-F238E27FC236}">
                <a16:creationId xmlns:a16="http://schemas.microsoft.com/office/drawing/2014/main" id="{9076A0FD-BAB1-F259-D64E-0E4D3F970EBD}"/>
              </a:ext>
            </a:extLst>
          </p:cNvPr>
          <p:cNvSpPr>
            <a:spLocks noGrp="1"/>
          </p:cNvSpPr>
          <p:nvPr>
            <p:ph sz="half" idx="2"/>
          </p:nvPr>
        </p:nvSpPr>
        <p:spPr/>
        <p:txBody>
          <a:bodyPr>
            <a:normAutofit fontScale="70000" lnSpcReduction="20000"/>
          </a:bodyPr>
          <a:lstStyle/>
          <a:p>
            <a:r>
              <a:rPr lang="en-US" dirty="0"/>
              <a:t>Sand tray and sand box technique was developed by Margaret </a:t>
            </a:r>
            <a:r>
              <a:rPr lang="en-US" dirty="0" err="1"/>
              <a:t>Lowenfeld</a:t>
            </a:r>
            <a:r>
              <a:rPr lang="en-US" dirty="0"/>
              <a:t> (1967, p.2 ) when she </a:t>
            </a:r>
            <a:r>
              <a:rPr lang="en-US" dirty="0" err="1"/>
              <a:t>realised</a:t>
            </a:r>
            <a:r>
              <a:rPr lang="en-US" dirty="0"/>
              <a:t> that children’s play “was not an accident but an essential function of childhood basically concerned with the adaptive process” – they essentially need to ‘play’ through their concerns, issues and learning to make sense of their world, particularly as their literary vocabulary or articulation may not allow this</a:t>
            </a:r>
          </a:p>
          <a:p>
            <a:r>
              <a:rPr lang="en-US" dirty="0"/>
              <a:t>Using a psychoanalytical, Jung based approach, this technique continues in play therapy and other therapeutic disciplines to help children reflect on difficult issues or help them articulate their feelings</a:t>
            </a:r>
          </a:p>
          <a:p>
            <a:endParaRPr lang="en-GB" dirty="0"/>
          </a:p>
        </p:txBody>
      </p:sp>
      <p:pic>
        <p:nvPicPr>
          <p:cNvPr id="4" name="Picture 3"/>
          <p:cNvPicPr>
            <a:picLocks noChangeAspect="1"/>
          </p:cNvPicPr>
          <p:nvPr/>
        </p:nvPicPr>
        <p:blipFill>
          <a:blip r:embed="rId2"/>
          <a:stretch>
            <a:fillRect/>
          </a:stretch>
        </p:blipFill>
        <p:spPr>
          <a:xfrm>
            <a:off x="7861321" y="86599"/>
            <a:ext cx="3084843" cy="1627773"/>
          </a:xfrm>
          <a:prstGeom prst="rect">
            <a:avLst/>
          </a:prstGeom>
        </p:spPr>
      </p:pic>
    </p:spTree>
    <p:extLst>
      <p:ext uri="{BB962C8B-B14F-4D97-AF65-F5344CB8AC3E}">
        <p14:creationId xmlns:p14="http://schemas.microsoft.com/office/powerpoint/2010/main" val="29292819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2406" y="366193"/>
            <a:ext cx="9605635" cy="1059305"/>
          </a:xfrm>
        </p:spPr>
        <p:txBody>
          <a:bodyPr>
            <a:normAutofit fontScale="90000"/>
          </a:bodyPr>
          <a:lstStyle/>
          <a:p>
            <a:br>
              <a:rPr lang="en-GB" dirty="0"/>
            </a:br>
            <a:r>
              <a:rPr lang="en-GB" dirty="0"/>
              <a:t>‘sandboxing’</a:t>
            </a:r>
          </a:p>
        </p:txBody>
      </p:sp>
      <p:sp>
        <p:nvSpPr>
          <p:cNvPr id="3" name="Content Placeholder 2"/>
          <p:cNvSpPr>
            <a:spLocks noGrp="1"/>
          </p:cNvSpPr>
          <p:nvPr>
            <p:ph sz="half" idx="1"/>
          </p:nvPr>
        </p:nvSpPr>
        <p:spPr/>
        <p:txBody>
          <a:bodyPr>
            <a:normAutofit/>
          </a:bodyPr>
          <a:lstStyle/>
          <a:p>
            <a:endParaRPr lang="en-GB" dirty="0"/>
          </a:p>
        </p:txBody>
      </p:sp>
      <p:sp>
        <p:nvSpPr>
          <p:cNvPr id="4" name="Content Placeholder 3">
            <a:extLst>
              <a:ext uri="{FF2B5EF4-FFF2-40B4-BE49-F238E27FC236}">
                <a16:creationId xmlns:a16="http://schemas.microsoft.com/office/drawing/2014/main" id="{1199292A-6D5D-5814-1F3A-FF25BF01911D}"/>
              </a:ext>
            </a:extLst>
          </p:cNvPr>
          <p:cNvSpPr>
            <a:spLocks noGrp="1"/>
          </p:cNvSpPr>
          <p:nvPr>
            <p:ph sz="half" idx="2"/>
          </p:nvPr>
        </p:nvSpPr>
        <p:spPr/>
        <p:txBody>
          <a:bodyPr>
            <a:normAutofit/>
          </a:bodyPr>
          <a:lstStyle/>
          <a:p>
            <a:endParaRPr lang="en-GB" dirty="0"/>
          </a:p>
        </p:txBody>
      </p:sp>
      <p:pic>
        <p:nvPicPr>
          <p:cNvPr id="5" name="Picture 4"/>
          <p:cNvPicPr>
            <a:picLocks noChangeAspect="1"/>
          </p:cNvPicPr>
          <p:nvPr/>
        </p:nvPicPr>
        <p:blipFill>
          <a:blip r:embed="rId2"/>
          <a:stretch>
            <a:fillRect/>
          </a:stretch>
        </p:blipFill>
        <p:spPr>
          <a:xfrm>
            <a:off x="484800" y="4240943"/>
            <a:ext cx="2237426" cy="2450804"/>
          </a:xfrm>
          <a:prstGeom prst="rect">
            <a:avLst/>
          </a:prstGeom>
        </p:spPr>
      </p:pic>
      <p:pic>
        <p:nvPicPr>
          <p:cNvPr id="6" name="Picture 5"/>
          <p:cNvPicPr>
            <a:picLocks noChangeAspect="1"/>
          </p:cNvPicPr>
          <p:nvPr/>
        </p:nvPicPr>
        <p:blipFill>
          <a:blip r:embed="rId3"/>
          <a:stretch>
            <a:fillRect/>
          </a:stretch>
        </p:blipFill>
        <p:spPr>
          <a:xfrm>
            <a:off x="2656783" y="1807091"/>
            <a:ext cx="3084843" cy="3084843"/>
          </a:xfrm>
          <a:prstGeom prst="rect">
            <a:avLst/>
          </a:prstGeom>
        </p:spPr>
      </p:pic>
      <p:pic>
        <p:nvPicPr>
          <p:cNvPr id="7" name="Picture 6"/>
          <p:cNvPicPr>
            <a:picLocks noChangeAspect="1"/>
          </p:cNvPicPr>
          <p:nvPr/>
        </p:nvPicPr>
        <p:blipFill>
          <a:blip r:embed="rId4"/>
          <a:stretch>
            <a:fillRect/>
          </a:stretch>
        </p:blipFill>
        <p:spPr>
          <a:xfrm>
            <a:off x="6564209" y="3741038"/>
            <a:ext cx="2816596" cy="2822693"/>
          </a:xfrm>
          <a:prstGeom prst="rect">
            <a:avLst/>
          </a:prstGeom>
        </p:spPr>
      </p:pic>
      <p:pic>
        <p:nvPicPr>
          <p:cNvPr id="8" name="Picture 7"/>
          <p:cNvPicPr>
            <a:picLocks noChangeAspect="1"/>
          </p:cNvPicPr>
          <p:nvPr/>
        </p:nvPicPr>
        <p:blipFill>
          <a:blip r:embed="rId5"/>
          <a:stretch>
            <a:fillRect/>
          </a:stretch>
        </p:blipFill>
        <p:spPr>
          <a:xfrm>
            <a:off x="9934466" y="1890622"/>
            <a:ext cx="1541821" cy="1885196"/>
          </a:xfrm>
          <a:prstGeom prst="rect">
            <a:avLst/>
          </a:prstGeom>
        </p:spPr>
      </p:pic>
    </p:spTree>
    <p:extLst>
      <p:ext uri="{BB962C8B-B14F-4D97-AF65-F5344CB8AC3E}">
        <p14:creationId xmlns:p14="http://schemas.microsoft.com/office/powerpoint/2010/main" val="39236989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36445-B22B-98E7-18B4-70794D2925EB}"/>
              </a:ext>
            </a:extLst>
          </p:cNvPr>
          <p:cNvSpPr>
            <a:spLocks noGrp="1"/>
          </p:cNvSpPr>
          <p:nvPr>
            <p:ph type="title"/>
          </p:nvPr>
        </p:nvSpPr>
        <p:spPr/>
        <p:txBody>
          <a:bodyPr/>
          <a:lstStyle/>
          <a:p>
            <a:br>
              <a:rPr lang="en-GB" dirty="0"/>
            </a:br>
            <a:r>
              <a:rPr lang="en-GB" dirty="0"/>
              <a:t>‘sandboxing’</a:t>
            </a:r>
          </a:p>
        </p:txBody>
      </p:sp>
      <p:sp>
        <p:nvSpPr>
          <p:cNvPr id="3" name="Content Placeholder 2">
            <a:extLst>
              <a:ext uri="{FF2B5EF4-FFF2-40B4-BE49-F238E27FC236}">
                <a16:creationId xmlns:a16="http://schemas.microsoft.com/office/drawing/2014/main" id="{AB556BF3-5554-13E3-CC5C-186198745F73}"/>
              </a:ext>
            </a:extLst>
          </p:cNvPr>
          <p:cNvSpPr>
            <a:spLocks noGrp="1"/>
          </p:cNvSpPr>
          <p:nvPr>
            <p:ph sz="half" idx="1"/>
          </p:nvPr>
        </p:nvSpPr>
        <p:spPr>
          <a:xfrm>
            <a:off x="838200" y="1825625"/>
            <a:ext cx="5181600" cy="3716193"/>
          </a:xfrm>
        </p:spPr>
        <p:txBody>
          <a:bodyPr>
            <a:normAutofit fontScale="92500" lnSpcReduction="20000"/>
          </a:bodyPr>
          <a:lstStyle/>
          <a:p>
            <a:r>
              <a:rPr lang="cy-GB" dirty="0"/>
              <a:t>Gan ddefnyddio blwch, hambwrdd neu lestr debyg arall yn llawn tywod chwarae, gellir rhoi teganau, gwrthrychau bach (canhwyllau, allweddi, batris, darnau arian ayb) i mewn i “adeiladu tirlun yn cynrychioli ein byd a’i archwilio’n storïol gyda’i gilydd” (</a:t>
            </a:r>
            <a:r>
              <a:rPr lang="cy-GB" dirty="0" err="1"/>
              <a:t>Amas</a:t>
            </a:r>
            <a:r>
              <a:rPr lang="cy-GB" dirty="0"/>
              <a:t>, 2007, </a:t>
            </a:r>
            <a:r>
              <a:rPr lang="cy-GB" dirty="0" err="1"/>
              <a:t>t.7</a:t>
            </a:r>
            <a:r>
              <a:rPr lang="cy-GB" dirty="0"/>
              <a:t>). Gellir tynnu llun llinellau yn y tywod i gynrychioli gwahanol ardaloedd neu ddynodi amser a gellir defnyddio symbolau a llythrennau hefyd.</a:t>
            </a:r>
          </a:p>
        </p:txBody>
      </p:sp>
      <p:sp>
        <p:nvSpPr>
          <p:cNvPr id="4" name="Content Placeholder 3">
            <a:extLst>
              <a:ext uri="{FF2B5EF4-FFF2-40B4-BE49-F238E27FC236}">
                <a16:creationId xmlns:a16="http://schemas.microsoft.com/office/drawing/2014/main" id="{1374C59B-6899-94A1-4032-73EFEE65FFFF}"/>
              </a:ext>
            </a:extLst>
          </p:cNvPr>
          <p:cNvSpPr>
            <a:spLocks noGrp="1"/>
          </p:cNvSpPr>
          <p:nvPr>
            <p:ph sz="half" idx="2"/>
          </p:nvPr>
        </p:nvSpPr>
        <p:spPr/>
        <p:txBody>
          <a:bodyPr>
            <a:normAutofit fontScale="92500" lnSpcReduction="20000"/>
          </a:bodyPr>
          <a:lstStyle/>
          <a:p>
            <a:r>
              <a:rPr lang="en-US" dirty="0" err="1"/>
              <a:t>Utilising</a:t>
            </a:r>
            <a:r>
              <a:rPr lang="en-US" dirty="0"/>
              <a:t> a box, tray or other similar receptacle filled with play sand, small toys, objects (candles, keys, batteries, coins etc.) can be placed to “build a landscape representing our world and explore it narratively with each other” (Amas, 2007, p.7). Lines can be drawn in the sand to represent different areas or signify time and symbols and letters can also be used. </a:t>
            </a:r>
          </a:p>
          <a:p>
            <a:endParaRPr lang="en-GB" dirty="0"/>
          </a:p>
        </p:txBody>
      </p:sp>
    </p:spTree>
    <p:extLst>
      <p:ext uri="{BB962C8B-B14F-4D97-AF65-F5344CB8AC3E}">
        <p14:creationId xmlns:p14="http://schemas.microsoft.com/office/powerpoint/2010/main" val="15755852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GB" dirty="0"/>
            </a:br>
            <a:r>
              <a:rPr lang="en-GB" dirty="0"/>
              <a:t>‘sandboxing’</a:t>
            </a:r>
          </a:p>
        </p:txBody>
      </p:sp>
      <p:sp>
        <p:nvSpPr>
          <p:cNvPr id="3" name="Content Placeholder 2"/>
          <p:cNvSpPr>
            <a:spLocks noGrp="1"/>
          </p:cNvSpPr>
          <p:nvPr>
            <p:ph sz="half" idx="1"/>
          </p:nvPr>
        </p:nvSpPr>
        <p:spPr/>
        <p:txBody>
          <a:bodyPr>
            <a:normAutofit fontScale="62500" lnSpcReduction="20000"/>
          </a:bodyPr>
          <a:lstStyle/>
          <a:p>
            <a:r>
              <a:rPr lang="cy-GB" dirty="0"/>
              <a:t>Mae’r dechneg hon hefyd yn ddull ymchwil cyfranogol gweledol, a ddefnyddir yn helaeth yng ngwaith </a:t>
            </a:r>
            <a:r>
              <a:rPr lang="cy-GB" dirty="0" err="1"/>
              <a:t>Mannay</a:t>
            </a:r>
            <a:r>
              <a:rPr lang="cy-GB" dirty="0"/>
              <a:t> (2017)</a:t>
            </a:r>
          </a:p>
          <a:p>
            <a:r>
              <a:rPr lang="cy-GB" dirty="0"/>
              <a:t>Yn yr ymchwil “</a:t>
            </a:r>
            <a:r>
              <a:rPr lang="cy-GB" dirty="0" err="1"/>
              <a:t>Drawing</a:t>
            </a:r>
            <a:r>
              <a:rPr lang="cy-GB" dirty="0"/>
              <a:t> a </a:t>
            </a:r>
            <a:r>
              <a:rPr lang="cy-GB" dirty="0" err="1"/>
              <a:t>line</a:t>
            </a:r>
            <a:r>
              <a:rPr lang="cy-GB" dirty="0"/>
              <a:t> in the </a:t>
            </a:r>
            <a:r>
              <a:rPr lang="cy-GB" dirty="0" err="1"/>
              <a:t>sand</a:t>
            </a:r>
            <a:r>
              <a:rPr lang="cy-GB" dirty="0"/>
              <a:t>”: </a:t>
            </a:r>
            <a:r>
              <a:rPr lang="cy-GB" dirty="0" err="1"/>
              <a:t>reflective</a:t>
            </a:r>
            <a:r>
              <a:rPr lang="cy-GB" dirty="0"/>
              <a:t> </a:t>
            </a:r>
            <a:r>
              <a:rPr lang="cy-GB" dirty="0" err="1"/>
              <a:t>practice</a:t>
            </a:r>
            <a:r>
              <a:rPr lang="cy-GB" dirty="0"/>
              <a:t> </a:t>
            </a:r>
            <a:r>
              <a:rPr lang="cy-GB" dirty="0" err="1"/>
              <a:t>using</a:t>
            </a:r>
            <a:r>
              <a:rPr lang="cy-GB" dirty="0"/>
              <a:t> ‘</a:t>
            </a:r>
            <a:r>
              <a:rPr lang="cy-GB" dirty="0" err="1"/>
              <a:t>sandboxing</a:t>
            </a:r>
            <a:r>
              <a:rPr lang="cy-GB" dirty="0"/>
              <a:t>’ </a:t>
            </a:r>
            <a:r>
              <a:rPr lang="cy-GB" dirty="0" err="1"/>
              <a:t>with</a:t>
            </a:r>
            <a:r>
              <a:rPr lang="cy-GB" dirty="0"/>
              <a:t> HE’</a:t>
            </a:r>
          </a:p>
          <a:p>
            <a:r>
              <a:rPr lang="cy-GB" dirty="0"/>
              <a:t>, rhoddwyd cyfle i fyfyrwyr adeiladu tirlun trosiadol yn rhan o arfer adfyfyriol mewn ymateb i leoliad o fewn lleoliad Blynyddoedd Cynnar</a:t>
            </a:r>
          </a:p>
          <a:p>
            <a:r>
              <a:rPr lang="cy-GB" dirty="0"/>
              <a:t>Mae myfyrwyr yn gollwng rhan ohonyn nhw eu hunain wrth weithio gyda phlant, ni allant fyth wahanu eu harfer yn llawn rhag eu hunain ac o ganlyniad caiff hyn </a:t>
            </a:r>
            <a:r>
              <a:rPr lang="cy-GB" dirty="0">
                <a:latin typeface="Calibri" panose="020F0502020204030204" pitchFamily="34" charset="0"/>
                <a:cs typeface="Calibri" panose="020F0502020204030204" pitchFamily="34" charset="0"/>
              </a:rPr>
              <a:t>sgil-effeithiau emosiynol</a:t>
            </a:r>
          </a:p>
          <a:p>
            <a:r>
              <a:rPr lang="cy-GB" dirty="0">
                <a:latin typeface="Calibri" panose="020F0502020204030204" pitchFamily="34" charset="0"/>
                <a:cs typeface="Calibri" panose="020F0502020204030204" pitchFamily="34" charset="0"/>
              </a:rPr>
              <a:t>Mae bod yn ymarferydd adfyfyriol yn ganolog i alwedigaeth ymarferydd Blynyddoedd Cynnar ac yn ei dro mae hyn yn annog sgiliau datblygu problemau yn ogystal â hunan-welliant</a:t>
            </a:r>
            <a:endParaRPr lang="cy-GB" dirty="0"/>
          </a:p>
        </p:txBody>
      </p:sp>
      <p:sp>
        <p:nvSpPr>
          <p:cNvPr id="4" name="Content Placeholder 3">
            <a:extLst>
              <a:ext uri="{FF2B5EF4-FFF2-40B4-BE49-F238E27FC236}">
                <a16:creationId xmlns:a16="http://schemas.microsoft.com/office/drawing/2014/main" id="{2F20078C-DD5F-5E44-6B1E-5C44DBE997CD}"/>
              </a:ext>
            </a:extLst>
          </p:cNvPr>
          <p:cNvSpPr>
            <a:spLocks noGrp="1"/>
          </p:cNvSpPr>
          <p:nvPr>
            <p:ph sz="half" idx="2"/>
          </p:nvPr>
        </p:nvSpPr>
        <p:spPr/>
        <p:txBody>
          <a:bodyPr>
            <a:normAutofit fontScale="62500" lnSpcReduction="20000"/>
          </a:bodyPr>
          <a:lstStyle/>
          <a:p>
            <a:r>
              <a:rPr lang="en-US" dirty="0"/>
              <a:t>This technique is also a visual participatory research method, employed extensively in </a:t>
            </a:r>
            <a:r>
              <a:rPr lang="en-US" dirty="0" err="1"/>
              <a:t>Mannay’s</a:t>
            </a:r>
            <a:r>
              <a:rPr lang="en-US" dirty="0"/>
              <a:t> work (2017) </a:t>
            </a:r>
          </a:p>
          <a:p>
            <a:r>
              <a:rPr lang="en-US" dirty="0"/>
              <a:t>In the research “Drawing a line in the sand”: reflective practice using ‘sandboxing’ with HE,  students were given the opportunity to build a metaphorical landscape as part of reflective practice in response to placement within an Early Years setting</a:t>
            </a:r>
          </a:p>
          <a:p>
            <a:r>
              <a:rPr lang="en-US" dirty="0"/>
              <a:t>Students relinquish a part of themselves whilst working with children, they can never truly separate their practice from self and consequently this has emotional repercussions</a:t>
            </a:r>
          </a:p>
          <a:p>
            <a:r>
              <a:rPr lang="en-US" dirty="0"/>
              <a:t>Being a reflective practitioner is central to the profession of an Early Years practitioner and this in turn encourages problem solving skills as well as self-improvement</a:t>
            </a:r>
            <a:endParaRPr lang="en-GB" dirty="0"/>
          </a:p>
          <a:p>
            <a:endParaRPr lang="en-GB" dirty="0"/>
          </a:p>
        </p:txBody>
      </p:sp>
    </p:spTree>
    <p:extLst>
      <p:ext uri="{BB962C8B-B14F-4D97-AF65-F5344CB8AC3E}">
        <p14:creationId xmlns:p14="http://schemas.microsoft.com/office/powerpoint/2010/main" val="27706263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p:cNvPicPr>
            <a:picLocks noChangeAspect="1"/>
          </p:cNvPicPr>
          <p:nvPr/>
        </p:nvPicPr>
        <p:blipFill>
          <a:blip r:embed="rId2"/>
          <a:stretch>
            <a:fillRect/>
          </a:stretch>
        </p:blipFill>
        <p:spPr>
          <a:xfrm>
            <a:off x="6188185" y="4893183"/>
            <a:ext cx="1896020" cy="1810669"/>
          </a:xfrm>
          <a:prstGeom prst="rect">
            <a:avLst/>
          </a:prstGeom>
        </p:spPr>
      </p:pic>
      <p:pic>
        <p:nvPicPr>
          <p:cNvPr id="13" name="Picture 12"/>
          <p:cNvPicPr>
            <a:picLocks noChangeAspect="1"/>
          </p:cNvPicPr>
          <p:nvPr/>
        </p:nvPicPr>
        <p:blipFill>
          <a:blip r:embed="rId3"/>
          <a:stretch>
            <a:fillRect/>
          </a:stretch>
        </p:blipFill>
        <p:spPr>
          <a:xfrm>
            <a:off x="6920238" y="3808771"/>
            <a:ext cx="1908213" cy="1865538"/>
          </a:xfrm>
          <a:prstGeom prst="rect">
            <a:avLst/>
          </a:prstGeom>
        </p:spPr>
      </p:pic>
      <p:pic>
        <p:nvPicPr>
          <p:cNvPr id="12" name="Picture 11"/>
          <p:cNvPicPr>
            <a:picLocks noChangeAspect="1"/>
          </p:cNvPicPr>
          <p:nvPr/>
        </p:nvPicPr>
        <p:blipFill>
          <a:blip r:embed="rId4"/>
          <a:stretch>
            <a:fillRect/>
          </a:stretch>
        </p:blipFill>
        <p:spPr>
          <a:xfrm>
            <a:off x="7305804" y="2642412"/>
            <a:ext cx="1774090" cy="1621677"/>
          </a:xfrm>
          <a:prstGeom prst="rect">
            <a:avLst/>
          </a:prstGeom>
        </p:spPr>
      </p:pic>
      <p:pic>
        <p:nvPicPr>
          <p:cNvPr id="11" name="Picture 10"/>
          <p:cNvPicPr>
            <a:picLocks noChangeAspect="1"/>
          </p:cNvPicPr>
          <p:nvPr/>
        </p:nvPicPr>
        <p:blipFill>
          <a:blip r:embed="rId5"/>
          <a:stretch>
            <a:fillRect/>
          </a:stretch>
        </p:blipFill>
        <p:spPr>
          <a:xfrm>
            <a:off x="6217521" y="1318363"/>
            <a:ext cx="1792379" cy="1737511"/>
          </a:xfrm>
          <a:prstGeom prst="rect">
            <a:avLst/>
          </a:prstGeom>
        </p:spPr>
      </p:pic>
      <p:pic>
        <p:nvPicPr>
          <p:cNvPr id="10" name="Content Placeholder 18"/>
          <p:cNvPicPr>
            <a:picLocks noChangeAspect="1"/>
          </p:cNvPicPr>
          <p:nvPr/>
        </p:nvPicPr>
        <p:blipFill>
          <a:blip r:embed="rId6"/>
          <a:stretch>
            <a:fillRect/>
          </a:stretch>
        </p:blipFill>
        <p:spPr>
          <a:xfrm>
            <a:off x="3581661" y="4841363"/>
            <a:ext cx="1926503" cy="1914310"/>
          </a:xfrm>
          <a:prstGeom prst="rect">
            <a:avLst/>
          </a:prstGeom>
        </p:spPr>
      </p:pic>
      <p:pic>
        <p:nvPicPr>
          <p:cNvPr id="9" name="Picture 8"/>
          <p:cNvPicPr>
            <a:picLocks noChangeAspect="1"/>
          </p:cNvPicPr>
          <p:nvPr/>
        </p:nvPicPr>
        <p:blipFill>
          <a:blip r:embed="rId7"/>
          <a:stretch>
            <a:fillRect/>
          </a:stretch>
        </p:blipFill>
        <p:spPr>
          <a:xfrm>
            <a:off x="2926753" y="4116312"/>
            <a:ext cx="1396105" cy="1341236"/>
          </a:xfrm>
          <a:prstGeom prst="rect">
            <a:avLst/>
          </a:prstGeom>
        </p:spPr>
      </p:pic>
      <p:pic>
        <p:nvPicPr>
          <p:cNvPr id="8" name="Picture 7"/>
          <p:cNvPicPr>
            <a:picLocks noChangeAspect="1"/>
          </p:cNvPicPr>
          <p:nvPr/>
        </p:nvPicPr>
        <p:blipFill>
          <a:blip r:embed="rId8"/>
          <a:stretch>
            <a:fillRect/>
          </a:stretch>
        </p:blipFill>
        <p:spPr>
          <a:xfrm>
            <a:off x="2651940" y="2520482"/>
            <a:ext cx="1859441" cy="1865538"/>
          </a:xfrm>
          <a:prstGeom prst="rect">
            <a:avLst/>
          </a:prstGeom>
        </p:spPr>
      </p:pic>
      <p:pic>
        <p:nvPicPr>
          <p:cNvPr id="7" name="Picture 6"/>
          <p:cNvPicPr>
            <a:picLocks noChangeAspect="1"/>
          </p:cNvPicPr>
          <p:nvPr/>
        </p:nvPicPr>
        <p:blipFill>
          <a:blip r:embed="rId9"/>
          <a:stretch>
            <a:fillRect/>
          </a:stretch>
        </p:blipFill>
        <p:spPr>
          <a:xfrm>
            <a:off x="3383993" y="1324943"/>
            <a:ext cx="1877731" cy="1859441"/>
          </a:xfrm>
          <a:prstGeom prst="rect">
            <a:avLst/>
          </a:prstGeom>
        </p:spPr>
      </p:pic>
      <p:sp>
        <p:nvSpPr>
          <p:cNvPr id="2" name="Title 1"/>
          <p:cNvSpPr>
            <a:spLocks noGrp="1"/>
          </p:cNvSpPr>
          <p:nvPr>
            <p:ph type="title"/>
          </p:nvPr>
        </p:nvSpPr>
        <p:spPr/>
        <p:txBody>
          <a:bodyPr/>
          <a:lstStyle/>
          <a:p>
            <a:r>
              <a:rPr lang="en-GB" dirty="0"/>
              <a:t>DULL ‘Sandboxing’ Method</a:t>
            </a:r>
          </a:p>
        </p:txBody>
      </p:sp>
      <p:pic>
        <p:nvPicPr>
          <p:cNvPr id="6" name="Content Placeholder 5"/>
          <p:cNvPicPr>
            <a:picLocks noGrp="1" noChangeAspect="1"/>
          </p:cNvPicPr>
          <p:nvPr>
            <p:ph idx="1"/>
          </p:nvPr>
        </p:nvPicPr>
        <p:blipFill>
          <a:blip r:embed="rId10"/>
          <a:stretch>
            <a:fillRect/>
          </a:stretch>
        </p:blipFill>
        <p:spPr>
          <a:xfrm>
            <a:off x="4064014" y="2159545"/>
            <a:ext cx="3530862" cy="3449638"/>
          </a:xfrm>
          <a:prstGeom prst="rect">
            <a:avLst/>
          </a:prstGeom>
        </p:spPr>
      </p:pic>
      <p:pic>
        <p:nvPicPr>
          <p:cNvPr id="15" name="Picture 14"/>
          <p:cNvPicPr>
            <a:picLocks noChangeAspect="1"/>
          </p:cNvPicPr>
          <p:nvPr/>
        </p:nvPicPr>
        <p:blipFill>
          <a:blip r:embed="rId11"/>
          <a:stretch>
            <a:fillRect/>
          </a:stretch>
        </p:blipFill>
        <p:spPr>
          <a:xfrm>
            <a:off x="10389299" y="2133482"/>
            <a:ext cx="597460" cy="2347163"/>
          </a:xfrm>
          <a:prstGeom prst="rect">
            <a:avLst/>
          </a:prstGeom>
        </p:spPr>
      </p:pic>
      <p:sp>
        <p:nvSpPr>
          <p:cNvPr id="18" name="TextBox 17">
            <a:extLst>
              <a:ext uri="{FF2B5EF4-FFF2-40B4-BE49-F238E27FC236}">
                <a16:creationId xmlns:a16="http://schemas.microsoft.com/office/drawing/2014/main" id="{37131D52-2F6A-46E6-81B6-83E85EAB3A08}"/>
              </a:ext>
            </a:extLst>
          </p:cNvPr>
          <p:cNvSpPr txBox="1"/>
          <p:nvPr/>
        </p:nvSpPr>
        <p:spPr>
          <a:xfrm>
            <a:off x="95774" y="3808771"/>
            <a:ext cx="2746583" cy="1938992"/>
          </a:xfrm>
          <a:prstGeom prst="rect">
            <a:avLst/>
          </a:prstGeom>
          <a:noFill/>
        </p:spPr>
        <p:txBody>
          <a:bodyPr wrap="square">
            <a:spAutoFit/>
          </a:bodyPr>
          <a:lstStyle/>
          <a:p>
            <a:r>
              <a:rPr lang="en-GB" sz="1500" dirty="0"/>
              <a:t>Sandboxing is a powerful metaphorical tool that enables students to make pertinent links between theory and practice, the abstract to the actual, without the parameters of overly structured conceptualised reflective models</a:t>
            </a:r>
          </a:p>
        </p:txBody>
      </p:sp>
      <p:sp>
        <p:nvSpPr>
          <p:cNvPr id="3" name="TextBox 2">
            <a:extLst>
              <a:ext uri="{FF2B5EF4-FFF2-40B4-BE49-F238E27FC236}">
                <a16:creationId xmlns:a16="http://schemas.microsoft.com/office/drawing/2014/main" id="{B9D099D1-1553-DE1E-291B-385AC50B069B}"/>
              </a:ext>
            </a:extLst>
          </p:cNvPr>
          <p:cNvSpPr txBox="1"/>
          <p:nvPr/>
        </p:nvSpPr>
        <p:spPr>
          <a:xfrm>
            <a:off x="166286" y="1807988"/>
            <a:ext cx="2746583" cy="1708160"/>
          </a:xfrm>
          <a:prstGeom prst="rect">
            <a:avLst/>
          </a:prstGeom>
          <a:noFill/>
        </p:spPr>
        <p:txBody>
          <a:bodyPr wrap="square">
            <a:spAutoFit/>
          </a:bodyPr>
          <a:lstStyle/>
          <a:p>
            <a:r>
              <a:rPr lang="cy-GB" sz="1500" dirty="0"/>
              <a:t>Mae ‘</a:t>
            </a:r>
            <a:r>
              <a:rPr lang="cy-GB" sz="1500" dirty="0" err="1"/>
              <a:t>sandboxing</a:t>
            </a:r>
            <a:r>
              <a:rPr lang="cy-GB" sz="1500" dirty="0"/>
              <a:t>’ yn arf trosiadol grymus sy’n galluogi i fyfyrwyr wneud cysylltiadau perthnasol rhwng damcaniaeth ac arfer, yr haniaethol a’r gwirioneddol, heb baramedrau modelau cysyniadol, adfyfyriol sy’n or-strwythuredig </a:t>
            </a:r>
          </a:p>
        </p:txBody>
      </p:sp>
      <p:sp>
        <p:nvSpPr>
          <p:cNvPr id="4" name="TextBox 3">
            <a:extLst>
              <a:ext uri="{FF2B5EF4-FFF2-40B4-BE49-F238E27FC236}">
                <a16:creationId xmlns:a16="http://schemas.microsoft.com/office/drawing/2014/main" id="{39B08430-47B1-924B-7919-5CD4DC94E48C}"/>
              </a:ext>
            </a:extLst>
          </p:cNvPr>
          <p:cNvSpPr txBox="1"/>
          <p:nvPr/>
        </p:nvSpPr>
        <p:spPr>
          <a:xfrm>
            <a:off x="9315796" y="1490749"/>
            <a:ext cx="2517985" cy="523220"/>
          </a:xfrm>
          <a:prstGeom prst="rect">
            <a:avLst/>
          </a:prstGeom>
          <a:noFill/>
        </p:spPr>
        <p:txBody>
          <a:bodyPr wrap="square" rtlCol="0">
            <a:spAutoFit/>
          </a:bodyPr>
          <a:lstStyle/>
          <a:p>
            <a:pPr algn="ctr"/>
            <a:r>
              <a:rPr lang="en-GB" sz="2800" b="1" dirty="0"/>
              <a:t>EARLY YEARS</a:t>
            </a:r>
          </a:p>
        </p:txBody>
      </p:sp>
      <p:sp>
        <p:nvSpPr>
          <p:cNvPr id="5" name="TextBox 4">
            <a:extLst>
              <a:ext uri="{FF2B5EF4-FFF2-40B4-BE49-F238E27FC236}">
                <a16:creationId xmlns:a16="http://schemas.microsoft.com/office/drawing/2014/main" id="{F9FCA2F2-CA61-A099-DE71-A476CBE15275}"/>
              </a:ext>
            </a:extLst>
          </p:cNvPr>
          <p:cNvSpPr txBox="1"/>
          <p:nvPr/>
        </p:nvSpPr>
        <p:spPr>
          <a:xfrm>
            <a:off x="9775768" y="4600158"/>
            <a:ext cx="1972888" cy="954107"/>
          </a:xfrm>
          <a:prstGeom prst="rect">
            <a:avLst/>
          </a:prstGeom>
          <a:noFill/>
        </p:spPr>
        <p:txBody>
          <a:bodyPr wrap="square" rtlCol="0">
            <a:spAutoFit/>
          </a:bodyPr>
          <a:lstStyle/>
          <a:p>
            <a:r>
              <a:rPr lang="en-GB" sz="2800" b="1" dirty="0"/>
              <a:t>HIGHER EDUCATION</a:t>
            </a:r>
          </a:p>
        </p:txBody>
      </p:sp>
    </p:spTree>
    <p:extLst>
      <p:ext uri="{BB962C8B-B14F-4D97-AF65-F5344CB8AC3E}">
        <p14:creationId xmlns:p14="http://schemas.microsoft.com/office/powerpoint/2010/main" val="9743805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1AE067B-01C0-65A5-F288-1D36BB2D5E4E}"/>
              </a:ext>
            </a:extLst>
          </p:cNvPr>
          <p:cNvSpPr>
            <a:spLocks noGrp="1"/>
          </p:cNvSpPr>
          <p:nvPr>
            <p:ph type="title"/>
          </p:nvPr>
        </p:nvSpPr>
        <p:spPr>
          <a:xfrm>
            <a:off x="358219" y="365125"/>
            <a:ext cx="11481847" cy="1325563"/>
          </a:xfrm>
        </p:spPr>
        <p:txBody>
          <a:bodyPr/>
          <a:lstStyle/>
          <a:p>
            <a:endParaRPr lang="en-US"/>
          </a:p>
        </p:txBody>
      </p:sp>
      <p:pic>
        <p:nvPicPr>
          <p:cNvPr id="4" name="Picture 3"/>
          <p:cNvPicPr>
            <a:picLocks noChangeAspect="1"/>
          </p:cNvPicPr>
          <p:nvPr/>
        </p:nvPicPr>
        <p:blipFill>
          <a:blip r:embed="rId2"/>
          <a:stretch>
            <a:fillRect/>
          </a:stretch>
        </p:blipFill>
        <p:spPr>
          <a:xfrm>
            <a:off x="810008" y="365125"/>
            <a:ext cx="10772391" cy="5036434"/>
          </a:xfrm>
          <a:prstGeom prst="rect">
            <a:avLst/>
          </a:prstGeom>
          <a:noFill/>
        </p:spPr>
      </p:pic>
    </p:spTree>
    <p:extLst>
      <p:ext uri="{BB962C8B-B14F-4D97-AF65-F5344CB8AC3E}">
        <p14:creationId xmlns:p14="http://schemas.microsoft.com/office/powerpoint/2010/main" val="394389852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YSTYRIAETHAU</a:t>
            </a:r>
            <a:r>
              <a:rPr lang="en-GB" dirty="0"/>
              <a:t> </a:t>
            </a:r>
            <a:r>
              <a:rPr lang="en-GB" dirty="0" err="1"/>
              <a:t>MOESEGOL</a:t>
            </a:r>
            <a:r>
              <a:rPr lang="en-GB" dirty="0"/>
              <a:t>…</a:t>
            </a:r>
          </a:p>
        </p:txBody>
      </p:sp>
      <p:sp>
        <p:nvSpPr>
          <p:cNvPr id="3" name="Content Placeholder 2"/>
          <p:cNvSpPr>
            <a:spLocks noGrp="1"/>
          </p:cNvSpPr>
          <p:nvPr>
            <p:ph idx="1"/>
          </p:nvPr>
        </p:nvSpPr>
        <p:spPr>
          <a:xfrm>
            <a:off x="1451579" y="2144684"/>
            <a:ext cx="9665308" cy="3321661"/>
          </a:xfrm>
        </p:spPr>
        <p:txBody>
          <a:bodyPr>
            <a:normAutofit lnSpcReduction="10000"/>
          </a:bodyPr>
          <a:lstStyle/>
          <a:p>
            <a:r>
              <a:rPr lang="en-US" dirty="0" err="1"/>
              <a:t>Anhysbysrwydd</a:t>
            </a:r>
            <a:r>
              <a:rPr lang="en-US" dirty="0"/>
              <a:t> </a:t>
            </a:r>
            <a:r>
              <a:rPr lang="en-US" dirty="0" err="1"/>
              <a:t>ymatebwyr</a:t>
            </a:r>
            <a:endParaRPr lang="en-US" dirty="0"/>
          </a:p>
          <a:p>
            <a:r>
              <a:rPr lang="en-US" dirty="0" err="1"/>
              <a:t>Osgoi</a:t>
            </a:r>
            <a:r>
              <a:rPr lang="en-US" dirty="0"/>
              <a:t> </a:t>
            </a:r>
            <a:r>
              <a:rPr lang="en-US" dirty="0" err="1"/>
              <a:t>niwed</a:t>
            </a:r>
            <a:endParaRPr lang="en-US" dirty="0"/>
          </a:p>
          <a:p>
            <a:r>
              <a:rPr lang="en-US" dirty="0" err="1"/>
              <a:t>Cyfrinachedd</a:t>
            </a:r>
            <a:endParaRPr lang="en-US" dirty="0"/>
          </a:p>
          <a:p>
            <a:r>
              <a:rPr lang="en-US" dirty="0" err="1"/>
              <a:t>Cydsyniad</a:t>
            </a:r>
            <a:r>
              <a:rPr lang="en-US" dirty="0"/>
              <a:t> </a:t>
            </a:r>
            <a:r>
              <a:rPr lang="en-US" dirty="0" err="1"/>
              <a:t>ar</a:t>
            </a:r>
            <a:r>
              <a:rPr lang="en-US" dirty="0"/>
              <a:t> sail </a:t>
            </a:r>
            <a:r>
              <a:rPr lang="en-US" dirty="0" err="1"/>
              <a:t>gwybodaeth</a:t>
            </a:r>
            <a:r>
              <a:rPr lang="en-US" dirty="0"/>
              <a:t> </a:t>
            </a:r>
          </a:p>
          <a:p>
            <a:endParaRPr lang="en-US" dirty="0"/>
          </a:p>
          <a:p>
            <a:r>
              <a:rPr lang="en-GB" dirty="0" err="1"/>
              <a:t>Fodd</a:t>
            </a:r>
            <a:r>
              <a:rPr lang="en-GB" dirty="0"/>
              <a:t> </a:t>
            </a:r>
            <a:r>
              <a:rPr lang="en-GB" dirty="0" err="1"/>
              <a:t>bynnag</a:t>
            </a:r>
            <a:r>
              <a:rPr lang="en-GB" dirty="0"/>
              <a:t>, </a:t>
            </a:r>
            <a:r>
              <a:rPr lang="en-GB" dirty="0" err="1"/>
              <a:t>caiff</a:t>
            </a:r>
            <a:r>
              <a:rPr lang="en-GB" dirty="0"/>
              <a:t> y </a:t>
            </a:r>
            <a:r>
              <a:rPr lang="en-GB" dirty="0" err="1"/>
              <a:t>rhain</a:t>
            </a:r>
            <a:r>
              <a:rPr lang="en-GB" dirty="0"/>
              <a:t> </a:t>
            </a:r>
            <a:r>
              <a:rPr lang="en-GB" dirty="0" err="1"/>
              <a:t>eu</a:t>
            </a:r>
            <a:r>
              <a:rPr lang="en-GB" dirty="0"/>
              <a:t> </a:t>
            </a:r>
            <a:r>
              <a:rPr lang="en-GB" dirty="0" err="1"/>
              <a:t>MWYHAU</a:t>
            </a:r>
            <a:r>
              <a:rPr lang="en-GB" dirty="0"/>
              <a:t> </a:t>
            </a:r>
            <a:r>
              <a:rPr lang="en-GB" dirty="0" err="1"/>
              <a:t>wrth</a:t>
            </a:r>
            <a:r>
              <a:rPr lang="en-GB" dirty="0"/>
              <a:t> </a:t>
            </a:r>
            <a:r>
              <a:rPr lang="en-GB" dirty="0" err="1"/>
              <a:t>ddefnyddio</a:t>
            </a:r>
            <a:r>
              <a:rPr lang="en-GB" dirty="0"/>
              <a:t> </a:t>
            </a:r>
            <a:r>
              <a:rPr lang="en-GB" dirty="0" err="1"/>
              <a:t>dulliau</a:t>
            </a:r>
            <a:r>
              <a:rPr lang="en-GB" dirty="0"/>
              <a:t> </a:t>
            </a:r>
            <a:r>
              <a:rPr lang="en-GB" dirty="0" err="1"/>
              <a:t>gweledol</a:t>
            </a:r>
            <a:endParaRPr lang="en-GB" dirty="0"/>
          </a:p>
          <a:p>
            <a:pPr marL="0" indent="0">
              <a:buNone/>
            </a:pPr>
            <a:endParaRPr lang="en-US" dirty="0"/>
          </a:p>
          <a:p>
            <a:endParaRPr lang="en-GB" dirty="0"/>
          </a:p>
        </p:txBody>
      </p:sp>
      <p:pic>
        <p:nvPicPr>
          <p:cNvPr id="4" name="Picture 3"/>
          <p:cNvPicPr>
            <a:picLocks noChangeAspect="1"/>
          </p:cNvPicPr>
          <p:nvPr/>
        </p:nvPicPr>
        <p:blipFill>
          <a:blip r:embed="rId2"/>
          <a:stretch>
            <a:fillRect/>
          </a:stretch>
        </p:blipFill>
        <p:spPr>
          <a:xfrm>
            <a:off x="5599939" y="2210809"/>
            <a:ext cx="737680" cy="1530229"/>
          </a:xfrm>
          <a:prstGeom prst="rect">
            <a:avLst/>
          </a:prstGeom>
        </p:spPr>
      </p:pic>
      <p:sp>
        <p:nvSpPr>
          <p:cNvPr id="6" name="TextBox 5">
            <a:extLst>
              <a:ext uri="{FF2B5EF4-FFF2-40B4-BE49-F238E27FC236}">
                <a16:creationId xmlns:a16="http://schemas.microsoft.com/office/drawing/2014/main" id="{C6CB43BC-D4B8-F2AA-87C8-804E6E8F89A5}"/>
              </a:ext>
            </a:extLst>
          </p:cNvPr>
          <p:cNvSpPr txBox="1"/>
          <p:nvPr/>
        </p:nvSpPr>
        <p:spPr>
          <a:xfrm>
            <a:off x="7259782" y="2729312"/>
            <a:ext cx="4560916" cy="646331"/>
          </a:xfrm>
          <a:prstGeom prst="rect">
            <a:avLst/>
          </a:prstGeom>
          <a:noFill/>
        </p:spPr>
        <p:txBody>
          <a:bodyPr wrap="square" rtlCol="0">
            <a:spAutoFit/>
          </a:bodyPr>
          <a:lstStyle/>
          <a:p>
            <a:r>
              <a:rPr lang="en-GB" dirty="0" err="1"/>
              <a:t>Caiff</a:t>
            </a:r>
            <a:r>
              <a:rPr lang="en-GB" dirty="0"/>
              <a:t> y </a:t>
            </a:r>
            <a:r>
              <a:rPr lang="en-GB" dirty="0" err="1"/>
              <a:t>rhain</a:t>
            </a:r>
            <a:r>
              <a:rPr lang="en-GB" dirty="0"/>
              <a:t> </a:t>
            </a:r>
            <a:r>
              <a:rPr lang="en-GB" dirty="0" err="1"/>
              <a:t>eu</a:t>
            </a:r>
            <a:r>
              <a:rPr lang="en-GB" dirty="0"/>
              <a:t> </a:t>
            </a:r>
            <a:r>
              <a:rPr lang="en-GB" dirty="0" err="1"/>
              <a:t>cymhwyso</a:t>
            </a:r>
            <a:r>
              <a:rPr lang="en-GB" dirty="0"/>
              <a:t> i BOB </a:t>
            </a:r>
            <a:br>
              <a:rPr lang="en-GB" dirty="0"/>
            </a:br>
            <a:r>
              <a:rPr lang="en-GB" dirty="0"/>
              <a:t>darn o </a:t>
            </a:r>
            <a:r>
              <a:rPr lang="en-GB" dirty="0" err="1"/>
              <a:t>ymchwil</a:t>
            </a:r>
            <a:endParaRPr lang="en-GB" dirty="0"/>
          </a:p>
        </p:txBody>
      </p:sp>
    </p:spTree>
    <p:extLst>
      <p:ext uri="{BB962C8B-B14F-4D97-AF65-F5344CB8AC3E}">
        <p14:creationId xmlns:p14="http://schemas.microsoft.com/office/powerpoint/2010/main" val="339824523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Ethical considerations…</a:t>
            </a:r>
          </a:p>
        </p:txBody>
      </p:sp>
      <p:sp>
        <p:nvSpPr>
          <p:cNvPr id="3" name="Content Placeholder 2"/>
          <p:cNvSpPr>
            <a:spLocks noGrp="1"/>
          </p:cNvSpPr>
          <p:nvPr>
            <p:ph idx="1"/>
          </p:nvPr>
        </p:nvSpPr>
        <p:spPr>
          <a:xfrm>
            <a:off x="1451579" y="2144684"/>
            <a:ext cx="9665308" cy="3321661"/>
          </a:xfrm>
        </p:spPr>
        <p:txBody>
          <a:bodyPr>
            <a:normAutofit/>
          </a:bodyPr>
          <a:lstStyle/>
          <a:p>
            <a:r>
              <a:rPr lang="en-US" dirty="0"/>
              <a:t>Anonymity of respondents</a:t>
            </a:r>
          </a:p>
          <a:p>
            <a:r>
              <a:rPr lang="en-US" dirty="0"/>
              <a:t>Avoidance of harm</a:t>
            </a:r>
          </a:p>
          <a:p>
            <a:r>
              <a:rPr lang="en-US" dirty="0"/>
              <a:t>Confidentiality</a:t>
            </a:r>
          </a:p>
          <a:p>
            <a:r>
              <a:rPr lang="en-US" dirty="0"/>
              <a:t>Informed consent </a:t>
            </a:r>
          </a:p>
          <a:p>
            <a:endParaRPr lang="en-US" dirty="0"/>
          </a:p>
          <a:p>
            <a:r>
              <a:rPr lang="en-GB" dirty="0"/>
              <a:t>However, these are AMPLIFIED when utilising visual methods</a:t>
            </a:r>
          </a:p>
          <a:p>
            <a:pPr marL="0" indent="0">
              <a:buNone/>
            </a:pPr>
            <a:endParaRPr lang="en-US" dirty="0"/>
          </a:p>
          <a:p>
            <a:endParaRPr lang="en-GB" dirty="0"/>
          </a:p>
        </p:txBody>
      </p:sp>
      <p:pic>
        <p:nvPicPr>
          <p:cNvPr id="4" name="Picture 3"/>
          <p:cNvPicPr>
            <a:picLocks noChangeAspect="1"/>
          </p:cNvPicPr>
          <p:nvPr/>
        </p:nvPicPr>
        <p:blipFill>
          <a:blip r:embed="rId2"/>
          <a:stretch>
            <a:fillRect/>
          </a:stretch>
        </p:blipFill>
        <p:spPr>
          <a:xfrm>
            <a:off x="5599939" y="2210809"/>
            <a:ext cx="737680" cy="1530229"/>
          </a:xfrm>
          <a:prstGeom prst="rect">
            <a:avLst/>
          </a:prstGeom>
        </p:spPr>
      </p:pic>
      <p:pic>
        <p:nvPicPr>
          <p:cNvPr id="5" name="Picture 4"/>
          <p:cNvPicPr>
            <a:picLocks noChangeAspect="1"/>
          </p:cNvPicPr>
          <p:nvPr/>
        </p:nvPicPr>
        <p:blipFill>
          <a:blip r:embed="rId3"/>
          <a:stretch>
            <a:fillRect/>
          </a:stretch>
        </p:blipFill>
        <p:spPr>
          <a:xfrm>
            <a:off x="7029247" y="2808379"/>
            <a:ext cx="3456732" cy="493819"/>
          </a:xfrm>
          <a:prstGeom prst="rect">
            <a:avLst/>
          </a:prstGeom>
        </p:spPr>
      </p:pic>
    </p:spTree>
    <p:extLst>
      <p:ext uri="{BB962C8B-B14F-4D97-AF65-F5344CB8AC3E}">
        <p14:creationId xmlns:p14="http://schemas.microsoft.com/office/powerpoint/2010/main" val="8717082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A03B0-B4CD-4C40-B4AF-C92197F5B6BA}"/>
              </a:ext>
            </a:extLst>
          </p:cNvPr>
          <p:cNvSpPr>
            <a:spLocks noGrp="1"/>
          </p:cNvSpPr>
          <p:nvPr>
            <p:ph type="title"/>
          </p:nvPr>
        </p:nvSpPr>
        <p:spPr>
          <a:xfrm>
            <a:off x="254925" y="729586"/>
            <a:ext cx="3228296" cy="2614143"/>
          </a:xfrm>
        </p:spPr>
        <p:txBody>
          <a:bodyPr vert="horz" lIns="91440" tIns="45720" rIns="91440" bIns="0" rtlCol="0" anchor="b">
            <a:normAutofit/>
          </a:bodyPr>
          <a:lstStyle/>
          <a:p>
            <a:r>
              <a:rPr lang="en-US" sz="3600" dirty="0" err="1"/>
              <a:t>UNRHYW</a:t>
            </a:r>
            <a:r>
              <a:rPr lang="en-US" sz="3600" dirty="0"/>
              <a:t> </a:t>
            </a:r>
            <a:r>
              <a:rPr lang="en-US" sz="3600" dirty="0" err="1"/>
              <a:t>GWESTIYNAU</a:t>
            </a:r>
            <a:br>
              <a:rPr lang="en-US" sz="3600" dirty="0"/>
            </a:br>
            <a:br>
              <a:rPr lang="en-US" sz="3600" dirty="0"/>
            </a:br>
            <a:r>
              <a:rPr lang="en-US" sz="3600" dirty="0"/>
              <a:t>Any questions?</a:t>
            </a:r>
          </a:p>
        </p:txBody>
      </p:sp>
      <p:pic>
        <p:nvPicPr>
          <p:cNvPr id="4" name="Content Placeholder 3">
            <a:extLst>
              <a:ext uri="{FF2B5EF4-FFF2-40B4-BE49-F238E27FC236}">
                <a16:creationId xmlns:a16="http://schemas.microsoft.com/office/drawing/2014/main" id="{57FA5FC7-79F8-498E-9BF9-8BFCBE78E93D}"/>
              </a:ext>
            </a:extLst>
          </p:cNvPr>
          <p:cNvPicPr>
            <a:picLocks noGrp="1" noChangeAspect="1"/>
          </p:cNvPicPr>
          <p:nvPr>
            <p:ph idx="1"/>
          </p:nvPr>
        </p:nvPicPr>
        <p:blipFill>
          <a:blip r:embed="rId2"/>
          <a:stretch>
            <a:fillRect/>
          </a:stretch>
        </p:blipFill>
        <p:spPr>
          <a:xfrm>
            <a:off x="5826747" y="1116345"/>
            <a:ext cx="3866172" cy="3866172"/>
          </a:xfrm>
          <a:prstGeom prst="rect">
            <a:avLst/>
          </a:prstGeom>
        </p:spPr>
      </p:pic>
    </p:spTree>
    <p:extLst>
      <p:ext uri="{BB962C8B-B14F-4D97-AF65-F5344CB8AC3E}">
        <p14:creationId xmlns:p14="http://schemas.microsoft.com/office/powerpoint/2010/main" val="376846194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1E404-DF43-8C22-2C61-283038EEB38A}"/>
              </a:ext>
            </a:extLst>
          </p:cNvPr>
          <p:cNvSpPr>
            <a:spLocks noGrp="1"/>
          </p:cNvSpPr>
          <p:nvPr>
            <p:ph type="title"/>
          </p:nvPr>
        </p:nvSpPr>
        <p:spPr/>
        <p:txBody>
          <a:bodyPr/>
          <a:lstStyle/>
          <a:p>
            <a:r>
              <a:rPr lang="en-GB" dirty="0" err="1"/>
              <a:t>CYFEIRIADAU</a:t>
            </a:r>
            <a:br>
              <a:rPr lang="en-GB"/>
            </a:br>
            <a:r>
              <a:rPr lang="en-GB"/>
              <a:t>References</a:t>
            </a:r>
            <a:endParaRPr lang="en-GB" dirty="0"/>
          </a:p>
        </p:txBody>
      </p:sp>
      <p:sp>
        <p:nvSpPr>
          <p:cNvPr id="3" name="Content Placeholder 2">
            <a:extLst>
              <a:ext uri="{FF2B5EF4-FFF2-40B4-BE49-F238E27FC236}">
                <a16:creationId xmlns:a16="http://schemas.microsoft.com/office/drawing/2014/main" id="{86A77C4C-4502-452C-EBEB-FABCB7726058}"/>
              </a:ext>
            </a:extLst>
          </p:cNvPr>
          <p:cNvSpPr>
            <a:spLocks noGrp="1"/>
          </p:cNvSpPr>
          <p:nvPr>
            <p:ph idx="1"/>
          </p:nvPr>
        </p:nvSpPr>
        <p:spPr/>
        <p:txBody>
          <a:bodyPr>
            <a:normAutofit fontScale="70000" lnSpcReduction="20000"/>
          </a:bodyPr>
          <a:lstStyle/>
          <a:p>
            <a:r>
              <a:rPr lang="en-GB" b="0" i="0" dirty="0">
                <a:effectLst/>
              </a:rPr>
              <a:t>Grant, A. (2019). Participant-created documents as an elicitation tool: Things we might not have otherwise been told. </a:t>
            </a:r>
            <a:r>
              <a:rPr lang="en-GB" b="0" i="1" dirty="0">
                <a:effectLst/>
              </a:rPr>
              <a:t>Doing Excellent Social Research with Documents: Practical Examples and Guidance for Qualitative Researchers. </a:t>
            </a:r>
            <a:r>
              <a:rPr lang="en-GB" b="0" dirty="0">
                <a:effectLst/>
              </a:rPr>
              <a:t>London: Routledge</a:t>
            </a:r>
            <a:r>
              <a:rPr lang="en-GB" b="0" i="0" dirty="0">
                <a:effectLst/>
              </a:rPr>
              <a:t>: Taylor &amp; Francis Group</a:t>
            </a:r>
          </a:p>
          <a:p>
            <a:r>
              <a:rPr lang="en-GB" dirty="0"/>
              <a:t>Kara, H. (2015) </a:t>
            </a:r>
            <a:r>
              <a:rPr lang="en-GB" i="1" dirty="0"/>
              <a:t>Creative Research Methods in the Social Sciences: A practical guide</a:t>
            </a:r>
            <a:r>
              <a:rPr lang="en-GB" dirty="0"/>
              <a:t>. Bristol: Policy Press.</a:t>
            </a:r>
          </a:p>
          <a:p>
            <a:r>
              <a:rPr lang="en-GB" dirty="0" err="1"/>
              <a:t>Lowenfeld</a:t>
            </a:r>
            <a:r>
              <a:rPr lang="en-GB" dirty="0"/>
              <a:t>, M. (1967) </a:t>
            </a:r>
            <a:r>
              <a:rPr lang="en-GB" i="1" dirty="0"/>
              <a:t>Play in Childhood. </a:t>
            </a:r>
            <a:r>
              <a:rPr lang="en-GB" dirty="0"/>
              <a:t>New York: Wiley</a:t>
            </a:r>
          </a:p>
          <a:p>
            <a:r>
              <a:rPr lang="en-GB" dirty="0" err="1"/>
              <a:t>Mannay</a:t>
            </a:r>
            <a:r>
              <a:rPr lang="en-GB" dirty="0"/>
              <a:t>, D., Staples, E. and Edwards, V. (2017) ‘Visual methodologies, sand and psychoanalysis: Employing creative participatory techniques to explore the educational experiences of mature students and children in care’. Visual Studies, 32 (4), 345–58</a:t>
            </a:r>
          </a:p>
          <a:p>
            <a:r>
              <a:rPr lang="en-GB" dirty="0"/>
              <a:t>O’Reilly, M. &amp; Dogra, N. (2018). </a:t>
            </a:r>
            <a:r>
              <a:rPr lang="en-GB" i="1" dirty="0"/>
              <a:t>Interviewing Children and Young People for Research. </a:t>
            </a:r>
            <a:r>
              <a:rPr lang="en-GB" dirty="0"/>
              <a:t>London: Sage</a:t>
            </a:r>
          </a:p>
          <a:p>
            <a:r>
              <a:rPr lang="en-GB" dirty="0"/>
              <a:t>Roberts, A. and Woods, P.A. (2018) ‘Theorising the value of collage in exploring educational leadership’. </a:t>
            </a:r>
            <a:r>
              <a:rPr lang="en-GB" i="1" dirty="0"/>
              <a:t>British Educational Research Journal, </a:t>
            </a:r>
            <a:r>
              <a:rPr lang="en-GB" dirty="0"/>
              <a:t>44 (4), 626–42.</a:t>
            </a:r>
          </a:p>
          <a:p>
            <a:r>
              <a:rPr lang="en-GB" dirty="0"/>
              <a:t>Thomas, M. E. (2009) </a:t>
            </a:r>
            <a:r>
              <a:rPr lang="en-GB" i="1" dirty="0"/>
              <a:t>Auto-photography</a:t>
            </a:r>
            <a:r>
              <a:rPr lang="en-GB" dirty="0"/>
              <a:t>. Columbus, OH: The Ohio State University</a:t>
            </a:r>
          </a:p>
        </p:txBody>
      </p:sp>
    </p:spTree>
    <p:extLst>
      <p:ext uri="{BB962C8B-B14F-4D97-AF65-F5344CB8AC3E}">
        <p14:creationId xmlns:p14="http://schemas.microsoft.com/office/powerpoint/2010/main" val="146223167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UWTSD_Powerpoint Template Accessible Widescreen_2023 Sept (2)</Template>
  <TotalTime>1319</TotalTime>
  <Words>5243</Words>
  <Application>Microsoft Office PowerPoint</Application>
  <PresentationFormat>Widescreen</PresentationFormat>
  <Paragraphs>248</Paragraphs>
  <Slides>45</Slides>
  <Notes>0</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45</vt:i4>
      </vt:variant>
    </vt:vector>
  </HeadingPairs>
  <TitlesOfParts>
    <vt:vector size="57" baseType="lpstr">
      <vt:lpstr>Arial</vt:lpstr>
      <vt:lpstr>Calibri</vt:lpstr>
      <vt:lpstr>Calibri Light</vt:lpstr>
      <vt:lpstr>Helvetica</vt:lpstr>
      <vt:lpstr>Open Sans</vt:lpstr>
      <vt:lpstr>UWTSD Holding Page</vt:lpstr>
      <vt:lpstr>UWTSD Title Page 1</vt:lpstr>
      <vt:lpstr>UWTSD Text 1</vt:lpstr>
      <vt:lpstr>UWTSD Text 2</vt:lpstr>
      <vt:lpstr>UWTSD Text 3</vt:lpstr>
      <vt:lpstr>UWTSD Text 4</vt:lpstr>
      <vt:lpstr>UWTSD Logo Variations place image in Background</vt:lpstr>
      <vt:lpstr>ECGE7005Q – DULLIAU CREADIGOL O GASGLU DATA / Creative methods of gathering data  Ydyn nhw’n hwyluso dulliau mwy cyfranogol /  Do they facilitate more participatory approaches?</vt:lpstr>
      <vt:lpstr>NODAU / Aims</vt:lpstr>
      <vt:lpstr>Ymchwilio gyda phlant /  Researching with children </vt:lpstr>
      <vt:lpstr>CCUHP – ERTHYGL 2 UNCRC – Article 12</vt:lpstr>
      <vt:lpstr>YMCHWILO GYDAG OEDOLION /  Researching with adults</vt:lpstr>
      <vt:lpstr>  DULLIAU YMCHWIL YN Y GWYDDORAU CYMDEITHASOL /   Research methods in social sciences</vt:lpstr>
      <vt:lpstr> DULLIAU YMCHWIL YN Y GWYDDORAU CYMDEITHASOL / Research methods in social sciences</vt:lpstr>
      <vt:lpstr>DULLIAU CYFRANOGOL/GWELEDOL CREADIGOL / Creative participatory/visual methods</vt:lpstr>
      <vt:lpstr>PowerPoint Presentation</vt:lpstr>
      <vt:lpstr>BETH YW’R DULLIAU GWELEDOL/ CYFRANOGOL CREADIGOL? PAM EU DEFNYDDIO?  </vt:lpstr>
      <vt:lpstr>What are visual methods/ creative participatory methods? Why use them? </vt:lpstr>
      <vt:lpstr>ENNYN YMATEB DRWY FFOTOGRAFFau PHOTO ELICITATION</vt:lpstr>
      <vt:lpstr>ENNYN YMATEB DRWY FFOTOGRAFFau Photo elicitation </vt:lpstr>
      <vt:lpstr>Pa anawsterau allech chi ddod ar eu traws wrth ennyn ymateb drwy ffotograffau /   What difficulties might you encounter using photo elicitation?</vt:lpstr>
      <vt:lpstr>Dienw /  Anonymous?</vt:lpstr>
      <vt:lpstr>ENGHREIFFTIAU O ENNYN YMATEB DRWY FFOTOGRAFFAU / Examples of PE Padgett, D.K. et al. (2013) ‘A Picture Is Worth . . . ? Photo Elicitation Interviewing With Formerly Homeless Adults’, Qualitative health research, 23(11), pp. 1435–1444. Available at: https://doi.org/10.1177/1049732313507752.</vt:lpstr>
      <vt:lpstr>DARLUNIO / drawing</vt:lpstr>
      <vt:lpstr>DARLUNIAU /  Drawings </vt:lpstr>
      <vt:lpstr>DARLUNIAU / drawings</vt:lpstr>
      <vt:lpstr>GWNEUD COLLAGE /  collaging</vt:lpstr>
      <vt:lpstr>GWNEUD COLLAGE – ENGHRAIFFT Collaging - example </vt:lpstr>
      <vt:lpstr>Collage 1 </vt:lpstr>
      <vt:lpstr>CRYNODEB O’R ADRODDIAD – collage 1</vt:lpstr>
      <vt:lpstr>Summary of the Narration – collage 1</vt:lpstr>
      <vt:lpstr>Collage 2 </vt:lpstr>
      <vt:lpstr>CRYNODEB O’R ADRODDIAD – collage 2</vt:lpstr>
      <vt:lpstr>Summary of the narration – collage 2</vt:lpstr>
      <vt:lpstr>Collage 3</vt:lpstr>
      <vt:lpstr>Crynodeb o’r adroddiad – Collage 3</vt:lpstr>
      <vt:lpstr>Summary of the narration – COLLAGE 3</vt:lpstr>
      <vt:lpstr>DARLLEN PELLACH Further reading</vt:lpstr>
      <vt:lpstr>GWEITHGAREDDAU STICER Sticker activities </vt:lpstr>
      <vt:lpstr>ADFYFYRDOD Reflection</vt:lpstr>
      <vt:lpstr>ENGHRAIFFT / Example Gameiro S, de Guevara BB, El Refaie E, Payson A (2018) DrawingOut – An innovative drawing workshop method to support the generation and dissemination of research findings. PLoS ONE 13(9): e0203197. https://doi.org/10.1371/journal.pone.0203197</vt:lpstr>
      <vt:lpstr>ENGHRAIFFT / EXAMPLE Culshaw, S. (2019) ‘The unspoken power of collage? Using an innovative arts-based research method to explore the experience of struggling as a teacher’. London Review of Education, 17 (3): 268–283. DOI https://doi.org/10.18546/LRE.17.3.03</vt:lpstr>
      <vt:lpstr> ‘sandboxing’</vt:lpstr>
      <vt:lpstr> ‘sandboxing’</vt:lpstr>
      <vt:lpstr> ‘sandboxing’</vt:lpstr>
      <vt:lpstr> ‘sandboxing’</vt:lpstr>
      <vt:lpstr>DULL ‘Sandboxing’ Method</vt:lpstr>
      <vt:lpstr>PowerPoint Presentation</vt:lpstr>
      <vt:lpstr>YSTYRIAETHAU MOESEGOL…</vt:lpstr>
      <vt:lpstr>Ethical considerations…</vt:lpstr>
      <vt:lpstr>UNRHYW GWESTIYNAU  Any questions?</vt:lpstr>
      <vt:lpstr>CYFEIRIADAU References</vt:lpstr>
    </vt:vector>
  </TitlesOfParts>
  <Company>University of South Wales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whistle stop tour of visual methods</dc:title>
  <dc:creator>Claire Pescott</dc:creator>
  <cp:lastModifiedBy>Alison Murphy</cp:lastModifiedBy>
  <cp:revision>35</cp:revision>
  <dcterms:created xsi:type="dcterms:W3CDTF">2019-01-07T13:58:26Z</dcterms:created>
  <dcterms:modified xsi:type="dcterms:W3CDTF">2025-01-08T10:44:22Z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Gallery:11</vt:lpwstr>
  </property>
  <property fmtid="{D5CDD505-2E9C-101B-9397-08002B2CF9AE}" pid="3" name="ClassificationContentMarkingHeaderText">
    <vt:lpwstr>PUBLIC / CYHOEDDUS</vt:lpwstr>
  </property>
</Properties>
</file>