
<file path=[Content_Types].xml><?xml version="1.0" encoding="utf-8"?>
<Types xmlns="http://schemas.openxmlformats.org/package/2006/content-types">
  <Default Extension="jpe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62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ju, Thirmal" userId="fed62d18-e876-47dc-b9cd-5448a83ec94e" providerId="ADAL" clId="{601E0932-CDF5-4F7F-BFD1-F021A135275A}"/>
    <pc:docChg chg="undo custSel addSld delSld modSld">
      <pc:chgData name="Raju, Thirmal" userId="fed62d18-e876-47dc-b9cd-5448a83ec94e" providerId="ADAL" clId="{601E0932-CDF5-4F7F-BFD1-F021A135275A}" dt="2022-04-01T21:35:13.033" v="228"/>
      <pc:docMkLst>
        <pc:docMk/>
      </pc:docMkLst>
      <pc:sldChg chg="addSp delSp modSp modTransition modAnim">
        <pc:chgData name="Raju, Thirmal" userId="fed62d18-e876-47dc-b9cd-5448a83ec94e" providerId="ADAL" clId="{601E0932-CDF5-4F7F-BFD1-F021A135275A}" dt="2022-04-01T21:35:13.033" v="228"/>
        <pc:sldMkLst>
          <pc:docMk/>
          <pc:sldMk cId="476064310" sldId="256"/>
        </pc:sldMkLst>
        <pc:picChg chg="add mod">
          <ac:chgData name="Raju, Thirmal" userId="fed62d18-e876-47dc-b9cd-5448a83ec94e" providerId="ADAL" clId="{601E0932-CDF5-4F7F-BFD1-F021A135275A}" dt="2022-04-01T20:56:44.354" v="215"/>
          <ac:picMkLst>
            <pc:docMk/>
            <pc:sldMk cId="476064310" sldId="256"/>
            <ac:picMk id="5" creationId="{2BD98E96-7437-40C5-99D6-409854A73BE5}"/>
          </ac:picMkLst>
        </pc:picChg>
        <pc:picChg chg="add del mod">
          <ac:chgData name="Raju, Thirmal" userId="fed62d18-e876-47dc-b9cd-5448a83ec94e" providerId="ADAL" clId="{601E0932-CDF5-4F7F-BFD1-F021A135275A}" dt="2022-04-01T21:23:14.665" v="227"/>
          <ac:picMkLst>
            <pc:docMk/>
            <pc:sldMk cId="476064310" sldId="256"/>
            <ac:picMk id="6" creationId="{17EF727D-7CC9-401C-867E-E1AAF7A63CC4}"/>
          </ac:picMkLst>
        </pc:picChg>
        <pc:picChg chg="add mod">
          <ac:chgData name="Raju, Thirmal" userId="fed62d18-e876-47dc-b9cd-5448a83ec94e" providerId="ADAL" clId="{601E0932-CDF5-4F7F-BFD1-F021A135275A}" dt="2022-04-01T21:35:13.033" v="228"/>
          <ac:picMkLst>
            <pc:docMk/>
            <pc:sldMk cId="476064310" sldId="256"/>
            <ac:picMk id="7" creationId="{3E51B3AA-89B2-44AE-A095-E80FE066C985}"/>
          </ac:picMkLst>
        </pc:picChg>
      </pc:sldChg>
      <pc:sldChg chg="addSp modSp del mod modTransition modAnim">
        <pc:chgData name="Raju, Thirmal" userId="fed62d18-e876-47dc-b9cd-5448a83ec94e" providerId="ADAL" clId="{601E0932-CDF5-4F7F-BFD1-F021A135275A}" dt="2022-04-01T21:09:43.567" v="224" actId="47"/>
        <pc:sldMkLst>
          <pc:docMk/>
          <pc:sldMk cId="3706855242" sldId="257"/>
        </pc:sldMkLst>
        <pc:spChg chg="mod">
          <ac:chgData name="Raju, Thirmal" userId="fed62d18-e876-47dc-b9cd-5448a83ec94e" providerId="ADAL" clId="{601E0932-CDF5-4F7F-BFD1-F021A135275A}" dt="2022-04-01T20:56:47.230" v="216" actId="6549"/>
          <ac:spMkLst>
            <pc:docMk/>
            <pc:sldMk cId="3706855242" sldId="257"/>
            <ac:spMk id="2" creationId="{ED1E1432-D942-4BE9-84D9-AB07AC5894AA}"/>
          </ac:spMkLst>
        </pc:spChg>
        <pc:picChg chg="add mod">
          <ac:chgData name="Raju, Thirmal" userId="fed62d18-e876-47dc-b9cd-5448a83ec94e" providerId="ADAL" clId="{601E0932-CDF5-4F7F-BFD1-F021A135275A}" dt="2022-04-01T20:56:44.354" v="215"/>
          <ac:picMkLst>
            <pc:docMk/>
            <pc:sldMk cId="3706855242" sldId="257"/>
            <ac:picMk id="3" creationId="{5A9C98B9-DA43-4663-9677-7EB7F1E34E07}"/>
          </ac:picMkLst>
        </pc:picChg>
        <pc:picChg chg="add mod">
          <ac:chgData name="Raju, Thirmal" userId="fed62d18-e876-47dc-b9cd-5448a83ec94e" providerId="ADAL" clId="{601E0932-CDF5-4F7F-BFD1-F021A135275A}" dt="2022-04-01T21:09:05.943" v="223"/>
          <ac:picMkLst>
            <pc:docMk/>
            <pc:sldMk cId="3706855242" sldId="257"/>
            <ac:picMk id="4" creationId="{49ADFB82-EE84-4065-8273-1BE60E196652}"/>
          </ac:picMkLst>
        </pc:picChg>
      </pc:sldChg>
      <pc:sldChg chg="addSp modSp del mod modTransition modAnim">
        <pc:chgData name="Raju, Thirmal" userId="fed62d18-e876-47dc-b9cd-5448a83ec94e" providerId="ADAL" clId="{601E0932-CDF5-4F7F-BFD1-F021A135275A}" dt="2022-04-01T21:09:45.278" v="225" actId="47"/>
        <pc:sldMkLst>
          <pc:docMk/>
          <pc:sldMk cId="2671978545" sldId="258"/>
        </pc:sldMkLst>
        <pc:spChg chg="mod">
          <ac:chgData name="Raju, Thirmal" userId="fed62d18-e876-47dc-b9cd-5448a83ec94e" providerId="ADAL" clId="{601E0932-CDF5-4F7F-BFD1-F021A135275A}" dt="2022-04-01T12:28:52.001" v="1" actId="255"/>
          <ac:spMkLst>
            <pc:docMk/>
            <pc:sldMk cId="2671978545" sldId="258"/>
            <ac:spMk id="2" creationId="{F9BBBFFF-6AE9-4BB9-97FC-1D7B2624C664}"/>
          </ac:spMkLst>
        </pc:spChg>
        <pc:picChg chg="add mod">
          <ac:chgData name="Raju, Thirmal" userId="fed62d18-e876-47dc-b9cd-5448a83ec94e" providerId="ADAL" clId="{601E0932-CDF5-4F7F-BFD1-F021A135275A}" dt="2022-04-01T20:56:44.354" v="215"/>
          <ac:picMkLst>
            <pc:docMk/>
            <pc:sldMk cId="2671978545" sldId="258"/>
            <ac:picMk id="3" creationId="{F7A3F416-1658-43A5-A2A0-8869905759C2}"/>
          </ac:picMkLst>
        </pc:picChg>
      </pc:sldChg>
      <pc:sldChg chg="new del">
        <pc:chgData name="Raju, Thirmal" userId="fed62d18-e876-47dc-b9cd-5448a83ec94e" providerId="ADAL" clId="{601E0932-CDF5-4F7F-BFD1-F021A135275A}" dt="2022-04-01T20:57:06.514" v="219" actId="47"/>
        <pc:sldMkLst>
          <pc:docMk/>
          <pc:sldMk cId="172340603" sldId="259"/>
        </pc:sldMkLst>
      </pc:sldChg>
      <pc:sldChg chg="addSp delSp modSp add modAnim">
        <pc:chgData name="Raju, Thirmal" userId="fed62d18-e876-47dc-b9cd-5448a83ec94e" providerId="ADAL" clId="{601E0932-CDF5-4F7F-BFD1-F021A135275A}" dt="2022-04-01T21:35:13.033" v="228"/>
        <pc:sldMkLst>
          <pc:docMk/>
          <pc:sldMk cId="2324572377" sldId="260"/>
        </pc:sldMkLst>
        <pc:picChg chg="add del mod">
          <ac:chgData name="Raju, Thirmal" userId="fed62d18-e876-47dc-b9cd-5448a83ec94e" providerId="ADAL" clId="{601E0932-CDF5-4F7F-BFD1-F021A135275A}" dt="2022-04-01T21:23:14.665" v="227"/>
          <ac:picMkLst>
            <pc:docMk/>
            <pc:sldMk cId="2324572377" sldId="260"/>
            <ac:picMk id="3" creationId="{2B274065-E1EC-4478-8F28-108836FEADD1}"/>
          </ac:picMkLst>
        </pc:picChg>
        <pc:picChg chg="add mod">
          <ac:chgData name="Raju, Thirmal" userId="fed62d18-e876-47dc-b9cd-5448a83ec94e" providerId="ADAL" clId="{601E0932-CDF5-4F7F-BFD1-F021A135275A}" dt="2022-04-01T21:35:13.033" v="228"/>
          <ac:picMkLst>
            <pc:docMk/>
            <pc:sldMk cId="2324572377" sldId="260"/>
            <ac:picMk id="4" creationId="{710D1755-D4B3-40F3-8B8C-E4A18822DED7}"/>
          </ac:picMkLst>
        </pc:picChg>
      </pc:sldChg>
      <pc:sldChg chg="new del">
        <pc:chgData name="Raju, Thirmal" userId="fed62d18-e876-47dc-b9cd-5448a83ec94e" providerId="ADAL" clId="{601E0932-CDF5-4F7F-BFD1-F021A135275A}" dt="2022-04-01T20:57:21.149" v="222" actId="47"/>
        <pc:sldMkLst>
          <pc:docMk/>
          <pc:sldMk cId="1960579269" sldId="261"/>
        </pc:sldMkLst>
      </pc:sldChg>
      <pc:sldChg chg="addSp delSp modSp add modAnim">
        <pc:chgData name="Raju, Thirmal" userId="fed62d18-e876-47dc-b9cd-5448a83ec94e" providerId="ADAL" clId="{601E0932-CDF5-4F7F-BFD1-F021A135275A}" dt="2022-04-01T21:35:13.033" v="228"/>
        <pc:sldMkLst>
          <pc:docMk/>
          <pc:sldMk cId="2454943575" sldId="262"/>
        </pc:sldMkLst>
        <pc:picChg chg="add del mod">
          <ac:chgData name="Raju, Thirmal" userId="fed62d18-e876-47dc-b9cd-5448a83ec94e" providerId="ADAL" clId="{601E0932-CDF5-4F7F-BFD1-F021A135275A}" dt="2022-04-01T21:23:14.665" v="227"/>
          <ac:picMkLst>
            <pc:docMk/>
            <pc:sldMk cId="2454943575" sldId="262"/>
            <ac:picMk id="3" creationId="{5040F6A3-528E-4B6B-8C07-A64B309B3C5B}"/>
          </ac:picMkLst>
        </pc:picChg>
        <pc:picChg chg="add mod">
          <ac:chgData name="Raju, Thirmal" userId="fed62d18-e876-47dc-b9cd-5448a83ec94e" providerId="ADAL" clId="{601E0932-CDF5-4F7F-BFD1-F021A135275A}" dt="2022-04-01T21:35:13.033" v="228"/>
          <ac:picMkLst>
            <pc:docMk/>
            <pc:sldMk cId="2454943575" sldId="262"/>
            <ac:picMk id="4" creationId="{90ABA688-D750-41E0-9DA1-8B8F41EBE908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58E14-23EC-4C25-974C-48FA839886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70" y="978408"/>
            <a:ext cx="5021183" cy="5074226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E9FEDD4-20A1-49F6-9E3E-0B26B426BB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62167" y="3602038"/>
            <a:ext cx="5021183" cy="2244580"/>
          </a:xfrm>
        </p:spPr>
        <p:txBody>
          <a:bodyPr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80A32F-E6F3-4C2E-B9E3-E47868E42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AA473-D82F-4EFF-9DF7-AE6D83C51288}" type="datetime1">
              <a:rPr lang="en-US" smtClean="0"/>
              <a:t>4/1/2022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806724-A87A-4231-BFD9-277482AF7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30D1AF-36B8-4BB8-BD6A-71194F7BC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3FF94B3-6D3E-44FE-BB02-A9027C0003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26378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363D8A-C68D-4CF9-9D15-3E09BCC09F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24D94C-E537-4FF3-AAF8-A85F05C31A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24B1D4-6731-4993-8609-16C1D33279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878474-CC00-4A95-9D50-A41C12D1EEC4}" type="datetime1">
              <a:rPr lang="en-US" smtClean="0"/>
              <a:t>4/1/2022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FB7BBD-CEEB-4256-84B2-6D907E1188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72A8B7-F430-4F4A-BB63-481F51E588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9271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BAC1C-A332-4BA5-8C9C-FE0396C816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056" cy="4870974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D8D137-710E-4125-B5E9-F63E7F1C9C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62167" y="3566639"/>
            <a:ext cx="5021183" cy="2279979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5480C5-E9A6-425E-B050-03E444BE92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8C8B4-7FBB-408F-BDB9-F0496874AFB2}" type="datetime1">
              <a:rPr lang="en-US" smtClean="0"/>
              <a:t>4/1/2022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1B4831-6C0B-4E0B-A341-91E4C5D36B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011EE6-252D-46DD-94DF-C42657EF2C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86605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604B06-C54A-4B7B-B6D1-436428EAF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1182" cy="52076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723919-9A2F-4D97-8F31-6E35BD5975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63049" y="969264"/>
            <a:ext cx="5290751" cy="25551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8DA345-F684-4BAA-A22C-E725B3A603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63049" y="3621849"/>
            <a:ext cx="5290751" cy="25551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399C52-9753-45D8-9646-CF31BB0157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8EE20-A5E2-47D3-8F6D-A2BA7AB2E093}" type="datetime1">
              <a:rPr lang="en-US" smtClean="0"/>
              <a:t>4/1/2022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F95E57-622C-4199-940E-F5462E1AC4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1B7592-00E8-41EF-B749-2A5EA8E460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61192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BF4AA536-072F-4374-926E-17E038EC7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7995"/>
          </a:xfrm>
          <a:prstGeom prst="rect">
            <a:avLst/>
          </a:prstGeom>
          <a:solidFill>
            <a:schemeClr val="bg2">
              <a:lumMod val="90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2291277-967B-4176-B40B-9EC360626994}"/>
              </a:ext>
            </a:extLst>
          </p:cNvPr>
          <p:cNvSpPr/>
          <p:nvPr/>
        </p:nvSpPr>
        <p:spPr>
          <a:xfrm>
            <a:off x="517869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cap="none" spc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B11C00-F7CB-4484-807A-D12745CD3C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9" y="978119"/>
            <a:ext cx="11165481" cy="107305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FAAA6E-E243-48B3-9585-3C1420B3E1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7870" y="2178908"/>
            <a:ext cx="5020056" cy="65490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D01B8-0F2E-41A4-B21C-334393F6A6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7870" y="2876085"/>
            <a:ext cx="5020056" cy="33228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89B23F-3E60-415A-9CE7-0928B5CFB2B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62168" y="2178908"/>
            <a:ext cx="5021182" cy="65490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0223446-0CDC-402B-8D71-D9D29F6DFFC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62168" y="2876085"/>
            <a:ext cx="5021182" cy="33228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02B77D3-C6EC-4FFD-9E10-24E1AC54201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17870" y="6420414"/>
            <a:ext cx="2743200" cy="365125"/>
          </a:xfrm>
        </p:spPr>
        <p:txBody>
          <a:bodyPr/>
          <a:lstStyle/>
          <a:p>
            <a:fld id="{3382CF99-132F-413F-B7EF-71A5C33F2ED6}" type="datetime1">
              <a:rPr lang="en-US" smtClean="0"/>
              <a:t>4/1/2022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09DF31B-BD07-4DC2-95C2-B77E51AAEF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54CE5A-3A0A-4AAB-81D2-F1C20636E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97545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8216B8-52AB-412B-BBE7-B6BE698FA2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F779C3-9D19-467E-A5D2-0920834DA1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7AE06-98E0-4D9F-A059-92C3548821BB}" type="datetime1">
              <a:rPr lang="en-US" smtClean="0"/>
              <a:t>4/1/2022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272BB4-C8D8-4F74-9677-5AC979932A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6B49B8-779F-4492-ABD9-96F0D042AC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06545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3B976BF-9339-48D6-881A-280D15492E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BA00CA-3DDC-4705-B840-978EF5EA0707}" type="datetime1">
              <a:rPr lang="en-US" smtClean="0"/>
              <a:t>4/1/2022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77605-C9C8-432E-9662-D7D410B151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2432B6-4A12-46EF-98A7-B5D50BD51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39317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BF191C-AF68-4230-A7B2-F8F07B486E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948" cy="2270641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8F9F11-5FCF-4D7E-BA51-38CB84277D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3182" y="987423"/>
            <a:ext cx="5020948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3B519B-06C0-41BC-95FB-FB1FE43637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7870" y="3361038"/>
            <a:ext cx="5020948" cy="2507949"/>
          </a:xfrm>
        </p:spPr>
        <p:txBody>
          <a:bodyPr>
            <a:normAutofit/>
          </a:bodyPr>
          <a:lstStyle>
            <a:lvl1pPr marL="0" indent="0">
              <a:buNone/>
              <a:defRPr sz="2400" b="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B8B70C-015C-4832-AFF6-D033E0227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366D49-0BBA-4C5A-AD96-6448CA63451A}" type="datetime1">
              <a:rPr lang="en-US" smtClean="0"/>
              <a:t>4/1/2022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F1A6FB-8C14-46D1-90A5-0FF11DE786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82C585-6FA1-4E94-9C1C-A1DEDE5510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93744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98B43-D1CE-43F4-A367-EF1FE96889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948" cy="2270641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2B73978-8CDF-4C0E-ABA1-7291A03473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662168" y="987425"/>
            <a:ext cx="5027005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5BECC62-ED45-451E-BEC5-A03C6A554D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7870" y="3340442"/>
            <a:ext cx="5020948" cy="2528545"/>
          </a:xfrm>
        </p:spPr>
        <p:txBody>
          <a:bodyPr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1A7A86-B983-4315-9312-936B4FCF75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EB293-A316-472D-A8B4-6947CF1A12B7}" type="datetime1">
              <a:rPr lang="en-US" smtClean="0"/>
              <a:t>4/1/2022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2E88C0-25A5-46F9-AB35-EAD50E6B91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0F9EA8-45AD-478E-8606-9328245BC8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51E4AC6-B446-4768-97EF-CA4B8261433B}"/>
              </a:ext>
            </a:extLst>
          </p:cNvPr>
          <p:cNvCxnSpPr>
            <a:cxnSpLocks/>
          </p:cNvCxnSpPr>
          <p:nvPr/>
        </p:nvCxnSpPr>
        <p:spPr>
          <a:xfrm>
            <a:off x="11689174" y="2172428"/>
            <a:ext cx="0" cy="335474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320403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F6B8E-1D8E-4105-9BBB-D53AD24B7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825530-6629-4FEA-9670-EB21A2F5BA4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664C7A-A73F-46F5-BC33-696671DAEE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2F1F0-FE2D-4C1C-B320-8CB9BE735F0F}" type="datetime1">
              <a:rPr lang="en-US" smtClean="0"/>
              <a:t>4/1/2022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2B3CC0-B649-4509-A4B6-DF9D20EFAC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CECCCA-3F2A-46F3-BF45-7C862FF1D7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00454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D7BD47B-C187-494C-812F-46BE0040B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7995"/>
          </a:xfrm>
          <a:prstGeom prst="rect">
            <a:avLst/>
          </a:prstGeom>
          <a:solidFill>
            <a:schemeClr val="bg2">
              <a:lumMod val="9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5A50133B-2446-4168-AA17-6538910668F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662168" y="996791"/>
            <a:ext cx="5011962" cy="495692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06A9AD-2756-4C51-A958-6756301EB9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17870" y="996791"/>
            <a:ext cx="5021183" cy="495692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42995D-CCEA-43AF-973B-8B6B56A567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1B96C-10FD-4EBC-9029-9652B7535D02}" type="datetime1">
              <a:rPr lang="en-US" smtClean="0"/>
              <a:t>4/1/2022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4029CF-BA62-4CCD-956E-FFA0B37B8A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CE0B3D-96AB-41B3-ABDD-5B0DE863DA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618136A-0796-46EB-89BB-4C73C0258F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17115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D61AD20-E240-4E6F-AF91-689F7AEEE3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1182" cy="487045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E78801-35D1-4C19-BC2B-EAC7EE917E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62168" y="969264"/>
            <a:ext cx="5021182" cy="48704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282A45-C5B9-4575-8E28-A35767B4D71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17870" y="642041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734BCCD4-CEB1-405B-A443-DD9CBCBEA552}" type="datetime1">
              <a:rPr lang="en-US" smtClean="0"/>
              <a:t>4/1/2022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9D0933-AA03-4018-8E37-004CFB9F61D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17870" y="97713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F282A-DF4A-4A2D-9672-8F0F770A3F1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4317" y="6420414"/>
            <a:ext cx="6379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DFDF98CC-160E-494C-8C3C-8CDC5FA257DE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DE57300-C7FF-4578-99A0-42B0295B123C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75018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-27432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548640" indent="-27432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54864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media" Target="../media/media2.m4a"/><Relationship Id="rId7" Type="http://schemas.openxmlformats.org/officeDocument/2006/relationships/image" Target="../media/image2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.png"/><Relationship Id="rId5" Type="http://schemas.openxmlformats.org/officeDocument/2006/relationships/slideLayout" Target="../slideLayouts/slideLayout1.xml"/><Relationship Id="rId4" Type="http://schemas.openxmlformats.org/officeDocument/2006/relationships/audio" Target="../media/media2.m4a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Video 3">
            <a:extLst>
              <a:ext uri="{FF2B5EF4-FFF2-40B4-BE49-F238E27FC236}">
                <a16:creationId xmlns:a16="http://schemas.microsoft.com/office/drawing/2014/main" id="{C860AD84-9156-382F-5996-6EA83BCABB4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6"/>
          <a:srcRect t="259" r="-1" b="-1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508F7DC-CA28-4ACE-AF79-D7E98ED1BF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AB20218-A500-457C-B65C-F3D198B1F7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1524" y="0"/>
            <a:ext cx="12188952" cy="3652125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B0A132-2393-4E5C-8BCC-87E91AA89A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70" y="978408"/>
            <a:ext cx="11331230" cy="2334247"/>
          </a:xfrm>
        </p:spPr>
        <p:txBody>
          <a:bodyPr anchor="t"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MBA – Finance for Business Managers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6F9E4A-03C6-40B3-85B0-38FA84E95EA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7870" y="3552826"/>
            <a:ext cx="8720710" cy="2653653"/>
          </a:xfrm>
        </p:spPr>
        <p:txBody>
          <a:bodyPr anchor="t"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Kankipati T R Pangada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8686800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3E51B3AA-89B2-44AE-A095-E80FE066C985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633200" y="62992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60643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877"/>
    </mc:Choice>
    <mc:Fallback>
      <p:transition spd="slow" advTm="118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445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4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5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audio isNarration="1">
              <p:cMediaNode vol="80000" showWhenStopped="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200" objId="4"/>
        <p14:playEvt time="4804" objId="4"/>
        <p14:playEvt time="9391" objId="4"/>
        <p14:pauseEvt time="11277" objId="4"/>
        <p14:seekEvt time="11277" objId="4" seek="1759"/>
        <p14:resumeEvt time="11279" objId="4"/>
        <p14:stopEvt time="11877" objId="4"/>
      </p14:showEvtLst>
    </p:ext>
  </p:extLs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1E1432-D942-4BE9-84D9-AB07AC5894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02158"/>
            <a:ext cx="12296775" cy="6593967"/>
          </a:xfrm>
        </p:spPr>
        <p:txBody>
          <a:bodyPr>
            <a:normAutofit fontScale="90000"/>
          </a:bodyPr>
          <a:lstStyle/>
          <a:p>
            <a:r>
              <a:rPr lang="en-US" sz="4900" dirty="0"/>
              <a:t>Tesco PLC ( 2018-19) – Financial Analysis</a:t>
            </a:r>
            <a:br>
              <a:rPr lang="en-US" sz="4900" dirty="0"/>
            </a:br>
            <a:br>
              <a:rPr lang="en-US" dirty="0"/>
            </a:br>
            <a:r>
              <a:rPr lang="en-US" sz="2800" b="0" dirty="0">
                <a:latin typeface="Amasis MT Pro" panose="020B0604020202020204" pitchFamily="18" charset="0"/>
              </a:rPr>
              <a:t>1.  Executive Summary &amp; Overview</a:t>
            </a:r>
            <a:br>
              <a:rPr lang="en-US" sz="2800" b="0" dirty="0">
                <a:latin typeface="Amasis MT Pro" panose="020B0604020202020204" pitchFamily="18" charset="0"/>
              </a:rPr>
            </a:br>
            <a:br>
              <a:rPr lang="en-US" sz="2800" b="0" dirty="0">
                <a:latin typeface="Amasis MT Pro" panose="020B0604020202020204" pitchFamily="18" charset="0"/>
              </a:rPr>
            </a:br>
            <a:r>
              <a:rPr lang="en-US" sz="2800" b="0" dirty="0">
                <a:latin typeface="Amasis MT Pro" panose="020B0604020202020204" pitchFamily="18" charset="0"/>
              </a:rPr>
              <a:t>2.  </a:t>
            </a:r>
            <a:r>
              <a:rPr lang="en-US" sz="2800" b="0" kern="0" dirty="0">
                <a:effectLst/>
                <a:latin typeface="Amasis MT Pro" panose="020B0604020202020204" pitchFamily="18" charset="0"/>
              </a:rPr>
              <a:t> Analysis of the Company's Financial Performance</a:t>
            </a:r>
            <a:br>
              <a:rPr lang="en-US" sz="2800" b="0" kern="0" dirty="0">
                <a:effectLst/>
                <a:latin typeface="Amasis MT Pro" panose="020B0604020202020204" pitchFamily="18" charset="0"/>
              </a:rPr>
            </a:br>
            <a:br>
              <a:rPr lang="en-US" sz="2800" b="0" kern="0" dirty="0">
                <a:effectLst/>
                <a:latin typeface="Amasis MT Pro" panose="020B0604020202020204" pitchFamily="18" charset="0"/>
              </a:rPr>
            </a:br>
            <a:r>
              <a:rPr lang="en-US" sz="2800" b="0" kern="0" dirty="0">
                <a:effectLst/>
                <a:latin typeface="Amasis MT Pro" panose="020B0604020202020204" pitchFamily="18" charset="0"/>
              </a:rPr>
              <a:t>3.  Profitabilit</a:t>
            </a:r>
            <a:r>
              <a:rPr lang="en-US" sz="2800" b="0" kern="0" dirty="0">
                <a:latin typeface="Amasis MT Pro" panose="020B0604020202020204" pitchFamily="18" charset="0"/>
              </a:rPr>
              <a:t>y Ratio</a:t>
            </a:r>
            <a:br>
              <a:rPr lang="en-US" sz="2800" b="0" kern="0" dirty="0">
                <a:latin typeface="Amasis MT Pro" panose="020B0604020202020204" pitchFamily="18" charset="0"/>
              </a:rPr>
            </a:br>
            <a:br>
              <a:rPr lang="en-US" sz="2800" b="0" kern="0" dirty="0">
                <a:latin typeface="Amasis MT Pro" panose="020B0604020202020204" pitchFamily="18" charset="0"/>
              </a:rPr>
            </a:br>
            <a:r>
              <a:rPr lang="en-US" sz="2800" b="0" kern="0" dirty="0">
                <a:latin typeface="Amasis MT Pro" panose="020B0604020202020204" pitchFamily="18" charset="0"/>
              </a:rPr>
              <a:t>4.  Efficiency Ratio</a:t>
            </a:r>
            <a:br>
              <a:rPr lang="en-US" sz="2800" b="0" kern="0" dirty="0">
                <a:latin typeface="Amasis MT Pro" panose="020B0604020202020204" pitchFamily="18" charset="0"/>
              </a:rPr>
            </a:br>
            <a:br>
              <a:rPr lang="en-US" sz="2800" b="0" kern="0" dirty="0">
                <a:latin typeface="Amasis MT Pro" panose="020B0604020202020204" pitchFamily="18" charset="0"/>
              </a:rPr>
            </a:br>
            <a:r>
              <a:rPr lang="en-US" sz="2800" b="0" kern="0" dirty="0">
                <a:latin typeface="Amasis MT Pro" panose="020B0604020202020204" pitchFamily="18" charset="0"/>
              </a:rPr>
              <a:t>5.  Liquidity Ratio</a:t>
            </a:r>
            <a:br>
              <a:rPr lang="en-US" sz="2800" b="0" kern="0" dirty="0">
                <a:latin typeface="Amasis MT Pro" panose="020B0604020202020204" pitchFamily="18" charset="0"/>
              </a:rPr>
            </a:br>
            <a:br>
              <a:rPr lang="en-US" sz="2800" b="0" kern="0" dirty="0">
                <a:latin typeface="Amasis MT Pro" panose="020B0604020202020204" pitchFamily="18" charset="0"/>
              </a:rPr>
            </a:br>
            <a:r>
              <a:rPr lang="en-US" sz="2800" b="0" kern="0" dirty="0">
                <a:latin typeface="Amasis MT Pro" panose="020B0604020202020204" pitchFamily="18" charset="0"/>
              </a:rPr>
              <a:t>6.  Gearing Ratio </a:t>
            </a:r>
            <a:br>
              <a:rPr lang="en-US" sz="2800" b="0" kern="0" dirty="0">
                <a:latin typeface="Amasis MT Pro" panose="020B0604020202020204" pitchFamily="18" charset="0"/>
              </a:rPr>
            </a:br>
            <a:br>
              <a:rPr lang="en-US" sz="2800" b="0" kern="0" dirty="0">
                <a:latin typeface="Amasis MT Pro" panose="020B0604020202020204" pitchFamily="18" charset="0"/>
              </a:rPr>
            </a:br>
            <a:r>
              <a:rPr lang="en-US" sz="2800" b="0" kern="0" dirty="0">
                <a:latin typeface="Amasis MT Pro" panose="020B0604020202020204" pitchFamily="18" charset="0"/>
              </a:rPr>
              <a:t>7.  Investment Ratio</a:t>
            </a:r>
            <a:br>
              <a:rPr lang="en-US" sz="2800" b="0" kern="0" dirty="0">
                <a:latin typeface="Amasis MT Pro" panose="020B0604020202020204" pitchFamily="18" charset="0"/>
              </a:rPr>
            </a:br>
            <a:br>
              <a:rPr lang="en-US" sz="1800" b="1" kern="0" dirty="0">
                <a:effectLst/>
                <a:latin typeface="Times New Roman" panose="02020603050405020304" pitchFamily="18" charset="0"/>
              </a:rPr>
            </a:br>
            <a:endParaRPr lang="en-US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710D1755-D4B3-40F3-8B8C-E4A18822DED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33200" y="62992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45723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4680"/>
    </mc:Choice>
    <mc:Fallback>
      <p:transition spd="slow" advTm="5446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BBBFFF-6AE9-4BB9-97FC-1D7B2624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9" y="978408"/>
            <a:ext cx="10597805" cy="4870457"/>
          </a:xfrm>
        </p:spPr>
        <p:txBody>
          <a:bodyPr/>
          <a:lstStyle/>
          <a:p>
            <a:r>
              <a:rPr lang="en-US" sz="4000" b="1" kern="0" dirty="0">
                <a:effectLst/>
                <a:latin typeface="Times New Roman" panose="02020603050405020304" pitchFamily="18" charset="0"/>
              </a:rPr>
              <a:t>Recommendations and Conclusions</a:t>
            </a:r>
            <a:br>
              <a:rPr lang="en-US" sz="1800" b="1" kern="0" dirty="0">
                <a:effectLst/>
                <a:latin typeface="Times New Roman" panose="02020603050405020304" pitchFamily="18" charset="0"/>
              </a:rPr>
            </a:br>
            <a:r>
              <a:rPr lang="en-US" dirty="0"/>
              <a:t> 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90ABA688-D750-41E0-9DA1-8B8F41EBE90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33200" y="62992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49435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2261"/>
    </mc:Choice>
    <mc:Fallback>
      <p:transition spd="slow" advTm="822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GestaltVTI">
  <a:themeElements>
    <a:clrScheme name="AnalogousFromDarkSeed_2SEEDS">
      <a:dk1>
        <a:srgbClr val="000000"/>
      </a:dk1>
      <a:lt1>
        <a:srgbClr val="FFFFFF"/>
      </a:lt1>
      <a:dk2>
        <a:srgbClr val="32321C"/>
      </a:dk2>
      <a:lt2>
        <a:srgbClr val="F3F3F0"/>
      </a:lt2>
      <a:accent1>
        <a:srgbClr val="5151BA"/>
      </a:accent1>
      <a:accent2>
        <a:srgbClr val="4D7EC3"/>
      </a:accent2>
      <a:accent3>
        <a:srgbClr val="7E4DC3"/>
      </a:accent3>
      <a:accent4>
        <a:srgbClr val="B1803B"/>
      </a:accent4>
      <a:accent5>
        <a:srgbClr val="B2B246"/>
      </a:accent5>
      <a:accent6>
        <a:srgbClr val="80B13B"/>
      </a:accent6>
      <a:hlink>
        <a:srgbClr val="BF3F7F"/>
      </a:hlink>
      <a:folHlink>
        <a:srgbClr val="7F7F7F"/>
      </a:folHlink>
    </a:clrScheme>
    <a:fontScheme name="Bierstad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73</Words>
  <Application>Microsoft Office PowerPoint</Application>
  <PresentationFormat>Widescreen</PresentationFormat>
  <Paragraphs>4</Paragraphs>
  <Slides>3</Slides>
  <Notes>0</Notes>
  <HiddenSlides>0</HiddenSlides>
  <MMClips>4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Amasis MT Pro</vt:lpstr>
      <vt:lpstr>Arial</vt:lpstr>
      <vt:lpstr>Bierstadt</vt:lpstr>
      <vt:lpstr>Times New Roman</vt:lpstr>
      <vt:lpstr>GestaltVTI</vt:lpstr>
      <vt:lpstr>MBA – Finance for Business Managers</vt:lpstr>
      <vt:lpstr>Tesco PLC ( 2018-19) – Financial Analysis  1.  Executive Summary &amp; Overview  2.   Analysis of the Company's Financial Performance  3.  Profitability Ratio  4.  Efficiency Ratio  5.  Liquidity Ratio  6.  Gearing Ratio   7.  Investment Ratio  </vt:lpstr>
      <vt:lpstr>Recommendations and Conclusions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MBA – Finance for Business Managers</dc:title>
  <dc:creator>Raju, Thirmal</dc:creator>
  <cp:lastModifiedBy>Raju, Thirmal</cp:lastModifiedBy>
  <cp:revision>3</cp:revision>
  <dcterms:created xsi:type="dcterms:W3CDTF">2022-03-31T14:38:51Z</dcterms:created>
  <dcterms:modified xsi:type="dcterms:W3CDTF">2022-04-01T21:37:19Z</dcterms:modified>
</cp:coreProperties>
</file>