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9" r:id="rId2"/>
    <p:sldId id="318" r:id="rId3"/>
    <p:sldId id="310" r:id="rId4"/>
    <p:sldId id="319" r:id="rId5"/>
    <p:sldId id="311" r:id="rId6"/>
    <p:sldId id="312" r:id="rId7"/>
    <p:sldId id="313" r:id="rId8"/>
    <p:sldId id="314" r:id="rId9"/>
    <p:sldId id="315" r:id="rId10"/>
    <p:sldId id="316" r:id="rId11"/>
    <p:sldId id="317" r:id="rId12"/>
    <p:sldId id="32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01442-F82A-4D6D-87C6-242E01696D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47190E-03EE-4E18-A5F1-1803D90CC7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D54D45-70FC-4D98-93DF-BE13486CC38E}"/>
              </a:ext>
            </a:extLst>
          </p:cNvPr>
          <p:cNvSpPr>
            <a:spLocks noGrp="1"/>
          </p:cNvSpPr>
          <p:nvPr>
            <p:ph type="dt" sz="half" idx="10"/>
          </p:nvPr>
        </p:nvSpPr>
        <p:spPr/>
        <p:txBody>
          <a:bodyPr/>
          <a:lstStyle/>
          <a:p>
            <a:fld id="{ED1FF971-7E94-4429-8A58-32DF9D5C5EB9}" type="datetimeFigureOut">
              <a:rPr lang="en-GB" smtClean="0"/>
              <a:t>18/04/2020</a:t>
            </a:fld>
            <a:endParaRPr lang="en-GB"/>
          </a:p>
        </p:txBody>
      </p:sp>
      <p:sp>
        <p:nvSpPr>
          <p:cNvPr id="5" name="Footer Placeholder 4">
            <a:extLst>
              <a:ext uri="{FF2B5EF4-FFF2-40B4-BE49-F238E27FC236}">
                <a16:creationId xmlns:a16="http://schemas.microsoft.com/office/drawing/2014/main" id="{8D151E68-3210-415E-9388-42A0486EE9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C2DFA2-018D-4C51-88C6-C7AF31B12089}"/>
              </a:ext>
            </a:extLst>
          </p:cNvPr>
          <p:cNvSpPr>
            <a:spLocks noGrp="1"/>
          </p:cNvSpPr>
          <p:nvPr>
            <p:ph type="sldNum" sz="quarter" idx="12"/>
          </p:nvPr>
        </p:nvSpPr>
        <p:spPr/>
        <p:txBody>
          <a:bodyPr/>
          <a:lstStyle/>
          <a:p>
            <a:fld id="{C3201E94-66D0-472D-B9E1-82CBC45DA47F}" type="slidenum">
              <a:rPr lang="en-GB" smtClean="0"/>
              <a:t>‹#›</a:t>
            </a:fld>
            <a:endParaRPr lang="en-GB"/>
          </a:p>
        </p:txBody>
      </p:sp>
    </p:spTree>
    <p:extLst>
      <p:ext uri="{BB962C8B-B14F-4D97-AF65-F5344CB8AC3E}">
        <p14:creationId xmlns:p14="http://schemas.microsoft.com/office/powerpoint/2010/main" val="2273288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C67DD-0D78-45E0-A955-16E7140D99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F35D27-3C6E-4E40-84A1-24BA2BC6E8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52839C-E647-4780-93C2-AB54AD5441C4}"/>
              </a:ext>
            </a:extLst>
          </p:cNvPr>
          <p:cNvSpPr>
            <a:spLocks noGrp="1"/>
          </p:cNvSpPr>
          <p:nvPr>
            <p:ph type="dt" sz="half" idx="10"/>
          </p:nvPr>
        </p:nvSpPr>
        <p:spPr/>
        <p:txBody>
          <a:bodyPr/>
          <a:lstStyle/>
          <a:p>
            <a:fld id="{ED1FF971-7E94-4429-8A58-32DF9D5C5EB9}" type="datetimeFigureOut">
              <a:rPr lang="en-GB" smtClean="0"/>
              <a:t>18/04/2020</a:t>
            </a:fld>
            <a:endParaRPr lang="en-GB"/>
          </a:p>
        </p:txBody>
      </p:sp>
      <p:sp>
        <p:nvSpPr>
          <p:cNvPr id="5" name="Footer Placeholder 4">
            <a:extLst>
              <a:ext uri="{FF2B5EF4-FFF2-40B4-BE49-F238E27FC236}">
                <a16:creationId xmlns:a16="http://schemas.microsoft.com/office/drawing/2014/main" id="{0FA62ABE-466D-4F5B-A379-10CE433024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C830B4-704A-4058-9CBB-15376FE3F43D}"/>
              </a:ext>
            </a:extLst>
          </p:cNvPr>
          <p:cNvSpPr>
            <a:spLocks noGrp="1"/>
          </p:cNvSpPr>
          <p:nvPr>
            <p:ph type="sldNum" sz="quarter" idx="12"/>
          </p:nvPr>
        </p:nvSpPr>
        <p:spPr/>
        <p:txBody>
          <a:bodyPr/>
          <a:lstStyle/>
          <a:p>
            <a:fld id="{C3201E94-66D0-472D-B9E1-82CBC45DA47F}" type="slidenum">
              <a:rPr lang="en-GB" smtClean="0"/>
              <a:t>‹#›</a:t>
            </a:fld>
            <a:endParaRPr lang="en-GB"/>
          </a:p>
        </p:txBody>
      </p:sp>
    </p:spTree>
    <p:extLst>
      <p:ext uri="{BB962C8B-B14F-4D97-AF65-F5344CB8AC3E}">
        <p14:creationId xmlns:p14="http://schemas.microsoft.com/office/powerpoint/2010/main" val="1372558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99CE5-3338-4041-B9FA-3C97DC7118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480531-3DDA-4615-AD5F-B48C0979A7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0C781E-6F99-4752-83D1-F7C7D79F7F9B}"/>
              </a:ext>
            </a:extLst>
          </p:cNvPr>
          <p:cNvSpPr>
            <a:spLocks noGrp="1"/>
          </p:cNvSpPr>
          <p:nvPr>
            <p:ph type="dt" sz="half" idx="10"/>
          </p:nvPr>
        </p:nvSpPr>
        <p:spPr/>
        <p:txBody>
          <a:bodyPr/>
          <a:lstStyle/>
          <a:p>
            <a:fld id="{ED1FF971-7E94-4429-8A58-32DF9D5C5EB9}" type="datetimeFigureOut">
              <a:rPr lang="en-GB" smtClean="0"/>
              <a:t>18/04/2020</a:t>
            </a:fld>
            <a:endParaRPr lang="en-GB"/>
          </a:p>
        </p:txBody>
      </p:sp>
      <p:sp>
        <p:nvSpPr>
          <p:cNvPr id="5" name="Footer Placeholder 4">
            <a:extLst>
              <a:ext uri="{FF2B5EF4-FFF2-40B4-BE49-F238E27FC236}">
                <a16:creationId xmlns:a16="http://schemas.microsoft.com/office/drawing/2014/main" id="{2EB6EA45-C762-4599-97E9-54B270FE00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3BE6EC-4043-490A-B950-93514A716DD8}"/>
              </a:ext>
            </a:extLst>
          </p:cNvPr>
          <p:cNvSpPr>
            <a:spLocks noGrp="1"/>
          </p:cNvSpPr>
          <p:nvPr>
            <p:ph type="sldNum" sz="quarter" idx="12"/>
          </p:nvPr>
        </p:nvSpPr>
        <p:spPr/>
        <p:txBody>
          <a:bodyPr/>
          <a:lstStyle/>
          <a:p>
            <a:fld id="{C3201E94-66D0-472D-B9E1-82CBC45DA47F}" type="slidenum">
              <a:rPr lang="en-GB" smtClean="0"/>
              <a:t>‹#›</a:t>
            </a:fld>
            <a:endParaRPr lang="en-GB"/>
          </a:p>
        </p:txBody>
      </p:sp>
    </p:spTree>
    <p:extLst>
      <p:ext uri="{BB962C8B-B14F-4D97-AF65-F5344CB8AC3E}">
        <p14:creationId xmlns:p14="http://schemas.microsoft.com/office/powerpoint/2010/main" val="3233564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5229E-3A1F-45AD-BF78-3B7C21D72A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3493E5-29C2-4636-AD3E-397749AD6F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8E4ED1-6522-4C37-AF2E-BCA9BAC57C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D8DD4C-F4DB-4A28-823C-01ECD9F96B16}"/>
              </a:ext>
            </a:extLst>
          </p:cNvPr>
          <p:cNvSpPr>
            <a:spLocks noGrp="1"/>
          </p:cNvSpPr>
          <p:nvPr>
            <p:ph type="dt" sz="half" idx="10"/>
          </p:nvPr>
        </p:nvSpPr>
        <p:spPr/>
        <p:txBody>
          <a:bodyPr/>
          <a:lstStyle/>
          <a:p>
            <a:fld id="{ED1FF971-7E94-4429-8A58-32DF9D5C5EB9}" type="datetimeFigureOut">
              <a:rPr lang="en-GB" smtClean="0"/>
              <a:t>18/04/2020</a:t>
            </a:fld>
            <a:endParaRPr lang="en-GB"/>
          </a:p>
        </p:txBody>
      </p:sp>
      <p:sp>
        <p:nvSpPr>
          <p:cNvPr id="6" name="Footer Placeholder 5">
            <a:extLst>
              <a:ext uri="{FF2B5EF4-FFF2-40B4-BE49-F238E27FC236}">
                <a16:creationId xmlns:a16="http://schemas.microsoft.com/office/drawing/2014/main" id="{DFB613E0-F7FB-452F-9A29-03744234AA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333DD0-5B12-47D2-B13E-E8C20F578B21}"/>
              </a:ext>
            </a:extLst>
          </p:cNvPr>
          <p:cNvSpPr>
            <a:spLocks noGrp="1"/>
          </p:cNvSpPr>
          <p:nvPr>
            <p:ph type="sldNum" sz="quarter" idx="12"/>
          </p:nvPr>
        </p:nvSpPr>
        <p:spPr/>
        <p:txBody>
          <a:bodyPr/>
          <a:lstStyle/>
          <a:p>
            <a:fld id="{C3201E94-66D0-472D-B9E1-82CBC45DA47F}" type="slidenum">
              <a:rPr lang="en-GB" smtClean="0"/>
              <a:t>‹#›</a:t>
            </a:fld>
            <a:endParaRPr lang="en-GB"/>
          </a:p>
        </p:txBody>
      </p:sp>
    </p:spTree>
    <p:extLst>
      <p:ext uri="{BB962C8B-B14F-4D97-AF65-F5344CB8AC3E}">
        <p14:creationId xmlns:p14="http://schemas.microsoft.com/office/powerpoint/2010/main" val="313536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2A6A8-64B9-485E-8708-44501E2672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305F1B-1D2D-4200-BD03-560CE737A1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DC2DB3-1369-4F36-9538-912F2F0DDE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C135043-B5B3-4A3A-909C-185123029F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6FDD139-F97F-44EC-9335-9D1E33B897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17A0A6-50AA-4E70-802F-54859B2AB556}"/>
              </a:ext>
            </a:extLst>
          </p:cNvPr>
          <p:cNvSpPr>
            <a:spLocks noGrp="1"/>
          </p:cNvSpPr>
          <p:nvPr>
            <p:ph type="dt" sz="half" idx="10"/>
          </p:nvPr>
        </p:nvSpPr>
        <p:spPr/>
        <p:txBody>
          <a:bodyPr/>
          <a:lstStyle/>
          <a:p>
            <a:fld id="{ED1FF971-7E94-4429-8A58-32DF9D5C5EB9}" type="datetimeFigureOut">
              <a:rPr lang="en-GB" smtClean="0"/>
              <a:t>18/04/2020</a:t>
            </a:fld>
            <a:endParaRPr lang="en-GB"/>
          </a:p>
        </p:txBody>
      </p:sp>
      <p:sp>
        <p:nvSpPr>
          <p:cNvPr id="8" name="Footer Placeholder 7">
            <a:extLst>
              <a:ext uri="{FF2B5EF4-FFF2-40B4-BE49-F238E27FC236}">
                <a16:creationId xmlns:a16="http://schemas.microsoft.com/office/drawing/2014/main" id="{861BCE97-F8ED-48C5-BFC7-FA8433C28E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B6FB8F-3826-4CB9-A44D-DDFF72066864}"/>
              </a:ext>
            </a:extLst>
          </p:cNvPr>
          <p:cNvSpPr>
            <a:spLocks noGrp="1"/>
          </p:cNvSpPr>
          <p:nvPr>
            <p:ph type="sldNum" sz="quarter" idx="12"/>
          </p:nvPr>
        </p:nvSpPr>
        <p:spPr/>
        <p:txBody>
          <a:bodyPr/>
          <a:lstStyle/>
          <a:p>
            <a:fld id="{C3201E94-66D0-472D-B9E1-82CBC45DA47F}" type="slidenum">
              <a:rPr lang="en-GB" smtClean="0"/>
              <a:t>‹#›</a:t>
            </a:fld>
            <a:endParaRPr lang="en-GB"/>
          </a:p>
        </p:txBody>
      </p:sp>
    </p:spTree>
    <p:extLst>
      <p:ext uri="{BB962C8B-B14F-4D97-AF65-F5344CB8AC3E}">
        <p14:creationId xmlns:p14="http://schemas.microsoft.com/office/powerpoint/2010/main" val="4130511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1EB65-AC48-4177-8D4C-791CDE89CF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2EF3CD-5188-4C2D-8AE1-0D5BD19A8A18}"/>
              </a:ext>
            </a:extLst>
          </p:cNvPr>
          <p:cNvSpPr>
            <a:spLocks noGrp="1"/>
          </p:cNvSpPr>
          <p:nvPr>
            <p:ph type="dt" sz="half" idx="10"/>
          </p:nvPr>
        </p:nvSpPr>
        <p:spPr/>
        <p:txBody>
          <a:bodyPr/>
          <a:lstStyle/>
          <a:p>
            <a:fld id="{ED1FF971-7E94-4429-8A58-32DF9D5C5EB9}" type="datetimeFigureOut">
              <a:rPr lang="en-GB" smtClean="0"/>
              <a:t>18/04/2020</a:t>
            </a:fld>
            <a:endParaRPr lang="en-GB"/>
          </a:p>
        </p:txBody>
      </p:sp>
      <p:sp>
        <p:nvSpPr>
          <p:cNvPr id="4" name="Footer Placeholder 3">
            <a:extLst>
              <a:ext uri="{FF2B5EF4-FFF2-40B4-BE49-F238E27FC236}">
                <a16:creationId xmlns:a16="http://schemas.microsoft.com/office/drawing/2014/main" id="{3E9AA1C5-BBBF-4A65-AC30-EC959EE956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59EC7C-057D-44F9-817B-EC6AC1129BCE}"/>
              </a:ext>
            </a:extLst>
          </p:cNvPr>
          <p:cNvSpPr>
            <a:spLocks noGrp="1"/>
          </p:cNvSpPr>
          <p:nvPr>
            <p:ph type="sldNum" sz="quarter" idx="12"/>
          </p:nvPr>
        </p:nvSpPr>
        <p:spPr/>
        <p:txBody>
          <a:bodyPr/>
          <a:lstStyle/>
          <a:p>
            <a:fld id="{C3201E94-66D0-472D-B9E1-82CBC45DA47F}" type="slidenum">
              <a:rPr lang="en-GB" smtClean="0"/>
              <a:t>‹#›</a:t>
            </a:fld>
            <a:endParaRPr lang="en-GB"/>
          </a:p>
        </p:txBody>
      </p:sp>
    </p:spTree>
    <p:extLst>
      <p:ext uri="{BB962C8B-B14F-4D97-AF65-F5344CB8AC3E}">
        <p14:creationId xmlns:p14="http://schemas.microsoft.com/office/powerpoint/2010/main" val="3630379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DA2DFF-FF2F-4DCD-86D2-8D70FE969FD3}"/>
              </a:ext>
            </a:extLst>
          </p:cNvPr>
          <p:cNvSpPr>
            <a:spLocks noGrp="1"/>
          </p:cNvSpPr>
          <p:nvPr>
            <p:ph type="dt" sz="half" idx="10"/>
          </p:nvPr>
        </p:nvSpPr>
        <p:spPr/>
        <p:txBody>
          <a:bodyPr/>
          <a:lstStyle/>
          <a:p>
            <a:fld id="{ED1FF971-7E94-4429-8A58-32DF9D5C5EB9}" type="datetimeFigureOut">
              <a:rPr lang="en-GB" smtClean="0"/>
              <a:t>18/04/2020</a:t>
            </a:fld>
            <a:endParaRPr lang="en-GB"/>
          </a:p>
        </p:txBody>
      </p:sp>
      <p:sp>
        <p:nvSpPr>
          <p:cNvPr id="3" name="Footer Placeholder 2">
            <a:extLst>
              <a:ext uri="{FF2B5EF4-FFF2-40B4-BE49-F238E27FC236}">
                <a16:creationId xmlns:a16="http://schemas.microsoft.com/office/drawing/2014/main" id="{D84AFC38-0AF7-4518-BA42-02B60C10D8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6363A5-815B-4716-B9BF-4523F465ACB9}"/>
              </a:ext>
            </a:extLst>
          </p:cNvPr>
          <p:cNvSpPr>
            <a:spLocks noGrp="1"/>
          </p:cNvSpPr>
          <p:nvPr>
            <p:ph type="sldNum" sz="quarter" idx="12"/>
          </p:nvPr>
        </p:nvSpPr>
        <p:spPr/>
        <p:txBody>
          <a:bodyPr/>
          <a:lstStyle/>
          <a:p>
            <a:fld id="{C3201E94-66D0-472D-B9E1-82CBC45DA47F}" type="slidenum">
              <a:rPr lang="en-GB" smtClean="0"/>
              <a:t>‹#›</a:t>
            </a:fld>
            <a:endParaRPr lang="en-GB"/>
          </a:p>
        </p:txBody>
      </p:sp>
    </p:spTree>
    <p:extLst>
      <p:ext uri="{BB962C8B-B14F-4D97-AF65-F5344CB8AC3E}">
        <p14:creationId xmlns:p14="http://schemas.microsoft.com/office/powerpoint/2010/main" val="1491427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9BF95-04F2-45EE-ACB8-63D188C795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166B5F-4151-45EF-BC58-7F756D1E9D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F17F59-7526-4BBA-B9CC-C032328CDB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B25B74-F76C-4427-84EB-10EDA4EA54F3}"/>
              </a:ext>
            </a:extLst>
          </p:cNvPr>
          <p:cNvSpPr>
            <a:spLocks noGrp="1"/>
          </p:cNvSpPr>
          <p:nvPr>
            <p:ph type="dt" sz="half" idx="10"/>
          </p:nvPr>
        </p:nvSpPr>
        <p:spPr/>
        <p:txBody>
          <a:bodyPr/>
          <a:lstStyle/>
          <a:p>
            <a:fld id="{ED1FF971-7E94-4429-8A58-32DF9D5C5EB9}" type="datetimeFigureOut">
              <a:rPr lang="en-GB" smtClean="0"/>
              <a:t>18/04/2020</a:t>
            </a:fld>
            <a:endParaRPr lang="en-GB"/>
          </a:p>
        </p:txBody>
      </p:sp>
      <p:sp>
        <p:nvSpPr>
          <p:cNvPr id="6" name="Footer Placeholder 5">
            <a:extLst>
              <a:ext uri="{FF2B5EF4-FFF2-40B4-BE49-F238E27FC236}">
                <a16:creationId xmlns:a16="http://schemas.microsoft.com/office/drawing/2014/main" id="{A5A8427E-C587-4CE8-BCBF-6028E43040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6205DF-F4FC-48B7-AA7A-808CBB95D0F9}"/>
              </a:ext>
            </a:extLst>
          </p:cNvPr>
          <p:cNvSpPr>
            <a:spLocks noGrp="1"/>
          </p:cNvSpPr>
          <p:nvPr>
            <p:ph type="sldNum" sz="quarter" idx="12"/>
          </p:nvPr>
        </p:nvSpPr>
        <p:spPr/>
        <p:txBody>
          <a:bodyPr/>
          <a:lstStyle/>
          <a:p>
            <a:fld id="{C3201E94-66D0-472D-B9E1-82CBC45DA47F}" type="slidenum">
              <a:rPr lang="en-GB" smtClean="0"/>
              <a:t>‹#›</a:t>
            </a:fld>
            <a:endParaRPr lang="en-GB"/>
          </a:p>
        </p:txBody>
      </p:sp>
    </p:spTree>
    <p:extLst>
      <p:ext uri="{BB962C8B-B14F-4D97-AF65-F5344CB8AC3E}">
        <p14:creationId xmlns:p14="http://schemas.microsoft.com/office/powerpoint/2010/main" val="2541185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A40FE-2112-4DE1-B804-5827FB1076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86E79C-E548-49C0-8784-97E21AC5A8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F06BB64-8535-4D93-86EA-40523EFD1E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BABC69-2B67-4771-9A3A-132B3F349F11}"/>
              </a:ext>
            </a:extLst>
          </p:cNvPr>
          <p:cNvSpPr>
            <a:spLocks noGrp="1"/>
          </p:cNvSpPr>
          <p:nvPr>
            <p:ph type="dt" sz="half" idx="10"/>
          </p:nvPr>
        </p:nvSpPr>
        <p:spPr/>
        <p:txBody>
          <a:bodyPr/>
          <a:lstStyle/>
          <a:p>
            <a:fld id="{ED1FF971-7E94-4429-8A58-32DF9D5C5EB9}" type="datetimeFigureOut">
              <a:rPr lang="en-GB" smtClean="0"/>
              <a:t>18/04/2020</a:t>
            </a:fld>
            <a:endParaRPr lang="en-GB"/>
          </a:p>
        </p:txBody>
      </p:sp>
      <p:sp>
        <p:nvSpPr>
          <p:cNvPr id="6" name="Footer Placeholder 5">
            <a:extLst>
              <a:ext uri="{FF2B5EF4-FFF2-40B4-BE49-F238E27FC236}">
                <a16:creationId xmlns:a16="http://schemas.microsoft.com/office/drawing/2014/main" id="{E2602D6E-FE00-4EE9-B1F7-12CC30FACD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1BD2F7-64A1-46D5-8025-28AB61D63ADE}"/>
              </a:ext>
            </a:extLst>
          </p:cNvPr>
          <p:cNvSpPr>
            <a:spLocks noGrp="1"/>
          </p:cNvSpPr>
          <p:nvPr>
            <p:ph type="sldNum" sz="quarter" idx="12"/>
          </p:nvPr>
        </p:nvSpPr>
        <p:spPr/>
        <p:txBody>
          <a:bodyPr/>
          <a:lstStyle/>
          <a:p>
            <a:fld id="{C3201E94-66D0-472D-B9E1-82CBC45DA47F}" type="slidenum">
              <a:rPr lang="en-GB" smtClean="0"/>
              <a:t>‹#›</a:t>
            </a:fld>
            <a:endParaRPr lang="en-GB"/>
          </a:p>
        </p:txBody>
      </p:sp>
    </p:spTree>
    <p:extLst>
      <p:ext uri="{BB962C8B-B14F-4D97-AF65-F5344CB8AC3E}">
        <p14:creationId xmlns:p14="http://schemas.microsoft.com/office/powerpoint/2010/main" val="1478117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E0B7E-E14C-4BC5-BC18-10AC9DF9C7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C68CBF-79DF-4EB9-AF38-513091E312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4A2C95-F725-4F1D-B02E-AF4ACB4D82AD}"/>
              </a:ext>
            </a:extLst>
          </p:cNvPr>
          <p:cNvSpPr>
            <a:spLocks noGrp="1"/>
          </p:cNvSpPr>
          <p:nvPr>
            <p:ph type="dt" sz="half" idx="10"/>
          </p:nvPr>
        </p:nvSpPr>
        <p:spPr/>
        <p:txBody>
          <a:bodyPr/>
          <a:lstStyle/>
          <a:p>
            <a:fld id="{ED1FF971-7E94-4429-8A58-32DF9D5C5EB9}" type="datetimeFigureOut">
              <a:rPr lang="en-GB" smtClean="0"/>
              <a:t>18/04/2020</a:t>
            </a:fld>
            <a:endParaRPr lang="en-GB"/>
          </a:p>
        </p:txBody>
      </p:sp>
      <p:sp>
        <p:nvSpPr>
          <p:cNvPr id="5" name="Footer Placeholder 4">
            <a:extLst>
              <a:ext uri="{FF2B5EF4-FFF2-40B4-BE49-F238E27FC236}">
                <a16:creationId xmlns:a16="http://schemas.microsoft.com/office/drawing/2014/main" id="{A108A734-4F69-44FF-8961-258F369AFB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73FAA9-2566-498D-B825-C03BC57BA3B2}"/>
              </a:ext>
            </a:extLst>
          </p:cNvPr>
          <p:cNvSpPr>
            <a:spLocks noGrp="1"/>
          </p:cNvSpPr>
          <p:nvPr>
            <p:ph type="sldNum" sz="quarter" idx="12"/>
          </p:nvPr>
        </p:nvSpPr>
        <p:spPr/>
        <p:txBody>
          <a:bodyPr/>
          <a:lstStyle/>
          <a:p>
            <a:fld id="{C3201E94-66D0-472D-B9E1-82CBC45DA47F}" type="slidenum">
              <a:rPr lang="en-GB" smtClean="0"/>
              <a:t>‹#›</a:t>
            </a:fld>
            <a:endParaRPr lang="en-GB"/>
          </a:p>
        </p:txBody>
      </p:sp>
    </p:spTree>
    <p:extLst>
      <p:ext uri="{BB962C8B-B14F-4D97-AF65-F5344CB8AC3E}">
        <p14:creationId xmlns:p14="http://schemas.microsoft.com/office/powerpoint/2010/main" val="1863431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74E237-FA27-4D99-B104-A8C42385F20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017571-EA36-47DB-8528-90F5D835BF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A62DED-ECD3-4EEA-B892-7435F2A8D176}"/>
              </a:ext>
            </a:extLst>
          </p:cNvPr>
          <p:cNvSpPr>
            <a:spLocks noGrp="1"/>
          </p:cNvSpPr>
          <p:nvPr>
            <p:ph type="dt" sz="half" idx="10"/>
          </p:nvPr>
        </p:nvSpPr>
        <p:spPr/>
        <p:txBody>
          <a:bodyPr/>
          <a:lstStyle/>
          <a:p>
            <a:fld id="{ED1FF971-7E94-4429-8A58-32DF9D5C5EB9}" type="datetimeFigureOut">
              <a:rPr lang="en-GB" smtClean="0"/>
              <a:t>18/04/2020</a:t>
            </a:fld>
            <a:endParaRPr lang="en-GB"/>
          </a:p>
        </p:txBody>
      </p:sp>
      <p:sp>
        <p:nvSpPr>
          <p:cNvPr id="5" name="Footer Placeholder 4">
            <a:extLst>
              <a:ext uri="{FF2B5EF4-FFF2-40B4-BE49-F238E27FC236}">
                <a16:creationId xmlns:a16="http://schemas.microsoft.com/office/drawing/2014/main" id="{C623611C-6678-4570-9E07-523957A450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DE6FD1-2AD9-441B-8829-274CE040D741}"/>
              </a:ext>
            </a:extLst>
          </p:cNvPr>
          <p:cNvSpPr>
            <a:spLocks noGrp="1"/>
          </p:cNvSpPr>
          <p:nvPr>
            <p:ph type="sldNum" sz="quarter" idx="12"/>
          </p:nvPr>
        </p:nvSpPr>
        <p:spPr/>
        <p:txBody>
          <a:bodyPr/>
          <a:lstStyle/>
          <a:p>
            <a:fld id="{C3201E94-66D0-472D-B9E1-82CBC45DA47F}" type="slidenum">
              <a:rPr lang="en-GB" smtClean="0"/>
              <a:t>‹#›</a:t>
            </a:fld>
            <a:endParaRPr lang="en-GB"/>
          </a:p>
        </p:txBody>
      </p:sp>
    </p:spTree>
    <p:extLst>
      <p:ext uri="{BB962C8B-B14F-4D97-AF65-F5344CB8AC3E}">
        <p14:creationId xmlns:p14="http://schemas.microsoft.com/office/powerpoint/2010/main" val="660395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4FAE2B-20A1-426A-82FB-69929D0061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7E9753-1438-4257-B321-5DC2401702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9C5691-31A9-4EF4-905E-B4CD51DF0D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1FF971-7E94-4429-8A58-32DF9D5C5EB9}" type="datetimeFigureOut">
              <a:rPr lang="en-GB" smtClean="0"/>
              <a:t>18/04/2020</a:t>
            </a:fld>
            <a:endParaRPr lang="en-GB"/>
          </a:p>
        </p:txBody>
      </p:sp>
      <p:sp>
        <p:nvSpPr>
          <p:cNvPr id="5" name="Footer Placeholder 4">
            <a:extLst>
              <a:ext uri="{FF2B5EF4-FFF2-40B4-BE49-F238E27FC236}">
                <a16:creationId xmlns:a16="http://schemas.microsoft.com/office/drawing/2014/main" id="{BB952B51-E8AE-491C-BB44-D753D7E3E2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957F55-7721-4924-AD4B-540925CA28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201E94-66D0-472D-B9E1-82CBC45DA47F}" type="slidenum">
              <a:rPr lang="en-GB" smtClean="0"/>
              <a:t>‹#›</a:t>
            </a:fld>
            <a:endParaRPr lang="en-GB"/>
          </a:p>
        </p:txBody>
      </p:sp>
    </p:spTree>
    <p:extLst>
      <p:ext uri="{BB962C8B-B14F-4D97-AF65-F5344CB8AC3E}">
        <p14:creationId xmlns:p14="http://schemas.microsoft.com/office/powerpoint/2010/main" val="8726236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EqxvnkTp99o"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Case Study - Boracay </a:t>
            </a:r>
          </a:p>
        </p:txBody>
      </p:sp>
      <p:sp>
        <p:nvSpPr>
          <p:cNvPr id="3" name="Subtitle 2"/>
          <p:cNvSpPr>
            <a:spLocks noGrp="1"/>
          </p:cNvSpPr>
          <p:nvPr>
            <p:ph type="subTitle" idx="1"/>
          </p:nvPr>
        </p:nvSpPr>
        <p:spPr>
          <a:xfrm>
            <a:off x="1191491" y="3869634"/>
            <a:ext cx="9285899" cy="1388165"/>
          </a:xfrm>
        </p:spPr>
        <p:txBody>
          <a:bodyPr>
            <a:normAutofit/>
          </a:bodyPr>
          <a:lstStyle/>
          <a:p>
            <a:r>
              <a:rPr lang="en-GB" sz="4000" b="1" dirty="0"/>
              <a:t>The Butler Model of the </a:t>
            </a:r>
          </a:p>
          <a:p>
            <a:r>
              <a:rPr lang="en-GB" sz="4000" b="1" dirty="0"/>
              <a:t>Tourism Life Cycle Workshop </a:t>
            </a:r>
          </a:p>
        </p:txBody>
      </p:sp>
    </p:spTree>
    <p:extLst>
      <p:ext uri="{BB962C8B-B14F-4D97-AF65-F5344CB8AC3E}">
        <p14:creationId xmlns:p14="http://schemas.microsoft.com/office/powerpoint/2010/main" val="3930767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360FFD6-B66D-47CB-90F8-A2D7021AC12A}"/>
              </a:ext>
            </a:extLst>
          </p:cNvPr>
          <p:cNvSpPr>
            <a:spLocks noGrp="1"/>
          </p:cNvSpPr>
          <p:nvPr>
            <p:ph type="title"/>
          </p:nvPr>
        </p:nvSpPr>
        <p:spPr>
          <a:xfrm>
            <a:off x="1179226" y="826681"/>
            <a:ext cx="9833548" cy="1012280"/>
          </a:xfrm>
        </p:spPr>
        <p:txBody>
          <a:bodyPr>
            <a:normAutofit/>
          </a:bodyPr>
          <a:lstStyle/>
          <a:p>
            <a:pPr algn="ctr"/>
            <a:r>
              <a:rPr lang="en-GB" sz="4000" dirty="0">
                <a:solidFill>
                  <a:srgbClr val="FFFFFF"/>
                </a:solidFill>
                <a:effectLst>
                  <a:outerShdw blurRad="38100" dist="38100" dir="2700000" algn="tl">
                    <a:srgbClr val="000000">
                      <a:alpha val="43137"/>
                    </a:srgbClr>
                  </a:outerShdw>
                </a:effectLst>
              </a:rPr>
              <a:t>Workshop Activity </a:t>
            </a:r>
          </a:p>
        </p:txBody>
      </p:sp>
      <p:sp>
        <p:nvSpPr>
          <p:cNvPr id="3" name="Content Placeholder 2">
            <a:extLst>
              <a:ext uri="{FF2B5EF4-FFF2-40B4-BE49-F238E27FC236}">
                <a16:creationId xmlns:a16="http://schemas.microsoft.com/office/drawing/2014/main" id="{96E88BB0-1F8C-4C98-8403-2EA158650379}"/>
              </a:ext>
            </a:extLst>
          </p:cNvPr>
          <p:cNvSpPr>
            <a:spLocks noGrp="1"/>
          </p:cNvSpPr>
          <p:nvPr>
            <p:ph idx="1"/>
          </p:nvPr>
        </p:nvSpPr>
        <p:spPr>
          <a:xfrm>
            <a:off x="1179226" y="2753936"/>
            <a:ext cx="9833548" cy="3677344"/>
          </a:xfrm>
        </p:spPr>
        <p:txBody>
          <a:bodyPr>
            <a:normAutofit/>
          </a:bodyPr>
          <a:lstStyle/>
          <a:p>
            <a:pPr marL="514350" indent="-514350">
              <a:buFont typeface="+mj-lt"/>
              <a:buAutoNum type="arabicPeriod"/>
            </a:pPr>
            <a:r>
              <a:rPr lang="en-GB" sz="1800" dirty="0">
                <a:solidFill>
                  <a:srgbClr val="000000"/>
                </a:solidFill>
              </a:rPr>
              <a:t>Watch the short film and read through the Boracay Case study on the following slides.</a:t>
            </a:r>
          </a:p>
          <a:p>
            <a:pPr marL="0" indent="0">
              <a:buNone/>
            </a:pPr>
            <a:r>
              <a:rPr lang="en-GB" sz="1800" dirty="0">
                <a:solidFill>
                  <a:srgbClr val="000000"/>
                </a:solidFill>
              </a:rPr>
              <a:t>2. Using the Butler Model breaks down tourist development into five distinct stages and the case study clearly describes each stages of the Tourism Life Cycle.</a:t>
            </a:r>
          </a:p>
          <a:p>
            <a:pPr marL="0" indent="0">
              <a:buNone/>
            </a:pPr>
            <a:r>
              <a:rPr lang="en-GB" sz="1800" dirty="0">
                <a:solidFill>
                  <a:srgbClr val="000000"/>
                </a:solidFill>
              </a:rPr>
              <a:t>3. You are working as part of a Boracay Sustainable Development Group . </a:t>
            </a:r>
          </a:p>
          <a:p>
            <a:pPr lvl="1"/>
            <a:r>
              <a:rPr lang="en-GB" sz="1800" dirty="0">
                <a:solidFill>
                  <a:srgbClr val="000000"/>
                </a:solidFill>
              </a:rPr>
              <a:t>Prepare a brief presentation of your recommendations to show what could or should be done to improve tourism on the Island? </a:t>
            </a:r>
          </a:p>
          <a:p>
            <a:pPr lvl="1"/>
            <a:r>
              <a:rPr lang="en-GB" sz="1800" dirty="0">
                <a:solidFill>
                  <a:srgbClr val="000000"/>
                </a:solidFill>
              </a:rPr>
              <a:t>Do you think that the Philippine Government was right to close the island? </a:t>
            </a:r>
          </a:p>
          <a:p>
            <a:pPr lvl="1"/>
            <a:r>
              <a:rPr lang="en-GB" sz="1800" dirty="0">
                <a:solidFill>
                  <a:srgbClr val="000000"/>
                </a:solidFill>
              </a:rPr>
              <a:t>What do you think is deemed necessary to protect the Island and why?</a:t>
            </a:r>
          </a:p>
          <a:p>
            <a:pPr lvl="1"/>
            <a:r>
              <a:rPr lang="en-GB" sz="1800" dirty="0">
                <a:solidFill>
                  <a:srgbClr val="000000"/>
                </a:solidFill>
              </a:rPr>
              <a:t>What are the benefits of a sustainable approach to tourism for </a:t>
            </a:r>
            <a:r>
              <a:rPr lang="en-GB" sz="1800">
                <a:solidFill>
                  <a:srgbClr val="000000"/>
                </a:solidFill>
              </a:rPr>
              <a:t>the Island</a:t>
            </a:r>
            <a:r>
              <a:rPr lang="en-GB" sz="1800" dirty="0">
                <a:solidFill>
                  <a:srgbClr val="000000"/>
                </a:solidFill>
              </a:rPr>
              <a:t>?</a:t>
            </a:r>
          </a:p>
          <a:p>
            <a:pPr lvl="1"/>
            <a:r>
              <a:rPr lang="en-GB" sz="1800" dirty="0">
                <a:solidFill>
                  <a:srgbClr val="000000"/>
                </a:solidFill>
              </a:rPr>
              <a:t>Do you think that rejuvenation and not stagnation was the right move for Boracay? Why?  </a:t>
            </a:r>
          </a:p>
          <a:p>
            <a:pPr lvl="1"/>
            <a:r>
              <a:rPr lang="en-GB" sz="1800" dirty="0">
                <a:solidFill>
                  <a:srgbClr val="000000"/>
                </a:solidFill>
              </a:rPr>
              <a:t>Carry out some additional information to support your answers. </a:t>
            </a:r>
          </a:p>
          <a:p>
            <a:pPr lvl="1"/>
            <a:endParaRPr lang="en-GB" sz="1800" dirty="0">
              <a:solidFill>
                <a:srgbClr val="000000"/>
              </a:solidFill>
            </a:endParaRPr>
          </a:p>
          <a:p>
            <a:endParaRPr lang="en-GB" sz="1800" dirty="0">
              <a:solidFill>
                <a:srgbClr val="000000"/>
              </a:solidFill>
            </a:endParaRPr>
          </a:p>
          <a:p>
            <a:endParaRPr lang="en-GB" sz="1800" dirty="0">
              <a:solidFill>
                <a:srgbClr val="000000"/>
              </a:solidFill>
            </a:endParaRPr>
          </a:p>
        </p:txBody>
      </p:sp>
    </p:spTree>
    <p:extLst>
      <p:ext uri="{BB962C8B-B14F-4D97-AF65-F5344CB8AC3E}">
        <p14:creationId xmlns:p14="http://schemas.microsoft.com/office/powerpoint/2010/main" val="2232438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b="1"/>
              <a:t>Butler Model of the Tourism Life Cycle</a:t>
            </a:r>
          </a:p>
        </p:txBody>
      </p:sp>
      <p:sp>
        <p:nvSpPr>
          <p:cNvPr id="79" name="Rectangle 78">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Image result for image of butler model"/>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6495" r="1" b="3666"/>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2562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C586D3A-DFD4-42EC-9250-BC07B18C0772}"/>
              </a:ext>
            </a:extLst>
          </p:cNvPr>
          <p:cNvPicPr>
            <a:picLocks noChangeAspect="1"/>
          </p:cNvPicPr>
          <p:nvPr/>
        </p:nvPicPr>
        <p:blipFill rotWithShape="1">
          <a:blip r:embed="rId2"/>
          <a:srcRect t="25000"/>
          <a:stretch/>
        </p:blipFill>
        <p:spPr>
          <a:xfrm>
            <a:off x="20" y="10"/>
            <a:ext cx="12191981" cy="6857990"/>
          </a:xfrm>
          <a:prstGeom prst="rect">
            <a:avLst/>
          </a:prstGeom>
        </p:spPr>
      </p:pic>
      <p:sp>
        <p:nvSpPr>
          <p:cNvPr id="32" name="Rectangle 2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BDEFA15-9331-4CC6-938F-3EE46D2BA3FC}"/>
              </a:ext>
            </a:extLst>
          </p:cNvPr>
          <p:cNvSpPr>
            <a:spLocks noGrp="1"/>
          </p:cNvSpPr>
          <p:nvPr>
            <p:ph idx="1"/>
          </p:nvPr>
        </p:nvSpPr>
        <p:spPr>
          <a:xfrm>
            <a:off x="643467" y="1782981"/>
            <a:ext cx="6891187" cy="4393982"/>
          </a:xfrm>
        </p:spPr>
        <p:txBody>
          <a:bodyPr>
            <a:normAutofit/>
          </a:bodyPr>
          <a:lstStyle/>
          <a:p>
            <a:r>
              <a:rPr lang="en-GB" sz="2000" dirty="0"/>
              <a:t>The Philippines tourism industry is thriving, this has resulted in creating many opportunities for the economy and the local people such as those on Boracay Island. </a:t>
            </a:r>
          </a:p>
          <a:p>
            <a:r>
              <a:rPr lang="en-GB" sz="2000" dirty="0"/>
              <a:t>Boracay has gone from traditional tourism Nipa accommodation and traditional bamboo facilities to a European style resort as the results of vast modernisation. </a:t>
            </a:r>
          </a:p>
          <a:p>
            <a:r>
              <a:rPr lang="en-GB" sz="2000" dirty="0"/>
              <a:t>Consequently tourism development has affected the local people's lifestyle, local fishermen have been forced to search for better employment opportunities in tourism for survival rather than venture into fulltime fishermen. </a:t>
            </a:r>
          </a:p>
          <a:p>
            <a:r>
              <a:rPr lang="en-GB" sz="2000" dirty="0"/>
              <a:t>Tourism growth on the island has impacted significantly on the physical environment. </a:t>
            </a:r>
          </a:p>
          <a:p>
            <a:endParaRPr lang="en-GB" sz="2000" dirty="0"/>
          </a:p>
        </p:txBody>
      </p:sp>
      <p:grpSp>
        <p:nvGrpSpPr>
          <p:cNvPr id="33" name="Group 23">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2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5" name="Isosceles Triangle 2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9775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889" r="-1" b="-1"/>
          <a:stretch/>
        </p:blipFill>
        <p:spPr>
          <a:xfrm>
            <a:off x="-1" y="10"/>
            <a:ext cx="12191999" cy="6857990"/>
          </a:xfrm>
          <a:prstGeom prst="rect">
            <a:avLst/>
          </a:prstGeom>
        </p:spPr>
      </p:pic>
      <p:sp>
        <p:nvSpPr>
          <p:cNvPr id="2" name="Title 1"/>
          <p:cNvSpPr>
            <a:spLocks noGrp="1"/>
          </p:cNvSpPr>
          <p:nvPr>
            <p:ph type="title"/>
          </p:nvPr>
        </p:nvSpPr>
        <p:spPr>
          <a:xfrm>
            <a:off x="1285456" y="4162031"/>
            <a:ext cx="4543683" cy="1767141"/>
          </a:xfrm>
        </p:spPr>
        <p:txBody>
          <a:bodyPr>
            <a:normAutofit/>
          </a:bodyPr>
          <a:lstStyle/>
          <a:p>
            <a:pPr algn="r"/>
            <a:r>
              <a:rPr lang="en-GB" b="1" dirty="0">
                <a:latin typeface="+mn-lt"/>
                <a:cs typeface="Arial" panose="020B0604020202020204" pitchFamily="34" charset="0"/>
              </a:rPr>
              <a:t>Boracay Island </a:t>
            </a:r>
          </a:p>
        </p:txBody>
      </p:sp>
      <p:sp>
        <p:nvSpPr>
          <p:cNvPr id="3" name="Content Placeholder 2"/>
          <p:cNvSpPr>
            <a:spLocks noGrp="1"/>
          </p:cNvSpPr>
          <p:nvPr>
            <p:ph idx="1"/>
          </p:nvPr>
        </p:nvSpPr>
        <p:spPr>
          <a:xfrm>
            <a:off x="6217920" y="4170410"/>
            <a:ext cx="4699221" cy="1767141"/>
          </a:xfrm>
        </p:spPr>
        <p:txBody>
          <a:bodyPr anchor="ctr">
            <a:normAutofit/>
          </a:bodyPr>
          <a:lstStyle/>
          <a:p>
            <a:r>
              <a:rPr lang="en-GB" sz="3200" dirty="0">
                <a:solidFill>
                  <a:schemeClr val="bg2">
                    <a:lumMod val="90000"/>
                  </a:schemeClr>
                </a:solidFill>
                <a:effectLst>
                  <a:outerShdw blurRad="38100" dist="38100" dir="2700000" algn="tl">
                    <a:srgbClr val="000000">
                      <a:alpha val="43137"/>
                    </a:srgbClr>
                  </a:outerShdw>
                </a:effectLst>
                <a:hlinkClick r:id="rId3">
                  <a:extLst>
                    <a:ext uri="{A12FA001-AC4F-418D-AE19-62706E023703}">
                      <ahyp:hlinkClr xmlns:ahyp="http://schemas.microsoft.com/office/drawing/2018/hyperlinkcolor" val="tx"/>
                    </a:ext>
                  </a:extLst>
                </a:hlinkClick>
              </a:rPr>
              <a:t>https://www.youtube.com/watch?v=EqxvnkTp99o</a:t>
            </a:r>
            <a:endParaRPr lang="en-GB" sz="3200" dirty="0">
              <a:solidFill>
                <a:schemeClr val="bg2">
                  <a:lumMod val="90000"/>
                </a:schemeClr>
              </a:solidFill>
              <a:effectLst>
                <a:outerShdw blurRad="38100" dist="38100" dir="2700000" algn="tl">
                  <a:srgbClr val="000000">
                    <a:alpha val="43137"/>
                  </a:srgbClr>
                </a:outerShdw>
              </a:effectLst>
            </a:endParaRPr>
          </a:p>
          <a:p>
            <a:endParaRPr lang="en-GB" sz="3200" dirty="0">
              <a:solidFill>
                <a:schemeClr val="bg2">
                  <a:lumMod val="9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91311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550924" y="685800"/>
            <a:ext cx="4920019" cy="2021553"/>
          </a:xfrm>
        </p:spPr>
        <p:txBody>
          <a:bodyPr vert="horz" lIns="91440" tIns="45720" rIns="91440" bIns="45720" rtlCol="0" anchor="ctr">
            <a:normAutofit/>
          </a:bodyPr>
          <a:lstStyle/>
          <a:p>
            <a:r>
              <a:rPr lang="en-US" sz="5000">
                <a:solidFill>
                  <a:schemeClr val="tx1"/>
                </a:solidFill>
              </a:rPr>
              <a:t>Boracay during the 1970s</a:t>
            </a:r>
          </a:p>
        </p:txBody>
      </p:sp>
      <p:pic>
        <p:nvPicPr>
          <p:cNvPr id="5" name="Picture Placeholder 4"/>
          <p:cNvPicPr>
            <a:picLocks noGrp="1" noChangeAspect="1"/>
          </p:cNvPicPr>
          <p:nvPr>
            <p:ph type="pic" idx="1"/>
          </p:nvPr>
        </p:nvPicPr>
        <p:blipFill rotWithShape="1">
          <a:blip r:embed="rId2"/>
          <a:srcRect r="39337"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Text Placeholder 3"/>
          <p:cNvSpPr>
            <a:spLocks noGrp="1"/>
          </p:cNvSpPr>
          <p:nvPr>
            <p:ph type="body" sz="half" idx="2"/>
          </p:nvPr>
        </p:nvSpPr>
        <p:spPr>
          <a:xfrm>
            <a:off x="6550924" y="2927444"/>
            <a:ext cx="4920019" cy="3244755"/>
          </a:xfrm>
        </p:spPr>
        <p:txBody>
          <a:bodyPr vert="horz" lIns="91440" tIns="45720" rIns="91440" bIns="45720" rtlCol="0">
            <a:normAutofit/>
          </a:bodyPr>
          <a:lstStyle/>
          <a:p>
            <a:pPr indent="-182880">
              <a:lnSpc>
                <a:spcPct val="90000"/>
              </a:lnSpc>
              <a:buFont typeface="Wingdings" pitchFamily="2" charset="2"/>
              <a:buChar char="§"/>
            </a:pPr>
            <a:r>
              <a:rPr lang="en-US" b="1" i="1">
                <a:solidFill>
                  <a:schemeClr val="tx1"/>
                </a:solidFill>
              </a:rPr>
              <a:t>Stage 1 - Discovery</a:t>
            </a:r>
            <a:r>
              <a:rPr lang="en-US" b="1">
                <a:solidFill>
                  <a:schemeClr val="tx1"/>
                </a:solidFill>
              </a:rPr>
              <a:t> </a:t>
            </a:r>
          </a:p>
          <a:p>
            <a:pPr indent="-182880">
              <a:lnSpc>
                <a:spcPct val="90000"/>
              </a:lnSpc>
              <a:buFont typeface="Wingdings" pitchFamily="2" charset="2"/>
              <a:buChar char="§"/>
            </a:pPr>
            <a:r>
              <a:rPr lang="en-US" b="1">
                <a:solidFill>
                  <a:schemeClr val="tx1"/>
                </a:solidFill>
              </a:rPr>
              <a:t>A settlement is 'explored' or 'discovered' by a small number of people who later tell others about their experience. </a:t>
            </a:r>
          </a:p>
          <a:p>
            <a:pPr indent="-182880">
              <a:lnSpc>
                <a:spcPct val="90000"/>
              </a:lnSpc>
              <a:buFont typeface="Wingdings" pitchFamily="2" charset="2"/>
              <a:buChar char="§"/>
            </a:pPr>
            <a:r>
              <a:rPr lang="en-US" b="1">
                <a:solidFill>
                  <a:schemeClr val="tx1"/>
                </a:solidFill>
              </a:rPr>
              <a:t>In time other people visit and local people seize upon the new economic opportunities provided by these visitors and provide services to meet the needs of these visitors or tourists.</a:t>
            </a:r>
          </a:p>
        </p:txBody>
      </p:sp>
    </p:spTree>
    <p:extLst>
      <p:ext uri="{BB962C8B-B14F-4D97-AF65-F5344CB8AC3E}">
        <p14:creationId xmlns:p14="http://schemas.microsoft.com/office/powerpoint/2010/main" val="1417745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386284" y="484632"/>
            <a:ext cx="4741963" cy="1971964"/>
          </a:xfrm>
        </p:spPr>
        <p:txBody>
          <a:bodyPr vert="horz" lIns="91440" tIns="45720" rIns="91440" bIns="45720" rtlCol="0" anchor="ctr">
            <a:normAutofit/>
          </a:bodyPr>
          <a:lstStyle/>
          <a:p>
            <a:r>
              <a:rPr lang="en-US" sz="4800" b="1">
                <a:solidFill>
                  <a:schemeClr val="tx1"/>
                </a:solidFill>
              </a:rPr>
              <a:t>Boracay during the 1980s</a:t>
            </a:r>
          </a:p>
        </p:txBody>
      </p:sp>
      <p:pic>
        <p:nvPicPr>
          <p:cNvPr id="5" name="Picture Placeholder 4"/>
          <p:cNvPicPr>
            <a:picLocks noGrp="1" noChangeAspect="1"/>
          </p:cNvPicPr>
          <p:nvPr>
            <p:ph type="pic" idx="1"/>
          </p:nvPr>
        </p:nvPicPr>
        <p:blipFill>
          <a:blip r:embed="rId2"/>
          <a:srcRect l="14317" r="14317"/>
          <a:stretch>
            <a:fillRect/>
          </a:stretch>
        </p:blipFill>
        <p:spPr>
          <a:xfrm>
            <a:off x="823396" y="1808321"/>
            <a:ext cx="3573675" cy="3332283"/>
          </a:xfrm>
          <a:prstGeom prst="rect">
            <a:avLst/>
          </a:prstGeom>
        </p:spPr>
      </p:pic>
      <p:sp>
        <p:nvSpPr>
          <p:cNvPr id="4" name="Text Placeholder 3"/>
          <p:cNvSpPr>
            <a:spLocks noGrp="1"/>
          </p:cNvSpPr>
          <p:nvPr>
            <p:ph type="body" sz="half" idx="2"/>
          </p:nvPr>
        </p:nvSpPr>
        <p:spPr>
          <a:xfrm>
            <a:off x="6386286" y="2456596"/>
            <a:ext cx="4741962" cy="3715603"/>
          </a:xfrm>
        </p:spPr>
        <p:txBody>
          <a:bodyPr vert="horz" lIns="91440" tIns="45720" rIns="91440" bIns="45720" rtlCol="0">
            <a:normAutofit/>
          </a:bodyPr>
          <a:lstStyle/>
          <a:p>
            <a:pPr indent="-182880">
              <a:lnSpc>
                <a:spcPct val="90000"/>
              </a:lnSpc>
              <a:buFont typeface="Wingdings" pitchFamily="2" charset="2"/>
              <a:buChar char="§"/>
            </a:pPr>
            <a:r>
              <a:rPr lang="en-US" b="1" i="1">
                <a:solidFill>
                  <a:schemeClr val="tx1"/>
                </a:solidFill>
              </a:rPr>
              <a:t>Stage 2  - Development </a:t>
            </a:r>
          </a:p>
          <a:p>
            <a:pPr indent="-182880">
              <a:lnSpc>
                <a:spcPct val="90000"/>
              </a:lnSpc>
              <a:buFont typeface="Wingdings" pitchFamily="2" charset="2"/>
              <a:buChar char="§"/>
            </a:pPr>
            <a:r>
              <a:rPr lang="en-US" b="1">
                <a:solidFill>
                  <a:schemeClr val="tx1"/>
                </a:solidFill>
              </a:rPr>
              <a:t>More tourists arrive having heard about the place by word of mouth, articles in Travel Supplements in papers such as The Sunday Times, brochures or tourist guides. </a:t>
            </a:r>
          </a:p>
          <a:p>
            <a:pPr indent="-182880">
              <a:lnSpc>
                <a:spcPct val="90000"/>
              </a:lnSpc>
              <a:buFont typeface="Wingdings" pitchFamily="2" charset="2"/>
              <a:buChar char="§"/>
            </a:pPr>
            <a:r>
              <a:rPr lang="en-US" b="1">
                <a:solidFill>
                  <a:schemeClr val="tx1"/>
                </a:solidFill>
              </a:rPr>
              <a:t>The extra tourists attracted by the publicity and people willing to visit somewhere new will lead to the building of new hotels, restaurants, shops and services to cater for the influx of people.</a:t>
            </a:r>
          </a:p>
        </p:txBody>
      </p:sp>
    </p:spTree>
    <p:extLst>
      <p:ext uri="{BB962C8B-B14F-4D97-AF65-F5344CB8AC3E}">
        <p14:creationId xmlns:p14="http://schemas.microsoft.com/office/powerpoint/2010/main" val="2047373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p:cNvPicPr>
            <a:picLocks noGrp="1" noChangeAspect="1"/>
          </p:cNvPicPr>
          <p:nvPr>
            <p:ph type="pic" idx="1"/>
          </p:nvPr>
        </p:nvPicPr>
        <p:blipFill rotWithShape="1">
          <a:blip r:embed="rId2"/>
          <a:srcRect b="15730"/>
          <a:stretch/>
        </p:blipFill>
        <p:spPr>
          <a:xfrm>
            <a:off x="20" y="10"/>
            <a:ext cx="12191980" cy="6857989"/>
          </a:xfrm>
          <a:prstGeom prst="rect">
            <a:avLst/>
          </a:prstGeom>
        </p:spPr>
      </p:pic>
      <p:sp>
        <p:nvSpPr>
          <p:cNvPr id="3" name="Title 2"/>
          <p:cNvSpPr>
            <a:spLocks noGrp="1"/>
          </p:cNvSpPr>
          <p:nvPr>
            <p:ph type="title"/>
          </p:nvPr>
        </p:nvSpPr>
        <p:spPr>
          <a:xfrm>
            <a:off x="1069848" y="484632"/>
            <a:ext cx="10058400" cy="1609344"/>
          </a:xfrm>
        </p:spPr>
        <p:txBody>
          <a:bodyPr vert="horz" lIns="91440" tIns="45720" rIns="91440" bIns="45720" rtlCol="0" anchor="ctr">
            <a:normAutofit/>
          </a:bodyPr>
          <a:lstStyle/>
          <a:p>
            <a:r>
              <a:rPr lang="en-US" sz="5400" b="1">
                <a:solidFill>
                  <a:schemeClr val="tx1"/>
                </a:solidFill>
              </a:rPr>
              <a:t>Boracay during the </a:t>
            </a:r>
            <a:br>
              <a:rPr lang="en-US" sz="5400" b="1">
                <a:solidFill>
                  <a:schemeClr val="tx1"/>
                </a:solidFill>
              </a:rPr>
            </a:br>
            <a:r>
              <a:rPr lang="en-US" sz="5400" b="1">
                <a:solidFill>
                  <a:schemeClr val="tx1"/>
                </a:solidFill>
              </a:rPr>
              <a:t>late 1980s </a:t>
            </a:r>
          </a:p>
        </p:txBody>
      </p:sp>
      <p:sp>
        <p:nvSpPr>
          <p:cNvPr id="4" name="Text Placeholder 3"/>
          <p:cNvSpPr>
            <a:spLocks noGrp="1"/>
          </p:cNvSpPr>
          <p:nvPr>
            <p:ph type="body" sz="half" idx="2"/>
          </p:nvPr>
        </p:nvSpPr>
        <p:spPr>
          <a:xfrm>
            <a:off x="1069848" y="2121408"/>
            <a:ext cx="10058400" cy="4050792"/>
          </a:xfrm>
        </p:spPr>
        <p:txBody>
          <a:bodyPr vert="horz" lIns="91440" tIns="45720" rIns="91440" bIns="45720" rtlCol="0">
            <a:normAutofit/>
          </a:bodyPr>
          <a:lstStyle/>
          <a:p>
            <a:pPr indent="-182880">
              <a:lnSpc>
                <a:spcPct val="90000"/>
              </a:lnSpc>
              <a:buFont typeface="Wingdings" pitchFamily="2" charset="2"/>
              <a:buChar char="§"/>
            </a:pPr>
            <a:r>
              <a:rPr lang="en-US" b="1" i="1">
                <a:solidFill>
                  <a:schemeClr val="tx1"/>
                </a:solidFill>
              </a:rPr>
              <a:t>Stage 3 - Success</a:t>
            </a:r>
          </a:p>
          <a:p>
            <a:pPr indent="-182880">
              <a:lnSpc>
                <a:spcPct val="90000"/>
              </a:lnSpc>
              <a:buFont typeface="Wingdings" pitchFamily="2" charset="2"/>
              <a:buChar char="§"/>
            </a:pPr>
            <a:r>
              <a:rPr lang="en-US" b="1">
                <a:solidFill>
                  <a:schemeClr val="tx1"/>
                </a:solidFill>
              </a:rPr>
              <a:t>At this stage mass tourism replaces what was once the original economic function of the settlement. </a:t>
            </a:r>
          </a:p>
          <a:p>
            <a:pPr indent="-182880">
              <a:lnSpc>
                <a:spcPct val="90000"/>
              </a:lnSpc>
              <a:buFont typeface="Wingdings" pitchFamily="2" charset="2"/>
              <a:buChar char="§"/>
            </a:pPr>
            <a:r>
              <a:rPr lang="en-US" b="1">
                <a:solidFill>
                  <a:schemeClr val="tx1"/>
                </a:solidFill>
              </a:rPr>
              <a:t>This may cause some resentment with people in the town who have not benefited from the new industry or from the loss of distinct identity that the settlement held before.</a:t>
            </a:r>
          </a:p>
          <a:p>
            <a:pPr indent="-182880">
              <a:lnSpc>
                <a:spcPct val="90000"/>
              </a:lnSpc>
              <a:buFont typeface="Wingdings" pitchFamily="2" charset="2"/>
              <a:buChar char="§"/>
            </a:pPr>
            <a:r>
              <a:rPr lang="en-US" b="1">
                <a:solidFill>
                  <a:schemeClr val="tx1"/>
                </a:solidFill>
              </a:rPr>
              <a:t> It may appear that the local culture is being diminished by a more international and non-unique culture compared to what may have existed before.</a:t>
            </a:r>
          </a:p>
        </p:txBody>
      </p:sp>
    </p:spTree>
    <p:extLst>
      <p:ext uri="{BB962C8B-B14F-4D97-AF65-F5344CB8AC3E}">
        <p14:creationId xmlns:p14="http://schemas.microsoft.com/office/powerpoint/2010/main" val="4185087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rotWithShape="1">
          <a:blip r:embed="rId2"/>
          <a:srcRect t="14773"/>
          <a:stretch/>
        </p:blipFill>
        <p:spPr>
          <a:xfrm>
            <a:off x="20" y="10"/>
            <a:ext cx="12191980" cy="6857989"/>
          </a:xfrm>
          <a:prstGeom prst="rect">
            <a:avLst/>
          </a:prstGeom>
        </p:spPr>
      </p:pic>
      <p:sp>
        <p:nvSpPr>
          <p:cNvPr id="3" name="Title 2"/>
          <p:cNvSpPr>
            <a:spLocks noGrp="1"/>
          </p:cNvSpPr>
          <p:nvPr>
            <p:ph type="title"/>
          </p:nvPr>
        </p:nvSpPr>
        <p:spPr>
          <a:xfrm>
            <a:off x="1069848" y="484632"/>
            <a:ext cx="10058400" cy="1609344"/>
          </a:xfrm>
        </p:spPr>
        <p:txBody>
          <a:bodyPr vert="horz" lIns="91440" tIns="45720" rIns="91440" bIns="45720" rtlCol="0" anchor="ctr">
            <a:normAutofit/>
          </a:bodyPr>
          <a:lstStyle/>
          <a:p>
            <a:r>
              <a:rPr lang="en-US" sz="5400" b="1">
                <a:solidFill>
                  <a:schemeClr val="tx1"/>
                </a:solidFill>
              </a:rPr>
              <a:t>Boracay 1990s &amp; Beyond</a:t>
            </a:r>
          </a:p>
        </p:txBody>
      </p:sp>
      <p:sp>
        <p:nvSpPr>
          <p:cNvPr id="4" name="Text Placeholder 3"/>
          <p:cNvSpPr>
            <a:spLocks noGrp="1"/>
          </p:cNvSpPr>
          <p:nvPr>
            <p:ph type="body" sz="half" idx="2"/>
          </p:nvPr>
        </p:nvSpPr>
        <p:spPr>
          <a:xfrm>
            <a:off x="1069848" y="2121408"/>
            <a:ext cx="10058400" cy="4050792"/>
          </a:xfrm>
        </p:spPr>
        <p:txBody>
          <a:bodyPr vert="horz" lIns="91440" tIns="45720" rIns="91440" bIns="45720" rtlCol="0">
            <a:normAutofit/>
          </a:bodyPr>
          <a:lstStyle/>
          <a:p>
            <a:pPr indent="-182880">
              <a:lnSpc>
                <a:spcPct val="90000"/>
              </a:lnSpc>
              <a:buFont typeface="Wingdings" pitchFamily="2" charset="2"/>
              <a:buChar char="§"/>
            </a:pPr>
            <a:r>
              <a:rPr lang="en-US" b="1" i="1">
                <a:solidFill>
                  <a:schemeClr val="tx1"/>
                </a:solidFill>
              </a:rPr>
              <a:t>Stage 4 - Stagnation </a:t>
            </a:r>
          </a:p>
          <a:p>
            <a:pPr indent="-182880">
              <a:lnSpc>
                <a:spcPct val="90000"/>
              </a:lnSpc>
              <a:buFont typeface="Wingdings" pitchFamily="2" charset="2"/>
              <a:buChar char="§"/>
            </a:pPr>
            <a:r>
              <a:rPr lang="en-US" b="1">
                <a:solidFill>
                  <a:schemeClr val="tx1"/>
                </a:solidFill>
              </a:rPr>
              <a:t>Popularity may be short lived. </a:t>
            </a:r>
          </a:p>
          <a:p>
            <a:pPr indent="-182880">
              <a:lnSpc>
                <a:spcPct val="90000"/>
              </a:lnSpc>
              <a:buFont typeface="Wingdings" pitchFamily="2" charset="2"/>
              <a:buChar char="§"/>
            </a:pPr>
            <a:r>
              <a:rPr lang="en-US" b="1">
                <a:solidFill>
                  <a:schemeClr val="tx1"/>
                </a:solidFill>
              </a:rPr>
              <a:t>People may become bored with the resort once its initial appeal had waned. </a:t>
            </a:r>
          </a:p>
          <a:p>
            <a:pPr indent="-182880">
              <a:lnSpc>
                <a:spcPct val="90000"/>
              </a:lnSpc>
              <a:buFont typeface="Wingdings" pitchFamily="2" charset="2"/>
              <a:buChar char="§"/>
            </a:pPr>
            <a:r>
              <a:rPr lang="en-US" b="1">
                <a:solidFill>
                  <a:schemeClr val="tx1"/>
                </a:solidFill>
              </a:rPr>
              <a:t>Little of the original natural environment will remain.</a:t>
            </a:r>
          </a:p>
          <a:p>
            <a:pPr indent="-182880">
              <a:lnSpc>
                <a:spcPct val="90000"/>
              </a:lnSpc>
              <a:buFont typeface="Wingdings" pitchFamily="2" charset="2"/>
              <a:buChar char="§"/>
            </a:pPr>
            <a:r>
              <a:rPr lang="en-US" b="1">
                <a:solidFill>
                  <a:schemeClr val="tx1"/>
                </a:solidFill>
              </a:rPr>
              <a:t>Negative comments about what it used to be like may lead people to find somewhere new to discover. </a:t>
            </a:r>
          </a:p>
          <a:p>
            <a:pPr indent="-182880">
              <a:lnSpc>
                <a:spcPct val="90000"/>
              </a:lnSpc>
              <a:buFont typeface="Wingdings" pitchFamily="2" charset="2"/>
              <a:buChar char="§"/>
            </a:pPr>
            <a:r>
              <a:rPr lang="en-US" b="1">
                <a:solidFill>
                  <a:schemeClr val="tx1"/>
                </a:solidFill>
              </a:rPr>
              <a:t>The effect of falling tourism if a resort goes out of fashion leads to economic decline and the under-utilisation of tourist infrastructure. </a:t>
            </a:r>
          </a:p>
          <a:p>
            <a:pPr indent="-182880">
              <a:lnSpc>
                <a:spcPct val="90000"/>
              </a:lnSpc>
              <a:buFont typeface="Wingdings" pitchFamily="2" charset="2"/>
              <a:buChar char="§"/>
            </a:pPr>
            <a:r>
              <a:rPr lang="en-US" b="1">
                <a:solidFill>
                  <a:schemeClr val="tx1"/>
                </a:solidFill>
              </a:rPr>
              <a:t>The eventual closure of some of the businesses will lead to a rise in unemployment.</a:t>
            </a:r>
          </a:p>
        </p:txBody>
      </p:sp>
    </p:spTree>
    <p:extLst>
      <p:ext uri="{BB962C8B-B14F-4D97-AF65-F5344CB8AC3E}">
        <p14:creationId xmlns:p14="http://schemas.microsoft.com/office/powerpoint/2010/main" val="2832497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rotWithShape="1">
          <a:blip r:embed="rId2"/>
          <a:srcRect t="7707" b="7707"/>
          <a:stretch/>
        </p:blipFill>
        <p:spPr>
          <a:xfrm>
            <a:off x="-1" y="10"/>
            <a:ext cx="12191999" cy="6857990"/>
          </a:xfrm>
          <a:prstGeom prst="rect">
            <a:avLst/>
          </a:prstGeom>
        </p:spPr>
      </p:pic>
      <p:sp>
        <p:nvSpPr>
          <p:cNvPr id="3" name="Title 2"/>
          <p:cNvSpPr>
            <a:spLocks noGrp="1"/>
          </p:cNvSpPr>
          <p:nvPr>
            <p:ph type="title"/>
          </p:nvPr>
        </p:nvSpPr>
        <p:spPr>
          <a:xfrm>
            <a:off x="1285456" y="4162031"/>
            <a:ext cx="4543683" cy="1767141"/>
          </a:xfrm>
        </p:spPr>
        <p:txBody>
          <a:bodyPr vert="horz" lIns="91440" tIns="45720" rIns="91440" bIns="45720" rtlCol="0" anchor="ctr">
            <a:normAutofit/>
          </a:bodyPr>
          <a:lstStyle/>
          <a:p>
            <a:pPr algn="r"/>
            <a:r>
              <a:rPr lang="en-US" sz="3800" b="1"/>
              <a:t>Stage 5 -</a:t>
            </a:r>
            <a:br>
              <a:rPr lang="en-US" sz="3800" b="1"/>
            </a:br>
            <a:r>
              <a:rPr lang="en-US" sz="3800" b="1"/>
              <a:t>Decline of a Destination</a:t>
            </a:r>
          </a:p>
        </p:txBody>
      </p:sp>
      <p:sp>
        <p:nvSpPr>
          <p:cNvPr id="4" name="Text Placeholder 3"/>
          <p:cNvSpPr>
            <a:spLocks noGrp="1"/>
          </p:cNvSpPr>
          <p:nvPr>
            <p:ph type="body" sz="half" idx="2"/>
          </p:nvPr>
        </p:nvSpPr>
        <p:spPr>
          <a:xfrm>
            <a:off x="6217920" y="4170410"/>
            <a:ext cx="4699221" cy="1767141"/>
          </a:xfrm>
        </p:spPr>
        <p:txBody>
          <a:bodyPr vert="horz" lIns="91440" tIns="45720" rIns="91440" bIns="45720" rtlCol="0" anchor="ctr">
            <a:normAutofit lnSpcReduction="10000"/>
          </a:bodyPr>
          <a:lstStyle/>
          <a:p>
            <a:pPr indent="-182880">
              <a:lnSpc>
                <a:spcPct val="90000"/>
              </a:lnSpc>
              <a:buFont typeface="Wingdings" pitchFamily="2" charset="2"/>
              <a:buChar char="§"/>
            </a:pPr>
            <a:r>
              <a:rPr lang="en-US" b="1">
                <a:solidFill>
                  <a:schemeClr val="tx1"/>
                </a:solidFill>
              </a:rPr>
              <a:t>Increased congestion and unsustainable development caused the resources that originally drew visitors to the destination to become corrupted, or no longer exist. </a:t>
            </a:r>
          </a:p>
          <a:p>
            <a:pPr indent="-182880">
              <a:lnSpc>
                <a:spcPct val="90000"/>
              </a:lnSpc>
              <a:buFont typeface="Wingdings" pitchFamily="2" charset="2"/>
              <a:buChar char="§"/>
            </a:pPr>
            <a:r>
              <a:rPr lang="en-US" b="1">
                <a:solidFill>
                  <a:schemeClr val="tx1"/>
                </a:solidFill>
              </a:rPr>
              <a:t>The destination has become saturated  </a:t>
            </a:r>
          </a:p>
          <a:p>
            <a:pPr indent="-182880">
              <a:lnSpc>
                <a:spcPct val="90000"/>
              </a:lnSpc>
              <a:buFont typeface="Wingdings" pitchFamily="2" charset="2"/>
              <a:buChar char="§"/>
            </a:pPr>
            <a:r>
              <a:rPr lang="en-US" b="1">
                <a:solidFill>
                  <a:schemeClr val="tx1"/>
                </a:solidFill>
              </a:rPr>
              <a:t>The appeal has disappeared and the tourists now look for unaltered destination</a:t>
            </a:r>
          </a:p>
        </p:txBody>
      </p:sp>
    </p:spTree>
    <p:extLst>
      <p:ext uri="{BB962C8B-B14F-4D97-AF65-F5344CB8AC3E}">
        <p14:creationId xmlns:p14="http://schemas.microsoft.com/office/powerpoint/2010/main" val="1577502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675419" y="261257"/>
            <a:ext cx="3754582" cy="1799771"/>
          </a:xfrm>
        </p:spPr>
        <p:txBody>
          <a:bodyPr>
            <a:noAutofit/>
          </a:bodyPr>
          <a:lstStyle/>
          <a:p>
            <a:pPr algn="ctr"/>
            <a:r>
              <a:rPr lang="en-GB" b="1" dirty="0">
                <a:latin typeface="+mn-lt"/>
                <a:cs typeface="Arial" panose="020B0604020202020204" pitchFamily="34" charset="0"/>
              </a:rPr>
              <a:t>Stage 5 </a:t>
            </a:r>
            <a:br>
              <a:rPr lang="en-GB" b="1" dirty="0">
                <a:latin typeface="+mn-lt"/>
                <a:cs typeface="Arial" panose="020B0604020202020204" pitchFamily="34" charset="0"/>
              </a:rPr>
            </a:br>
            <a:r>
              <a:rPr lang="en-GB" b="1" dirty="0">
                <a:latin typeface="+mn-lt"/>
                <a:cs typeface="Arial" panose="020B0604020202020204" pitchFamily="34" charset="0"/>
              </a:rPr>
              <a:t>Rejuvenation of a Destination</a:t>
            </a:r>
          </a:p>
        </p:txBody>
      </p:sp>
      <p:pic>
        <p:nvPicPr>
          <p:cNvPr id="5" name="Picture Placeholder 4"/>
          <p:cNvPicPr>
            <a:picLocks noGrp="1" noChangeAspect="1"/>
          </p:cNvPicPr>
          <p:nvPr>
            <p:ph type="pic" idx="1"/>
          </p:nvPr>
        </p:nvPicPr>
        <p:blipFill>
          <a:blip r:embed="rId2"/>
          <a:srcRect l="14317" r="14317"/>
          <a:stretch>
            <a:fillRect/>
          </a:stretch>
        </p:blipFill>
        <p:spPr>
          <a:xfrm>
            <a:off x="222411" y="192391"/>
            <a:ext cx="7065079" cy="6448553"/>
          </a:xfrm>
        </p:spPr>
      </p:pic>
      <p:sp>
        <p:nvSpPr>
          <p:cNvPr id="4" name="Text Placeholder 3"/>
          <p:cNvSpPr>
            <a:spLocks noGrp="1"/>
          </p:cNvSpPr>
          <p:nvPr>
            <p:ph type="body" sz="half" idx="2"/>
          </p:nvPr>
        </p:nvSpPr>
        <p:spPr>
          <a:xfrm>
            <a:off x="7379855" y="2061028"/>
            <a:ext cx="4572000" cy="4709227"/>
          </a:xfrm>
        </p:spPr>
        <p:txBody>
          <a:bodyPr>
            <a:noAutofit/>
          </a:bodyPr>
          <a:lstStyle/>
          <a:p>
            <a:r>
              <a:rPr lang="en-GB" sz="2500" b="1" dirty="0">
                <a:cs typeface="Arial" panose="020B0604020202020204" pitchFamily="34" charset="0"/>
              </a:rPr>
              <a:t>Technological developments or infrastructural improvements leading to increased carrying capacity can help rejuvenate a destination.</a:t>
            </a:r>
          </a:p>
          <a:p>
            <a:r>
              <a:rPr lang="en-GB" sz="2500" b="1" dirty="0">
                <a:cs typeface="Arial" panose="020B0604020202020204" pitchFamily="34" charset="0"/>
              </a:rPr>
              <a:t>The tourist resort then has two options; either go into decline or rejuvenate and develop more sustainable strategies based upon lower visitor numbers</a:t>
            </a:r>
            <a:r>
              <a:rPr lang="en-GB" sz="2500" b="1" dirty="0"/>
              <a:t>.</a:t>
            </a:r>
            <a:endParaRPr lang="en-GB" sz="2500" b="1" dirty="0">
              <a:cs typeface="Arial" panose="020B0604020202020204" pitchFamily="34" charset="0"/>
            </a:endParaRPr>
          </a:p>
        </p:txBody>
      </p:sp>
    </p:spTree>
    <p:extLst>
      <p:ext uri="{BB962C8B-B14F-4D97-AF65-F5344CB8AC3E}">
        <p14:creationId xmlns:p14="http://schemas.microsoft.com/office/powerpoint/2010/main" val="3693665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712AAA2-6724-468A-9A6E-CBCA420D7B35}"/>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dirty="0">
                <a:solidFill>
                  <a:srgbClr val="FFFFFF"/>
                </a:solidFill>
                <a:latin typeface="+mj-lt"/>
                <a:ea typeface="+mj-ea"/>
                <a:cs typeface="+mj-cs"/>
              </a:rPr>
              <a:t>Upload your work </a:t>
            </a:r>
            <a:r>
              <a:rPr lang="en-US" sz="6000" kern="1200">
                <a:solidFill>
                  <a:srgbClr val="FFFFFF"/>
                </a:solidFill>
                <a:latin typeface="+mj-lt"/>
                <a:ea typeface="+mj-ea"/>
                <a:cs typeface="+mj-cs"/>
              </a:rPr>
              <a:t>to Teams </a:t>
            </a:r>
            <a:endParaRPr lang="en-US" sz="6000" kern="1200" dirty="0">
              <a:solidFill>
                <a:srgbClr val="FFFFFF"/>
              </a:solidFill>
              <a:latin typeface="+mj-lt"/>
              <a:ea typeface="+mj-ea"/>
              <a:cs typeface="+mj-cs"/>
            </a:endParaRPr>
          </a:p>
        </p:txBody>
      </p:sp>
    </p:spTree>
    <p:extLst>
      <p:ext uri="{BB962C8B-B14F-4D97-AF65-F5344CB8AC3E}">
        <p14:creationId xmlns:p14="http://schemas.microsoft.com/office/powerpoint/2010/main" val="25572685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699</Words>
  <Application>Microsoft Office PowerPoint</Application>
  <PresentationFormat>Widescreen</PresentationFormat>
  <Paragraphs>50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Case Study - Boracay </vt:lpstr>
      <vt:lpstr>Workshop Activity </vt:lpstr>
      <vt:lpstr>Butler Model of the Tourism Life Cycle</vt:lpstr>
      <vt:lpstr>PowerPoint Presentation</vt:lpstr>
      <vt:lpstr>Boracay Island </vt:lpstr>
      <vt:lpstr>Boracay during the 1970s</vt:lpstr>
      <vt:lpstr>Boracay during the 1980s</vt:lpstr>
      <vt:lpstr>Boracay during the  late 1980s </vt:lpstr>
      <vt:lpstr>Boracay 1990s &amp; Beyond</vt:lpstr>
      <vt:lpstr>Stage 5 - Decline of a Destination</vt:lpstr>
      <vt:lpstr>Stage 5  Rejuvenation of a Destination</vt:lpstr>
      <vt:lpstr>Upload your work to Teams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 Boracay </dc:title>
  <dc:creator>Helen Evans</dc:creator>
  <cp:lastModifiedBy>Helen Evans</cp:lastModifiedBy>
  <cp:revision>2</cp:revision>
  <dcterms:created xsi:type="dcterms:W3CDTF">2020-04-18T18:17:53Z</dcterms:created>
  <dcterms:modified xsi:type="dcterms:W3CDTF">2020-04-18T18:21:36Z</dcterms:modified>
</cp:coreProperties>
</file>