
<file path=[Content_Types].xml><?xml version="1.0" encoding="utf-8"?>
<Types xmlns="http://schemas.openxmlformats.org/package/2006/content-types">
  <Default Extension="glb" ContentType="model/gltf.binary"/>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0" d="100"/>
          <a:sy n="6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1340058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170767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3757750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1199276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C3584-7E6B-4CF8-A498-CBCAFC5C8B8D}" type="datetimeFigureOut">
              <a:rPr lang="en-GB" smtClean="0"/>
              <a:t>12/06/2025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1281539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C3584-7E6B-4CF8-A498-CBCAFC5C8B8D}" type="datetimeFigureOut">
              <a:rPr lang="en-GB" smtClean="0"/>
              <a:t>12/06/2025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3465369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C3584-7E6B-4CF8-A498-CBCAFC5C8B8D}" type="datetimeFigureOut">
              <a:rPr lang="en-GB" smtClean="0"/>
              <a:t>12/06/2025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383022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1663993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4051986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219813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C4A5F10-48B6-44A5-8691-CEA96EFE0FE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62176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3565180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C4A5F10-48B6-44A5-8691-CEA96EFE0FE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3042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4C3584-7E6B-4CF8-A498-CBCAFC5C8B8D}"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222674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683944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C3584-7E6B-4CF8-A498-CBCAFC5C8B8D}"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4A5F10-48B6-44A5-8691-CEA96EFE0FE7}" type="slidenum">
              <a:rPr lang="en-GB" smtClean="0"/>
              <a:t>‹#›</a:t>
            </a:fld>
            <a:endParaRPr lang="en-GB"/>
          </a:p>
        </p:txBody>
      </p:sp>
    </p:spTree>
    <p:extLst>
      <p:ext uri="{BB962C8B-B14F-4D97-AF65-F5344CB8AC3E}">
        <p14:creationId xmlns:p14="http://schemas.microsoft.com/office/powerpoint/2010/main" val="3775250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84C3584-7E6B-4CF8-A498-CBCAFC5C8B8D}" type="datetimeFigureOut">
              <a:rPr lang="en-GB" smtClean="0"/>
              <a:t>12/06/2025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C4A5F10-48B6-44A5-8691-CEA96EFE0FE7}" type="slidenum">
              <a:rPr lang="en-GB" smtClean="0"/>
              <a:t>‹#›</a:t>
            </a:fld>
            <a:endParaRPr lang="en-GB"/>
          </a:p>
        </p:txBody>
      </p:sp>
      <p:pic>
        <p:nvPicPr>
          <p:cNvPr id="8" name="Picture 7" descr="A close-up of a sign">
            <a:extLst>
              <a:ext uri="{FF2B5EF4-FFF2-40B4-BE49-F238E27FC236}">
                <a16:creationId xmlns:a16="http://schemas.microsoft.com/office/drawing/2014/main" id="{11AA72CE-62FF-D001-EF43-C18DE41D4BB9}"/>
              </a:ext>
            </a:extLst>
          </p:cNvPr>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1010948" y="4824413"/>
            <a:ext cx="3381375" cy="1352550"/>
          </a:xfrm>
          <a:prstGeom prst="rect">
            <a:avLst/>
          </a:prstGeom>
        </p:spPr>
      </p:pic>
    </p:spTree>
    <p:extLst>
      <p:ext uri="{BB962C8B-B14F-4D97-AF65-F5344CB8AC3E}">
        <p14:creationId xmlns:p14="http://schemas.microsoft.com/office/powerpoint/2010/main" val="399651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2.glb"/><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4174-7D20-09E7-C1B9-59468C30BA5F}"/>
              </a:ext>
            </a:extLst>
          </p:cNvPr>
          <p:cNvSpPr>
            <a:spLocks noGrp="1"/>
          </p:cNvSpPr>
          <p:nvPr>
            <p:ph type="title"/>
          </p:nvPr>
        </p:nvSpPr>
        <p:spPr/>
        <p:txBody>
          <a:bodyPr anchor="ctr">
            <a:normAutofit/>
          </a:bodyPr>
          <a:lstStyle/>
          <a:p>
            <a:r>
              <a:rPr lang="en-GB" dirty="0"/>
              <a:t>Academic skills for the digital era</a:t>
            </a:r>
          </a:p>
        </p:txBody>
      </p:sp>
      <p:sp>
        <p:nvSpPr>
          <p:cNvPr id="10" name="Content Placeholder 3">
            <a:extLst>
              <a:ext uri="{FF2B5EF4-FFF2-40B4-BE49-F238E27FC236}">
                <a16:creationId xmlns:a16="http://schemas.microsoft.com/office/drawing/2014/main" id="{A7F33B69-5DF0-D5D7-82C0-960CD96B09DF}"/>
              </a:ext>
            </a:extLst>
          </p:cNvPr>
          <p:cNvSpPr>
            <a:spLocks noGrp="1"/>
          </p:cNvSpPr>
          <p:nvPr>
            <p:ph sz="half" idx="1"/>
          </p:nvPr>
        </p:nvSpPr>
        <p:spPr>
          <a:xfrm>
            <a:off x="6367074" y="2146898"/>
            <a:ext cx="5181600" cy="4351338"/>
          </a:xfrm>
        </p:spPr>
        <p:txBody>
          <a:bodyPr>
            <a:normAutofit/>
          </a:bodyPr>
          <a:lstStyle/>
          <a:p>
            <a:endParaRPr lang="en-US" dirty="0"/>
          </a:p>
          <a:p>
            <a:endParaRPr lang="en-US" dirty="0"/>
          </a:p>
          <a:p>
            <a:endParaRPr lang="en-US" dirty="0"/>
          </a:p>
          <a:p>
            <a:endParaRPr lang="en-US" dirty="0"/>
          </a:p>
          <a:p>
            <a:endParaRPr lang="en-US" dirty="0"/>
          </a:p>
          <a:p>
            <a:endParaRPr lang="en-US" dirty="0"/>
          </a:p>
          <a:p>
            <a:r>
              <a:rPr lang="en-US" dirty="0"/>
              <a:t>Student </a:t>
            </a:r>
            <a:r>
              <a:rPr lang="en-US" dirty="0" err="1"/>
              <a:t>name:Andrei</a:t>
            </a:r>
            <a:r>
              <a:rPr lang="en-US" dirty="0"/>
              <a:t> Vladeanu</a:t>
            </a:r>
          </a:p>
          <a:p>
            <a:r>
              <a:rPr lang="en-US" dirty="0"/>
              <a:t>Student number:2432415</a:t>
            </a:r>
          </a:p>
        </p:txBody>
      </p:sp>
      <p:pic>
        <p:nvPicPr>
          <p:cNvPr id="5" name="Video 4" descr="Floating Numbers And Letters On Top Of A Book">
            <a:extLst>
              <a:ext uri="{FF2B5EF4-FFF2-40B4-BE49-F238E27FC236}">
                <a16:creationId xmlns:a16="http://schemas.microsoft.com/office/drawing/2014/main" id="{65236FDE-9759-6677-309B-0EE64D25352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8291" r="-1" b="18353"/>
          <a:stretch>
            <a:fillRect/>
          </a:stretch>
        </p:blipFill>
        <p:spPr>
          <a:xfrm>
            <a:off x="838200" y="2017870"/>
            <a:ext cx="5181600" cy="2138048"/>
          </a:xfrm>
          <a:prstGeom prst="rect">
            <a:avLst/>
          </a:prstGeom>
          <a:noFill/>
        </p:spPr>
      </p:pic>
    </p:spTree>
    <p:extLst>
      <p:ext uri="{BB962C8B-B14F-4D97-AF65-F5344CB8AC3E}">
        <p14:creationId xmlns:p14="http://schemas.microsoft.com/office/powerpoint/2010/main" val="29127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ourglass and a calendar">
            <a:extLst>
              <a:ext uri="{FF2B5EF4-FFF2-40B4-BE49-F238E27FC236}">
                <a16:creationId xmlns:a16="http://schemas.microsoft.com/office/drawing/2014/main" id="{BE26D791-B6D1-2622-3DAE-BA25878FC368}"/>
              </a:ext>
            </a:extLst>
          </p:cNvPr>
          <p:cNvPicPr>
            <a:picLocks noChangeAspect="1"/>
          </p:cNvPicPr>
          <p:nvPr/>
        </p:nvPicPr>
        <p:blipFill>
          <a:blip r:embed="rId2"/>
          <a:srcRect t="16045"/>
          <a:stretch>
            <a:fillRect/>
          </a:stretch>
        </p:blipFill>
        <p:spPr>
          <a:xfrm>
            <a:off x="0" y="0"/>
            <a:ext cx="12191980" cy="6858000"/>
          </a:xfrm>
          <a:prstGeom prst="rect">
            <a:avLst/>
          </a:prstGeom>
          <a:noFill/>
        </p:spPr>
      </p:pic>
      <p:sp>
        <p:nvSpPr>
          <p:cNvPr id="2" name="Title 1">
            <a:extLst>
              <a:ext uri="{FF2B5EF4-FFF2-40B4-BE49-F238E27FC236}">
                <a16:creationId xmlns:a16="http://schemas.microsoft.com/office/drawing/2014/main" id="{4D9FE81A-FCD9-6547-2967-B2A17B8F8CB4}"/>
              </a:ext>
            </a:extLst>
          </p:cNvPr>
          <p:cNvSpPr>
            <a:spLocks noGrp="1"/>
          </p:cNvSpPr>
          <p:nvPr>
            <p:ph type="title"/>
          </p:nvPr>
        </p:nvSpPr>
        <p:spPr>
          <a:xfrm>
            <a:off x="523656" y="171090"/>
            <a:ext cx="3718561" cy="3651402"/>
          </a:xfrm>
        </p:spPr>
        <p:txBody>
          <a:bodyPr vert="horz" lIns="91440" tIns="45720" rIns="91440" bIns="45720" rtlCol="0" anchor="b">
            <a:normAutofit/>
          </a:bodyPr>
          <a:lstStyle/>
          <a:p>
            <a:pPr algn="r"/>
            <a:r>
              <a:rPr lang="en-US" sz="3600" i="1" kern="1200" cap="all" spc="200" baseline="0" dirty="0">
                <a:latin typeface="+mj-lt"/>
                <a:ea typeface="+mj-ea"/>
                <a:cs typeface="+mj-cs"/>
              </a:rPr>
              <a:t>Time Management</a:t>
            </a:r>
          </a:p>
        </p:txBody>
      </p:sp>
    </p:spTree>
    <p:extLst>
      <p:ext uri="{BB962C8B-B14F-4D97-AF65-F5344CB8AC3E}">
        <p14:creationId xmlns:p14="http://schemas.microsoft.com/office/powerpoint/2010/main" val="9182995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42126-20CB-7C89-6B93-C66FF6287D3F}"/>
              </a:ext>
            </a:extLst>
          </p:cNvPr>
          <p:cNvSpPr>
            <a:spLocks noGrp="1"/>
          </p:cNvSpPr>
          <p:nvPr>
            <p:ph type="title"/>
          </p:nvPr>
        </p:nvSpPr>
        <p:spPr/>
        <p:txBody>
          <a:bodyPr>
            <a:normAutofit/>
          </a:bodyPr>
          <a:lstStyle/>
          <a:p>
            <a:r>
              <a:rPr lang="en-GB" i="1" dirty="0">
                <a:solidFill>
                  <a:schemeClr val="tx1"/>
                </a:solidFill>
              </a:rPr>
              <a:t>What is time management and why it matters</a:t>
            </a:r>
          </a:p>
        </p:txBody>
      </p:sp>
      <p:sp>
        <p:nvSpPr>
          <p:cNvPr id="3" name="Content Placeholder 2">
            <a:extLst>
              <a:ext uri="{FF2B5EF4-FFF2-40B4-BE49-F238E27FC236}">
                <a16:creationId xmlns:a16="http://schemas.microsoft.com/office/drawing/2014/main" id="{B7B9A723-D774-BCFB-0B6A-0EA4BD6E5A33}"/>
              </a:ext>
            </a:extLst>
          </p:cNvPr>
          <p:cNvSpPr>
            <a:spLocks noGrp="1"/>
          </p:cNvSpPr>
          <p:nvPr>
            <p:ph idx="1"/>
          </p:nvPr>
        </p:nvSpPr>
        <p:spPr/>
        <p:txBody>
          <a:bodyPr>
            <a:normAutofit/>
          </a:bodyPr>
          <a:lstStyle/>
          <a:p>
            <a:r>
              <a:rPr lang="en-GB" dirty="0"/>
              <a:t>Time Management means using time in a smart and organised way. According to Cottrell (2019) time management is the key for meeting deadlines and improving learning.</a:t>
            </a:r>
          </a:p>
          <a:p>
            <a:r>
              <a:rPr lang="en-GB" dirty="0"/>
              <a:t>Research also shows a link between good time management and reduces stress (Bedford &amp; Wilson, 2020). Students who organise their days are less likely to feel overwhelmed.</a:t>
            </a:r>
          </a:p>
          <a:p>
            <a:endParaRPr lang="en-GB" dirty="0"/>
          </a:p>
        </p:txBody>
      </p:sp>
    </p:spTree>
    <p:extLst>
      <p:ext uri="{BB962C8B-B14F-4D97-AF65-F5344CB8AC3E}">
        <p14:creationId xmlns:p14="http://schemas.microsoft.com/office/powerpoint/2010/main" val="4289893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3">
                                            <p:txEl>
                                              <p:pRg st="0" end="0"/>
                                            </p:txEl>
                                          </p:spTgt>
                                        </p:tgtEl>
                                        <p:attrNameLst>
                                          <p:attrName>style.visibility</p:attrName>
                                        </p:attrNameLst>
                                      </p:cBhvr>
                                      <p:to>
                                        <p:strVal val="visible"/>
                                      </p:to>
                                    </p:set>
                                    <p:anim by="(-#ppt_w*2)" calcmode="lin" valueType="num">
                                      <p:cBhvr rctx="PPT">
                                        <p:cTn id="15" dur="250" autoRev="1" fill="hold">
                                          <p:stCondLst>
                                            <p:cond delay="0"/>
                                          </p:stCondLst>
                                        </p:cTn>
                                        <p:tgtEl>
                                          <p:spTgt spid="3">
                                            <p:txEl>
                                              <p:pRg st="0" end="0"/>
                                            </p:txEl>
                                          </p:spTgt>
                                        </p:tgtEl>
                                        <p:attrNameLst>
                                          <p:attrName>ppt_w</p:attrName>
                                        </p:attrNameLst>
                                      </p:cBhvr>
                                    </p:anim>
                                    <p:anim by="(#ppt_w*0.50)" calcmode="lin" valueType="num">
                                      <p:cBhvr>
                                        <p:cTn id="16" dur="250" decel="50000" autoRev="1" fill="hold">
                                          <p:stCondLst>
                                            <p:cond delay="0"/>
                                          </p:stCondLst>
                                        </p:cTn>
                                        <p:tgtEl>
                                          <p:spTgt spid="3">
                                            <p:txEl>
                                              <p:pRg st="0" end="0"/>
                                            </p:txEl>
                                          </p:spTgt>
                                        </p:tgtEl>
                                        <p:attrNameLst>
                                          <p:attrName>ppt_x</p:attrName>
                                        </p:attrNameLst>
                                      </p:cBhvr>
                                    </p:anim>
                                    <p:anim from="(-#ppt_h/2)" to="(#ppt_y)" calcmode="lin" valueType="num">
                                      <p:cBhvr>
                                        <p:cTn id="17" dur="500" fill="hold">
                                          <p:stCondLst>
                                            <p:cond delay="0"/>
                                          </p:stCondLst>
                                        </p:cTn>
                                        <p:tgtEl>
                                          <p:spTgt spid="3">
                                            <p:txEl>
                                              <p:pRg st="0" end="0"/>
                                            </p:txEl>
                                          </p:spTgt>
                                        </p:tgtEl>
                                        <p:attrNameLst>
                                          <p:attrName>ppt_y</p:attrName>
                                        </p:attrNameLst>
                                      </p:cBhvr>
                                    </p:anim>
                                    <p:animRot by="21600000">
                                      <p:cBhvr>
                                        <p:cTn id="18" dur="500" fill="hold">
                                          <p:stCondLst>
                                            <p:cond delay="0"/>
                                          </p:stCondLst>
                                        </p:cTn>
                                        <p:tgtEl>
                                          <p:spTgt spid="3">
                                            <p:txEl>
                                              <p:pRg st="0" end="0"/>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heel(1)">
                                      <p:cBhvr>
                                        <p:cTn id="23"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F82A-C64C-930D-3BA7-A25DFD6E0DCE}"/>
              </a:ext>
            </a:extLst>
          </p:cNvPr>
          <p:cNvSpPr>
            <a:spLocks noGrp="1"/>
          </p:cNvSpPr>
          <p:nvPr>
            <p:ph type="title"/>
          </p:nvPr>
        </p:nvSpPr>
        <p:spPr>
          <a:xfrm>
            <a:off x="1764054" y="271178"/>
            <a:ext cx="9603275" cy="1049235"/>
          </a:xfrm>
        </p:spPr>
        <p:txBody>
          <a:bodyPr>
            <a:normAutofit fontScale="90000"/>
          </a:bodyPr>
          <a:lstStyle/>
          <a:p>
            <a:br>
              <a:rPr lang="en-GB" b="1" dirty="0"/>
            </a:br>
            <a:r>
              <a:rPr lang="en-GB" b="1" i="1" dirty="0"/>
              <a:t>Time management Strategies in a Digital World</a:t>
            </a:r>
            <a:br>
              <a:rPr lang="en-GB" b="1" dirty="0"/>
            </a:br>
            <a:endParaRPr lang="en-GB" dirty="0"/>
          </a:p>
        </p:txBody>
      </p:sp>
      <p:sp>
        <p:nvSpPr>
          <p:cNvPr id="4" name="Speech Bubble: Oval 3">
            <a:extLst>
              <a:ext uri="{FF2B5EF4-FFF2-40B4-BE49-F238E27FC236}">
                <a16:creationId xmlns:a16="http://schemas.microsoft.com/office/drawing/2014/main" id="{C3D32891-B40F-E92B-921F-A429A4AC585A}"/>
              </a:ext>
            </a:extLst>
          </p:cNvPr>
          <p:cNvSpPr/>
          <p:nvPr/>
        </p:nvSpPr>
        <p:spPr>
          <a:xfrm>
            <a:off x="674555" y="1963111"/>
            <a:ext cx="4766874" cy="2563918"/>
          </a:xfrm>
          <a:prstGeom prst="wedgeEllipseCallou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r>
              <a:rPr lang="en-GB" sz="2000" dirty="0">
                <a:solidFill>
                  <a:schemeClr val="tx1"/>
                </a:solidFill>
              </a:rPr>
              <a:t>One helpful strategy is time blocking. This means dividing the day into blocks of time and assigning specific tasks to each one</a:t>
            </a:r>
          </a:p>
        </p:txBody>
      </p:sp>
      <p:sp>
        <p:nvSpPr>
          <p:cNvPr id="7" name="Speech Bubble: Rectangle 6">
            <a:extLst>
              <a:ext uri="{FF2B5EF4-FFF2-40B4-BE49-F238E27FC236}">
                <a16:creationId xmlns:a16="http://schemas.microsoft.com/office/drawing/2014/main" id="{1314F7AA-C686-FEFC-07F0-3CAC40181B97}"/>
              </a:ext>
            </a:extLst>
          </p:cNvPr>
          <p:cNvSpPr/>
          <p:nvPr/>
        </p:nvSpPr>
        <p:spPr>
          <a:xfrm>
            <a:off x="9168982" y="2289747"/>
            <a:ext cx="2883110" cy="2357203"/>
          </a:xfrm>
          <a:prstGeom prst="wedgeRectCallou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dirty="0">
                <a:solidFill>
                  <a:schemeClr val="tx1"/>
                </a:solidFill>
              </a:rPr>
              <a:t>Cottrell (2021) says this helps students avoid multitasking, which often leads to mistakes.</a:t>
            </a:r>
          </a:p>
        </p:txBody>
      </p:sp>
      <p:sp>
        <p:nvSpPr>
          <p:cNvPr id="8" name="Wave 7">
            <a:extLst>
              <a:ext uri="{FF2B5EF4-FFF2-40B4-BE49-F238E27FC236}">
                <a16:creationId xmlns:a16="http://schemas.microsoft.com/office/drawing/2014/main" id="{089EECDC-12A0-6E11-3ECC-3D84338D973C}"/>
              </a:ext>
            </a:extLst>
          </p:cNvPr>
          <p:cNvSpPr/>
          <p:nvPr/>
        </p:nvSpPr>
        <p:spPr>
          <a:xfrm>
            <a:off x="4736892" y="1320413"/>
            <a:ext cx="3657600" cy="2998032"/>
          </a:xfrm>
          <a:prstGeom prst="wave">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Another useful strategy is using a digital calendar like Google Calendar. It allows students to plan study sessions, set reminders, and track deadlines.</a:t>
            </a:r>
          </a:p>
        </p:txBody>
      </p:sp>
      <p:sp>
        <p:nvSpPr>
          <p:cNvPr id="16" name="Arrow: Pentagon 15">
            <a:extLst>
              <a:ext uri="{FF2B5EF4-FFF2-40B4-BE49-F238E27FC236}">
                <a16:creationId xmlns:a16="http://schemas.microsoft.com/office/drawing/2014/main" id="{4C618CD2-CC9C-2C66-2D64-5C726608DD3E}"/>
              </a:ext>
            </a:extLst>
          </p:cNvPr>
          <p:cNvSpPr/>
          <p:nvPr/>
        </p:nvSpPr>
        <p:spPr>
          <a:xfrm>
            <a:off x="4659442" y="4595686"/>
            <a:ext cx="4122295" cy="1543987"/>
          </a:xfrm>
          <a:prstGeom prst="homePlate">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2000" dirty="0">
                <a:solidFill>
                  <a:schemeClr val="tx1">
                    <a:lumMod val="95000"/>
                    <a:lumOff val="5000"/>
                  </a:schemeClr>
                </a:solidFill>
              </a:rPr>
              <a:t>Bedford &amp; Wilson (2020) highlight that online tools like calendars support better awareness and habit-building.</a:t>
            </a:r>
          </a:p>
        </p:txBody>
      </p:sp>
    </p:spTree>
    <p:extLst>
      <p:ext uri="{BB962C8B-B14F-4D97-AF65-F5344CB8AC3E}">
        <p14:creationId xmlns:p14="http://schemas.microsoft.com/office/powerpoint/2010/main" val="252405781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anim calcmode="lin" valueType="num">
                                      <p:cBhvr>
                                        <p:cTn id="14" dur="2000" fill="hold"/>
                                        <p:tgtEl>
                                          <p:spTgt spid="4"/>
                                        </p:tgtEl>
                                        <p:attrNameLst>
                                          <p:attrName>ppt_w</p:attrName>
                                        </p:attrNameLst>
                                      </p:cBhvr>
                                      <p:tavLst>
                                        <p:tav tm="0" fmla="#ppt_w*sin(2.5*pi*$)">
                                          <p:val>
                                            <p:fltVal val="0"/>
                                          </p:val>
                                        </p:tav>
                                        <p:tav tm="100000">
                                          <p:val>
                                            <p:fltVal val="1"/>
                                          </p:val>
                                        </p:tav>
                                      </p:tavLst>
                                    </p:anim>
                                    <p:anim calcmode="lin" valueType="num">
                                      <p:cBhvr>
                                        <p:cTn id="15"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1" nodeType="clickEffect">
                                  <p:stCondLst>
                                    <p:cond delay="0"/>
                                  </p:stCondLst>
                                  <p:childTnLst>
                                    <p:anim calcmode="lin" valueType="num">
                                      <p:cBhvr additive="base">
                                        <p:cTn id="19" dur="500"/>
                                        <p:tgtEl>
                                          <p:spTgt spid="4"/>
                                        </p:tgtEl>
                                        <p:attrNameLst>
                                          <p:attrName>ppt_x</p:attrName>
                                        </p:attrNameLst>
                                      </p:cBhvr>
                                      <p:tavLst>
                                        <p:tav tm="0">
                                          <p:val>
                                            <p:strVal val="ppt_x"/>
                                          </p:val>
                                        </p:tav>
                                        <p:tav tm="100000">
                                          <p:val>
                                            <p:strVal val="ppt_x"/>
                                          </p:val>
                                        </p:tav>
                                      </p:tavLst>
                                    </p:anim>
                                    <p:anim calcmode="lin" valueType="num">
                                      <p:cBhvr additive="base">
                                        <p:cTn id="20" dur="500"/>
                                        <p:tgtEl>
                                          <p:spTgt spid="4"/>
                                        </p:tgtEl>
                                        <p:attrNameLst>
                                          <p:attrName>ppt_y</p:attrName>
                                        </p:attrNameLst>
                                      </p:cBhvr>
                                      <p:tavLst>
                                        <p:tav tm="0">
                                          <p:val>
                                            <p:strVal val="ppt_y"/>
                                          </p:val>
                                        </p:tav>
                                        <p:tav tm="100000">
                                          <p:val>
                                            <p:strVal val="1+ppt_h/2"/>
                                          </p:val>
                                        </p:tav>
                                      </p:tavLst>
                                    </p:anim>
                                    <p:set>
                                      <p:cBhvr>
                                        <p:cTn id="21" dur="1" fill="hold">
                                          <p:stCondLst>
                                            <p:cond delay="499"/>
                                          </p:stCondLst>
                                        </p:cTn>
                                        <p:tgtEl>
                                          <p:spTgt spid="4"/>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diamond(in)">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xit" presetSubtype="0" fill="hold" grpId="1" nodeType="clickEffect">
                                  <p:stCondLst>
                                    <p:cond delay="0"/>
                                  </p:stCondLst>
                                  <p:childTnLst>
                                    <p:anim calcmode="lin" valueType="num">
                                      <p:cBhvr>
                                        <p:cTn id="30" dur="1000"/>
                                        <p:tgtEl>
                                          <p:spTgt spid="7"/>
                                        </p:tgtEl>
                                        <p:attrNameLst>
                                          <p:attrName>ppt_w</p:attrName>
                                        </p:attrNameLst>
                                      </p:cBhvr>
                                      <p:tavLst>
                                        <p:tav tm="0">
                                          <p:val>
                                            <p:strVal val="ppt_w"/>
                                          </p:val>
                                        </p:tav>
                                        <p:tav tm="100000">
                                          <p:val>
                                            <p:fltVal val="0"/>
                                          </p:val>
                                        </p:tav>
                                      </p:tavLst>
                                    </p:anim>
                                    <p:anim calcmode="lin" valueType="num">
                                      <p:cBhvr>
                                        <p:cTn id="31" dur="1000"/>
                                        <p:tgtEl>
                                          <p:spTgt spid="7"/>
                                        </p:tgtEl>
                                        <p:attrNameLst>
                                          <p:attrName>ppt_h</p:attrName>
                                        </p:attrNameLst>
                                      </p:cBhvr>
                                      <p:tavLst>
                                        <p:tav tm="0">
                                          <p:val>
                                            <p:strVal val="ppt_h"/>
                                          </p:val>
                                        </p:tav>
                                        <p:tav tm="100000">
                                          <p:val>
                                            <p:fltVal val="0"/>
                                          </p:val>
                                        </p:tav>
                                      </p:tavLst>
                                    </p:anim>
                                    <p:anim calcmode="lin" valueType="num">
                                      <p:cBhvr>
                                        <p:cTn id="32" dur="1000"/>
                                        <p:tgtEl>
                                          <p:spTgt spid="7"/>
                                        </p:tgtEl>
                                        <p:attrNameLst>
                                          <p:attrName>style.rotation</p:attrName>
                                        </p:attrNameLst>
                                      </p:cBhvr>
                                      <p:tavLst>
                                        <p:tav tm="0">
                                          <p:val>
                                            <p:fltVal val="0"/>
                                          </p:val>
                                        </p:tav>
                                        <p:tav tm="100000">
                                          <p:val>
                                            <p:fltVal val="90"/>
                                          </p:val>
                                        </p:tav>
                                      </p:tavLst>
                                    </p:anim>
                                    <p:animEffect transition="out" filter="fade">
                                      <p:cBhvr>
                                        <p:cTn id="33" dur="1000"/>
                                        <p:tgtEl>
                                          <p:spTgt spid="7"/>
                                        </p:tgtEl>
                                      </p:cBhvr>
                                    </p:animEffect>
                                    <p:set>
                                      <p:cBhvr>
                                        <p:cTn id="34" dur="1" fill="hold">
                                          <p:stCondLst>
                                            <p:cond delay="999"/>
                                          </p:stCondLst>
                                        </p:cTn>
                                        <p:tgtEl>
                                          <p:spTgt spid="7"/>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1000" fill="hold"/>
                                        <p:tgtEl>
                                          <p:spTgt spid="8"/>
                                        </p:tgtEl>
                                        <p:attrNameLst>
                                          <p:attrName>ppt_w</p:attrName>
                                        </p:attrNameLst>
                                      </p:cBhvr>
                                      <p:tavLst>
                                        <p:tav tm="0">
                                          <p:val>
                                            <p:fltVal val="0"/>
                                          </p:val>
                                        </p:tav>
                                        <p:tav tm="100000">
                                          <p:val>
                                            <p:strVal val="#ppt_w"/>
                                          </p:val>
                                        </p:tav>
                                      </p:tavLst>
                                    </p:anim>
                                    <p:anim calcmode="lin" valueType="num">
                                      <p:cBhvr>
                                        <p:cTn id="40" dur="1000" fill="hold"/>
                                        <p:tgtEl>
                                          <p:spTgt spid="8"/>
                                        </p:tgtEl>
                                        <p:attrNameLst>
                                          <p:attrName>ppt_h</p:attrName>
                                        </p:attrNameLst>
                                      </p:cBhvr>
                                      <p:tavLst>
                                        <p:tav tm="0">
                                          <p:val>
                                            <p:fltVal val="0"/>
                                          </p:val>
                                        </p:tav>
                                        <p:tav tm="100000">
                                          <p:val>
                                            <p:strVal val="#ppt_h"/>
                                          </p:val>
                                        </p:tav>
                                      </p:tavLst>
                                    </p:anim>
                                    <p:anim calcmode="lin" valueType="num">
                                      <p:cBhvr>
                                        <p:cTn id="41" dur="1000" fill="hold"/>
                                        <p:tgtEl>
                                          <p:spTgt spid="8"/>
                                        </p:tgtEl>
                                        <p:attrNameLst>
                                          <p:attrName>style.rotation</p:attrName>
                                        </p:attrNameLst>
                                      </p:cBhvr>
                                      <p:tavLst>
                                        <p:tav tm="0">
                                          <p:val>
                                            <p:fltVal val="90"/>
                                          </p:val>
                                        </p:tav>
                                        <p:tav tm="100000">
                                          <p:val>
                                            <p:fltVal val="0"/>
                                          </p:val>
                                        </p:tav>
                                      </p:tavLst>
                                    </p:anim>
                                    <p:animEffect transition="in" filter="fade">
                                      <p:cBhvr>
                                        <p:cTn id="42" dur="10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xit" presetSubtype="0" fill="hold" grpId="1" nodeType="clickEffect">
                                  <p:stCondLst>
                                    <p:cond delay="0"/>
                                  </p:stCondLst>
                                  <p:childTnLst>
                                    <p:anim calcmode="lin" valueType="num">
                                      <p:cBhvr>
                                        <p:cTn id="46" dur="1000"/>
                                        <p:tgtEl>
                                          <p:spTgt spid="8"/>
                                        </p:tgtEl>
                                        <p:attrNameLst>
                                          <p:attrName>ppt_w</p:attrName>
                                        </p:attrNameLst>
                                      </p:cBhvr>
                                      <p:tavLst>
                                        <p:tav tm="0">
                                          <p:val>
                                            <p:strVal val="ppt_w"/>
                                          </p:val>
                                        </p:tav>
                                        <p:tav tm="100000">
                                          <p:val>
                                            <p:fltVal val="0"/>
                                          </p:val>
                                        </p:tav>
                                      </p:tavLst>
                                    </p:anim>
                                    <p:anim calcmode="lin" valueType="num">
                                      <p:cBhvr>
                                        <p:cTn id="47" dur="1000"/>
                                        <p:tgtEl>
                                          <p:spTgt spid="8"/>
                                        </p:tgtEl>
                                        <p:attrNameLst>
                                          <p:attrName>ppt_h</p:attrName>
                                        </p:attrNameLst>
                                      </p:cBhvr>
                                      <p:tavLst>
                                        <p:tav tm="0">
                                          <p:val>
                                            <p:strVal val="ppt_h"/>
                                          </p:val>
                                        </p:tav>
                                        <p:tav tm="100000">
                                          <p:val>
                                            <p:fltVal val="0"/>
                                          </p:val>
                                        </p:tav>
                                      </p:tavLst>
                                    </p:anim>
                                    <p:anim calcmode="lin" valueType="num">
                                      <p:cBhvr>
                                        <p:cTn id="48" dur="1000"/>
                                        <p:tgtEl>
                                          <p:spTgt spid="8"/>
                                        </p:tgtEl>
                                        <p:attrNameLst>
                                          <p:attrName>style.rotation</p:attrName>
                                        </p:attrNameLst>
                                      </p:cBhvr>
                                      <p:tavLst>
                                        <p:tav tm="0">
                                          <p:val>
                                            <p:fltVal val="0"/>
                                          </p:val>
                                        </p:tav>
                                        <p:tav tm="100000">
                                          <p:val>
                                            <p:fltVal val="90"/>
                                          </p:val>
                                        </p:tav>
                                      </p:tavLst>
                                    </p:anim>
                                    <p:animEffect transition="out" filter="fade">
                                      <p:cBhvr>
                                        <p:cTn id="49" dur="1000"/>
                                        <p:tgtEl>
                                          <p:spTgt spid="8"/>
                                        </p:tgtEl>
                                      </p:cBhvr>
                                    </p:animEffect>
                                    <p:set>
                                      <p:cBhvr>
                                        <p:cTn id="50" dur="1" fill="hold">
                                          <p:stCondLst>
                                            <p:cond delay="999"/>
                                          </p:stCondLst>
                                        </p:cTn>
                                        <p:tgtEl>
                                          <p:spTgt spid="8"/>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2000"/>
                                        <p:tgtEl>
                                          <p:spTgt spid="16"/>
                                        </p:tgtEl>
                                      </p:cBhvr>
                                    </p:animEffect>
                                    <p:anim calcmode="lin" valueType="num">
                                      <p:cBhvr>
                                        <p:cTn id="56" dur="2000" fill="hold"/>
                                        <p:tgtEl>
                                          <p:spTgt spid="16"/>
                                        </p:tgtEl>
                                        <p:attrNameLst>
                                          <p:attrName>ppt_w</p:attrName>
                                        </p:attrNameLst>
                                      </p:cBhvr>
                                      <p:tavLst>
                                        <p:tav tm="0" fmla="#ppt_w*sin(2.5*pi*$)">
                                          <p:val>
                                            <p:fltVal val="0"/>
                                          </p:val>
                                        </p:tav>
                                        <p:tav tm="100000">
                                          <p:val>
                                            <p:fltVal val="1"/>
                                          </p:val>
                                        </p:tav>
                                      </p:tavLst>
                                    </p:anim>
                                    <p:anim calcmode="lin" valueType="num">
                                      <p:cBhvr>
                                        <p:cTn id="57" dur="2000" fill="hold"/>
                                        <p:tgtEl>
                                          <p:spTgt spid="16"/>
                                        </p:tgtEl>
                                        <p:attrNameLst>
                                          <p:attrName>ppt_h</p:attrName>
                                        </p:attrNameLst>
                                      </p:cBhvr>
                                      <p:tavLst>
                                        <p:tav tm="0">
                                          <p:val>
                                            <p:strVal val="#ppt_h"/>
                                          </p:val>
                                        </p:tav>
                                        <p:tav tm="100000">
                                          <p:val>
                                            <p:strVal val="#ppt_h"/>
                                          </p:val>
                                        </p:tav>
                                      </p:tavLst>
                                    </p:anim>
                                  </p:childTnLst>
                                </p:cTn>
                              </p:par>
                            </p:childTnLst>
                          </p:cTn>
                        </p:par>
                      </p:childTnLst>
                    </p:cTn>
                  </p:par>
                  <p:par>
                    <p:cTn id="58" fill="hold">
                      <p:stCondLst>
                        <p:cond delay="indefinite"/>
                      </p:stCondLst>
                      <p:childTnLst>
                        <p:par>
                          <p:cTn id="59" fill="hold">
                            <p:stCondLst>
                              <p:cond delay="0"/>
                            </p:stCondLst>
                            <p:childTnLst>
                              <p:par>
                                <p:cTn id="60" presetID="49" presetClass="exit" presetSubtype="0" accel="100000" fill="hold" grpId="1" nodeType="clickEffect">
                                  <p:stCondLst>
                                    <p:cond delay="0"/>
                                  </p:stCondLst>
                                  <p:childTnLst>
                                    <p:anim calcmode="lin" valueType="num">
                                      <p:cBhvr>
                                        <p:cTn id="61" dur="500"/>
                                        <p:tgtEl>
                                          <p:spTgt spid="16"/>
                                        </p:tgtEl>
                                        <p:attrNameLst>
                                          <p:attrName>ppt_w</p:attrName>
                                        </p:attrNameLst>
                                      </p:cBhvr>
                                      <p:tavLst>
                                        <p:tav tm="0">
                                          <p:val>
                                            <p:strVal val="ppt_w"/>
                                          </p:val>
                                        </p:tav>
                                        <p:tav tm="100000">
                                          <p:val>
                                            <p:fltVal val="0"/>
                                          </p:val>
                                        </p:tav>
                                      </p:tavLst>
                                    </p:anim>
                                    <p:anim calcmode="lin" valueType="num">
                                      <p:cBhvr>
                                        <p:cTn id="62" dur="500"/>
                                        <p:tgtEl>
                                          <p:spTgt spid="16"/>
                                        </p:tgtEl>
                                        <p:attrNameLst>
                                          <p:attrName>ppt_h</p:attrName>
                                        </p:attrNameLst>
                                      </p:cBhvr>
                                      <p:tavLst>
                                        <p:tav tm="0">
                                          <p:val>
                                            <p:strVal val="ppt_h"/>
                                          </p:val>
                                        </p:tav>
                                        <p:tav tm="100000">
                                          <p:val>
                                            <p:fltVal val="0"/>
                                          </p:val>
                                        </p:tav>
                                      </p:tavLst>
                                    </p:anim>
                                    <p:anim calcmode="lin" valueType="num">
                                      <p:cBhvr>
                                        <p:cTn id="63" dur="500"/>
                                        <p:tgtEl>
                                          <p:spTgt spid="16"/>
                                        </p:tgtEl>
                                        <p:attrNameLst>
                                          <p:attrName>style.rotation</p:attrName>
                                        </p:attrNameLst>
                                      </p:cBhvr>
                                      <p:tavLst>
                                        <p:tav tm="0">
                                          <p:val>
                                            <p:fltVal val="0"/>
                                          </p:val>
                                        </p:tav>
                                        <p:tav tm="100000">
                                          <p:val>
                                            <p:fltVal val="360"/>
                                          </p:val>
                                        </p:tav>
                                      </p:tavLst>
                                    </p:anim>
                                    <p:animEffect transition="out" filter="fade">
                                      <p:cBhvr>
                                        <p:cTn id="64" dur="500"/>
                                        <p:tgtEl>
                                          <p:spTgt spid="16"/>
                                        </p:tgtEl>
                                      </p:cBhvr>
                                    </p:animEffect>
                                    <p:set>
                                      <p:cBhvr>
                                        <p:cTn id="65"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4" grpId="1" animBg="1"/>
      <p:bldP spid="7" grpId="0" animBg="1"/>
      <p:bldP spid="7" grpId="1" animBg="1"/>
      <p:bldP spid="8" grpId="0" animBg="1"/>
      <p:bldP spid="8" grpId="1" animBg="1"/>
      <p:bldP spid="16" grpId="0"/>
      <p:bldP spid="16"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A687-8A76-67BA-493A-814E91AE2ACA}"/>
              </a:ext>
            </a:extLst>
          </p:cNvPr>
          <p:cNvSpPr>
            <a:spLocks noGrp="1"/>
          </p:cNvSpPr>
          <p:nvPr>
            <p:ph type="title"/>
          </p:nvPr>
        </p:nvSpPr>
        <p:spPr>
          <a:xfrm>
            <a:off x="1801318" y="365305"/>
            <a:ext cx="10058400" cy="1609344"/>
          </a:xfrm>
        </p:spPr>
        <p:txBody>
          <a:bodyPr>
            <a:normAutofit/>
          </a:bodyPr>
          <a:lstStyle/>
          <a:p>
            <a:r>
              <a:rPr lang="en-GB" i="1" dirty="0"/>
              <a:t>Challenges in Time Management</a:t>
            </a:r>
            <a:br>
              <a:rPr lang="en-GB" b="1" dirty="0"/>
            </a:br>
            <a:endParaRPr lang="en-GB" dirty="0"/>
          </a:p>
        </p:txBody>
      </p:sp>
      <mc:AlternateContent xmlns:mc="http://schemas.openxmlformats.org/markup-compatibility/2006">
        <mc:Choice xmlns:am3d="http://schemas.microsoft.com/office/drawing/2017/model3d" Requires="am3d">
          <p:graphicFrame>
            <p:nvGraphicFramePr>
              <p:cNvPr id="6" name="3D Model 5" descr="Stopwatch">
                <a:extLst>
                  <a:ext uri="{FF2B5EF4-FFF2-40B4-BE49-F238E27FC236}">
                    <a16:creationId xmlns:a16="http://schemas.microsoft.com/office/drawing/2014/main" id="{A038891D-442A-72FD-F161-C160DC1830BB}"/>
                  </a:ext>
                </a:extLst>
              </p:cNvPr>
              <p:cNvGraphicFramePr/>
              <p:nvPr>
                <p:extLst>
                  <p:ext uri="{D42A27DB-BD31-4B8C-83A1-F6EECF244321}">
                    <p14:modId xmlns:p14="http://schemas.microsoft.com/office/powerpoint/2010/main" val="1020646373"/>
                  </p:ext>
                </p:extLst>
              </p:nvPr>
            </p:nvGraphicFramePr>
            <p:xfrm>
              <a:off x="9285425" y="246058"/>
              <a:ext cx="3141420" cy="2698084"/>
            </p:xfrm>
            <a:graphic>
              <a:graphicData uri="http://schemas.microsoft.com/office/drawing/2017/model3d">
                <am3d:model3d r:embed="rId2">
                  <am3d:spPr>
                    <a:xfrm>
                      <a:off x="0" y="0"/>
                      <a:ext cx="3141420" cy="2698084"/>
                    </a:xfrm>
                    <a:prstGeom prst="rect">
                      <a:avLst/>
                    </a:prstGeom>
                  </am3d:spPr>
                  <am3d:camera>
                    <am3d:pos x="0" y="0" z="59365598"/>
                    <am3d:up dx="0" dy="36000000" dz="0"/>
                    <am3d:lookAt x="0" y="0" z="0"/>
                    <am3d:perspective fov="2700000"/>
                  </am3d:camera>
                  <am3d:trans>
                    <am3d:meterPerModelUnit n="115706" d="1000000"/>
                    <am3d:preTrans dx="-10492" dy="-18000000" dz="0"/>
                    <am3d:scale>
                      <am3d:sx n="1000000" d="1000000"/>
                      <am3d:sy n="1000000" d="1000000"/>
                      <am3d:sz n="1000000" d="1000000"/>
                    </am3d:scale>
                    <am3d:rot/>
                    <am3d:postTrans dx="0" dy="0" dz="0"/>
                  </am3d:trans>
                  <am3d:raster rName="Office3DRenderer" rVer="16.0.8326">
                    <am3d:blip r:embed="rId3"/>
                  </am3d:raster>
                  <am3d:objViewport viewportSz="35282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Stopwatch">
                <a:extLst>
                  <a:ext uri="{FF2B5EF4-FFF2-40B4-BE49-F238E27FC236}">
                    <a16:creationId xmlns:a16="http://schemas.microsoft.com/office/drawing/2014/main" id="{A038891D-442A-72FD-F161-C160DC1830BB}"/>
                  </a:ext>
                </a:extLst>
              </p:cNvPr>
              <p:cNvPicPr>
                <a:picLocks noGrp="1" noRot="1" noChangeAspect="1" noMove="1" noResize="1" noEditPoints="1" noAdjustHandles="1" noChangeArrowheads="1" noChangeShapeType="1" noCrop="1"/>
              </p:cNvPicPr>
              <p:nvPr/>
            </p:nvPicPr>
            <p:blipFill>
              <a:blip r:embed="rId3"/>
              <a:stretch>
                <a:fillRect/>
              </a:stretch>
            </p:blipFill>
            <p:spPr>
              <a:xfrm>
                <a:off x="9285425" y="246058"/>
                <a:ext cx="3141420" cy="2698084"/>
              </a:xfrm>
              <a:prstGeom prst="rect">
                <a:avLst/>
              </a:prstGeom>
            </p:spPr>
          </p:pic>
        </mc:Fallback>
      </mc:AlternateContent>
      <p:sp>
        <p:nvSpPr>
          <p:cNvPr id="10" name="Scroll: Vertical 9">
            <a:extLst>
              <a:ext uri="{FF2B5EF4-FFF2-40B4-BE49-F238E27FC236}">
                <a16:creationId xmlns:a16="http://schemas.microsoft.com/office/drawing/2014/main" id="{1FD0794D-C9D6-BE42-4E60-07291360E2DD}"/>
              </a:ext>
            </a:extLst>
          </p:cNvPr>
          <p:cNvSpPr/>
          <p:nvPr/>
        </p:nvSpPr>
        <p:spPr>
          <a:xfrm>
            <a:off x="224852" y="1229192"/>
            <a:ext cx="3897443" cy="3429901"/>
          </a:xfrm>
          <a:prstGeom prst="verticalScroll">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b="1" spc="50" dirty="0">
                <a:ln w="0"/>
                <a:solidFill>
                  <a:schemeClr val="bg2"/>
                </a:solidFill>
                <a:effectLst>
                  <a:innerShdw blurRad="63500" dist="50800" dir="13500000">
                    <a:srgbClr val="000000">
                      <a:alpha val="50000"/>
                    </a:srgbClr>
                  </a:innerShdw>
                </a:effectLst>
              </a:rPr>
              <a:t>One big challenge students face is distraction from social media. With platforms like TikTok and Instagram, it is easy to lose hours without realising it. Cotrell (2019) points out that managing distractions is key to stay focused. </a:t>
            </a:r>
          </a:p>
        </p:txBody>
      </p:sp>
      <p:sp>
        <p:nvSpPr>
          <p:cNvPr id="12" name="Scroll: Vertical 11">
            <a:extLst>
              <a:ext uri="{FF2B5EF4-FFF2-40B4-BE49-F238E27FC236}">
                <a16:creationId xmlns:a16="http://schemas.microsoft.com/office/drawing/2014/main" id="{73CAA6E3-399A-421D-586C-6BF25CD3A113}"/>
              </a:ext>
            </a:extLst>
          </p:cNvPr>
          <p:cNvSpPr/>
          <p:nvPr/>
        </p:nvSpPr>
        <p:spPr>
          <a:xfrm>
            <a:off x="8184628" y="3062794"/>
            <a:ext cx="3537679" cy="3429901"/>
          </a:xfrm>
          <a:prstGeom prst="verticalScroll">
            <a:avLst/>
          </a:prstGeom>
        </p:spPr>
        <p:style>
          <a:lnRef idx="0">
            <a:schemeClr val="dk1"/>
          </a:lnRef>
          <a:fillRef idx="3">
            <a:schemeClr val="dk1"/>
          </a:fillRef>
          <a:effectRef idx="3">
            <a:schemeClr val="dk1"/>
          </a:effectRef>
          <a:fontRef idx="minor">
            <a:schemeClr val="lt1"/>
          </a:fontRef>
        </p:style>
        <p:txBody>
          <a:bodyPr rtlCol="0" anchor="ctr"/>
          <a:lstStyle/>
          <a:p>
            <a:r>
              <a:rPr lang="en-GB" b="1" spc="50" dirty="0">
                <a:ln w="0"/>
                <a:solidFill>
                  <a:schemeClr val="bg2"/>
                </a:solidFill>
                <a:effectLst>
                  <a:innerShdw blurRad="63500" dist="50800" dir="13500000">
                    <a:srgbClr val="000000">
                      <a:alpha val="50000"/>
                    </a:srgbClr>
                  </a:innerShdw>
                </a:effectLst>
              </a:rPr>
              <a:t>For example, a student might sit down to write an essay, open Instagram “just for a second”, and end up spending an hour online. This leads to rushed work and missed deadlines.</a:t>
            </a:r>
          </a:p>
        </p:txBody>
      </p:sp>
      <p:sp>
        <p:nvSpPr>
          <p:cNvPr id="13" name="Arrow: Down 12">
            <a:extLst>
              <a:ext uri="{FF2B5EF4-FFF2-40B4-BE49-F238E27FC236}">
                <a16:creationId xmlns:a16="http://schemas.microsoft.com/office/drawing/2014/main" id="{BA1BAEA3-A1AD-98AF-AD87-41A17C225654}"/>
              </a:ext>
            </a:extLst>
          </p:cNvPr>
          <p:cNvSpPr/>
          <p:nvPr/>
        </p:nvSpPr>
        <p:spPr>
          <a:xfrm>
            <a:off x="4646949" y="2398426"/>
            <a:ext cx="3297838" cy="3942413"/>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r>
              <a:rPr lang="en-GB" sz="1600" b="1" dirty="0">
                <a:ln w="10160">
                  <a:solidFill>
                    <a:schemeClr val="accent5"/>
                  </a:solidFill>
                  <a:prstDash val="solid"/>
                </a:ln>
                <a:solidFill>
                  <a:schemeClr val="bg1"/>
                </a:solidFill>
                <a:effectLst>
                  <a:outerShdw blurRad="38100" dist="22860" dir="5400000" algn="tl" rotWithShape="0">
                    <a:srgbClr val="000000">
                      <a:alpha val="30000"/>
                    </a:srgbClr>
                  </a:outerShdw>
                </a:effectLst>
              </a:rPr>
              <a:t>Social media makes it harder to stay focused and finish important tasks, which can hurt academic performance</a:t>
            </a:r>
            <a:r>
              <a:rPr lang="en-GB" b="1" dirty="0">
                <a:ln w="10160">
                  <a:solidFill>
                    <a:schemeClr val="accent5"/>
                  </a:solidFill>
                  <a:prstDash val="solid"/>
                </a:ln>
                <a:solidFill>
                  <a:schemeClr val="bg1"/>
                </a:solidFill>
                <a:effectLst>
                  <a:outerShdw blurRad="38100" dist="22860" dir="5400000" algn="tl" rotWithShape="0">
                    <a:srgbClr val="000000">
                      <a:alpha val="30000"/>
                    </a:srgbClr>
                  </a:outerShdw>
                </a:effectLst>
              </a:rPr>
              <a:t>.</a:t>
            </a:r>
          </a:p>
        </p:txBody>
      </p:sp>
    </p:spTree>
    <p:extLst>
      <p:ext uri="{BB962C8B-B14F-4D97-AF65-F5344CB8AC3E}">
        <p14:creationId xmlns:p14="http://schemas.microsoft.com/office/powerpoint/2010/main" val="19529204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3" presetClass="exit" presetSubtype="32" fill="hold" grpId="1" nodeType="clickEffect">
                                  <p:stCondLst>
                                    <p:cond delay="0"/>
                                  </p:stCondLst>
                                  <p:childTnLst>
                                    <p:animEffect transition="out" filter="plus(out)">
                                      <p:cBhvr>
                                        <p:cTn id="13" dur="2000"/>
                                        <p:tgtEl>
                                          <p:spTgt spid="10"/>
                                        </p:tgtEl>
                                      </p:cBhvr>
                                    </p:animEffect>
                                    <p:set>
                                      <p:cBhvr>
                                        <p:cTn id="14" dur="1" fill="hold">
                                          <p:stCondLst>
                                            <p:cond delay="19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1000" fill="hold"/>
                                        <p:tgtEl>
                                          <p:spTgt spid="12"/>
                                        </p:tgtEl>
                                        <p:attrNameLst>
                                          <p:attrName>ppt_w</p:attrName>
                                        </p:attrNameLst>
                                      </p:cBhvr>
                                      <p:tavLst>
                                        <p:tav tm="0">
                                          <p:val>
                                            <p:fltVal val="0"/>
                                          </p:val>
                                        </p:tav>
                                        <p:tav tm="100000">
                                          <p:val>
                                            <p:strVal val="#ppt_w"/>
                                          </p:val>
                                        </p:tav>
                                      </p:tavLst>
                                    </p:anim>
                                    <p:anim calcmode="lin" valueType="num">
                                      <p:cBhvr>
                                        <p:cTn id="20" dur="1000" fill="hold"/>
                                        <p:tgtEl>
                                          <p:spTgt spid="12"/>
                                        </p:tgtEl>
                                        <p:attrNameLst>
                                          <p:attrName>ppt_h</p:attrName>
                                        </p:attrNameLst>
                                      </p:cBhvr>
                                      <p:tavLst>
                                        <p:tav tm="0">
                                          <p:val>
                                            <p:fltVal val="0"/>
                                          </p:val>
                                        </p:tav>
                                        <p:tav tm="100000">
                                          <p:val>
                                            <p:strVal val="#ppt_h"/>
                                          </p:val>
                                        </p:tav>
                                      </p:tavLst>
                                    </p:anim>
                                    <p:anim calcmode="lin" valueType="num">
                                      <p:cBhvr>
                                        <p:cTn id="21" dur="1000" fill="hold"/>
                                        <p:tgtEl>
                                          <p:spTgt spid="12"/>
                                        </p:tgtEl>
                                        <p:attrNameLst>
                                          <p:attrName>style.rotation</p:attrName>
                                        </p:attrNameLst>
                                      </p:cBhvr>
                                      <p:tavLst>
                                        <p:tav tm="0">
                                          <p:val>
                                            <p:fltVal val="90"/>
                                          </p:val>
                                        </p:tav>
                                        <p:tav tm="100000">
                                          <p:val>
                                            <p:fltVal val="0"/>
                                          </p:val>
                                        </p:tav>
                                      </p:tavLst>
                                    </p:anim>
                                    <p:animEffect transition="in" filter="fade">
                                      <p:cBhvr>
                                        <p:cTn id="22" dur="1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xit" presetSubtype="0" fill="hold" grpId="1" nodeType="clickEffect">
                                  <p:stCondLst>
                                    <p:cond delay="0"/>
                                  </p:stCondLst>
                                  <p:childTnLst>
                                    <p:anim calcmode="lin" valueType="num">
                                      <p:cBhvr>
                                        <p:cTn id="26" dur="1000"/>
                                        <p:tgtEl>
                                          <p:spTgt spid="12"/>
                                        </p:tgtEl>
                                        <p:attrNameLst>
                                          <p:attrName>ppt_w</p:attrName>
                                        </p:attrNameLst>
                                      </p:cBhvr>
                                      <p:tavLst>
                                        <p:tav tm="0">
                                          <p:val>
                                            <p:strVal val="ppt_w"/>
                                          </p:val>
                                        </p:tav>
                                        <p:tav tm="100000">
                                          <p:val>
                                            <p:fltVal val="0"/>
                                          </p:val>
                                        </p:tav>
                                      </p:tavLst>
                                    </p:anim>
                                    <p:anim calcmode="lin" valueType="num">
                                      <p:cBhvr>
                                        <p:cTn id="27" dur="1000"/>
                                        <p:tgtEl>
                                          <p:spTgt spid="12"/>
                                        </p:tgtEl>
                                        <p:attrNameLst>
                                          <p:attrName>ppt_h</p:attrName>
                                        </p:attrNameLst>
                                      </p:cBhvr>
                                      <p:tavLst>
                                        <p:tav tm="0">
                                          <p:val>
                                            <p:strVal val="ppt_h"/>
                                          </p:val>
                                        </p:tav>
                                        <p:tav tm="100000">
                                          <p:val>
                                            <p:fltVal val="0"/>
                                          </p:val>
                                        </p:tav>
                                      </p:tavLst>
                                    </p:anim>
                                    <p:anim calcmode="lin" valueType="num">
                                      <p:cBhvr>
                                        <p:cTn id="28" dur="1000"/>
                                        <p:tgtEl>
                                          <p:spTgt spid="12"/>
                                        </p:tgtEl>
                                        <p:attrNameLst>
                                          <p:attrName>style.rotation</p:attrName>
                                        </p:attrNameLst>
                                      </p:cBhvr>
                                      <p:tavLst>
                                        <p:tav tm="0">
                                          <p:val>
                                            <p:fltVal val="0"/>
                                          </p:val>
                                        </p:tav>
                                        <p:tav tm="100000">
                                          <p:val>
                                            <p:fltVal val="90"/>
                                          </p:val>
                                        </p:tav>
                                      </p:tavLst>
                                    </p:anim>
                                    <p:animEffect transition="out" filter="fade">
                                      <p:cBhvr>
                                        <p:cTn id="29" dur="1000"/>
                                        <p:tgtEl>
                                          <p:spTgt spid="12"/>
                                        </p:tgtEl>
                                      </p:cBhvr>
                                    </p:animEffect>
                                    <p:set>
                                      <p:cBhvr>
                                        <p:cTn id="30" dur="1" fill="hold">
                                          <p:stCondLst>
                                            <p:cond delay="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wipe(down)">
                                      <p:cBhvr>
                                        <p:cTn id="35" dur="580">
                                          <p:stCondLst>
                                            <p:cond delay="0"/>
                                          </p:stCondLst>
                                        </p:cTn>
                                        <p:tgtEl>
                                          <p:spTgt spid="13"/>
                                        </p:tgtEl>
                                      </p:cBhvr>
                                    </p:animEffect>
                                    <p:anim calcmode="lin" valueType="num">
                                      <p:cBhvr>
                                        <p:cTn id="36"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41" dur="26">
                                          <p:stCondLst>
                                            <p:cond delay="650"/>
                                          </p:stCondLst>
                                        </p:cTn>
                                        <p:tgtEl>
                                          <p:spTgt spid="13"/>
                                        </p:tgtEl>
                                      </p:cBhvr>
                                      <p:to x="100000" y="60000"/>
                                    </p:animScale>
                                    <p:animScale>
                                      <p:cBhvr>
                                        <p:cTn id="42" dur="166" decel="50000">
                                          <p:stCondLst>
                                            <p:cond delay="676"/>
                                          </p:stCondLst>
                                        </p:cTn>
                                        <p:tgtEl>
                                          <p:spTgt spid="13"/>
                                        </p:tgtEl>
                                      </p:cBhvr>
                                      <p:to x="100000" y="100000"/>
                                    </p:animScale>
                                    <p:animScale>
                                      <p:cBhvr>
                                        <p:cTn id="43" dur="26">
                                          <p:stCondLst>
                                            <p:cond delay="1312"/>
                                          </p:stCondLst>
                                        </p:cTn>
                                        <p:tgtEl>
                                          <p:spTgt spid="13"/>
                                        </p:tgtEl>
                                      </p:cBhvr>
                                      <p:to x="100000" y="80000"/>
                                    </p:animScale>
                                    <p:animScale>
                                      <p:cBhvr>
                                        <p:cTn id="44" dur="166" decel="50000">
                                          <p:stCondLst>
                                            <p:cond delay="1338"/>
                                          </p:stCondLst>
                                        </p:cTn>
                                        <p:tgtEl>
                                          <p:spTgt spid="13"/>
                                        </p:tgtEl>
                                      </p:cBhvr>
                                      <p:to x="100000" y="100000"/>
                                    </p:animScale>
                                    <p:animScale>
                                      <p:cBhvr>
                                        <p:cTn id="45" dur="26">
                                          <p:stCondLst>
                                            <p:cond delay="1642"/>
                                          </p:stCondLst>
                                        </p:cTn>
                                        <p:tgtEl>
                                          <p:spTgt spid="13"/>
                                        </p:tgtEl>
                                      </p:cBhvr>
                                      <p:to x="100000" y="90000"/>
                                    </p:animScale>
                                    <p:animScale>
                                      <p:cBhvr>
                                        <p:cTn id="46" dur="166" decel="50000">
                                          <p:stCondLst>
                                            <p:cond delay="1668"/>
                                          </p:stCondLst>
                                        </p:cTn>
                                        <p:tgtEl>
                                          <p:spTgt spid="13"/>
                                        </p:tgtEl>
                                      </p:cBhvr>
                                      <p:to x="100000" y="100000"/>
                                    </p:animScale>
                                    <p:animScale>
                                      <p:cBhvr>
                                        <p:cTn id="47" dur="26">
                                          <p:stCondLst>
                                            <p:cond delay="1808"/>
                                          </p:stCondLst>
                                        </p:cTn>
                                        <p:tgtEl>
                                          <p:spTgt spid="13"/>
                                        </p:tgtEl>
                                      </p:cBhvr>
                                      <p:to x="100000" y="95000"/>
                                    </p:animScale>
                                    <p:animScale>
                                      <p:cBhvr>
                                        <p:cTn id="48" dur="166" decel="50000">
                                          <p:stCondLst>
                                            <p:cond delay="1834"/>
                                          </p:stCondLst>
                                        </p:cTn>
                                        <p:tgtEl>
                                          <p:spTgt spid="13"/>
                                        </p:tgtEl>
                                      </p:cBhvr>
                                      <p:to x="100000" y="100000"/>
                                    </p:animScale>
                                  </p:childTnLst>
                                </p:cTn>
                              </p:par>
                            </p:childTnLst>
                          </p:cTn>
                        </p:par>
                      </p:childTnLst>
                    </p:cTn>
                  </p:par>
                  <p:par>
                    <p:cTn id="49" fill="hold">
                      <p:stCondLst>
                        <p:cond delay="indefinite"/>
                      </p:stCondLst>
                      <p:childTnLst>
                        <p:par>
                          <p:cTn id="50" fill="hold">
                            <p:stCondLst>
                              <p:cond delay="0"/>
                            </p:stCondLst>
                            <p:childTnLst>
                              <p:par>
                                <p:cTn id="51" presetID="37" presetClass="exit" presetSubtype="0" fill="hold" grpId="1" nodeType="clickEffect">
                                  <p:stCondLst>
                                    <p:cond delay="0"/>
                                  </p:stCondLst>
                                  <p:childTnLst>
                                    <p:animEffect transition="out" filter="fade">
                                      <p:cBhvr>
                                        <p:cTn id="52" dur="1000"/>
                                        <p:tgtEl>
                                          <p:spTgt spid="13"/>
                                        </p:tgtEl>
                                      </p:cBhvr>
                                    </p:animEffect>
                                    <p:anim calcmode="lin" valueType="num">
                                      <p:cBhvr>
                                        <p:cTn id="53" dur="1000"/>
                                        <p:tgtEl>
                                          <p:spTgt spid="13"/>
                                        </p:tgtEl>
                                        <p:attrNameLst>
                                          <p:attrName>ppt_x</p:attrName>
                                        </p:attrNameLst>
                                      </p:cBhvr>
                                      <p:tavLst>
                                        <p:tav tm="0">
                                          <p:val>
                                            <p:strVal val="ppt_x"/>
                                          </p:val>
                                        </p:tav>
                                        <p:tav tm="100000">
                                          <p:val>
                                            <p:strVal val="ppt_x"/>
                                          </p:val>
                                        </p:tav>
                                      </p:tavLst>
                                    </p:anim>
                                    <p:anim calcmode="lin" valueType="num">
                                      <p:cBhvr>
                                        <p:cTn id="54" dur="100" decel="100000"/>
                                        <p:tgtEl>
                                          <p:spTgt spid="13"/>
                                        </p:tgtEl>
                                        <p:attrNameLst>
                                          <p:attrName>ppt_y</p:attrName>
                                        </p:attrNameLst>
                                      </p:cBhvr>
                                      <p:tavLst>
                                        <p:tav tm="0">
                                          <p:val>
                                            <p:strVal val="ppt_y"/>
                                          </p:val>
                                        </p:tav>
                                        <p:tav tm="100000">
                                          <p:val>
                                            <p:strVal val="ppt_y-.03"/>
                                          </p:val>
                                        </p:tav>
                                      </p:tavLst>
                                    </p:anim>
                                    <p:anim calcmode="lin" valueType="num">
                                      <p:cBhvr>
                                        <p:cTn id="55" dur="900" accel="100000">
                                          <p:stCondLst>
                                            <p:cond delay="100"/>
                                          </p:stCondLst>
                                        </p:cTn>
                                        <p:tgtEl>
                                          <p:spTgt spid="13"/>
                                        </p:tgtEl>
                                        <p:attrNameLst>
                                          <p:attrName>ppt_y</p:attrName>
                                        </p:attrNameLst>
                                      </p:cBhvr>
                                      <p:tavLst>
                                        <p:tav tm="0">
                                          <p:val>
                                            <p:strVal val="ppt_y"/>
                                          </p:val>
                                        </p:tav>
                                        <p:tav tm="100000">
                                          <p:val>
                                            <p:strVal val="ppt_y+1"/>
                                          </p:val>
                                        </p:tav>
                                      </p:tavLst>
                                    </p:anim>
                                    <p:set>
                                      <p:cBhvr>
                                        <p:cTn id="56" dur="1" fill="hold">
                                          <p:stCondLst>
                                            <p:cond delay="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2" grpId="0" animBg="1"/>
      <p:bldP spid="12" grpId="1" animBg="1"/>
      <p:bldP spid="13" grpId="0" animBg="1"/>
      <p:bldP spid="13"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3" name="Group 8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5"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7" name="Group 9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1" name="Rectangle 11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5" name="Rectangle 11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BC0E8AC-AA64-1E9E-ACA6-54ADCE7504C6}"/>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b="1">
                <a:solidFill>
                  <a:srgbClr val="FEFFFF"/>
                </a:solidFill>
              </a:rPr>
              <a:t>Evidence-Based Solutions</a:t>
            </a:r>
            <a:br>
              <a:rPr lang="en-US" sz="4000" b="1">
                <a:solidFill>
                  <a:srgbClr val="FEFFFF"/>
                </a:solidFill>
              </a:rPr>
            </a:br>
            <a:endParaRPr lang="en-US" sz="4000">
              <a:solidFill>
                <a:srgbClr val="FEFFFF"/>
              </a:solidFill>
            </a:endParaRPr>
          </a:p>
        </p:txBody>
      </p:sp>
      <p:sp>
        <p:nvSpPr>
          <p:cNvPr id="11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mc:AlternateContent xmlns:mc="http://schemas.openxmlformats.org/markup-compatibility/2006">
        <mc:Choice xmlns:am3d="http://schemas.microsoft.com/office/drawing/2017/model3d" Requires="am3d">
          <p:graphicFrame>
            <p:nvGraphicFramePr>
              <p:cNvPr id="11" name="3D Model 10" descr="Stopwatch">
                <a:extLst>
                  <a:ext uri="{FF2B5EF4-FFF2-40B4-BE49-F238E27FC236}">
                    <a16:creationId xmlns:a16="http://schemas.microsoft.com/office/drawing/2014/main" id="{3CA01F0E-8582-AE78-FD3D-0F501E3FCB5E}"/>
                  </a:ext>
                </a:extLst>
              </p:cNvPr>
              <p:cNvGraphicFramePr/>
              <p:nvPr>
                <p:extLst>
                  <p:ext uri="{D42A27DB-BD31-4B8C-83A1-F6EECF244321}">
                    <p14:modId xmlns:p14="http://schemas.microsoft.com/office/powerpoint/2010/main" val="3821542952"/>
                  </p:ext>
                </p:extLst>
              </p:nvPr>
            </p:nvGraphicFramePr>
            <p:xfrm>
              <a:off x="10300551" y="4748"/>
              <a:ext cx="2232248" cy="2133523"/>
            </p:xfrm>
            <a:graphic>
              <a:graphicData uri="http://schemas.microsoft.com/office/drawing/2017/model3d">
                <am3d:model3d r:embed="rId2">
                  <am3d:spPr>
                    <a:xfrm>
                      <a:off x="0" y="0"/>
                      <a:ext cx="2232248" cy="2133523"/>
                    </a:xfrm>
                    <a:prstGeom prst="rect">
                      <a:avLst/>
                    </a:prstGeom>
                  </am3d:spPr>
                  <am3d:camera>
                    <am3d:pos x="0" y="0" z="59236453"/>
                    <am3d:up dx="0" dy="36000000" dz="0"/>
                    <am3d:lookAt x="0" y="0" z="0"/>
                    <am3d:perspective fov="2700000"/>
                  </am3d:camera>
                  <am3d:trans>
                    <am3d:meterPerModelUnit n="10182988" d="1000000"/>
                    <am3d:preTrans dx="0" dy="-5958423" dz="-1442611"/>
                    <am3d:scale>
                      <am3d:sx n="1000000" d="1000000"/>
                      <am3d:sy n="1000000" d="1000000"/>
                      <am3d:sz n="1000000" d="1000000"/>
                    </am3d:scale>
                    <am3d:rot/>
                    <am3d:postTrans dx="0" dy="0" dz="0"/>
                  </am3d:trans>
                  <am3d:raster rName="Office3DRenderer" rVer="16.0.8326">
                    <am3d:blip r:embed="rId3"/>
                  </am3d:raster>
                  <am3d:objViewport viewportSz="28653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Stopwatch">
                <a:extLst>
                  <a:ext uri="{FF2B5EF4-FFF2-40B4-BE49-F238E27FC236}">
                    <a16:creationId xmlns:a16="http://schemas.microsoft.com/office/drawing/2014/main" id="{3CA01F0E-8582-AE78-FD3D-0F501E3FCB5E}"/>
                  </a:ext>
                </a:extLst>
              </p:cNvPr>
              <p:cNvPicPr>
                <a:picLocks noGrp="1" noRot="1" noChangeAspect="1" noMove="1" noResize="1" noEditPoints="1" noAdjustHandles="1" noChangeArrowheads="1" noChangeShapeType="1" noCrop="1"/>
              </p:cNvPicPr>
              <p:nvPr/>
            </p:nvPicPr>
            <p:blipFill>
              <a:blip r:embed="rId3"/>
              <a:stretch>
                <a:fillRect/>
              </a:stretch>
            </p:blipFill>
            <p:spPr>
              <a:xfrm>
                <a:off x="10300551" y="4748"/>
                <a:ext cx="2232248" cy="2133523"/>
              </a:xfrm>
              <a:prstGeom prst="rect">
                <a:avLst/>
              </a:prstGeom>
            </p:spPr>
          </p:pic>
        </mc:Fallback>
      </mc:AlternateContent>
      <p:sp>
        <p:nvSpPr>
          <p:cNvPr id="27" name="Rectangle 26">
            <a:extLst>
              <a:ext uri="{FF2B5EF4-FFF2-40B4-BE49-F238E27FC236}">
                <a16:creationId xmlns:a16="http://schemas.microsoft.com/office/drawing/2014/main" id="{05FA9410-B3DD-3BE1-4F4F-0D7F346D3D7B}"/>
              </a:ext>
            </a:extLst>
          </p:cNvPr>
          <p:cNvSpPr/>
          <p:nvPr/>
        </p:nvSpPr>
        <p:spPr>
          <a:xfrm>
            <a:off x="4772798" y="228600"/>
            <a:ext cx="5782757" cy="2346443"/>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r>
              <a:rPr lang="en-GB" b="1" dirty="0">
                <a:solidFill>
                  <a:schemeClr val="tx1"/>
                </a:solidFill>
              </a:rPr>
              <a:t>A useful solution is the Pomodoro Technique. It involves working in short bursts of 25 minutes, followed by a 5 minute-break. This keeps focus sharp and avoids burnout. Cottrel (2023) explains that short, regular breaks improve concentration and helps students stay alert. A student using this method can study for longer without feeling exhausted.</a:t>
            </a:r>
          </a:p>
        </p:txBody>
      </p:sp>
      <p:sp>
        <p:nvSpPr>
          <p:cNvPr id="41" name="Rectangle 40">
            <a:extLst>
              <a:ext uri="{FF2B5EF4-FFF2-40B4-BE49-F238E27FC236}">
                <a16:creationId xmlns:a16="http://schemas.microsoft.com/office/drawing/2014/main" id="{37648483-F5D6-B9D7-8230-3AF2EF0C24A4}"/>
              </a:ext>
            </a:extLst>
          </p:cNvPr>
          <p:cNvSpPr/>
          <p:nvPr/>
        </p:nvSpPr>
        <p:spPr>
          <a:xfrm>
            <a:off x="4772798" y="2827039"/>
            <a:ext cx="5990139" cy="208362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r>
              <a:rPr lang="en-GB" b="1" dirty="0">
                <a:solidFill>
                  <a:schemeClr val="tx1"/>
                </a:solidFill>
              </a:rPr>
              <a:t>Another solution is developing self-awareness about how time is spent. McMillan (2021) suggests keeping a time log to see where time goes each day. Students often find the spend more time than they thought on low-value tasks.</a:t>
            </a:r>
          </a:p>
        </p:txBody>
      </p:sp>
      <p:sp>
        <p:nvSpPr>
          <p:cNvPr id="43" name="Rectangle 42">
            <a:extLst>
              <a:ext uri="{FF2B5EF4-FFF2-40B4-BE49-F238E27FC236}">
                <a16:creationId xmlns:a16="http://schemas.microsoft.com/office/drawing/2014/main" id="{5E70B27B-ACC4-9C07-346D-2AAF68FD6C38}"/>
              </a:ext>
            </a:extLst>
          </p:cNvPr>
          <p:cNvSpPr/>
          <p:nvPr/>
        </p:nvSpPr>
        <p:spPr>
          <a:xfrm>
            <a:off x="5913307" y="5133043"/>
            <a:ext cx="4849629" cy="1467297"/>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r>
              <a:rPr lang="en-GB" b="1" dirty="0">
                <a:solidFill>
                  <a:schemeClr val="tx1"/>
                </a:solidFill>
              </a:rPr>
              <a:t>By tracking their time and setting limits, students can make better choices and feel more in control.</a:t>
            </a:r>
          </a:p>
        </p:txBody>
      </p:sp>
      <p:pic>
        <p:nvPicPr>
          <p:cNvPr id="47" name="Picture 46" descr="A diagram of a tomato">
            <a:extLst>
              <a:ext uri="{FF2B5EF4-FFF2-40B4-BE49-F238E27FC236}">
                <a16:creationId xmlns:a16="http://schemas.microsoft.com/office/drawing/2014/main" id="{2BA8C01F-3C6C-878D-9628-787079E5E7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5268" y="2539591"/>
            <a:ext cx="4884606" cy="2930764"/>
          </a:xfrm>
          <a:prstGeom prst="rect">
            <a:avLst/>
          </a:prstGeom>
          <a:effectLst>
            <a:outerShdw blurRad="50800" dist="38100" dir="5400000" sx="98000" sy="98000" algn="t" rotWithShape="0">
              <a:schemeClr val="accent2">
                <a:alpha val="0"/>
              </a:schemeClr>
            </a:outerShdw>
          </a:effectLst>
        </p:spPr>
      </p:pic>
    </p:spTree>
    <p:extLst>
      <p:ext uri="{BB962C8B-B14F-4D97-AF65-F5344CB8AC3E}">
        <p14:creationId xmlns:p14="http://schemas.microsoft.com/office/powerpoint/2010/main" val="2021655381"/>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nodeType="click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diamond(in)">
                                      <p:cBhvr>
                                        <p:cTn id="11" dur="2000"/>
                                        <p:tgtEl>
                                          <p:spTgt spid="47"/>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xit" presetSubtype="0" fill="hold" nodeType="clickEffect">
                                  <p:stCondLst>
                                    <p:cond delay="0"/>
                                  </p:stCondLst>
                                  <p:childTnLst>
                                    <p:animEffect transition="out" filter="dissolve">
                                      <p:cBhvr>
                                        <p:cTn id="15" dur="500"/>
                                        <p:tgtEl>
                                          <p:spTgt spid="47"/>
                                        </p:tgtEl>
                                      </p:cBhvr>
                                    </p:animEffect>
                                    <p:set>
                                      <p:cBhvr>
                                        <p:cTn id="16" dur="1" fill="hold">
                                          <p:stCondLst>
                                            <p:cond delay="499"/>
                                          </p:stCondLst>
                                        </p:cTn>
                                        <p:tgtEl>
                                          <p:spTgt spid="4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fade">
                                      <p:cBhvr>
                                        <p:cTn id="21" dur="1000"/>
                                        <p:tgtEl>
                                          <p:spTgt spid="41"/>
                                        </p:tgtEl>
                                      </p:cBhvr>
                                    </p:animEffect>
                                    <p:anim calcmode="lin" valueType="num">
                                      <p:cBhvr>
                                        <p:cTn id="22" dur="1000" fill="hold"/>
                                        <p:tgtEl>
                                          <p:spTgt spid="41"/>
                                        </p:tgtEl>
                                        <p:attrNameLst>
                                          <p:attrName>ppt_x</p:attrName>
                                        </p:attrNameLst>
                                      </p:cBhvr>
                                      <p:tavLst>
                                        <p:tav tm="0">
                                          <p:val>
                                            <p:strVal val="#ppt_x"/>
                                          </p:val>
                                        </p:tav>
                                        <p:tav tm="100000">
                                          <p:val>
                                            <p:strVal val="#ppt_x"/>
                                          </p:val>
                                        </p:tav>
                                      </p:tavLst>
                                    </p:anim>
                                    <p:anim calcmode="lin" valueType="num">
                                      <p:cBhvr>
                                        <p:cTn id="23"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5" presetClass="entr" presetSubtype="0" fill="hold" grpId="0" nodeType="clickEffect">
                                  <p:stCondLst>
                                    <p:cond delay="0"/>
                                  </p:stCondLst>
                                  <p:childTnLst>
                                    <p:set>
                                      <p:cBhvr>
                                        <p:cTn id="27" dur="1" fill="hold">
                                          <p:stCondLst>
                                            <p:cond delay="0"/>
                                          </p:stCondLst>
                                        </p:cTn>
                                        <p:tgtEl>
                                          <p:spTgt spid="43"/>
                                        </p:tgtEl>
                                        <p:attrNameLst>
                                          <p:attrName>style.visibility</p:attrName>
                                        </p:attrNameLst>
                                      </p:cBhvr>
                                      <p:to>
                                        <p:strVal val="visible"/>
                                      </p:to>
                                    </p:set>
                                    <p:animEffect transition="in" filter="fade">
                                      <p:cBhvr>
                                        <p:cTn id="28" dur="2000"/>
                                        <p:tgtEl>
                                          <p:spTgt spid="43"/>
                                        </p:tgtEl>
                                      </p:cBhvr>
                                    </p:animEffect>
                                    <p:anim calcmode="lin" valueType="num">
                                      <p:cBhvr>
                                        <p:cTn id="29" dur="2000" fill="hold"/>
                                        <p:tgtEl>
                                          <p:spTgt spid="43"/>
                                        </p:tgtEl>
                                        <p:attrNameLst>
                                          <p:attrName>style.rotation</p:attrName>
                                        </p:attrNameLst>
                                      </p:cBhvr>
                                      <p:tavLst>
                                        <p:tav tm="0">
                                          <p:val>
                                            <p:fltVal val="720"/>
                                          </p:val>
                                        </p:tav>
                                        <p:tav tm="100000">
                                          <p:val>
                                            <p:fltVal val="0"/>
                                          </p:val>
                                        </p:tav>
                                      </p:tavLst>
                                    </p:anim>
                                    <p:anim calcmode="lin" valueType="num">
                                      <p:cBhvr>
                                        <p:cTn id="30" dur="2000" fill="hold"/>
                                        <p:tgtEl>
                                          <p:spTgt spid="43"/>
                                        </p:tgtEl>
                                        <p:attrNameLst>
                                          <p:attrName>ppt_h</p:attrName>
                                        </p:attrNameLst>
                                      </p:cBhvr>
                                      <p:tavLst>
                                        <p:tav tm="0">
                                          <p:val>
                                            <p:fltVal val="0"/>
                                          </p:val>
                                        </p:tav>
                                        <p:tav tm="100000">
                                          <p:val>
                                            <p:strVal val="#ppt_h"/>
                                          </p:val>
                                        </p:tav>
                                      </p:tavLst>
                                    </p:anim>
                                    <p:anim calcmode="lin" valueType="num">
                                      <p:cBhvr>
                                        <p:cTn id="31" dur="2000" fill="hold"/>
                                        <p:tgtEl>
                                          <p:spTgt spid="43"/>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41" grpId="0" animBg="1"/>
      <p:bldP spid="4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574F-A9EA-7C8F-475D-A87CE2796A70}"/>
              </a:ext>
            </a:extLst>
          </p:cNvPr>
          <p:cNvSpPr>
            <a:spLocks noGrp="1"/>
          </p:cNvSpPr>
          <p:nvPr>
            <p:ph type="title"/>
          </p:nvPr>
        </p:nvSpPr>
        <p:spPr/>
        <p:txBody>
          <a:bodyPr/>
          <a:lstStyle/>
          <a:p>
            <a:r>
              <a:rPr lang="en-GB" b="1" dirty="0"/>
              <a:t>Conclusion</a:t>
            </a:r>
            <a:br>
              <a:rPr lang="en-GB" b="1" dirty="0"/>
            </a:br>
            <a:endParaRPr lang="en-GB" dirty="0"/>
          </a:p>
        </p:txBody>
      </p:sp>
      <p:sp>
        <p:nvSpPr>
          <p:cNvPr id="5" name="TextBox 4">
            <a:extLst>
              <a:ext uri="{FF2B5EF4-FFF2-40B4-BE49-F238E27FC236}">
                <a16:creationId xmlns:a16="http://schemas.microsoft.com/office/drawing/2014/main" id="{285A1EE5-00E1-B9ED-D9A9-C54083BFCBDC}"/>
              </a:ext>
            </a:extLst>
          </p:cNvPr>
          <p:cNvSpPr txBox="1"/>
          <p:nvPr/>
        </p:nvSpPr>
        <p:spPr>
          <a:xfrm>
            <a:off x="3646358" y="1576839"/>
            <a:ext cx="6382062" cy="3262111"/>
          </a:xfrm>
          <a:prstGeom prst="rect">
            <a:avLst/>
          </a:prstGeom>
          <a:noFill/>
        </p:spPr>
        <p:txBody>
          <a:bodyPr wrap="square">
            <a:spAutoFit/>
          </a:bodyPr>
          <a:lstStyle/>
          <a:p>
            <a:pPr algn="ct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Time management is essential for student success. It helps with planning, staying focused, and meeting deadlines. With digital tools like calendars and methods like the Pomodoro Technique, students can manage time better and reduce stress. While distractions like social media are common, they can be managed with practice and the right strategies. Time management is not something you have to be born with it, is a skill students can learn and improve over time. With the right approach, anyone can get better at it and succeed at university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17132453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D6FF-75C9-0B23-2027-4D1C568F56D0}"/>
              </a:ext>
            </a:extLst>
          </p:cNvPr>
          <p:cNvSpPr>
            <a:spLocks noGrp="1"/>
          </p:cNvSpPr>
          <p:nvPr>
            <p:ph type="title"/>
          </p:nvPr>
        </p:nvSpPr>
        <p:spPr>
          <a:xfrm>
            <a:off x="1706761" y="219810"/>
            <a:ext cx="8911687" cy="1280890"/>
          </a:xfrm>
        </p:spPr>
        <p:txBody>
          <a:bodyPr/>
          <a:lstStyle/>
          <a:p>
            <a:r>
              <a:rPr lang="en-GB" b="1" dirty="0"/>
              <a:t>References</a:t>
            </a:r>
          </a:p>
        </p:txBody>
      </p:sp>
      <p:sp>
        <p:nvSpPr>
          <p:cNvPr id="11" name="TextBox 10">
            <a:extLst>
              <a:ext uri="{FF2B5EF4-FFF2-40B4-BE49-F238E27FC236}">
                <a16:creationId xmlns:a16="http://schemas.microsoft.com/office/drawing/2014/main" id="{CCC2D0F8-7444-8847-02C6-E9CE612FCDBF}"/>
              </a:ext>
            </a:extLst>
          </p:cNvPr>
          <p:cNvSpPr txBox="1"/>
          <p:nvPr/>
        </p:nvSpPr>
        <p:spPr>
          <a:xfrm>
            <a:off x="3866147" y="1068802"/>
            <a:ext cx="8181474" cy="3568156"/>
          </a:xfrm>
          <a:prstGeom prst="rect">
            <a:avLst/>
          </a:prstGeom>
          <a:noFill/>
        </p:spPr>
        <p:txBody>
          <a:bodyPr wrap="square">
            <a:spAutoFit/>
          </a:bodyPr>
          <a:lstStyle/>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Bedford, D. &amp; Wilson, E., 2020. Study Skills for Foundation Degrees. 3rd ed. London:</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Routledge.</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Cottrell, S., 2019. The Study Skills Handbook. 5th ed. London: Macmillan Education.</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Cottrell, S., 2021. Skills for Success: The Personal Development Planning Handbook. 4th ed. London: Palgrave Macmillan.</a:t>
            </a:r>
          </a:p>
          <a:p>
            <a:pPr>
              <a:lnSpc>
                <a:spcPct val="115000"/>
              </a:lnSpc>
              <a:spcAft>
                <a:spcPts val="800"/>
              </a:spcAft>
              <a:buNone/>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 </a:t>
            </a:r>
          </a:p>
          <a:p>
            <a:pPr>
              <a:buNone/>
            </a:pPr>
            <a:r>
              <a:rPr lang="en-GB" sz="1600" b="1" dirty="0">
                <a:effectLst/>
                <a:latin typeface="Aptos" panose="020B0004020202020204" pitchFamily="34" charset="0"/>
                <a:ea typeface="Aptos" panose="020B0004020202020204" pitchFamily="34" charset="0"/>
                <a:cs typeface="Times New Roman" panose="02020603050405020304" pitchFamily="18" charset="0"/>
              </a:rPr>
              <a:t>Cottrell, S., 2023. Critical Thinking </a:t>
            </a:r>
            <a:r>
              <a:rPr lang="en-GB" sz="1600" b="1" dirty="0" err="1">
                <a:effectLst/>
                <a:latin typeface="Aptos" panose="020B0004020202020204" pitchFamily="34" charset="0"/>
                <a:ea typeface="Aptos" panose="020B0004020202020204" pitchFamily="34" charset="0"/>
                <a:cs typeface="Times New Roman" panose="02020603050405020304" pitchFamily="18" charset="0"/>
              </a:rPr>
              <a:t>Skills:Effective</a:t>
            </a:r>
            <a:r>
              <a:rPr lang="en-GB" sz="1600" b="1" dirty="0">
                <a:effectLst/>
                <a:latin typeface="Aptos" panose="020B0004020202020204" pitchFamily="34" charset="0"/>
                <a:ea typeface="Aptos" panose="020B0004020202020204" pitchFamily="34" charset="0"/>
                <a:cs typeface="Times New Roman" panose="02020603050405020304" pitchFamily="18" charset="0"/>
              </a:rPr>
              <a:t> Analysis, Argument and Reflection.4th ed. London: Bloomsbury Academic</a:t>
            </a:r>
            <a:endParaRPr lang="en-GB" sz="1600" b="1" dirty="0"/>
          </a:p>
        </p:txBody>
      </p:sp>
    </p:spTree>
    <p:extLst>
      <p:ext uri="{BB962C8B-B14F-4D97-AF65-F5344CB8AC3E}">
        <p14:creationId xmlns:p14="http://schemas.microsoft.com/office/powerpoint/2010/main" val="3755834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xit" presetSubtype="0" fill="hold" grpId="0" nodeType="clickEffect">
                                  <p:stCondLst>
                                    <p:cond delay="0"/>
                                  </p:stCondLst>
                                  <p:childTnLst>
                                    <p:anim calcmode="lin" valueType="num">
                                      <p:cBhvr>
                                        <p:cTn id="6" dur="5000"/>
                                        <p:tgtEl>
                                          <p:spTgt spid="2"/>
                                        </p:tgtEl>
                                        <p:attrNameLst>
                                          <p:attrName>ppt_x</p:attrName>
                                        </p:attrNameLst>
                                      </p:cBhvr>
                                      <p:tavLst>
                                        <p:tav tm="0">
                                          <p:val>
                                            <p:strVal val="ppt_x"/>
                                          </p:val>
                                        </p:tav>
                                        <p:tav tm="100000">
                                          <p:val>
                                            <p:strVal val="ppt_x"/>
                                          </p:val>
                                        </p:tav>
                                      </p:tavLst>
                                    </p:anim>
                                    <p:anim calcmode="lin" valueType="num">
                                      <p:cBhvr>
                                        <p:cTn id="7" dur="5000"/>
                                        <p:tgtEl>
                                          <p:spTgt spid="2"/>
                                        </p:tgtEl>
                                        <p:attrNameLst>
                                          <p:attrName>ppt_y</p:attrName>
                                        </p:attrNameLst>
                                      </p:cBhvr>
                                      <p:tavLst>
                                        <p:tav tm="0">
                                          <p:val>
                                            <p:strVal val="ppt_y-1"/>
                                          </p:val>
                                        </p:tav>
                                        <p:tav tm="100000">
                                          <p:val>
                                            <p:strVal val="ppt_y+1"/>
                                          </p:val>
                                        </p:tav>
                                      </p:tavLst>
                                    </p:anim>
                                    <p:set>
                                      <p:cBhvr>
                                        <p:cTn id="8" dur="1" fill="hold">
                                          <p:stCondLst>
                                            <p:cond delay="49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8"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20000" fill="hold"/>
                                        <p:tgtEl>
                                          <p:spTgt spid="11"/>
                                        </p:tgtEl>
                                        <p:attrNameLst>
                                          <p:attrName>ppt_x</p:attrName>
                                        </p:attrNameLst>
                                      </p:cBhvr>
                                      <p:tavLst>
                                        <p:tav tm="0">
                                          <p:val>
                                            <p:strVal val="#ppt_x"/>
                                          </p:val>
                                        </p:tav>
                                        <p:tav tm="100000">
                                          <p:val>
                                            <p:strVal val="#ppt_x"/>
                                          </p:val>
                                        </p:tav>
                                      </p:tavLst>
                                    </p:anim>
                                    <p:anim calcmode="lin" valueType="num">
                                      <p:cBhvr>
                                        <p:cTn id="14" dur="20000" fill="hold"/>
                                        <p:tgtEl>
                                          <p:spTgt spid="11"/>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114</TotalTime>
  <Words>609</Words>
  <Application>Microsoft Office PowerPoint</Application>
  <PresentationFormat>Widescreen</PresentationFormat>
  <Paragraphs>37</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Century Gothic</vt:lpstr>
      <vt:lpstr>Wingdings 3</vt:lpstr>
      <vt:lpstr>Wisp</vt:lpstr>
      <vt:lpstr>Academic skills for the digital era</vt:lpstr>
      <vt:lpstr>Time Management</vt:lpstr>
      <vt:lpstr>What is time management and why it matters</vt:lpstr>
      <vt:lpstr> Time management Strategies in a Digital World </vt:lpstr>
      <vt:lpstr>Challenges in Time Management </vt:lpstr>
      <vt:lpstr>Evidence-Based Solutions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Vladeanu (2432415)</dc:creator>
  <cp:lastModifiedBy>Andrei Vladeanu (2432415)</cp:lastModifiedBy>
  <cp:revision>2</cp:revision>
  <dcterms:created xsi:type="dcterms:W3CDTF">2025-06-12T19:14:44Z</dcterms:created>
  <dcterms:modified xsi:type="dcterms:W3CDTF">2025-06-12T21:09:39Z</dcterms:modified>
</cp:coreProperties>
</file>