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EB04F5E-58C6-489D-B543-C43A3D94B163}">
          <p14:sldIdLst>
            <p14:sldId id="256"/>
            <p14:sldId id="257"/>
            <p14:sldId id="258"/>
            <p14:sldId id="259"/>
            <p14:sldId id="265"/>
            <p14:sldId id="260"/>
            <p14:sldId id="261"/>
            <p14:sldId id="262"/>
            <p14:sldId id="263"/>
            <p14:sldId id="26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100" d="100"/>
          <a:sy n="100" d="100"/>
        </p:scale>
        <p:origin x="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37204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93577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157321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F4C34D-CC31-43A6-B6D5-EAB5E4789E6D}"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5337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F4C34D-CC31-43A6-B6D5-EAB5E4789E6D}" type="datetimeFigureOut">
              <a:rPr lang="en-GB" smtClean="0"/>
              <a:t>13/01/2023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310245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F4C34D-CC31-43A6-B6D5-EAB5E4789E6D}" type="datetimeFigureOut">
              <a:rPr lang="en-GB" smtClean="0"/>
              <a:t>13/01/2023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990120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4C34D-CC31-43A6-B6D5-EAB5E4789E6D}" type="datetimeFigureOut">
              <a:rPr lang="en-GB" smtClean="0"/>
              <a:t>13/01/2023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017086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F4C34D-CC31-43A6-B6D5-EAB5E4789E6D}"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187021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F4C34D-CC31-43A6-B6D5-EAB5E4789E6D}"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3200360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1349602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93387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777345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44198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1836778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051121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F4C34D-CC31-43A6-B6D5-EAB5E4789E6D}"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16846A-1E73-452C-9AF7-17088DFC142B}" type="slidenum">
              <a:rPr lang="en-GB" smtClean="0"/>
              <a:t>‹#›</a:t>
            </a:fld>
            <a:endParaRPr lang="en-GB"/>
          </a:p>
        </p:txBody>
      </p:sp>
    </p:spTree>
    <p:extLst>
      <p:ext uri="{BB962C8B-B14F-4D97-AF65-F5344CB8AC3E}">
        <p14:creationId xmlns:p14="http://schemas.microsoft.com/office/powerpoint/2010/main" val="210963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F4C34D-CC31-43A6-B6D5-EAB5E4789E6D}" type="datetimeFigureOut">
              <a:rPr lang="en-GB" smtClean="0"/>
              <a:t>13/01/2023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16846A-1E73-452C-9AF7-17088DFC142B}" type="slidenum">
              <a:rPr lang="en-GB" smtClean="0"/>
              <a:t>‹#›</a:t>
            </a:fld>
            <a:endParaRPr lang="en-GB"/>
          </a:p>
        </p:txBody>
      </p:sp>
    </p:spTree>
    <p:extLst>
      <p:ext uri="{BB962C8B-B14F-4D97-AF65-F5344CB8AC3E}">
        <p14:creationId xmlns:p14="http://schemas.microsoft.com/office/powerpoint/2010/main" val="32428301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3" Type="http://schemas.openxmlformats.org/officeDocument/2006/relationships/hyperlink" Target="https://www.coursera.org/articles/what-is-data-analysis-with-examples" TargetMode="External"/><Relationship Id="rId18" Type="http://schemas.openxmlformats.org/officeDocument/2006/relationships/hyperlink" Target="file:///E:\Dessertation\10.1177\0952695113484320" TargetMode="External"/><Relationship Id="rId26" Type="http://schemas.openxmlformats.org/officeDocument/2006/relationships/hyperlink" Target="file:///E:\Dessertation\10.1016\j.rasd.2020.101515" TargetMode="External"/><Relationship Id="rId39" Type="http://schemas.openxmlformats.org/officeDocument/2006/relationships/hyperlink" Target="file:///E:\Dessertation\10.1016\j.rasd.2012.03.004" TargetMode="External"/><Relationship Id="rId21" Type="http://schemas.openxmlformats.org/officeDocument/2006/relationships/hyperlink" Target="file:///E:\Dessertation\10.1177\1362361301005002008" TargetMode="External"/><Relationship Id="rId34" Type="http://schemas.openxmlformats.org/officeDocument/2006/relationships/hyperlink" Target="file:///E:\Dessertation\10.1080\08856257.2016.1223441" TargetMode="External"/><Relationship Id="rId42" Type="http://schemas.openxmlformats.org/officeDocument/2006/relationships/hyperlink" Target="https://www.sarahdooleycenter.org/news/why-children-with-autism-thrive-in-a-school-setting/" TargetMode="External"/><Relationship Id="rId47" Type="http://schemas.openxmlformats.org/officeDocument/2006/relationships/hyperlink" Target="https://www.un.org/development/desa/disabilities/convention-on-the-rights-of-persons-with-disabilities/article-24-education.html" TargetMode="External"/><Relationship Id="rId50" Type="http://schemas.openxmlformats.org/officeDocument/2006/relationships/hyperlink" Target="https://www.northampton.ac.uk/news/teachers-need-more-training-to-give-children-with-autism-a-better-education/" TargetMode="External"/><Relationship Id="rId55" Type="http://schemas.openxmlformats.org/officeDocument/2006/relationships/hyperlink" Target="https://www.aspriscs.co.uk/news-blogs/unqualified-and-unstructured-autism-in-mainstream-education/#:~:text=Autism%20and%20the%20education%20system&amp;text=Whilst%20there%20are%20specialist%20schools" TargetMode="External"/><Relationship Id="rId7" Type="http://schemas.openxmlformats.org/officeDocument/2006/relationships/hyperlink" Target="https://www.learningdisabilitytoday.co.uk/new-national-autism-strategy-will-it-transform-lives" TargetMode="External"/><Relationship Id="rId12" Type="http://schemas.openxmlformats.org/officeDocument/2006/relationships/hyperlink" Target="file:///E:\Dessertation\10.3390\educsci11110726" TargetMode="External"/><Relationship Id="rId17" Type="http://schemas.openxmlformats.org/officeDocument/2006/relationships/hyperlink" Target="file:///E:\Dessertation\10.1177\1088357614539833" TargetMode="External"/><Relationship Id="rId25" Type="http://schemas.openxmlformats.org/officeDocument/2006/relationships/hyperlink" Target="file:///E:\Dessertation\10.1080\13603116.2011.580462" TargetMode="External"/><Relationship Id="rId33" Type="http://schemas.openxmlformats.org/officeDocument/2006/relationships/hyperlink" Target="https://www.scribbr.co.uk/research-methods/inclusion-and-exclusion-criteria/" TargetMode="External"/><Relationship Id="rId38" Type="http://schemas.openxmlformats.org/officeDocument/2006/relationships/hyperlink" Target="file:///E:\Dessertation\10.1023\a:1022979108096" TargetMode="External"/><Relationship Id="rId46" Type="http://schemas.openxmlformats.org/officeDocument/2006/relationships/hyperlink" Target="https://www.techtarget.com/whatis/definition/Maslows-hierarchy-of-needs#:~:text=Maslow" TargetMode="External"/><Relationship Id="rId2" Type="http://schemas.openxmlformats.org/officeDocument/2006/relationships/hyperlink" Target="https://www.ipsea.org.uk/types-of-schools-and-other-settings" TargetMode="External"/><Relationship Id="rId16" Type="http://schemas.openxmlformats.org/officeDocument/2006/relationships/hyperlink" Target="https://www.gov.uk/government/publications/send-code-of-practice-0-to-25" TargetMode="External"/><Relationship Id="rId20" Type="http://schemas.openxmlformats.org/officeDocument/2006/relationships/hyperlink" Target="file:///E:\Dessertation\10.1080\02667363.2020.1863188" TargetMode="External"/><Relationship Id="rId29" Type="http://schemas.openxmlformats.org/officeDocument/2006/relationships/hyperlink" Target="https://www.theautismservice.co.uk/news/what-is-autism-masking-or-camouflaging/" TargetMode="External"/><Relationship Id="rId41" Type="http://schemas.openxmlformats.org/officeDocument/2006/relationships/hyperlink" Target="file:///E:\Dessertation\10.1016\s2352-4642(18)30022-1" TargetMode="External"/><Relationship Id="rId54" Type="http://schemas.openxmlformats.org/officeDocument/2006/relationships/hyperlink" Target="https://worldpopulationreview.com/country-rankings/autism-rates-by-country" TargetMode="External"/><Relationship Id="rId1" Type="http://schemas.openxmlformats.org/officeDocument/2006/relationships/slideLayout" Target="../slideLayouts/slideLayout2.xml"/><Relationship Id="rId6" Type="http://schemas.openxmlformats.org/officeDocument/2006/relationships/hyperlink" Target="https://chatterpack.net/blogs/blog/the-fight-for-inclusion-the-mainstream-school-experiences-of-autistic-children-and-their-families" TargetMode="External"/><Relationship Id="rId11" Type="http://schemas.openxmlformats.org/officeDocument/2006/relationships/hyperlink" Target="file:///E:\Dessertation\10.1080\08856257.2017.1312797" TargetMode="External"/><Relationship Id="rId24" Type="http://schemas.openxmlformats.org/officeDocument/2006/relationships/hyperlink" Target="file:///E:\Dessertation\10.1177\13623613221105089" TargetMode="External"/><Relationship Id="rId32" Type="http://schemas.openxmlformats.org/officeDocument/2006/relationships/hyperlink" Target="http://www.news-medical.net/" TargetMode="External"/><Relationship Id="rId37" Type="http://schemas.openxmlformats.org/officeDocument/2006/relationships/hyperlink" Target="https://blog.insidegovernment.co.uk/schools/send-code-of-practice" TargetMode="External"/><Relationship Id="rId40" Type="http://schemas.openxmlformats.org/officeDocument/2006/relationships/hyperlink" Target="file:///E:\Dessertation\10.1108\ijot-01-2019-0001" TargetMode="External"/><Relationship Id="rId45" Type="http://schemas.openxmlformats.org/officeDocument/2006/relationships/hyperlink" Target="file:///E:\Dessertation\10.1016\j.lindif.2011.11.014" TargetMode="External"/><Relationship Id="rId53" Type="http://schemas.openxmlformats.org/officeDocument/2006/relationships/hyperlink" Target="https://www.who.int/news-room/fact-sheets/detail/autism-spectrum-disorders#:~:text=About%20one%20in%20100%20children" TargetMode="External"/><Relationship Id="rId5" Type="http://schemas.openxmlformats.org/officeDocument/2006/relationships/hyperlink" Target="https://cnnespanol.cnn.com/wp-content/uploads/2017/04/50th-survey-report-2012.pdf" TargetMode="External"/><Relationship Id="rId15" Type="http://schemas.openxmlformats.org/officeDocument/2006/relationships/hyperlink" Target="https://www.autismparentingmagazine.com/icd-code-autism/" TargetMode="External"/><Relationship Id="rId23" Type="http://schemas.openxmlformats.org/officeDocument/2006/relationships/hyperlink" Target="https://libguides.wits.ac.za/c.php?g=693518&amp;p=4914913#:~:text=Research%20methodology%20is%20the%20specific" TargetMode="External"/><Relationship Id="rId28" Type="http://schemas.openxmlformats.org/officeDocument/2006/relationships/hyperlink" Target="file:///E:\Dessertation\10.1016\j.jaac.2014.10.003" TargetMode="External"/><Relationship Id="rId36" Type="http://schemas.openxmlformats.org/officeDocument/2006/relationships/hyperlink" Target="https://commonslibrary.parliament.uk/research-briefings/cbp-7172/" TargetMode="External"/><Relationship Id="rId49" Type="http://schemas.openxmlformats.org/officeDocument/2006/relationships/hyperlink" Target="https://libguides.newcastle.edu.au/researchmethods" TargetMode="External"/><Relationship Id="rId57" Type="http://schemas.openxmlformats.org/officeDocument/2006/relationships/hyperlink" Target="https://www.crossrivertherapy.com/autism-statistics" TargetMode="External"/><Relationship Id="rId10" Type="http://schemas.openxmlformats.org/officeDocument/2006/relationships/hyperlink" Target="file:///E:\Dessertation\10.1080\08856257.2021.1878659" TargetMode="External"/><Relationship Id="rId19" Type="http://schemas.openxmlformats.org/officeDocument/2006/relationships/hyperlink" Target="file:///E:\Dessertation\10.1186\2046-4053-1-28" TargetMode="External"/><Relationship Id="rId31" Type="http://schemas.openxmlformats.org/officeDocument/2006/relationships/hyperlink" Target="https://riseadapt.co.uk/autism-in-mainstream-education/" TargetMode="External"/><Relationship Id="rId44" Type="http://schemas.openxmlformats.org/officeDocument/2006/relationships/hyperlink" Target="file:///E:\Dessertation\10.1016\j.jbusres.2019.07.039" TargetMode="External"/><Relationship Id="rId52" Type="http://schemas.openxmlformats.org/officeDocument/2006/relationships/hyperlink" Target="https://www.who.int/health-topics/adolescent-health#tab=tab_1" TargetMode="External"/><Relationship Id="rId4" Type="http://schemas.openxmlformats.org/officeDocument/2006/relationships/hyperlink" Target="https://www.healthcentral.com/article/the-pros-and-cons-of-mainstream-classrooms-for-children-with-autism" TargetMode="External"/><Relationship Id="rId9" Type="http://schemas.openxmlformats.org/officeDocument/2006/relationships/hyperlink" Target="https://www.cdc.gov/ncbddd/autism/signs.html" TargetMode="External"/><Relationship Id="rId14" Type="http://schemas.openxmlformats.org/officeDocument/2006/relationships/hyperlink" Target="file:///E:\Dessertation\10.1177\13623613221081189" TargetMode="External"/><Relationship Id="rId22" Type="http://schemas.openxmlformats.org/officeDocument/2006/relationships/hyperlink" Target="file:///E:\Dessertation\10.1177\13623613211012819" TargetMode="External"/><Relationship Id="rId27" Type="http://schemas.openxmlformats.org/officeDocument/2006/relationships/hyperlink" Target="file:///E:\Dessertation\10.1023\a:1022159302571" TargetMode="External"/><Relationship Id="rId30" Type="http://schemas.openxmlformats.org/officeDocument/2006/relationships/hyperlink" Target="https://libguides.mq.edu.au/systematic_reviews/prisma_screen" TargetMode="External"/><Relationship Id="rId35" Type="http://schemas.openxmlformats.org/officeDocument/2006/relationships/hyperlink" Target="https://htschool.hindustantimes.com/editorsdesk/knowledge-vine/maslows-hierarchy-of-needs-here-is-what-parents-need-to-know/editorsdesk/knowledge-vine/maslows-hierarchy-of-needs-here-is-what-parents-need-to-know" TargetMode="External"/><Relationship Id="rId43" Type="http://schemas.openxmlformats.org/officeDocument/2006/relationships/hyperlink" Target="https://sendadvicesurrey.org.uk/what-is-the-send-code-of-practice/#:~:text=The%20SEND%20Code%20of%20Practice%2C%20issued%20in%20November%202001%2C%20provides" TargetMode="External"/><Relationship Id="rId48" Type="http://schemas.openxmlformats.org/officeDocument/2006/relationships/hyperlink" Target="https://www.un.org/development/desa/disabilities/convention-on-the-rights-of-persons-with-disabilities/convention-on-the-rights-of-persons-with-disabilities-2.html" TargetMode="External"/><Relationship Id="rId56" Type="http://schemas.openxmlformats.org/officeDocument/2006/relationships/hyperlink" Target="https://www.local.gov.uk/parliament/briefings-and-responses/national-strategy-autistic-people-children-and-young-people-2021" TargetMode="External"/><Relationship Id="rId8" Type="http://schemas.openxmlformats.org/officeDocument/2006/relationships/hyperlink" Target="https://anti-bullyingalliance.org.uk/sites/default/files/uploads/attachments/ASDs-and-bulltubg-module-FINAL_0.pdf" TargetMode="External"/><Relationship Id="rId51" Type="http://schemas.openxmlformats.org/officeDocument/2006/relationships/hyperlink" Target="https://mro-ns.massey.ac.nz/handle/10179/5103" TargetMode="External"/><Relationship Id="rId3" Type="http://schemas.openxmlformats.org/officeDocument/2006/relationships/hyperlink" Target="https://www.autismspeaks.org/what-autism#:~:text=Autism%2C%20or%20autism%20spectrum%20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C6D4DF-A100-3508-3A58-B56BC4B8F89A}"/>
              </a:ext>
            </a:extLst>
          </p:cNvPr>
          <p:cNvSpPr txBox="1"/>
          <p:nvPr/>
        </p:nvSpPr>
        <p:spPr>
          <a:xfrm>
            <a:off x="236219" y="53340"/>
            <a:ext cx="9926955" cy="3566297"/>
          </a:xfrm>
          <a:prstGeom prst="rect">
            <a:avLst/>
          </a:prstGeom>
          <a:noFill/>
        </p:spPr>
        <p:txBody>
          <a:bodyPr wrap="square">
            <a:spAutoFit/>
          </a:bodyPr>
          <a:lstStyle/>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Course: BSc (Hons) Health and Social Care</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Module: Independent </a:t>
            </a:r>
            <a:r>
              <a:rPr lang="en-GB" sz="1800" b="1">
                <a:effectLst/>
                <a:latin typeface="Arial" panose="020B0604020202020204" pitchFamily="34" charset="0"/>
                <a:ea typeface="Calibri" panose="020F0502020204030204" pitchFamily="34" charset="0"/>
                <a:cs typeface="Times New Roman" panose="02020603050405020304" pitchFamily="18" charset="0"/>
              </a:rPr>
              <a:t>Project</a:t>
            </a:r>
            <a:r>
              <a:rPr lang="en-GB" sz="1800">
                <a:effectLst/>
                <a:latin typeface="Arial" panose="020B0604020202020204" pitchFamily="34" charset="0"/>
                <a:ea typeface="Calibri" panose="020F0502020204030204" pitchFamily="34" charset="0"/>
                <a:cs typeface="Times New Roman" panose="02020603050405020304" pitchFamily="18" charset="0"/>
              </a:rPr>
              <a:t> BMHP 6020_Lon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Assessment title: Viva </a:t>
            </a:r>
            <a:r>
              <a:rPr lang="en-GB" sz="1800" dirty="0">
                <a:effectLst/>
                <a:latin typeface="Arial" panose="020B0604020202020204" pitchFamily="34" charset="0"/>
                <a:ea typeface="Calibri" panose="020F0502020204030204" pitchFamily="34" charset="0"/>
                <a:cs typeface="Times New Roman" panose="02020603050405020304" pitchFamily="18" charset="0"/>
              </a:rPr>
              <a:t>Presentation</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Student ID</a:t>
            </a:r>
            <a:r>
              <a:rPr lang="en-GB" sz="1800" dirty="0">
                <a:effectLst/>
                <a:latin typeface="Arial" panose="020B0604020202020204" pitchFamily="34" charset="0"/>
                <a:ea typeface="Calibri" panose="020F0502020204030204" pitchFamily="34" charset="0"/>
                <a:cs typeface="Times New Roman" panose="02020603050405020304" pitchFamily="18" charset="0"/>
              </a:rPr>
              <a:t>: 1917495</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Date of submission</a:t>
            </a:r>
            <a:r>
              <a:rPr lang="en-GB" sz="1800" dirty="0">
                <a:effectLst/>
                <a:latin typeface="Arial" panose="020B0604020202020204" pitchFamily="34" charset="0"/>
                <a:ea typeface="Calibri" panose="020F0502020204030204" pitchFamily="34" charset="0"/>
                <a:cs typeface="Times New Roman" panose="02020603050405020304" pitchFamily="18" charset="0"/>
              </a:rPr>
              <a:t>: 15/01/2023</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0212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CB16-9C69-0EC3-8706-06DB314A47F7}"/>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0D46BB1-26A6-3B72-301A-D4CF09584565}"/>
              </a:ext>
            </a:extLst>
          </p:cNvPr>
          <p:cNvSpPr>
            <a:spLocks noGrp="1"/>
          </p:cNvSpPr>
          <p:nvPr>
            <p:ph idx="1"/>
          </p:nvPr>
        </p:nvSpPr>
        <p:spPr>
          <a:xfrm>
            <a:off x="838200" y="2054225"/>
            <a:ext cx="10515600" cy="4351338"/>
          </a:xfrm>
        </p:spPr>
        <p:txBody>
          <a:bodyPr>
            <a:normAutofit/>
          </a:bodyPr>
          <a:lstStyle/>
          <a:p>
            <a:r>
              <a:rPr lang="en-GB" sz="1600" dirty="0">
                <a:latin typeface="Arial" panose="020B0604020202020204" pitchFamily="34" charset="0"/>
                <a:cs typeface="Arial" panose="020B0604020202020204" pitchFamily="34" charset="0"/>
              </a:rPr>
              <a:t>Concepts of this dissertation: Autism, adolescent and mainstream education </a:t>
            </a:r>
          </a:p>
          <a:p>
            <a:r>
              <a:rPr lang="en-GB" sz="1600" dirty="0">
                <a:latin typeface="Arial" panose="020B0604020202020204" pitchFamily="34" charset="0"/>
                <a:cs typeface="Arial" panose="020B0604020202020204" pitchFamily="34" charset="0"/>
              </a:rPr>
              <a:t>Aim of the study: </a:t>
            </a: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This systematic literature review aims to discover if there is education support for adolescents with autism as 70 percent of autistic adolescents with Autism attend mainstream education (national autistic society, 2022)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Objectives:</a:t>
            </a:r>
          </a:p>
          <a:p>
            <a:pPr marL="342900" lvl="0" indent="-342900" algn="just">
              <a:lnSpc>
                <a:spcPct val="150000"/>
              </a:lnSpc>
              <a:spcAft>
                <a:spcPts val="800"/>
              </a:spcAft>
              <a:buSzPts val="1000"/>
              <a:buFont typeface="+mj-lt"/>
              <a:buAutoNum type="arabicPeriod"/>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Identification and analyzation of support available to adolescents with autism in mainstream education in United Kingdom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SzPts val="1000"/>
              <a:buFont typeface="+mj-lt"/>
              <a:buAutoNum type="arabicPeriod"/>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Evaluate and assess existing support (if there is any) for the adolescents with autism.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SzPts val="1000"/>
              <a:buFont typeface="+mj-lt"/>
              <a:buAutoNum type="arabicPeriod"/>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Identify strategies needed to improve support for adolescents with autism in United Kingdom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SzPts val="1000"/>
              <a:buFont typeface="+mj-lt"/>
              <a:buAutoNum type="arabicPeriod"/>
              <a:tabLst>
                <a:tab pos="457200" algn="l"/>
              </a:tabLs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Evaluate the impact of the support available to adolescents with autism in UK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1953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EF9D8-BFAF-26E8-0C2A-698DB81FA2E5}"/>
              </a:ext>
            </a:extLst>
          </p:cNvPr>
          <p:cNvSpPr>
            <a:spLocks noGrp="1"/>
          </p:cNvSpPr>
          <p:nvPr>
            <p:ph type="title"/>
          </p:nvPr>
        </p:nvSpPr>
        <p:spPr/>
        <p:txBody>
          <a:bodyPr/>
          <a:lstStyle/>
          <a:p>
            <a:r>
              <a:rPr lang="en-GB" dirty="0"/>
              <a:t>Background				</a:t>
            </a:r>
          </a:p>
        </p:txBody>
      </p:sp>
      <p:sp>
        <p:nvSpPr>
          <p:cNvPr id="3" name="Content Placeholder 2">
            <a:extLst>
              <a:ext uri="{FF2B5EF4-FFF2-40B4-BE49-F238E27FC236}">
                <a16:creationId xmlns:a16="http://schemas.microsoft.com/office/drawing/2014/main" id="{3F946676-974F-857C-E633-B598FB0853A1}"/>
              </a:ext>
            </a:extLst>
          </p:cNvPr>
          <p:cNvSpPr>
            <a:spLocks noGrp="1"/>
          </p:cNvSpPr>
          <p:nvPr>
            <p:ph idx="1"/>
          </p:nvPr>
        </p:nvSpPr>
        <p:spPr/>
        <p:txBody>
          <a:bodyPr>
            <a:normAutofit/>
          </a:bodyPr>
          <a:lstStyle/>
          <a:p>
            <a:r>
              <a:rPr lang="en-GB" dirty="0"/>
              <a:t>The term autism was first used by a psychiatrist called Eugen Bleuler in 2011.</a:t>
            </a:r>
            <a:r>
              <a:rPr lang="en-GB" sz="1800" b="1" dirty="0">
                <a:solidFill>
                  <a:srgbClr val="1D2228"/>
                </a:solidFill>
                <a:effectLst/>
                <a:latin typeface="Arial" panose="020B0604020202020204" pitchFamily="34" charset="0"/>
                <a:ea typeface="Calibri" panose="020F0502020204030204" pitchFamily="34" charset="0"/>
              </a:rPr>
              <a:t> </a:t>
            </a:r>
            <a:r>
              <a:rPr lang="en-GB" sz="1800" b="0" dirty="0">
                <a:solidFill>
                  <a:srgbClr val="1D2228"/>
                </a:solidFill>
                <a:effectLst/>
                <a:latin typeface="Arial" panose="020B0604020202020204" pitchFamily="34" charset="0"/>
                <a:ea typeface="Calibri" panose="020F0502020204030204" pitchFamily="34" charset="0"/>
              </a:rPr>
              <a:t>(Mandal, 2019)</a:t>
            </a:r>
            <a:endParaRPr lang="en-GB" dirty="0"/>
          </a:p>
          <a:p>
            <a:r>
              <a:rPr lang="en-GB" sz="1800" dirty="0">
                <a:effectLst/>
                <a:latin typeface="Arial" panose="020B0604020202020204" pitchFamily="34" charset="0"/>
                <a:ea typeface="Times New Roman" panose="02020603050405020304" pitchFamily="18" charset="0"/>
              </a:rPr>
              <a:t>In UK one in 100 people are on the autism spectrum.  The population of adult with autism is around 700 000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According to o un 1 in 100 children globally has autism. (who, 2022)  In 2022, the number of children diagnosed with autism spectrum disorder is 1 in every hundred. Qatar at 1 in 66 people are diagnosed with autism has the highest rate.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Zauderer</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2022)</a:t>
            </a:r>
            <a:endParaRPr lang="en-GB" dirty="0"/>
          </a:p>
          <a:p>
            <a:r>
              <a:rPr lang="en-GB" dirty="0"/>
              <a:t> </a:t>
            </a:r>
          </a:p>
        </p:txBody>
      </p:sp>
    </p:spTree>
    <p:extLst>
      <p:ext uri="{BB962C8B-B14F-4D97-AF65-F5344CB8AC3E}">
        <p14:creationId xmlns:p14="http://schemas.microsoft.com/office/powerpoint/2010/main" val="3618395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D178D-1D61-B53B-2225-D7C5134F2056}"/>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BC1C18E6-D6EC-6ECA-4FF6-9759F2460F7A}"/>
              </a:ext>
            </a:extLst>
          </p:cNvPr>
          <p:cNvSpPr>
            <a:spLocks noGrp="1"/>
          </p:cNvSpPr>
          <p:nvPr>
            <p:ph idx="1"/>
          </p:nvPr>
        </p:nvSpPr>
        <p:spPr/>
        <p:txBody>
          <a:bodyPr>
            <a:normAutofit lnSpcReduction="10000"/>
          </a:bodyPr>
          <a:lstStyle/>
          <a:p>
            <a:r>
              <a:rPr lang="en-GB" sz="1700" dirty="0">
                <a:latin typeface="Arial" panose="020B0604020202020204" pitchFamily="34" charset="0"/>
                <a:cs typeface="Arial" panose="020B0604020202020204" pitchFamily="34" charset="0"/>
              </a:rPr>
              <a:t>This is a qualitative secondary research and the methos used is systematic literature review: research that has already been compiled, gathered, organized and published by others. </a:t>
            </a:r>
          </a:p>
          <a:p>
            <a:pPr marL="342900" lvl="0" indent="-342900" algn="just">
              <a:lnSpc>
                <a:spcPct val="150000"/>
              </a:lnSpc>
              <a:buFont typeface="Symbol" panose="05050102010706020507" pitchFamily="18" charset="2"/>
              <a:buChar char=""/>
            </a:pPr>
            <a:r>
              <a:rPr lang="en-GB" sz="1700" dirty="0">
                <a:latin typeface="Arial" panose="020B0604020202020204" pitchFamily="34" charset="0"/>
                <a:cs typeface="Arial" panose="020B0604020202020204" pitchFamily="34" charset="0"/>
              </a:rPr>
              <a:t>Inclusion criteria: </a:t>
            </a:r>
            <a:r>
              <a:rPr lang="en-GB" sz="1700" dirty="0">
                <a:effectLst/>
                <a:latin typeface="Arial" panose="020B0604020202020204" pitchFamily="34" charset="0"/>
                <a:ea typeface="Calibri" panose="020F0502020204030204" pitchFamily="34" charset="0"/>
                <a:cs typeface="Arial" panose="020B0604020202020204" pitchFamily="34" charset="0"/>
              </a:rPr>
              <a:t>Journal articles written in English language.</a:t>
            </a:r>
          </a:p>
          <a:p>
            <a:pPr marL="342900" lvl="0" indent="-342900" algn="just">
              <a:lnSpc>
                <a:spcPct val="150000"/>
              </a:lnSpc>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Journal articles published between 2012 and 2022.</a:t>
            </a:r>
          </a:p>
          <a:p>
            <a:pPr marL="342900" lvl="0" indent="-342900" algn="just">
              <a:lnSpc>
                <a:spcPct val="150000"/>
              </a:lnSpc>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10 journal articles based on primary research study.</a:t>
            </a:r>
          </a:p>
          <a:p>
            <a:pPr marL="342900" lvl="0" indent="-342900" algn="just">
              <a:lnSpc>
                <a:spcPct val="150000"/>
              </a:lnSpc>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Journal articles published in the United Kingdom. </a:t>
            </a:r>
          </a:p>
          <a:p>
            <a:pPr marL="342900" lvl="0" indent="-342900" algn="just">
              <a:lnSpc>
                <a:spcPct val="150000"/>
              </a:lnSpc>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Sample of the research with United Kingdom origin. </a:t>
            </a:r>
          </a:p>
          <a:p>
            <a:pPr marL="342900" lvl="0" indent="-342900" algn="just">
              <a:lnSpc>
                <a:spcPct val="150000"/>
              </a:lnSpc>
              <a:spcAft>
                <a:spcPts val="800"/>
              </a:spcAft>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Journals articles regarding adolescents. </a:t>
            </a:r>
          </a:p>
          <a:p>
            <a:endParaRPr lang="en-GB" dirty="0"/>
          </a:p>
        </p:txBody>
      </p:sp>
    </p:spTree>
    <p:extLst>
      <p:ext uri="{BB962C8B-B14F-4D97-AF65-F5344CB8AC3E}">
        <p14:creationId xmlns:p14="http://schemas.microsoft.com/office/powerpoint/2010/main" val="868852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E81F8-C039-B623-94FE-8A450D7820A7}"/>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8EA956D3-131A-B73D-84BE-F98019437806}"/>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Exclusion criteria</a:t>
            </a: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Publications bearing literature review or metanalysis </a:t>
            </a: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Apart from journal articles/ any other publications. </a:t>
            </a: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Publications other than English Language. </a:t>
            </a:r>
          </a:p>
          <a:p>
            <a:pPr marL="342900" lvl="0" indent="-342900" algn="just">
              <a:lnSpc>
                <a:spcPct val="150000"/>
              </a:lnSpc>
              <a:spcAft>
                <a:spcPts val="8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Journal articles published outside United Kingdom </a:t>
            </a:r>
          </a:p>
          <a:p>
            <a:pPr marL="0" indent="0">
              <a:buNone/>
            </a:pPr>
            <a:r>
              <a:rPr lang="en-GB" dirty="0"/>
              <a:t> </a:t>
            </a:r>
          </a:p>
        </p:txBody>
      </p:sp>
    </p:spTree>
    <p:extLst>
      <p:ext uri="{BB962C8B-B14F-4D97-AF65-F5344CB8AC3E}">
        <p14:creationId xmlns:p14="http://schemas.microsoft.com/office/powerpoint/2010/main" val="39824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A8DB9-CC7A-2D77-1343-27985FF83827}"/>
              </a:ext>
            </a:extLst>
          </p:cNvPr>
          <p:cNvSpPr>
            <a:spLocks noGrp="1"/>
          </p:cNvSpPr>
          <p:nvPr>
            <p:ph type="title"/>
          </p:nvPr>
        </p:nvSpPr>
        <p:spPr/>
        <p:txBody>
          <a:bodyPr/>
          <a:lstStyle/>
          <a:p>
            <a:r>
              <a:rPr lang="en-GB" dirty="0"/>
              <a:t>Results</a:t>
            </a:r>
            <a:br>
              <a:rPr lang="en-GB" dirty="0"/>
            </a:br>
            <a:r>
              <a:rPr lang="en-GB" dirty="0"/>
              <a:t>		</a:t>
            </a:r>
          </a:p>
        </p:txBody>
      </p:sp>
      <p:sp>
        <p:nvSpPr>
          <p:cNvPr id="3" name="Content Placeholder 2">
            <a:extLst>
              <a:ext uri="{FF2B5EF4-FFF2-40B4-BE49-F238E27FC236}">
                <a16:creationId xmlns:a16="http://schemas.microsoft.com/office/drawing/2014/main" id="{6BB4C278-49DC-8FD9-AB92-5DB9AE0FE2FE}"/>
              </a:ext>
            </a:extLst>
          </p:cNvPr>
          <p:cNvSpPr>
            <a:spLocks noGrp="1"/>
          </p:cNvSpPr>
          <p:nvPr>
            <p:ph idx="1"/>
          </p:nvPr>
        </p:nvSpPr>
        <p:spPr/>
        <p:txBody>
          <a:bodyPr>
            <a:normAutofit/>
          </a:bodyPr>
          <a:lstStyle/>
          <a:p>
            <a:pPr marL="342900" lvl="0" indent="-342900">
              <a:lnSpc>
                <a:spcPct val="107000"/>
              </a:lnSpc>
              <a:spcAft>
                <a:spcPts val="800"/>
              </a:spcAft>
              <a:buFont typeface="+mj-lt"/>
              <a:buAutoNum type="arabicPeriod"/>
              <a:tabLst>
                <a:tab pos="457200" algn="l"/>
              </a:tabLst>
            </a:pPr>
            <a:r>
              <a:rPr lang="en-GB" sz="2000" dirty="0">
                <a:latin typeface="Arial" panose="020B0604020202020204" pitchFamily="34" charset="0"/>
                <a:cs typeface="Arial" panose="020B0604020202020204" pitchFamily="34" charset="0"/>
              </a:rPr>
              <a:t>Theme 1: </a:t>
            </a:r>
            <a:r>
              <a:rPr lang="en-GB" sz="20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Adolescents with autism facing challenges in mainstream schools </a:t>
            </a:r>
            <a:endParaRPr lang="en-GB" sz="2000" dirty="0">
              <a:solidFill>
                <a:srgbClr val="1D2228"/>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20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Theme 2:     Lack of training for teachers </a:t>
            </a:r>
            <a:endParaRPr lang="en-GB" sz="2000" dirty="0">
              <a:solidFill>
                <a:srgbClr val="1D2228"/>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3.   Theme 3:    Girls with autism problems of camouflaging, masking and copying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5427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1D622-CF22-F6CC-4120-0DF5F722432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596A3E6-410D-C5FB-E6B7-014DD685A87A}"/>
              </a:ext>
            </a:extLst>
          </p:cNvPr>
          <p:cNvSpPr>
            <a:spLocks noGrp="1"/>
          </p:cNvSpPr>
          <p:nvPr>
            <p:ph idx="1"/>
          </p:nvPr>
        </p:nvSpPr>
        <p:spPr/>
        <p:txBody>
          <a:bodyPr>
            <a:normAutofit fontScale="85000" lnSpcReduction="20000"/>
          </a:bodyPr>
          <a:lstStyle/>
          <a:p>
            <a:pPr>
              <a:lnSpc>
                <a:spcPct val="107000"/>
              </a:lnSpc>
              <a:spcAft>
                <a:spcPts val="800"/>
              </a:spcAft>
            </a:pPr>
            <a:r>
              <a:rPr lang="en-GB" sz="1600" dirty="0">
                <a:latin typeface="Arial" panose="020B0604020202020204" pitchFamily="34" charset="0"/>
                <a:cs typeface="Arial" panose="020B0604020202020204" pitchFamily="34" charset="0"/>
              </a:rPr>
              <a:t>Findings: </a:t>
            </a: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Naturally, fitting a square peg in a round hole is not ideal. So catering for educational needs of adolescents with autism in mainstream education that is equipped with neurotypical students in mind expectedly would subject these adolescents with autism to challenges.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Lack of training features </a:t>
            </a:r>
            <a:r>
              <a:rPr lang="en-GB" sz="1600" dirty="0">
                <a:solidFill>
                  <a:srgbClr val="1D2228"/>
                </a:solidFill>
                <a:latin typeface="Arial" panose="020B0604020202020204" pitchFamily="34" charset="0"/>
                <a:ea typeface="Times New Roman" panose="02020603050405020304" pitchFamily="18" charset="0"/>
                <a:cs typeface="Arial" panose="020B0604020202020204" pitchFamily="34" charset="0"/>
              </a:rPr>
              <a:t>in study</a:t>
            </a:r>
            <a:r>
              <a:rPr lang="en-GB" sz="1800" dirty="0">
                <a:effectLst/>
                <a:latin typeface="Arial" panose="020B0604020202020204" pitchFamily="34" charset="0"/>
                <a:ea typeface="Times New Roman" panose="02020603050405020304" pitchFamily="18" charset="0"/>
              </a:rPr>
              <a:t> 3, 4, 6, 8, 9, 10 o</a:t>
            </a: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f the studies. Before the attitude of teachers towards having adolescents with autism in mainstream schools was negative. Currently that has changed. However, teachers are not making much impact on the educational needs of adolescents with autism in mainstream schools because they do not have the specialist education training needed to support their needs. </a:t>
            </a:r>
          </a:p>
          <a:p>
            <a:pPr>
              <a:lnSpc>
                <a:spcPct val="107000"/>
              </a:lnSpc>
              <a:spcAft>
                <a:spcPts val="800"/>
              </a:spcAft>
            </a:pP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Camouflaging also known as masking features in about </a:t>
            </a:r>
            <a:r>
              <a:rPr lang="en-GB" sz="1800" dirty="0">
                <a:effectLst/>
                <a:latin typeface="Arial" panose="020B0604020202020204" pitchFamily="34" charset="0"/>
                <a:ea typeface="Times New Roman" panose="02020603050405020304" pitchFamily="18" charset="0"/>
              </a:rPr>
              <a:t>1, 7, 8, 9 studies</a:t>
            </a:r>
            <a:r>
              <a:rPr lang="en-GB" sz="1600" dirty="0">
                <a:solidFill>
                  <a:srgbClr val="1D2228"/>
                </a:solidFill>
                <a:effectLst/>
                <a:latin typeface="Arial" panose="020B0604020202020204" pitchFamily="34" charset="0"/>
                <a:ea typeface="Times New Roman" panose="02020603050405020304" pitchFamily="18" charset="0"/>
                <a:cs typeface="Arial" panose="020B0604020202020204" pitchFamily="34" charset="0"/>
              </a:rPr>
              <a:t>. It is a problem peculiar to adolescent girls with autism. It was found that the destabilising thing about masking is that those affected go without it being diagnosed. Doctors could only make a prescription after the ailment is diagnosed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Limitations: 5 – 6 months set to finish this study deemed too short.</a:t>
            </a:r>
          </a:p>
          <a:p>
            <a:r>
              <a:rPr lang="en-GB" sz="1600" dirty="0">
                <a:latin typeface="Arial" panose="020B0604020202020204" pitchFamily="34" charset="0"/>
                <a:cs typeface="Arial" panose="020B0604020202020204" pitchFamily="34" charset="0"/>
              </a:rPr>
              <a:t>Reflection: My initial fear was how to fine 10000 words</a:t>
            </a:r>
          </a:p>
        </p:txBody>
      </p:sp>
    </p:spTree>
    <p:extLst>
      <p:ext uri="{BB962C8B-B14F-4D97-AF65-F5344CB8AC3E}">
        <p14:creationId xmlns:p14="http://schemas.microsoft.com/office/powerpoint/2010/main" val="3204569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BBE4D-09D0-EC75-F0F4-159389E679D1}"/>
              </a:ext>
            </a:extLst>
          </p:cNvPr>
          <p:cNvSpPr>
            <a:spLocks noGrp="1"/>
          </p:cNvSpPr>
          <p:nvPr>
            <p:ph type="title"/>
          </p:nvPr>
        </p:nvSpPr>
        <p:spPr/>
        <p:txBody>
          <a:bodyPr/>
          <a:lstStyle/>
          <a:p>
            <a:r>
              <a:rPr lang="en-GB" dirty="0"/>
              <a:t>Chapter 5: Recommendation</a:t>
            </a:r>
          </a:p>
        </p:txBody>
      </p:sp>
      <p:sp>
        <p:nvSpPr>
          <p:cNvPr id="3" name="Content Placeholder 2">
            <a:extLst>
              <a:ext uri="{FF2B5EF4-FFF2-40B4-BE49-F238E27FC236}">
                <a16:creationId xmlns:a16="http://schemas.microsoft.com/office/drawing/2014/main" id="{1A4167C3-6591-DEC9-AA75-2227373BF034}"/>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Special education needs training should be given to teachers</a:t>
            </a:r>
          </a:p>
          <a:p>
            <a:r>
              <a:rPr lang="en-GB" sz="1800" dirty="0">
                <a:latin typeface="Arial" panose="020B0604020202020204" pitchFamily="34" charset="0"/>
                <a:cs typeface="Arial" panose="020B0604020202020204" pitchFamily="34" charset="0"/>
              </a:rPr>
              <a:t>In relation to camouflaging and masking, continuous professional development training should be given to all education and health </a:t>
            </a: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diagnoses of autism in girls is stereotyped by both ICD-10 and DSM with male presentation of ASD. This should be investigated and necessary amendments should be made. (Gray, et al., 2021) (Lai, et al., 2015</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4579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0889-88CC-D72E-AFBC-984F638224ED}"/>
              </a:ext>
            </a:extLst>
          </p:cNvPr>
          <p:cNvSpPr>
            <a:spLocks noGrp="1"/>
          </p:cNvSpPr>
          <p:nvPr>
            <p:ph type="title"/>
          </p:nvPr>
        </p:nvSpPr>
        <p:spPr/>
        <p:txBody>
          <a:bodyPr/>
          <a:lstStyle/>
          <a:p>
            <a:r>
              <a:rPr lang="en-GB" dirty="0"/>
              <a:t>Chapter 5</a:t>
            </a:r>
          </a:p>
        </p:txBody>
      </p:sp>
      <p:sp>
        <p:nvSpPr>
          <p:cNvPr id="3" name="Content Placeholder 2">
            <a:extLst>
              <a:ext uri="{FF2B5EF4-FFF2-40B4-BE49-F238E27FC236}">
                <a16:creationId xmlns:a16="http://schemas.microsoft.com/office/drawing/2014/main" id="{F6AD4B61-7A50-1D40-E7C9-7C4AC801C3AC}"/>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Evidence points to the fact that, mainstream schools unlike special education schools are neither fully educated or equipped enough provide vital support autistic adolescents need for the attainment of their educational goals and social of adolescents with autism. Absence of these supports may result to adolescents with autism finding school challenging with resultant effects like crying, school refusal or destroying of their school uniforms  (aspriscs.co.uk, 2022) </a:t>
            </a:r>
            <a:endParaRPr lang="en-GB" dirty="0"/>
          </a:p>
        </p:txBody>
      </p:sp>
    </p:spTree>
    <p:extLst>
      <p:ext uri="{BB962C8B-B14F-4D97-AF65-F5344CB8AC3E}">
        <p14:creationId xmlns:p14="http://schemas.microsoft.com/office/powerpoint/2010/main" val="183074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3348-B133-98EE-1B35-0B99ED48B0CA}"/>
              </a:ext>
            </a:extLst>
          </p:cNvPr>
          <p:cNvSpPr>
            <a:spLocks noGrp="1"/>
          </p:cNvSpPr>
          <p:nvPr>
            <p:ph type="title"/>
          </p:nvPr>
        </p:nvSpPr>
        <p:spPr>
          <a:xfrm>
            <a:off x="838200" y="365126"/>
            <a:ext cx="10515600" cy="425450"/>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2958FD92-C8F7-D85F-725E-6BC6D30387A2}"/>
              </a:ext>
            </a:extLst>
          </p:cNvPr>
          <p:cNvSpPr>
            <a:spLocks noGrp="1"/>
          </p:cNvSpPr>
          <p:nvPr>
            <p:ph idx="1"/>
          </p:nvPr>
        </p:nvSpPr>
        <p:spPr>
          <a:xfrm>
            <a:off x="838200" y="1892300"/>
            <a:ext cx="10515600" cy="4351338"/>
          </a:xfrm>
        </p:spPr>
        <p:txBody>
          <a:bodyPr>
            <a:normAutofit fontScale="25000" lnSpcReduction="20000"/>
          </a:bodyPr>
          <a:lstStyle/>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(IPSEA) Independent Provider of Special Education Advice. (n.d.).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Types of schools and other settings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https://www.ipsea.org.uk/types-of-schools-and-other-settings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Autism Speaks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Is 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Autism Speaks.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https://www.autismspeaks.org/what-autism#:~:text=Autism%2C%20or%20autism%20spectrum%20disorder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16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Bailey, E. (2014).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Pros and Cons of Mainstream Classrooms for Children with 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Healthcentral.com.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https://www.healthcentral.com/article/the-pros-and-cons-of-mainstream-classrooms-for-children-with-autism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13 Oct.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Bancroft, K., Batten, A., Lambert, S. and Madders, T. (2012).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Making a difference for 50 years 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https://cnnespanol.cnn.com/wp-content/uploads/2017/04/50th-survey-report-2012.pdf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Billington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‘fight’ for inclusion: the mainstream school experiences of autistic children and their families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ChatterPack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https://chatterpack.net/blogs/blog/the-fight-for-inclusion-the-mainstream-school-experiences-of-autistic-children-and-their-families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23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Bloomer, A.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New National Autism Strategy: will it transform lives?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LDT.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https://www.learningdisabilitytoday.co.uk/new-national-autism-strategy-will-it-transform-lives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12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Bullying and Autism Spectrum Disorders: guidance for teachers and other professionals SEN and disability: developing effective anti-bullying practice Contents. (n.d.).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https://anti-bullyingalliance.org.uk/sites/default/files/uploads/attachments/ASDs-and-bulltubg-module-FINAL_0.pdf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CDC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Signs and Symptoms of Autism Spectrum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Centers for Disease Control and Prevention.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https://www.cdc.gov/ncbddd/autism/signs.html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5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ChatterPack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‘fight’ for inclusion: the mainstream school experiences of autistic children and their families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https://chatterpack.net/blogs/blog/the-fight-for-inclusion-the-mainstream-school-experiences-of-autistic-children-and-their-families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12 Oct.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Cook, A. and Ogden, J. (2021). Challenges, strategies and self-efficacy of teachers supporting autistic pupils in contrasting school settings: a qualitative study.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European Journal of Special Needs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37(3), pp.1–15.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10.1080/08856257.2021.1878659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Cook, A., Ogden, J.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Winstone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(2017). Friendship motivations, challenges and the role of masking for girls with autism in contrasting school settings.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European Journal of Special Needs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33(3), pp.302–315.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10.1080/08856257.2017.1312797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Costley, D. 1, Emerson, A. 1, Ropar, D. 2, Sheppard, E. 2 1 S. of E., email protected] 2  School of Psychology, U. of N., protected] (D.R.) and protected] (E.S.) (2021). The Anxiety Caused by Secondary Schools for Autistic Adolescents: In Their Own Words.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ProQuest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p.726.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10.3390/educsci11110726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Coursera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Is Data Analysis? (with Examples)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Coursera.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https://www.coursera.org/articles/what-is-data-analysis-with-examples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Crompton, C.J., Hallett,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Axbey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McAuliffe, C.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Cebula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(2022). ‘Someone like-minded in a big place’: Autistic young adults’ attitudes towards autistic peer support in mainstream education.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p.136236132210811.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10.1177/13623613221081189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Delano, C.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is the ICD Code for 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Autism Parenting Magazine.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https://www.autismparentingmagazine.com/icd-code-autism/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2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Department for Education (2015).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SEND code of practice: 0 to 25 years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Gov.uk.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https://www.gov.uk/government/publications/send-code-of-practice-0-to-25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Dillon, G.V., Underwood, J.D.M. and Freemantle, L.J. (2016). Autism and the U.K. Secondary School Experience.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Focus on Autism and Other Developmental Disabilities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31(3), pp.221–230.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10.1177/1088357614539833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Evans, B. (2013). How autism became autism.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History of the Human Sciences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26(3), pp.3–31.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8"/>
              </a:rPr>
              <a:t>10.1177/0952695113484320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Gough, D., Thomas, J. and Oliver, S. (2012). Clarifying differences between review designs and methods.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Systematic Reviews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1(1).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9"/>
              </a:rPr>
              <a:t>10.1186/2046-4053-1-28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Gray,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Bownas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Hicks, L., Hutcheson-Galbraith, E. and Harrison, S. (2021). Towards a Better Understanding of Girls on the Autism spectrum: Educational Support and Parental Perspectives.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Educational Psychology in 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37(1), pp.1–20.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0"/>
              </a:rPr>
              <a:t>10.1080/02667363.2020.1863188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Gregor, E.M.C. and Campbell, E. (2001). The Attitudes of Teachers in Scotland to the Integration of Children with Autism into Mainstream Schools.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5(2), pp.189–207.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1"/>
              </a:rPr>
              <a:t>10.1177/1362361301005002008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Halsall, J., Clarke, C. and Crane, L. (2021). ‘Camouflaging’ by adolescent autistic girls who attend both mainstream and specialist resource classes: Perspectives of girls, their mothers and their educators.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25(7), p.136236132110128.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2"/>
              </a:rPr>
              <a:t>10.1177/13623613211012819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Heever, M.V.D. (2020).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LibGuides</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Research Support: Research Methodology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libguides.wits.ac.za.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3"/>
              </a:rPr>
              <a:t>https://libguides.wits.ac.za/c.php?g=693518&amp;p=4914913#:~:text=Research%20methodology%20is%20the%20specific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Horgan, F., Kenny, N. and Flynn, P. (2022). A systematic review of the experiences of autistic young people enrolled in mainstream second-level (post-primary) schools.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0(0), p.136236132211050.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4"/>
              </a:rPr>
              <a:t>10.1177/13623613221105089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Humphrey, N. and Symes, W. (2013). Inclusive education for pupils with autistic spectrum disorders in secondary mainstream schools: teacher attitudes, experience and knowledge.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Inclusive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17(1), pp.32–46.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5"/>
              </a:rPr>
              <a:t>10.1080/13603116.2011.580462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Jones, E.K., Hanley, M.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Riby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D.M. (2020). Distraction, distress and diversity: Exploring the impact of sensory processing differences on learning and school life for pupils with autism spectrum disorders.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Research in Autism Spectrum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72, p.101515.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6"/>
              </a:rPr>
              <a:t>10.1016/j.rasd.2020.101515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Kasari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Freeman, S.F.N.,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Bauminger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Alkin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M.C. (1999). Parental Perspectives on Inclusion: Effects of Autism and Down Syndrome.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Autism and Developmental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29(4), pp.297–305.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7"/>
              </a:rPr>
              <a:t>10.1023/a:1022159302571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Lai, M.-C., Lombardo, M.V., Auyeung, B., Chakrabarti, B. and Baron-Cohen, S. (2015). Sex/Gender Differences and Autism: Setting the Scene for Future Research.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the American Academy of Child &amp; Adolescent Psychiatry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54(1), pp.11–24.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8"/>
              </a:rPr>
              <a:t>10.1016/j.jaac.2014.10.003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Limited, S.T.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does Autism masking or Autism camouflaging mean?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www.theautismservice.co.uk.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9"/>
              </a:rPr>
              <a:t>https://www.theautismservice.co.uk/news/what-is-autism-masking-or-camouflaging/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MacQuarie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University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Subject and Research Guides: Systematic Reviews: Step 6: PRISMA Flow Diagram &amp; Screen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Mq.edu.au.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0"/>
              </a:rPr>
              <a:t>https://libguides.mq.edu.au/systematic_reviews/prisma_screen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McMahon, P.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 in Mainstream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1"/>
              </a:rPr>
              <a:t>https://riseadapt.co.uk/autism-in-mainstream-education/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News, M. (2017).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Medical News | Medical Articles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News-Medical.net.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2"/>
              </a:rPr>
              <a:t>http://www.news-medical.net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Nikolopoulou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Inclusion and Exclusion Criteria | Examples &amp; Definition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Scribbr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3"/>
              </a:rPr>
              <a:t>https://www.scribbr.co.uk/research-methods/inclusion-and-exclusion-criteria/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O’Hagan, S. and Hebron, J. (2016). Perceptions of friendship among adolescents with autism spectrum conditions in a mainstream high school resource provision.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European Journal of Special Needs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32(3), pp.314–328.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4"/>
              </a:rPr>
              <a:t>10.1080/08856257.2016.1223441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Pathak, R.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Page not found - HT School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htschool.hindustantimes.com.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5"/>
              </a:rPr>
              <a:t>https://htschool.hindustantimes.com/editorsdesk/knowledge-vine/maslows-hierarchy-of-needs-here-is-what-parents-need-to-know/editorsdesk/knowledge-vine/maslows-hierarchy-of-needs-here-is-what-parents-need-to-know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Powell, A., Parkin, E., Long, R., Kennedy, S. and Jarrett, T.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 – overview of policy and services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House of Commons Library.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6"/>
              </a:rPr>
              <a:t>https://commonslibrary.parliament.uk/research-briefings/cbp-7172/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Powell, L.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SEND Code of Practice: What, Why and How?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blog.insidegovernment.co.uk.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7"/>
              </a:rPr>
              <a:t>https://blog.insidegovernment.co.uk/schools/send-code-of-practice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15 Sep.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Robertson, K., Chamberlain, B.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Kasari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(2003). General Education Teachers’ Relationships with Included Students with Autism.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Autism and Developmental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33(2), pp.123–130.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8"/>
              </a:rPr>
              <a:t>10.1023/a:1022979108096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Rowley, E., Chandler, S., Baird, 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Simonoff</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Pickles,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Loucas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Charman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(2012). The experience of friendship, victimization and bullying in children with an autism spectrum disorder: Associations with child characteristics and school placement.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Research in Autism Spectrum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6(3), pp.1126–1134.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9"/>
              </a:rPr>
              <a:t>10.1016/j.rasd.2012.03.004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Ruttledge, 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Cathcart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(2019). An evaluation of sensory processing training on the competence, confidence and practice of teachers working with children with autism.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Irish Journal of Occupational Therapy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47(1), pp.2–17.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0"/>
              </a:rPr>
              <a:t>10.1108/ijot-01-2019-0001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Sawyer, S.M., Azzopardi, P.S.,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Wickremarathne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and Patton, G.C. (2018). The Age of Adolescence.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Lancet Child &amp; Adolescent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2(3), pp.223–228.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1"/>
              </a:rPr>
              <a:t>10.1016/s2352-4642(18)30022-1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SDCAadmin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Why Children With Autism Thrive In A School Setting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Sarah Dooley Center for Autism.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2"/>
              </a:rPr>
              <a:t>https://www.sarahdooleycenter.org/news/why-children-with-autism-thrive-in-a-school-setting/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Dec.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SEND Advice Surrey.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is the SEND Code of Practice?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3"/>
              </a:rPr>
              <a:t>https://sendadvicesurrey.org.uk/what-is-the-send-code-of-practice/#:~:text=The%20SEND%20Code%20of%20Practice%2C%20issued%20in%20November%202001%2C%20provides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Snyder, H. (2019). Literature Review as a Research methodology: an Overview and Guidelines.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104(104), pp.333–339.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4"/>
              </a:rPr>
              <a:t>10.1016/j.jbusres.2019.07.039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Steenbeek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Jansen, L. and van Geert, P. (2012a). Scaffolding dynamics and the emergence of problematic learning trajectories.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Learning and Individual Differences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22(1), pp.64–75.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5"/>
              </a:rPr>
              <a:t>10.1016/j.lindif.2011.11.014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Steenbeek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 Jansen, L. and van Geert, P. (2012b). Scaffolding dynamics and the emergence of problematic learning trajectories.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Learning and Individual Differences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22(1), pp.64–75. doi:</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5"/>
              </a:rPr>
              <a:t>10.1016/j.lindif.2011.11.014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techtarget.com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is Maslow’s hierarchy of needs? - Definition from WhatIs.com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WhatIs.com.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6"/>
              </a:rPr>
              <a:t>https://www.techtarget.com/whatis/definition/Maslows-hierarchy-of-needs#:~:text=Maslow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United Nations (2019).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Article 24 - Education | United Nations Enable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Un.org.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7"/>
              </a:rPr>
              <a:t>https://www.un.org/development/desa/disabilities/convention-on-the-rights-of-persons-with-disabilities/article-24-education.html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United Nations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Convention on the Rights of Persons with Disabilities – Articles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Department of Economic and Social Affairs Disability.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8"/>
              </a:rPr>
              <a:t>https://www.un.org/development/desa/disabilities/convention-on-the-rights-of-persons-with-disabilities/convention-on-the-rights-of-persons-with-disabilities-2.html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Oct.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University of Newcastle Library (2022).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LibGuides</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Research Methods: What are research methods?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Newcastle.edu.au.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9"/>
              </a:rPr>
              <a:t>https://libguides.newcastle.edu.au/researchmethods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12 Dec.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University of Northampton. (2020).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Teachers need more training to give children with autism a better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0"/>
              </a:rPr>
              <a:t>https://www.northampton.ac.uk/news/teachers-need-more-training-to-give-children-with-autism-a-better-education/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25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Vlahakis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(2013).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social barriers and social facilitators of men’s medical help seeking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 a thesis presented in partial fulfillment of the requirements for the degree of Master of Arts in Psychology at Massey University, New Zealand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mro-ns.massey.ac.nz.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1"/>
              </a:rPr>
              <a:t>https://mro-ns.massey.ac.nz/handle/10179/5103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Adolescent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World Health Organization.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2"/>
              </a:rPr>
              <a:t>https://www.who.int/health-topics/adolescent-health#tab=tab_1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www.who.int.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3"/>
              </a:rPr>
              <a:t>https://www.who.int/news-room/fact-sheets/detail/autism-spectrum-disorders#:~:text=About%20one%20in%20100%20children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Autumn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World Population Review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Autism Rates by Country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worldpopulationreview.com.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4"/>
              </a:rPr>
              <a:t>https://worldpopulationreview.com/country-rankings/autism-rates-by-country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www.aspriscs.co.uk.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Unqualified and unstructured – Autism in mainstream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5"/>
              </a:rPr>
              <a:t>https://www.aspriscs.co.uk/news-blogs/unqualified-and-unstructured-autism-in-mainstream-education/#:~:text=Autism%20and%20the%20education%20system&amp;text=Whilst%20there%20are%20specialist%20schools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16 Oct.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www.local.gov.uk. (n.d.).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National Strategy for Autistic People, Children and Young People 2021 to 2026 | Local Government Association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6"/>
              </a:rPr>
              <a:t>https://www.local.gov.uk/parliament/briefings-and-responses/national-strategy-autistic-people-children-and-young-people-2021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Zauderer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How Many People Have Autism? 69+ Autism Statistics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www.crossrivertherapy.com. Available at: </a:t>
            </a:r>
            <a:r>
              <a:rPr lang="en-US" sz="18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7"/>
              </a:rPr>
              <a:t>https://www.crossrivertherapy.com/autism-statistics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5 Nov.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60916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479</TotalTime>
  <Words>3672</Words>
  <Application>Microsoft Office PowerPoint</Application>
  <PresentationFormat>Widescreen</PresentationFormat>
  <Paragraphs>112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PowerPoint Presentation</vt:lpstr>
      <vt:lpstr>INTRODUCTION</vt:lpstr>
      <vt:lpstr>Background    </vt:lpstr>
      <vt:lpstr>Methods</vt:lpstr>
      <vt:lpstr>Methods</vt:lpstr>
      <vt:lpstr>Results   </vt:lpstr>
      <vt:lpstr>Discussion</vt:lpstr>
      <vt:lpstr>Chapter 5: Recommendation</vt:lpstr>
      <vt:lpstr>Chapter 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Tobe nwaosu</dc:creator>
  <cp:lastModifiedBy>Tobe nwaosu</cp:lastModifiedBy>
  <cp:revision>3</cp:revision>
  <dcterms:created xsi:type="dcterms:W3CDTF">2023-01-15T23:05:11Z</dcterms:created>
  <dcterms:modified xsi:type="dcterms:W3CDTF">2023-01-16T07:04:36Z</dcterms:modified>
</cp:coreProperties>
</file>