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5A3B66-E5D5-4356-88D7-6C5AC99ECEF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9E58EC2-97E2-4B73-B935-D56987264F2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3E284AE-A2D5-422C-A4DD-8BB731D3E8C8}"/>
              </a:ext>
            </a:extLst>
          </p:cNvPr>
          <p:cNvSpPr>
            <a:spLocks noGrp="1"/>
          </p:cNvSpPr>
          <p:nvPr>
            <p:ph type="dt" sz="half" idx="10"/>
          </p:nvPr>
        </p:nvSpPr>
        <p:spPr/>
        <p:txBody>
          <a:bodyPr/>
          <a:lstStyle/>
          <a:p>
            <a:fld id="{AFF8A95C-5717-4FCF-9FB0-ED09E6AB44F5}" type="datetimeFigureOut">
              <a:rPr lang="en-GB" smtClean="0"/>
              <a:t>24/10/2019</a:t>
            </a:fld>
            <a:endParaRPr lang="en-GB"/>
          </a:p>
        </p:txBody>
      </p:sp>
      <p:sp>
        <p:nvSpPr>
          <p:cNvPr id="5" name="Footer Placeholder 4">
            <a:extLst>
              <a:ext uri="{FF2B5EF4-FFF2-40B4-BE49-F238E27FC236}">
                <a16:creationId xmlns:a16="http://schemas.microsoft.com/office/drawing/2014/main" id="{75D507FC-C2A1-4CB1-BD90-6C6F61CCE1D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F52708D-0226-4969-A176-CEB9FEE3CDEA}"/>
              </a:ext>
            </a:extLst>
          </p:cNvPr>
          <p:cNvSpPr>
            <a:spLocks noGrp="1"/>
          </p:cNvSpPr>
          <p:nvPr>
            <p:ph type="sldNum" sz="quarter" idx="12"/>
          </p:nvPr>
        </p:nvSpPr>
        <p:spPr/>
        <p:txBody>
          <a:bodyPr/>
          <a:lstStyle/>
          <a:p>
            <a:fld id="{FF08F429-944C-4F41-B82A-5568E3C4FE91}" type="slidenum">
              <a:rPr lang="en-GB" smtClean="0"/>
              <a:t>‹#›</a:t>
            </a:fld>
            <a:endParaRPr lang="en-GB"/>
          </a:p>
        </p:txBody>
      </p:sp>
    </p:spTree>
    <p:extLst>
      <p:ext uri="{BB962C8B-B14F-4D97-AF65-F5344CB8AC3E}">
        <p14:creationId xmlns:p14="http://schemas.microsoft.com/office/powerpoint/2010/main" val="8682347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204F4F-9141-44F6-B594-D9DC997EBBB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005E55C-1686-452B-9173-F8F34A0E584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C353BE3-9BC9-48E7-9386-6B9363B01BFB}"/>
              </a:ext>
            </a:extLst>
          </p:cNvPr>
          <p:cNvSpPr>
            <a:spLocks noGrp="1"/>
          </p:cNvSpPr>
          <p:nvPr>
            <p:ph type="dt" sz="half" idx="10"/>
          </p:nvPr>
        </p:nvSpPr>
        <p:spPr/>
        <p:txBody>
          <a:bodyPr/>
          <a:lstStyle/>
          <a:p>
            <a:fld id="{AFF8A95C-5717-4FCF-9FB0-ED09E6AB44F5}" type="datetimeFigureOut">
              <a:rPr lang="en-GB" smtClean="0"/>
              <a:t>24/10/2019</a:t>
            </a:fld>
            <a:endParaRPr lang="en-GB"/>
          </a:p>
        </p:txBody>
      </p:sp>
      <p:sp>
        <p:nvSpPr>
          <p:cNvPr id="5" name="Footer Placeholder 4">
            <a:extLst>
              <a:ext uri="{FF2B5EF4-FFF2-40B4-BE49-F238E27FC236}">
                <a16:creationId xmlns:a16="http://schemas.microsoft.com/office/drawing/2014/main" id="{DF2B6B8C-A6EF-42B4-8831-2CAD1E7609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304EC7C-4036-4564-AF1C-1BFA9AEB0155}"/>
              </a:ext>
            </a:extLst>
          </p:cNvPr>
          <p:cNvSpPr>
            <a:spLocks noGrp="1"/>
          </p:cNvSpPr>
          <p:nvPr>
            <p:ph type="sldNum" sz="quarter" idx="12"/>
          </p:nvPr>
        </p:nvSpPr>
        <p:spPr/>
        <p:txBody>
          <a:bodyPr/>
          <a:lstStyle/>
          <a:p>
            <a:fld id="{FF08F429-944C-4F41-B82A-5568E3C4FE91}" type="slidenum">
              <a:rPr lang="en-GB" smtClean="0"/>
              <a:t>‹#›</a:t>
            </a:fld>
            <a:endParaRPr lang="en-GB"/>
          </a:p>
        </p:txBody>
      </p:sp>
    </p:spTree>
    <p:extLst>
      <p:ext uri="{BB962C8B-B14F-4D97-AF65-F5344CB8AC3E}">
        <p14:creationId xmlns:p14="http://schemas.microsoft.com/office/powerpoint/2010/main" val="27273397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ECAC4C-22F4-43B3-A581-412FCE47F8A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E55493A-F22D-4E6D-9C80-D4704096C85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3191D5E-6052-43B3-AEAE-7212B886C865}"/>
              </a:ext>
            </a:extLst>
          </p:cNvPr>
          <p:cNvSpPr>
            <a:spLocks noGrp="1"/>
          </p:cNvSpPr>
          <p:nvPr>
            <p:ph type="dt" sz="half" idx="10"/>
          </p:nvPr>
        </p:nvSpPr>
        <p:spPr/>
        <p:txBody>
          <a:bodyPr/>
          <a:lstStyle/>
          <a:p>
            <a:fld id="{AFF8A95C-5717-4FCF-9FB0-ED09E6AB44F5}" type="datetimeFigureOut">
              <a:rPr lang="en-GB" smtClean="0"/>
              <a:t>24/10/2019</a:t>
            </a:fld>
            <a:endParaRPr lang="en-GB"/>
          </a:p>
        </p:txBody>
      </p:sp>
      <p:sp>
        <p:nvSpPr>
          <p:cNvPr id="5" name="Footer Placeholder 4">
            <a:extLst>
              <a:ext uri="{FF2B5EF4-FFF2-40B4-BE49-F238E27FC236}">
                <a16:creationId xmlns:a16="http://schemas.microsoft.com/office/drawing/2014/main" id="{13B9D050-BB56-4DA9-968B-C964A9D3BEB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C0FCA31-A43D-4E6D-BD5D-544DD0B6D71F}"/>
              </a:ext>
            </a:extLst>
          </p:cNvPr>
          <p:cNvSpPr>
            <a:spLocks noGrp="1"/>
          </p:cNvSpPr>
          <p:nvPr>
            <p:ph type="sldNum" sz="quarter" idx="12"/>
          </p:nvPr>
        </p:nvSpPr>
        <p:spPr/>
        <p:txBody>
          <a:bodyPr/>
          <a:lstStyle/>
          <a:p>
            <a:fld id="{FF08F429-944C-4F41-B82A-5568E3C4FE91}" type="slidenum">
              <a:rPr lang="en-GB" smtClean="0"/>
              <a:t>‹#›</a:t>
            </a:fld>
            <a:endParaRPr lang="en-GB"/>
          </a:p>
        </p:txBody>
      </p:sp>
    </p:spTree>
    <p:extLst>
      <p:ext uri="{BB962C8B-B14F-4D97-AF65-F5344CB8AC3E}">
        <p14:creationId xmlns:p14="http://schemas.microsoft.com/office/powerpoint/2010/main" val="40879865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F1DD5-3282-493C-B578-95F770F2243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01B57E8-E077-438B-8F56-6D8F422348A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1FFE972-5512-4C5A-8F67-0FB498C188C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6EC2C14-5A72-43F5-A757-A62F4555CF97}"/>
              </a:ext>
            </a:extLst>
          </p:cNvPr>
          <p:cNvSpPr>
            <a:spLocks noGrp="1"/>
          </p:cNvSpPr>
          <p:nvPr>
            <p:ph type="dt" sz="half" idx="10"/>
          </p:nvPr>
        </p:nvSpPr>
        <p:spPr/>
        <p:txBody>
          <a:bodyPr/>
          <a:lstStyle/>
          <a:p>
            <a:fld id="{AFF8A95C-5717-4FCF-9FB0-ED09E6AB44F5}" type="datetimeFigureOut">
              <a:rPr lang="en-GB" smtClean="0"/>
              <a:t>24/10/2019</a:t>
            </a:fld>
            <a:endParaRPr lang="en-GB"/>
          </a:p>
        </p:txBody>
      </p:sp>
      <p:sp>
        <p:nvSpPr>
          <p:cNvPr id="6" name="Footer Placeholder 5">
            <a:extLst>
              <a:ext uri="{FF2B5EF4-FFF2-40B4-BE49-F238E27FC236}">
                <a16:creationId xmlns:a16="http://schemas.microsoft.com/office/drawing/2014/main" id="{1C50D548-0644-49A3-8FBF-A932BA9BFDA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1911D6C-58A5-4465-AEAD-E1ABEC7D4281}"/>
              </a:ext>
            </a:extLst>
          </p:cNvPr>
          <p:cNvSpPr>
            <a:spLocks noGrp="1"/>
          </p:cNvSpPr>
          <p:nvPr>
            <p:ph type="sldNum" sz="quarter" idx="12"/>
          </p:nvPr>
        </p:nvSpPr>
        <p:spPr/>
        <p:txBody>
          <a:bodyPr/>
          <a:lstStyle/>
          <a:p>
            <a:fld id="{FF08F429-944C-4F41-B82A-5568E3C4FE91}" type="slidenum">
              <a:rPr lang="en-GB" smtClean="0"/>
              <a:t>‹#›</a:t>
            </a:fld>
            <a:endParaRPr lang="en-GB"/>
          </a:p>
        </p:txBody>
      </p:sp>
    </p:spTree>
    <p:extLst>
      <p:ext uri="{BB962C8B-B14F-4D97-AF65-F5344CB8AC3E}">
        <p14:creationId xmlns:p14="http://schemas.microsoft.com/office/powerpoint/2010/main" val="25721394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F89C14-5B5F-42AD-87DE-CAC6629206C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C049B95-6F36-4968-ABDF-B73FA6D584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6F228EF-207B-41BD-9658-998AAB7A4E1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71671F7-D6C2-427D-A013-99F893F58A6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97B757D-DE66-4DA8-8648-6531480FA03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60F44E7-4A5C-42AA-B32A-E2552221C5C5}"/>
              </a:ext>
            </a:extLst>
          </p:cNvPr>
          <p:cNvSpPr>
            <a:spLocks noGrp="1"/>
          </p:cNvSpPr>
          <p:nvPr>
            <p:ph type="dt" sz="half" idx="10"/>
          </p:nvPr>
        </p:nvSpPr>
        <p:spPr/>
        <p:txBody>
          <a:bodyPr/>
          <a:lstStyle/>
          <a:p>
            <a:fld id="{AFF8A95C-5717-4FCF-9FB0-ED09E6AB44F5}" type="datetimeFigureOut">
              <a:rPr lang="en-GB" smtClean="0"/>
              <a:t>24/10/2019</a:t>
            </a:fld>
            <a:endParaRPr lang="en-GB"/>
          </a:p>
        </p:txBody>
      </p:sp>
      <p:sp>
        <p:nvSpPr>
          <p:cNvPr id="8" name="Footer Placeholder 7">
            <a:extLst>
              <a:ext uri="{FF2B5EF4-FFF2-40B4-BE49-F238E27FC236}">
                <a16:creationId xmlns:a16="http://schemas.microsoft.com/office/drawing/2014/main" id="{4701A311-6CA0-4353-833F-8179E180F90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2960DFC-E05A-42C3-BE7C-5486D4B763D1}"/>
              </a:ext>
            </a:extLst>
          </p:cNvPr>
          <p:cNvSpPr>
            <a:spLocks noGrp="1"/>
          </p:cNvSpPr>
          <p:nvPr>
            <p:ph type="sldNum" sz="quarter" idx="12"/>
          </p:nvPr>
        </p:nvSpPr>
        <p:spPr/>
        <p:txBody>
          <a:bodyPr/>
          <a:lstStyle/>
          <a:p>
            <a:fld id="{FF08F429-944C-4F41-B82A-5568E3C4FE91}" type="slidenum">
              <a:rPr lang="en-GB" smtClean="0"/>
              <a:t>‹#›</a:t>
            </a:fld>
            <a:endParaRPr lang="en-GB"/>
          </a:p>
        </p:txBody>
      </p:sp>
    </p:spTree>
    <p:extLst>
      <p:ext uri="{BB962C8B-B14F-4D97-AF65-F5344CB8AC3E}">
        <p14:creationId xmlns:p14="http://schemas.microsoft.com/office/powerpoint/2010/main" val="18515770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5202C-18F5-4EEA-8302-FACB16B211A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3B5C879-609A-4AC1-9B26-2BF2B2C487DF}"/>
              </a:ext>
            </a:extLst>
          </p:cNvPr>
          <p:cNvSpPr>
            <a:spLocks noGrp="1"/>
          </p:cNvSpPr>
          <p:nvPr>
            <p:ph type="dt" sz="half" idx="10"/>
          </p:nvPr>
        </p:nvSpPr>
        <p:spPr/>
        <p:txBody>
          <a:bodyPr/>
          <a:lstStyle/>
          <a:p>
            <a:fld id="{AFF8A95C-5717-4FCF-9FB0-ED09E6AB44F5}" type="datetimeFigureOut">
              <a:rPr lang="en-GB" smtClean="0"/>
              <a:t>24/10/2019</a:t>
            </a:fld>
            <a:endParaRPr lang="en-GB"/>
          </a:p>
        </p:txBody>
      </p:sp>
      <p:sp>
        <p:nvSpPr>
          <p:cNvPr id="4" name="Footer Placeholder 3">
            <a:extLst>
              <a:ext uri="{FF2B5EF4-FFF2-40B4-BE49-F238E27FC236}">
                <a16:creationId xmlns:a16="http://schemas.microsoft.com/office/drawing/2014/main" id="{DEB28925-148A-471B-85B2-B0EC842A7FE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16931D1-D483-447A-BCC0-3FD51C707FA2}"/>
              </a:ext>
            </a:extLst>
          </p:cNvPr>
          <p:cNvSpPr>
            <a:spLocks noGrp="1"/>
          </p:cNvSpPr>
          <p:nvPr>
            <p:ph type="sldNum" sz="quarter" idx="12"/>
          </p:nvPr>
        </p:nvSpPr>
        <p:spPr/>
        <p:txBody>
          <a:bodyPr/>
          <a:lstStyle/>
          <a:p>
            <a:fld id="{FF08F429-944C-4F41-B82A-5568E3C4FE91}" type="slidenum">
              <a:rPr lang="en-GB" smtClean="0"/>
              <a:t>‹#›</a:t>
            </a:fld>
            <a:endParaRPr lang="en-GB"/>
          </a:p>
        </p:txBody>
      </p:sp>
    </p:spTree>
    <p:extLst>
      <p:ext uri="{BB962C8B-B14F-4D97-AF65-F5344CB8AC3E}">
        <p14:creationId xmlns:p14="http://schemas.microsoft.com/office/powerpoint/2010/main" val="13584628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C6CC819-59A6-404E-9A36-5FB8FB4BF3DD}"/>
              </a:ext>
            </a:extLst>
          </p:cNvPr>
          <p:cNvSpPr>
            <a:spLocks noGrp="1"/>
          </p:cNvSpPr>
          <p:nvPr>
            <p:ph type="dt" sz="half" idx="10"/>
          </p:nvPr>
        </p:nvSpPr>
        <p:spPr/>
        <p:txBody>
          <a:bodyPr/>
          <a:lstStyle/>
          <a:p>
            <a:fld id="{AFF8A95C-5717-4FCF-9FB0-ED09E6AB44F5}" type="datetimeFigureOut">
              <a:rPr lang="en-GB" smtClean="0"/>
              <a:t>24/10/2019</a:t>
            </a:fld>
            <a:endParaRPr lang="en-GB"/>
          </a:p>
        </p:txBody>
      </p:sp>
      <p:sp>
        <p:nvSpPr>
          <p:cNvPr id="3" name="Footer Placeholder 2">
            <a:extLst>
              <a:ext uri="{FF2B5EF4-FFF2-40B4-BE49-F238E27FC236}">
                <a16:creationId xmlns:a16="http://schemas.microsoft.com/office/drawing/2014/main" id="{B7A2EDAF-0B5E-4A4C-A4EE-45FF20731CE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564FE92-947D-499E-B250-5C2A56103693}"/>
              </a:ext>
            </a:extLst>
          </p:cNvPr>
          <p:cNvSpPr>
            <a:spLocks noGrp="1"/>
          </p:cNvSpPr>
          <p:nvPr>
            <p:ph type="sldNum" sz="quarter" idx="12"/>
          </p:nvPr>
        </p:nvSpPr>
        <p:spPr/>
        <p:txBody>
          <a:bodyPr/>
          <a:lstStyle/>
          <a:p>
            <a:fld id="{FF08F429-944C-4F41-B82A-5568E3C4FE91}" type="slidenum">
              <a:rPr lang="en-GB" smtClean="0"/>
              <a:t>‹#›</a:t>
            </a:fld>
            <a:endParaRPr lang="en-GB"/>
          </a:p>
        </p:txBody>
      </p:sp>
    </p:spTree>
    <p:extLst>
      <p:ext uri="{BB962C8B-B14F-4D97-AF65-F5344CB8AC3E}">
        <p14:creationId xmlns:p14="http://schemas.microsoft.com/office/powerpoint/2010/main" val="8135776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607F1-6F04-444F-952F-D927741848A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3BF2248-1A6F-4B61-9660-20869F41904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B2EEA39-EF9F-4447-B67B-B580414C2C3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650584A-6EEE-4435-BA2F-10FA6B0F6389}"/>
              </a:ext>
            </a:extLst>
          </p:cNvPr>
          <p:cNvSpPr>
            <a:spLocks noGrp="1"/>
          </p:cNvSpPr>
          <p:nvPr>
            <p:ph type="dt" sz="half" idx="10"/>
          </p:nvPr>
        </p:nvSpPr>
        <p:spPr/>
        <p:txBody>
          <a:bodyPr/>
          <a:lstStyle/>
          <a:p>
            <a:fld id="{AFF8A95C-5717-4FCF-9FB0-ED09E6AB44F5}" type="datetimeFigureOut">
              <a:rPr lang="en-GB" smtClean="0"/>
              <a:t>24/10/2019</a:t>
            </a:fld>
            <a:endParaRPr lang="en-GB"/>
          </a:p>
        </p:txBody>
      </p:sp>
      <p:sp>
        <p:nvSpPr>
          <p:cNvPr id="6" name="Footer Placeholder 5">
            <a:extLst>
              <a:ext uri="{FF2B5EF4-FFF2-40B4-BE49-F238E27FC236}">
                <a16:creationId xmlns:a16="http://schemas.microsoft.com/office/drawing/2014/main" id="{17EB8D9A-4450-401E-8376-39A46F3E1A1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96AD928-9619-4F25-80DA-6B3C07F14195}"/>
              </a:ext>
            </a:extLst>
          </p:cNvPr>
          <p:cNvSpPr>
            <a:spLocks noGrp="1"/>
          </p:cNvSpPr>
          <p:nvPr>
            <p:ph type="sldNum" sz="quarter" idx="12"/>
          </p:nvPr>
        </p:nvSpPr>
        <p:spPr/>
        <p:txBody>
          <a:bodyPr/>
          <a:lstStyle/>
          <a:p>
            <a:fld id="{FF08F429-944C-4F41-B82A-5568E3C4FE91}" type="slidenum">
              <a:rPr lang="en-GB" smtClean="0"/>
              <a:t>‹#›</a:t>
            </a:fld>
            <a:endParaRPr lang="en-GB"/>
          </a:p>
        </p:txBody>
      </p:sp>
    </p:spTree>
    <p:extLst>
      <p:ext uri="{BB962C8B-B14F-4D97-AF65-F5344CB8AC3E}">
        <p14:creationId xmlns:p14="http://schemas.microsoft.com/office/powerpoint/2010/main" val="34451021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28A6EF-5A3F-44BB-9245-B9DCB324EC2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7260BBB-E345-4AA5-88D0-FEDE85DA61E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0A8C184-5159-4770-A019-76BE7044CD8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79F0B68-5255-4393-B3BE-C64A680FEBEC}"/>
              </a:ext>
            </a:extLst>
          </p:cNvPr>
          <p:cNvSpPr>
            <a:spLocks noGrp="1"/>
          </p:cNvSpPr>
          <p:nvPr>
            <p:ph type="dt" sz="half" idx="10"/>
          </p:nvPr>
        </p:nvSpPr>
        <p:spPr/>
        <p:txBody>
          <a:bodyPr/>
          <a:lstStyle/>
          <a:p>
            <a:fld id="{AFF8A95C-5717-4FCF-9FB0-ED09E6AB44F5}" type="datetimeFigureOut">
              <a:rPr lang="en-GB" smtClean="0"/>
              <a:t>24/10/2019</a:t>
            </a:fld>
            <a:endParaRPr lang="en-GB"/>
          </a:p>
        </p:txBody>
      </p:sp>
      <p:sp>
        <p:nvSpPr>
          <p:cNvPr id="6" name="Footer Placeholder 5">
            <a:extLst>
              <a:ext uri="{FF2B5EF4-FFF2-40B4-BE49-F238E27FC236}">
                <a16:creationId xmlns:a16="http://schemas.microsoft.com/office/drawing/2014/main" id="{357329C1-F652-4657-98F6-5DDF6A0ABD9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0FD3A0E-69CF-441E-895D-F9E0C21C0012}"/>
              </a:ext>
            </a:extLst>
          </p:cNvPr>
          <p:cNvSpPr>
            <a:spLocks noGrp="1"/>
          </p:cNvSpPr>
          <p:nvPr>
            <p:ph type="sldNum" sz="quarter" idx="12"/>
          </p:nvPr>
        </p:nvSpPr>
        <p:spPr/>
        <p:txBody>
          <a:bodyPr/>
          <a:lstStyle/>
          <a:p>
            <a:fld id="{FF08F429-944C-4F41-B82A-5568E3C4FE91}" type="slidenum">
              <a:rPr lang="en-GB" smtClean="0"/>
              <a:t>‹#›</a:t>
            </a:fld>
            <a:endParaRPr lang="en-GB"/>
          </a:p>
        </p:txBody>
      </p:sp>
    </p:spTree>
    <p:extLst>
      <p:ext uri="{BB962C8B-B14F-4D97-AF65-F5344CB8AC3E}">
        <p14:creationId xmlns:p14="http://schemas.microsoft.com/office/powerpoint/2010/main" val="31628385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10CFA9-D7FA-4C2F-92E5-EB312D2E779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24574E9-71A6-4D7C-A2BD-59BB1E3FB2F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8CEF135-BB4C-4C72-8B89-8AB4C24957FB}"/>
              </a:ext>
            </a:extLst>
          </p:cNvPr>
          <p:cNvSpPr>
            <a:spLocks noGrp="1"/>
          </p:cNvSpPr>
          <p:nvPr>
            <p:ph type="dt" sz="half" idx="10"/>
          </p:nvPr>
        </p:nvSpPr>
        <p:spPr/>
        <p:txBody>
          <a:bodyPr/>
          <a:lstStyle/>
          <a:p>
            <a:fld id="{AFF8A95C-5717-4FCF-9FB0-ED09E6AB44F5}" type="datetimeFigureOut">
              <a:rPr lang="en-GB" smtClean="0"/>
              <a:t>24/10/2019</a:t>
            </a:fld>
            <a:endParaRPr lang="en-GB"/>
          </a:p>
        </p:txBody>
      </p:sp>
      <p:sp>
        <p:nvSpPr>
          <p:cNvPr id="5" name="Footer Placeholder 4">
            <a:extLst>
              <a:ext uri="{FF2B5EF4-FFF2-40B4-BE49-F238E27FC236}">
                <a16:creationId xmlns:a16="http://schemas.microsoft.com/office/drawing/2014/main" id="{B09926CD-F034-4279-B2C5-08301BCCB4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612347D-D742-4719-B581-E08DA7BF95DA}"/>
              </a:ext>
            </a:extLst>
          </p:cNvPr>
          <p:cNvSpPr>
            <a:spLocks noGrp="1"/>
          </p:cNvSpPr>
          <p:nvPr>
            <p:ph type="sldNum" sz="quarter" idx="12"/>
          </p:nvPr>
        </p:nvSpPr>
        <p:spPr/>
        <p:txBody>
          <a:bodyPr/>
          <a:lstStyle/>
          <a:p>
            <a:fld id="{FF08F429-944C-4F41-B82A-5568E3C4FE91}" type="slidenum">
              <a:rPr lang="en-GB" smtClean="0"/>
              <a:t>‹#›</a:t>
            </a:fld>
            <a:endParaRPr lang="en-GB"/>
          </a:p>
        </p:txBody>
      </p:sp>
    </p:spTree>
    <p:extLst>
      <p:ext uri="{BB962C8B-B14F-4D97-AF65-F5344CB8AC3E}">
        <p14:creationId xmlns:p14="http://schemas.microsoft.com/office/powerpoint/2010/main" val="568495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1EA858C-FB5D-429F-B9D6-171D771EE58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5ED418A-602B-4AEE-BC5A-853C99CA6B8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513369E-CD30-4D81-8823-7EEFDFC33872}"/>
              </a:ext>
            </a:extLst>
          </p:cNvPr>
          <p:cNvSpPr>
            <a:spLocks noGrp="1"/>
          </p:cNvSpPr>
          <p:nvPr>
            <p:ph type="dt" sz="half" idx="10"/>
          </p:nvPr>
        </p:nvSpPr>
        <p:spPr/>
        <p:txBody>
          <a:bodyPr/>
          <a:lstStyle/>
          <a:p>
            <a:fld id="{AFF8A95C-5717-4FCF-9FB0-ED09E6AB44F5}" type="datetimeFigureOut">
              <a:rPr lang="en-GB" smtClean="0"/>
              <a:t>24/10/2019</a:t>
            </a:fld>
            <a:endParaRPr lang="en-GB"/>
          </a:p>
        </p:txBody>
      </p:sp>
      <p:sp>
        <p:nvSpPr>
          <p:cNvPr id="5" name="Footer Placeholder 4">
            <a:extLst>
              <a:ext uri="{FF2B5EF4-FFF2-40B4-BE49-F238E27FC236}">
                <a16:creationId xmlns:a16="http://schemas.microsoft.com/office/drawing/2014/main" id="{7CE98AAA-9CBD-41FF-9E78-8043FFA9D6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D7F366C-DA81-4950-9F99-E9F2C89B60F4}"/>
              </a:ext>
            </a:extLst>
          </p:cNvPr>
          <p:cNvSpPr>
            <a:spLocks noGrp="1"/>
          </p:cNvSpPr>
          <p:nvPr>
            <p:ph type="sldNum" sz="quarter" idx="12"/>
          </p:nvPr>
        </p:nvSpPr>
        <p:spPr/>
        <p:txBody>
          <a:bodyPr/>
          <a:lstStyle/>
          <a:p>
            <a:fld id="{FF08F429-944C-4F41-B82A-5568E3C4FE91}" type="slidenum">
              <a:rPr lang="en-GB" smtClean="0"/>
              <a:t>‹#›</a:t>
            </a:fld>
            <a:endParaRPr lang="en-GB"/>
          </a:p>
        </p:txBody>
      </p:sp>
    </p:spTree>
    <p:extLst>
      <p:ext uri="{BB962C8B-B14F-4D97-AF65-F5344CB8AC3E}">
        <p14:creationId xmlns:p14="http://schemas.microsoft.com/office/powerpoint/2010/main" val="771645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51FE158-ADAE-4E7E-9B37-8A74018E565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D89008E-9201-446F-8368-466100E87E8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8914E2-7FCC-4B4E-942D-92675C65C81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F8A95C-5717-4FCF-9FB0-ED09E6AB44F5}" type="datetimeFigureOut">
              <a:rPr lang="en-GB" smtClean="0"/>
              <a:t>24/10/2019</a:t>
            </a:fld>
            <a:endParaRPr lang="en-GB"/>
          </a:p>
        </p:txBody>
      </p:sp>
      <p:sp>
        <p:nvSpPr>
          <p:cNvPr id="5" name="Footer Placeholder 4">
            <a:extLst>
              <a:ext uri="{FF2B5EF4-FFF2-40B4-BE49-F238E27FC236}">
                <a16:creationId xmlns:a16="http://schemas.microsoft.com/office/drawing/2014/main" id="{1530828C-E28B-422F-B7F6-11B3AAA1C3B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FF16233-0AED-4422-80A9-44057477DD9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08F429-944C-4F41-B82A-5568E3C4FE91}" type="slidenum">
              <a:rPr lang="en-GB" smtClean="0"/>
              <a:t>‹#›</a:t>
            </a:fld>
            <a:endParaRPr lang="en-GB"/>
          </a:p>
        </p:txBody>
      </p:sp>
    </p:spTree>
    <p:extLst>
      <p:ext uri="{BB962C8B-B14F-4D97-AF65-F5344CB8AC3E}">
        <p14:creationId xmlns:p14="http://schemas.microsoft.com/office/powerpoint/2010/main" val="31223319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hyperlink" Target="https://www.quora.com/How-do-you-apply-critical-thinking-to-contingency-planning" TargetMode="External"/><Relationship Id="rId2" Type="http://schemas.openxmlformats.org/officeDocument/2006/relationships/hyperlink" Target="https://www.thoughtco.com/introduction-to-critical-thinking-1857079" TargetMode="External"/><Relationship Id="rId1" Type="http://schemas.openxmlformats.org/officeDocument/2006/relationships/slideLayout" Target="../slideLayouts/slideLayout7.xml"/><Relationship Id="rId5" Type="http://schemas.openxmlformats.org/officeDocument/2006/relationships/hyperlink" Target="https://www.intrafocus.com/2013/07/strategic-planning-7-critical-success-factors" TargetMode="External"/><Relationship Id="rId4" Type="http://schemas.openxmlformats.org/officeDocument/2006/relationships/hyperlink" Target="https://www.skillsyouneed.com/learn/critical-thinking.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35D6348-E12F-46C6-B035-D2B09AFF23E0}"/>
              </a:ext>
            </a:extLst>
          </p:cNvPr>
          <p:cNvSpPr txBox="1"/>
          <p:nvPr/>
        </p:nvSpPr>
        <p:spPr>
          <a:xfrm>
            <a:off x="5638800" y="2971800"/>
            <a:ext cx="914400" cy="914400"/>
          </a:xfrm>
          <a:prstGeom prst="rect">
            <a:avLst/>
          </a:prstGeom>
          <a:noFill/>
        </p:spPr>
        <p:txBody>
          <a:bodyPr wrap="square" rtlCol="0">
            <a:spAutoFit/>
          </a:bodyPr>
          <a:lstStyle/>
          <a:p>
            <a:endParaRPr lang="en-GB" dirty="0"/>
          </a:p>
        </p:txBody>
      </p:sp>
      <p:sp>
        <p:nvSpPr>
          <p:cNvPr id="4" name="TextBox 3">
            <a:extLst>
              <a:ext uri="{FF2B5EF4-FFF2-40B4-BE49-F238E27FC236}">
                <a16:creationId xmlns:a16="http://schemas.microsoft.com/office/drawing/2014/main" id="{275554A5-DE5D-442B-87C2-D0FF304FD6E9}"/>
              </a:ext>
            </a:extLst>
          </p:cNvPr>
          <p:cNvSpPr txBox="1"/>
          <p:nvPr/>
        </p:nvSpPr>
        <p:spPr>
          <a:xfrm>
            <a:off x="16508" y="0"/>
            <a:ext cx="2763939" cy="8386911"/>
          </a:xfrm>
          <a:prstGeom prst="rect">
            <a:avLst/>
          </a:prstGeom>
          <a:noFill/>
        </p:spPr>
        <p:txBody>
          <a:bodyPr wrap="square" rtlCol="0">
            <a:spAutoFit/>
          </a:bodyPr>
          <a:lstStyle/>
          <a:p>
            <a:endParaRPr lang="en-GB" sz="1100" b="1" dirty="0"/>
          </a:p>
          <a:p>
            <a:endParaRPr lang="en-GB" sz="1100" b="1" dirty="0"/>
          </a:p>
          <a:p>
            <a:endParaRPr lang="en-GB" sz="1100" b="1" dirty="0"/>
          </a:p>
          <a:p>
            <a:r>
              <a:rPr lang="en-GB" sz="1200" b="1" dirty="0"/>
              <a:t>Introduction to Critical Thinking</a:t>
            </a:r>
          </a:p>
          <a:p>
            <a:endParaRPr lang="en-GB" sz="800" dirty="0"/>
          </a:p>
          <a:p>
            <a:endParaRPr lang="en-GB" sz="800" dirty="0"/>
          </a:p>
          <a:p>
            <a:r>
              <a:rPr lang="en-GB" sz="1100" b="1" dirty="0"/>
              <a:t>According to Dr </a:t>
            </a:r>
            <a:r>
              <a:rPr lang="en-GB" sz="1100" b="1" dirty="0" err="1"/>
              <a:t>Baerjee</a:t>
            </a:r>
            <a:r>
              <a:rPr lang="en-GB" sz="1100" b="1" dirty="0"/>
              <a:t>, R. (2019) </a:t>
            </a:r>
          </a:p>
          <a:p>
            <a:r>
              <a:rPr lang="en-GB" sz="1100" dirty="0"/>
              <a:t>“Critical thinking is a meta-skill”, it rules a persons thought and mind to present things that are rational and that it makes sense. Also people with critical thinking developed, can easily upgrade there own knowledge and easily engage in independence self-learning.</a:t>
            </a:r>
          </a:p>
          <a:p>
            <a:endParaRPr lang="en-GB" sz="1100" dirty="0"/>
          </a:p>
          <a:p>
            <a:endParaRPr lang="en-GB" sz="1100" dirty="0"/>
          </a:p>
          <a:p>
            <a:r>
              <a:rPr lang="en-GB" sz="1100" b="1" dirty="0"/>
              <a:t>Why is it important:</a:t>
            </a:r>
          </a:p>
          <a:p>
            <a:r>
              <a:rPr lang="en-GB" sz="1100" dirty="0"/>
              <a:t>A person with critical thinking can identify logical errors taking the points and view into account as well this helps the person to increase and improve his or her core skills.</a:t>
            </a:r>
          </a:p>
          <a:p>
            <a:endParaRPr lang="en-GB" sz="1100" dirty="0"/>
          </a:p>
          <a:p>
            <a:endParaRPr lang="en-GB" sz="1100" dirty="0"/>
          </a:p>
          <a:p>
            <a:endParaRPr lang="en-GB" sz="1100" dirty="0"/>
          </a:p>
          <a:p>
            <a:r>
              <a:rPr lang="en-GB" sz="1100" dirty="0"/>
              <a:t> </a:t>
            </a:r>
            <a:r>
              <a:rPr lang="en-GB" sz="1100" b="1" dirty="0"/>
              <a:t>According to Skills you need.com.(2019)</a:t>
            </a:r>
          </a:p>
          <a:p>
            <a:r>
              <a:rPr lang="en-GB" sz="1100" dirty="0"/>
              <a:t>Critical thinking is to think about the scenario your are in and what can you do for the best possible outcome.</a:t>
            </a:r>
          </a:p>
          <a:p>
            <a:endParaRPr lang="en-GB" sz="1100" dirty="0"/>
          </a:p>
          <a:p>
            <a:r>
              <a:rPr lang="en-GB" sz="1100" dirty="0"/>
              <a:t>Critical thinkers are able to find the links between ideas, take all things into account and give a conclusion and identify the irrelevant and irrational points made in the argument. Also critical thinkers can fulfil things that are occupying there minds in the best possible way.</a:t>
            </a:r>
          </a:p>
          <a:p>
            <a:endParaRPr lang="en-GB" sz="1100" dirty="0"/>
          </a:p>
          <a:p>
            <a:r>
              <a:rPr lang="en-GB" sz="1100" b="1" dirty="0"/>
              <a:t>Four skills for Critical Thinking:</a:t>
            </a:r>
          </a:p>
          <a:p>
            <a:r>
              <a:rPr lang="en-GB" sz="1100" b="1" dirty="0"/>
              <a:t>Reading</a:t>
            </a:r>
          </a:p>
          <a:p>
            <a:r>
              <a:rPr lang="en-GB" sz="1100" b="1" dirty="0"/>
              <a:t>Planning </a:t>
            </a:r>
          </a:p>
          <a:p>
            <a:r>
              <a:rPr lang="en-GB" sz="1100" b="1" dirty="0"/>
              <a:t>Organisation</a:t>
            </a:r>
          </a:p>
          <a:p>
            <a:r>
              <a:rPr lang="en-GB" sz="1100" b="1" dirty="0"/>
              <a:t>Research</a:t>
            </a:r>
          </a:p>
          <a:p>
            <a:endParaRPr lang="en-GB" sz="1100" dirty="0"/>
          </a:p>
          <a:p>
            <a:endParaRPr lang="en-GB" sz="1100" dirty="0"/>
          </a:p>
          <a:p>
            <a:endParaRPr lang="en-GB" sz="800" dirty="0"/>
          </a:p>
          <a:p>
            <a:endParaRPr lang="en-GB" sz="800" dirty="0"/>
          </a:p>
          <a:p>
            <a:endParaRPr lang="en-GB" sz="1100" dirty="0"/>
          </a:p>
          <a:p>
            <a:endParaRPr lang="en-GB" sz="1100" dirty="0"/>
          </a:p>
          <a:p>
            <a:endParaRPr lang="en-GB" sz="1100" dirty="0"/>
          </a:p>
          <a:p>
            <a:endParaRPr lang="en-GB" sz="1100" dirty="0"/>
          </a:p>
          <a:p>
            <a:endParaRPr lang="en-GB" sz="1100" dirty="0"/>
          </a:p>
        </p:txBody>
      </p:sp>
      <p:sp>
        <p:nvSpPr>
          <p:cNvPr id="5" name="TextBox 4">
            <a:extLst>
              <a:ext uri="{FF2B5EF4-FFF2-40B4-BE49-F238E27FC236}">
                <a16:creationId xmlns:a16="http://schemas.microsoft.com/office/drawing/2014/main" id="{FC59BA07-0707-4724-A6AD-2FD0BF18D635}"/>
              </a:ext>
            </a:extLst>
          </p:cNvPr>
          <p:cNvSpPr txBox="1"/>
          <p:nvPr/>
        </p:nvSpPr>
        <p:spPr>
          <a:xfrm>
            <a:off x="2851150" y="146050"/>
            <a:ext cx="2146300" cy="2723823"/>
          </a:xfrm>
          <a:prstGeom prst="rect">
            <a:avLst/>
          </a:prstGeom>
          <a:noFill/>
        </p:spPr>
        <p:txBody>
          <a:bodyPr wrap="square" rtlCol="0">
            <a:spAutoFit/>
          </a:bodyPr>
          <a:lstStyle/>
          <a:p>
            <a:r>
              <a:rPr lang="en-GB" sz="1200" b="1" dirty="0"/>
              <a:t>Reading</a:t>
            </a:r>
          </a:p>
          <a:p>
            <a:endParaRPr lang="en-GB" sz="900" dirty="0"/>
          </a:p>
          <a:p>
            <a:r>
              <a:rPr lang="en-GB" sz="1100" dirty="0"/>
              <a:t>According to Division of Student Life(2019)                                                           </a:t>
            </a:r>
          </a:p>
          <a:p>
            <a:r>
              <a:rPr lang="en-GB" sz="1100" dirty="0"/>
              <a:t> Always be prepared for assessments and revise, finishing your reading can also prove beneficial as your range of vocabulary can be extended which can help you get better results on your assessment also after classes try to read over your work once you are done to clearly remember what things you had learnt.</a:t>
            </a:r>
          </a:p>
          <a:p>
            <a:endParaRPr lang="en-GB" sz="900" dirty="0"/>
          </a:p>
          <a:p>
            <a:endParaRPr lang="en-GB" sz="900" b="1" dirty="0"/>
          </a:p>
        </p:txBody>
      </p:sp>
      <p:sp>
        <p:nvSpPr>
          <p:cNvPr id="6" name="TextBox 5">
            <a:extLst>
              <a:ext uri="{FF2B5EF4-FFF2-40B4-BE49-F238E27FC236}">
                <a16:creationId xmlns:a16="http://schemas.microsoft.com/office/drawing/2014/main" id="{CC9F789A-BB28-48E0-BB92-18FF407B69B0}"/>
              </a:ext>
            </a:extLst>
          </p:cNvPr>
          <p:cNvSpPr txBox="1"/>
          <p:nvPr/>
        </p:nvSpPr>
        <p:spPr>
          <a:xfrm>
            <a:off x="2851150" y="2461985"/>
            <a:ext cx="2217003" cy="2693045"/>
          </a:xfrm>
          <a:prstGeom prst="rect">
            <a:avLst/>
          </a:prstGeom>
          <a:noFill/>
        </p:spPr>
        <p:txBody>
          <a:bodyPr wrap="square" rtlCol="0">
            <a:spAutoFit/>
          </a:bodyPr>
          <a:lstStyle/>
          <a:p>
            <a:endParaRPr lang="en-GB" sz="1000" b="1" dirty="0"/>
          </a:p>
          <a:p>
            <a:endParaRPr lang="en-GB" sz="1000" b="1" dirty="0"/>
          </a:p>
          <a:p>
            <a:r>
              <a:rPr lang="en-GB" sz="1200" b="1" dirty="0"/>
              <a:t>Planning</a:t>
            </a:r>
          </a:p>
          <a:p>
            <a:endParaRPr lang="en-GB" sz="1200" b="1" dirty="0"/>
          </a:p>
          <a:p>
            <a:endParaRPr lang="en-GB" sz="900" dirty="0"/>
          </a:p>
          <a:p>
            <a:r>
              <a:rPr lang="en-GB" sz="1100" dirty="0"/>
              <a:t>According to Hu, James. (2017)                “Studies at university of California, Berkley”, You use critical thinking with modesty, awareness and eventuality, experiments, risk analysis, not always rely on the internet.</a:t>
            </a:r>
          </a:p>
          <a:p>
            <a:endParaRPr lang="en-GB" sz="1100" dirty="0"/>
          </a:p>
          <a:p>
            <a:endParaRPr lang="en-GB" sz="1000" dirty="0"/>
          </a:p>
          <a:p>
            <a:endParaRPr lang="en-GB" sz="900" dirty="0"/>
          </a:p>
          <a:p>
            <a:endParaRPr lang="en-GB" sz="900" dirty="0"/>
          </a:p>
        </p:txBody>
      </p:sp>
      <p:sp>
        <p:nvSpPr>
          <p:cNvPr id="7" name="TextBox 6">
            <a:extLst>
              <a:ext uri="{FF2B5EF4-FFF2-40B4-BE49-F238E27FC236}">
                <a16:creationId xmlns:a16="http://schemas.microsoft.com/office/drawing/2014/main" id="{2026F47A-D7A0-441D-BCA5-C17DD3B3C052}"/>
              </a:ext>
            </a:extLst>
          </p:cNvPr>
          <p:cNvSpPr txBox="1"/>
          <p:nvPr/>
        </p:nvSpPr>
        <p:spPr>
          <a:xfrm flipH="1">
            <a:off x="2851150" y="4414982"/>
            <a:ext cx="2146300" cy="1969770"/>
          </a:xfrm>
          <a:prstGeom prst="rect">
            <a:avLst/>
          </a:prstGeom>
          <a:noFill/>
        </p:spPr>
        <p:txBody>
          <a:bodyPr wrap="square" rtlCol="0">
            <a:spAutoFit/>
          </a:bodyPr>
          <a:lstStyle/>
          <a:p>
            <a:endParaRPr lang="en-GB" sz="1100" b="1" dirty="0"/>
          </a:p>
          <a:p>
            <a:r>
              <a:rPr lang="en-GB" sz="1200" b="1" dirty="0"/>
              <a:t>Organisation </a:t>
            </a:r>
            <a:endParaRPr lang="en-GB" sz="1100" b="1" dirty="0"/>
          </a:p>
          <a:p>
            <a:endParaRPr lang="en-GB" sz="1100" b="1" dirty="0"/>
          </a:p>
          <a:p>
            <a:endParaRPr lang="en-GB" sz="1100" b="1" dirty="0"/>
          </a:p>
          <a:p>
            <a:r>
              <a:rPr lang="en-GB" sz="1100" dirty="0"/>
              <a:t>According to Middlebury College (2017) </a:t>
            </a:r>
          </a:p>
          <a:p>
            <a:r>
              <a:rPr lang="en-GB" sz="1100" dirty="0"/>
              <a:t>Developing thinking skills you need to hear the whole organisations point of view on the topic you are talking about as well.</a:t>
            </a:r>
          </a:p>
        </p:txBody>
      </p:sp>
      <p:sp>
        <p:nvSpPr>
          <p:cNvPr id="8" name="TextBox 7">
            <a:extLst>
              <a:ext uri="{FF2B5EF4-FFF2-40B4-BE49-F238E27FC236}">
                <a16:creationId xmlns:a16="http://schemas.microsoft.com/office/drawing/2014/main" id="{3A2C8FE2-EEA2-4B4B-93C2-512FCAE8DA35}"/>
              </a:ext>
            </a:extLst>
          </p:cNvPr>
          <p:cNvSpPr txBox="1"/>
          <p:nvPr/>
        </p:nvSpPr>
        <p:spPr>
          <a:xfrm>
            <a:off x="5239769" y="8676"/>
            <a:ext cx="2763939" cy="1738938"/>
          </a:xfrm>
          <a:prstGeom prst="rect">
            <a:avLst/>
          </a:prstGeom>
          <a:noFill/>
        </p:spPr>
        <p:txBody>
          <a:bodyPr wrap="square" rtlCol="0">
            <a:spAutoFit/>
          </a:bodyPr>
          <a:lstStyle/>
          <a:p>
            <a:r>
              <a:rPr lang="en-GB" sz="1200" b="1" dirty="0"/>
              <a:t>Research</a:t>
            </a:r>
          </a:p>
          <a:p>
            <a:endParaRPr lang="en-GB" sz="1100" dirty="0"/>
          </a:p>
          <a:p>
            <a:r>
              <a:rPr lang="en-GB" sz="1200" dirty="0"/>
              <a:t>What is Critical research paradigm?</a:t>
            </a:r>
          </a:p>
          <a:p>
            <a:r>
              <a:rPr lang="en-GB" sz="1200" b="1" dirty="0"/>
              <a:t>According to Basnet, M.(2011)</a:t>
            </a:r>
          </a:p>
          <a:p>
            <a:r>
              <a:rPr lang="en-GB" sz="1200" dirty="0"/>
              <a:t>The model for critical research is a rising research pattern in  “educational research” which targets to increase “democracy, cultural, ethical and socially oriented believes and system.”</a:t>
            </a:r>
          </a:p>
        </p:txBody>
      </p:sp>
      <p:sp>
        <p:nvSpPr>
          <p:cNvPr id="9" name="TextBox 8">
            <a:extLst>
              <a:ext uri="{FF2B5EF4-FFF2-40B4-BE49-F238E27FC236}">
                <a16:creationId xmlns:a16="http://schemas.microsoft.com/office/drawing/2014/main" id="{963F34C1-59E4-42BB-8FE9-76CCBB89CC3B}"/>
              </a:ext>
            </a:extLst>
          </p:cNvPr>
          <p:cNvSpPr txBox="1"/>
          <p:nvPr/>
        </p:nvSpPr>
        <p:spPr>
          <a:xfrm flipH="1">
            <a:off x="5731284" y="2461985"/>
            <a:ext cx="2724150" cy="3801041"/>
          </a:xfrm>
          <a:prstGeom prst="rect">
            <a:avLst/>
          </a:prstGeom>
          <a:noFill/>
        </p:spPr>
        <p:txBody>
          <a:bodyPr wrap="square" rtlCol="0">
            <a:spAutoFit/>
          </a:bodyPr>
          <a:lstStyle/>
          <a:p>
            <a:r>
              <a:rPr lang="en-GB" sz="1200" b="1" dirty="0"/>
              <a:t>Conclusion</a:t>
            </a:r>
          </a:p>
          <a:p>
            <a:endParaRPr lang="en-GB" sz="1000" b="1" dirty="0"/>
          </a:p>
          <a:p>
            <a:r>
              <a:rPr lang="en-GB" sz="1100" dirty="0"/>
              <a:t>Anyone that has developed critical thinking has the ability to find the best possible outcome in most situations. </a:t>
            </a:r>
          </a:p>
          <a:p>
            <a:r>
              <a:rPr lang="en-GB" sz="1100" dirty="0"/>
              <a:t>Reading in critical thinking is very important as every time you finish off reading then your vocabulary and complexity of the work that you are doing. Critical thinkers do not always rely on the things on the internet but by thinking about what has been given and take risks and do experiments by planning. Being a critical thinker also means that the whole organisation has to be heard in order to make a conclusion using all the points that had been made in the argument, </a:t>
            </a:r>
          </a:p>
          <a:p>
            <a:r>
              <a:rPr lang="en-GB" sz="1100" dirty="0"/>
              <a:t>The paradigm is an upcoming “educational research” that targets multiple things.</a:t>
            </a:r>
          </a:p>
          <a:p>
            <a:endParaRPr lang="en-GB" sz="1100" b="1" dirty="0"/>
          </a:p>
          <a:p>
            <a:endParaRPr lang="en-GB" sz="1100" b="1" dirty="0"/>
          </a:p>
          <a:p>
            <a:endParaRPr lang="en-GB" sz="1100" b="1" dirty="0"/>
          </a:p>
          <a:p>
            <a:r>
              <a:rPr lang="en-GB" sz="1000" b="1" dirty="0"/>
              <a:t> </a:t>
            </a:r>
          </a:p>
        </p:txBody>
      </p:sp>
      <p:pic>
        <p:nvPicPr>
          <p:cNvPr id="10" name="Picture 9">
            <a:extLst>
              <a:ext uri="{FF2B5EF4-FFF2-40B4-BE49-F238E27FC236}">
                <a16:creationId xmlns:a16="http://schemas.microsoft.com/office/drawing/2014/main" id="{3CF2551C-1C3A-439F-861F-C1BCBA20CC2E}"/>
              </a:ext>
            </a:extLst>
          </p:cNvPr>
          <p:cNvPicPr>
            <a:picLocks noChangeAspect="1"/>
          </p:cNvPicPr>
          <p:nvPr/>
        </p:nvPicPr>
        <p:blipFill>
          <a:blip r:embed="rId2"/>
          <a:stretch>
            <a:fillRect/>
          </a:stretch>
        </p:blipFill>
        <p:spPr>
          <a:xfrm>
            <a:off x="8890993" y="83891"/>
            <a:ext cx="3301007" cy="5385732"/>
          </a:xfrm>
          <a:prstGeom prst="rect">
            <a:avLst/>
          </a:prstGeom>
        </p:spPr>
      </p:pic>
      <p:sp>
        <p:nvSpPr>
          <p:cNvPr id="11" name="TextBox 10">
            <a:extLst>
              <a:ext uri="{FF2B5EF4-FFF2-40B4-BE49-F238E27FC236}">
                <a16:creationId xmlns:a16="http://schemas.microsoft.com/office/drawing/2014/main" id="{DEC5E5B0-6673-4F88-9FF4-A3DF0D9FB7F7}"/>
              </a:ext>
            </a:extLst>
          </p:cNvPr>
          <p:cNvSpPr txBox="1"/>
          <p:nvPr/>
        </p:nvSpPr>
        <p:spPr>
          <a:xfrm>
            <a:off x="10008066" y="5545123"/>
            <a:ext cx="1031845" cy="215444"/>
          </a:xfrm>
          <a:prstGeom prst="rect">
            <a:avLst/>
          </a:prstGeom>
          <a:noFill/>
        </p:spPr>
        <p:txBody>
          <a:bodyPr wrap="square" rtlCol="0">
            <a:spAutoFit/>
          </a:bodyPr>
          <a:lstStyle/>
          <a:p>
            <a:r>
              <a:rPr lang="en-GB" sz="800" dirty="0"/>
              <a:t>Bing.com image</a:t>
            </a:r>
          </a:p>
        </p:txBody>
      </p:sp>
    </p:spTree>
    <p:extLst>
      <p:ext uri="{BB962C8B-B14F-4D97-AF65-F5344CB8AC3E}">
        <p14:creationId xmlns:p14="http://schemas.microsoft.com/office/powerpoint/2010/main" val="26771872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F883CEE-0BB7-424E-9F3F-210F0C2EC679}"/>
              </a:ext>
            </a:extLst>
          </p:cNvPr>
          <p:cNvSpPr txBox="1"/>
          <p:nvPr/>
        </p:nvSpPr>
        <p:spPr>
          <a:xfrm>
            <a:off x="365593" y="498796"/>
            <a:ext cx="8599488" cy="6494085"/>
          </a:xfrm>
          <a:prstGeom prst="rect">
            <a:avLst/>
          </a:prstGeom>
          <a:noFill/>
        </p:spPr>
        <p:txBody>
          <a:bodyPr wrap="square" rtlCol="0">
            <a:spAutoFit/>
          </a:bodyPr>
          <a:lstStyle/>
          <a:p>
            <a:r>
              <a:rPr lang="en-GB" sz="800" dirty="0"/>
              <a:t>Fleming, G. (2018) </a:t>
            </a:r>
            <a:r>
              <a:rPr lang="en-GB" sz="800" dirty="0" err="1"/>
              <a:t>Thoughtco</a:t>
            </a:r>
            <a:r>
              <a:rPr lang="en-GB" sz="800" dirty="0"/>
              <a:t>. </a:t>
            </a:r>
            <a:r>
              <a:rPr lang="en-GB" sz="800" i="1" dirty="0"/>
              <a:t>Introduction to critical thinking</a:t>
            </a:r>
          </a:p>
          <a:p>
            <a:r>
              <a:rPr lang="en-GB" sz="800" dirty="0"/>
              <a:t> Available at: </a:t>
            </a:r>
            <a:r>
              <a:rPr lang="en-GB" sz="800" dirty="0">
                <a:hlinkClick r:id="rId2"/>
              </a:rPr>
              <a:t>https://www.thoughtco.com/introduction-to-critical-thinking-1857079</a:t>
            </a:r>
            <a:endParaRPr lang="en-GB" sz="800" dirty="0"/>
          </a:p>
          <a:p>
            <a:r>
              <a:rPr lang="en-GB" sz="800" dirty="0"/>
              <a:t>(Accessed: 20/10/2019)</a:t>
            </a:r>
          </a:p>
          <a:p>
            <a:endParaRPr lang="en-GB" sz="800" dirty="0"/>
          </a:p>
          <a:p>
            <a:r>
              <a:rPr lang="en-GB" sz="800" dirty="0"/>
              <a:t>Dr </a:t>
            </a:r>
            <a:r>
              <a:rPr lang="en-GB" sz="800" dirty="0" err="1"/>
              <a:t>Baerjee</a:t>
            </a:r>
            <a:r>
              <a:rPr lang="en-GB" sz="800" dirty="0"/>
              <a:t>, R. (2019) bright hub Education.</a:t>
            </a:r>
          </a:p>
          <a:p>
            <a:r>
              <a:rPr lang="en-GB" sz="800" dirty="0"/>
              <a:t>Available at:  https://www.brighthubeducation.com/teaching-methods-tips/97818-the-importance-of-critical-thinking/</a:t>
            </a:r>
          </a:p>
          <a:p>
            <a:r>
              <a:rPr lang="en-GB" sz="800" dirty="0"/>
              <a:t>(Accessed: 20/10/2019)</a:t>
            </a:r>
          </a:p>
          <a:p>
            <a:endParaRPr lang="en-GB" sz="800" dirty="0"/>
          </a:p>
          <a:p>
            <a:r>
              <a:rPr lang="en-GB" sz="800" dirty="0"/>
              <a:t>Division of Students life. </a:t>
            </a:r>
            <a:r>
              <a:rPr lang="en-GB" sz="800" i="1" dirty="0"/>
              <a:t>Critical thinking, reading and note taking</a:t>
            </a:r>
          </a:p>
          <a:p>
            <a:r>
              <a:rPr lang="en-GB" sz="800" dirty="0"/>
              <a:t>Available at: https://www.deakin.edu.au/students/studying/study-support/academic-skills/reading-and-note-taking</a:t>
            </a:r>
          </a:p>
          <a:p>
            <a:r>
              <a:rPr lang="en-GB" sz="800" dirty="0"/>
              <a:t> (Accessed:21/10/2019)</a:t>
            </a:r>
          </a:p>
          <a:p>
            <a:endParaRPr lang="en-GB" sz="800" dirty="0"/>
          </a:p>
          <a:p>
            <a:r>
              <a:rPr lang="en-GB" sz="800" dirty="0"/>
              <a:t>Hu, J. (2017) </a:t>
            </a:r>
            <a:r>
              <a:rPr lang="en-GB" sz="800" i="1" dirty="0"/>
              <a:t>Studied at university of California, Berkeley. How do you apply critical thinking to contingency planning?</a:t>
            </a:r>
          </a:p>
          <a:p>
            <a:r>
              <a:rPr lang="en-GB" sz="800" dirty="0"/>
              <a:t>Available at: </a:t>
            </a:r>
            <a:r>
              <a:rPr lang="en-GB" sz="800" dirty="0">
                <a:hlinkClick r:id="rId3"/>
              </a:rPr>
              <a:t>https://www.quora.com/How-do-you-apply-critical-thinking-to-contingency-planning</a:t>
            </a:r>
            <a:endParaRPr lang="en-GB" sz="800" dirty="0"/>
          </a:p>
          <a:p>
            <a:r>
              <a:rPr lang="en-GB" sz="800" dirty="0"/>
              <a:t>(Accessed: 21/10/2019)</a:t>
            </a:r>
          </a:p>
          <a:p>
            <a:endParaRPr lang="en-GB" sz="800" dirty="0"/>
          </a:p>
          <a:p>
            <a:r>
              <a:rPr lang="en-GB" sz="800" dirty="0"/>
              <a:t>Middlebury College (2017) </a:t>
            </a:r>
            <a:r>
              <a:rPr lang="en-GB" sz="800" i="1" dirty="0"/>
              <a:t>Critical Thinking skills and organization Essay</a:t>
            </a:r>
          </a:p>
          <a:p>
            <a:r>
              <a:rPr lang="en-GB" sz="800" i="1" dirty="0"/>
              <a:t>Available at: https://speedypaper.com/essays/101-critical-thinking-skills-organization-essay</a:t>
            </a:r>
          </a:p>
          <a:p>
            <a:r>
              <a:rPr lang="en-GB" sz="800" dirty="0"/>
              <a:t>(Accessed:21/10/2019)</a:t>
            </a:r>
          </a:p>
          <a:p>
            <a:endParaRPr lang="en-GB" sz="800" dirty="0"/>
          </a:p>
          <a:p>
            <a:r>
              <a:rPr lang="en-GB" sz="800" i="1" dirty="0"/>
              <a:t>Critical Thinking Skills.(2019)</a:t>
            </a:r>
          </a:p>
          <a:p>
            <a:r>
              <a:rPr lang="en-GB" sz="800" dirty="0"/>
              <a:t>Accessed at: </a:t>
            </a:r>
            <a:r>
              <a:rPr lang="en-GB" sz="800" dirty="0">
                <a:hlinkClick r:id="rId4"/>
              </a:rPr>
              <a:t>https://www.skillsyouneed.com/learn/critical-thinking.html</a:t>
            </a:r>
            <a:endParaRPr lang="en-GB" sz="800" dirty="0"/>
          </a:p>
          <a:p>
            <a:r>
              <a:rPr lang="en-GB" sz="800" dirty="0"/>
              <a:t>(Accessed: 21/10/2019)</a:t>
            </a:r>
          </a:p>
          <a:p>
            <a:endParaRPr lang="en-GB" sz="800" dirty="0"/>
          </a:p>
          <a:p>
            <a:r>
              <a:rPr lang="en-GB" sz="800" dirty="0" err="1"/>
              <a:t>Basnat</a:t>
            </a:r>
            <a:r>
              <a:rPr lang="en-GB" sz="800" dirty="0"/>
              <a:t>, M. (2011) what is critical research paradigm? </a:t>
            </a:r>
          </a:p>
          <a:p>
            <a:r>
              <a:rPr lang="en-GB" sz="800" dirty="0"/>
              <a:t>Available at: https://manju-basnet.blogspot.com/2011/05/what-is-critical-research-paradigm.html</a:t>
            </a:r>
          </a:p>
          <a:p>
            <a:r>
              <a:rPr lang="en-GB" sz="800" dirty="0"/>
              <a:t>(Accessed: (21/10/2019)</a:t>
            </a:r>
          </a:p>
          <a:p>
            <a:endParaRPr lang="en-GB" sz="800" dirty="0"/>
          </a:p>
          <a:p>
            <a:r>
              <a:rPr lang="en-GB" sz="800" dirty="0"/>
              <a:t>Bing.com </a:t>
            </a:r>
            <a:r>
              <a:rPr lang="en-GB" sz="800" dirty="0" err="1"/>
              <a:t>image.Critical</a:t>
            </a:r>
            <a:r>
              <a:rPr lang="en-GB" sz="800" dirty="0"/>
              <a:t> Thinking skills</a:t>
            </a:r>
          </a:p>
          <a:p>
            <a:r>
              <a:rPr lang="en-GB" sz="800" dirty="0"/>
              <a:t>Available at: https://image.slidesharecdn.com/criticalthinkingskills-130418140401-phpapp02/95/critical-thinking-skills-3-638.jpg?cb=1366294164</a:t>
            </a:r>
          </a:p>
          <a:p>
            <a:r>
              <a:rPr lang="en-GB" sz="800" dirty="0"/>
              <a:t>[image] </a:t>
            </a:r>
          </a:p>
          <a:p>
            <a:endParaRPr lang="en-GB" sz="800" dirty="0"/>
          </a:p>
          <a:p>
            <a:r>
              <a:rPr lang="en-GB" sz="800" dirty="0"/>
              <a:t> </a:t>
            </a:r>
            <a:r>
              <a:rPr lang="en-GB" sz="800" dirty="0" err="1"/>
              <a:t>Basnat</a:t>
            </a:r>
            <a:r>
              <a:rPr lang="en-GB" sz="800" dirty="0"/>
              <a:t>, M. (2011)</a:t>
            </a:r>
          </a:p>
          <a:p>
            <a:r>
              <a:rPr lang="en-GB" sz="800" dirty="0"/>
              <a:t>Available at : manju-basnet.blogspot.com/2011/05/what-is-critical-research-paradigm.html </a:t>
            </a:r>
          </a:p>
          <a:p>
            <a:r>
              <a:rPr lang="en-GB" sz="800" dirty="0"/>
              <a:t>(Accessed : 23/10/2019)</a:t>
            </a:r>
          </a:p>
          <a:p>
            <a:endParaRPr lang="en-GB" sz="800" dirty="0"/>
          </a:p>
          <a:p>
            <a:r>
              <a:rPr lang="en-GB" sz="800" dirty="0" err="1"/>
              <a:t>Jarche</a:t>
            </a:r>
            <a:r>
              <a:rPr lang="en-GB" sz="800" dirty="0"/>
              <a:t>, H. (2010) </a:t>
            </a:r>
          </a:p>
          <a:p>
            <a:r>
              <a:rPr lang="en-GB" sz="800" dirty="0"/>
              <a:t>Available at: https://jarche.com/2010/03/critical-thinking-in-the-organization/ </a:t>
            </a:r>
          </a:p>
          <a:p>
            <a:r>
              <a:rPr lang="en-GB" sz="800" dirty="0"/>
              <a:t>(Accessed: </a:t>
            </a:r>
            <a:r>
              <a:rPr lang="en-GB" sz="800"/>
              <a:t>23/10/2019)</a:t>
            </a:r>
          </a:p>
          <a:p>
            <a:endParaRPr lang="en-GB" sz="800" dirty="0"/>
          </a:p>
          <a:p>
            <a:r>
              <a:rPr lang="en-GB" sz="800" dirty="0"/>
              <a:t> Intra focus (2013) </a:t>
            </a:r>
          </a:p>
          <a:p>
            <a:r>
              <a:rPr lang="en-GB" sz="800" dirty="0"/>
              <a:t>Available at : </a:t>
            </a:r>
            <a:r>
              <a:rPr lang="en-GB" sz="800" dirty="0">
                <a:hlinkClick r:id="rId5"/>
              </a:rPr>
              <a:t>https://www.intrafocus.com/2013/07/strategic-planning-7-critical-success-factors</a:t>
            </a:r>
            <a:endParaRPr lang="en-GB" sz="800" dirty="0"/>
          </a:p>
          <a:p>
            <a:r>
              <a:rPr lang="en-GB" sz="800" dirty="0"/>
              <a:t>(Accessed: 23/10/2019)</a:t>
            </a:r>
          </a:p>
          <a:p>
            <a:r>
              <a:rPr lang="en-GB" sz="800" dirty="0"/>
              <a:t>Doyle, A. (2019) </a:t>
            </a:r>
          </a:p>
          <a:p>
            <a:r>
              <a:rPr lang="en-GB" sz="800" dirty="0"/>
              <a:t>Available at: https://www.thebalancecareers.com/critical-thinking-definition-with-examples-2063745</a:t>
            </a:r>
          </a:p>
          <a:p>
            <a:r>
              <a:rPr lang="en-GB" sz="800" dirty="0"/>
              <a:t> (Accessed:23/10/2019)</a:t>
            </a:r>
          </a:p>
          <a:p>
            <a:r>
              <a:rPr lang="en-GB" sz="800" dirty="0"/>
              <a:t>The Skills We Need for (no date)</a:t>
            </a:r>
          </a:p>
          <a:p>
            <a:r>
              <a:rPr lang="en-GB" sz="800" dirty="0"/>
              <a:t>Available at: https://www.skillsyouneed.com/learn/critical-thinking.html </a:t>
            </a:r>
          </a:p>
          <a:p>
            <a:r>
              <a:rPr lang="en-GB" sz="800" dirty="0"/>
              <a:t>(Accessed:23/10/2019) </a:t>
            </a:r>
          </a:p>
          <a:p>
            <a:endParaRPr lang="en-GB" sz="800" dirty="0"/>
          </a:p>
          <a:p>
            <a:endParaRPr lang="en-GB" sz="800" dirty="0"/>
          </a:p>
          <a:p>
            <a:endParaRPr lang="en-GB" sz="800" dirty="0"/>
          </a:p>
        </p:txBody>
      </p:sp>
    </p:spTree>
    <p:extLst>
      <p:ext uri="{BB962C8B-B14F-4D97-AF65-F5344CB8AC3E}">
        <p14:creationId xmlns:p14="http://schemas.microsoft.com/office/powerpoint/2010/main" val="33278380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2375</TotalTime>
  <Words>900</Words>
  <Application>Microsoft Office PowerPoint</Application>
  <PresentationFormat>Widescreen</PresentationFormat>
  <Paragraphs>115</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Rohima .</dc:creator>
  <cp:lastModifiedBy>Rohima .</cp:lastModifiedBy>
  <cp:revision>42</cp:revision>
  <dcterms:created xsi:type="dcterms:W3CDTF">2019-10-20T21:06:40Z</dcterms:created>
  <dcterms:modified xsi:type="dcterms:W3CDTF">2019-10-24T14:58:32Z</dcterms:modified>
</cp:coreProperties>
</file>