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4" r:id="rId3"/>
    <p:sldId id="261" r:id="rId4"/>
    <p:sldId id="259" r:id="rId5"/>
  </p:sldIdLst>
  <p:sldSz cx="12192000" cy="6858000"/>
  <p:notesSz cx="6858000" cy="994568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00"/>
    <a:srgbClr val="FFFF66"/>
    <a:srgbClr val="05D18D"/>
    <a:srgbClr val="BBF046"/>
    <a:srgbClr val="05BF81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26" autoAdjust="0"/>
    <p:restoredTop sz="94660"/>
  </p:normalViewPr>
  <p:slideViewPr>
    <p:cSldViewPr snapToGrid="0">
      <p:cViewPr varScale="1">
        <p:scale>
          <a:sx n="86" d="100"/>
          <a:sy n="86" d="100"/>
        </p:scale>
        <p:origin x="557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E8A66C-581F-4B48-AE59-8CD9F25769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35CF037-336B-467A-99C3-9BD9EA20C05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2D5B95-3169-444D-AB7F-45DC06998E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A72C1-3BFB-4B17-B924-8DB5A0656D28}" type="datetimeFigureOut">
              <a:rPr lang="en-GB" smtClean="0"/>
              <a:t>05/03/2022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D28710-9073-43F0-B2AF-1B58210358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B3696F-4505-4D50-8329-73B9DB1775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9C8D8-05D5-4C64-91CA-7862497F5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69804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21A80-452E-4831-A278-5F90ABF27E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D25198-D746-4DC8-8BCF-A92019ACD0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673ED1-8863-42DA-A113-7672E5ED95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A72C1-3BFB-4B17-B924-8DB5A0656D28}" type="datetimeFigureOut">
              <a:rPr lang="en-GB" smtClean="0"/>
              <a:t>05/03/2022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763C1D-1964-4CB7-B03C-74111FB4C6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098D7F-0F58-427A-893D-77B1D1FB2E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9C8D8-05D5-4C64-91CA-7862497F5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68969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D6B189-EBB2-4FAB-AB39-82AF6AC29D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BB9F33-CFED-41BE-ADFC-DBEF0C74EC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146A76-4880-48C1-9095-845B9F8021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A72C1-3BFB-4B17-B924-8DB5A0656D28}" type="datetimeFigureOut">
              <a:rPr lang="en-GB" smtClean="0"/>
              <a:t>05/03/2022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727DE6-5D39-44F5-BBE9-264D6C107A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D3975E-7A40-46B1-96CE-F9ED4E0519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9C8D8-05D5-4C64-91CA-7862497F5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4838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911414-1B9A-4FBB-89D2-8059C1A642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A84C8D-8869-431F-9702-614649E173A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424941-ABD1-4184-A05F-7D9964EB45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D6C5C2-1EF0-4883-8EEB-BB7B83415C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A72C1-3BFB-4B17-B924-8DB5A0656D28}" type="datetimeFigureOut">
              <a:rPr lang="en-GB" smtClean="0"/>
              <a:t>05/03/2022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FE374F-815F-4D79-B72D-4F734A15E8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E3384C-10FC-44D9-90C2-E699E50EB9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9C8D8-05D5-4C64-91CA-7862497F5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22030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D2E342-2D04-4634-87E6-F98E1DAC4D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12BD76-4A05-4956-B4BC-B9555D659C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323F42-336F-4D71-ABDC-A6FD03FD97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43ED7E8-710E-4A8E-9F2E-E568E14858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EF235EB-3BAD-4293-BFE2-0E720A183B1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C6DFEC-272D-4C34-B769-90E7F98BE2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A72C1-3BFB-4B17-B924-8DB5A0656D28}" type="datetimeFigureOut">
              <a:rPr lang="en-GB" smtClean="0"/>
              <a:t>05/03/2022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EF5784E-544D-4098-AC53-33C6FA1B3A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7D603B-4CDA-4FF0-BDE4-A633820726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9C8D8-05D5-4C64-91CA-7862497F5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8436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B63D9F-4B7D-4D19-AF16-9095C0573D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C434632-8DEC-42D9-82B6-88341A6F9C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A72C1-3BFB-4B17-B924-8DB5A0656D28}" type="datetimeFigureOut">
              <a:rPr lang="en-GB" smtClean="0"/>
              <a:t>05/03/2022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8CAE53D-5AC1-4723-8AB1-6F297C86FA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D83A83-FB81-4116-AA7E-3A9D45D48F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9C8D8-05D5-4C64-91CA-7862497F5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04411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C4551C9-4F31-49A4-ACFE-D0FA43E7E4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A72C1-3BFB-4B17-B924-8DB5A0656D28}" type="datetimeFigureOut">
              <a:rPr lang="en-GB" smtClean="0"/>
              <a:t>05/03/2022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30DDAA0-2655-4D3D-9ABA-2F45496BA0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A332B8-8B3F-498C-A125-2BA30F3751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9C8D8-05D5-4C64-91CA-7862497F5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3135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D071DE-6EA9-416E-9EE7-2A6E3DA89E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DD3E6E-5D52-457A-AA5E-374DF9FC81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8AE5C0-5CAC-4AFB-8F32-1932228E1E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0DD109-D70B-4206-9D68-99FCE6618E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A72C1-3BFB-4B17-B924-8DB5A0656D28}" type="datetimeFigureOut">
              <a:rPr lang="en-GB" smtClean="0"/>
              <a:t>05/03/2022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03756A-6C73-4F8C-BEB6-C746AF4949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14A67D-E9FB-455E-B871-683446016A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9C8D8-05D5-4C64-91CA-7862497F5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2801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F163CE-7603-4EA6-971C-D4163E9248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82783F8-3271-4B7F-815E-35754690A03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988D7E-8105-47C3-8EA7-DEC2A4EF7C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523F25-E7BB-45A8-BCB2-9CF08C0C6C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A72C1-3BFB-4B17-B924-8DB5A0656D28}" type="datetimeFigureOut">
              <a:rPr lang="en-GB" smtClean="0"/>
              <a:t>05/03/2022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DDF8CE-577B-426F-9011-612A76B27E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F33C06-15D6-4CD0-BE30-97242EF3B2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9C8D8-05D5-4C64-91CA-7862497F5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93567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839360-E355-42E1-9BB4-CC5B082D8C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77B2F7-C9D1-4628-8210-AD771D8DCA3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BBBF7C-EB05-4DA4-96EF-535F08F5CF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A72C1-3BFB-4B17-B924-8DB5A0656D28}" type="datetimeFigureOut">
              <a:rPr lang="en-GB" smtClean="0"/>
              <a:t>05/03/2022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2AE304-7CFA-44DE-9496-941D3F82F9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C704B-8E58-4D42-BC34-023C5724A3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9C8D8-05D5-4C64-91CA-7862497F5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79535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0BB34EE-92F5-43B5-A42F-02EA0E29B34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492E214-66BD-4E51-B61A-C80712488F4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C53F6A-DEE9-4307-A564-DEA4239D5B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A72C1-3BFB-4B17-B924-8DB5A0656D28}" type="datetimeFigureOut">
              <a:rPr lang="en-GB" smtClean="0"/>
              <a:t>05/03/2022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A744AE-F387-4A08-9AA0-C429C476BE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9BCA47-3B6C-4623-A6FF-126881D0B8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9C8D8-05D5-4C64-91CA-7862497F5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4310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1728299-5816-4C26-95AC-4814811921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A91356-BA56-46E5-B868-35CBF3A441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85BB81-0B06-466B-A2FB-0A670BE6287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9A72C1-3BFB-4B17-B924-8DB5A0656D28}" type="datetimeFigureOut">
              <a:rPr lang="en-GB" smtClean="0"/>
              <a:t>05/03/2022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7B52BA-7CCB-4E88-8F5B-8E37A913763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99E8DC-E15D-4A73-AAA2-323FFD6534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A9C8D8-05D5-4C64-91CA-7862497F5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70031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12" Type="http://schemas.openxmlformats.org/officeDocument/2006/relationships/image" Target="../media/image23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11" Type="http://schemas.openxmlformats.org/officeDocument/2006/relationships/image" Target="../media/image22.png"/><Relationship Id="rId5" Type="http://schemas.openxmlformats.org/officeDocument/2006/relationships/image" Target="../media/image16.png"/><Relationship Id="rId10" Type="http://schemas.openxmlformats.org/officeDocument/2006/relationships/image" Target="../media/image21.png"/><Relationship Id="rId4" Type="http://schemas.openxmlformats.org/officeDocument/2006/relationships/image" Target="../media/image15.png"/><Relationship Id="rId9" Type="http://schemas.openxmlformats.org/officeDocument/2006/relationships/image" Target="../media/image2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ki.se/en/about/global-goals-to-transform-our-world-by-2030" TargetMode="External"/><Relationship Id="rId3" Type="http://schemas.openxmlformats.org/officeDocument/2006/relationships/hyperlink" Target="https://insidecroydon.com/2021/01/25/rspbs-birdwatch-weekend-offers-a-perfect-lockdown-activity/" TargetMode="External"/><Relationship Id="rId7" Type="http://schemas.openxmlformats.org/officeDocument/2006/relationships/hyperlink" Target="https://sdgs.un.org/goals" TargetMode="External"/><Relationship Id="rId2" Type="http://schemas.openxmlformats.org/officeDocument/2006/relationships/hyperlink" Target="https://www.activesustainability.com/sustainable-development/what-are-the-sustainable-development-goals/?_adin=02021864894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sizeofwales.org.uk/our_campaigns/any-occasion-ecards/" TargetMode="External"/><Relationship Id="rId11" Type="http://schemas.openxmlformats.org/officeDocument/2006/relationships/hyperlink" Target="https://hwb.gov.wales/storage/eaf467e6-30fe-45c9-93ef-cb30f31f1c90/common-understanding-for-school.pdf" TargetMode="External"/><Relationship Id="rId5" Type="http://schemas.openxmlformats.org/officeDocument/2006/relationships/hyperlink" Target="https://www.theobservatoryschool.wirral.sch.uk/eco-school/" TargetMode="External"/><Relationship Id="rId10" Type="http://schemas.openxmlformats.org/officeDocument/2006/relationships/hyperlink" Target="https://gov.wales/sites/default/files/publications/2018-03/succesful-futures-a-summary-of-professor-graham-donaldsons-report.pdf" TargetMode="External"/><Relationship Id="rId4" Type="http://schemas.openxmlformats.org/officeDocument/2006/relationships/hyperlink" Target="https://nfida.ru/unesco-new-global-framework-esd-for-2030/" TargetMode="External"/><Relationship Id="rId9" Type="http://schemas.openxmlformats.org/officeDocument/2006/relationships/hyperlink" Target="https://gov.wales/sites/default/files/publications/2021-10/well-being-future-generations-wales-act-2015-the-essentials-2021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623D8EB5-6664-4B55-9D22-A82643153C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2D3D1C4-408F-46F6-B4FE-21FB88B2E41B}"/>
              </a:ext>
            </a:extLst>
          </p:cNvPr>
          <p:cNvSpPr txBox="1"/>
          <p:nvPr/>
        </p:nvSpPr>
        <p:spPr>
          <a:xfrm>
            <a:off x="3147042" y="536792"/>
            <a:ext cx="90300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u="sng" dirty="0">
                <a:latin typeface="Biome" panose="020B0502040204020203" pitchFamily="34" charset="0"/>
                <a:cs typeface="Biome" panose="020B0502040204020203" pitchFamily="34" charset="0"/>
              </a:rPr>
              <a:t>Education for Sustainable Development Goals and Global Citizenship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698F54F-29F6-406B-9E06-607161D16A45}"/>
              </a:ext>
            </a:extLst>
          </p:cNvPr>
          <p:cNvSpPr txBox="1"/>
          <p:nvPr/>
        </p:nvSpPr>
        <p:spPr>
          <a:xfrm>
            <a:off x="8256234" y="1473694"/>
            <a:ext cx="3499861" cy="2543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20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7 Themes of the ESDGC –</a:t>
            </a:r>
          </a:p>
          <a:p>
            <a:pPr marL="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8575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Wealth and poverty</a:t>
            </a:r>
          </a:p>
          <a:p>
            <a:pPr marL="28575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Identity and culture</a:t>
            </a:r>
          </a:p>
          <a:p>
            <a:pPr marL="28575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Choices and decisions</a:t>
            </a:r>
          </a:p>
          <a:p>
            <a:pPr marL="28575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Health</a:t>
            </a:r>
          </a:p>
          <a:p>
            <a:pPr marL="28575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natural environment</a:t>
            </a:r>
          </a:p>
          <a:p>
            <a:pPr marL="28575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Climate change</a:t>
            </a:r>
          </a:p>
          <a:p>
            <a:pPr marL="28575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Consumption and waste</a:t>
            </a:r>
          </a:p>
          <a:p>
            <a:pPr marR="0" lvl="0" algn="r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(WAG, 2008)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7435B2A-34F3-4252-AB08-4A79EF597233}"/>
              </a:ext>
            </a:extLst>
          </p:cNvPr>
          <p:cNvSpPr txBox="1"/>
          <p:nvPr/>
        </p:nvSpPr>
        <p:spPr>
          <a:xfrm>
            <a:off x="3659711" y="4854037"/>
            <a:ext cx="4500979" cy="1265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15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UNCRC Article 12 :</a:t>
            </a:r>
          </a:p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15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Ink Free" panose="03080402000500000000" pitchFamily="66" charset="0"/>
              </a:rPr>
              <a:t>Every child has the right to express their views, feelings and wishes in all matters affecting them, and to have their views considered and taken seriously </a:t>
            </a:r>
            <a:r>
              <a:rPr kumimoji="0" lang="en-US" sz="10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Ink Free" panose="03080402000500000000" pitchFamily="66" charset="0"/>
              </a:rPr>
              <a:t>(</a:t>
            </a:r>
            <a:r>
              <a:rPr kumimoji="0" lang="en-US" sz="1000" b="1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Ink Free" panose="03080402000500000000" pitchFamily="66" charset="0"/>
              </a:rPr>
              <a:t>Unicef</a:t>
            </a:r>
            <a:r>
              <a:rPr kumimoji="0" lang="en-US" sz="10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Ink Free" panose="03080402000500000000" pitchFamily="66" charset="0"/>
              </a:rPr>
              <a:t>, 2022).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957374F-331C-42DB-8426-222806618E53}"/>
              </a:ext>
            </a:extLst>
          </p:cNvPr>
          <p:cNvSpPr txBox="1"/>
          <p:nvPr/>
        </p:nvSpPr>
        <p:spPr>
          <a:xfrm>
            <a:off x="1005518" y="6695387"/>
            <a:ext cx="997389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0" lang="en-GB" sz="9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(ACCIONA, 2019)</a:t>
            </a:r>
            <a:r>
              <a:rPr kumimoji="0" lang="en-GB" sz="7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 </a:t>
            </a:r>
            <a:endParaRPr lang="en-GB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E4A7B831-1155-4949-BC8B-3F7644A715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55255" y="1164791"/>
            <a:ext cx="3379876" cy="3461459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1E344D11-EA42-4CE9-A1C2-5A324AB9AC4D}"/>
              </a:ext>
            </a:extLst>
          </p:cNvPr>
          <p:cNvSpPr txBox="1"/>
          <p:nvPr/>
        </p:nvSpPr>
        <p:spPr>
          <a:xfrm>
            <a:off x="5845756" y="4453719"/>
            <a:ext cx="140936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/>
              <a:t>(Clipartbest.com, 2014)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DDF8FE2-2EC5-4B89-8F3E-E32A7AD2F01C}"/>
              </a:ext>
            </a:extLst>
          </p:cNvPr>
          <p:cNvSpPr txBox="1"/>
          <p:nvPr/>
        </p:nvSpPr>
        <p:spPr>
          <a:xfrm>
            <a:off x="3147042" y="6273225"/>
            <a:ext cx="76226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solidFill>
                  <a:srgbClr val="FF0000"/>
                </a:solidFill>
                <a:effectLst/>
                <a:latin typeface="Freestyle Script" panose="030804020302050B04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‘Ethical, informed citizens ready to be citizens of Wales and the world’</a:t>
            </a:r>
            <a:endParaRPr lang="en-GB" sz="3200" b="1" dirty="0">
              <a:solidFill>
                <a:srgbClr val="FF0000"/>
              </a:solidFill>
              <a:latin typeface="Freestyle Script" panose="030804020302050B0404" pitchFamily="66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7C45062-052A-4635-BE77-EDACB8D8A92C}"/>
              </a:ext>
            </a:extLst>
          </p:cNvPr>
          <p:cNvSpPr txBox="1"/>
          <p:nvPr/>
        </p:nvSpPr>
        <p:spPr>
          <a:xfrm>
            <a:off x="9908406" y="6687693"/>
            <a:ext cx="779381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/>
              <a:t>(WG, 2015)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E4DA3D6-E0C3-4A5C-9BD4-A23FAF63ECA6}"/>
              </a:ext>
            </a:extLst>
          </p:cNvPr>
          <p:cNvSpPr txBox="1"/>
          <p:nvPr/>
        </p:nvSpPr>
        <p:spPr>
          <a:xfrm>
            <a:off x="9049867" y="6067047"/>
            <a:ext cx="141737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GB" sz="1000" b="0" i="0" dirty="0">
                <a:solidFill>
                  <a:srgbClr val="232323"/>
                </a:solidFill>
                <a:effectLst/>
                <a:latin typeface="Lato" panose="020B0604020202020204" pitchFamily="34" charset="0"/>
              </a:rPr>
              <a:t> (</a:t>
            </a:r>
            <a:r>
              <a:rPr lang="en-GB" sz="1000" b="0" i="0" dirty="0" err="1">
                <a:solidFill>
                  <a:srgbClr val="232323"/>
                </a:solidFill>
                <a:effectLst/>
                <a:latin typeface="Lato" panose="020B0604020202020204" pitchFamily="34" charset="0"/>
              </a:rPr>
              <a:t>Verkhoturova</a:t>
            </a:r>
            <a:r>
              <a:rPr lang="en-GB" sz="1000" b="0" i="0" dirty="0">
                <a:solidFill>
                  <a:srgbClr val="232323"/>
                </a:solidFill>
                <a:effectLst/>
                <a:latin typeface="Lato" panose="020B0604020202020204" pitchFamily="34" charset="0"/>
              </a:rPr>
              <a:t>, 2021)</a:t>
            </a:r>
            <a:endParaRPr lang="en-GB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DFE902C-EED3-423E-B65F-FDCF0036353C}"/>
              </a:ext>
            </a:extLst>
          </p:cNvPr>
          <p:cNvSpPr txBox="1"/>
          <p:nvPr/>
        </p:nvSpPr>
        <p:spPr>
          <a:xfrm>
            <a:off x="10769642" y="22649"/>
            <a:ext cx="140775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(Catherine Collings. 1403114)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ED98C7D-231C-4218-9D94-5B0596CD60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47468" y="3986137"/>
            <a:ext cx="2022174" cy="202859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320E650-C19D-4F33-BED9-7245F90F51CC}"/>
              </a:ext>
            </a:extLst>
          </p:cNvPr>
          <p:cNvSpPr txBox="1"/>
          <p:nvPr/>
        </p:nvSpPr>
        <p:spPr>
          <a:xfrm>
            <a:off x="4865707" y="2633910"/>
            <a:ext cx="11589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ESDGC</a:t>
            </a:r>
          </a:p>
        </p:txBody>
      </p:sp>
    </p:spTree>
    <p:extLst>
      <p:ext uri="{BB962C8B-B14F-4D97-AF65-F5344CB8AC3E}">
        <p14:creationId xmlns:p14="http://schemas.microsoft.com/office/powerpoint/2010/main" val="31672485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D441725-D328-4161-9AEA-38BA949F7A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8399" y="1076683"/>
            <a:ext cx="3524245" cy="235231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ED77AB8-8F70-45D5-8491-D634CBDBB6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6003" y="4810386"/>
            <a:ext cx="2403503" cy="187590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16D2463-864E-465C-BFF9-ACB1312176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992" y="3515665"/>
            <a:ext cx="1172438" cy="1161110"/>
          </a:xfrm>
          <a:prstGeom prst="rect">
            <a:avLst/>
          </a:prstGeom>
        </p:spPr>
      </p:pic>
      <p:sp>
        <p:nvSpPr>
          <p:cNvPr id="11" name="Title 10">
            <a:extLst>
              <a:ext uri="{FF2B5EF4-FFF2-40B4-BE49-F238E27FC236}">
                <a16:creationId xmlns:a16="http://schemas.microsoft.com/office/drawing/2014/main" id="{BE7FF8A5-2B80-4F2B-BDD3-93B63A5B14F5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2042" y="323031"/>
            <a:ext cx="10670959" cy="949334"/>
          </a:xfrm>
        </p:spPr>
        <p:txBody>
          <a:bodyPr>
            <a:normAutofit fontScale="90000"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tabLst/>
              <a:defRPr/>
            </a:pPr>
            <a:r>
              <a:rPr kumimoji="0" lang="en-GB" sz="3200" b="1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ESDGC Themes: The Natural Environment and Climate Change</a:t>
            </a:r>
            <a:b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endParaRPr lang="en-GB" dirty="0"/>
          </a:p>
        </p:txBody>
      </p:sp>
      <p:pic>
        <p:nvPicPr>
          <p:cNvPr id="15" name="Content Placeholder 14">
            <a:extLst>
              <a:ext uri="{FF2B5EF4-FFF2-40B4-BE49-F238E27FC236}">
                <a16:creationId xmlns:a16="http://schemas.microsoft.com/office/drawing/2014/main" id="{CD0CBB26-BD9C-4CDA-8AFD-B6EB0EB5E693}"/>
              </a:ext>
            </a:extLst>
          </p:cNvPr>
          <p:cNvPicPr>
            <a:picLocks noGrp="1" noChangeAspect="1"/>
          </p:cNvPicPr>
          <p:nvPr>
            <p:ph sz="half" idx="4294967295"/>
          </p:nvPr>
        </p:nvPicPr>
        <p:blipFill>
          <a:blip r:embed="rId5"/>
          <a:stretch>
            <a:fillRect/>
          </a:stretch>
        </p:blipFill>
        <p:spPr>
          <a:xfrm>
            <a:off x="8188256" y="3534657"/>
            <a:ext cx="3867741" cy="3046988"/>
          </a:xfrm>
          <a:prstGeom prst="rect">
            <a:avLst/>
          </a:prstGeom>
        </p:spPr>
      </p:pic>
      <p:pic>
        <p:nvPicPr>
          <p:cNvPr id="14" name="Content Placeholder 13">
            <a:extLst>
              <a:ext uri="{FF2B5EF4-FFF2-40B4-BE49-F238E27FC236}">
                <a16:creationId xmlns:a16="http://schemas.microsoft.com/office/drawing/2014/main" id="{5D08FEC5-7F02-4EF6-B5E2-171EA1E92B91}"/>
              </a:ext>
            </a:extLst>
          </p:cNvPr>
          <p:cNvPicPr>
            <a:picLocks noGrp="1" noChangeAspect="1"/>
          </p:cNvPicPr>
          <p:nvPr>
            <p:ph sz="half" idx="4294967295"/>
          </p:nvPr>
        </p:nvPicPr>
        <p:blipFill>
          <a:blip r:embed="rId6"/>
          <a:stretch>
            <a:fillRect/>
          </a:stretch>
        </p:blipFill>
        <p:spPr>
          <a:xfrm>
            <a:off x="188855" y="990018"/>
            <a:ext cx="4148008" cy="235231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4200425-7636-4E56-8610-D7D7D1D36A9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814289" y="3744628"/>
            <a:ext cx="1127972" cy="1160825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9A9BCEA6-5F27-4506-B30B-C92B7F29CDDE}"/>
              </a:ext>
            </a:extLst>
          </p:cNvPr>
          <p:cNvSpPr txBox="1"/>
          <p:nvPr/>
        </p:nvSpPr>
        <p:spPr>
          <a:xfrm>
            <a:off x="4848225" y="3967230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67A92927-CC59-42A8-AB07-5459C392DEF6}"/>
              </a:ext>
            </a:extLst>
          </p:cNvPr>
          <p:cNvSpPr txBox="1"/>
          <p:nvPr/>
        </p:nvSpPr>
        <p:spPr>
          <a:xfrm>
            <a:off x="4539949" y="3657767"/>
            <a:ext cx="3472695" cy="2800767"/>
          </a:xfrm>
          <a:prstGeom prst="rect">
            <a:avLst/>
          </a:prstGeom>
          <a:solidFill>
            <a:srgbClr val="05D18D"/>
          </a:solidFill>
          <a:ln w="190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b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Theory: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Abraham Maslow’s (1943) hierarchy of needs 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states that food is one of the 5 basic needs of survival (Bates, 2019).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lvl="0" indent="-285750" algn="just">
              <a:buFont typeface="Arial" panose="020B0604020202020204" pitchFamily="34" charset="0"/>
              <a:buChar char="•"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Uri Bronfenbrenner’s Ecological </a:t>
            </a:r>
            <a:r>
              <a:rPr lang="en-GB" sz="16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Systems Theory (1979) 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indicates </a:t>
            </a:r>
            <a:r>
              <a:rPr kumimoji="0" lang="en-GB" sz="1600" b="1" i="1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“the importance of being a positive role model for the child” 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(Bates, 2019, p.195). </a:t>
            </a:r>
            <a:endParaRPr lang="en-GB" sz="16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A31463DB-C14F-4003-9EDE-C755F2EFE53B}"/>
              </a:ext>
            </a:extLst>
          </p:cNvPr>
          <p:cNvSpPr txBox="1"/>
          <p:nvPr/>
        </p:nvSpPr>
        <p:spPr>
          <a:xfrm>
            <a:off x="10511732" y="21958"/>
            <a:ext cx="1680268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/>
              <a:t>Catherine Collings - 1403114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E9438CE0-787A-49F3-AF25-A8438F06B7A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188256" y="990019"/>
            <a:ext cx="3867741" cy="2352318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E9D9F1D8-4C77-40A6-A45B-47D5FD3A931F}"/>
              </a:ext>
            </a:extLst>
          </p:cNvPr>
          <p:cNvSpPr txBox="1"/>
          <p:nvPr/>
        </p:nvSpPr>
        <p:spPr>
          <a:xfrm>
            <a:off x="10007760" y="1069497"/>
            <a:ext cx="1856277" cy="276999"/>
          </a:xfrm>
          <a:prstGeom prst="rect">
            <a:avLst/>
          </a:prstGeom>
          <a:solidFill>
            <a:srgbClr val="FFFF66"/>
          </a:solidFill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sz="1200" dirty="0"/>
              <a:t>We built our own bird hide</a:t>
            </a:r>
          </a:p>
        </p:txBody>
      </p:sp>
      <p:sp>
        <p:nvSpPr>
          <p:cNvPr id="36" name="Star: 7 Points 35">
            <a:extLst>
              <a:ext uri="{FF2B5EF4-FFF2-40B4-BE49-F238E27FC236}">
                <a16:creationId xmlns:a16="http://schemas.microsoft.com/office/drawing/2014/main" id="{0C2F612F-0B0A-46E8-B6EB-DFAB3AE26AF3}"/>
              </a:ext>
            </a:extLst>
          </p:cNvPr>
          <p:cNvSpPr/>
          <p:nvPr/>
        </p:nvSpPr>
        <p:spPr>
          <a:xfrm>
            <a:off x="9490230" y="1932453"/>
            <a:ext cx="371281" cy="369333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8B545D1B-D8A2-4FFB-B93A-32C919D65B4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255976" y="1822509"/>
            <a:ext cx="371280" cy="245339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BB1C128C-E6E7-4311-B27B-88F5143DB21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62859" y="1535708"/>
            <a:ext cx="305312" cy="313788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00F24D43-B7F1-4F07-AA3D-0D8850FEFE9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7008" y="1573438"/>
            <a:ext cx="284086" cy="28480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53C075E-3436-4034-989F-766D943A953F}"/>
              </a:ext>
            </a:extLst>
          </p:cNvPr>
          <p:cNvSpPr txBox="1"/>
          <p:nvPr/>
        </p:nvSpPr>
        <p:spPr>
          <a:xfrm>
            <a:off x="10255976" y="3244334"/>
            <a:ext cx="1683731" cy="338554"/>
          </a:xfrm>
          <a:prstGeom prst="rect">
            <a:avLst/>
          </a:prstGeom>
          <a:solidFill>
            <a:srgbClr val="FFFF66"/>
          </a:solidFill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sz="1600" dirty="0"/>
              <a:t>Infusion approach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D731485-4260-4469-BF94-AB39E79337DB}"/>
              </a:ext>
            </a:extLst>
          </p:cNvPr>
          <p:cNvSpPr txBox="1"/>
          <p:nvPr/>
        </p:nvSpPr>
        <p:spPr>
          <a:xfrm>
            <a:off x="5883840" y="2789332"/>
            <a:ext cx="2014327" cy="461665"/>
          </a:xfrm>
          <a:prstGeom prst="rect">
            <a:avLst/>
          </a:prstGeom>
          <a:solidFill>
            <a:srgbClr val="FFFF66"/>
          </a:solidFill>
        </p:spPr>
        <p:txBody>
          <a:bodyPr wrap="square" rtlCol="0">
            <a:spAutoFit/>
          </a:bodyPr>
          <a:lstStyle/>
          <a:p>
            <a:r>
              <a:rPr lang="en-GB" sz="1200" dirty="0"/>
              <a:t>We grew our own vegetables and made a soup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7925C57-F905-41A6-A990-9F03F707224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649256" y="3534657"/>
            <a:ext cx="1715081" cy="315163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84C645A-9E94-4E52-891D-DF453ADA4C7E}"/>
              </a:ext>
            </a:extLst>
          </p:cNvPr>
          <p:cNvSpPr txBox="1"/>
          <p:nvPr/>
        </p:nvSpPr>
        <p:spPr>
          <a:xfrm>
            <a:off x="669428" y="1091527"/>
            <a:ext cx="3192734" cy="276999"/>
          </a:xfrm>
          <a:prstGeom prst="rect">
            <a:avLst/>
          </a:prstGeom>
          <a:solidFill>
            <a:srgbClr val="FFFF66"/>
          </a:solidFill>
        </p:spPr>
        <p:txBody>
          <a:bodyPr wrap="none" rtlCol="0">
            <a:spAutoFit/>
          </a:bodyPr>
          <a:lstStyle/>
          <a:p>
            <a:r>
              <a:rPr lang="en-GB" sz="1200" dirty="0"/>
              <a:t>We took part in the RSPBs Big Garden Birdwatch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6816713-99A9-4AB2-ACF0-BD41183B93AA}"/>
              </a:ext>
            </a:extLst>
          </p:cNvPr>
          <p:cNvSpPr txBox="1"/>
          <p:nvPr/>
        </p:nvSpPr>
        <p:spPr>
          <a:xfrm>
            <a:off x="1500311" y="3290500"/>
            <a:ext cx="857927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/>
              <a:t>(School A, 2022)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BB7DF3E-E61E-4DAF-B10F-992B0F71BF30}"/>
              </a:ext>
            </a:extLst>
          </p:cNvPr>
          <p:cNvSpPr txBox="1"/>
          <p:nvPr/>
        </p:nvSpPr>
        <p:spPr>
          <a:xfrm>
            <a:off x="5867506" y="3411624"/>
            <a:ext cx="857927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(School A, 2022)</a:t>
            </a: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1D415A8-543D-4EB8-953E-6F5046327A7E}"/>
              </a:ext>
            </a:extLst>
          </p:cNvPr>
          <p:cNvSpPr txBox="1"/>
          <p:nvPr/>
        </p:nvSpPr>
        <p:spPr>
          <a:xfrm>
            <a:off x="9432547" y="3290500"/>
            <a:ext cx="857927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(School A, 2022)</a:t>
            </a: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644BF98-6597-465E-97AE-0C63607B0EC9}"/>
              </a:ext>
            </a:extLst>
          </p:cNvPr>
          <p:cNvSpPr txBox="1"/>
          <p:nvPr/>
        </p:nvSpPr>
        <p:spPr>
          <a:xfrm>
            <a:off x="852211" y="6664912"/>
            <a:ext cx="1111202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0" lang="en-GB" sz="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Insidecroydon</a:t>
            </a:r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(2021) </a:t>
            </a:r>
            <a:endParaRPr lang="en-GB" sz="800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37CED37-D8D3-48BF-9E2E-A6081DE83564}"/>
              </a:ext>
            </a:extLst>
          </p:cNvPr>
          <p:cNvSpPr txBox="1"/>
          <p:nvPr/>
        </p:nvSpPr>
        <p:spPr>
          <a:xfrm>
            <a:off x="3030985" y="6686290"/>
            <a:ext cx="831177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(School A, 2022</a:t>
            </a:r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EC932F6-CBAA-4C79-9238-171AE58E28BF}"/>
              </a:ext>
            </a:extLst>
          </p:cNvPr>
          <p:cNvSpPr txBox="1"/>
          <p:nvPr/>
        </p:nvSpPr>
        <p:spPr>
          <a:xfrm>
            <a:off x="303833" y="4616320"/>
            <a:ext cx="113459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United Nations (2015) </a:t>
            </a:r>
            <a:endParaRPr lang="en-GB" sz="800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AE568250-51D4-4445-BEB7-BFFA37A8B472}"/>
              </a:ext>
            </a:extLst>
          </p:cNvPr>
          <p:cNvSpPr txBox="1"/>
          <p:nvPr/>
        </p:nvSpPr>
        <p:spPr>
          <a:xfrm>
            <a:off x="11035653" y="4878823"/>
            <a:ext cx="1156347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United Nations (2015) </a:t>
            </a:r>
            <a:endParaRPr lang="en-GB" sz="8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8E0A6FE-B3C4-4AEE-B36C-EA931C8CE993}"/>
              </a:ext>
            </a:extLst>
          </p:cNvPr>
          <p:cNvSpPr txBox="1"/>
          <p:nvPr/>
        </p:nvSpPr>
        <p:spPr>
          <a:xfrm>
            <a:off x="9351466" y="3559764"/>
            <a:ext cx="122661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/>
              <a:t>(The Size of Wales, 2022)</a:t>
            </a:r>
          </a:p>
        </p:txBody>
      </p:sp>
    </p:spTree>
    <p:extLst>
      <p:ext uri="{BB962C8B-B14F-4D97-AF65-F5344CB8AC3E}">
        <p14:creationId xmlns:p14="http://schemas.microsoft.com/office/powerpoint/2010/main" val="23819360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7F5BC9A-21FC-4425-879A-F012DC7D23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78175" y="687067"/>
            <a:ext cx="1250469" cy="1214959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E85C4F03-3B7F-4781-9643-CBBF0017C1C6}"/>
              </a:ext>
            </a:extLst>
          </p:cNvPr>
          <p:cNvSpPr txBox="1"/>
          <p:nvPr/>
        </p:nvSpPr>
        <p:spPr>
          <a:xfrm>
            <a:off x="403962" y="88761"/>
            <a:ext cx="10373353" cy="5355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marR="0" lvl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en-US" sz="3200" b="1" i="0" u="sng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ESDGC Themes: Consumption and Waste/ Climate Change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433BAB06-7C9A-41FF-9A9C-4F666CB70E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783166">
            <a:off x="8284729" y="1147819"/>
            <a:ext cx="3745002" cy="2174892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25AC3CB9-5CCB-4596-A5FB-4727ED81602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8059" y="687067"/>
            <a:ext cx="4709453" cy="3026461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12697087-74B5-4C35-835F-9BADBA2F14D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96237" y="3879694"/>
            <a:ext cx="3648585" cy="286959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0225CBB-9E55-4EF8-BE54-BB24C2D5B17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3518" y="885079"/>
            <a:ext cx="1211160" cy="1198544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0A666539-7A36-494A-8837-5203A1634B6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936" y="614062"/>
            <a:ext cx="1478835" cy="1432947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E922B636-BE55-44F7-AA4C-32FD73A06B3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9171" y="2213174"/>
            <a:ext cx="1271906" cy="1500355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6631B16E-033E-4219-80A3-B44A3242D96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78175" y="2243021"/>
            <a:ext cx="1250469" cy="147050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9F298BF0-BB78-4022-99EE-AEDF4CD448E4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0425" y="5365789"/>
            <a:ext cx="1374889" cy="137488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357C7E8-2FDD-40AA-B64A-8D17F4F785D8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539673" y="885079"/>
            <a:ext cx="1179621" cy="1198544"/>
          </a:xfrm>
          <a:prstGeom prst="rect">
            <a:avLst/>
          </a:prstGeom>
        </p:spPr>
      </p:pic>
      <p:sp>
        <p:nvSpPr>
          <p:cNvPr id="30" name="Double Wave 29">
            <a:extLst>
              <a:ext uri="{FF2B5EF4-FFF2-40B4-BE49-F238E27FC236}">
                <a16:creationId xmlns:a16="http://schemas.microsoft.com/office/drawing/2014/main" id="{78E640AA-FD58-4122-A1FB-01C390E9C09D}"/>
              </a:ext>
            </a:extLst>
          </p:cNvPr>
          <p:cNvSpPr/>
          <p:nvPr/>
        </p:nvSpPr>
        <p:spPr>
          <a:xfrm rot="1013314">
            <a:off x="10133563" y="873429"/>
            <a:ext cx="1899599" cy="767994"/>
          </a:xfrm>
          <a:prstGeom prst="doubleWave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We roll played at being scientists at Cop26 and had a debate.</a:t>
            </a:r>
          </a:p>
        </p:txBody>
      </p:sp>
      <p:sp>
        <p:nvSpPr>
          <p:cNvPr id="34" name="Double Wave 33">
            <a:extLst>
              <a:ext uri="{FF2B5EF4-FFF2-40B4-BE49-F238E27FC236}">
                <a16:creationId xmlns:a16="http://schemas.microsoft.com/office/drawing/2014/main" id="{DC805B32-1367-4734-8E84-9BEF4F80DE2A}"/>
              </a:ext>
            </a:extLst>
          </p:cNvPr>
          <p:cNvSpPr/>
          <p:nvPr/>
        </p:nvSpPr>
        <p:spPr>
          <a:xfrm>
            <a:off x="8268250" y="5916247"/>
            <a:ext cx="2152607" cy="841905"/>
          </a:xfrm>
          <a:prstGeom prst="doubleWave">
            <a:avLst/>
          </a:prstGeom>
          <a:solidFill>
            <a:srgbClr val="FFFF66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We carried out climate experiments on ice with Darwin Science.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D5746FBC-A108-4D4D-8EA3-B80448885137}"/>
              </a:ext>
            </a:extLst>
          </p:cNvPr>
          <p:cNvSpPr txBox="1"/>
          <p:nvPr/>
        </p:nvSpPr>
        <p:spPr>
          <a:xfrm>
            <a:off x="3708730" y="3939442"/>
            <a:ext cx="4048110" cy="1600438"/>
          </a:xfrm>
          <a:prstGeom prst="rect">
            <a:avLst/>
          </a:prstGeom>
          <a:solidFill>
            <a:srgbClr val="05D18D"/>
          </a:solidFill>
          <a:ln w="2857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lvl="0" algn="just"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Uri Bronfenbrenner’s Ecological Systems </a:t>
            </a:r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Theory (1979)  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suggests 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that there are layers of concentric circles which represent 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International, national and local governmental polices as well as community and individuals  beliefs.  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These systems values and beliefs can 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influence the way the 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ecosystems of the world are protected 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(Bates, 2019). 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9FA70279-7E4C-4020-BC4B-0266495EE068}"/>
              </a:ext>
            </a:extLst>
          </p:cNvPr>
          <p:cNvSpPr txBox="1"/>
          <p:nvPr/>
        </p:nvSpPr>
        <p:spPr>
          <a:xfrm>
            <a:off x="-31441" y="1966953"/>
            <a:ext cx="1758815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(Cranbrook Education Campus. </a:t>
            </a:r>
            <a:r>
              <a:rPr lang="en-GB" sz="800" dirty="0">
                <a:solidFill>
                  <a:srgbClr val="000000"/>
                </a:solidFill>
                <a:latin typeface="Calibri" panose="020F0502020204030204"/>
              </a:rPr>
              <a:t>2022</a:t>
            </a:r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 </a:t>
            </a:r>
            <a:endParaRPr lang="en-GB" sz="800" dirty="0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09ED4A4E-E829-4183-96C5-94A3D919B06F}"/>
              </a:ext>
            </a:extLst>
          </p:cNvPr>
          <p:cNvSpPr txBox="1"/>
          <p:nvPr/>
        </p:nvSpPr>
        <p:spPr>
          <a:xfrm>
            <a:off x="1610488" y="1964801"/>
            <a:ext cx="153118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/>
              <a:t>(The Observatory Schools, 2022)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815E97A9-2B2C-45BC-9C63-03C4E5F473BD}"/>
              </a:ext>
            </a:extLst>
          </p:cNvPr>
          <p:cNvSpPr txBox="1"/>
          <p:nvPr/>
        </p:nvSpPr>
        <p:spPr>
          <a:xfrm>
            <a:off x="10027033" y="3510362"/>
            <a:ext cx="1930080" cy="369332"/>
          </a:xfrm>
          <a:prstGeom prst="rect">
            <a:avLst/>
          </a:prstGeom>
          <a:solidFill>
            <a:srgbClr val="00B0F0"/>
          </a:solidFill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Infusion approach </a:t>
            </a:r>
            <a:endParaRPr lang="en-GB" dirty="0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50D948E7-E66E-4389-9D62-4951A10000B4}"/>
              </a:ext>
            </a:extLst>
          </p:cNvPr>
          <p:cNvSpPr txBox="1"/>
          <p:nvPr/>
        </p:nvSpPr>
        <p:spPr>
          <a:xfrm>
            <a:off x="10492503" y="79901"/>
            <a:ext cx="172194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/>
              <a:t>(Catherine Collings. 1403114)</a:t>
            </a:r>
          </a:p>
        </p:txBody>
      </p:sp>
      <p:sp>
        <p:nvSpPr>
          <p:cNvPr id="42" name="Star: 7 Points 41">
            <a:extLst>
              <a:ext uri="{FF2B5EF4-FFF2-40B4-BE49-F238E27FC236}">
                <a16:creationId xmlns:a16="http://schemas.microsoft.com/office/drawing/2014/main" id="{FFAE49AD-84C7-41A5-B005-7F2F9E9287D2}"/>
              </a:ext>
            </a:extLst>
          </p:cNvPr>
          <p:cNvSpPr/>
          <p:nvPr/>
        </p:nvSpPr>
        <p:spPr>
          <a:xfrm>
            <a:off x="8726750" y="4989066"/>
            <a:ext cx="641487" cy="498811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3" name="Star: 7 Points 42">
            <a:extLst>
              <a:ext uri="{FF2B5EF4-FFF2-40B4-BE49-F238E27FC236}">
                <a16:creationId xmlns:a16="http://schemas.microsoft.com/office/drawing/2014/main" id="{3FC34CD6-CE46-4E65-9F5D-CB9C1D9C4F0D}"/>
              </a:ext>
            </a:extLst>
          </p:cNvPr>
          <p:cNvSpPr/>
          <p:nvPr/>
        </p:nvSpPr>
        <p:spPr>
          <a:xfrm>
            <a:off x="9923394" y="4490256"/>
            <a:ext cx="514084" cy="49881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4" name="Picture 43">
            <a:extLst>
              <a:ext uri="{FF2B5EF4-FFF2-40B4-BE49-F238E27FC236}">
                <a16:creationId xmlns:a16="http://schemas.microsoft.com/office/drawing/2014/main" id="{F6E6CAF6-E180-40AD-9C1B-D89EDDAD2C7D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1096434" y="4254563"/>
            <a:ext cx="514084" cy="40320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F16CC4B-51D1-48D6-AFD1-0F993FCB5782}"/>
              </a:ext>
            </a:extLst>
          </p:cNvPr>
          <p:cNvSpPr txBox="1"/>
          <p:nvPr/>
        </p:nvSpPr>
        <p:spPr>
          <a:xfrm>
            <a:off x="12543" y="3864517"/>
            <a:ext cx="3129133" cy="1384995"/>
          </a:xfrm>
          <a:prstGeom prst="rect">
            <a:avLst/>
          </a:prstGeom>
          <a:solidFill>
            <a:srgbClr val="00B0F0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/>
              <a:t>Sustainability</a:t>
            </a:r>
            <a:r>
              <a:rPr lang="en-GB" sz="1400" dirty="0"/>
              <a:t> –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We recycle and reuse to reduce waste.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we learnt about the tidal mill in our local community. We also investigated wind and solar power.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798F890-7854-41D1-AA43-DABC87797610}"/>
              </a:ext>
            </a:extLst>
          </p:cNvPr>
          <p:cNvSpPr txBox="1"/>
          <p:nvPr/>
        </p:nvSpPr>
        <p:spPr>
          <a:xfrm>
            <a:off x="2588071" y="5690868"/>
            <a:ext cx="560448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FF0000"/>
                </a:solidFill>
                <a:latin typeface="Ink Free" panose="03080402000500000000" pitchFamily="66" charset="0"/>
              </a:rPr>
              <a:t>“Turning off lights helps the environment and our school to save money.  It can help stop global warming”</a:t>
            </a:r>
          </a:p>
          <a:p>
            <a:pPr algn="ctr"/>
            <a:r>
              <a:rPr lang="en-GB" b="1" dirty="0">
                <a:solidFill>
                  <a:srgbClr val="FF0000"/>
                </a:solidFill>
                <a:latin typeface="Ink Free" panose="03080402000500000000" pitchFamily="66" charset="0"/>
              </a:rPr>
              <a:t>(Max, age 7).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D28E7AB-238C-41DD-B653-437DE9260F27}"/>
              </a:ext>
            </a:extLst>
          </p:cNvPr>
          <p:cNvSpPr txBox="1"/>
          <p:nvPr/>
        </p:nvSpPr>
        <p:spPr>
          <a:xfrm rot="733914">
            <a:off x="8939274" y="3145953"/>
            <a:ext cx="857927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(School A, 2022)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E2AAD25-8B0B-4C71-BC5E-C44FDF5A8664}"/>
              </a:ext>
            </a:extLst>
          </p:cNvPr>
          <p:cNvSpPr txBox="1"/>
          <p:nvPr/>
        </p:nvSpPr>
        <p:spPr>
          <a:xfrm>
            <a:off x="9791565" y="6705238"/>
            <a:ext cx="857927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(School A, 2022)</a:t>
            </a: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D80BAB91-144F-406C-A661-9B4F7CBCD55B}"/>
              </a:ext>
            </a:extLst>
          </p:cNvPr>
          <p:cNvSpPr txBox="1"/>
          <p:nvPr/>
        </p:nvSpPr>
        <p:spPr>
          <a:xfrm>
            <a:off x="5055626" y="3664250"/>
            <a:ext cx="916350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</a:t>
            </a:r>
            <a:r>
              <a:rPr kumimoji="0" lang="en-GB" sz="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Vanoord</a:t>
            </a:r>
            <a:r>
              <a:rPr lang="en-GB" sz="800" dirty="0">
                <a:solidFill>
                  <a:srgbClr val="000000"/>
                </a:solidFill>
                <a:latin typeface="Calibri" panose="020F0502020204030204"/>
              </a:rPr>
              <a:t>, </a:t>
            </a:r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2021) </a:t>
            </a:r>
            <a:endParaRPr lang="en-GB" sz="800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BD08235E-A5AD-45DA-A0A2-01E45FE33233}"/>
              </a:ext>
            </a:extLst>
          </p:cNvPr>
          <p:cNvSpPr txBox="1"/>
          <p:nvPr/>
        </p:nvSpPr>
        <p:spPr>
          <a:xfrm>
            <a:off x="287990" y="3643838"/>
            <a:ext cx="916350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(School A, 2022)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26556D22-2B91-4EF8-8FD3-DC29890EED78}"/>
              </a:ext>
            </a:extLst>
          </p:cNvPr>
          <p:cNvSpPr txBox="1"/>
          <p:nvPr/>
        </p:nvSpPr>
        <p:spPr>
          <a:xfrm>
            <a:off x="1906393" y="3659934"/>
            <a:ext cx="916350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(School A, 2022)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BA2B6A09-CAFD-4F11-BA2B-85C0D287ECEA}"/>
              </a:ext>
            </a:extLst>
          </p:cNvPr>
          <p:cNvSpPr txBox="1"/>
          <p:nvPr/>
        </p:nvSpPr>
        <p:spPr>
          <a:xfrm>
            <a:off x="802353" y="6679622"/>
            <a:ext cx="1212878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(United Nations, 2015) </a:t>
            </a:r>
            <a:endParaRPr lang="en-GB" sz="800" dirty="0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3C57598-DF94-4B3B-B5EA-2D7092C0A08C}"/>
              </a:ext>
            </a:extLst>
          </p:cNvPr>
          <p:cNvSpPr txBox="1"/>
          <p:nvPr/>
        </p:nvSpPr>
        <p:spPr>
          <a:xfrm>
            <a:off x="3591598" y="1894775"/>
            <a:ext cx="1179621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(United Nations, 2015) </a:t>
            </a:r>
            <a:endParaRPr lang="en-GB" sz="800" dirty="0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970F75C4-547D-4991-9669-7C61A35F30A7}"/>
              </a:ext>
            </a:extLst>
          </p:cNvPr>
          <p:cNvSpPr txBox="1"/>
          <p:nvPr/>
        </p:nvSpPr>
        <p:spPr>
          <a:xfrm>
            <a:off x="6635443" y="1908218"/>
            <a:ext cx="1179621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(United Nations,2015) </a:t>
            </a: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5088099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AD6D18-F478-4C1C-9A48-672DFEE088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171"/>
            <a:ext cx="10515600" cy="615023"/>
          </a:xfrm>
        </p:spPr>
        <p:txBody>
          <a:bodyPr>
            <a:normAutofit/>
          </a:bodyPr>
          <a:lstStyle/>
          <a:p>
            <a:r>
              <a:rPr lang="en-GB" sz="3200" b="1" u="sng" dirty="0"/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FE96E6-5FDE-4E1A-966E-4D78C2D113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654569"/>
            <a:ext cx="12192000" cy="6056163"/>
          </a:xfrm>
        </p:spPr>
        <p:txBody>
          <a:bodyPr>
            <a:normAutofit fontScale="25000" lnSpcReduction="20000"/>
          </a:bodyPr>
          <a:lstStyle/>
          <a:p>
            <a:pPr algn="l"/>
            <a:endParaRPr lang="en-GB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4800" b="0" i="0" dirty="0">
                <a:solidFill>
                  <a:srgbClr val="000000"/>
                </a:solidFill>
                <a:effectLst/>
              </a:rPr>
              <a:t>Bates B. (2019) </a:t>
            </a:r>
            <a:r>
              <a:rPr lang="en-GB" sz="4800" b="0" i="1" dirty="0">
                <a:solidFill>
                  <a:srgbClr val="000000"/>
                </a:solidFill>
                <a:effectLst/>
              </a:rPr>
              <a:t>Learning Theories Simplified</a:t>
            </a:r>
            <a:r>
              <a:rPr lang="en-GB" sz="4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4800" dirty="0"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2</a:t>
            </a:r>
            <a:r>
              <a:rPr lang="en-GB" sz="4800" baseline="30000" dirty="0"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sz="4800" dirty="0"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Ed. London: SAGE Publications Ltd. CC</a:t>
            </a:r>
            <a:endParaRPr lang="en-GB" sz="4800" b="0" i="1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sz="4800" b="0" i="0" dirty="0">
                <a:solidFill>
                  <a:srgbClr val="000000"/>
                </a:solidFill>
                <a:effectLst/>
              </a:rPr>
              <a:t>ACCIONA (2019) </a:t>
            </a:r>
            <a:r>
              <a:rPr lang="en-GB" sz="4800" b="0" i="1" dirty="0">
                <a:solidFill>
                  <a:srgbClr val="000000"/>
                </a:solidFill>
                <a:effectLst/>
              </a:rPr>
              <a:t>What are the Sustainable Development Goals? </a:t>
            </a:r>
            <a:r>
              <a:rPr lang="en-GB" sz="4800" b="0" dirty="0">
                <a:solidFill>
                  <a:srgbClr val="000000"/>
                </a:solidFill>
                <a:effectLst/>
              </a:rPr>
              <a:t>[Image] </a:t>
            </a:r>
            <a:r>
              <a:rPr lang="en-GB" sz="4800" b="0" i="0" dirty="0">
                <a:solidFill>
                  <a:srgbClr val="000000"/>
                </a:solidFill>
                <a:effectLst/>
              </a:rPr>
              <a:t>[online] Available at: </a:t>
            </a:r>
            <a:r>
              <a:rPr lang="en-GB" sz="4800" b="0" i="0" dirty="0">
                <a:solidFill>
                  <a:srgbClr val="000000"/>
                </a:solidFill>
                <a:effectLst/>
                <a:hlinkClick r:id="rId2"/>
              </a:rPr>
              <a:t>https://www.activesustainability.com/sustainable-development/what-are-the-sustainable-development-goals/?_adin=02021864894</a:t>
            </a:r>
            <a:r>
              <a:rPr lang="en-GB" sz="4800" b="0" i="0" dirty="0">
                <a:solidFill>
                  <a:srgbClr val="000000"/>
                </a:solidFill>
                <a:effectLst/>
              </a:rPr>
              <a:t>. </a:t>
            </a:r>
            <a:r>
              <a:rPr lang="en-GB" sz="4800" dirty="0">
                <a:solidFill>
                  <a:srgbClr val="000000"/>
                </a:solidFill>
              </a:rPr>
              <a:t>(Accessed: 22</a:t>
            </a:r>
            <a:r>
              <a:rPr lang="en-GB" sz="4800" baseline="30000" dirty="0">
                <a:solidFill>
                  <a:srgbClr val="000000"/>
                </a:solidFill>
              </a:rPr>
              <a:t>nd</a:t>
            </a:r>
            <a:r>
              <a:rPr lang="en-GB" sz="4800" dirty="0">
                <a:solidFill>
                  <a:srgbClr val="000000"/>
                </a:solidFill>
              </a:rPr>
              <a:t> February 2022). CC</a:t>
            </a:r>
          </a:p>
          <a:p>
            <a:pPr algn="l"/>
            <a:r>
              <a:rPr lang="en-GB" sz="4800" b="0" i="0" dirty="0">
                <a:solidFill>
                  <a:srgbClr val="000000"/>
                </a:solidFill>
                <a:effectLst/>
              </a:rPr>
              <a:t>Cranbrook Education Campus. (n.d.). </a:t>
            </a:r>
            <a:r>
              <a:rPr lang="en-GB" sz="4800" b="0" i="1" dirty="0">
                <a:solidFill>
                  <a:srgbClr val="000000"/>
                </a:solidFill>
                <a:effectLst/>
              </a:rPr>
              <a:t>Recycle-logo</a:t>
            </a:r>
            <a:r>
              <a:rPr lang="en-GB" sz="4800" b="0" i="0" dirty="0">
                <a:solidFill>
                  <a:srgbClr val="000000"/>
                </a:solidFill>
                <a:effectLst/>
              </a:rPr>
              <a:t>. [online] [Image]. Available at: https://www.cranbrookeducationcampus.org.uk/recycled-fashion-show-thursday-30th-march/recycle-logo/ (Accessed: 25th February 2022). CC</a:t>
            </a:r>
            <a:endParaRPr lang="en-GB" sz="4800" dirty="0">
              <a:solidFill>
                <a:srgbClr val="000000"/>
              </a:solidFill>
            </a:endParaRPr>
          </a:p>
          <a:p>
            <a:pPr algn="l"/>
            <a:r>
              <a:rPr lang="en-GB" sz="4800" dirty="0" err="1">
                <a:solidFill>
                  <a:srgbClr val="000000"/>
                </a:solidFill>
              </a:rPr>
              <a:t>I</a:t>
            </a:r>
            <a:r>
              <a:rPr lang="en-GB" sz="4800" b="0" i="0" dirty="0" err="1">
                <a:solidFill>
                  <a:srgbClr val="000000"/>
                </a:solidFill>
                <a:effectLst/>
              </a:rPr>
              <a:t>nsidecroydon</a:t>
            </a:r>
            <a:r>
              <a:rPr lang="en-GB" sz="4800" b="0" i="0" dirty="0">
                <a:solidFill>
                  <a:srgbClr val="000000"/>
                </a:solidFill>
                <a:effectLst/>
              </a:rPr>
              <a:t> (2021) </a:t>
            </a:r>
            <a:r>
              <a:rPr lang="en-GB" sz="4800" b="0" i="1" dirty="0">
                <a:solidFill>
                  <a:srgbClr val="000000"/>
                </a:solidFill>
                <a:effectLst/>
              </a:rPr>
              <a:t>RSPB’s Birdwatch weekend offers a perfect lockdown activity</a:t>
            </a:r>
            <a:r>
              <a:rPr lang="en-GB" sz="4800" b="0" i="0" dirty="0">
                <a:solidFill>
                  <a:srgbClr val="000000"/>
                </a:solidFill>
                <a:effectLst/>
              </a:rPr>
              <a:t>.[Image]  [online] Inside Croydon. Available at: </a:t>
            </a:r>
            <a:r>
              <a:rPr lang="en-GB" sz="4800" b="0" i="0" dirty="0">
                <a:solidFill>
                  <a:srgbClr val="000000"/>
                </a:solidFill>
                <a:effectLst/>
                <a:hlinkClick r:id="rId3"/>
              </a:rPr>
              <a:t>https://insidecroydon.com/2021/01/25/rspbs-birdwatch-weekend-offers-a-perfect-lockdown-activity/</a:t>
            </a:r>
            <a:r>
              <a:rPr lang="en-GB" sz="4800" b="0" i="0" dirty="0">
                <a:solidFill>
                  <a:srgbClr val="000000"/>
                </a:solidFill>
                <a:effectLst/>
              </a:rPr>
              <a:t>  (Accessed 23 Feb. 2022). </a:t>
            </a:r>
            <a:r>
              <a:rPr lang="en-GB" sz="4800" dirty="0">
                <a:solidFill>
                  <a:srgbClr val="000000"/>
                </a:solidFill>
              </a:rPr>
              <a:t>CC</a:t>
            </a:r>
            <a:endParaRPr lang="en-GB" sz="4800" b="0" i="0" dirty="0">
              <a:solidFill>
                <a:srgbClr val="000000"/>
              </a:solidFill>
              <a:effectLst/>
            </a:endParaRPr>
          </a:p>
          <a:p>
            <a:r>
              <a:rPr lang="en-GB" sz="4800" b="0" i="0" dirty="0">
                <a:solidFill>
                  <a:srgbClr val="000000"/>
                </a:solidFill>
                <a:effectLst/>
              </a:rPr>
              <a:t>National Foundation for International Development Association (NFIDA) (2021) </a:t>
            </a:r>
            <a:r>
              <a:rPr lang="en-GB" sz="4800" i="1" dirty="0">
                <a:solidFill>
                  <a:srgbClr val="443F3F"/>
                </a:solidFill>
                <a:effectLst/>
              </a:rPr>
              <a:t>UNESCO new global framework — ESD for 2030. </a:t>
            </a:r>
            <a:r>
              <a:rPr lang="en-GB" sz="4800" dirty="0">
                <a:solidFill>
                  <a:srgbClr val="443F3F"/>
                </a:solidFill>
                <a:effectLst/>
              </a:rPr>
              <a:t>[Image] {Online]. Available at: </a:t>
            </a:r>
            <a:r>
              <a:rPr lang="en-GB" sz="4800" dirty="0">
                <a:solidFill>
                  <a:srgbClr val="443F3F"/>
                </a:solidFill>
                <a:effectLst/>
                <a:hlinkClick r:id="rId4"/>
              </a:rPr>
              <a:t>https://nfida.ru/unesco-new-global-framework-esd-for-2030/</a:t>
            </a:r>
            <a:r>
              <a:rPr lang="en-GB" sz="4800" dirty="0">
                <a:solidFill>
                  <a:srgbClr val="443F3F"/>
                </a:solidFill>
                <a:effectLst/>
              </a:rPr>
              <a:t> </a:t>
            </a:r>
            <a:r>
              <a:rPr lang="en-GB" sz="4800" dirty="0">
                <a:solidFill>
                  <a:srgbClr val="443F3F"/>
                </a:solidFill>
              </a:rPr>
              <a:t>(Accessed 22</a:t>
            </a:r>
            <a:r>
              <a:rPr lang="en-GB" sz="4800" baseline="30000" dirty="0">
                <a:solidFill>
                  <a:srgbClr val="443F3F"/>
                </a:solidFill>
              </a:rPr>
              <a:t>nd</a:t>
            </a:r>
            <a:r>
              <a:rPr lang="en-GB" sz="4800" dirty="0">
                <a:solidFill>
                  <a:srgbClr val="443F3F"/>
                </a:solidFill>
              </a:rPr>
              <a:t> February 2022). CC</a:t>
            </a:r>
          </a:p>
          <a:p>
            <a:r>
              <a:rPr lang="en-GB" sz="4800" dirty="0">
                <a:solidFill>
                  <a:schemeClr val="tx1"/>
                </a:solidFill>
              </a:rPr>
              <a:t>School A (2022) Pictures from ESDGC file. School A [Image]. CC</a:t>
            </a:r>
          </a:p>
          <a:p>
            <a:r>
              <a:rPr lang="en-GB" sz="4800" dirty="0" err="1">
                <a:solidFill>
                  <a:schemeClr val="tx1"/>
                </a:solidFill>
                <a:effectLst/>
              </a:rPr>
              <a:t>Theobservatoryschools</a:t>
            </a:r>
            <a:r>
              <a:rPr lang="en-GB" sz="4800" dirty="0">
                <a:solidFill>
                  <a:schemeClr val="tx1"/>
                </a:solidFill>
                <a:effectLst/>
              </a:rPr>
              <a:t> (2022) Eco Schools. [Image]. [Online]. Available at: </a:t>
            </a:r>
            <a:r>
              <a:rPr lang="en-GB" sz="4800" dirty="0">
                <a:solidFill>
                  <a:schemeClr val="tx1"/>
                </a:solidFill>
                <a:effectLst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https://www.theobservatoryschool.wirral.sch.uk/eco-school/</a:t>
            </a:r>
            <a:r>
              <a:rPr lang="en-GB" sz="4800" dirty="0">
                <a:solidFill>
                  <a:schemeClr val="tx1"/>
                </a:solidFill>
                <a:effectLst/>
              </a:rPr>
              <a:t> </a:t>
            </a:r>
            <a:r>
              <a:rPr lang="en-GB" sz="4800" dirty="0">
                <a:solidFill>
                  <a:schemeClr val="tx1"/>
                </a:solidFill>
              </a:rPr>
              <a:t>(Accessed:24</a:t>
            </a:r>
            <a:r>
              <a:rPr lang="en-GB" sz="4800" baseline="30000" dirty="0">
                <a:solidFill>
                  <a:schemeClr val="tx1"/>
                </a:solidFill>
              </a:rPr>
              <a:t>th</a:t>
            </a:r>
            <a:r>
              <a:rPr lang="en-GB" sz="4800" dirty="0">
                <a:solidFill>
                  <a:schemeClr val="tx1"/>
                </a:solidFill>
              </a:rPr>
              <a:t> February 2022). CC</a:t>
            </a:r>
          </a:p>
          <a:p>
            <a:r>
              <a:rPr lang="en-GB" sz="4800" dirty="0">
                <a:solidFill>
                  <a:schemeClr val="tx1"/>
                </a:solidFill>
                <a:effectLst/>
              </a:rPr>
              <a:t>The Size of </a:t>
            </a:r>
            <a:r>
              <a:rPr lang="en-GB" sz="4800" dirty="0">
                <a:solidFill>
                  <a:schemeClr val="tx1"/>
                </a:solidFill>
              </a:rPr>
              <a:t>W</a:t>
            </a:r>
            <a:r>
              <a:rPr lang="en-GB" sz="4800" dirty="0">
                <a:solidFill>
                  <a:schemeClr val="tx1"/>
                </a:solidFill>
                <a:effectLst/>
              </a:rPr>
              <a:t>ales (2022) The Size of Wales Ecards [Image] [Online]. Available at: </a:t>
            </a:r>
            <a:r>
              <a:rPr lang="en-GB" sz="4800" dirty="0">
                <a:solidFill>
                  <a:schemeClr val="tx1"/>
                </a:solidFill>
                <a:effectLst/>
                <a:hlinkClick r:id="rId6"/>
              </a:rPr>
              <a:t>https://sizeofwales.org.uk/our_campaigns/any-occasion-ecards/</a:t>
            </a:r>
            <a:r>
              <a:rPr lang="en-GB" sz="4800" dirty="0">
                <a:solidFill>
                  <a:schemeClr val="tx1"/>
                </a:solidFill>
                <a:effectLst/>
              </a:rPr>
              <a:t> (Accessed: 5</a:t>
            </a:r>
            <a:r>
              <a:rPr lang="en-GB" sz="4800" baseline="30000" dirty="0">
                <a:solidFill>
                  <a:schemeClr val="tx1"/>
                </a:solidFill>
                <a:effectLst/>
              </a:rPr>
              <a:t>th</a:t>
            </a:r>
            <a:r>
              <a:rPr lang="en-GB" sz="4800" dirty="0">
                <a:solidFill>
                  <a:schemeClr val="tx1"/>
                </a:solidFill>
                <a:effectLst/>
              </a:rPr>
              <a:t> March 2022). CC</a:t>
            </a:r>
          </a:p>
          <a:p>
            <a:pPr>
              <a:lnSpc>
                <a:spcPct val="107000"/>
              </a:lnSpc>
              <a:spcBef>
                <a:spcPts val="600"/>
              </a:spcBef>
            </a:pPr>
            <a:r>
              <a:rPr lang="en-GB" sz="4800" dirty="0"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Unicef</a:t>
            </a:r>
            <a:r>
              <a:rPr lang="en-GB" sz="4800" dirty="0">
                <a:solidFill>
                  <a:schemeClr val="tx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4800" dirty="0"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(2022) convention on the Rights of the Child. [on line]. Available at: https://downloads.unicef.org.uk/wp-content/uploads/2019/10/UNCRC_summary-1_1.pdf?_adal_sd=www.unicef.org.uk.1645704255372&amp;_adal_ca=so%3DGoogle%26me%3Dorganic%26ca%3D(not%2520set)%26co%3D(not%2520set)%26ke%3D(not%2520set).1645704255372&amp;_adal_cw=1645559603624.1645704255372&amp;_adal_id=4e36a082-6085-4d59-ae2f-f5c9971ab418.1612802540.27.1645704251.1645559604.b80f89eb-57c4-4607-bdd6-0e387035dcaf.1645704255372&amp;_ga=2.207615379.1498908649.1645704251-1733587711.1612802540  (Accessed: 22nd February 2022). CC</a:t>
            </a:r>
          </a:p>
          <a:p>
            <a:pPr algn="l"/>
            <a:r>
              <a:rPr lang="en-GB" sz="4800" b="0" i="0" dirty="0">
                <a:solidFill>
                  <a:srgbClr val="000000"/>
                </a:solidFill>
                <a:effectLst/>
              </a:rPr>
              <a:t>United Nations (2015). </a:t>
            </a:r>
            <a:r>
              <a:rPr lang="en-GB" sz="4800" b="0" i="1" dirty="0">
                <a:solidFill>
                  <a:srgbClr val="000000"/>
                </a:solidFill>
                <a:effectLst/>
              </a:rPr>
              <a:t>The 17 Goals</a:t>
            </a:r>
            <a:r>
              <a:rPr lang="en-GB" sz="4800" b="0" i="0" dirty="0">
                <a:solidFill>
                  <a:srgbClr val="000000"/>
                </a:solidFill>
                <a:effectLst/>
              </a:rPr>
              <a:t>. [online] [Image]. United Nations. </a:t>
            </a:r>
            <a:r>
              <a:rPr lang="en-GB" sz="4800" b="0" i="0" dirty="0">
                <a:solidFill>
                  <a:srgbClr val="4D4D4D"/>
                </a:solidFill>
                <a:effectLst/>
              </a:rPr>
              <a:t>Department of Economic and Social </a:t>
            </a:r>
            <a:r>
              <a:rPr lang="en-GB" sz="4800" b="0" i="0" dirty="0" err="1">
                <a:solidFill>
                  <a:srgbClr val="4D4D4D"/>
                </a:solidFill>
                <a:effectLst/>
              </a:rPr>
              <a:t>AffairsSustainable</a:t>
            </a:r>
            <a:r>
              <a:rPr lang="en-GB" sz="4800" b="0" i="0" dirty="0">
                <a:solidFill>
                  <a:srgbClr val="4D4D4D"/>
                </a:solidFill>
                <a:effectLst/>
              </a:rPr>
              <a:t> Development</a:t>
            </a:r>
            <a:r>
              <a:rPr lang="en-GB" sz="4800" b="0" i="0" dirty="0">
                <a:solidFill>
                  <a:srgbClr val="000000"/>
                </a:solidFill>
                <a:effectLst/>
              </a:rPr>
              <a:t>. Available at: </a:t>
            </a:r>
            <a:r>
              <a:rPr lang="en-GB" sz="4800" b="0" i="0" dirty="0">
                <a:solidFill>
                  <a:srgbClr val="000000"/>
                </a:solidFill>
                <a:effectLst/>
                <a:hlinkClick r:id="rId7"/>
              </a:rPr>
              <a:t>https://sdgs.un.org/goals</a:t>
            </a:r>
            <a:r>
              <a:rPr lang="en-GB" sz="4800" b="0" i="0" dirty="0">
                <a:solidFill>
                  <a:srgbClr val="000000"/>
                </a:solidFill>
                <a:effectLst/>
              </a:rPr>
              <a:t>. </a:t>
            </a:r>
            <a:r>
              <a:rPr lang="en-GB" sz="4800" dirty="0">
                <a:solidFill>
                  <a:srgbClr val="000000"/>
                </a:solidFill>
              </a:rPr>
              <a:t>(Accessed: 25</a:t>
            </a:r>
            <a:r>
              <a:rPr lang="en-GB" sz="4800" baseline="30000" dirty="0">
                <a:solidFill>
                  <a:srgbClr val="000000"/>
                </a:solidFill>
              </a:rPr>
              <a:t>th</a:t>
            </a:r>
            <a:r>
              <a:rPr lang="en-GB" sz="4800" dirty="0">
                <a:solidFill>
                  <a:srgbClr val="000000"/>
                </a:solidFill>
              </a:rPr>
              <a:t> February 2022). CC</a:t>
            </a:r>
          </a:p>
          <a:p>
            <a:pPr algn="l"/>
            <a:r>
              <a:rPr lang="en-GB" sz="4800" b="0" i="0" dirty="0" err="1">
                <a:solidFill>
                  <a:schemeClr val="tx1"/>
                </a:solidFill>
                <a:effectLst/>
              </a:rPr>
              <a:t>Verkhoturova</a:t>
            </a:r>
            <a:r>
              <a:rPr lang="en-GB" sz="4800" b="0" i="0" dirty="0">
                <a:solidFill>
                  <a:schemeClr val="tx1"/>
                </a:solidFill>
                <a:effectLst/>
              </a:rPr>
              <a:t>, E. (2021) </a:t>
            </a:r>
            <a:r>
              <a:rPr lang="en-GB" sz="4800" b="0" i="1" dirty="0">
                <a:solidFill>
                  <a:schemeClr val="tx1"/>
                </a:solidFill>
                <a:effectLst/>
              </a:rPr>
              <a:t>Sustainable Development Goals</a:t>
            </a:r>
            <a:r>
              <a:rPr lang="en-GB" sz="4800" b="0" i="0" dirty="0">
                <a:solidFill>
                  <a:schemeClr val="tx1"/>
                </a:solidFill>
                <a:effectLst/>
              </a:rPr>
              <a:t>.[Image] [Online] </a:t>
            </a:r>
            <a:r>
              <a:rPr lang="en-GB" sz="4800" b="0" i="0" dirty="0" err="1">
                <a:solidFill>
                  <a:schemeClr val="tx1"/>
                </a:solidFill>
                <a:effectLst/>
              </a:rPr>
              <a:t>GettyImages</a:t>
            </a:r>
            <a:r>
              <a:rPr lang="en-GB" sz="4800" b="0" i="0" dirty="0">
                <a:solidFill>
                  <a:schemeClr val="tx1"/>
                </a:solidFill>
                <a:effectLst/>
              </a:rPr>
              <a:t>. Available at: </a:t>
            </a:r>
            <a:r>
              <a:rPr lang="en-GB" sz="4800" b="0" i="0" dirty="0">
                <a:solidFill>
                  <a:schemeClr val="tx1"/>
                </a:solidFill>
                <a:effectLst/>
                <a:hlinkClick r:id="rId8"/>
              </a:rPr>
              <a:t>https://ki.se/en/about/global-goals-to-transform-our-world-by-2030</a:t>
            </a:r>
            <a:r>
              <a:rPr lang="en-GB" sz="4800" b="0" i="0" dirty="0">
                <a:solidFill>
                  <a:schemeClr val="tx1"/>
                </a:solidFill>
                <a:effectLst/>
              </a:rPr>
              <a:t> (Accessed: 27</a:t>
            </a:r>
            <a:r>
              <a:rPr lang="en-GB" sz="4800" b="0" i="0" baseline="30000" dirty="0">
                <a:solidFill>
                  <a:schemeClr val="tx1"/>
                </a:solidFill>
                <a:effectLst/>
              </a:rPr>
              <a:t>th</a:t>
            </a:r>
            <a:r>
              <a:rPr lang="en-GB" sz="4800" b="0" i="0" dirty="0">
                <a:solidFill>
                  <a:schemeClr val="tx1"/>
                </a:solidFill>
                <a:effectLst/>
              </a:rPr>
              <a:t> February 2022). CC</a:t>
            </a:r>
            <a:endParaRPr lang="en-GB" sz="4800" i="1" dirty="0">
              <a:solidFill>
                <a:schemeClr val="tx1"/>
              </a:solidFill>
              <a:effectLst/>
            </a:endParaRPr>
          </a:p>
          <a:p>
            <a:r>
              <a:rPr lang="en-GB" sz="4800" b="0" i="0" dirty="0">
                <a:solidFill>
                  <a:srgbClr val="000000"/>
                </a:solidFill>
                <a:effectLst/>
              </a:rPr>
              <a:t>Well-being of Future Generations (Wales) Act 2015 Essentials Guide. (n.d.). [online] Available at: </a:t>
            </a:r>
            <a:r>
              <a:rPr lang="en-GB" sz="4800" b="0" i="0" dirty="0">
                <a:solidFill>
                  <a:srgbClr val="000000"/>
                </a:solidFill>
                <a:effectLst/>
                <a:hlinkClick r:id="rId9"/>
              </a:rPr>
              <a:t>https://gov.wales/sites/default/files/publications/2021-10/well-being-future-generations-wales-act-2015-the-essentials-2021.pdf</a:t>
            </a:r>
            <a:r>
              <a:rPr lang="en-GB" sz="4800" b="0" i="0" dirty="0">
                <a:solidFill>
                  <a:srgbClr val="000000"/>
                </a:solidFill>
                <a:effectLst/>
              </a:rPr>
              <a:t>. </a:t>
            </a:r>
            <a:r>
              <a:rPr lang="en-GB" sz="4800" dirty="0">
                <a:solidFill>
                  <a:srgbClr val="000000"/>
                </a:solidFill>
              </a:rPr>
              <a:t>(Accessed: 22</a:t>
            </a:r>
            <a:r>
              <a:rPr lang="en-GB" sz="4800" baseline="30000" dirty="0">
                <a:solidFill>
                  <a:srgbClr val="000000"/>
                </a:solidFill>
              </a:rPr>
              <a:t>nd</a:t>
            </a:r>
            <a:r>
              <a:rPr lang="en-GB" sz="4800" dirty="0">
                <a:solidFill>
                  <a:srgbClr val="000000"/>
                </a:solidFill>
              </a:rPr>
              <a:t> February 2-22).  CC</a:t>
            </a:r>
            <a:endParaRPr lang="en-GB" sz="4800" b="0" i="0" dirty="0">
              <a:solidFill>
                <a:srgbClr val="000000"/>
              </a:solidFill>
              <a:effectLst/>
            </a:endParaRPr>
          </a:p>
          <a:p>
            <a:r>
              <a:rPr lang="en-GB" sz="4800" dirty="0">
                <a:solidFill>
                  <a:srgbClr val="000000"/>
                </a:solidFill>
              </a:rPr>
              <a:t>Welsh Government (WG) (2015) </a:t>
            </a:r>
            <a:r>
              <a:rPr lang="en-GB" sz="4800" i="1" dirty="0">
                <a:solidFill>
                  <a:srgbClr val="000000"/>
                </a:solidFill>
              </a:rPr>
              <a:t>Successful Futures.</a:t>
            </a:r>
            <a:r>
              <a:rPr lang="en-GB" sz="4800" i="1" dirty="0"/>
              <a:t> </a:t>
            </a:r>
            <a:r>
              <a:rPr lang="en-GB" sz="4800" i="1" dirty="0">
                <a:solidFill>
                  <a:schemeClr val="tx1"/>
                </a:solidFill>
              </a:rPr>
              <a:t>Looking at the Curriculum and Assessment Arrangements in Wales. Professor Graham Donaldson. Available at: </a:t>
            </a:r>
            <a:r>
              <a:rPr lang="en-GB" sz="4800" i="1" dirty="0">
                <a:solidFill>
                  <a:schemeClr val="tx1"/>
                </a:solidFill>
                <a:hlinkClick r:id="rId10"/>
              </a:rPr>
              <a:t>https://gov.wales/sites/default/files/publications/2018-03/succesful-futures-a-summary-of-professor-graham-donaldsons-report.pdf</a:t>
            </a:r>
            <a:r>
              <a:rPr lang="en-GB" sz="4800" i="1" dirty="0">
                <a:solidFill>
                  <a:schemeClr val="tx1"/>
                </a:solidFill>
              </a:rPr>
              <a:t> </a:t>
            </a: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+mn-ea"/>
                <a:cs typeface="+mn-cs"/>
              </a:rPr>
              <a:t>(Accessed: 22</a:t>
            </a:r>
            <a:r>
              <a:rPr kumimoji="0" lang="en-GB" sz="4800" b="0" i="0" u="none" strike="noStrike" kern="1200" cap="none" spc="0" normalizeH="0" baseline="3000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+mn-ea"/>
                <a:cs typeface="+mn-cs"/>
              </a:rPr>
              <a:t>nd</a:t>
            </a: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+mn-ea"/>
                <a:cs typeface="+mn-cs"/>
              </a:rPr>
              <a:t> February 2022). CC</a:t>
            </a:r>
            <a:endParaRPr lang="en-GB" sz="4800" dirty="0">
              <a:solidFill>
                <a:schemeClr val="tx1"/>
              </a:solidFill>
            </a:endParaRPr>
          </a:p>
          <a:p>
            <a:r>
              <a:rPr lang="en-GB" sz="4800" dirty="0">
                <a:solidFill>
                  <a:srgbClr val="000000"/>
                </a:solidFill>
              </a:rPr>
              <a:t>Welsh Assembly Government (WAG)</a:t>
            </a:r>
            <a:r>
              <a:rPr lang="en-GB" sz="4800" b="0" i="0" dirty="0">
                <a:solidFill>
                  <a:srgbClr val="000000"/>
                </a:solidFill>
                <a:effectLst/>
              </a:rPr>
              <a:t> (2008). </a:t>
            </a:r>
            <a:r>
              <a:rPr lang="en-GB" sz="4800" b="0" i="1" dirty="0">
                <a:solidFill>
                  <a:srgbClr val="000000"/>
                </a:solidFill>
                <a:effectLst/>
              </a:rPr>
              <a:t>Education for Sustainable Development and Global Citizenship A Common Understanding for Schools Information</a:t>
            </a:r>
            <a:r>
              <a:rPr lang="en-GB" sz="4800" b="0" i="0" dirty="0">
                <a:solidFill>
                  <a:srgbClr val="000000"/>
                </a:solidFill>
                <a:effectLst/>
              </a:rPr>
              <a:t>. [online] Available at: </a:t>
            </a:r>
            <a:r>
              <a:rPr lang="en-GB" sz="4800" b="0" i="0" dirty="0">
                <a:solidFill>
                  <a:srgbClr val="000000"/>
                </a:solidFill>
                <a:effectLst/>
                <a:hlinkClick r:id="rId11"/>
              </a:rPr>
              <a:t>https://hwb.gov.wales/storage/eaf467e6-30fe-45c9-93ef-cb30f31f1c90/common-understanding-for-school.pdf</a:t>
            </a:r>
            <a:r>
              <a:rPr lang="en-GB" sz="4800" b="0" i="0" dirty="0">
                <a:solidFill>
                  <a:srgbClr val="000000"/>
                </a:solidFill>
                <a:effectLst/>
              </a:rPr>
              <a:t>. (Accessed: 20</a:t>
            </a:r>
            <a:r>
              <a:rPr lang="en-GB" sz="4800" b="0" i="0" baseline="30000" dirty="0">
                <a:solidFill>
                  <a:srgbClr val="000000"/>
                </a:solidFill>
                <a:effectLst/>
              </a:rPr>
              <a:t>th</a:t>
            </a:r>
            <a:r>
              <a:rPr lang="en-GB" sz="4800" b="0" i="0" dirty="0">
                <a:solidFill>
                  <a:srgbClr val="000000"/>
                </a:solidFill>
                <a:effectLst/>
              </a:rPr>
              <a:t> February 2022). CC</a:t>
            </a:r>
          </a:p>
          <a:p>
            <a:r>
              <a:rPr lang="en-GB" sz="4800" dirty="0">
                <a:solidFill>
                  <a:srgbClr val="000000"/>
                </a:solidFill>
              </a:rPr>
              <a:t>V</a:t>
            </a:r>
            <a:r>
              <a:rPr lang="en-GB" sz="4800" b="0" i="0" dirty="0">
                <a:solidFill>
                  <a:srgbClr val="000000"/>
                </a:solidFill>
                <a:effectLst/>
              </a:rPr>
              <a:t>anoord</a:t>
            </a:r>
            <a:r>
              <a:rPr lang="en-GB" sz="4800" dirty="0">
                <a:solidFill>
                  <a:srgbClr val="000000"/>
                </a:solidFill>
              </a:rPr>
              <a:t> </a:t>
            </a:r>
            <a:r>
              <a:rPr lang="en-GB" sz="4800" b="0" i="0" dirty="0">
                <a:solidFill>
                  <a:srgbClr val="000000"/>
                </a:solidFill>
                <a:effectLst/>
              </a:rPr>
              <a:t>(2021). </a:t>
            </a:r>
            <a:r>
              <a:rPr lang="en-GB" sz="4800" b="0" i="1" dirty="0">
                <a:solidFill>
                  <a:srgbClr val="000000"/>
                </a:solidFill>
                <a:effectLst/>
              </a:rPr>
              <a:t>COP26 - Ocean Action is Climate Action | Van Oord</a:t>
            </a:r>
            <a:r>
              <a:rPr lang="en-GB" sz="4800" b="0" dirty="0">
                <a:solidFill>
                  <a:srgbClr val="000000"/>
                </a:solidFill>
                <a:effectLst/>
              </a:rPr>
              <a:t>. [Image]. </a:t>
            </a:r>
            <a:r>
              <a:rPr lang="en-GB" sz="4800" b="0" i="0" dirty="0">
                <a:solidFill>
                  <a:srgbClr val="000000"/>
                </a:solidFill>
                <a:effectLst/>
              </a:rPr>
              <a:t>[online] Available at: https://www.vanoord.com/en/updates/cop26-ocean-action-climate-action/ (Accessed: 22nd February 2022). CC</a:t>
            </a:r>
          </a:p>
          <a:p>
            <a:r>
              <a:rPr lang="en-GB" sz="4800" dirty="0" err="1">
                <a:solidFill>
                  <a:srgbClr val="000000"/>
                </a:solidFill>
              </a:rPr>
              <a:t>Zajda</a:t>
            </a:r>
            <a:r>
              <a:rPr lang="en-GB" sz="4800" dirty="0">
                <a:solidFill>
                  <a:srgbClr val="000000"/>
                </a:solidFill>
              </a:rPr>
              <a:t> J. (2010) </a:t>
            </a:r>
            <a:r>
              <a:rPr lang="en-GB" sz="4800" i="1" dirty="0">
                <a:solidFill>
                  <a:srgbClr val="000000"/>
                </a:solidFill>
              </a:rPr>
              <a:t>Global Pedagogies. Schooling for the Future. Globalisation, Comparative and Policy Research 12. </a:t>
            </a:r>
            <a:r>
              <a:rPr lang="en-GB" sz="4800" dirty="0">
                <a:solidFill>
                  <a:srgbClr val="000000"/>
                </a:solidFill>
              </a:rPr>
              <a:t>Melbourne: Springer</a:t>
            </a:r>
            <a:r>
              <a:rPr lang="en-GB" sz="4800" i="1" dirty="0">
                <a:solidFill>
                  <a:srgbClr val="000000"/>
                </a:solidFill>
              </a:rPr>
              <a:t>.</a:t>
            </a:r>
            <a:r>
              <a:rPr lang="en-GB" sz="4800" dirty="0">
                <a:solidFill>
                  <a:srgbClr val="000000"/>
                </a:solidFill>
              </a:rPr>
              <a:t> CC</a:t>
            </a:r>
            <a:endParaRPr lang="en-GB" sz="4800" b="0" dirty="0">
              <a:solidFill>
                <a:srgbClr val="000000"/>
              </a:solidFill>
              <a:effectLst/>
            </a:endParaRPr>
          </a:p>
          <a:p>
            <a:r>
              <a:rPr lang="en-GB" sz="4000" b="0" i="0" dirty="0">
                <a:solidFill>
                  <a:srgbClr val="000000"/>
                </a:solidFill>
                <a:effectLst/>
              </a:rPr>
              <a:t>‌</a:t>
            </a:r>
          </a:p>
          <a:p>
            <a:endParaRPr lang="en-GB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endParaRPr lang="en-GB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353D0DB-A3B7-4615-8A43-8079476B00DA}"/>
              </a:ext>
            </a:extLst>
          </p:cNvPr>
          <p:cNvSpPr txBox="1"/>
          <p:nvPr/>
        </p:nvSpPr>
        <p:spPr>
          <a:xfrm>
            <a:off x="10772305" y="39546"/>
            <a:ext cx="1382110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/>
              <a:t>(Catherine Collings 1403114)</a:t>
            </a:r>
          </a:p>
        </p:txBody>
      </p:sp>
    </p:spTree>
    <p:extLst>
      <p:ext uri="{BB962C8B-B14F-4D97-AF65-F5344CB8AC3E}">
        <p14:creationId xmlns:p14="http://schemas.microsoft.com/office/powerpoint/2010/main" val="15503378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14391</TotalTime>
  <Words>1211</Words>
  <Application>Microsoft Office PowerPoint</Application>
  <PresentationFormat>Widescreen</PresentationFormat>
  <Paragraphs>81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2" baseType="lpstr">
      <vt:lpstr>Arial</vt:lpstr>
      <vt:lpstr>Biome</vt:lpstr>
      <vt:lpstr>Calibri</vt:lpstr>
      <vt:lpstr>Calibri Light</vt:lpstr>
      <vt:lpstr>Freestyle Script</vt:lpstr>
      <vt:lpstr>Ink Free</vt:lpstr>
      <vt:lpstr>Lato</vt:lpstr>
      <vt:lpstr>Office Theme</vt:lpstr>
      <vt:lpstr>PowerPoint Presentation</vt:lpstr>
      <vt:lpstr>ESDGC Themes: The Natural Environment and Climate Change 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Catherine Collings (1403114)</dc:creator>
  <cp:lastModifiedBy>Catherine Collings (1403114)</cp:lastModifiedBy>
  <cp:revision>31</cp:revision>
  <cp:lastPrinted>2022-02-27T13:18:19Z</cp:lastPrinted>
  <dcterms:created xsi:type="dcterms:W3CDTF">2022-02-18T11:36:53Z</dcterms:created>
  <dcterms:modified xsi:type="dcterms:W3CDTF">2022-03-05T20:25:33Z</dcterms:modified>
</cp:coreProperties>
</file>