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00ED25-3AB4-42A5-856F-45E9DD173C10}" type="datetimeFigureOut">
              <a:rPr lang="en-GB" smtClean="0"/>
              <a:t>15/05/2018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6C6E49-9C94-46F2-AEDC-A650282D5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867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F39041E0-5F0F-4924-843E-3345D81A2774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4725C-4D4D-4565-A039-826854D43284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7C637-726F-4446-93CF-11EB10A7ED15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CBB2B-18A6-4CED-BFF5-2A62B83560DC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EB8B-C98C-4756-8966-A278C9CD2482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429A9-3412-4411-8DE1-875E552D8AAC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5BBE8-88DB-49BA-B2C1-B90ACA3653C7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AC9B9-5045-44AB-BBB1-B87C0A0A8CC0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00F4A-0928-4378-AFFA-8817A1595419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7E845D-9889-4D95-9F8F-3ACD3CE9BEF7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01309-354A-48B2-912A-CCDDFEEF72FD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63A06-15D1-4C9A-BBFC-E6B5A0CF0E94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F67B1-AD9D-4BD5-B7A3-0CDA26A0D54C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8A2650-C581-4098-A505-600E6A6D487D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033EA-5773-432B-B319-F46E65209CB9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91DAA7-0C6D-4295-BE7F-7DDA2BDDEA0B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C504E-5A7E-4B4A-B0D0-BCD0F2D73A08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A4787DF7-8328-4652-9920-61D26591B8B5}" type="datetime1">
              <a:rPr lang="en-US" smtClean="0"/>
              <a:t>5/15/2018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p151680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F2314-83BC-4E46-AEAE-9B33447180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4" y="443344"/>
            <a:ext cx="8825658" cy="4821381"/>
          </a:xfrm>
        </p:spPr>
        <p:txBody>
          <a:bodyPr/>
          <a:lstStyle/>
          <a:p>
            <a:br>
              <a:rPr lang="en-GB" sz="3200" dirty="0">
                <a:solidFill>
                  <a:schemeClr val="tx1"/>
                </a:solidFill>
              </a:rPr>
            </a:br>
            <a:br>
              <a:rPr lang="en-GB" sz="3200" dirty="0">
                <a:solidFill>
                  <a:schemeClr val="tx1"/>
                </a:solidFill>
              </a:rPr>
            </a:br>
            <a:br>
              <a:rPr lang="en-GB" sz="3200" dirty="0">
                <a:solidFill>
                  <a:schemeClr val="tx1"/>
                </a:solidFill>
              </a:rPr>
            </a:br>
            <a:br>
              <a:rPr lang="en-GB" sz="3200" dirty="0">
                <a:solidFill>
                  <a:schemeClr val="tx1"/>
                </a:solidFill>
              </a:rPr>
            </a:br>
            <a:br>
              <a:rPr lang="en-GB" sz="3200" dirty="0">
                <a:solidFill>
                  <a:schemeClr val="tx1"/>
                </a:solidFill>
              </a:rPr>
            </a:b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Module Code: M5X00962</a:t>
            </a:r>
            <a:br>
              <a:rPr lang="en-GB" sz="3200" dirty="0">
                <a:solidFill>
                  <a:schemeClr val="tx1"/>
                </a:solidFill>
              </a:rPr>
            </a:b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Embedded Counselling Practices</a:t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Level 5 – semester 2</a:t>
            </a:r>
            <a:br>
              <a:rPr lang="en-GB" sz="3200" dirty="0">
                <a:solidFill>
                  <a:schemeClr val="tx1"/>
                </a:solidFill>
              </a:rPr>
            </a:b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Assessment component: 3</a:t>
            </a:r>
            <a:br>
              <a:rPr lang="en-GB" sz="32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Powerpoint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BE0945-31AD-4167-A429-72C4D6A3F9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928255"/>
            <a:ext cx="8825658" cy="519545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94B462-AC02-43C1-9577-96DF224CD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p151680</a:t>
            </a:r>
          </a:p>
        </p:txBody>
      </p:sp>
    </p:spTree>
    <p:extLst>
      <p:ext uri="{BB962C8B-B14F-4D97-AF65-F5344CB8AC3E}">
        <p14:creationId xmlns:p14="http://schemas.microsoft.com/office/powerpoint/2010/main" val="39578084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C8AC6ED-8238-40E5-A0D4-886B58415F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9763" y="1615588"/>
            <a:ext cx="6470907" cy="3623707"/>
          </a:xfrm>
          <a:prstGeom prst="roundRect">
            <a:avLst>
              <a:gd name="adj" fmla="val 1858"/>
            </a:avLst>
          </a:prstGeom>
          <a:solidFill>
            <a:srgbClr val="FFFFFF">
              <a:shade val="85000"/>
            </a:srgbClr>
          </a:solidFill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4441AF2-20A9-466C-9003-0CAC5F293B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60773" y="1113062"/>
            <a:ext cx="3382297" cy="328195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200" b="1"/>
              <a:t>Embedded Counselling 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1AC15F-0196-4E36-A416-26567BD219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60773" y="4591665"/>
            <a:ext cx="3382298" cy="1150156"/>
          </a:xfrm>
        </p:spPr>
        <p:txBody>
          <a:bodyPr>
            <a:normAutofit/>
          </a:bodyPr>
          <a:lstStyle/>
          <a:p>
            <a:r>
              <a:rPr lang="en-GB"/>
              <a:t>My personal and professional development 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CD44E0F-FA8A-43D6-BB18-15DF7E8F4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4349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couple of street signs on a pole&#10;&#10;Description generated with very high confidence">
            <a:extLst>
              <a:ext uri="{FF2B5EF4-FFF2-40B4-BE49-F238E27FC236}">
                <a16:creationId xmlns:a16="http://schemas.microsoft.com/office/drawing/2014/main" id="{0F1EE60A-B23B-418A-BCCF-E88BA4D2EE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79" r="35216"/>
          <a:stretch/>
        </p:blipFill>
        <p:spPr>
          <a:xfrm>
            <a:off x="1109764" y="1113063"/>
            <a:ext cx="3531062" cy="462875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ADE01CB-E172-46EF-92DB-223B68FC08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74825" y="1143000"/>
            <a:ext cx="6268246" cy="1268144"/>
          </a:xfrm>
        </p:spPr>
        <p:txBody>
          <a:bodyPr>
            <a:normAutofit/>
          </a:bodyPr>
          <a:lstStyle/>
          <a:p>
            <a:r>
              <a:rPr lang="en-GB" sz="3600" dirty="0"/>
              <a:t>What is embedded counselling?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30A94B-7738-4B5D-B80E-7988D0119A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65336" y="2793370"/>
            <a:ext cx="6268246" cy="2921630"/>
          </a:xfrm>
        </p:spPr>
        <p:txBody>
          <a:bodyPr>
            <a:noAutofit/>
          </a:bodyPr>
          <a:lstStyle/>
          <a:p>
            <a:pPr marL="742950" lvl="1" indent="-285750" algn="l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chemeClr val="tx1"/>
                </a:solidFill>
              </a:rPr>
              <a:t>Secondary role </a:t>
            </a:r>
          </a:p>
          <a:p>
            <a:pPr marL="742950" lvl="1" indent="-285750" algn="l"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en-GB" sz="2000" b="1" dirty="0">
              <a:solidFill>
                <a:schemeClr val="tx1"/>
              </a:solidFill>
            </a:endParaRPr>
          </a:p>
          <a:p>
            <a:pPr marL="742950" lvl="1" indent="-285750" algn="l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chemeClr val="tx1"/>
                </a:solidFill>
              </a:rPr>
              <a:t>Empathic opportunity</a:t>
            </a:r>
          </a:p>
          <a:p>
            <a:pPr marL="742950" lvl="1" indent="-285750" algn="l">
              <a:lnSpc>
                <a:spcPct val="90000"/>
              </a:lnSpc>
              <a:buFont typeface="Wingdings" panose="05000000000000000000" pitchFamily="2" charset="2"/>
              <a:buChar char="v"/>
            </a:pPr>
            <a:endParaRPr lang="en-GB" sz="2000" b="1" dirty="0">
              <a:solidFill>
                <a:schemeClr val="tx1"/>
              </a:solidFill>
            </a:endParaRPr>
          </a:p>
          <a:p>
            <a:pPr marL="742950" lvl="1" indent="-285750" algn="l">
              <a:lnSpc>
                <a:spcPct val="90000"/>
              </a:lnSpc>
              <a:buFont typeface="Wingdings" panose="05000000000000000000" pitchFamily="2" charset="2"/>
              <a:buChar char="v"/>
            </a:pPr>
            <a:r>
              <a:rPr lang="en-GB" sz="2000" b="1" dirty="0">
                <a:solidFill>
                  <a:schemeClr val="tx1"/>
                </a:solidFill>
              </a:rPr>
              <a:t>Time restricted – normally lasting 8 to 10 minutes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A1A078-1853-4D9D-8E72-DF8A08520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9950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E01CB-E172-46EF-92DB-223B68FC08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219201"/>
            <a:ext cx="8825658" cy="1066799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Where does embedded counselling occur?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F30A94B-7738-4B5D-B80E-7988D0119A1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50473" y="2826327"/>
            <a:ext cx="7930140" cy="2812473"/>
          </a:xfrm>
        </p:spPr>
        <p:txBody>
          <a:bodyPr>
            <a:noAutofit/>
          </a:bodyPr>
          <a:lstStyle/>
          <a:p>
            <a:pPr marL="800100" lvl="1" indent="-342900" algn="l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</a:rPr>
              <a:t>Informal workplace settings</a:t>
            </a:r>
          </a:p>
          <a:p>
            <a:pPr marL="800100" lvl="1" indent="-342900" algn="l">
              <a:buFont typeface="Wingdings" panose="05000000000000000000" pitchFamily="2" charset="2"/>
              <a:buChar char="v"/>
            </a:pPr>
            <a:endParaRPr lang="en-GB" sz="2000" dirty="0">
              <a:solidFill>
                <a:schemeClr val="tx1"/>
              </a:solidFill>
            </a:endParaRPr>
          </a:p>
          <a:p>
            <a:pPr marL="800100" lvl="1" indent="-342900" algn="l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</a:rPr>
              <a:t>Home life – amongst family and friends</a:t>
            </a:r>
          </a:p>
          <a:p>
            <a:pPr marL="800100" lvl="1" indent="-342900" algn="l">
              <a:buFont typeface="Wingdings" panose="05000000000000000000" pitchFamily="2" charset="2"/>
              <a:buChar char="v"/>
            </a:pPr>
            <a:endParaRPr lang="en-GB" sz="2000" dirty="0">
              <a:solidFill>
                <a:schemeClr val="tx1"/>
              </a:solidFill>
            </a:endParaRPr>
          </a:p>
          <a:p>
            <a:pPr marL="800100" lvl="1" indent="-342900" algn="l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tx1"/>
                </a:solidFill>
              </a:rPr>
              <a:t>Anywhere!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B80746F-3478-4FBE-8DA1-1CCA08A06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82139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3B1ED-C173-4B1C-B042-AD5FB8DAA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371601"/>
            <a:ext cx="8825658" cy="1066800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Principles of embedded counselling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C25A54-5555-4A1C-BB76-E7749FF005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07127" y="2826327"/>
            <a:ext cx="7980218" cy="2812473"/>
          </a:xfrm>
        </p:spPr>
        <p:txBody>
          <a:bodyPr/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Set of interpersonal communication skills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Core conditions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dirty="0">
                <a:solidFill>
                  <a:schemeClr val="tx1"/>
                </a:solidFill>
              </a:rPr>
              <a:t>Enhances primary role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7298E7E-0969-4F9D-B2F9-B2D38DC226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1928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E7D15-A302-4186-A80C-2B98A2D8DA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052946"/>
            <a:ext cx="8825658" cy="1177636"/>
          </a:xfrm>
        </p:spPr>
        <p:txBody>
          <a:bodyPr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Aims of embedded counselling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420475-BB5B-4DEB-8E44-528AC9783F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92036" y="2604655"/>
            <a:ext cx="7675420" cy="3491345"/>
          </a:xfrm>
        </p:spPr>
        <p:txBody>
          <a:bodyPr>
            <a:no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Provide an environment for embedded counselling to take place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b="1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Reach people who wouldn’t otherwise have access to counselling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GB" sz="2400" b="1" dirty="0">
              <a:solidFill>
                <a:schemeClr val="tx1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400" b="1" dirty="0">
                <a:solidFill>
                  <a:schemeClr val="tx1"/>
                </a:solidFill>
              </a:rPr>
              <a:t>Enriches the primary profession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BEE0D3FE-B914-4884-8076-ED8BD822E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5870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E5A5D0-E499-4A2D-88E1-7DF0F5754A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2762" y="803565"/>
            <a:ext cx="8180863" cy="1330036"/>
          </a:xfrm>
        </p:spPr>
        <p:txBody>
          <a:bodyPr/>
          <a:lstStyle/>
          <a:p>
            <a:pPr algn="ctr"/>
            <a:r>
              <a:rPr lang="en-GB" sz="3600" b="1" dirty="0">
                <a:solidFill>
                  <a:schemeClr val="tx1"/>
                </a:solidFill>
              </a:rPr>
              <a:t>Personal and professional development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ADA918-72A3-480F-93A6-E3320AC0970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22763" y="3048000"/>
            <a:ext cx="7957849" cy="259080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7" name="Picture 6" descr="A close up of a sign&#10;&#10;Description generated with very high confidence">
            <a:extLst>
              <a:ext uri="{FF2B5EF4-FFF2-40B4-BE49-F238E27FC236}">
                <a16:creationId xmlns:a16="http://schemas.microsoft.com/office/drawing/2014/main" id="{A8472D2A-6CC6-4B0C-A99B-72CDF20F1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5568" y="3048000"/>
            <a:ext cx="8180863" cy="3255818"/>
          </a:xfrm>
          <a:prstGeom prst="rect">
            <a:avLst/>
          </a:prstGeom>
        </p:spPr>
      </p:pic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7B2E0C1-D3E3-42B8-9E40-1D0EC56A0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p151680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40083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7549</TotalTime>
  <Words>95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Century Gothic</vt:lpstr>
      <vt:lpstr>Wingdings</vt:lpstr>
      <vt:lpstr>Wingdings 3</vt:lpstr>
      <vt:lpstr>Ion Boardroom</vt:lpstr>
      <vt:lpstr>      Module Code: M5X00962  Embedded Counselling Practices Level 5 – semester 2  Assessment component: 3 Powerpoint presentation</vt:lpstr>
      <vt:lpstr>Embedded Counselling skills</vt:lpstr>
      <vt:lpstr>What is embedded counselling?</vt:lpstr>
      <vt:lpstr>Where does embedded counselling occur?</vt:lpstr>
      <vt:lpstr>Principles of embedded counselling</vt:lpstr>
      <vt:lpstr>Aims of embedded counselling</vt:lpstr>
      <vt:lpstr>Personal and professional development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Embedded Counselling skills</dc:title>
  <dc:creator>Rachel Campbell (P151680)</dc:creator>
  <cp:lastModifiedBy>Rachel Campbell (P151680)</cp:lastModifiedBy>
  <cp:revision>15</cp:revision>
  <dcterms:created xsi:type="dcterms:W3CDTF">2018-05-10T15:55:33Z</dcterms:created>
  <dcterms:modified xsi:type="dcterms:W3CDTF">2018-05-15T22:30:13Z</dcterms:modified>
</cp:coreProperties>
</file>