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79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8288000" cy="10287000"/>
  <p:notesSz cx="6858000" cy="9144000"/>
  <p:embeddedFontLst>
    <p:embeddedFont>
      <p:font typeface="Arial MT Pro" panose="020B0604020202020204" charset="0"/>
      <p:regular r:id="rId16"/>
    </p:embeddedFont>
    <p:embeddedFont>
      <p:font typeface="Arial MT Pro Bold" panose="020B0604020202020204" charset="0"/>
      <p:regular r:id="rId17"/>
    </p:embeddedFont>
    <p:embeddedFont>
      <p:font typeface="Playwrite US Modern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4995" autoAdjust="0"/>
    <p:restoredTop sz="94622" autoAdjust="0"/>
  </p:normalViewPr>
  <p:slideViewPr>
    <p:cSldViewPr>
      <p:cViewPr varScale="1">
        <p:scale>
          <a:sx n="39" d="100"/>
          <a:sy n="39" d="100"/>
        </p:scale>
        <p:origin x="964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>
        <p:scale>
          <a:sx n="100" d="100"/>
          <a:sy n="100" d="100"/>
        </p:scale>
        <p:origin x="1628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B8C7C5-FAE6-4D68-A828-ED154FCFC2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FA1C7B-8A78-408A-8700-198B4880F226}">
      <dgm:prSet/>
      <dgm:spPr/>
      <dgm:t>
        <a:bodyPr/>
        <a:lstStyle/>
        <a:p>
          <a:r>
            <a:rPr lang="en-US" dirty="0"/>
            <a:t>SUT MAE DIGWYDDIADAU HANESYDDOL WEDI SIAPIO GWAITH IEUENCTID</a:t>
          </a:r>
        </a:p>
      </dgm:t>
    </dgm:pt>
    <dgm:pt modelId="{A851CEFF-EFCC-4A2D-BFD8-BDEC9DCA2643}" type="parTrans" cxnId="{B14E61D7-2D9C-4C37-B6A3-7D9B43F2773F}">
      <dgm:prSet/>
      <dgm:spPr/>
      <dgm:t>
        <a:bodyPr/>
        <a:lstStyle/>
        <a:p>
          <a:endParaRPr lang="en-US"/>
        </a:p>
      </dgm:t>
    </dgm:pt>
    <dgm:pt modelId="{EDDA1126-4F75-474E-BF6B-00891DB7CB47}" type="sibTrans" cxnId="{B14E61D7-2D9C-4C37-B6A3-7D9B43F2773F}">
      <dgm:prSet/>
      <dgm:spPr/>
      <dgm:t>
        <a:bodyPr/>
        <a:lstStyle/>
        <a:p>
          <a:endParaRPr lang="en-US"/>
        </a:p>
      </dgm:t>
    </dgm:pt>
    <dgm:pt modelId="{793BC456-6A61-43E7-95FA-4CA12CACA3D5}">
      <dgm:prSet/>
      <dgm:spPr/>
      <dgm:t>
        <a:bodyPr/>
        <a:lstStyle/>
        <a:p>
          <a:r>
            <a:rPr lang="en-US"/>
            <a:t>DEGAWD FFOCWS: Y 1980AU</a:t>
          </a:r>
        </a:p>
      </dgm:t>
    </dgm:pt>
    <dgm:pt modelId="{7C0AF74E-E8F2-4794-AEB8-C7325663CA2E}" type="parTrans" cxnId="{376953AF-97D4-4434-8DD3-4D792B4D6CDE}">
      <dgm:prSet/>
      <dgm:spPr/>
      <dgm:t>
        <a:bodyPr/>
        <a:lstStyle/>
        <a:p>
          <a:endParaRPr lang="en-US"/>
        </a:p>
      </dgm:t>
    </dgm:pt>
    <dgm:pt modelId="{4CFE6699-E983-43C3-B8D9-0050F42097F4}" type="sibTrans" cxnId="{376953AF-97D4-4434-8DD3-4D792B4D6CDE}">
      <dgm:prSet/>
      <dgm:spPr/>
      <dgm:t>
        <a:bodyPr/>
        <a:lstStyle/>
        <a:p>
          <a:endParaRPr lang="en-US"/>
        </a:p>
      </dgm:t>
    </dgm:pt>
    <dgm:pt modelId="{69EEE3C4-8F73-41B4-97B3-1175E885346B}">
      <dgm:prSet/>
      <dgm:spPr/>
      <dgm:t>
        <a:bodyPr/>
        <a:lstStyle/>
        <a:p>
          <a:r>
            <a:rPr lang="en-US"/>
            <a:t>CYSYLLTU CYMDEITHAS, GWLEIDYDDIAETH A DIWYLLIANT Â GWAITH IEUENCTID</a:t>
          </a:r>
        </a:p>
      </dgm:t>
    </dgm:pt>
    <dgm:pt modelId="{58A41173-8106-4A1E-9283-6123B939B956}" type="parTrans" cxnId="{3F0077B2-4205-4CE7-9DDB-074E1AC59B93}">
      <dgm:prSet/>
      <dgm:spPr/>
      <dgm:t>
        <a:bodyPr/>
        <a:lstStyle/>
        <a:p>
          <a:endParaRPr lang="en-US"/>
        </a:p>
      </dgm:t>
    </dgm:pt>
    <dgm:pt modelId="{437B36AF-4974-428C-8477-549D9D49B039}" type="sibTrans" cxnId="{3F0077B2-4205-4CE7-9DDB-074E1AC59B93}">
      <dgm:prSet/>
      <dgm:spPr/>
      <dgm:t>
        <a:bodyPr/>
        <a:lstStyle/>
        <a:p>
          <a:endParaRPr lang="en-US"/>
        </a:p>
      </dgm:t>
    </dgm:pt>
    <dgm:pt modelId="{531D6EA9-548C-438A-96AF-4D9C442F3276}" type="pres">
      <dgm:prSet presAssocID="{DBB8C7C5-FAE6-4D68-A828-ED154FCFC2A6}" presName="vert0" presStyleCnt="0">
        <dgm:presLayoutVars>
          <dgm:dir/>
          <dgm:animOne val="branch"/>
          <dgm:animLvl val="lvl"/>
        </dgm:presLayoutVars>
      </dgm:prSet>
      <dgm:spPr/>
    </dgm:pt>
    <dgm:pt modelId="{A2192039-A284-4D1A-B214-B17234843754}" type="pres">
      <dgm:prSet presAssocID="{F5FA1C7B-8A78-408A-8700-198B4880F226}" presName="thickLine" presStyleLbl="alignNode1" presStyleIdx="0" presStyleCnt="3"/>
      <dgm:spPr/>
    </dgm:pt>
    <dgm:pt modelId="{3C8CEEF9-5784-4017-860B-C73E47B475F6}" type="pres">
      <dgm:prSet presAssocID="{F5FA1C7B-8A78-408A-8700-198B4880F226}" presName="horz1" presStyleCnt="0"/>
      <dgm:spPr/>
    </dgm:pt>
    <dgm:pt modelId="{18D83166-34F5-42D3-985E-A0CD050EA42E}" type="pres">
      <dgm:prSet presAssocID="{F5FA1C7B-8A78-408A-8700-198B4880F226}" presName="tx1" presStyleLbl="revTx" presStyleIdx="0" presStyleCnt="3"/>
      <dgm:spPr/>
    </dgm:pt>
    <dgm:pt modelId="{03631986-A949-457C-ADBF-3F9EB07FA43A}" type="pres">
      <dgm:prSet presAssocID="{F5FA1C7B-8A78-408A-8700-198B4880F226}" presName="vert1" presStyleCnt="0"/>
      <dgm:spPr/>
    </dgm:pt>
    <dgm:pt modelId="{B8D8D991-53D8-4D07-AB3D-BF62FDE3EA26}" type="pres">
      <dgm:prSet presAssocID="{793BC456-6A61-43E7-95FA-4CA12CACA3D5}" presName="thickLine" presStyleLbl="alignNode1" presStyleIdx="1" presStyleCnt="3"/>
      <dgm:spPr/>
    </dgm:pt>
    <dgm:pt modelId="{2836199D-EC99-4994-9BF5-C8B06BEFC21F}" type="pres">
      <dgm:prSet presAssocID="{793BC456-6A61-43E7-95FA-4CA12CACA3D5}" presName="horz1" presStyleCnt="0"/>
      <dgm:spPr/>
    </dgm:pt>
    <dgm:pt modelId="{FEC2A5E0-112A-4C69-8554-EB9C6EA4D4F1}" type="pres">
      <dgm:prSet presAssocID="{793BC456-6A61-43E7-95FA-4CA12CACA3D5}" presName="tx1" presStyleLbl="revTx" presStyleIdx="1" presStyleCnt="3"/>
      <dgm:spPr/>
    </dgm:pt>
    <dgm:pt modelId="{8BE80BBA-6DEE-4FA9-A944-F68A95B85224}" type="pres">
      <dgm:prSet presAssocID="{793BC456-6A61-43E7-95FA-4CA12CACA3D5}" presName="vert1" presStyleCnt="0"/>
      <dgm:spPr/>
    </dgm:pt>
    <dgm:pt modelId="{A44E61B9-DD53-4AFC-A424-6120561D184F}" type="pres">
      <dgm:prSet presAssocID="{69EEE3C4-8F73-41B4-97B3-1175E885346B}" presName="thickLine" presStyleLbl="alignNode1" presStyleIdx="2" presStyleCnt="3"/>
      <dgm:spPr/>
    </dgm:pt>
    <dgm:pt modelId="{186BFD9A-047A-497A-95AF-C7FB4F488DEE}" type="pres">
      <dgm:prSet presAssocID="{69EEE3C4-8F73-41B4-97B3-1175E885346B}" presName="horz1" presStyleCnt="0"/>
      <dgm:spPr/>
    </dgm:pt>
    <dgm:pt modelId="{A179D6D0-E859-4C5E-A3A1-22226367F3A9}" type="pres">
      <dgm:prSet presAssocID="{69EEE3C4-8F73-41B4-97B3-1175E885346B}" presName="tx1" presStyleLbl="revTx" presStyleIdx="2" presStyleCnt="3"/>
      <dgm:spPr/>
    </dgm:pt>
    <dgm:pt modelId="{8340E249-CD03-4AD5-A730-4DB2E8EE5DA8}" type="pres">
      <dgm:prSet presAssocID="{69EEE3C4-8F73-41B4-97B3-1175E885346B}" presName="vert1" presStyleCnt="0"/>
      <dgm:spPr/>
    </dgm:pt>
  </dgm:ptLst>
  <dgm:cxnLst>
    <dgm:cxn modelId="{3D749723-0F5D-4CEA-884F-8E995D13838D}" type="presOf" srcId="{F5FA1C7B-8A78-408A-8700-198B4880F226}" destId="{18D83166-34F5-42D3-985E-A0CD050EA42E}" srcOrd="0" destOrd="0" presId="urn:microsoft.com/office/officeart/2008/layout/LinedList"/>
    <dgm:cxn modelId="{F4A47087-6AED-4C97-A93F-333ED190119B}" type="presOf" srcId="{793BC456-6A61-43E7-95FA-4CA12CACA3D5}" destId="{FEC2A5E0-112A-4C69-8554-EB9C6EA4D4F1}" srcOrd="0" destOrd="0" presId="urn:microsoft.com/office/officeart/2008/layout/LinedList"/>
    <dgm:cxn modelId="{376953AF-97D4-4434-8DD3-4D792B4D6CDE}" srcId="{DBB8C7C5-FAE6-4D68-A828-ED154FCFC2A6}" destId="{793BC456-6A61-43E7-95FA-4CA12CACA3D5}" srcOrd="1" destOrd="0" parTransId="{7C0AF74E-E8F2-4794-AEB8-C7325663CA2E}" sibTransId="{4CFE6699-E983-43C3-B8D9-0050F42097F4}"/>
    <dgm:cxn modelId="{3F0077B2-4205-4CE7-9DDB-074E1AC59B93}" srcId="{DBB8C7C5-FAE6-4D68-A828-ED154FCFC2A6}" destId="{69EEE3C4-8F73-41B4-97B3-1175E885346B}" srcOrd="2" destOrd="0" parTransId="{58A41173-8106-4A1E-9283-6123B939B956}" sibTransId="{437B36AF-4974-428C-8477-549D9D49B039}"/>
    <dgm:cxn modelId="{1E34C2BF-098A-4E9E-93F3-24507597E07B}" type="presOf" srcId="{69EEE3C4-8F73-41B4-97B3-1175E885346B}" destId="{A179D6D0-E859-4C5E-A3A1-22226367F3A9}" srcOrd="0" destOrd="0" presId="urn:microsoft.com/office/officeart/2008/layout/LinedList"/>
    <dgm:cxn modelId="{B14E61D7-2D9C-4C37-B6A3-7D9B43F2773F}" srcId="{DBB8C7C5-FAE6-4D68-A828-ED154FCFC2A6}" destId="{F5FA1C7B-8A78-408A-8700-198B4880F226}" srcOrd="0" destOrd="0" parTransId="{A851CEFF-EFCC-4A2D-BFD8-BDEC9DCA2643}" sibTransId="{EDDA1126-4F75-474E-BF6B-00891DB7CB47}"/>
    <dgm:cxn modelId="{14580BF7-B243-4DED-A7E7-3FAC8FA06B24}" type="presOf" srcId="{DBB8C7C5-FAE6-4D68-A828-ED154FCFC2A6}" destId="{531D6EA9-548C-438A-96AF-4D9C442F3276}" srcOrd="0" destOrd="0" presId="urn:microsoft.com/office/officeart/2008/layout/LinedList"/>
    <dgm:cxn modelId="{BB0F6024-2E75-449A-ADDB-B798F789C702}" type="presParOf" srcId="{531D6EA9-548C-438A-96AF-4D9C442F3276}" destId="{A2192039-A284-4D1A-B214-B17234843754}" srcOrd="0" destOrd="0" presId="urn:microsoft.com/office/officeart/2008/layout/LinedList"/>
    <dgm:cxn modelId="{209F04DE-73E6-4990-A8D1-81B712025520}" type="presParOf" srcId="{531D6EA9-548C-438A-96AF-4D9C442F3276}" destId="{3C8CEEF9-5784-4017-860B-C73E47B475F6}" srcOrd="1" destOrd="0" presId="urn:microsoft.com/office/officeart/2008/layout/LinedList"/>
    <dgm:cxn modelId="{5F9BE8C8-B3E6-45F7-82A9-9DF443D5BBED}" type="presParOf" srcId="{3C8CEEF9-5784-4017-860B-C73E47B475F6}" destId="{18D83166-34F5-42D3-985E-A0CD050EA42E}" srcOrd="0" destOrd="0" presId="urn:microsoft.com/office/officeart/2008/layout/LinedList"/>
    <dgm:cxn modelId="{0EF4A1ED-5C02-4CF0-8B45-F35D7A410E0D}" type="presParOf" srcId="{3C8CEEF9-5784-4017-860B-C73E47B475F6}" destId="{03631986-A949-457C-ADBF-3F9EB07FA43A}" srcOrd="1" destOrd="0" presId="urn:microsoft.com/office/officeart/2008/layout/LinedList"/>
    <dgm:cxn modelId="{97B03766-EA91-49C4-8793-295776E8BC91}" type="presParOf" srcId="{531D6EA9-548C-438A-96AF-4D9C442F3276}" destId="{B8D8D991-53D8-4D07-AB3D-BF62FDE3EA26}" srcOrd="2" destOrd="0" presId="urn:microsoft.com/office/officeart/2008/layout/LinedList"/>
    <dgm:cxn modelId="{31073139-04C6-4213-9F59-B9348BB310FF}" type="presParOf" srcId="{531D6EA9-548C-438A-96AF-4D9C442F3276}" destId="{2836199D-EC99-4994-9BF5-C8B06BEFC21F}" srcOrd="3" destOrd="0" presId="urn:microsoft.com/office/officeart/2008/layout/LinedList"/>
    <dgm:cxn modelId="{AC17E4C3-317A-4F91-B721-E25DF456E286}" type="presParOf" srcId="{2836199D-EC99-4994-9BF5-C8B06BEFC21F}" destId="{FEC2A5E0-112A-4C69-8554-EB9C6EA4D4F1}" srcOrd="0" destOrd="0" presId="urn:microsoft.com/office/officeart/2008/layout/LinedList"/>
    <dgm:cxn modelId="{2EDA998F-4083-4B00-87B5-D9FCFD8D12C1}" type="presParOf" srcId="{2836199D-EC99-4994-9BF5-C8B06BEFC21F}" destId="{8BE80BBA-6DEE-4FA9-A944-F68A95B85224}" srcOrd="1" destOrd="0" presId="urn:microsoft.com/office/officeart/2008/layout/LinedList"/>
    <dgm:cxn modelId="{7728B80D-F62A-4B78-B373-8E3944C54521}" type="presParOf" srcId="{531D6EA9-548C-438A-96AF-4D9C442F3276}" destId="{A44E61B9-DD53-4AFC-A424-6120561D184F}" srcOrd="4" destOrd="0" presId="urn:microsoft.com/office/officeart/2008/layout/LinedList"/>
    <dgm:cxn modelId="{05839B20-98F1-4256-B21E-1E99DB581085}" type="presParOf" srcId="{531D6EA9-548C-438A-96AF-4D9C442F3276}" destId="{186BFD9A-047A-497A-95AF-C7FB4F488DEE}" srcOrd="5" destOrd="0" presId="urn:microsoft.com/office/officeart/2008/layout/LinedList"/>
    <dgm:cxn modelId="{0C6E012D-B0C2-4969-9477-C28304665CC6}" type="presParOf" srcId="{186BFD9A-047A-497A-95AF-C7FB4F488DEE}" destId="{A179D6D0-E859-4C5E-A3A1-22226367F3A9}" srcOrd="0" destOrd="0" presId="urn:microsoft.com/office/officeart/2008/layout/LinedList"/>
    <dgm:cxn modelId="{7537235F-1799-4E2E-BFED-DE57EE9712CE}" type="presParOf" srcId="{186BFD9A-047A-497A-95AF-C7FB4F488DEE}" destId="{8340E249-CD03-4AD5-A730-4DB2E8EE5D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670849-C2A0-4868-A217-F287C7E34CF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957B39-C103-42A9-A58B-7A14776215F8}">
      <dgm:prSet/>
      <dgm:spPr/>
      <dgm:t>
        <a:bodyPr/>
        <a:lstStyle/>
        <a:p>
          <a:r>
            <a:rPr lang="en-US" b="1" dirty="0"/>
            <a:t>CEFNOGI DATBLYGIAD PERSONOL A CHYMDEITHASOL POBL IFANC</a:t>
          </a:r>
          <a:endParaRPr lang="en-US" dirty="0"/>
        </a:p>
      </dgm:t>
    </dgm:pt>
    <dgm:pt modelId="{F10AB979-37D1-4C89-92EA-8E2D5FE5CD07}" type="parTrans" cxnId="{EB43621E-A1A0-4178-B920-BC4346E46728}">
      <dgm:prSet/>
      <dgm:spPr/>
      <dgm:t>
        <a:bodyPr/>
        <a:lstStyle/>
        <a:p>
          <a:endParaRPr lang="en-US"/>
        </a:p>
      </dgm:t>
    </dgm:pt>
    <dgm:pt modelId="{A42E9F11-4331-418D-A8A4-6313A33F92F3}" type="sibTrans" cxnId="{EB43621E-A1A0-4178-B920-BC4346E46728}">
      <dgm:prSet/>
      <dgm:spPr/>
      <dgm:t>
        <a:bodyPr/>
        <a:lstStyle/>
        <a:p>
          <a:endParaRPr lang="en-US"/>
        </a:p>
      </dgm:t>
    </dgm:pt>
    <dgm:pt modelId="{8B4A5B18-0828-4BA0-A539-F053BC164D16}">
      <dgm:prSet/>
      <dgm:spPr/>
      <dgm:t>
        <a:bodyPr/>
        <a:lstStyle/>
        <a:p>
          <a:r>
            <a:rPr lang="en-US"/>
            <a:t>–DIGWYDD TU ALLAN I'R YSGOL</a:t>
          </a:r>
        </a:p>
      </dgm:t>
    </dgm:pt>
    <dgm:pt modelId="{2A11DAB6-C978-48B9-BBDE-E51E091FBD84}" type="parTrans" cxnId="{8F1AF26D-98C4-47CB-9EDD-21671E35ED70}">
      <dgm:prSet/>
      <dgm:spPr/>
      <dgm:t>
        <a:bodyPr/>
        <a:lstStyle/>
        <a:p>
          <a:endParaRPr lang="en-US"/>
        </a:p>
      </dgm:t>
    </dgm:pt>
    <dgm:pt modelId="{55D1A400-766D-4549-8D0D-246CCDA6B8FE}" type="sibTrans" cxnId="{8F1AF26D-98C4-47CB-9EDD-21671E35ED70}">
      <dgm:prSet/>
      <dgm:spPr/>
      <dgm:t>
        <a:bodyPr/>
        <a:lstStyle/>
        <a:p>
          <a:endParaRPr lang="en-US"/>
        </a:p>
      </dgm:t>
    </dgm:pt>
    <dgm:pt modelId="{1B200B4A-EDC7-491C-B692-F5F1D3D6DBC1}">
      <dgm:prSet/>
      <dgm:spPr/>
      <dgm:t>
        <a:bodyPr/>
        <a:lstStyle/>
        <a:p>
          <a:r>
            <a:rPr lang="en-US"/>
            <a:t>–SEILIEDIG AR BERTHYNAS AC YMDDIRIEDAETH</a:t>
          </a:r>
        </a:p>
      </dgm:t>
    </dgm:pt>
    <dgm:pt modelId="{2779993B-683C-4D8B-B7B0-6E4A85623343}" type="parTrans" cxnId="{93084709-8161-4086-B59C-467C19666525}">
      <dgm:prSet/>
      <dgm:spPr/>
      <dgm:t>
        <a:bodyPr/>
        <a:lstStyle/>
        <a:p>
          <a:endParaRPr lang="en-US"/>
        </a:p>
      </dgm:t>
    </dgm:pt>
    <dgm:pt modelId="{01845D0C-D661-4222-9583-CB70039899B2}" type="sibTrans" cxnId="{93084709-8161-4086-B59C-467C19666525}">
      <dgm:prSet/>
      <dgm:spPr/>
      <dgm:t>
        <a:bodyPr/>
        <a:lstStyle/>
        <a:p>
          <a:endParaRPr lang="en-US"/>
        </a:p>
      </dgm:t>
    </dgm:pt>
    <dgm:pt modelId="{5D34659D-E719-4000-9300-EF498C6B7AE6}">
      <dgm:prSet/>
      <dgm:spPr/>
      <dgm:t>
        <a:bodyPr/>
        <a:lstStyle/>
        <a:p>
          <a:r>
            <a:rPr lang="en-US" dirty="0"/>
            <a:t>–DATBLYGU SGILIAU BYWYD A HYDER</a:t>
          </a:r>
        </a:p>
      </dgm:t>
    </dgm:pt>
    <dgm:pt modelId="{32F31D71-F45E-4019-9547-433CF78636E5}" type="parTrans" cxnId="{79CF9E02-8011-4624-AEFE-5BAB8A832462}">
      <dgm:prSet/>
      <dgm:spPr/>
      <dgm:t>
        <a:bodyPr/>
        <a:lstStyle/>
        <a:p>
          <a:endParaRPr lang="en-US"/>
        </a:p>
      </dgm:t>
    </dgm:pt>
    <dgm:pt modelId="{5D7B27FB-9468-4554-8B44-E83DB793CA8A}" type="sibTrans" cxnId="{79CF9E02-8011-4624-AEFE-5BAB8A832462}">
      <dgm:prSet/>
      <dgm:spPr/>
      <dgm:t>
        <a:bodyPr/>
        <a:lstStyle/>
        <a:p>
          <a:endParaRPr lang="en-US"/>
        </a:p>
      </dgm:t>
    </dgm:pt>
    <dgm:pt modelId="{5F606C64-8078-4C31-9E6D-059633F5EDDD}" type="pres">
      <dgm:prSet presAssocID="{61670849-C2A0-4868-A217-F287C7E34CFF}" presName="outerComposite" presStyleCnt="0">
        <dgm:presLayoutVars>
          <dgm:chMax val="5"/>
          <dgm:dir/>
          <dgm:resizeHandles val="exact"/>
        </dgm:presLayoutVars>
      </dgm:prSet>
      <dgm:spPr/>
    </dgm:pt>
    <dgm:pt modelId="{EF10B9C1-56EC-479D-86E3-6B8D707BE993}" type="pres">
      <dgm:prSet presAssocID="{61670849-C2A0-4868-A217-F287C7E34CFF}" presName="dummyMaxCanvas" presStyleCnt="0">
        <dgm:presLayoutVars/>
      </dgm:prSet>
      <dgm:spPr/>
    </dgm:pt>
    <dgm:pt modelId="{C1852D6C-AF54-4AC4-904C-8AC7144B72C4}" type="pres">
      <dgm:prSet presAssocID="{61670849-C2A0-4868-A217-F287C7E34CFF}" presName="FourNodes_1" presStyleLbl="node1" presStyleIdx="0" presStyleCnt="4">
        <dgm:presLayoutVars>
          <dgm:bulletEnabled val="1"/>
        </dgm:presLayoutVars>
      </dgm:prSet>
      <dgm:spPr/>
    </dgm:pt>
    <dgm:pt modelId="{AC5E1F1B-E4AF-4470-BEAA-BD53384E2F20}" type="pres">
      <dgm:prSet presAssocID="{61670849-C2A0-4868-A217-F287C7E34CFF}" presName="FourNodes_2" presStyleLbl="node1" presStyleIdx="1" presStyleCnt="4">
        <dgm:presLayoutVars>
          <dgm:bulletEnabled val="1"/>
        </dgm:presLayoutVars>
      </dgm:prSet>
      <dgm:spPr/>
    </dgm:pt>
    <dgm:pt modelId="{C527A49B-C054-4F77-AE3D-67431915012F}" type="pres">
      <dgm:prSet presAssocID="{61670849-C2A0-4868-A217-F287C7E34CFF}" presName="FourNodes_3" presStyleLbl="node1" presStyleIdx="2" presStyleCnt="4">
        <dgm:presLayoutVars>
          <dgm:bulletEnabled val="1"/>
        </dgm:presLayoutVars>
      </dgm:prSet>
      <dgm:spPr/>
    </dgm:pt>
    <dgm:pt modelId="{C261E0AE-25AA-4F75-B732-EA29CC01DF3F}" type="pres">
      <dgm:prSet presAssocID="{61670849-C2A0-4868-A217-F287C7E34CFF}" presName="FourNodes_4" presStyleLbl="node1" presStyleIdx="3" presStyleCnt="4">
        <dgm:presLayoutVars>
          <dgm:bulletEnabled val="1"/>
        </dgm:presLayoutVars>
      </dgm:prSet>
      <dgm:spPr/>
    </dgm:pt>
    <dgm:pt modelId="{7E8C915C-0C5E-4CF9-8D16-F35F5C93A480}" type="pres">
      <dgm:prSet presAssocID="{61670849-C2A0-4868-A217-F287C7E34CFF}" presName="FourConn_1-2" presStyleLbl="fgAccFollowNode1" presStyleIdx="0" presStyleCnt="3">
        <dgm:presLayoutVars>
          <dgm:bulletEnabled val="1"/>
        </dgm:presLayoutVars>
      </dgm:prSet>
      <dgm:spPr/>
    </dgm:pt>
    <dgm:pt modelId="{DFBDE9B3-BA46-47D6-B6EA-CD22E2D63E2B}" type="pres">
      <dgm:prSet presAssocID="{61670849-C2A0-4868-A217-F287C7E34CFF}" presName="FourConn_2-3" presStyleLbl="fgAccFollowNode1" presStyleIdx="1" presStyleCnt="3">
        <dgm:presLayoutVars>
          <dgm:bulletEnabled val="1"/>
        </dgm:presLayoutVars>
      </dgm:prSet>
      <dgm:spPr/>
    </dgm:pt>
    <dgm:pt modelId="{CD41B790-2A42-4E75-8F77-F84AD43664EA}" type="pres">
      <dgm:prSet presAssocID="{61670849-C2A0-4868-A217-F287C7E34CFF}" presName="FourConn_3-4" presStyleLbl="fgAccFollowNode1" presStyleIdx="2" presStyleCnt="3">
        <dgm:presLayoutVars>
          <dgm:bulletEnabled val="1"/>
        </dgm:presLayoutVars>
      </dgm:prSet>
      <dgm:spPr/>
    </dgm:pt>
    <dgm:pt modelId="{D1119FE0-5701-409D-AF95-F000E4B03725}" type="pres">
      <dgm:prSet presAssocID="{61670849-C2A0-4868-A217-F287C7E34CFF}" presName="FourNodes_1_text" presStyleLbl="node1" presStyleIdx="3" presStyleCnt="4">
        <dgm:presLayoutVars>
          <dgm:bulletEnabled val="1"/>
        </dgm:presLayoutVars>
      </dgm:prSet>
      <dgm:spPr/>
    </dgm:pt>
    <dgm:pt modelId="{EFD7906E-E2B7-44B9-8CF7-751C704A4A19}" type="pres">
      <dgm:prSet presAssocID="{61670849-C2A0-4868-A217-F287C7E34CFF}" presName="FourNodes_2_text" presStyleLbl="node1" presStyleIdx="3" presStyleCnt="4">
        <dgm:presLayoutVars>
          <dgm:bulletEnabled val="1"/>
        </dgm:presLayoutVars>
      </dgm:prSet>
      <dgm:spPr/>
    </dgm:pt>
    <dgm:pt modelId="{7DC40B4E-EAD9-465B-AD4E-7A861FB8AF46}" type="pres">
      <dgm:prSet presAssocID="{61670849-C2A0-4868-A217-F287C7E34CFF}" presName="FourNodes_3_text" presStyleLbl="node1" presStyleIdx="3" presStyleCnt="4">
        <dgm:presLayoutVars>
          <dgm:bulletEnabled val="1"/>
        </dgm:presLayoutVars>
      </dgm:prSet>
      <dgm:spPr/>
    </dgm:pt>
    <dgm:pt modelId="{6574BCA9-4C3B-4246-A8CD-65AE8F4CDE3F}" type="pres">
      <dgm:prSet presAssocID="{61670849-C2A0-4868-A217-F287C7E34CF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9CF9E02-8011-4624-AEFE-5BAB8A832462}" srcId="{61670849-C2A0-4868-A217-F287C7E34CFF}" destId="{5D34659D-E719-4000-9300-EF498C6B7AE6}" srcOrd="3" destOrd="0" parTransId="{32F31D71-F45E-4019-9547-433CF78636E5}" sibTransId="{5D7B27FB-9468-4554-8B44-E83DB793CA8A}"/>
    <dgm:cxn modelId="{93084709-8161-4086-B59C-467C19666525}" srcId="{61670849-C2A0-4868-A217-F287C7E34CFF}" destId="{1B200B4A-EDC7-491C-B692-F5F1D3D6DBC1}" srcOrd="2" destOrd="0" parTransId="{2779993B-683C-4D8B-B7B0-6E4A85623343}" sibTransId="{01845D0C-D661-4222-9583-CB70039899B2}"/>
    <dgm:cxn modelId="{4D831D19-BD14-4FF3-9511-B15E42775B0B}" type="presOf" srcId="{8B4A5B18-0828-4BA0-A539-F053BC164D16}" destId="{EFD7906E-E2B7-44B9-8CF7-751C704A4A19}" srcOrd="1" destOrd="0" presId="urn:microsoft.com/office/officeart/2005/8/layout/vProcess5"/>
    <dgm:cxn modelId="{EB43621E-A1A0-4178-B920-BC4346E46728}" srcId="{61670849-C2A0-4868-A217-F287C7E34CFF}" destId="{6F957B39-C103-42A9-A58B-7A14776215F8}" srcOrd="0" destOrd="0" parTransId="{F10AB979-37D1-4C89-92EA-8E2D5FE5CD07}" sibTransId="{A42E9F11-4331-418D-A8A4-6313A33F92F3}"/>
    <dgm:cxn modelId="{0B1BC52F-0B2F-462B-A8EF-189BF9E1EF16}" type="presOf" srcId="{1B200B4A-EDC7-491C-B692-F5F1D3D6DBC1}" destId="{7DC40B4E-EAD9-465B-AD4E-7A861FB8AF46}" srcOrd="1" destOrd="0" presId="urn:microsoft.com/office/officeart/2005/8/layout/vProcess5"/>
    <dgm:cxn modelId="{C81F2731-6648-44AC-9D3F-9AF37CE25494}" type="presOf" srcId="{5D34659D-E719-4000-9300-EF498C6B7AE6}" destId="{C261E0AE-25AA-4F75-B732-EA29CC01DF3F}" srcOrd="0" destOrd="0" presId="urn:microsoft.com/office/officeart/2005/8/layout/vProcess5"/>
    <dgm:cxn modelId="{6143C336-ECFF-4D07-B1CF-5869774FC12A}" type="presOf" srcId="{6F957B39-C103-42A9-A58B-7A14776215F8}" destId="{D1119FE0-5701-409D-AF95-F000E4B03725}" srcOrd="1" destOrd="0" presId="urn:microsoft.com/office/officeart/2005/8/layout/vProcess5"/>
    <dgm:cxn modelId="{8E80CB38-AA95-4462-9B14-E608EBDB8337}" type="presOf" srcId="{55D1A400-766D-4549-8D0D-246CCDA6B8FE}" destId="{DFBDE9B3-BA46-47D6-B6EA-CD22E2D63E2B}" srcOrd="0" destOrd="0" presId="urn:microsoft.com/office/officeart/2005/8/layout/vProcess5"/>
    <dgm:cxn modelId="{8F60B16D-7E26-477F-87E1-C6452CA368F0}" type="presOf" srcId="{8B4A5B18-0828-4BA0-A539-F053BC164D16}" destId="{AC5E1F1B-E4AF-4470-BEAA-BD53384E2F20}" srcOrd="0" destOrd="0" presId="urn:microsoft.com/office/officeart/2005/8/layout/vProcess5"/>
    <dgm:cxn modelId="{8F1AF26D-98C4-47CB-9EDD-21671E35ED70}" srcId="{61670849-C2A0-4868-A217-F287C7E34CFF}" destId="{8B4A5B18-0828-4BA0-A539-F053BC164D16}" srcOrd="1" destOrd="0" parTransId="{2A11DAB6-C978-48B9-BBDE-E51E091FBD84}" sibTransId="{55D1A400-766D-4549-8D0D-246CCDA6B8FE}"/>
    <dgm:cxn modelId="{7E973B97-4094-438A-B540-05553140E1AB}" type="presOf" srcId="{6F957B39-C103-42A9-A58B-7A14776215F8}" destId="{C1852D6C-AF54-4AC4-904C-8AC7144B72C4}" srcOrd="0" destOrd="0" presId="urn:microsoft.com/office/officeart/2005/8/layout/vProcess5"/>
    <dgm:cxn modelId="{0926FC9C-A7DE-46F9-82F9-AD70FDEB1BA1}" type="presOf" srcId="{A42E9F11-4331-418D-A8A4-6313A33F92F3}" destId="{7E8C915C-0C5E-4CF9-8D16-F35F5C93A480}" srcOrd="0" destOrd="0" presId="urn:microsoft.com/office/officeart/2005/8/layout/vProcess5"/>
    <dgm:cxn modelId="{830C3DBF-6F72-40C3-A278-7865D53686FF}" type="presOf" srcId="{61670849-C2A0-4868-A217-F287C7E34CFF}" destId="{5F606C64-8078-4C31-9E6D-059633F5EDDD}" srcOrd="0" destOrd="0" presId="urn:microsoft.com/office/officeart/2005/8/layout/vProcess5"/>
    <dgm:cxn modelId="{E29765C6-7A6F-4274-B846-6B62A081EF78}" type="presOf" srcId="{5D34659D-E719-4000-9300-EF498C6B7AE6}" destId="{6574BCA9-4C3B-4246-A8CD-65AE8F4CDE3F}" srcOrd="1" destOrd="0" presId="urn:microsoft.com/office/officeart/2005/8/layout/vProcess5"/>
    <dgm:cxn modelId="{676AB5DD-4DE9-4898-BD15-0C6F45C7EDAD}" type="presOf" srcId="{01845D0C-D661-4222-9583-CB70039899B2}" destId="{CD41B790-2A42-4E75-8F77-F84AD43664EA}" srcOrd="0" destOrd="0" presId="urn:microsoft.com/office/officeart/2005/8/layout/vProcess5"/>
    <dgm:cxn modelId="{9CA621F6-0271-40A5-B19E-63AA95B4F5AE}" type="presOf" srcId="{1B200B4A-EDC7-491C-B692-F5F1D3D6DBC1}" destId="{C527A49B-C054-4F77-AE3D-67431915012F}" srcOrd="0" destOrd="0" presId="urn:microsoft.com/office/officeart/2005/8/layout/vProcess5"/>
    <dgm:cxn modelId="{1AABFADB-33A2-4214-B309-1D8CB9831F89}" type="presParOf" srcId="{5F606C64-8078-4C31-9E6D-059633F5EDDD}" destId="{EF10B9C1-56EC-479D-86E3-6B8D707BE993}" srcOrd="0" destOrd="0" presId="urn:microsoft.com/office/officeart/2005/8/layout/vProcess5"/>
    <dgm:cxn modelId="{B247F716-6017-4555-A7CC-9201A0F1E26F}" type="presParOf" srcId="{5F606C64-8078-4C31-9E6D-059633F5EDDD}" destId="{C1852D6C-AF54-4AC4-904C-8AC7144B72C4}" srcOrd="1" destOrd="0" presId="urn:microsoft.com/office/officeart/2005/8/layout/vProcess5"/>
    <dgm:cxn modelId="{BCAD4440-FEAD-4BAD-8FC6-E1BAEFDB2CF1}" type="presParOf" srcId="{5F606C64-8078-4C31-9E6D-059633F5EDDD}" destId="{AC5E1F1B-E4AF-4470-BEAA-BD53384E2F20}" srcOrd="2" destOrd="0" presId="urn:microsoft.com/office/officeart/2005/8/layout/vProcess5"/>
    <dgm:cxn modelId="{E59A5180-8DA1-4E3B-8E26-0B16249CAF27}" type="presParOf" srcId="{5F606C64-8078-4C31-9E6D-059633F5EDDD}" destId="{C527A49B-C054-4F77-AE3D-67431915012F}" srcOrd="3" destOrd="0" presId="urn:microsoft.com/office/officeart/2005/8/layout/vProcess5"/>
    <dgm:cxn modelId="{4A1155A1-1D54-44E2-BD69-F0D246372757}" type="presParOf" srcId="{5F606C64-8078-4C31-9E6D-059633F5EDDD}" destId="{C261E0AE-25AA-4F75-B732-EA29CC01DF3F}" srcOrd="4" destOrd="0" presId="urn:microsoft.com/office/officeart/2005/8/layout/vProcess5"/>
    <dgm:cxn modelId="{1FBC6CC0-6C9C-438F-B5E2-861BF8239A9F}" type="presParOf" srcId="{5F606C64-8078-4C31-9E6D-059633F5EDDD}" destId="{7E8C915C-0C5E-4CF9-8D16-F35F5C93A480}" srcOrd="5" destOrd="0" presId="urn:microsoft.com/office/officeart/2005/8/layout/vProcess5"/>
    <dgm:cxn modelId="{E33F57DF-5DA6-4DFC-9C7B-542DA01A21EF}" type="presParOf" srcId="{5F606C64-8078-4C31-9E6D-059633F5EDDD}" destId="{DFBDE9B3-BA46-47D6-B6EA-CD22E2D63E2B}" srcOrd="6" destOrd="0" presId="urn:microsoft.com/office/officeart/2005/8/layout/vProcess5"/>
    <dgm:cxn modelId="{CC22156E-060D-4BC9-A630-001BB63A85CC}" type="presParOf" srcId="{5F606C64-8078-4C31-9E6D-059633F5EDDD}" destId="{CD41B790-2A42-4E75-8F77-F84AD43664EA}" srcOrd="7" destOrd="0" presId="urn:microsoft.com/office/officeart/2005/8/layout/vProcess5"/>
    <dgm:cxn modelId="{7AF37E26-5405-459E-9ABC-613BFBF3FEF2}" type="presParOf" srcId="{5F606C64-8078-4C31-9E6D-059633F5EDDD}" destId="{D1119FE0-5701-409D-AF95-F000E4B03725}" srcOrd="8" destOrd="0" presId="urn:microsoft.com/office/officeart/2005/8/layout/vProcess5"/>
    <dgm:cxn modelId="{C4FD20A1-4417-48AE-ADDD-B45A7FD4A362}" type="presParOf" srcId="{5F606C64-8078-4C31-9E6D-059633F5EDDD}" destId="{EFD7906E-E2B7-44B9-8CF7-751C704A4A19}" srcOrd="9" destOrd="0" presId="urn:microsoft.com/office/officeart/2005/8/layout/vProcess5"/>
    <dgm:cxn modelId="{FD58F467-39E9-43FC-B9AC-959202080BE5}" type="presParOf" srcId="{5F606C64-8078-4C31-9E6D-059633F5EDDD}" destId="{7DC40B4E-EAD9-465B-AD4E-7A861FB8AF46}" srcOrd="10" destOrd="0" presId="urn:microsoft.com/office/officeart/2005/8/layout/vProcess5"/>
    <dgm:cxn modelId="{3FBD9C39-BCEA-4B32-AE78-71EAFFB508E0}" type="presParOf" srcId="{5F606C64-8078-4C31-9E6D-059633F5EDDD}" destId="{6574BCA9-4C3B-4246-A8CD-65AE8F4CDE3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424A2F-60EB-49E5-9A5F-2F4B66AE1CC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1E32BA-4D52-4E2C-A06F-E19564DEB86E}">
      <dgm:prSet/>
      <dgm:spPr/>
      <dgm:t>
        <a:bodyPr/>
        <a:lstStyle/>
        <a:p>
          <a:r>
            <a:rPr lang="en-US" dirty="0" err="1"/>
            <a:t>Dirywiad</a:t>
          </a:r>
          <a:r>
            <a:rPr lang="en-US" dirty="0"/>
            <a:t> </a:t>
          </a:r>
          <a:r>
            <a:rPr lang="en-US" dirty="0" err="1"/>
            <a:t>diwydiant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y 1980au</a:t>
          </a:r>
        </a:p>
      </dgm:t>
    </dgm:pt>
    <dgm:pt modelId="{05E301F4-366F-41CB-8B6E-EE184A256528}" type="parTrans" cxnId="{518EFFF1-ACD3-47FB-854E-3C038DFA5D0E}">
      <dgm:prSet/>
      <dgm:spPr/>
      <dgm:t>
        <a:bodyPr/>
        <a:lstStyle/>
        <a:p>
          <a:endParaRPr lang="en-US"/>
        </a:p>
      </dgm:t>
    </dgm:pt>
    <dgm:pt modelId="{A688445C-4233-44E7-BC69-0A8BB57A7491}" type="sibTrans" cxnId="{518EFFF1-ACD3-47FB-854E-3C038DFA5D0E}">
      <dgm:prSet/>
      <dgm:spPr/>
      <dgm:t>
        <a:bodyPr/>
        <a:lstStyle/>
        <a:p>
          <a:endParaRPr lang="en-US"/>
        </a:p>
      </dgm:t>
    </dgm:pt>
    <dgm:pt modelId="{AB3213F5-C5E9-4E2A-9C2D-62103ECF10D8}">
      <dgm:prSet/>
      <dgm:spPr/>
      <dgm:t>
        <a:bodyPr/>
        <a:lstStyle/>
        <a:p>
          <a:r>
            <a:rPr lang="en-US"/>
            <a:t>–Cau pyllau glo a ffatrïoedd</a:t>
          </a:r>
        </a:p>
      </dgm:t>
    </dgm:pt>
    <dgm:pt modelId="{7FD97925-CC90-4224-9B20-482DF5F96512}" type="parTrans" cxnId="{EEF5BF3F-97EB-436F-8EFB-FA6FBF0ECD9D}">
      <dgm:prSet/>
      <dgm:spPr/>
      <dgm:t>
        <a:bodyPr/>
        <a:lstStyle/>
        <a:p>
          <a:endParaRPr lang="en-US"/>
        </a:p>
      </dgm:t>
    </dgm:pt>
    <dgm:pt modelId="{85235CD1-35A4-401C-94AF-78597E2B4AAE}" type="sibTrans" cxnId="{EEF5BF3F-97EB-436F-8EFB-FA6FBF0ECD9D}">
      <dgm:prSet/>
      <dgm:spPr/>
      <dgm:t>
        <a:bodyPr/>
        <a:lstStyle/>
        <a:p>
          <a:endParaRPr lang="en-US"/>
        </a:p>
      </dgm:t>
    </dgm:pt>
    <dgm:pt modelId="{AB84020B-8A8A-4729-856F-14A0E65196E7}">
      <dgm:prSet/>
      <dgm:spPr/>
      <dgm:t>
        <a:bodyPr/>
        <a:lstStyle/>
        <a:p>
          <a:r>
            <a:rPr lang="en-US"/>
            <a:t>–Polisïau economaidd Margaret Thatcher</a:t>
          </a:r>
        </a:p>
      </dgm:t>
    </dgm:pt>
    <dgm:pt modelId="{57A075D0-0EEA-48AC-971D-6D8F75651E13}" type="parTrans" cxnId="{7AC0D7E4-4553-495A-BECC-394DD3032267}">
      <dgm:prSet/>
      <dgm:spPr/>
      <dgm:t>
        <a:bodyPr/>
        <a:lstStyle/>
        <a:p>
          <a:endParaRPr lang="en-US"/>
        </a:p>
      </dgm:t>
    </dgm:pt>
    <dgm:pt modelId="{A9550E29-1106-46BE-BA3E-B3F41EF3865E}" type="sibTrans" cxnId="{7AC0D7E4-4553-495A-BECC-394DD3032267}">
      <dgm:prSet/>
      <dgm:spPr/>
      <dgm:t>
        <a:bodyPr/>
        <a:lstStyle/>
        <a:p>
          <a:endParaRPr lang="en-US"/>
        </a:p>
      </dgm:t>
    </dgm:pt>
    <dgm:pt modelId="{544C6697-D603-44D3-8A8F-06A7ACBCB31D}">
      <dgm:prSet/>
      <dgm:spPr/>
      <dgm:t>
        <a:bodyPr/>
        <a:lstStyle/>
        <a:p>
          <a:r>
            <a:rPr lang="en-US"/>
            <a:t>Cynnydd mewn diweithdra ymysg pobl ifanc</a:t>
          </a:r>
        </a:p>
      </dgm:t>
    </dgm:pt>
    <dgm:pt modelId="{35E6FF6F-A540-40BF-9CAD-CEA7ADD24E58}" type="parTrans" cxnId="{1E2839EA-3918-45D1-8E36-2DD8ADA3AFB6}">
      <dgm:prSet/>
      <dgm:spPr/>
      <dgm:t>
        <a:bodyPr/>
        <a:lstStyle/>
        <a:p>
          <a:endParaRPr lang="en-US"/>
        </a:p>
      </dgm:t>
    </dgm:pt>
    <dgm:pt modelId="{BD3D4FC5-740A-44D5-9A1E-867E87BE511D}" type="sibTrans" cxnId="{1E2839EA-3918-45D1-8E36-2DD8ADA3AFB6}">
      <dgm:prSet/>
      <dgm:spPr/>
      <dgm:t>
        <a:bodyPr/>
        <a:lstStyle/>
        <a:p>
          <a:endParaRPr lang="en-US"/>
        </a:p>
      </dgm:t>
    </dgm:pt>
    <dgm:pt modelId="{941C4EAF-15A1-401E-B0EC-2CF6A88BB0E6}" type="pres">
      <dgm:prSet presAssocID="{62424A2F-60EB-49E5-9A5F-2F4B66AE1CC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5BEA0AF-E44C-446A-84CF-7E932B391EF5}" type="pres">
      <dgm:prSet presAssocID="{231E32BA-4D52-4E2C-A06F-E19564DEB86E}" presName="hierRoot1" presStyleCnt="0"/>
      <dgm:spPr/>
    </dgm:pt>
    <dgm:pt modelId="{96E14317-14A4-4C11-9F09-BC4C0BA96DE9}" type="pres">
      <dgm:prSet presAssocID="{231E32BA-4D52-4E2C-A06F-E19564DEB86E}" presName="composite" presStyleCnt="0"/>
      <dgm:spPr/>
    </dgm:pt>
    <dgm:pt modelId="{56E1A9AE-EAEA-4CBF-A445-A70C9A7B2BEA}" type="pres">
      <dgm:prSet presAssocID="{231E32BA-4D52-4E2C-A06F-E19564DEB86E}" presName="background" presStyleLbl="node0" presStyleIdx="0" presStyleCnt="4"/>
      <dgm:spPr/>
    </dgm:pt>
    <dgm:pt modelId="{1C3BC1F2-0131-4E92-A05D-E5944EE5AA83}" type="pres">
      <dgm:prSet presAssocID="{231E32BA-4D52-4E2C-A06F-E19564DEB86E}" presName="text" presStyleLbl="fgAcc0" presStyleIdx="0" presStyleCnt="4">
        <dgm:presLayoutVars>
          <dgm:chPref val="3"/>
        </dgm:presLayoutVars>
      </dgm:prSet>
      <dgm:spPr/>
    </dgm:pt>
    <dgm:pt modelId="{AAAA5278-C0ED-4497-A852-6386D2A78A8E}" type="pres">
      <dgm:prSet presAssocID="{231E32BA-4D52-4E2C-A06F-E19564DEB86E}" presName="hierChild2" presStyleCnt="0"/>
      <dgm:spPr/>
    </dgm:pt>
    <dgm:pt modelId="{3B2EC462-A10A-477D-AF3A-E4AE6FF79691}" type="pres">
      <dgm:prSet presAssocID="{AB3213F5-C5E9-4E2A-9C2D-62103ECF10D8}" presName="hierRoot1" presStyleCnt="0"/>
      <dgm:spPr/>
    </dgm:pt>
    <dgm:pt modelId="{758593B0-F1C0-4201-ABF3-38568ADC5BB4}" type="pres">
      <dgm:prSet presAssocID="{AB3213F5-C5E9-4E2A-9C2D-62103ECF10D8}" presName="composite" presStyleCnt="0"/>
      <dgm:spPr/>
    </dgm:pt>
    <dgm:pt modelId="{EF049C00-7823-43A3-9202-DF88AE405D38}" type="pres">
      <dgm:prSet presAssocID="{AB3213F5-C5E9-4E2A-9C2D-62103ECF10D8}" presName="background" presStyleLbl="node0" presStyleIdx="1" presStyleCnt="4"/>
      <dgm:spPr/>
    </dgm:pt>
    <dgm:pt modelId="{6FE61A86-58BC-4CE4-8D9F-C7BFCE22BB30}" type="pres">
      <dgm:prSet presAssocID="{AB3213F5-C5E9-4E2A-9C2D-62103ECF10D8}" presName="text" presStyleLbl="fgAcc0" presStyleIdx="1" presStyleCnt="4">
        <dgm:presLayoutVars>
          <dgm:chPref val="3"/>
        </dgm:presLayoutVars>
      </dgm:prSet>
      <dgm:spPr/>
    </dgm:pt>
    <dgm:pt modelId="{2630BD10-0A8A-44F9-88B2-A262E3DDDA28}" type="pres">
      <dgm:prSet presAssocID="{AB3213F5-C5E9-4E2A-9C2D-62103ECF10D8}" presName="hierChild2" presStyleCnt="0"/>
      <dgm:spPr/>
    </dgm:pt>
    <dgm:pt modelId="{718D783C-69D4-4DC7-97C6-29861CB38E97}" type="pres">
      <dgm:prSet presAssocID="{AB84020B-8A8A-4729-856F-14A0E65196E7}" presName="hierRoot1" presStyleCnt="0"/>
      <dgm:spPr/>
    </dgm:pt>
    <dgm:pt modelId="{03FCD13F-9B70-4B8D-9F38-4191149EBA73}" type="pres">
      <dgm:prSet presAssocID="{AB84020B-8A8A-4729-856F-14A0E65196E7}" presName="composite" presStyleCnt="0"/>
      <dgm:spPr/>
    </dgm:pt>
    <dgm:pt modelId="{CED8AE74-DBBA-4BF0-8D74-1723A341ABEF}" type="pres">
      <dgm:prSet presAssocID="{AB84020B-8A8A-4729-856F-14A0E65196E7}" presName="background" presStyleLbl="node0" presStyleIdx="2" presStyleCnt="4"/>
      <dgm:spPr/>
    </dgm:pt>
    <dgm:pt modelId="{025FDBB3-4B46-4F01-ACB7-70BB40CC99DB}" type="pres">
      <dgm:prSet presAssocID="{AB84020B-8A8A-4729-856F-14A0E65196E7}" presName="text" presStyleLbl="fgAcc0" presStyleIdx="2" presStyleCnt="4">
        <dgm:presLayoutVars>
          <dgm:chPref val="3"/>
        </dgm:presLayoutVars>
      </dgm:prSet>
      <dgm:spPr/>
    </dgm:pt>
    <dgm:pt modelId="{6CF645D2-1A01-43D7-ACF8-7150A940A52C}" type="pres">
      <dgm:prSet presAssocID="{AB84020B-8A8A-4729-856F-14A0E65196E7}" presName="hierChild2" presStyleCnt="0"/>
      <dgm:spPr/>
    </dgm:pt>
    <dgm:pt modelId="{AE47606D-D5C7-4706-94B5-15B19FBD1B97}" type="pres">
      <dgm:prSet presAssocID="{544C6697-D603-44D3-8A8F-06A7ACBCB31D}" presName="hierRoot1" presStyleCnt="0"/>
      <dgm:spPr/>
    </dgm:pt>
    <dgm:pt modelId="{3031A942-7598-4908-AA7D-A5B55590EA21}" type="pres">
      <dgm:prSet presAssocID="{544C6697-D603-44D3-8A8F-06A7ACBCB31D}" presName="composite" presStyleCnt="0"/>
      <dgm:spPr/>
    </dgm:pt>
    <dgm:pt modelId="{2960A253-4B9B-4FC5-BE47-1CF9B5EE1429}" type="pres">
      <dgm:prSet presAssocID="{544C6697-D603-44D3-8A8F-06A7ACBCB31D}" presName="background" presStyleLbl="node0" presStyleIdx="3" presStyleCnt="4"/>
      <dgm:spPr/>
    </dgm:pt>
    <dgm:pt modelId="{F7A80849-35D1-4FE0-BF24-EC1F64440A0B}" type="pres">
      <dgm:prSet presAssocID="{544C6697-D603-44D3-8A8F-06A7ACBCB31D}" presName="text" presStyleLbl="fgAcc0" presStyleIdx="3" presStyleCnt="4">
        <dgm:presLayoutVars>
          <dgm:chPref val="3"/>
        </dgm:presLayoutVars>
      </dgm:prSet>
      <dgm:spPr/>
    </dgm:pt>
    <dgm:pt modelId="{68E6ED0E-F02B-456E-BFE2-2ADCC18173E1}" type="pres">
      <dgm:prSet presAssocID="{544C6697-D603-44D3-8A8F-06A7ACBCB31D}" presName="hierChild2" presStyleCnt="0"/>
      <dgm:spPr/>
    </dgm:pt>
  </dgm:ptLst>
  <dgm:cxnLst>
    <dgm:cxn modelId="{C1CEF927-D623-4223-B4E3-FA1CC2056499}" type="presOf" srcId="{231E32BA-4D52-4E2C-A06F-E19564DEB86E}" destId="{1C3BC1F2-0131-4E92-A05D-E5944EE5AA83}" srcOrd="0" destOrd="0" presId="urn:microsoft.com/office/officeart/2005/8/layout/hierarchy1"/>
    <dgm:cxn modelId="{842C212A-201C-4CF3-A5A5-458A17B4320F}" type="presOf" srcId="{AB84020B-8A8A-4729-856F-14A0E65196E7}" destId="{025FDBB3-4B46-4F01-ACB7-70BB40CC99DB}" srcOrd="0" destOrd="0" presId="urn:microsoft.com/office/officeart/2005/8/layout/hierarchy1"/>
    <dgm:cxn modelId="{EEF5BF3F-97EB-436F-8EFB-FA6FBF0ECD9D}" srcId="{62424A2F-60EB-49E5-9A5F-2F4B66AE1CCF}" destId="{AB3213F5-C5E9-4E2A-9C2D-62103ECF10D8}" srcOrd="1" destOrd="0" parTransId="{7FD97925-CC90-4224-9B20-482DF5F96512}" sibTransId="{85235CD1-35A4-401C-94AF-78597E2B4AAE}"/>
    <dgm:cxn modelId="{F47D3873-9C8A-4A6E-AC39-F310A7372B99}" type="presOf" srcId="{AB3213F5-C5E9-4E2A-9C2D-62103ECF10D8}" destId="{6FE61A86-58BC-4CE4-8D9F-C7BFCE22BB30}" srcOrd="0" destOrd="0" presId="urn:microsoft.com/office/officeart/2005/8/layout/hierarchy1"/>
    <dgm:cxn modelId="{36E64176-4219-42D8-9C9E-A9E961404FA7}" type="presOf" srcId="{544C6697-D603-44D3-8A8F-06A7ACBCB31D}" destId="{F7A80849-35D1-4FE0-BF24-EC1F64440A0B}" srcOrd="0" destOrd="0" presId="urn:microsoft.com/office/officeart/2005/8/layout/hierarchy1"/>
    <dgm:cxn modelId="{A627C49D-C9DF-41D5-A242-D7C92FAA2F49}" type="presOf" srcId="{62424A2F-60EB-49E5-9A5F-2F4B66AE1CCF}" destId="{941C4EAF-15A1-401E-B0EC-2CF6A88BB0E6}" srcOrd="0" destOrd="0" presId="urn:microsoft.com/office/officeart/2005/8/layout/hierarchy1"/>
    <dgm:cxn modelId="{7AC0D7E4-4553-495A-BECC-394DD3032267}" srcId="{62424A2F-60EB-49E5-9A5F-2F4B66AE1CCF}" destId="{AB84020B-8A8A-4729-856F-14A0E65196E7}" srcOrd="2" destOrd="0" parTransId="{57A075D0-0EEA-48AC-971D-6D8F75651E13}" sibTransId="{A9550E29-1106-46BE-BA3E-B3F41EF3865E}"/>
    <dgm:cxn modelId="{1E2839EA-3918-45D1-8E36-2DD8ADA3AFB6}" srcId="{62424A2F-60EB-49E5-9A5F-2F4B66AE1CCF}" destId="{544C6697-D603-44D3-8A8F-06A7ACBCB31D}" srcOrd="3" destOrd="0" parTransId="{35E6FF6F-A540-40BF-9CAD-CEA7ADD24E58}" sibTransId="{BD3D4FC5-740A-44D5-9A1E-867E87BE511D}"/>
    <dgm:cxn modelId="{518EFFF1-ACD3-47FB-854E-3C038DFA5D0E}" srcId="{62424A2F-60EB-49E5-9A5F-2F4B66AE1CCF}" destId="{231E32BA-4D52-4E2C-A06F-E19564DEB86E}" srcOrd="0" destOrd="0" parTransId="{05E301F4-366F-41CB-8B6E-EE184A256528}" sibTransId="{A688445C-4233-44E7-BC69-0A8BB57A7491}"/>
    <dgm:cxn modelId="{86EF8F52-03E2-414F-A68F-EA5560DC7C4C}" type="presParOf" srcId="{941C4EAF-15A1-401E-B0EC-2CF6A88BB0E6}" destId="{D5BEA0AF-E44C-446A-84CF-7E932B391EF5}" srcOrd="0" destOrd="0" presId="urn:microsoft.com/office/officeart/2005/8/layout/hierarchy1"/>
    <dgm:cxn modelId="{3B63994B-F15D-419E-9343-9158BF44642D}" type="presParOf" srcId="{D5BEA0AF-E44C-446A-84CF-7E932B391EF5}" destId="{96E14317-14A4-4C11-9F09-BC4C0BA96DE9}" srcOrd="0" destOrd="0" presId="urn:microsoft.com/office/officeart/2005/8/layout/hierarchy1"/>
    <dgm:cxn modelId="{925D4925-D19D-4C9F-A7A9-DF709E5D63E9}" type="presParOf" srcId="{96E14317-14A4-4C11-9F09-BC4C0BA96DE9}" destId="{56E1A9AE-EAEA-4CBF-A445-A70C9A7B2BEA}" srcOrd="0" destOrd="0" presId="urn:microsoft.com/office/officeart/2005/8/layout/hierarchy1"/>
    <dgm:cxn modelId="{54C0BA59-1F3D-492D-A08D-7E9B30FC6A40}" type="presParOf" srcId="{96E14317-14A4-4C11-9F09-BC4C0BA96DE9}" destId="{1C3BC1F2-0131-4E92-A05D-E5944EE5AA83}" srcOrd="1" destOrd="0" presId="urn:microsoft.com/office/officeart/2005/8/layout/hierarchy1"/>
    <dgm:cxn modelId="{E3D12225-A4A5-424F-9340-6176A98E5BD3}" type="presParOf" srcId="{D5BEA0AF-E44C-446A-84CF-7E932B391EF5}" destId="{AAAA5278-C0ED-4497-A852-6386D2A78A8E}" srcOrd="1" destOrd="0" presId="urn:microsoft.com/office/officeart/2005/8/layout/hierarchy1"/>
    <dgm:cxn modelId="{4780DD9E-C132-4E66-A843-D682BC7475A2}" type="presParOf" srcId="{941C4EAF-15A1-401E-B0EC-2CF6A88BB0E6}" destId="{3B2EC462-A10A-477D-AF3A-E4AE6FF79691}" srcOrd="1" destOrd="0" presId="urn:microsoft.com/office/officeart/2005/8/layout/hierarchy1"/>
    <dgm:cxn modelId="{8000AE1E-3CD0-4924-AD7A-D533EAFD7DB0}" type="presParOf" srcId="{3B2EC462-A10A-477D-AF3A-E4AE6FF79691}" destId="{758593B0-F1C0-4201-ABF3-38568ADC5BB4}" srcOrd="0" destOrd="0" presId="urn:microsoft.com/office/officeart/2005/8/layout/hierarchy1"/>
    <dgm:cxn modelId="{3EC3B1E2-CE2F-4D6A-BF5A-4A9290081168}" type="presParOf" srcId="{758593B0-F1C0-4201-ABF3-38568ADC5BB4}" destId="{EF049C00-7823-43A3-9202-DF88AE405D38}" srcOrd="0" destOrd="0" presId="urn:microsoft.com/office/officeart/2005/8/layout/hierarchy1"/>
    <dgm:cxn modelId="{832996B5-42D8-4BBD-8657-54D6CECC81B9}" type="presParOf" srcId="{758593B0-F1C0-4201-ABF3-38568ADC5BB4}" destId="{6FE61A86-58BC-4CE4-8D9F-C7BFCE22BB30}" srcOrd="1" destOrd="0" presId="urn:microsoft.com/office/officeart/2005/8/layout/hierarchy1"/>
    <dgm:cxn modelId="{FD86E3A4-955C-4C69-ABAA-79BEE8195135}" type="presParOf" srcId="{3B2EC462-A10A-477D-AF3A-E4AE6FF79691}" destId="{2630BD10-0A8A-44F9-88B2-A262E3DDDA28}" srcOrd="1" destOrd="0" presId="urn:microsoft.com/office/officeart/2005/8/layout/hierarchy1"/>
    <dgm:cxn modelId="{AFD735B4-7185-440A-9C68-E10932B63324}" type="presParOf" srcId="{941C4EAF-15A1-401E-B0EC-2CF6A88BB0E6}" destId="{718D783C-69D4-4DC7-97C6-29861CB38E97}" srcOrd="2" destOrd="0" presId="urn:microsoft.com/office/officeart/2005/8/layout/hierarchy1"/>
    <dgm:cxn modelId="{3CE1A23A-FEE6-4385-B957-CC1216E8BB10}" type="presParOf" srcId="{718D783C-69D4-4DC7-97C6-29861CB38E97}" destId="{03FCD13F-9B70-4B8D-9F38-4191149EBA73}" srcOrd="0" destOrd="0" presId="urn:microsoft.com/office/officeart/2005/8/layout/hierarchy1"/>
    <dgm:cxn modelId="{A861F9B3-AEBF-40C8-A9F1-2141D8620E5E}" type="presParOf" srcId="{03FCD13F-9B70-4B8D-9F38-4191149EBA73}" destId="{CED8AE74-DBBA-4BF0-8D74-1723A341ABEF}" srcOrd="0" destOrd="0" presId="urn:microsoft.com/office/officeart/2005/8/layout/hierarchy1"/>
    <dgm:cxn modelId="{D4C77511-1E76-4519-BC39-D318E902E213}" type="presParOf" srcId="{03FCD13F-9B70-4B8D-9F38-4191149EBA73}" destId="{025FDBB3-4B46-4F01-ACB7-70BB40CC99DB}" srcOrd="1" destOrd="0" presId="urn:microsoft.com/office/officeart/2005/8/layout/hierarchy1"/>
    <dgm:cxn modelId="{26AF3ABA-92DC-4C57-AE4B-4FA4608991DB}" type="presParOf" srcId="{718D783C-69D4-4DC7-97C6-29861CB38E97}" destId="{6CF645D2-1A01-43D7-ACF8-7150A940A52C}" srcOrd="1" destOrd="0" presId="urn:microsoft.com/office/officeart/2005/8/layout/hierarchy1"/>
    <dgm:cxn modelId="{A1FDF775-A773-4DF7-A916-CD7B4F400A88}" type="presParOf" srcId="{941C4EAF-15A1-401E-B0EC-2CF6A88BB0E6}" destId="{AE47606D-D5C7-4706-94B5-15B19FBD1B97}" srcOrd="3" destOrd="0" presId="urn:microsoft.com/office/officeart/2005/8/layout/hierarchy1"/>
    <dgm:cxn modelId="{D48AC68C-4677-4159-BF63-1CE591DD6306}" type="presParOf" srcId="{AE47606D-D5C7-4706-94B5-15B19FBD1B97}" destId="{3031A942-7598-4908-AA7D-A5B55590EA21}" srcOrd="0" destOrd="0" presId="urn:microsoft.com/office/officeart/2005/8/layout/hierarchy1"/>
    <dgm:cxn modelId="{9AD8C4AB-5D1F-4BB1-B71C-8C76E765DC17}" type="presParOf" srcId="{3031A942-7598-4908-AA7D-A5B55590EA21}" destId="{2960A253-4B9B-4FC5-BE47-1CF9B5EE1429}" srcOrd="0" destOrd="0" presId="urn:microsoft.com/office/officeart/2005/8/layout/hierarchy1"/>
    <dgm:cxn modelId="{A2123AC6-1E5D-4FA4-AD12-B1E9216FEA2A}" type="presParOf" srcId="{3031A942-7598-4908-AA7D-A5B55590EA21}" destId="{F7A80849-35D1-4FE0-BF24-EC1F64440A0B}" srcOrd="1" destOrd="0" presId="urn:microsoft.com/office/officeart/2005/8/layout/hierarchy1"/>
    <dgm:cxn modelId="{3609455B-70F7-4E1C-BC70-D177971B4E00}" type="presParOf" srcId="{AE47606D-D5C7-4706-94B5-15B19FBD1B97}" destId="{68E6ED0E-F02B-456E-BFE2-2ADCC18173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192039-A284-4D1A-B214-B17234843754}">
      <dsp:nvSpPr>
        <dsp:cNvPr id="0" name=""/>
        <dsp:cNvSpPr/>
      </dsp:nvSpPr>
      <dsp:spPr>
        <a:xfrm>
          <a:off x="0" y="2341"/>
          <a:ext cx="180126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83166-34F5-42D3-985E-A0CD050EA42E}">
      <dsp:nvSpPr>
        <dsp:cNvPr id="0" name=""/>
        <dsp:cNvSpPr/>
      </dsp:nvSpPr>
      <dsp:spPr>
        <a:xfrm>
          <a:off x="0" y="2341"/>
          <a:ext cx="18012696" cy="1596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/>
            <a:t>SUT MAE DIGWYDDIADAU HANESYDDOL WEDI SIAPIO GWAITH IEUENCTID</a:t>
          </a:r>
        </a:p>
      </dsp:txBody>
      <dsp:txXfrm>
        <a:off x="0" y="2341"/>
        <a:ext cx="18012696" cy="1596714"/>
      </dsp:txXfrm>
    </dsp:sp>
    <dsp:sp modelId="{B8D8D991-53D8-4D07-AB3D-BF62FDE3EA26}">
      <dsp:nvSpPr>
        <dsp:cNvPr id="0" name=""/>
        <dsp:cNvSpPr/>
      </dsp:nvSpPr>
      <dsp:spPr>
        <a:xfrm>
          <a:off x="0" y="1599055"/>
          <a:ext cx="180126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2A5E0-112A-4C69-8554-EB9C6EA4D4F1}">
      <dsp:nvSpPr>
        <dsp:cNvPr id="0" name=""/>
        <dsp:cNvSpPr/>
      </dsp:nvSpPr>
      <dsp:spPr>
        <a:xfrm>
          <a:off x="0" y="1599055"/>
          <a:ext cx="18012696" cy="1596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DEGAWD FFOCWS: Y 1980AU</a:t>
          </a:r>
        </a:p>
      </dsp:txBody>
      <dsp:txXfrm>
        <a:off x="0" y="1599055"/>
        <a:ext cx="18012696" cy="1596714"/>
      </dsp:txXfrm>
    </dsp:sp>
    <dsp:sp modelId="{A44E61B9-DD53-4AFC-A424-6120561D184F}">
      <dsp:nvSpPr>
        <dsp:cNvPr id="0" name=""/>
        <dsp:cNvSpPr/>
      </dsp:nvSpPr>
      <dsp:spPr>
        <a:xfrm>
          <a:off x="0" y="3195770"/>
          <a:ext cx="180126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9D6D0-E859-4C5E-A3A1-22226367F3A9}">
      <dsp:nvSpPr>
        <dsp:cNvPr id="0" name=""/>
        <dsp:cNvSpPr/>
      </dsp:nvSpPr>
      <dsp:spPr>
        <a:xfrm>
          <a:off x="0" y="3195770"/>
          <a:ext cx="18012696" cy="1596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CYSYLLTU CYMDEITHAS, GWLEIDYDDIAETH A DIWYLLIANT Â GWAITH IEUENCTID</a:t>
          </a:r>
        </a:p>
      </dsp:txBody>
      <dsp:txXfrm>
        <a:off x="0" y="3195770"/>
        <a:ext cx="18012696" cy="15967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52D6C-AF54-4AC4-904C-8AC7144B72C4}">
      <dsp:nvSpPr>
        <dsp:cNvPr id="0" name=""/>
        <dsp:cNvSpPr/>
      </dsp:nvSpPr>
      <dsp:spPr>
        <a:xfrm>
          <a:off x="0" y="0"/>
          <a:ext cx="12984480" cy="12321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CEFNOGI DATBLYGIAD PERSONOL A CHYMDEITHASOL POBL IFANC</a:t>
          </a:r>
          <a:endParaRPr lang="en-US" sz="3200" kern="1200" dirty="0"/>
        </a:p>
      </dsp:txBody>
      <dsp:txXfrm>
        <a:off x="36089" y="36089"/>
        <a:ext cx="11550772" cy="1159975"/>
      </dsp:txXfrm>
    </dsp:sp>
    <dsp:sp modelId="{AC5E1F1B-E4AF-4470-BEAA-BD53384E2F20}">
      <dsp:nvSpPr>
        <dsp:cNvPr id="0" name=""/>
        <dsp:cNvSpPr/>
      </dsp:nvSpPr>
      <dsp:spPr>
        <a:xfrm>
          <a:off x="1087450" y="1456181"/>
          <a:ext cx="12984480" cy="1232153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–DIGWYDD TU ALLAN I'R YSGOL</a:t>
          </a:r>
        </a:p>
      </dsp:txBody>
      <dsp:txXfrm>
        <a:off x="1123539" y="1492270"/>
        <a:ext cx="11023951" cy="1159975"/>
      </dsp:txXfrm>
    </dsp:sp>
    <dsp:sp modelId="{C527A49B-C054-4F77-AE3D-67431915012F}">
      <dsp:nvSpPr>
        <dsp:cNvPr id="0" name=""/>
        <dsp:cNvSpPr/>
      </dsp:nvSpPr>
      <dsp:spPr>
        <a:xfrm>
          <a:off x="2158669" y="2912362"/>
          <a:ext cx="12984480" cy="1232153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–SEILIEDIG AR BERTHYNAS AC YMDDIRIEDAETH</a:t>
          </a:r>
        </a:p>
      </dsp:txBody>
      <dsp:txXfrm>
        <a:off x="2194758" y="2948451"/>
        <a:ext cx="11040182" cy="1159975"/>
      </dsp:txXfrm>
    </dsp:sp>
    <dsp:sp modelId="{C261E0AE-25AA-4F75-B732-EA29CC01DF3F}">
      <dsp:nvSpPr>
        <dsp:cNvPr id="0" name=""/>
        <dsp:cNvSpPr/>
      </dsp:nvSpPr>
      <dsp:spPr>
        <a:xfrm>
          <a:off x="3246119" y="4368544"/>
          <a:ext cx="12984480" cy="1232153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–DATBLYGU SGILIAU BYWYD A HYDER</a:t>
          </a:r>
        </a:p>
      </dsp:txBody>
      <dsp:txXfrm>
        <a:off x="3282208" y="4404633"/>
        <a:ext cx="11023951" cy="1159975"/>
      </dsp:txXfrm>
    </dsp:sp>
    <dsp:sp modelId="{7E8C915C-0C5E-4CF9-8D16-F35F5C93A480}">
      <dsp:nvSpPr>
        <dsp:cNvPr id="0" name=""/>
        <dsp:cNvSpPr/>
      </dsp:nvSpPr>
      <dsp:spPr>
        <a:xfrm>
          <a:off x="12183580" y="943717"/>
          <a:ext cx="800899" cy="8008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12363782" y="943717"/>
        <a:ext cx="440495" cy="602676"/>
      </dsp:txXfrm>
    </dsp:sp>
    <dsp:sp modelId="{DFBDE9B3-BA46-47D6-B6EA-CD22E2D63E2B}">
      <dsp:nvSpPr>
        <dsp:cNvPr id="0" name=""/>
        <dsp:cNvSpPr/>
      </dsp:nvSpPr>
      <dsp:spPr>
        <a:xfrm>
          <a:off x="13271030" y="2399899"/>
          <a:ext cx="800899" cy="8008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13451232" y="2399899"/>
        <a:ext cx="440495" cy="602676"/>
      </dsp:txXfrm>
    </dsp:sp>
    <dsp:sp modelId="{CD41B790-2A42-4E75-8F77-F84AD43664EA}">
      <dsp:nvSpPr>
        <dsp:cNvPr id="0" name=""/>
        <dsp:cNvSpPr/>
      </dsp:nvSpPr>
      <dsp:spPr>
        <a:xfrm>
          <a:off x="14342249" y="3856080"/>
          <a:ext cx="800899" cy="8008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14522451" y="3856080"/>
        <a:ext cx="440495" cy="6026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E1A9AE-EAEA-4CBF-A445-A70C9A7B2BEA}">
      <dsp:nvSpPr>
        <dsp:cNvPr id="0" name=""/>
        <dsp:cNvSpPr/>
      </dsp:nvSpPr>
      <dsp:spPr>
        <a:xfrm>
          <a:off x="4561" y="810248"/>
          <a:ext cx="3256839" cy="206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BC1F2-0131-4E92-A05D-E5944EE5AA83}">
      <dsp:nvSpPr>
        <dsp:cNvPr id="0" name=""/>
        <dsp:cNvSpPr/>
      </dsp:nvSpPr>
      <dsp:spPr>
        <a:xfrm>
          <a:off x="366432" y="1154026"/>
          <a:ext cx="3256839" cy="2068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Dirywiad</a:t>
          </a:r>
          <a:r>
            <a:rPr lang="en-US" sz="3000" kern="1200" dirty="0"/>
            <a:t> </a:t>
          </a:r>
          <a:r>
            <a:rPr lang="en-US" sz="3000" kern="1200" dirty="0" err="1"/>
            <a:t>diwydiant</a:t>
          </a:r>
          <a:r>
            <a:rPr lang="en-US" sz="3000" kern="1200" dirty="0"/>
            <a:t> </a:t>
          </a:r>
          <a:r>
            <a:rPr lang="en-US" sz="3000" kern="1200" dirty="0" err="1"/>
            <a:t>yn</a:t>
          </a:r>
          <a:r>
            <a:rPr lang="en-US" sz="3000" kern="1200" dirty="0"/>
            <a:t> y 1980au</a:t>
          </a:r>
        </a:p>
      </dsp:txBody>
      <dsp:txXfrm>
        <a:off x="427004" y="1214598"/>
        <a:ext cx="3135695" cy="1946949"/>
      </dsp:txXfrm>
    </dsp:sp>
    <dsp:sp modelId="{EF049C00-7823-43A3-9202-DF88AE405D38}">
      <dsp:nvSpPr>
        <dsp:cNvPr id="0" name=""/>
        <dsp:cNvSpPr/>
      </dsp:nvSpPr>
      <dsp:spPr>
        <a:xfrm>
          <a:off x="3985143" y="810248"/>
          <a:ext cx="3256839" cy="206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61A86-58BC-4CE4-8D9F-C7BFCE22BB30}">
      <dsp:nvSpPr>
        <dsp:cNvPr id="0" name=""/>
        <dsp:cNvSpPr/>
      </dsp:nvSpPr>
      <dsp:spPr>
        <a:xfrm>
          <a:off x="4347014" y="1154026"/>
          <a:ext cx="3256839" cy="2068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–Cau pyllau glo a ffatrïoedd</a:t>
          </a:r>
        </a:p>
      </dsp:txBody>
      <dsp:txXfrm>
        <a:off x="4407586" y="1214598"/>
        <a:ext cx="3135695" cy="1946949"/>
      </dsp:txXfrm>
    </dsp:sp>
    <dsp:sp modelId="{CED8AE74-DBBA-4BF0-8D74-1723A341ABEF}">
      <dsp:nvSpPr>
        <dsp:cNvPr id="0" name=""/>
        <dsp:cNvSpPr/>
      </dsp:nvSpPr>
      <dsp:spPr>
        <a:xfrm>
          <a:off x="7965725" y="810248"/>
          <a:ext cx="3256839" cy="206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FDBB3-4B46-4F01-ACB7-70BB40CC99DB}">
      <dsp:nvSpPr>
        <dsp:cNvPr id="0" name=""/>
        <dsp:cNvSpPr/>
      </dsp:nvSpPr>
      <dsp:spPr>
        <a:xfrm>
          <a:off x="8327596" y="1154026"/>
          <a:ext cx="3256839" cy="2068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–Polisïau economaidd Margaret Thatcher</a:t>
          </a:r>
        </a:p>
      </dsp:txBody>
      <dsp:txXfrm>
        <a:off x="8388168" y="1214598"/>
        <a:ext cx="3135695" cy="1946949"/>
      </dsp:txXfrm>
    </dsp:sp>
    <dsp:sp modelId="{2960A253-4B9B-4FC5-BE47-1CF9B5EE1429}">
      <dsp:nvSpPr>
        <dsp:cNvPr id="0" name=""/>
        <dsp:cNvSpPr/>
      </dsp:nvSpPr>
      <dsp:spPr>
        <a:xfrm>
          <a:off x="11946307" y="810248"/>
          <a:ext cx="3256839" cy="206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80849-35D1-4FE0-BF24-EC1F64440A0B}">
      <dsp:nvSpPr>
        <dsp:cNvPr id="0" name=""/>
        <dsp:cNvSpPr/>
      </dsp:nvSpPr>
      <dsp:spPr>
        <a:xfrm>
          <a:off x="12308178" y="1154026"/>
          <a:ext cx="3256839" cy="2068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Cynnydd mewn diweithdra ymysg pobl ifanc</a:t>
          </a:r>
        </a:p>
      </dsp:txBody>
      <dsp:txXfrm>
        <a:off x="12368750" y="1214598"/>
        <a:ext cx="3135695" cy="1946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1B6FBB-DC29-4FE6-8853-F7933AC66354}" type="datetimeFigureOut">
              <a:rPr lang="cy-GB" smtClean="0"/>
              <a:t>19/03/2026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F23B3-5A0B-46A1-A609-47FBC918AF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95334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504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Helo bawb. Yn y cyflwyniad yma dwi’n mynd i edrych ar sut mae rhai digwyddiadau hanesyddol wedi helpu siapio gwaith ieuenctid heddiw.</a:t>
            </a:r>
          </a:p>
          <a:p>
            <a:endParaRPr lang="cy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Dwi wedi dewis canolbwyntio ar y 1980au, oherwydd roedd hwn yn gyfnod o newidiadau mawr yn y gymdeithas yn y DU. Roedd newid economaidd, polisïau gwleidyddol newydd, a hefyd newidiadau mewn diwylliant ieuenctid.</a:t>
            </a:r>
          </a:p>
          <a:p>
            <a:endParaRPr lang="cy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 y cyflwyniad yn edrych ar sut roedd cymdeithas, gwleidyddiaeth a diwylliant yn effeithio ar bobl ifanc, ac wedyn sut roedd gwaith ieuenctid yn ymateb i’r newidiadau yma.</a:t>
            </a: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 y diwedd, byddaf hefyd yn cymharu bywyd pobl ifanc yn yr 1980au gyda bywyd pobl ifanc heddiw.”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5888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Yn gyntaf, mae’n bwysig deall beth yw gwaith ieuenctid.</a:t>
            </a:r>
          </a:p>
          <a:p>
            <a:endParaRPr lang="cy-GB" dirty="0"/>
          </a:p>
          <a:p>
            <a:r>
              <a:rPr lang="cy-GB" dirty="0"/>
              <a:t>Mae gwaith ieuenctid yn ymwneud â chefnogi pobl ifanc i ddatblygu’n bersonol, yn gymdeithasol ac yn emosiynol. Fel arfer mae’n digwydd tu allan i’r ysgol, mewn llefydd fel canolfannau ieuenctid neu brosiectau cymunedol.</a:t>
            </a:r>
          </a:p>
          <a:p>
            <a:endParaRPr lang="cy-GB" dirty="0"/>
          </a:p>
          <a:p>
            <a:r>
              <a:rPr lang="cy-GB" dirty="0"/>
              <a:t>Un o’r pethau pwysicaf mewn gwaith ieuenctid yw’r berthynas rhwng gweithiwr ieuenctid a pherson ifanc. Mae ymddiried yn rhan bwysig iawn o’r gwaith yma.</a:t>
            </a:r>
          </a:p>
          <a:p>
            <a:endParaRPr lang="cy-GB" dirty="0"/>
          </a:p>
          <a:p>
            <a:r>
              <a:rPr lang="cy-GB" dirty="0"/>
              <a:t>Mae gwaith ieuenctid hefyd yn helpu pobl ifanc datblygu hyder, sgiliau bywyd, a chael llais yn eu cymuned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82901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62000" y="4368800"/>
            <a:ext cx="5486400" cy="3600450"/>
          </a:xfrm>
        </p:spPr>
        <p:txBody>
          <a:bodyPr/>
          <a:lstStyle/>
          <a:p>
            <a:r>
              <a:rPr lang="cy-GB" dirty="0"/>
              <a:t>Yn ystod y 1980au roedd newid economaidd mawr yn digwydd yn y DU.</a:t>
            </a:r>
          </a:p>
          <a:p>
            <a:endParaRPr lang="cy-GB" dirty="0"/>
          </a:p>
          <a:p>
            <a:r>
              <a:rPr lang="cy-GB" dirty="0"/>
              <a:t>Roedd llywodraeth Margaret Thatcher yn cyflwyno polisïau economaidd newydd oedd yn newid y ffordd roedd economi’r wlad yn gweithio. </a:t>
            </a:r>
          </a:p>
          <a:p>
            <a:endParaRPr lang="cy-GB" dirty="0"/>
          </a:p>
          <a:p>
            <a:r>
              <a:rPr lang="cy-GB" dirty="0"/>
              <a:t>O ganlyniad i hyn, cafodd llawer o ddiwydiannau traddodiadol fel pyllau glo a ffatrïoedd eu cau.</a:t>
            </a:r>
          </a:p>
          <a:p>
            <a:endParaRPr lang="cy-GB" dirty="0"/>
          </a:p>
          <a:p>
            <a:r>
              <a:rPr lang="cy-GB" dirty="0"/>
              <a:t>Roedd hyn yn effeithio’n fawr ar gymunedau gwaith, yn enwedig mewn ardaloedd diwydiannol a chymunedau glo.</a:t>
            </a:r>
          </a:p>
          <a:p>
            <a:endParaRPr lang="cy-GB" dirty="0"/>
          </a:p>
          <a:p>
            <a:r>
              <a:rPr lang="cy-GB" dirty="0"/>
              <a:t>Felly roedd llawer o deuluoedd yn colli eu gwaith, ac roedd hyn yn creu problemau economaidd a chymdeithasol mawr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6150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Oherwydd y newidiadau economaidd yma, roedd llawer o bobl ifanc yn wynebu diweithdra uchel.</a:t>
            </a:r>
          </a:p>
          <a:p>
            <a:endParaRPr lang="cy-GB" dirty="0"/>
          </a:p>
          <a:p>
            <a:r>
              <a:rPr lang="cy-GB" dirty="0"/>
              <a:t>Roedd llawer o bobl ifanc yn teimlo nad oedd ganddyn nhw lawer o gyfleoedd i gael gwaith neu adeiladu gyrfa.</a:t>
            </a:r>
          </a:p>
          <a:p>
            <a:endParaRPr lang="cy-GB" dirty="0"/>
          </a:p>
          <a:p>
            <a:r>
              <a:rPr lang="cy-GB" dirty="0"/>
              <a:t>Roedd y tensiynau cymdeithasol yma weithiai'n arwain at brotestiadau a gwrthdaro. Enghraifft enwog yw’r terfysgoedd yn </a:t>
            </a:r>
            <a:r>
              <a:rPr lang="cy-GB" dirty="0" err="1"/>
              <a:t>Brixton</a:t>
            </a:r>
            <a:r>
              <a:rPr lang="cy-GB" dirty="0"/>
              <a:t> a </a:t>
            </a:r>
            <a:r>
              <a:rPr lang="cy-GB" dirty="0" err="1"/>
              <a:t>Toxteth</a:t>
            </a:r>
            <a:r>
              <a:rPr lang="cy-GB" dirty="0"/>
              <a:t> (</a:t>
            </a:r>
            <a:r>
              <a:rPr lang="cy-GB" dirty="0" err="1"/>
              <a:t>click</a:t>
            </a:r>
            <a:r>
              <a:rPr lang="cy-GB" dirty="0"/>
              <a:t>) yn 1981, oedd yn gysylltiedig â phroblemau fel tlodi, diweithdra ac </a:t>
            </a:r>
            <a:r>
              <a:rPr lang="cy-GB" dirty="0" err="1"/>
              <a:t>inequality</a:t>
            </a:r>
            <a:r>
              <a:rPr lang="cy-GB" dirty="0"/>
              <a:t>.</a:t>
            </a:r>
          </a:p>
          <a:p>
            <a:endParaRPr lang="cy-GB" dirty="0"/>
          </a:p>
          <a:p>
            <a:r>
              <a:rPr lang="cy-GB" dirty="0"/>
              <a:t>Roedd y digwyddiadau yma’n dangos bod llawer o bobl ifanc yn teimlo’n rhwystredig ac wedi’u gadael allan o gyfleoedd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047316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Oherwydd y problemau yma, daeth gwaith ieuenctid yn bwysicach mewn llawer o gymunedau.</a:t>
            </a:r>
          </a:p>
          <a:p>
            <a:endParaRPr lang="cy-GB" dirty="0"/>
          </a:p>
          <a:p>
            <a:r>
              <a:rPr lang="cy-GB" dirty="0"/>
              <a:t>Roedd clybiau ieuenctid a phrosiectau cymunedol yn cael eu datblygu i roi man diogel i bobl ifanc gyfarfod – roedd llawer o waith ieuenctid yn gael ei wneud fel </a:t>
            </a:r>
            <a:r>
              <a:rPr lang="cy-GB" dirty="0" err="1"/>
              <a:t>outreach</a:t>
            </a:r>
            <a:r>
              <a:rPr lang="cy-GB" dirty="0"/>
              <a:t> oherwydd fod arian a grantiau yn gael ei stopio neu ddim ar gael</a:t>
            </a:r>
          </a:p>
          <a:p>
            <a:endParaRPr lang="cy-GB" dirty="0"/>
          </a:p>
          <a:p>
            <a:r>
              <a:rPr lang="cy-GB" dirty="0"/>
              <a:t>Roedd gweithwyr ieuenctid yn trefnu gweithgareddau fel chwaraeon, cerddoriaeth a gweithgareddau cymunedol.</a:t>
            </a:r>
          </a:p>
          <a:p>
            <a:endParaRPr lang="cy-GB" dirty="0"/>
          </a:p>
          <a:p>
            <a:r>
              <a:rPr lang="cy-GB" dirty="0"/>
              <a:t>Yn ogystal â hynny, roedd gwaith ieuenctid yn defnyddio addysg anffurfiol, sy’n golygu dysgu trwy weithgareddau a sgyrsiau yn hytrach na dysgu mewn dosbarth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52679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92150" y="4540250"/>
            <a:ext cx="5486400" cy="3600450"/>
          </a:xfrm>
        </p:spPr>
        <p:txBody>
          <a:bodyPr/>
          <a:lstStyle/>
          <a:p>
            <a:r>
              <a:rPr lang="cy-GB" dirty="0"/>
              <a:t>Un o’r polisïau pwysig yn y 1980au oedd y </a:t>
            </a:r>
            <a:r>
              <a:rPr lang="cy-GB" dirty="0" err="1"/>
              <a:t>Youth</a:t>
            </a:r>
            <a:r>
              <a:rPr lang="cy-GB" dirty="0"/>
              <a:t> Training </a:t>
            </a:r>
            <a:r>
              <a:rPr lang="cy-GB" dirty="0" err="1"/>
              <a:t>Scheme</a:t>
            </a:r>
            <a:r>
              <a:rPr lang="cy-GB" dirty="0"/>
              <a:t>, neu YTS.</a:t>
            </a:r>
          </a:p>
          <a:p>
            <a:r>
              <a:rPr lang="cy-GB" dirty="0"/>
              <a:t>Cafodd y cynllun yma ei gyflwyno yn 1983 gyda’r nod o helpu pobl ifanc ddi-waith gael hyfforddiant a phrofiad gwaith.</a:t>
            </a:r>
          </a:p>
          <a:p>
            <a:endParaRPr lang="cy-GB" dirty="0"/>
          </a:p>
          <a:p>
            <a:r>
              <a:rPr lang="cy-GB" dirty="0"/>
              <a:t>Roedd y cynllun yn rhoi cyfle i bobl ifanc ddysgu sgiliau mewn wahanol diwydiannau.</a:t>
            </a:r>
          </a:p>
          <a:p>
            <a:endParaRPr lang="cy-GB" dirty="0"/>
          </a:p>
          <a:p>
            <a:r>
              <a:rPr lang="cy-GB" dirty="0"/>
              <a:t>Ond roedd hefyd rhywfaint o feirniadaeth, oherwydd roedd llawer o bobl yn dweud bod y cyflog yn isel ac nad oedd y cynllun bob amser yn arwain at swyddi parhaol.</a:t>
            </a:r>
          </a:p>
          <a:p>
            <a:endParaRPr lang="cy-GB" dirty="0"/>
          </a:p>
          <a:p>
            <a:r>
              <a:rPr lang="cy-GB" dirty="0"/>
              <a:t>Roedd gweithwyr ieuenctid yn helpu pobl ifanc ddeall ei opsiynau a datblygu sgiliau cyflogaeth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953892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Deddf bwysig arall oedd </a:t>
            </a:r>
            <a:r>
              <a:rPr lang="cy-GB" b="1" dirty="0"/>
              <a:t>Deddf Addysg 1986</a:t>
            </a:r>
            <a:r>
              <a:rPr lang="cy-GB" dirty="0"/>
              <a:t>.</a:t>
            </a:r>
          </a:p>
          <a:p>
            <a:endParaRPr lang="cy-GB" dirty="0"/>
          </a:p>
          <a:p>
            <a:r>
              <a:rPr lang="cy-GB" dirty="0"/>
              <a:t>Roedd y ddeddf yma yn newid rhai agweddau ar addysg yn y DU, ac yn rhoi mwy o bwyslais ar atebolrwydd mewn ysgolion.</a:t>
            </a:r>
          </a:p>
          <a:p>
            <a:endParaRPr lang="cy-GB" dirty="0"/>
          </a:p>
          <a:p>
            <a:r>
              <a:rPr lang="cy-GB" dirty="0"/>
              <a:t>Roedd hefyd yn dylanwadu ar sut roedd gwasanaethau ieuenctid a sefydliadau addysgol yn gweithio gyda’i gilydd.</a:t>
            </a:r>
          </a:p>
          <a:p>
            <a:endParaRPr lang="cy-GB" dirty="0"/>
          </a:p>
          <a:p>
            <a:r>
              <a:rPr lang="cy-GB" dirty="0"/>
              <a:t>Felly roedd y newidiadau yma yn effeithio ar y ffordd roedd cefnogaeth i bobl ifanc yn cael ei drefnu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334618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Nid gwleidyddiaeth yn unig oedd yn dylanwadu ar bobl ifanc – roedd diwylliant hefyd yn bwysig iawn.</a:t>
            </a:r>
          </a:p>
          <a:p>
            <a:endParaRPr lang="cy-GB" dirty="0"/>
          </a:p>
          <a:p>
            <a:r>
              <a:rPr lang="cy-GB" dirty="0"/>
              <a:t>Yn 1981 cafodd MTV ei lansio, ac roedd hyn yn newid y ffordd roedd pobl ifanc yn gweld cerddoriaeth a diwylliant pop.</a:t>
            </a:r>
          </a:p>
          <a:p>
            <a:endParaRPr lang="cy-GB" dirty="0"/>
          </a:p>
          <a:p>
            <a:r>
              <a:rPr lang="cy-GB" dirty="0"/>
              <a:t>Roedd digwyddiad mawr arall yn </a:t>
            </a:r>
            <a:r>
              <a:rPr lang="cy-GB" dirty="0" err="1"/>
              <a:t>Live</a:t>
            </a:r>
            <a:r>
              <a:rPr lang="cy-GB" dirty="0"/>
              <a:t> </a:t>
            </a:r>
            <a:r>
              <a:rPr lang="cy-GB" dirty="0" err="1"/>
              <a:t>Aid</a:t>
            </a:r>
            <a:r>
              <a:rPr lang="cy-GB" dirty="0"/>
              <a:t> yn 1985, cyngerdd byd-eang i godi arian i helpu pobl yn Ethiopia.</a:t>
            </a:r>
          </a:p>
          <a:p>
            <a:endParaRPr lang="cy-GB" dirty="0"/>
          </a:p>
          <a:p>
            <a:r>
              <a:rPr lang="cy-GB" dirty="0"/>
              <a:t>Roedd cerddoriaeth a diwylliant pop yn helpu pobl ifanc fynegi eu hunaniaeth ac yn creu ymwybyddiaeth o broblemau byd-eang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24448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Roedd gweithwyr ieuenctid yn defnyddio diwylliant fel ffordd o ymgysylltu â phobl ifanc.</a:t>
            </a:r>
          </a:p>
          <a:p>
            <a:endParaRPr lang="cy-GB" dirty="0"/>
          </a:p>
          <a:p>
            <a:r>
              <a:rPr lang="cy-GB" dirty="0"/>
              <a:t>Roedd llawer o glybiau ieuenctid yn cynnig gweithgareddau fel cerddoriaeth, celf, dawns a pherfformio.</a:t>
            </a:r>
          </a:p>
          <a:p>
            <a:endParaRPr lang="cy-GB" dirty="0"/>
          </a:p>
          <a:p>
            <a:r>
              <a:rPr lang="cy-GB" dirty="0"/>
              <a:t>Roedd hyn yn helpu pobl ifanc ddatblygu creadigrwydd a hyder.</a:t>
            </a:r>
          </a:p>
          <a:p>
            <a:endParaRPr lang="cy-GB" dirty="0"/>
          </a:p>
          <a:p>
            <a:r>
              <a:rPr lang="cy-GB" dirty="0"/>
              <a:t>Roedd hefyd yn rhoi cyfle i bobl ifanc fynegi eu hunaniaeth a’u barn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14510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Heddiw mae bywyd pobl ifanc yn wahanol iawn.</a:t>
            </a:r>
          </a:p>
          <a:p>
            <a:endParaRPr lang="cy-GB" dirty="0"/>
          </a:p>
          <a:p>
            <a:r>
              <a:rPr lang="cy-GB" dirty="0"/>
              <a:t>Mae technoleg a chyfryngau cymdeithasol yn rhan fawr o fywyd bob dydd.</a:t>
            </a:r>
          </a:p>
          <a:p>
            <a:endParaRPr lang="cy-GB" dirty="0"/>
          </a:p>
          <a:p>
            <a:r>
              <a:rPr lang="cy-GB" dirty="0"/>
              <a:t>Mae pobl ifanc heddiw hefyd yn wynebu heriau newydd fel pwysau addysg, iechyd meddwl, a diogelwch ar-lein – er ddim yn hollol newydd ond mae fwy oherwydd mae pobl ifanc yn fwy cysylltiedig yn fyd-eang ac yn fwy ymwybodol o faterion cymdeithasol a gwleidyddol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92205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Heddiw mae gwaith ieuenctid yn fwy proffesiynol nag oedd yn y gorffennol.</a:t>
            </a:r>
          </a:p>
          <a:p>
            <a:endParaRPr lang="cy-GB" dirty="0"/>
          </a:p>
          <a:p>
            <a:r>
              <a:rPr lang="cy-GB" dirty="0"/>
              <a:t>Mae polisïau diogelu yn bwysig iawn i sicrhau bod pobl ifanc yn ddiogel.</a:t>
            </a:r>
          </a:p>
          <a:p>
            <a:endParaRPr lang="cy-GB" dirty="0"/>
          </a:p>
          <a:p>
            <a:r>
              <a:rPr lang="cy-GB" dirty="0"/>
              <a:t>Mae llawer o weithwyr ieuenctid hefyd yn cael hyfforddiant a chymwysterau proffesiynol.</a:t>
            </a:r>
          </a:p>
          <a:p>
            <a:endParaRPr lang="cy-GB" dirty="0"/>
          </a:p>
          <a:p>
            <a:r>
              <a:rPr lang="cy-GB" dirty="0"/>
              <a:t>Mae gwaith ieuenctid hefyd wedi addasu i’r oes ddigidol, gyda mwy o ymgysylltu ar-lein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158939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I gloi, roedd y 1980au yn gyfnod o newid mawr yn y DU.</a:t>
            </a:r>
          </a:p>
          <a:p>
            <a:endParaRPr lang="cy-GB" dirty="0"/>
          </a:p>
          <a:p>
            <a:r>
              <a:rPr lang="cy-GB" dirty="0"/>
              <a:t>Roedd polisïau economaidd, newidiadau cymdeithasol, a diwylliant poblogaidd fel MTV a </a:t>
            </a:r>
            <a:r>
              <a:rPr lang="cy-GB" dirty="0" err="1"/>
              <a:t>Live</a:t>
            </a:r>
            <a:r>
              <a:rPr lang="cy-GB" dirty="0"/>
              <a:t> </a:t>
            </a:r>
            <a:r>
              <a:rPr lang="cy-GB" dirty="0" err="1"/>
              <a:t>Aid</a:t>
            </a:r>
            <a:r>
              <a:rPr lang="cy-GB" dirty="0"/>
              <a:t> yn cael effaith ar fywyd pobl ifanc.</a:t>
            </a:r>
          </a:p>
          <a:p>
            <a:endParaRPr lang="cy-GB" dirty="0"/>
          </a:p>
          <a:p>
            <a:r>
              <a:rPr lang="cy-GB" dirty="0"/>
              <a:t>Roedd gwaith ieuenctid yn ymateb i’r newidiadau yma trwy ddarparu cefnogaeth, gweithgareddau a mannau diogel i bobl ifanc.</a:t>
            </a:r>
          </a:p>
          <a:p>
            <a:endParaRPr lang="cy-GB" dirty="0"/>
          </a:p>
          <a:p>
            <a:r>
              <a:rPr lang="cy-GB" dirty="0"/>
              <a:t>Er bod llawer wedi newid ers y 1980au, mae’r gwerthoedd craidd – cefnogi, gwrando a grymuso pobl ifanc – yn dal yn ganolog i waith ieuenctid heddiw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F23B3-5A0B-46A1-A609-47FBC918AFA6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35924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png"/><Relationship Id="rId18" Type="http://schemas.openxmlformats.org/officeDocument/2006/relationships/image" Target="../media/image16.svg"/><Relationship Id="rId26" Type="http://schemas.openxmlformats.org/officeDocument/2006/relationships/image" Target="../media/image24.svg"/><Relationship Id="rId3" Type="http://schemas.openxmlformats.org/officeDocument/2006/relationships/image" Target="../media/image1.png"/><Relationship Id="rId21" Type="http://schemas.openxmlformats.org/officeDocument/2006/relationships/image" Target="../media/image19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17" Type="http://schemas.openxmlformats.org/officeDocument/2006/relationships/image" Target="../media/image15.png"/><Relationship Id="rId25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svg"/><Relationship Id="rId20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24" Type="http://schemas.openxmlformats.org/officeDocument/2006/relationships/image" Target="../media/image22.sv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23" Type="http://schemas.openxmlformats.org/officeDocument/2006/relationships/image" Target="../media/image21.png"/><Relationship Id="rId10" Type="http://schemas.openxmlformats.org/officeDocument/2006/relationships/image" Target="../media/image8.svg"/><Relationship Id="rId19" Type="http://schemas.openxmlformats.org/officeDocument/2006/relationships/image" Target="../media/image17.pn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image" Target="../media/image12.svg"/><Relationship Id="rId22" Type="http://schemas.openxmlformats.org/officeDocument/2006/relationships/image" Target="../media/image20.svg"/><Relationship Id="rId27" Type="http://schemas.openxmlformats.org/officeDocument/2006/relationships/image" Target="../media/image25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6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7.sv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8.jpe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9.jpe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4940959" y="-1326061"/>
            <a:ext cx="1290236" cy="2023899"/>
          </a:xfrm>
          <a:custGeom>
            <a:avLst/>
            <a:gdLst/>
            <a:ahLst/>
            <a:cxnLst/>
            <a:rect l="l" t="t" r="r" b="b"/>
            <a:pathLst>
              <a:path w="1290236" h="2023899">
                <a:moveTo>
                  <a:pt x="0" y="0"/>
                </a:moveTo>
                <a:lnTo>
                  <a:pt x="1290235" y="0"/>
                </a:lnTo>
                <a:lnTo>
                  <a:pt x="1290235" y="2023899"/>
                </a:lnTo>
                <a:lnTo>
                  <a:pt x="0" y="20238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1707559">
            <a:off x="14577156" y="-8147"/>
            <a:ext cx="4076852" cy="2405343"/>
          </a:xfrm>
          <a:custGeom>
            <a:avLst/>
            <a:gdLst/>
            <a:ahLst/>
            <a:cxnLst/>
            <a:rect l="l" t="t" r="r" b="b"/>
            <a:pathLst>
              <a:path w="4076852" h="2405343">
                <a:moveTo>
                  <a:pt x="0" y="0"/>
                </a:moveTo>
                <a:lnTo>
                  <a:pt x="4076852" y="0"/>
                </a:lnTo>
                <a:lnTo>
                  <a:pt x="4076852" y="2405343"/>
                </a:lnTo>
                <a:lnTo>
                  <a:pt x="0" y="24053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909815" y="3800688"/>
            <a:ext cx="3101806" cy="2706326"/>
          </a:xfrm>
          <a:custGeom>
            <a:avLst/>
            <a:gdLst/>
            <a:ahLst/>
            <a:cxnLst/>
            <a:rect l="l" t="t" r="r" b="b"/>
            <a:pathLst>
              <a:path w="3101806" h="2706326">
                <a:moveTo>
                  <a:pt x="0" y="0"/>
                </a:moveTo>
                <a:lnTo>
                  <a:pt x="3101806" y="0"/>
                </a:lnTo>
                <a:lnTo>
                  <a:pt x="3101806" y="2706326"/>
                </a:lnTo>
                <a:lnTo>
                  <a:pt x="0" y="270632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-234456" y="4760739"/>
            <a:ext cx="2070261" cy="2120626"/>
          </a:xfrm>
          <a:custGeom>
            <a:avLst/>
            <a:gdLst/>
            <a:ahLst/>
            <a:cxnLst/>
            <a:rect l="l" t="t" r="r" b="b"/>
            <a:pathLst>
              <a:path w="2070261" h="2120626">
                <a:moveTo>
                  <a:pt x="0" y="0"/>
                </a:moveTo>
                <a:lnTo>
                  <a:pt x="2070261" y="0"/>
                </a:lnTo>
                <a:lnTo>
                  <a:pt x="2070261" y="2120625"/>
                </a:lnTo>
                <a:lnTo>
                  <a:pt x="0" y="212062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>
            <a:off x="4425618" y="8691583"/>
            <a:ext cx="2320917" cy="2874201"/>
          </a:xfrm>
          <a:custGeom>
            <a:avLst/>
            <a:gdLst/>
            <a:ahLst/>
            <a:cxnLst/>
            <a:rect l="l" t="t" r="r" b="b"/>
            <a:pathLst>
              <a:path w="2320917" h="2874201">
                <a:moveTo>
                  <a:pt x="0" y="0"/>
                </a:moveTo>
                <a:lnTo>
                  <a:pt x="2320917" y="0"/>
                </a:lnTo>
                <a:lnTo>
                  <a:pt x="2320917" y="2874200"/>
                </a:lnTo>
                <a:lnTo>
                  <a:pt x="0" y="28742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11713214" y="-609777"/>
            <a:ext cx="1878227" cy="1509625"/>
          </a:xfrm>
          <a:custGeom>
            <a:avLst/>
            <a:gdLst/>
            <a:ahLst/>
            <a:cxnLst/>
            <a:rect l="l" t="t" r="r" b="b"/>
            <a:pathLst>
              <a:path w="1878227" h="1509625">
                <a:moveTo>
                  <a:pt x="0" y="0"/>
                </a:moveTo>
                <a:lnTo>
                  <a:pt x="1878226" y="0"/>
                </a:lnTo>
                <a:lnTo>
                  <a:pt x="1878226" y="1509625"/>
                </a:lnTo>
                <a:lnTo>
                  <a:pt x="0" y="150962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grpSp>
        <p:nvGrpSpPr>
          <p:cNvPr id="8" name="Group 8"/>
          <p:cNvGrpSpPr/>
          <p:nvPr/>
        </p:nvGrpSpPr>
        <p:grpSpPr>
          <a:xfrm>
            <a:off x="1268201" y="899848"/>
            <a:ext cx="15751598" cy="8487305"/>
            <a:chOff x="0" y="0"/>
            <a:chExt cx="4148569" cy="22353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48569" cy="2235340"/>
            </a:xfrm>
            <a:custGeom>
              <a:avLst/>
              <a:gdLst/>
              <a:ahLst/>
              <a:cxnLst/>
              <a:rect l="l" t="t" r="r" b="b"/>
              <a:pathLst>
                <a:path w="4148569" h="2235340">
                  <a:moveTo>
                    <a:pt x="49150" y="0"/>
                  </a:moveTo>
                  <a:lnTo>
                    <a:pt x="4099419" y="0"/>
                  </a:lnTo>
                  <a:cubicBezTo>
                    <a:pt x="4126564" y="0"/>
                    <a:pt x="4148569" y="22005"/>
                    <a:pt x="4148569" y="49150"/>
                  </a:cubicBezTo>
                  <a:lnTo>
                    <a:pt x="4148569" y="2186189"/>
                  </a:lnTo>
                  <a:cubicBezTo>
                    <a:pt x="4148569" y="2199225"/>
                    <a:pt x="4143391" y="2211726"/>
                    <a:pt x="4134173" y="2220944"/>
                  </a:cubicBezTo>
                  <a:cubicBezTo>
                    <a:pt x="4124956" y="2230161"/>
                    <a:pt x="4112454" y="2235340"/>
                    <a:pt x="4099419" y="2235340"/>
                  </a:cubicBezTo>
                  <a:lnTo>
                    <a:pt x="49150" y="2235340"/>
                  </a:lnTo>
                  <a:cubicBezTo>
                    <a:pt x="36115" y="2235340"/>
                    <a:pt x="23613" y="2230161"/>
                    <a:pt x="14396" y="2220944"/>
                  </a:cubicBezTo>
                  <a:cubicBezTo>
                    <a:pt x="5178" y="2211726"/>
                    <a:pt x="0" y="2199225"/>
                    <a:pt x="0" y="2186189"/>
                  </a:cubicBezTo>
                  <a:lnTo>
                    <a:pt x="0" y="49150"/>
                  </a:lnTo>
                  <a:cubicBezTo>
                    <a:pt x="0" y="36115"/>
                    <a:pt x="5178" y="23613"/>
                    <a:pt x="14396" y="14396"/>
                  </a:cubicBezTo>
                  <a:cubicBezTo>
                    <a:pt x="23613" y="5178"/>
                    <a:pt x="36115" y="0"/>
                    <a:pt x="49150" y="0"/>
                  </a:cubicBezTo>
                  <a:close/>
                </a:path>
              </a:pathLst>
            </a:custGeom>
            <a:solidFill>
              <a:srgbClr val="FFFFFF"/>
            </a:solidFill>
            <a:ln w="762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4148569" cy="22829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43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363101" y="-258936"/>
            <a:ext cx="3729038" cy="4114800"/>
          </a:xfrm>
          <a:custGeom>
            <a:avLst/>
            <a:gdLst/>
            <a:ahLst/>
            <a:cxnLst/>
            <a:rect l="l" t="t" r="r" b="b"/>
            <a:pathLst>
              <a:path w="3729038" h="4114800">
                <a:moveTo>
                  <a:pt x="0" y="0"/>
                </a:moveTo>
                <a:lnTo>
                  <a:pt x="3729037" y="0"/>
                </a:lnTo>
                <a:lnTo>
                  <a:pt x="372903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2" name="Freeform 12"/>
          <p:cNvSpPr/>
          <p:nvPr/>
        </p:nvSpPr>
        <p:spPr>
          <a:xfrm>
            <a:off x="363101" y="7411230"/>
            <a:ext cx="2765856" cy="2717453"/>
          </a:xfrm>
          <a:custGeom>
            <a:avLst/>
            <a:gdLst/>
            <a:ahLst/>
            <a:cxnLst/>
            <a:rect l="l" t="t" r="r" b="b"/>
            <a:pathLst>
              <a:path w="2765856" h="2717453">
                <a:moveTo>
                  <a:pt x="0" y="0"/>
                </a:moveTo>
                <a:lnTo>
                  <a:pt x="2765856" y="0"/>
                </a:lnTo>
                <a:lnTo>
                  <a:pt x="2765856" y="2717453"/>
                </a:lnTo>
                <a:lnTo>
                  <a:pt x="0" y="2717453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4" name="Freeform 14"/>
          <p:cNvSpPr/>
          <p:nvPr/>
        </p:nvSpPr>
        <p:spPr>
          <a:xfrm>
            <a:off x="7554100" y="-967919"/>
            <a:ext cx="2299236" cy="2685240"/>
          </a:xfrm>
          <a:custGeom>
            <a:avLst/>
            <a:gdLst/>
            <a:ahLst/>
            <a:cxnLst/>
            <a:rect l="l" t="t" r="r" b="b"/>
            <a:pathLst>
              <a:path w="2299236" h="2685240">
                <a:moveTo>
                  <a:pt x="0" y="0"/>
                </a:moveTo>
                <a:lnTo>
                  <a:pt x="2299237" y="0"/>
                </a:lnTo>
                <a:lnTo>
                  <a:pt x="2299237" y="2685240"/>
                </a:lnTo>
                <a:lnTo>
                  <a:pt x="0" y="2685240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5" name="Freeform 15"/>
          <p:cNvSpPr/>
          <p:nvPr/>
        </p:nvSpPr>
        <p:spPr>
          <a:xfrm>
            <a:off x="9853337" y="9628915"/>
            <a:ext cx="1290236" cy="2023899"/>
          </a:xfrm>
          <a:custGeom>
            <a:avLst/>
            <a:gdLst/>
            <a:ahLst/>
            <a:cxnLst/>
            <a:rect l="l" t="t" r="r" b="b"/>
            <a:pathLst>
              <a:path w="1290236" h="2023899">
                <a:moveTo>
                  <a:pt x="0" y="0"/>
                </a:moveTo>
                <a:lnTo>
                  <a:pt x="1290235" y="0"/>
                </a:lnTo>
                <a:lnTo>
                  <a:pt x="1290235" y="2023899"/>
                </a:lnTo>
                <a:lnTo>
                  <a:pt x="0" y="2023899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6" name="Freeform 16"/>
          <p:cNvSpPr/>
          <p:nvPr/>
        </p:nvSpPr>
        <p:spPr>
          <a:xfrm>
            <a:off x="7425032" y="6303995"/>
            <a:ext cx="2989044" cy="2465961"/>
          </a:xfrm>
          <a:custGeom>
            <a:avLst/>
            <a:gdLst/>
            <a:ahLst/>
            <a:cxnLst/>
            <a:rect l="l" t="t" r="r" b="b"/>
            <a:pathLst>
              <a:path w="2989044" h="2465961">
                <a:moveTo>
                  <a:pt x="0" y="0"/>
                </a:moveTo>
                <a:lnTo>
                  <a:pt x="2989044" y="0"/>
                </a:lnTo>
                <a:lnTo>
                  <a:pt x="2989044" y="2465961"/>
                </a:lnTo>
                <a:lnTo>
                  <a:pt x="0" y="2465961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7" name="TextBox 17"/>
          <p:cNvSpPr txBox="1"/>
          <p:nvPr/>
        </p:nvSpPr>
        <p:spPr>
          <a:xfrm>
            <a:off x="2827406" y="2188224"/>
            <a:ext cx="11121417" cy="3696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64"/>
              </a:lnSpc>
            </a:pPr>
            <a:r>
              <a:rPr lang="en-US" sz="10046" dirty="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Gwaith Ieuenctid </a:t>
            </a:r>
            <a:r>
              <a:rPr lang="en-US" sz="10046" dirty="0" err="1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yn</a:t>
            </a:r>
            <a:r>
              <a:rPr lang="en-US" sz="10046" dirty="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yr</a:t>
            </a:r>
          </a:p>
        </p:txBody>
      </p:sp>
      <p:sp>
        <p:nvSpPr>
          <p:cNvPr id="18" name="Freeform 18"/>
          <p:cNvSpPr/>
          <p:nvPr/>
        </p:nvSpPr>
        <p:spPr>
          <a:xfrm>
            <a:off x="11864129" y="97317"/>
            <a:ext cx="5546655" cy="2814928"/>
          </a:xfrm>
          <a:custGeom>
            <a:avLst/>
            <a:gdLst/>
            <a:ahLst/>
            <a:cxnLst/>
            <a:rect l="l" t="t" r="r" b="b"/>
            <a:pathLst>
              <a:path w="5546655" h="2814928">
                <a:moveTo>
                  <a:pt x="0" y="0"/>
                </a:moveTo>
                <a:lnTo>
                  <a:pt x="5546656" y="0"/>
                </a:lnTo>
                <a:lnTo>
                  <a:pt x="5546656" y="2814927"/>
                </a:lnTo>
                <a:lnTo>
                  <a:pt x="0" y="2814927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350ECEF-32CC-2436-A4F4-8F22DDE36AFA}"/>
              </a:ext>
            </a:extLst>
          </p:cNvPr>
          <p:cNvSpPr txBox="1"/>
          <p:nvPr/>
        </p:nvSpPr>
        <p:spPr>
          <a:xfrm>
            <a:off x="1681398" y="5143500"/>
            <a:ext cx="445048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200" b="0" i="0" dirty="0">
                <a:solidFill>
                  <a:srgbClr val="242130"/>
                </a:solidFill>
                <a:effectLst/>
                <a:latin typeface="Arial" panose="020B0604020202020204" pitchFamily="34" charset="0"/>
              </a:rPr>
              <a:t>Enw: Andrew Owen</a:t>
            </a:r>
          </a:p>
          <a:p>
            <a:r>
              <a:rPr lang="cy-GB" sz="2200" b="0" i="0" dirty="0">
                <a:solidFill>
                  <a:srgbClr val="242130"/>
                </a:solidFill>
                <a:effectLst/>
                <a:latin typeface="Arial" panose="020B0604020202020204" pitchFamily="34" charset="0"/>
              </a:rPr>
              <a:t>Rhif Myfyriwr: 2520017</a:t>
            </a:r>
          </a:p>
          <a:p>
            <a:r>
              <a:rPr lang="cy-GB" sz="2200" dirty="0" err="1">
                <a:solidFill>
                  <a:srgbClr val="242130"/>
                </a:solidFill>
                <a:latin typeface="Arial" panose="020B0604020202020204" pitchFamily="34" charset="0"/>
              </a:rPr>
              <a:t>Côd</a:t>
            </a:r>
            <a:r>
              <a:rPr lang="cy-GB" sz="2200" dirty="0">
                <a:solidFill>
                  <a:srgbClr val="242130"/>
                </a:solidFill>
                <a:latin typeface="Arial" panose="020B0604020202020204" pitchFamily="34" charset="0"/>
              </a:rPr>
              <a:t> Modiwl: ECYW4013</a:t>
            </a:r>
            <a:endParaRPr lang="cy-GB" sz="2200" dirty="0"/>
          </a:p>
        </p:txBody>
      </p:sp>
      <p:pic>
        <p:nvPicPr>
          <p:cNvPr id="21" name="Picture 20" descr="A person with a beard and bib&#10;&#10;AI-generated content may be incorrect.">
            <a:extLst>
              <a:ext uri="{FF2B5EF4-FFF2-40B4-BE49-F238E27FC236}">
                <a16:creationId xmlns:a16="http://schemas.microsoft.com/office/drawing/2014/main" id="{86944E14-6D42-D779-0E59-BE76D438864B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5577" y="3244425"/>
            <a:ext cx="3836787" cy="57551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>
            <a:off x="15181410" y="524857"/>
            <a:ext cx="2225022" cy="2097084"/>
          </a:xfrm>
          <a:custGeom>
            <a:avLst/>
            <a:gdLst/>
            <a:ahLst/>
            <a:cxnLst/>
            <a:rect l="l" t="t" r="r" b="b"/>
            <a:pathLst>
              <a:path w="2225022" h="2097084">
                <a:moveTo>
                  <a:pt x="0" y="0"/>
                </a:moveTo>
                <a:lnTo>
                  <a:pt x="2225022" y="0"/>
                </a:lnTo>
                <a:lnTo>
                  <a:pt x="2225022" y="2097084"/>
                </a:lnTo>
                <a:lnTo>
                  <a:pt x="0" y="20970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TextBox 9"/>
          <p:cNvSpPr txBox="1"/>
          <p:nvPr/>
        </p:nvSpPr>
        <p:spPr>
          <a:xfrm>
            <a:off x="5121867" y="601057"/>
            <a:ext cx="7538141" cy="2545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4"/>
              </a:lnSpc>
              <a:spcBef>
                <a:spcPct val="0"/>
              </a:spcBef>
            </a:pPr>
            <a:r>
              <a:rPr lang="en-US" sz="3984" spc="-20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GWAITH IEUENCTID YN </a:t>
            </a:r>
          </a:p>
          <a:p>
            <a:pPr algn="ctr">
              <a:lnSpc>
                <a:spcPts val="3984"/>
              </a:lnSpc>
              <a:spcBef>
                <a:spcPct val="0"/>
              </a:spcBef>
            </a:pPr>
            <a:endParaRPr lang="en-US" sz="3984" spc="-20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ctr">
              <a:lnSpc>
                <a:spcPts val="3984"/>
              </a:lnSpc>
              <a:spcBef>
                <a:spcPct val="0"/>
              </a:spcBef>
            </a:pPr>
            <a:r>
              <a:rPr lang="en-US" sz="3984" spc="-20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80'AU</a:t>
            </a:r>
          </a:p>
          <a:p>
            <a:pPr algn="ctr">
              <a:lnSpc>
                <a:spcPts val="3984"/>
              </a:lnSpc>
              <a:spcBef>
                <a:spcPct val="0"/>
              </a:spcBef>
            </a:pPr>
            <a:endParaRPr lang="en-US" sz="3984" spc="-20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ctr">
              <a:lnSpc>
                <a:spcPts val="3984"/>
              </a:lnSpc>
              <a:spcBef>
                <a:spcPct val="0"/>
              </a:spcBef>
            </a:pPr>
            <a:r>
              <a:rPr lang="en-US" sz="3984" spc="-20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A HEDDIW</a:t>
            </a:r>
          </a:p>
        </p:txBody>
      </p:sp>
      <p:graphicFrame>
        <p:nvGraphicFramePr>
          <p:cNvPr id="12" name="TextBox 10">
            <a:extLst>
              <a:ext uri="{FF2B5EF4-FFF2-40B4-BE49-F238E27FC236}">
                <a16:creationId xmlns:a16="http://schemas.microsoft.com/office/drawing/2014/main" id="{C4749083-30A7-355E-F6A9-A150B103A83C}"/>
              </a:ext>
            </a:extLst>
          </p:cNvPr>
          <p:cNvGraphicFramePr/>
          <p:nvPr/>
        </p:nvGraphicFramePr>
        <p:xfrm>
          <a:off x="275304" y="3618317"/>
          <a:ext cx="18012696" cy="4794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8287998" cy="6400799"/>
            <a:chOff x="7467600" y="0"/>
            <a:chExt cx="47244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64008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16916400" cy="8915397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14500" y="1485898"/>
            <a:ext cx="14859000" cy="10287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Canva Sans Bold"/>
              </a:rPr>
              <a:t>Beth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  <a:sym typeface="Canva Sans Bold"/>
              </a:rPr>
              <a:t>yw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Canva Sans Bold"/>
              </a:rPr>
              <a:t> Gwaith Ieuenctid?</a:t>
            </a:r>
          </a:p>
        </p:txBody>
      </p:sp>
      <p:graphicFrame>
        <p:nvGraphicFramePr>
          <p:cNvPr id="8" name="TextBox 6">
            <a:extLst>
              <a:ext uri="{FF2B5EF4-FFF2-40B4-BE49-F238E27FC236}">
                <a16:creationId xmlns:a16="http://schemas.microsoft.com/office/drawing/2014/main" id="{F1C3F2E8-A9FA-46E0-09C1-C40F18D487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3704624"/>
              </p:ext>
            </p:extLst>
          </p:nvPr>
        </p:nvGraphicFramePr>
        <p:xfrm>
          <a:off x="1028700" y="3205842"/>
          <a:ext cx="16230600" cy="5600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5701348-259E-4582-1AEC-50D34EA75E4D}"/>
              </a:ext>
            </a:extLst>
          </p:cNvPr>
          <p:cNvSpPr txBox="1"/>
          <p:nvPr/>
        </p:nvSpPr>
        <p:spPr>
          <a:xfrm>
            <a:off x="1295400" y="8920839"/>
            <a:ext cx="9144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dirty="0"/>
              <a:t>(</a:t>
            </a:r>
            <a:r>
              <a:rPr lang="cy-GB" sz="3200" dirty="0" err="1"/>
              <a:t>Jeffs</a:t>
            </a:r>
            <a:r>
              <a:rPr lang="cy-GB" sz="3200" dirty="0"/>
              <a:t> &amp; Smith, 2010)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742540" y="6065331"/>
            <a:ext cx="5614663" cy="3740769"/>
          </a:xfrm>
          <a:custGeom>
            <a:avLst/>
            <a:gdLst/>
            <a:ahLst/>
            <a:cxnLst/>
            <a:rect l="l" t="t" r="r" b="b"/>
            <a:pathLst>
              <a:path w="5614663" h="3740769">
                <a:moveTo>
                  <a:pt x="0" y="0"/>
                </a:moveTo>
                <a:lnTo>
                  <a:pt x="5614663" y="0"/>
                </a:lnTo>
                <a:lnTo>
                  <a:pt x="5614663" y="3740770"/>
                </a:lnTo>
                <a:lnTo>
                  <a:pt x="0" y="3740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1203892" y="5715041"/>
            <a:ext cx="5892586" cy="3925935"/>
          </a:xfrm>
          <a:custGeom>
            <a:avLst/>
            <a:gdLst/>
            <a:ahLst/>
            <a:cxnLst/>
            <a:rect l="l" t="t" r="r" b="b"/>
            <a:pathLst>
              <a:path w="5892586" h="3925935">
                <a:moveTo>
                  <a:pt x="0" y="0"/>
                </a:moveTo>
                <a:lnTo>
                  <a:pt x="5892586" y="0"/>
                </a:lnTo>
                <a:lnTo>
                  <a:pt x="5892586" y="3925936"/>
                </a:lnTo>
                <a:lnTo>
                  <a:pt x="0" y="392593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6"/>
          <p:cNvSpPr txBox="1"/>
          <p:nvPr/>
        </p:nvSpPr>
        <p:spPr>
          <a:xfrm>
            <a:off x="-105666" y="280867"/>
            <a:ext cx="9249666" cy="1573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3"/>
              </a:lnSpc>
            </a:pPr>
            <a:r>
              <a:rPr lang="en-US" sz="4274" b="1" dirty="0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Cyd-</a:t>
            </a:r>
            <a:r>
              <a:rPr lang="en-US" sz="4274" b="1" dirty="0" err="1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destun</a:t>
            </a:r>
            <a:r>
              <a:rPr lang="en-US" sz="4274" b="1" dirty="0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 </a:t>
            </a:r>
            <a:r>
              <a:rPr lang="en-US" sz="4274" b="1" dirty="0" err="1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Cymdeithasol</a:t>
            </a:r>
            <a:r>
              <a:rPr lang="en-US" sz="4274" b="1" dirty="0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 a </a:t>
            </a:r>
            <a:r>
              <a:rPr lang="en-US" sz="4274" b="1" dirty="0" err="1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Gwleidyddol</a:t>
            </a:r>
            <a:endParaRPr lang="en-US" sz="4274" b="1" dirty="0">
              <a:solidFill>
                <a:srgbClr val="000000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5C9E5E59-AFD3-72E4-A610-99FF5C9A8D84}"/>
              </a:ext>
            </a:extLst>
          </p:cNvPr>
          <p:cNvGraphicFramePr/>
          <p:nvPr/>
        </p:nvGraphicFramePr>
        <p:xfrm>
          <a:off x="378454" y="1682674"/>
          <a:ext cx="15569580" cy="403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Graphic spid="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CAC361-9DA1-4B94-3746-411714412D9B}"/>
              </a:ext>
            </a:extLst>
          </p:cNvPr>
          <p:cNvSpPr txBox="1"/>
          <p:nvPr/>
        </p:nvSpPr>
        <p:spPr>
          <a:xfrm>
            <a:off x="960120" y="488053"/>
            <a:ext cx="6552903" cy="29352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100" dirty="0" err="1">
                <a:latin typeface="+mj-lt"/>
                <a:ea typeface="+mj-ea"/>
                <a:cs typeface="+mj-cs"/>
              </a:rPr>
              <a:t>Effaith</a:t>
            </a:r>
            <a:r>
              <a:rPr lang="en-US" sz="8100" dirty="0">
                <a:latin typeface="+mj-lt"/>
                <a:ea typeface="+mj-ea"/>
                <a:cs typeface="+mj-cs"/>
              </a:rPr>
              <a:t> </a:t>
            </a:r>
            <a:r>
              <a:rPr lang="en-US" sz="8100" dirty="0" err="1">
                <a:latin typeface="+mj-lt"/>
                <a:ea typeface="+mj-ea"/>
                <a:cs typeface="+mj-cs"/>
              </a:rPr>
              <a:t>ar</a:t>
            </a:r>
            <a:r>
              <a:rPr lang="en-US" sz="8100" dirty="0">
                <a:latin typeface="+mj-lt"/>
                <a:ea typeface="+mj-ea"/>
                <a:cs typeface="+mj-cs"/>
              </a:rPr>
              <a:t> </a:t>
            </a:r>
            <a:r>
              <a:rPr lang="en-US" sz="8100" dirty="0" err="1">
                <a:latin typeface="+mj-lt"/>
                <a:ea typeface="+mj-ea"/>
                <a:cs typeface="+mj-cs"/>
              </a:rPr>
              <a:t>Bobl</a:t>
            </a:r>
            <a:r>
              <a:rPr lang="en-US" sz="8100" dirty="0">
                <a:latin typeface="+mj-lt"/>
                <a:ea typeface="+mj-ea"/>
                <a:cs typeface="+mj-cs"/>
              </a:rPr>
              <a:t> </a:t>
            </a:r>
            <a:r>
              <a:rPr lang="en-US" sz="8100" dirty="0" err="1">
                <a:latin typeface="+mj-lt"/>
                <a:ea typeface="+mj-ea"/>
                <a:cs typeface="+mj-cs"/>
              </a:rPr>
              <a:t>Ifanc</a:t>
            </a:r>
            <a:endParaRPr lang="en-US" sz="8100" dirty="0">
              <a:latin typeface="+mj-lt"/>
              <a:ea typeface="+mj-ea"/>
              <a:cs typeface="+mj-cs"/>
            </a:endParaRP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3880491"/>
            <a:ext cx="5212080" cy="27432"/>
          </a:xfrm>
          <a:custGeom>
            <a:avLst/>
            <a:gdLst>
              <a:gd name="csX0" fmla="*/ 0 w 5212080"/>
              <a:gd name="csY0" fmla="*/ 0 h 27432"/>
              <a:gd name="csX1" fmla="*/ 599389 w 5212080"/>
              <a:gd name="csY1" fmla="*/ 0 h 27432"/>
              <a:gd name="csX2" fmla="*/ 1198778 w 5212080"/>
              <a:gd name="csY2" fmla="*/ 0 h 27432"/>
              <a:gd name="csX3" fmla="*/ 1954530 w 5212080"/>
              <a:gd name="csY3" fmla="*/ 0 h 27432"/>
              <a:gd name="csX4" fmla="*/ 2501798 w 5212080"/>
              <a:gd name="csY4" fmla="*/ 0 h 27432"/>
              <a:gd name="csX5" fmla="*/ 3049067 w 5212080"/>
              <a:gd name="csY5" fmla="*/ 0 h 27432"/>
              <a:gd name="csX6" fmla="*/ 3700577 w 5212080"/>
              <a:gd name="csY6" fmla="*/ 0 h 27432"/>
              <a:gd name="csX7" fmla="*/ 4247845 w 5212080"/>
              <a:gd name="csY7" fmla="*/ 0 h 27432"/>
              <a:gd name="csX8" fmla="*/ 5212080 w 5212080"/>
              <a:gd name="csY8" fmla="*/ 0 h 27432"/>
              <a:gd name="csX9" fmla="*/ 5212080 w 5212080"/>
              <a:gd name="csY9" fmla="*/ 27432 h 27432"/>
              <a:gd name="csX10" fmla="*/ 4664812 w 5212080"/>
              <a:gd name="csY10" fmla="*/ 27432 h 27432"/>
              <a:gd name="csX11" fmla="*/ 4117543 w 5212080"/>
              <a:gd name="csY11" fmla="*/ 27432 h 27432"/>
              <a:gd name="csX12" fmla="*/ 3466033 w 5212080"/>
              <a:gd name="csY12" fmla="*/ 27432 h 27432"/>
              <a:gd name="csX13" fmla="*/ 2918765 w 5212080"/>
              <a:gd name="csY13" fmla="*/ 27432 h 27432"/>
              <a:gd name="csX14" fmla="*/ 2423617 w 5212080"/>
              <a:gd name="csY14" fmla="*/ 27432 h 27432"/>
              <a:gd name="csX15" fmla="*/ 1772107 w 5212080"/>
              <a:gd name="csY15" fmla="*/ 27432 h 27432"/>
              <a:gd name="csX16" fmla="*/ 1120597 w 5212080"/>
              <a:gd name="csY16" fmla="*/ 27432 h 27432"/>
              <a:gd name="csX17" fmla="*/ 0 w 5212080"/>
              <a:gd name="csY17" fmla="*/ 27432 h 27432"/>
              <a:gd name="csX18" fmla="*/ 0 w 5212080"/>
              <a:gd name="csY18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212080" h="27432" fill="none" extrusionOk="0">
                <a:moveTo>
                  <a:pt x="0" y="0"/>
                </a:moveTo>
                <a:cubicBezTo>
                  <a:pt x="128838" y="-11329"/>
                  <a:pt x="306779" y="5198"/>
                  <a:pt x="599389" y="0"/>
                </a:cubicBezTo>
                <a:cubicBezTo>
                  <a:pt x="891999" y="-5198"/>
                  <a:pt x="916635" y="-24425"/>
                  <a:pt x="1198778" y="0"/>
                </a:cubicBezTo>
                <a:cubicBezTo>
                  <a:pt x="1480921" y="24425"/>
                  <a:pt x="1761605" y="-17440"/>
                  <a:pt x="1954530" y="0"/>
                </a:cubicBezTo>
                <a:cubicBezTo>
                  <a:pt x="2147455" y="17440"/>
                  <a:pt x="2239112" y="-16223"/>
                  <a:pt x="2501798" y="0"/>
                </a:cubicBezTo>
                <a:cubicBezTo>
                  <a:pt x="2764484" y="16223"/>
                  <a:pt x="2838074" y="12987"/>
                  <a:pt x="3049067" y="0"/>
                </a:cubicBezTo>
                <a:cubicBezTo>
                  <a:pt x="3260060" y="-12987"/>
                  <a:pt x="3470388" y="-15138"/>
                  <a:pt x="3700577" y="0"/>
                </a:cubicBezTo>
                <a:cubicBezTo>
                  <a:pt x="3930766" y="15138"/>
                  <a:pt x="4052672" y="-14938"/>
                  <a:pt x="4247845" y="0"/>
                </a:cubicBezTo>
                <a:cubicBezTo>
                  <a:pt x="4443018" y="14938"/>
                  <a:pt x="4730158" y="-1623"/>
                  <a:pt x="5212080" y="0"/>
                </a:cubicBezTo>
                <a:cubicBezTo>
                  <a:pt x="5212790" y="9050"/>
                  <a:pt x="5211442" y="21151"/>
                  <a:pt x="5212080" y="27432"/>
                </a:cubicBezTo>
                <a:cubicBezTo>
                  <a:pt x="4991075" y="27722"/>
                  <a:pt x="4932008" y="37429"/>
                  <a:pt x="4664812" y="27432"/>
                </a:cubicBezTo>
                <a:cubicBezTo>
                  <a:pt x="4397616" y="17435"/>
                  <a:pt x="4374940" y="47585"/>
                  <a:pt x="4117543" y="27432"/>
                </a:cubicBezTo>
                <a:cubicBezTo>
                  <a:pt x="3860146" y="7279"/>
                  <a:pt x="3773367" y="36569"/>
                  <a:pt x="3466033" y="27432"/>
                </a:cubicBezTo>
                <a:cubicBezTo>
                  <a:pt x="3158699" y="18296"/>
                  <a:pt x="3137854" y="54523"/>
                  <a:pt x="2918765" y="27432"/>
                </a:cubicBezTo>
                <a:cubicBezTo>
                  <a:pt x="2699676" y="341"/>
                  <a:pt x="2536311" y="13149"/>
                  <a:pt x="2423617" y="27432"/>
                </a:cubicBezTo>
                <a:cubicBezTo>
                  <a:pt x="2310923" y="41715"/>
                  <a:pt x="2021228" y="23141"/>
                  <a:pt x="1772107" y="27432"/>
                </a:cubicBezTo>
                <a:cubicBezTo>
                  <a:pt x="1522986" y="31724"/>
                  <a:pt x="1317107" y="20364"/>
                  <a:pt x="1120597" y="27432"/>
                </a:cubicBezTo>
                <a:cubicBezTo>
                  <a:pt x="924087" y="34501"/>
                  <a:pt x="454536" y="8495"/>
                  <a:pt x="0" y="27432"/>
                </a:cubicBezTo>
                <a:cubicBezTo>
                  <a:pt x="-1228" y="21145"/>
                  <a:pt x="-815" y="8816"/>
                  <a:pt x="0" y="0"/>
                </a:cubicBezTo>
                <a:close/>
              </a:path>
              <a:path w="5212080" h="27432" stroke="0" extrusionOk="0">
                <a:moveTo>
                  <a:pt x="0" y="0"/>
                </a:moveTo>
                <a:cubicBezTo>
                  <a:pt x="233695" y="-764"/>
                  <a:pt x="364103" y="24957"/>
                  <a:pt x="547268" y="0"/>
                </a:cubicBezTo>
                <a:cubicBezTo>
                  <a:pt x="730433" y="-24957"/>
                  <a:pt x="937737" y="-21107"/>
                  <a:pt x="1303020" y="0"/>
                </a:cubicBezTo>
                <a:cubicBezTo>
                  <a:pt x="1668303" y="21107"/>
                  <a:pt x="1620404" y="13071"/>
                  <a:pt x="1798168" y="0"/>
                </a:cubicBezTo>
                <a:cubicBezTo>
                  <a:pt x="1975932" y="-13071"/>
                  <a:pt x="2090998" y="4232"/>
                  <a:pt x="2293315" y="0"/>
                </a:cubicBezTo>
                <a:cubicBezTo>
                  <a:pt x="2495632" y="-4232"/>
                  <a:pt x="2738710" y="-17332"/>
                  <a:pt x="2944825" y="0"/>
                </a:cubicBezTo>
                <a:cubicBezTo>
                  <a:pt x="3150940" y="17332"/>
                  <a:pt x="3308101" y="26665"/>
                  <a:pt x="3544214" y="0"/>
                </a:cubicBezTo>
                <a:cubicBezTo>
                  <a:pt x="3780327" y="-26665"/>
                  <a:pt x="4028425" y="-24303"/>
                  <a:pt x="4247845" y="0"/>
                </a:cubicBezTo>
                <a:cubicBezTo>
                  <a:pt x="4467265" y="24303"/>
                  <a:pt x="4779418" y="33057"/>
                  <a:pt x="5212080" y="0"/>
                </a:cubicBezTo>
                <a:cubicBezTo>
                  <a:pt x="5212137" y="6776"/>
                  <a:pt x="5210915" y="20935"/>
                  <a:pt x="5212080" y="27432"/>
                </a:cubicBezTo>
                <a:cubicBezTo>
                  <a:pt x="4921467" y="60248"/>
                  <a:pt x="4631077" y="62273"/>
                  <a:pt x="4456328" y="27432"/>
                </a:cubicBezTo>
                <a:cubicBezTo>
                  <a:pt x="4281579" y="-7409"/>
                  <a:pt x="4048724" y="47667"/>
                  <a:pt x="3856939" y="27432"/>
                </a:cubicBezTo>
                <a:cubicBezTo>
                  <a:pt x="3665154" y="7197"/>
                  <a:pt x="3498754" y="15866"/>
                  <a:pt x="3257550" y="27432"/>
                </a:cubicBezTo>
                <a:cubicBezTo>
                  <a:pt x="3016346" y="38998"/>
                  <a:pt x="2854089" y="39360"/>
                  <a:pt x="2710282" y="27432"/>
                </a:cubicBezTo>
                <a:cubicBezTo>
                  <a:pt x="2566475" y="15504"/>
                  <a:pt x="2336282" y="56792"/>
                  <a:pt x="2110892" y="27432"/>
                </a:cubicBezTo>
                <a:cubicBezTo>
                  <a:pt x="1885502" y="-1928"/>
                  <a:pt x="1825148" y="42061"/>
                  <a:pt x="1615745" y="27432"/>
                </a:cubicBezTo>
                <a:cubicBezTo>
                  <a:pt x="1406342" y="12803"/>
                  <a:pt x="1193655" y="44031"/>
                  <a:pt x="1016356" y="27432"/>
                </a:cubicBezTo>
                <a:cubicBezTo>
                  <a:pt x="839057" y="10833"/>
                  <a:pt x="292902" y="7819"/>
                  <a:pt x="0" y="27432"/>
                </a:cubicBezTo>
                <a:cubicBezTo>
                  <a:pt x="-234" y="21031"/>
                  <a:pt x="-921" y="632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E55134A-6193-C832-3AC6-77481845F178}"/>
              </a:ext>
            </a:extLst>
          </p:cNvPr>
          <p:cNvSpPr txBox="1"/>
          <p:nvPr/>
        </p:nvSpPr>
        <p:spPr>
          <a:xfrm>
            <a:off x="960120" y="4309348"/>
            <a:ext cx="6365383" cy="4981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 dirty="0" err="1"/>
              <a:t>Diffyg</a:t>
            </a:r>
            <a:r>
              <a:rPr lang="en-US" sz="3100" dirty="0"/>
              <a:t> </a:t>
            </a:r>
            <a:r>
              <a:rPr lang="en-US" sz="3100" dirty="0" err="1"/>
              <a:t>cyfleoedd</a:t>
            </a:r>
            <a:r>
              <a:rPr lang="en-US" sz="3100" dirty="0"/>
              <a:t> </a:t>
            </a:r>
            <a:r>
              <a:rPr lang="en-US" sz="3100" dirty="0" err="1"/>
              <a:t>gwaith</a:t>
            </a:r>
            <a:endParaRPr lang="en-US" sz="3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1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 dirty="0" err="1"/>
              <a:t>Teimlad</a:t>
            </a:r>
            <a:r>
              <a:rPr lang="en-US" sz="3100" dirty="0"/>
              <a:t> o </a:t>
            </a:r>
            <a:r>
              <a:rPr lang="en-US" sz="3100" dirty="0" err="1"/>
              <a:t>rwystredigaeth</a:t>
            </a:r>
            <a:r>
              <a:rPr lang="en-US" sz="3100" dirty="0"/>
              <a:t> </a:t>
            </a:r>
            <a:r>
              <a:rPr lang="en-US" sz="3100" dirty="0" err="1"/>
              <a:t>ymysg</a:t>
            </a:r>
            <a:r>
              <a:rPr lang="en-US" sz="3100" dirty="0"/>
              <a:t> </a:t>
            </a:r>
            <a:r>
              <a:rPr lang="en-US" sz="3100" dirty="0" err="1"/>
              <a:t>pobl</a:t>
            </a:r>
            <a:r>
              <a:rPr lang="en-US" sz="3100" dirty="0"/>
              <a:t> </a:t>
            </a:r>
            <a:r>
              <a:rPr lang="en-US" sz="3100" dirty="0" err="1"/>
              <a:t>ifanc</a:t>
            </a:r>
            <a:endParaRPr lang="en-US" sz="31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1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 dirty="0" err="1"/>
              <a:t>Terfysgoedd</a:t>
            </a:r>
            <a:r>
              <a:rPr lang="en-US" sz="3100" dirty="0"/>
              <a:t> Brixton a Toxteth (1981)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1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 dirty="0" err="1"/>
              <a:t>Anghydraddoldebau</a:t>
            </a:r>
            <a:r>
              <a:rPr lang="en-US" sz="3100" dirty="0"/>
              <a:t> </a:t>
            </a:r>
            <a:r>
              <a:rPr lang="en-US" sz="3100" dirty="0" err="1"/>
              <a:t>cymdeithasol</a:t>
            </a:r>
            <a:r>
              <a:rPr lang="en-US" sz="3100" dirty="0"/>
              <a:t> </a:t>
            </a:r>
            <a:r>
              <a:rPr lang="en-US" sz="3100" dirty="0" err="1"/>
              <a:t>yn</a:t>
            </a:r>
            <a:r>
              <a:rPr lang="en-US" sz="3100" dirty="0"/>
              <a:t> </a:t>
            </a:r>
            <a:r>
              <a:rPr lang="en-US" sz="3100" dirty="0" err="1"/>
              <a:t>amlwg</a:t>
            </a:r>
            <a:endParaRPr lang="en-US" sz="3100" dirty="0"/>
          </a:p>
        </p:txBody>
      </p:sp>
      <p:pic>
        <p:nvPicPr>
          <p:cNvPr id="20" name="Picture 19" descr="A person holding a brick in front of a group of people&#10;&#10;AI-generated content may be incorrect.">
            <a:extLst>
              <a:ext uri="{FF2B5EF4-FFF2-40B4-BE49-F238E27FC236}">
                <a16:creationId xmlns:a16="http://schemas.microsoft.com/office/drawing/2014/main" id="{91301250-5648-0B8D-38C0-4C40F03C38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24" r="2524"/>
          <a:stretch>
            <a:fillRect/>
          </a:stretch>
        </p:blipFill>
        <p:spPr>
          <a:xfrm>
            <a:off x="7967553" y="10"/>
            <a:ext cx="10318162" cy="10286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D23033-180B-CAC9-F0A7-35C474738BBE}"/>
              </a:ext>
            </a:extLst>
          </p:cNvPr>
          <p:cNvSpPr txBox="1"/>
          <p:nvPr/>
        </p:nvSpPr>
        <p:spPr>
          <a:xfrm>
            <a:off x="685800" y="9419343"/>
            <a:ext cx="9144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Scarman, L. (1981) </a:t>
            </a:r>
            <a:r>
              <a:rPr lang="en-US" sz="2800" i="1" dirty="0"/>
              <a:t>The Brixton Disorders Report</a:t>
            </a:r>
            <a:endParaRPr lang="cy-GB" sz="28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0FC949-164E-E6EC-92A5-0E9D0B93F3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DFCB9C-47D9-5A61-41C3-21B7A176E355}"/>
              </a:ext>
            </a:extLst>
          </p:cNvPr>
          <p:cNvSpPr txBox="1"/>
          <p:nvPr/>
        </p:nvSpPr>
        <p:spPr>
          <a:xfrm>
            <a:off x="918972" y="1618488"/>
            <a:ext cx="9403155" cy="2304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Ymateb Gwaith Ieuenctid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79803" y="545084"/>
            <a:ext cx="109728" cy="8229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759" y="4403311"/>
            <a:ext cx="9326880" cy="27432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277170-492C-7DDE-2EB7-9491CB441491}"/>
              </a:ext>
            </a:extLst>
          </p:cNvPr>
          <p:cNvSpPr txBox="1"/>
          <p:nvPr/>
        </p:nvSpPr>
        <p:spPr>
          <a:xfrm>
            <a:off x="918972" y="5033772"/>
            <a:ext cx="9403155" cy="42382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 err="1"/>
              <a:t>Datblygiad</a:t>
            </a:r>
            <a:r>
              <a:rPr lang="en-US" sz="2800" dirty="0"/>
              <a:t> </a:t>
            </a:r>
            <a:r>
              <a:rPr lang="en-US" sz="2800" dirty="0" err="1"/>
              <a:t>clybiau</a:t>
            </a:r>
            <a:r>
              <a:rPr lang="en-US" sz="2800" dirty="0"/>
              <a:t> </a:t>
            </a:r>
            <a:r>
              <a:rPr lang="en-US" sz="2800" dirty="0" err="1"/>
              <a:t>ieuenctid</a:t>
            </a:r>
            <a:r>
              <a:rPr lang="en-US" sz="2800" dirty="0"/>
              <a:t> a </a:t>
            </a:r>
            <a:r>
              <a:rPr lang="en-US" sz="2800" dirty="0" err="1"/>
              <a:t>phrosiectau</a:t>
            </a:r>
            <a:r>
              <a:rPr lang="en-US" sz="2800" dirty="0"/>
              <a:t> </a:t>
            </a:r>
            <a:r>
              <a:rPr lang="en-US" sz="2800" dirty="0" err="1"/>
              <a:t>cymunedol</a:t>
            </a:r>
            <a:r>
              <a:rPr lang="en-US" sz="2800" dirty="0"/>
              <a:t> </a:t>
            </a:r>
            <a:r>
              <a:rPr lang="en-US" sz="2800" dirty="0" err="1"/>
              <a:t>fwy</a:t>
            </a:r>
            <a:r>
              <a:rPr lang="en-US" sz="2800" dirty="0"/>
              <a:t> o ‘outreach’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digwydd</a:t>
            </a:r>
            <a:r>
              <a:rPr lang="en-US" sz="2800" dirty="0"/>
              <a:t> </a:t>
            </a:r>
            <a:r>
              <a:rPr lang="en-US" sz="2800" dirty="0" err="1"/>
              <a:t>oherwydd</a:t>
            </a:r>
            <a:r>
              <a:rPr lang="en-US" sz="2800" dirty="0"/>
              <a:t> </a:t>
            </a:r>
            <a:r>
              <a:rPr lang="en-US" sz="2800" dirty="0" err="1"/>
              <a:t>toriadau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arian</a:t>
            </a:r>
            <a:endParaRPr lang="en-US" sz="28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 err="1"/>
              <a:t>Mannau</a:t>
            </a:r>
            <a:r>
              <a:rPr lang="en-US" sz="2800" dirty="0"/>
              <a:t> </a:t>
            </a:r>
            <a:r>
              <a:rPr lang="en-US" sz="2800" dirty="0" err="1"/>
              <a:t>diogel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bobl</a:t>
            </a:r>
            <a:r>
              <a:rPr lang="en-US" sz="2800" dirty="0"/>
              <a:t> </a:t>
            </a:r>
            <a:r>
              <a:rPr lang="en-US" sz="2800" dirty="0" err="1"/>
              <a:t>ifanc</a:t>
            </a:r>
            <a:endParaRPr lang="en-US" sz="28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Gwaith </a:t>
            </a:r>
            <a:r>
              <a:rPr lang="en-US" sz="2800" dirty="0" err="1"/>
              <a:t>grŵp</a:t>
            </a:r>
            <a:r>
              <a:rPr lang="en-US" sz="2800" dirty="0"/>
              <a:t> a </a:t>
            </a:r>
            <a:r>
              <a:rPr lang="en-US" sz="2800" dirty="0" err="1"/>
              <a:t>gweithgareddau</a:t>
            </a:r>
            <a:r>
              <a:rPr lang="en-US" sz="2800" dirty="0"/>
              <a:t> </a:t>
            </a:r>
            <a:r>
              <a:rPr lang="en-US" sz="2800" dirty="0" err="1"/>
              <a:t>cymunedol</a:t>
            </a:r>
            <a:endParaRPr lang="en-US" sz="28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Addysg </a:t>
            </a:r>
            <a:r>
              <a:rPr lang="en-US" sz="2800" dirty="0" err="1"/>
              <a:t>anffurfiol</a:t>
            </a:r>
            <a:endParaRPr lang="en-US" sz="2800" dirty="0"/>
          </a:p>
        </p:txBody>
      </p:sp>
      <p:pic>
        <p:nvPicPr>
          <p:cNvPr id="14" name="Picture 14" descr="A colorful arrows on a black background&#10;&#10;AI-generated content may be incorrect.">
            <a:extLst>
              <a:ext uri="{FF2B5EF4-FFF2-40B4-BE49-F238E27FC236}">
                <a16:creationId xmlns:a16="http://schemas.microsoft.com/office/drawing/2014/main" id="{A5E6438B-DEF1-2245-1EA9-5BB447FE44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5400000">
            <a:off x="12528296" y="1908593"/>
            <a:ext cx="3782134" cy="635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7939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960120" y="488053"/>
            <a:ext cx="6552903" cy="29352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900">
                <a:latin typeface="+mj-lt"/>
                <a:ea typeface="+mj-ea"/>
                <a:cs typeface="+mj-cs"/>
              </a:rPr>
              <a:t>Polisi Llywodraeth: YTS</a:t>
            </a:r>
            <a:endParaRPr lang="en-US" sz="6900" b="1">
              <a:latin typeface="+mj-lt"/>
              <a:ea typeface="+mj-ea"/>
              <a:cs typeface="+mj-cs"/>
              <a:sym typeface="Arial MT Pro Bold"/>
            </a:endParaRPr>
          </a:p>
        </p:txBody>
      </p:sp>
      <p:sp>
        <p:nvSpPr>
          <p:cNvPr id="4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3880491"/>
            <a:ext cx="5212080" cy="27432"/>
          </a:xfrm>
          <a:custGeom>
            <a:avLst/>
            <a:gdLst>
              <a:gd name="csX0" fmla="*/ 0 w 5212080"/>
              <a:gd name="csY0" fmla="*/ 0 h 27432"/>
              <a:gd name="csX1" fmla="*/ 599389 w 5212080"/>
              <a:gd name="csY1" fmla="*/ 0 h 27432"/>
              <a:gd name="csX2" fmla="*/ 1198778 w 5212080"/>
              <a:gd name="csY2" fmla="*/ 0 h 27432"/>
              <a:gd name="csX3" fmla="*/ 1954530 w 5212080"/>
              <a:gd name="csY3" fmla="*/ 0 h 27432"/>
              <a:gd name="csX4" fmla="*/ 2501798 w 5212080"/>
              <a:gd name="csY4" fmla="*/ 0 h 27432"/>
              <a:gd name="csX5" fmla="*/ 3049067 w 5212080"/>
              <a:gd name="csY5" fmla="*/ 0 h 27432"/>
              <a:gd name="csX6" fmla="*/ 3700577 w 5212080"/>
              <a:gd name="csY6" fmla="*/ 0 h 27432"/>
              <a:gd name="csX7" fmla="*/ 4247845 w 5212080"/>
              <a:gd name="csY7" fmla="*/ 0 h 27432"/>
              <a:gd name="csX8" fmla="*/ 5212080 w 5212080"/>
              <a:gd name="csY8" fmla="*/ 0 h 27432"/>
              <a:gd name="csX9" fmla="*/ 5212080 w 5212080"/>
              <a:gd name="csY9" fmla="*/ 27432 h 27432"/>
              <a:gd name="csX10" fmla="*/ 4664812 w 5212080"/>
              <a:gd name="csY10" fmla="*/ 27432 h 27432"/>
              <a:gd name="csX11" fmla="*/ 4117543 w 5212080"/>
              <a:gd name="csY11" fmla="*/ 27432 h 27432"/>
              <a:gd name="csX12" fmla="*/ 3466033 w 5212080"/>
              <a:gd name="csY12" fmla="*/ 27432 h 27432"/>
              <a:gd name="csX13" fmla="*/ 2918765 w 5212080"/>
              <a:gd name="csY13" fmla="*/ 27432 h 27432"/>
              <a:gd name="csX14" fmla="*/ 2423617 w 5212080"/>
              <a:gd name="csY14" fmla="*/ 27432 h 27432"/>
              <a:gd name="csX15" fmla="*/ 1772107 w 5212080"/>
              <a:gd name="csY15" fmla="*/ 27432 h 27432"/>
              <a:gd name="csX16" fmla="*/ 1120597 w 5212080"/>
              <a:gd name="csY16" fmla="*/ 27432 h 27432"/>
              <a:gd name="csX17" fmla="*/ 0 w 5212080"/>
              <a:gd name="csY17" fmla="*/ 27432 h 27432"/>
              <a:gd name="csX18" fmla="*/ 0 w 5212080"/>
              <a:gd name="csY18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212080" h="27432" fill="none" extrusionOk="0">
                <a:moveTo>
                  <a:pt x="0" y="0"/>
                </a:moveTo>
                <a:cubicBezTo>
                  <a:pt x="128838" y="-11329"/>
                  <a:pt x="306779" y="5198"/>
                  <a:pt x="599389" y="0"/>
                </a:cubicBezTo>
                <a:cubicBezTo>
                  <a:pt x="891999" y="-5198"/>
                  <a:pt x="916635" y="-24425"/>
                  <a:pt x="1198778" y="0"/>
                </a:cubicBezTo>
                <a:cubicBezTo>
                  <a:pt x="1480921" y="24425"/>
                  <a:pt x="1761605" y="-17440"/>
                  <a:pt x="1954530" y="0"/>
                </a:cubicBezTo>
                <a:cubicBezTo>
                  <a:pt x="2147455" y="17440"/>
                  <a:pt x="2239112" y="-16223"/>
                  <a:pt x="2501798" y="0"/>
                </a:cubicBezTo>
                <a:cubicBezTo>
                  <a:pt x="2764484" y="16223"/>
                  <a:pt x="2838074" y="12987"/>
                  <a:pt x="3049067" y="0"/>
                </a:cubicBezTo>
                <a:cubicBezTo>
                  <a:pt x="3260060" y="-12987"/>
                  <a:pt x="3470388" y="-15138"/>
                  <a:pt x="3700577" y="0"/>
                </a:cubicBezTo>
                <a:cubicBezTo>
                  <a:pt x="3930766" y="15138"/>
                  <a:pt x="4052672" y="-14938"/>
                  <a:pt x="4247845" y="0"/>
                </a:cubicBezTo>
                <a:cubicBezTo>
                  <a:pt x="4443018" y="14938"/>
                  <a:pt x="4730158" y="-1623"/>
                  <a:pt x="5212080" y="0"/>
                </a:cubicBezTo>
                <a:cubicBezTo>
                  <a:pt x="5212790" y="9050"/>
                  <a:pt x="5211442" y="21151"/>
                  <a:pt x="5212080" y="27432"/>
                </a:cubicBezTo>
                <a:cubicBezTo>
                  <a:pt x="4991075" y="27722"/>
                  <a:pt x="4932008" y="37429"/>
                  <a:pt x="4664812" y="27432"/>
                </a:cubicBezTo>
                <a:cubicBezTo>
                  <a:pt x="4397616" y="17435"/>
                  <a:pt x="4374940" y="47585"/>
                  <a:pt x="4117543" y="27432"/>
                </a:cubicBezTo>
                <a:cubicBezTo>
                  <a:pt x="3860146" y="7279"/>
                  <a:pt x="3773367" y="36569"/>
                  <a:pt x="3466033" y="27432"/>
                </a:cubicBezTo>
                <a:cubicBezTo>
                  <a:pt x="3158699" y="18296"/>
                  <a:pt x="3137854" y="54523"/>
                  <a:pt x="2918765" y="27432"/>
                </a:cubicBezTo>
                <a:cubicBezTo>
                  <a:pt x="2699676" y="341"/>
                  <a:pt x="2536311" y="13149"/>
                  <a:pt x="2423617" y="27432"/>
                </a:cubicBezTo>
                <a:cubicBezTo>
                  <a:pt x="2310923" y="41715"/>
                  <a:pt x="2021228" y="23141"/>
                  <a:pt x="1772107" y="27432"/>
                </a:cubicBezTo>
                <a:cubicBezTo>
                  <a:pt x="1522986" y="31724"/>
                  <a:pt x="1317107" y="20364"/>
                  <a:pt x="1120597" y="27432"/>
                </a:cubicBezTo>
                <a:cubicBezTo>
                  <a:pt x="924087" y="34501"/>
                  <a:pt x="454536" y="8495"/>
                  <a:pt x="0" y="27432"/>
                </a:cubicBezTo>
                <a:cubicBezTo>
                  <a:pt x="-1228" y="21145"/>
                  <a:pt x="-815" y="8816"/>
                  <a:pt x="0" y="0"/>
                </a:cubicBezTo>
                <a:close/>
              </a:path>
              <a:path w="5212080" h="27432" stroke="0" extrusionOk="0">
                <a:moveTo>
                  <a:pt x="0" y="0"/>
                </a:moveTo>
                <a:cubicBezTo>
                  <a:pt x="233695" y="-764"/>
                  <a:pt x="364103" y="24957"/>
                  <a:pt x="547268" y="0"/>
                </a:cubicBezTo>
                <a:cubicBezTo>
                  <a:pt x="730433" y="-24957"/>
                  <a:pt x="937737" y="-21107"/>
                  <a:pt x="1303020" y="0"/>
                </a:cubicBezTo>
                <a:cubicBezTo>
                  <a:pt x="1668303" y="21107"/>
                  <a:pt x="1620404" y="13071"/>
                  <a:pt x="1798168" y="0"/>
                </a:cubicBezTo>
                <a:cubicBezTo>
                  <a:pt x="1975932" y="-13071"/>
                  <a:pt x="2090998" y="4232"/>
                  <a:pt x="2293315" y="0"/>
                </a:cubicBezTo>
                <a:cubicBezTo>
                  <a:pt x="2495632" y="-4232"/>
                  <a:pt x="2738710" y="-17332"/>
                  <a:pt x="2944825" y="0"/>
                </a:cubicBezTo>
                <a:cubicBezTo>
                  <a:pt x="3150940" y="17332"/>
                  <a:pt x="3308101" y="26665"/>
                  <a:pt x="3544214" y="0"/>
                </a:cubicBezTo>
                <a:cubicBezTo>
                  <a:pt x="3780327" y="-26665"/>
                  <a:pt x="4028425" y="-24303"/>
                  <a:pt x="4247845" y="0"/>
                </a:cubicBezTo>
                <a:cubicBezTo>
                  <a:pt x="4467265" y="24303"/>
                  <a:pt x="4779418" y="33057"/>
                  <a:pt x="5212080" y="0"/>
                </a:cubicBezTo>
                <a:cubicBezTo>
                  <a:pt x="5212137" y="6776"/>
                  <a:pt x="5210915" y="20935"/>
                  <a:pt x="5212080" y="27432"/>
                </a:cubicBezTo>
                <a:cubicBezTo>
                  <a:pt x="4921467" y="60248"/>
                  <a:pt x="4631077" y="62273"/>
                  <a:pt x="4456328" y="27432"/>
                </a:cubicBezTo>
                <a:cubicBezTo>
                  <a:pt x="4281579" y="-7409"/>
                  <a:pt x="4048724" y="47667"/>
                  <a:pt x="3856939" y="27432"/>
                </a:cubicBezTo>
                <a:cubicBezTo>
                  <a:pt x="3665154" y="7197"/>
                  <a:pt x="3498754" y="15866"/>
                  <a:pt x="3257550" y="27432"/>
                </a:cubicBezTo>
                <a:cubicBezTo>
                  <a:pt x="3016346" y="38998"/>
                  <a:pt x="2854089" y="39360"/>
                  <a:pt x="2710282" y="27432"/>
                </a:cubicBezTo>
                <a:cubicBezTo>
                  <a:pt x="2566475" y="15504"/>
                  <a:pt x="2336282" y="56792"/>
                  <a:pt x="2110892" y="27432"/>
                </a:cubicBezTo>
                <a:cubicBezTo>
                  <a:pt x="1885502" y="-1928"/>
                  <a:pt x="1825148" y="42061"/>
                  <a:pt x="1615745" y="27432"/>
                </a:cubicBezTo>
                <a:cubicBezTo>
                  <a:pt x="1406342" y="12803"/>
                  <a:pt x="1193655" y="44031"/>
                  <a:pt x="1016356" y="27432"/>
                </a:cubicBezTo>
                <a:cubicBezTo>
                  <a:pt x="839057" y="10833"/>
                  <a:pt x="292902" y="7819"/>
                  <a:pt x="0" y="27432"/>
                </a:cubicBezTo>
                <a:cubicBezTo>
                  <a:pt x="-234" y="21031"/>
                  <a:pt x="-921" y="632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9"/>
          <p:cNvSpPr txBox="1"/>
          <p:nvPr/>
        </p:nvSpPr>
        <p:spPr>
          <a:xfrm>
            <a:off x="960120" y="4309348"/>
            <a:ext cx="6365383" cy="4981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300" dirty="0"/>
              <a:t>Youth Training Scheme (1983)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3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300" dirty="0" err="1"/>
              <a:t>Hyfforddiant</a:t>
            </a:r>
            <a:r>
              <a:rPr lang="en-US" sz="3300" dirty="0"/>
              <a:t> </a:t>
            </a:r>
            <a:r>
              <a:rPr lang="en-US" sz="3300" dirty="0" err="1"/>
              <a:t>i</a:t>
            </a:r>
            <a:r>
              <a:rPr lang="en-US" sz="3300" dirty="0"/>
              <a:t> </a:t>
            </a:r>
            <a:r>
              <a:rPr lang="en-US" sz="3300" dirty="0" err="1"/>
              <a:t>bobl</a:t>
            </a:r>
            <a:r>
              <a:rPr lang="en-US" sz="3300" dirty="0"/>
              <a:t> </a:t>
            </a:r>
            <a:r>
              <a:rPr lang="en-US" sz="3300" dirty="0" err="1"/>
              <a:t>ifanc</a:t>
            </a:r>
            <a:r>
              <a:rPr lang="en-US" sz="3300" dirty="0"/>
              <a:t> </a:t>
            </a:r>
            <a:r>
              <a:rPr lang="en-US" sz="3300" dirty="0" err="1"/>
              <a:t>ddi-waith</a:t>
            </a:r>
            <a:endParaRPr lang="en-US" sz="33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3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300" dirty="0" err="1"/>
              <a:t>Profiad</a:t>
            </a:r>
            <a:r>
              <a:rPr lang="en-US" sz="3300" dirty="0"/>
              <a:t> </a:t>
            </a:r>
            <a:r>
              <a:rPr lang="en-US" sz="3300" dirty="0" err="1"/>
              <a:t>gwaith</a:t>
            </a:r>
            <a:r>
              <a:rPr lang="en-US" sz="3300" dirty="0"/>
              <a:t> </a:t>
            </a:r>
            <a:r>
              <a:rPr lang="en-US" sz="3300" dirty="0" err="1"/>
              <a:t>mewn</a:t>
            </a:r>
            <a:r>
              <a:rPr lang="en-US" sz="3300" dirty="0"/>
              <a:t> </a:t>
            </a:r>
            <a:r>
              <a:rPr lang="en-US" sz="3300" dirty="0" err="1"/>
              <a:t>diwydiannau</a:t>
            </a:r>
            <a:endParaRPr lang="en-US" sz="33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3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300" dirty="0" err="1"/>
              <a:t>Beirniadaeth</a:t>
            </a:r>
            <a:r>
              <a:rPr lang="en-US" sz="3300" dirty="0"/>
              <a:t> am </a:t>
            </a:r>
            <a:r>
              <a:rPr lang="en-US" sz="3300" dirty="0" err="1"/>
              <a:t>gyflogau</a:t>
            </a:r>
            <a:r>
              <a:rPr lang="en-US" sz="3300" dirty="0"/>
              <a:t> </a:t>
            </a:r>
            <a:r>
              <a:rPr lang="en-US" sz="3300" dirty="0" err="1"/>
              <a:t>isel</a:t>
            </a:r>
            <a:endParaRPr lang="en-US" sz="3300" dirty="0"/>
          </a:p>
        </p:txBody>
      </p:sp>
      <p:pic>
        <p:nvPicPr>
          <p:cNvPr id="22" name="Picture 21" descr="A person writing on a paper&#10;&#10;AI-generated content may be incorrect.">
            <a:extLst>
              <a:ext uri="{FF2B5EF4-FFF2-40B4-BE49-F238E27FC236}">
                <a16:creationId xmlns:a16="http://schemas.microsoft.com/office/drawing/2014/main" id="{89EA9AB4-43A2-1A90-C363-849149D452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6" r="26612"/>
          <a:stretch>
            <a:fillRect/>
          </a:stretch>
        </p:blipFill>
        <p:spPr>
          <a:xfrm>
            <a:off x="7967553" y="10"/>
            <a:ext cx="10318162" cy="10286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B0D1AD-08FE-FA25-672B-B3F5DAE1E6B6}"/>
              </a:ext>
            </a:extLst>
          </p:cNvPr>
          <p:cNvSpPr txBox="1"/>
          <p:nvPr/>
        </p:nvSpPr>
        <p:spPr>
          <a:xfrm>
            <a:off x="960120" y="9419343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UK Parliament (n.d.) </a:t>
            </a:r>
            <a:r>
              <a:rPr lang="en-US" i="1" dirty="0"/>
              <a:t>Youth Training Scheme (YTS)</a:t>
            </a:r>
            <a:endParaRPr lang="cy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537095" cy="1028699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person signing a document&#10;&#10;AI-generated content may be incorrect.">
            <a:extLst>
              <a:ext uri="{FF2B5EF4-FFF2-40B4-BE49-F238E27FC236}">
                <a16:creationId xmlns:a16="http://schemas.microsoft.com/office/drawing/2014/main" id="{6F078FE6-D879-9ADF-B926-6065A776E9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32" r="-2" b="-2"/>
          <a:stretch>
            <a:fillRect/>
          </a:stretch>
        </p:blipFill>
        <p:spPr>
          <a:xfrm>
            <a:off x="11952333" y="10"/>
            <a:ext cx="6335667" cy="10286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10" name="TextBox 10"/>
          <p:cNvSpPr txBox="1"/>
          <p:nvPr/>
        </p:nvSpPr>
        <p:spPr>
          <a:xfrm>
            <a:off x="1705551" y="914400"/>
            <a:ext cx="10246782" cy="198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Deddf Addysg 1986</a:t>
            </a:r>
            <a:endParaRPr lang="en-US" sz="4400" b="1">
              <a:latin typeface="+mj-lt"/>
              <a:ea typeface="+mj-ea"/>
              <a:cs typeface="+mj-cs"/>
              <a:sym typeface="Arial MT Pro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705552" y="3291153"/>
            <a:ext cx="9774324" cy="58628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/>
              <a:t>Newidiadau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strwythur</a:t>
            </a:r>
            <a:r>
              <a:rPr lang="en-US" sz="3000" dirty="0"/>
              <a:t> </a:t>
            </a:r>
            <a:r>
              <a:rPr lang="en-US" sz="3000" dirty="0" err="1"/>
              <a:t>addysg</a:t>
            </a:r>
            <a:endParaRPr lang="en-US" sz="3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/>
              <a:t>Mwy</a:t>
            </a:r>
            <a:r>
              <a:rPr lang="en-US" sz="3000" dirty="0"/>
              <a:t> o </a:t>
            </a:r>
            <a:r>
              <a:rPr lang="en-US" sz="3000" dirty="0" err="1"/>
              <a:t>atebolrwydd</a:t>
            </a:r>
            <a:r>
              <a:rPr lang="en-US" sz="3000" dirty="0"/>
              <a:t> </a:t>
            </a:r>
            <a:r>
              <a:rPr lang="en-US" sz="3000" dirty="0" err="1"/>
              <a:t>mewn</a:t>
            </a:r>
            <a:r>
              <a:rPr lang="en-US" sz="3000" dirty="0"/>
              <a:t> </a:t>
            </a:r>
            <a:r>
              <a:rPr lang="en-US" sz="3000" dirty="0" err="1"/>
              <a:t>ysgolion</a:t>
            </a: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/>
              <a:t>Dylanwad</a:t>
            </a:r>
            <a:r>
              <a:rPr lang="en-US" sz="3000" dirty="0"/>
              <a:t> </a:t>
            </a:r>
            <a:r>
              <a:rPr lang="en-US" sz="3000" dirty="0" err="1"/>
              <a:t>ar</a:t>
            </a:r>
            <a:r>
              <a:rPr lang="en-US" sz="3000" dirty="0"/>
              <a:t> </a:t>
            </a:r>
            <a:r>
              <a:rPr lang="en-US" sz="3000" dirty="0" err="1"/>
              <a:t>wasanaethau</a:t>
            </a:r>
            <a:r>
              <a:rPr lang="en-US" sz="3000" dirty="0"/>
              <a:t> </a:t>
            </a:r>
            <a:r>
              <a:rPr lang="en-US" sz="3000" dirty="0" err="1"/>
              <a:t>ieuenctid</a:t>
            </a: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/>
              <a:t>Cydweithio</a:t>
            </a:r>
            <a:r>
              <a:rPr lang="en-US" sz="3000" dirty="0"/>
              <a:t> </a:t>
            </a:r>
            <a:r>
              <a:rPr lang="en-US" sz="3000" dirty="0" err="1"/>
              <a:t>rhwng</a:t>
            </a:r>
            <a:r>
              <a:rPr lang="en-US" sz="3000" dirty="0"/>
              <a:t> </a:t>
            </a:r>
            <a:r>
              <a:rPr lang="en-US" sz="3000" dirty="0" err="1"/>
              <a:t>addysg</a:t>
            </a:r>
            <a:r>
              <a:rPr lang="en-US" sz="3000" dirty="0"/>
              <a:t> a </a:t>
            </a:r>
            <a:r>
              <a:rPr lang="en-US" sz="3000" dirty="0" err="1"/>
              <a:t>gwasanaethau</a:t>
            </a:r>
            <a:r>
              <a:rPr lang="en-US" sz="3000" dirty="0"/>
              <a:t> </a:t>
            </a:r>
            <a:r>
              <a:rPr lang="en-US" sz="3000" dirty="0" err="1"/>
              <a:t>ieuenctid</a:t>
            </a:r>
            <a:endParaRPr lang="en-US" sz="3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F78E35-C838-6B91-A816-03A1FD1F7259}"/>
              </a:ext>
            </a:extLst>
          </p:cNvPr>
          <p:cNvSpPr txBox="1"/>
          <p:nvPr/>
        </p:nvSpPr>
        <p:spPr>
          <a:xfrm>
            <a:off x="533400" y="9068582"/>
            <a:ext cx="9144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dirty="0"/>
              <a:t>(UK </a:t>
            </a:r>
            <a:r>
              <a:rPr lang="cy-GB" sz="3200" dirty="0" err="1"/>
              <a:t>Government</a:t>
            </a:r>
            <a:r>
              <a:rPr lang="cy-GB" sz="3200" dirty="0"/>
              <a:t>, 1986)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4513F69C-3D6D-4E72-9289-5BC3584D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DC5C7E-2DD9-1E68-B7C8-819E9524A4BB}"/>
              </a:ext>
            </a:extLst>
          </p:cNvPr>
          <p:cNvSpPr txBox="1"/>
          <p:nvPr/>
        </p:nvSpPr>
        <p:spPr>
          <a:xfrm>
            <a:off x="11290834" y="835783"/>
            <a:ext cx="5739866" cy="25073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Diwylliant</a:t>
            </a:r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Ieuenctid </a:t>
            </a:r>
            <a:r>
              <a:rPr lang="en-US" sz="5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y 1980au</a:t>
            </a:r>
          </a:p>
        </p:txBody>
      </p:sp>
      <p:pic>
        <p:nvPicPr>
          <p:cNvPr id="21" name="Picture 20" descr="A person singing into a microphone&#10;&#10;AI-generated content may be incorrect.">
            <a:extLst>
              <a:ext uri="{FF2B5EF4-FFF2-40B4-BE49-F238E27FC236}">
                <a16:creationId xmlns:a16="http://schemas.microsoft.com/office/drawing/2014/main" id="{1B9F2E0A-DFD1-2662-086D-972958F4A7C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6" r="30644" b="-2"/>
          <a:stretch>
            <a:fillRect/>
          </a:stretch>
        </p:blipFill>
        <p:spPr>
          <a:xfrm>
            <a:off x="20" y="-1"/>
            <a:ext cx="5996608" cy="6703688"/>
          </a:xfrm>
          <a:prstGeom prst="rect">
            <a:avLst/>
          </a:prstGeom>
        </p:spPr>
      </p:pic>
      <p:pic>
        <p:nvPicPr>
          <p:cNvPr id="31" name="Picture 30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9959337D-E11C-56F1-66EF-77759C6E066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2" r="1" b="1"/>
          <a:stretch>
            <a:fillRect/>
          </a:stretch>
        </p:blipFill>
        <p:spPr>
          <a:xfrm>
            <a:off x="6276103" y="-3"/>
            <a:ext cx="4540859" cy="3339330"/>
          </a:xfrm>
          <a:prstGeom prst="rect">
            <a:avLst/>
          </a:prstGeom>
        </p:spPr>
      </p:pic>
      <p:pic>
        <p:nvPicPr>
          <p:cNvPr id="25" name="Picture 24" descr="A person holding a microphone pointing at the camera&#10;&#10;AI-generated content may be incorrect.">
            <a:extLst>
              <a:ext uri="{FF2B5EF4-FFF2-40B4-BE49-F238E27FC236}">
                <a16:creationId xmlns:a16="http://schemas.microsoft.com/office/drawing/2014/main" id="{DC41D860-0FA1-9C88-1A14-4995225AC6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6" b="52951"/>
          <a:stretch>
            <a:fillRect/>
          </a:stretch>
        </p:blipFill>
        <p:spPr>
          <a:xfrm>
            <a:off x="6276103" y="3609855"/>
            <a:ext cx="4540859" cy="3076422"/>
          </a:xfrm>
          <a:prstGeom prst="rect">
            <a:avLst/>
          </a:prstGeom>
        </p:spPr>
      </p:pic>
      <p:pic>
        <p:nvPicPr>
          <p:cNvPr id="3" name="Picture 2" descr="A collage of a person with curly hair&#10;&#10;AI-generated content may be incorrect.">
            <a:extLst>
              <a:ext uri="{FF2B5EF4-FFF2-40B4-BE49-F238E27FC236}">
                <a16:creationId xmlns:a16="http://schemas.microsoft.com/office/drawing/2014/main" id="{CE590F5D-E1A7-70E6-0C38-462F3CE74A4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1" r="1924" b="-2"/>
          <a:stretch>
            <a:fillRect/>
          </a:stretch>
        </p:blipFill>
        <p:spPr>
          <a:xfrm>
            <a:off x="-5575" y="6957435"/>
            <a:ext cx="4531337" cy="3329565"/>
          </a:xfrm>
          <a:prstGeom prst="rect">
            <a:avLst/>
          </a:prstGeom>
        </p:spPr>
      </p:pic>
      <p:pic>
        <p:nvPicPr>
          <p:cNvPr id="29" name="Picture 28" descr="A group of men shouting&#10;&#10;AI-generated content may be incorrect.">
            <a:extLst>
              <a:ext uri="{FF2B5EF4-FFF2-40B4-BE49-F238E27FC236}">
                <a16:creationId xmlns:a16="http://schemas.microsoft.com/office/drawing/2014/main" id="{52B8E851-36E7-2A35-7A82-4853CA2CACF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7" b="13371"/>
          <a:stretch>
            <a:fillRect/>
          </a:stretch>
        </p:blipFill>
        <p:spPr>
          <a:xfrm>
            <a:off x="4776942" y="6943854"/>
            <a:ext cx="6040018" cy="334314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79EC333-4232-7876-D002-8E4616E9F64E}"/>
              </a:ext>
            </a:extLst>
          </p:cNvPr>
          <p:cNvSpPr txBox="1"/>
          <p:nvPr/>
        </p:nvSpPr>
        <p:spPr>
          <a:xfrm>
            <a:off x="11290834" y="3600712"/>
            <a:ext cx="5739867" cy="56647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 err="1"/>
              <a:t>Lansiad</a:t>
            </a:r>
            <a:r>
              <a:rPr lang="en-US" sz="2300" dirty="0"/>
              <a:t> MTV </a:t>
            </a:r>
            <a:r>
              <a:rPr lang="en-US" sz="2300" dirty="0" err="1"/>
              <a:t>yn</a:t>
            </a:r>
            <a:r>
              <a:rPr lang="en-US" sz="2300" dirty="0"/>
              <a:t> 1981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 err="1"/>
              <a:t>Digwyddiad</a:t>
            </a:r>
            <a:r>
              <a:rPr lang="en-US" sz="2300" dirty="0"/>
              <a:t> Live Aid </a:t>
            </a:r>
            <a:r>
              <a:rPr lang="en-US" sz="2300" dirty="0" err="1"/>
              <a:t>yn</a:t>
            </a:r>
            <a:r>
              <a:rPr lang="en-US" sz="2300" dirty="0"/>
              <a:t> 1985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 err="1"/>
              <a:t>Cerddoriaeth</a:t>
            </a:r>
            <a:r>
              <a:rPr lang="en-US" sz="2300" dirty="0"/>
              <a:t> pop a </a:t>
            </a:r>
            <a:r>
              <a:rPr lang="en-US" sz="2300" dirty="0" err="1"/>
              <a:t>diwylliant</a:t>
            </a:r>
            <a:r>
              <a:rPr lang="en-US" sz="2300" dirty="0"/>
              <a:t> </a:t>
            </a:r>
            <a:r>
              <a:rPr lang="en-US" sz="2300" dirty="0" err="1"/>
              <a:t>byd-eang</a:t>
            </a:r>
            <a:endParaRPr lang="en-US" sz="23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300" dirty="0"/>
              <a:t>    </a:t>
            </a:r>
            <a:r>
              <a:rPr lang="en-US" sz="2300" dirty="0" err="1"/>
              <a:t>Isddiwylliannau</a:t>
            </a:r>
            <a:r>
              <a:rPr lang="en-US" sz="2300" dirty="0"/>
              <a:t> </a:t>
            </a:r>
            <a:r>
              <a:rPr lang="en-US" sz="2300" dirty="0" err="1"/>
              <a:t>fel</a:t>
            </a:r>
            <a:r>
              <a:rPr lang="en-US" sz="2300" dirty="0"/>
              <a:t> glam rock, nu romantic,     pop ac hip hop </a:t>
            </a:r>
            <a:r>
              <a:rPr lang="en-US" sz="2300" dirty="0" err="1"/>
              <a:t>yn</a:t>
            </a:r>
            <a:r>
              <a:rPr lang="en-US" sz="2300" dirty="0"/>
              <a:t> </a:t>
            </a:r>
            <a:r>
              <a:rPr lang="en-US" sz="2300" dirty="0" err="1"/>
              <a:t>dylanwadu</a:t>
            </a:r>
            <a:r>
              <a:rPr lang="en-US" sz="2300" dirty="0"/>
              <a:t> </a:t>
            </a:r>
            <a:r>
              <a:rPr lang="en-US" sz="2300" dirty="0" err="1"/>
              <a:t>ar</a:t>
            </a:r>
            <a:r>
              <a:rPr lang="en-US" sz="2300" dirty="0"/>
              <a:t> be odd </a:t>
            </a:r>
            <a:r>
              <a:rPr lang="en-US" sz="2300" dirty="0" err="1"/>
              <a:t>pobl</a:t>
            </a:r>
            <a:r>
              <a:rPr lang="en-US" sz="2300" dirty="0"/>
              <a:t> </a:t>
            </a:r>
            <a:r>
              <a:rPr lang="en-US" sz="2300" dirty="0" err="1"/>
              <a:t>ifanc</a:t>
            </a:r>
            <a:r>
              <a:rPr lang="en-US" sz="2300" dirty="0"/>
              <a:t> </a:t>
            </a:r>
            <a:r>
              <a:rPr lang="en-US" sz="2300" dirty="0" err="1"/>
              <a:t>yn</a:t>
            </a:r>
            <a:r>
              <a:rPr lang="en-US" sz="2300" dirty="0"/>
              <a:t> </a:t>
            </a:r>
            <a:r>
              <a:rPr lang="en-US" sz="2300" dirty="0" err="1"/>
              <a:t>ei</a:t>
            </a:r>
            <a:r>
              <a:rPr lang="en-US" sz="2300" dirty="0"/>
              <a:t> </a:t>
            </a:r>
            <a:r>
              <a:rPr lang="en-US" sz="2300" dirty="0" err="1"/>
              <a:t>wysgo</a:t>
            </a:r>
            <a:endParaRPr lang="en-US" sz="2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Fwy o ‘Casuals’ ac ‘</a:t>
            </a:r>
            <a:r>
              <a:rPr lang="en-US" sz="2300" dirty="0" err="1"/>
              <a:t>Footbal</a:t>
            </a:r>
            <a:r>
              <a:rPr lang="en-US" sz="2300" dirty="0"/>
              <a:t> Hooligans’ </a:t>
            </a:r>
            <a:r>
              <a:rPr lang="en-US" sz="2300" dirty="0" err="1"/>
              <a:t>yn</a:t>
            </a:r>
            <a:r>
              <a:rPr lang="en-US" sz="2300" dirty="0"/>
              <a:t> </a:t>
            </a:r>
            <a:r>
              <a:rPr lang="en-US" sz="2300" dirty="0" err="1"/>
              <a:t>dod</a:t>
            </a:r>
            <a:r>
              <a:rPr lang="en-US" sz="2300" dirty="0"/>
              <a:t> </a:t>
            </a:r>
            <a:r>
              <a:rPr lang="en-US" sz="2300" dirty="0" err="1"/>
              <a:t>ir</a:t>
            </a:r>
            <a:r>
              <a:rPr lang="en-US" sz="2300" dirty="0"/>
              <a:t> </a:t>
            </a:r>
            <a:r>
              <a:rPr lang="en-US" sz="2300" dirty="0" err="1"/>
              <a:t>fei</a:t>
            </a:r>
            <a:endParaRPr lang="en-US" sz="2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Teledu ac </a:t>
            </a:r>
            <a:r>
              <a:rPr lang="en-US" sz="2300" dirty="0" err="1"/>
              <a:t>Rhagleni</a:t>
            </a:r>
            <a:r>
              <a:rPr lang="en-US" sz="2300" dirty="0"/>
              <a:t> Newydd </a:t>
            </a:r>
            <a:r>
              <a:rPr lang="en-US" sz="2300" dirty="0" err="1"/>
              <a:t>fel</a:t>
            </a:r>
            <a:r>
              <a:rPr lang="en-US" sz="2300" dirty="0"/>
              <a:t> Eastenders</a:t>
            </a:r>
          </a:p>
        </p:txBody>
      </p:sp>
      <p:sp>
        <p:nvSpPr>
          <p:cNvPr id="26" name="AutoShape 2">
            <a:extLst>
              <a:ext uri="{FF2B5EF4-FFF2-40B4-BE49-F238E27FC236}">
                <a16:creationId xmlns:a16="http://schemas.microsoft.com/office/drawing/2014/main" id="{73F4A571-652D-B296-21D5-DA337CFD3F7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991600" y="49911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3D705D9-7390-4F7B-9D62-039F3DCA3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extBox 20"/>
          <p:cNvSpPr txBox="1"/>
          <p:nvPr/>
        </p:nvSpPr>
        <p:spPr>
          <a:xfrm>
            <a:off x="1705552" y="914400"/>
            <a:ext cx="9953048" cy="19962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Sut ymatebodd Gwaith Ieuenctid i Ddiwylliant</a:t>
            </a:r>
            <a:endParaRPr lang="en-US" sz="4400" b="1" kern="12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  <a:sym typeface="Arial MT Pro Bold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0E56FDB-0E72-BAE8-724A-42C18D11B83B}"/>
              </a:ext>
            </a:extLst>
          </p:cNvPr>
          <p:cNvSpPr txBox="1"/>
          <p:nvPr/>
        </p:nvSpPr>
        <p:spPr>
          <a:xfrm>
            <a:off x="1705552" y="3291154"/>
            <a:ext cx="8376731" cy="58628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Defnyddio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cerddoriaeth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chelf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ymgysylltu</a:t>
            </a:r>
            <a:endParaRPr lang="en-US" sz="3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Gweithgareddau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creadigol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mewn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clybiau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ieuenctid</a:t>
            </a:r>
            <a:endParaRPr lang="en-US" sz="3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Datblygu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hunaniaeth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pobl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ifanc</a:t>
            </a:r>
            <a:endParaRPr lang="en-US" sz="3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Cefnogi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mynegiant</a:t>
            </a:r>
            <a:r>
              <a:rPr lang="en-US" sz="3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3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personol</a:t>
            </a:r>
            <a:endParaRPr lang="en-US" sz="3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6" name="Picture 25" descr="A person sitting at a table with a person in glasses and a person in glasses&#10;&#10;AI-generated content may be incorrect.">
            <a:extLst>
              <a:ext uri="{FF2B5EF4-FFF2-40B4-BE49-F238E27FC236}">
                <a16:creationId xmlns:a16="http://schemas.microsoft.com/office/drawing/2014/main" id="{41031D35-A2C2-1BCC-D5EC-BFAA56D55A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09"/>
          <a:stretch>
            <a:fillRect/>
          </a:stretch>
        </p:blipFill>
        <p:spPr>
          <a:xfrm>
            <a:off x="11386212" y="10"/>
            <a:ext cx="6901788" cy="10286990"/>
          </a:xfrm>
          <a:custGeom>
            <a:avLst/>
            <a:gdLst/>
            <a:ahLst/>
            <a:cxnLst/>
            <a:rect l="l" t="t" r="r" b="b"/>
            <a:pathLst>
              <a:path w="4601192" h="6858000">
                <a:moveTo>
                  <a:pt x="738252" y="0"/>
                </a:moveTo>
                <a:lnTo>
                  <a:pt x="4601192" y="0"/>
                </a:lnTo>
                <a:lnTo>
                  <a:pt x="4601192" y="6858000"/>
                </a:lnTo>
                <a:lnTo>
                  <a:pt x="26600" y="6858000"/>
                </a:lnTo>
                <a:cubicBezTo>
                  <a:pt x="26892" y="6848886"/>
                  <a:pt x="27183" y="6839772"/>
                  <a:pt x="27474" y="6830658"/>
                </a:cubicBezTo>
                <a:cubicBezTo>
                  <a:pt x="26407" y="6820509"/>
                  <a:pt x="23746" y="6812097"/>
                  <a:pt x="18997" y="6807120"/>
                </a:cubicBezTo>
                <a:cubicBezTo>
                  <a:pt x="17525" y="6790325"/>
                  <a:pt x="29162" y="6774261"/>
                  <a:pt x="7137" y="6760865"/>
                </a:cubicBezTo>
                <a:cubicBezTo>
                  <a:pt x="-18690" y="6741525"/>
                  <a:pt x="36582" y="6698874"/>
                  <a:pt x="1509" y="6697766"/>
                </a:cubicBezTo>
                <a:cubicBezTo>
                  <a:pt x="39664" y="6667189"/>
                  <a:pt x="16022" y="6652694"/>
                  <a:pt x="8215" y="6616463"/>
                </a:cubicBezTo>
                <a:cubicBezTo>
                  <a:pt x="-6748" y="6590470"/>
                  <a:pt x="28879" y="6504828"/>
                  <a:pt x="36391" y="6432223"/>
                </a:cubicBezTo>
                <a:cubicBezTo>
                  <a:pt x="48645" y="6390313"/>
                  <a:pt x="62897" y="6411448"/>
                  <a:pt x="63226" y="6361482"/>
                </a:cubicBezTo>
                <a:cubicBezTo>
                  <a:pt x="58956" y="6358292"/>
                  <a:pt x="79553" y="6313235"/>
                  <a:pt x="84789" y="6290409"/>
                </a:cubicBezTo>
                <a:cubicBezTo>
                  <a:pt x="90026" y="6267583"/>
                  <a:pt x="70411" y="6240753"/>
                  <a:pt x="94648" y="6224529"/>
                </a:cubicBezTo>
                <a:cubicBezTo>
                  <a:pt x="175790" y="6142756"/>
                  <a:pt x="124488" y="6086153"/>
                  <a:pt x="150795" y="6009109"/>
                </a:cubicBezTo>
                <a:cubicBezTo>
                  <a:pt x="170315" y="5931813"/>
                  <a:pt x="154171" y="5972490"/>
                  <a:pt x="162963" y="5933293"/>
                </a:cubicBezTo>
                <a:lnTo>
                  <a:pt x="160072" y="5876809"/>
                </a:lnTo>
                <a:lnTo>
                  <a:pt x="145227" y="5835476"/>
                </a:lnTo>
                <a:cubicBezTo>
                  <a:pt x="134911" y="5801040"/>
                  <a:pt x="143825" y="5789510"/>
                  <a:pt x="148142" y="5777976"/>
                </a:cubicBezTo>
                <a:cubicBezTo>
                  <a:pt x="148142" y="5777862"/>
                  <a:pt x="148143" y="5777748"/>
                  <a:pt x="148143" y="5777634"/>
                </a:cubicBezTo>
                <a:lnTo>
                  <a:pt x="140074" y="5767522"/>
                </a:lnTo>
                <a:cubicBezTo>
                  <a:pt x="132636" y="5758605"/>
                  <a:pt x="127887" y="5750074"/>
                  <a:pt x="135915" y="5738405"/>
                </a:cubicBezTo>
                <a:lnTo>
                  <a:pt x="136567" y="5737743"/>
                </a:lnTo>
                <a:lnTo>
                  <a:pt x="123490" y="5720450"/>
                </a:lnTo>
                <a:cubicBezTo>
                  <a:pt x="137298" y="5702285"/>
                  <a:pt x="135593" y="5690529"/>
                  <a:pt x="123832" y="5675478"/>
                </a:cubicBezTo>
                <a:cubicBezTo>
                  <a:pt x="121625" y="5666952"/>
                  <a:pt x="122504" y="5659387"/>
                  <a:pt x="124569" y="5652490"/>
                </a:cubicBezTo>
                <a:lnTo>
                  <a:pt x="127524" y="5645356"/>
                </a:lnTo>
                <a:lnTo>
                  <a:pt x="115687" y="5603540"/>
                </a:lnTo>
                <a:cubicBezTo>
                  <a:pt x="116187" y="5593593"/>
                  <a:pt x="116685" y="5583645"/>
                  <a:pt x="117185" y="5573698"/>
                </a:cubicBezTo>
                <a:lnTo>
                  <a:pt x="128187" y="5578724"/>
                </a:lnTo>
                <a:lnTo>
                  <a:pt x="132990" y="5580535"/>
                </a:lnTo>
                <a:lnTo>
                  <a:pt x="133470" y="5580018"/>
                </a:lnTo>
                <a:lnTo>
                  <a:pt x="132923" y="5578485"/>
                </a:lnTo>
                <a:lnTo>
                  <a:pt x="132746" y="5563711"/>
                </a:lnTo>
                <a:cubicBezTo>
                  <a:pt x="132951" y="5549489"/>
                  <a:pt x="135516" y="5507940"/>
                  <a:pt x="134153" y="5493153"/>
                </a:cubicBezTo>
                <a:lnTo>
                  <a:pt x="124566" y="5474991"/>
                </a:lnTo>
                <a:cubicBezTo>
                  <a:pt x="119073" y="5461062"/>
                  <a:pt x="126245" y="5443046"/>
                  <a:pt x="123118" y="5430764"/>
                </a:cubicBezTo>
                <a:lnTo>
                  <a:pt x="127731" y="5390706"/>
                </a:lnTo>
                <a:lnTo>
                  <a:pt x="122359" y="5329235"/>
                </a:lnTo>
                <a:cubicBezTo>
                  <a:pt x="102663" y="5299213"/>
                  <a:pt x="95991" y="5269553"/>
                  <a:pt x="85293" y="5241830"/>
                </a:cubicBezTo>
                <a:cubicBezTo>
                  <a:pt x="72658" y="5199576"/>
                  <a:pt x="114666" y="5223439"/>
                  <a:pt x="73923" y="5173808"/>
                </a:cubicBezTo>
                <a:cubicBezTo>
                  <a:pt x="85313" y="5166518"/>
                  <a:pt x="84547" y="5159670"/>
                  <a:pt x="76238" y="5148983"/>
                </a:cubicBezTo>
                <a:cubicBezTo>
                  <a:pt x="80247" y="5132464"/>
                  <a:pt x="94902" y="5092755"/>
                  <a:pt x="97978" y="5074694"/>
                </a:cubicBezTo>
                <a:cubicBezTo>
                  <a:pt x="110731" y="5059292"/>
                  <a:pt x="83944" y="5055678"/>
                  <a:pt x="94694" y="5040617"/>
                </a:cubicBezTo>
                <a:cubicBezTo>
                  <a:pt x="94802" y="5025081"/>
                  <a:pt x="78298" y="5051506"/>
                  <a:pt x="73697" y="5034877"/>
                </a:cubicBezTo>
                <a:cubicBezTo>
                  <a:pt x="71814" y="5019478"/>
                  <a:pt x="53847" y="5017763"/>
                  <a:pt x="60452" y="5009251"/>
                </a:cubicBezTo>
                <a:cubicBezTo>
                  <a:pt x="62654" y="5006415"/>
                  <a:pt x="67586" y="5002823"/>
                  <a:pt x="76752" y="4997718"/>
                </a:cubicBezTo>
                <a:cubicBezTo>
                  <a:pt x="63037" y="4977564"/>
                  <a:pt x="80093" y="4971299"/>
                  <a:pt x="83605" y="4941112"/>
                </a:cubicBezTo>
                <a:cubicBezTo>
                  <a:pt x="71413" y="4930089"/>
                  <a:pt x="74481" y="4919724"/>
                  <a:pt x="82334" y="4909026"/>
                </a:cubicBezTo>
                <a:cubicBezTo>
                  <a:pt x="74598" y="4880945"/>
                  <a:pt x="84463" y="4853361"/>
                  <a:pt x="84533" y="4820775"/>
                </a:cubicBezTo>
                <a:cubicBezTo>
                  <a:pt x="66992" y="4787591"/>
                  <a:pt x="91097" y="4766727"/>
                  <a:pt x="91061" y="4731916"/>
                </a:cubicBezTo>
                <a:cubicBezTo>
                  <a:pt x="97317" y="4695770"/>
                  <a:pt x="116230" y="4627327"/>
                  <a:pt x="122071" y="4603897"/>
                </a:cubicBezTo>
                <a:cubicBezTo>
                  <a:pt x="117440" y="4600264"/>
                  <a:pt x="120402" y="4591022"/>
                  <a:pt x="126106" y="4591335"/>
                </a:cubicBezTo>
                <a:cubicBezTo>
                  <a:pt x="123756" y="4586933"/>
                  <a:pt x="111571" y="4577124"/>
                  <a:pt x="120368" y="4575090"/>
                </a:cubicBezTo>
                <a:lnTo>
                  <a:pt x="116699" y="4558891"/>
                </a:lnTo>
                <a:lnTo>
                  <a:pt x="117721" y="4555518"/>
                </a:lnTo>
                <a:cubicBezTo>
                  <a:pt x="123273" y="4548594"/>
                  <a:pt x="135291" y="4542181"/>
                  <a:pt x="121288" y="4532201"/>
                </a:cubicBezTo>
                <a:cubicBezTo>
                  <a:pt x="136928" y="4512310"/>
                  <a:pt x="128725" y="4502391"/>
                  <a:pt x="147711" y="4486617"/>
                </a:cubicBezTo>
                <a:cubicBezTo>
                  <a:pt x="158484" y="4463542"/>
                  <a:pt x="122280" y="4473495"/>
                  <a:pt x="144056" y="4443395"/>
                </a:cubicBezTo>
                <a:cubicBezTo>
                  <a:pt x="140912" y="4425979"/>
                  <a:pt x="142547" y="4407926"/>
                  <a:pt x="148799" y="4390977"/>
                </a:cubicBezTo>
                <a:cubicBezTo>
                  <a:pt x="155595" y="4391868"/>
                  <a:pt x="150366" y="4381694"/>
                  <a:pt x="150189" y="4377953"/>
                </a:cubicBezTo>
                <a:cubicBezTo>
                  <a:pt x="154054" y="4379688"/>
                  <a:pt x="159180" y="4373931"/>
                  <a:pt x="157161" y="4370129"/>
                </a:cubicBezTo>
                <a:cubicBezTo>
                  <a:pt x="168992" y="4355089"/>
                  <a:pt x="204839" y="4311648"/>
                  <a:pt x="221172" y="4287716"/>
                </a:cubicBezTo>
                <a:cubicBezTo>
                  <a:pt x="232682" y="4263059"/>
                  <a:pt x="256375" y="4254679"/>
                  <a:pt x="255165" y="4226534"/>
                </a:cubicBezTo>
                <a:cubicBezTo>
                  <a:pt x="266015" y="4203483"/>
                  <a:pt x="282023" y="4186568"/>
                  <a:pt x="285944" y="4164636"/>
                </a:cubicBezTo>
                <a:cubicBezTo>
                  <a:pt x="294955" y="4159143"/>
                  <a:pt x="300526" y="4152620"/>
                  <a:pt x="295693" y="4141582"/>
                </a:cubicBezTo>
                <a:cubicBezTo>
                  <a:pt x="308142" y="4121141"/>
                  <a:pt x="322089" y="4121228"/>
                  <a:pt x="319223" y="4103323"/>
                </a:cubicBezTo>
                <a:cubicBezTo>
                  <a:pt x="351512" y="4098587"/>
                  <a:pt x="328609" y="4093027"/>
                  <a:pt x="333663" y="4077824"/>
                </a:cubicBezTo>
                <a:cubicBezTo>
                  <a:pt x="335974" y="4064831"/>
                  <a:pt x="315731" y="4079163"/>
                  <a:pt x="320953" y="4068192"/>
                </a:cubicBezTo>
                <a:cubicBezTo>
                  <a:pt x="333427" y="4060380"/>
                  <a:pt x="315984" y="4050720"/>
                  <a:pt x="329962" y="4043196"/>
                </a:cubicBezTo>
                <a:cubicBezTo>
                  <a:pt x="341100" y="4053666"/>
                  <a:pt x="341751" y="4018950"/>
                  <a:pt x="353517" y="4024856"/>
                </a:cubicBezTo>
                <a:cubicBezTo>
                  <a:pt x="343556" y="4005479"/>
                  <a:pt x="366490" y="4012360"/>
                  <a:pt x="369715" y="3996365"/>
                </a:cubicBezTo>
                <a:cubicBezTo>
                  <a:pt x="367475" y="3986595"/>
                  <a:pt x="369211" y="3981543"/>
                  <a:pt x="379555" y="3979401"/>
                </a:cubicBezTo>
                <a:cubicBezTo>
                  <a:pt x="367646" y="3933458"/>
                  <a:pt x="388974" y="3961494"/>
                  <a:pt x="394185" y="3928228"/>
                </a:cubicBezTo>
                <a:cubicBezTo>
                  <a:pt x="396507" y="3898275"/>
                  <a:pt x="404954" y="3867782"/>
                  <a:pt x="390160" y="3828676"/>
                </a:cubicBezTo>
                <a:cubicBezTo>
                  <a:pt x="384585" y="3819798"/>
                  <a:pt x="387756" y="3808027"/>
                  <a:pt x="397237" y="3802385"/>
                </a:cubicBezTo>
                <a:cubicBezTo>
                  <a:pt x="398869" y="3801415"/>
                  <a:pt x="400632" y="3800665"/>
                  <a:pt x="402468" y="3800163"/>
                </a:cubicBezTo>
                <a:cubicBezTo>
                  <a:pt x="406187" y="3784407"/>
                  <a:pt x="412833" y="3729161"/>
                  <a:pt x="419553" y="3707849"/>
                </a:cubicBezTo>
                <a:cubicBezTo>
                  <a:pt x="427191" y="3696536"/>
                  <a:pt x="450857" y="3687984"/>
                  <a:pt x="442791" y="3672289"/>
                </a:cubicBezTo>
                <a:cubicBezTo>
                  <a:pt x="454321" y="3676732"/>
                  <a:pt x="442406" y="3654553"/>
                  <a:pt x="453506" y="3651490"/>
                </a:cubicBezTo>
                <a:cubicBezTo>
                  <a:pt x="462536" y="3649938"/>
                  <a:pt x="461024" y="3642848"/>
                  <a:pt x="463867" y="3637308"/>
                </a:cubicBezTo>
                <a:cubicBezTo>
                  <a:pt x="472833" y="3633114"/>
                  <a:pt x="478706" y="3605537"/>
                  <a:pt x="476438" y="3596088"/>
                </a:cubicBezTo>
                <a:cubicBezTo>
                  <a:pt x="464530" y="3569650"/>
                  <a:pt x="500049" y="3546790"/>
                  <a:pt x="491497" y="3525619"/>
                </a:cubicBezTo>
                <a:cubicBezTo>
                  <a:pt x="491833" y="3519984"/>
                  <a:pt x="493497" y="3515264"/>
                  <a:pt x="495979" y="3511139"/>
                </a:cubicBezTo>
                <a:lnTo>
                  <a:pt x="504897" y="3500760"/>
                </a:lnTo>
                <a:lnTo>
                  <a:pt x="511383" y="3500156"/>
                </a:lnTo>
                <a:lnTo>
                  <a:pt x="514661" y="3492522"/>
                </a:lnTo>
                <a:lnTo>
                  <a:pt x="516591" y="3490924"/>
                </a:lnTo>
                <a:cubicBezTo>
                  <a:pt x="520304" y="3487883"/>
                  <a:pt x="523811" y="3484792"/>
                  <a:pt x="526604" y="3481328"/>
                </a:cubicBezTo>
                <a:cubicBezTo>
                  <a:pt x="501233" y="3472978"/>
                  <a:pt x="546190" y="3450491"/>
                  <a:pt x="521677" y="3450102"/>
                </a:cubicBezTo>
                <a:cubicBezTo>
                  <a:pt x="532617" y="3429618"/>
                  <a:pt x="506415" y="3434623"/>
                  <a:pt x="537252" y="3420520"/>
                </a:cubicBezTo>
                <a:cubicBezTo>
                  <a:pt x="538177" y="3379165"/>
                  <a:pt x="597072" y="3324511"/>
                  <a:pt x="584418" y="3284165"/>
                </a:cubicBezTo>
                <a:cubicBezTo>
                  <a:pt x="595839" y="3253336"/>
                  <a:pt x="600583" y="3260142"/>
                  <a:pt x="605777" y="3235544"/>
                </a:cubicBezTo>
                <a:cubicBezTo>
                  <a:pt x="616179" y="3195982"/>
                  <a:pt x="622759" y="3088699"/>
                  <a:pt x="624913" y="3057384"/>
                </a:cubicBezTo>
                <a:cubicBezTo>
                  <a:pt x="621988" y="3054365"/>
                  <a:pt x="620005" y="3051091"/>
                  <a:pt x="618697" y="3047652"/>
                </a:cubicBezTo>
                <a:lnTo>
                  <a:pt x="616644" y="3037529"/>
                </a:lnTo>
                <a:lnTo>
                  <a:pt x="617876" y="3036541"/>
                </a:lnTo>
                <a:cubicBezTo>
                  <a:pt x="621043" y="3031669"/>
                  <a:pt x="621147" y="3028266"/>
                  <a:pt x="619896" y="3025524"/>
                </a:cubicBezTo>
                <a:lnTo>
                  <a:pt x="617374" y="3022606"/>
                </a:lnTo>
                <a:cubicBezTo>
                  <a:pt x="617526" y="3020033"/>
                  <a:pt x="617679" y="3017460"/>
                  <a:pt x="617831" y="3014887"/>
                </a:cubicBezTo>
                <a:lnTo>
                  <a:pt x="616227" y="2999257"/>
                </a:lnTo>
                <a:lnTo>
                  <a:pt x="618274" y="2996732"/>
                </a:lnTo>
                <a:cubicBezTo>
                  <a:pt x="618686" y="2989081"/>
                  <a:pt x="619099" y="2981431"/>
                  <a:pt x="619511" y="2973780"/>
                </a:cubicBezTo>
                <a:lnTo>
                  <a:pt x="620642" y="2973655"/>
                </a:lnTo>
                <a:cubicBezTo>
                  <a:pt x="623208" y="2972846"/>
                  <a:pt x="625154" y="2971263"/>
                  <a:pt x="625859" y="2968014"/>
                </a:cubicBezTo>
                <a:cubicBezTo>
                  <a:pt x="641104" y="2975784"/>
                  <a:pt x="632553" y="2967071"/>
                  <a:pt x="633290" y="2956801"/>
                </a:cubicBezTo>
                <a:cubicBezTo>
                  <a:pt x="657130" y="2966578"/>
                  <a:pt x="649356" y="2935726"/>
                  <a:pt x="664209" y="2933298"/>
                </a:cubicBezTo>
                <a:cubicBezTo>
                  <a:pt x="664212" y="2925534"/>
                  <a:pt x="664649" y="2917501"/>
                  <a:pt x="665622" y="2909390"/>
                </a:cubicBezTo>
                <a:lnTo>
                  <a:pt x="666516" y="2904671"/>
                </a:lnTo>
                <a:lnTo>
                  <a:pt x="666785" y="2904615"/>
                </a:lnTo>
                <a:cubicBezTo>
                  <a:pt x="667515" y="2903671"/>
                  <a:pt x="668011" y="2902150"/>
                  <a:pt x="668228" y="2899714"/>
                </a:cubicBezTo>
                <a:cubicBezTo>
                  <a:pt x="668200" y="2898499"/>
                  <a:pt x="668172" y="2897282"/>
                  <a:pt x="668144" y="2896066"/>
                </a:cubicBezTo>
                <a:lnTo>
                  <a:pt x="669877" y="2886912"/>
                </a:lnTo>
                <a:lnTo>
                  <a:pt x="672144" y="2884014"/>
                </a:lnTo>
                <a:lnTo>
                  <a:pt x="675452" y="2883229"/>
                </a:lnTo>
                <a:cubicBezTo>
                  <a:pt x="675391" y="2882933"/>
                  <a:pt x="675329" y="2882639"/>
                  <a:pt x="675268" y="2882343"/>
                </a:cubicBezTo>
                <a:cubicBezTo>
                  <a:pt x="671128" y="2875325"/>
                  <a:pt x="663714" y="2872524"/>
                  <a:pt x="687009" y="2866529"/>
                </a:cubicBezTo>
                <a:cubicBezTo>
                  <a:pt x="681161" y="2850828"/>
                  <a:pt x="694937" y="2849285"/>
                  <a:pt x="703772" y="2829536"/>
                </a:cubicBezTo>
                <a:cubicBezTo>
                  <a:pt x="697142" y="2820214"/>
                  <a:pt x="701540" y="2813723"/>
                  <a:pt x="709503" y="2807759"/>
                </a:cubicBezTo>
                <a:cubicBezTo>
                  <a:pt x="709675" y="2787664"/>
                  <a:pt x="722617" y="2770658"/>
                  <a:pt x="729434" y="2748755"/>
                </a:cubicBezTo>
                <a:cubicBezTo>
                  <a:pt x="723495" y="2723695"/>
                  <a:pt x="745457" y="2713438"/>
                  <a:pt x="752657" y="2690022"/>
                </a:cubicBezTo>
                <a:cubicBezTo>
                  <a:pt x="738132" y="2667595"/>
                  <a:pt x="772440" y="2674802"/>
                  <a:pt x="782299" y="2663439"/>
                </a:cubicBezTo>
                <a:lnTo>
                  <a:pt x="783672" y="2660083"/>
                </a:lnTo>
                <a:cubicBezTo>
                  <a:pt x="783367" y="2657010"/>
                  <a:pt x="783060" y="2653937"/>
                  <a:pt x="782755" y="2650864"/>
                </a:cubicBezTo>
                <a:lnTo>
                  <a:pt x="781641" y="2647388"/>
                </a:lnTo>
                <a:cubicBezTo>
                  <a:pt x="781160" y="2644997"/>
                  <a:pt x="781208" y="2643412"/>
                  <a:pt x="781648" y="2642321"/>
                </a:cubicBezTo>
                <a:lnTo>
                  <a:pt x="781893" y="2642199"/>
                </a:lnTo>
                <a:cubicBezTo>
                  <a:pt x="781736" y="2640614"/>
                  <a:pt x="781577" y="2639031"/>
                  <a:pt x="781420" y="2637446"/>
                </a:cubicBezTo>
                <a:cubicBezTo>
                  <a:pt x="780062" y="2629421"/>
                  <a:pt x="778210" y="2621608"/>
                  <a:pt x="776013" y="2614161"/>
                </a:cubicBezTo>
                <a:cubicBezTo>
                  <a:pt x="789698" y="2608058"/>
                  <a:pt x="773433" y="2580448"/>
                  <a:pt x="799274" y="2583767"/>
                </a:cubicBezTo>
                <a:cubicBezTo>
                  <a:pt x="797076" y="2573730"/>
                  <a:pt x="786332" y="2567549"/>
                  <a:pt x="803286" y="2571126"/>
                </a:cubicBezTo>
                <a:lnTo>
                  <a:pt x="804150" y="2569441"/>
                </a:lnTo>
                <a:lnTo>
                  <a:pt x="800301" y="2563632"/>
                </a:lnTo>
                <a:cubicBezTo>
                  <a:pt x="798670" y="2557453"/>
                  <a:pt x="797071" y="2551799"/>
                  <a:pt x="793576" y="2556344"/>
                </a:cubicBezTo>
                <a:cubicBezTo>
                  <a:pt x="785387" y="2548895"/>
                  <a:pt x="796146" y="2540807"/>
                  <a:pt x="788869" y="2533157"/>
                </a:cubicBezTo>
                <a:cubicBezTo>
                  <a:pt x="786041" y="2522927"/>
                  <a:pt x="797801" y="2536851"/>
                  <a:pt x="796781" y="2524899"/>
                </a:cubicBezTo>
                <a:cubicBezTo>
                  <a:pt x="796934" y="2523879"/>
                  <a:pt x="797088" y="2522860"/>
                  <a:pt x="797241" y="2521840"/>
                </a:cubicBezTo>
                <a:lnTo>
                  <a:pt x="796029" y="2516618"/>
                </a:lnTo>
                <a:lnTo>
                  <a:pt x="792761" y="2514462"/>
                </a:lnTo>
                <a:cubicBezTo>
                  <a:pt x="790774" y="2512148"/>
                  <a:pt x="789910" y="2508859"/>
                  <a:pt x="791595" y="2503381"/>
                </a:cubicBezTo>
                <a:lnTo>
                  <a:pt x="792181" y="2502571"/>
                </a:lnTo>
                <a:lnTo>
                  <a:pt x="788824" y="2501027"/>
                </a:lnTo>
                <a:lnTo>
                  <a:pt x="787270" y="2492600"/>
                </a:lnTo>
                <a:lnTo>
                  <a:pt x="778877" y="2485183"/>
                </a:lnTo>
                <a:lnTo>
                  <a:pt x="780557" y="2480669"/>
                </a:lnTo>
                <a:lnTo>
                  <a:pt x="783964" y="2480825"/>
                </a:lnTo>
                <a:lnTo>
                  <a:pt x="775765" y="2465130"/>
                </a:lnTo>
                <a:cubicBezTo>
                  <a:pt x="778982" y="2455259"/>
                  <a:pt x="775818" y="2449073"/>
                  <a:pt x="770558" y="2443685"/>
                </a:cubicBezTo>
                <a:cubicBezTo>
                  <a:pt x="768821" y="2423506"/>
                  <a:pt x="759680" y="2407402"/>
                  <a:pt x="753813" y="2385914"/>
                </a:cubicBezTo>
                <a:cubicBezTo>
                  <a:pt x="755336" y="2360280"/>
                  <a:pt x="741334" y="2351643"/>
                  <a:pt x="735113" y="2328662"/>
                </a:cubicBezTo>
                <a:cubicBezTo>
                  <a:pt x="742984" y="2301647"/>
                  <a:pt x="715756" y="2318371"/>
                  <a:pt x="713172" y="2298217"/>
                </a:cubicBezTo>
                <a:cubicBezTo>
                  <a:pt x="718425" y="2262517"/>
                  <a:pt x="703833" y="2301922"/>
                  <a:pt x="698974" y="2250782"/>
                </a:cubicBezTo>
                <a:cubicBezTo>
                  <a:pt x="700296" y="2247398"/>
                  <a:pt x="697378" y="2241930"/>
                  <a:pt x="695006" y="2243352"/>
                </a:cubicBezTo>
                <a:cubicBezTo>
                  <a:pt x="695218" y="2239945"/>
                  <a:pt x="698649" y="2230878"/>
                  <a:pt x="694540" y="2231409"/>
                </a:cubicBezTo>
                <a:cubicBezTo>
                  <a:pt x="691262" y="2215680"/>
                  <a:pt x="690791" y="2199138"/>
                  <a:pt x="693174" y="2183375"/>
                </a:cubicBezTo>
                <a:cubicBezTo>
                  <a:pt x="680938" y="2154998"/>
                  <a:pt x="702415" y="2165592"/>
                  <a:pt x="696594" y="2144085"/>
                </a:cubicBezTo>
                <a:cubicBezTo>
                  <a:pt x="685630" y="2128897"/>
                  <a:pt x="690840" y="2120189"/>
                  <a:pt x="682003" y="2101383"/>
                </a:cubicBezTo>
                <a:cubicBezTo>
                  <a:pt x="690702" y="2092860"/>
                  <a:pt x="683661" y="2086506"/>
                  <a:pt x="680520" y="2079956"/>
                </a:cubicBezTo>
                <a:lnTo>
                  <a:pt x="680002" y="2076836"/>
                </a:lnTo>
                <a:lnTo>
                  <a:pt x="682664" y="2062205"/>
                </a:lnTo>
                <a:cubicBezTo>
                  <a:pt x="677435" y="2059982"/>
                  <a:pt x="685036" y="2051541"/>
                  <a:pt x="686574" y="2047621"/>
                </a:cubicBezTo>
                <a:cubicBezTo>
                  <a:pt x="683137" y="2047669"/>
                  <a:pt x="681618" y="2039112"/>
                  <a:pt x="684505" y="2035989"/>
                </a:cubicBezTo>
                <a:cubicBezTo>
                  <a:pt x="697744" y="1971545"/>
                  <a:pt x="665102" y="2008454"/>
                  <a:pt x="684926" y="1969476"/>
                </a:cubicBezTo>
                <a:cubicBezTo>
                  <a:pt x="689323" y="1943615"/>
                  <a:pt x="649725" y="1944656"/>
                  <a:pt x="669491" y="1917869"/>
                </a:cubicBezTo>
                <a:cubicBezTo>
                  <a:pt x="670499" y="1886102"/>
                  <a:pt x="656602" y="1866056"/>
                  <a:pt x="668084" y="1836507"/>
                </a:cubicBezTo>
                <a:cubicBezTo>
                  <a:pt x="668964" y="1806766"/>
                  <a:pt x="663816" y="1781182"/>
                  <a:pt x="669261" y="1755879"/>
                </a:cubicBezTo>
                <a:cubicBezTo>
                  <a:pt x="664845" y="1745788"/>
                  <a:pt x="663293" y="1736202"/>
                  <a:pt x="670934" y="1726651"/>
                </a:cubicBezTo>
                <a:cubicBezTo>
                  <a:pt x="669678" y="1698957"/>
                  <a:pt x="659604" y="1692528"/>
                  <a:pt x="668418" y="1674709"/>
                </a:cubicBezTo>
                <a:cubicBezTo>
                  <a:pt x="663052" y="1669668"/>
                  <a:pt x="660191" y="1666183"/>
                  <a:pt x="658947" y="1663502"/>
                </a:cubicBezTo>
                <a:cubicBezTo>
                  <a:pt x="655218" y="1655460"/>
                  <a:pt x="666065" y="1654644"/>
                  <a:pt x="667634" y="1640672"/>
                </a:cubicBezTo>
                <a:cubicBezTo>
                  <a:pt x="670870" y="1625689"/>
                  <a:pt x="680041" y="1650492"/>
                  <a:pt x="680416" y="1636309"/>
                </a:cubicBezTo>
                <a:cubicBezTo>
                  <a:pt x="674381" y="1622116"/>
                  <a:pt x="690581" y="1619938"/>
                  <a:pt x="683355" y="1605349"/>
                </a:cubicBezTo>
                <a:cubicBezTo>
                  <a:pt x="671388" y="1611345"/>
                  <a:pt x="684009" y="1573894"/>
                  <a:pt x="673311" y="1574712"/>
                </a:cubicBezTo>
                <a:cubicBezTo>
                  <a:pt x="687788" y="1558635"/>
                  <a:pt x="668681" y="1555273"/>
                  <a:pt x="672392" y="1536647"/>
                </a:cubicBezTo>
                <a:cubicBezTo>
                  <a:pt x="677688" y="1527242"/>
                  <a:pt x="678342" y="1521025"/>
                  <a:pt x="671702" y="1513896"/>
                </a:cubicBezTo>
                <a:cubicBezTo>
                  <a:pt x="697596" y="1470305"/>
                  <a:pt x="671673" y="1490329"/>
                  <a:pt x="680462" y="1452296"/>
                </a:cubicBezTo>
                <a:cubicBezTo>
                  <a:pt x="690082" y="1419160"/>
                  <a:pt x="695497" y="1382582"/>
                  <a:pt x="720892" y="1347657"/>
                </a:cubicBezTo>
                <a:cubicBezTo>
                  <a:pt x="728252" y="1340763"/>
                  <a:pt x="730408" y="1326684"/>
                  <a:pt x="725707" y="1316214"/>
                </a:cubicBezTo>
                <a:cubicBezTo>
                  <a:pt x="724898" y="1314411"/>
                  <a:pt x="723913" y="1312787"/>
                  <a:pt x="722781" y="1311390"/>
                </a:cubicBezTo>
                <a:cubicBezTo>
                  <a:pt x="740925" y="1290091"/>
                  <a:pt x="731077" y="1279232"/>
                  <a:pt x="743580" y="1268952"/>
                </a:cubicBezTo>
                <a:cubicBezTo>
                  <a:pt x="747716" y="1237645"/>
                  <a:pt x="734341" y="1214150"/>
                  <a:pt x="745282" y="1204622"/>
                </a:cubicBezTo>
                <a:cubicBezTo>
                  <a:pt x="744051" y="1188944"/>
                  <a:pt x="730234" y="1168727"/>
                  <a:pt x="741960" y="1155703"/>
                </a:cubicBezTo>
                <a:cubicBezTo>
                  <a:pt x="731985" y="1155066"/>
                  <a:pt x="748925" y="1136907"/>
                  <a:pt x="742087" y="1128440"/>
                </a:cubicBezTo>
                <a:cubicBezTo>
                  <a:pt x="736171" y="1122556"/>
                  <a:pt x="739932" y="1115674"/>
                  <a:pt x="739973" y="1108417"/>
                </a:cubicBezTo>
                <a:cubicBezTo>
                  <a:pt x="735099" y="1099737"/>
                  <a:pt x="741268" y="1067483"/>
                  <a:pt x="746465" y="1058433"/>
                </a:cubicBezTo>
                <a:cubicBezTo>
                  <a:pt x="765005" y="1035713"/>
                  <a:pt x="748052" y="994640"/>
                  <a:pt x="762191" y="975987"/>
                </a:cubicBezTo>
                <a:cubicBezTo>
                  <a:pt x="764072" y="969800"/>
                  <a:pt x="764654" y="963971"/>
                  <a:pt x="764423" y="958395"/>
                </a:cubicBezTo>
                <a:lnTo>
                  <a:pt x="761915" y="943118"/>
                </a:lnTo>
                <a:lnTo>
                  <a:pt x="757474" y="939439"/>
                </a:lnTo>
                <a:cubicBezTo>
                  <a:pt x="757647" y="936206"/>
                  <a:pt x="757819" y="932972"/>
                  <a:pt x="757991" y="929739"/>
                </a:cubicBezTo>
                <a:lnTo>
                  <a:pt x="757204" y="927127"/>
                </a:lnTo>
                <a:cubicBezTo>
                  <a:pt x="755678" y="922138"/>
                  <a:pt x="754319" y="917190"/>
                  <a:pt x="753613" y="912177"/>
                </a:cubicBezTo>
                <a:cubicBezTo>
                  <a:pt x="775028" y="915106"/>
                  <a:pt x="751138" y="870019"/>
                  <a:pt x="768933" y="881067"/>
                </a:cubicBezTo>
                <a:cubicBezTo>
                  <a:pt x="768780" y="854032"/>
                  <a:pt x="782103" y="846928"/>
                  <a:pt x="765219" y="817416"/>
                </a:cubicBezTo>
                <a:cubicBezTo>
                  <a:pt x="780144" y="772732"/>
                  <a:pt x="762831" y="740070"/>
                  <a:pt x="787152" y="702815"/>
                </a:cubicBezTo>
                <a:cubicBezTo>
                  <a:pt x="777404" y="708645"/>
                  <a:pt x="779667" y="685431"/>
                  <a:pt x="783947" y="672401"/>
                </a:cubicBezTo>
                <a:cubicBezTo>
                  <a:pt x="745609" y="693593"/>
                  <a:pt x="816557" y="618072"/>
                  <a:pt x="789277" y="612154"/>
                </a:cubicBezTo>
                <a:cubicBezTo>
                  <a:pt x="814029" y="607196"/>
                  <a:pt x="790950" y="545243"/>
                  <a:pt x="816705" y="516197"/>
                </a:cubicBezTo>
                <a:cubicBezTo>
                  <a:pt x="818115" y="496236"/>
                  <a:pt x="819907" y="464307"/>
                  <a:pt x="823696" y="446558"/>
                </a:cubicBezTo>
                <a:lnTo>
                  <a:pt x="819138" y="402046"/>
                </a:lnTo>
                <a:cubicBezTo>
                  <a:pt x="813660" y="377878"/>
                  <a:pt x="816214" y="373884"/>
                  <a:pt x="809089" y="322733"/>
                </a:cubicBezTo>
                <a:cubicBezTo>
                  <a:pt x="809391" y="257376"/>
                  <a:pt x="793760" y="267420"/>
                  <a:pt x="798307" y="204587"/>
                </a:cubicBezTo>
                <a:cubicBezTo>
                  <a:pt x="791298" y="201120"/>
                  <a:pt x="789378" y="133016"/>
                  <a:pt x="784841" y="127724"/>
                </a:cubicBezTo>
                <a:lnTo>
                  <a:pt x="774543" y="110945"/>
                </a:lnTo>
                <a:lnTo>
                  <a:pt x="775980" y="108356"/>
                </a:lnTo>
                <a:cubicBezTo>
                  <a:pt x="778096" y="97517"/>
                  <a:pt x="775985" y="91347"/>
                  <a:pt x="772015" y="87265"/>
                </a:cubicBezTo>
                <a:lnTo>
                  <a:pt x="765760" y="83713"/>
                </a:lnTo>
                <a:lnTo>
                  <a:pt x="761352" y="69573"/>
                </a:lnTo>
                <a:lnTo>
                  <a:pt x="748123" y="42623"/>
                </a:lnTo>
                <a:lnTo>
                  <a:pt x="749910" y="36737"/>
                </a:lnTo>
                <a:close/>
              </a:path>
            </a:pathLst>
          </a:cu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88716B6-19BA-4C13-A3E6-380170A88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4546" y="3389194"/>
            <a:ext cx="3466849" cy="4434635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4" name="Picture 23" descr="A person taking a selfie&#10;&#10;AI-generated content may be incorrect.">
            <a:extLst>
              <a:ext uri="{FF2B5EF4-FFF2-40B4-BE49-F238E27FC236}">
                <a16:creationId xmlns:a16="http://schemas.microsoft.com/office/drawing/2014/main" id="{1E3477E3-09F2-7B92-984E-9F6EF16D03D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26" b="5326"/>
          <a:stretch>
            <a:fillRect/>
          </a:stretch>
        </p:blipFill>
        <p:spPr>
          <a:xfrm>
            <a:off x="10755978" y="3527679"/>
            <a:ext cx="3159138" cy="4157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with his hands on his head&#10;&#10;AI-generated content may be incorrect.">
            <a:extLst>
              <a:ext uri="{FF2B5EF4-FFF2-40B4-BE49-F238E27FC236}">
                <a16:creationId xmlns:a16="http://schemas.microsoft.com/office/drawing/2014/main" id="{D0C54D01-D75F-BB34-65EF-1559362568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182"/>
          <a:stretch>
            <a:fillRect/>
          </a:stretch>
        </p:blipFill>
        <p:spPr>
          <a:xfrm>
            <a:off x="11046117" y="-27"/>
            <a:ext cx="7241883" cy="10286998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Picture 4" descr="A person and person smiling&#10;&#10;AI-generated content may be incorrect.">
            <a:extLst>
              <a:ext uri="{FF2B5EF4-FFF2-40B4-BE49-F238E27FC236}">
                <a16:creationId xmlns:a16="http://schemas.microsoft.com/office/drawing/2014/main" id="{A06118FE-0421-0F95-1DA1-B7FF8574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11" r="2" b="3915"/>
          <a:stretch>
            <a:fillRect/>
          </a:stretch>
        </p:blipFill>
        <p:spPr>
          <a:xfrm>
            <a:off x="4679040" y="27"/>
            <a:ext cx="7449435" cy="10286998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18722" cy="10287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05005" cy="10287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72084" y="1021557"/>
            <a:ext cx="4206756" cy="1988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Bywyd Pobl Ifanc Heddiw</a:t>
            </a:r>
            <a:endParaRPr lang="en-US" sz="4200" b="1" kern="1200">
              <a:solidFill>
                <a:schemeClr val="tx1"/>
              </a:solidFill>
              <a:latin typeface="+mj-lt"/>
              <a:ea typeface="+mj-ea"/>
              <a:cs typeface="+mj-cs"/>
              <a:sym typeface="Arial MT Pro Bold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25300"/>
            <a:ext cx="192024" cy="980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368" y="3134911"/>
            <a:ext cx="4251960" cy="27432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72084" y="3387256"/>
            <a:ext cx="4206756" cy="58781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700"/>
              <a:t>Technoleg a chyfryngau cymdeithasol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700"/>
              <a:t>Iechyd meddwl a llesiant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700"/>
              <a:t>Cysylltiad byd-eang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700"/>
              <a:t>Pwysau addysg a chymdeithas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00150" y="2237015"/>
            <a:ext cx="5000624" cy="5248655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BBE456-7031-FDE0-A805-592317AC54C0}"/>
              </a:ext>
            </a:extLst>
          </p:cNvPr>
          <p:cNvSpPr txBox="1"/>
          <p:nvPr/>
        </p:nvSpPr>
        <p:spPr>
          <a:xfrm>
            <a:off x="1543050" y="2950899"/>
            <a:ext cx="3943350" cy="382088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Gwaith Ieuenctid Heddiw</a:t>
            </a:r>
          </a:p>
        </p:txBody>
      </p:sp>
      <p:pic>
        <p:nvPicPr>
          <p:cNvPr id="18" name="Picture 17" descr="A group of people working on a computer&#10;&#10;AI-generated content may be incorrect.">
            <a:extLst>
              <a:ext uri="{FF2B5EF4-FFF2-40B4-BE49-F238E27FC236}">
                <a16:creationId xmlns:a16="http://schemas.microsoft.com/office/drawing/2014/main" id="{F136D62F-EA88-DFBD-8F31-53E838B34E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5974" y="1747165"/>
            <a:ext cx="10171050" cy="6789175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49E91C6-5D0D-36F0-E7F3-7430A0AD4A53}"/>
              </a:ext>
            </a:extLst>
          </p:cNvPr>
          <p:cNvSpPr txBox="1"/>
          <p:nvPr/>
        </p:nvSpPr>
        <p:spPr>
          <a:xfrm>
            <a:off x="1257301" y="547687"/>
            <a:ext cx="7876974" cy="27109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Casgliad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32DBF3C-E1B4-F7FC-510F-1425075BD2D3}"/>
              </a:ext>
            </a:extLst>
          </p:cNvPr>
          <p:cNvSpPr txBox="1"/>
          <p:nvPr/>
        </p:nvSpPr>
        <p:spPr>
          <a:xfrm>
            <a:off x="1257300" y="3499945"/>
            <a:ext cx="6929431" cy="57654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 err="1"/>
              <a:t>Newidiadau</a:t>
            </a:r>
            <a:r>
              <a:rPr lang="en-US" sz="3000" dirty="0"/>
              <a:t> </a:t>
            </a:r>
            <a:r>
              <a:rPr lang="en-US" sz="3000" dirty="0" err="1"/>
              <a:t>cymdeithasol</a:t>
            </a:r>
            <a:r>
              <a:rPr lang="en-US" sz="3000" dirty="0"/>
              <a:t> y 1980au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dylanwadu</a:t>
            </a:r>
            <a:r>
              <a:rPr lang="en-US" sz="3000" dirty="0"/>
              <a:t> </a:t>
            </a:r>
            <a:r>
              <a:rPr lang="en-US" sz="3000" dirty="0" err="1"/>
              <a:t>ar</a:t>
            </a:r>
            <a:r>
              <a:rPr lang="en-US" sz="3000" dirty="0"/>
              <a:t> </a:t>
            </a:r>
            <a:r>
              <a:rPr lang="en-US" sz="3000" dirty="0" err="1"/>
              <a:t>waith</a:t>
            </a:r>
            <a:r>
              <a:rPr lang="en-US" sz="3000" dirty="0"/>
              <a:t> Ieuenctid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/>
              <a:t>Polisïau</a:t>
            </a:r>
            <a:r>
              <a:rPr lang="en-US" sz="3000" dirty="0"/>
              <a:t> a </a:t>
            </a:r>
            <a:r>
              <a:rPr lang="en-US" sz="3000" dirty="0" err="1"/>
              <a:t>diwylliant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siapio</a:t>
            </a:r>
            <a:r>
              <a:rPr lang="en-US" sz="3000" dirty="0"/>
              <a:t> </a:t>
            </a:r>
            <a:r>
              <a:rPr lang="en-US" sz="3000" dirty="0" err="1"/>
              <a:t>profiadau</a:t>
            </a:r>
            <a:r>
              <a:rPr lang="en-US" sz="3000" dirty="0"/>
              <a:t> </a:t>
            </a:r>
            <a:r>
              <a:rPr lang="en-US" sz="3000" dirty="0" err="1"/>
              <a:t>pobl</a:t>
            </a:r>
            <a:r>
              <a:rPr lang="en-US" sz="3000" dirty="0"/>
              <a:t> </a:t>
            </a:r>
            <a:r>
              <a:rPr lang="en-US" sz="3000" dirty="0" err="1"/>
              <a:t>ifanc</a:t>
            </a: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/>
              <a:t>Gwaith </a:t>
            </a:r>
            <a:r>
              <a:rPr lang="en-US" sz="3000" dirty="0" err="1"/>
              <a:t>ieuenctid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ymateb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anghenion</a:t>
            </a:r>
            <a:r>
              <a:rPr lang="en-US" sz="3000" dirty="0"/>
              <a:t> </a:t>
            </a:r>
            <a:r>
              <a:rPr lang="en-US" sz="3000" dirty="0" err="1"/>
              <a:t>cymunedau</a:t>
            </a: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 err="1"/>
              <a:t>Gwerthoedd</a:t>
            </a:r>
            <a:r>
              <a:rPr lang="en-US" sz="3000" dirty="0"/>
              <a:t> </a:t>
            </a:r>
            <a:r>
              <a:rPr lang="en-US" sz="3000" dirty="0" err="1"/>
              <a:t>craidd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parhau</a:t>
            </a:r>
            <a:r>
              <a:rPr lang="en-US" sz="3000" dirty="0"/>
              <a:t> </a:t>
            </a:r>
            <a:r>
              <a:rPr lang="en-US" sz="3000" dirty="0" err="1"/>
              <a:t>heddiw</a:t>
            </a:r>
            <a:r>
              <a:rPr lang="en-US" sz="3000" dirty="0"/>
              <a:t> </a:t>
            </a:r>
            <a:r>
              <a:rPr lang="cy-GB" sz="3200" i="1" dirty="0"/>
              <a:t>(</a:t>
            </a:r>
            <a:r>
              <a:rPr lang="cy-GB" sz="3200" i="1" dirty="0" err="1"/>
              <a:t>Jeffs</a:t>
            </a:r>
            <a:r>
              <a:rPr lang="cy-GB" sz="3200" i="1" dirty="0"/>
              <a:t> &amp; Smith, 2010)</a:t>
            </a:r>
            <a:endParaRPr lang="en-US" sz="3000" dirty="0"/>
          </a:p>
        </p:txBody>
      </p:sp>
      <p:pic>
        <p:nvPicPr>
          <p:cNvPr id="24" name="Picture 23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C5C235A0-7C2D-A7AB-4526-D2EC092E5B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64" r="19399"/>
          <a:stretch>
            <a:fillRect/>
          </a:stretch>
        </p:blipFill>
        <p:spPr>
          <a:xfrm>
            <a:off x="9343822" y="10"/>
            <a:ext cx="8944178" cy="10286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1399</Words>
  <Application>Microsoft Office PowerPoint</Application>
  <PresentationFormat>Custom</PresentationFormat>
  <Paragraphs>191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 MT Pro</vt:lpstr>
      <vt:lpstr>Arial MT Pro Bold</vt:lpstr>
      <vt:lpstr>Calibri</vt:lpstr>
      <vt:lpstr>Arial</vt:lpstr>
      <vt:lpstr>Aptos</vt:lpstr>
      <vt:lpstr>Playwrite US Modern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80's English Slang Trivia Game Presentation</dc:title>
  <cp:lastModifiedBy>Andrew Owen (ADDYSG)</cp:lastModifiedBy>
  <cp:revision>10</cp:revision>
  <dcterms:created xsi:type="dcterms:W3CDTF">2006-08-16T00:00:00Z</dcterms:created>
  <dcterms:modified xsi:type="dcterms:W3CDTF">2026-03-19T16:33:09Z</dcterms:modified>
  <dc:identifier>DAHDKm9Fy9I</dc:identifier>
</cp:coreProperties>
</file>