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sldIdLst>
    <p:sldId id="272" r:id="rId5"/>
    <p:sldId id="411" r:id="rId6"/>
    <p:sldId id="297" r:id="rId7"/>
    <p:sldId id="412" r:id="rId8"/>
    <p:sldId id="413" r:id="rId9"/>
    <p:sldId id="277" r:id="rId10"/>
    <p:sldId id="286" r:id="rId11"/>
    <p:sldId id="305" r:id="rId12"/>
    <p:sldId id="306" r:id="rId13"/>
    <p:sldId id="307" r:id="rId14"/>
    <p:sldId id="414" r:id="rId15"/>
    <p:sldId id="302" r:id="rId16"/>
    <p:sldId id="415" r:id="rId17"/>
    <p:sldId id="295" r:id="rId18"/>
    <p:sldId id="299" r:id="rId19"/>
    <p:sldId id="288" r:id="rId20"/>
    <p:sldId id="292" r:id="rId21"/>
    <p:sldId id="298" r:id="rId22"/>
    <p:sldId id="290" r:id="rId23"/>
    <p:sldId id="416" r:id="rId24"/>
    <p:sldId id="417" r:id="rId25"/>
    <p:sldId id="418" r:id="rId26"/>
    <p:sldId id="294" r:id="rId27"/>
    <p:sldId id="419" r:id="rId28"/>
    <p:sldId id="30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EC842-7E13-443A-B910-332D8C6F0F23}" type="doc">
      <dgm:prSet loTypeId="urn:microsoft.com/office/officeart/2005/8/layout/venn1" loCatId="relationship" qsTypeId="urn:microsoft.com/office/officeart/2005/8/quickstyle/simple1" qsCatId="simple" csTypeId="urn:microsoft.com/office/officeart/2005/8/colors/accent1_2" csCatId="accent1" phldr="1"/>
      <dgm:spPr/>
    </dgm:pt>
    <dgm:pt modelId="{5CE43D39-F908-48EB-9AC6-9BD271269B85}">
      <dgm:prSet phldrT="[Text]"/>
      <dgm:spPr/>
      <dgm:t>
        <a:bodyPr/>
        <a:lstStyle/>
        <a:p>
          <a:r>
            <a:rPr lang="en-GB" b="1" dirty="0">
              <a:solidFill>
                <a:schemeClr val="bg1"/>
              </a:solidFill>
            </a:rPr>
            <a:t>Domestic </a:t>
          </a:r>
        </a:p>
      </dgm:t>
    </dgm:pt>
    <dgm:pt modelId="{BEFC8022-48C9-4A36-8157-FCB4ECA3F4E8}" type="parTrans" cxnId="{8578C091-B53B-420B-8148-F48BC7216A5B}">
      <dgm:prSet/>
      <dgm:spPr/>
      <dgm:t>
        <a:bodyPr/>
        <a:lstStyle/>
        <a:p>
          <a:endParaRPr lang="en-GB"/>
        </a:p>
      </dgm:t>
    </dgm:pt>
    <dgm:pt modelId="{FBD11C99-E694-45C3-8D04-68B7D92D9B42}" type="sibTrans" cxnId="{8578C091-B53B-420B-8148-F48BC7216A5B}">
      <dgm:prSet/>
      <dgm:spPr/>
      <dgm:t>
        <a:bodyPr/>
        <a:lstStyle/>
        <a:p>
          <a:endParaRPr lang="en-GB"/>
        </a:p>
      </dgm:t>
    </dgm:pt>
    <dgm:pt modelId="{B6D56594-2015-4068-B332-D1EFBCB3A3F4}">
      <dgm:prSet phldrT="[Text]"/>
      <dgm:spPr/>
      <dgm:t>
        <a:bodyPr/>
        <a:lstStyle/>
        <a:p>
          <a:r>
            <a:rPr lang="en-GB" b="1" dirty="0">
              <a:solidFill>
                <a:schemeClr val="bg1"/>
              </a:solidFill>
            </a:rPr>
            <a:t>Sexual </a:t>
          </a:r>
        </a:p>
      </dgm:t>
    </dgm:pt>
    <dgm:pt modelId="{012ED34D-7287-4A85-89E7-4C4C45171AB8}" type="parTrans" cxnId="{BDE45C9B-3D55-4D8B-A056-E721BF02FC2B}">
      <dgm:prSet/>
      <dgm:spPr/>
      <dgm:t>
        <a:bodyPr/>
        <a:lstStyle/>
        <a:p>
          <a:endParaRPr lang="en-GB"/>
        </a:p>
      </dgm:t>
    </dgm:pt>
    <dgm:pt modelId="{FF2A0616-19D1-4D21-87EB-988A0508297C}" type="sibTrans" cxnId="{BDE45C9B-3D55-4D8B-A056-E721BF02FC2B}">
      <dgm:prSet/>
      <dgm:spPr/>
      <dgm:t>
        <a:bodyPr/>
        <a:lstStyle/>
        <a:p>
          <a:endParaRPr lang="en-GB"/>
        </a:p>
      </dgm:t>
    </dgm:pt>
    <dgm:pt modelId="{9515F7C3-756D-49ED-AAB2-06E6ECCE524E}" type="pres">
      <dgm:prSet presAssocID="{823EC842-7E13-443A-B910-332D8C6F0F23}" presName="compositeShape" presStyleCnt="0">
        <dgm:presLayoutVars>
          <dgm:chMax val="7"/>
          <dgm:dir/>
          <dgm:resizeHandles val="exact"/>
        </dgm:presLayoutVars>
      </dgm:prSet>
      <dgm:spPr/>
    </dgm:pt>
    <dgm:pt modelId="{CEF1F49B-4B20-49AC-B54D-923C9D36D5FC}" type="pres">
      <dgm:prSet presAssocID="{5CE43D39-F908-48EB-9AC6-9BD271269B85}" presName="circ1" presStyleLbl="vennNode1" presStyleIdx="0" presStyleCnt="2" custLinFactNeighborX="918" custLinFactNeighborY="1048"/>
      <dgm:spPr/>
    </dgm:pt>
    <dgm:pt modelId="{3AA490C5-6CD7-436D-800A-2D4B8DABFE0E}" type="pres">
      <dgm:prSet presAssocID="{5CE43D39-F908-48EB-9AC6-9BD271269B85}" presName="circ1Tx" presStyleLbl="revTx" presStyleIdx="0" presStyleCnt="0">
        <dgm:presLayoutVars>
          <dgm:chMax val="0"/>
          <dgm:chPref val="0"/>
          <dgm:bulletEnabled val="1"/>
        </dgm:presLayoutVars>
      </dgm:prSet>
      <dgm:spPr/>
    </dgm:pt>
    <dgm:pt modelId="{0C330559-EB79-424D-9889-A323132341AB}" type="pres">
      <dgm:prSet presAssocID="{B6D56594-2015-4068-B332-D1EFBCB3A3F4}" presName="circ2" presStyleLbl="vennNode1" presStyleIdx="1" presStyleCnt="2" custLinFactNeighborX="2560" custLinFactNeighborY="1549"/>
      <dgm:spPr/>
    </dgm:pt>
    <dgm:pt modelId="{AD67FF0C-07ED-4F9A-AB20-7D28AAEEADAD}" type="pres">
      <dgm:prSet presAssocID="{B6D56594-2015-4068-B332-D1EFBCB3A3F4}" presName="circ2Tx" presStyleLbl="revTx" presStyleIdx="0" presStyleCnt="0">
        <dgm:presLayoutVars>
          <dgm:chMax val="0"/>
          <dgm:chPref val="0"/>
          <dgm:bulletEnabled val="1"/>
        </dgm:presLayoutVars>
      </dgm:prSet>
      <dgm:spPr/>
    </dgm:pt>
  </dgm:ptLst>
  <dgm:cxnLst>
    <dgm:cxn modelId="{0E505118-A6FF-4B2E-859F-7541967C0839}" type="presOf" srcId="{5CE43D39-F908-48EB-9AC6-9BD271269B85}" destId="{CEF1F49B-4B20-49AC-B54D-923C9D36D5FC}" srcOrd="0" destOrd="0" presId="urn:microsoft.com/office/officeart/2005/8/layout/venn1"/>
    <dgm:cxn modelId="{2B7F3321-E054-40D1-90F2-A3F7FA366C66}" type="presOf" srcId="{B6D56594-2015-4068-B332-D1EFBCB3A3F4}" destId="{AD67FF0C-07ED-4F9A-AB20-7D28AAEEADAD}" srcOrd="1" destOrd="0" presId="urn:microsoft.com/office/officeart/2005/8/layout/venn1"/>
    <dgm:cxn modelId="{E0F56833-CF9F-4D67-AE8B-927F4C6EC827}" type="presOf" srcId="{B6D56594-2015-4068-B332-D1EFBCB3A3F4}" destId="{0C330559-EB79-424D-9889-A323132341AB}" srcOrd="0" destOrd="0" presId="urn:microsoft.com/office/officeart/2005/8/layout/venn1"/>
    <dgm:cxn modelId="{916DA536-2021-4F86-8CE3-02FA3791B98E}" type="presOf" srcId="{5CE43D39-F908-48EB-9AC6-9BD271269B85}" destId="{3AA490C5-6CD7-436D-800A-2D4B8DABFE0E}" srcOrd="1" destOrd="0" presId="urn:microsoft.com/office/officeart/2005/8/layout/venn1"/>
    <dgm:cxn modelId="{19E13E52-4289-444E-A7CA-2A7DB9A87430}" type="presOf" srcId="{823EC842-7E13-443A-B910-332D8C6F0F23}" destId="{9515F7C3-756D-49ED-AAB2-06E6ECCE524E}" srcOrd="0" destOrd="0" presId="urn:microsoft.com/office/officeart/2005/8/layout/venn1"/>
    <dgm:cxn modelId="{8578C091-B53B-420B-8148-F48BC7216A5B}" srcId="{823EC842-7E13-443A-B910-332D8C6F0F23}" destId="{5CE43D39-F908-48EB-9AC6-9BD271269B85}" srcOrd="0" destOrd="0" parTransId="{BEFC8022-48C9-4A36-8157-FCB4ECA3F4E8}" sibTransId="{FBD11C99-E694-45C3-8D04-68B7D92D9B42}"/>
    <dgm:cxn modelId="{BDE45C9B-3D55-4D8B-A056-E721BF02FC2B}" srcId="{823EC842-7E13-443A-B910-332D8C6F0F23}" destId="{B6D56594-2015-4068-B332-D1EFBCB3A3F4}" srcOrd="1" destOrd="0" parTransId="{012ED34D-7287-4A85-89E7-4C4C45171AB8}" sibTransId="{FF2A0616-19D1-4D21-87EB-988A0508297C}"/>
    <dgm:cxn modelId="{02CEE202-EB6C-4AB7-87A6-88BE19A08E92}" type="presParOf" srcId="{9515F7C3-756D-49ED-AAB2-06E6ECCE524E}" destId="{CEF1F49B-4B20-49AC-B54D-923C9D36D5FC}" srcOrd="0" destOrd="0" presId="urn:microsoft.com/office/officeart/2005/8/layout/venn1"/>
    <dgm:cxn modelId="{D12EEF1A-F206-4610-985A-80AAC911D405}" type="presParOf" srcId="{9515F7C3-756D-49ED-AAB2-06E6ECCE524E}" destId="{3AA490C5-6CD7-436D-800A-2D4B8DABFE0E}" srcOrd="1" destOrd="0" presId="urn:microsoft.com/office/officeart/2005/8/layout/venn1"/>
    <dgm:cxn modelId="{2819F69F-94BC-4E91-A0D3-54025F550A56}" type="presParOf" srcId="{9515F7C3-756D-49ED-AAB2-06E6ECCE524E}" destId="{0C330559-EB79-424D-9889-A323132341AB}" srcOrd="2" destOrd="0" presId="urn:microsoft.com/office/officeart/2005/8/layout/venn1"/>
    <dgm:cxn modelId="{9A4FE61A-F187-489C-BB14-3EB7BD5CCE01}" type="presParOf" srcId="{9515F7C3-756D-49ED-AAB2-06E6ECCE524E}" destId="{AD67FF0C-07ED-4F9A-AB20-7D28AAEEADAD}"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F8C660-DC92-4003-BE9A-F225FE9B94D4}" type="doc">
      <dgm:prSet loTypeId="urn:microsoft.com/office/officeart/2005/8/layout/radial4" loCatId="relationship" qsTypeId="urn:microsoft.com/office/officeart/2005/8/quickstyle/3d4" qsCatId="3D" csTypeId="urn:microsoft.com/office/officeart/2005/8/colors/accent5_4" csCatId="accent5" phldr="1"/>
      <dgm:spPr/>
      <dgm:t>
        <a:bodyPr/>
        <a:lstStyle/>
        <a:p>
          <a:endParaRPr lang="en-GB"/>
        </a:p>
      </dgm:t>
    </dgm:pt>
    <dgm:pt modelId="{006CFCD9-7358-4AEE-8CC1-6274E2BB5C7E}">
      <dgm:prSet phldrT="[Text]"/>
      <dgm:spPr/>
      <dgm:t>
        <a:bodyPr/>
        <a:lstStyle/>
        <a:p>
          <a:r>
            <a:rPr lang="en-GB" dirty="0"/>
            <a:t>Why?</a:t>
          </a:r>
        </a:p>
      </dgm:t>
    </dgm:pt>
    <dgm:pt modelId="{39EFCF05-EF6E-4AA2-8C36-C2833FF04D70}" type="parTrans" cxnId="{8807BA70-11EC-4672-8764-2D0E98AB7326}">
      <dgm:prSet/>
      <dgm:spPr/>
      <dgm:t>
        <a:bodyPr/>
        <a:lstStyle/>
        <a:p>
          <a:endParaRPr lang="en-GB"/>
        </a:p>
      </dgm:t>
    </dgm:pt>
    <dgm:pt modelId="{D6641252-2B88-4030-955E-FF86FE1933AB}" type="sibTrans" cxnId="{8807BA70-11EC-4672-8764-2D0E98AB7326}">
      <dgm:prSet/>
      <dgm:spPr/>
      <dgm:t>
        <a:bodyPr/>
        <a:lstStyle/>
        <a:p>
          <a:endParaRPr lang="en-GB"/>
        </a:p>
      </dgm:t>
    </dgm:pt>
    <dgm:pt modelId="{10E24A87-5331-4613-B8C7-E331C4460226}">
      <dgm:prSet phldrT="[Text]"/>
      <dgm:spPr/>
      <dgm:t>
        <a:bodyPr/>
        <a:lstStyle/>
        <a:p>
          <a:r>
            <a:rPr lang="en-GB" dirty="0"/>
            <a:t>Scale</a:t>
          </a:r>
        </a:p>
      </dgm:t>
    </dgm:pt>
    <dgm:pt modelId="{407414CF-41D6-408F-8218-1704D11E7D61}" type="parTrans" cxnId="{EC3957CB-C333-4161-A34C-66B4FE90F9DA}">
      <dgm:prSet/>
      <dgm:spPr/>
      <dgm:t>
        <a:bodyPr/>
        <a:lstStyle/>
        <a:p>
          <a:endParaRPr lang="en-GB"/>
        </a:p>
      </dgm:t>
    </dgm:pt>
    <dgm:pt modelId="{45AD6F7F-9E96-40F6-B958-A69AC74DEA9D}" type="sibTrans" cxnId="{EC3957CB-C333-4161-A34C-66B4FE90F9DA}">
      <dgm:prSet/>
      <dgm:spPr/>
      <dgm:t>
        <a:bodyPr/>
        <a:lstStyle/>
        <a:p>
          <a:endParaRPr lang="en-GB"/>
        </a:p>
      </dgm:t>
    </dgm:pt>
    <dgm:pt modelId="{577C792F-4D2D-4781-A147-6643BEA19F34}">
      <dgm:prSet phldrT="[Text]"/>
      <dgm:spPr/>
      <dgm:t>
        <a:bodyPr/>
        <a:lstStyle/>
        <a:p>
          <a:r>
            <a:rPr lang="en-GB" dirty="0"/>
            <a:t>Health impact</a:t>
          </a:r>
        </a:p>
      </dgm:t>
    </dgm:pt>
    <dgm:pt modelId="{714F4D44-2418-41B0-9C5F-3C7A37F3A1BF}" type="parTrans" cxnId="{E60BABAA-F931-4662-B243-648F5A139F27}">
      <dgm:prSet/>
      <dgm:spPr/>
      <dgm:t>
        <a:bodyPr/>
        <a:lstStyle/>
        <a:p>
          <a:endParaRPr lang="en-GB"/>
        </a:p>
      </dgm:t>
    </dgm:pt>
    <dgm:pt modelId="{3E1F706B-9771-4337-9EA7-072D16D40C18}" type="sibTrans" cxnId="{E60BABAA-F931-4662-B243-648F5A139F27}">
      <dgm:prSet/>
      <dgm:spPr/>
      <dgm:t>
        <a:bodyPr/>
        <a:lstStyle/>
        <a:p>
          <a:endParaRPr lang="en-GB"/>
        </a:p>
      </dgm:t>
    </dgm:pt>
    <dgm:pt modelId="{E9C2D42A-0CD3-4DF4-95E2-F29FB75404FD}">
      <dgm:prSet phldrT="[Text]"/>
      <dgm:spPr/>
      <dgm:t>
        <a:bodyPr/>
        <a:lstStyle/>
        <a:p>
          <a:r>
            <a:rPr lang="en-GB" dirty="0"/>
            <a:t>Evidence</a:t>
          </a:r>
        </a:p>
      </dgm:t>
    </dgm:pt>
    <dgm:pt modelId="{D014377B-199D-4E5E-B900-9C0766BACC88}" type="parTrans" cxnId="{FEF970CC-2C2E-475D-8B48-30992D12B75C}">
      <dgm:prSet/>
      <dgm:spPr/>
      <dgm:t>
        <a:bodyPr/>
        <a:lstStyle/>
        <a:p>
          <a:endParaRPr lang="en-GB"/>
        </a:p>
      </dgm:t>
    </dgm:pt>
    <dgm:pt modelId="{6F69AED2-775F-47B3-8F11-DE3C55ACDA50}" type="sibTrans" cxnId="{FEF970CC-2C2E-475D-8B48-30992D12B75C}">
      <dgm:prSet/>
      <dgm:spPr/>
      <dgm:t>
        <a:bodyPr/>
        <a:lstStyle/>
        <a:p>
          <a:endParaRPr lang="en-GB"/>
        </a:p>
      </dgm:t>
    </dgm:pt>
    <dgm:pt modelId="{BB6651F0-BB32-42E8-9279-1B6C1348E7A4}">
      <dgm:prSet/>
      <dgm:spPr/>
      <dgm:t>
        <a:bodyPr/>
        <a:lstStyle/>
        <a:p>
          <a:r>
            <a:rPr lang="en-GB" dirty="0"/>
            <a:t>Ethical</a:t>
          </a:r>
        </a:p>
      </dgm:t>
    </dgm:pt>
    <dgm:pt modelId="{0C8A0E45-D636-4B8C-A144-59FCAECB8683}" type="parTrans" cxnId="{C84C5BB9-3A56-45C3-90A7-E7BC3B917F01}">
      <dgm:prSet/>
      <dgm:spPr/>
      <dgm:t>
        <a:bodyPr/>
        <a:lstStyle/>
        <a:p>
          <a:endParaRPr lang="en-GB"/>
        </a:p>
      </dgm:t>
    </dgm:pt>
    <dgm:pt modelId="{9AC61FD2-10FF-492C-944A-2943C66245CD}" type="sibTrans" cxnId="{C84C5BB9-3A56-45C3-90A7-E7BC3B917F01}">
      <dgm:prSet/>
      <dgm:spPr/>
      <dgm:t>
        <a:bodyPr/>
        <a:lstStyle/>
        <a:p>
          <a:endParaRPr lang="en-GB"/>
        </a:p>
      </dgm:t>
    </dgm:pt>
    <dgm:pt modelId="{AFD2648E-17EA-4AE5-9851-1533B7FA3C24}">
      <dgm:prSet/>
      <dgm:spPr/>
      <dgm:t>
        <a:bodyPr/>
        <a:lstStyle/>
        <a:p>
          <a:r>
            <a:rPr lang="en-GB" dirty="0"/>
            <a:t>Cost</a:t>
          </a:r>
        </a:p>
      </dgm:t>
    </dgm:pt>
    <dgm:pt modelId="{B27CF2C7-51F1-4555-B6E0-9EBEADDA1C06}" type="parTrans" cxnId="{54EF4C89-4FE0-4E59-AEEC-18B7A106DD0D}">
      <dgm:prSet/>
      <dgm:spPr/>
      <dgm:t>
        <a:bodyPr/>
        <a:lstStyle/>
        <a:p>
          <a:endParaRPr lang="en-GB"/>
        </a:p>
      </dgm:t>
    </dgm:pt>
    <dgm:pt modelId="{0C8870E1-42F5-415B-AEDB-234F91150646}" type="sibTrans" cxnId="{54EF4C89-4FE0-4E59-AEEC-18B7A106DD0D}">
      <dgm:prSet/>
      <dgm:spPr/>
      <dgm:t>
        <a:bodyPr/>
        <a:lstStyle/>
        <a:p>
          <a:endParaRPr lang="en-GB"/>
        </a:p>
      </dgm:t>
    </dgm:pt>
    <dgm:pt modelId="{9D777647-FFCD-4F73-8337-E290A47C4C8B}">
      <dgm:prSet/>
      <dgm:spPr/>
      <dgm:t>
        <a:bodyPr/>
        <a:lstStyle/>
        <a:p>
          <a:r>
            <a:rPr lang="en-GB" dirty="0"/>
            <a:t>Inequality</a:t>
          </a:r>
        </a:p>
      </dgm:t>
    </dgm:pt>
    <dgm:pt modelId="{012E2820-A3CB-4E57-AFE4-F00A913EA85D}" type="parTrans" cxnId="{E325432B-A715-4CD6-906D-6F8CEE9C11EE}">
      <dgm:prSet/>
      <dgm:spPr/>
      <dgm:t>
        <a:bodyPr/>
        <a:lstStyle/>
        <a:p>
          <a:endParaRPr lang="en-GB"/>
        </a:p>
      </dgm:t>
    </dgm:pt>
    <dgm:pt modelId="{98B47A53-6B86-4236-A51A-380E25B7DD5E}" type="sibTrans" cxnId="{E325432B-A715-4CD6-906D-6F8CEE9C11EE}">
      <dgm:prSet/>
      <dgm:spPr/>
      <dgm:t>
        <a:bodyPr/>
        <a:lstStyle/>
        <a:p>
          <a:endParaRPr lang="en-GB"/>
        </a:p>
      </dgm:t>
    </dgm:pt>
    <dgm:pt modelId="{56702B3E-7A4D-4ED4-AD42-9020017F7B0F}" type="pres">
      <dgm:prSet presAssocID="{75F8C660-DC92-4003-BE9A-F225FE9B94D4}" presName="cycle" presStyleCnt="0">
        <dgm:presLayoutVars>
          <dgm:chMax val="1"/>
          <dgm:dir/>
          <dgm:animLvl val="ctr"/>
          <dgm:resizeHandles val="exact"/>
        </dgm:presLayoutVars>
      </dgm:prSet>
      <dgm:spPr/>
    </dgm:pt>
    <dgm:pt modelId="{6DC7F073-8B6B-493B-AF25-2E774D9D97CF}" type="pres">
      <dgm:prSet presAssocID="{006CFCD9-7358-4AEE-8CC1-6274E2BB5C7E}" presName="centerShape" presStyleLbl="node0" presStyleIdx="0" presStyleCnt="1"/>
      <dgm:spPr/>
    </dgm:pt>
    <dgm:pt modelId="{4276BFAF-D4D5-4BDE-9B63-0A15CA0BE45E}" type="pres">
      <dgm:prSet presAssocID="{407414CF-41D6-408F-8218-1704D11E7D61}" presName="parTrans" presStyleLbl="bgSibTrans2D1" presStyleIdx="0" presStyleCnt="6"/>
      <dgm:spPr/>
    </dgm:pt>
    <dgm:pt modelId="{2BCF6365-C61B-443A-AE52-F153647D644C}" type="pres">
      <dgm:prSet presAssocID="{10E24A87-5331-4613-B8C7-E331C4460226}" presName="node" presStyleLbl="node1" presStyleIdx="0" presStyleCnt="6">
        <dgm:presLayoutVars>
          <dgm:bulletEnabled val="1"/>
        </dgm:presLayoutVars>
      </dgm:prSet>
      <dgm:spPr/>
    </dgm:pt>
    <dgm:pt modelId="{60A69BD8-D1C9-45B8-A8AA-EBC2BB21CE06}" type="pres">
      <dgm:prSet presAssocID="{714F4D44-2418-41B0-9C5F-3C7A37F3A1BF}" presName="parTrans" presStyleLbl="bgSibTrans2D1" presStyleIdx="1" presStyleCnt="6"/>
      <dgm:spPr/>
    </dgm:pt>
    <dgm:pt modelId="{9AA80EFF-2B30-441E-A7C9-8A0147FDD00C}" type="pres">
      <dgm:prSet presAssocID="{577C792F-4D2D-4781-A147-6643BEA19F34}" presName="node" presStyleLbl="node1" presStyleIdx="1" presStyleCnt="6">
        <dgm:presLayoutVars>
          <dgm:bulletEnabled val="1"/>
        </dgm:presLayoutVars>
      </dgm:prSet>
      <dgm:spPr/>
    </dgm:pt>
    <dgm:pt modelId="{0540CBAC-E898-48A6-9815-39E0CF82547B}" type="pres">
      <dgm:prSet presAssocID="{012E2820-A3CB-4E57-AFE4-F00A913EA85D}" presName="parTrans" presStyleLbl="bgSibTrans2D1" presStyleIdx="2" presStyleCnt="6"/>
      <dgm:spPr/>
    </dgm:pt>
    <dgm:pt modelId="{8B41DD5F-A1A4-413C-BDB0-DA77AEACFE58}" type="pres">
      <dgm:prSet presAssocID="{9D777647-FFCD-4F73-8337-E290A47C4C8B}" presName="node" presStyleLbl="node1" presStyleIdx="2" presStyleCnt="6">
        <dgm:presLayoutVars>
          <dgm:bulletEnabled val="1"/>
        </dgm:presLayoutVars>
      </dgm:prSet>
      <dgm:spPr/>
    </dgm:pt>
    <dgm:pt modelId="{84514139-E4EF-4236-9E4E-884921E7E937}" type="pres">
      <dgm:prSet presAssocID="{D014377B-199D-4E5E-B900-9C0766BACC88}" presName="parTrans" presStyleLbl="bgSibTrans2D1" presStyleIdx="3" presStyleCnt="6"/>
      <dgm:spPr/>
    </dgm:pt>
    <dgm:pt modelId="{83A2BBCD-2170-4F22-9AC6-7318DD767B51}" type="pres">
      <dgm:prSet presAssocID="{E9C2D42A-0CD3-4DF4-95E2-F29FB75404FD}" presName="node" presStyleLbl="node1" presStyleIdx="3" presStyleCnt="6">
        <dgm:presLayoutVars>
          <dgm:bulletEnabled val="1"/>
        </dgm:presLayoutVars>
      </dgm:prSet>
      <dgm:spPr/>
    </dgm:pt>
    <dgm:pt modelId="{02D4AC57-DCAA-4E02-8407-5CC089BF0136}" type="pres">
      <dgm:prSet presAssocID="{B27CF2C7-51F1-4555-B6E0-9EBEADDA1C06}" presName="parTrans" presStyleLbl="bgSibTrans2D1" presStyleIdx="4" presStyleCnt="6"/>
      <dgm:spPr/>
    </dgm:pt>
    <dgm:pt modelId="{85FCDB32-EF6D-491B-89A1-57D126F4B213}" type="pres">
      <dgm:prSet presAssocID="{AFD2648E-17EA-4AE5-9851-1533B7FA3C24}" presName="node" presStyleLbl="node1" presStyleIdx="4" presStyleCnt="6">
        <dgm:presLayoutVars>
          <dgm:bulletEnabled val="1"/>
        </dgm:presLayoutVars>
      </dgm:prSet>
      <dgm:spPr/>
    </dgm:pt>
    <dgm:pt modelId="{B826B44C-DF92-4C3D-854F-8C1635B21977}" type="pres">
      <dgm:prSet presAssocID="{0C8A0E45-D636-4B8C-A144-59FCAECB8683}" presName="parTrans" presStyleLbl="bgSibTrans2D1" presStyleIdx="5" presStyleCnt="6"/>
      <dgm:spPr/>
    </dgm:pt>
    <dgm:pt modelId="{BFB4E221-091B-4F1E-A9B3-7745A90C64D4}" type="pres">
      <dgm:prSet presAssocID="{BB6651F0-BB32-42E8-9279-1B6C1348E7A4}" presName="node" presStyleLbl="node1" presStyleIdx="5" presStyleCnt="6">
        <dgm:presLayoutVars>
          <dgm:bulletEnabled val="1"/>
        </dgm:presLayoutVars>
      </dgm:prSet>
      <dgm:spPr/>
    </dgm:pt>
  </dgm:ptLst>
  <dgm:cxnLst>
    <dgm:cxn modelId="{B532C90C-2E57-4BC9-B573-148BCD48D5A3}" type="presOf" srcId="{0C8A0E45-D636-4B8C-A144-59FCAECB8683}" destId="{B826B44C-DF92-4C3D-854F-8C1635B21977}" srcOrd="0" destOrd="0" presId="urn:microsoft.com/office/officeart/2005/8/layout/radial4"/>
    <dgm:cxn modelId="{129F9A14-89D0-4415-994F-27D8D7E222FE}" type="presOf" srcId="{E9C2D42A-0CD3-4DF4-95E2-F29FB75404FD}" destId="{83A2BBCD-2170-4F22-9AC6-7318DD767B51}" srcOrd="0" destOrd="0" presId="urn:microsoft.com/office/officeart/2005/8/layout/radial4"/>
    <dgm:cxn modelId="{8F2C431B-FBB2-4294-A349-B083AC2FF98A}" type="presOf" srcId="{10E24A87-5331-4613-B8C7-E331C4460226}" destId="{2BCF6365-C61B-443A-AE52-F153647D644C}" srcOrd="0" destOrd="0" presId="urn:microsoft.com/office/officeart/2005/8/layout/radial4"/>
    <dgm:cxn modelId="{351C9C29-BF03-4786-A715-3D91C0D96707}" type="presOf" srcId="{714F4D44-2418-41B0-9C5F-3C7A37F3A1BF}" destId="{60A69BD8-D1C9-45B8-A8AA-EBC2BB21CE06}" srcOrd="0" destOrd="0" presId="urn:microsoft.com/office/officeart/2005/8/layout/radial4"/>
    <dgm:cxn modelId="{E325432B-A715-4CD6-906D-6F8CEE9C11EE}" srcId="{006CFCD9-7358-4AEE-8CC1-6274E2BB5C7E}" destId="{9D777647-FFCD-4F73-8337-E290A47C4C8B}" srcOrd="2" destOrd="0" parTransId="{012E2820-A3CB-4E57-AFE4-F00A913EA85D}" sibTransId="{98B47A53-6B86-4236-A51A-380E25B7DD5E}"/>
    <dgm:cxn modelId="{B7580933-5850-412B-B206-BDE2419C54E2}" type="presOf" srcId="{012E2820-A3CB-4E57-AFE4-F00A913EA85D}" destId="{0540CBAC-E898-48A6-9815-39E0CF82547B}" srcOrd="0" destOrd="0" presId="urn:microsoft.com/office/officeart/2005/8/layout/radial4"/>
    <dgm:cxn modelId="{1EDD6A3C-3861-49AD-90E7-EE3B63C245F1}" type="presOf" srcId="{D014377B-199D-4E5E-B900-9C0766BACC88}" destId="{84514139-E4EF-4236-9E4E-884921E7E937}" srcOrd="0" destOrd="0" presId="urn:microsoft.com/office/officeart/2005/8/layout/radial4"/>
    <dgm:cxn modelId="{F5FC4B40-CF99-4250-AC20-26B1A031FAAA}" type="presOf" srcId="{577C792F-4D2D-4781-A147-6643BEA19F34}" destId="{9AA80EFF-2B30-441E-A7C9-8A0147FDD00C}" srcOrd="0" destOrd="0" presId="urn:microsoft.com/office/officeart/2005/8/layout/radial4"/>
    <dgm:cxn modelId="{8807BA70-11EC-4672-8764-2D0E98AB7326}" srcId="{75F8C660-DC92-4003-BE9A-F225FE9B94D4}" destId="{006CFCD9-7358-4AEE-8CC1-6274E2BB5C7E}" srcOrd="0" destOrd="0" parTransId="{39EFCF05-EF6E-4AA2-8C36-C2833FF04D70}" sibTransId="{D6641252-2B88-4030-955E-FF86FE1933AB}"/>
    <dgm:cxn modelId="{4F222D85-914F-4A7C-AD43-D4687C347E35}" type="presOf" srcId="{75F8C660-DC92-4003-BE9A-F225FE9B94D4}" destId="{56702B3E-7A4D-4ED4-AD42-9020017F7B0F}" srcOrd="0" destOrd="0" presId="urn:microsoft.com/office/officeart/2005/8/layout/radial4"/>
    <dgm:cxn modelId="{54EF4C89-4FE0-4E59-AEEC-18B7A106DD0D}" srcId="{006CFCD9-7358-4AEE-8CC1-6274E2BB5C7E}" destId="{AFD2648E-17EA-4AE5-9851-1533B7FA3C24}" srcOrd="4" destOrd="0" parTransId="{B27CF2C7-51F1-4555-B6E0-9EBEADDA1C06}" sibTransId="{0C8870E1-42F5-415B-AEDB-234F91150646}"/>
    <dgm:cxn modelId="{DB6FA190-2E77-4738-90E6-9AE2B2460104}" type="presOf" srcId="{B27CF2C7-51F1-4555-B6E0-9EBEADDA1C06}" destId="{02D4AC57-DCAA-4E02-8407-5CC089BF0136}" srcOrd="0" destOrd="0" presId="urn:microsoft.com/office/officeart/2005/8/layout/radial4"/>
    <dgm:cxn modelId="{FEDBE596-2DF3-4E6E-8364-A7B83FB0E824}" type="presOf" srcId="{006CFCD9-7358-4AEE-8CC1-6274E2BB5C7E}" destId="{6DC7F073-8B6B-493B-AF25-2E774D9D97CF}" srcOrd="0" destOrd="0" presId="urn:microsoft.com/office/officeart/2005/8/layout/radial4"/>
    <dgm:cxn modelId="{32BD95A0-9702-4AA7-84E8-CF5B4D575B9F}" type="presOf" srcId="{BB6651F0-BB32-42E8-9279-1B6C1348E7A4}" destId="{BFB4E221-091B-4F1E-A9B3-7745A90C64D4}" srcOrd="0" destOrd="0" presId="urn:microsoft.com/office/officeart/2005/8/layout/radial4"/>
    <dgm:cxn modelId="{E60BABAA-F931-4662-B243-648F5A139F27}" srcId="{006CFCD9-7358-4AEE-8CC1-6274E2BB5C7E}" destId="{577C792F-4D2D-4781-A147-6643BEA19F34}" srcOrd="1" destOrd="0" parTransId="{714F4D44-2418-41B0-9C5F-3C7A37F3A1BF}" sibTransId="{3E1F706B-9771-4337-9EA7-072D16D40C18}"/>
    <dgm:cxn modelId="{4748F0B0-4510-49E8-9D44-4E31D3B46325}" type="presOf" srcId="{AFD2648E-17EA-4AE5-9851-1533B7FA3C24}" destId="{85FCDB32-EF6D-491B-89A1-57D126F4B213}" srcOrd="0" destOrd="0" presId="urn:microsoft.com/office/officeart/2005/8/layout/radial4"/>
    <dgm:cxn modelId="{D58FF9B7-E1E6-4B52-BBB2-8F814CC08323}" type="presOf" srcId="{9D777647-FFCD-4F73-8337-E290A47C4C8B}" destId="{8B41DD5F-A1A4-413C-BDB0-DA77AEACFE58}" srcOrd="0" destOrd="0" presId="urn:microsoft.com/office/officeart/2005/8/layout/radial4"/>
    <dgm:cxn modelId="{C84C5BB9-3A56-45C3-90A7-E7BC3B917F01}" srcId="{006CFCD9-7358-4AEE-8CC1-6274E2BB5C7E}" destId="{BB6651F0-BB32-42E8-9279-1B6C1348E7A4}" srcOrd="5" destOrd="0" parTransId="{0C8A0E45-D636-4B8C-A144-59FCAECB8683}" sibTransId="{9AC61FD2-10FF-492C-944A-2943C66245CD}"/>
    <dgm:cxn modelId="{49AD12C2-BEE2-4AFE-90D4-8BAC4E245B72}" type="presOf" srcId="{407414CF-41D6-408F-8218-1704D11E7D61}" destId="{4276BFAF-D4D5-4BDE-9B63-0A15CA0BE45E}" srcOrd="0" destOrd="0" presId="urn:microsoft.com/office/officeart/2005/8/layout/radial4"/>
    <dgm:cxn modelId="{EC3957CB-C333-4161-A34C-66B4FE90F9DA}" srcId="{006CFCD9-7358-4AEE-8CC1-6274E2BB5C7E}" destId="{10E24A87-5331-4613-B8C7-E331C4460226}" srcOrd="0" destOrd="0" parTransId="{407414CF-41D6-408F-8218-1704D11E7D61}" sibTransId="{45AD6F7F-9E96-40F6-B958-A69AC74DEA9D}"/>
    <dgm:cxn modelId="{FEF970CC-2C2E-475D-8B48-30992D12B75C}" srcId="{006CFCD9-7358-4AEE-8CC1-6274E2BB5C7E}" destId="{E9C2D42A-0CD3-4DF4-95E2-F29FB75404FD}" srcOrd="3" destOrd="0" parTransId="{D014377B-199D-4E5E-B900-9C0766BACC88}" sibTransId="{6F69AED2-775F-47B3-8F11-DE3C55ACDA50}"/>
    <dgm:cxn modelId="{F9CDEA59-A37C-43BE-B4F4-1407A3BE2204}" type="presParOf" srcId="{56702B3E-7A4D-4ED4-AD42-9020017F7B0F}" destId="{6DC7F073-8B6B-493B-AF25-2E774D9D97CF}" srcOrd="0" destOrd="0" presId="urn:microsoft.com/office/officeart/2005/8/layout/radial4"/>
    <dgm:cxn modelId="{3D996984-97DB-4B66-B32B-5E9DE7F842C0}" type="presParOf" srcId="{56702B3E-7A4D-4ED4-AD42-9020017F7B0F}" destId="{4276BFAF-D4D5-4BDE-9B63-0A15CA0BE45E}" srcOrd="1" destOrd="0" presId="urn:microsoft.com/office/officeart/2005/8/layout/radial4"/>
    <dgm:cxn modelId="{5B8EC7C0-2291-4506-9358-DEFBE614E4C1}" type="presParOf" srcId="{56702B3E-7A4D-4ED4-AD42-9020017F7B0F}" destId="{2BCF6365-C61B-443A-AE52-F153647D644C}" srcOrd="2" destOrd="0" presId="urn:microsoft.com/office/officeart/2005/8/layout/radial4"/>
    <dgm:cxn modelId="{330A7FDF-C161-4EE1-B8A2-108E484435D6}" type="presParOf" srcId="{56702B3E-7A4D-4ED4-AD42-9020017F7B0F}" destId="{60A69BD8-D1C9-45B8-A8AA-EBC2BB21CE06}" srcOrd="3" destOrd="0" presId="urn:microsoft.com/office/officeart/2005/8/layout/radial4"/>
    <dgm:cxn modelId="{FABF662F-9122-483A-81E9-8EF8B3CE5351}" type="presParOf" srcId="{56702B3E-7A4D-4ED4-AD42-9020017F7B0F}" destId="{9AA80EFF-2B30-441E-A7C9-8A0147FDD00C}" srcOrd="4" destOrd="0" presId="urn:microsoft.com/office/officeart/2005/8/layout/radial4"/>
    <dgm:cxn modelId="{365D88A7-3D90-4B93-A68C-86BA5934013A}" type="presParOf" srcId="{56702B3E-7A4D-4ED4-AD42-9020017F7B0F}" destId="{0540CBAC-E898-48A6-9815-39E0CF82547B}" srcOrd="5" destOrd="0" presId="urn:microsoft.com/office/officeart/2005/8/layout/radial4"/>
    <dgm:cxn modelId="{F62FAA95-6DBC-48ED-9239-C0004C93BD58}" type="presParOf" srcId="{56702B3E-7A4D-4ED4-AD42-9020017F7B0F}" destId="{8B41DD5F-A1A4-413C-BDB0-DA77AEACFE58}" srcOrd="6" destOrd="0" presId="urn:microsoft.com/office/officeart/2005/8/layout/radial4"/>
    <dgm:cxn modelId="{25B72AA0-8EF4-4238-B440-098F4A7CED4C}" type="presParOf" srcId="{56702B3E-7A4D-4ED4-AD42-9020017F7B0F}" destId="{84514139-E4EF-4236-9E4E-884921E7E937}" srcOrd="7" destOrd="0" presId="urn:microsoft.com/office/officeart/2005/8/layout/radial4"/>
    <dgm:cxn modelId="{50E24142-F80D-4242-9BC4-8BC4BA53A144}" type="presParOf" srcId="{56702B3E-7A4D-4ED4-AD42-9020017F7B0F}" destId="{83A2BBCD-2170-4F22-9AC6-7318DD767B51}" srcOrd="8" destOrd="0" presId="urn:microsoft.com/office/officeart/2005/8/layout/radial4"/>
    <dgm:cxn modelId="{E7659D98-56D5-4A7C-8573-FFA3EF2CEDD7}" type="presParOf" srcId="{56702B3E-7A4D-4ED4-AD42-9020017F7B0F}" destId="{02D4AC57-DCAA-4E02-8407-5CC089BF0136}" srcOrd="9" destOrd="0" presId="urn:microsoft.com/office/officeart/2005/8/layout/radial4"/>
    <dgm:cxn modelId="{257E0EFE-9299-414F-A73F-19BEDE0D8361}" type="presParOf" srcId="{56702B3E-7A4D-4ED4-AD42-9020017F7B0F}" destId="{85FCDB32-EF6D-491B-89A1-57D126F4B213}" srcOrd="10" destOrd="0" presId="urn:microsoft.com/office/officeart/2005/8/layout/radial4"/>
    <dgm:cxn modelId="{4964A0DE-98C3-4A8D-B5BE-CC14E8DBF7DB}" type="presParOf" srcId="{56702B3E-7A4D-4ED4-AD42-9020017F7B0F}" destId="{B826B44C-DF92-4C3D-854F-8C1635B21977}" srcOrd="11" destOrd="0" presId="urn:microsoft.com/office/officeart/2005/8/layout/radial4"/>
    <dgm:cxn modelId="{82ED79E1-2488-4F71-8DCA-AF33F3C5F77C}" type="presParOf" srcId="{56702B3E-7A4D-4ED4-AD42-9020017F7B0F}" destId="{BFB4E221-091B-4F1E-A9B3-7745A90C64D4}" srcOrd="12"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60A81E-BEF5-4201-A067-B6652DE899C5}" type="doc">
      <dgm:prSet loTypeId="urn:microsoft.com/office/officeart/2005/8/layout/cycle6" loCatId="relationship" qsTypeId="urn:microsoft.com/office/officeart/2005/8/quickstyle/simple1" qsCatId="simple" csTypeId="urn:microsoft.com/office/officeart/2005/8/colors/accent1_4" csCatId="accent1" phldr="1"/>
      <dgm:spPr/>
      <dgm:t>
        <a:bodyPr/>
        <a:lstStyle/>
        <a:p>
          <a:endParaRPr lang="en-GB"/>
        </a:p>
      </dgm:t>
    </dgm:pt>
    <dgm:pt modelId="{ACD45F3E-377B-45F6-A446-696E7E1DDBDC}">
      <dgm:prSet phldrT="[Text]"/>
      <dgm:spPr/>
      <dgm:t>
        <a:bodyPr/>
        <a:lstStyle/>
        <a:p>
          <a:r>
            <a:rPr lang="en-GB" dirty="0"/>
            <a:t>Public health</a:t>
          </a:r>
        </a:p>
      </dgm:t>
    </dgm:pt>
    <dgm:pt modelId="{D563AFB8-1797-413C-9C21-CFBCE127EB7D}" type="parTrans" cxnId="{F69F1235-967F-433F-B238-BC9558DCF3AC}">
      <dgm:prSet/>
      <dgm:spPr/>
      <dgm:t>
        <a:bodyPr/>
        <a:lstStyle/>
        <a:p>
          <a:endParaRPr lang="en-GB"/>
        </a:p>
      </dgm:t>
    </dgm:pt>
    <dgm:pt modelId="{9339805A-EC50-4F43-B712-FE1539FFA283}" type="sibTrans" cxnId="{F69F1235-967F-433F-B238-BC9558DCF3AC}">
      <dgm:prSet/>
      <dgm:spPr/>
      <dgm:t>
        <a:bodyPr/>
        <a:lstStyle/>
        <a:p>
          <a:endParaRPr lang="en-GB"/>
        </a:p>
      </dgm:t>
    </dgm:pt>
    <dgm:pt modelId="{0E76911A-DE27-48FA-816D-61D122B2DE56}">
      <dgm:prSet phldrT="[Text]"/>
      <dgm:spPr/>
      <dgm:t>
        <a:bodyPr/>
        <a:lstStyle/>
        <a:p>
          <a:r>
            <a:rPr lang="en-GB" dirty="0"/>
            <a:t>Children’s services </a:t>
          </a:r>
        </a:p>
      </dgm:t>
    </dgm:pt>
    <dgm:pt modelId="{52BBA288-ED4B-4E94-9EE5-CD2196762085}" type="parTrans" cxnId="{237C0ADB-39D3-4CDB-B793-AE83F151259B}">
      <dgm:prSet/>
      <dgm:spPr/>
      <dgm:t>
        <a:bodyPr/>
        <a:lstStyle/>
        <a:p>
          <a:endParaRPr lang="en-GB"/>
        </a:p>
      </dgm:t>
    </dgm:pt>
    <dgm:pt modelId="{445020C5-B9DB-4581-88AA-B95B58C64AE5}" type="sibTrans" cxnId="{237C0ADB-39D3-4CDB-B793-AE83F151259B}">
      <dgm:prSet/>
      <dgm:spPr/>
      <dgm:t>
        <a:bodyPr/>
        <a:lstStyle/>
        <a:p>
          <a:endParaRPr lang="en-GB"/>
        </a:p>
      </dgm:t>
    </dgm:pt>
    <dgm:pt modelId="{5E9DA36D-E365-47F7-8158-CEA3A1B7F8FF}">
      <dgm:prSet phldrT="[Text]"/>
      <dgm:spPr/>
      <dgm:t>
        <a:bodyPr/>
        <a:lstStyle/>
        <a:p>
          <a:r>
            <a:rPr lang="en-GB" dirty="0"/>
            <a:t>Police and Crime Commissioner </a:t>
          </a:r>
        </a:p>
      </dgm:t>
    </dgm:pt>
    <dgm:pt modelId="{73186E0B-AD06-4B7C-8A38-0470DD3E5EC1}" type="parTrans" cxnId="{8C28ABD2-A02C-46B7-8A24-B51C94D2563E}">
      <dgm:prSet/>
      <dgm:spPr/>
      <dgm:t>
        <a:bodyPr/>
        <a:lstStyle/>
        <a:p>
          <a:endParaRPr lang="en-GB"/>
        </a:p>
      </dgm:t>
    </dgm:pt>
    <dgm:pt modelId="{00E3DBD9-2C38-40F5-9E83-F9AA2D22B8F6}" type="sibTrans" cxnId="{8C28ABD2-A02C-46B7-8A24-B51C94D2563E}">
      <dgm:prSet/>
      <dgm:spPr/>
      <dgm:t>
        <a:bodyPr/>
        <a:lstStyle/>
        <a:p>
          <a:endParaRPr lang="en-GB"/>
        </a:p>
      </dgm:t>
    </dgm:pt>
    <dgm:pt modelId="{49C7D996-8FF6-48D1-A82B-E9D94BFF7828}">
      <dgm:prSet phldrT="[Text]"/>
      <dgm:spPr/>
      <dgm:t>
        <a:bodyPr/>
        <a:lstStyle/>
        <a:p>
          <a:r>
            <a:rPr lang="en-GB" dirty="0"/>
            <a:t>Adult social care </a:t>
          </a:r>
        </a:p>
      </dgm:t>
    </dgm:pt>
    <dgm:pt modelId="{43C15DEB-F5DD-4B87-8B5C-EF4279DE13E3}" type="parTrans" cxnId="{542D66F7-C7A9-4EF2-BD4B-2FBC39E667D7}">
      <dgm:prSet/>
      <dgm:spPr/>
      <dgm:t>
        <a:bodyPr/>
        <a:lstStyle/>
        <a:p>
          <a:endParaRPr lang="en-GB"/>
        </a:p>
      </dgm:t>
    </dgm:pt>
    <dgm:pt modelId="{1CC8EBB8-19BF-4B39-8006-1DEA2CDC9B76}" type="sibTrans" cxnId="{542D66F7-C7A9-4EF2-BD4B-2FBC39E667D7}">
      <dgm:prSet/>
      <dgm:spPr/>
      <dgm:t>
        <a:bodyPr/>
        <a:lstStyle/>
        <a:p>
          <a:endParaRPr lang="en-GB"/>
        </a:p>
      </dgm:t>
    </dgm:pt>
    <dgm:pt modelId="{5B25620B-8640-4C34-AD18-57C0BAA97A02}">
      <dgm:prSet phldrT="[Text]"/>
      <dgm:spPr/>
      <dgm:t>
        <a:bodyPr/>
        <a:lstStyle/>
        <a:p>
          <a:r>
            <a:rPr lang="en-GB" dirty="0"/>
            <a:t>Voluntary sector </a:t>
          </a:r>
        </a:p>
      </dgm:t>
    </dgm:pt>
    <dgm:pt modelId="{417A3666-30D4-430B-A46E-07A0B23CA62E}" type="parTrans" cxnId="{BD18F651-FDC1-435D-A5D8-C608EC842419}">
      <dgm:prSet/>
      <dgm:spPr/>
      <dgm:t>
        <a:bodyPr/>
        <a:lstStyle/>
        <a:p>
          <a:endParaRPr lang="en-GB"/>
        </a:p>
      </dgm:t>
    </dgm:pt>
    <dgm:pt modelId="{43FB6059-D758-4E3E-B4AC-1EEF86D3124C}" type="sibTrans" cxnId="{BD18F651-FDC1-435D-A5D8-C608EC842419}">
      <dgm:prSet/>
      <dgm:spPr/>
      <dgm:t>
        <a:bodyPr/>
        <a:lstStyle/>
        <a:p>
          <a:endParaRPr lang="en-GB"/>
        </a:p>
      </dgm:t>
    </dgm:pt>
    <dgm:pt modelId="{FF4528E2-2169-4394-B9E2-7B0123516DAC}">
      <dgm:prSet phldrT="[Text]"/>
      <dgm:spPr/>
      <dgm:t>
        <a:bodyPr/>
        <a:lstStyle/>
        <a:p>
          <a:r>
            <a:rPr lang="en-GB" dirty="0"/>
            <a:t>Police </a:t>
          </a:r>
        </a:p>
      </dgm:t>
    </dgm:pt>
    <dgm:pt modelId="{3BC5183F-17E9-46A2-92F9-65E4587F1C60}" type="parTrans" cxnId="{2D492BC2-FE6A-4003-9065-9B29B73491D4}">
      <dgm:prSet/>
      <dgm:spPr/>
      <dgm:t>
        <a:bodyPr/>
        <a:lstStyle/>
        <a:p>
          <a:endParaRPr lang="en-GB"/>
        </a:p>
      </dgm:t>
    </dgm:pt>
    <dgm:pt modelId="{0850021D-D358-4C7B-B738-E6013F0E4951}" type="sibTrans" cxnId="{2D492BC2-FE6A-4003-9065-9B29B73491D4}">
      <dgm:prSet/>
      <dgm:spPr/>
      <dgm:t>
        <a:bodyPr/>
        <a:lstStyle/>
        <a:p>
          <a:endParaRPr lang="en-GB"/>
        </a:p>
      </dgm:t>
    </dgm:pt>
    <dgm:pt modelId="{81CFDCDC-CF90-4DD3-A5F1-E6988B9FB4D8}">
      <dgm:prSet phldrT="[Text]"/>
      <dgm:spPr/>
      <dgm:t>
        <a:bodyPr/>
        <a:lstStyle/>
        <a:p>
          <a:r>
            <a:rPr lang="en-GB" dirty="0"/>
            <a:t>Criminal Justice </a:t>
          </a:r>
        </a:p>
      </dgm:t>
    </dgm:pt>
    <dgm:pt modelId="{4635CDF1-2922-450E-ABF9-9607C39F0ED3}" type="parTrans" cxnId="{88EB04ED-6E0B-4BA0-8A60-85655D8484A8}">
      <dgm:prSet/>
      <dgm:spPr/>
      <dgm:t>
        <a:bodyPr/>
        <a:lstStyle/>
        <a:p>
          <a:endParaRPr lang="en-GB"/>
        </a:p>
      </dgm:t>
    </dgm:pt>
    <dgm:pt modelId="{5A60CCA4-1EAE-4D39-B0AC-05FCA0F9255D}" type="sibTrans" cxnId="{88EB04ED-6E0B-4BA0-8A60-85655D8484A8}">
      <dgm:prSet/>
      <dgm:spPr/>
      <dgm:t>
        <a:bodyPr/>
        <a:lstStyle/>
        <a:p>
          <a:endParaRPr lang="en-GB"/>
        </a:p>
      </dgm:t>
    </dgm:pt>
    <dgm:pt modelId="{4016B0D3-F82D-49FA-A99B-66C87BEB59B2}">
      <dgm:prSet phldrT="[Text]"/>
      <dgm:spPr/>
      <dgm:t>
        <a:bodyPr/>
        <a:lstStyle/>
        <a:p>
          <a:r>
            <a:rPr lang="en-GB" dirty="0"/>
            <a:t>NHS</a:t>
          </a:r>
        </a:p>
      </dgm:t>
    </dgm:pt>
    <dgm:pt modelId="{3A6E690E-3D9E-4689-89AE-1947FD79FA89}" type="parTrans" cxnId="{DB7037D6-2006-4F67-BDF1-3F91574C8084}">
      <dgm:prSet/>
      <dgm:spPr/>
      <dgm:t>
        <a:bodyPr/>
        <a:lstStyle/>
        <a:p>
          <a:endParaRPr lang="en-GB"/>
        </a:p>
      </dgm:t>
    </dgm:pt>
    <dgm:pt modelId="{815141F7-F034-4517-A9E8-8027D03F0C1F}" type="sibTrans" cxnId="{DB7037D6-2006-4F67-BDF1-3F91574C8084}">
      <dgm:prSet/>
      <dgm:spPr/>
      <dgm:t>
        <a:bodyPr/>
        <a:lstStyle/>
        <a:p>
          <a:endParaRPr lang="en-GB"/>
        </a:p>
      </dgm:t>
    </dgm:pt>
    <dgm:pt modelId="{053AE9D2-EF42-4F93-9D19-0E4211110D1F}" type="pres">
      <dgm:prSet presAssocID="{BF60A81E-BEF5-4201-A067-B6652DE899C5}" presName="cycle" presStyleCnt="0">
        <dgm:presLayoutVars>
          <dgm:dir/>
          <dgm:resizeHandles val="exact"/>
        </dgm:presLayoutVars>
      </dgm:prSet>
      <dgm:spPr/>
    </dgm:pt>
    <dgm:pt modelId="{2DAB06D5-76CA-4E9F-BD13-D107642C700C}" type="pres">
      <dgm:prSet presAssocID="{ACD45F3E-377B-45F6-A446-696E7E1DDBDC}" presName="node" presStyleLbl="node1" presStyleIdx="0" presStyleCnt="8" custScaleX="145037" custScaleY="171056" custRadScaleRad="100807" custRadScaleInc="-299">
        <dgm:presLayoutVars>
          <dgm:bulletEnabled val="1"/>
        </dgm:presLayoutVars>
      </dgm:prSet>
      <dgm:spPr/>
    </dgm:pt>
    <dgm:pt modelId="{5B75B074-C9D2-45F0-8987-778823C4927D}" type="pres">
      <dgm:prSet presAssocID="{ACD45F3E-377B-45F6-A446-696E7E1DDBDC}" presName="spNode" presStyleCnt="0"/>
      <dgm:spPr/>
    </dgm:pt>
    <dgm:pt modelId="{A63E6ED4-32DB-4FF2-8E13-DDAEAA3EEF17}" type="pres">
      <dgm:prSet presAssocID="{9339805A-EC50-4F43-B712-FE1539FFA283}" presName="sibTrans" presStyleLbl="sibTrans1D1" presStyleIdx="0" presStyleCnt="8" custScaleX="2000000" custScaleY="2000000"/>
      <dgm:spPr/>
    </dgm:pt>
    <dgm:pt modelId="{E241CDF1-BD19-4C49-B1B1-3C577FB44E75}" type="pres">
      <dgm:prSet presAssocID="{0E76911A-DE27-48FA-816D-61D122B2DE56}" presName="node" presStyleLbl="node1" presStyleIdx="1" presStyleCnt="8" custScaleX="145037" custScaleY="171056">
        <dgm:presLayoutVars>
          <dgm:bulletEnabled val="1"/>
        </dgm:presLayoutVars>
      </dgm:prSet>
      <dgm:spPr/>
    </dgm:pt>
    <dgm:pt modelId="{691C216B-040A-4471-9421-D22ADE9FB734}" type="pres">
      <dgm:prSet presAssocID="{0E76911A-DE27-48FA-816D-61D122B2DE56}" presName="spNode" presStyleCnt="0"/>
      <dgm:spPr/>
    </dgm:pt>
    <dgm:pt modelId="{A72D6666-FB41-4738-BF67-E8203317FCAF}" type="pres">
      <dgm:prSet presAssocID="{445020C5-B9DB-4581-88AA-B95B58C64AE5}" presName="sibTrans" presStyleLbl="sibTrans1D1" presStyleIdx="1" presStyleCnt="8" custScaleX="2000000" custScaleY="2000000"/>
      <dgm:spPr/>
    </dgm:pt>
    <dgm:pt modelId="{79A14F3B-AC50-4C7D-AE2A-73F6BA935D99}" type="pres">
      <dgm:prSet presAssocID="{5E9DA36D-E365-47F7-8158-CEA3A1B7F8FF}" presName="node" presStyleLbl="node1" presStyleIdx="2" presStyleCnt="8" custScaleX="145037" custScaleY="171056">
        <dgm:presLayoutVars>
          <dgm:bulletEnabled val="1"/>
        </dgm:presLayoutVars>
      </dgm:prSet>
      <dgm:spPr/>
    </dgm:pt>
    <dgm:pt modelId="{941FC0BE-BF90-4D3D-B0EB-22D65305E70B}" type="pres">
      <dgm:prSet presAssocID="{5E9DA36D-E365-47F7-8158-CEA3A1B7F8FF}" presName="spNode" presStyleCnt="0"/>
      <dgm:spPr/>
    </dgm:pt>
    <dgm:pt modelId="{B0310E5B-42BB-4D11-9337-C5B8DE7B4927}" type="pres">
      <dgm:prSet presAssocID="{00E3DBD9-2C38-40F5-9E83-F9AA2D22B8F6}" presName="sibTrans" presStyleLbl="sibTrans1D1" presStyleIdx="2" presStyleCnt="8" custScaleX="2000000" custScaleY="2000000"/>
      <dgm:spPr/>
    </dgm:pt>
    <dgm:pt modelId="{AE7492A2-F3BA-42D6-B65C-1B5DA6B2ECB6}" type="pres">
      <dgm:prSet presAssocID="{49C7D996-8FF6-48D1-A82B-E9D94BFF7828}" presName="node" presStyleLbl="node1" presStyleIdx="3" presStyleCnt="8" custScaleX="145037" custScaleY="171056">
        <dgm:presLayoutVars>
          <dgm:bulletEnabled val="1"/>
        </dgm:presLayoutVars>
      </dgm:prSet>
      <dgm:spPr/>
    </dgm:pt>
    <dgm:pt modelId="{AAA3175E-8FDD-4BD9-AFC4-91FE5071861E}" type="pres">
      <dgm:prSet presAssocID="{49C7D996-8FF6-48D1-A82B-E9D94BFF7828}" presName="spNode" presStyleCnt="0"/>
      <dgm:spPr/>
    </dgm:pt>
    <dgm:pt modelId="{4D72BB19-CBC7-4AE9-BE56-A4FD23E8172D}" type="pres">
      <dgm:prSet presAssocID="{1CC8EBB8-19BF-4B39-8006-1DEA2CDC9B76}" presName="sibTrans" presStyleLbl="sibTrans1D1" presStyleIdx="3" presStyleCnt="8" custScaleX="2000000" custScaleY="2000000"/>
      <dgm:spPr/>
    </dgm:pt>
    <dgm:pt modelId="{7EA1965C-1C80-4317-88B7-7C1918EC68E7}" type="pres">
      <dgm:prSet presAssocID="{5B25620B-8640-4C34-AD18-57C0BAA97A02}" presName="node" presStyleLbl="node1" presStyleIdx="4" presStyleCnt="8" custScaleX="145037" custScaleY="171056">
        <dgm:presLayoutVars>
          <dgm:bulletEnabled val="1"/>
        </dgm:presLayoutVars>
      </dgm:prSet>
      <dgm:spPr/>
    </dgm:pt>
    <dgm:pt modelId="{9BBBEDD2-3CC0-44A7-B0C9-BA0B27F627C5}" type="pres">
      <dgm:prSet presAssocID="{5B25620B-8640-4C34-AD18-57C0BAA97A02}" presName="spNode" presStyleCnt="0"/>
      <dgm:spPr/>
    </dgm:pt>
    <dgm:pt modelId="{F506D43D-ACE5-4B5C-BEC9-A93F29722A24}" type="pres">
      <dgm:prSet presAssocID="{43FB6059-D758-4E3E-B4AC-1EEF86D3124C}" presName="sibTrans" presStyleLbl="sibTrans1D1" presStyleIdx="4" presStyleCnt="8" custScaleX="2000000" custScaleY="2000000"/>
      <dgm:spPr/>
    </dgm:pt>
    <dgm:pt modelId="{F66B15ED-6E4E-47C8-9782-5E23535C6625}" type="pres">
      <dgm:prSet presAssocID="{FF4528E2-2169-4394-B9E2-7B0123516DAC}" presName="node" presStyleLbl="node1" presStyleIdx="5" presStyleCnt="8" custScaleX="145037" custScaleY="171056">
        <dgm:presLayoutVars>
          <dgm:bulletEnabled val="1"/>
        </dgm:presLayoutVars>
      </dgm:prSet>
      <dgm:spPr/>
    </dgm:pt>
    <dgm:pt modelId="{0A26AE01-2DB2-4BF9-BE4C-009712DF1BF2}" type="pres">
      <dgm:prSet presAssocID="{FF4528E2-2169-4394-B9E2-7B0123516DAC}" presName="spNode" presStyleCnt="0"/>
      <dgm:spPr/>
    </dgm:pt>
    <dgm:pt modelId="{D6C8D23C-03AB-41C7-9D40-8E015E09D7DC}" type="pres">
      <dgm:prSet presAssocID="{0850021D-D358-4C7B-B738-E6013F0E4951}" presName="sibTrans" presStyleLbl="sibTrans1D1" presStyleIdx="5" presStyleCnt="8" custScaleX="2000000" custScaleY="2000000"/>
      <dgm:spPr/>
    </dgm:pt>
    <dgm:pt modelId="{5F558C99-2249-41CA-87F9-714C1A04DDF1}" type="pres">
      <dgm:prSet presAssocID="{81CFDCDC-CF90-4DD3-A5F1-E6988B9FB4D8}" presName="node" presStyleLbl="node1" presStyleIdx="6" presStyleCnt="8" custScaleX="145037" custScaleY="171056">
        <dgm:presLayoutVars>
          <dgm:bulletEnabled val="1"/>
        </dgm:presLayoutVars>
      </dgm:prSet>
      <dgm:spPr/>
    </dgm:pt>
    <dgm:pt modelId="{8A947F53-DB3C-4489-8261-BA67D0814FA4}" type="pres">
      <dgm:prSet presAssocID="{81CFDCDC-CF90-4DD3-A5F1-E6988B9FB4D8}" presName="spNode" presStyleCnt="0"/>
      <dgm:spPr/>
    </dgm:pt>
    <dgm:pt modelId="{EF5EB718-ECA6-40F9-A021-4BF0C082853E}" type="pres">
      <dgm:prSet presAssocID="{5A60CCA4-1EAE-4D39-B0AC-05FCA0F9255D}" presName="sibTrans" presStyleLbl="sibTrans1D1" presStyleIdx="6" presStyleCnt="8" custScaleX="2000000" custScaleY="2000000"/>
      <dgm:spPr/>
    </dgm:pt>
    <dgm:pt modelId="{3A689015-0FAE-4B7D-9F66-98E4A0D76AD3}" type="pres">
      <dgm:prSet presAssocID="{4016B0D3-F82D-49FA-A99B-66C87BEB59B2}" presName="node" presStyleLbl="node1" presStyleIdx="7" presStyleCnt="8" custScaleX="145037" custScaleY="171056">
        <dgm:presLayoutVars>
          <dgm:bulletEnabled val="1"/>
        </dgm:presLayoutVars>
      </dgm:prSet>
      <dgm:spPr/>
    </dgm:pt>
    <dgm:pt modelId="{D62D1708-D831-4ABC-809C-37DCCF5B0815}" type="pres">
      <dgm:prSet presAssocID="{4016B0D3-F82D-49FA-A99B-66C87BEB59B2}" presName="spNode" presStyleCnt="0"/>
      <dgm:spPr/>
    </dgm:pt>
    <dgm:pt modelId="{78E4B5AE-87CB-4BB4-B6C8-FAE5B78A9429}" type="pres">
      <dgm:prSet presAssocID="{815141F7-F034-4517-A9E8-8027D03F0C1F}" presName="sibTrans" presStyleLbl="sibTrans1D1" presStyleIdx="7" presStyleCnt="8" custScaleX="2000000" custScaleY="2000000"/>
      <dgm:spPr/>
    </dgm:pt>
  </dgm:ptLst>
  <dgm:cxnLst>
    <dgm:cxn modelId="{7D62A600-C0FA-4CF0-9AD3-0F936E994BE7}" type="presOf" srcId="{1CC8EBB8-19BF-4B39-8006-1DEA2CDC9B76}" destId="{4D72BB19-CBC7-4AE9-BE56-A4FD23E8172D}" srcOrd="0" destOrd="0" presId="urn:microsoft.com/office/officeart/2005/8/layout/cycle6"/>
    <dgm:cxn modelId="{E6781A02-C384-47FD-AE44-2B592988B241}" type="presOf" srcId="{445020C5-B9DB-4581-88AA-B95B58C64AE5}" destId="{A72D6666-FB41-4738-BF67-E8203317FCAF}" srcOrd="0" destOrd="0" presId="urn:microsoft.com/office/officeart/2005/8/layout/cycle6"/>
    <dgm:cxn modelId="{F6581706-285B-40C0-9F73-7B0E9F2024E8}" type="presOf" srcId="{5E9DA36D-E365-47F7-8158-CEA3A1B7F8FF}" destId="{79A14F3B-AC50-4C7D-AE2A-73F6BA935D99}" srcOrd="0" destOrd="0" presId="urn:microsoft.com/office/officeart/2005/8/layout/cycle6"/>
    <dgm:cxn modelId="{CDAA4C1A-7B79-426A-B8D1-9569E6B05E5A}" type="presOf" srcId="{ACD45F3E-377B-45F6-A446-696E7E1DDBDC}" destId="{2DAB06D5-76CA-4E9F-BD13-D107642C700C}" srcOrd="0" destOrd="0" presId="urn:microsoft.com/office/officeart/2005/8/layout/cycle6"/>
    <dgm:cxn modelId="{50199626-0186-47AE-8AE8-176606FC1260}" type="presOf" srcId="{4016B0D3-F82D-49FA-A99B-66C87BEB59B2}" destId="{3A689015-0FAE-4B7D-9F66-98E4A0D76AD3}" srcOrd="0" destOrd="0" presId="urn:microsoft.com/office/officeart/2005/8/layout/cycle6"/>
    <dgm:cxn modelId="{71D5AD28-0736-4C35-96AE-BEBC792F713A}" type="presOf" srcId="{9339805A-EC50-4F43-B712-FE1539FFA283}" destId="{A63E6ED4-32DB-4FF2-8E13-DDAEAA3EEF17}" srcOrd="0" destOrd="0" presId="urn:microsoft.com/office/officeart/2005/8/layout/cycle6"/>
    <dgm:cxn modelId="{664CF62A-6FDA-411A-AD3A-9FA6A27F99A8}" type="presOf" srcId="{5A60CCA4-1EAE-4D39-B0AC-05FCA0F9255D}" destId="{EF5EB718-ECA6-40F9-A021-4BF0C082853E}" srcOrd="0" destOrd="0" presId="urn:microsoft.com/office/officeart/2005/8/layout/cycle6"/>
    <dgm:cxn modelId="{F69F1235-967F-433F-B238-BC9558DCF3AC}" srcId="{BF60A81E-BEF5-4201-A067-B6652DE899C5}" destId="{ACD45F3E-377B-45F6-A446-696E7E1DDBDC}" srcOrd="0" destOrd="0" parTransId="{D563AFB8-1797-413C-9C21-CFBCE127EB7D}" sibTransId="{9339805A-EC50-4F43-B712-FE1539FFA283}"/>
    <dgm:cxn modelId="{441C0048-DE78-4755-B85F-BB1989921698}" type="presOf" srcId="{FF4528E2-2169-4394-B9E2-7B0123516DAC}" destId="{F66B15ED-6E4E-47C8-9782-5E23535C6625}" srcOrd="0" destOrd="0" presId="urn:microsoft.com/office/officeart/2005/8/layout/cycle6"/>
    <dgm:cxn modelId="{3672F24A-CC69-49AF-9674-142EBA02FDFC}" type="presOf" srcId="{0E76911A-DE27-48FA-816D-61D122B2DE56}" destId="{E241CDF1-BD19-4C49-B1B1-3C577FB44E75}" srcOrd="0" destOrd="0" presId="urn:microsoft.com/office/officeart/2005/8/layout/cycle6"/>
    <dgm:cxn modelId="{BD18F651-FDC1-435D-A5D8-C608EC842419}" srcId="{BF60A81E-BEF5-4201-A067-B6652DE899C5}" destId="{5B25620B-8640-4C34-AD18-57C0BAA97A02}" srcOrd="4" destOrd="0" parTransId="{417A3666-30D4-430B-A46E-07A0B23CA62E}" sibTransId="{43FB6059-D758-4E3E-B4AC-1EEF86D3124C}"/>
    <dgm:cxn modelId="{ED7C4A54-6908-4E95-9AFD-E585E69A0AD2}" type="presOf" srcId="{49C7D996-8FF6-48D1-A82B-E9D94BFF7828}" destId="{AE7492A2-F3BA-42D6-B65C-1B5DA6B2ECB6}" srcOrd="0" destOrd="0" presId="urn:microsoft.com/office/officeart/2005/8/layout/cycle6"/>
    <dgm:cxn modelId="{FFEAE181-3E5F-49E1-AA9A-9BEB1259394F}" type="presOf" srcId="{00E3DBD9-2C38-40F5-9E83-F9AA2D22B8F6}" destId="{B0310E5B-42BB-4D11-9337-C5B8DE7B4927}" srcOrd="0" destOrd="0" presId="urn:microsoft.com/office/officeart/2005/8/layout/cycle6"/>
    <dgm:cxn modelId="{94026791-A2B8-46FE-8228-AB68B5A4657D}" type="presOf" srcId="{81CFDCDC-CF90-4DD3-A5F1-E6988B9FB4D8}" destId="{5F558C99-2249-41CA-87F9-714C1A04DDF1}" srcOrd="0" destOrd="0" presId="urn:microsoft.com/office/officeart/2005/8/layout/cycle6"/>
    <dgm:cxn modelId="{B3589B92-2214-4EC4-BCE3-BA80BFF99F6E}" type="presOf" srcId="{BF60A81E-BEF5-4201-A067-B6652DE899C5}" destId="{053AE9D2-EF42-4F93-9D19-0E4211110D1F}" srcOrd="0" destOrd="0" presId="urn:microsoft.com/office/officeart/2005/8/layout/cycle6"/>
    <dgm:cxn modelId="{38BD519D-DBA3-4A39-A7E3-F2ADEE316429}" type="presOf" srcId="{5B25620B-8640-4C34-AD18-57C0BAA97A02}" destId="{7EA1965C-1C80-4317-88B7-7C1918EC68E7}" srcOrd="0" destOrd="0" presId="urn:microsoft.com/office/officeart/2005/8/layout/cycle6"/>
    <dgm:cxn modelId="{626553B3-6546-4F05-B1F6-3F35094EE3B1}" type="presOf" srcId="{0850021D-D358-4C7B-B738-E6013F0E4951}" destId="{D6C8D23C-03AB-41C7-9D40-8E015E09D7DC}" srcOrd="0" destOrd="0" presId="urn:microsoft.com/office/officeart/2005/8/layout/cycle6"/>
    <dgm:cxn modelId="{2D492BC2-FE6A-4003-9065-9B29B73491D4}" srcId="{BF60A81E-BEF5-4201-A067-B6652DE899C5}" destId="{FF4528E2-2169-4394-B9E2-7B0123516DAC}" srcOrd="5" destOrd="0" parTransId="{3BC5183F-17E9-46A2-92F9-65E4587F1C60}" sibTransId="{0850021D-D358-4C7B-B738-E6013F0E4951}"/>
    <dgm:cxn modelId="{8C28ABD2-A02C-46B7-8A24-B51C94D2563E}" srcId="{BF60A81E-BEF5-4201-A067-B6652DE899C5}" destId="{5E9DA36D-E365-47F7-8158-CEA3A1B7F8FF}" srcOrd="2" destOrd="0" parTransId="{73186E0B-AD06-4B7C-8A38-0470DD3E5EC1}" sibTransId="{00E3DBD9-2C38-40F5-9E83-F9AA2D22B8F6}"/>
    <dgm:cxn modelId="{DB7037D6-2006-4F67-BDF1-3F91574C8084}" srcId="{BF60A81E-BEF5-4201-A067-B6652DE899C5}" destId="{4016B0D3-F82D-49FA-A99B-66C87BEB59B2}" srcOrd="7" destOrd="0" parTransId="{3A6E690E-3D9E-4689-89AE-1947FD79FA89}" sibTransId="{815141F7-F034-4517-A9E8-8027D03F0C1F}"/>
    <dgm:cxn modelId="{0AF338D6-99A4-47F6-BDE7-55C15B8311C2}" type="presOf" srcId="{815141F7-F034-4517-A9E8-8027D03F0C1F}" destId="{78E4B5AE-87CB-4BB4-B6C8-FAE5B78A9429}" srcOrd="0" destOrd="0" presId="urn:microsoft.com/office/officeart/2005/8/layout/cycle6"/>
    <dgm:cxn modelId="{237C0ADB-39D3-4CDB-B793-AE83F151259B}" srcId="{BF60A81E-BEF5-4201-A067-B6652DE899C5}" destId="{0E76911A-DE27-48FA-816D-61D122B2DE56}" srcOrd="1" destOrd="0" parTransId="{52BBA288-ED4B-4E94-9EE5-CD2196762085}" sibTransId="{445020C5-B9DB-4581-88AA-B95B58C64AE5}"/>
    <dgm:cxn modelId="{88EB04ED-6E0B-4BA0-8A60-85655D8484A8}" srcId="{BF60A81E-BEF5-4201-A067-B6652DE899C5}" destId="{81CFDCDC-CF90-4DD3-A5F1-E6988B9FB4D8}" srcOrd="6" destOrd="0" parTransId="{4635CDF1-2922-450E-ABF9-9607C39F0ED3}" sibTransId="{5A60CCA4-1EAE-4D39-B0AC-05FCA0F9255D}"/>
    <dgm:cxn modelId="{542D66F7-C7A9-4EF2-BD4B-2FBC39E667D7}" srcId="{BF60A81E-BEF5-4201-A067-B6652DE899C5}" destId="{49C7D996-8FF6-48D1-A82B-E9D94BFF7828}" srcOrd="3" destOrd="0" parTransId="{43C15DEB-F5DD-4B87-8B5C-EF4279DE13E3}" sibTransId="{1CC8EBB8-19BF-4B39-8006-1DEA2CDC9B76}"/>
    <dgm:cxn modelId="{20A98BF9-B212-4990-B814-4D16EEF4F656}" type="presOf" srcId="{43FB6059-D758-4E3E-B4AC-1EEF86D3124C}" destId="{F506D43D-ACE5-4B5C-BEC9-A93F29722A24}" srcOrd="0" destOrd="0" presId="urn:microsoft.com/office/officeart/2005/8/layout/cycle6"/>
    <dgm:cxn modelId="{CA0CB1DD-05BB-413F-B246-71E1AA2E9037}" type="presParOf" srcId="{053AE9D2-EF42-4F93-9D19-0E4211110D1F}" destId="{2DAB06D5-76CA-4E9F-BD13-D107642C700C}" srcOrd="0" destOrd="0" presId="urn:microsoft.com/office/officeart/2005/8/layout/cycle6"/>
    <dgm:cxn modelId="{66253096-7597-4C5E-9ECF-12CDB60E3643}" type="presParOf" srcId="{053AE9D2-EF42-4F93-9D19-0E4211110D1F}" destId="{5B75B074-C9D2-45F0-8987-778823C4927D}" srcOrd="1" destOrd="0" presId="urn:microsoft.com/office/officeart/2005/8/layout/cycle6"/>
    <dgm:cxn modelId="{5344D468-978D-4AB7-8D6E-58742A0C360B}" type="presParOf" srcId="{053AE9D2-EF42-4F93-9D19-0E4211110D1F}" destId="{A63E6ED4-32DB-4FF2-8E13-DDAEAA3EEF17}" srcOrd="2" destOrd="0" presId="urn:microsoft.com/office/officeart/2005/8/layout/cycle6"/>
    <dgm:cxn modelId="{F40FCF4E-F4C1-4D11-8F46-1E73E1A63202}" type="presParOf" srcId="{053AE9D2-EF42-4F93-9D19-0E4211110D1F}" destId="{E241CDF1-BD19-4C49-B1B1-3C577FB44E75}" srcOrd="3" destOrd="0" presId="urn:microsoft.com/office/officeart/2005/8/layout/cycle6"/>
    <dgm:cxn modelId="{372FC466-9175-4618-88E5-F717E57D5625}" type="presParOf" srcId="{053AE9D2-EF42-4F93-9D19-0E4211110D1F}" destId="{691C216B-040A-4471-9421-D22ADE9FB734}" srcOrd="4" destOrd="0" presId="urn:microsoft.com/office/officeart/2005/8/layout/cycle6"/>
    <dgm:cxn modelId="{B1D69001-B39C-4332-9107-0A48D7976409}" type="presParOf" srcId="{053AE9D2-EF42-4F93-9D19-0E4211110D1F}" destId="{A72D6666-FB41-4738-BF67-E8203317FCAF}" srcOrd="5" destOrd="0" presId="urn:microsoft.com/office/officeart/2005/8/layout/cycle6"/>
    <dgm:cxn modelId="{BE43B67C-4D0C-4080-8CB1-7C949612141F}" type="presParOf" srcId="{053AE9D2-EF42-4F93-9D19-0E4211110D1F}" destId="{79A14F3B-AC50-4C7D-AE2A-73F6BA935D99}" srcOrd="6" destOrd="0" presId="urn:microsoft.com/office/officeart/2005/8/layout/cycle6"/>
    <dgm:cxn modelId="{6901990E-70C0-4306-BB6F-A1887326E893}" type="presParOf" srcId="{053AE9D2-EF42-4F93-9D19-0E4211110D1F}" destId="{941FC0BE-BF90-4D3D-B0EB-22D65305E70B}" srcOrd="7" destOrd="0" presId="urn:microsoft.com/office/officeart/2005/8/layout/cycle6"/>
    <dgm:cxn modelId="{ACF40B2E-FE1F-480D-AB49-B79920FB1C66}" type="presParOf" srcId="{053AE9D2-EF42-4F93-9D19-0E4211110D1F}" destId="{B0310E5B-42BB-4D11-9337-C5B8DE7B4927}" srcOrd="8" destOrd="0" presId="urn:microsoft.com/office/officeart/2005/8/layout/cycle6"/>
    <dgm:cxn modelId="{850206FF-B8F1-488C-8483-440C36C37AA2}" type="presParOf" srcId="{053AE9D2-EF42-4F93-9D19-0E4211110D1F}" destId="{AE7492A2-F3BA-42D6-B65C-1B5DA6B2ECB6}" srcOrd="9" destOrd="0" presId="urn:microsoft.com/office/officeart/2005/8/layout/cycle6"/>
    <dgm:cxn modelId="{98397117-7222-46C3-8B79-ABB3D4E95924}" type="presParOf" srcId="{053AE9D2-EF42-4F93-9D19-0E4211110D1F}" destId="{AAA3175E-8FDD-4BD9-AFC4-91FE5071861E}" srcOrd="10" destOrd="0" presId="urn:microsoft.com/office/officeart/2005/8/layout/cycle6"/>
    <dgm:cxn modelId="{EBE4FCD1-EB2A-4B16-841A-C52AE27E1B16}" type="presParOf" srcId="{053AE9D2-EF42-4F93-9D19-0E4211110D1F}" destId="{4D72BB19-CBC7-4AE9-BE56-A4FD23E8172D}" srcOrd="11" destOrd="0" presId="urn:microsoft.com/office/officeart/2005/8/layout/cycle6"/>
    <dgm:cxn modelId="{10BF65B7-0151-420E-B3C8-56C70E7F43A4}" type="presParOf" srcId="{053AE9D2-EF42-4F93-9D19-0E4211110D1F}" destId="{7EA1965C-1C80-4317-88B7-7C1918EC68E7}" srcOrd="12" destOrd="0" presId="urn:microsoft.com/office/officeart/2005/8/layout/cycle6"/>
    <dgm:cxn modelId="{412405A4-5CD9-499D-8670-69C0D99F962A}" type="presParOf" srcId="{053AE9D2-EF42-4F93-9D19-0E4211110D1F}" destId="{9BBBEDD2-3CC0-44A7-B0C9-BA0B27F627C5}" srcOrd="13" destOrd="0" presId="urn:microsoft.com/office/officeart/2005/8/layout/cycle6"/>
    <dgm:cxn modelId="{90854B4C-CA3E-4339-A878-19EACA504CF6}" type="presParOf" srcId="{053AE9D2-EF42-4F93-9D19-0E4211110D1F}" destId="{F506D43D-ACE5-4B5C-BEC9-A93F29722A24}" srcOrd="14" destOrd="0" presId="urn:microsoft.com/office/officeart/2005/8/layout/cycle6"/>
    <dgm:cxn modelId="{3D7B9A82-35C5-4BE5-9C50-A20A4646BE91}" type="presParOf" srcId="{053AE9D2-EF42-4F93-9D19-0E4211110D1F}" destId="{F66B15ED-6E4E-47C8-9782-5E23535C6625}" srcOrd="15" destOrd="0" presId="urn:microsoft.com/office/officeart/2005/8/layout/cycle6"/>
    <dgm:cxn modelId="{ACBB659A-E2B5-4CAD-977E-8226BC8851DD}" type="presParOf" srcId="{053AE9D2-EF42-4F93-9D19-0E4211110D1F}" destId="{0A26AE01-2DB2-4BF9-BE4C-009712DF1BF2}" srcOrd="16" destOrd="0" presId="urn:microsoft.com/office/officeart/2005/8/layout/cycle6"/>
    <dgm:cxn modelId="{9F6991EC-D172-43E9-96DD-E6805D4DD88D}" type="presParOf" srcId="{053AE9D2-EF42-4F93-9D19-0E4211110D1F}" destId="{D6C8D23C-03AB-41C7-9D40-8E015E09D7DC}" srcOrd="17" destOrd="0" presId="urn:microsoft.com/office/officeart/2005/8/layout/cycle6"/>
    <dgm:cxn modelId="{8D077B58-3E7F-43AF-AF0B-BDA1B47E31DD}" type="presParOf" srcId="{053AE9D2-EF42-4F93-9D19-0E4211110D1F}" destId="{5F558C99-2249-41CA-87F9-714C1A04DDF1}" srcOrd="18" destOrd="0" presId="urn:microsoft.com/office/officeart/2005/8/layout/cycle6"/>
    <dgm:cxn modelId="{022D4DD2-14D7-4FF3-BBB2-A18FC7355CB8}" type="presParOf" srcId="{053AE9D2-EF42-4F93-9D19-0E4211110D1F}" destId="{8A947F53-DB3C-4489-8261-BA67D0814FA4}" srcOrd="19" destOrd="0" presId="urn:microsoft.com/office/officeart/2005/8/layout/cycle6"/>
    <dgm:cxn modelId="{B0E37F99-1A43-4003-8366-55B572F48C14}" type="presParOf" srcId="{053AE9D2-EF42-4F93-9D19-0E4211110D1F}" destId="{EF5EB718-ECA6-40F9-A021-4BF0C082853E}" srcOrd="20" destOrd="0" presId="urn:microsoft.com/office/officeart/2005/8/layout/cycle6"/>
    <dgm:cxn modelId="{451DB00C-B28C-4A0C-A591-842035E295F9}" type="presParOf" srcId="{053AE9D2-EF42-4F93-9D19-0E4211110D1F}" destId="{3A689015-0FAE-4B7D-9F66-98E4A0D76AD3}" srcOrd="21" destOrd="0" presId="urn:microsoft.com/office/officeart/2005/8/layout/cycle6"/>
    <dgm:cxn modelId="{900C6344-2539-4B99-9513-EE2BF0CAAFC1}" type="presParOf" srcId="{053AE9D2-EF42-4F93-9D19-0E4211110D1F}" destId="{D62D1708-D831-4ABC-809C-37DCCF5B0815}" srcOrd="22" destOrd="0" presId="urn:microsoft.com/office/officeart/2005/8/layout/cycle6"/>
    <dgm:cxn modelId="{DC521873-D717-4506-9C8D-1AEAD788A40D}" type="presParOf" srcId="{053AE9D2-EF42-4F93-9D19-0E4211110D1F}" destId="{78E4B5AE-87CB-4BB4-B6C8-FAE5B78A9429}" srcOrd="23"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BFC141-F96B-4E63-B1AA-3ED808CFCE11}" type="doc">
      <dgm:prSet loTypeId="urn:microsoft.com/office/officeart/2005/8/layout/venn2" loCatId="relationship" qsTypeId="urn:microsoft.com/office/officeart/2005/8/quickstyle/simple4" qsCatId="simple" csTypeId="urn:microsoft.com/office/officeart/2005/8/colors/accent1_3" csCatId="accent1" phldr="1"/>
      <dgm:spPr/>
      <dgm:t>
        <a:bodyPr/>
        <a:lstStyle/>
        <a:p>
          <a:endParaRPr lang="en-GB"/>
        </a:p>
      </dgm:t>
    </dgm:pt>
    <dgm:pt modelId="{FE9E9209-6054-4193-A731-CADB771850F8}">
      <dgm:prSet phldrT="[Text]" custT="1"/>
      <dgm:spPr/>
      <dgm:t>
        <a:bodyPr/>
        <a:lstStyle/>
        <a:p>
          <a:r>
            <a:rPr lang="en-GB" sz="1800" dirty="0"/>
            <a:t>Society</a:t>
          </a:r>
        </a:p>
      </dgm:t>
    </dgm:pt>
    <dgm:pt modelId="{A2C32BC2-13B1-413A-89D4-2590445EF14D}" type="parTrans" cxnId="{5D21CDC1-06E3-4CDF-8AA2-B5C652B53992}">
      <dgm:prSet/>
      <dgm:spPr/>
      <dgm:t>
        <a:bodyPr/>
        <a:lstStyle/>
        <a:p>
          <a:endParaRPr lang="en-GB"/>
        </a:p>
      </dgm:t>
    </dgm:pt>
    <dgm:pt modelId="{A8C15F0B-181A-4CDF-A6B9-48F3E562444D}" type="sibTrans" cxnId="{5D21CDC1-06E3-4CDF-8AA2-B5C652B53992}">
      <dgm:prSet/>
      <dgm:spPr/>
      <dgm:t>
        <a:bodyPr/>
        <a:lstStyle/>
        <a:p>
          <a:endParaRPr lang="en-GB"/>
        </a:p>
      </dgm:t>
    </dgm:pt>
    <dgm:pt modelId="{78FE177D-8085-4A01-B7C8-554BC8727F76}">
      <dgm:prSet phldrT="[Text]" custT="1"/>
      <dgm:spPr/>
      <dgm:t>
        <a:bodyPr/>
        <a:lstStyle/>
        <a:p>
          <a:r>
            <a:rPr lang="en-GB" sz="1800" dirty="0"/>
            <a:t>Community</a:t>
          </a:r>
        </a:p>
      </dgm:t>
    </dgm:pt>
    <dgm:pt modelId="{AF89F2CB-3DC0-4E11-B3A1-B205F07C6F21}" type="parTrans" cxnId="{EEC09ABB-13E7-452A-A764-8355A29B02A7}">
      <dgm:prSet/>
      <dgm:spPr/>
      <dgm:t>
        <a:bodyPr/>
        <a:lstStyle/>
        <a:p>
          <a:endParaRPr lang="en-GB"/>
        </a:p>
      </dgm:t>
    </dgm:pt>
    <dgm:pt modelId="{8F81D3C2-407C-4B2B-A049-C7C7097BC9B1}" type="sibTrans" cxnId="{EEC09ABB-13E7-452A-A764-8355A29B02A7}">
      <dgm:prSet/>
      <dgm:spPr/>
      <dgm:t>
        <a:bodyPr/>
        <a:lstStyle/>
        <a:p>
          <a:endParaRPr lang="en-GB"/>
        </a:p>
      </dgm:t>
    </dgm:pt>
    <dgm:pt modelId="{EE3331F5-6D60-4C26-ADBE-C3E183A29571}">
      <dgm:prSet phldrT="[Text]" custT="1"/>
      <dgm:spPr/>
      <dgm:t>
        <a:bodyPr/>
        <a:lstStyle/>
        <a:p>
          <a:r>
            <a:rPr lang="en-GB" sz="1400" dirty="0"/>
            <a:t>Relationships</a:t>
          </a:r>
        </a:p>
      </dgm:t>
    </dgm:pt>
    <dgm:pt modelId="{C3D9E235-EF2A-4B73-A992-454868E7499C}" type="parTrans" cxnId="{3763788F-41C0-4078-B295-3310EB48721E}">
      <dgm:prSet/>
      <dgm:spPr/>
      <dgm:t>
        <a:bodyPr/>
        <a:lstStyle/>
        <a:p>
          <a:endParaRPr lang="en-GB"/>
        </a:p>
      </dgm:t>
    </dgm:pt>
    <dgm:pt modelId="{A4F0784F-CCBA-43B9-BC8C-E6A4FF3CB349}" type="sibTrans" cxnId="{3763788F-41C0-4078-B295-3310EB48721E}">
      <dgm:prSet/>
      <dgm:spPr/>
      <dgm:t>
        <a:bodyPr/>
        <a:lstStyle/>
        <a:p>
          <a:endParaRPr lang="en-GB"/>
        </a:p>
      </dgm:t>
    </dgm:pt>
    <dgm:pt modelId="{A056FDD1-A4C1-458D-B922-B7DAD2B2F49E}">
      <dgm:prSet phldrT="[Text]" custT="1"/>
      <dgm:spPr/>
      <dgm:t>
        <a:bodyPr/>
        <a:lstStyle/>
        <a:p>
          <a:r>
            <a:rPr lang="en-GB" sz="1800" dirty="0"/>
            <a:t>Individual </a:t>
          </a:r>
        </a:p>
        <a:p>
          <a:endParaRPr lang="en-GB" sz="1800" dirty="0"/>
        </a:p>
        <a:p>
          <a:endParaRPr lang="en-GB" sz="1800" dirty="0"/>
        </a:p>
        <a:p>
          <a:endParaRPr lang="en-GB" sz="1800" dirty="0"/>
        </a:p>
      </dgm:t>
    </dgm:pt>
    <dgm:pt modelId="{4090FA82-4C9E-4BEC-98ED-3A15C552BFDA}" type="parTrans" cxnId="{6D4A1E04-7987-4ECB-8104-A5A1A41D9ADE}">
      <dgm:prSet/>
      <dgm:spPr/>
      <dgm:t>
        <a:bodyPr/>
        <a:lstStyle/>
        <a:p>
          <a:endParaRPr lang="en-GB"/>
        </a:p>
      </dgm:t>
    </dgm:pt>
    <dgm:pt modelId="{E72ACA4E-87E6-4AAD-912D-25F4593CF823}" type="sibTrans" cxnId="{6D4A1E04-7987-4ECB-8104-A5A1A41D9ADE}">
      <dgm:prSet/>
      <dgm:spPr/>
      <dgm:t>
        <a:bodyPr/>
        <a:lstStyle/>
        <a:p>
          <a:endParaRPr lang="en-GB"/>
        </a:p>
      </dgm:t>
    </dgm:pt>
    <dgm:pt modelId="{7B51B1CD-2F09-451F-ADF0-1C74B974DB27}" type="pres">
      <dgm:prSet presAssocID="{77BFC141-F96B-4E63-B1AA-3ED808CFCE11}" presName="Name0" presStyleCnt="0">
        <dgm:presLayoutVars>
          <dgm:chMax val="7"/>
          <dgm:resizeHandles val="exact"/>
        </dgm:presLayoutVars>
      </dgm:prSet>
      <dgm:spPr/>
    </dgm:pt>
    <dgm:pt modelId="{D670A774-2BDD-4389-A828-CF699DADF53B}" type="pres">
      <dgm:prSet presAssocID="{77BFC141-F96B-4E63-B1AA-3ED808CFCE11}" presName="comp1" presStyleCnt="0"/>
      <dgm:spPr/>
    </dgm:pt>
    <dgm:pt modelId="{B0333529-AE7F-450D-919B-F3CF5687393E}" type="pres">
      <dgm:prSet presAssocID="{77BFC141-F96B-4E63-B1AA-3ED808CFCE11}" presName="circle1" presStyleLbl="node1" presStyleIdx="0" presStyleCnt="4"/>
      <dgm:spPr/>
    </dgm:pt>
    <dgm:pt modelId="{752CCE81-3C8D-4A18-BFFB-106F886727D1}" type="pres">
      <dgm:prSet presAssocID="{77BFC141-F96B-4E63-B1AA-3ED808CFCE11}" presName="c1text" presStyleLbl="node1" presStyleIdx="0" presStyleCnt="4">
        <dgm:presLayoutVars>
          <dgm:bulletEnabled val="1"/>
        </dgm:presLayoutVars>
      </dgm:prSet>
      <dgm:spPr/>
    </dgm:pt>
    <dgm:pt modelId="{B00E262D-0618-4DC0-8F82-B716D6184FE8}" type="pres">
      <dgm:prSet presAssocID="{77BFC141-F96B-4E63-B1AA-3ED808CFCE11}" presName="comp2" presStyleCnt="0"/>
      <dgm:spPr/>
    </dgm:pt>
    <dgm:pt modelId="{52B2F114-02FD-4181-9721-10CC0D1E4B6B}" type="pres">
      <dgm:prSet presAssocID="{77BFC141-F96B-4E63-B1AA-3ED808CFCE11}" presName="circle2" presStyleLbl="node1" presStyleIdx="1" presStyleCnt="4"/>
      <dgm:spPr/>
    </dgm:pt>
    <dgm:pt modelId="{839DDAAD-2077-483A-AED2-75CAAFC4CCB9}" type="pres">
      <dgm:prSet presAssocID="{77BFC141-F96B-4E63-B1AA-3ED808CFCE11}" presName="c2text" presStyleLbl="node1" presStyleIdx="1" presStyleCnt="4">
        <dgm:presLayoutVars>
          <dgm:bulletEnabled val="1"/>
        </dgm:presLayoutVars>
      </dgm:prSet>
      <dgm:spPr/>
    </dgm:pt>
    <dgm:pt modelId="{77FC02B9-C334-48B2-80FA-F84DAD024902}" type="pres">
      <dgm:prSet presAssocID="{77BFC141-F96B-4E63-B1AA-3ED808CFCE11}" presName="comp3" presStyleCnt="0"/>
      <dgm:spPr/>
    </dgm:pt>
    <dgm:pt modelId="{3626EAE1-580D-4A2C-AF09-5754B439E8E4}" type="pres">
      <dgm:prSet presAssocID="{77BFC141-F96B-4E63-B1AA-3ED808CFCE11}" presName="circle3" presStyleLbl="node1" presStyleIdx="2" presStyleCnt="4"/>
      <dgm:spPr/>
    </dgm:pt>
    <dgm:pt modelId="{AEC1BAA9-BA9E-4EE4-A041-9AF18B31ABF3}" type="pres">
      <dgm:prSet presAssocID="{77BFC141-F96B-4E63-B1AA-3ED808CFCE11}" presName="c3text" presStyleLbl="node1" presStyleIdx="2" presStyleCnt="4">
        <dgm:presLayoutVars>
          <dgm:bulletEnabled val="1"/>
        </dgm:presLayoutVars>
      </dgm:prSet>
      <dgm:spPr/>
    </dgm:pt>
    <dgm:pt modelId="{61867401-382C-4248-AC7E-D77DB05424FC}" type="pres">
      <dgm:prSet presAssocID="{77BFC141-F96B-4E63-B1AA-3ED808CFCE11}" presName="comp4" presStyleCnt="0"/>
      <dgm:spPr/>
    </dgm:pt>
    <dgm:pt modelId="{34980C94-B8C0-476A-98C6-35F64F8A8FC5}" type="pres">
      <dgm:prSet presAssocID="{77BFC141-F96B-4E63-B1AA-3ED808CFCE11}" presName="circle4" presStyleLbl="node1" presStyleIdx="3" presStyleCnt="4"/>
      <dgm:spPr/>
    </dgm:pt>
    <dgm:pt modelId="{E9F8F539-529F-419C-91AB-89E6CCF29D12}" type="pres">
      <dgm:prSet presAssocID="{77BFC141-F96B-4E63-B1AA-3ED808CFCE11}" presName="c4text" presStyleLbl="node1" presStyleIdx="3" presStyleCnt="4">
        <dgm:presLayoutVars>
          <dgm:bulletEnabled val="1"/>
        </dgm:presLayoutVars>
      </dgm:prSet>
      <dgm:spPr/>
    </dgm:pt>
  </dgm:ptLst>
  <dgm:cxnLst>
    <dgm:cxn modelId="{6D4A1E04-7987-4ECB-8104-A5A1A41D9ADE}" srcId="{77BFC141-F96B-4E63-B1AA-3ED808CFCE11}" destId="{A056FDD1-A4C1-458D-B922-B7DAD2B2F49E}" srcOrd="3" destOrd="0" parTransId="{4090FA82-4C9E-4BEC-98ED-3A15C552BFDA}" sibTransId="{E72ACA4E-87E6-4AAD-912D-25F4593CF823}"/>
    <dgm:cxn modelId="{404ED417-FBD2-498B-ABC8-EA00BDE35377}" type="presOf" srcId="{78FE177D-8085-4A01-B7C8-554BC8727F76}" destId="{839DDAAD-2077-483A-AED2-75CAAFC4CCB9}" srcOrd="1" destOrd="0" presId="urn:microsoft.com/office/officeart/2005/8/layout/venn2"/>
    <dgm:cxn modelId="{5602531A-B53B-4710-8ADA-EF819E6CD203}" type="presOf" srcId="{FE9E9209-6054-4193-A731-CADB771850F8}" destId="{B0333529-AE7F-450D-919B-F3CF5687393E}" srcOrd="0" destOrd="0" presId="urn:microsoft.com/office/officeart/2005/8/layout/venn2"/>
    <dgm:cxn modelId="{B28A6D2F-0D76-41FE-9A47-27F2A9DE685A}" type="presOf" srcId="{78FE177D-8085-4A01-B7C8-554BC8727F76}" destId="{52B2F114-02FD-4181-9721-10CC0D1E4B6B}" srcOrd="0" destOrd="0" presId="urn:microsoft.com/office/officeart/2005/8/layout/venn2"/>
    <dgm:cxn modelId="{B0AEA977-CFD7-4A5C-985F-0F72F092B4E9}" type="presOf" srcId="{EE3331F5-6D60-4C26-ADBE-C3E183A29571}" destId="{3626EAE1-580D-4A2C-AF09-5754B439E8E4}" srcOrd="0" destOrd="0" presId="urn:microsoft.com/office/officeart/2005/8/layout/venn2"/>
    <dgm:cxn modelId="{D5DE027B-E518-4051-B8CE-98A135400B69}" type="presOf" srcId="{FE9E9209-6054-4193-A731-CADB771850F8}" destId="{752CCE81-3C8D-4A18-BFFB-106F886727D1}" srcOrd="1" destOrd="0" presId="urn:microsoft.com/office/officeart/2005/8/layout/venn2"/>
    <dgm:cxn modelId="{3763788F-41C0-4078-B295-3310EB48721E}" srcId="{77BFC141-F96B-4E63-B1AA-3ED808CFCE11}" destId="{EE3331F5-6D60-4C26-ADBE-C3E183A29571}" srcOrd="2" destOrd="0" parTransId="{C3D9E235-EF2A-4B73-A992-454868E7499C}" sibTransId="{A4F0784F-CCBA-43B9-BC8C-E6A4FF3CB349}"/>
    <dgm:cxn modelId="{1F708A97-3112-4381-9D22-E400A1653E4D}" type="presOf" srcId="{A056FDD1-A4C1-458D-B922-B7DAD2B2F49E}" destId="{E9F8F539-529F-419C-91AB-89E6CCF29D12}" srcOrd="1" destOrd="0" presId="urn:microsoft.com/office/officeart/2005/8/layout/venn2"/>
    <dgm:cxn modelId="{4720529B-869E-4205-8243-5A9ED1F793D9}" type="presOf" srcId="{A056FDD1-A4C1-458D-B922-B7DAD2B2F49E}" destId="{34980C94-B8C0-476A-98C6-35F64F8A8FC5}" srcOrd="0" destOrd="0" presId="urn:microsoft.com/office/officeart/2005/8/layout/venn2"/>
    <dgm:cxn modelId="{EC4440AE-ACF3-4E24-9CEC-2707B09EFE50}" type="presOf" srcId="{77BFC141-F96B-4E63-B1AA-3ED808CFCE11}" destId="{7B51B1CD-2F09-451F-ADF0-1C74B974DB27}" srcOrd="0" destOrd="0" presId="urn:microsoft.com/office/officeart/2005/8/layout/venn2"/>
    <dgm:cxn modelId="{EEC09ABB-13E7-452A-A764-8355A29B02A7}" srcId="{77BFC141-F96B-4E63-B1AA-3ED808CFCE11}" destId="{78FE177D-8085-4A01-B7C8-554BC8727F76}" srcOrd="1" destOrd="0" parTransId="{AF89F2CB-3DC0-4E11-B3A1-B205F07C6F21}" sibTransId="{8F81D3C2-407C-4B2B-A049-C7C7097BC9B1}"/>
    <dgm:cxn modelId="{5D21CDC1-06E3-4CDF-8AA2-B5C652B53992}" srcId="{77BFC141-F96B-4E63-B1AA-3ED808CFCE11}" destId="{FE9E9209-6054-4193-A731-CADB771850F8}" srcOrd="0" destOrd="0" parTransId="{A2C32BC2-13B1-413A-89D4-2590445EF14D}" sibTransId="{A8C15F0B-181A-4CDF-A6B9-48F3E562444D}"/>
    <dgm:cxn modelId="{0D4F23FB-2438-4E8F-AEE1-A51EE82D8A78}" type="presOf" srcId="{EE3331F5-6D60-4C26-ADBE-C3E183A29571}" destId="{AEC1BAA9-BA9E-4EE4-A041-9AF18B31ABF3}" srcOrd="1" destOrd="0" presId="urn:microsoft.com/office/officeart/2005/8/layout/venn2"/>
    <dgm:cxn modelId="{0DA46AFA-616F-4586-A11B-EA2AF45A4479}" type="presParOf" srcId="{7B51B1CD-2F09-451F-ADF0-1C74B974DB27}" destId="{D670A774-2BDD-4389-A828-CF699DADF53B}" srcOrd="0" destOrd="0" presId="urn:microsoft.com/office/officeart/2005/8/layout/venn2"/>
    <dgm:cxn modelId="{E269A5F3-DF88-4CC0-99B5-1E9973664165}" type="presParOf" srcId="{D670A774-2BDD-4389-A828-CF699DADF53B}" destId="{B0333529-AE7F-450D-919B-F3CF5687393E}" srcOrd="0" destOrd="0" presId="urn:microsoft.com/office/officeart/2005/8/layout/venn2"/>
    <dgm:cxn modelId="{FE713E69-CA08-43E9-B395-9A6415AF6687}" type="presParOf" srcId="{D670A774-2BDD-4389-A828-CF699DADF53B}" destId="{752CCE81-3C8D-4A18-BFFB-106F886727D1}" srcOrd="1" destOrd="0" presId="urn:microsoft.com/office/officeart/2005/8/layout/venn2"/>
    <dgm:cxn modelId="{3D6D0760-98D9-47A4-9F31-008CFE06C7E0}" type="presParOf" srcId="{7B51B1CD-2F09-451F-ADF0-1C74B974DB27}" destId="{B00E262D-0618-4DC0-8F82-B716D6184FE8}" srcOrd="1" destOrd="0" presId="urn:microsoft.com/office/officeart/2005/8/layout/venn2"/>
    <dgm:cxn modelId="{FC5EEE92-1714-4AB9-A475-C52F2ED2F237}" type="presParOf" srcId="{B00E262D-0618-4DC0-8F82-B716D6184FE8}" destId="{52B2F114-02FD-4181-9721-10CC0D1E4B6B}" srcOrd="0" destOrd="0" presId="urn:microsoft.com/office/officeart/2005/8/layout/venn2"/>
    <dgm:cxn modelId="{6448EAF3-988E-42D8-9BAB-B273817397B7}" type="presParOf" srcId="{B00E262D-0618-4DC0-8F82-B716D6184FE8}" destId="{839DDAAD-2077-483A-AED2-75CAAFC4CCB9}" srcOrd="1" destOrd="0" presId="urn:microsoft.com/office/officeart/2005/8/layout/venn2"/>
    <dgm:cxn modelId="{9481A4A5-4EF3-4C30-ADE7-81720373EBA7}" type="presParOf" srcId="{7B51B1CD-2F09-451F-ADF0-1C74B974DB27}" destId="{77FC02B9-C334-48B2-80FA-F84DAD024902}" srcOrd="2" destOrd="0" presId="urn:microsoft.com/office/officeart/2005/8/layout/venn2"/>
    <dgm:cxn modelId="{83C1C5E4-707B-42A4-877A-A234536FD1A8}" type="presParOf" srcId="{77FC02B9-C334-48B2-80FA-F84DAD024902}" destId="{3626EAE1-580D-4A2C-AF09-5754B439E8E4}" srcOrd="0" destOrd="0" presId="urn:microsoft.com/office/officeart/2005/8/layout/venn2"/>
    <dgm:cxn modelId="{7A8E5FF7-4D88-42C4-AE42-DAA3EFDEFA0B}" type="presParOf" srcId="{77FC02B9-C334-48B2-80FA-F84DAD024902}" destId="{AEC1BAA9-BA9E-4EE4-A041-9AF18B31ABF3}" srcOrd="1" destOrd="0" presId="urn:microsoft.com/office/officeart/2005/8/layout/venn2"/>
    <dgm:cxn modelId="{1EB8E311-DD99-439D-96A0-17E8E7383910}" type="presParOf" srcId="{7B51B1CD-2F09-451F-ADF0-1C74B974DB27}" destId="{61867401-382C-4248-AC7E-D77DB05424FC}" srcOrd="3" destOrd="0" presId="urn:microsoft.com/office/officeart/2005/8/layout/venn2"/>
    <dgm:cxn modelId="{375C7A1F-FCC4-4E65-8821-081E28ACAF33}" type="presParOf" srcId="{61867401-382C-4248-AC7E-D77DB05424FC}" destId="{34980C94-B8C0-476A-98C6-35F64F8A8FC5}" srcOrd="0" destOrd="0" presId="urn:microsoft.com/office/officeart/2005/8/layout/venn2"/>
    <dgm:cxn modelId="{F95FF817-B3EF-4811-BA50-5799CD9F0FE0}" type="presParOf" srcId="{61867401-382C-4248-AC7E-D77DB05424FC}" destId="{E9F8F539-529F-419C-91AB-89E6CCF29D1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1F49B-4B20-49AC-B54D-923C9D36D5FC}">
      <dsp:nvSpPr>
        <dsp:cNvPr id="0" name=""/>
        <dsp:cNvSpPr/>
      </dsp:nvSpPr>
      <dsp:spPr>
        <a:xfrm>
          <a:off x="168218" y="375816"/>
          <a:ext cx="3383280" cy="338327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b="1" kern="1200" dirty="0">
              <a:solidFill>
                <a:schemeClr val="bg1"/>
              </a:solidFill>
            </a:rPr>
            <a:t>Domestic </a:t>
          </a:r>
        </a:p>
      </dsp:txBody>
      <dsp:txXfrm>
        <a:off x="640658" y="774778"/>
        <a:ext cx="1950720" cy="2585357"/>
      </dsp:txXfrm>
    </dsp:sp>
    <dsp:sp modelId="{0C330559-EB79-424D-9889-A323132341AB}">
      <dsp:nvSpPr>
        <dsp:cNvPr id="0" name=""/>
        <dsp:cNvSpPr/>
      </dsp:nvSpPr>
      <dsp:spPr>
        <a:xfrm>
          <a:off x="2662171" y="392767"/>
          <a:ext cx="3383280" cy="338327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b="1" kern="1200" dirty="0">
              <a:solidFill>
                <a:schemeClr val="bg1"/>
              </a:solidFill>
            </a:rPr>
            <a:t>Sexual </a:t>
          </a:r>
        </a:p>
      </dsp:txBody>
      <dsp:txXfrm>
        <a:off x="3622291" y="791728"/>
        <a:ext cx="1950720" cy="2585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7F073-8B6B-493B-AF25-2E774D9D97CF}">
      <dsp:nvSpPr>
        <dsp:cNvPr id="0" name=""/>
        <dsp:cNvSpPr/>
      </dsp:nvSpPr>
      <dsp:spPr>
        <a:xfrm>
          <a:off x="2749984" y="2607396"/>
          <a:ext cx="2012527" cy="2012527"/>
        </a:xfrm>
        <a:prstGeom prst="ellipse">
          <a:avLst/>
        </a:prstGeom>
        <a:solidFill>
          <a:schemeClr val="accent5">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GB" sz="4200" kern="1200" dirty="0"/>
            <a:t>Why?</a:t>
          </a:r>
        </a:p>
      </dsp:txBody>
      <dsp:txXfrm>
        <a:off x="3044712" y="2902124"/>
        <a:ext cx="1423071" cy="1423071"/>
      </dsp:txXfrm>
    </dsp:sp>
    <dsp:sp modelId="{4276BFAF-D4D5-4BDE-9B63-0A15CA0BE45E}">
      <dsp:nvSpPr>
        <dsp:cNvPr id="0" name=""/>
        <dsp:cNvSpPr/>
      </dsp:nvSpPr>
      <dsp:spPr>
        <a:xfrm rot="10800000">
          <a:off x="705143" y="3326875"/>
          <a:ext cx="1932374" cy="573570"/>
        </a:xfrm>
        <a:prstGeom prst="leftArrow">
          <a:avLst>
            <a:gd name="adj1" fmla="val 60000"/>
            <a:gd name="adj2" fmla="val 50000"/>
          </a:avLst>
        </a:prstGeom>
        <a:solidFill>
          <a:schemeClr val="accent5">
            <a:shade val="90000"/>
            <a:hueOff val="0"/>
            <a:satOff val="0"/>
            <a:lumOff val="0"/>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2BCF6365-C61B-443A-AE52-F153647D644C}">
      <dsp:nvSpPr>
        <dsp:cNvPr id="0" name=""/>
        <dsp:cNvSpPr/>
      </dsp:nvSpPr>
      <dsp:spPr>
        <a:xfrm>
          <a:off x="758" y="3050152"/>
          <a:ext cx="1408769" cy="1127015"/>
        </a:xfrm>
        <a:prstGeom prst="roundRect">
          <a:avLst>
            <a:gd name="adj" fmla="val 10000"/>
          </a:avLst>
        </a:prstGeom>
        <a:solidFill>
          <a:schemeClr val="accent5">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Scale</a:t>
          </a:r>
        </a:p>
      </dsp:txBody>
      <dsp:txXfrm>
        <a:off x="33767" y="3083161"/>
        <a:ext cx="1342751" cy="1060997"/>
      </dsp:txXfrm>
    </dsp:sp>
    <dsp:sp modelId="{60A69BD8-D1C9-45B8-A8AA-EBC2BB21CE06}">
      <dsp:nvSpPr>
        <dsp:cNvPr id="0" name=""/>
        <dsp:cNvSpPr/>
      </dsp:nvSpPr>
      <dsp:spPr>
        <a:xfrm rot="12960000">
          <a:off x="1103327" y="2101391"/>
          <a:ext cx="1932374" cy="573570"/>
        </a:xfrm>
        <a:prstGeom prst="leftArrow">
          <a:avLst>
            <a:gd name="adj1" fmla="val 60000"/>
            <a:gd name="adj2" fmla="val 50000"/>
          </a:avLst>
        </a:prstGeom>
        <a:solidFill>
          <a:schemeClr val="accent5">
            <a:shade val="90000"/>
            <a:hueOff val="-278579"/>
            <a:satOff val="-22362"/>
            <a:lumOff val="15601"/>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9AA80EFF-2B30-441E-A7C9-8A0147FDD00C}">
      <dsp:nvSpPr>
        <dsp:cNvPr id="0" name=""/>
        <dsp:cNvSpPr/>
      </dsp:nvSpPr>
      <dsp:spPr>
        <a:xfrm>
          <a:off x="583468" y="1256758"/>
          <a:ext cx="1408769" cy="1127015"/>
        </a:xfrm>
        <a:prstGeom prst="roundRect">
          <a:avLst>
            <a:gd name="adj" fmla="val 10000"/>
          </a:avLst>
        </a:prstGeom>
        <a:solidFill>
          <a:schemeClr val="accent5">
            <a:shade val="50000"/>
            <a:hueOff val="-263003"/>
            <a:satOff val="-22141"/>
            <a:lumOff val="1739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Health impact</a:t>
          </a:r>
        </a:p>
      </dsp:txBody>
      <dsp:txXfrm>
        <a:off x="616477" y="1289767"/>
        <a:ext cx="1342751" cy="1060997"/>
      </dsp:txXfrm>
    </dsp:sp>
    <dsp:sp modelId="{0540CBAC-E898-48A6-9815-39E0CF82547B}">
      <dsp:nvSpPr>
        <dsp:cNvPr id="0" name=""/>
        <dsp:cNvSpPr/>
      </dsp:nvSpPr>
      <dsp:spPr>
        <a:xfrm rot="15120000">
          <a:off x="2145785" y="1344001"/>
          <a:ext cx="1932374" cy="573570"/>
        </a:xfrm>
        <a:prstGeom prst="leftArrow">
          <a:avLst>
            <a:gd name="adj1" fmla="val 60000"/>
            <a:gd name="adj2" fmla="val 50000"/>
          </a:avLst>
        </a:prstGeom>
        <a:solidFill>
          <a:schemeClr val="accent5">
            <a:shade val="90000"/>
            <a:hueOff val="-557158"/>
            <a:satOff val="-44724"/>
            <a:lumOff val="31203"/>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B41DD5F-A1A4-413C-BDB0-DA77AEACFE58}">
      <dsp:nvSpPr>
        <dsp:cNvPr id="0" name=""/>
        <dsp:cNvSpPr/>
      </dsp:nvSpPr>
      <dsp:spPr>
        <a:xfrm>
          <a:off x="2109020" y="148379"/>
          <a:ext cx="1408769" cy="1127015"/>
        </a:xfrm>
        <a:prstGeom prst="roundRect">
          <a:avLst>
            <a:gd name="adj" fmla="val 10000"/>
          </a:avLst>
        </a:prstGeom>
        <a:solidFill>
          <a:schemeClr val="accent5">
            <a:shade val="50000"/>
            <a:hueOff val="-526006"/>
            <a:satOff val="-44283"/>
            <a:lumOff val="3479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Inequality</a:t>
          </a:r>
        </a:p>
      </dsp:txBody>
      <dsp:txXfrm>
        <a:off x="2142029" y="181388"/>
        <a:ext cx="1342751" cy="1060997"/>
      </dsp:txXfrm>
    </dsp:sp>
    <dsp:sp modelId="{84514139-E4EF-4236-9E4E-884921E7E937}">
      <dsp:nvSpPr>
        <dsp:cNvPr id="0" name=""/>
        <dsp:cNvSpPr/>
      </dsp:nvSpPr>
      <dsp:spPr>
        <a:xfrm rot="17280000">
          <a:off x="3434335" y="1344001"/>
          <a:ext cx="1932374" cy="573570"/>
        </a:xfrm>
        <a:prstGeom prst="leftArrow">
          <a:avLst>
            <a:gd name="adj1" fmla="val 60000"/>
            <a:gd name="adj2" fmla="val 50000"/>
          </a:avLst>
        </a:prstGeom>
        <a:solidFill>
          <a:schemeClr val="accent5">
            <a:shade val="90000"/>
            <a:hueOff val="-835737"/>
            <a:satOff val="-67086"/>
            <a:lumOff val="46804"/>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3A2BBCD-2170-4F22-9AC6-7318DD767B51}">
      <dsp:nvSpPr>
        <dsp:cNvPr id="0" name=""/>
        <dsp:cNvSpPr/>
      </dsp:nvSpPr>
      <dsp:spPr>
        <a:xfrm>
          <a:off x="3994706" y="148379"/>
          <a:ext cx="1408769" cy="1127015"/>
        </a:xfrm>
        <a:prstGeom prst="roundRect">
          <a:avLst>
            <a:gd name="adj" fmla="val 10000"/>
          </a:avLst>
        </a:prstGeom>
        <a:solidFill>
          <a:schemeClr val="accent5">
            <a:shade val="50000"/>
            <a:hueOff val="-789009"/>
            <a:satOff val="-66424"/>
            <a:lumOff val="5218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Evidence</a:t>
          </a:r>
        </a:p>
      </dsp:txBody>
      <dsp:txXfrm>
        <a:off x="4027715" y="181388"/>
        <a:ext cx="1342751" cy="1060997"/>
      </dsp:txXfrm>
    </dsp:sp>
    <dsp:sp modelId="{02D4AC57-DCAA-4E02-8407-5CC089BF0136}">
      <dsp:nvSpPr>
        <dsp:cNvPr id="0" name=""/>
        <dsp:cNvSpPr/>
      </dsp:nvSpPr>
      <dsp:spPr>
        <a:xfrm rot="19440000">
          <a:off x="4476794" y="2101391"/>
          <a:ext cx="1932374" cy="573570"/>
        </a:xfrm>
        <a:prstGeom prst="leftArrow">
          <a:avLst>
            <a:gd name="adj1" fmla="val 60000"/>
            <a:gd name="adj2" fmla="val 50000"/>
          </a:avLst>
        </a:prstGeom>
        <a:solidFill>
          <a:schemeClr val="accent5">
            <a:shade val="90000"/>
            <a:hueOff val="-557158"/>
            <a:satOff val="-44724"/>
            <a:lumOff val="31203"/>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5FCDB32-EF6D-491B-89A1-57D126F4B213}">
      <dsp:nvSpPr>
        <dsp:cNvPr id="0" name=""/>
        <dsp:cNvSpPr/>
      </dsp:nvSpPr>
      <dsp:spPr>
        <a:xfrm>
          <a:off x="5520258" y="1256758"/>
          <a:ext cx="1408769" cy="1127015"/>
        </a:xfrm>
        <a:prstGeom prst="roundRect">
          <a:avLst>
            <a:gd name="adj" fmla="val 10000"/>
          </a:avLst>
        </a:prstGeom>
        <a:solidFill>
          <a:schemeClr val="accent5">
            <a:shade val="50000"/>
            <a:hueOff val="-526006"/>
            <a:satOff val="-44283"/>
            <a:lumOff val="3479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Cost</a:t>
          </a:r>
        </a:p>
      </dsp:txBody>
      <dsp:txXfrm>
        <a:off x="5553267" y="1289767"/>
        <a:ext cx="1342751" cy="1060997"/>
      </dsp:txXfrm>
    </dsp:sp>
    <dsp:sp modelId="{B826B44C-DF92-4C3D-854F-8C1635B21977}">
      <dsp:nvSpPr>
        <dsp:cNvPr id="0" name=""/>
        <dsp:cNvSpPr/>
      </dsp:nvSpPr>
      <dsp:spPr>
        <a:xfrm>
          <a:off x="4874977" y="3326875"/>
          <a:ext cx="1932374" cy="573570"/>
        </a:xfrm>
        <a:prstGeom prst="leftArrow">
          <a:avLst>
            <a:gd name="adj1" fmla="val 60000"/>
            <a:gd name="adj2" fmla="val 50000"/>
          </a:avLst>
        </a:prstGeom>
        <a:solidFill>
          <a:schemeClr val="accent5">
            <a:shade val="90000"/>
            <a:hueOff val="-278579"/>
            <a:satOff val="-22362"/>
            <a:lumOff val="15601"/>
            <a:alphaOff val="0"/>
          </a:schemeClr>
        </a:solidFill>
        <a:ln>
          <a:noFill/>
        </a:ln>
        <a:effectLst/>
        <a:scene3d>
          <a:camera prst="orthographicFront"/>
          <a:lightRig rig="chilly" dir="t"/>
        </a:scene3d>
        <a:sp3d z="-25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BFB4E221-091B-4F1E-A9B3-7745A90C64D4}">
      <dsp:nvSpPr>
        <dsp:cNvPr id="0" name=""/>
        <dsp:cNvSpPr/>
      </dsp:nvSpPr>
      <dsp:spPr>
        <a:xfrm>
          <a:off x="6102968" y="3050152"/>
          <a:ext cx="1408769" cy="1127015"/>
        </a:xfrm>
        <a:prstGeom prst="roundRect">
          <a:avLst>
            <a:gd name="adj" fmla="val 10000"/>
          </a:avLst>
        </a:prstGeom>
        <a:solidFill>
          <a:schemeClr val="accent5">
            <a:shade val="50000"/>
            <a:hueOff val="-263003"/>
            <a:satOff val="-22141"/>
            <a:lumOff val="1739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GB" sz="2300" kern="1200" dirty="0"/>
            <a:t>Ethical</a:t>
          </a:r>
        </a:p>
      </dsp:txBody>
      <dsp:txXfrm>
        <a:off x="6135977" y="3083161"/>
        <a:ext cx="1342751" cy="10609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B06D5-76CA-4E9F-BD13-D107642C700C}">
      <dsp:nvSpPr>
        <dsp:cNvPr id="0" name=""/>
        <dsp:cNvSpPr/>
      </dsp:nvSpPr>
      <dsp:spPr>
        <a:xfrm>
          <a:off x="4302272" y="-252373"/>
          <a:ext cx="1616625" cy="1239316"/>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Public health</a:t>
          </a:r>
        </a:p>
      </dsp:txBody>
      <dsp:txXfrm>
        <a:off x="4362770" y="-191875"/>
        <a:ext cx="1495629" cy="1118320"/>
      </dsp:txXfrm>
    </dsp:sp>
    <dsp:sp modelId="{A63E6ED4-32DB-4FF2-8E13-DDAEAA3EEF17}">
      <dsp:nvSpPr>
        <dsp:cNvPr id="0" name=""/>
        <dsp:cNvSpPr/>
      </dsp:nvSpPr>
      <dsp:spPr>
        <a:xfrm>
          <a:off x="2599522" y="367280"/>
          <a:ext cx="5026070" cy="5026070"/>
        </a:xfrm>
        <a:custGeom>
          <a:avLst/>
          <a:gdLst/>
          <a:ahLst/>
          <a:cxnLst/>
          <a:rect l="0" t="0" r="0" b="0"/>
          <a:pathLst>
            <a:path>
              <a:moveTo>
                <a:pt x="3321018" y="133432"/>
              </a:moveTo>
              <a:arcTo wR="2513035" hR="2513035" stAng="17325282" swAng="232694"/>
            </a:path>
          </a:pathLst>
        </a:custGeom>
        <a:noFill/>
        <a:ln w="9525" cap="flat" cmpd="sng" algn="ctr">
          <a:solidFill>
            <a:schemeClr val="accent1">
              <a:shade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241CDF1-BD19-4C49-B1B1-3C577FB44E75}">
      <dsp:nvSpPr>
        <dsp:cNvPr id="0" name=""/>
        <dsp:cNvSpPr/>
      </dsp:nvSpPr>
      <dsp:spPr>
        <a:xfrm>
          <a:off x="6081239" y="483677"/>
          <a:ext cx="1616625" cy="1239316"/>
        </a:xfrm>
        <a:prstGeom prst="roundRect">
          <a:avLst/>
        </a:prstGeom>
        <a:solidFill>
          <a:schemeClr val="accent1">
            <a:shade val="50000"/>
            <a:hueOff val="44036"/>
            <a:satOff val="-17164"/>
            <a:lumOff val="143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Children’s services </a:t>
          </a:r>
        </a:p>
      </dsp:txBody>
      <dsp:txXfrm>
        <a:off x="6141737" y="544175"/>
        <a:ext cx="1495629" cy="1118320"/>
      </dsp:txXfrm>
    </dsp:sp>
    <dsp:sp modelId="{A72D6666-FB41-4738-BF67-E8203317FCAF}">
      <dsp:nvSpPr>
        <dsp:cNvPr id="0" name=""/>
        <dsp:cNvSpPr/>
      </dsp:nvSpPr>
      <dsp:spPr>
        <a:xfrm>
          <a:off x="2599532" y="367284"/>
          <a:ext cx="5026070" cy="5026070"/>
        </a:xfrm>
        <a:custGeom>
          <a:avLst/>
          <a:gdLst/>
          <a:ahLst/>
          <a:cxnLst/>
          <a:rect l="0" t="0" r="0" b="0"/>
          <a:pathLst>
            <a:path>
              <a:moveTo>
                <a:pt x="4746361" y="1360819"/>
              </a:moveTo>
              <a:arcTo wR="2513035" hR="2513035" stAng="19962595" swAng="773029"/>
            </a:path>
          </a:pathLst>
        </a:custGeom>
        <a:noFill/>
        <a:ln w="9525" cap="flat" cmpd="sng" algn="ctr">
          <a:solidFill>
            <a:schemeClr val="accent1">
              <a:shade val="90000"/>
              <a:hueOff val="44174"/>
              <a:satOff val="-15813"/>
              <a:lumOff val="13704"/>
              <a:alphaOff val="0"/>
            </a:schemeClr>
          </a:solidFill>
          <a:prstDash val="solid"/>
        </a:ln>
        <a:effectLst/>
      </dsp:spPr>
      <dsp:style>
        <a:lnRef idx="1">
          <a:scrgbClr r="0" g="0" b="0"/>
        </a:lnRef>
        <a:fillRef idx="0">
          <a:scrgbClr r="0" g="0" b="0"/>
        </a:fillRef>
        <a:effectRef idx="0">
          <a:scrgbClr r="0" g="0" b="0"/>
        </a:effectRef>
        <a:fontRef idx="minor"/>
      </dsp:style>
    </dsp:sp>
    <dsp:sp modelId="{79A14F3B-AC50-4C7D-AE2A-73F6BA935D99}">
      <dsp:nvSpPr>
        <dsp:cNvPr id="0" name=""/>
        <dsp:cNvSpPr/>
      </dsp:nvSpPr>
      <dsp:spPr>
        <a:xfrm>
          <a:off x="6817290" y="2260661"/>
          <a:ext cx="1616625" cy="1239316"/>
        </a:xfrm>
        <a:prstGeom prst="roundRect">
          <a:avLst/>
        </a:prstGeom>
        <a:solidFill>
          <a:schemeClr val="accent1">
            <a:shade val="50000"/>
            <a:hueOff val="88073"/>
            <a:satOff val="-34327"/>
            <a:lumOff val="28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Police and Crime Commissioner </a:t>
          </a:r>
        </a:p>
      </dsp:txBody>
      <dsp:txXfrm>
        <a:off x="6877788" y="2321159"/>
        <a:ext cx="1495629" cy="1118320"/>
      </dsp:txXfrm>
    </dsp:sp>
    <dsp:sp modelId="{B0310E5B-42BB-4D11-9337-C5B8DE7B4927}">
      <dsp:nvSpPr>
        <dsp:cNvPr id="0" name=""/>
        <dsp:cNvSpPr/>
      </dsp:nvSpPr>
      <dsp:spPr>
        <a:xfrm>
          <a:off x="2599532" y="367284"/>
          <a:ext cx="5026070" cy="5026070"/>
        </a:xfrm>
        <a:custGeom>
          <a:avLst/>
          <a:gdLst/>
          <a:ahLst/>
          <a:cxnLst/>
          <a:rect l="0" t="0" r="0" b="0"/>
          <a:pathLst>
            <a:path>
              <a:moveTo>
                <a:pt x="4947050" y="3138267"/>
              </a:moveTo>
              <a:arcTo wR="2513035" hR="2513035" stAng="864376" swAng="773029"/>
            </a:path>
          </a:pathLst>
        </a:custGeom>
        <a:noFill/>
        <a:ln w="9525" cap="flat" cmpd="sng" algn="ctr">
          <a:solidFill>
            <a:schemeClr val="accent1">
              <a:shade val="90000"/>
              <a:hueOff val="88348"/>
              <a:satOff val="-31627"/>
              <a:lumOff val="27409"/>
              <a:alphaOff val="0"/>
            </a:schemeClr>
          </a:solidFill>
          <a:prstDash val="solid"/>
        </a:ln>
        <a:effectLst/>
      </dsp:spPr>
      <dsp:style>
        <a:lnRef idx="1">
          <a:scrgbClr r="0" g="0" b="0"/>
        </a:lnRef>
        <a:fillRef idx="0">
          <a:scrgbClr r="0" g="0" b="0"/>
        </a:fillRef>
        <a:effectRef idx="0">
          <a:scrgbClr r="0" g="0" b="0"/>
        </a:effectRef>
        <a:fontRef idx="minor"/>
      </dsp:style>
    </dsp:sp>
    <dsp:sp modelId="{AE7492A2-F3BA-42D6-B65C-1B5DA6B2ECB6}">
      <dsp:nvSpPr>
        <dsp:cNvPr id="0" name=""/>
        <dsp:cNvSpPr/>
      </dsp:nvSpPr>
      <dsp:spPr>
        <a:xfrm>
          <a:off x="6081239" y="4037645"/>
          <a:ext cx="1616625" cy="1239316"/>
        </a:xfrm>
        <a:prstGeom prst="roundRect">
          <a:avLst/>
        </a:prstGeom>
        <a:solidFill>
          <a:schemeClr val="accent1">
            <a:shade val="50000"/>
            <a:hueOff val="132109"/>
            <a:satOff val="-51490"/>
            <a:lumOff val="430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Adult social care </a:t>
          </a:r>
        </a:p>
      </dsp:txBody>
      <dsp:txXfrm>
        <a:off x="6141737" y="4098143"/>
        <a:ext cx="1495629" cy="1118320"/>
      </dsp:txXfrm>
    </dsp:sp>
    <dsp:sp modelId="{4D72BB19-CBC7-4AE9-BE56-A4FD23E8172D}">
      <dsp:nvSpPr>
        <dsp:cNvPr id="0" name=""/>
        <dsp:cNvSpPr/>
      </dsp:nvSpPr>
      <dsp:spPr>
        <a:xfrm>
          <a:off x="2599532" y="367284"/>
          <a:ext cx="5026070" cy="5026070"/>
        </a:xfrm>
        <a:custGeom>
          <a:avLst/>
          <a:gdLst/>
          <a:ahLst/>
          <a:cxnLst/>
          <a:rect l="0" t="0" r="0" b="0"/>
          <a:pathLst>
            <a:path>
              <a:moveTo>
                <a:pt x="3480124" y="4832536"/>
              </a:moveTo>
              <a:arcTo wR="2513035" hR="2513035" stAng="4042012" swAng="229886"/>
            </a:path>
          </a:pathLst>
        </a:custGeom>
        <a:noFill/>
        <a:ln w="9525" cap="flat" cmpd="sng" algn="ctr">
          <a:solidFill>
            <a:schemeClr val="accent1">
              <a:shade val="90000"/>
              <a:hueOff val="132523"/>
              <a:satOff val="-47440"/>
              <a:lumOff val="41113"/>
              <a:alphaOff val="0"/>
            </a:schemeClr>
          </a:solidFill>
          <a:prstDash val="solid"/>
        </a:ln>
        <a:effectLst/>
      </dsp:spPr>
      <dsp:style>
        <a:lnRef idx="1">
          <a:scrgbClr r="0" g="0" b="0"/>
        </a:lnRef>
        <a:fillRef idx="0">
          <a:scrgbClr r="0" g="0" b="0"/>
        </a:fillRef>
        <a:effectRef idx="0">
          <a:scrgbClr r="0" g="0" b="0"/>
        </a:effectRef>
        <a:fontRef idx="minor"/>
      </dsp:style>
    </dsp:sp>
    <dsp:sp modelId="{7EA1965C-1C80-4317-88B7-7C1918EC68E7}">
      <dsp:nvSpPr>
        <dsp:cNvPr id="0" name=""/>
        <dsp:cNvSpPr/>
      </dsp:nvSpPr>
      <dsp:spPr>
        <a:xfrm>
          <a:off x="4304255" y="4773696"/>
          <a:ext cx="1616625" cy="1239316"/>
        </a:xfrm>
        <a:prstGeom prst="roundRect">
          <a:avLst/>
        </a:prstGeom>
        <a:solidFill>
          <a:schemeClr val="accent1">
            <a:shade val="50000"/>
            <a:hueOff val="176146"/>
            <a:satOff val="-68654"/>
            <a:lumOff val="573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Voluntary sector </a:t>
          </a:r>
        </a:p>
      </dsp:txBody>
      <dsp:txXfrm>
        <a:off x="4364753" y="4834194"/>
        <a:ext cx="1495629" cy="1118320"/>
      </dsp:txXfrm>
    </dsp:sp>
    <dsp:sp modelId="{F506D43D-ACE5-4B5C-BEC9-A93F29722A24}">
      <dsp:nvSpPr>
        <dsp:cNvPr id="0" name=""/>
        <dsp:cNvSpPr/>
      </dsp:nvSpPr>
      <dsp:spPr>
        <a:xfrm>
          <a:off x="2599532" y="367284"/>
          <a:ext cx="5026070" cy="5026070"/>
        </a:xfrm>
        <a:custGeom>
          <a:avLst/>
          <a:gdLst/>
          <a:ahLst/>
          <a:cxnLst/>
          <a:rect l="0" t="0" r="0" b="0"/>
          <a:pathLst>
            <a:path>
              <a:moveTo>
                <a:pt x="1703099" y="4891974"/>
              </a:moveTo>
              <a:arcTo wR="2513035" hR="2513035" stAng="6528102" swAng="229886"/>
            </a:path>
          </a:pathLst>
        </a:custGeom>
        <a:noFill/>
        <a:ln w="9525" cap="flat" cmpd="sng" algn="ctr">
          <a:solidFill>
            <a:schemeClr val="accent1">
              <a:shade val="90000"/>
              <a:hueOff val="176697"/>
              <a:satOff val="-63254"/>
              <a:lumOff val="54818"/>
              <a:alphaOff val="0"/>
            </a:schemeClr>
          </a:solidFill>
          <a:prstDash val="solid"/>
        </a:ln>
        <a:effectLst/>
      </dsp:spPr>
      <dsp:style>
        <a:lnRef idx="1">
          <a:scrgbClr r="0" g="0" b="0"/>
        </a:lnRef>
        <a:fillRef idx="0">
          <a:scrgbClr r="0" g="0" b="0"/>
        </a:fillRef>
        <a:effectRef idx="0">
          <a:scrgbClr r="0" g="0" b="0"/>
        </a:effectRef>
        <a:fontRef idx="minor"/>
      </dsp:style>
    </dsp:sp>
    <dsp:sp modelId="{F66B15ED-6E4E-47C8-9782-5E23535C6625}">
      <dsp:nvSpPr>
        <dsp:cNvPr id="0" name=""/>
        <dsp:cNvSpPr/>
      </dsp:nvSpPr>
      <dsp:spPr>
        <a:xfrm>
          <a:off x="2527270" y="4037645"/>
          <a:ext cx="1616625" cy="1239316"/>
        </a:xfrm>
        <a:prstGeom prst="roundRect">
          <a:avLst/>
        </a:prstGeom>
        <a:solidFill>
          <a:schemeClr val="accent1">
            <a:shade val="50000"/>
            <a:hueOff val="132109"/>
            <a:satOff val="-51490"/>
            <a:lumOff val="430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Police </a:t>
          </a:r>
        </a:p>
      </dsp:txBody>
      <dsp:txXfrm>
        <a:off x="2587768" y="4098143"/>
        <a:ext cx="1495629" cy="1118320"/>
      </dsp:txXfrm>
    </dsp:sp>
    <dsp:sp modelId="{D6C8D23C-03AB-41C7-9D40-8E015E09D7DC}">
      <dsp:nvSpPr>
        <dsp:cNvPr id="0" name=""/>
        <dsp:cNvSpPr/>
      </dsp:nvSpPr>
      <dsp:spPr>
        <a:xfrm>
          <a:off x="2599532" y="367284"/>
          <a:ext cx="5026070" cy="5026070"/>
        </a:xfrm>
        <a:custGeom>
          <a:avLst/>
          <a:gdLst/>
          <a:ahLst/>
          <a:cxnLst/>
          <a:rect l="0" t="0" r="0" b="0"/>
          <a:pathLst>
            <a:path>
              <a:moveTo>
                <a:pt x="279709" y="3665251"/>
              </a:moveTo>
              <a:arcTo wR="2513035" hR="2513035" stAng="9162595" swAng="773029"/>
            </a:path>
          </a:pathLst>
        </a:custGeom>
        <a:noFill/>
        <a:ln w="9525" cap="flat" cmpd="sng" algn="ctr">
          <a:solidFill>
            <a:schemeClr val="accent1">
              <a:shade val="90000"/>
              <a:hueOff val="132523"/>
              <a:satOff val="-47440"/>
              <a:lumOff val="41113"/>
              <a:alphaOff val="0"/>
            </a:schemeClr>
          </a:solidFill>
          <a:prstDash val="solid"/>
        </a:ln>
        <a:effectLst/>
      </dsp:spPr>
      <dsp:style>
        <a:lnRef idx="1">
          <a:scrgbClr r="0" g="0" b="0"/>
        </a:lnRef>
        <a:fillRef idx="0">
          <a:scrgbClr r="0" g="0" b="0"/>
        </a:fillRef>
        <a:effectRef idx="0">
          <a:scrgbClr r="0" g="0" b="0"/>
        </a:effectRef>
        <a:fontRef idx="minor"/>
      </dsp:style>
    </dsp:sp>
    <dsp:sp modelId="{5F558C99-2249-41CA-87F9-714C1A04DDF1}">
      <dsp:nvSpPr>
        <dsp:cNvPr id="0" name=""/>
        <dsp:cNvSpPr/>
      </dsp:nvSpPr>
      <dsp:spPr>
        <a:xfrm>
          <a:off x="1791220" y="2260661"/>
          <a:ext cx="1616625" cy="1239316"/>
        </a:xfrm>
        <a:prstGeom prst="roundRect">
          <a:avLst/>
        </a:prstGeom>
        <a:solidFill>
          <a:schemeClr val="accent1">
            <a:shade val="50000"/>
            <a:hueOff val="88073"/>
            <a:satOff val="-34327"/>
            <a:lumOff val="28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Criminal Justice </a:t>
          </a:r>
        </a:p>
      </dsp:txBody>
      <dsp:txXfrm>
        <a:off x="1851718" y="2321159"/>
        <a:ext cx="1495629" cy="1118320"/>
      </dsp:txXfrm>
    </dsp:sp>
    <dsp:sp modelId="{EF5EB718-ECA6-40F9-A021-4BF0C082853E}">
      <dsp:nvSpPr>
        <dsp:cNvPr id="0" name=""/>
        <dsp:cNvSpPr/>
      </dsp:nvSpPr>
      <dsp:spPr>
        <a:xfrm>
          <a:off x="2599532" y="367284"/>
          <a:ext cx="5026070" cy="5026070"/>
        </a:xfrm>
        <a:custGeom>
          <a:avLst/>
          <a:gdLst/>
          <a:ahLst/>
          <a:cxnLst/>
          <a:rect l="0" t="0" r="0" b="0"/>
          <a:pathLst>
            <a:path>
              <a:moveTo>
                <a:pt x="79019" y="1887802"/>
              </a:moveTo>
              <a:arcTo wR="2513035" hR="2513035" stAng="11664376" swAng="773029"/>
            </a:path>
          </a:pathLst>
        </a:custGeom>
        <a:noFill/>
        <a:ln w="9525" cap="flat" cmpd="sng" algn="ctr">
          <a:solidFill>
            <a:schemeClr val="accent1">
              <a:shade val="90000"/>
              <a:hueOff val="88348"/>
              <a:satOff val="-31627"/>
              <a:lumOff val="27409"/>
              <a:alphaOff val="0"/>
            </a:schemeClr>
          </a:solidFill>
          <a:prstDash val="solid"/>
        </a:ln>
        <a:effectLst/>
      </dsp:spPr>
      <dsp:style>
        <a:lnRef idx="1">
          <a:scrgbClr r="0" g="0" b="0"/>
        </a:lnRef>
        <a:fillRef idx="0">
          <a:scrgbClr r="0" g="0" b="0"/>
        </a:fillRef>
        <a:effectRef idx="0">
          <a:scrgbClr r="0" g="0" b="0"/>
        </a:effectRef>
        <a:fontRef idx="minor"/>
      </dsp:style>
    </dsp:sp>
    <dsp:sp modelId="{3A689015-0FAE-4B7D-9F66-98E4A0D76AD3}">
      <dsp:nvSpPr>
        <dsp:cNvPr id="0" name=""/>
        <dsp:cNvSpPr/>
      </dsp:nvSpPr>
      <dsp:spPr>
        <a:xfrm>
          <a:off x="2527270" y="483677"/>
          <a:ext cx="1616625" cy="1239316"/>
        </a:xfrm>
        <a:prstGeom prst="roundRect">
          <a:avLst/>
        </a:prstGeom>
        <a:solidFill>
          <a:schemeClr val="accent1">
            <a:shade val="50000"/>
            <a:hueOff val="44036"/>
            <a:satOff val="-17164"/>
            <a:lumOff val="143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NHS</a:t>
          </a:r>
        </a:p>
      </dsp:txBody>
      <dsp:txXfrm>
        <a:off x="2587768" y="544175"/>
        <a:ext cx="1495629" cy="1118320"/>
      </dsp:txXfrm>
    </dsp:sp>
    <dsp:sp modelId="{78E4B5AE-87CB-4BB4-B6C8-FAE5B78A9429}">
      <dsp:nvSpPr>
        <dsp:cNvPr id="0" name=""/>
        <dsp:cNvSpPr/>
      </dsp:nvSpPr>
      <dsp:spPr>
        <a:xfrm>
          <a:off x="2599543" y="367280"/>
          <a:ext cx="5026070" cy="5026070"/>
        </a:xfrm>
        <a:custGeom>
          <a:avLst/>
          <a:gdLst/>
          <a:ahLst/>
          <a:cxnLst/>
          <a:rect l="0" t="0" r="0" b="0"/>
          <a:pathLst>
            <a:path>
              <a:moveTo>
                <a:pt x="1545915" y="193546"/>
              </a:moveTo>
              <a:arcTo wR="2513035" hR="2513035" stAng="14841967" swAng="227078"/>
            </a:path>
          </a:pathLst>
        </a:custGeom>
        <a:noFill/>
        <a:ln w="9525" cap="flat" cmpd="sng" algn="ctr">
          <a:solidFill>
            <a:schemeClr val="accent1">
              <a:shade val="90000"/>
              <a:hueOff val="44174"/>
              <a:satOff val="-15813"/>
              <a:lumOff val="13704"/>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33529-AE7F-450D-919B-F3CF5687393E}">
      <dsp:nvSpPr>
        <dsp:cNvPr id="0" name=""/>
        <dsp:cNvSpPr/>
      </dsp:nvSpPr>
      <dsp:spPr>
        <a:xfrm>
          <a:off x="1124682" y="0"/>
          <a:ext cx="5151863" cy="5151863"/>
        </a:xfrm>
        <a:prstGeom prst="ellipse">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Society</a:t>
          </a:r>
        </a:p>
      </dsp:txBody>
      <dsp:txXfrm>
        <a:off x="2980384" y="257593"/>
        <a:ext cx="1440460" cy="772779"/>
      </dsp:txXfrm>
    </dsp:sp>
    <dsp:sp modelId="{52B2F114-02FD-4181-9721-10CC0D1E4B6B}">
      <dsp:nvSpPr>
        <dsp:cNvPr id="0" name=""/>
        <dsp:cNvSpPr/>
      </dsp:nvSpPr>
      <dsp:spPr>
        <a:xfrm>
          <a:off x="1639869" y="1030372"/>
          <a:ext cx="4121490" cy="4121490"/>
        </a:xfrm>
        <a:prstGeom prst="ellipse">
          <a:avLst/>
        </a:prstGeom>
        <a:gradFill rotWithShape="0">
          <a:gsLst>
            <a:gs pos="0">
              <a:schemeClr val="accent1">
                <a:shade val="80000"/>
                <a:hueOff val="57899"/>
                <a:satOff val="-21020"/>
                <a:lumOff val="14151"/>
                <a:alphaOff val="0"/>
                <a:shade val="51000"/>
                <a:satMod val="130000"/>
              </a:schemeClr>
            </a:gs>
            <a:gs pos="80000">
              <a:schemeClr val="accent1">
                <a:shade val="80000"/>
                <a:hueOff val="57899"/>
                <a:satOff val="-21020"/>
                <a:lumOff val="14151"/>
                <a:alphaOff val="0"/>
                <a:shade val="93000"/>
                <a:satMod val="130000"/>
              </a:schemeClr>
            </a:gs>
            <a:gs pos="100000">
              <a:schemeClr val="accent1">
                <a:shade val="80000"/>
                <a:hueOff val="57899"/>
                <a:satOff val="-21020"/>
                <a:lumOff val="1415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Community</a:t>
          </a:r>
        </a:p>
      </dsp:txBody>
      <dsp:txXfrm>
        <a:off x="2980384" y="1277662"/>
        <a:ext cx="1440460" cy="741868"/>
      </dsp:txXfrm>
    </dsp:sp>
    <dsp:sp modelId="{3626EAE1-580D-4A2C-AF09-5754B439E8E4}">
      <dsp:nvSpPr>
        <dsp:cNvPr id="0" name=""/>
        <dsp:cNvSpPr/>
      </dsp:nvSpPr>
      <dsp:spPr>
        <a:xfrm>
          <a:off x="2155055" y="2060745"/>
          <a:ext cx="3091117" cy="3091117"/>
        </a:xfrm>
        <a:prstGeom prst="ellipse">
          <a:avLst/>
        </a:prstGeom>
        <a:gradFill rotWithShape="0">
          <a:gsLst>
            <a:gs pos="0">
              <a:schemeClr val="accent1">
                <a:shade val="80000"/>
                <a:hueOff val="115799"/>
                <a:satOff val="-42041"/>
                <a:lumOff val="28302"/>
                <a:alphaOff val="0"/>
                <a:shade val="51000"/>
                <a:satMod val="130000"/>
              </a:schemeClr>
            </a:gs>
            <a:gs pos="80000">
              <a:schemeClr val="accent1">
                <a:shade val="80000"/>
                <a:hueOff val="115799"/>
                <a:satOff val="-42041"/>
                <a:lumOff val="28302"/>
                <a:alphaOff val="0"/>
                <a:shade val="93000"/>
                <a:satMod val="130000"/>
              </a:schemeClr>
            </a:gs>
            <a:gs pos="100000">
              <a:schemeClr val="accent1">
                <a:shade val="80000"/>
                <a:hueOff val="115799"/>
                <a:satOff val="-42041"/>
                <a:lumOff val="2830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Relationships</a:t>
          </a:r>
        </a:p>
      </dsp:txBody>
      <dsp:txXfrm>
        <a:off x="2980384" y="2292579"/>
        <a:ext cx="1440460" cy="695501"/>
      </dsp:txXfrm>
    </dsp:sp>
    <dsp:sp modelId="{34980C94-B8C0-476A-98C6-35F64F8A8FC5}">
      <dsp:nvSpPr>
        <dsp:cNvPr id="0" name=""/>
        <dsp:cNvSpPr/>
      </dsp:nvSpPr>
      <dsp:spPr>
        <a:xfrm>
          <a:off x="2670241" y="3091117"/>
          <a:ext cx="2060745" cy="2060745"/>
        </a:xfrm>
        <a:prstGeom prst="ellipse">
          <a:avLst/>
        </a:prstGeom>
        <a:gradFill rotWithShape="0">
          <a:gsLst>
            <a:gs pos="0">
              <a:schemeClr val="accent1">
                <a:shade val="80000"/>
                <a:hueOff val="173698"/>
                <a:satOff val="-63061"/>
                <a:lumOff val="42453"/>
                <a:alphaOff val="0"/>
                <a:shade val="51000"/>
                <a:satMod val="130000"/>
              </a:schemeClr>
            </a:gs>
            <a:gs pos="80000">
              <a:schemeClr val="accent1">
                <a:shade val="80000"/>
                <a:hueOff val="173698"/>
                <a:satOff val="-63061"/>
                <a:lumOff val="42453"/>
                <a:alphaOff val="0"/>
                <a:shade val="93000"/>
                <a:satMod val="130000"/>
              </a:schemeClr>
            </a:gs>
            <a:gs pos="100000">
              <a:schemeClr val="accent1">
                <a:shade val="80000"/>
                <a:hueOff val="173698"/>
                <a:satOff val="-63061"/>
                <a:lumOff val="4245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Individual </a:t>
          </a:r>
        </a:p>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endParaRPr lang="en-GB" sz="1800" kern="1200" dirty="0"/>
        </a:p>
      </dsp:txBody>
      <dsp:txXfrm>
        <a:off x="2972031" y="3606304"/>
        <a:ext cx="1457166" cy="103037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7A8005-9CAA-4B31-AEEB-A241F95DC0AE}"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DC8F0-4261-430C-BFFC-8DEFB7F9A472}" type="slidenum">
              <a:rPr lang="en-GB" smtClean="0"/>
              <a:t>‹#›</a:t>
            </a:fld>
            <a:endParaRPr lang="en-GB"/>
          </a:p>
        </p:txBody>
      </p:sp>
    </p:spTree>
    <p:extLst>
      <p:ext uri="{BB962C8B-B14F-4D97-AF65-F5344CB8AC3E}">
        <p14:creationId xmlns:p14="http://schemas.microsoft.com/office/powerpoint/2010/main" val="2178514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fpa.org.uk/factsheets/law-on-sex"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file:///\\fileswt09.phe.gov.uk\NEW%20SW%20BCS\PHE%20South%20West%20Centre\Health%20&amp;amp;%20Wellbeing\Team%20Check-in%20meetings\Violence%20Prevention\Devon\%20http:\apps.who.int\iris\bitstream\10665\42495\1\9241545615_eng.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effectLst/>
                <a:latin typeface="+mn-lt"/>
                <a:ea typeface="ヒラギノ角ゴ Pro W3" pitchFamily="84" charset="-128"/>
                <a:cs typeface="ヒラギノ角ゴ Pro W3" pitchFamily="84" charset="-128"/>
              </a:rPr>
              <a:t>Presentation Abstract</a:t>
            </a:r>
          </a:p>
          <a:p>
            <a:r>
              <a:rPr lang="en-GB" sz="1200" kern="1200" dirty="0">
                <a:solidFill>
                  <a:schemeClr val="tx1"/>
                </a:solidFill>
                <a:effectLst/>
                <a:latin typeface="+mn-lt"/>
                <a:ea typeface="ヒラギノ角ゴ Pro W3" pitchFamily="84" charset="-128"/>
                <a:cs typeface="ヒラギノ角ゴ Pro W3" pitchFamily="84" charset="-128"/>
              </a:rPr>
              <a:t>Title: The Devon Model: A Strategic Framework for the Prevention of Domestic and Sexual Violence and Abuse</a:t>
            </a:r>
          </a:p>
          <a:p>
            <a:r>
              <a:rPr lang="en-GB" sz="1200" kern="1200" dirty="0">
                <a:solidFill>
                  <a:schemeClr val="tx1"/>
                </a:solidFill>
                <a:effectLst/>
                <a:latin typeface="+mn-lt"/>
                <a:ea typeface="ヒラギノ角ゴ Pro W3" pitchFamily="84" charset="-128"/>
                <a:cs typeface="ヒラギノ角ゴ Pro W3" pitchFamily="84" charset="-128"/>
              </a:rPr>
              <a:t>Authors: </a:t>
            </a:r>
            <a:r>
              <a:rPr lang="en-GB" sz="1200" b="1" kern="1200" dirty="0">
                <a:solidFill>
                  <a:schemeClr val="tx1"/>
                </a:solidFill>
                <a:effectLst/>
                <a:latin typeface="+mn-lt"/>
                <a:ea typeface="ヒラギノ角ゴ Pro W3" pitchFamily="84" charset="-128"/>
                <a:cs typeface="ヒラギノ角ゴ Pro W3" pitchFamily="84" charset="-128"/>
              </a:rPr>
              <a:t>Lara Snowdon - </a:t>
            </a:r>
            <a:r>
              <a:rPr lang="en-GB" sz="1200" b="1" i="1" kern="1200" dirty="0">
                <a:solidFill>
                  <a:schemeClr val="tx1"/>
                </a:solidFill>
                <a:effectLst/>
                <a:latin typeface="+mn-lt"/>
                <a:ea typeface="ヒラギノ角ゴ Pro W3" pitchFamily="84" charset="-128"/>
                <a:cs typeface="ヒラギノ角ゴ Pro W3" pitchFamily="84" charset="-128"/>
              </a:rPr>
              <a:t>Public Health England</a:t>
            </a:r>
            <a:r>
              <a:rPr lang="en-GB" sz="1200" kern="1200" dirty="0">
                <a:solidFill>
                  <a:schemeClr val="tx1"/>
                </a:solidFill>
                <a:effectLst/>
                <a:latin typeface="+mn-lt"/>
                <a:ea typeface="ヒラギノ角ゴ Pro W3" pitchFamily="84" charset="-128"/>
                <a:cs typeface="ヒラギノ角ゴ Pro W3" pitchFamily="84" charset="-128"/>
              </a:rPr>
              <a:t>; Lara Snowdon - </a:t>
            </a:r>
            <a:r>
              <a:rPr lang="en-GB" sz="1200" i="1" kern="1200" dirty="0">
                <a:solidFill>
                  <a:schemeClr val="tx1"/>
                </a:solidFill>
                <a:effectLst/>
                <a:latin typeface="+mn-lt"/>
                <a:ea typeface="ヒラギノ角ゴ Pro W3" pitchFamily="84" charset="-128"/>
                <a:cs typeface="ヒラギノ角ゴ Pro W3" pitchFamily="84" charset="-128"/>
              </a:rPr>
              <a:t>Public Health England</a:t>
            </a:r>
            <a:r>
              <a:rPr lang="en-GB" sz="1200" kern="1200" dirty="0">
                <a:solidFill>
                  <a:schemeClr val="tx1"/>
                </a:solidFill>
                <a:effectLst/>
                <a:latin typeface="+mn-lt"/>
                <a:ea typeface="ヒラギノ角ゴ Pro W3" pitchFamily="84" charset="-128"/>
                <a:cs typeface="ヒラギノ角ゴ Pro W3" pitchFamily="84" charset="-128"/>
              </a:rPr>
              <a:t>; Dr Virginia Pearson - </a:t>
            </a:r>
            <a:r>
              <a:rPr lang="en-GB" sz="1200" i="1" kern="1200" dirty="0">
                <a:solidFill>
                  <a:schemeClr val="tx1"/>
                </a:solidFill>
                <a:effectLst/>
                <a:latin typeface="+mn-lt"/>
                <a:ea typeface="ヒラギノ角ゴ Pro W3" pitchFamily="84" charset="-128"/>
                <a:cs typeface="ヒラギノ角ゴ Pro W3" pitchFamily="84" charset="-128"/>
              </a:rPr>
              <a:t>Devon County Council</a:t>
            </a:r>
            <a:r>
              <a:rPr lang="en-GB" sz="1200" kern="1200" dirty="0">
                <a:solidFill>
                  <a:schemeClr val="tx1"/>
                </a:solidFill>
                <a:effectLst/>
                <a:latin typeface="+mn-lt"/>
                <a:ea typeface="ヒラギノ角ゴ Pro W3" pitchFamily="84" charset="-128"/>
                <a:cs typeface="ヒラギノ角ゴ Pro W3" pitchFamily="84" charset="-128"/>
              </a:rPr>
              <a:t>; Kristian Tomblin - </a:t>
            </a:r>
            <a:r>
              <a:rPr lang="en-GB" sz="1200" i="1" kern="1200" dirty="0">
                <a:solidFill>
                  <a:schemeClr val="tx1"/>
                </a:solidFill>
                <a:effectLst/>
                <a:latin typeface="+mn-lt"/>
                <a:ea typeface="ヒラギノ角ゴ Pro W3" pitchFamily="84" charset="-128"/>
                <a:cs typeface="ヒラギノ角ゴ Pro W3" pitchFamily="84" charset="-128"/>
              </a:rPr>
              <a:t>Devon County Council</a:t>
            </a:r>
            <a:r>
              <a:rPr lang="en-GB" sz="1200" kern="1200" dirty="0">
                <a:solidFill>
                  <a:schemeClr val="tx1"/>
                </a:solidFill>
                <a:effectLst/>
                <a:latin typeface="+mn-lt"/>
                <a:ea typeface="ヒラギノ角ゴ Pro W3" pitchFamily="84" charset="-128"/>
                <a:cs typeface="ヒラギノ角ゴ Pro W3" pitchFamily="84" charset="-128"/>
              </a:rPr>
              <a:t>; Sue Moss - </a:t>
            </a:r>
            <a:r>
              <a:rPr lang="en-GB" sz="1200" i="1" kern="1200" dirty="0">
                <a:solidFill>
                  <a:schemeClr val="tx1"/>
                </a:solidFill>
                <a:effectLst/>
                <a:latin typeface="+mn-lt"/>
                <a:ea typeface="ヒラギノ角ゴ Pro W3" pitchFamily="84" charset="-128"/>
                <a:cs typeface="ヒラギノ角ゴ Pro W3" pitchFamily="84" charset="-128"/>
              </a:rPr>
              <a:t>Bristol City Council</a:t>
            </a:r>
            <a:r>
              <a:rPr lang="en-GB" sz="1200" kern="1200" dirty="0">
                <a:solidFill>
                  <a:schemeClr val="tx1"/>
                </a:solidFill>
                <a:effectLst/>
                <a:latin typeface="+mn-lt"/>
                <a:ea typeface="ヒラギノ角ゴ Pro W3" pitchFamily="84" charset="-128"/>
                <a:cs typeface="ヒラギノ角ゴ Pro W3" pitchFamily="84" charset="-128"/>
              </a:rPr>
              <a:t>; Susannah Hunter - </a:t>
            </a:r>
            <a:r>
              <a:rPr lang="en-GB" sz="1200" i="1" kern="1200" dirty="0">
                <a:solidFill>
                  <a:schemeClr val="tx1"/>
                </a:solidFill>
                <a:effectLst/>
                <a:latin typeface="+mn-lt"/>
                <a:ea typeface="ヒラギノ角ゴ Pro W3" pitchFamily="84" charset="-128"/>
                <a:cs typeface="ヒラギノ角ゴ Pro W3" pitchFamily="84" charset="-128"/>
              </a:rPr>
              <a:t>Devon County Council</a:t>
            </a:r>
            <a:r>
              <a:rPr lang="en-GB" sz="1200" kern="1200" dirty="0">
                <a:solidFill>
                  <a:schemeClr val="tx1"/>
                </a:solidFill>
                <a:effectLst/>
                <a:latin typeface="+mn-lt"/>
                <a:ea typeface="ヒラギノ角ゴ Pro W3" pitchFamily="84" charset="-128"/>
                <a:cs typeface="ヒラギノ角ゴ Pro W3" pitchFamily="84" charset="-128"/>
              </a:rPr>
              <a:t>; Nicola Gregg - </a:t>
            </a:r>
            <a:r>
              <a:rPr lang="en-GB" sz="1200" i="1" kern="1200" dirty="0">
                <a:solidFill>
                  <a:schemeClr val="tx1"/>
                </a:solidFill>
                <a:effectLst/>
                <a:latin typeface="+mn-lt"/>
                <a:ea typeface="ヒラギノ角ゴ Pro W3" pitchFamily="84" charset="-128"/>
                <a:cs typeface="ヒラギノ角ゴ Pro W3" pitchFamily="84" charset="-128"/>
              </a:rPr>
              <a:t>Devon County Council</a:t>
            </a:r>
            <a:r>
              <a:rPr lang="en-GB" sz="1200" kern="1200" dirty="0">
                <a:solidFill>
                  <a:schemeClr val="tx1"/>
                </a:solidFill>
                <a:effectLst/>
                <a:latin typeface="+mn-lt"/>
                <a:ea typeface="ヒラギノ角ゴ Pro W3" pitchFamily="84" charset="-128"/>
                <a:cs typeface="ヒラギノ角ゴ Pro W3" pitchFamily="84" charset="-128"/>
              </a:rPr>
              <a:t>; Emma Bristow - </a:t>
            </a:r>
            <a:r>
              <a:rPr lang="en-GB" sz="1200" i="1" kern="1200" dirty="0">
                <a:solidFill>
                  <a:schemeClr val="tx1"/>
                </a:solidFill>
                <a:effectLst/>
                <a:latin typeface="+mn-lt"/>
                <a:ea typeface="ヒラギノ角ゴ Pro W3" pitchFamily="84" charset="-128"/>
                <a:cs typeface="ヒラギノ角ゴ Pro W3" pitchFamily="84" charset="-128"/>
              </a:rPr>
              <a:t>Devon County Council</a:t>
            </a:r>
          </a:p>
          <a:p>
            <a:endParaRPr lang="en-GB" sz="1200" b="1" kern="1200" dirty="0">
              <a:solidFill>
                <a:schemeClr val="tx1"/>
              </a:solidFill>
              <a:effectLst/>
              <a:latin typeface="+mn-lt"/>
              <a:ea typeface="ヒラギノ角ゴ Pro W3" pitchFamily="84" charset="-128"/>
              <a:cs typeface="ヒラギノ角ゴ Pro W3" pitchFamily="84" charset="-128"/>
            </a:endParaRPr>
          </a:p>
          <a:p>
            <a:r>
              <a:rPr lang="en-GB" sz="1200" b="1" kern="1200" dirty="0">
                <a:solidFill>
                  <a:schemeClr val="tx1"/>
                </a:solidFill>
                <a:effectLst/>
                <a:latin typeface="+mn-lt"/>
                <a:ea typeface="ヒラギノ角ゴ Pro W3" pitchFamily="84" charset="-128"/>
                <a:cs typeface="ヒラギノ角ゴ Pro W3" pitchFamily="84" charset="-128"/>
              </a:rPr>
              <a:t>Abstract</a:t>
            </a:r>
          </a:p>
          <a:p>
            <a:r>
              <a:rPr lang="en-GB" sz="1200" kern="1200" dirty="0">
                <a:solidFill>
                  <a:schemeClr val="tx1"/>
                </a:solidFill>
                <a:effectLst/>
                <a:latin typeface="+mn-lt"/>
                <a:ea typeface="ヒラギノ角ゴ Pro W3" pitchFamily="84" charset="-128"/>
                <a:cs typeface="ヒラギノ角ゴ Pro W3" pitchFamily="84" charset="-128"/>
              </a:rPr>
              <a:t>Domestic and sexual violence and abuse (DSVA) are significant public health issues, with serious and harmful consequences for individuals, families and communities. There is broad consensus internationally that DSVA is best addressed through a combination of legal, criminal justice, health, education and safeguarding frameworks, and through the development of multi-level strategies across these sectors. This abstract presents a strategic framework for whole-system DSVA prevention, as a model of innovative practice.</a:t>
            </a:r>
          </a:p>
          <a:p>
            <a:endParaRPr lang="en-GB" sz="1200" kern="1200" dirty="0">
              <a:solidFill>
                <a:schemeClr val="tx1"/>
              </a:solidFill>
              <a:effectLst/>
              <a:latin typeface="+mn-lt"/>
              <a:ea typeface="ヒラギノ角ゴ Pro W3" pitchFamily="84" charset="-128"/>
              <a:cs typeface="ヒラギノ角ゴ Pro W3" pitchFamily="84" charset="-128"/>
            </a:endParaRPr>
          </a:p>
          <a:p>
            <a:r>
              <a:rPr lang="en-GB" sz="1200" kern="1200" dirty="0">
                <a:solidFill>
                  <a:schemeClr val="tx1"/>
                </a:solidFill>
                <a:effectLst/>
                <a:latin typeface="+mn-lt"/>
                <a:ea typeface="ヒラギノ角ゴ Pro W3" pitchFamily="84" charset="-128"/>
                <a:cs typeface="ヒラギノ角ゴ Pro W3" pitchFamily="84" charset="-128"/>
              </a:rPr>
              <a:t>In 2016/17, Public Health Devon led a multi-agency strategy development process with the vision of ending DSVA. They undertook a rigorous process; collating qualitative and quantitative, and primary and secondary research (including ethnographic research). The process held a strong commitment to holding survivor’s voices and experiences at the heart of the strategy, and to developing healthy relationships across the complex, multi-agency system. </a:t>
            </a:r>
          </a:p>
          <a:p>
            <a:endParaRPr lang="en-GB" sz="1200" kern="1200" dirty="0">
              <a:solidFill>
                <a:schemeClr val="tx1"/>
              </a:solidFill>
              <a:effectLst/>
              <a:latin typeface="+mn-lt"/>
              <a:ea typeface="ヒラギノ角ゴ Pro W3" pitchFamily="84" charset="-128"/>
              <a:cs typeface="ヒラギノ角ゴ Pro W3" pitchFamily="84" charset="-128"/>
            </a:endParaRPr>
          </a:p>
          <a:p>
            <a:r>
              <a:rPr lang="en-GB" sz="1200" kern="1200" dirty="0">
                <a:solidFill>
                  <a:schemeClr val="tx1"/>
                </a:solidFill>
                <a:effectLst/>
                <a:latin typeface="+mn-lt"/>
                <a:ea typeface="ヒラギノ角ゴ Pro W3" pitchFamily="84" charset="-128"/>
                <a:cs typeface="ヒラギノ角ゴ Pro W3" pitchFamily="84" charset="-128"/>
              </a:rPr>
              <a:t>The 'Devon Model' is a high level 'map' of the county's vision to eradicate DSVA. The map places children, families and individuals at its centre. It emphasises that to end DSVA we must take action at all levels – from prevention through to recovery and resilience; and from supporting individuals to taking action at a societal level. In doing so, the model draws upon a public health approach, and creates a clear framework for preventative action across a complex system.</a:t>
            </a:r>
          </a:p>
          <a:p>
            <a:endParaRPr lang="en-GB" sz="1200" kern="1200" dirty="0">
              <a:solidFill>
                <a:schemeClr val="tx1"/>
              </a:solidFill>
              <a:effectLst/>
              <a:latin typeface="+mn-lt"/>
              <a:ea typeface="ヒラギノ角ゴ Pro W3" pitchFamily="84" charset="-128"/>
              <a:cs typeface="ヒラギノ角ゴ Pro W3" pitchFamily="84" charset="-128"/>
            </a:endParaRPr>
          </a:p>
          <a:p>
            <a:r>
              <a:rPr lang="en-GB" sz="1200" kern="1200" dirty="0">
                <a:solidFill>
                  <a:schemeClr val="tx1"/>
                </a:solidFill>
                <a:effectLst/>
                <a:latin typeface="+mn-lt"/>
                <a:ea typeface="ヒラギノ角ゴ Pro W3" pitchFamily="84" charset="-128"/>
                <a:cs typeface="ヒラギノ角ゴ Pro W3" pitchFamily="84" charset="-128"/>
              </a:rPr>
              <a:t>Devon is now working to implement the framework which is contributing to significant improvements in strategic, multi-agency, preventative action against DSVA. The framework is also being adopted by Bristol City Council, as they develop their DSVA strategy in 2018.</a:t>
            </a:r>
            <a:br>
              <a:rPr lang="en-GB" sz="1200" kern="1200" dirty="0">
                <a:solidFill>
                  <a:schemeClr val="tx1"/>
                </a:solidFill>
                <a:effectLst/>
                <a:latin typeface="+mn-lt"/>
                <a:ea typeface="ヒラギノ角ゴ Pro W3" pitchFamily="84" charset="-128"/>
                <a:cs typeface="ヒラギノ角ゴ Pro W3" pitchFamily="84" charset="-128"/>
              </a:rPr>
            </a:br>
            <a:endParaRPr lang="en-GB" sz="1200" kern="1200" dirty="0">
              <a:solidFill>
                <a:schemeClr val="tx1"/>
              </a:solidFill>
              <a:effectLst/>
              <a:latin typeface="+mn-lt"/>
              <a:ea typeface="ヒラギノ角ゴ Pro W3" pitchFamily="84" charset="-128"/>
              <a:cs typeface="ヒラギノ角ゴ Pro W3" pitchFamily="84" charset="-128"/>
            </a:endParaRPr>
          </a:p>
          <a:p>
            <a:br>
              <a:rPr lang="en-GB" dirty="0"/>
            </a:b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700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Cross Governmental definition of domestic violence and abuse </a:t>
            </a:r>
          </a:p>
          <a:p>
            <a:r>
              <a:rPr lang="en-GB" dirty="0"/>
              <a:t>HM Government</a:t>
            </a:r>
            <a:r>
              <a:rPr lang="en-GB" baseline="0" dirty="0"/>
              <a:t> (2018) </a:t>
            </a:r>
            <a:r>
              <a:rPr lang="en-GB" i="1" baseline="0" dirty="0"/>
              <a:t>Guidance: Domestic Violence and Abuse [website] </a:t>
            </a:r>
            <a:r>
              <a:rPr lang="en-GB" i="0" baseline="0" dirty="0"/>
              <a:t>available online at: https://www.gov.uk/guidance/domestic-violence-and-abuse</a:t>
            </a:r>
          </a:p>
          <a:p>
            <a:endParaRPr lang="en-GB" i="0" baseline="0" dirty="0"/>
          </a:p>
          <a:p>
            <a:r>
              <a:rPr lang="en-US" sz="1200" kern="1200" dirty="0">
                <a:solidFill>
                  <a:schemeClr val="tx1"/>
                </a:solidFill>
                <a:effectLst/>
                <a:latin typeface="+mn-lt"/>
                <a:ea typeface="ヒラギノ角ゴ Pro W3" pitchFamily="84" charset="-128"/>
                <a:cs typeface="ヒラギノ角ゴ Pro W3" pitchFamily="84" charset="-128"/>
              </a:rPr>
              <a:t>Devon (2016) –</a:t>
            </a:r>
            <a:r>
              <a:rPr lang="en-US" sz="1200" kern="1200" baseline="0" dirty="0">
                <a:solidFill>
                  <a:schemeClr val="tx1"/>
                </a:solidFill>
                <a:effectLst/>
                <a:latin typeface="+mn-lt"/>
                <a:ea typeface="ヒラギノ角ゴ Pro W3" pitchFamily="84" charset="-128"/>
                <a:cs typeface="ヒラギノ角ゴ Pro W3" pitchFamily="84" charset="-128"/>
              </a:rPr>
              <a:t> partnership definition of sexual violence and abuse </a:t>
            </a:r>
          </a:p>
          <a:p>
            <a:r>
              <a:rPr lang="en-US" sz="1200" kern="1200" dirty="0">
                <a:solidFill>
                  <a:schemeClr val="tx1"/>
                </a:solidFill>
                <a:effectLst/>
                <a:latin typeface="+mn-lt"/>
                <a:ea typeface="ヒラギノ角ゴ Pro W3" pitchFamily="84" charset="-128"/>
                <a:cs typeface="ヒラギノ角ゴ Pro W3" pitchFamily="84" charset="-128"/>
              </a:rPr>
              <a:t>The definition used in the Devon Strategy is as follows:</a:t>
            </a:r>
            <a:endParaRPr lang="en-GB" sz="1200" kern="1200" dirty="0">
              <a:solidFill>
                <a:schemeClr val="tx1"/>
              </a:solidFill>
              <a:effectLst/>
              <a:latin typeface="+mn-lt"/>
              <a:ea typeface="ヒラギノ角ゴ Pro W3" pitchFamily="84" charset="-128"/>
              <a:cs typeface="ヒラギノ角ゴ Pro W3" pitchFamily="84" charset="-128"/>
            </a:endParaRPr>
          </a:p>
          <a:p>
            <a:r>
              <a:rPr lang="en-US" sz="1200" kern="1200" dirty="0">
                <a:solidFill>
                  <a:schemeClr val="tx1"/>
                </a:solidFill>
                <a:effectLst/>
                <a:latin typeface="+mn-lt"/>
                <a:ea typeface="ヒラギノ角ゴ Pro W3" pitchFamily="84" charset="-128"/>
                <a:cs typeface="ヒラギノ角ゴ Pro W3" pitchFamily="84" charset="-128"/>
              </a:rPr>
              <a:t> </a:t>
            </a:r>
            <a:endParaRPr lang="en-GB" sz="1200" kern="1200" dirty="0">
              <a:solidFill>
                <a:schemeClr val="tx1"/>
              </a:solidFill>
              <a:effectLst/>
              <a:latin typeface="+mn-lt"/>
              <a:ea typeface="ヒラギノ角ゴ Pro W3" pitchFamily="84" charset="-128"/>
              <a:cs typeface="ヒラギノ角ゴ Pro W3" pitchFamily="84" charset="-128"/>
            </a:endParaRPr>
          </a:p>
          <a:p>
            <a:r>
              <a:rPr lang="en-US" sz="1200" kern="1200" dirty="0">
                <a:solidFill>
                  <a:schemeClr val="tx1"/>
                </a:solidFill>
                <a:effectLst/>
                <a:latin typeface="+mn-lt"/>
                <a:ea typeface="ヒラギノ角ゴ Pro W3" pitchFamily="84" charset="-128"/>
                <a:cs typeface="ヒラギノ角ゴ Pro W3" pitchFamily="84" charset="-128"/>
              </a:rPr>
              <a:t>Any </a:t>
            </a:r>
            <a:r>
              <a:rPr lang="en-US" sz="1200" kern="1200" dirty="0" err="1">
                <a:solidFill>
                  <a:schemeClr val="tx1"/>
                </a:solidFill>
                <a:effectLst/>
                <a:latin typeface="+mn-lt"/>
                <a:ea typeface="ヒラギノ角ゴ Pro W3" pitchFamily="84" charset="-128"/>
                <a:cs typeface="ヒラギノ角ゴ Pro W3" pitchFamily="84" charset="-128"/>
              </a:rPr>
              <a:t>behaviour</a:t>
            </a:r>
            <a:r>
              <a:rPr lang="en-US" sz="1200" kern="1200" dirty="0">
                <a:solidFill>
                  <a:schemeClr val="tx1"/>
                </a:solidFill>
                <a:effectLst/>
                <a:latin typeface="+mn-lt"/>
                <a:ea typeface="ヒラギノ角ゴ Pro W3" pitchFamily="84" charset="-128"/>
                <a:cs typeface="ヒラギノ角ゴ Pro W3" pitchFamily="84" charset="-128"/>
              </a:rPr>
              <a:t> perceived to be of a sexual nature, any sexual act, attempt to obtain a sexual act, unwanted sexual comments or advances, or acts to traffic, or otherwise directed, against a person’s sexuality - which is unwanted and takes place without consent and understanding, by any person regardless of their relationship to the victim, in any setting.</a:t>
            </a:r>
            <a:endParaRPr lang="en-GB" sz="1200" kern="1200" dirty="0">
              <a:solidFill>
                <a:schemeClr val="tx1"/>
              </a:solidFill>
              <a:effectLst/>
              <a:latin typeface="+mn-lt"/>
              <a:ea typeface="ヒラギノ角ゴ Pro W3" pitchFamily="84" charset="-128"/>
              <a:cs typeface="ヒラギノ角ゴ Pro W3" pitchFamily="84" charset="-128"/>
            </a:endParaRPr>
          </a:p>
          <a:p>
            <a:r>
              <a:rPr lang="en-GB" sz="1200" kern="1200" dirty="0">
                <a:solidFill>
                  <a:schemeClr val="tx1"/>
                </a:solidFill>
                <a:effectLst/>
                <a:latin typeface="+mn-lt"/>
                <a:ea typeface="ヒラギノ角ゴ Pro W3" pitchFamily="84" charset="-128"/>
                <a:cs typeface="ヒラギノ角ゴ Pro W3" pitchFamily="84" charset="-128"/>
              </a:rPr>
              <a:t>Consent is defined as voluntary, positive agreement between the participants to engage in a specific sexual activity. In England, the age of consent for any sexual activity is 16. For an overview of the law as it relates to sex, see - </a:t>
            </a:r>
            <a:r>
              <a:rPr lang="en-GB" sz="1200" u="sng" kern="1200" dirty="0">
                <a:solidFill>
                  <a:schemeClr val="tx1"/>
                </a:solidFill>
                <a:effectLst/>
                <a:latin typeface="+mn-lt"/>
                <a:ea typeface="ヒラギノ角ゴ Pro W3" pitchFamily="84" charset="-128"/>
                <a:cs typeface="ヒラギノ角ゴ Pro W3" pitchFamily="84" charset="-128"/>
                <a:hlinkClick r:id="rId3"/>
              </a:rPr>
              <a:t>http://www.fpa.org.uk/factsheets/law-on-sex</a:t>
            </a:r>
            <a:r>
              <a:rPr lang="en-GB" sz="1200" kern="1200" dirty="0">
                <a:solidFill>
                  <a:schemeClr val="tx1"/>
                </a:solidFill>
                <a:effectLst/>
                <a:latin typeface="+mn-lt"/>
                <a:ea typeface="ヒラギノ角ゴ Pro W3" pitchFamily="84" charset="-128"/>
                <a:cs typeface="ヒラギノ角ゴ Pro W3" pitchFamily="84" charset="-128"/>
              </a:rPr>
              <a:t> </a:t>
            </a:r>
          </a:p>
          <a:p>
            <a:r>
              <a:rPr lang="en-US" sz="1200" kern="1200" dirty="0">
                <a:solidFill>
                  <a:schemeClr val="tx1"/>
                </a:solidFill>
                <a:effectLst/>
                <a:latin typeface="+mn-lt"/>
                <a:ea typeface="ヒラギノ角ゴ Pro W3" pitchFamily="84" charset="-128"/>
                <a:cs typeface="ヒラギノ角ゴ Pro W3" pitchFamily="84" charset="-128"/>
              </a:rPr>
              <a:t>Adapted from </a:t>
            </a:r>
            <a:r>
              <a:rPr lang="en-US" sz="1200" kern="1200" dirty="0" err="1">
                <a:solidFill>
                  <a:schemeClr val="tx1"/>
                </a:solidFill>
                <a:effectLst/>
                <a:latin typeface="+mn-lt"/>
                <a:ea typeface="ヒラギノ角ゴ Pro W3" pitchFamily="84" charset="-128"/>
                <a:cs typeface="ヒラギノ角ゴ Pro W3" pitchFamily="84" charset="-128"/>
              </a:rPr>
              <a:t>Jewkes</a:t>
            </a:r>
            <a:r>
              <a:rPr lang="en-US" sz="1200" kern="1200" dirty="0">
                <a:solidFill>
                  <a:schemeClr val="tx1"/>
                </a:solidFill>
                <a:effectLst/>
                <a:latin typeface="+mn-lt"/>
                <a:ea typeface="ヒラギノ角ゴ Pro W3" pitchFamily="84" charset="-128"/>
                <a:cs typeface="ヒラギノ角ゴ Pro W3" pitchFamily="84" charset="-128"/>
              </a:rPr>
              <a:t> et al., (2002)</a:t>
            </a:r>
            <a:endParaRPr lang="en-GB" sz="1200" kern="1200" dirty="0">
              <a:solidFill>
                <a:schemeClr val="tx1"/>
              </a:solidFill>
              <a:effectLst/>
              <a:latin typeface="+mn-lt"/>
              <a:ea typeface="ヒラギノ角ゴ Pro W3" pitchFamily="84" charset="-128"/>
              <a:cs typeface="ヒラギノ角ゴ Pro W3" pitchFamily="84" charset="-128"/>
            </a:endParaRPr>
          </a:p>
          <a:p>
            <a:endParaRPr lang="en-GB" i="0" baseline="0" dirty="0"/>
          </a:p>
          <a:p>
            <a:endParaRPr lang="en-GB" i="0"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67604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b="1" dirty="0"/>
              <a:t>CSEW Domestic abuse statistical bulletin (</a:t>
            </a:r>
            <a:r>
              <a:rPr lang="en-GB" b="1" dirty="0" err="1"/>
              <a:t>nov</a:t>
            </a:r>
            <a:r>
              <a:rPr lang="en-GB" b="1" dirty="0"/>
              <a:t> 18) </a:t>
            </a:r>
            <a:r>
              <a:rPr lang="en-GB" dirty="0"/>
              <a:t>https://www.ons.gov.uk/peoplepopulationandcommunity/crimeandjustice/bulletins/domesticabuseinenglandandwales/yearendingmarch2018 </a:t>
            </a:r>
          </a:p>
          <a:p>
            <a:r>
              <a:rPr lang="en-GB" b="1" dirty="0"/>
              <a:t>CSEW sexual offences (</a:t>
            </a:r>
            <a:r>
              <a:rPr lang="en-GB" b="1" dirty="0" err="1"/>
              <a:t>feb</a:t>
            </a:r>
            <a:r>
              <a:rPr lang="en-GB" b="1" dirty="0"/>
              <a:t> 18)</a:t>
            </a:r>
          </a:p>
          <a:p>
            <a:r>
              <a:rPr lang="en-GB" b="0" dirty="0"/>
              <a:t>https://www.ons.gov.uk/peoplepopulationandcommunity/crimeandjustice/articles/sexualoffencesinenglandandwales/yearendingmarch2017</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8537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8488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08294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xfrm>
            <a:off x="88900" y="746125"/>
            <a:ext cx="6629400" cy="37290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buFont typeface="+mj-lt"/>
              <a:buNone/>
              <a:defRPr/>
            </a:pPr>
            <a:endParaRPr lang="en-GB" sz="800" dirty="0">
              <a:solidFill>
                <a:schemeClr val="bg2"/>
              </a:solidFill>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5E6BE3-26C0-4296-9880-93A1FCEED1E8}" type="slidenum">
              <a:rPr kumimoji="0" lang="en-GB" altLang="en-US" sz="1200" b="0" i="0" u="none" strike="noStrike" kern="1200" cap="none" spc="0" normalizeH="0" baseline="0" noProof="0" smtClean="0">
                <a:ln>
                  <a:noFill/>
                </a:ln>
                <a:solidFill>
                  <a:prstClr val="black"/>
                </a:solidFill>
                <a:effectLst/>
                <a:uLnTx/>
                <a:uFillTx/>
                <a:latin typeface="Calibri" pitchFamily="34" charset="0"/>
                <a:ea typeface="+mn-ea"/>
                <a:cs typeface="Arial"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Arial" pitchFamily="34" charset="0"/>
            </a:endParaRPr>
          </a:p>
        </p:txBody>
      </p:sp>
    </p:spTree>
    <p:extLst>
      <p:ext uri="{BB962C8B-B14F-4D97-AF65-F5344CB8AC3E}">
        <p14:creationId xmlns:p14="http://schemas.microsoft.com/office/powerpoint/2010/main" val="1049564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Ethnographic</a:t>
            </a:r>
            <a:r>
              <a:rPr lang="en-GB" baseline="0" dirty="0"/>
              <a:t> research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24393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Professional interviews</a:t>
            </a:r>
            <a:r>
              <a:rPr lang="en-GB" baseline="0" dirty="0"/>
              <a: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52500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Literature reviews</a:t>
            </a:r>
          </a:p>
          <a:p>
            <a:r>
              <a:rPr lang="en-GB" dirty="0"/>
              <a:t>Horizon scanning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59471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5057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xfrm>
            <a:off x="88900" y="746125"/>
            <a:ext cx="6629400" cy="37290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514350" indent="-514350">
              <a:buFont typeface="+mj-lt"/>
              <a:buAutoNum type="arabicPeriod"/>
              <a:defRPr/>
            </a:pPr>
            <a:r>
              <a:rPr lang="en-GB" sz="800" b="1" dirty="0"/>
              <a:t>Primary prevention </a:t>
            </a:r>
            <a:r>
              <a:rPr lang="en-GB" sz="800" dirty="0">
                <a:solidFill>
                  <a:schemeClr val="bg2"/>
                </a:solidFill>
              </a:rPr>
              <a:t>– approaches that aim to prevent violence before it occurs</a:t>
            </a:r>
          </a:p>
          <a:p>
            <a:pPr marL="514350" indent="-514350">
              <a:buFont typeface="+mj-lt"/>
              <a:buAutoNum type="arabicPeriod"/>
              <a:defRPr/>
            </a:pPr>
            <a:r>
              <a:rPr lang="en-GB" sz="800" b="1" dirty="0"/>
              <a:t>Secondary prevention </a:t>
            </a:r>
            <a:r>
              <a:rPr lang="en-GB" sz="800" dirty="0">
                <a:solidFill>
                  <a:schemeClr val="bg2"/>
                </a:solidFill>
              </a:rPr>
              <a:t>– approaches that focus on the more immediate responses to violence (reduce recurrence of consequences)</a:t>
            </a:r>
          </a:p>
          <a:p>
            <a:pPr marL="514350" indent="-514350">
              <a:buFont typeface="+mj-lt"/>
              <a:buAutoNum type="arabicPeriod"/>
              <a:defRPr/>
            </a:pPr>
            <a:r>
              <a:rPr lang="en-GB" sz="800" b="1" dirty="0"/>
              <a:t>Tertiary prevention </a:t>
            </a:r>
            <a:r>
              <a:rPr lang="en-GB" sz="800" dirty="0">
                <a:solidFill>
                  <a:schemeClr val="bg2"/>
                </a:solidFill>
              </a:rPr>
              <a:t>– approaches that focus on long-term care in the wake of violence (reduce disability and promote rehabilitation and recovery) </a:t>
            </a:r>
          </a:p>
          <a:p>
            <a:pPr>
              <a:buFont typeface="+mj-lt"/>
              <a:buNone/>
              <a:defRPr/>
            </a:pPr>
            <a:endParaRPr lang="en-GB" sz="800" dirty="0">
              <a:solidFill>
                <a:schemeClr val="bg2"/>
              </a:solidFill>
            </a:endParaRPr>
          </a:p>
          <a:p>
            <a:pPr>
              <a:buFont typeface="+mj-lt"/>
              <a:buNone/>
              <a:defRPr/>
            </a:pPr>
            <a:r>
              <a:rPr lang="en-GB" sz="800" dirty="0">
                <a:solidFill>
                  <a:schemeClr val="bg2"/>
                </a:solidFill>
              </a:rPr>
              <a:t>Why Primary prevention?</a:t>
            </a:r>
          </a:p>
          <a:p>
            <a:pPr>
              <a:defRPr/>
            </a:pPr>
            <a:r>
              <a:rPr lang="en-GB" dirty="0"/>
              <a:t>Violence shows one of the strongest inequalities gradients (WRVH)</a:t>
            </a:r>
          </a:p>
          <a:p>
            <a:pPr lvl="1">
              <a:defRPr/>
            </a:pPr>
            <a:r>
              <a:rPr lang="en-GB" dirty="0">
                <a:solidFill>
                  <a:schemeClr val="bg2"/>
                </a:solidFill>
              </a:rPr>
              <a:t>violent incidents are 5x higher in the most deprived areas</a:t>
            </a:r>
          </a:p>
          <a:p>
            <a:pPr>
              <a:defRPr/>
            </a:pPr>
            <a:r>
              <a:rPr lang="en-GB" dirty="0"/>
              <a:t>Exposure to violence is contagious (WRVH):</a:t>
            </a:r>
          </a:p>
          <a:p>
            <a:pPr lvl="1">
              <a:defRPr/>
            </a:pPr>
            <a:r>
              <a:rPr lang="en-GB" dirty="0">
                <a:solidFill>
                  <a:schemeClr val="bg2"/>
                </a:solidFill>
              </a:rPr>
              <a:t>Exposure to violence increases the likelihood of being involved in violence</a:t>
            </a:r>
          </a:p>
          <a:p>
            <a:pPr lvl="1">
              <a:defRPr/>
            </a:pPr>
            <a:r>
              <a:rPr lang="en-GB" dirty="0">
                <a:solidFill>
                  <a:schemeClr val="bg2"/>
                </a:solidFill>
              </a:rPr>
              <a:t>It impacts on emotional wellbeing and quality of life</a:t>
            </a:r>
          </a:p>
          <a:p>
            <a:pPr lvl="1">
              <a:defRPr/>
            </a:pPr>
            <a:r>
              <a:rPr lang="en-GB" dirty="0">
                <a:solidFill>
                  <a:schemeClr val="bg2"/>
                </a:solidFill>
              </a:rPr>
              <a:t>It inhibits the development of community cohesion</a:t>
            </a:r>
          </a:p>
          <a:p>
            <a:pPr lvl="1">
              <a:defRPr/>
            </a:pPr>
            <a:endParaRPr lang="en-GB" dirty="0">
              <a:solidFill>
                <a:schemeClr val="bg2"/>
              </a:solidFill>
            </a:endParaRPr>
          </a:p>
          <a:p>
            <a:pPr lvl="1">
              <a:defRPr/>
            </a:pPr>
            <a:r>
              <a:rPr lang="en-GB" dirty="0">
                <a:solidFill>
                  <a:schemeClr val="bg2"/>
                </a:solidFill>
              </a:rPr>
              <a:t>Justifications: </a:t>
            </a:r>
          </a:p>
          <a:p>
            <a:pPr lvl="1">
              <a:defRPr/>
            </a:pPr>
            <a:endParaRPr lang="en-GB" dirty="0">
              <a:solidFill>
                <a:schemeClr val="bg2"/>
              </a:solidFill>
            </a:endParaRPr>
          </a:p>
          <a:p>
            <a:pPr marL="914400" lvl="1" indent="-514350">
              <a:buFont typeface="+mj-lt"/>
              <a:buAutoNum type="arabicPeriod"/>
              <a:defRPr/>
            </a:pPr>
            <a:r>
              <a:rPr lang="en-GB" sz="800" dirty="0">
                <a:solidFill>
                  <a:schemeClr val="bg2"/>
                </a:solidFill>
              </a:rPr>
              <a:t>The high prevalence of violence</a:t>
            </a:r>
          </a:p>
          <a:p>
            <a:pPr marL="914400" lvl="1" indent="-514350">
              <a:buFont typeface="+mj-lt"/>
              <a:buAutoNum type="arabicPeriod"/>
              <a:defRPr/>
            </a:pPr>
            <a:r>
              <a:rPr lang="en-GB" sz="800" dirty="0">
                <a:solidFill>
                  <a:schemeClr val="bg2"/>
                </a:solidFill>
              </a:rPr>
              <a:t>The immediate and lifelong consequences</a:t>
            </a:r>
          </a:p>
          <a:p>
            <a:pPr marL="914400" lvl="1" indent="-514350">
              <a:buFont typeface="+mj-lt"/>
              <a:buAutoNum type="arabicPeriod"/>
              <a:defRPr/>
            </a:pPr>
            <a:r>
              <a:rPr lang="en-GB" sz="800" dirty="0">
                <a:solidFill>
                  <a:schemeClr val="bg2"/>
                </a:solidFill>
              </a:rPr>
              <a:t>Effective and promising prevention programmes are available</a:t>
            </a:r>
          </a:p>
          <a:p>
            <a:pPr marL="914400" lvl="1" indent="-514350">
              <a:buFont typeface="+mj-lt"/>
              <a:buAutoNum type="arabicPeriod"/>
              <a:defRPr/>
            </a:pPr>
            <a:r>
              <a:rPr lang="en-GB" sz="800" dirty="0">
                <a:solidFill>
                  <a:schemeClr val="bg2"/>
                </a:solidFill>
              </a:rPr>
              <a:t>Primary prevention is likely to be cheaper and more effective in the long run </a:t>
            </a:r>
          </a:p>
          <a:p>
            <a:pPr lvl="1">
              <a:defRPr/>
            </a:pPr>
            <a:endParaRPr lang="en-GB" dirty="0">
              <a:solidFill>
                <a:schemeClr val="bg2"/>
              </a:solidFill>
            </a:endParaRPr>
          </a:p>
          <a:p>
            <a:pPr>
              <a:buFont typeface="+mj-lt"/>
              <a:buNone/>
              <a:defRPr/>
            </a:pPr>
            <a:endParaRPr lang="en-GB" sz="800" dirty="0">
              <a:solidFill>
                <a:schemeClr val="bg2"/>
              </a:solidFill>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5E6BE3-26C0-4296-9880-93A1FCEED1E8}" type="slidenum">
              <a:rPr kumimoji="0" lang="en-GB" altLang="en-US" sz="1200" b="0" i="0" u="none" strike="noStrike" kern="1200" cap="none" spc="0" normalizeH="0" baseline="0" noProof="0" smtClean="0">
                <a:ln>
                  <a:noFill/>
                </a:ln>
                <a:solidFill>
                  <a:prstClr val="black"/>
                </a:solidFill>
                <a:effectLst/>
                <a:uLnTx/>
                <a:uFillTx/>
                <a:latin typeface="Calibri" pitchFamily="34" charset="0"/>
                <a:ea typeface="+mn-ea"/>
                <a:cs typeface="Arial"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Arial" pitchFamily="34" charset="0"/>
            </a:endParaRPr>
          </a:p>
        </p:txBody>
      </p:sp>
    </p:spTree>
    <p:extLst>
      <p:ext uri="{BB962C8B-B14F-4D97-AF65-F5344CB8AC3E}">
        <p14:creationId xmlns:p14="http://schemas.microsoft.com/office/powerpoint/2010/main" val="2458693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xfrm>
            <a:off x="88900" y="746125"/>
            <a:ext cx="6629400" cy="37290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ヒラギノ角ゴ Pro W3" pitchFamily="84" charset="-128"/>
                <a:cs typeface="+mn-cs"/>
              </a:rPr>
              <a:t>The Socio-Ecological Model</a:t>
            </a:r>
            <a:endParaRPr lang="en-GB" sz="1200" kern="1200" dirty="0">
              <a:solidFill>
                <a:schemeClr val="tx1"/>
              </a:solidFill>
              <a:effectLst/>
              <a:latin typeface="+mn-lt"/>
              <a:ea typeface="ヒラギノ角ゴ Pro W3" pitchFamily="84" charset="-128"/>
              <a:cs typeface="+mn-cs"/>
            </a:endParaRPr>
          </a:p>
          <a:p>
            <a:r>
              <a:rPr lang="en-GB" sz="1200" kern="1200" dirty="0">
                <a:solidFill>
                  <a:schemeClr val="tx1"/>
                </a:solidFill>
                <a:effectLst/>
                <a:latin typeface="+mn-lt"/>
                <a:ea typeface="ヒラギノ角ゴ Pro W3" pitchFamily="84" charset="-128"/>
                <a:cs typeface="ヒラギノ角ゴ Pro W3" pitchFamily="84" charset="-128"/>
              </a:rPr>
              <a:t>The ecological model associated with DSVA prevention has been developed over the last decade (Krug et al., 2002). It suggests that multiple risk and protective factors at each socio-ecological level interact to either increase or decrease our risk of experiencing DSVA – as such preventative strategies should seek to impact DSVA behaviour at each ecological level to be effective in reducing DSVA: </a:t>
            </a:r>
            <a:r>
              <a:rPr lang="en-US" sz="1200" kern="1200" dirty="0">
                <a:solidFill>
                  <a:schemeClr val="tx1"/>
                </a:solidFill>
                <a:effectLst/>
                <a:latin typeface="+mn-lt"/>
                <a:ea typeface="ヒラギノ角ゴ Pro W3" pitchFamily="84" charset="-128"/>
                <a:cs typeface="ヒラギノ角ゴ Pro W3" pitchFamily="84" charset="-128"/>
              </a:rPr>
              <a:t> </a:t>
            </a:r>
            <a:endParaRPr lang="en-GB" sz="1200" kern="1200" dirty="0">
              <a:solidFill>
                <a:schemeClr val="tx1"/>
              </a:solidFill>
              <a:effectLst/>
              <a:latin typeface="+mn-lt"/>
              <a:ea typeface="ヒラギノ角ゴ Pro W3" pitchFamily="84" charset="-128"/>
              <a:cs typeface="ヒラギノ角ゴ Pro W3" pitchFamily="84" charset="-128"/>
            </a:endParaRPr>
          </a:p>
          <a:p>
            <a:r>
              <a:rPr lang="en-GB" sz="1200" kern="1200" dirty="0">
                <a:solidFill>
                  <a:schemeClr val="tx1"/>
                </a:solidFill>
                <a:effectLst/>
                <a:latin typeface="+mn-lt"/>
                <a:ea typeface="ヒラギノ角ゴ Pro W3" pitchFamily="84" charset="-128"/>
                <a:cs typeface="ヒラギノ角ゴ Pro W3" pitchFamily="84" charset="-128"/>
              </a:rPr>
              <a:t> </a:t>
            </a:r>
          </a:p>
          <a:p>
            <a:pPr lvl="0"/>
            <a:r>
              <a:rPr lang="en-GB" sz="1200" b="1" kern="1200" dirty="0">
                <a:solidFill>
                  <a:schemeClr val="tx1"/>
                </a:solidFill>
                <a:effectLst/>
                <a:latin typeface="+mn-lt"/>
                <a:ea typeface="ヒラギノ角ゴ Pro W3" pitchFamily="84" charset="-128"/>
                <a:cs typeface="ヒラギノ角ゴ Pro W3" pitchFamily="84" charset="-128"/>
              </a:rPr>
              <a:t>Individual level</a:t>
            </a:r>
            <a:r>
              <a:rPr lang="en-GB" sz="1200" kern="1200" dirty="0">
                <a:solidFill>
                  <a:schemeClr val="tx1"/>
                </a:solidFill>
                <a:effectLst/>
                <a:latin typeface="+mn-lt"/>
                <a:ea typeface="ヒラギノ角ゴ Pro W3" pitchFamily="84" charset="-128"/>
                <a:cs typeface="ヒラギノ角ゴ Pro W3" pitchFamily="84" charset="-128"/>
              </a:rPr>
              <a:t>: encompasses biological, beliefs and attitudes, and personal history factors that influence an individual’s likelihood of experiencing DSVA.  </a:t>
            </a:r>
          </a:p>
          <a:p>
            <a:pPr lvl="0"/>
            <a:r>
              <a:rPr lang="en-GB" sz="1200" b="1" kern="1200" dirty="0">
                <a:solidFill>
                  <a:schemeClr val="tx1"/>
                </a:solidFill>
                <a:effectLst/>
                <a:latin typeface="+mn-lt"/>
                <a:ea typeface="ヒラギノ角ゴ Pro W3" pitchFamily="84" charset="-128"/>
                <a:cs typeface="ヒラギノ角ゴ Pro W3" pitchFamily="84" charset="-128"/>
              </a:rPr>
              <a:t>Relationship level</a:t>
            </a:r>
            <a:r>
              <a:rPr lang="en-GB" sz="1200" kern="1200" dirty="0">
                <a:solidFill>
                  <a:schemeClr val="tx1"/>
                </a:solidFill>
                <a:effectLst/>
                <a:latin typeface="+mn-lt"/>
                <a:ea typeface="ヒラギノ角ゴ Pro W3" pitchFamily="84" charset="-128"/>
                <a:cs typeface="ヒラギノ角ゴ Pro W3" pitchFamily="84" charset="-128"/>
              </a:rPr>
              <a:t>: reflects how an individual’s close social relationships influence the risk of DSVA. </a:t>
            </a:r>
          </a:p>
          <a:p>
            <a:pPr lvl="0"/>
            <a:r>
              <a:rPr lang="en-GB" sz="1200" b="1" kern="1200" dirty="0">
                <a:solidFill>
                  <a:schemeClr val="tx1"/>
                </a:solidFill>
                <a:effectLst/>
                <a:latin typeface="+mn-lt"/>
                <a:ea typeface="ヒラギノ角ゴ Pro W3" pitchFamily="84" charset="-128"/>
                <a:cs typeface="ヒラギノ角ゴ Pro W3" pitchFamily="84" charset="-128"/>
              </a:rPr>
              <a:t>Community level:</a:t>
            </a:r>
            <a:r>
              <a:rPr lang="en-GB" sz="1200" kern="1200" dirty="0">
                <a:solidFill>
                  <a:schemeClr val="tx1"/>
                </a:solidFill>
                <a:effectLst/>
                <a:latin typeface="+mn-lt"/>
                <a:ea typeface="ヒラギノ角ゴ Pro W3" pitchFamily="84" charset="-128"/>
                <a:cs typeface="ヒラギノ角ゴ Pro W3" pitchFamily="84" charset="-128"/>
              </a:rPr>
              <a:t> relates to the settings of social relationships, such as neighbourhoods, workplaces, organisations and schools, and characteristics of those environments that contribute to or protect against DSVA. </a:t>
            </a:r>
          </a:p>
          <a:p>
            <a:pPr lvl="0"/>
            <a:r>
              <a:rPr lang="en-GB" sz="1200" b="1" kern="1200" dirty="0">
                <a:solidFill>
                  <a:schemeClr val="tx1"/>
                </a:solidFill>
                <a:effectLst/>
                <a:latin typeface="+mn-lt"/>
                <a:ea typeface="ヒラギノ角ゴ Pro W3" pitchFamily="84" charset="-128"/>
                <a:cs typeface="ヒラギノ角ゴ Pro W3" pitchFamily="84" charset="-128"/>
              </a:rPr>
              <a:t>Societal level:</a:t>
            </a:r>
            <a:r>
              <a:rPr lang="en-GB" sz="1200" kern="1200" dirty="0">
                <a:solidFill>
                  <a:schemeClr val="tx1"/>
                </a:solidFill>
                <a:effectLst/>
                <a:latin typeface="+mn-lt"/>
                <a:ea typeface="ヒラギノ角ゴ Pro W3" pitchFamily="84" charset="-128"/>
                <a:cs typeface="ヒラギノ角ゴ Pro W3" pitchFamily="84" charset="-128"/>
              </a:rPr>
              <a:t> refers to those underlying conditions of society that either encourage or inhibit DSVA. </a:t>
            </a:r>
          </a:p>
          <a:p>
            <a:pPr lvl="0"/>
            <a:endParaRPr lang="en-GB" sz="1200" kern="1200" dirty="0">
              <a:solidFill>
                <a:schemeClr val="tx1"/>
              </a:solidFill>
              <a:effectLst/>
              <a:latin typeface="+mn-lt"/>
              <a:ea typeface="ヒラギノ角ゴ Pro W3" pitchFamily="84" charset="-128"/>
              <a:cs typeface="ヒラギノ角ゴ Pro W3" pitchFamily="8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ヒラギノ角ゴ Pro W3" pitchFamily="84" charset="-128"/>
                <a:cs typeface="ヒラギノ角ゴ Pro W3" pitchFamily="84" charset="-128"/>
              </a:rPr>
              <a:t>Krug, E., G., Dahlberg, L., L., Mercy, J., A., </a:t>
            </a:r>
            <a:r>
              <a:rPr lang="en-GB" sz="1200" kern="1200" dirty="0" err="1">
                <a:solidFill>
                  <a:schemeClr val="tx1"/>
                </a:solidFill>
                <a:effectLst/>
                <a:latin typeface="+mn-lt"/>
                <a:ea typeface="ヒラギノ角ゴ Pro W3" pitchFamily="84" charset="-128"/>
                <a:cs typeface="ヒラギノ角ゴ Pro W3" pitchFamily="84" charset="-128"/>
              </a:rPr>
              <a:t>Zwi</a:t>
            </a:r>
            <a:r>
              <a:rPr lang="en-GB" sz="1200" kern="1200" dirty="0">
                <a:solidFill>
                  <a:schemeClr val="tx1"/>
                </a:solidFill>
                <a:effectLst/>
                <a:latin typeface="+mn-lt"/>
                <a:ea typeface="ヒラギノ角ゴ Pro W3" pitchFamily="84" charset="-128"/>
                <a:cs typeface="ヒラギノ角ゴ Pro W3" pitchFamily="84" charset="-128"/>
              </a:rPr>
              <a:t>, A., B., and </a:t>
            </a:r>
            <a:r>
              <a:rPr lang="en-GB" sz="1200" kern="1200" dirty="0" err="1">
                <a:solidFill>
                  <a:schemeClr val="tx1"/>
                </a:solidFill>
                <a:effectLst/>
                <a:latin typeface="+mn-lt"/>
                <a:ea typeface="ヒラギノ角ゴ Pro W3" pitchFamily="84" charset="-128"/>
                <a:cs typeface="ヒラギノ角ゴ Pro W3" pitchFamily="84" charset="-128"/>
              </a:rPr>
              <a:t>Lazano</a:t>
            </a:r>
            <a:r>
              <a:rPr lang="en-GB" sz="1200" kern="1200" dirty="0">
                <a:solidFill>
                  <a:schemeClr val="tx1"/>
                </a:solidFill>
                <a:effectLst/>
                <a:latin typeface="+mn-lt"/>
                <a:ea typeface="ヒラギノ角ゴ Pro W3" pitchFamily="84" charset="-128"/>
                <a:cs typeface="ヒラギノ角ゴ Pro W3" pitchFamily="84" charset="-128"/>
              </a:rPr>
              <a:t>, R., (2002) </a:t>
            </a:r>
            <a:r>
              <a:rPr lang="en-GB" sz="1200" i="1" kern="1200" dirty="0">
                <a:solidFill>
                  <a:schemeClr val="tx1"/>
                </a:solidFill>
                <a:effectLst/>
                <a:latin typeface="+mn-lt"/>
                <a:ea typeface="ヒラギノ角ゴ Pro W3" pitchFamily="84" charset="-128"/>
                <a:cs typeface="ヒラギノ角ゴ Pro W3" pitchFamily="84" charset="-128"/>
              </a:rPr>
              <a:t>World Report on Violence and Health, </a:t>
            </a:r>
            <a:r>
              <a:rPr lang="en-GB" sz="1200" kern="1200" dirty="0">
                <a:solidFill>
                  <a:schemeClr val="tx1"/>
                </a:solidFill>
                <a:effectLst/>
                <a:latin typeface="+mn-lt"/>
                <a:ea typeface="ヒラギノ角ゴ Pro W3" pitchFamily="84" charset="-128"/>
                <a:cs typeface="ヒラギノ角ゴ Pro W3" pitchFamily="84" charset="-128"/>
              </a:rPr>
              <a:t>World Health Organisation, Geneva, available online at:</a:t>
            </a:r>
            <a:r>
              <a:rPr lang="en-GB" sz="1200" u="sng" kern="1200" dirty="0">
                <a:solidFill>
                  <a:schemeClr val="tx1"/>
                </a:solidFill>
                <a:effectLst/>
                <a:latin typeface="+mn-lt"/>
                <a:ea typeface="ヒラギノ角ゴ Pro W3" pitchFamily="84" charset="-128"/>
                <a:cs typeface="ヒラギノ角ゴ Pro W3" pitchFamily="84" charset="-128"/>
                <a:hlinkClick r:id="rId3"/>
              </a:rPr>
              <a:t> http://apps.who.int/iris/bitstream/10665/42495/1/9241545615_eng.pdf</a:t>
            </a:r>
            <a:r>
              <a:rPr lang="en-GB" sz="1200" kern="1200" dirty="0">
                <a:solidFill>
                  <a:schemeClr val="tx1"/>
                </a:solidFill>
                <a:effectLst/>
                <a:latin typeface="+mn-lt"/>
                <a:ea typeface="ヒラギノ角ゴ Pro W3" pitchFamily="84" charset="-128"/>
                <a:cs typeface="ヒラギノ角ゴ Pro W3" pitchFamily="84" charset="-128"/>
              </a:rPr>
              <a:t> accessed 18/04/16  </a:t>
            </a:r>
          </a:p>
          <a:p>
            <a:pPr lvl="0"/>
            <a:endParaRPr lang="en-GB" sz="1200" kern="1200" dirty="0">
              <a:solidFill>
                <a:schemeClr val="tx1"/>
              </a:solidFill>
              <a:effectLst/>
              <a:latin typeface="+mn-lt"/>
              <a:ea typeface="ヒラギノ角ゴ Pro W3" pitchFamily="84" charset="-128"/>
              <a:cs typeface="ヒラギノ角ゴ Pro W3" pitchFamily="84" charset="-128"/>
            </a:endParaRPr>
          </a:p>
          <a:p>
            <a:pPr lvl="1">
              <a:defRPr/>
            </a:pPr>
            <a:endParaRPr lang="en-GB" dirty="0">
              <a:solidFill>
                <a:schemeClr val="bg2"/>
              </a:solidFill>
            </a:endParaRPr>
          </a:p>
          <a:p>
            <a:pPr>
              <a:buFont typeface="+mj-lt"/>
              <a:buNone/>
              <a:defRPr/>
            </a:pPr>
            <a:endParaRPr lang="en-GB" sz="800" dirty="0">
              <a:solidFill>
                <a:schemeClr val="bg2"/>
              </a:solidFill>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5E6BE3-26C0-4296-9880-93A1FCEED1E8}" type="slidenum">
              <a:rPr kumimoji="0" lang="en-GB" altLang="en-US" sz="1200" b="0" i="0" u="none" strike="noStrike" kern="1200" cap="none" spc="0" normalizeH="0" baseline="0" noProof="0" smtClean="0">
                <a:ln>
                  <a:noFill/>
                </a:ln>
                <a:solidFill>
                  <a:prstClr val="black"/>
                </a:solidFill>
                <a:effectLst/>
                <a:uLnTx/>
                <a:uFillTx/>
                <a:latin typeface="Calibri" pitchFamily="34" charset="0"/>
                <a:ea typeface="+mn-ea"/>
                <a:cs typeface="Arial"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Arial" pitchFamily="34" charset="0"/>
            </a:endParaRPr>
          </a:p>
        </p:txBody>
      </p:sp>
    </p:spTree>
    <p:extLst>
      <p:ext uri="{BB962C8B-B14F-4D97-AF65-F5344CB8AC3E}">
        <p14:creationId xmlns:p14="http://schemas.microsoft.com/office/powerpoint/2010/main" val="4221868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B53112-E05F-4C05-9B2F-16436056E7C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613388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B53112-E05F-4C05-9B2F-16436056E7C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4332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For example,</a:t>
            </a:r>
            <a:r>
              <a:rPr lang="en-GB" baseline="0" dirty="0"/>
              <a:t> some of the services we mapped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B53112-E05F-4C05-9B2F-16436056E7C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41650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B53112-E05F-4C05-9B2F-16436056E7C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31123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https://new.devon.gov.uk/dsva/the-dsva-strategy-and-action-plan/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63812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r>
              <a:rPr lang="en-GB" dirty="0"/>
              <a:t>https://new.devon.gov.uk/dsva/the-dsva-strategy-and-action-plan/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4335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6746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6125"/>
            <a:ext cx="6629400" cy="37290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E0CBF3-2A0A-4409-B599-FEFEAF974B8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180190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Rectangle 3"/>
          <p:cNvSpPr/>
          <p:nvPr userDrawn="1"/>
        </p:nvSpPr>
        <p:spPr>
          <a:xfrm>
            <a:off x="0" y="1773238"/>
            <a:ext cx="12192000" cy="5084762"/>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 name="Rectangle 4"/>
          <p:cNvSpPr>
            <a:spLocks noChangeArrowheads="1"/>
          </p:cNvSpPr>
          <p:nvPr userDrawn="1"/>
        </p:nvSpPr>
        <p:spPr bwMode="auto">
          <a:xfrm>
            <a:off x="0" y="1628776"/>
            <a:ext cx="12192000" cy="144463"/>
          </a:xfrm>
          <a:prstGeom prst="rect">
            <a:avLst/>
          </a:prstGeom>
          <a:solidFill>
            <a:srgbClr val="00AE9E"/>
          </a:solidFill>
          <a:ln w="9525">
            <a:noFill/>
            <a:miter lim="800000"/>
            <a:headEnd/>
            <a:tailEnd/>
          </a:ln>
        </p:spPr>
        <p:txBody>
          <a:bodyPr anchor="ctr">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ヒラギノ角ゴ Pro W3" pitchFamily="84" charset="-128"/>
              <a:cs typeface="+mn-cs"/>
            </a:endParaRPr>
          </a:p>
        </p:txBody>
      </p:sp>
      <p:pic>
        <p:nvPicPr>
          <p:cNvPr id="6" name="Picture 7" descr="PHE_3268_SML_AW.png"/>
          <p:cNvPicPr>
            <a:picLocks noChangeAspect="1"/>
          </p:cNvPicPr>
          <p:nvPr userDrawn="1"/>
        </p:nvPicPr>
        <p:blipFill>
          <a:blip r:embed="rId2" cstate="print"/>
          <a:srcRect/>
          <a:stretch>
            <a:fillRect/>
          </a:stretch>
        </p:blipFill>
        <p:spPr bwMode="auto">
          <a:xfrm>
            <a:off x="719668" y="333375"/>
            <a:ext cx="1680633" cy="782638"/>
          </a:xfrm>
          <a:prstGeom prst="rect">
            <a:avLst/>
          </a:prstGeom>
          <a:noFill/>
          <a:ln w="9525">
            <a:noFill/>
            <a:miter lim="800000"/>
            <a:headEnd/>
            <a:tailEnd/>
          </a:ln>
        </p:spPr>
      </p:pic>
      <p:sp>
        <p:nvSpPr>
          <p:cNvPr id="2" name="Title 1"/>
          <p:cNvSpPr>
            <a:spLocks noGrp="1"/>
          </p:cNvSpPr>
          <p:nvPr>
            <p:ph type="ctrTitle"/>
          </p:nvPr>
        </p:nvSpPr>
        <p:spPr>
          <a:xfrm>
            <a:off x="744000" y="2132857"/>
            <a:ext cx="10178197" cy="2084543"/>
          </a:xfrm>
          <a:ln>
            <a:noFill/>
          </a:ln>
        </p:spPr>
        <p:txBody>
          <a:bodyPr anchor="t">
            <a:noAutofit/>
          </a:bodyPr>
          <a:lstStyle>
            <a:lvl1pPr algn="l">
              <a:defRPr sz="4500" baseline="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744000" y="6021288"/>
            <a:ext cx="10178197" cy="338336"/>
          </a:xfrm>
        </p:spPr>
        <p:txBody>
          <a:bodyPr anchor="b">
            <a:normAutofit/>
          </a:bodyPr>
          <a:lstStyle>
            <a:lvl1pPr marL="0" indent="0" algn="l">
              <a:spcBef>
                <a:spcPts val="0"/>
              </a:spcBef>
              <a:buNone/>
              <a:defRPr sz="20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Tree>
    <p:extLst>
      <p:ext uri="{BB962C8B-B14F-4D97-AF65-F5344CB8AC3E}">
        <p14:creationId xmlns:p14="http://schemas.microsoft.com/office/powerpoint/2010/main" val="2714344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1 line) and Content">
    <p:spTree>
      <p:nvGrpSpPr>
        <p:cNvPr id="1" name=""/>
        <p:cNvGrpSpPr/>
        <p:nvPr/>
      </p:nvGrpSpPr>
      <p:grpSpPr>
        <a:xfrm>
          <a:off x="0" y="0"/>
          <a:ext cx="0" cy="0"/>
          <a:chOff x="0" y="0"/>
          <a:chExt cx="0" cy="0"/>
        </a:xfrm>
      </p:grpSpPr>
      <p:pic>
        <p:nvPicPr>
          <p:cNvPr id="4" name="Picture 7" descr="PHE_3268_SML_AW.png"/>
          <p:cNvPicPr>
            <a:picLocks noChangeAspect="1"/>
          </p:cNvPicPr>
          <p:nvPr userDrawn="1"/>
        </p:nvPicPr>
        <p:blipFill>
          <a:blip r:embed="rId2" cstate="print"/>
          <a:srcRect/>
          <a:stretch>
            <a:fillRect/>
          </a:stretch>
        </p:blipFill>
        <p:spPr bwMode="auto">
          <a:xfrm>
            <a:off x="719668" y="333375"/>
            <a:ext cx="1680633" cy="782638"/>
          </a:xfrm>
          <a:prstGeom prst="rect">
            <a:avLst/>
          </a:prstGeom>
          <a:noFill/>
          <a:ln w="9525">
            <a:noFill/>
            <a:miter lim="800000"/>
            <a:headEnd/>
            <a:tailEnd/>
          </a:ln>
        </p:spPr>
      </p:pic>
      <p:sp>
        <p:nvSpPr>
          <p:cNvPr id="2" name="Title 1"/>
          <p:cNvSpPr>
            <a:spLocks noGrp="1"/>
          </p:cNvSpPr>
          <p:nvPr>
            <p:ph type="title"/>
          </p:nvPr>
        </p:nvSpPr>
        <p:spPr>
          <a:xfrm>
            <a:off x="744000" y="1368000"/>
            <a:ext cx="10704000" cy="648072"/>
          </a:xfrm>
        </p:spPr>
        <p:txBody>
          <a:bodyPr anchor="t" anchorCtr="0"/>
          <a:lstStyle>
            <a:lvl1pPr>
              <a:defRPr sz="4000" baseline="0">
                <a:solidFill>
                  <a:srgbClr val="00AE9E"/>
                </a:solidFill>
                <a:latin typeface="Arial" pitchFamily="34" charset="0"/>
              </a:defRPr>
            </a:lvl1pPr>
          </a:lstStyle>
          <a:p>
            <a:r>
              <a:rPr lang="en-US" dirty="0"/>
              <a:t>Click to edit Master title style</a:t>
            </a:r>
          </a:p>
        </p:txBody>
      </p:sp>
      <p:sp>
        <p:nvSpPr>
          <p:cNvPr id="3" name="Content Placeholder 2"/>
          <p:cNvSpPr>
            <a:spLocks noGrp="1"/>
          </p:cNvSpPr>
          <p:nvPr>
            <p:ph idx="1"/>
          </p:nvPr>
        </p:nvSpPr>
        <p:spPr>
          <a:xfrm>
            <a:off x="744000" y="2088001"/>
            <a:ext cx="10704000" cy="4064455"/>
          </a:xfrm>
        </p:spPr>
        <p:txBody>
          <a:bodyPr/>
          <a:lstStyle>
            <a:lvl1pPr>
              <a:spcBef>
                <a:spcPts val="1200"/>
              </a:spcBef>
              <a:defRPr sz="1800" b="0">
                <a:solidFill>
                  <a:schemeClr val="tx1"/>
                </a:solidFill>
              </a:defRPr>
            </a:lvl1pPr>
          </a:lstStyle>
          <a:p>
            <a:pPr lvl="0"/>
            <a:r>
              <a:rPr lang="en-US" dirty="0"/>
              <a:t>Click to edit Master text styles</a:t>
            </a:r>
          </a:p>
          <a:p>
            <a:pPr lvl="1"/>
            <a:r>
              <a:rPr lang="en-US" dirty="0"/>
              <a:t>Second level</a:t>
            </a:r>
          </a:p>
          <a:p>
            <a:pPr lvl="3"/>
            <a:r>
              <a:rPr lang="en-US" dirty="0"/>
              <a:t>Third level</a:t>
            </a:r>
          </a:p>
          <a:p>
            <a:pPr lvl="4"/>
            <a:r>
              <a:rPr lang="en-US" dirty="0"/>
              <a:t>Fourth level</a:t>
            </a:r>
          </a:p>
          <a:p>
            <a:pPr lvl="5"/>
            <a:r>
              <a:rPr lang="en-US" dirty="0"/>
              <a:t>Fifth level</a:t>
            </a:r>
          </a:p>
        </p:txBody>
      </p:sp>
      <p:sp>
        <p:nvSpPr>
          <p:cNvPr id="5" name="Slide Number Placeholder 5"/>
          <p:cNvSpPr>
            <a:spLocks noGrp="1"/>
          </p:cNvSpPr>
          <p:nvPr>
            <p:ph type="sldNum" sz="quarter" idx="10"/>
          </p:nvPr>
        </p:nvSpPr>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rPr>
              <a:t>  </a:t>
            </a:r>
          </a:p>
        </p:txBody>
      </p:sp>
    </p:spTree>
    <p:extLst>
      <p:ext uri="{BB962C8B-B14F-4D97-AF65-F5344CB8AC3E}">
        <p14:creationId xmlns:p14="http://schemas.microsoft.com/office/powerpoint/2010/main" val="2449267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Content Only">
    <p:spTree>
      <p:nvGrpSpPr>
        <p:cNvPr id="1" name=""/>
        <p:cNvGrpSpPr/>
        <p:nvPr/>
      </p:nvGrpSpPr>
      <p:grpSpPr>
        <a:xfrm>
          <a:off x="0" y="0"/>
          <a:ext cx="0" cy="0"/>
          <a:chOff x="0" y="0"/>
          <a:chExt cx="0" cy="0"/>
        </a:xfrm>
      </p:grpSpPr>
      <p:pic>
        <p:nvPicPr>
          <p:cNvPr id="4" name="Picture 7" descr="PHE_3268_SML_AW.png"/>
          <p:cNvPicPr>
            <a:picLocks noChangeAspect="1"/>
          </p:cNvPicPr>
          <p:nvPr userDrawn="1"/>
        </p:nvPicPr>
        <p:blipFill>
          <a:blip r:embed="rId2" cstate="print"/>
          <a:srcRect/>
          <a:stretch>
            <a:fillRect/>
          </a:stretch>
        </p:blipFill>
        <p:spPr bwMode="auto">
          <a:xfrm>
            <a:off x="719668" y="333375"/>
            <a:ext cx="1680633" cy="782638"/>
          </a:xfrm>
          <a:prstGeom prst="rect">
            <a:avLst/>
          </a:prstGeom>
          <a:noFill/>
          <a:ln w="9525">
            <a:noFill/>
            <a:miter lim="800000"/>
            <a:headEnd/>
            <a:tailEnd/>
          </a:ln>
        </p:spPr>
      </p:pic>
      <p:sp>
        <p:nvSpPr>
          <p:cNvPr id="5" name="Slide Number Placeholder 5"/>
          <p:cNvSpPr>
            <a:spLocks noGrp="1"/>
          </p:cNvSpPr>
          <p:nvPr>
            <p:ph type="sldNum" sz="quarter" idx="10"/>
          </p:nvPr>
        </p:nvSpPr>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rPr>
              <a:t>  </a:t>
            </a:r>
          </a:p>
        </p:txBody>
      </p:sp>
    </p:spTree>
    <p:extLst>
      <p:ext uri="{BB962C8B-B14F-4D97-AF65-F5344CB8AC3E}">
        <p14:creationId xmlns:p14="http://schemas.microsoft.com/office/powerpoint/2010/main" val="3365097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itle (1 line) and Two Col Content">
    <p:spTree>
      <p:nvGrpSpPr>
        <p:cNvPr id="1" name=""/>
        <p:cNvGrpSpPr/>
        <p:nvPr/>
      </p:nvGrpSpPr>
      <p:grpSpPr>
        <a:xfrm>
          <a:off x="0" y="0"/>
          <a:ext cx="0" cy="0"/>
          <a:chOff x="0" y="0"/>
          <a:chExt cx="0" cy="0"/>
        </a:xfrm>
      </p:grpSpPr>
      <p:pic>
        <p:nvPicPr>
          <p:cNvPr id="5" name="Picture 7" descr="PHE_3268_SML_AW.png"/>
          <p:cNvPicPr>
            <a:picLocks noChangeAspect="1"/>
          </p:cNvPicPr>
          <p:nvPr userDrawn="1"/>
        </p:nvPicPr>
        <p:blipFill>
          <a:blip r:embed="rId2" cstate="print"/>
          <a:srcRect/>
          <a:stretch>
            <a:fillRect/>
          </a:stretch>
        </p:blipFill>
        <p:spPr bwMode="auto">
          <a:xfrm>
            <a:off x="719668" y="333375"/>
            <a:ext cx="1680633" cy="782638"/>
          </a:xfrm>
          <a:prstGeom prst="rect">
            <a:avLst/>
          </a:prstGeom>
          <a:noFill/>
          <a:ln w="9525">
            <a:noFill/>
            <a:miter lim="800000"/>
            <a:headEnd/>
            <a:tailEnd/>
          </a:ln>
        </p:spPr>
      </p:pic>
      <p:sp>
        <p:nvSpPr>
          <p:cNvPr id="2" name="Title 1"/>
          <p:cNvSpPr>
            <a:spLocks noGrp="1"/>
          </p:cNvSpPr>
          <p:nvPr>
            <p:ph type="title"/>
          </p:nvPr>
        </p:nvSpPr>
        <p:spPr>
          <a:xfrm>
            <a:off x="744000" y="1368000"/>
            <a:ext cx="10704000" cy="648000"/>
          </a:xfrm>
        </p:spPr>
        <p:txBody>
          <a:bodyPr anchor="t" anchorCtr="0"/>
          <a:lstStyle/>
          <a:p>
            <a:r>
              <a:rPr lang="en-US" dirty="0"/>
              <a:t>Click to edit Master title style</a:t>
            </a:r>
          </a:p>
        </p:txBody>
      </p:sp>
      <p:sp>
        <p:nvSpPr>
          <p:cNvPr id="3" name="Content Placeholder 2"/>
          <p:cNvSpPr>
            <a:spLocks noGrp="1"/>
          </p:cNvSpPr>
          <p:nvPr>
            <p:ph sz="half" idx="1"/>
          </p:nvPr>
        </p:nvSpPr>
        <p:spPr>
          <a:xfrm>
            <a:off x="744000" y="2088000"/>
            <a:ext cx="5232000" cy="4068000"/>
          </a:xfrm>
        </p:spPr>
        <p:txBody>
          <a:bodyPr/>
          <a:lstStyle>
            <a:lvl1pPr>
              <a:defRPr sz="1800" baseline="0"/>
            </a:lvl1pPr>
            <a:lvl2pPr>
              <a:defRPr sz="1800"/>
            </a:lvl2pPr>
            <a:lvl3pPr>
              <a:defRPr sz="1800"/>
            </a:lvl3pPr>
            <a:lvl4pPr>
              <a:defRPr sz="1600"/>
            </a:lvl4pPr>
            <a:lvl5pPr>
              <a:defRPr sz="1600"/>
            </a:lvl5pPr>
            <a:lvl6pPr>
              <a:defRPr sz="1400"/>
            </a:lvl6pPr>
            <a:lvl7pPr>
              <a:defRPr sz="1800"/>
            </a:lvl7pPr>
            <a:lvl8pPr>
              <a:defRPr sz="1800"/>
            </a:lvl8pPr>
            <a:lvl9pPr>
              <a:defRPr sz="1800"/>
            </a:lvl9pPr>
          </a:lstStyle>
          <a:p>
            <a:pPr lvl="0"/>
            <a:r>
              <a:rPr lang="en-US" dirty="0"/>
              <a:t>Click to edit Master text styles</a:t>
            </a:r>
          </a:p>
          <a:p>
            <a:pPr lvl="1"/>
            <a:r>
              <a:rPr lang="en-US" dirty="0"/>
              <a:t>Second level</a:t>
            </a:r>
          </a:p>
          <a:p>
            <a:pPr lvl="3"/>
            <a:r>
              <a:rPr lang="en-US" dirty="0"/>
              <a:t>Third level</a:t>
            </a:r>
          </a:p>
          <a:p>
            <a:pPr lvl="4"/>
            <a:r>
              <a:rPr lang="en-US" dirty="0"/>
              <a:t>Fourth level</a:t>
            </a:r>
          </a:p>
          <a:p>
            <a:pPr lvl="5"/>
            <a:r>
              <a:rPr lang="en-US" dirty="0"/>
              <a:t>Fifth level</a:t>
            </a:r>
          </a:p>
        </p:txBody>
      </p:sp>
      <p:sp>
        <p:nvSpPr>
          <p:cNvPr id="4" name="Content Placeholder 3"/>
          <p:cNvSpPr>
            <a:spLocks noGrp="1"/>
          </p:cNvSpPr>
          <p:nvPr>
            <p:ph sz="half" idx="2"/>
          </p:nvPr>
        </p:nvSpPr>
        <p:spPr>
          <a:xfrm>
            <a:off x="6216000" y="2088000"/>
            <a:ext cx="5232000" cy="4068000"/>
          </a:xfrm>
        </p:spPr>
        <p:txBody>
          <a:bodyPr/>
          <a:lstStyle>
            <a:lvl1pPr>
              <a:defRPr sz="1800" baseline="0"/>
            </a:lvl1pPr>
            <a:lvl2pPr>
              <a:defRPr sz="1800"/>
            </a:lvl2pPr>
            <a:lvl3pPr>
              <a:defRPr sz="1800"/>
            </a:lvl3pPr>
            <a:lvl4pPr>
              <a:defRPr sz="1600"/>
            </a:lvl4pPr>
            <a:lvl5pPr>
              <a:defRPr sz="1600"/>
            </a:lvl5pPr>
            <a:lvl6pPr>
              <a:defRPr sz="1400"/>
            </a:lvl6pPr>
            <a:lvl7pPr>
              <a:defRPr sz="1800"/>
            </a:lvl7pPr>
            <a:lvl8pPr>
              <a:defRPr sz="1800"/>
            </a:lvl8pPr>
            <a:lvl9pPr>
              <a:defRPr sz="1800"/>
            </a:lvl9pPr>
          </a:lstStyle>
          <a:p>
            <a:pPr lvl="0"/>
            <a:r>
              <a:rPr lang="en-US" dirty="0"/>
              <a:t>Click to edit Master text styles</a:t>
            </a:r>
          </a:p>
          <a:p>
            <a:pPr lvl="1"/>
            <a:r>
              <a:rPr lang="en-US" dirty="0"/>
              <a:t>Second level</a:t>
            </a:r>
          </a:p>
          <a:p>
            <a:pPr lvl="3"/>
            <a:r>
              <a:rPr lang="en-US" dirty="0"/>
              <a:t>Third level</a:t>
            </a:r>
          </a:p>
          <a:p>
            <a:pPr lvl="4"/>
            <a:r>
              <a:rPr lang="en-US" dirty="0"/>
              <a:t>Fourth level</a:t>
            </a:r>
          </a:p>
          <a:p>
            <a:pPr lvl="5"/>
            <a:r>
              <a:rPr lang="en-US" dirty="0"/>
              <a:t>Fifth level</a:t>
            </a:r>
          </a:p>
        </p:txBody>
      </p:sp>
      <p:sp>
        <p:nvSpPr>
          <p:cNvPr id="6" name="Slide Number Placeholder 5"/>
          <p:cNvSpPr>
            <a:spLocks noGrp="1"/>
          </p:cNvSpPr>
          <p:nvPr>
            <p:ph type="sldNum" sz="quarter" idx="10"/>
          </p:nvPr>
        </p:nvSpPr>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rPr>
              <a:t>  </a:t>
            </a:r>
          </a:p>
        </p:txBody>
      </p:sp>
    </p:spTree>
    <p:extLst>
      <p:ext uri="{BB962C8B-B14F-4D97-AF65-F5344CB8AC3E}">
        <p14:creationId xmlns:p14="http://schemas.microsoft.com/office/powerpoint/2010/main" val="3383000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609600" y="6356351"/>
            <a:ext cx="2844800" cy="365125"/>
          </a:xfrm>
          <a:prstGeom prst="rect">
            <a:avLst/>
          </a:prstGeom>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C07BC8F9-62DB-489D-B6D5-81128B9DD41C}" type="slidenum">
              <a:rPr kumimoji="0" lang="en-GB" altLang="en-US" sz="2400" b="0" i="0" u="none" strike="noStrike" kern="1200" cap="none" spc="0" normalizeH="0" baseline="0" noProof="0">
                <a:ln>
                  <a:noFill/>
                </a:ln>
                <a:solidFill>
                  <a:prstClr val="black"/>
                </a:solidFill>
                <a:effectLst/>
                <a:uLnTx/>
                <a:uFillTx/>
                <a:latin typeface="Arial" pitchFamily="84" charset="0"/>
                <a:ea typeface="ヒラギノ角ゴ Pro W3" pitchFamily="84" charset="-128"/>
              </a:rPr>
              <a:pPr marL="0" marR="0" lvl="0" indent="0" algn="l" defTabSz="914400" rtl="0" eaLnBrk="1" fontAlgn="base" latinLnBrk="0" hangingPunct="1">
                <a:lnSpc>
                  <a:spcPct val="100000"/>
                </a:lnSpc>
                <a:spcBef>
                  <a:spcPct val="0"/>
                </a:spcBef>
                <a:spcAft>
                  <a:spcPct val="0"/>
                </a:spcAft>
                <a:buClrTx/>
                <a:buSzTx/>
                <a:buFontTx/>
                <a:buNone/>
                <a:tabLst/>
                <a:defRPr/>
              </a:pPr>
              <a:t>‹#›</a:t>
            </a:fld>
            <a:endParaRPr kumimoji="0" lang="en-GB" altLang="en-US" sz="2400" b="0" i="0" u="none" strike="noStrike" kern="1200" cap="none" spc="0" normalizeH="0" baseline="0" noProof="0">
              <a:ln>
                <a:noFill/>
              </a:ln>
              <a:solidFill>
                <a:prstClr val="black"/>
              </a:solidFill>
              <a:effectLst/>
              <a:uLnTx/>
              <a:uFillTx/>
              <a:latin typeface="Arial" pitchFamily="84" charset="0"/>
              <a:ea typeface="ヒラギノ角ゴ Pro W3" pitchFamily="84" charset="-128"/>
            </a:endParaRPr>
          </a:p>
        </p:txBody>
      </p:sp>
      <p:sp>
        <p:nvSpPr>
          <p:cNvPr id="3" name="Slide Number Placeholder 5"/>
          <p:cNvSpPr>
            <a:spLocks noGrp="1"/>
          </p:cNvSpPr>
          <p:nvPr>
            <p:ph type="sldNum" sz="quarter" idx="11"/>
          </p:nvPr>
        </p:nvSpPr>
        <p:spPr>
          <a:ln/>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CDB0BE6C-439A-41AA-8C7E-97744EE671FD}" type="slidenum">
              <a:rPr kumimoji="0" lang="en-GB" alt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rPr>
              <a:pPr marL="0" marR="0" lvl="0" indent="0" algn="l"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endParaRPr>
          </a:p>
        </p:txBody>
      </p:sp>
    </p:spTree>
    <p:extLst>
      <p:ext uri="{BB962C8B-B14F-4D97-AF65-F5344CB8AC3E}">
        <p14:creationId xmlns:p14="http://schemas.microsoft.com/office/powerpoint/2010/main" val="206173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Section Header">
    <p:spTree>
      <p:nvGrpSpPr>
        <p:cNvPr id="1" name=""/>
        <p:cNvGrpSpPr/>
        <p:nvPr/>
      </p:nvGrpSpPr>
      <p:grpSpPr>
        <a:xfrm>
          <a:off x="0" y="0"/>
          <a:ext cx="0" cy="0"/>
          <a:chOff x="0" y="0"/>
          <a:chExt cx="0" cy="0"/>
        </a:xfrm>
      </p:grpSpPr>
      <p:sp>
        <p:nvSpPr>
          <p:cNvPr id="4" name="Rectangle 3"/>
          <p:cNvSpPr/>
          <p:nvPr userDrawn="1"/>
        </p:nvSpPr>
        <p:spPr>
          <a:xfrm>
            <a:off x="0" y="1773238"/>
            <a:ext cx="12192000" cy="5084762"/>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5" name="Rectangle 4"/>
          <p:cNvSpPr/>
          <p:nvPr userDrawn="1"/>
        </p:nvSpPr>
        <p:spPr>
          <a:xfrm>
            <a:off x="0" y="1628776"/>
            <a:ext cx="12192000" cy="14446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pic>
        <p:nvPicPr>
          <p:cNvPr id="6" name="Picture 9" descr="PHE_3268_SML_AW.png"/>
          <p:cNvPicPr>
            <a:picLocks noChangeAspect="1"/>
          </p:cNvPicPr>
          <p:nvPr userDrawn="1"/>
        </p:nvPicPr>
        <p:blipFill>
          <a:blip r:embed="rId2" cstate="print"/>
          <a:srcRect/>
          <a:stretch>
            <a:fillRect/>
          </a:stretch>
        </p:blipFill>
        <p:spPr bwMode="auto">
          <a:xfrm>
            <a:off x="719668" y="333375"/>
            <a:ext cx="1680633" cy="782638"/>
          </a:xfrm>
          <a:prstGeom prst="rect">
            <a:avLst/>
          </a:prstGeom>
          <a:noFill/>
          <a:ln w="9525">
            <a:noFill/>
            <a:miter lim="800000"/>
            <a:headEnd/>
            <a:tailEnd/>
          </a:ln>
        </p:spPr>
      </p:pic>
      <p:sp>
        <p:nvSpPr>
          <p:cNvPr id="3" name="Text Placeholder 2"/>
          <p:cNvSpPr>
            <a:spLocks noGrp="1"/>
          </p:cNvSpPr>
          <p:nvPr>
            <p:ph type="body" idx="1"/>
          </p:nvPr>
        </p:nvSpPr>
        <p:spPr>
          <a:xfrm>
            <a:off x="744000" y="1800000"/>
            <a:ext cx="10704000" cy="4377600"/>
          </a:xfrm>
        </p:spPr>
        <p:txBody>
          <a:bodyPr/>
          <a:lstStyle>
            <a:lvl1pPr marL="0" indent="0">
              <a:buNone/>
              <a:defRPr sz="3600" b="0" i="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7" name="Slide Number Placeholder 5"/>
          <p:cNvSpPr>
            <a:spLocks noGrp="1"/>
          </p:cNvSpPr>
          <p:nvPr>
            <p:ph type="sldNum" sz="quarter" idx="10"/>
          </p:nvPr>
        </p:nvSpPr>
        <p:spPr>
          <a:noFill/>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rPr>
              <a:t>  </a:t>
            </a:r>
          </a:p>
        </p:txBody>
      </p:sp>
    </p:spTree>
    <p:extLst>
      <p:ext uri="{BB962C8B-B14F-4D97-AF65-F5344CB8AC3E}">
        <p14:creationId xmlns:p14="http://schemas.microsoft.com/office/powerpoint/2010/main" val="27777549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951" y="274638"/>
            <a:ext cx="10706100" cy="1143000"/>
          </a:xfrm>
          <a:prstGeom prst="rect">
            <a:avLst/>
          </a:prstGeom>
        </p:spPr>
        <p:txBody>
          <a:bodyPr vert="horz" lIns="0" tIns="0" rIns="0" bIns="0" rtlCol="0" anchor="ctr">
            <a:normAutofit/>
          </a:bodyPr>
          <a:lstStyle/>
          <a:p>
            <a:r>
              <a:rPr lang="en-US" dirty="0"/>
              <a:t>Click to edit Master title style</a:t>
            </a:r>
          </a:p>
        </p:txBody>
      </p:sp>
      <p:sp>
        <p:nvSpPr>
          <p:cNvPr id="1027" name="Text Placeholder 2"/>
          <p:cNvSpPr>
            <a:spLocks noGrp="1"/>
          </p:cNvSpPr>
          <p:nvPr>
            <p:ph type="body" idx="1"/>
          </p:nvPr>
        </p:nvSpPr>
        <p:spPr bwMode="auto">
          <a:xfrm>
            <a:off x="742951" y="1600201"/>
            <a:ext cx="10706100" cy="452596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dirty="0"/>
              <a:t>Click to edit Master text styles</a:t>
            </a:r>
          </a:p>
          <a:p>
            <a:pPr lvl="1"/>
            <a:r>
              <a:rPr lang="en-US" dirty="0"/>
              <a:t>Second level</a:t>
            </a:r>
          </a:p>
          <a:p>
            <a:pPr lvl="3"/>
            <a:r>
              <a:rPr lang="en-US" dirty="0"/>
              <a:t>Third level</a:t>
            </a:r>
          </a:p>
          <a:p>
            <a:pPr lvl="4"/>
            <a:r>
              <a:rPr lang="en-US" dirty="0"/>
              <a:t>Fourth level</a:t>
            </a:r>
          </a:p>
          <a:p>
            <a:pPr lvl="5"/>
            <a:r>
              <a:rPr lang="en-US" dirty="0"/>
              <a:t>Fifth level</a:t>
            </a:r>
          </a:p>
        </p:txBody>
      </p:sp>
      <p:sp>
        <p:nvSpPr>
          <p:cNvPr id="7" name="Slide Number Placeholder 5"/>
          <p:cNvSpPr>
            <a:spLocks noGrp="1"/>
          </p:cNvSpPr>
          <p:nvPr>
            <p:ph type="sldNum" sz="quarter" idx="4"/>
          </p:nvPr>
        </p:nvSpPr>
        <p:spPr>
          <a:xfrm>
            <a:off x="0" y="6308726"/>
            <a:ext cx="12192000" cy="549275"/>
          </a:xfrm>
          <a:prstGeom prst="rect">
            <a:avLst/>
          </a:prstGeom>
          <a:solidFill>
            <a:schemeClr val="bg2"/>
          </a:solidFill>
        </p:spPr>
        <p:txBody>
          <a:bodyPr vert="horz" wrap="square" lIns="0" tIns="0" rIns="91440" bIns="0" numCol="1" anchor="ctr" anchorCtr="0" compatLnSpc="1">
            <a:prstTxWarp prst="textNoShape">
              <a:avLst/>
            </a:prstTxWarp>
          </a:bodyPr>
          <a:lstStyle>
            <a:lvl1pPr>
              <a:defRPr sz="1200">
                <a:solidFill>
                  <a:schemeClr val="bg1"/>
                </a:solidFill>
              </a:defRPr>
            </a:lvl1pPr>
          </a:lstStyle>
          <a:p>
            <a:pPr>
              <a:defRPr/>
            </a:pPr>
            <a:r>
              <a:rPr lang="en-US" dirty="0"/>
              <a:t>   </a:t>
            </a:r>
          </a:p>
        </p:txBody>
      </p:sp>
    </p:spTree>
    <p:extLst>
      <p:ext uri="{BB962C8B-B14F-4D97-AF65-F5344CB8AC3E}">
        <p14:creationId xmlns:p14="http://schemas.microsoft.com/office/powerpoint/2010/main" val="5330279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hf hdr="0" dt="0"/>
  <p:txStyles>
    <p:titleStyle>
      <a:lvl1pPr algn="l" rtl="0" eaLnBrk="0" fontAlgn="base" hangingPunct="0">
        <a:spcBef>
          <a:spcPct val="0"/>
        </a:spcBef>
        <a:spcAft>
          <a:spcPct val="0"/>
        </a:spcAft>
        <a:defRPr sz="4000" kern="1200" spc="-150">
          <a:solidFill>
            <a:srgbClr val="00AE9E"/>
          </a:solidFill>
          <a:latin typeface="+mj-lt"/>
          <a:ea typeface="ヒラギノ角ゴ Pro W3" pitchFamily="84" charset="-128"/>
          <a:cs typeface="ヒラギノ角ゴ Pro W3" pitchFamily="84" charset="-128"/>
        </a:defRPr>
      </a:lvl1pPr>
      <a:lvl2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2pPr>
      <a:lvl3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3pPr>
      <a:lvl4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4pPr>
      <a:lvl5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5pPr>
      <a:lvl6pPr marL="4572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6pPr>
      <a:lvl7pPr marL="9144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7pPr>
      <a:lvl8pPr marL="13716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8pPr>
      <a:lvl9pPr marL="18288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9pPr>
    </p:titleStyle>
    <p:bodyStyle>
      <a:lvl1pPr marL="342900" indent="-342900" algn="l" rtl="0" eaLnBrk="0" fontAlgn="base" hangingPunct="0">
        <a:spcBef>
          <a:spcPts val="1200"/>
        </a:spcBef>
        <a:spcAft>
          <a:spcPct val="0"/>
        </a:spcAft>
        <a:buFont typeface="Arial" pitchFamily="84" charset="0"/>
        <a:defRPr kern="1200" baseline="0">
          <a:solidFill>
            <a:srgbClr val="00AE9E"/>
          </a:solidFill>
          <a:latin typeface="Arial" pitchFamily="34" charset="0"/>
          <a:ea typeface="ヒラギノ角ゴ Pro W3" pitchFamily="84" charset="-128"/>
          <a:cs typeface="ヒラギノ角ゴ Pro W3" pitchFamily="84" charset="-128"/>
        </a:defRPr>
      </a:lvl1pPr>
      <a:lvl2pPr marL="354013" indent="-176213" algn="l" rtl="0" eaLnBrk="0" fontAlgn="base" hangingPunct="0">
        <a:spcBef>
          <a:spcPts val="600"/>
        </a:spcBef>
        <a:spcAft>
          <a:spcPct val="0"/>
        </a:spcAft>
        <a:defRPr kern="1200" baseline="0">
          <a:solidFill>
            <a:schemeClr val="tx1"/>
          </a:solidFill>
          <a:latin typeface="Arial" pitchFamily="34" charset="0"/>
          <a:ea typeface="ヒラギノ角ゴ Pro W3" pitchFamily="84" charset="-128"/>
          <a:cs typeface="+mn-cs"/>
        </a:defRPr>
      </a:lvl2pPr>
      <a:lvl3pPr marL="215900" indent="-215900" algn="l" rtl="0" eaLnBrk="0" fontAlgn="base" hangingPunct="0">
        <a:spcBef>
          <a:spcPts val="600"/>
        </a:spcBef>
        <a:spcAft>
          <a:spcPct val="0"/>
        </a:spcAft>
        <a:buFont typeface="Arial" pitchFamily="84" charset="0"/>
        <a:buChar char="•"/>
        <a:defRPr kern="1200">
          <a:solidFill>
            <a:schemeClr val="tx1"/>
          </a:solidFill>
          <a:latin typeface="Arial" pitchFamily="34" charset="0"/>
          <a:ea typeface="ヒラギノ角ゴ Pro W3" pitchFamily="84" charset="-128"/>
          <a:cs typeface="+mn-cs"/>
        </a:defRPr>
      </a:lvl3pPr>
      <a:lvl4pPr marL="625475" indent="-190500" algn="l" rtl="0" eaLnBrk="0" fontAlgn="base" hangingPunct="0">
        <a:spcBef>
          <a:spcPts val="600"/>
        </a:spcBef>
        <a:spcAft>
          <a:spcPct val="0"/>
        </a:spcAft>
        <a:buFont typeface="Arial" pitchFamily="34" charset="0"/>
        <a:buChar char="•"/>
        <a:defRPr sz="1600" kern="1200">
          <a:solidFill>
            <a:schemeClr val="tx1"/>
          </a:solidFill>
          <a:latin typeface="Arial" pitchFamily="34" charset="0"/>
          <a:ea typeface="ヒラギノ角ゴ Pro W3" pitchFamily="84" charset="-128"/>
          <a:cs typeface="+mn-cs"/>
        </a:defRPr>
      </a:lvl4pPr>
      <a:lvl5pPr marL="1073150" indent="-177800" algn="l" rtl="0" eaLnBrk="0" fontAlgn="base" hangingPunct="0">
        <a:spcBef>
          <a:spcPct val="20000"/>
        </a:spcBef>
        <a:spcAft>
          <a:spcPct val="0"/>
        </a:spcAft>
        <a:buFont typeface="Arial" pitchFamily="34" charset="0"/>
        <a:buChar char="•"/>
        <a:defRPr sz="1500" kern="1200">
          <a:solidFill>
            <a:schemeClr val="tx1"/>
          </a:solidFill>
          <a:latin typeface="Arial" pitchFamily="34" charset="0"/>
          <a:ea typeface="ヒラギノ角ゴ Pro W3" pitchFamily="84" charset="-128"/>
          <a:cs typeface="+mn-cs"/>
        </a:defRPr>
      </a:lvl5pPr>
      <a:lvl6pPr marL="1520825" indent="-187325" algn="l" defTabSz="914400" rtl="0" eaLnBrk="1" latinLnBrk="0" hangingPunct="1">
        <a:spcBef>
          <a:spcPct val="20000"/>
        </a:spcBef>
        <a:buFontTx/>
        <a:buNone/>
        <a:defRPr sz="1400" kern="1200" baseline="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3.jpe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jpeg"/><Relationship Id="rId9"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diagramColors" Target="../diagrams/colors2.xml"/><Relationship Id="rId3" Type="http://schemas.openxmlformats.org/officeDocument/2006/relationships/image" Target="../media/image3.jpeg"/><Relationship Id="rId7" Type="http://schemas.openxmlformats.org/officeDocument/2006/relationships/image" Target="../media/image6.png"/><Relationship Id="rId12"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5.png"/><Relationship Id="rId11" Type="http://schemas.openxmlformats.org/officeDocument/2006/relationships/diagramLayout" Target="../diagrams/layout2.xml"/><Relationship Id="rId5" Type="http://schemas.microsoft.com/office/2007/relationships/hdphoto" Target="../media/hdphoto1.wdp"/><Relationship Id="rId10" Type="http://schemas.openxmlformats.org/officeDocument/2006/relationships/diagramData" Target="../diagrams/data2.xml"/><Relationship Id="rId4" Type="http://schemas.openxmlformats.org/officeDocument/2006/relationships/image" Target="../media/image4.jpeg"/><Relationship Id="rId9" Type="http://schemas.openxmlformats.org/officeDocument/2006/relationships/image" Target="../media/image8.jpeg"/><Relationship Id="rId14"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3.jpeg"/><Relationship Id="rId7"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5.png"/><Relationship Id="rId5" Type="http://schemas.microsoft.com/office/2007/relationships/hdphoto" Target="../media/hdphoto1.wdp"/><Relationship Id="rId10" Type="http://schemas.openxmlformats.org/officeDocument/2006/relationships/image" Target="../media/image14.jpeg"/><Relationship Id="rId4" Type="http://schemas.openxmlformats.org/officeDocument/2006/relationships/image" Target="../media/image4.jpeg"/><Relationship Id="rId9"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4.jpe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2" Type="http://schemas.openxmlformats.org/officeDocument/2006/relationships/hyperlink" Target="mailto:Lara.snowdon@phe.gov.u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082000" y="2132857"/>
            <a:ext cx="6678296" cy="2084543"/>
          </a:xfrm>
        </p:spPr>
        <p:txBody>
          <a:bodyPr/>
          <a:lstStyle/>
          <a:p>
            <a:r>
              <a:rPr lang="en-GB" sz="4000" dirty="0"/>
              <a:t>A Strategic Framework for the Prevention of Domestic and Sexual Violence and Abuse</a:t>
            </a:r>
            <a:br>
              <a:rPr lang="en-GB" sz="4000" dirty="0"/>
            </a:br>
            <a:r>
              <a:rPr lang="en-GB" sz="4000" dirty="0"/>
              <a:t>	</a:t>
            </a:r>
          </a:p>
        </p:txBody>
      </p:sp>
      <p:sp>
        <p:nvSpPr>
          <p:cNvPr id="2" name="Subtitle 1"/>
          <p:cNvSpPr>
            <a:spLocks noGrp="1"/>
          </p:cNvSpPr>
          <p:nvPr>
            <p:ph type="subTitle" idx="1"/>
          </p:nvPr>
        </p:nvSpPr>
        <p:spPr/>
        <p:txBody>
          <a:bodyPr>
            <a:normAutofit/>
          </a:bodyPr>
          <a:lstStyle/>
          <a:p>
            <a:r>
              <a:rPr lang="en-GB" dirty="0"/>
              <a:t>Lara Snowdon, Public Health England </a:t>
            </a:r>
          </a:p>
        </p:txBody>
      </p:sp>
      <p:pic>
        <p:nvPicPr>
          <p:cNvPr id="6" name="Picture 2" descr="P:\CExeGov\Public Health\DAAT\DEVONDAAT\ADMIN\LOGOS\Public Health Devon 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51784" y="332656"/>
            <a:ext cx="6235894" cy="100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133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C04C9-EE78-471E-91EE-65EBCCEE019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9C93FAF5-99C7-49E3-8111-829CC3254BF5}"/>
              </a:ext>
            </a:extLst>
          </p:cNvPr>
          <p:cNvSpPr>
            <a:spLocks noGrp="1"/>
          </p:cNvSpPr>
          <p:nvPr>
            <p:ph idx="1"/>
          </p:nvPr>
        </p:nvSpPr>
        <p:spPr/>
        <p:txBody>
          <a:bodyPr/>
          <a:lstStyle/>
          <a:p>
            <a:pPr>
              <a:buFont typeface="Arial" panose="020B0604020202020204" pitchFamily="34" charset="0"/>
              <a:buChar char="•"/>
            </a:pPr>
            <a:r>
              <a:rPr lang="en-GB" sz="2400" dirty="0"/>
              <a:t>Case Study – The Devon Model </a:t>
            </a:r>
          </a:p>
          <a:p>
            <a:pPr>
              <a:buFont typeface="Arial" panose="020B0604020202020204" pitchFamily="34" charset="0"/>
              <a:buChar char="•"/>
            </a:pPr>
            <a:r>
              <a:rPr lang="en-GB" sz="2400" dirty="0"/>
              <a:t>A conceptual model for a strategic response to DSVA </a:t>
            </a:r>
          </a:p>
          <a:p>
            <a:pPr>
              <a:buFont typeface="Arial" panose="020B0604020202020204" pitchFamily="34" charset="0"/>
              <a:buChar char="•"/>
            </a:pPr>
            <a:r>
              <a:rPr lang="en-GB" sz="2400" dirty="0"/>
              <a:t>Embeds a public health approach –</a:t>
            </a:r>
          </a:p>
          <a:p>
            <a:pPr lvl="3"/>
            <a:r>
              <a:rPr lang="en-GB" sz="2000" dirty="0"/>
              <a:t>Prevention </a:t>
            </a:r>
          </a:p>
          <a:p>
            <a:pPr lvl="3"/>
            <a:r>
              <a:rPr lang="en-GB" sz="2000" dirty="0"/>
              <a:t>Socio-ecological approach </a:t>
            </a:r>
          </a:p>
          <a:p>
            <a:pPr lvl="3"/>
            <a:r>
              <a:rPr lang="en-GB" sz="2000" dirty="0"/>
              <a:t>Multi-disciplinary (multi-agency) </a:t>
            </a:r>
          </a:p>
          <a:p>
            <a:pPr lvl="3"/>
            <a:r>
              <a:rPr lang="en-GB" sz="2000" dirty="0"/>
              <a:t>Life course approach </a:t>
            </a:r>
          </a:p>
          <a:p>
            <a:pPr lvl="3"/>
            <a:r>
              <a:rPr lang="en-GB" sz="2000" dirty="0"/>
              <a:t>Place based approach </a:t>
            </a:r>
          </a:p>
          <a:p>
            <a:pPr>
              <a:buFont typeface="Arial" panose="020B0604020202020204" pitchFamily="34" charset="0"/>
              <a:buChar char="•"/>
            </a:pPr>
            <a:r>
              <a:rPr lang="en-GB" sz="2400" dirty="0"/>
              <a:t>Re-orientate ‘the system’ towards these principles </a:t>
            </a:r>
          </a:p>
          <a:p>
            <a:pPr lvl="3"/>
            <a:endParaRPr lang="en-GB" sz="2000" dirty="0"/>
          </a:p>
          <a:p>
            <a:pPr>
              <a:buFont typeface="Arial" panose="020B0604020202020204" pitchFamily="34" charset="0"/>
              <a:buChar char="•"/>
            </a:pPr>
            <a:endParaRPr lang="en-GB" sz="2400" dirty="0"/>
          </a:p>
        </p:txBody>
      </p:sp>
      <p:sp>
        <p:nvSpPr>
          <p:cNvPr id="4" name="Slide Number Placeholder 3">
            <a:extLst>
              <a:ext uri="{FF2B5EF4-FFF2-40B4-BE49-F238E27FC236}">
                <a16:creationId xmlns:a16="http://schemas.microsoft.com/office/drawing/2014/main" id="{3F99673C-D0C2-48C1-8861-D3CBC7B75138}"/>
              </a:ext>
            </a:extLst>
          </p:cNvPr>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3018541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a:xfrm>
            <a:off x="1524000" y="6308726"/>
            <a:ext cx="9144000" cy="549275"/>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graphicFrame>
        <p:nvGraphicFramePr>
          <p:cNvPr id="3" name="Diagram 2"/>
          <p:cNvGraphicFramePr/>
          <p:nvPr>
            <p:extLst/>
          </p:nvPr>
        </p:nvGraphicFramePr>
        <p:xfrm>
          <a:off x="3073945" y="101560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rot="20456249">
            <a:off x="2192077" y="1289384"/>
            <a:ext cx="1728192" cy="1077218"/>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srgbClr val="98002E">
                    <a:lumMod val="60000"/>
                    <a:lumOff val="40000"/>
                  </a:srgbClr>
                </a:solidFill>
                <a:effectLst/>
                <a:uLnTx/>
                <a:uFillTx/>
                <a:latin typeface="Arial" pitchFamily="84" charset="0"/>
                <a:ea typeface="ヒラギノ角ゴ Pro W3" pitchFamily="84" charset="-128"/>
                <a:cs typeface="+mn-cs"/>
              </a:rPr>
              <a:t>Risk factors </a:t>
            </a:r>
          </a:p>
        </p:txBody>
      </p:sp>
      <p:sp>
        <p:nvSpPr>
          <p:cNvPr id="5" name="TextBox 4"/>
          <p:cNvSpPr txBox="1"/>
          <p:nvPr/>
        </p:nvSpPr>
        <p:spPr>
          <a:xfrm rot="20182271">
            <a:off x="7951626" y="4204140"/>
            <a:ext cx="2232248" cy="76944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00AE9E"/>
                </a:solidFill>
                <a:effectLst/>
                <a:uLnTx/>
                <a:uFillTx/>
                <a:latin typeface="Arial" pitchFamily="84" charset="0"/>
                <a:ea typeface="ヒラギノ角ゴ Pro W3" pitchFamily="84" charset="-128"/>
                <a:cs typeface="+mn-cs"/>
              </a:rPr>
              <a:t>Nature  </a:t>
            </a:r>
          </a:p>
        </p:txBody>
      </p:sp>
      <p:sp>
        <p:nvSpPr>
          <p:cNvPr id="6" name="TextBox 5"/>
          <p:cNvSpPr txBox="1"/>
          <p:nvPr/>
        </p:nvSpPr>
        <p:spPr>
          <a:xfrm rot="1432044">
            <a:off x="2458032" y="4289335"/>
            <a:ext cx="2376264" cy="769441"/>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00AE9E"/>
                </a:solidFill>
                <a:effectLst/>
                <a:uLnTx/>
                <a:uFillTx/>
                <a:latin typeface="Arial" pitchFamily="84" charset="0"/>
                <a:ea typeface="ヒラギノ角ゴ Pro W3" pitchFamily="84" charset="-128"/>
                <a:cs typeface="+mn-cs"/>
              </a:rPr>
              <a:t>Setting </a:t>
            </a:r>
          </a:p>
        </p:txBody>
      </p:sp>
      <p:sp>
        <p:nvSpPr>
          <p:cNvPr id="8" name="TextBox 7"/>
          <p:cNvSpPr txBox="1"/>
          <p:nvPr/>
        </p:nvSpPr>
        <p:spPr>
          <a:xfrm rot="968255">
            <a:off x="7554910" y="838174"/>
            <a:ext cx="2736499" cy="95410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srgbClr val="990033"/>
                </a:solidFill>
                <a:effectLst/>
                <a:uLnTx/>
                <a:uFillTx/>
                <a:latin typeface="Arial" pitchFamily="84" charset="0"/>
                <a:ea typeface="ヒラギノ角ゴ Pro W3" pitchFamily="84" charset="-128"/>
                <a:cs typeface="+mn-cs"/>
              </a:rPr>
              <a:t>Protective factors </a:t>
            </a:r>
          </a:p>
        </p:txBody>
      </p:sp>
      <p:sp>
        <p:nvSpPr>
          <p:cNvPr id="9" name="TextBox 8"/>
          <p:cNvSpPr txBox="1"/>
          <p:nvPr/>
        </p:nvSpPr>
        <p:spPr>
          <a:xfrm>
            <a:off x="3207869" y="5296015"/>
            <a:ext cx="4926303" cy="58477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srgbClr val="7030A0"/>
                </a:solidFill>
                <a:effectLst/>
                <a:uLnTx/>
                <a:uFillTx/>
                <a:latin typeface="Arial" pitchFamily="84" charset="0"/>
                <a:ea typeface="ヒラギノ角ゴ Pro W3" pitchFamily="84" charset="-128"/>
                <a:cs typeface="+mn-cs"/>
              </a:rPr>
              <a:t>Prevention strategies </a:t>
            </a:r>
          </a:p>
        </p:txBody>
      </p:sp>
      <p:sp>
        <p:nvSpPr>
          <p:cNvPr id="10" name="TextBox 9"/>
          <p:cNvSpPr txBox="1"/>
          <p:nvPr/>
        </p:nvSpPr>
        <p:spPr>
          <a:xfrm rot="21007395">
            <a:off x="3755551" y="701340"/>
            <a:ext cx="1678219" cy="584775"/>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srgbClr val="11175E">
                    <a:lumMod val="60000"/>
                    <a:lumOff val="40000"/>
                  </a:srgbClr>
                </a:solidFill>
                <a:effectLst/>
                <a:uLnTx/>
                <a:uFillTx/>
                <a:latin typeface="Arial" pitchFamily="84" charset="0"/>
                <a:ea typeface="ヒラギノ角ゴ Pro W3" pitchFamily="84" charset="-128"/>
                <a:cs typeface="+mn-cs"/>
              </a:rPr>
              <a:t>Impact</a:t>
            </a:r>
          </a:p>
        </p:txBody>
      </p:sp>
    </p:spTree>
    <p:extLst>
      <p:ext uri="{BB962C8B-B14F-4D97-AF65-F5344CB8AC3E}">
        <p14:creationId xmlns:p14="http://schemas.microsoft.com/office/powerpoint/2010/main" val="3925696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2082000" y="1268760"/>
            <a:ext cx="8190464" cy="4887240"/>
          </a:xfrm>
        </p:spPr>
        <p:txBody>
          <a:bodyPr/>
          <a:lstStyle/>
          <a:p>
            <a:r>
              <a:rPr lang="en-GB" sz="2200" b="1" dirty="0"/>
              <a:t>Domestic violence and abuse </a:t>
            </a:r>
            <a:endParaRPr lang="en-GB" sz="2200" b="1" i="1" dirty="0">
              <a:solidFill>
                <a:schemeClr val="tx1"/>
              </a:solidFill>
            </a:endParaRPr>
          </a:p>
          <a:p>
            <a:r>
              <a:rPr lang="en-GB" sz="2200" i="1" dirty="0">
                <a:solidFill>
                  <a:schemeClr val="tx1"/>
                </a:solidFill>
              </a:rPr>
              <a:t>“Any incident or pattern of incidents of controlling, coercive, threatening behaviour, violence or abuse between those aged 16 or over who are, or have been, intimate partners or family members regardless of gender or sexuality” </a:t>
            </a:r>
            <a:r>
              <a:rPr lang="en-GB" sz="2200" dirty="0">
                <a:solidFill>
                  <a:schemeClr val="tx1"/>
                </a:solidFill>
              </a:rPr>
              <a:t>(HM Government, 2018) </a:t>
            </a:r>
            <a:r>
              <a:rPr lang="en-GB" sz="2200" i="1" dirty="0">
                <a:solidFill>
                  <a:schemeClr val="tx1"/>
                </a:solidFill>
              </a:rPr>
              <a:t>. </a:t>
            </a:r>
          </a:p>
        </p:txBody>
      </p:sp>
      <p:sp>
        <p:nvSpPr>
          <p:cNvPr id="7" name="Content Placeholder 6"/>
          <p:cNvSpPr>
            <a:spLocks noGrp="1"/>
          </p:cNvSpPr>
          <p:nvPr>
            <p:ph sz="half" idx="2"/>
          </p:nvPr>
        </p:nvSpPr>
        <p:spPr>
          <a:xfrm>
            <a:off x="2063552" y="3429000"/>
            <a:ext cx="8136904" cy="4743224"/>
          </a:xfrm>
        </p:spPr>
        <p:txBody>
          <a:bodyPr/>
          <a:lstStyle/>
          <a:p>
            <a:r>
              <a:rPr lang="en-GB" sz="2200" b="1" dirty="0"/>
              <a:t>Sexual violence and abuse</a:t>
            </a:r>
          </a:p>
          <a:p>
            <a:r>
              <a:rPr lang="en-US" sz="2200" i="1" dirty="0">
                <a:solidFill>
                  <a:schemeClr val="tx1"/>
                </a:solidFill>
              </a:rPr>
              <a:t>“Any </a:t>
            </a:r>
            <a:r>
              <a:rPr lang="en-US" sz="2200" i="1" dirty="0" err="1">
                <a:solidFill>
                  <a:schemeClr val="tx1"/>
                </a:solidFill>
              </a:rPr>
              <a:t>behaviour</a:t>
            </a:r>
            <a:r>
              <a:rPr lang="en-US" sz="2200" i="1" dirty="0">
                <a:solidFill>
                  <a:schemeClr val="tx1"/>
                </a:solidFill>
              </a:rPr>
              <a:t> perceived to be of a sexual nature, any sexual act, attempt to obtain a sexual act, unwanted sexual comments or advances, or acts to traffic, or otherwise directed, against a person’s sexuality - which is unwanted and takes place without consent and understanding, by any person regardless of their relationship to the victim, in any setting” </a:t>
            </a:r>
            <a:r>
              <a:rPr lang="en-US" sz="2200" dirty="0">
                <a:solidFill>
                  <a:schemeClr val="tx1"/>
                </a:solidFill>
              </a:rPr>
              <a:t> (Devon, 2016)</a:t>
            </a:r>
            <a:r>
              <a:rPr lang="en-US" sz="2200" i="1" dirty="0">
                <a:solidFill>
                  <a:schemeClr val="tx1"/>
                </a:solidFill>
              </a:rPr>
              <a:t>.</a:t>
            </a:r>
            <a:endParaRPr lang="en-GB" sz="2200" i="1" dirty="0">
              <a:solidFill>
                <a:schemeClr val="tx1"/>
              </a:solidFill>
            </a:endParaRPr>
          </a:p>
          <a:p>
            <a:endParaRPr lang="en-GB" sz="2200" b="1" dirty="0"/>
          </a:p>
        </p:txBody>
      </p:sp>
      <p:sp>
        <p:nvSpPr>
          <p:cNvPr id="2" name="Slide Number Placeholder 1"/>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3680867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96F6-1B7E-41F7-9A58-99F8685B41B5}"/>
              </a:ext>
            </a:extLst>
          </p:cNvPr>
          <p:cNvSpPr>
            <a:spLocks noGrp="1"/>
          </p:cNvSpPr>
          <p:nvPr>
            <p:ph type="title"/>
          </p:nvPr>
        </p:nvSpPr>
        <p:spPr>
          <a:xfrm>
            <a:off x="2063865" y="1300518"/>
            <a:ext cx="8028000" cy="648000"/>
          </a:xfrm>
        </p:spPr>
        <p:txBody>
          <a:bodyPr/>
          <a:lstStyle/>
          <a:p>
            <a:r>
              <a:rPr lang="en-GB" dirty="0"/>
              <a:t>Headlines: </a:t>
            </a:r>
          </a:p>
        </p:txBody>
      </p:sp>
      <p:sp>
        <p:nvSpPr>
          <p:cNvPr id="3" name="Content Placeholder 2">
            <a:extLst>
              <a:ext uri="{FF2B5EF4-FFF2-40B4-BE49-F238E27FC236}">
                <a16:creationId xmlns:a16="http://schemas.microsoft.com/office/drawing/2014/main" id="{9A5BE82B-82A4-4339-93A9-632C11E345BB}"/>
              </a:ext>
            </a:extLst>
          </p:cNvPr>
          <p:cNvSpPr>
            <a:spLocks noGrp="1"/>
          </p:cNvSpPr>
          <p:nvPr>
            <p:ph sz="half" idx="1"/>
          </p:nvPr>
        </p:nvSpPr>
        <p:spPr>
          <a:xfrm>
            <a:off x="2063865" y="1948519"/>
            <a:ext cx="3924000" cy="5206957"/>
          </a:xfrm>
        </p:spPr>
        <p:txBody>
          <a:bodyPr/>
          <a:lstStyle/>
          <a:p>
            <a:r>
              <a:rPr lang="en-GB" b="1" dirty="0">
                <a:solidFill>
                  <a:schemeClr val="tx1"/>
                </a:solidFill>
              </a:rPr>
              <a:t>Domestic violence &amp; abuse </a:t>
            </a:r>
          </a:p>
          <a:p>
            <a:r>
              <a:rPr lang="en-GB" dirty="0">
                <a:solidFill>
                  <a:schemeClr val="tx1"/>
                </a:solidFill>
              </a:rPr>
              <a:t>The police recorded 599,549 domestic abuse-related crimes in the year ending March 2018. This was an increase of 23% from the previous year. </a:t>
            </a:r>
          </a:p>
          <a:p>
            <a:r>
              <a:rPr lang="en-GB" dirty="0">
                <a:solidFill>
                  <a:schemeClr val="tx1"/>
                </a:solidFill>
              </a:rPr>
              <a:t>Over 2,000,000 estimated victims per year (16-59) (</a:t>
            </a:r>
            <a:r>
              <a:rPr lang="en-GB" dirty="0" err="1">
                <a:solidFill>
                  <a:schemeClr val="tx1"/>
                </a:solidFill>
              </a:rPr>
              <a:t>nov</a:t>
            </a:r>
            <a:r>
              <a:rPr lang="en-GB" dirty="0">
                <a:solidFill>
                  <a:schemeClr val="tx1"/>
                </a:solidFill>
              </a:rPr>
              <a:t> 18)</a:t>
            </a:r>
          </a:p>
          <a:p>
            <a:r>
              <a:rPr lang="en-GB" dirty="0">
                <a:solidFill>
                  <a:schemeClr val="tx1"/>
                </a:solidFill>
              </a:rPr>
              <a:t>Over four in five victims (83%) of partner abuse did not report the abuse to the police. (</a:t>
            </a:r>
            <a:r>
              <a:rPr lang="en-GB" dirty="0" err="1">
                <a:solidFill>
                  <a:schemeClr val="tx1"/>
                </a:solidFill>
              </a:rPr>
              <a:t>nov</a:t>
            </a:r>
            <a:r>
              <a:rPr lang="en-GB" dirty="0">
                <a:solidFill>
                  <a:schemeClr val="tx1"/>
                </a:solidFill>
              </a:rPr>
              <a:t> 18)</a:t>
            </a:r>
          </a:p>
          <a:p>
            <a:endParaRPr lang="en-GB" b="1" dirty="0">
              <a:solidFill>
                <a:schemeClr val="tx1"/>
              </a:solidFill>
            </a:endParaRPr>
          </a:p>
        </p:txBody>
      </p:sp>
      <p:sp>
        <p:nvSpPr>
          <p:cNvPr id="4" name="Content Placeholder 3">
            <a:extLst>
              <a:ext uri="{FF2B5EF4-FFF2-40B4-BE49-F238E27FC236}">
                <a16:creationId xmlns:a16="http://schemas.microsoft.com/office/drawing/2014/main" id="{62DDA005-853C-49A2-9FCA-B01036100098}"/>
              </a:ext>
            </a:extLst>
          </p:cNvPr>
          <p:cNvSpPr>
            <a:spLocks noGrp="1"/>
          </p:cNvSpPr>
          <p:nvPr>
            <p:ph sz="half" idx="2"/>
          </p:nvPr>
        </p:nvSpPr>
        <p:spPr>
          <a:xfrm>
            <a:off x="6345595" y="1948519"/>
            <a:ext cx="3924000" cy="4806595"/>
          </a:xfrm>
        </p:spPr>
        <p:txBody>
          <a:bodyPr/>
          <a:lstStyle/>
          <a:p>
            <a:r>
              <a:rPr lang="en-GB" b="1" dirty="0">
                <a:solidFill>
                  <a:schemeClr val="tx1"/>
                </a:solidFill>
              </a:rPr>
              <a:t>Sexual violence &amp; abuse</a:t>
            </a:r>
          </a:p>
          <a:p>
            <a:r>
              <a:rPr lang="en-GB" dirty="0">
                <a:solidFill>
                  <a:schemeClr val="tx1"/>
                </a:solidFill>
              </a:rPr>
              <a:t>20% of women and 4% of men have experienced some type of sexual assault since age 16 (</a:t>
            </a:r>
            <a:r>
              <a:rPr lang="en-GB" dirty="0" err="1">
                <a:solidFill>
                  <a:schemeClr val="tx1"/>
                </a:solidFill>
              </a:rPr>
              <a:t>feb</a:t>
            </a:r>
            <a:r>
              <a:rPr lang="en-GB" dirty="0">
                <a:solidFill>
                  <a:schemeClr val="tx1"/>
                </a:solidFill>
              </a:rPr>
              <a:t> 18)</a:t>
            </a:r>
          </a:p>
          <a:p>
            <a:r>
              <a:rPr lang="en-GB" dirty="0">
                <a:solidFill>
                  <a:schemeClr val="tx1"/>
                </a:solidFill>
              </a:rPr>
              <a:t>5 in 6 victims (83%) did not report their experiences to the police (</a:t>
            </a:r>
            <a:r>
              <a:rPr lang="en-GB" dirty="0" err="1">
                <a:solidFill>
                  <a:schemeClr val="tx1"/>
                </a:solidFill>
              </a:rPr>
              <a:t>feb</a:t>
            </a:r>
            <a:r>
              <a:rPr lang="en-GB" dirty="0">
                <a:solidFill>
                  <a:schemeClr val="tx1"/>
                </a:solidFill>
              </a:rPr>
              <a:t> 18)</a:t>
            </a:r>
          </a:p>
          <a:p>
            <a:r>
              <a:rPr lang="en-GB" b="1" dirty="0">
                <a:solidFill>
                  <a:schemeClr val="tx1"/>
                </a:solidFill>
              </a:rPr>
              <a:t>Year-on-year increases in reporting to the Police </a:t>
            </a:r>
          </a:p>
          <a:p>
            <a:r>
              <a:rPr lang="en-GB" dirty="0">
                <a:solidFill>
                  <a:schemeClr val="tx1"/>
                </a:solidFill>
              </a:rPr>
              <a:t>Age, gender, disability, group norms, abusive relationship – risk factors </a:t>
            </a:r>
          </a:p>
          <a:p>
            <a:r>
              <a:rPr lang="en-GB" dirty="0">
                <a:solidFill>
                  <a:schemeClr val="tx1"/>
                </a:solidFill>
              </a:rPr>
              <a:t>Trauma, mental health, substance abuse, reproductive and sexual health problems  </a:t>
            </a:r>
          </a:p>
          <a:p>
            <a:endParaRPr lang="en-GB" dirty="0">
              <a:solidFill>
                <a:schemeClr val="tx1"/>
              </a:solidFill>
            </a:endParaRPr>
          </a:p>
        </p:txBody>
      </p:sp>
      <p:sp>
        <p:nvSpPr>
          <p:cNvPr id="5" name="Slide Number Placeholder 4">
            <a:extLst>
              <a:ext uri="{FF2B5EF4-FFF2-40B4-BE49-F238E27FC236}">
                <a16:creationId xmlns:a16="http://schemas.microsoft.com/office/drawing/2014/main" id="{DCCEBDDA-FCBE-47EE-BBD0-60A472520B69}"/>
              </a:ext>
            </a:extLst>
          </p:cNvPr>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4233199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1028" name="Picture 4"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37840"/>
          <a:stretch/>
        </p:blipFill>
        <p:spPr bwMode="auto">
          <a:xfrm>
            <a:off x="1506703" y="4005563"/>
            <a:ext cx="2972857" cy="242749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news headlines domestic abuse"/>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26" name="Picture 2" descr="Image result for news headlines domestic abuse sexual violence"/>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r="6281"/>
          <a:stretch/>
        </p:blipFill>
        <p:spPr bwMode="auto">
          <a:xfrm>
            <a:off x="4479559" y="160338"/>
            <a:ext cx="6188442" cy="3982546"/>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8" descr="Image result for news headlines domestic abuse"/>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sp>
        <p:nvSpPr>
          <p:cNvPr id="7" name="AutoShape 10" descr="Image result for news headlines domestic abuse"/>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35"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99561" y="4142884"/>
            <a:ext cx="4361466" cy="2289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7" name="Picture 13" descr="Image result for news headlines sexual abuse"/>
          <p:cNvPicPr>
            <a:picLocks noChangeAspect="1" noChangeArrowheads="1"/>
          </p:cNvPicPr>
          <p:nvPr/>
        </p:nvPicPr>
        <p:blipFill rotWithShape="1">
          <a:blip r:embed="rId7">
            <a:extLst>
              <a:ext uri="{28A0092B-C50C-407E-A947-70E740481C1C}">
                <a14:useLocalDpi xmlns:a14="http://schemas.microsoft.com/office/drawing/2010/main" val="0"/>
              </a:ext>
            </a:extLst>
          </a:blip>
          <a:srcRect l="17702" t="21063" r="17367" b="40539"/>
          <a:stretch/>
        </p:blipFill>
        <p:spPr bwMode="auto">
          <a:xfrm>
            <a:off x="4303424" y="4005562"/>
            <a:ext cx="2751188" cy="851824"/>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Related imag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321316" y="4857387"/>
            <a:ext cx="2808077" cy="1582015"/>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Related imag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68899" y="7937"/>
            <a:ext cx="3010660" cy="40154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0" y="-424016"/>
            <a:ext cx="9137027" cy="6863417"/>
          </a:xfrm>
          <a:prstGeom prst="rect">
            <a:avLst/>
          </a:prstGeom>
          <a:solidFill>
            <a:schemeClr val="tx1">
              <a:lumMod val="75000"/>
              <a:lumOff val="25000"/>
              <a:alpha val="85000"/>
            </a:schemeClr>
          </a:solid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white"/>
                </a:solidFill>
                <a:effectLst/>
                <a:uLnTx/>
                <a:uFillTx/>
                <a:latin typeface="Arial"/>
                <a:ea typeface="+mn-ea"/>
                <a:cs typeface="+mn-cs"/>
              </a:rPr>
              <a:t>How can we </a:t>
            </a:r>
            <a:r>
              <a:rPr kumimoji="0" lang="en-GB" sz="3600" b="0" i="1" u="none" strike="noStrike" kern="1200" cap="none" spc="0" normalizeH="0" baseline="0" noProof="0" dirty="0">
                <a:ln>
                  <a:noFill/>
                </a:ln>
                <a:solidFill>
                  <a:prstClr val="white"/>
                </a:solidFill>
                <a:effectLst/>
                <a:uLnTx/>
                <a:uFillTx/>
                <a:latin typeface="Arial"/>
                <a:ea typeface="+mn-ea"/>
                <a:cs typeface="+mn-cs"/>
              </a:rPr>
              <a:t>make sense </a:t>
            </a:r>
            <a:r>
              <a:rPr kumimoji="0" lang="en-GB" sz="3600" b="0" i="0" u="none" strike="noStrike" kern="1200" cap="none" spc="0" normalizeH="0" baseline="0" noProof="0" dirty="0">
                <a:ln>
                  <a:noFill/>
                </a:ln>
                <a:solidFill>
                  <a:prstClr val="white"/>
                </a:solidFill>
                <a:effectLst/>
                <a:uLnTx/>
                <a:uFillTx/>
                <a:latin typeface="Arial"/>
                <a:ea typeface="+mn-ea"/>
                <a:cs typeface="+mn-cs"/>
              </a:rPr>
              <a:t>of these issues using a public health lens?</a:t>
            </a:r>
          </a:p>
          <a:p>
            <a:pPr marL="571500" marR="0" lvl="0" indent="-5715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white"/>
                </a:solidFill>
                <a:effectLst/>
                <a:uLnTx/>
                <a:uFillTx/>
                <a:latin typeface="Arial"/>
                <a:ea typeface="+mn-ea"/>
                <a:cs typeface="+mn-cs"/>
              </a:rPr>
              <a:t>How can we embed prevention?</a:t>
            </a:r>
          </a:p>
          <a:p>
            <a:pPr marL="571500" marR="0" lvl="0" indent="-57150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white"/>
                </a:solidFill>
                <a:effectLst/>
                <a:uLnTx/>
                <a:uFillTx/>
                <a:latin typeface="Arial"/>
                <a:ea typeface="+mn-ea"/>
                <a:cs typeface="+mn-cs"/>
              </a:rPr>
              <a:t>How do we keep the victim’s voice at the centre of our approach?</a:t>
            </a: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a:p>
            <a:pPr marL="742950" marR="0" lvl="0" indent="-742950" algn="ctr"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108188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41"/>
                                        </p:tgtEl>
                                        <p:attrNameLst>
                                          <p:attrName>style.visibility</p:attrName>
                                        </p:attrNameLst>
                                      </p:cBhvr>
                                      <p:to>
                                        <p:strVal val="visible"/>
                                      </p:to>
                                    </p:set>
                                    <p:anim calcmode="lin" valueType="num">
                                      <p:cBhvr additive="base">
                                        <p:cTn id="7" dur="500" fill="hold"/>
                                        <p:tgtEl>
                                          <p:spTgt spid="1041"/>
                                        </p:tgtEl>
                                        <p:attrNameLst>
                                          <p:attrName>ppt_x</p:attrName>
                                        </p:attrNameLst>
                                      </p:cBhvr>
                                      <p:tavLst>
                                        <p:tav tm="0">
                                          <p:val>
                                            <p:strVal val="#ppt_x"/>
                                          </p:val>
                                        </p:tav>
                                        <p:tav tm="100000">
                                          <p:val>
                                            <p:strVal val="#ppt_x"/>
                                          </p:val>
                                        </p:tav>
                                      </p:tavLst>
                                    </p:anim>
                                    <p:anim calcmode="lin" valueType="num">
                                      <p:cBhvr additive="base">
                                        <p:cTn id="8" dur="500" fill="hold"/>
                                        <p:tgtEl>
                                          <p:spTgt spid="104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28"/>
                                        </p:tgtEl>
                                        <p:attrNameLst>
                                          <p:attrName>style.visibility</p:attrName>
                                        </p:attrNameLst>
                                      </p:cBhvr>
                                      <p:to>
                                        <p:strVal val="visible"/>
                                      </p:to>
                                    </p:set>
                                    <p:anim calcmode="lin" valueType="num">
                                      <p:cBhvr additive="base">
                                        <p:cTn id="15" dur="500" fill="hold"/>
                                        <p:tgtEl>
                                          <p:spTgt spid="1028"/>
                                        </p:tgtEl>
                                        <p:attrNameLst>
                                          <p:attrName>ppt_x</p:attrName>
                                        </p:attrNameLst>
                                      </p:cBhvr>
                                      <p:tavLst>
                                        <p:tav tm="0">
                                          <p:val>
                                            <p:strVal val="#ppt_x"/>
                                          </p:val>
                                        </p:tav>
                                        <p:tav tm="100000">
                                          <p:val>
                                            <p:strVal val="#ppt_x"/>
                                          </p:val>
                                        </p:tav>
                                      </p:tavLst>
                                    </p:anim>
                                    <p:anim calcmode="lin" valueType="num">
                                      <p:cBhvr additive="base">
                                        <p:cTn id="16" dur="500" fill="hold"/>
                                        <p:tgtEl>
                                          <p:spTgt spid="10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39"/>
                                        </p:tgtEl>
                                        <p:attrNameLst>
                                          <p:attrName>style.visibility</p:attrName>
                                        </p:attrNameLst>
                                      </p:cBhvr>
                                      <p:to>
                                        <p:strVal val="visible"/>
                                      </p:to>
                                    </p:set>
                                    <p:anim calcmode="lin" valueType="num">
                                      <p:cBhvr additive="base">
                                        <p:cTn id="19" dur="500" fill="hold"/>
                                        <p:tgtEl>
                                          <p:spTgt spid="1039"/>
                                        </p:tgtEl>
                                        <p:attrNameLst>
                                          <p:attrName>ppt_x</p:attrName>
                                        </p:attrNameLst>
                                      </p:cBhvr>
                                      <p:tavLst>
                                        <p:tav tm="0">
                                          <p:val>
                                            <p:strVal val="#ppt_x"/>
                                          </p:val>
                                        </p:tav>
                                        <p:tav tm="100000">
                                          <p:val>
                                            <p:strVal val="#ppt_x"/>
                                          </p:val>
                                        </p:tav>
                                      </p:tavLst>
                                    </p:anim>
                                    <p:anim calcmode="lin" valueType="num">
                                      <p:cBhvr additive="base">
                                        <p:cTn id="20" dur="500" fill="hold"/>
                                        <p:tgtEl>
                                          <p:spTgt spid="1039"/>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37"/>
                                        </p:tgtEl>
                                        <p:attrNameLst>
                                          <p:attrName>style.visibility</p:attrName>
                                        </p:attrNameLst>
                                      </p:cBhvr>
                                      <p:to>
                                        <p:strVal val="visible"/>
                                      </p:to>
                                    </p:set>
                                    <p:anim calcmode="lin" valueType="num">
                                      <p:cBhvr additive="base">
                                        <p:cTn id="23" dur="500" fill="hold"/>
                                        <p:tgtEl>
                                          <p:spTgt spid="1037"/>
                                        </p:tgtEl>
                                        <p:attrNameLst>
                                          <p:attrName>ppt_x</p:attrName>
                                        </p:attrNameLst>
                                      </p:cBhvr>
                                      <p:tavLst>
                                        <p:tav tm="0">
                                          <p:val>
                                            <p:strVal val="#ppt_x"/>
                                          </p:val>
                                        </p:tav>
                                        <p:tav tm="100000">
                                          <p:val>
                                            <p:strVal val="#ppt_x"/>
                                          </p:val>
                                        </p:tav>
                                      </p:tavLst>
                                    </p:anim>
                                    <p:anim calcmode="lin" valueType="num">
                                      <p:cBhvr additive="base">
                                        <p:cTn id="24" dur="500" fill="hold"/>
                                        <p:tgtEl>
                                          <p:spTgt spid="1037"/>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035"/>
                                        </p:tgtEl>
                                        <p:attrNameLst>
                                          <p:attrName>style.visibility</p:attrName>
                                        </p:attrNameLst>
                                      </p:cBhvr>
                                      <p:to>
                                        <p:strVal val="visible"/>
                                      </p:to>
                                    </p:set>
                                    <p:anim calcmode="lin" valueType="num">
                                      <p:cBhvr additive="base">
                                        <p:cTn id="27" dur="500" fill="hold"/>
                                        <p:tgtEl>
                                          <p:spTgt spid="1035"/>
                                        </p:tgtEl>
                                        <p:attrNameLst>
                                          <p:attrName>ppt_x</p:attrName>
                                        </p:attrNameLst>
                                      </p:cBhvr>
                                      <p:tavLst>
                                        <p:tav tm="0">
                                          <p:val>
                                            <p:strVal val="#ppt_x"/>
                                          </p:val>
                                        </p:tav>
                                        <p:tav tm="100000">
                                          <p:val>
                                            <p:strVal val="#ppt_x"/>
                                          </p:val>
                                        </p:tav>
                                      </p:tavLst>
                                    </p:anim>
                                    <p:anim calcmode="lin" valueType="num">
                                      <p:cBhvr additive="base">
                                        <p:cTn id="28" dur="500" fill="hold"/>
                                        <p:tgtEl>
                                          <p:spTgt spid="103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1028" name="Picture 4"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37840"/>
          <a:stretch/>
        </p:blipFill>
        <p:spPr bwMode="auto">
          <a:xfrm>
            <a:off x="1506703" y="4005563"/>
            <a:ext cx="2972857" cy="242749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news headlines domestic abuse"/>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26" name="Picture 2" descr="Image result for news headlines domestic abuse sexual violence"/>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r="6281"/>
          <a:stretch/>
        </p:blipFill>
        <p:spPr bwMode="auto">
          <a:xfrm>
            <a:off x="4479559" y="160338"/>
            <a:ext cx="6188442" cy="3982546"/>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8" descr="Image result for news headlines domestic abuse"/>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sp>
        <p:nvSpPr>
          <p:cNvPr id="7" name="AutoShape 10" descr="Image result for news headlines domestic abuse"/>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35"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99561" y="4142884"/>
            <a:ext cx="4361466" cy="2289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7" name="Picture 13" descr="Image result for news headlines sexual abuse"/>
          <p:cNvPicPr>
            <a:picLocks noChangeAspect="1" noChangeArrowheads="1"/>
          </p:cNvPicPr>
          <p:nvPr/>
        </p:nvPicPr>
        <p:blipFill rotWithShape="1">
          <a:blip r:embed="rId7">
            <a:extLst>
              <a:ext uri="{28A0092B-C50C-407E-A947-70E740481C1C}">
                <a14:useLocalDpi xmlns:a14="http://schemas.microsoft.com/office/drawing/2010/main" val="0"/>
              </a:ext>
            </a:extLst>
          </a:blip>
          <a:srcRect l="17702" t="21063" r="17367" b="40539"/>
          <a:stretch/>
        </p:blipFill>
        <p:spPr bwMode="auto">
          <a:xfrm>
            <a:off x="4303424" y="4005562"/>
            <a:ext cx="2751188" cy="851824"/>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Related imag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321316" y="4857387"/>
            <a:ext cx="2808077" cy="1582015"/>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Related imag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68899" y="7937"/>
            <a:ext cx="3010660" cy="40154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06702" y="-357103"/>
            <a:ext cx="9161299" cy="6801862"/>
          </a:xfrm>
          <a:prstGeom prst="rect">
            <a:avLst/>
          </a:prstGeom>
          <a:solidFill>
            <a:schemeClr val="tx1">
              <a:lumMod val="75000"/>
              <a:lumOff val="25000"/>
              <a:alpha val="85000"/>
            </a:schemeClr>
          </a:solid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4400" b="1" i="0" u="none"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000" b="1" i="0" u="sng" strike="noStrike" kern="1200" cap="none" spc="0" normalizeH="0" baseline="0" noProof="0" dirty="0">
              <a:ln>
                <a:noFill/>
              </a:ln>
              <a:solidFill>
                <a:prstClr val="white"/>
              </a:solidFill>
              <a:effectLst/>
              <a:uLnTx/>
              <a:uFillTx/>
              <a:latin typeface="Arial"/>
              <a:ea typeface="+mn-ea"/>
              <a:cs typeface="+mn-cs"/>
            </a:endParaRPr>
          </a:p>
        </p:txBody>
      </p:sp>
      <p:graphicFrame>
        <p:nvGraphicFramePr>
          <p:cNvPr id="8" name="Diagram 7"/>
          <p:cNvGraphicFramePr/>
          <p:nvPr>
            <p:extLst/>
          </p:nvPr>
        </p:nvGraphicFramePr>
        <p:xfrm>
          <a:off x="2372171" y="880089"/>
          <a:ext cx="7512496" cy="476830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75520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41"/>
                                        </p:tgtEl>
                                        <p:attrNameLst>
                                          <p:attrName>style.visibility</p:attrName>
                                        </p:attrNameLst>
                                      </p:cBhvr>
                                      <p:to>
                                        <p:strVal val="visible"/>
                                      </p:to>
                                    </p:set>
                                    <p:anim calcmode="lin" valueType="num">
                                      <p:cBhvr additive="base">
                                        <p:cTn id="7" dur="500" fill="hold"/>
                                        <p:tgtEl>
                                          <p:spTgt spid="1041"/>
                                        </p:tgtEl>
                                        <p:attrNameLst>
                                          <p:attrName>ppt_x</p:attrName>
                                        </p:attrNameLst>
                                      </p:cBhvr>
                                      <p:tavLst>
                                        <p:tav tm="0">
                                          <p:val>
                                            <p:strVal val="#ppt_x"/>
                                          </p:val>
                                        </p:tav>
                                        <p:tav tm="100000">
                                          <p:val>
                                            <p:strVal val="#ppt_x"/>
                                          </p:val>
                                        </p:tav>
                                      </p:tavLst>
                                    </p:anim>
                                    <p:anim calcmode="lin" valueType="num">
                                      <p:cBhvr additive="base">
                                        <p:cTn id="8" dur="500" fill="hold"/>
                                        <p:tgtEl>
                                          <p:spTgt spid="104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28"/>
                                        </p:tgtEl>
                                        <p:attrNameLst>
                                          <p:attrName>style.visibility</p:attrName>
                                        </p:attrNameLst>
                                      </p:cBhvr>
                                      <p:to>
                                        <p:strVal val="visible"/>
                                      </p:to>
                                    </p:set>
                                    <p:anim calcmode="lin" valueType="num">
                                      <p:cBhvr additive="base">
                                        <p:cTn id="15" dur="500" fill="hold"/>
                                        <p:tgtEl>
                                          <p:spTgt spid="1028"/>
                                        </p:tgtEl>
                                        <p:attrNameLst>
                                          <p:attrName>ppt_x</p:attrName>
                                        </p:attrNameLst>
                                      </p:cBhvr>
                                      <p:tavLst>
                                        <p:tav tm="0">
                                          <p:val>
                                            <p:strVal val="#ppt_x"/>
                                          </p:val>
                                        </p:tav>
                                        <p:tav tm="100000">
                                          <p:val>
                                            <p:strVal val="#ppt_x"/>
                                          </p:val>
                                        </p:tav>
                                      </p:tavLst>
                                    </p:anim>
                                    <p:anim calcmode="lin" valueType="num">
                                      <p:cBhvr additive="base">
                                        <p:cTn id="16" dur="500" fill="hold"/>
                                        <p:tgtEl>
                                          <p:spTgt spid="10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39"/>
                                        </p:tgtEl>
                                        <p:attrNameLst>
                                          <p:attrName>style.visibility</p:attrName>
                                        </p:attrNameLst>
                                      </p:cBhvr>
                                      <p:to>
                                        <p:strVal val="visible"/>
                                      </p:to>
                                    </p:set>
                                    <p:anim calcmode="lin" valueType="num">
                                      <p:cBhvr additive="base">
                                        <p:cTn id="19" dur="500" fill="hold"/>
                                        <p:tgtEl>
                                          <p:spTgt spid="1039"/>
                                        </p:tgtEl>
                                        <p:attrNameLst>
                                          <p:attrName>ppt_x</p:attrName>
                                        </p:attrNameLst>
                                      </p:cBhvr>
                                      <p:tavLst>
                                        <p:tav tm="0">
                                          <p:val>
                                            <p:strVal val="#ppt_x"/>
                                          </p:val>
                                        </p:tav>
                                        <p:tav tm="100000">
                                          <p:val>
                                            <p:strVal val="#ppt_x"/>
                                          </p:val>
                                        </p:tav>
                                      </p:tavLst>
                                    </p:anim>
                                    <p:anim calcmode="lin" valueType="num">
                                      <p:cBhvr additive="base">
                                        <p:cTn id="20" dur="500" fill="hold"/>
                                        <p:tgtEl>
                                          <p:spTgt spid="1039"/>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37"/>
                                        </p:tgtEl>
                                        <p:attrNameLst>
                                          <p:attrName>style.visibility</p:attrName>
                                        </p:attrNameLst>
                                      </p:cBhvr>
                                      <p:to>
                                        <p:strVal val="visible"/>
                                      </p:to>
                                    </p:set>
                                    <p:anim calcmode="lin" valueType="num">
                                      <p:cBhvr additive="base">
                                        <p:cTn id="23" dur="500" fill="hold"/>
                                        <p:tgtEl>
                                          <p:spTgt spid="1037"/>
                                        </p:tgtEl>
                                        <p:attrNameLst>
                                          <p:attrName>ppt_x</p:attrName>
                                        </p:attrNameLst>
                                      </p:cBhvr>
                                      <p:tavLst>
                                        <p:tav tm="0">
                                          <p:val>
                                            <p:strVal val="#ppt_x"/>
                                          </p:val>
                                        </p:tav>
                                        <p:tav tm="100000">
                                          <p:val>
                                            <p:strVal val="#ppt_x"/>
                                          </p:val>
                                        </p:tav>
                                      </p:tavLst>
                                    </p:anim>
                                    <p:anim calcmode="lin" valueType="num">
                                      <p:cBhvr additive="base">
                                        <p:cTn id="24" dur="500" fill="hold"/>
                                        <p:tgtEl>
                                          <p:spTgt spid="1037"/>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035"/>
                                        </p:tgtEl>
                                        <p:attrNameLst>
                                          <p:attrName>style.visibility</p:attrName>
                                        </p:attrNameLst>
                                      </p:cBhvr>
                                      <p:to>
                                        <p:strVal val="visible"/>
                                      </p:to>
                                    </p:set>
                                    <p:anim calcmode="lin" valueType="num">
                                      <p:cBhvr additive="base">
                                        <p:cTn id="27" dur="500" fill="hold"/>
                                        <p:tgtEl>
                                          <p:spTgt spid="1035"/>
                                        </p:tgtEl>
                                        <p:attrNameLst>
                                          <p:attrName>ppt_x</p:attrName>
                                        </p:attrNameLst>
                                      </p:cBhvr>
                                      <p:tavLst>
                                        <p:tav tm="0">
                                          <p:val>
                                            <p:strVal val="#ppt_x"/>
                                          </p:val>
                                        </p:tav>
                                        <p:tav tm="100000">
                                          <p:val>
                                            <p:strVal val="#ppt_x"/>
                                          </p:val>
                                        </p:tav>
                                      </p:tavLst>
                                    </p:anim>
                                    <p:anim calcmode="lin" valueType="num">
                                      <p:cBhvr additive="base">
                                        <p:cTn id="28" dur="500" fill="hold"/>
                                        <p:tgtEl>
                                          <p:spTgt spid="103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1290886"/>
            <a:ext cx="76327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1924" y="6320087"/>
            <a:ext cx="9236076"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3"/>
          <p:cNvSpPr>
            <a:spLocks noGrp="1"/>
          </p:cNvSpPr>
          <p:nvPr>
            <p:ph type="title"/>
          </p:nvPr>
        </p:nvSpPr>
        <p:spPr>
          <a:xfrm>
            <a:off x="3647728" y="653902"/>
            <a:ext cx="6048672" cy="648072"/>
          </a:xfrm>
        </p:spPr>
        <p:txBody>
          <a:bodyPr>
            <a:normAutofit/>
          </a:bodyPr>
          <a:lstStyle/>
          <a:p>
            <a:pPr>
              <a:defRPr/>
            </a:pPr>
            <a:r>
              <a:rPr lang="en-GB" dirty="0">
                <a:latin typeface="+mj-lt"/>
              </a:rPr>
              <a:t>Method</a:t>
            </a:r>
          </a:p>
        </p:txBody>
      </p:sp>
    </p:spTree>
    <p:extLst>
      <p:ext uri="{BB962C8B-B14F-4D97-AF65-F5344CB8AC3E}">
        <p14:creationId xmlns:p14="http://schemas.microsoft.com/office/powerpoint/2010/main" val="51602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03579">
            <a:off x="2801102" y="1255942"/>
            <a:ext cx="6913043" cy="5886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3"/>
          <p:cNvSpPr>
            <a:spLocks noGrp="1"/>
          </p:cNvSpPr>
          <p:nvPr>
            <p:ph type="title"/>
          </p:nvPr>
        </p:nvSpPr>
        <p:spPr>
          <a:xfrm>
            <a:off x="3431704" y="476672"/>
            <a:ext cx="8028000" cy="648072"/>
          </a:xfrm>
        </p:spPr>
        <p:txBody>
          <a:bodyPr>
            <a:normAutofit/>
          </a:bodyPr>
          <a:lstStyle/>
          <a:p>
            <a:pPr>
              <a:defRPr/>
            </a:pPr>
            <a:r>
              <a:rPr lang="en-GB" dirty="0">
                <a:latin typeface="+mj-lt"/>
              </a:rPr>
              <a:t>Ethnographic research</a:t>
            </a:r>
          </a:p>
        </p:txBody>
      </p:sp>
    </p:spTree>
    <p:extLst>
      <p:ext uri="{BB962C8B-B14F-4D97-AF65-F5344CB8AC3E}">
        <p14:creationId xmlns:p14="http://schemas.microsoft.com/office/powerpoint/2010/main" val="27766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6730" y="1268761"/>
            <a:ext cx="8291719" cy="4920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3"/>
          <p:cNvSpPr>
            <a:spLocks noGrp="1"/>
          </p:cNvSpPr>
          <p:nvPr>
            <p:ph type="title"/>
          </p:nvPr>
        </p:nvSpPr>
        <p:spPr>
          <a:xfrm>
            <a:off x="3431704" y="620688"/>
            <a:ext cx="8028000" cy="648072"/>
          </a:xfrm>
        </p:spPr>
        <p:txBody>
          <a:bodyPr>
            <a:normAutofit/>
          </a:bodyPr>
          <a:lstStyle/>
          <a:p>
            <a:pPr>
              <a:defRPr/>
            </a:pPr>
            <a:r>
              <a:rPr lang="en-GB" dirty="0">
                <a:latin typeface="+mj-lt"/>
              </a:rPr>
              <a:t>Professional interviews</a:t>
            </a:r>
          </a:p>
        </p:txBody>
      </p:sp>
    </p:spTree>
    <p:extLst>
      <p:ext uri="{BB962C8B-B14F-4D97-AF65-F5344CB8AC3E}">
        <p14:creationId xmlns:p14="http://schemas.microsoft.com/office/powerpoint/2010/main" val="2663084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2"/>
                                        </p:tgtEl>
                                        <p:attrNameLst>
                                          <p:attrName>style.visibility</p:attrName>
                                        </p:attrNameLst>
                                      </p:cBhvr>
                                      <p:to>
                                        <p:strVal val="visible"/>
                                      </p:to>
                                    </p:set>
                                    <p:anim calcmode="lin" valueType="num">
                                      <p:cBhvr additive="base">
                                        <p:cTn id="11" dur="500" fill="hold"/>
                                        <p:tgtEl>
                                          <p:spTgt spid="5122"/>
                                        </p:tgtEl>
                                        <p:attrNameLst>
                                          <p:attrName>ppt_x</p:attrName>
                                        </p:attrNameLst>
                                      </p:cBhvr>
                                      <p:tavLst>
                                        <p:tav tm="0">
                                          <p:val>
                                            <p:strVal val="#ppt_x"/>
                                          </p:val>
                                        </p:tav>
                                        <p:tav tm="100000">
                                          <p:val>
                                            <p:strVal val="#ppt_x"/>
                                          </p:val>
                                        </p:tav>
                                      </p:tavLst>
                                    </p:anim>
                                    <p:anim calcmode="lin" valueType="num">
                                      <p:cBhvr additive="base">
                                        <p:cTn id="12"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72821">
            <a:off x="2747467" y="1031659"/>
            <a:ext cx="7214629" cy="6254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3"/>
          <p:cNvSpPr>
            <a:spLocks noGrp="1"/>
          </p:cNvSpPr>
          <p:nvPr>
            <p:ph type="title"/>
          </p:nvPr>
        </p:nvSpPr>
        <p:spPr>
          <a:xfrm>
            <a:off x="3575720" y="485477"/>
            <a:ext cx="8028000" cy="648072"/>
          </a:xfrm>
        </p:spPr>
        <p:txBody>
          <a:bodyPr>
            <a:normAutofit/>
          </a:bodyPr>
          <a:lstStyle/>
          <a:p>
            <a:pPr>
              <a:defRPr/>
            </a:pPr>
            <a:r>
              <a:rPr lang="en-GB" dirty="0">
                <a:latin typeface="+mj-lt"/>
              </a:rPr>
              <a:t>Literature review </a:t>
            </a:r>
          </a:p>
        </p:txBody>
      </p:sp>
    </p:spTree>
    <p:extLst>
      <p:ext uri="{BB962C8B-B14F-4D97-AF65-F5344CB8AC3E}">
        <p14:creationId xmlns:p14="http://schemas.microsoft.com/office/powerpoint/2010/main" val="139283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1028" name="Picture 4"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37840"/>
          <a:stretch/>
        </p:blipFill>
        <p:spPr bwMode="auto">
          <a:xfrm>
            <a:off x="1506703" y="4005563"/>
            <a:ext cx="2972857" cy="242749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news headlines domestic abuse"/>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26" name="Picture 2" descr="Image result for news headlines domestic abuse sexual violence"/>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r="6281"/>
          <a:stretch/>
        </p:blipFill>
        <p:spPr bwMode="auto">
          <a:xfrm>
            <a:off x="4479559" y="160338"/>
            <a:ext cx="6188442" cy="3982546"/>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8" descr="Image result for news headlines domestic abuse"/>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sp>
        <p:nvSpPr>
          <p:cNvPr id="7" name="AutoShape 10" descr="Image result for news headlines domestic abuse"/>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35"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99561" y="4142884"/>
            <a:ext cx="4361466" cy="2289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7" name="Picture 13" descr="Image result for news headlines sexual abuse"/>
          <p:cNvPicPr>
            <a:picLocks noChangeAspect="1" noChangeArrowheads="1"/>
          </p:cNvPicPr>
          <p:nvPr/>
        </p:nvPicPr>
        <p:blipFill rotWithShape="1">
          <a:blip r:embed="rId7">
            <a:extLst>
              <a:ext uri="{28A0092B-C50C-407E-A947-70E740481C1C}">
                <a14:useLocalDpi xmlns:a14="http://schemas.microsoft.com/office/drawing/2010/main" val="0"/>
              </a:ext>
            </a:extLst>
          </a:blip>
          <a:srcRect l="17702" t="21063" r="17367" b="40539"/>
          <a:stretch/>
        </p:blipFill>
        <p:spPr bwMode="auto">
          <a:xfrm>
            <a:off x="4303424" y="4005562"/>
            <a:ext cx="2751188" cy="851824"/>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Related imag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321316" y="4857387"/>
            <a:ext cx="2808077" cy="1582015"/>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Related imag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68899" y="7937"/>
            <a:ext cx="3010660" cy="40154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468899" y="-144463"/>
            <a:ext cx="9199102" cy="6586418"/>
          </a:xfrm>
          <a:prstGeom prst="rect">
            <a:avLst/>
          </a:prstGeom>
          <a:solidFill>
            <a:schemeClr val="tx1">
              <a:lumMod val="75000"/>
              <a:lumOff val="25000"/>
              <a:alpha val="85000"/>
            </a:schemeClr>
          </a:solid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400" b="1" i="0" u="sng" strike="noStrike" kern="1200" cap="none" spc="0" normalizeH="0" baseline="0" noProof="0" dirty="0">
                <a:ln>
                  <a:noFill/>
                </a:ln>
                <a:solidFill>
                  <a:prstClr val="white"/>
                </a:solidFill>
                <a:effectLst/>
                <a:uLnTx/>
                <a:uFillTx/>
                <a:latin typeface="Arial"/>
                <a:ea typeface="+mn-ea"/>
                <a:cs typeface="+mn-cs"/>
              </a:rPr>
              <a:t>Shared Vision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4400" b="1" i="0" u="sng" strike="noStrike" kern="1200" cap="none" spc="0" normalizeH="0" baseline="0" noProof="0" dirty="0">
              <a:ln>
                <a:noFill/>
              </a:ln>
              <a:solidFill>
                <a:prstClr val="whit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400" b="0" i="1" u="none" strike="noStrike" kern="1200" cap="none" spc="0" normalizeH="0" baseline="0" noProof="0" dirty="0">
                <a:ln>
                  <a:noFill/>
                </a:ln>
                <a:solidFill>
                  <a:prstClr val="white"/>
                </a:solidFill>
                <a:effectLst/>
                <a:uLnTx/>
                <a:uFillTx/>
                <a:latin typeface="Arial"/>
                <a:ea typeface="+mn-ea"/>
                <a:cs typeface="+mn-cs"/>
              </a:rPr>
              <a:t>To end domestic and sexual violence and abuse in Devon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0" i="1" u="none" strike="noStrike" kern="1200" cap="none" spc="0" normalizeH="0" baseline="0" noProof="0" dirty="0">
                <a:ln>
                  <a:noFill/>
                </a:ln>
                <a:solidFill>
                  <a:srgbClr val="00AE9E"/>
                </a:solidFill>
                <a:effectLst/>
                <a:uLnTx/>
                <a:uFillTx/>
                <a:latin typeface="Arial"/>
                <a:ea typeface="+mn-ea"/>
                <a:cs typeface="+mn-cs"/>
              </a:rPr>
              <a:t>We know that this will not be quick or easy to achieve, but domestic and sexual violence and abuse must never be accepted, tolerated or excused.</a:t>
            </a:r>
            <a:r>
              <a:rPr kumimoji="0" lang="en-GB" sz="4400" b="0" i="1" u="none" strike="noStrike" kern="1200" cap="none" spc="0" normalizeH="0" baseline="0" noProof="0" dirty="0">
                <a:ln>
                  <a:noFill/>
                </a:ln>
                <a:solidFill>
                  <a:srgbClr val="00AE9E"/>
                </a:solidFill>
                <a:effectLst/>
                <a:uLnTx/>
                <a:uFillTx/>
                <a:latin typeface="Arial"/>
                <a:ea typeface="+mn-ea"/>
                <a:cs typeface="+mn-cs"/>
              </a:rPr>
              <a:t> </a:t>
            </a:r>
            <a:endParaRPr kumimoji="0" lang="en-GB" sz="4400" b="1" i="1" u="none" strike="noStrike" kern="1200" cap="none" spc="0" normalizeH="0" baseline="0" noProof="0" dirty="0">
              <a:ln>
                <a:noFill/>
              </a:ln>
              <a:solidFill>
                <a:srgbClr val="00AE9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srgbClr val="00AE9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srgbClr val="00AE9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srgbClr val="00AE9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srgbClr val="00AE9E"/>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200" b="1" i="0" u="none" strike="noStrike" kern="1200" cap="none" spc="0" normalizeH="0" baseline="0" noProof="0" dirty="0">
              <a:ln>
                <a:noFill/>
              </a:ln>
              <a:solidFill>
                <a:prstClr val="white"/>
              </a:solidFill>
              <a:effectLst/>
              <a:uLnTx/>
              <a:uFillTx/>
              <a:latin typeface="Arial"/>
              <a:ea typeface="+mn-ea"/>
              <a:cs typeface="+mn-cs"/>
            </a:endParaRPr>
          </a:p>
        </p:txBody>
      </p:sp>
      <p:pic>
        <p:nvPicPr>
          <p:cNvPr id="3" name="Picture 2" descr="Devon Domestic and Sexual Violence and Abuse Alliance Logo">
            <a:extLst>
              <a:ext uri="{FF2B5EF4-FFF2-40B4-BE49-F238E27FC236}">
                <a16:creationId xmlns:a16="http://schemas.microsoft.com/office/drawing/2014/main" id="{5983EDC8-CC46-49E5-9E45-9A0104A0661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759294" y="4737908"/>
            <a:ext cx="6618312" cy="1381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60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41"/>
                                        </p:tgtEl>
                                        <p:attrNameLst>
                                          <p:attrName>style.visibility</p:attrName>
                                        </p:attrNameLst>
                                      </p:cBhvr>
                                      <p:to>
                                        <p:strVal val="visible"/>
                                      </p:to>
                                    </p:set>
                                    <p:anim calcmode="lin" valueType="num">
                                      <p:cBhvr additive="base">
                                        <p:cTn id="7" dur="500" fill="hold"/>
                                        <p:tgtEl>
                                          <p:spTgt spid="1041"/>
                                        </p:tgtEl>
                                        <p:attrNameLst>
                                          <p:attrName>ppt_x</p:attrName>
                                        </p:attrNameLst>
                                      </p:cBhvr>
                                      <p:tavLst>
                                        <p:tav tm="0">
                                          <p:val>
                                            <p:strVal val="#ppt_x"/>
                                          </p:val>
                                        </p:tav>
                                        <p:tav tm="100000">
                                          <p:val>
                                            <p:strVal val="#ppt_x"/>
                                          </p:val>
                                        </p:tav>
                                      </p:tavLst>
                                    </p:anim>
                                    <p:anim calcmode="lin" valueType="num">
                                      <p:cBhvr additive="base">
                                        <p:cTn id="8" dur="500" fill="hold"/>
                                        <p:tgtEl>
                                          <p:spTgt spid="104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28"/>
                                        </p:tgtEl>
                                        <p:attrNameLst>
                                          <p:attrName>style.visibility</p:attrName>
                                        </p:attrNameLst>
                                      </p:cBhvr>
                                      <p:to>
                                        <p:strVal val="visible"/>
                                      </p:to>
                                    </p:set>
                                    <p:anim calcmode="lin" valueType="num">
                                      <p:cBhvr additive="base">
                                        <p:cTn id="15" dur="500" fill="hold"/>
                                        <p:tgtEl>
                                          <p:spTgt spid="1028"/>
                                        </p:tgtEl>
                                        <p:attrNameLst>
                                          <p:attrName>ppt_x</p:attrName>
                                        </p:attrNameLst>
                                      </p:cBhvr>
                                      <p:tavLst>
                                        <p:tav tm="0">
                                          <p:val>
                                            <p:strVal val="#ppt_x"/>
                                          </p:val>
                                        </p:tav>
                                        <p:tav tm="100000">
                                          <p:val>
                                            <p:strVal val="#ppt_x"/>
                                          </p:val>
                                        </p:tav>
                                      </p:tavLst>
                                    </p:anim>
                                    <p:anim calcmode="lin" valueType="num">
                                      <p:cBhvr additive="base">
                                        <p:cTn id="16" dur="500" fill="hold"/>
                                        <p:tgtEl>
                                          <p:spTgt spid="10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39"/>
                                        </p:tgtEl>
                                        <p:attrNameLst>
                                          <p:attrName>style.visibility</p:attrName>
                                        </p:attrNameLst>
                                      </p:cBhvr>
                                      <p:to>
                                        <p:strVal val="visible"/>
                                      </p:to>
                                    </p:set>
                                    <p:anim calcmode="lin" valueType="num">
                                      <p:cBhvr additive="base">
                                        <p:cTn id="19" dur="500" fill="hold"/>
                                        <p:tgtEl>
                                          <p:spTgt spid="1039"/>
                                        </p:tgtEl>
                                        <p:attrNameLst>
                                          <p:attrName>ppt_x</p:attrName>
                                        </p:attrNameLst>
                                      </p:cBhvr>
                                      <p:tavLst>
                                        <p:tav tm="0">
                                          <p:val>
                                            <p:strVal val="#ppt_x"/>
                                          </p:val>
                                        </p:tav>
                                        <p:tav tm="100000">
                                          <p:val>
                                            <p:strVal val="#ppt_x"/>
                                          </p:val>
                                        </p:tav>
                                      </p:tavLst>
                                    </p:anim>
                                    <p:anim calcmode="lin" valueType="num">
                                      <p:cBhvr additive="base">
                                        <p:cTn id="20" dur="500" fill="hold"/>
                                        <p:tgtEl>
                                          <p:spTgt spid="1039"/>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37"/>
                                        </p:tgtEl>
                                        <p:attrNameLst>
                                          <p:attrName>style.visibility</p:attrName>
                                        </p:attrNameLst>
                                      </p:cBhvr>
                                      <p:to>
                                        <p:strVal val="visible"/>
                                      </p:to>
                                    </p:set>
                                    <p:anim calcmode="lin" valueType="num">
                                      <p:cBhvr additive="base">
                                        <p:cTn id="23" dur="500" fill="hold"/>
                                        <p:tgtEl>
                                          <p:spTgt spid="1037"/>
                                        </p:tgtEl>
                                        <p:attrNameLst>
                                          <p:attrName>ppt_x</p:attrName>
                                        </p:attrNameLst>
                                      </p:cBhvr>
                                      <p:tavLst>
                                        <p:tav tm="0">
                                          <p:val>
                                            <p:strVal val="#ppt_x"/>
                                          </p:val>
                                        </p:tav>
                                        <p:tav tm="100000">
                                          <p:val>
                                            <p:strVal val="#ppt_x"/>
                                          </p:val>
                                        </p:tav>
                                      </p:tavLst>
                                    </p:anim>
                                    <p:anim calcmode="lin" valueType="num">
                                      <p:cBhvr additive="base">
                                        <p:cTn id="24" dur="500" fill="hold"/>
                                        <p:tgtEl>
                                          <p:spTgt spid="1037"/>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035"/>
                                        </p:tgtEl>
                                        <p:attrNameLst>
                                          <p:attrName>style.visibility</p:attrName>
                                        </p:attrNameLst>
                                      </p:cBhvr>
                                      <p:to>
                                        <p:strVal val="visible"/>
                                      </p:to>
                                    </p:set>
                                    <p:anim calcmode="lin" valueType="num">
                                      <p:cBhvr additive="base">
                                        <p:cTn id="27" dur="500" fill="hold"/>
                                        <p:tgtEl>
                                          <p:spTgt spid="1035"/>
                                        </p:tgtEl>
                                        <p:attrNameLst>
                                          <p:attrName>ppt_x</p:attrName>
                                        </p:attrNameLst>
                                      </p:cBhvr>
                                      <p:tavLst>
                                        <p:tav tm="0">
                                          <p:val>
                                            <p:strVal val="#ppt_x"/>
                                          </p:val>
                                        </p:tav>
                                        <p:tav tm="100000">
                                          <p:val>
                                            <p:strVal val="#ppt_x"/>
                                          </p:val>
                                        </p:tav>
                                      </p:tavLst>
                                    </p:anim>
                                    <p:anim calcmode="lin" valueType="num">
                                      <p:cBhvr additive="base">
                                        <p:cTn id="28" dur="500" fill="hold"/>
                                        <p:tgtEl>
                                          <p:spTgt spid="103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18CFAA-A22C-4473-8355-D33BA1D666EA}"/>
              </a:ext>
            </a:extLst>
          </p:cNvPr>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graphicFrame>
        <p:nvGraphicFramePr>
          <p:cNvPr id="4" name="Diagram 3">
            <a:extLst>
              <a:ext uri="{FF2B5EF4-FFF2-40B4-BE49-F238E27FC236}">
                <a16:creationId xmlns:a16="http://schemas.microsoft.com/office/drawing/2014/main" id="{44DA425F-3033-4D5C-95A3-26B595EDC932}"/>
              </a:ext>
            </a:extLst>
          </p:cNvPr>
          <p:cNvGraphicFramePr/>
          <p:nvPr>
            <p:extLst/>
          </p:nvPr>
        </p:nvGraphicFramePr>
        <p:xfrm>
          <a:off x="983432" y="476672"/>
          <a:ext cx="10225136"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Devon Domestic and Sexual Violence and Abuse Alliance Logo">
            <a:extLst>
              <a:ext uri="{FF2B5EF4-FFF2-40B4-BE49-F238E27FC236}">
                <a16:creationId xmlns:a16="http://schemas.microsoft.com/office/drawing/2014/main" id="{2B563CA3-804B-42F0-8192-A96126332A48}"/>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83832" y="2924945"/>
            <a:ext cx="3148490" cy="657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6679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defRPr/>
            </a:pPr>
            <a:r>
              <a:rPr lang="en-GB" dirty="0">
                <a:latin typeface="+mj-lt"/>
              </a:rPr>
              <a:t>Spectrum of prevention </a:t>
            </a:r>
          </a:p>
        </p:txBody>
      </p:sp>
      <p:pic>
        <p:nvPicPr>
          <p:cNvPr id="40963"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0" y="2779714"/>
            <a:ext cx="8229600" cy="2166937"/>
          </a:xfrm>
        </p:spPr>
      </p:pic>
      <p:sp>
        <p:nvSpPr>
          <p:cNvPr id="5" name="Slide Number Placeholder 3"/>
          <p:cNvSpPr>
            <a:spLocks noGrp="1"/>
          </p:cNvSpPr>
          <p:nvPr>
            <p:ph type="sldNum" sz="quarter" idx="10"/>
          </p:nvPr>
        </p:nvSpPr>
        <p:spPr>
          <a:xfrm>
            <a:off x="1524000" y="6308726"/>
            <a:ext cx="9144000" cy="549275"/>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4892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63"/>
                                        </p:tgtEl>
                                        <p:attrNameLst>
                                          <p:attrName>style.visibility</p:attrName>
                                        </p:attrNameLst>
                                      </p:cBhvr>
                                      <p:to>
                                        <p:strVal val="visible"/>
                                      </p:to>
                                    </p:set>
                                    <p:anim calcmode="lin" valueType="num">
                                      <p:cBhvr additive="base">
                                        <p:cTn id="11" dur="500" fill="hold"/>
                                        <p:tgtEl>
                                          <p:spTgt spid="40963"/>
                                        </p:tgtEl>
                                        <p:attrNameLst>
                                          <p:attrName>ppt_x</p:attrName>
                                        </p:attrNameLst>
                                      </p:cBhvr>
                                      <p:tavLst>
                                        <p:tav tm="0">
                                          <p:val>
                                            <p:strVal val="#ppt_x"/>
                                          </p:val>
                                        </p:tav>
                                        <p:tav tm="100000">
                                          <p:val>
                                            <p:strVal val="#ppt_x"/>
                                          </p:val>
                                        </p:tav>
                                      </p:tavLst>
                                    </p:anim>
                                    <p:anim calcmode="lin" valueType="num">
                                      <p:cBhvr additive="base">
                                        <p:cTn id="12" dur="500" fill="hold"/>
                                        <p:tgtEl>
                                          <p:spTgt spid="409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3"/>
          <p:cNvSpPr>
            <a:spLocks noGrp="1"/>
          </p:cNvSpPr>
          <p:nvPr>
            <p:ph type="sldNum" sz="quarter" idx="10"/>
          </p:nvPr>
        </p:nvSpPr>
        <p:spPr>
          <a:xfrm>
            <a:off x="1524000" y="6308726"/>
            <a:ext cx="9144000" cy="549275"/>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graphicFrame>
        <p:nvGraphicFramePr>
          <p:cNvPr id="6" name="Diagram 5"/>
          <p:cNvGraphicFramePr/>
          <p:nvPr>
            <p:extLst/>
          </p:nvPr>
        </p:nvGraphicFramePr>
        <p:xfrm>
          <a:off x="2341892" y="1458983"/>
          <a:ext cx="7401229" cy="5151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Shape 103"/>
          <p:cNvPicPr preferRelativeResize="0">
            <a:picLocks noChangeAspect="1" noChangeArrowheads="1"/>
          </p:cNvPicPr>
          <p:nvPr/>
        </p:nvPicPr>
        <p:blipFill>
          <a:blip r:embed="rId8" cstate="print">
            <a:extLst>
              <a:ext uri="{28A0092B-C50C-407E-A947-70E740481C1C}">
                <a14:useLocalDpi xmlns:a14="http://schemas.microsoft.com/office/drawing/2010/main" val="0"/>
              </a:ext>
            </a:extLst>
          </a:blip>
          <a:srcRect l="45337" t="13399" r="16882" b="7484"/>
          <a:stretch>
            <a:fillRect/>
          </a:stretch>
        </p:blipFill>
        <p:spPr bwMode="auto">
          <a:xfrm>
            <a:off x="5516525" y="5329086"/>
            <a:ext cx="864096" cy="1648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Shape 104"/>
          <p:cNvSpPr txBox="1"/>
          <p:nvPr/>
        </p:nvSpPr>
        <p:spPr>
          <a:xfrm rot="-1200229">
            <a:off x="1915316" y="1930255"/>
            <a:ext cx="1603375" cy="708025"/>
          </a:xfrm>
          <a:prstGeom prst="rect">
            <a:avLst/>
          </a:prstGeom>
          <a:noFill/>
          <a:ln>
            <a:noFill/>
          </a:ln>
        </p:spPr>
        <p:txBody>
          <a:bodyPr lIns="91425" tIns="45700" rIns="91425" bIns="45700"/>
          <a:lstStyle/>
          <a:p>
            <a:pPr marL="0" marR="0" lvl="0" indent="0" algn="ctr" defTabSz="914400" rtl="0" eaLnBrk="1" fontAlgn="base" latinLnBrk="0" hangingPunct="1">
              <a:lnSpc>
                <a:spcPct val="100000"/>
              </a:lnSpc>
              <a:spcBef>
                <a:spcPts val="0"/>
              </a:spcBef>
              <a:spcAft>
                <a:spcPts val="0"/>
              </a:spcAft>
              <a:buClr>
                <a:srgbClr val="EEB111"/>
              </a:buClr>
              <a:buSzPct val="25000"/>
              <a:buFontTx/>
              <a:buNone/>
              <a:tabLst/>
              <a:defRPr/>
            </a:pPr>
            <a:r>
              <a:rPr kumimoji="0" lang="en-GB" sz="1800" b="1" i="0" u="none" strike="noStrike" kern="1200" cap="none" spc="0" normalizeH="0" baseline="0" noProof="0" dirty="0">
                <a:ln>
                  <a:noFill/>
                </a:ln>
                <a:solidFill>
                  <a:srgbClr val="009966"/>
                </a:solidFill>
                <a:effectLst/>
                <a:uLnTx/>
                <a:uFillTx/>
                <a:latin typeface="Arial"/>
                <a:ea typeface="Arial"/>
                <a:cs typeface="Arial"/>
                <a:sym typeface="Arial"/>
              </a:rPr>
              <a:t>Risk factors </a:t>
            </a:r>
          </a:p>
        </p:txBody>
      </p:sp>
      <p:sp>
        <p:nvSpPr>
          <p:cNvPr id="9" name="Shape 105"/>
          <p:cNvSpPr txBox="1">
            <a:spLocks noChangeArrowheads="1"/>
          </p:cNvSpPr>
          <p:nvPr/>
        </p:nvSpPr>
        <p:spPr bwMode="auto">
          <a:xfrm rot="-868825">
            <a:off x="1924999" y="2885932"/>
            <a:ext cx="1603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ctr" defTabSz="914400" rtl="0" eaLnBrk="1" fontAlgn="base" latinLnBrk="0" hangingPunct="1">
              <a:lnSpc>
                <a:spcPct val="100000"/>
              </a:lnSpc>
              <a:spcBef>
                <a:spcPct val="0"/>
              </a:spcBef>
              <a:spcAft>
                <a:spcPct val="0"/>
              </a:spcAft>
              <a:buClr>
                <a:srgbClr val="205867"/>
              </a:buClr>
              <a:buSzPct val="25000"/>
              <a:buFont typeface="Arial" pitchFamily="34" charset="0"/>
              <a:buNone/>
              <a:tabLst/>
              <a:defRPr/>
            </a:pPr>
            <a:r>
              <a:rPr kumimoji="0" lang="en-GB" altLang="en-US" sz="1800" b="1" i="0" u="none" strike="noStrike" kern="1200" cap="none" spc="0" normalizeH="0" baseline="0" noProof="0" dirty="0">
                <a:ln>
                  <a:noFill/>
                </a:ln>
                <a:solidFill>
                  <a:srgbClr val="205867"/>
                </a:solidFill>
                <a:effectLst/>
                <a:uLnTx/>
                <a:uFillTx/>
                <a:latin typeface="Arial" pitchFamily="34" charset="0"/>
                <a:ea typeface="ヒラギノ角ゴ Pro W3" pitchFamily="84" charset="-128"/>
                <a:cs typeface="Arial" pitchFamily="34" charset="0"/>
                <a:sym typeface="Arial" pitchFamily="34" charset="0"/>
              </a:rPr>
              <a:t>Protective factors </a:t>
            </a:r>
          </a:p>
        </p:txBody>
      </p:sp>
      <p:sp>
        <p:nvSpPr>
          <p:cNvPr id="10" name="Shape 106"/>
          <p:cNvSpPr txBox="1">
            <a:spLocks noChangeArrowheads="1"/>
          </p:cNvSpPr>
          <p:nvPr/>
        </p:nvSpPr>
        <p:spPr bwMode="auto">
          <a:xfrm rot="716772">
            <a:off x="8884109" y="1146672"/>
            <a:ext cx="16049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ctr" defTabSz="914400" rtl="0" eaLnBrk="1" fontAlgn="base" latinLnBrk="0" hangingPunct="1">
              <a:lnSpc>
                <a:spcPct val="100000"/>
              </a:lnSpc>
              <a:spcBef>
                <a:spcPct val="0"/>
              </a:spcBef>
              <a:spcAft>
                <a:spcPct val="0"/>
              </a:spcAft>
              <a:buClr>
                <a:srgbClr val="366092"/>
              </a:buClr>
              <a:buSzPct val="25000"/>
              <a:buFont typeface="Arial" pitchFamily="34" charset="0"/>
              <a:buNone/>
              <a:tabLst/>
              <a:defRPr/>
            </a:pPr>
            <a:r>
              <a:rPr kumimoji="0" lang="en-GB" altLang="en-US" sz="1800" b="1" i="0" u="none" strike="noStrike" kern="1200" cap="none" spc="0" normalizeH="0" baseline="0" noProof="0">
                <a:ln>
                  <a:noFill/>
                </a:ln>
                <a:solidFill>
                  <a:srgbClr val="366092"/>
                </a:solidFill>
                <a:effectLst/>
                <a:uLnTx/>
                <a:uFillTx/>
                <a:latin typeface="Arial" pitchFamily="34" charset="0"/>
                <a:ea typeface="ヒラギノ角ゴ Pro W3" pitchFamily="84" charset="-128"/>
                <a:cs typeface="Arial" pitchFamily="34" charset="0"/>
                <a:sym typeface="Arial" pitchFamily="34" charset="0"/>
              </a:rPr>
              <a:t>Prevention strategies </a:t>
            </a:r>
          </a:p>
        </p:txBody>
      </p:sp>
      <p:sp>
        <p:nvSpPr>
          <p:cNvPr id="11" name="Title 3"/>
          <p:cNvSpPr txBox="1">
            <a:spLocks/>
          </p:cNvSpPr>
          <p:nvPr/>
        </p:nvSpPr>
        <p:spPr>
          <a:xfrm>
            <a:off x="3503712" y="548680"/>
            <a:ext cx="8028000" cy="648072"/>
          </a:xfrm>
          <a:prstGeom prst="rect">
            <a:avLst/>
          </a:prstGeom>
        </p:spPr>
        <p:txBody>
          <a:bodyPr>
            <a:normAutofit lnSpcReduction="10000"/>
          </a:bodyPr>
          <a:lstStyle>
            <a:lvl1pPr algn="l" rtl="0" eaLnBrk="0" fontAlgn="base" hangingPunct="0">
              <a:spcBef>
                <a:spcPct val="0"/>
              </a:spcBef>
              <a:spcAft>
                <a:spcPct val="0"/>
              </a:spcAft>
              <a:defRPr sz="4000" kern="1200" spc="-150">
                <a:solidFill>
                  <a:srgbClr val="00AE9E"/>
                </a:solidFill>
                <a:latin typeface="+mj-lt"/>
                <a:ea typeface="ヒラギノ角ゴ Pro W3" pitchFamily="84" charset="-128"/>
                <a:cs typeface="ヒラギノ角ゴ Pro W3" pitchFamily="84" charset="-128"/>
              </a:defRPr>
            </a:lvl1pPr>
            <a:lvl2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2pPr>
            <a:lvl3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3pPr>
            <a:lvl4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4pPr>
            <a:lvl5pPr algn="l" rtl="0" eaLnBrk="0" fontAlgn="base" hangingPunct="0">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5pPr>
            <a:lvl6pPr marL="4572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6pPr>
            <a:lvl7pPr marL="9144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7pPr>
            <a:lvl8pPr marL="13716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8pPr>
            <a:lvl9pPr marL="1828800" algn="l" rtl="0" fontAlgn="base">
              <a:spcBef>
                <a:spcPct val="0"/>
              </a:spcBef>
              <a:spcAft>
                <a:spcPct val="0"/>
              </a:spcAft>
              <a:defRPr sz="4000">
                <a:solidFill>
                  <a:schemeClr val="tx2"/>
                </a:solidFill>
                <a:latin typeface="Arial" pitchFamily="84" charset="0"/>
                <a:ea typeface="ヒラギノ角ゴ Pro W3" pitchFamily="84" charset="-128"/>
                <a:cs typeface="ヒラギノ角ゴ Pro W3" pitchFamily="8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000" b="0" i="0" u="none" strike="noStrike" kern="1200" cap="none" spc="-150" normalizeH="0" baseline="0" noProof="0" dirty="0">
                <a:ln>
                  <a:noFill/>
                </a:ln>
                <a:solidFill>
                  <a:srgbClr val="00AE9E"/>
                </a:solidFill>
                <a:effectLst/>
                <a:uLnTx/>
                <a:uFillTx/>
                <a:latin typeface="Arial"/>
                <a:ea typeface="ヒラギノ角ゴ Pro W3" pitchFamily="84" charset="-128"/>
              </a:rPr>
              <a:t>Socio-ecological model</a:t>
            </a:r>
          </a:p>
        </p:txBody>
      </p:sp>
      <p:sp>
        <p:nvSpPr>
          <p:cNvPr id="12" name="Shape 105"/>
          <p:cNvSpPr txBox="1">
            <a:spLocks noChangeArrowheads="1"/>
          </p:cNvSpPr>
          <p:nvPr/>
        </p:nvSpPr>
        <p:spPr bwMode="auto">
          <a:xfrm>
            <a:off x="8051117" y="5949281"/>
            <a:ext cx="236969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0" marR="0" lvl="0" indent="0" algn="ctr" defTabSz="914400" rtl="0" eaLnBrk="1" fontAlgn="base" latinLnBrk="0" hangingPunct="1">
              <a:lnSpc>
                <a:spcPct val="100000"/>
              </a:lnSpc>
              <a:spcBef>
                <a:spcPct val="0"/>
              </a:spcBef>
              <a:spcAft>
                <a:spcPct val="0"/>
              </a:spcAft>
              <a:buClr>
                <a:srgbClr val="205867"/>
              </a:buClr>
              <a:buSzPct val="25000"/>
              <a:buFont typeface="Arial" pitchFamily="34" charset="0"/>
              <a:buNone/>
              <a:tabLst/>
              <a:defRPr/>
            </a:pPr>
            <a:r>
              <a:rPr kumimoji="0" lang="en-GB" altLang="en-US" sz="1800" b="1" i="0" u="none" strike="noStrike" kern="1200" cap="none" spc="0" normalizeH="0" baseline="0" noProof="0" dirty="0">
                <a:ln>
                  <a:noFill/>
                </a:ln>
                <a:solidFill>
                  <a:srgbClr val="205867"/>
                </a:solidFill>
                <a:effectLst/>
                <a:uLnTx/>
                <a:uFillTx/>
                <a:latin typeface="Arial" pitchFamily="34" charset="0"/>
                <a:ea typeface="ヒラギノ角ゴ Pro W3" pitchFamily="84" charset="-128"/>
                <a:cs typeface="Arial" pitchFamily="34" charset="0"/>
                <a:sym typeface="Arial" pitchFamily="34" charset="0"/>
              </a:rPr>
              <a:t>(Krug et al., 2002)</a:t>
            </a:r>
          </a:p>
        </p:txBody>
      </p:sp>
    </p:spTree>
    <p:extLst>
      <p:ext uri="{BB962C8B-B14F-4D97-AF65-F5344CB8AC3E}">
        <p14:creationId xmlns:p14="http://schemas.microsoft.com/office/powerpoint/2010/main" val="244369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8" grpId="0"/>
      <p:bldP spid="9" grpId="0"/>
      <p:bldP spid="10" grpId="0"/>
      <p:bldP spid="11"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990033"/>
        </a:solidFill>
        <a:effectLst/>
      </p:bgPr>
    </p:bg>
    <p:spTree>
      <p:nvGrpSpPr>
        <p:cNvPr id="1" name=""/>
        <p:cNvGrpSpPr/>
        <p:nvPr/>
      </p:nvGrpSpPr>
      <p:grpSpPr>
        <a:xfrm>
          <a:off x="0" y="0"/>
          <a:ext cx="0" cy="0"/>
          <a:chOff x="0" y="0"/>
          <a:chExt cx="0" cy="0"/>
        </a:xfrm>
      </p:grpSpPr>
      <p:grpSp>
        <p:nvGrpSpPr>
          <p:cNvPr id="3" name="Group 2"/>
          <p:cNvGrpSpPr/>
          <p:nvPr/>
        </p:nvGrpSpPr>
        <p:grpSpPr>
          <a:xfrm>
            <a:off x="3141585" y="607670"/>
            <a:ext cx="6223543" cy="6105516"/>
            <a:chOff x="2264617" y="850738"/>
            <a:chExt cx="8712960" cy="8547722"/>
          </a:xfrm>
        </p:grpSpPr>
        <p:sp>
          <p:nvSpPr>
            <p:cNvPr id="5" name="Freeform 4"/>
            <p:cNvSpPr/>
            <p:nvPr/>
          </p:nvSpPr>
          <p:spPr>
            <a:xfrm>
              <a:off x="2930645" y="1188287"/>
              <a:ext cx="7627488" cy="7556308"/>
            </a:xfrm>
            <a:custGeom>
              <a:avLst/>
              <a:gdLst>
                <a:gd name="connsiteX0" fmla="*/ 3813744 w 7627488"/>
                <a:gd name="connsiteY0" fmla="*/ 0 h 7556308"/>
                <a:gd name="connsiteX1" fmla="*/ 7627488 w 7627488"/>
                <a:gd name="connsiteY1" fmla="*/ 3778154 h 7556308"/>
                <a:gd name="connsiteX2" fmla="*/ 3813744 w 7627488"/>
                <a:gd name="connsiteY2" fmla="*/ 3778154 h 7556308"/>
                <a:gd name="connsiteX3" fmla="*/ 3813744 w 7627488"/>
                <a:gd name="connsiteY3" fmla="*/ 0 h 7556308"/>
              </a:gdLst>
              <a:ahLst/>
              <a:cxnLst>
                <a:cxn ang="0">
                  <a:pos x="connsiteX0" y="connsiteY0"/>
                </a:cxn>
                <a:cxn ang="0">
                  <a:pos x="connsiteX1" y="connsiteY1"/>
                </a:cxn>
                <a:cxn ang="0">
                  <a:pos x="connsiteX2" y="connsiteY2"/>
                </a:cxn>
                <a:cxn ang="0">
                  <a:pos x="connsiteX3" y="connsiteY3"/>
                </a:cxn>
              </a:cxnLst>
              <a:rect l="l" t="t" r="r" b="b"/>
              <a:pathLst>
                <a:path w="7627488" h="7556308">
                  <a:moveTo>
                    <a:pt x="3813744" y="0"/>
                  </a:moveTo>
                  <a:cubicBezTo>
                    <a:pt x="5920017" y="0"/>
                    <a:pt x="7627488" y="1691537"/>
                    <a:pt x="7627488" y="3778154"/>
                  </a:cubicBezTo>
                  <a:lnTo>
                    <a:pt x="3813744" y="3778154"/>
                  </a:lnTo>
                  <a:lnTo>
                    <a:pt x="3813744" y="0"/>
                  </a:lnTo>
                  <a:close/>
                </a:path>
              </a:pathLst>
            </a:custGeom>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txBody>
            <a:bodyPr spcFirstLastPara="0" vert="horz" wrap="square" lIns="4050196" tIns="1567405" rIns="764926"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6" name="Freeform 5"/>
            <p:cNvSpPr/>
            <p:nvPr/>
          </p:nvSpPr>
          <p:spPr>
            <a:xfrm>
              <a:off x="2990038" y="1422997"/>
              <a:ext cx="7556308" cy="7556308"/>
            </a:xfrm>
            <a:custGeom>
              <a:avLst/>
              <a:gdLst>
                <a:gd name="connsiteX0" fmla="*/ 7556308 w 7556308"/>
                <a:gd name="connsiteY0" fmla="*/ 3778154 h 7556308"/>
                <a:gd name="connsiteX1" fmla="*/ 3778154 w 7556308"/>
                <a:gd name="connsiteY1" fmla="*/ 7556308 h 7556308"/>
                <a:gd name="connsiteX2" fmla="*/ 3778154 w 7556308"/>
                <a:gd name="connsiteY2" fmla="*/ 3778154 h 7556308"/>
                <a:gd name="connsiteX3" fmla="*/ 7556308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7556308" y="3778154"/>
                  </a:moveTo>
                  <a:cubicBezTo>
                    <a:pt x="7556308" y="5864771"/>
                    <a:pt x="5864771" y="7556308"/>
                    <a:pt x="3778154" y="7556308"/>
                  </a:cubicBezTo>
                  <a:lnTo>
                    <a:pt x="3778154" y="3778154"/>
                  </a:lnTo>
                  <a:lnTo>
                    <a:pt x="7556308"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4012410" tIns="3922454" rIns="75780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7" name="Freeform 6"/>
            <p:cNvSpPr/>
            <p:nvPr/>
          </p:nvSpPr>
          <p:spPr>
            <a:xfrm>
              <a:off x="2712560" y="1441963"/>
              <a:ext cx="7556308" cy="7556308"/>
            </a:xfrm>
            <a:custGeom>
              <a:avLst/>
              <a:gdLst>
                <a:gd name="connsiteX0" fmla="*/ 3778154 w 7556308"/>
                <a:gd name="connsiteY0" fmla="*/ 7556308 h 7556308"/>
                <a:gd name="connsiteX1" fmla="*/ 0 w 7556308"/>
                <a:gd name="connsiteY1" fmla="*/ 3778154 h 7556308"/>
                <a:gd name="connsiteX2" fmla="*/ 3778154 w 7556308"/>
                <a:gd name="connsiteY2" fmla="*/ 3778154 h 7556308"/>
                <a:gd name="connsiteX3" fmla="*/ 3778154 w 7556308"/>
                <a:gd name="connsiteY3" fmla="*/ 7556308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3778154" y="7556308"/>
                  </a:moveTo>
                  <a:cubicBezTo>
                    <a:pt x="1691537" y="7556308"/>
                    <a:pt x="0" y="5864771"/>
                    <a:pt x="0" y="3778154"/>
                  </a:cubicBezTo>
                  <a:lnTo>
                    <a:pt x="3778154" y="3778154"/>
                  </a:lnTo>
                  <a:lnTo>
                    <a:pt x="3778154" y="7556308"/>
                  </a:lnTo>
                  <a:close/>
                </a:path>
              </a:pathLst>
            </a:custGeom>
          </p:spPr>
          <p:style>
            <a:lnRef idx="2">
              <a:schemeClr val="lt1">
                <a:hueOff val="0"/>
                <a:satOff val="0"/>
                <a:lumOff val="0"/>
                <a:alphaOff val="0"/>
              </a:schemeClr>
            </a:lnRef>
            <a:fillRef idx="1">
              <a:schemeClr val="accent1">
                <a:shade val="50000"/>
                <a:hueOff val="361437"/>
                <a:satOff val="-7560"/>
                <a:lumOff val="42063"/>
                <a:alphaOff val="0"/>
              </a:schemeClr>
            </a:fillRef>
            <a:effectRef idx="0">
              <a:schemeClr val="accent1">
                <a:shade val="50000"/>
                <a:hueOff val="361437"/>
                <a:satOff val="-7560"/>
                <a:lumOff val="42063"/>
                <a:alphaOff val="0"/>
              </a:schemeClr>
            </a:effectRef>
            <a:fontRef idx="minor">
              <a:schemeClr val="lt1"/>
            </a:fontRef>
          </p:style>
          <p:txBody>
            <a:bodyPr spcFirstLastPara="0" vert="horz" wrap="square" lIns="757800" tIns="3922454" rIns="401241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8" name="Freeform 7"/>
            <p:cNvSpPr/>
            <p:nvPr/>
          </p:nvSpPr>
          <p:spPr>
            <a:xfrm>
              <a:off x="2712560" y="1188287"/>
              <a:ext cx="7556308" cy="7556308"/>
            </a:xfrm>
            <a:custGeom>
              <a:avLst/>
              <a:gdLst>
                <a:gd name="connsiteX0" fmla="*/ 0 w 7556308"/>
                <a:gd name="connsiteY0" fmla="*/ 3778154 h 7556308"/>
                <a:gd name="connsiteX1" fmla="*/ 3778154 w 7556308"/>
                <a:gd name="connsiteY1" fmla="*/ 0 h 7556308"/>
                <a:gd name="connsiteX2" fmla="*/ 3778154 w 7556308"/>
                <a:gd name="connsiteY2" fmla="*/ 3778154 h 7556308"/>
                <a:gd name="connsiteX3" fmla="*/ 0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0" y="3778154"/>
                  </a:moveTo>
                  <a:cubicBezTo>
                    <a:pt x="0" y="1691537"/>
                    <a:pt x="1691537" y="0"/>
                    <a:pt x="3778154" y="0"/>
                  </a:cubicBezTo>
                  <a:lnTo>
                    <a:pt x="3778154" y="3778154"/>
                  </a:lnTo>
                  <a:lnTo>
                    <a:pt x="0"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757800" tIns="1567405" rIns="4012411"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9" name="Circular Arrow 8"/>
            <p:cNvSpPr/>
            <p:nvPr/>
          </p:nvSpPr>
          <p:spPr>
            <a:xfrm>
              <a:off x="2638580" y="850738"/>
              <a:ext cx="8338997" cy="8252465"/>
            </a:xfrm>
            <a:prstGeom prst="circularArrow">
              <a:avLst>
                <a:gd name="adj1" fmla="val 5085"/>
                <a:gd name="adj2" fmla="val 327528"/>
                <a:gd name="adj3" fmla="val 21272472"/>
                <a:gd name="adj4" fmla="val 16200000"/>
                <a:gd name="adj5" fmla="val 5932"/>
              </a:avLst>
            </a:prstGeom>
          </p:spPr>
          <p:style>
            <a:lnRef idx="0">
              <a:schemeClr val="accent1">
                <a:shade val="90000"/>
                <a:hueOff val="0"/>
                <a:satOff val="0"/>
                <a:lumOff val="0"/>
                <a:alphaOff val="0"/>
              </a:schemeClr>
            </a:lnRef>
            <a:fillRef idx="1">
              <a:schemeClr val="accent1">
                <a:shade val="90000"/>
                <a:hueOff val="0"/>
                <a:satOff val="0"/>
                <a:lumOff val="0"/>
                <a:alphaOff val="0"/>
              </a:schemeClr>
            </a:fillRef>
            <a:effectRef idx="0">
              <a:schemeClr val="accent1">
                <a:shade val="90000"/>
                <a:hueOff val="0"/>
                <a:satOff val="0"/>
                <a:lumOff val="0"/>
                <a:alphaOff val="0"/>
              </a:schemeClr>
            </a:effectRef>
            <a:fontRef idx="minor">
              <a:schemeClr val="lt1"/>
            </a:fontRef>
          </p:style>
        </p:sp>
        <p:sp>
          <p:nvSpPr>
            <p:cNvPr id="10" name="Circular Arrow 9"/>
            <p:cNvSpPr/>
            <p:nvPr/>
          </p:nvSpPr>
          <p:spPr>
            <a:xfrm>
              <a:off x="2558824" y="1003841"/>
              <a:ext cx="8418736" cy="8394619"/>
            </a:xfrm>
            <a:prstGeom prst="circularArrow">
              <a:avLst>
                <a:gd name="adj1" fmla="val 5085"/>
                <a:gd name="adj2" fmla="val 327528"/>
                <a:gd name="adj3" fmla="val 5072472"/>
                <a:gd name="adj4" fmla="val 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sp>
          <p:nvSpPr>
            <p:cNvPr id="11" name="Circular Arrow 10"/>
            <p:cNvSpPr/>
            <p:nvPr/>
          </p:nvSpPr>
          <p:spPr>
            <a:xfrm>
              <a:off x="2264617" y="1041787"/>
              <a:ext cx="8452194" cy="8356660"/>
            </a:xfrm>
            <a:prstGeom prst="circularArrow">
              <a:avLst>
                <a:gd name="adj1" fmla="val 5085"/>
                <a:gd name="adj2" fmla="val 327528"/>
                <a:gd name="adj3" fmla="val 10472472"/>
                <a:gd name="adj4" fmla="val 5400000"/>
                <a:gd name="adj5" fmla="val 5932"/>
              </a:avLst>
            </a:prstGeom>
          </p:spPr>
          <p:style>
            <a:lnRef idx="0">
              <a:schemeClr val="accent1">
                <a:shade val="90000"/>
                <a:hueOff val="375112"/>
                <a:satOff val="-6927"/>
                <a:lumOff val="32127"/>
                <a:alphaOff val="0"/>
              </a:schemeClr>
            </a:lnRef>
            <a:fillRef idx="1">
              <a:schemeClr val="accent1">
                <a:shade val="90000"/>
                <a:hueOff val="375112"/>
                <a:satOff val="-6927"/>
                <a:lumOff val="32127"/>
                <a:alphaOff val="0"/>
              </a:schemeClr>
            </a:fillRef>
            <a:effectRef idx="0">
              <a:schemeClr val="accent1">
                <a:shade val="90000"/>
                <a:hueOff val="375112"/>
                <a:satOff val="-6927"/>
                <a:lumOff val="32127"/>
                <a:alphaOff val="0"/>
              </a:schemeClr>
            </a:effectRef>
            <a:fontRef idx="minor">
              <a:schemeClr val="lt1"/>
            </a:fontRef>
          </p:style>
        </p:sp>
        <p:sp>
          <p:nvSpPr>
            <p:cNvPr id="12" name="Circular Arrow 11"/>
            <p:cNvSpPr/>
            <p:nvPr/>
          </p:nvSpPr>
          <p:spPr>
            <a:xfrm>
              <a:off x="2264617" y="850738"/>
              <a:ext cx="8452194" cy="8231406"/>
            </a:xfrm>
            <a:prstGeom prst="circularArrow">
              <a:avLst>
                <a:gd name="adj1" fmla="val 5085"/>
                <a:gd name="adj2" fmla="val 327528"/>
                <a:gd name="adj3" fmla="val 15872472"/>
                <a:gd name="adj4" fmla="val 1080000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grpSp>
      <p:sp>
        <p:nvSpPr>
          <p:cNvPr id="14" name="TextBox 13"/>
          <p:cNvSpPr txBox="1"/>
          <p:nvPr/>
        </p:nvSpPr>
        <p:spPr>
          <a:xfrm>
            <a:off x="1755717" y="841313"/>
            <a:ext cx="1916651" cy="158724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Prevention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Attitudes, beliefs and behaviours that underpin and perpetuate DSVA are challenged and prevented before DSVA occurs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19" name="TextBox 18"/>
          <p:cNvSpPr txBox="1"/>
          <p:nvPr/>
        </p:nvSpPr>
        <p:spPr>
          <a:xfrm>
            <a:off x="8693813" y="782916"/>
            <a:ext cx="1916651"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Early Help &amp; Intervention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 safe and supportive environment is embedded to promote early identification and response to DSVA behaviours</a:t>
            </a:r>
          </a:p>
        </p:txBody>
      </p:sp>
      <p:sp>
        <p:nvSpPr>
          <p:cNvPr id="20" name="TextBox 19"/>
          <p:cNvSpPr txBox="1"/>
          <p:nvPr/>
        </p:nvSpPr>
        <p:spPr>
          <a:xfrm>
            <a:off x="8617080" y="4912822"/>
            <a:ext cx="2045534"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Support &amp; Protection</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system protects and supports anyone experiencing DSVA &amp; challenges and holds to account people who perpetrate DSVA  </a:t>
            </a:r>
          </a:p>
        </p:txBody>
      </p:sp>
      <p:sp>
        <p:nvSpPr>
          <p:cNvPr id="21" name="TextBox 20"/>
          <p:cNvSpPr txBox="1"/>
          <p:nvPr/>
        </p:nvSpPr>
        <p:spPr>
          <a:xfrm>
            <a:off x="1621217" y="4491870"/>
            <a:ext cx="1884900" cy="2339092"/>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Recovery &amp; Resilience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People who have experienced DSVA are supported to long term independence free from its harmful effects. Serial DSVA perpetration and intergenerational cycles of DSVA are ended and the underlying issues addressed</a:t>
            </a:r>
            <a:endPar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23" name="TextBox 22"/>
          <p:cNvSpPr txBox="1"/>
          <p:nvPr/>
        </p:nvSpPr>
        <p:spPr>
          <a:xfrm>
            <a:off x="2186996" y="127224"/>
            <a:ext cx="8095969" cy="48804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6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Strategy to end DSVA in Devon 2016 - 2021</a:t>
            </a:r>
          </a:p>
        </p:txBody>
      </p:sp>
    </p:spTree>
    <p:extLst>
      <p:ext uri="{BB962C8B-B14F-4D97-AF65-F5344CB8AC3E}">
        <p14:creationId xmlns:p14="http://schemas.microsoft.com/office/powerpoint/2010/main" val="21125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500" fill="hold"/>
                                        <p:tgtEl>
                                          <p:spTgt spid="21"/>
                                        </p:tgtEl>
                                        <p:attrNameLst>
                                          <p:attrName>ppt_x</p:attrName>
                                        </p:attrNameLst>
                                      </p:cBhvr>
                                      <p:tavLst>
                                        <p:tav tm="0">
                                          <p:val>
                                            <p:strVal val="#ppt_x"/>
                                          </p:val>
                                        </p:tav>
                                        <p:tav tm="100000">
                                          <p:val>
                                            <p:strVal val="#ppt_x"/>
                                          </p:val>
                                        </p:tav>
                                      </p:tavLst>
                                    </p:anim>
                                    <p:anim calcmode="lin" valueType="num">
                                      <p:cBhvr additive="base">
                                        <p:cTn id="24" dur="500" fill="hold"/>
                                        <p:tgtEl>
                                          <p:spTgt spid="21"/>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 calcmode="lin" valueType="num">
                                      <p:cBhvr additive="base">
                                        <p:cTn id="27" dur="500" fill="hold"/>
                                        <p:tgtEl>
                                          <p:spTgt spid="23"/>
                                        </p:tgtEl>
                                        <p:attrNameLst>
                                          <p:attrName>ppt_x</p:attrName>
                                        </p:attrNameLst>
                                      </p:cBhvr>
                                      <p:tavLst>
                                        <p:tav tm="0">
                                          <p:val>
                                            <p:strVal val="#ppt_x"/>
                                          </p:val>
                                        </p:tav>
                                        <p:tav tm="100000">
                                          <p:val>
                                            <p:strVal val="#ppt_x"/>
                                          </p:val>
                                        </p:tav>
                                      </p:tavLst>
                                    </p:anim>
                                    <p:anim calcmode="lin" valueType="num">
                                      <p:cBhvr additive="base">
                                        <p:cTn id="2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0" grpId="0"/>
      <p:bldP spid="21" grpId="0"/>
      <p:bldP spid="2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990033"/>
        </a:solidFill>
        <a:effectLst/>
      </p:bgPr>
    </p:bg>
    <p:spTree>
      <p:nvGrpSpPr>
        <p:cNvPr id="1" name=""/>
        <p:cNvGrpSpPr/>
        <p:nvPr/>
      </p:nvGrpSpPr>
      <p:grpSpPr>
        <a:xfrm>
          <a:off x="0" y="0"/>
          <a:ext cx="0" cy="0"/>
          <a:chOff x="0" y="0"/>
          <a:chExt cx="0" cy="0"/>
        </a:xfrm>
      </p:grpSpPr>
      <p:grpSp>
        <p:nvGrpSpPr>
          <p:cNvPr id="3" name="Group 2"/>
          <p:cNvGrpSpPr/>
          <p:nvPr/>
        </p:nvGrpSpPr>
        <p:grpSpPr>
          <a:xfrm>
            <a:off x="3141585" y="607670"/>
            <a:ext cx="6223543" cy="6105516"/>
            <a:chOff x="2264617" y="850738"/>
            <a:chExt cx="8712960" cy="8547722"/>
          </a:xfrm>
        </p:grpSpPr>
        <p:sp>
          <p:nvSpPr>
            <p:cNvPr id="5" name="Freeform 4"/>
            <p:cNvSpPr/>
            <p:nvPr/>
          </p:nvSpPr>
          <p:spPr>
            <a:xfrm>
              <a:off x="2930645" y="1188287"/>
              <a:ext cx="7627488" cy="7556308"/>
            </a:xfrm>
            <a:custGeom>
              <a:avLst/>
              <a:gdLst>
                <a:gd name="connsiteX0" fmla="*/ 3813744 w 7627488"/>
                <a:gd name="connsiteY0" fmla="*/ 0 h 7556308"/>
                <a:gd name="connsiteX1" fmla="*/ 7627488 w 7627488"/>
                <a:gd name="connsiteY1" fmla="*/ 3778154 h 7556308"/>
                <a:gd name="connsiteX2" fmla="*/ 3813744 w 7627488"/>
                <a:gd name="connsiteY2" fmla="*/ 3778154 h 7556308"/>
                <a:gd name="connsiteX3" fmla="*/ 3813744 w 7627488"/>
                <a:gd name="connsiteY3" fmla="*/ 0 h 7556308"/>
              </a:gdLst>
              <a:ahLst/>
              <a:cxnLst>
                <a:cxn ang="0">
                  <a:pos x="connsiteX0" y="connsiteY0"/>
                </a:cxn>
                <a:cxn ang="0">
                  <a:pos x="connsiteX1" y="connsiteY1"/>
                </a:cxn>
                <a:cxn ang="0">
                  <a:pos x="connsiteX2" y="connsiteY2"/>
                </a:cxn>
                <a:cxn ang="0">
                  <a:pos x="connsiteX3" y="connsiteY3"/>
                </a:cxn>
              </a:cxnLst>
              <a:rect l="l" t="t" r="r" b="b"/>
              <a:pathLst>
                <a:path w="7627488" h="7556308">
                  <a:moveTo>
                    <a:pt x="3813744" y="0"/>
                  </a:moveTo>
                  <a:cubicBezTo>
                    <a:pt x="5920017" y="0"/>
                    <a:pt x="7627488" y="1691537"/>
                    <a:pt x="7627488" y="3778154"/>
                  </a:cubicBezTo>
                  <a:lnTo>
                    <a:pt x="3813744" y="3778154"/>
                  </a:lnTo>
                  <a:lnTo>
                    <a:pt x="3813744" y="0"/>
                  </a:lnTo>
                  <a:close/>
                </a:path>
              </a:pathLst>
            </a:custGeom>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txBody>
            <a:bodyPr spcFirstLastPara="0" vert="horz" wrap="square" lIns="4050196" tIns="1567405" rIns="764926"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6" name="Freeform 5"/>
            <p:cNvSpPr/>
            <p:nvPr/>
          </p:nvSpPr>
          <p:spPr>
            <a:xfrm>
              <a:off x="2990038" y="1422997"/>
              <a:ext cx="7556308" cy="7556308"/>
            </a:xfrm>
            <a:custGeom>
              <a:avLst/>
              <a:gdLst>
                <a:gd name="connsiteX0" fmla="*/ 7556308 w 7556308"/>
                <a:gd name="connsiteY0" fmla="*/ 3778154 h 7556308"/>
                <a:gd name="connsiteX1" fmla="*/ 3778154 w 7556308"/>
                <a:gd name="connsiteY1" fmla="*/ 7556308 h 7556308"/>
                <a:gd name="connsiteX2" fmla="*/ 3778154 w 7556308"/>
                <a:gd name="connsiteY2" fmla="*/ 3778154 h 7556308"/>
                <a:gd name="connsiteX3" fmla="*/ 7556308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7556308" y="3778154"/>
                  </a:moveTo>
                  <a:cubicBezTo>
                    <a:pt x="7556308" y="5864771"/>
                    <a:pt x="5864771" y="7556308"/>
                    <a:pt x="3778154" y="7556308"/>
                  </a:cubicBezTo>
                  <a:lnTo>
                    <a:pt x="3778154" y="3778154"/>
                  </a:lnTo>
                  <a:lnTo>
                    <a:pt x="7556308"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4012410" tIns="3922454" rIns="75780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7" name="Freeform 6"/>
            <p:cNvSpPr/>
            <p:nvPr/>
          </p:nvSpPr>
          <p:spPr>
            <a:xfrm>
              <a:off x="2712560" y="1441963"/>
              <a:ext cx="7556308" cy="7556308"/>
            </a:xfrm>
            <a:custGeom>
              <a:avLst/>
              <a:gdLst>
                <a:gd name="connsiteX0" fmla="*/ 3778154 w 7556308"/>
                <a:gd name="connsiteY0" fmla="*/ 7556308 h 7556308"/>
                <a:gd name="connsiteX1" fmla="*/ 0 w 7556308"/>
                <a:gd name="connsiteY1" fmla="*/ 3778154 h 7556308"/>
                <a:gd name="connsiteX2" fmla="*/ 3778154 w 7556308"/>
                <a:gd name="connsiteY2" fmla="*/ 3778154 h 7556308"/>
                <a:gd name="connsiteX3" fmla="*/ 3778154 w 7556308"/>
                <a:gd name="connsiteY3" fmla="*/ 7556308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3778154" y="7556308"/>
                  </a:moveTo>
                  <a:cubicBezTo>
                    <a:pt x="1691537" y="7556308"/>
                    <a:pt x="0" y="5864771"/>
                    <a:pt x="0" y="3778154"/>
                  </a:cubicBezTo>
                  <a:lnTo>
                    <a:pt x="3778154" y="3778154"/>
                  </a:lnTo>
                  <a:lnTo>
                    <a:pt x="3778154" y="7556308"/>
                  </a:lnTo>
                  <a:close/>
                </a:path>
              </a:pathLst>
            </a:custGeom>
          </p:spPr>
          <p:style>
            <a:lnRef idx="2">
              <a:schemeClr val="lt1">
                <a:hueOff val="0"/>
                <a:satOff val="0"/>
                <a:lumOff val="0"/>
                <a:alphaOff val="0"/>
              </a:schemeClr>
            </a:lnRef>
            <a:fillRef idx="1">
              <a:schemeClr val="accent1">
                <a:shade val="50000"/>
                <a:hueOff val="361437"/>
                <a:satOff val="-7560"/>
                <a:lumOff val="42063"/>
                <a:alphaOff val="0"/>
              </a:schemeClr>
            </a:fillRef>
            <a:effectRef idx="0">
              <a:schemeClr val="accent1">
                <a:shade val="50000"/>
                <a:hueOff val="361437"/>
                <a:satOff val="-7560"/>
                <a:lumOff val="42063"/>
                <a:alphaOff val="0"/>
              </a:schemeClr>
            </a:effectRef>
            <a:fontRef idx="minor">
              <a:schemeClr val="lt1"/>
            </a:fontRef>
          </p:style>
          <p:txBody>
            <a:bodyPr spcFirstLastPara="0" vert="horz" wrap="square" lIns="757800" tIns="3922454" rIns="401241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8" name="Freeform 7"/>
            <p:cNvSpPr/>
            <p:nvPr/>
          </p:nvSpPr>
          <p:spPr>
            <a:xfrm>
              <a:off x="2712560" y="1188287"/>
              <a:ext cx="7556308" cy="7556308"/>
            </a:xfrm>
            <a:custGeom>
              <a:avLst/>
              <a:gdLst>
                <a:gd name="connsiteX0" fmla="*/ 0 w 7556308"/>
                <a:gd name="connsiteY0" fmla="*/ 3778154 h 7556308"/>
                <a:gd name="connsiteX1" fmla="*/ 3778154 w 7556308"/>
                <a:gd name="connsiteY1" fmla="*/ 0 h 7556308"/>
                <a:gd name="connsiteX2" fmla="*/ 3778154 w 7556308"/>
                <a:gd name="connsiteY2" fmla="*/ 3778154 h 7556308"/>
                <a:gd name="connsiteX3" fmla="*/ 0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0" y="3778154"/>
                  </a:moveTo>
                  <a:cubicBezTo>
                    <a:pt x="0" y="1691537"/>
                    <a:pt x="1691537" y="0"/>
                    <a:pt x="3778154" y="0"/>
                  </a:cubicBezTo>
                  <a:lnTo>
                    <a:pt x="3778154" y="3778154"/>
                  </a:lnTo>
                  <a:lnTo>
                    <a:pt x="0"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757800" tIns="1567405" rIns="4012411"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9" name="Circular Arrow 8"/>
            <p:cNvSpPr/>
            <p:nvPr/>
          </p:nvSpPr>
          <p:spPr>
            <a:xfrm>
              <a:off x="2638580" y="850738"/>
              <a:ext cx="8338997" cy="8252465"/>
            </a:xfrm>
            <a:prstGeom prst="circularArrow">
              <a:avLst>
                <a:gd name="adj1" fmla="val 5085"/>
                <a:gd name="adj2" fmla="val 327528"/>
                <a:gd name="adj3" fmla="val 21272472"/>
                <a:gd name="adj4" fmla="val 16200000"/>
                <a:gd name="adj5" fmla="val 5932"/>
              </a:avLst>
            </a:prstGeom>
          </p:spPr>
          <p:style>
            <a:lnRef idx="0">
              <a:schemeClr val="accent1">
                <a:shade val="90000"/>
                <a:hueOff val="0"/>
                <a:satOff val="0"/>
                <a:lumOff val="0"/>
                <a:alphaOff val="0"/>
              </a:schemeClr>
            </a:lnRef>
            <a:fillRef idx="1">
              <a:schemeClr val="accent1">
                <a:shade val="90000"/>
                <a:hueOff val="0"/>
                <a:satOff val="0"/>
                <a:lumOff val="0"/>
                <a:alphaOff val="0"/>
              </a:schemeClr>
            </a:fillRef>
            <a:effectRef idx="0">
              <a:schemeClr val="accent1">
                <a:shade val="90000"/>
                <a:hueOff val="0"/>
                <a:satOff val="0"/>
                <a:lumOff val="0"/>
                <a:alphaOff val="0"/>
              </a:schemeClr>
            </a:effectRef>
            <a:fontRef idx="minor">
              <a:schemeClr val="lt1"/>
            </a:fontRef>
          </p:style>
        </p:sp>
        <p:sp>
          <p:nvSpPr>
            <p:cNvPr id="10" name="Circular Arrow 9"/>
            <p:cNvSpPr/>
            <p:nvPr/>
          </p:nvSpPr>
          <p:spPr>
            <a:xfrm>
              <a:off x="2558824" y="1003841"/>
              <a:ext cx="8418736" cy="8394619"/>
            </a:xfrm>
            <a:prstGeom prst="circularArrow">
              <a:avLst>
                <a:gd name="adj1" fmla="val 5085"/>
                <a:gd name="adj2" fmla="val 327528"/>
                <a:gd name="adj3" fmla="val 5072472"/>
                <a:gd name="adj4" fmla="val 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sp>
          <p:nvSpPr>
            <p:cNvPr id="11" name="Circular Arrow 10"/>
            <p:cNvSpPr/>
            <p:nvPr/>
          </p:nvSpPr>
          <p:spPr>
            <a:xfrm>
              <a:off x="2264617" y="1041787"/>
              <a:ext cx="8452194" cy="8356660"/>
            </a:xfrm>
            <a:prstGeom prst="circularArrow">
              <a:avLst>
                <a:gd name="adj1" fmla="val 5085"/>
                <a:gd name="adj2" fmla="val 327528"/>
                <a:gd name="adj3" fmla="val 10472472"/>
                <a:gd name="adj4" fmla="val 5400000"/>
                <a:gd name="adj5" fmla="val 5932"/>
              </a:avLst>
            </a:prstGeom>
          </p:spPr>
          <p:style>
            <a:lnRef idx="0">
              <a:schemeClr val="accent1">
                <a:shade val="90000"/>
                <a:hueOff val="375112"/>
                <a:satOff val="-6927"/>
                <a:lumOff val="32127"/>
                <a:alphaOff val="0"/>
              </a:schemeClr>
            </a:lnRef>
            <a:fillRef idx="1">
              <a:schemeClr val="accent1">
                <a:shade val="90000"/>
                <a:hueOff val="375112"/>
                <a:satOff val="-6927"/>
                <a:lumOff val="32127"/>
                <a:alphaOff val="0"/>
              </a:schemeClr>
            </a:fillRef>
            <a:effectRef idx="0">
              <a:schemeClr val="accent1">
                <a:shade val="90000"/>
                <a:hueOff val="375112"/>
                <a:satOff val="-6927"/>
                <a:lumOff val="32127"/>
                <a:alphaOff val="0"/>
              </a:schemeClr>
            </a:effectRef>
            <a:fontRef idx="minor">
              <a:schemeClr val="lt1"/>
            </a:fontRef>
          </p:style>
        </p:sp>
        <p:sp>
          <p:nvSpPr>
            <p:cNvPr id="12" name="Circular Arrow 11"/>
            <p:cNvSpPr/>
            <p:nvPr/>
          </p:nvSpPr>
          <p:spPr>
            <a:xfrm>
              <a:off x="2264617" y="850738"/>
              <a:ext cx="8452194" cy="8231406"/>
            </a:xfrm>
            <a:prstGeom prst="circularArrow">
              <a:avLst>
                <a:gd name="adj1" fmla="val 5085"/>
                <a:gd name="adj2" fmla="val 327528"/>
                <a:gd name="adj3" fmla="val 15872472"/>
                <a:gd name="adj4" fmla="val 1080000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grpSp>
      <p:sp>
        <p:nvSpPr>
          <p:cNvPr id="14" name="TextBox 13"/>
          <p:cNvSpPr txBox="1"/>
          <p:nvPr/>
        </p:nvSpPr>
        <p:spPr>
          <a:xfrm>
            <a:off x="1755717" y="841313"/>
            <a:ext cx="1916651" cy="158724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Prevention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Attitudes, beliefs and behaviours that underpin and perpetuate DSVA are challenged and prevented before DSVA occurs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19" name="TextBox 18"/>
          <p:cNvSpPr txBox="1"/>
          <p:nvPr/>
        </p:nvSpPr>
        <p:spPr>
          <a:xfrm>
            <a:off x="8693813" y="782916"/>
            <a:ext cx="1916651"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Early Help &amp; Intervention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 safe and supportive environment is embedded to promote early identification and response to DSVA behaviours</a:t>
            </a:r>
          </a:p>
        </p:txBody>
      </p:sp>
      <p:sp>
        <p:nvSpPr>
          <p:cNvPr id="20" name="TextBox 19"/>
          <p:cNvSpPr txBox="1"/>
          <p:nvPr/>
        </p:nvSpPr>
        <p:spPr>
          <a:xfrm>
            <a:off x="8617080" y="4912822"/>
            <a:ext cx="2045534"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Support &amp; Protection</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system protects and supports anyone experiencing DSVA &amp; challenges and holds to account people who perpetrate DSVA  </a:t>
            </a:r>
          </a:p>
        </p:txBody>
      </p:sp>
      <p:grpSp>
        <p:nvGrpSpPr>
          <p:cNvPr id="32" name="Group 31"/>
          <p:cNvGrpSpPr/>
          <p:nvPr/>
        </p:nvGrpSpPr>
        <p:grpSpPr>
          <a:xfrm>
            <a:off x="5204603" y="2414025"/>
            <a:ext cx="2075734" cy="2258331"/>
            <a:chOff x="1909799" y="1415491"/>
            <a:chExt cx="1995417" cy="2368433"/>
          </a:xfrm>
        </p:grpSpPr>
        <p:sp>
          <p:nvSpPr>
            <p:cNvPr id="33" name="Oval 32"/>
            <p:cNvSpPr/>
            <p:nvPr/>
          </p:nvSpPr>
          <p:spPr>
            <a:xfrm>
              <a:off x="1909799" y="1641444"/>
              <a:ext cx="1995417" cy="2142480"/>
            </a:xfrm>
            <a:prstGeom prst="ellipse">
              <a:avLst/>
            </a:prstGeom>
            <a:solidFill>
              <a:schemeClr val="accent1">
                <a:shade val="50000"/>
                <a:hueOff val="289150"/>
                <a:satOff val="-6048"/>
                <a:lumOff val="33650"/>
                <a:alpha val="0"/>
              </a:schemeClr>
            </a:solidFill>
          </p:spPr>
          <p:style>
            <a:lnRef idx="2">
              <a:schemeClr val="lt1">
                <a:hueOff val="0"/>
                <a:satOff val="0"/>
                <a:lumOff val="0"/>
                <a:alphaOff val="0"/>
              </a:schemeClr>
            </a:lnRef>
            <a:fillRef idx="1">
              <a:schemeClr val="accent1">
                <a:shade val="50000"/>
                <a:hueOff val="289150"/>
                <a:satOff val="-6048"/>
                <a:lumOff val="33650"/>
                <a:alphaOff val="0"/>
              </a:schemeClr>
            </a:fillRef>
            <a:effectRef idx="0">
              <a:schemeClr val="accent1">
                <a:shade val="50000"/>
                <a:hueOff val="289150"/>
                <a:satOff val="-6048"/>
                <a:lumOff val="33650"/>
                <a:alphaOff val="0"/>
              </a:schemeClr>
            </a:effectRef>
            <a:fontRef idx="minor">
              <a:schemeClr val="lt1"/>
            </a:fontRef>
          </p:style>
        </p:sp>
        <p:sp>
          <p:nvSpPr>
            <p:cNvPr id="34" name="Oval 4"/>
            <p:cNvSpPr/>
            <p:nvPr/>
          </p:nvSpPr>
          <p:spPr>
            <a:xfrm>
              <a:off x="2294156" y="1415491"/>
              <a:ext cx="1472184" cy="39258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grpSp>
        <p:nvGrpSpPr>
          <p:cNvPr id="28" name="Group 27"/>
          <p:cNvGrpSpPr/>
          <p:nvPr/>
        </p:nvGrpSpPr>
        <p:grpSpPr>
          <a:xfrm>
            <a:off x="4498865" y="329154"/>
            <a:ext cx="7387389" cy="5106480"/>
            <a:chOff x="-4376879" y="358430"/>
            <a:chExt cx="7088610" cy="5031554"/>
          </a:xfrm>
        </p:grpSpPr>
        <p:sp>
          <p:nvSpPr>
            <p:cNvPr id="30" name="Oval 4"/>
            <p:cNvSpPr/>
            <p:nvPr/>
          </p:nvSpPr>
          <p:spPr>
            <a:xfrm>
              <a:off x="1222021" y="358430"/>
              <a:ext cx="1489710" cy="39725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a:ln>
                  <a:noFill/>
                </a:ln>
                <a:solidFill>
                  <a:prstClr val="white"/>
                </a:solidFill>
                <a:effectLst/>
                <a:uLnTx/>
                <a:uFillTx/>
                <a:latin typeface="Arial"/>
                <a:ea typeface="+mn-ea"/>
                <a:cs typeface="+mn-cs"/>
              </a:endParaRPr>
            </a:p>
          </p:txBody>
        </p:sp>
        <p:sp>
          <p:nvSpPr>
            <p:cNvPr id="29" name="Oval 28"/>
            <p:cNvSpPr/>
            <p:nvPr/>
          </p:nvSpPr>
          <p:spPr>
            <a:xfrm>
              <a:off x="-4376879" y="1935584"/>
              <a:ext cx="3386996" cy="3454400"/>
            </a:xfrm>
            <a:prstGeom prst="ellipse">
              <a:avLst/>
            </a:prstGeom>
            <a:solidFill>
              <a:schemeClr val="accent1">
                <a:shade val="50000"/>
                <a:hueOff val="144575"/>
                <a:satOff val="-3024"/>
                <a:lumOff val="16825"/>
                <a:alpha val="0"/>
              </a:schemeClr>
            </a:solidFill>
          </p:spPr>
          <p:style>
            <a:lnRef idx="2">
              <a:schemeClr val="lt1">
                <a:hueOff val="0"/>
                <a:satOff val="0"/>
                <a:lumOff val="0"/>
                <a:alphaOff val="0"/>
              </a:schemeClr>
            </a:lnRef>
            <a:fillRef idx="1">
              <a:schemeClr val="accent1">
                <a:shade val="50000"/>
                <a:hueOff val="144575"/>
                <a:satOff val="-3024"/>
                <a:lumOff val="16825"/>
                <a:alphaOff val="0"/>
              </a:schemeClr>
            </a:fillRef>
            <a:effectRef idx="0">
              <a:schemeClr val="accent1">
                <a:shade val="50000"/>
                <a:hueOff val="144575"/>
                <a:satOff val="-3024"/>
                <a:lumOff val="16825"/>
                <a:alphaOff val="0"/>
              </a:schemeClr>
            </a:effectRef>
            <a:fontRef idx="minor">
              <a:schemeClr val="lt1"/>
            </a:fontRef>
          </p:style>
        </p:sp>
      </p:grpSp>
      <p:grpSp>
        <p:nvGrpSpPr>
          <p:cNvPr id="24" name="Group 23"/>
          <p:cNvGrpSpPr/>
          <p:nvPr/>
        </p:nvGrpSpPr>
        <p:grpSpPr>
          <a:xfrm>
            <a:off x="3844599" y="1281480"/>
            <a:ext cx="4802939" cy="4738868"/>
            <a:chOff x="985312" y="-14775"/>
            <a:chExt cx="4064000" cy="4064000"/>
          </a:xfrm>
          <a:effectLst>
            <a:outerShdw blurRad="50800" dist="50800" dir="5400000" algn="ctr" rotWithShape="0">
              <a:srgbClr val="000000">
                <a:alpha val="0"/>
              </a:srgbClr>
            </a:outerShdw>
          </a:effectLst>
        </p:grpSpPr>
        <p:sp>
          <p:nvSpPr>
            <p:cNvPr id="25" name="Oval 24"/>
            <p:cNvSpPr/>
            <p:nvPr/>
          </p:nvSpPr>
          <p:spPr>
            <a:xfrm>
              <a:off x="985312" y="-14775"/>
              <a:ext cx="4064000" cy="4064000"/>
            </a:xfrm>
            <a:prstGeom prst="ellipse">
              <a:avLst/>
            </a:prstGeom>
            <a:noFill/>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sp>
        <p:sp>
          <p:nvSpPr>
            <p:cNvPr id="26" name="Oval 4"/>
            <p:cNvSpPr/>
            <p:nvPr/>
          </p:nvSpPr>
          <p:spPr>
            <a:xfrm>
              <a:off x="2286000" y="203200"/>
              <a:ext cx="1524000" cy="4064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21" name="TextBox 20"/>
          <p:cNvSpPr txBox="1"/>
          <p:nvPr/>
        </p:nvSpPr>
        <p:spPr>
          <a:xfrm>
            <a:off x="1621217" y="4426387"/>
            <a:ext cx="1884900" cy="236986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Recovery &amp; Resilience</a:t>
            </a:r>
            <a:endPar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People who have experienced DSVA are supported to long term independence free from its harmful effects. Serial DSVA perpetration and intergenerational cycles of DSVA are ended and the underlying issues addressed</a:t>
            </a:r>
            <a:endPar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23" name="TextBox 22"/>
          <p:cNvSpPr txBox="1"/>
          <p:nvPr/>
        </p:nvSpPr>
        <p:spPr>
          <a:xfrm>
            <a:off x="2186996" y="127224"/>
            <a:ext cx="8095969" cy="48804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6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Strategy to end DSVA in Devon 2016 - 2021</a:t>
            </a:r>
          </a:p>
        </p:txBody>
      </p:sp>
      <p:sp>
        <p:nvSpPr>
          <p:cNvPr id="36" name="TextBox 35"/>
          <p:cNvSpPr txBox="1"/>
          <p:nvPr/>
        </p:nvSpPr>
        <p:spPr>
          <a:xfrm>
            <a:off x="6287575" y="3522536"/>
            <a:ext cx="895312"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Individual</a:t>
            </a:r>
          </a:p>
        </p:txBody>
      </p:sp>
      <p:sp>
        <p:nvSpPr>
          <p:cNvPr id="37" name="TextBox 36"/>
          <p:cNvSpPr txBox="1"/>
          <p:nvPr/>
        </p:nvSpPr>
        <p:spPr>
          <a:xfrm>
            <a:off x="7276361" y="3521358"/>
            <a:ext cx="814863"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Relationship</a:t>
            </a:r>
          </a:p>
        </p:txBody>
      </p:sp>
      <p:sp>
        <p:nvSpPr>
          <p:cNvPr id="38" name="TextBox 37"/>
          <p:cNvSpPr txBox="1"/>
          <p:nvPr/>
        </p:nvSpPr>
        <p:spPr>
          <a:xfrm>
            <a:off x="7965279" y="3522536"/>
            <a:ext cx="781358"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Community</a:t>
            </a:r>
          </a:p>
        </p:txBody>
      </p:sp>
      <p:sp>
        <p:nvSpPr>
          <p:cNvPr id="39" name="TextBox 38"/>
          <p:cNvSpPr txBox="1"/>
          <p:nvPr/>
        </p:nvSpPr>
        <p:spPr>
          <a:xfrm>
            <a:off x="8647538" y="3517541"/>
            <a:ext cx="760831" cy="230822"/>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Society</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204716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2"/>
                                        </p:tgtEl>
                                        <p:attrNameLst>
                                          <p:attrName>style.visibility</p:attrName>
                                        </p:attrNameLst>
                                      </p:cBhvr>
                                      <p:to>
                                        <p:strVal val="visible"/>
                                      </p:to>
                                    </p:set>
                                    <p:anim calcmode="lin" valueType="num">
                                      <p:cBhvr additive="base">
                                        <p:cTn id="23" dur="500" fill="hold"/>
                                        <p:tgtEl>
                                          <p:spTgt spid="32"/>
                                        </p:tgtEl>
                                        <p:attrNameLst>
                                          <p:attrName>ppt_x</p:attrName>
                                        </p:attrNameLst>
                                      </p:cBhvr>
                                      <p:tavLst>
                                        <p:tav tm="0">
                                          <p:val>
                                            <p:strVal val="#ppt_x"/>
                                          </p:val>
                                        </p:tav>
                                        <p:tav tm="100000">
                                          <p:val>
                                            <p:strVal val="#ppt_x"/>
                                          </p:val>
                                        </p:tav>
                                      </p:tavLst>
                                    </p:anim>
                                    <p:anim calcmode="lin" valueType="num">
                                      <p:cBhvr additive="base">
                                        <p:cTn id="24" dur="500" fill="hold"/>
                                        <p:tgtEl>
                                          <p:spTgt spid="32"/>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additive="base">
                                        <p:cTn id="35" dur="500" fill="hold"/>
                                        <p:tgtEl>
                                          <p:spTgt spid="21"/>
                                        </p:tgtEl>
                                        <p:attrNameLst>
                                          <p:attrName>ppt_x</p:attrName>
                                        </p:attrNameLst>
                                      </p:cBhvr>
                                      <p:tavLst>
                                        <p:tav tm="0">
                                          <p:val>
                                            <p:strVal val="#ppt_x"/>
                                          </p:val>
                                        </p:tav>
                                        <p:tav tm="100000">
                                          <p:val>
                                            <p:strVal val="#ppt_x"/>
                                          </p:val>
                                        </p:tav>
                                      </p:tavLst>
                                    </p:anim>
                                    <p:anim calcmode="lin" valueType="num">
                                      <p:cBhvr additive="base">
                                        <p:cTn id="36" dur="500" fill="hold"/>
                                        <p:tgtEl>
                                          <p:spTgt spid="2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ppt_x"/>
                                          </p:val>
                                        </p:tav>
                                        <p:tav tm="100000">
                                          <p:val>
                                            <p:strVal val="#ppt_x"/>
                                          </p:val>
                                        </p:tav>
                                      </p:tavLst>
                                    </p:anim>
                                    <p:anim calcmode="lin" valueType="num">
                                      <p:cBhvr additive="base">
                                        <p:cTn id="40" dur="5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 calcmode="lin" valueType="num">
                                      <p:cBhvr additive="base">
                                        <p:cTn id="43" dur="500" fill="hold"/>
                                        <p:tgtEl>
                                          <p:spTgt spid="36"/>
                                        </p:tgtEl>
                                        <p:attrNameLst>
                                          <p:attrName>ppt_x</p:attrName>
                                        </p:attrNameLst>
                                      </p:cBhvr>
                                      <p:tavLst>
                                        <p:tav tm="0">
                                          <p:val>
                                            <p:strVal val="#ppt_x"/>
                                          </p:val>
                                        </p:tav>
                                        <p:tav tm="100000">
                                          <p:val>
                                            <p:strVal val="#ppt_x"/>
                                          </p:val>
                                        </p:tav>
                                      </p:tavLst>
                                    </p:anim>
                                    <p:anim calcmode="lin" valueType="num">
                                      <p:cBhvr additive="base">
                                        <p:cTn id="44" dur="500" fill="hold"/>
                                        <p:tgtEl>
                                          <p:spTgt spid="3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 calcmode="lin" valueType="num">
                                      <p:cBhvr additive="base">
                                        <p:cTn id="47" dur="500" fill="hold"/>
                                        <p:tgtEl>
                                          <p:spTgt spid="37"/>
                                        </p:tgtEl>
                                        <p:attrNameLst>
                                          <p:attrName>ppt_x</p:attrName>
                                        </p:attrNameLst>
                                      </p:cBhvr>
                                      <p:tavLst>
                                        <p:tav tm="0">
                                          <p:val>
                                            <p:strVal val="#ppt_x"/>
                                          </p:val>
                                        </p:tav>
                                        <p:tav tm="100000">
                                          <p:val>
                                            <p:strVal val="#ppt_x"/>
                                          </p:val>
                                        </p:tav>
                                      </p:tavLst>
                                    </p:anim>
                                    <p:anim calcmode="lin" valueType="num">
                                      <p:cBhvr additive="base">
                                        <p:cTn id="48" dur="500" fill="hold"/>
                                        <p:tgtEl>
                                          <p:spTgt spid="37"/>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8"/>
                                        </p:tgtEl>
                                        <p:attrNameLst>
                                          <p:attrName>style.visibility</p:attrName>
                                        </p:attrNameLst>
                                      </p:cBhvr>
                                      <p:to>
                                        <p:strVal val="visible"/>
                                      </p:to>
                                    </p:set>
                                    <p:anim calcmode="lin" valueType="num">
                                      <p:cBhvr additive="base">
                                        <p:cTn id="51" dur="500" fill="hold"/>
                                        <p:tgtEl>
                                          <p:spTgt spid="38"/>
                                        </p:tgtEl>
                                        <p:attrNameLst>
                                          <p:attrName>ppt_x</p:attrName>
                                        </p:attrNameLst>
                                      </p:cBhvr>
                                      <p:tavLst>
                                        <p:tav tm="0">
                                          <p:val>
                                            <p:strVal val="#ppt_x"/>
                                          </p:val>
                                        </p:tav>
                                        <p:tav tm="100000">
                                          <p:val>
                                            <p:strVal val="#ppt_x"/>
                                          </p:val>
                                        </p:tav>
                                      </p:tavLst>
                                    </p:anim>
                                    <p:anim calcmode="lin" valueType="num">
                                      <p:cBhvr additive="base">
                                        <p:cTn id="52" dur="500" fill="hold"/>
                                        <p:tgtEl>
                                          <p:spTgt spid="38"/>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9"/>
                                        </p:tgtEl>
                                        <p:attrNameLst>
                                          <p:attrName>style.visibility</p:attrName>
                                        </p:attrNameLst>
                                      </p:cBhvr>
                                      <p:to>
                                        <p:strVal val="visible"/>
                                      </p:to>
                                    </p:set>
                                    <p:anim calcmode="lin" valueType="num">
                                      <p:cBhvr additive="base">
                                        <p:cTn id="55" dur="500" fill="hold"/>
                                        <p:tgtEl>
                                          <p:spTgt spid="39"/>
                                        </p:tgtEl>
                                        <p:attrNameLst>
                                          <p:attrName>ppt_x</p:attrName>
                                        </p:attrNameLst>
                                      </p:cBhvr>
                                      <p:tavLst>
                                        <p:tav tm="0">
                                          <p:val>
                                            <p:strVal val="#ppt_x"/>
                                          </p:val>
                                        </p:tav>
                                        <p:tav tm="100000">
                                          <p:val>
                                            <p:strVal val="#ppt_x"/>
                                          </p:val>
                                        </p:tav>
                                      </p:tavLst>
                                    </p:anim>
                                    <p:anim calcmode="lin" valueType="num">
                                      <p:cBhvr additive="base">
                                        <p:cTn id="5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0" grpId="0"/>
      <p:bldP spid="21" grpId="0"/>
      <p:bldP spid="23" grpId="0"/>
      <p:bldP spid="36" grpId="0"/>
      <p:bldP spid="37" grpId="0"/>
      <p:bldP spid="38" grpId="0"/>
      <p:bldP spid="39"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90033"/>
        </a:solidFill>
        <a:effectLst/>
      </p:bgPr>
    </p:bg>
    <p:spTree>
      <p:nvGrpSpPr>
        <p:cNvPr id="1" name=""/>
        <p:cNvGrpSpPr/>
        <p:nvPr/>
      </p:nvGrpSpPr>
      <p:grpSpPr>
        <a:xfrm>
          <a:off x="0" y="0"/>
          <a:ext cx="0" cy="0"/>
          <a:chOff x="0" y="0"/>
          <a:chExt cx="0" cy="0"/>
        </a:xfrm>
      </p:grpSpPr>
      <p:grpSp>
        <p:nvGrpSpPr>
          <p:cNvPr id="3" name="Group 2"/>
          <p:cNvGrpSpPr/>
          <p:nvPr/>
        </p:nvGrpSpPr>
        <p:grpSpPr>
          <a:xfrm>
            <a:off x="3141585" y="607670"/>
            <a:ext cx="6223543" cy="6105516"/>
            <a:chOff x="2264617" y="850738"/>
            <a:chExt cx="8712960" cy="8547722"/>
          </a:xfrm>
        </p:grpSpPr>
        <p:sp>
          <p:nvSpPr>
            <p:cNvPr id="5" name="Freeform 4"/>
            <p:cNvSpPr/>
            <p:nvPr/>
          </p:nvSpPr>
          <p:spPr>
            <a:xfrm>
              <a:off x="2930645" y="1188287"/>
              <a:ext cx="7627488" cy="7556308"/>
            </a:xfrm>
            <a:custGeom>
              <a:avLst/>
              <a:gdLst>
                <a:gd name="connsiteX0" fmla="*/ 3813744 w 7627488"/>
                <a:gd name="connsiteY0" fmla="*/ 0 h 7556308"/>
                <a:gd name="connsiteX1" fmla="*/ 7627488 w 7627488"/>
                <a:gd name="connsiteY1" fmla="*/ 3778154 h 7556308"/>
                <a:gd name="connsiteX2" fmla="*/ 3813744 w 7627488"/>
                <a:gd name="connsiteY2" fmla="*/ 3778154 h 7556308"/>
                <a:gd name="connsiteX3" fmla="*/ 3813744 w 7627488"/>
                <a:gd name="connsiteY3" fmla="*/ 0 h 7556308"/>
              </a:gdLst>
              <a:ahLst/>
              <a:cxnLst>
                <a:cxn ang="0">
                  <a:pos x="connsiteX0" y="connsiteY0"/>
                </a:cxn>
                <a:cxn ang="0">
                  <a:pos x="connsiteX1" y="connsiteY1"/>
                </a:cxn>
                <a:cxn ang="0">
                  <a:pos x="connsiteX2" y="connsiteY2"/>
                </a:cxn>
                <a:cxn ang="0">
                  <a:pos x="connsiteX3" y="connsiteY3"/>
                </a:cxn>
              </a:cxnLst>
              <a:rect l="l" t="t" r="r" b="b"/>
              <a:pathLst>
                <a:path w="7627488" h="7556308">
                  <a:moveTo>
                    <a:pt x="3813744" y="0"/>
                  </a:moveTo>
                  <a:cubicBezTo>
                    <a:pt x="5920017" y="0"/>
                    <a:pt x="7627488" y="1691537"/>
                    <a:pt x="7627488" y="3778154"/>
                  </a:cubicBezTo>
                  <a:lnTo>
                    <a:pt x="3813744" y="3778154"/>
                  </a:lnTo>
                  <a:lnTo>
                    <a:pt x="3813744" y="0"/>
                  </a:lnTo>
                  <a:close/>
                </a:path>
              </a:pathLst>
            </a:custGeom>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txBody>
            <a:bodyPr spcFirstLastPara="0" vert="horz" wrap="square" lIns="4050196" tIns="1567405" rIns="764926"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6" name="Freeform 5"/>
            <p:cNvSpPr/>
            <p:nvPr/>
          </p:nvSpPr>
          <p:spPr>
            <a:xfrm>
              <a:off x="2990038" y="1422997"/>
              <a:ext cx="7556308" cy="7556308"/>
            </a:xfrm>
            <a:custGeom>
              <a:avLst/>
              <a:gdLst>
                <a:gd name="connsiteX0" fmla="*/ 7556308 w 7556308"/>
                <a:gd name="connsiteY0" fmla="*/ 3778154 h 7556308"/>
                <a:gd name="connsiteX1" fmla="*/ 3778154 w 7556308"/>
                <a:gd name="connsiteY1" fmla="*/ 7556308 h 7556308"/>
                <a:gd name="connsiteX2" fmla="*/ 3778154 w 7556308"/>
                <a:gd name="connsiteY2" fmla="*/ 3778154 h 7556308"/>
                <a:gd name="connsiteX3" fmla="*/ 7556308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7556308" y="3778154"/>
                  </a:moveTo>
                  <a:cubicBezTo>
                    <a:pt x="7556308" y="5864771"/>
                    <a:pt x="5864771" y="7556308"/>
                    <a:pt x="3778154" y="7556308"/>
                  </a:cubicBezTo>
                  <a:lnTo>
                    <a:pt x="3778154" y="3778154"/>
                  </a:lnTo>
                  <a:lnTo>
                    <a:pt x="7556308"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4012410" tIns="3922454" rIns="75780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7" name="Freeform 6"/>
            <p:cNvSpPr/>
            <p:nvPr/>
          </p:nvSpPr>
          <p:spPr>
            <a:xfrm>
              <a:off x="2712560" y="1441963"/>
              <a:ext cx="7556308" cy="7556308"/>
            </a:xfrm>
            <a:custGeom>
              <a:avLst/>
              <a:gdLst>
                <a:gd name="connsiteX0" fmla="*/ 3778154 w 7556308"/>
                <a:gd name="connsiteY0" fmla="*/ 7556308 h 7556308"/>
                <a:gd name="connsiteX1" fmla="*/ 0 w 7556308"/>
                <a:gd name="connsiteY1" fmla="*/ 3778154 h 7556308"/>
                <a:gd name="connsiteX2" fmla="*/ 3778154 w 7556308"/>
                <a:gd name="connsiteY2" fmla="*/ 3778154 h 7556308"/>
                <a:gd name="connsiteX3" fmla="*/ 3778154 w 7556308"/>
                <a:gd name="connsiteY3" fmla="*/ 7556308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3778154" y="7556308"/>
                  </a:moveTo>
                  <a:cubicBezTo>
                    <a:pt x="1691537" y="7556308"/>
                    <a:pt x="0" y="5864771"/>
                    <a:pt x="0" y="3778154"/>
                  </a:cubicBezTo>
                  <a:lnTo>
                    <a:pt x="3778154" y="3778154"/>
                  </a:lnTo>
                  <a:lnTo>
                    <a:pt x="3778154" y="7556308"/>
                  </a:lnTo>
                  <a:close/>
                </a:path>
              </a:pathLst>
            </a:custGeom>
          </p:spPr>
          <p:style>
            <a:lnRef idx="2">
              <a:schemeClr val="lt1">
                <a:hueOff val="0"/>
                <a:satOff val="0"/>
                <a:lumOff val="0"/>
                <a:alphaOff val="0"/>
              </a:schemeClr>
            </a:lnRef>
            <a:fillRef idx="1">
              <a:schemeClr val="accent1">
                <a:shade val="50000"/>
                <a:hueOff val="361437"/>
                <a:satOff val="-7560"/>
                <a:lumOff val="42063"/>
                <a:alphaOff val="0"/>
              </a:schemeClr>
            </a:fillRef>
            <a:effectRef idx="0">
              <a:schemeClr val="accent1">
                <a:shade val="50000"/>
                <a:hueOff val="361437"/>
                <a:satOff val="-7560"/>
                <a:lumOff val="42063"/>
                <a:alphaOff val="0"/>
              </a:schemeClr>
            </a:effectRef>
            <a:fontRef idx="minor">
              <a:schemeClr val="lt1"/>
            </a:fontRef>
          </p:style>
          <p:txBody>
            <a:bodyPr spcFirstLastPara="0" vert="horz" wrap="square" lIns="757800" tIns="3922454" rIns="401241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8" name="Freeform 7"/>
            <p:cNvSpPr/>
            <p:nvPr/>
          </p:nvSpPr>
          <p:spPr>
            <a:xfrm>
              <a:off x="2712560" y="1188287"/>
              <a:ext cx="7556308" cy="7556308"/>
            </a:xfrm>
            <a:custGeom>
              <a:avLst/>
              <a:gdLst>
                <a:gd name="connsiteX0" fmla="*/ 0 w 7556308"/>
                <a:gd name="connsiteY0" fmla="*/ 3778154 h 7556308"/>
                <a:gd name="connsiteX1" fmla="*/ 3778154 w 7556308"/>
                <a:gd name="connsiteY1" fmla="*/ 0 h 7556308"/>
                <a:gd name="connsiteX2" fmla="*/ 3778154 w 7556308"/>
                <a:gd name="connsiteY2" fmla="*/ 3778154 h 7556308"/>
                <a:gd name="connsiteX3" fmla="*/ 0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0" y="3778154"/>
                  </a:moveTo>
                  <a:cubicBezTo>
                    <a:pt x="0" y="1691537"/>
                    <a:pt x="1691537" y="0"/>
                    <a:pt x="3778154" y="0"/>
                  </a:cubicBezTo>
                  <a:lnTo>
                    <a:pt x="3778154" y="3778154"/>
                  </a:lnTo>
                  <a:lnTo>
                    <a:pt x="0"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757800" tIns="1567405" rIns="4012411"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9" name="Circular Arrow 8"/>
            <p:cNvSpPr/>
            <p:nvPr/>
          </p:nvSpPr>
          <p:spPr>
            <a:xfrm>
              <a:off x="2638580" y="850738"/>
              <a:ext cx="8338997" cy="8252465"/>
            </a:xfrm>
            <a:prstGeom prst="circularArrow">
              <a:avLst>
                <a:gd name="adj1" fmla="val 5085"/>
                <a:gd name="adj2" fmla="val 327528"/>
                <a:gd name="adj3" fmla="val 21272472"/>
                <a:gd name="adj4" fmla="val 16200000"/>
                <a:gd name="adj5" fmla="val 5932"/>
              </a:avLst>
            </a:prstGeom>
          </p:spPr>
          <p:style>
            <a:lnRef idx="0">
              <a:schemeClr val="accent1">
                <a:shade val="90000"/>
                <a:hueOff val="0"/>
                <a:satOff val="0"/>
                <a:lumOff val="0"/>
                <a:alphaOff val="0"/>
              </a:schemeClr>
            </a:lnRef>
            <a:fillRef idx="1">
              <a:schemeClr val="accent1">
                <a:shade val="90000"/>
                <a:hueOff val="0"/>
                <a:satOff val="0"/>
                <a:lumOff val="0"/>
                <a:alphaOff val="0"/>
              </a:schemeClr>
            </a:fillRef>
            <a:effectRef idx="0">
              <a:schemeClr val="accent1">
                <a:shade val="90000"/>
                <a:hueOff val="0"/>
                <a:satOff val="0"/>
                <a:lumOff val="0"/>
                <a:alphaOff val="0"/>
              </a:schemeClr>
            </a:effectRef>
            <a:fontRef idx="minor">
              <a:schemeClr val="lt1"/>
            </a:fontRef>
          </p:style>
        </p:sp>
        <p:sp>
          <p:nvSpPr>
            <p:cNvPr id="10" name="Circular Arrow 9"/>
            <p:cNvSpPr/>
            <p:nvPr/>
          </p:nvSpPr>
          <p:spPr>
            <a:xfrm>
              <a:off x="2558824" y="1003841"/>
              <a:ext cx="8418736" cy="8394619"/>
            </a:xfrm>
            <a:prstGeom prst="circularArrow">
              <a:avLst>
                <a:gd name="adj1" fmla="val 5085"/>
                <a:gd name="adj2" fmla="val 327528"/>
                <a:gd name="adj3" fmla="val 5072472"/>
                <a:gd name="adj4" fmla="val 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sp>
          <p:nvSpPr>
            <p:cNvPr id="11" name="Circular Arrow 10"/>
            <p:cNvSpPr/>
            <p:nvPr/>
          </p:nvSpPr>
          <p:spPr>
            <a:xfrm>
              <a:off x="2264617" y="1041787"/>
              <a:ext cx="8452194" cy="8356660"/>
            </a:xfrm>
            <a:prstGeom prst="circularArrow">
              <a:avLst>
                <a:gd name="adj1" fmla="val 5085"/>
                <a:gd name="adj2" fmla="val 327528"/>
                <a:gd name="adj3" fmla="val 10472472"/>
                <a:gd name="adj4" fmla="val 5400000"/>
                <a:gd name="adj5" fmla="val 5932"/>
              </a:avLst>
            </a:prstGeom>
          </p:spPr>
          <p:style>
            <a:lnRef idx="0">
              <a:schemeClr val="accent1">
                <a:shade val="90000"/>
                <a:hueOff val="375112"/>
                <a:satOff val="-6927"/>
                <a:lumOff val="32127"/>
                <a:alphaOff val="0"/>
              </a:schemeClr>
            </a:lnRef>
            <a:fillRef idx="1">
              <a:schemeClr val="accent1">
                <a:shade val="90000"/>
                <a:hueOff val="375112"/>
                <a:satOff val="-6927"/>
                <a:lumOff val="32127"/>
                <a:alphaOff val="0"/>
              </a:schemeClr>
            </a:fillRef>
            <a:effectRef idx="0">
              <a:schemeClr val="accent1">
                <a:shade val="90000"/>
                <a:hueOff val="375112"/>
                <a:satOff val="-6927"/>
                <a:lumOff val="32127"/>
                <a:alphaOff val="0"/>
              </a:schemeClr>
            </a:effectRef>
            <a:fontRef idx="minor">
              <a:schemeClr val="lt1"/>
            </a:fontRef>
          </p:style>
        </p:sp>
        <p:sp>
          <p:nvSpPr>
            <p:cNvPr id="12" name="Circular Arrow 11"/>
            <p:cNvSpPr/>
            <p:nvPr/>
          </p:nvSpPr>
          <p:spPr>
            <a:xfrm>
              <a:off x="2264617" y="850738"/>
              <a:ext cx="8452194" cy="8231406"/>
            </a:xfrm>
            <a:prstGeom prst="circularArrow">
              <a:avLst>
                <a:gd name="adj1" fmla="val 5085"/>
                <a:gd name="adj2" fmla="val 327528"/>
                <a:gd name="adj3" fmla="val 15872472"/>
                <a:gd name="adj4" fmla="val 1080000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grpSp>
      <p:sp>
        <p:nvSpPr>
          <p:cNvPr id="14" name="TextBox 13"/>
          <p:cNvSpPr txBox="1"/>
          <p:nvPr/>
        </p:nvSpPr>
        <p:spPr>
          <a:xfrm>
            <a:off x="1755717" y="841313"/>
            <a:ext cx="1916651" cy="158724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Prevention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Attitudes, beliefs and behaviours that underpin and perpetuate DSVA are challenged and prevented before DSVA occurs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19" name="TextBox 18"/>
          <p:cNvSpPr txBox="1"/>
          <p:nvPr/>
        </p:nvSpPr>
        <p:spPr>
          <a:xfrm>
            <a:off x="8693813" y="782916"/>
            <a:ext cx="1916651"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Early Help &amp; Intervention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 safe and supportive environment is embedded to promote early identification and response to DSVA behaviours</a:t>
            </a:r>
          </a:p>
        </p:txBody>
      </p:sp>
      <p:sp>
        <p:nvSpPr>
          <p:cNvPr id="20" name="TextBox 19"/>
          <p:cNvSpPr txBox="1"/>
          <p:nvPr/>
        </p:nvSpPr>
        <p:spPr>
          <a:xfrm>
            <a:off x="8617080" y="4912822"/>
            <a:ext cx="2045534"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Support &amp; Protection</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system protects and supports anyone experiencing DSVA &amp; challenges and holds to account people who perpetrate DSVA  </a:t>
            </a:r>
          </a:p>
        </p:txBody>
      </p:sp>
      <p:grpSp>
        <p:nvGrpSpPr>
          <p:cNvPr id="32" name="Group 31"/>
          <p:cNvGrpSpPr/>
          <p:nvPr/>
        </p:nvGrpSpPr>
        <p:grpSpPr>
          <a:xfrm>
            <a:off x="5204603" y="2414025"/>
            <a:ext cx="2075734" cy="2258331"/>
            <a:chOff x="1909799" y="1415491"/>
            <a:chExt cx="1995417" cy="2368433"/>
          </a:xfrm>
        </p:grpSpPr>
        <p:sp>
          <p:nvSpPr>
            <p:cNvPr id="33" name="Oval 32"/>
            <p:cNvSpPr/>
            <p:nvPr/>
          </p:nvSpPr>
          <p:spPr>
            <a:xfrm>
              <a:off x="1909799" y="1641444"/>
              <a:ext cx="1995417" cy="2142480"/>
            </a:xfrm>
            <a:prstGeom prst="ellipse">
              <a:avLst/>
            </a:prstGeom>
            <a:solidFill>
              <a:schemeClr val="accent1">
                <a:shade val="50000"/>
                <a:hueOff val="289150"/>
                <a:satOff val="-6048"/>
                <a:lumOff val="33650"/>
                <a:alpha val="0"/>
              </a:schemeClr>
            </a:solidFill>
          </p:spPr>
          <p:style>
            <a:lnRef idx="2">
              <a:schemeClr val="lt1">
                <a:hueOff val="0"/>
                <a:satOff val="0"/>
                <a:lumOff val="0"/>
                <a:alphaOff val="0"/>
              </a:schemeClr>
            </a:lnRef>
            <a:fillRef idx="1">
              <a:schemeClr val="accent1">
                <a:shade val="50000"/>
                <a:hueOff val="289150"/>
                <a:satOff val="-6048"/>
                <a:lumOff val="33650"/>
                <a:alphaOff val="0"/>
              </a:schemeClr>
            </a:fillRef>
            <a:effectRef idx="0">
              <a:schemeClr val="accent1">
                <a:shade val="50000"/>
                <a:hueOff val="289150"/>
                <a:satOff val="-6048"/>
                <a:lumOff val="33650"/>
                <a:alphaOff val="0"/>
              </a:schemeClr>
            </a:effectRef>
            <a:fontRef idx="minor">
              <a:schemeClr val="lt1"/>
            </a:fontRef>
          </p:style>
        </p:sp>
        <p:sp>
          <p:nvSpPr>
            <p:cNvPr id="34" name="Oval 4"/>
            <p:cNvSpPr/>
            <p:nvPr/>
          </p:nvSpPr>
          <p:spPr>
            <a:xfrm>
              <a:off x="2294156" y="1415491"/>
              <a:ext cx="1472184" cy="39258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grpSp>
        <p:nvGrpSpPr>
          <p:cNvPr id="28" name="Group 27"/>
          <p:cNvGrpSpPr/>
          <p:nvPr/>
        </p:nvGrpSpPr>
        <p:grpSpPr>
          <a:xfrm>
            <a:off x="4498865" y="329154"/>
            <a:ext cx="7387389" cy="5106480"/>
            <a:chOff x="-4376879" y="358430"/>
            <a:chExt cx="7088610" cy="5031554"/>
          </a:xfrm>
        </p:grpSpPr>
        <p:sp>
          <p:nvSpPr>
            <p:cNvPr id="30" name="Oval 4"/>
            <p:cNvSpPr/>
            <p:nvPr/>
          </p:nvSpPr>
          <p:spPr>
            <a:xfrm>
              <a:off x="1222021" y="358430"/>
              <a:ext cx="1489710" cy="39725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a:ln>
                  <a:noFill/>
                </a:ln>
                <a:solidFill>
                  <a:prstClr val="white"/>
                </a:solidFill>
                <a:effectLst/>
                <a:uLnTx/>
                <a:uFillTx/>
                <a:latin typeface="Arial"/>
                <a:ea typeface="+mn-ea"/>
                <a:cs typeface="+mn-cs"/>
              </a:endParaRPr>
            </a:p>
          </p:txBody>
        </p:sp>
        <p:sp>
          <p:nvSpPr>
            <p:cNvPr id="29" name="Oval 28"/>
            <p:cNvSpPr/>
            <p:nvPr/>
          </p:nvSpPr>
          <p:spPr>
            <a:xfrm>
              <a:off x="-4376879" y="1935584"/>
              <a:ext cx="3386996" cy="3454400"/>
            </a:xfrm>
            <a:prstGeom prst="ellipse">
              <a:avLst/>
            </a:prstGeom>
            <a:solidFill>
              <a:schemeClr val="accent1">
                <a:shade val="50000"/>
                <a:hueOff val="144575"/>
                <a:satOff val="-3024"/>
                <a:lumOff val="16825"/>
                <a:alpha val="0"/>
              </a:schemeClr>
            </a:solidFill>
          </p:spPr>
          <p:style>
            <a:lnRef idx="2">
              <a:schemeClr val="lt1">
                <a:hueOff val="0"/>
                <a:satOff val="0"/>
                <a:lumOff val="0"/>
                <a:alphaOff val="0"/>
              </a:schemeClr>
            </a:lnRef>
            <a:fillRef idx="1">
              <a:schemeClr val="accent1">
                <a:shade val="50000"/>
                <a:hueOff val="144575"/>
                <a:satOff val="-3024"/>
                <a:lumOff val="16825"/>
                <a:alphaOff val="0"/>
              </a:schemeClr>
            </a:fillRef>
            <a:effectRef idx="0">
              <a:schemeClr val="accent1">
                <a:shade val="50000"/>
                <a:hueOff val="144575"/>
                <a:satOff val="-3024"/>
                <a:lumOff val="16825"/>
                <a:alphaOff val="0"/>
              </a:schemeClr>
            </a:effectRef>
            <a:fontRef idx="minor">
              <a:schemeClr val="lt1"/>
            </a:fontRef>
          </p:style>
        </p:sp>
      </p:grpSp>
      <p:grpSp>
        <p:nvGrpSpPr>
          <p:cNvPr id="24" name="Group 23"/>
          <p:cNvGrpSpPr/>
          <p:nvPr/>
        </p:nvGrpSpPr>
        <p:grpSpPr>
          <a:xfrm>
            <a:off x="3844599" y="1281480"/>
            <a:ext cx="4802939" cy="4738868"/>
            <a:chOff x="985312" y="-14775"/>
            <a:chExt cx="4064000" cy="4064000"/>
          </a:xfrm>
          <a:effectLst>
            <a:outerShdw blurRad="50800" dist="50800" dir="5400000" algn="ctr" rotWithShape="0">
              <a:srgbClr val="000000">
                <a:alpha val="0"/>
              </a:srgbClr>
            </a:outerShdw>
          </a:effectLst>
        </p:grpSpPr>
        <p:sp>
          <p:nvSpPr>
            <p:cNvPr id="25" name="Oval 24"/>
            <p:cNvSpPr/>
            <p:nvPr/>
          </p:nvSpPr>
          <p:spPr>
            <a:xfrm>
              <a:off x="985312" y="-14775"/>
              <a:ext cx="4064000" cy="4064000"/>
            </a:xfrm>
            <a:prstGeom prst="ellipse">
              <a:avLst/>
            </a:prstGeom>
            <a:noFill/>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sp>
        <p:sp>
          <p:nvSpPr>
            <p:cNvPr id="26" name="Oval 4"/>
            <p:cNvSpPr/>
            <p:nvPr/>
          </p:nvSpPr>
          <p:spPr>
            <a:xfrm>
              <a:off x="2286000" y="203200"/>
              <a:ext cx="1524000" cy="4064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21" name="TextBox 20"/>
          <p:cNvSpPr txBox="1"/>
          <p:nvPr/>
        </p:nvSpPr>
        <p:spPr>
          <a:xfrm>
            <a:off x="1652463" y="4343318"/>
            <a:ext cx="1884900" cy="236986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Recovery &amp; Resilience</a:t>
            </a:r>
            <a:endPar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People who have experienced DSVA are supported to long term independence free from its harmful effects. Serial DSVA perpetration and intergenerational cycles of DSVA are ended and the underlying issues addressed</a:t>
            </a:r>
            <a:endPar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23" name="TextBox 22"/>
          <p:cNvSpPr txBox="1"/>
          <p:nvPr/>
        </p:nvSpPr>
        <p:spPr>
          <a:xfrm>
            <a:off x="2186996" y="127224"/>
            <a:ext cx="8095969" cy="48804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6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Strategy to end DSVA in Devon 2016 - 2021</a:t>
            </a:r>
          </a:p>
        </p:txBody>
      </p:sp>
      <p:sp>
        <p:nvSpPr>
          <p:cNvPr id="36" name="TextBox 35"/>
          <p:cNvSpPr txBox="1"/>
          <p:nvPr/>
        </p:nvSpPr>
        <p:spPr>
          <a:xfrm>
            <a:off x="6287575" y="3522536"/>
            <a:ext cx="895312"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Individual</a:t>
            </a:r>
          </a:p>
        </p:txBody>
      </p:sp>
      <p:sp>
        <p:nvSpPr>
          <p:cNvPr id="37" name="TextBox 36"/>
          <p:cNvSpPr txBox="1"/>
          <p:nvPr/>
        </p:nvSpPr>
        <p:spPr>
          <a:xfrm>
            <a:off x="7276361" y="3521358"/>
            <a:ext cx="814863"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Relationship</a:t>
            </a:r>
          </a:p>
        </p:txBody>
      </p:sp>
      <p:sp>
        <p:nvSpPr>
          <p:cNvPr id="38" name="TextBox 37"/>
          <p:cNvSpPr txBox="1"/>
          <p:nvPr/>
        </p:nvSpPr>
        <p:spPr>
          <a:xfrm>
            <a:off x="7965279" y="3522536"/>
            <a:ext cx="781358"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Community</a:t>
            </a:r>
          </a:p>
        </p:txBody>
      </p:sp>
      <p:sp>
        <p:nvSpPr>
          <p:cNvPr id="39" name="TextBox 38"/>
          <p:cNvSpPr txBox="1"/>
          <p:nvPr/>
        </p:nvSpPr>
        <p:spPr>
          <a:xfrm>
            <a:off x="8647538" y="3517541"/>
            <a:ext cx="760831" cy="230822"/>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Society</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2" name="Oval 1"/>
          <p:cNvSpPr/>
          <p:nvPr/>
        </p:nvSpPr>
        <p:spPr>
          <a:xfrm>
            <a:off x="5908964" y="3414427"/>
            <a:ext cx="1623858" cy="1114585"/>
          </a:xfrm>
          <a:prstGeom prst="ellipse">
            <a:avLst/>
          </a:prstGeom>
          <a:solidFill>
            <a:srgbClr val="00AE9E"/>
          </a:solidFill>
          <a:ln>
            <a:solidFill>
              <a:schemeClr val="tx2">
                <a:lumMod val="60000"/>
                <a:lumOff val="40000"/>
              </a:schemeClr>
            </a:solidFill>
          </a:ln>
          <a:effectLst>
            <a:glow rad="228600">
              <a:schemeClr val="accent5">
                <a:satMod val="175000"/>
                <a:alpha val="40000"/>
              </a:schemeClr>
            </a:glo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a:ea typeface="+mn-ea"/>
                <a:cs typeface="+mn-cs"/>
              </a:rPr>
              <a:t>Domestic Abuse</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a:ea typeface="+mn-ea"/>
                <a:cs typeface="+mn-cs"/>
              </a:rPr>
              <a:t>services </a:t>
            </a:r>
          </a:p>
        </p:txBody>
      </p:sp>
      <p:sp>
        <p:nvSpPr>
          <p:cNvPr id="31" name="Oval 30"/>
          <p:cNvSpPr/>
          <p:nvPr/>
        </p:nvSpPr>
        <p:spPr>
          <a:xfrm>
            <a:off x="4757289" y="2009540"/>
            <a:ext cx="1277493" cy="1114585"/>
          </a:xfrm>
          <a:prstGeom prst="ellipse">
            <a:avLst/>
          </a:prstGeom>
          <a:solidFill>
            <a:schemeClr val="bg1">
              <a:lumMod val="75000"/>
            </a:schemeClr>
          </a:solidFill>
          <a:ln>
            <a:solidFill>
              <a:schemeClr val="tx2">
                <a:lumMod val="60000"/>
                <a:lumOff val="40000"/>
              </a:schemeClr>
            </a:solidFill>
          </a:ln>
          <a:effectLst>
            <a:glow rad="228600">
              <a:schemeClr val="accent5">
                <a:satMod val="175000"/>
                <a:alpha val="40000"/>
              </a:schemeClr>
            </a:glo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Health visiting</a:t>
            </a:r>
          </a:p>
        </p:txBody>
      </p:sp>
      <p:sp>
        <p:nvSpPr>
          <p:cNvPr id="35" name="Oval 34"/>
          <p:cNvSpPr/>
          <p:nvPr/>
        </p:nvSpPr>
        <p:spPr>
          <a:xfrm>
            <a:off x="4767530" y="3505548"/>
            <a:ext cx="1611064" cy="1114585"/>
          </a:xfrm>
          <a:prstGeom prst="ellipse">
            <a:avLst/>
          </a:prstGeom>
          <a:solidFill>
            <a:srgbClr val="FF0000"/>
          </a:solidFill>
          <a:ln>
            <a:solidFill>
              <a:schemeClr val="tx2">
                <a:lumMod val="60000"/>
                <a:lumOff val="40000"/>
              </a:schemeClr>
            </a:solidFill>
          </a:ln>
          <a:effectLst>
            <a:glow rad="228600">
              <a:schemeClr val="accent5">
                <a:satMod val="175000"/>
                <a:alpha val="40000"/>
              </a:schemeClr>
            </a:glo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rial"/>
                <a:ea typeface="+mn-ea"/>
                <a:cs typeface="+mn-cs"/>
              </a:rPr>
              <a:t>Perpetrator Programmes</a:t>
            </a:r>
          </a:p>
        </p:txBody>
      </p:sp>
      <p:sp>
        <p:nvSpPr>
          <p:cNvPr id="40" name="Oval 39"/>
          <p:cNvSpPr/>
          <p:nvPr/>
        </p:nvSpPr>
        <p:spPr>
          <a:xfrm>
            <a:off x="5825548" y="4263514"/>
            <a:ext cx="1122731" cy="803916"/>
          </a:xfrm>
          <a:prstGeom prst="ellipse">
            <a:avLst/>
          </a:prstGeom>
          <a:solidFill>
            <a:schemeClr val="accent1">
              <a:lumMod val="60000"/>
              <a:lumOff val="40000"/>
            </a:schemeClr>
          </a:solidFill>
          <a:ln>
            <a:solidFill>
              <a:schemeClr val="tx2">
                <a:lumMod val="60000"/>
                <a:lumOff val="40000"/>
              </a:schemeClr>
            </a:solidFill>
          </a:ln>
          <a:effectLst>
            <a:glow rad="228600">
              <a:schemeClr val="accent5">
                <a:satMod val="175000"/>
                <a:alpha val="40000"/>
              </a:schemeClr>
            </a:glo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a:ea typeface="+mn-ea"/>
                <a:cs typeface="+mn-cs"/>
              </a:rPr>
              <a:t>SARC</a:t>
            </a:r>
          </a:p>
        </p:txBody>
      </p:sp>
    </p:spTree>
    <p:extLst>
      <p:ext uri="{BB962C8B-B14F-4D97-AF65-F5344CB8AC3E}">
        <p14:creationId xmlns:p14="http://schemas.microsoft.com/office/powerpoint/2010/main" val="3632887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500" fill="hold"/>
                                        <p:tgtEl>
                                          <p:spTgt spid="40"/>
                                        </p:tgtEl>
                                        <p:attrNameLst>
                                          <p:attrName>ppt_x</p:attrName>
                                        </p:attrNameLst>
                                      </p:cBhvr>
                                      <p:tavLst>
                                        <p:tav tm="0">
                                          <p:val>
                                            <p:strVal val="#ppt_x"/>
                                          </p:val>
                                        </p:tav>
                                        <p:tav tm="100000">
                                          <p:val>
                                            <p:strVal val="#ppt_x"/>
                                          </p:val>
                                        </p:tav>
                                      </p:tavLst>
                                    </p:anim>
                                    <p:anim calcmode="lin" valueType="num">
                                      <p:cBhvr additive="base">
                                        <p:cTn id="8"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5"/>
                                        </p:tgtEl>
                                        <p:attrNameLst>
                                          <p:attrName>style.visibility</p:attrName>
                                        </p:attrNameLst>
                                      </p:cBhvr>
                                      <p:to>
                                        <p:strVal val="visible"/>
                                      </p:to>
                                    </p:set>
                                    <p:anim calcmode="lin" valueType="num">
                                      <p:cBhvr additive="base">
                                        <p:cTn id="13" dur="500" fill="hold"/>
                                        <p:tgtEl>
                                          <p:spTgt spid="35"/>
                                        </p:tgtEl>
                                        <p:attrNameLst>
                                          <p:attrName>ppt_x</p:attrName>
                                        </p:attrNameLst>
                                      </p:cBhvr>
                                      <p:tavLst>
                                        <p:tav tm="0">
                                          <p:val>
                                            <p:strVal val="#ppt_x"/>
                                          </p:val>
                                        </p:tav>
                                        <p:tav tm="100000">
                                          <p:val>
                                            <p:strVal val="#ppt_x"/>
                                          </p:val>
                                        </p:tav>
                                      </p:tavLst>
                                    </p:anim>
                                    <p:anim calcmode="lin" valueType="num">
                                      <p:cBhvr additive="base">
                                        <p:cTn id="1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500" fill="hold"/>
                                        <p:tgtEl>
                                          <p:spTgt spid="31"/>
                                        </p:tgtEl>
                                        <p:attrNameLst>
                                          <p:attrName>ppt_x</p:attrName>
                                        </p:attrNameLst>
                                      </p:cBhvr>
                                      <p:tavLst>
                                        <p:tav tm="0">
                                          <p:val>
                                            <p:strVal val="#ppt_x"/>
                                          </p:val>
                                        </p:tav>
                                        <p:tav tm="100000">
                                          <p:val>
                                            <p:strVal val="#ppt_x"/>
                                          </p:val>
                                        </p:tav>
                                      </p:tavLst>
                                    </p:anim>
                                    <p:anim calcmode="lin" valueType="num">
                                      <p:cBhvr additive="base">
                                        <p:cTn id="2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5" grpId="0" animBg="1"/>
      <p:bldP spid="4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990033"/>
        </a:solidFill>
        <a:effectLst/>
      </p:bgPr>
    </p:bg>
    <p:spTree>
      <p:nvGrpSpPr>
        <p:cNvPr id="1" name=""/>
        <p:cNvGrpSpPr/>
        <p:nvPr/>
      </p:nvGrpSpPr>
      <p:grpSpPr>
        <a:xfrm>
          <a:off x="0" y="0"/>
          <a:ext cx="0" cy="0"/>
          <a:chOff x="0" y="0"/>
          <a:chExt cx="0" cy="0"/>
        </a:xfrm>
      </p:grpSpPr>
      <p:grpSp>
        <p:nvGrpSpPr>
          <p:cNvPr id="3" name="Group 2"/>
          <p:cNvGrpSpPr/>
          <p:nvPr/>
        </p:nvGrpSpPr>
        <p:grpSpPr>
          <a:xfrm>
            <a:off x="3141585" y="607670"/>
            <a:ext cx="6223543" cy="6105516"/>
            <a:chOff x="2264617" y="850738"/>
            <a:chExt cx="8712960" cy="8547722"/>
          </a:xfrm>
        </p:grpSpPr>
        <p:sp>
          <p:nvSpPr>
            <p:cNvPr id="5" name="Freeform 4"/>
            <p:cNvSpPr/>
            <p:nvPr/>
          </p:nvSpPr>
          <p:spPr>
            <a:xfrm>
              <a:off x="2930645" y="1188287"/>
              <a:ext cx="7627488" cy="7556308"/>
            </a:xfrm>
            <a:custGeom>
              <a:avLst/>
              <a:gdLst>
                <a:gd name="connsiteX0" fmla="*/ 3813744 w 7627488"/>
                <a:gd name="connsiteY0" fmla="*/ 0 h 7556308"/>
                <a:gd name="connsiteX1" fmla="*/ 7627488 w 7627488"/>
                <a:gd name="connsiteY1" fmla="*/ 3778154 h 7556308"/>
                <a:gd name="connsiteX2" fmla="*/ 3813744 w 7627488"/>
                <a:gd name="connsiteY2" fmla="*/ 3778154 h 7556308"/>
                <a:gd name="connsiteX3" fmla="*/ 3813744 w 7627488"/>
                <a:gd name="connsiteY3" fmla="*/ 0 h 7556308"/>
              </a:gdLst>
              <a:ahLst/>
              <a:cxnLst>
                <a:cxn ang="0">
                  <a:pos x="connsiteX0" y="connsiteY0"/>
                </a:cxn>
                <a:cxn ang="0">
                  <a:pos x="connsiteX1" y="connsiteY1"/>
                </a:cxn>
                <a:cxn ang="0">
                  <a:pos x="connsiteX2" y="connsiteY2"/>
                </a:cxn>
                <a:cxn ang="0">
                  <a:pos x="connsiteX3" y="connsiteY3"/>
                </a:cxn>
              </a:cxnLst>
              <a:rect l="l" t="t" r="r" b="b"/>
              <a:pathLst>
                <a:path w="7627488" h="7556308">
                  <a:moveTo>
                    <a:pt x="3813744" y="0"/>
                  </a:moveTo>
                  <a:cubicBezTo>
                    <a:pt x="5920017" y="0"/>
                    <a:pt x="7627488" y="1691537"/>
                    <a:pt x="7627488" y="3778154"/>
                  </a:cubicBezTo>
                  <a:lnTo>
                    <a:pt x="3813744" y="3778154"/>
                  </a:lnTo>
                  <a:lnTo>
                    <a:pt x="3813744" y="0"/>
                  </a:lnTo>
                  <a:close/>
                </a:path>
              </a:pathLst>
            </a:custGeom>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txBody>
            <a:bodyPr spcFirstLastPara="0" vert="horz" wrap="square" lIns="4050196" tIns="1567405" rIns="764926"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6" name="Freeform 5"/>
            <p:cNvSpPr/>
            <p:nvPr/>
          </p:nvSpPr>
          <p:spPr>
            <a:xfrm>
              <a:off x="2990038" y="1422997"/>
              <a:ext cx="7556308" cy="7556308"/>
            </a:xfrm>
            <a:custGeom>
              <a:avLst/>
              <a:gdLst>
                <a:gd name="connsiteX0" fmla="*/ 7556308 w 7556308"/>
                <a:gd name="connsiteY0" fmla="*/ 3778154 h 7556308"/>
                <a:gd name="connsiteX1" fmla="*/ 3778154 w 7556308"/>
                <a:gd name="connsiteY1" fmla="*/ 7556308 h 7556308"/>
                <a:gd name="connsiteX2" fmla="*/ 3778154 w 7556308"/>
                <a:gd name="connsiteY2" fmla="*/ 3778154 h 7556308"/>
                <a:gd name="connsiteX3" fmla="*/ 7556308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7556308" y="3778154"/>
                  </a:moveTo>
                  <a:cubicBezTo>
                    <a:pt x="7556308" y="5864771"/>
                    <a:pt x="5864771" y="7556308"/>
                    <a:pt x="3778154" y="7556308"/>
                  </a:cubicBezTo>
                  <a:lnTo>
                    <a:pt x="3778154" y="3778154"/>
                  </a:lnTo>
                  <a:lnTo>
                    <a:pt x="7556308"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4012410" tIns="3922454" rIns="75780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7" name="Freeform 6"/>
            <p:cNvSpPr/>
            <p:nvPr/>
          </p:nvSpPr>
          <p:spPr>
            <a:xfrm>
              <a:off x="2712560" y="1441963"/>
              <a:ext cx="7556308" cy="7556308"/>
            </a:xfrm>
            <a:custGeom>
              <a:avLst/>
              <a:gdLst>
                <a:gd name="connsiteX0" fmla="*/ 3778154 w 7556308"/>
                <a:gd name="connsiteY0" fmla="*/ 7556308 h 7556308"/>
                <a:gd name="connsiteX1" fmla="*/ 0 w 7556308"/>
                <a:gd name="connsiteY1" fmla="*/ 3778154 h 7556308"/>
                <a:gd name="connsiteX2" fmla="*/ 3778154 w 7556308"/>
                <a:gd name="connsiteY2" fmla="*/ 3778154 h 7556308"/>
                <a:gd name="connsiteX3" fmla="*/ 3778154 w 7556308"/>
                <a:gd name="connsiteY3" fmla="*/ 7556308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3778154" y="7556308"/>
                  </a:moveTo>
                  <a:cubicBezTo>
                    <a:pt x="1691537" y="7556308"/>
                    <a:pt x="0" y="5864771"/>
                    <a:pt x="0" y="3778154"/>
                  </a:cubicBezTo>
                  <a:lnTo>
                    <a:pt x="3778154" y="3778154"/>
                  </a:lnTo>
                  <a:lnTo>
                    <a:pt x="3778154" y="7556308"/>
                  </a:lnTo>
                  <a:close/>
                </a:path>
              </a:pathLst>
            </a:custGeom>
          </p:spPr>
          <p:style>
            <a:lnRef idx="2">
              <a:schemeClr val="lt1">
                <a:hueOff val="0"/>
                <a:satOff val="0"/>
                <a:lumOff val="0"/>
                <a:alphaOff val="0"/>
              </a:schemeClr>
            </a:lnRef>
            <a:fillRef idx="1">
              <a:schemeClr val="accent1">
                <a:shade val="50000"/>
                <a:hueOff val="361437"/>
                <a:satOff val="-7560"/>
                <a:lumOff val="42063"/>
                <a:alphaOff val="0"/>
              </a:schemeClr>
            </a:fillRef>
            <a:effectRef idx="0">
              <a:schemeClr val="accent1">
                <a:shade val="50000"/>
                <a:hueOff val="361437"/>
                <a:satOff val="-7560"/>
                <a:lumOff val="42063"/>
                <a:alphaOff val="0"/>
              </a:schemeClr>
            </a:effectRef>
            <a:fontRef idx="minor">
              <a:schemeClr val="lt1"/>
            </a:fontRef>
          </p:style>
          <p:txBody>
            <a:bodyPr spcFirstLastPara="0" vert="horz" wrap="square" lIns="757800" tIns="3922454" rIns="4012411" bIns="1567405"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8" name="Freeform 7"/>
            <p:cNvSpPr/>
            <p:nvPr/>
          </p:nvSpPr>
          <p:spPr>
            <a:xfrm>
              <a:off x="2712560" y="1188287"/>
              <a:ext cx="7556308" cy="7556308"/>
            </a:xfrm>
            <a:custGeom>
              <a:avLst/>
              <a:gdLst>
                <a:gd name="connsiteX0" fmla="*/ 0 w 7556308"/>
                <a:gd name="connsiteY0" fmla="*/ 3778154 h 7556308"/>
                <a:gd name="connsiteX1" fmla="*/ 3778154 w 7556308"/>
                <a:gd name="connsiteY1" fmla="*/ 0 h 7556308"/>
                <a:gd name="connsiteX2" fmla="*/ 3778154 w 7556308"/>
                <a:gd name="connsiteY2" fmla="*/ 3778154 h 7556308"/>
                <a:gd name="connsiteX3" fmla="*/ 0 w 7556308"/>
                <a:gd name="connsiteY3" fmla="*/ 3778154 h 7556308"/>
              </a:gdLst>
              <a:ahLst/>
              <a:cxnLst>
                <a:cxn ang="0">
                  <a:pos x="connsiteX0" y="connsiteY0"/>
                </a:cxn>
                <a:cxn ang="0">
                  <a:pos x="connsiteX1" y="connsiteY1"/>
                </a:cxn>
                <a:cxn ang="0">
                  <a:pos x="connsiteX2" y="connsiteY2"/>
                </a:cxn>
                <a:cxn ang="0">
                  <a:pos x="connsiteX3" y="connsiteY3"/>
                </a:cxn>
              </a:cxnLst>
              <a:rect l="l" t="t" r="r" b="b"/>
              <a:pathLst>
                <a:path w="7556308" h="7556308">
                  <a:moveTo>
                    <a:pt x="0" y="3778154"/>
                  </a:moveTo>
                  <a:cubicBezTo>
                    <a:pt x="0" y="1691537"/>
                    <a:pt x="1691537" y="0"/>
                    <a:pt x="3778154" y="0"/>
                  </a:cubicBezTo>
                  <a:lnTo>
                    <a:pt x="3778154" y="3778154"/>
                  </a:lnTo>
                  <a:lnTo>
                    <a:pt x="0" y="3778154"/>
                  </a:lnTo>
                  <a:close/>
                </a:path>
              </a:pathLst>
            </a:custGeom>
          </p:spPr>
          <p:style>
            <a:lnRef idx="2">
              <a:schemeClr val="lt1">
                <a:hueOff val="0"/>
                <a:satOff val="0"/>
                <a:lumOff val="0"/>
                <a:alphaOff val="0"/>
              </a:schemeClr>
            </a:lnRef>
            <a:fillRef idx="1">
              <a:schemeClr val="accent1">
                <a:shade val="50000"/>
                <a:hueOff val="180719"/>
                <a:satOff val="-3780"/>
                <a:lumOff val="21031"/>
                <a:alphaOff val="0"/>
              </a:schemeClr>
            </a:fillRef>
            <a:effectRef idx="0">
              <a:schemeClr val="accent1">
                <a:shade val="50000"/>
                <a:hueOff val="180719"/>
                <a:satOff val="-3780"/>
                <a:lumOff val="21031"/>
                <a:alphaOff val="0"/>
              </a:schemeClr>
            </a:effectRef>
            <a:fontRef idx="minor">
              <a:schemeClr val="lt1"/>
            </a:fontRef>
          </p:style>
          <p:txBody>
            <a:bodyPr spcFirstLastPara="0" vert="horz" wrap="square" lIns="757800" tIns="1567405" rIns="4012411" bIns="3922454" numCol="1" spcCol="1270" anchor="ctr" anchorCtr="0">
              <a:noAutofit/>
            </a:bodyPr>
            <a:lstStyle/>
            <a:p>
              <a:pPr marL="0" marR="0" lvl="0" indent="0" algn="ctr" defTabSz="31746" rtl="0" eaLnBrk="1" fontAlgn="base" latinLnBrk="0" hangingPunct="1">
                <a:lnSpc>
                  <a:spcPct val="90000"/>
                </a:lnSpc>
                <a:spcBef>
                  <a:spcPct val="0"/>
                </a:spcBef>
                <a:spcAft>
                  <a:spcPct val="35000"/>
                </a:spcAft>
                <a:buClrTx/>
                <a:buSzTx/>
                <a:buFontTx/>
                <a:buNone/>
                <a:tabLst/>
                <a:defRPr/>
              </a:pPr>
              <a:r>
                <a:rPr kumimoji="0" lang="en-GB" sz="100" b="0" i="0" u="none" strike="noStrike" kern="1200" cap="none" spc="0" normalizeH="0" baseline="0" noProof="0" dirty="0">
                  <a:ln>
                    <a:noFill/>
                  </a:ln>
                  <a:solidFill>
                    <a:prstClr val="white"/>
                  </a:solidFill>
                  <a:effectLst/>
                  <a:uLnTx/>
                  <a:uFillTx/>
                  <a:latin typeface="Arial"/>
                  <a:ea typeface="+mn-ea"/>
                  <a:cs typeface="+mn-cs"/>
                </a:rPr>
                <a:t>.</a:t>
              </a:r>
            </a:p>
          </p:txBody>
        </p:sp>
        <p:sp>
          <p:nvSpPr>
            <p:cNvPr id="9" name="Circular Arrow 8"/>
            <p:cNvSpPr/>
            <p:nvPr/>
          </p:nvSpPr>
          <p:spPr>
            <a:xfrm>
              <a:off x="2638580" y="850738"/>
              <a:ext cx="8338997" cy="8252465"/>
            </a:xfrm>
            <a:prstGeom prst="circularArrow">
              <a:avLst>
                <a:gd name="adj1" fmla="val 5085"/>
                <a:gd name="adj2" fmla="val 327528"/>
                <a:gd name="adj3" fmla="val 21272472"/>
                <a:gd name="adj4" fmla="val 16200000"/>
                <a:gd name="adj5" fmla="val 5932"/>
              </a:avLst>
            </a:prstGeom>
          </p:spPr>
          <p:style>
            <a:lnRef idx="0">
              <a:schemeClr val="accent1">
                <a:shade val="90000"/>
                <a:hueOff val="0"/>
                <a:satOff val="0"/>
                <a:lumOff val="0"/>
                <a:alphaOff val="0"/>
              </a:schemeClr>
            </a:lnRef>
            <a:fillRef idx="1">
              <a:schemeClr val="accent1">
                <a:shade val="90000"/>
                <a:hueOff val="0"/>
                <a:satOff val="0"/>
                <a:lumOff val="0"/>
                <a:alphaOff val="0"/>
              </a:schemeClr>
            </a:fillRef>
            <a:effectRef idx="0">
              <a:schemeClr val="accent1">
                <a:shade val="90000"/>
                <a:hueOff val="0"/>
                <a:satOff val="0"/>
                <a:lumOff val="0"/>
                <a:alphaOff val="0"/>
              </a:schemeClr>
            </a:effectRef>
            <a:fontRef idx="minor">
              <a:schemeClr val="lt1"/>
            </a:fontRef>
          </p:style>
        </p:sp>
        <p:sp>
          <p:nvSpPr>
            <p:cNvPr id="10" name="Circular Arrow 9"/>
            <p:cNvSpPr/>
            <p:nvPr/>
          </p:nvSpPr>
          <p:spPr>
            <a:xfrm>
              <a:off x="2558824" y="1003841"/>
              <a:ext cx="8418736" cy="8394619"/>
            </a:xfrm>
            <a:prstGeom prst="circularArrow">
              <a:avLst>
                <a:gd name="adj1" fmla="val 5085"/>
                <a:gd name="adj2" fmla="val 327528"/>
                <a:gd name="adj3" fmla="val 5072472"/>
                <a:gd name="adj4" fmla="val 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sp>
          <p:nvSpPr>
            <p:cNvPr id="11" name="Circular Arrow 10"/>
            <p:cNvSpPr/>
            <p:nvPr/>
          </p:nvSpPr>
          <p:spPr>
            <a:xfrm>
              <a:off x="2264617" y="1041787"/>
              <a:ext cx="8452194" cy="8356660"/>
            </a:xfrm>
            <a:prstGeom prst="circularArrow">
              <a:avLst>
                <a:gd name="adj1" fmla="val 5085"/>
                <a:gd name="adj2" fmla="val 327528"/>
                <a:gd name="adj3" fmla="val 10472472"/>
                <a:gd name="adj4" fmla="val 5400000"/>
                <a:gd name="adj5" fmla="val 5932"/>
              </a:avLst>
            </a:prstGeom>
          </p:spPr>
          <p:style>
            <a:lnRef idx="0">
              <a:schemeClr val="accent1">
                <a:shade val="90000"/>
                <a:hueOff val="375112"/>
                <a:satOff val="-6927"/>
                <a:lumOff val="32127"/>
                <a:alphaOff val="0"/>
              </a:schemeClr>
            </a:lnRef>
            <a:fillRef idx="1">
              <a:schemeClr val="accent1">
                <a:shade val="90000"/>
                <a:hueOff val="375112"/>
                <a:satOff val="-6927"/>
                <a:lumOff val="32127"/>
                <a:alphaOff val="0"/>
              </a:schemeClr>
            </a:fillRef>
            <a:effectRef idx="0">
              <a:schemeClr val="accent1">
                <a:shade val="90000"/>
                <a:hueOff val="375112"/>
                <a:satOff val="-6927"/>
                <a:lumOff val="32127"/>
                <a:alphaOff val="0"/>
              </a:schemeClr>
            </a:effectRef>
            <a:fontRef idx="minor">
              <a:schemeClr val="lt1"/>
            </a:fontRef>
          </p:style>
        </p:sp>
        <p:sp>
          <p:nvSpPr>
            <p:cNvPr id="12" name="Circular Arrow 11"/>
            <p:cNvSpPr/>
            <p:nvPr/>
          </p:nvSpPr>
          <p:spPr>
            <a:xfrm>
              <a:off x="2264617" y="850738"/>
              <a:ext cx="8452194" cy="8231406"/>
            </a:xfrm>
            <a:prstGeom prst="circularArrow">
              <a:avLst>
                <a:gd name="adj1" fmla="val 5085"/>
                <a:gd name="adj2" fmla="val 327528"/>
                <a:gd name="adj3" fmla="val 15872472"/>
                <a:gd name="adj4" fmla="val 10800000"/>
                <a:gd name="adj5" fmla="val 5932"/>
              </a:avLst>
            </a:prstGeom>
          </p:spPr>
          <p:style>
            <a:lnRef idx="0">
              <a:schemeClr val="accent1">
                <a:shade val="90000"/>
                <a:hueOff val="187556"/>
                <a:satOff val="-3464"/>
                <a:lumOff val="16063"/>
                <a:alphaOff val="0"/>
              </a:schemeClr>
            </a:lnRef>
            <a:fillRef idx="1">
              <a:schemeClr val="accent1">
                <a:shade val="90000"/>
                <a:hueOff val="187556"/>
                <a:satOff val="-3464"/>
                <a:lumOff val="16063"/>
                <a:alphaOff val="0"/>
              </a:schemeClr>
            </a:fillRef>
            <a:effectRef idx="0">
              <a:schemeClr val="accent1">
                <a:shade val="90000"/>
                <a:hueOff val="187556"/>
                <a:satOff val="-3464"/>
                <a:lumOff val="16063"/>
                <a:alphaOff val="0"/>
              </a:schemeClr>
            </a:effectRef>
            <a:fontRef idx="minor">
              <a:schemeClr val="lt1"/>
            </a:fontRef>
          </p:style>
        </p:sp>
      </p:grpSp>
      <p:sp>
        <p:nvSpPr>
          <p:cNvPr id="14" name="TextBox 13"/>
          <p:cNvSpPr txBox="1"/>
          <p:nvPr/>
        </p:nvSpPr>
        <p:spPr>
          <a:xfrm>
            <a:off x="1755717" y="841313"/>
            <a:ext cx="1916651" cy="158724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Prevention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Attitudes, beliefs and behaviours that underpin and perpetuate DSVA are challenged and prevented before DSVA occurs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19" name="TextBox 18"/>
          <p:cNvSpPr txBox="1"/>
          <p:nvPr/>
        </p:nvSpPr>
        <p:spPr>
          <a:xfrm>
            <a:off x="8693813" y="782916"/>
            <a:ext cx="1916651"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Early Help &amp; Intervention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 safe and supportive environment is embedded to promote early identification and response to DSVA behaviours</a:t>
            </a:r>
          </a:p>
        </p:txBody>
      </p:sp>
      <p:sp>
        <p:nvSpPr>
          <p:cNvPr id="20" name="TextBox 19"/>
          <p:cNvSpPr txBox="1"/>
          <p:nvPr/>
        </p:nvSpPr>
        <p:spPr>
          <a:xfrm>
            <a:off x="8617080" y="4912822"/>
            <a:ext cx="2045534" cy="1569650"/>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3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Support &amp; Protection</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system protects and supports anyone experiencing DSVA &amp; challenges and holds to account people who perpetrate DSVA  </a:t>
            </a:r>
          </a:p>
        </p:txBody>
      </p:sp>
      <p:grpSp>
        <p:nvGrpSpPr>
          <p:cNvPr id="32" name="Group 31"/>
          <p:cNvGrpSpPr/>
          <p:nvPr/>
        </p:nvGrpSpPr>
        <p:grpSpPr>
          <a:xfrm>
            <a:off x="5204603" y="2414025"/>
            <a:ext cx="2075734" cy="2258331"/>
            <a:chOff x="1909799" y="1415491"/>
            <a:chExt cx="1995417" cy="2368433"/>
          </a:xfrm>
        </p:grpSpPr>
        <p:sp>
          <p:nvSpPr>
            <p:cNvPr id="33" name="Oval 32"/>
            <p:cNvSpPr/>
            <p:nvPr/>
          </p:nvSpPr>
          <p:spPr>
            <a:xfrm>
              <a:off x="1909799" y="1641444"/>
              <a:ext cx="1995417" cy="2142480"/>
            </a:xfrm>
            <a:prstGeom prst="ellipse">
              <a:avLst/>
            </a:prstGeom>
            <a:solidFill>
              <a:schemeClr val="accent1">
                <a:shade val="50000"/>
                <a:hueOff val="289150"/>
                <a:satOff val="-6048"/>
                <a:lumOff val="33650"/>
                <a:alpha val="0"/>
              </a:schemeClr>
            </a:solidFill>
          </p:spPr>
          <p:style>
            <a:lnRef idx="2">
              <a:schemeClr val="lt1">
                <a:hueOff val="0"/>
                <a:satOff val="0"/>
                <a:lumOff val="0"/>
                <a:alphaOff val="0"/>
              </a:schemeClr>
            </a:lnRef>
            <a:fillRef idx="1">
              <a:schemeClr val="accent1">
                <a:shade val="50000"/>
                <a:hueOff val="289150"/>
                <a:satOff val="-6048"/>
                <a:lumOff val="33650"/>
                <a:alphaOff val="0"/>
              </a:schemeClr>
            </a:fillRef>
            <a:effectRef idx="0">
              <a:schemeClr val="accent1">
                <a:shade val="50000"/>
                <a:hueOff val="289150"/>
                <a:satOff val="-6048"/>
                <a:lumOff val="33650"/>
                <a:alphaOff val="0"/>
              </a:schemeClr>
            </a:effectRef>
            <a:fontRef idx="minor">
              <a:schemeClr val="lt1"/>
            </a:fontRef>
          </p:style>
        </p:sp>
        <p:sp>
          <p:nvSpPr>
            <p:cNvPr id="34" name="Oval 4"/>
            <p:cNvSpPr/>
            <p:nvPr/>
          </p:nvSpPr>
          <p:spPr>
            <a:xfrm>
              <a:off x="2294156" y="1415491"/>
              <a:ext cx="1472184" cy="39258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grpSp>
        <p:nvGrpSpPr>
          <p:cNvPr id="28" name="Group 27"/>
          <p:cNvGrpSpPr/>
          <p:nvPr/>
        </p:nvGrpSpPr>
        <p:grpSpPr>
          <a:xfrm>
            <a:off x="4498865" y="329154"/>
            <a:ext cx="7387389" cy="5106480"/>
            <a:chOff x="-4376879" y="358430"/>
            <a:chExt cx="7088610" cy="5031554"/>
          </a:xfrm>
        </p:grpSpPr>
        <p:sp>
          <p:nvSpPr>
            <p:cNvPr id="30" name="Oval 4"/>
            <p:cNvSpPr/>
            <p:nvPr/>
          </p:nvSpPr>
          <p:spPr>
            <a:xfrm>
              <a:off x="1222021" y="358430"/>
              <a:ext cx="1489710" cy="39725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a:ln>
                  <a:noFill/>
                </a:ln>
                <a:solidFill>
                  <a:prstClr val="white"/>
                </a:solidFill>
                <a:effectLst/>
                <a:uLnTx/>
                <a:uFillTx/>
                <a:latin typeface="Arial"/>
                <a:ea typeface="+mn-ea"/>
                <a:cs typeface="+mn-cs"/>
              </a:endParaRPr>
            </a:p>
          </p:txBody>
        </p:sp>
        <p:sp>
          <p:nvSpPr>
            <p:cNvPr id="29" name="Oval 28"/>
            <p:cNvSpPr/>
            <p:nvPr/>
          </p:nvSpPr>
          <p:spPr>
            <a:xfrm>
              <a:off x="-4376879" y="1935584"/>
              <a:ext cx="3386996" cy="3454400"/>
            </a:xfrm>
            <a:prstGeom prst="ellipse">
              <a:avLst/>
            </a:prstGeom>
            <a:solidFill>
              <a:schemeClr val="accent1">
                <a:shade val="50000"/>
                <a:hueOff val="144575"/>
                <a:satOff val="-3024"/>
                <a:lumOff val="16825"/>
                <a:alpha val="0"/>
              </a:schemeClr>
            </a:solidFill>
          </p:spPr>
          <p:style>
            <a:lnRef idx="2">
              <a:schemeClr val="lt1">
                <a:hueOff val="0"/>
                <a:satOff val="0"/>
                <a:lumOff val="0"/>
                <a:alphaOff val="0"/>
              </a:schemeClr>
            </a:lnRef>
            <a:fillRef idx="1">
              <a:schemeClr val="accent1">
                <a:shade val="50000"/>
                <a:hueOff val="144575"/>
                <a:satOff val="-3024"/>
                <a:lumOff val="16825"/>
                <a:alphaOff val="0"/>
              </a:schemeClr>
            </a:fillRef>
            <a:effectRef idx="0">
              <a:schemeClr val="accent1">
                <a:shade val="50000"/>
                <a:hueOff val="144575"/>
                <a:satOff val="-3024"/>
                <a:lumOff val="16825"/>
                <a:alphaOff val="0"/>
              </a:schemeClr>
            </a:effectRef>
            <a:fontRef idx="minor">
              <a:schemeClr val="lt1"/>
            </a:fontRef>
          </p:style>
        </p:sp>
      </p:grpSp>
      <p:grpSp>
        <p:nvGrpSpPr>
          <p:cNvPr id="24" name="Group 23"/>
          <p:cNvGrpSpPr/>
          <p:nvPr/>
        </p:nvGrpSpPr>
        <p:grpSpPr>
          <a:xfrm>
            <a:off x="3844599" y="1281480"/>
            <a:ext cx="4802939" cy="4738868"/>
            <a:chOff x="985312" y="-14775"/>
            <a:chExt cx="4064000" cy="4064000"/>
          </a:xfrm>
          <a:effectLst>
            <a:outerShdw blurRad="50800" dist="50800" dir="5400000" algn="ctr" rotWithShape="0">
              <a:srgbClr val="000000">
                <a:alpha val="0"/>
              </a:srgbClr>
            </a:outerShdw>
          </a:effectLst>
        </p:grpSpPr>
        <p:sp>
          <p:nvSpPr>
            <p:cNvPr id="25" name="Oval 24"/>
            <p:cNvSpPr/>
            <p:nvPr/>
          </p:nvSpPr>
          <p:spPr>
            <a:xfrm>
              <a:off x="985312" y="-14775"/>
              <a:ext cx="4064000" cy="4064000"/>
            </a:xfrm>
            <a:prstGeom prst="ellipse">
              <a:avLst/>
            </a:prstGeom>
            <a:noFill/>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sp>
        <p:sp>
          <p:nvSpPr>
            <p:cNvPr id="26" name="Oval 4"/>
            <p:cNvSpPr/>
            <p:nvPr/>
          </p:nvSpPr>
          <p:spPr>
            <a:xfrm>
              <a:off x="2286000" y="203200"/>
              <a:ext cx="1524000" cy="4064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8232" tIns="78232" rIns="78232" bIns="78232" numCol="1" spcCol="1270" anchor="ctr" anchorCtr="0">
              <a:noAutofit/>
            </a:bodyPr>
            <a:lstStyle/>
            <a:p>
              <a:pPr marL="0" marR="0" lvl="0" indent="0" algn="ctr" defTabSz="488891" rtl="0" eaLnBrk="1" fontAlgn="base" latinLnBrk="0" hangingPunct="1">
                <a:lnSpc>
                  <a:spcPct val="90000"/>
                </a:lnSpc>
                <a:spcBef>
                  <a:spcPct val="0"/>
                </a:spcBef>
                <a:spcAft>
                  <a:spcPct val="35000"/>
                </a:spcAft>
                <a:buClrTx/>
                <a:buSzTx/>
                <a:buFontTx/>
                <a:buNone/>
                <a:tabLst/>
                <a:defRPr/>
              </a:pPr>
              <a:endParaRPr kumimoji="0" lang="en-GB" sz="1100" b="0" i="0" u="none" strike="noStrike" kern="1200" cap="none" spc="0" normalizeH="0" baseline="0" noProof="0" dirty="0">
                <a:ln>
                  <a:noFill/>
                </a:ln>
                <a:solidFill>
                  <a:prstClr val="white"/>
                </a:solidFill>
                <a:effectLst/>
                <a:uLnTx/>
                <a:uFillTx/>
                <a:latin typeface="Arial"/>
                <a:ea typeface="+mn-ea"/>
                <a:cs typeface="+mn-cs"/>
              </a:endParaRPr>
            </a:p>
          </p:txBody>
        </p:sp>
      </p:grpSp>
      <p:sp>
        <p:nvSpPr>
          <p:cNvPr id="21" name="TextBox 20"/>
          <p:cNvSpPr txBox="1"/>
          <p:nvPr/>
        </p:nvSpPr>
        <p:spPr>
          <a:xfrm>
            <a:off x="1621217" y="4464935"/>
            <a:ext cx="1884900" cy="236986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Recovery &amp; Resilience</a:t>
            </a:r>
            <a:endPar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People who have experienced DSVA are supported to long term independence free from its harmful effects. Serial DSVA perpetration and intergenerational cycles of DSVA are ended and the underlying issues addressed</a:t>
            </a:r>
            <a:endParaRPr kumimoji="0" lang="en-GB" sz="24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23" name="TextBox 22"/>
          <p:cNvSpPr txBox="1"/>
          <p:nvPr/>
        </p:nvSpPr>
        <p:spPr>
          <a:xfrm>
            <a:off x="2186996" y="127224"/>
            <a:ext cx="8095969" cy="48804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6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Strategy to end DSVA in Devon 2016 - 2021</a:t>
            </a:r>
          </a:p>
        </p:txBody>
      </p:sp>
      <p:sp>
        <p:nvSpPr>
          <p:cNvPr id="36" name="TextBox 35"/>
          <p:cNvSpPr txBox="1"/>
          <p:nvPr/>
        </p:nvSpPr>
        <p:spPr>
          <a:xfrm>
            <a:off x="6287575" y="3522536"/>
            <a:ext cx="895312"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Individual</a:t>
            </a:r>
          </a:p>
        </p:txBody>
      </p:sp>
      <p:sp>
        <p:nvSpPr>
          <p:cNvPr id="37" name="TextBox 36"/>
          <p:cNvSpPr txBox="1"/>
          <p:nvPr/>
        </p:nvSpPr>
        <p:spPr>
          <a:xfrm>
            <a:off x="7276361" y="3521358"/>
            <a:ext cx="814863"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Relationship</a:t>
            </a:r>
          </a:p>
        </p:txBody>
      </p:sp>
      <p:sp>
        <p:nvSpPr>
          <p:cNvPr id="38" name="TextBox 37"/>
          <p:cNvSpPr txBox="1"/>
          <p:nvPr/>
        </p:nvSpPr>
        <p:spPr>
          <a:xfrm>
            <a:off x="7965279" y="3522536"/>
            <a:ext cx="781358" cy="215433"/>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8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Community</a:t>
            </a:r>
          </a:p>
        </p:txBody>
      </p:sp>
      <p:sp>
        <p:nvSpPr>
          <p:cNvPr id="39" name="TextBox 38"/>
          <p:cNvSpPr txBox="1"/>
          <p:nvPr/>
        </p:nvSpPr>
        <p:spPr>
          <a:xfrm>
            <a:off x="8647538" y="3517541"/>
            <a:ext cx="760831" cy="230822"/>
          </a:xfrm>
          <a:prstGeom prst="rect">
            <a:avLst/>
          </a:prstGeom>
          <a:noFill/>
        </p:spPr>
        <p:txBody>
          <a:bodyPr wrap="square" lIns="91429" tIns="45715" rIns="91429" bIns="45715"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Society</a:t>
            </a:r>
            <a:endParaRPr kumimoji="0" lang="en-GB" sz="11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
        <p:nvSpPr>
          <p:cNvPr id="41" name="TextBox 40"/>
          <p:cNvSpPr txBox="1"/>
          <p:nvPr/>
        </p:nvSpPr>
        <p:spPr>
          <a:xfrm>
            <a:off x="5501823" y="1382669"/>
            <a:ext cx="640496"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Community based prevention and activism is fostered &amp; empowered</a:t>
            </a:r>
          </a:p>
        </p:txBody>
      </p:sp>
      <p:sp>
        <p:nvSpPr>
          <p:cNvPr id="42" name="TextBox 41"/>
          <p:cNvSpPr txBox="1"/>
          <p:nvPr/>
        </p:nvSpPr>
        <p:spPr>
          <a:xfrm>
            <a:off x="5133371" y="2244197"/>
            <a:ext cx="991151"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Healthy, positive &amp; respectful relationships are modelled and promoted across the life course</a:t>
            </a:r>
          </a:p>
        </p:txBody>
      </p:sp>
      <p:sp>
        <p:nvSpPr>
          <p:cNvPr id="44" name="TextBox 43"/>
          <p:cNvSpPr txBox="1"/>
          <p:nvPr/>
        </p:nvSpPr>
        <p:spPr>
          <a:xfrm>
            <a:off x="5419120" y="2889134"/>
            <a:ext cx="716246"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Individuals  prevent DSVA &amp; challenge attitudes , beliefs &amp; behaviours that perpetuate it </a:t>
            </a:r>
          </a:p>
        </p:txBody>
      </p:sp>
      <p:sp>
        <p:nvSpPr>
          <p:cNvPr id="45" name="TextBox 44"/>
          <p:cNvSpPr txBox="1"/>
          <p:nvPr/>
        </p:nvSpPr>
        <p:spPr>
          <a:xfrm>
            <a:off x="4823504" y="984071"/>
            <a:ext cx="865190"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Social marketing campaigns change behaviour, attitudes &amp; beliefs that perpetuate DSVA</a:t>
            </a:r>
          </a:p>
        </p:txBody>
      </p:sp>
      <p:sp>
        <p:nvSpPr>
          <p:cNvPr id="48" name="TextBox 47"/>
          <p:cNvSpPr txBox="1"/>
          <p:nvPr/>
        </p:nvSpPr>
        <p:spPr>
          <a:xfrm>
            <a:off x="3971093" y="2728779"/>
            <a:ext cx="632132" cy="70787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Communities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at risk of perpetrating or being victimised by DSVA are  empowered to end it </a:t>
            </a:r>
          </a:p>
        </p:txBody>
      </p:sp>
      <p:sp>
        <p:nvSpPr>
          <p:cNvPr id="49" name="TextBox 48"/>
          <p:cNvSpPr txBox="1"/>
          <p:nvPr/>
        </p:nvSpPr>
        <p:spPr>
          <a:xfrm>
            <a:off x="4854055" y="1634936"/>
            <a:ext cx="632257"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DSVA prevention is invested in, monitored and evaluated </a:t>
            </a:r>
          </a:p>
        </p:txBody>
      </p:sp>
      <p:sp>
        <p:nvSpPr>
          <p:cNvPr id="51" name="TextBox 50"/>
          <p:cNvSpPr txBox="1"/>
          <p:nvPr/>
        </p:nvSpPr>
        <p:spPr>
          <a:xfrm>
            <a:off x="3378116" y="2527477"/>
            <a:ext cx="588500" cy="70787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Gender equality is promoted &amp; boys &amp; men are engaged in the challenge to end DSVA  </a:t>
            </a:r>
          </a:p>
        </p:txBody>
      </p:sp>
      <p:sp>
        <p:nvSpPr>
          <p:cNvPr id="52" name="TextBox 51"/>
          <p:cNvSpPr txBox="1"/>
          <p:nvPr/>
        </p:nvSpPr>
        <p:spPr>
          <a:xfrm>
            <a:off x="4287158" y="2085008"/>
            <a:ext cx="640496" cy="630932"/>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DSVA prevention is embedded in schools, workplaces and organisations</a:t>
            </a:r>
          </a:p>
        </p:txBody>
      </p:sp>
      <p:sp>
        <p:nvSpPr>
          <p:cNvPr id="54" name="TextBox 53"/>
          <p:cNvSpPr txBox="1"/>
          <p:nvPr/>
        </p:nvSpPr>
        <p:spPr>
          <a:xfrm>
            <a:off x="7688146" y="2348923"/>
            <a:ext cx="654596"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Early intervention is invested in, monitored &amp; evaluated </a:t>
            </a:r>
          </a:p>
        </p:txBody>
      </p:sp>
      <p:sp>
        <p:nvSpPr>
          <p:cNvPr id="55" name="TextBox 54"/>
          <p:cNvSpPr txBox="1"/>
          <p:nvPr/>
        </p:nvSpPr>
        <p:spPr>
          <a:xfrm>
            <a:off x="6284799" y="1382669"/>
            <a:ext cx="71517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Workplaces, schools &amp; organisations recognise and  respond to DSVA </a:t>
            </a:r>
          </a:p>
        </p:txBody>
      </p:sp>
      <p:sp>
        <p:nvSpPr>
          <p:cNvPr id="57" name="TextBox 56"/>
          <p:cNvSpPr txBox="1"/>
          <p:nvPr/>
        </p:nvSpPr>
        <p:spPr>
          <a:xfrm>
            <a:off x="6355091" y="3189503"/>
            <a:ext cx="858475"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Victims are trusted &amp; believed &amp; can disclose easily and safely </a:t>
            </a:r>
          </a:p>
        </p:txBody>
      </p:sp>
      <p:sp>
        <p:nvSpPr>
          <p:cNvPr id="58" name="TextBox 57"/>
          <p:cNvSpPr txBox="1"/>
          <p:nvPr/>
        </p:nvSpPr>
        <p:spPr>
          <a:xfrm>
            <a:off x="6267667" y="2147916"/>
            <a:ext cx="807516"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Make Every Contact Count is developed &amp; sensitive routine enquiry embedded</a:t>
            </a:r>
          </a:p>
        </p:txBody>
      </p:sp>
      <p:sp>
        <p:nvSpPr>
          <p:cNvPr id="59" name="TextBox 58"/>
          <p:cNvSpPr txBox="1"/>
          <p:nvPr/>
        </p:nvSpPr>
        <p:spPr>
          <a:xfrm>
            <a:off x="7122000" y="1784922"/>
            <a:ext cx="71517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Communities &amp; bystanders safely challenge &amp; disrupt DSVA behaviours</a:t>
            </a:r>
          </a:p>
        </p:txBody>
      </p:sp>
      <p:sp>
        <p:nvSpPr>
          <p:cNvPr id="60" name="TextBox 59"/>
          <p:cNvSpPr txBox="1"/>
          <p:nvPr/>
        </p:nvSpPr>
        <p:spPr>
          <a:xfrm>
            <a:off x="6944887" y="2527478"/>
            <a:ext cx="655125"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Professionals ‘look beyond’ the presenting issues</a:t>
            </a:r>
          </a:p>
        </p:txBody>
      </p:sp>
      <p:sp>
        <p:nvSpPr>
          <p:cNvPr id="63" name="TextBox 62"/>
          <p:cNvSpPr txBox="1"/>
          <p:nvPr/>
        </p:nvSpPr>
        <p:spPr>
          <a:xfrm>
            <a:off x="4684333" y="2786389"/>
            <a:ext cx="589443" cy="630932"/>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Frontline professionals are equipped with the tools to prevent DSVA</a:t>
            </a:r>
          </a:p>
        </p:txBody>
      </p:sp>
      <p:sp>
        <p:nvSpPr>
          <p:cNvPr id="64" name="TextBox 63"/>
          <p:cNvSpPr txBox="1"/>
          <p:nvPr/>
        </p:nvSpPr>
        <p:spPr>
          <a:xfrm>
            <a:off x="8567754" y="3714808"/>
            <a:ext cx="576364" cy="1015653"/>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All people experiencing DSVA can access support &amp; protection, regardless of gender, age, location, type of DSVA</a:t>
            </a:r>
          </a:p>
        </p:txBody>
      </p:sp>
      <p:sp>
        <p:nvSpPr>
          <p:cNvPr id="66" name="TextBox 65"/>
          <p:cNvSpPr txBox="1"/>
          <p:nvPr/>
        </p:nvSpPr>
        <p:spPr>
          <a:xfrm>
            <a:off x="8461978" y="2377515"/>
            <a:ext cx="617211" cy="70787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Social marketing campaigns promote identification &amp; disclosure &amp; reduce stigma</a:t>
            </a:r>
          </a:p>
        </p:txBody>
      </p:sp>
      <p:sp>
        <p:nvSpPr>
          <p:cNvPr id="50" name="TextBox 49"/>
          <p:cNvSpPr txBox="1"/>
          <p:nvPr/>
        </p:nvSpPr>
        <p:spPr>
          <a:xfrm>
            <a:off x="6294103" y="4099979"/>
            <a:ext cx="71517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DSVA perpetration is identified, disrupted &amp; safely managed</a:t>
            </a:r>
          </a:p>
        </p:txBody>
      </p:sp>
      <p:sp>
        <p:nvSpPr>
          <p:cNvPr id="69" name="TextBox 68"/>
          <p:cNvSpPr txBox="1"/>
          <p:nvPr/>
        </p:nvSpPr>
        <p:spPr>
          <a:xfrm>
            <a:off x="6282229" y="5474468"/>
            <a:ext cx="887329"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Employers, schools &amp; organisations support their staff through the impacts of DSVA </a:t>
            </a:r>
          </a:p>
        </p:txBody>
      </p:sp>
      <p:sp>
        <p:nvSpPr>
          <p:cNvPr id="71" name="TextBox 70"/>
          <p:cNvSpPr txBox="1"/>
          <p:nvPr/>
        </p:nvSpPr>
        <p:spPr>
          <a:xfrm>
            <a:off x="7731553" y="4507847"/>
            <a:ext cx="594133" cy="70787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 spectrum of interventions are embedded to disrupt &amp; end DSVA perpetration</a:t>
            </a:r>
          </a:p>
        </p:txBody>
      </p:sp>
      <p:sp>
        <p:nvSpPr>
          <p:cNvPr id="72" name="TextBox 71"/>
          <p:cNvSpPr txBox="1"/>
          <p:nvPr/>
        </p:nvSpPr>
        <p:spPr>
          <a:xfrm>
            <a:off x="7135871" y="5089389"/>
            <a:ext cx="720940"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Agencies track &amp; manage people known to perpetrate DSVA </a:t>
            </a:r>
          </a:p>
        </p:txBody>
      </p:sp>
      <p:sp>
        <p:nvSpPr>
          <p:cNvPr id="73" name="TextBox 72"/>
          <p:cNvSpPr txBox="1"/>
          <p:nvPr/>
        </p:nvSpPr>
        <p:spPr>
          <a:xfrm>
            <a:off x="7017754" y="4228585"/>
            <a:ext cx="716671"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Agencies work together to manage the complexities of DSVA &amp; advocate for victims</a:t>
            </a:r>
          </a:p>
        </p:txBody>
      </p:sp>
      <p:sp>
        <p:nvSpPr>
          <p:cNvPr id="75" name="TextBox 74"/>
          <p:cNvSpPr txBox="1"/>
          <p:nvPr/>
        </p:nvSpPr>
        <p:spPr>
          <a:xfrm>
            <a:off x="6309294" y="4672355"/>
            <a:ext cx="812706" cy="630932"/>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Professionals  develop trusted and consistent relationships with clients that build on their strengths &amp; assets </a:t>
            </a:r>
          </a:p>
        </p:txBody>
      </p:sp>
      <p:sp>
        <p:nvSpPr>
          <p:cNvPr id="78" name="TextBox 77"/>
          <p:cNvSpPr txBox="1"/>
          <p:nvPr/>
        </p:nvSpPr>
        <p:spPr>
          <a:xfrm>
            <a:off x="7195361" y="3728942"/>
            <a:ext cx="83718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voice of  CYP is central. Families are supported particularly through separation  </a:t>
            </a:r>
          </a:p>
        </p:txBody>
      </p:sp>
      <p:sp>
        <p:nvSpPr>
          <p:cNvPr id="80" name="TextBox 79"/>
          <p:cNvSpPr txBox="1"/>
          <p:nvPr/>
        </p:nvSpPr>
        <p:spPr>
          <a:xfrm>
            <a:off x="4498863" y="3732784"/>
            <a:ext cx="750476"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Victims &amp; their families are supported to develop healthy relationships after DSVA</a:t>
            </a:r>
          </a:p>
        </p:txBody>
      </p:sp>
      <p:sp>
        <p:nvSpPr>
          <p:cNvPr id="81" name="TextBox 80"/>
          <p:cNvSpPr txBox="1"/>
          <p:nvPr/>
        </p:nvSpPr>
        <p:spPr>
          <a:xfrm>
            <a:off x="5204603" y="3729958"/>
            <a:ext cx="962684" cy="323155"/>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Individuals are supported to recover &amp; reduce the harmful effects of DSVA</a:t>
            </a:r>
          </a:p>
        </p:txBody>
      </p:sp>
      <p:sp>
        <p:nvSpPr>
          <p:cNvPr id="82" name="TextBox 81"/>
          <p:cNvSpPr txBox="1"/>
          <p:nvPr/>
        </p:nvSpPr>
        <p:spPr>
          <a:xfrm>
            <a:off x="4081839" y="4464934"/>
            <a:ext cx="657651"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Community programmes &amp; volunteering promote recovery</a:t>
            </a:r>
          </a:p>
        </p:txBody>
      </p:sp>
      <p:sp>
        <p:nvSpPr>
          <p:cNvPr id="83" name="TextBox 82"/>
          <p:cNvSpPr txBox="1"/>
          <p:nvPr/>
        </p:nvSpPr>
        <p:spPr>
          <a:xfrm>
            <a:off x="5419121" y="4693112"/>
            <a:ext cx="732501"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Professionals develop consisted &amp; trusted relationships with clients throughout recovery</a:t>
            </a:r>
          </a:p>
        </p:txBody>
      </p:sp>
      <p:sp>
        <p:nvSpPr>
          <p:cNvPr id="84" name="TextBox 83"/>
          <p:cNvSpPr txBox="1"/>
          <p:nvPr/>
        </p:nvSpPr>
        <p:spPr>
          <a:xfrm>
            <a:off x="5273776" y="5464020"/>
            <a:ext cx="819627"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Multi-agency responses manage &amp; end repeat perpetration</a:t>
            </a:r>
          </a:p>
        </p:txBody>
      </p:sp>
      <p:sp>
        <p:nvSpPr>
          <p:cNvPr id="85" name="TextBox 84"/>
          <p:cNvSpPr txBox="1"/>
          <p:nvPr/>
        </p:nvSpPr>
        <p:spPr>
          <a:xfrm>
            <a:off x="5434355" y="4069610"/>
            <a:ext cx="76497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Repeat perpetrators are managed &amp; held to account for their behaviour</a:t>
            </a:r>
          </a:p>
        </p:txBody>
      </p:sp>
      <p:sp>
        <p:nvSpPr>
          <p:cNvPr id="86" name="TextBox 85"/>
          <p:cNvSpPr txBox="1"/>
          <p:nvPr/>
        </p:nvSpPr>
        <p:spPr>
          <a:xfrm>
            <a:off x="3328797" y="3734903"/>
            <a:ext cx="576364" cy="630932"/>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Break repetitive cycles of DSVA &amp; increase societal resilience</a:t>
            </a:r>
          </a:p>
        </p:txBody>
      </p:sp>
      <p:sp>
        <p:nvSpPr>
          <p:cNvPr id="87" name="TextBox 86"/>
          <p:cNvSpPr txBox="1"/>
          <p:nvPr/>
        </p:nvSpPr>
        <p:spPr>
          <a:xfrm>
            <a:off x="4587563" y="5080792"/>
            <a:ext cx="715174"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Trauma-sensitive services are embedded across the system</a:t>
            </a:r>
          </a:p>
        </p:txBody>
      </p:sp>
      <p:sp>
        <p:nvSpPr>
          <p:cNvPr id="88" name="TextBox 87"/>
          <p:cNvSpPr txBox="1"/>
          <p:nvPr/>
        </p:nvSpPr>
        <p:spPr>
          <a:xfrm>
            <a:off x="3823902" y="3725327"/>
            <a:ext cx="715174"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Families &amp; communities are supported to support each other through recovery  </a:t>
            </a:r>
          </a:p>
        </p:txBody>
      </p:sp>
      <p:sp>
        <p:nvSpPr>
          <p:cNvPr id="90" name="TextBox 89"/>
          <p:cNvSpPr txBox="1"/>
          <p:nvPr/>
        </p:nvSpPr>
        <p:spPr>
          <a:xfrm>
            <a:off x="4786649" y="4378869"/>
            <a:ext cx="715174"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Perpetrators who are also victims are managed &amp; into recovery</a:t>
            </a:r>
          </a:p>
        </p:txBody>
      </p:sp>
      <p:sp>
        <p:nvSpPr>
          <p:cNvPr id="2" name="Rectangle 1"/>
          <p:cNvSpPr/>
          <p:nvPr/>
        </p:nvSpPr>
        <p:spPr>
          <a:xfrm>
            <a:off x="7272449" y="3014191"/>
            <a:ext cx="636007" cy="450664"/>
          </a:xfrm>
          <a:prstGeom prst="rect">
            <a:avLst/>
          </a:prstGeom>
        </p:spPr>
        <p:txBody>
          <a:bodyPr wrap="square" lIns="65306" tIns="32653" rIns="65306" bIns="32653">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Families are supported through  periods of stress &amp; vulnerability</a:t>
            </a:r>
            <a:endParaRPr kumimoji="0" lang="en-GB" sz="500" b="0" i="0" u="none" strike="noStrike" kern="1200" cap="none" spc="0" normalizeH="0" baseline="0" noProof="0" dirty="0">
              <a:ln>
                <a:noFill/>
              </a:ln>
              <a:solidFill>
                <a:prstClr val="black"/>
              </a:solidFill>
              <a:effectLst/>
              <a:uLnTx/>
              <a:uFillTx/>
              <a:latin typeface="Arial" pitchFamily="84" charset="0"/>
              <a:ea typeface="ヒラギノ角ゴ Pro W3" pitchFamily="84" charset="-128"/>
              <a:cs typeface="+mn-cs"/>
            </a:endParaRPr>
          </a:p>
        </p:txBody>
      </p:sp>
      <p:sp>
        <p:nvSpPr>
          <p:cNvPr id="65" name="TextBox 64"/>
          <p:cNvSpPr txBox="1"/>
          <p:nvPr/>
        </p:nvSpPr>
        <p:spPr>
          <a:xfrm>
            <a:off x="7965279" y="3051003"/>
            <a:ext cx="654596"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Communities at risk of DSVA are supported to safely disclose </a:t>
            </a:r>
          </a:p>
        </p:txBody>
      </p:sp>
      <p:sp>
        <p:nvSpPr>
          <p:cNvPr id="77" name="TextBox 76"/>
          <p:cNvSpPr txBox="1"/>
          <p:nvPr/>
        </p:nvSpPr>
        <p:spPr>
          <a:xfrm>
            <a:off x="6213368" y="2712222"/>
            <a:ext cx="701947" cy="477044"/>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DSVA perpetration is identified, disrupted &amp; ended</a:t>
            </a:r>
          </a:p>
        </p:txBody>
      </p:sp>
      <p:sp>
        <p:nvSpPr>
          <p:cNvPr id="79" name="TextBox 78"/>
          <p:cNvSpPr txBox="1"/>
          <p:nvPr/>
        </p:nvSpPr>
        <p:spPr>
          <a:xfrm>
            <a:off x="6355091" y="3714808"/>
            <a:ext cx="885826" cy="400099"/>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Victims are safe &amp; protected &amp; receive the right support at the right time. </a:t>
            </a:r>
          </a:p>
        </p:txBody>
      </p:sp>
      <p:sp>
        <p:nvSpPr>
          <p:cNvPr id="91" name="TextBox 90"/>
          <p:cNvSpPr txBox="1"/>
          <p:nvPr/>
        </p:nvSpPr>
        <p:spPr>
          <a:xfrm>
            <a:off x="7942947" y="3720459"/>
            <a:ext cx="711991" cy="707876"/>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The criminal justice &amp; family court processes are safe &amp; supportive for victims  &amp; hold perpetrators to account</a:t>
            </a:r>
          </a:p>
        </p:txBody>
      </p:sp>
      <p:sp>
        <p:nvSpPr>
          <p:cNvPr id="61" name="TextBox 60"/>
          <p:cNvSpPr txBox="1"/>
          <p:nvPr/>
        </p:nvSpPr>
        <p:spPr>
          <a:xfrm>
            <a:off x="4081838" y="1488604"/>
            <a:ext cx="576364" cy="553988"/>
          </a:xfrm>
          <a:prstGeom prst="rect">
            <a:avLst/>
          </a:prstGeom>
          <a:noFill/>
        </p:spPr>
        <p:txBody>
          <a:bodyPr wrap="square" lIns="91429" tIns="45715" rIns="91429" bIns="45715"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500" b="1"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Local &amp; national policy to end DSVA is advocated for</a:t>
            </a:r>
          </a:p>
        </p:txBody>
      </p:sp>
      <p:sp>
        <p:nvSpPr>
          <p:cNvPr id="70" name="Rectangle 69"/>
          <p:cNvSpPr/>
          <p:nvPr/>
        </p:nvSpPr>
        <p:spPr>
          <a:xfrm>
            <a:off x="3823902" y="6246140"/>
            <a:ext cx="4869910" cy="467047"/>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mn-ea"/>
                <a:cs typeface="+mn-cs"/>
              </a:rPr>
              <a:t>ACTION PLAN</a:t>
            </a:r>
          </a:p>
        </p:txBody>
      </p:sp>
      <p:sp>
        <p:nvSpPr>
          <p:cNvPr id="4" name="Oval 3"/>
          <p:cNvSpPr/>
          <p:nvPr/>
        </p:nvSpPr>
        <p:spPr>
          <a:xfrm rot="1741261">
            <a:off x="4186900" y="1869593"/>
            <a:ext cx="861323" cy="990919"/>
          </a:xfrm>
          <a:prstGeom prst="ellipse">
            <a:avLst/>
          </a:prstGeom>
          <a:noFill/>
          <a:ln>
            <a:solidFill>
              <a:srgbClr val="00AE9E"/>
            </a:solidFill>
          </a:ln>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white"/>
              </a:solidFill>
              <a:effectLst/>
              <a:uLnTx/>
              <a:uFillTx/>
              <a:latin typeface="Arial"/>
              <a:ea typeface="+mn-ea"/>
              <a:cs typeface="+mn-cs"/>
            </a:endParaRPr>
          </a:p>
        </p:txBody>
      </p:sp>
      <p:sp>
        <p:nvSpPr>
          <p:cNvPr id="74" name="Oval 73"/>
          <p:cNvSpPr/>
          <p:nvPr/>
        </p:nvSpPr>
        <p:spPr>
          <a:xfrm rot="1741261">
            <a:off x="6860843" y="2184296"/>
            <a:ext cx="861323" cy="990919"/>
          </a:xfrm>
          <a:prstGeom prst="ellipse">
            <a:avLst/>
          </a:prstGeom>
          <a:noFill/>
          <a:ln>
            <a:solidFill>
              <a:srgbClr val="00AE9E"/>
            </a:solidFill>
          </a:ln>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white"/>
              </a:solidFill>
              <a:effectLst/>
              <a:uLnTx/>
              <a:uFillTx/>
              <a:latin typeface="Arial"/>
              <a:ea typeface="+mn-ea"/>
              <a:cs typeface="+mn-cs"/>
            </a:endParaRPr>
          </a:p>
        </p:txBody>
      </p:sp>
      <p:sp>
        <p:nvSpPr>
          <p:cNvPr id="76" name="Oval 75"/>
          <p:cNvSpPr/>
          <p:nvPr/>
        </p:nvSpPr>
        <p:spPr>
          <a:xfrm rot="1741261">
            <a:off x="6285019" y="4458678"/>
            <a:ext cx="861323" cy="990919"/>
          </a:xfrm>
          <a:prstGeom prst="ellipse">
            <a:avLst/>
          </a:prstGeom>
          <a:noFill/>
          <a:ln>
            <a:solidFill>
              <a:srgbClr val="00AE9E"/>
            </a:solidFill>
          </a:ln>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white"/>
              </a:solidFill>
              <a:effectLst/>
              <a:uLnTx/>
              <a:uFillTx/>
              <a:latin typeface="Arial"/>
              <a:ea typeface="+mn-ea"/>
              <a:cs typeface="+mn-cs"/>
            </a:endParaRPr>
          </a:p>
        </p:txBody>
      </p:sp>
      <p:sp>
        <p:nvSpPr>
          <p:cNvPr id="89" name="Oval 88"/>
          <p:cNvSpPr/>
          <p:nvPr/>
        </p:nvSpPr>
        <p:spPr>
          <a:xfrm rot="1741261">
            <a:off x="4496993" y="4819074"/>
            <a:ext cx="861323" cy="990919"/>
          </a:xfrm>
          <a:prstGeom prst="ellipse">
            <a:avLst/>
          </a:prstGeom>
          <a:noFill/>
          <a:ln>
            <a:solidFill>
              <a:srgbClr val="00AE9E"/>
            </a:solidFill>
          </a:ln>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white"/>
              </a:solidFill>
              <a:effectLst/>
              <a:uLnTx/>
              <a:uFillTx/>
              <a:latin typeface="Arial"/>
              <a:ea typeface="+mn-ea"/>
              <a:cs typeface="+mn-cs"/>
            </a:endParaRPr>
          </a:p>
        </p:txBody>
      </p:sp>
    </p:spTree>
    <p:extLst>
      <p:ext uri="{BB962C8B-B14F-4D97-AF65-F5344CB8AC3E}">
        <p14:creationId xmlns:p14="http://schemas.microsoft.com/office/powerpoint/2010/main" val="396774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2"/>
                                        </p:tgtEl>
                                        <p:attrNameLst>
                                          <p:attrName>style.visibility</p:attrName>
                                        </p:attrNameLst>
                                      </p:cBhvr>
                                      <p:to>
                                        <p:strVal val="visible"/>
                                      </p:to>
                                    </p:set>
                                    <p:anim calcmode="lin" valueType="num">
                                      <p:cBhvr additive="base">
                                        <p:cTn id="23" dur="500" fill="hold"/>
                                        <p:tgtEl>
                                          <p:spTgt spid="32"/>
                                        </p:tgtEl>
                                        <p:attrNameLst>
                                          <p:attrName>ppt_x</p:attrName>
                                        </p:attrNameLst>
                                      </p:cBhvr>
                                      <p:tavLst>
                                        <p:tav tm="0">
                                          <p:val>
                                            <p:strVal val="#ppt_x"/>
                                          </p:val>
                                        </p:tav>
                                        <p:tav tm="100000">
                                          <p:val>
                                            <p:strVal val="#ppt_x"/>
                                          </p:val>
                                        </p:tav>
                                      </p:tavLst>
                                    </p:anim>
                                    <p:anim calcmode="lin" valueType="num">
                                      <p:cBhvr additive="base">
                                        <p:cTn id="24" dur="500" fill="hold"/>
                                        <p:tgtEl>
                                          <p:spTgt spid="32"/>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additive="base">
                                        <p:cTn id="35" dur="500" fill="hold"/>
                                        <p:tgtEl>
                                          <p:spTgt spid="21"/>
                                        </p:tgtEl>
                                        <p:attrNameLst>
                                          <p:attrName>ppt_x</p:attrName>
                                        </p:attrNameLst>
                                      </p:cBhvr>
                                      <p:tavLst>
                                        <p:tav tm="0">
                                          <p:val>
                                            <p:strVal val="#ppt_x"/>
                                          </p:val>
                                        </p:tav>
                                        <p:tav tm="100000">
                                          <p:val>
                                            <p:strVal val="#ppt_x"/>
                                          </p:val>
                                        </p:tav>
                                      </p:tavLst>
                                    </p:anim>
                                    <p:anim calcmode="lin" valueType="num">
                                      <p:cBhvr additive="base">
                                        <p:cTn id="36" dur="500" fill="hold"/>
                                        <p:tgtEl>
                                          <p:spTgt spid="2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ppt_x"/>
                                          </p:val>
                                        </p:tav>
                                        <p:tav tm="100000">
                                          <p:val>
                                            <p:strVal val="#ppt_x"/>
                                          </p:val>
                                        </p:tav>
                                      </p:tavLst>
                                    </p:anim>
                                    <p:anim calcmode="lin" valueType="num">
                                      <p:cBhvr additive="base">
                                        <p:cTn id="40" dur="5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 calcmode="lin" valueType="num">
                                      <p:cBhvr additive="base">
                                        <p:cTn id="43" dur="500" fill="hold"/>
                                        <p:tgtEl>
                                          <p:spTgt spid="36"/>
                                        </p:tgtEl>
                                        <p:attrNameLst>
                                          <p:attrName>ppt_x</p:attrName>
                                        </p:attrNameLst>
                                      </p:cBhvr>
                                      <p:tavLst>
                                        <p:tav tm="0">
                                          <p:val>
                                            <p:strVal val="#ppt_x"/>
                                          </p:val>
                                        </p:tav>
                                        <p:tav tm="100000">
                                          <p:val>
                                            <p:strVal val="#ppt_x"/>
                                          </p:val>
                                        </p:tav>
                                      </p:tavLst>
                                    </p:anim>
                                    <p:anim calcmode="lin" valueType="num">
                                      <p:cBhvr additive="base">
                                        <p:cTn id="44" dur="500" fill="hold"/>
                                        <p:tgtEl>
                                          <p:spTgt spid="3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 calcmode="lin" valueType="num">
                                      <p:cBhvr additive="base">
                                        <p:cTn id="47" dur="500" fill="hold"/>
                                        <p:tgtEl>
                                          <p:spTgt spid="37"/>
                                        </p:tgtEl>
                                        <p:attrNameLst>
                                          <p:attrName>ppt_x</p:attrName>
                                        </p:attrNameLst>
                                      </p:cBhvr>
                                      <p:tavLst>
                                        <p:tav tm="0">
                                          <p:val>
                                            <p:strVal val="#ppt_x"/>
                                          </p:val>
                                        </p:tav>
                                        <p:tav tm="100000">
                                          <p:val>
                                            <p:strVal val="#ppt_x"/>
                                          </p:val>
                                        </p:tav>
                                      </p:tavLst>
                                    </p:anim>
                                    <p:anim calcmode="lin" valueType="num">
                                      <p:cBhvr additive="base">
                                        <p:cTn id="48" dur="500" fill="hold"/>
                                        <p:tgtEl>
                                          <p:spTgt spid="37"/>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8"/>
                                        </p:tgtEl>
                                        <p:attrNameLst>
                                          <p:attrName>style.visibility</p:attrName>
                                        </p:attrNameLst>
                                      </p:cBhvr>
                                      <p:to>
                                        <p:strVal val="visible"/>
                                      </p:to>
                                    </p:set>
                                    <p:anim calcmode="lin" valueType="num">
                                      <p:cBhvr additive="base">
                                        <p:cTn id="51" dur="500" fill="hold"/>
                                        <p:tgtEl>
                                          <p:spTgt spid="38"/>
                                        </p:tgtEl>
                                        <p:attrNameLst>
                                          <p:attrName>ppt_x</p:attrName>
                                        </p:attrNameLst>
                                      </p:cBhvr>
                                      <p:tavLst>
                                        <p:tav tm="0">
                                          <p:val>
                                            <p:strVal val="#ppt_x"/>
                                          </p:val>
                                        </p:tav>
                                        <p:tav tm="100000">
                                          <p:val>
                                            <p:strVal val="#ppt_x"/>
                                          </p:val>
                                        </p:tav>
                                      </p:tavLst>
                                    </p:anim>
                                    <p:anim calcmode="lin" valueType="num">
                                      <p:cBhvr additive="base">
                                        <p:cTn id="52" dur="500" fill="hold"/>
                                        <p:tgtEl>
                                          <p:spTgt spid="38"/>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9"/>
                                        </p:tgtEl>
                                        <p:attrNameLst>
                                          <p:attrName>style.visibility</p:attrName>
                                        </p:attrNameLst>
                                      </p:cBhvr>
                                      <p:to>
                                        <p:strVal val="visible"/>
                                      </p:to>
                                    </p:set>
                                    <p:anim calcmode="lin" valueType="num">
                                      <p:cBhvr additive="base">
                                        <p:cTn id="55" dur="500" fill="hold"/>
                                        <p:tgtEl>
                                          <p:spTgt spid="39"/>
                                        </p:tgtEl>
                                        <p:attrNameLst>
                                          <p:attrName>ppt_x</p:attrName>
                                        </p:attrNameLst>
                                      </p:cBhvr>
                                      <p:tavLst>
                                        <p:tav tm="0">
                                          <p:val>
                                            <p:strVal val="#ppt_x"/>
                                          </p:val>
                                        </p:tav>
                                        <p:tav tm="100000">
                                          <p:val>
                                            <p:strVal val="#ppt_x"/>
                                          </p:val>
                                        </p:tav>
                                      </p:tavLst>
                                    </p:anim>
                                    <p:anim calcmode="lin" valueType="num">
                                      <p:cBhvr additive="base">
                                        <p:cTn id="56" dur="500" fill="hold"/>
                                        <p:tgtEl>
                                          <p:spTgt spid="39"/>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41"/>
                                        </p:tgtEl>
                                        <p:attrNameLst>
                                          <p:attrName>style.visibility</p:attrName>
                                        </p:attrNameLst>
                                      </p:cBhvr>
                                      <p:to>
                                        <p:strVal val="visible"/>
                                      </p:to>
                                    </p:set>
                                    <p:anim calcmode="lin" valueType="num">
                                      <p:cBhvr additive="base">
                                        <p:cTn id="59" dur="500" fill="hold"/>
                                        <p:tgtEl>
                                          <p:spTgt spid="41"/>
                                        </p:tgtEl>
                                        <p:attrNameLst>
                                          <p:attrName>ppt_x</p:attrName>
                                        </p:attrNameLst>
                                      </p:cBhvr>
                                      <p:tavLst>
                                        <p:tav tm="0">
                                          <p:val>
                                            <p:strVal val="#ppt_x"/>
                                          </p:val>
                                        </p:tav>
                                        <p:tav tm="100000">
                                          <p:val>
                                            <p:strVal val="#ppt_x"/>
                                          </p:val>
                                        </p:tav>
                                      </p:tavLst>
                                    </p:anim>
                                    <p:anim calcmode="lin" valueType="num">
                                      <p:cBhvr additive="base">
                                        <p:cTn id="60" dur="500" fill="hold"/>
                                        <p:tgtEl>
                                          <p:spTgt spid="41"/>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42"/>
                                        </p:tgtEl>
                                        <p:attrNameLst>
                                          <p:attrName>style.visibility</p:attrName>
                                        </p:attrNameLst>
                                      </p:cBhvr>
                                      <p:to>
                                        <p:strVal val="visible"/>
                                      </p:to>
                                    </p:set>
                                    <p:anim calcmode="lin" valueType="num">
                                      <p:cBhvr additive="base">
                                        <p:cTn id="63" dur="500" fill="hold"/>
                                        <p:tgtEl>
                                          <p:spTgt spid="42"/>
                                        </p:tgtEl>
                                        <p:attrNameLst>
                                          <p:attrName>ppt_x</p:attrName>
                                        </p:attrNameLst>
                                      </p:cBhvr>
                                      <p:tavLst>
                                        <p:tav tm="0">
                                          <p:val>
                                            <p:strVal val="#ppt_x"/>
                                          </p:val>
                                        </p:tav>
                                        <p:tav tm="100000">
                                          <p:val>
                                            <p:strVal val="#ppt_x"/>
                                          </p:val>
                                        </p:tav>
                                      </p:tavLst>
                                    </p:anim>
                                    <p:anim calcmode="lin" valueType="num">
                                      <p:cBhvr additive="base">
                                        <p:cTn id="64" dur="500" fill="hold"/>
                                        <p:tgtEl>
                                          <p:spTgt spid="42"/>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4"/>
                                        </p:tgtEl>
                                        <p:attrNameLst>
                                          <p:attrName>style.visibility</p:attrName>
                                        </p:attrNameLst>
                                      </p:cBhvr>
                                      <p:to>
                                        <p:strVal val="visible"/>
                                      </p:to>
                                    </p:set>
                                    <p:anim calcmode="lin" valueType="num">
                                      <p:cBhvr additive="base">
                                        <p:cTn id="67" dur="500" fill="hold"/>
                                        <p:tgtEl>
                                          <p:spTgt spid="44"/>
                                        </p:tgtEl>
                                        <p:attrNameLst>
                                          <p:attrName>ppt_x</p:attrName>
                                        </p:attrNameLst>
                                      </p:cBhvr>
                                      <p:tavLst>
                                        <p:tav tm="0">
                                          <p:val>
                                            <p:strVal val="#ppt_x"/>
                                          </p:val>
                                        </p:tav>
                                        <p:tav tm="100000">
                                          <p:val>
                                            <p:strVal val="#ppt_x"/>
                                          </p:val>
                                        </p:tav>
                                      </p:tavLst>
                                    </p:anim>
                                    <p:anim calcmode="lin" valueType="num">
                                      <p:cBhvr additive="base">
                                        <p:cTn id="68" dur="500" fill="hold"/>
                                        <p:tgtEl>
                                          <p:spTgt spid="44"/>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5"/>
                                        </p:tgtEl>
                                        <p:attrNameLst>
                                          <p:attrName>style.visibility</p:attrName>
                                        </p:attrNameLst>
                                      </p:cBhvr>
                                      <p:to>
                                        <p:strVal val="visible"/>
                                      </p:to>
                                    </p:set>
                                    <p:anim calcmode="lin" valueType="num">
                                      <p:cBhvr additive="base">
                                        <p:cTn id="71" dur="500" fill="hold"/>
                                        <p:tgtEl>
                                          <p:spTgt spid="45"/>
                                        </p:tgtEl>
                                        <p:attrNameLst>
                                          <p:attrName>ppt_x</p:attrName>
                                        </p:attrNameLst>
                                      </p:cBhvr>
                                      <p:tavLst>
                                        <p:tav tm="0">
                                          <p:val>
                                            <p:strVal val="#ppt_x"/>
                                          </p:val>
                                        </p:tav>
                                        <p:tav tm="100000">
                                          <p:val>
                                            <p:strVal val="#ppt_x"/>
                                          </p:val>
                                        </p:tav>
                                      </p:tavLst>
                                    </p:anim>
                                    <p:anim calcmode="lin" valueType="num">
                                      <p:cBhvr additive="base">
                                        <p:cTn id="72" dur="500" fill="hold"/>
                                        <p:tgtEl>
                                          <p:spTgt spid="45"/>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48"/>
                                        </p:tgtEl>
                                        <p:attrNameLst>
                                          <p:attrName>style.visibility</p:attrName>
                                        </p:attrNameLst>
                                      </p:cBhvr>
                                      <p:to>
                                        <p:strVal val="visible"/>
                                      </p:to>
                                    </p:set>
                                    <p:anim calcmode="lin" valueType="num">
                                      <p:cBhvr additive="base">
                                        <p:cTn id="75" dur="500" fill="hold"/>
                                        <p:tgtEl>
                                          <p:spTgt spid="48"/>
                                        </p:tgtEl>
                                        <p:attrNameLst>
                                          <p:attrName>ppt_x</p:attrName>
                                        </p:attrNameLst>
                                      </p:cBhvr>
                                      <p:tavLst>
                                        <p:tav tm="0">
                                          <p:val>
                                            <p:strVal val="#ppt_x"/>
                                          </p:val>
                                        </p:tav>
                                        <p:tav tm="100000">
                                          <p:val>
                                            <p:strVal val="#ppt_x"/>
                                          </p:val>
                                        </p:tav>
                                      </p:tavLst>
                                    </p:anim>
                                    <p:anim calcmode="lin" valueType="num">
                                      <p:cBhvr additive="base">
                                        <p:cTn id="76" dur="500" fill="hold"/>
                                        <p:tgtEl>
                                          <p:spTgt spid="48"/>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49"/>
                                        </p:tgtEl>
                                        <p:attrNameLst>
                                          <p:attrName>style.visibility</p:attrName>
                                        </p:attrNameLst>
                                      </p:cBhvr>
                                      <p:to>
                                        <p:strVal val="visible"/>
                                      </p:to>
                                    </p:set>
                                    <p:anim calcmode="lin" valueType="num">
                                      <p:cBhvr additive="base">
                                        <p:cTn id="79" dur="500" fill="hold"/>
                                        <p:tgtEl>
                                          <p:spTgt spid="49"/>
                                        </p:tgtEl>
                                        <p:attrNameLst>
                                          <p:attrName>ppt_x</p:attrName>
                                        </p:attrNameLst>
                                      </p:cBhvr>
                                      <p:tavLst>
                                        <p:tav tm="0">
                                          <p:val>
                                            <p:strVal val="#ppt_x"/>
                                          </p:val>
                                        </p:tav>
                                        <p:tav tm="100000">
                                          <p:val>
                                            <p:strVal val="#ppt_x"/>
                                          </p:val>
                                        </p:tav>
                                      </p:tavLst>
                                    </p:anim>
                                    <p:anim calcmode="lin" valueType="num">
                                      <p:cBhvr additive="base">
                                        <p:cTn id="80" dur="500" fill="hold"/>
                                        <p:tgtEl>
                                          <p:spTgt spid="49"/>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51"/>
                                        </p:tgtEl>
                                        <p:attrNameLst>
                                          <p:attrName>style.visibility</p:attrName>
                                        </p:attrNameLst>
                                      </p:cBhvr>
                                      <p:to>
                                        <p:strVal val="visible"/>
                                      </p:to>
                                    </p:set>
                                    <p:anim calcmode="lin" valueType="num">
                                      <p:cBhvr additive="base">
                                        <p:cTn id="83" dur="500" fill="hold"/>
                                        <p:tgtEl>
                                          <p:spTgt spid="51"/>
                                        </p:tgtEl>
                                        <p:attrNameLst>
                                          <p:attrName>ppt_x</p:attrName>
                                        </p:attrNameLst>
                                      </p:cBhvr>
                                      <p:tavLst>
                                        <p:tav tm="0">
                                          <p:val>
                                            <p:strVal val="#ppt_x"/>
                                          </p:val>
                                        </p:tav>
                                        <p:tav tm="100000">
                                          <p:val>
                                            <p:strVal val="#ppt_x"/>
                                          </p:val>
                                        </p:tav>
                                      </p:tavLst>
                                    </p:anim>
                                    <p:anim calcmode="lin" valueType="num">
                                      <p:cBhvr additive="base">
                                        <p:cTn id="84" dur="500" fill="hold"/>
                                        <p:tgtEl>
                                          <p:spTgt spid="51"/>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52"/>
                                        </p:tgtEl>
                                        <p:attrNameLst>
                                          <p:attrName>style.visibility</p:attrName>
                                        </p:attrNameLst>
                                      </p:cBhvr>
                                      <p:to>
                                        <p:strVal val="visible"/>
                                      </p:to>
                                    </p:set>
                                    <p:anim calcmode="lin" valueType="num">
                                      <p:cBhvr additive="base">
                                        <p:cTn id="87" dur="500" fill="hold"/>
                                        <p:tgtEl>
                                          <p:spTgt spid="52"/>
                                        </p:tgtEl>
                                        <p:attrNameLst>
                                          <p:attrName>ppt_x</p:attrName>
                                        </p:attrNameLst>
                                      </p:cBhvr>
                                      <p:tavLst>
                                        <p:tav tm="0">
                                          <p:val>
                                            <p:strVal val="#ppt_x"/>
                                          </p:val>
                                        </p:tav>
                                        <p:tav tm="100000">
                                          <p:val>
                                            <p:strVal val="#ppt_x"/>
                                          </p:val>
                                        </p:tav>
                                      </p:tavLst>
                                    </p:anim>
                                    <p:anim calcmode="lin" valueType="num">
                                      <p:cBhvr additive="base">
                                        <p:cTn id="88" dur="500" fill="hold"/>
                                        <p:tgtEl>
                                          <p:spTgt spid="52"/>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54"/>
                                        </p:tgtEl>
                                        <p:attrNameLst>
                                          <p:attrName>style.visibility</p:attrName>
                                        </p:attrNameLst>
                                      </p:cBhvr>
                                      <p:to>
                                        <p:strVal val="visible"/>
                                      </p:to>
                                    </p:set>
                                    <p:anim calcmode="lin" valueType="num">
                                      <p:cBhvr additive="base">
                                        <p:cTn id="91" dur="500" fill="hold"/>
                                        <p:tgtEl>
                                          <p:spTgt spid="54"/>
                                        </p:tgtEl>
                                        <p:attrNameLst>
                                          <p:attrName>ppt_x</p:attrName>
                                        </p:attrNameLst>
                                      </p:cBhvr>
                                      <p:tavLst>
                                        <p:tav tm="0">
                                          <p:val>
                                            <p:strVal val="#ppt_x"/>
                                          </p:val>
                                        </p:tav>
                                        <p:tav tm="100000">
                                          <p:val>
                                            <p:strVal val="#ppt_x"/>
                                          </p:val>
                                        </p:tav>
                                      </p:tavLst>
                                    </p:anim>
                                    <p:anim calcmode="lin" valueType="num">
                                      <p:cBhvr additive="base">
                                        <p:cTn id="92" dur="500" fill="hold"/>
                                        <p:tgtEl>
                                          <p:spTgt spid="54"/>
                                        </p:tgtEl>
                                        <p:attrNameLst>
                                          <p:attrName>ppt_y</p:attrName>
                                        </p:attrNameLst>
                                      </p:cBhvr>
                                      <p:tavLst>
                                        <p:tav tm="0">
                                          <p:val>
                                            <p:strVal val="1+#ppt_h/2"/>
                                          </p:val>
                                        </p:tav>
                                        <p:tav tm="100000">
                                          <p:val>
                                            <p:strVal val="#ppt_y"/>
                                          </p:val>
                                        </p:tav>
                                      </p:tavLst>
                                    </p:anim>
                                  </p:childTnLst>
                                </p:cTn>
                              </p:par>
                              <p:par>
                                <p:cTn id="93" presetID="2" presetClass="entr" presetSubtype="4" fill="hold" grpId="0" nodeType="withEffect">
                                  <p:stCondLst>
                                    <p:cond delay="0"/>
                                  </p:stCondLst>
                                  <p:childTnLst>
                                    <p:set>
                                      <p:cBhvr>
                                        <p:cTn id="94" dur="1" fill="hold">
                                          <p:stCondLst>
                                            <p:cond delay="0"/>
                                          </p:stCondLst>
                                        </p:cTn>
                                        <p:tgtEl>
                                          <p:spTgt spid="55"/>
                                        </p:tgtEl>
                                        <p:attrNameLst>
                                          <p:attrName>style.visibility</p:attrName>
                                        </p:attrNameLst>
                                      </p:cBhvr>
                                      <p:to>
                                        <p:strVal val="visible"/>
                                      </p:to>
                                    </p:set>
                                    <p:anim calcmode="lin" valueType="num">
                                      <p:cBhvr additive="base">
                                        <p:cTn id="95" dur="500" fill="hold"/>
                                        <p:tgtEl>
                                          <p:spTgt spid="55"/>
                                        </p:tgtEl>
                                        <p:attrNameLst>
                                          <p:attrName>ppt_x</p:attrName>
                                        </p:attrNameLst>
                                      </p:cBhvr>
                                      <p:tavLst>
                                        <p:tav tm="0">
                                          <p:val>
                                            <p:strVal val="#ppt_x"/>
                                          </p:val>
                                        </p:tav>
                                        <p:tav tm="100000">
                                          <p:val>
                                            <p:strVal val="#ppt_x"/>
                                          </p:val>
                                        </p:tav>
                                      </p:tavLst>
                                    </p:anim>
                                    <p:anim calcmode="lin" valueType="num">
                                      <p:cBhvr additive="base">
                                        <p:cTn id="96" dur="500" fill="hold"/>
                                        <p:tgtEl>
                                          <p:spTgt spid="55"/>
                                        </p:tgtEl>
                                        <p:attrNameLst>
                                          <p:attrName>ppt_y</p:attrName>
                                        </p:attrNameLst>
                                      </p:cBhvr>
                                      <p:tavLst>
                                        <p:tav tm="0">
                                          <p:val>
                                            <p:strVal val="1+#ppt_h/2"/>
                                          </p:val>
                                        </p:tav>
                                        <p:tav tm="100000">
                                          <p:val>
                                            <p:strVal val="#ppt_y"/>
                                          </p:val>
                                        </p:tav>
                                      </p:tavLst>
                                    </p:anim>
                                  </p:childTnLst>
                                </p:cTn>
                              </p:par>
                              <p:par>
                                <p:cTn id="97" presetID="2" presetClass="entr" presetSubtype="4" fill="hold" grpId="0" nodeType="withEffect">
                                  <p:stCondLst>
                                    <p:cond delay="0"/>
                                  </p:stCondLst>
                                  <p:childTnLst>
                                    <p:set>
                                      <p:cBhvr>
                                        <p:cTn id="98" dur="1" fill="hold">
                                          <p:stCondLst>
                                            <p:cond delay="0"/>
                                          </p:stCondLst>
                                        </p:cTn>
                                        <p:tgtEl>
                                          <p:spTgt spid="57"/>
                                        </p:tgtEl>
                                        <p:attrNameLst>
                                          <p:attrName>style.visibility</p:attrName>
                                        </p:attrNameLst>
                                      </p:cBhvr>
                                      <p:to>
                                        <p:strVal val="visible"/>
                                      </p:to>
                                    </p:set>
                                    <p:anim calcmode="lin" valueType="num">
                                      <p:cBhvr additive="base">
                                        <p:cTn id="99" dur="500" fill="hold"/>
                                        <p:tgtEl>
                                          <p:spTgt spid="57"/>
                                        </p:tgtEl>
                                        <p:attrNameLst>
                                          <p:attrName>ppt_x</p:attrName>
                                        </p:attrNameLst>
                                      </p:cBhvr>
                                      <p:tavLst>
                                        <p:tav tm="0">
                                          <p:val>
                                            <p:strVal val="#ppt_x"/>
                                          </p:val>
                                        </p:tav>
                                        <p:tav tm="100000">
                                          <p:val>
                                            <p:strVal val="#ppt_x"/>
                                          </p:val>
                                        </p:tav>
                                      </p:tavLst>
                                    </p:anim>
                                    <p:anim calcmode="lin" valueType="num">
                                      <p:cBhvr additive="base">
                                        <p:cTn id="100" dur="500" fill="hold"/>
                                        <p:tgtEl>
                                          <p:spTgt spid="57"/>
                                        </p:tgtEl>
                                        <p:attrNameLst>
                                          <p:attrName>ppt_y</p:attrName>
                                        </p:attrNameLst>
                                      </p:cBhvr>
                                      <p:tavLst>
                                        <p:tav tm="0">
                                          <p:val>
                                            <p:strVal val="1+#ppt_h/2"/>
                                          </p:val>
                                        </p:tav>
                                        <p:tav tm="100000">
                                          <p:val>
                                            <p:strVal val="#ppt_y"/>
                                          </p:val>
                                        </p:tav>
                                      </p:tavLst>
                                    </p:anim>
                                  </p:childTnLst>
                                </p:cTn>
                              </p:par>
                              <p:par>
                                <p:cTn id="101" presetID="2" presetClass="entr" presetSubtype="4" fill="hold" grpId="0" nodeType="withEffect">
                                  <p:stCondLst>
                                    <p:cond delay="0"/>
                                  </p:stCondLst>
                                  <p:childTnLst>
                                    <p:set>
                                      <p:cBhvr>
                                        <p:cTn id="102" dur="1" fill="hold">
                                          <p:stCondLst>
                                            <p:cond delay="0"/>
                                          </p:stCondLst>
                                        </p:cTn>
                                        <p:tgtEl>
                                          <p:spTgt spid="58"/>
                                        </p:tgtEl>
                                        <p:attrNameLst>
                                          <p:attrName>style.visibility</p:attrName>
                                        </p:attrNameLst>
                                      </p:cBhvr>
                                      <p:to>
                                        <p:strVal val="visible"/>
                                      </p:to>
                                    </p:set>
                                    <p:anim calcmode="lin" valueType="num">
                                      <p:cBhvr additive="base">
                                        <p:cTn id="103" dur="500" fill="hold"/>
                                        <p:tgtEl>
                                          <p:spTgt spid="58"/>
                                        </p:tgtEl>
                                        <p:attrNameLst>
                                          <p:attrName>ppt_x</p:attrName>
                                        </p:attrNameLst>
                                      </p:cBhvr>
                                      <p:tavLst>
                                        <p:tav tm="0">
                                          <p:val>
                                            <p:strVal val="#ppt_x"/>
                                          </p:val>
                                        </p:tav>
                                        <p:tav tm="100000">
                                          <p:val>
                                            <p:strVal val="#ppt_x"/>
                                          </p:val>
                                        </p:tav>
                                      </p:tavLst>
                                    </p:anim>
                                    <p:anim calcmode="lin" valueType="num">
                                      <p:cBhvr additive="base">
                                        <p:cTn id="104" dur="500" fill="hold"/>
                                        <p:tgtEl>
                                          <p:spTgt spid="58"/>
                                        </p:tgtEl>
                                        <p:attrNameLst>
                                          <p:attrName>ppt_y</p:attrName>
                                        </p:attrNameLst>
                                      </p:cBhvr>
                                      <p:tavLst>
                                        <p:tav tm="0">
                                          <p:val>
                                            <p:strVal val="1+#ppt_h/2"/>
                                          </p:val>
                                        </p:tav>
                                        <p:tav tm="100000">
                                          <p:val>
                                            <p:strVal val="#ppt_y"/>
                                          </p:val>
                                        </p:tav>
                                      </p:tavLst>
                                    </p:anim>
                                  </p:childTnLst>
                                </p:cTn>
                              </p:par>
                              <p:par>
                                <p:cTn id="105" presetID="2" presetClass="entr" presetSubtype="4" fill="hold" grpId="0" nodeType="withEffect">
                                  <p:stCondLst>
                                    <p:cond delay="0"/>
                                  </p:stCondLst>
                                  <p:childTnLst>
                                    <p:set>
                                      <p:cBhvr>
                                        <p:cTn id="106" dur="1" fill="hold">
                                          <p:stCondLst>
                                            <p:cond delay="0"/>
                                          </p:stCondLst>
                                        </p:cTn>
                                        <p:tgtEl>
                                          <p:spTgt spid="59"/>
                                        </p:tgtEl>
                                        <p:attrNameLst>
                                          <p:attrName>style.visibility</p:attrName>
                                        </p:attrNameLst>
                                      </p:cBhvr>
                                      <p:to>
                                        <p:strVal val="visible"/>
                                      </p:to>
                                    </p:set>
                                    <p:anim calcmode="lin" valueType="num">
                                      <p:cBhvr additive="base">
                                        <p:cTn id="107" dur="500" fill="hold"/>
                                        <p:tgtEl>
                                          <p:spTgt spid="59"/>
                                        </p:tgtEl>
                                        <p:attrNameLst>
                                          <p:attrName>ppt_x</p:attrName>
                                        </p:attrNameLst>
                                      </p:cBhvr>
                                      <p:tavLst>
                                        <p:tav tm="0">
                                          <p:val>
                                            <p:strVal val="#ppt_x"/>
                                          </p:val>
                                        </p:tav>
                                        <p:tav tm="100000">
                                          <p:val>
                                            <p:strVal val="#ppt_x"/>
                                          </p:val>
                                        </p:tav>
                                      </p:tavLst>
                                    </p:anim>
                                    <p:anim calcmode="lin" valueType="num">
                                      <p:cBhvr additive="base">
                                        <p:cTn id="108" dur="500" fill="hold"/>
                                        <p:tgtEl>
                                          <p:spTgt spid="59"/>
                                        </p:tgtEl>
                                        <p:attrNameLst>
                                          <p:attrName>ppt_y</p:attrName>
                                        </p:attrNameLst>
                                      </p:cBhvr>
                                      <p:tavLst>
                                        <p:tav tm="0">
                                          <p:val>
                                            <p:strVal val="1+#ppt_h/2"/>
                                          </p:val>
                                        </p:tav>
                                        <p:tav tm="100000">
                                          <p:val>
                                            <p:strVal val="#ppt_y"/>
                                          </p:val>
                                        </p:tav>
                                      </p:tavLst>
                                    </p:anim>
                                  </p:childTnLst>
                                </p:cTn>
                              </p:par>
                              <p:par>
                                <p:cTn id="109" presetID="2" presetClass="entr" presetSubtype="4" fill="hold" grpId="0" nodeType="withEffect">
                                  <p:stCondLst>
                                    <p:cond delay="0"/>
                                  </p:stCondLst>
                                  <p:childTnLst>
                                    <p:set>
                                      <p:cBhvr>
                                        <p:cTn id="110" dur="1" fill="hold">
                                          <p:stCondLst>
                                            <p:cond delay="0"/>
                                          </p:stCondLst>
                                        </p:cTn>
                                        <p:tgtEl>
                                          <p:spTgt spid="60"/>
                                        </p:tgtEl>
                                        <p:attrNameLst>
                                          <p:attrName>style.visibility</p:attrName>
                                        </p:attrNameLst>
                                      </p:cBhvr>
                                      <p:to>
                                        <p:strVal val="visible"/>
                                      </p:to>
                                    </p:set>
                                    <p:anim calcmode="lin" valueType="num">
                                      <p:cBhvr additive="base">
                                        <p:cTn id="111" dur="500" fill="hold"/>
                                        <p:tgtEl>
                                          <p:spTgt spid="60"/>
                                        </p:tgtEl>
                                        <p:attrNameLst>
                                          <p:attrName>ppt_x</p:attrName>
                                        </p:attrNameLst>
                                      </p:cBhvr>
                                      <p:tavLst>
                                        <p:tav tm="0">
                                          <p:val>
                                            <p:strVal val="#ppt_x"/>
                                          </p:val>
                                        </p:tav>
                                        <p:tav tm="100000">
                                          <p:val>
                                            <p:strVal val="#ppt_x"/>
                                          </p:val>
                                        </p:tav>
                                      </p:tavLst>
                                    </p:anim>
                                    <p:anim calcmode="lin" valueType="num">
                                      <p:cBhvr additive="base">
                                        <p:cTn id="112" dur="500" fill="hold"/>
                                        <p:tgtEl>
                                          <p:spTgt spid="60"/>
                                        </p:tgtEl>
                                        <p:attrNameLst>
                                          <p:attrName>ppt_y</p:attrName>
                                        </p:attrNameLst>
                                      </p:cBhvr>
                                      <p:tavLst>
                                        <p:tav tm="0">
                                          <p:val>
                                            <p:strVal val="1+#ppt_h/2"/>
                                          </p:val>
                                        </p:tav>
                                        <p:tav tm="100000">
                                          <p:val>
                                            <p:strVal val="#ppt_y"/>
                                          </p:val>
                                        </p:tav>
                                      </p:tavLst>
                                    </p:anim>
                                  </p:childTnLst>
                                </p:cTn>
                              </p:par>
                              <p:par>
                                <p:cTn id="113" presetID="2" presetClass="entr" presetSubtype="4" fill="hold" grpId="0" nodeType="withEffect">
                                  <p:stCondLst>
                                    <p:cond delay="0"/>
                                  </p:stCondLst>
                                  <p:childTnLst>
                                    <p:set>
                                      <p:cBhvr>
                                        <p:cTn id="114" dur="1" fill="hold">
                                          <p:stCondLst>
                                            <p:cond delay="0"/>
                                          </p:stCondLst>
                                        </p:cTn>
                                        <p:tgtEl>
                                          <p:spTgt spid="63"/>
                                        </p:tgtEl>
                                        <p:attrNameLst>
                                          <p:attrName>style.visibility</p:attrName>
                                        </p:attrNameLst>
                                      </p:cBhvr>
                                      <p:to>
                                        <p:strVal val="visible"/>
                                      </p:to>
                                    </p:set>
                                    <p:anim calcmode="lin" valueType="num">
                                      <p:cBhvr additive="base">
                                        <p:cTn id="115" dur="500" fill="hold"/>
                                        <p:tgtEl>
                                          <p:spTgt spid="63"/>
                                        </p:tgtEl>
                                        <p:attrNameLst>
                                          <p:attrName>ppt_x</p:attrName>
                                        </p:attrNameLst>
                                      </p:cBhvr>
                                      <p:tavLst>
                                        <p:tav tm="0">
                                          <p:val>
                                            <p:strVal val="#ppt_x"/>
                                          </p:val>
                                        </p:tav>
                                        <p:tav tm="100000">
                                          <p:val>
                                            <p:strVal val="#ppt_x"/>
                                          </p:val>
                                        </p:tav>
                                      </p:tavLst>
                                    </p:anim>
                                    <p:anim calcmode="lin" valueType="num">
                                      <p:cBhvr additive="base">
                                        <p:cTn id="116" dur="500" fill="hold"/>
                                        <p:tgtEl>
                                          <p:spTgt spid="63"/>
                                        </p:tgtEl>
                                        <p:attrNameLst>
                                          <p:attrName>ppt_y</p:attrName>
                                        </p:attrNameLst>
                                      </p:cBhvr>
                                      <p:tavLst>
                                        <p:tav tm="0">
                                          <p:val>
                                            <p:strVal val="1+#ppt_h/2"/>
                                          </p:val>
                                        </p:tav>
                                        <p:tav tm="100000">
                                          <p:val>
                                            <p:strVal val="#ppt_y"/>
                                          </p:val>
                                        </p:tav>
                                      </p:tavLst>
                                    </p:anim>
                                  </p:childTnLst>
                                </p:cTn>
                              </p:par>
                              <p:par>
                                <p:cTn id="117" presetID="2" presetClass="entr" presetSubtype="4" fill="hold" grpId="0" nodeType="withEffect">
                                  <p:stCondLst>
                                    <p:cond delay="0"/>
                                  </p:stCondLst>
                                  <p:childTnLst>
                                    <p:set>
                                      <p:cBhvr>
                                        <p:cTn id="118" dur="1" fill="hold">
                                          <p:stCondLst>
                                            <p:cond delay="0"/>
                                          </p:stCondLst>
                                        </p:cTn>
                                        <p:tgtEl>
                                          <p:spTgt spid="64"/>
                                        </p:tgtEl>
                                        <p:attrNameLst>
                                          <p:attrName>style.visibility</p:attrName>
                                        </p:attrNameLst>
                                      </p:cBhvr>
                                      <p:to>
                                        <p:strVal val="visible"/>
                                      </p:to>
                                    </p:set>
                                    <p:anim calcmode="lin" valueType="num">
                                      <p:cBhvr additive="base">
                                        <p:cTn id="119" dur="500" fill="hold"/>
                                        <p:tgtEl>
                                          <p:spTgt spid="64"/>
                                        </p:tgtEl>
                                        <p:attrNameLst>
                                          <p:attrName>ppt_x</p:attrName>
                                        </p:attrNameLst>
                                      </p:cBhvr>
                                      <p:tavLst>
                                        <p:tav tm="0">
                                          <p:val>
                                            <p:strVal val="#ppt_x"/>
                                          </p:val>
                                        </p:tav>
                                        <p:tav tm="100000">
                                          <p:val>
                                            <p:strVal val="#ppt_x"/>
                                          </p:val>
                                        </p:tav>
                                      </p:tavLst>
                                    </p:anim>
                                    <p:anim calcmode="lin" valueType="num">
                                      <p:cBhvr additive="base">
                                        <p:cTn id="120" dur="500" fill="hold"/>
                                        <p:tgtEl>
                                          <p:spTgt spid="64"/>
                                        </p:tgtEl>
                                        <p:attrNameLst>
                                          <p:attrName>ppt_y</p:attrName>
                                        </p:attrNameLst>
                                      </p:cBhvr>
                                      <p:tavLst>
                                        <p:tav tm="0">
                                          <p:val>
                                            <p:strVal val="1+#ppt_h/2"/>
                                          </p:val>
                                        </p:tav>
                                        <p:tav tm="100000">
                                          <p:val>
                                            <p:strVal val="#ppt_y"/>
                                          </p:val>
                                        </p:tav>
                                      </p:tavLst>
                                    </p:anim>
                                  </p:childTnLst>
                                </p:cTn>
                              </p:par>
                              <p:par>
                                <p:cTn id="121" presetID="2" presetClass="entr" presetSubtype="4" fill="hold" grpId="0" nodeType="withEffect">
                                  <p:stCondLst>
                                    <p:cond delay="0"/>
                                  </p:stCondLst>
                                  <p:childTnLst>
                                    <p:set>
                                      <p:cBhvr>
                                        <p:cTn id="122" dur="1" fill="hold">
                                          <p:stCondLst>
                                            <p:cond delay="0"/>
                                          </p:stCondLst>
                                        </p:cTn>
                                        <p:tgtEl>
                                          <p:spTgt spid="66"/>
                                        </p:tgtEl>
                                        <p:attrNameLst>
                                          <p:attrName>style.visibility</p:attrName>
                                        </p:attrNameLst>
                                      </p:cBhvr>
                                      <p:to>
                                        <p:strVal val="visible"/>
                                      </p:to>
                                    </p:set>
                                    <p:anim calcmode="lin" valueType="num">
                                      <p:cBhvr additive="base">
                                        <p:cTn id="123" dur="500" fill="hold"/>
                                        <p:tgtEl>
                                          <p:spTgt spid="66"/>
                                        </p:tgtEl>
                                        <p:attrNameLst>
                                          <p:attrName>ppt_x</p:attrName>
                                        </p:attrNameLst>
                                      </p:cBhvr>
                                      <p:tavLst>
                                        <p:tav tm="0">
                                          <p:val>
                                            <p:strVal val="#ppt_x"/>
                                          </p:val>
                                        </p:tav>
                                        <p:tav tm="100000">
                                          <p:val>
                                            <p:strVal val="#ppt_x"/>
                                          </p:val>
                                        </p:tav>
                                      </p:tavLst>
                                    </p:anim>
                                    <p:anim calcmode="lin" valueType="num">
                                      <p:cBhvr additive="base">
                                        <p:cTn id="124" dur="500" fill="hold"/>
                                        <p:tgtEl>
                                          <p:spTgt spid="66"/>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50"/>
                                        </p:tgtEl>
                                        <p:attrNameLst>
                                          <p:attrName>style.visibility</p:attrName>
                                        </p:attrNameLst>
                                      </p:cBhvr>
                                      <p:to>
                                        <p:strVal val="visible"/>
                                      </p:to>
                                    </p:set>
                                    <p:anim calcmode="lin" valueType="num">
                                      <p:cBhvr additive="base">
                                        <p:cTn id="127" dur="500" fill="hold"/>
                                        <p:tgtEl>
                                          <p:spTgt spid="50"/>
                                        </p:tgtEl>
                                        <p:attrNameLst>
                                          <p:attrName>ppt_x</p:attrName>
                                        </p:attrNameLst>
                                      </p:cBhvr>
                                      <p:tavLst>
                                        <p:tav tm="0">
                                          <p:val>
                                            <p:strVal val="#ppt_x"/>
                                          </p:val>
                                        </p:tav>
                                        <p:tav tm="100000">
                                          <p:val>
                                            <p:strVal val="#ppt_x"/>
                                          </p:val>
                                        </p:tav>
                                      </p:tavLst>
                                    </p:anim>
                                    <p:anim calcmode="lin" valueType="num">
                                      <p:cBhvr additive="base">
                                        <p:cTn id="128" dur="500" fill="hold"/>
                                        <p:tgtEl>
                                          <p:spTgt spid="50"/>
                                        </p:tgtEl>
                                        <p:attrNameLst>
                                          <p:attrName>ppt_y</p:attrName>
                                        </p:attrNameLst>
                                      </p:cBhvr>
                                      <p:tavLst>
                                        <p:tav tm="0">
                                          <p:val>
                                            <p:strVal val="1+#ppt_h/2"/>
                                          </p:val>
                                        </p:tav>
                                        <p:tav tm="100000">
                                          <p:val>
                                            <p:strVal val="#ppt_y"/>
                                          </p:val>
                                        </p:tav>
                                      </p:tavLst>
                                    </p:anim>
                                  </p:childTnLst>
                                </p:cTn>
                              </p:par>
                              <p:par>
                                <p:cTn id="129" presetID="2" presetClass="entr" presetSubtype="4" fill="hold" grpId="0" nodeType="withEffect">
                                  <p:stCondLst>
                                    <p:cond delay="0"/>
                                  </p:stCondLst>
                                  <p:childTnLst>
                                    <p:set>
                                      <p:cBhvr>
                                        <p:cTn id="130" dur="1" fill="hold">
                                          <p:stCondLst>
                                            <p:cond delay="0"/>
                                          </p:stCondLst>
                                        </p:cTn>
                                        <p:tgtEl>
                                          <p:spTgt spid="69"/>
                                        </p:tgtEl>
                                        <p:attrNameLst>
                                          <p:attrName>style.visibility</p:attrName>
                                        </p:attrNameLst>
                                      </p:cBhvr>
                                      <p:to>
                                        <p:strVal val="visible"/>
                                      </p:to>
                                    </p:set>
                                    <p:anim calcmode="lin" valueType="num">
                                      <p:cBhvr additive="base">
                                        <p:cTn id="131" dur="500" fill="hold"/>
                                        <p:tgtEl>
                                          <p:spTgt spid="69"/>
                                        </p:tgtEl>
                                        <p:attrNameLst>
                                          <p:attrName>ppt_x</p:attrName>
                                        </p:attrNameLst>
                                      </p:cBhvr>
                                      <p:tavLst>
                                        <p:tav tm="0">
                                          <p:val>
                                            <p:strVal val="#ppt_x"/>
                                          </p:val>
                                        </p:tav>
                                        <p:tav tm="100000">
                                          <p:val>
                                            <p:strVal val="#ppt_x"/>
                                          </p:val>
                                        </p:tav>
                                      </p:tavLst>
                                    </p:anim>
                                    <p:anim calcmode="lin" valueType="num">
                                      <p:cBhvr additive="base">
                                        <p:cTn id="132" dur="500" fill="hold"/>
                                        <p:tgtEl>
                                          <p:spTgt spid="69"/>
                                        </p:tgtEl>
                                        <p:attrNameLst>
                                          <p:attrName>ppt_y</p:attrName>
                                        </p:attrNameLst>
                                      </p:cBhvr>
                                      <p:tavLst>
                                        <p:tav tm="0">
                                          <p:val>
                                            <p:strVal val="1+#ppt_h/2"/>
                                          </p:val>
                                        </p:tav>
                                        <p:tav tm="100000">
                                          <p:val>
                                            <p:strVal val="#ppt_y"/>
                                          </p:val>
                                        </p:tav>
                                      </p:tavLst>
                                    </p:anim>
                                  </p:childTnLst>
                                </p:cTn>
                              </p:par>
                              <p:par>
                                <p:cTn id="133" presetID="2" presetClass="entr" presetSubtype="4" fill="hold" grpId="0" nodeType="withEffect">
                                  <p:stCondLst>
                                    <p:cond delay="0"/>
                                  </p:stCondLst>
                                  <p:childTnLst>
                                    <p:set>
                                      <p:cBhvr>
                                        <p:cTn id="134" dur="1" fill="hold">
                                          <p:stCondLst>
                                            <p:cond delay="0"/>
                                          </p:stCondLst>
                                        </p:cTn>
                                        <p:tgtEl>
                                          <p:spTgt spid="71"/>
                                        </p:tgtEl>
                                        <p:attrNameLst>
                                          <p:attrName>style.visibility</p:attrName>
                                        </p:attrNameLst>
                                      </p:cBhvr>
                                      <p:to>
                                        <p:strVal val="visible"/>
                                      </p:to>
                                    </p:set>
                                    <p:anim calcmode="lin" valueType="num">
                                      <p:cBhvr additive="base">
                                        <p:cTn id="135" dur="500" fill="hold"/>
                                        <p:tgtEl>
                                          <p:spTgt spid="71"/>
                                        </p:tgtEl>
                                        <p:attrNameLst>
                                          <p:attrName>ppt_x</p:attrName>
                                        </p:attrNameLst>
                                      </p:cBhvr>
                                      <p:tavLst>
                                        <p:tav tm="0">
                                          <p:val>
                                            <p:strVal val="#ppt_x"/>
                                          </p:val>
                                        </p:tav>
                                        <p:tav tm="100000">
                                          <p:val>
                                            <p:strVal val="#ppt_x"/>
                                          </p:val>
                                        </p:tav>
                                      </p:tavLst>
                                    </p:anim>
                                    <p:anim calcmode="lin" valueType="num">
                                      <p:cBhvr additive="base">
                                        <p:cTn id="136" dur="500" fill="hold"/>
                                        <p:tgtEl>
                                          <p:spTgt spid="71"/>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72"/>
                                        </p:tgtEl>
                                        <p:attrNameLst>
                                          <p:attrName>style.visibility</p:attrName>
                                        </p:attrNameLst>
                                      </p:cBhvr>
                                      <p:to>
                                        <p:strVal val="visible"/>
                                      </p:to>
                                    </p:set>
                                    <p:anim calcmode="lin" valueType="num">
                                      <p:cBhvr additive="base">
                                        <p:cTn id="139" dur="500" fill="hold"/>
                                        <p:tgtEl>
                                          <p:spTgt spid="72"/>
                                        </p:tgtEl>
                                        <p:attrNameLst>
                                          <p:attrName>ppt_x</p:attrName>
                                        </p:attrNameLst>
                                      </p:cBhvr>
                                      <p:tavLst>
                                        <p:tav tm="0">
                                          <p:val>
                                            <p:strVal val="#ppt_x"/>
                                          </p:val>
                                        </p:tav>
                                        <p:tav tm="100000">
                                          <p:val>
                                            <p:strVal val="#ppt_x"/>
                                          </p:val>
                                        </p:tav>
                                      </p:tavLst>
                                    </p:anim>
                                    <p:anim calcmode="lin" valueType="num">
                                      <p:cBhvr additive="base">
                                        <p:cTn id="140" dur="500" fill="hold"/>
                                        <p:tgtEl>
                                          <p:spTgt spid="72"/>
                                        </p:tgtEl>
                                        <p:attrNameLst>
                                          <p:attrName>ppt_y</p:attrName>
                                        </p:attrNameLst>
                                      </p:cBhvr>
                                      <p:tavLst>
                                        <p:tav tm="0">
                                          <p:val>
                                            <p:strVal val="1+#ppt_h/2"/>
                                          </p:val>
                                        </p:tav>
                                        <p:tav tm="100000">
                                          <p:val>
                                            <p:strVal val="#ppt_y"/>
                                          </p:val>
                                        </p:tav>
                                      </p:tavLst>
                                    </p:anim>
                                  </p:childTnLst>
                                </p:cTn>
                              </p:par>
                              <p:par>
                                <p:cTn id="141" presetID="2" presetClass="entr" presetSubtype="4" fill="hold" grpId="0" nodeType="withEffect">
                                  <p:stCondLst>
                                    <p:cond delay="0"/>
                                  </p:stCondLst>
                                  <p:childTnLst>
                                    <p:set>
                                      <p:cBhvr>
                                        <p:cTn id="142" dur="1" fill="hold">
                                          <p:stCondLst>
                                            <p:cond delay="0"/>
                                          </p:stCondLst>
                                        </p:cTn>
                                        <p:tgtEl>
                                          <p:spTgt spid="73"/>
                                        </p:tgtEl>
                                        <p:attrNameLst>
                                          <p:attrName>style.visibility</p:attrName>
                                        </p:attrNameLst>
                                      </p:cBhvr>
                                      <p:to>
                                        <p:strVal val="visible"/>
                                      </p:to>
                                    </p:set>
                                    <p:anim calcmode="lin" valueType="num">
                                      <p:cBhvr additive="base">
                                        <p:cTn id="143" dur="500" fill="hold"/>
                                        <p:tgtEl>
                                          <p:spTgt spid="73"/>
                                        </p:tgtEl>
                                        <p:attrNameLst>
                                          <p:attrName>ppt_x</p:attrName>
                                        </p:attrNameLst>
                                      </p:cBhvr>
                                      <p:tavLst>
                                        <p:tav tm="0">
                                          <p:val>
                                            <p:strVal val="#ppt_x"/>
                                          </p:val>
                                        </p:tav>
                                        <p:tav tm="100000">
                                          <p:val>
                                            <p:strVal val="#ppt_x"/>
                                          </p:val>
                                        </p:tav>
                                      </p:tavLst>
                                    </p:anim>
                                    <p:anim calcmode="lin" valueType="num">
                                      <p:cBhvr additive="base">
                                        <p:cTn id="144" dur="500" fill="hold"/>
                                        <p:tgtEl>
                                          <p:spTgt spid="73"/>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75"/>
                                        </p:tgtEl>
                                        <p:attrNameLst>
                                          <p:attrName>style.visibility</p:attrName>
                                        </p:attrNameLst>
                                      </p:cBhvr>
                                      <p:to>
                                        <p:strVal val="visible"/>
                                      </p:to>
                                    </p:set>
                                    <p:anim calcmode="lin" valueType="num">
                                      <p:cBhvr additive="base">
                                        <p:cTn id="147" dur="500" fill="hold"/>
                                        <p:tgtEl>
                                          <p:spTgt spid="75"/>
                                        </p:tgtEl>
                                        <p:attrNameLst>
                                          <p:attrName>ppt_x</p:attrName>
                                        </p:attrNameLst>
                                      </p:cBhvr>
                                      <p:tavLst>
                                        <p:tav tm="0">
                                          <p:val>
                                            <p:strVal val="#ppt_x"/>
                                          </p:val>
                                        </p:tav>
                                        <p:tav tm="100000">
                                          <p:val>
                                            <p:strVal val="#ppt_x"/>
                                          </p:val>
                                        </p:tav>
                                      </p:tavLst>
                                    </p:anim>
                                    <p:anim calcmode="lin" valueType="num">
                                      <p:cBhvr additive="base">
                                        <p:cTn id="148" dur="500" fill="hold"/>
                                        <p:tgtEl>
                                          <p:spTgt spid="75"/>
                                        </p:tgtEl>
                                        <p:attrNameLst>
                                          <p:attrName>ppt_y</p:attrName>
                                        </p:attrNameLst>
                                      </p:cBhvr>
                                      <p:tavLst>
                                        <p:tav tm="0">
                                          <p:val>
                                            <p:strVal val="1+#ppt_h/2"/>
                                          </p:val>
                                        </p:tav>
                                        <p:tav tm="100000">
                                          <p:val>
                                            <p:strVal val="#ppt_y"/>
                                          </p:val>
                                        </p:tav>
                                      </p:tavLst>
                                    </p:anim>
                                  </p:childTnLst>
                                </p:cTn>
                              </p:par>
                              <p:par>
                                <p:cTn id="149" presetID="2" presetClass="entr" presetSubtype="4" fill="hold" grpId="0" nodeType="withEffect">
                                  <p:stCondLst>
                                    <p:cond delay="0"/>
                                  </p:stCondLst>
                                  <p:childTnLst>
                                    <p:set>
                                      <p:cBhvr>
                                        <p:cTn id="150" dur="1" fill="hold">
                                          <p:stCondLst>
                                            <p:cond delay="0"/>
                                          </p:stCondLst>
                                        </p:cTn>
                                        <p:tgtEl>
                                          <p:spTgt spid="78"/>
                                        </p:tgtEl>
                                        <p:attrNameLst>
                                          <p:attrName>style.visibility</p:attrName>
                                        </p:attrNameLst>
                                      </p:cBhvr>
                                      <p:to>
                                        <p:strVal val="visible"/>
                                      </p:to>
                                    </p:set>
                                    <p:anim calcmode="lin" valueType="num">
                                      <p:cBhvr additive="base">
                                        <p:cTn id="151" dur="500" fill="hold"/>
                                        <p:tgtEl>
                                          <p:spTgt spid="78"/>
                                        </p:tgtEl>
                                        <p:attrNameLst>
                                          <p:attrName>ppt_x</p:attrName>
                                        </p:attrNameLst>
                                      </p:cBhvr>
                                      <p:tavLst>
                                        <p:tav tm="0">
                                          <p:val>
                                            <p:strVal val="#ppt_x"/>
                                          </p:val>
                                        </p:tav>
                                        <p:tav tm="100000">
                                          <p:val>
                                            <p:strVal val="#ppt_x"/>
                                          </p:val>
                                        </p:tav>
                                      </p:tavLst>
                                    </p:anim>
                                    <p:anim calcmode="lin" valueType="num">
                                      <p:cBhvr additive="base">
                                        <p:cTn id="152" dur="500" fill="hold"/>
                                        <p:tgtEl>
                                          <p:spTgt spid="78"/>
                                        </p:tgtEl>
                                        <p:attrNameLst>
                                          <p:attrName>ppt_y</p:attrName>
                                        </p:attrNameLst>
                                      </p:cBhvr>
                                      <p:tavLst>
                                        <p:tav tm="0">
                                          <p:val>
                                            <p:strVal val="1+#ppt_h/2"/>
                                          </p:val>
                                        </p:tav>
                                        <p:tav tm="100000">
                                          <p:val>
                                            <p:strVal val="#ppt_y"/>
                                          </p:val>
                                        </p:tav>
                                      </p:tavLst>
                                    </p:anim>
                                  </p:childTnLst>
                                </p:cTn>
                              </p:par>
                              <p:par>
                                <p:cTn id="153" presetID="2" presetClass="entr" presetSubtype="4" fill="hold" grpId="0" nodeType="withEffect">
                                  <p:stCondLst>
                                    <p:cond delay="0"/>
                                  </p:stCondLst>
                                  <p:childTnLst>
                                    <p:set>
                                      <p:cBhvr>
                                        <p:cTn id="154" dur="1" fill="hold">
                                          <p:stCondLst>
                                            <p:cond delay="0"/>
                                          </p:stCondLst>
                                        </p:cTn>
                                        <p:tgtEl>
                                          <p:spTgt spid="80"/>
                                        </p:tgtEl>
                                        <p:attrNameLst>
                                          <p:attrName>style.visibility</p:attrName>
                                        </p:attrNameLst>
                                      </p:cBhvr>
                                      <p:to>
                                        <p:strVal val="visible"/>
                                      </p:to>
                                    </p:set>
                                    <p:anim calcmode="lin" valueType="num">
                                      <p:cBhvr additive="base">
                                        <p:cTn id="155" dur="500" fill="hold"/>
                                        <p:tgtEl>
                                          <p:spTgt spid="80"/>
                                        </p:tgtEl>
                                        <p:attrNameLst>
                                          <p:attrName>ppt_x</p:attrName>
                                        </p:attrNameLst>
                                      </p:cBhvr>
                                      <p:tavLst>
                                        <p:tav tm="0">
                                          <p:val>
                                            <p:strVal val="#ppt_x"/>
                                          </p:val>
                                        </p:tav>
                                        <p:tav tm="100000">
                                          <p:val>
                                            <p:strVal val="#ppt_x"/>
                                          </p:val>
                                        </p:tav>
                                      </p:tavLst>
                                    </p:anim>
                                    <p:anim calcmode="lin" valueType="num">
                                      <p:cBhvr additive="base">
                                        <p:cTn id="156" dur="500" fill="hold"/>
                                        <p:tgtEl>
                                          <p:spTgt spid="80"/>
                                        </p:tgtEl>
                                        <p:attrNameLst>
                                          <p:attrName>ppt_y</p:attrName>
                                        </p:attrNameLst>
                                      </p:cBhvr>
                                      <p:tavLst>
                                        <p:tav tm="0">
                                          <p:val>
                                            <p:strVal val="1+#ppt_h/2"/>
                                          </p:val>
                                        </p:tav>
                                        <p:tav tm="100000">
                                          <p:val>
                                            <p:strVal val="#ppt_y"/>
                                          </p:val>
                                        </p:tav>
                                      </p:tavLst>
                                    </p:anim>
                                  </p:childTnLst>
                                </p:cTn>
                              </p:par>
                              <p:par>
                                <p:cTn id="157" presetID="2" presetClass="entr" presetSubtype="4" fill="hold" grpId="0" nodeType="withEffect">
                                  <p:stCondLst>
                                    <p:cond delay="0"/>
                                  </p:stCondLst>
                                  <p:childTnLst>
                                    <p:set>
                                      <p:cBhvr>
                                        <p:cTn id="158" dur="1" fill="hold">
                                          <p:stCondLst>
                                            <p:cond delay="0"/>
                                          </p:stCondLst>
                                        </p:cTn>
                                        <p:tgtEl>
                                          <p:spTgt spid="81"/>
                                        </p:tgtEl>
                                        <p:attrNameLst>
                                          <p:attrName>style.visibility</p:attrName>
                                        </p:attrNameLst>
                                      </p:cBhvr>
                                      <p:to>
                                        <p:strVal val="visible"/>
                                      </p:to>
                                    </p:set>
                                    <p:anim calcmode="lin" valueType="num">
                                      <p:cBhvr additive="base">
                                        <p:cTn id="159" dur="500" fill="hold"/>
                                        <p:tgtEl>
                                          <p:spTgt spid="81"/>
                                        </p:tgtEl>
                                        <p:attrNameLst>
                                          <p:attrName>ppt_x</p:attrName>
                                        </p:attrNameLst>
                                      </p:cBhvr>
                                      <p:tavLst>
                                        <p:tav tm="0">
                                          <p:val>
                                            <p:strVal val="#ppt_x"/>
                                          </p:val>
                                        </p:tav>
                                        <p:tav tm="100000">
                                          <p:val>
                                            <p:strVal val="#ppt_x"/>
                                          </p:val>
                                        </p:tav>
                                      </p:tavLst>
                                    </p:anim>
                                    <p:anim calcmode="lin" valueType="num">
                                      <p:cBhvr additive="base">
                                        <p:cTn id="160" dur="500" fill="hold"/>
                                        <p:tgtEl>
                                          <p:spTgt spid="81"/>
                                        </p:tgtEl>
                                        <p:attrNameLst>
                                          <p:attrName>ppt_y</p:attrName>
                                        </p:attrNameLst>
                                      </p:cBhvr>
                                      <p:tavLst>
                                        <p:tav tm="0">
                                          <p:val>
                                            <p:strVal val="1+#ppt_h/2"/>
                                          </p:val>
                                        </p:tav>
                                        <p:tav tm="100000">
                                          <p:val>
                                            <p:strVal val="#ppt_y"/>
                                          </p:val>
                                        </p:tav>
                                      </p:tavLst>
                                    </p:anim>
                                  </p:childTnLst>
                                </p:cTn>
                              </p:par>
                              <p:par>
                                <p:cTn id="161" presetID="2" presetClass="entr" presetSubtype="4" fill="hold" grpId="0" nodeType="withEffect">
                                  <p:stCondLst>
                                    <p:cond delay="0"/>
                                  </p:stCondLst>
                                  <p:childTnLst>
                                    <p:set>
                                      <p:cBhvr>
                                        <p:cTn id="162" dur="1" fill="hold">
                                          <p:stCondLst>
                                            <p:cond delay="0"/>
                                          </p:stCondLst>
                                        </p:cTn>
                                        <p:tgtEl>
                                          <p:spTgt spid="82"/>
                                        </p:tgtEl>
                                        <p:attrNameLst>
                                          <p:attrName>style.visibility</p:attrName>
                                        </p:attrNameLst>
                                      </p:cBhvr>
                                      <p:to>
                                        <p:strVal val="visible"/>
                                      </p:to>
                                    </p:set>
                                    <p:anim calcmode="lin" valueType="num">
                                      <p:cBhvr additive="base">
                                        <p:cTn id="163" dur="500" fill="hold"/>
                                        <p:tgtEl>
                                          <p:spTgt spid="82"/>
                                        </p:tgtEl>
                                        <p:attrNameLst>
                                          <p:attrName>ppt_x</p:attrName>
                                        </p:attrNameLst>
                                      </p:cBhvr>
                                      <p:tavLst>
                                        <p:tav tm="0">
                                          <p:val>
                                            <p:strVal val="#ppt_x"/>
                                          </p:val>
                                        </p:tav>
                                        <p:tav tm="100000">
                                          <p:val>
                                            <p:strVal val="#ppt_x"/>
                                          </p:val>
                                        </p:tav>
                                      </p:tavLst>
                                    </p:anim>
                                    <p:anim calcmode="lin" valueType="num">
                                      <p:cBhvr additive="base">
                                        <p:cTn id="164" dur="500" fill="hold"/>
                                        <p:tgtEl>
                                          <p:spTgt spid="82"/>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83"/>
                                        </p:tgtEl>
                                        <p:attrNameLst>
                                          <p:attrName>style.visibility</p:attrName>
                                        </p:attrNameLst>
                                      </p:cBhvr>
                                      <p:to>
                                        <p:strVal val="visible"/>
                                      </p:to>
                                    </p:set>
                                    <p:anim calcmode="lin" valueType="num">
                                      <p:cBhvr additive="base">
                                        <p:cTn id="167" dur="500" fill="hold"/>
                                        <p:tgtEl>
                                          <p:spTgt spid="83"/>
                                        </p:tgtEl>
                                        <p:attrNameLst>
                                          <p:attrName>ppt_x</p:attrName>
                                        </p:attrNameLst>
                                      </p:cBhvr>
                                      <p:tavLst>
                                        <p:tav tm="0">
                                          <p:val>
                                            <p:strVal val="#ppt_x"/>
                                          </p:val>
                                        </p:tav>
                                        <p:tav tm="100000">
                                          <p:val>
                                            <p:strVal val="#ppt_x"/>
                                          </p:val>
                                        </p:tav>
                                      </p:tavLst>
                                    </p:anim>
                                    <p:anim calcmode="lin" valueType="num">
                                      <p:cBhvr additive="base">
                                        <p:cTn id="168" dur="500" fill="hold"/>
                                        <p:tgtEl>
                                          <p:spTgt spid="83"/>
                                        </p:tgtEl>
                                        <p:attrNameLst>
                                          <p:attrName>ppt_y</p:attrName>
                                        </p:attrNameLst>
                                      </p:cBhvr>
                                      <p:tavLst>
                                        <p:tav tm="0">
                                          <p:val>
                                            <p:strVal val="1+#ppt_h/2"/>
                                          </p:val>
                                        </p:tav>
                                        <p:tav tm="100000">
                                          <p:val>
                                            <p:strVal val="#ppt_y"/>
                                          </p:val>
                                        </p:tav>
                                      </p:tavLst>
                                    </p:anim>
                                  </p:childTnLst>
                                </p:cTn>
                              </p:par>
                              <p:par>
                                <p:cTn id="169" presetID="2" presetClass="entr" presetSubtype="4" fill="hold" grpId="0" nodeType="withEffect">
                                  <p:stCondLst>
                                    <p:cond delay="0"/>
                                  </p:stCondLst>
                                  <p:childTnLst>
                                    <p:set>
                                      <p:cBhvr>
                                        <p:cTn id="170" dur="1" fill="hold">
                                          <p:stCondLst>
                                            <p:cond delay="0"/>
                                          </p:stCondLst>
                                        </p:cTn>
                                        <p:tgtEl>
                                          <p:spTgt spid="84"/>
                                        </p:tgtEl>
                                        <p:attrNameLst>
                                          <p:attrName>style.visibility</p:attrName>
                                        </p:attrNameLst>
                                      </p:cBhvr>
                                      <p:to>
                                        <p:strVal val="visible"/>
                                      </p:to>
                                    </p:set>
                                    <p:anim calcmode="lin" valueType="num">
                                      <p:cBhvr additive="base">
                                        <p:cTn id="171" dur="500" fill="hold"/>
                                        <p:tgtEl>
                                          <p:spTgt spid="84"/>
                                        </p:tgtEl>
                                        <p:attrNameLst>
                                          <p:attrName>ppt_x</p:attrName>
                                        </p:attrNameLst>
                                      </p:cBhvr>
                                      <p:tavLst>
                                        <p:tav tm="0">
                                          <p:val>
                                            <p:strVal val="#ppt_x"/>
                                          </p:val>
                                        </p:tav>
                                        <p:tav tm="100000">
                                          <p:val>
                                            <p:strVal val="#ppt_x"/>
                                          </p:val>
                                        </p:tav>
                                      </p:tavLst>
                                    </p:anim>
                                    <p:anim calcmode="lin" valueType="num">
                                      <p:cBhvr additive="base">
                                        <p:cTn id="172" dur="500" fill="hold"/>
                                        <p:tgtEl>
                                          <p:spTgt spid="84"/>
                                        </p:tgtEl>
                                        <p:attrNameLst>
                                          <p:attrName>ppt_y</p:attrName>
                                        </p:attrNameLst>
                                      </p:cBhvr>
                                      <p:tavLst>
                                        <p:tav tm="0">
                                          <p:val>
                                            <p:strVal val="1+#ppt_h/2"/>
                                          </p:val>
                                        </p:tav>
                                        <p:tav tm="100000">
                                          <p:val>
                                            <p:strVal val="#ppt_y"/>
                                          </p:val>
                                        </p:tav>
                                      </p:tavLst>
                                    </p:anim>
                                  </p:childTnLst>
                                </p:cTn>
                              </p:par>
                              <p:par>
                                <p:cTn id="173" presetID="2" presetClass="entr" presetSubtype="4" fill="hold" grpId="0" nodeType="withEffect">
                                  <p:stCondLst>
                                    <p:cond delay="0"/>
                                  </p:stCondLst>
                                  <p:childTnLst>
                                    <p:set>
                                      <p:cBhvr>
                                        <p:cTn id="174" dur="1" fill="hold">
                                          <p:stCondLst>
                                            <p:cond delay="0"/>
                                          </p:stCondLst>
                                        </p:cTn>
                                        <p:tgtEl>
                                          <p:spTgt spid="85"/>
                                        </p:tgtEl>
                                        <p:attrNameLst>
                                          <p:attrName>style.visibility</p:attrName>
                                        </p:attrNameLst>
                                      </p:cBhvr>
                                      <p:to>
                                        <p:strVal val="visible"/>
                                      </p:to>
                                    </p:set>
                                    <p:anim calcmode="lin" valueType="num">
                                      <p:cBhvr additive="base">
                                        <p:cTn id="175" dur="500" fill="hold"/>
                                        <p:tgtEl>
                                          <p:spTgt spid="85"/>
                                        </p:tgtEl>
                                        <p:attrNameLst>
                                          <p:attrName>ppt_x</p:attrName>
                                        </p:attrNameLst>
                                      </p:cBhvr>
                                      <p:tavLst>
                                        <p:tav tm="0">
                                          <p:val>
                                            <p:strVal val="#ppt_x"/>
                                          </p:val>
                                        </p:tav>
                                        <p:tav tm="100000">
                                          <p:val>
                                            <p:strVal val="#ppt_x"/>
                                          </p:val>
                                        </p:tav>
                                      </p:tavLst>
                                    </p:anim>
                                    <p:anim calcmode="lin" valueType="num">
                                      <p:cBhvr additive="base">
                                        <p:cTn id="176" dur="500" fill="hold"/>
                                        <p:tgtEl>
                                          <p:spTgt spid="85"/>
                                        </p:tgtEl>
                                        <p:attrNameLst>
                                          <p:attrName>ppt_y</p:attrName>
                                        </p:attrNameLst>
                                      </p:cBhvr>
                                      <p:tavLst>
                                        <p:tav tm="0">
                                          <p:val>
                                            <p:strVal val="1+#ppt_h/2"/>
                                          </p:val>
                                        </p:tav>
                                        <p:tav tm="100000">
                                          <p:val>
                                            <p:strVal val="#ppt_y"/>
                                          </p:val>
                                        </p:tav>
                                      </p:tavLst>
                                    </p:anim>
                                  </p:childTnLst>
                                </p:cTn>
                              </p:par>
                              <p:par>
                                <p:cTn id="177" presetID="2" presetClass="entr" presetSubtype="4" fill="hold" grpId="0" nodeType="withEffect">
                                  <p:stCondLst>
                                    <p:cond delay="0"/>
                                  </p:stCondLst>
                                  <p:childTnLst>
                                    <p:set>
                                      <p:cBhvr>
                                        <p:cTn id="178" dur="1" fill="hold">
                                          <p:stCondLst>
                                            <p:cond delay="0"/>
                                          </p:stCondLst>
                                        </p:cTn>
                                        <p:tgtEl>
                                          <p:spTgt spid="86"/>
                                        </p:tgtEl>
                                        <p:attrNameLst>
                                          <p:attrName>style.visibility</p:attrName>
                                        </p:attrNameLst>
                                      </p:cBhvr>
                                      <p:to>
                                        <p:strVal val="visible"/>
                                      </p:to>
                                    </p:set>
                                    <p:anim calcmode="lin" valueType="num">
                                      <p:cBhvr additive="base">
                                        <p:cTn id="179" dur="500" fill="hold"/>
                                        <p:tgtEl>
                                          <p:spTgt spid="86"/>
                                        </p:tgtEl>
                                        <p:attrNameLst>
                                          <p:attrName>ppt_x</p:attrName>
                                        </p:attrNameLst>
                                      </p:cBhvr>
                                      <p:tavLst>
                                        <p:tav tm="0">
                                          <p:val>
                                            <p:strVal val="#ppt_x"/>
                                          </p:val>
                                        </p:tav>
                                        <p:tav tm="100000">
                                          <p:val>
                                            <p:strVal val="#ppt_x"/>
                                          </p:val>
                                        </p:tav>
                                      </p:tavLst>
                                    </p:anim>
                                    <p:anim calcmode="lin" valueType="num">
                                      <p:cBhvr additive="base">
                                        <p:cTn id="180" dur="500" fill="hold"/>
                                        <p:tgtEl>
                                          <p:spTgt spid="86"/>
                                        </p:tgtEl>
                                        <p:attrNameLst>
                                          <p:attrName>ppt_y</p:attrName>
                                        </p:attrNameLst>
                                      </p:cBhvr>
                                      <p:tavLst>
                                        <p:tav tm="0">
                                          <p:val>
                                            <p:strVal val="1+#ppt_h/2"/>
                                          </p:val>
                                        </p:tav>
                                        <p:tav tm="100000">
                                          <p:val>
                                            <p:strVal val="#ppt_y"/>
                                          </p:val>
                                        </p:tav>
                                      </p:tavLst>
                                    </p:anim>
                                  </p:childTnLst>
                                </p:cTn>
                              </p:par>
                              <p:par>
                                <p:cTn id="181" presetID="2" presetClass="entr" presetSubtype="4" fill="hold" grpId="0" nodeType="withEffect">
                                  <p:stCondLst>
                                    <p:cond delay="0"/>
                                  </p:stCondLst>
                                  <p:childTnLst>
                                    <p:set>
                                      <p:cBhvr>
                                        <p:cTn id="182" dur="1" fill="hold">
                                          <p:stCondLst>
                                            <p:cond delay="0"/>
                                          </p:stCondLst>
                                        </p:cTn>
                                        <p:tgtEl>
                                          <p:spTgt spid="87"/>
                                        </p:tgtEl>
                                        <p:attrNameLst>
                                          <p:attrName>style.visibility</p:attrName>
                                        </p:attrNameLst>
                                      </p:cBhvr>
                                      <p:to>
                                        <p:strVal val="visible"/>
                                      </p:to>
                                    </p:set>
                                    <p:anim calcmode="lin" valueType="num">
                                      <p:cBhvr additive="base">
                                        <p:cTn id="183" dur="500" fill="hold"/>
                                        <p:tgtEl>
                                          <p:spTgt spid="87"/>
                                        </p:tgtEl>
                                        <p:attrNameLst>
                                          <p:attrName>ppt_x</p:attrName>
                                        </p:attrNameLst>
                                      </p:cBhvr>
                                      <p:tavLst>
                                        <p:tav tm="0">
                                          <p:val>
                                            <p:strVal val="#ppt_x"/>
                                          </p:val>
                                        </p:tav>
                                        <p:tav tm="100000">
                                          <p:val>
                                            <p:strVal val="#ppt_x"/>
                                          </p:val>
                                        </p:tav>
                                      </p:tavLst>
                                    </p:anim>
                                    <p:anim calcmode="lin" valueType="num">
                                      <p:cBhvr additive="base">
                                        <p:cTn id="184" dur="500" fill="hold"/>
                                        <p:tgtEl>
                                          <p:spTgt spid="87"/>
                                        </p:tgtEl>
                                        <p:attrNameLst>
                                          <p:attrName>ppt_y</p:attrName>
                                        </p:attrNameLst>
                                      </p:cBhvr>
                                      <p:tavLst>
                                        <p:tav tm="0">
                                          <p:val>
                                            <p:strVal val="1+#ppt_h/2"/>
                                          </p:val>
                                        </p:tav>
                                        <p:tav tm="100000">
                                          <p:val>
                                            <p:strVal val="#ppt_y"/>
                                          </p:val>
                                        </p:tav>
                                      </p:tavLst>
                                    </p:anim>
                                  </p:childTnLst>
                                </p:cTn>
                              </p:par>
                              <p:par>
                                <p:cTn id="185" presetID="2" presetClass="entr" presetSubtype="4" fill="hold" grpId="0" nodeType="withEffect">
                                  <p:stCondLst>
                                    <p:cond delay="0"/>
                                  </p:stCondLst>
                                  <p:childTnLst>
                                    <p:set>
                                      <p:cBhvr>
                                        <p:cTn id="186" dur="1" fill="hold">
                                          <p:stCondLst>
                                            <p:cond delay="0"/>
                                          </p:stCondLst>
                                        </p:cTn>
                                        <p:tgtEl>
                                          <p:spTgt spid="88"/>
                                        </p:tgtEl>
                                        <p:attrNameLst>
                                          <p:attrName>style.visibility</p:attrName>
                                        </p:attrNameLst>
                                      </p:cBhvr>
                                      <p:to>
                                        <p:strVal val="visible"/>
                                      </p:to>
                                    </p:set>
                                    <p:anim calcmode="lin" valueType="num">
                                      <p:cBhvr additive="base">
                                        <p:cTn id="187" dur="500" fill="hold"/>
                                        <p:tgtEl>
                                          <p:spTgt spid="88"/>
                                        </p:tgtEl>
                                        <p:attrNameLst>
                                          <p:attrName>ppt_x</p:attrName>
                                        </p:attrNameLst>
                                      </p:cBhvr>
                                      <p:tavLst>
                                        <p:tav tm="0">
                                          <p:val>
                                            <p:strVal val="#ppt_x"/>
                                          </p:val>
                                        </p:tav>
                                        <p:tav tm="100000">
                                          <p:val>
                                            <p:strVal val="#ppt_x"/>
                                          </p:val>
                                        </p:tav>
                                      </p:tavLst>
                                    </p:anim>
                                    <p:anim calcmode="lin" valueType="num">
                                      <p:cBhvr additive="base">
                                        <p:cTn id="188" dur="500" fill="hold"/>
                                        <p:tgtEl>
                                          <p:spTgt spid="88"/>
                                        </p:tgtEl>
                                        <p:attrNameLst>
                                          <p:attrName>ppt_y</p:attrName>
                                        </p:attrNameLst>
                                      </p:cBhvr>
                                      <p:tavLst>
                                        <p:tav tm="0">
                                          <p:val>
                                            <p:strVal val="1+#ppt_h/2"/>
                                          </p:val>
                                        </p:tav>
                                        <p:tav tm="100000">
                                          <p:val>
                                            <p:strVal val="#ppt_y"/>
                                          </p:val>
                                        </p:tav>
                                      </p:tavLst>
                                    </p:anim>
                                  </p:childTnLst>
                                </p:cTn>
                              </p:par>
                              <p:par>
                                <p:cTn id="189" presetID="2" presetClass="entr" presetSubtype="4" fill="hold" grpId="0" nodeType="withEffect">
                                  <p:stCondLst>
                                    <p:cond delay="0"/>
                                  </p:stCondLst>
                                  <p:childTnLst>
                                    <p:set>
                                      <p:cBhvr>
                                        <p:cTn id="190" dur="1" fill="hold">
                                          <p:stCondLst>
                                            <p:cond delay="0"/>
                                          </p:stCondLst>
                                        </p:cTn>
                                        <p:tgtEl>
                                          <p:spTgt spid="90"/>
                                        </p:tgtEl>
                                        <p:attrNameLst>
                                          <p:attrName>style.visibility</p:attrName>
                                        </p:attrNameLst>
                                      </p:cBhvr>
                                      <p:to>
                                        <p:strVal val="visible"/>
                                      </p:to>
                                    </p:set>
                                    <p:anim calcmode="lin" valueType="num">
                                      <p:cBhvr additive="base">
                                        <p:cTn id="191" dur="500" fill="hold"/>
                                        <p:tgtEl>
                                          <p:spTgt spid="90"/>
                                        </p:tgtEl>
                                        <p:attrNameLst>
                                          <p:attrName>ppt_x</p:attrName>
                                        </p:attrNameLst>
                                      </p:cBhvr>
                                      <p:tavLst>
                                        <p:tav tm="0">
                                          <p:val>
                                            <p:strVal val="#ppt_x"/>
                                          </p:val>
                                        </p:tav>
                                        <p:tav tm="100000">
                                          <p:val>
                                            <p:strVal val="#ppt_x"/>
                                          </p:val>
                                        </p:tav>
                                      </p:tavLst>
                                    </p:anim>
                                    <p:anim calcmode="lin" valueType="num">
                                      <p:cBhvr additive="base">
                                        <p:cTn id="192" dur="500" fill="hold"/>
                                        <p:tgtEl>
                                          <p:spTgt spid="90"/>
                                        </p:tgtEl>
                                        <p:attrNameLst>
                                          <p:attrName>ppt_y</p:attrName>
                                        </p:attrNameLst>
                                      </p:cBhvr>
                                      <p:tavLst>
                                        <p:tav tm="0">
                                          <p:val>
                                            <p:strVal val="1+#ppt_h/2"/>
                                          </p:val>
                                        </p:tav>
                                        <p:tav tm="100000">
                                          <p:val>
                                            <p:strVal val="#ppt_y"/>
                                          </p:val>
                                        </p:tav>
                                      </p:tavLst>
                                    </p:anim>
                                  </p:childTnLst>
                                </p:cTn>
                              </p:par>
                              <p:par>
                                <p:cTn id="193" presetID="2" presetClass="entr" presetSubtype="4" fill="hold" grpId="0" nodeType="withEffect">
                                  <p:stCondLst>
                                    <p:cond delay="0"/>
                                  </p:stCondLst>
                                  <p:childTnLst>
                                    <p:set>
                                      <p:cBhvr>
                                        <p:cTn id="194" dur="1" fill="hold">
                                          <p:stCondLst>
                                            <p:cond delay="0"/>
                                          </p:stCondLst>
                                        </p:cTn>
                                        <p:tgtEl>
                                          <p:spTgt spid="2"/>
                                        </p:tgtEl>
                                        <p:attrNameLst>
                                          <p:attrName>style.visibility</p:attrName>
                                        </p:attrNameLst>
                                      </p:cBhvr>
                                      <p:to>
                                        <p:strVal val="visible"/>
                                      </p:to>
                                    </p:set>
                                    <p:anim calcmode="lin" valueType="num">
                                      <p:cBhvr additive="base">
                                        <p:cTn id="195" dur="500" fill="hold"/>
                                        <p:tgtEl>
                                          <p:spTgt spid="2"/>
                                        </p:tgtEl>
                                        <p:attrNameLst>
                                          <p:attrName>ppt_x</p:attrName>
                                        </p:attrNameLst>
                                      </p:cBhvr>
                                      <p:tavLst>
                                        <p:tav tm="0">
                                          <p:val>
                                            <p:strVal val="#ppt_x"/>
                                          </p:val>
                                        </p:tav>
                                        <p:tav tm="100000">
                                          <p:val>
                                            <p:strVal val="#ppt_x"/>
                                          </p:val>
                                        </p:tav>
                                      </p:tavLst>
                                    </p:anim>
                                    <p:anim calcmode="lin" valueType="num">
                                      <p:cBhvr additive="base">
                                        <p:cTn id="196" dur="500" fill="hold"/>
                                        <p:tgtEl>
                                          <p:spTgt spid="2"/>
                                        </p:tgtEl>
                                        <p:attrNameLst>
                                          <p:attrName>ppt_y</p:attrName>
                                        </p:attrNameLst>
                                      </p:cBhvr>
                                      <p:tavLst>
                                        <p:tav tm="0">
                                          <p:val>
                                            <p:strVal val="1+#ppt_h/2"/>
                                          </p:val>
                                        </p:tav>
                                        <p:tav tm="100000">
                                          <p:val>
                                            <p:strVal val="#ppt_y"/>
                                          </p:val>
                                        </p:tav>
                                      </p:tavLst>
                                    </p:anim>
                                  </p:childTnLst>
                                </p:cTn>
                              </p:par>
                              <p:par>
                                <p:cTn id="197" presetID="2" presetClass="entr" presetSubtype="4" fill="hold" grpId="0" nodeType="withEffect">
                                  <p:stCondLst>
                                    <p:cond delay="0"/>
                                  </p:stCondLst>
                                  <p:childTnLst>
                                    <p:set>
                                      <p:cBhvr>
                                        <p:cTn id="198" dur="1" fill="hold">
                                          <p:stCondLst>
                                            <p:cond delay="0"/>
                                          </p:stCondLst>
                                        </p:cTn>
                                        <p:tgtEl>
                                          <p:spTgt spid="65"/>
                                        </p:tgtEl>
                                        <p:attrNameLst>
                                          <p:attrName>style.visibility</p:attrName>
                                        </p:attrNameLst>
                                      </p:cBhvr>
                                      <p:to>
                                        <p:strVal val="visible"/>
                                      </p:to>
                                    </p:set>
                                    <p:anim calcmode="lin" valueType="num">
                                      <p:cBhvr additive="base">
                                        <p:cTn id="199" dur="500" fill="hold"/>
                                        <p:tgtEl>
                                          <p:spTgt spid="65"/>
                                        </p:tgtEl>
                                        <p:attrNameLst>
                                          <p:attrName>ppt_x</p:attrName>
                                        </p:attrNameLst>
                                      </p:cBhvr>
                                      <p:tavLst>
                                        <p:tav tm="0">
                                          <p:val>
                                            <p:strVal val="#ppt_x"/>
                                          </p:val>
                                        </p:tav>
                                        <p:tav tm="100000">
                                          <p:val>
                                            <p:strVal val="#ppt_x"/>
                                          </p:val>
                                        </p:tav>
                                      </p:tavLst>
                                    </p:anim>
                                    <p:anim calcmode="lin" valueType="num">
                                      <p:cBhvr additive="base">
                                        <p:cTn id="200" dur="500" fill="hold"/>
                                        <p:tgtEl>
                                          <p:spTgt spid="65"/>
                                        </p:tgtEl>
                                        <p:attrNameLst>
                                          <p:attrName>ppt_y</p:attrName>
                                        </p:attrNameLst>
                                      </p:cBhvr>
                                      <p:tavLst>
                                        <p:tav tm="0">
                                          <p:val>
                                            <p:strVal val="1+#ppt_h/2"/>
                                          </p:val>
                                        </p:tav>
                                        <p:tav tm="100000">
                                          <p:val>
                                            <p:strVal val="#ppt_y"/>
                                          </p:val>
                                        </p:tav>
                                      </p:tavLst>
                                    </p:anim>
                                  </p:childTnLst>
                                </p:cTn>
                              </p:par>
                              <p:par>
                                <p:cTn id="201" presetID="2" presetClass="entr" presetSubtype="4" fill="hold" grpId="0" nodeType="withEffect">
                                  <p:stCondLst>
                                    <p:cond delay="0"/>
                                  </p:stCondLst>
                                  <p:childTnLst>
                                    <p:set>
                                      <p:cBhvr>
                                        <p:cTn id="202" dur="1" fill="hold">
                                          <p:stCondLst>
                                            <p:cond delay="0"/>
                                          </p:stCondLst>
                                        </p:cTn>
                                        <p:tgtEl>
                                          <p:spTgt spid="77"/>
                                        </p:tgtEl>
                                        <p:attrNameLst>
                                          <p:attrName>style.visibility</p:attrName>
                                        </p:attrNameLst>
                                      </p:cBhvr>
                                      <p:to>
                                        <p:strVal val="visible"/>
                                      </p:to>
                                    </p:set>
                                    <p:anim calcmode="lin" valueType="num">
                                      <p:cBhvr additive="base">
                                        <p:cTn id="203" dur="500" fill="hold"/>
                                        <p:tgtEl>
                                          <p:spTgt spid="77"/>
                                        </p:tgtEl>
                                        <p:attrNameLst>
                                          <p:attrName>ppt_x</p:attrName>
                                        </p:attrNameLst>
                                      </p:cBhvr>
                                      <p:tavLst>
                                        <p:tav tm="0">
                                          <p:val>
                                            <p:strVal val="#ppt_x"/>
                                          </p:val>
                                        </p:tav>
                                        <p:tav tm="100000">
                                          <p:val>
                                            <p:strVal val="#ppt_x"/>
                                          </p:val>
                                        </p:tav>
                                      </p:tavLst>
                                    </p:anim>
                                    <p:anim calcmode="lin" valueType="num">
                                      <p:cBhvr additive="base">
                                        <p:cTn id="204" dur="500" fill="hold"/>
                                        <p:tgtEl>
                                          <p:spTgt spid="77"/>
                                        </p:tgtEl>
                                        <p:attrNameLst>
                                          <p:attrName>ppt_y</p:attrName>
                                        </p:attrNameLst>
                                      </p:cBhvr>
                                      <p:tavLst>
                                        <p:tav tm="0">
                                          <p:val>
                                            <p:strVal val="1+#ppt_h/2"/>
                                          </p:val>
                                        </p:tav>
                                        <p:tav tm="100000">
                                          <p:val>
                                            <p:strVal val="#ppt_y"/>
                                          </p:val>
                                        </p:tav>
                                      </p:tavLst>
                                    </p:anim>
                                  </p:childTnLst>
                                </p:cTn>
                              </p:par>
                              <p:par>
                                <p:cTn id="205" presetID="2" presetClass="entr" presetSubtype="4" fill="hold" grpId="0" nodeType="withEffect">
                                  <p:stCondLst>
                                    <p:cond delay="0"/>
                                  </p:stCondLst>
                                  <p:childTnLst>
                                    <p:set>
                                      <p:cBhvr>
                                        <p:cTn id="206" dur="1" fill="hold">
                                          <p:stCondLst>
                                            <p:cond delay="0"/>
                                          </p:stCondLst>
                                        </p:cTn>
                                        <p:tgtEl>
                                          <p:spTgt spid="79"/>
                                        </p:tgtEl>
                                        <p:attrNameLst>
                                          <p:attrName>style.visibility</p:attrName>
                                        </p:attrNameLst>
                                      </p:cBhvr>
                                      <p:to>
                                        <p:strVal val="visible"/>
                                      </p:to>
                                    </p:set>
                                    <p:anim calcmode="lin" valueType="num">
                                      <p:cBhvr additive="base">
                                        <p:cTn id="207" dur="500" fill="hold"/>
                                        <p:tgtEl>
                                          <p:spTgt spid="79"/>
                                        </p:tgtEl>
                                        <p:attrNameLst>
                                          <p:attrName>ppt_x</p:attrName>
                                        </p:attrNameLst>
                                      </p:cBhvr>
                                      <p:tavLst>
                                        <p:tav tm="0">
                                          <p:val>
                                            <p:strVal val="#ppt_x"/>
                                          </p:val>
                                        </p:tav>
                                        <p:tav tm="100000">
                                          <p:val>
                                            <p:strVal val="#ppt_x"/>
                                          </p:val>
                                        </p:tav>
                                      </p:tavLst>
                                    </p:anim>
                                    <p:anim calcmode="lin" valueType="num">
                                      <p:cBhvr additive="base">
                                        <p:cTn id="208" dur="500" fill="hold"/>
                                        <p:tgtEl>
                                          <p:spTgt spid="79"/>
                                        </p:tgtEl>
                                        <p:attrNameLst>
                                          <p:attrName>ppt_y</p:attrName>
                                        </p:attrNameLst>
                                      </p:cBhvr>
                                      <p:tavLst>
                                        <p:tav tm="0">
                                          <p:val>
                                            <p:strVal val="1+#ppt_h/2"/>
                                          </p:val>
                                        </p:tav>
                                        <p:tav tm="100000">
                                          <p:val>
                                            <p:strVal val="#ppt_y"/>
                                          </p:val>
                                        </p:tav>
                                      </p:tavLst>
                                    </p:anim>
                                  </p:childTnLst>
                                </p:cTn>
                              </p:par>
                              <p:par>
                                <p:cTn id="209" presetID="2" presetClass="entr" presetSubtype="4" fill="hold" grpId="0" nodeType="withEffect">
                                  <p:stCondLst>
                                    <p:cond delay="0"/>
                                  </p:stCondLst>
                                  <p:childTnLst>
                                    <p:set>
                                      <p:cBhvr>
                                        <p:cTn id="210" dur="1" fill="hold">
                                          <p:stCondLst>
                                            <p:cond delay="0"/>
                                          </p:stCondLst>
                                        </p:cTn>
                                        <p:tgtEl>
                                          <p:spTgt spid="91"/>
                                        </p:tgtEl>
                                        <p:attrNameLst>
                                          <p:attrName>style.visibility</p:attrName>
                                        </p:attrNameLst>
                                      </p:cBhvr>
                                      <p:to>
                                        <p:strVal val="visible"/>
                                      </p:to>
                                    </p:set>
                                    <p:anim calcmode="lin" valueType="num">
                                      <p:cBhvr additive="base">
                                        <p:cTn id="211" dur="500" fill="hold"/>
                                        <p:tgtEl>
                                          <p:spTgt spid="91"/>
                                        </p:tgtEl>
                                        <p:attrNameLst>
                                          <p:attrName>ppt_x</p:attrName>
                                        </p:attrNameLst>
                                      </p:cBhvr>
                                      <p:tavLst>
                                        <p:tav tm="0">
                                          <p:val>
                                            <p:strVal val="#ppt_x"/>
                                          </p:val>
                                        </p:tav>
                                        <p:tav tm="100000">
                                          <p:val>
                                            <p:strVal val="#ppt_x"/>
                                          </p:val>
                                        </p:tav>
                                      </p:tavLst>
                                    </p:anim>
                                    <p:anim calcmode="lin" valueType="num">
                                      <p:cBhvr additive="base">
                                        <p:cTn id="212" dur="500" fill="hold"/>
                                        <p:tgtEl>
                                          <p:spTgt spid="91"/>
                                        </p:tgtEl>
                                        <p:attrNameLst>
                                          <p:attrName>ppt_y</p:attrName>
                                        </p:attrNameLst>
                                      </p:cBhvr>
                                      <p:tavLst>
                                        <p:tav tm="0">
                                          <p:val>
                                            <p:strVal val="1+#ppt_h/2"/>
                                          </p:val>
                                        </p:tav>
                                        <p:tav tm="100000">
                                          <p:val>
                                            <p:strVal val="#ppt_y"/>
                                          </p:val>
                                        </p:tav>
                                      </p:tavLst>
                                    </p:anim>
                                  </p:childTnLst>
                                </p:cTn>
                              </p:par>
                              <p:par>
                                <p:cTn id="213" presetID="2" presetClass="entr" presetSubtype="4" fill="hold" grpId="0" nodeType="withEffect">
                                  <p:stCondLst>
                                    <p:cond delay="0"/>
                                  </p:stCondLst>
                                  <p:childTnLst>
                                    <p:set>
                                      <p:cBhvr>
                                        <p:cTn id="214" dur="1" fill="hold">
                                          <p:stCondLst>
                                            <p:cond delay="0"/>
                                          </p:stCondLst>
                                        </p:cTn>
                                        <p:tgtEl>
                                          <p:spTgt spid="61"/>
                                        </p:tgtEl>
                                        <p:attrNameLst>
                                          <p:attrName>style.visibility</p:attrName>
                                        </p:attrNameLst>
                                      </p:cBhvr>
                                      <p:to>
                                        <p:strVal val="visible"/>
                                      </p:to>
                                    </p:set>
                                    <p:anim calcmode="lin" valueType="num">
                                      <p:cBhvr additive="base">
                                        <p:cTn id="215" dur="500" fill="hold"/>
                                        <p:tgtEl>
                                          <p:spTgt spid="61"/>
                                        </p:tgtEl>
                                        <p:attrNameLst>
                                          <p:attrName>ppt_x</p:attrName>
                                        </p:attrNameLst>
                                      </p:cBhvr>
                                      <p:tavLst>
                                        <p:tav tm="0">
                                          <p:val>
                                            <p:strVal val="#ppt_x"/>
                                          </p:val>
                                        </p:tav>
                                        <p:tav tm="100000">
                                          <p:val>
                                            <p:strVal val="#ppt_x"/>
                                          </p:val>
                                        </p:tav>
                                      </p:tavLst>
                                    </p:anim>
                                    <p:anim calcmode="lin" valueType="num">
                                      <p:cBhvr additive="base">
                                        <p:cTn id="216"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par>
                    <p:cTn id="217" fill="hold">
                      <p:stCondLst>
                        <p:cond delay="indefinite"/>
                      </p:stCondLst>
                      <p:childTnLst>
                        <p:par>
                          <p:cTn id="218" fill="hold">
                            <p:stCondLst>
                              <p:cond delay="0"/>
                            </p:stCondLst>
                            <p:childTnLst>
                              <p:par>
                                <p:cTn id="219" presetID="2" presetClass="entr" presetSubtype="4" fill="hold" grpId="0" nodeType="clickEffect">
                                  <p:stCondLst>
                                    <p:cond delay="0"/>
                                  </p:stCondLst>
                                  <p:childTnLst>
                                    <p:set>
                                      <p:cBhvr>
                                        <p:cTn id="220" dur="1" fill="hold">
                                          <p:stCondLst>
                                            <p:cond delay="0"/>
                                          </p:stCondLst>
                                        </p:cTn>
                                        <p:tgtEl>
                                          <p:spTgt spid="70"/>
                                        </p:tgtEl>
                                        <p:attrNameLst>
                                          <p:attrName>style.visibility</p:attrName>
                                        </p:attrNameLst>
                                      </p:cBhvr>
                                      <p:to>
                                        <p:strVal val="visible"/>
                                      </p:to>
                                    </p:set>
                                    <p:anim calcmode="lin" valueType="num">
                                      <p:cBhvr additive="base">
                                        <p:cTn id="221" dur="500" fill="hold"/>
                                        <p:tgtEl>
                                          <p:spTgt spid="70"/>
                                        </p:tgtEl>
                                        <p:attrNameLst>
                                          <p:attrName>ppt_x</p:attrName>
                                        </p:attrNameLst>
                                      </p:cBhvr>
                                      <p:tavLst>
                                        <p:tav tm="0">
                                          <p:val>
                                            <p:strVal val="#ppt_x"/>
                                          </p:val>
                                        </p:tav>
                                        <p:tav tm="100000">
                                          <p:val>
                                            <p:strVal val="#ppt_x"/>
                                          </p:val>
                                        </p:tav>
                                      </p:tavLst>
                                    </p:anim>
                                    <p:anim calcmode="lin" valueType="num">
                                      <p:cBhvr additive="base">
                                        <p:cTn id="222" dur="500" fill="hold"/>
                                        <p:tgtEl>
                                          <p:spTgt spid="70"/>
                                        </p:tgtEl>
                                        <p:attrNameLst>
                                          <p:attrName>ppt_y</p:attrName>
                                        </p:attrNameLst>
                                      </p:cBhvr>
                                      <p:tavLst>
                                        <p:tav tm="0">
                                          <p:val>
                                            <p:strVal val="1+#ppt_h/2"/>
                                          </p:val>
                                        </p:tav>
                                        <p:tav tm="100000">
                                          <p:val>
                                            <p:strVal val="#ppt_y"/>
                                          </p:val>
                                        </p:tav>
                                      </p:tavLst>
                                    </p:anim>
                                  </p:childTnLst>
                                </p:cTn>
                              </p:par>
                            </p:childTnLst>
                          </p:cTn>
                        </p:par>
                      </p:childTnLst>
                    </p:cTn>
                  </p:par>
                  <p:par>
                    <p:cTn id="223" fill="hold">
                      <p:stCondLst>
                        <p:cond delay="indefinite"/>
                      </p:stCondLst>
                      <p:childTnLst>
                        <p:par>
                          <p:cTn id="224" fill="hold">
                            <p:stCondLst>
                              <p:cond delay="0"/>
                            </p:stCondLst>
                            <p:childTnLst>
                              <p:par>
                                <p:cTn id="225" presetID="2" presetClass="entr" presetSubtype="4" fill="hold" grpId="0" nodeType="clickEffect">
                                  <p:stCondLst>
                                    <p:cond delay="0"/>
                                  </p:stCondLst>
                                  <p:childTnLst>
                                    <p:set>
                                      <p:cBhvr>
                                        <p:cTn id="226" dur="1" fill="hold">
                                          <p:stCondLst>
                                            <p:cond delay="0"/>
                                          </p:stCondLst>
                                        </p:cTn>
                                        <p:tgtEl>
                                          <p:spTgt spid="4"/>
                                        </p:tgtEl>
                                        <p:attrNameLst>
                                          <p:attrName>style.visibility</p:attrName>
                                        </p:attrNameLst>
                                      </p:cBhvr>
                                      <p:to>
                                        <p:strVal val="visible"/>
                                      </p:to>
                                    </p:set>
                                    <p:anim calcmode="lin" valueType="num">
                                      <p:cBhvr additive="base">
                                        <p:cTn id="227" dur="500" fill="hold"/>
                                        <p:tgtEl>
                                          <p:spTgt spid="4"/>
                                        </p:tgtEl>
                                        <p:attrNameLst>
                                          <p:attrName>ppt_x</p:attrName>
                                        </p:attrNameLst>
                                      </p:cBhvr>
                                      <p:tavLst>
                                        <p:tav tm="0">
                                          <p:val>
                                            <p:strVal val="#ppt_x"/>
                                          </p:val>
                                        </p:tav>
                                        <p:tav tm="100000">
                                          <p:val>
                                            <p:strVal val="#ppt_x"/>
                                          </p:val>
                                        </p:tav>
                                      </p:tavLst>
                                    </p:anim>
                                    <p:anim calcmode="lin" valueType="num">
                                      <p:cBhvr additive="base">
                                        <p:cTn id="22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9" fill="hold">
                      <p:stCondLst>
                        <p:cond delay="indefinite"/>
                      </p:stCondLst>
                      <p:childTnLst>
                        <p:par>
                          <p:cTn id="230" fill="hold">
                            <p:stCondLst>
                              <p:cond delay="0"/>
                            </p:stCondLst>
                            <p:childTnLst>
                              <p:par>
                                <p:cTn id="231" presetID="2" presetClass="entr" presetSubtype="4" fill="hold" grpId="0" nodeType="clickEffect">
                                  <p:stCondLst>
                                    <p:cond delay="0"/>
                                  </p:stCondLst>
                                  <p:childTnLst>
                                    <p:set>
                                      <p:cBhvr>
                                        <p:cTn id="232" dur="1" fill="hold">
                                          <p:stCondLst>
                                            <p:cond delay="0"/>
                                          </p:stCondLst>
                                        </p:cTn>
                                        <p:tgtEl>
                                          <p:spTgt spid="74"/>
                                        </p:tgtEl>
                                        <p:attrNameLst>
                                          <p:attrName>style.visibility</p:attrName>
                                        </p:attrNameLst>
                                      </p:cBhvr>
                                      <p:to>
                                        <p:strVal val="visible"/>
                                      </p:to>
                                    </p:set>
                                    <p:anim calcmode="lin" valueType="num">
                                      <p:cBhvr additive="base">
                                        <p:cTn id="233" dur="500" fill="hold"/>
                                        <p:tgtEl>
                                          <p:spTgt spid="74"/>
                                        </p:tgtEl>
                                        <p:attrNameLst>
                                          <p:attrName>ppt_x</p:attrName>
                                        </p:attrNameLst>
                                      </p:cBhvr>
                                      <p:tavLst>
                                        <p:tav tm="0">
                                          <p:val>
                                            <p:strVal val="#ppt_x"/>
                                          </p:val>
                                        </p:tav>
                                        <p:tav tm="100000">
                                          <p:val>
                                            <p:strVal val="#ppt_x"/>
                                          </p:val>
                                        </p:tav>
                                      </p:tavLst>
                                    </p:anim>
                                    <p:anim calcmode="lin" valueType="num">
                                      <p:cBhvr additive="base">
                                        <p:cTn id="234" dur="500" fill="hold"/>
                                        <p:tgtEl>
                                          <p:spTgt spid="74"/>
                                        </p:tgtEl>
                                        <p:attrNameLst>
                                          <p:attrName>ppt_y</p:attrName>
                                        </p:attrNameLst>
                                      </p:cBhvr>
                                      <p:tavLst>
                                        <p:tav tm="0">
                                          <p:val>
                                            <p:strVal val="1+#ppt_h/2"/>
                                          </p:val>
                                        </p:tav>
                                        <p:tav tm="100000">
                                          <p:val>
                                            <p:strVal val="#ppt_y"/>
                                          </p:val>
                                        </p:tav>
                                      </p:tavLst>
                                    </p:anim>
                                  </p:childTnLst>
                                </p:cTn>
                              </p:par>
                            </p:childTnLst>
                          </p:cTn>
                        </p:par>
                      </p:childTnLst>
                    </p:cTn>
                  </p:par>
                  <p:par>
                    <p:cTn id="235" fill="hold">
                      <p:stCondLst>
                        <p:cond delay="indefinite"/>
                      </p:stCondLst>
                      <p:childTnLst>
                        <p:par>
                          <p:cTn id="236" fill="hold">
                            <p:stCondLst>
                              <p:cond delay="0"/>
                            </p:stCondLst>
                            <p:childTnLst>
                              <p:par>
                                <p:cTn id="237" presetID="2" presetClass="entr" presetSubtype="4" fill="hold" grpId="0" nodeType="clickEffect">
                                  <p:stCondLst>
                                    <p:cond delay="0"/>
                                  </p:stCondLst>
                                  <p:childTnLst>
                                    <p:set>
                                      <p:cBhvr>
                                        <p:cTn id="238" dur="1" fill="hold">
                                          <p:stCondLst>
                                            <p:cond delay="0"/>
                                          </p:stCondLst>
                                        </p:cTn>
                                        <p:tgtEl>
                                          <p:spTgt spid="76"/>
                                        </p:tgtEl>
                                        <p:attrNameLst>
                                          <p:attrName>style.visibility</p:attrName>
                                        </p:attrNameLst>
                                      </p:cBhvr>
                                      <p:to>
                                        <p:strVal val="visible"/>
                                      </p:to>
                                    </p:set>
                                    <p:anim calcmode="lin" valueType="num">
                                      <p:cBhvr additive="base">
                                        <p:cTn id="239" dur="500" fill="hold"/>
                                        <p:tgtEl>
                                          <p:spTgt spid="76"/>
                                        </p:tgtEl>
                                        <p:attrNameLst>
                                          <p:attrName>ppt_x</p:attrName>
                                        </p:attrNameLst>
                                      </p:cBhvr>
                                      <p:tavLst>
                                        <p:tav tm="0">
                                          <p:val>
                                            <p:strVal val="#ppt_x"/>
                                          </p:val>
                                        </p:tav>
                                        <p:tav tm="100000">
                                          <p:val>
                                            <p:strVal val="#ppt_x"/>
                                          </p:val>
                                        </p:tav>
                                      </p:tavLst>
                                    </p:anim>
                                    <p:anim calcmode="lin" valueType="num">
                                      <p:cBhvr additive="base">
                                        <p:cTn id="240"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241" fill="hold">
                      <p:stCondLst>
                        <p:cond delay="indefinite"/>
                      </p:stCondLst>
                      <p:childTnLst>
                        <p:par>
                          <p:cTn id="242" fill="hold">
                            <p:stCondLst>
                              <p:cond delay="0"/>
                            </p:stCondLst>
                            <p:childTnLst>
                              <p:par>
                                <p:cTn id="243" presetID="2" presetClass="entr" presetSubtype="4" fill="hold" grpId="0" nodeType="clickEffect">
                                  <p:stCondLst>
                                    <p:cond delay="0"/>
                                  </p:stCondLst>
                                  <p:childTnLst>
                                    <p:set>
                                      <p:cBhvr>
                                        <p:cTn id="244" dur="1" fill="hold">
                                          <p:stCondLst>
                                            <p:cond delay="0"/>
                                          </p:stCondLst>
                                        </p:cTn>
                                        <p:tgtEl>
                                          <p:spTgt spid="89"/>
                                        </p:tgtEl>
                                        <p:attrNameLst>
                                          <p:attrName>style.visibility</p:attrName>
                                        </p:attrNameLst>
                                      </p:cBhvr>
                                      <p:to>
                                        <p:strVal val="visible"/>
                                      </p:to>
                                    </p:set>
                                    <p:anim calcmode="lin" valueType="num">
                                      <p:cBhvr additive="base">
                                        <p:cTn id="245" dur="500" fill="hold"/>
                                        <p:tgtEl>
                                          <p:spTgt spid="89"/>
                                        </p:tgtEl>
                                        <p:attrNameLst>
                                          <p:attrName>ppt_x</p:attrName>
                                        </p:attrNameLst>
                                      </p:cBhvr>
                                      <p:tavLst>
                                        <p:tav tm="0">
                                          <p:val>
                                            <p:strVal val="#ppt_x"/>
                                          </p:val>
                                        </p:tav>
                                        <p:tav tm="100000">
                                          <p:val>
                                            <p:strVal val="#ppt_x"/>
                                          </p:val>
                                        </p:tav>
                                      </p:tavLst>
                                    </p:anim>
                                    <p:anim calcmode="lin" valueType="num">
                                      <p:cBhvr additive="base">
                                        <p:cTn id="246"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0" grpId="0"/>
      <p:bldP spid="21" grpId="0"/>
      <p:bldP spid="23" grpId="0"/>
      <p:bldP spid="36" grpId="0"/>
      <p:bldP spid="37" grpId="0"/>
      <p:bldP spid="38" grpId="0"/>
      <p:bldP spid="39" grpId="0"/>
      <p:bldP spid="41" grpId="0"/>
      <p:bldP spid="42" grpId="0"/>
      <p:bldP spid="44" grpId="0"/>
      <p:bldP spid="45" grpId="0"/>
      <p:bldP spid="48" grpId="0"/>
      <p:bldP spid="49" grpId="0"/>
      <p:bldP spid="51" grpId="0"/>
      <p:bldP spid="52" grpId="0"/>
      <p:bldP spid="54" grpId="0"/>
      <p:bldP spid="55" grpId="0"/>
      <p:bldP spid="57" grpId="0"/>
      <p:bldP spid="58" grpId="0"/>
      <p:bldP spid="59" grpId="0"/>
      <p:bldP spid="60" grpId="0"/>
      <p:bldP spid="63" grpId="0"/>
      <p:bldP spid="64" grpId="0"/>
      <p:bldP spid="66" grpId="0"/>
      <p:bldP spid="50" grpId="0"/>
      <p:bldP spid="69" grpId="0"/>
      <p:bldP spid="71" grpId="0"/>
      <p:bldP spid="72" grpId="0"/>
      <p:bldP spid="73" grpId="0"/>
      <p:bldP spid="75" grpId="0"/>
      <p:bldP spid="78" grpId="0"/>
      <p:bldP spid="80" grpId="0"/>
      <p:bldP spid="81" grpId="0"/>
      <p:bldP spid="82" grpId="0"/>
      <p:bldP spid="83" grpId="0"/>
      <p:bldP spid="84" grpId="0"/>
      <p:bldP spid="85" grpId="0"/>
      <p:bldP spid="86" grpId="0"/>
      <p:bldP spid="87" grpId="0"/>
      <p:bldP spid="88" grpId="0"/>
      <p:bldP spid="90" grpId="0"/>
      <p:bldP spid="2" grpId="0"/>
      <p:bldP spid="65" grpId="0"/>
      <p:bldP spid="77" grpId="0"/>
      <p:bldP spid="79" grpId="0"/>
      <p:bldP spid="91" grpId="0"/>
      <p:bldP spid="61" grpId="0"/>
      <p:bldP spid="70" grpId="0" animBg="1"/>
      <p:bldP spid="4" grpId="0" animBg="1"/>
      <p:bldP spid="74" grpId="0" animBg="1"/>
      <p:bldP spid="76" grpId="0" animBg="1"/>
      <p:bldP spid="8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71C99B-6D5A-4C8B-A204-5031CA1CF789}"/>
              </a:ext>
            </a:extLst>
          </p:cNvPr>
          <p:cNvSpPr>
            <a:spLocks noGrp="1"/>
          </p:cNvSpPr>
          <p:nvPr>
            <p:ph type="title"/>
          </p:nvPr>
        </p:nvSpPr>
        <p:spPr/>
        <p:txBody>
          <a:bodyPr/>
          <a:lstStyle/>
          <a:p>
            <a:r>
              <a:rPr lang="en-GB" dirty="0"/>
              <a:t>Principles </a:t>
            </a:r>
          </a:p>
        </p:txBody>
      </p:sp>
      <p:sp>
        <p:nvSpPr>
          <p:cNvPr id="5" name="Content Placeholder 4">
            <a:extLst>
              <a:ext uri="{FF2B5EF4-FFF2-40B4-BE49-F238E27FC236}">
                <a16:creationId xmlns:a16="http://schemas.microsoft.com/office/drawing/2014/main" id="{3E7578C2-DE67-4025-9233-7D293732D580}"/>
              </a:ext>
            </a:extLst>
          </p:cNvPr>
          <p:cNvSpPr>
            <a:spLocks noGrp="1"/>
          </p:cNvSpPr>
          <p:nvPr>
            <p:ph idx="1"/>
          </p:nvPr>
        </p:nvSpPr>
        <p:spPr/>
        <p:txBody>
          <a:bodyPr/>
          <a:lstStyle/>
          <a:p>
            <a:r>
              <a:rPr lang="en-GB" sz="1400" b="1" dirty="0"/>
              <a:t>We work to end the perpetration of domestic and sexual violence and abuse</a:t>
            </a:r>
          </a:p>
          <a:p>
            <a:r>
              <a:rPr lang="en-GB" sz="1400" dirty="0"/>
              <a:t>We challenge attitudes, beliefs and behaviours that underpin and perpetuate domestic and sexual violence and abuse, and work to prevent domestic and sexual violence and abuse now and in future generations.</a:t>
            </a:r>
          </a:p>
          <a:p>
            <a:r>
              <a:rPr lang="en-GB" sz="1400" dirty="0"/>
              <a:t>We hold abusive behaviour to account</a:t>
            </a:r>
          </a:p>
          <a:p>
            <a:r>
              <a:rPr lang="en-GB" sz="1400" dirty="0"/>
              <a:t>Domestic and sexual violence and abuse is unacceptable. We disrupt and hold abusive behaviour to account, with the safety and wellbeing of victims at the centre of our response.</a:t>
            </a:r>
          </a:p>
          <a:p>
            <a:r>
              <a:rPr lang="en-GB" sz="1400" b="1" dirty="0"/>
              <a:t>We are led by real lives</a:t>
            </a:r>
          </a:p>
          <a:p>
            <a:r>
              <a:rPr lang="en-GB" sz="1400" dirty="0"/>
              <a:t>We listen, believe and act on the voices of people in Devon who have experienced domestic and sexual violence and abuse, and put them at the heart of everything we do.</a:t>
            </a:r>
          </a:p>
          <a:p>
            <a:r>
              <a:rPr lang="en-GB" sz="1400" b="1" dirty="0"/>
              <a:t>We work in partnership</a:t>
            </a:r>
          </a:p>
          <a:p>
            <a:r>
              <a:rPr lang="en-GB" sz="1400" dirty="0"/>
              <a:t>It is everyone’s responsibility to end domestic and sexual violence and abuse. We work together to make this a reality.</a:t>
            </a:r>
          </a:p>
          <a:p>
            <a:r>
              <a:rPr lang="en-GB" sz="1400" b="1" dirty="0"/>
              <a:t>We work with the most marginalised</a:t>
            </a:r>
          </a:p>
          <a:p>
            <a:endParaRPr lang="en-GB" sz="1400" dirty="0"/>
          </a:p>
          <a:p>
            <a:endParaRPr lang="en-GB" sz="1400" dirty="0"/>
          </a:p>
        </p:txBody>
      </p:sp>
      <p:sp>
        <p:nvSpPr>
          <p:cNvPr id="2" name="Slide Number Placeholder 1">
            <a:extLst>
              <a:ext uri="{FF2B5EF4-FFF2-40B4-BE49-F238E27FC236}">
                <a16:creationId xmlns:a16="http://schemas.microsoft.com/office/drawing/2014/main" id="{161A0177-1E51-40E0-BBCE-DC767E2B9CA0}"/>
              </a:ext>
            </a:extLst>
          </p:cNvPr>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CDB0BE6C-439A-41AA-8C7E-97744EE671FD}" type="slidenum">
              <a:rPr kumimoji="0" lang="en-GB" altLang="en-US" sz="1200" b="0" i="0" u="none" strike="noStrike" kern="1200" cap="none" spc="0" normalizeH="0" baseline="0" noProof="0" smtClean="0">
                <a:ln>
                  <a:noFill/>
                </a:ln>
                <a:solidFill>
                  <a:prstClr val="white"/>
                </a:solidFill>
                <a:effectLst/>
                <a:uLnTx/>
                <a:uFillTx/>
                <a:latin typeface="Arial" pitchFamily="84" charset="0"/>
                <a:ea typeface="ヒラギノ角ゴ Pro W3" pitchFamily="84" charset="-128"/>
                <a:cs typeface="+mn-cs"/>
              </a:rPr>
              <a:pPr marL="0" marR="0" lvl="0" indent="0" algn="l"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3675454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E7578C2-DE67-4025-9233-7D293732D580}"/>
              </a:ext>
            </a:extLst>
          </p:cNvPr>
          <p:cNvSpPr>
            <a:spLocks noGrp="1"/>
          </p:cNvSpPr>
          <p:nvPr>
            <p:ph idx="1"/>
          </p:nvPr>
        </p:nvSpPr>
        <p:spPr>
          <a:xfrm>
            <a:off x="2082000" y="1196753"/>
            <a:ext cx="8028000" cy="4264475"/>
          </a:xfrm>
        </p:spPr>
        <p:txBody>
          <a:bodyPr/>
          <a:lstStyle/>
          <a:p>
            <a:r>
              <a:rPr lang="en-GB" sz="1300" dirty="0"/>
              <a:t>We recognise that those who are most marginalised by our society are often those who are most at risk of domestic and sexual violence and abuse. We work together to tackle its root causes and harmful consequences.</a:t>
            </a:r>
          </a:p>
          <a:p>
            <a:r>
              <a:rPr lang="en-GB" sz="1300" b="1" dirty="0"/>
              <a:t>We make every contact count</a:t>
            </a:r>
          </a:p>
          <a:p>
            <a:r>
              <a:rPr lang="en-GB" sz="1300" dirty="0"/>
              <a:t>We always look for the causes beyond the presenting issues and ensure that ‘no door is the wrong door’ for anyone asking for support.</a:t>
            </a:r>
          </a:p>
          <a:p>
            <a:r>
              <a:rPr lang="en-GB" sz="1300" b="1" dirty="0"/>
              <a:t>We develop consistent, trusted relationships</a:t>
            </a:r>
          </a:p>
          <a:p>
            <a:r>
              <a:rPr lang="en-GB" sz="1300" dirty="0"/>
              <a:t>We spend time developing consistent, non-judgemental and trusted relationships and empower professionals to respond in the right way at the right time.</a:t>
            </a:r>
          </a:p>
          <a:p>
            <a:r>
              <a:rPr lang="en-GB" sz="1300" dirty="0"/>
              <a:t>We value people</a:t>
            </a:r>
          </a:p>
          <a:p>
            <a:r>
              <a:rPr lang="en-GB" sz="1300" b="1" dirty="0"/>
              <a:t>Everyone has strength, resilience and agency. We support people and communities to find an approach which is right for them.</a:t>
            </a:r>
          </a:p>
          <a:p>
            <a:r>
              <a:rPr lang="en-GB" sz="1300" dirty="0"/>
              <a:t>We give permission</a:t>
            </a:r>
          </a:p>
          <a:p>
            <a:r>
              <a:rPr lang="en-GB" sz="1300" b="1" dirty="0"/>
              <a:t>We give permission to identify and challenge behaviours, practices and attitudes that perpetuate domestic and sexual violence and abuse.</a:t>
            </a:r>
          </a:p>
          <a:p>
            <a:r>
              <a:rPr lang="en-GB" sz="1300" b="1" dirty="0"/>
              <a:t>We promote healthy relationships</a:t>
            </a:r>
          </a:p>
          <a:p>
            <a:r>
              <a:rPr lang="en-GB" sz="1300" dirty="0"/>
              <a:t>We model and promote healthy, positive and respectful relationships across the life-course in every relationship we have.</a:t>
            </a:r>
          </a:p>
        </p:txBody>
      </p:sp>
      <p:sp>
        <p:nvSpPr>
          <p:cNvPr id="2" name="Slide Number Placeholder 1">
            <a:extLst>
              <a:ext uri="{FF2B5EF4-FFF2-40B4-BE49-F238E27FC236}">
                <a16:creationId xmlns:a16="http://schemas.microsoft.com/office/drawing/2014/main" id="{161A0177-1E51-40E0-BBCE-DC767E2B9CA0}"/>
              </a:ext>
            </a:extLst>
          </p:cNvPr>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CDB0BE6C-439A-41AA-8C7E-97744EE671FD}" type="slidenum">
              <a:rPr kumimoji="0" lang="en-GB" altLang="en-US" sz="1200" b="0" i="0" u="none" strike="noStrike" kern="1200" cap="none" spc="0" normalizeH="0" baseline="0" noProof="0" smtClean="0">
                <a:ln>
                  <a:noFill/>
                </a:ln>
                <a:solidFill>
                  <a:prstClr val="white"/>
                </a:solidFill>
                <a:effectLst/>
                <a:uLnTx/>
                <a:uFillTx/>
                <a:latin typeface="Arial" pitchFamily="84" charset="0"/>
                <a:ea typeface="ヒラギノ角ゴ Pro W3" pitchFamily="84" charset="-128"/>
                <a:cs typeface="+mn-cs"/>
              </a:rPr>
              <a:pPr marL="0" marR="0" lvl="0" indent="0" algn="l"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755436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Impact </a:t>
            </a:r>
          </a:p>
        </p:txBody>
      </p:sp>
      <p:sp>
        <p:nvSpPr>
          <p:cNvPr id="6" name="Content Placeholder 5"/>
          <p:cNvSpPr>
            <a:spLocks noGrp="1"/>
          </p:cNvSpPr>
          <p:nvPr>
            <p:ph idx="1"/>
          </p:nvPr>
        </p:nvSpPr>
        <p:spPr>
          <a:xfrm>
            <a:off x="1991544" y="2060849"/>
            <a:ext cx="8028000" cy="4064455"/>
          </a:xfrm>
        </p:spPr>
        <p:txBody>
          <a:bodyPr/>
          <a:lstStyle/>
          <a:p>
            <a:pPr marL="615950" lvl="2" indent="-742950"/>
            <a:r>
              <a:rPr lang="en-GB" sz="2400" dirty="0"/>
              <a:t>Important process for Devon </a:t>
            </a:r>
          </a:p>
          <a:p>
            <a:pPr marL="1025525" lvl="3" indent="-742950">
              <a:buFont typeface="+mj-lt"/>
              <a:buAutoNum type="arabicPeriod"/>
            </a:pPr>
            <a:r>
              <a:rPr lang="en-GB" sz="2000" i="1" dirty="0"/>
              <a:t>Clear vision and leadership </a:t>
            </a:r>
          </a:p>
          <a:p>
            <a:pPr marL="1025525" lvl="3" indent="-742950">
              <a:buFont typeface="+mj-lt"/>
              <a:buAutoNum type="arabicPeriod"/>
            </a:pPr>
            <a:r>
              <a:rPr lang="en-GB" sz="2000" i="1" dirty="0"/>
              <a:t>Strong partnerships and relationships </a:t>
            </a:r>
          </a:p>
          <a:p>
            <a:pPr marL="1025525" lvl="3" indent="-742950">
              <a:buFont typeface="+mj-lt"/>
              <a:buAutoNum type="arabicPeriod"/>
            </a:pPr>
            <a:r>
              <a:rPr lang="en-GB" sz="2000" i="1" dirty="0"/>
              <a:t>Advocacy  </a:t>
            </a:r>
          </a:p>
          <a:p>
            <a:pPr marL="754063" lvl="1" indent="-742950">
              <a:buFont typeface="Arial" panose="020B0604020202020204" pitchFamily="34" charset="0"/>
              <a:buChar char="•"/>
            </a:pPr>
            <a:r>
              <a:rPr lang="en-GB" sz="2400" dirty="0"/>
              <a:t>Grounded in voices of survivors </a:t>
            </a:r>
          </a:p>
          <a:p>
            <a:pPr marL="754063" lvl="1" indent="-742950">
              <a:buFont typeface="Arial" panose="020B0604020202020204" pitchFamily="34" charset="0"/>
              <a:buChar char="•"/>
            </a:pPr>
            <a:r>
              <a:rPr lang="en-GB" sz="2400" dirty="0"/>
              <a:t>Multi-agency action planning and delivery </a:t>
            </a:r>
          </a:p>
          <a:p>
            <a:pPr marL="754063" lvl="1" indent="-742950">
              <a:buFont typeface="Arial" panose="020B0604020202020204" pitchFamily="34" charset="0"/>
              <a:buChar char="•"/>
            </a:pPr>
            <a:r>
              <a:rPr lang="en-GB" sz="2400" dirty="0"/>
              <a:t>Raised profile of issue</a:t>
            </a:r>
          </a:p>
          <a:p>
            <a:pPr marL="754063" lvl="1" indent="-742950">
              <a:buFont typeface="Arial" panose="020B0604020202020204" pitchFamily="34" charset="0"/>
              <a:buChar char="•"/>
            </a:pPr>
            <a:r>
              <a:rPr lang="en-GB" sz="2400" dirty="0"/>
              <a:t>Increased resourcing and funding </a:t>
            </a:r>
          </a:p>
          <a:p>
            <a:pPr marL="754063" lvl="1" indent="-742950">
              <a:buFont typeface="Arial" panose="020B0604020202020204" pitchFamily="34" charset="0"/>
              <a:buChar char="•"/>
            </a:pPr>
            <a:r>
              <a:rPr lang="en-GB" sz="2400" dirty="0"/>
              <a:t>Investment in prevention (pilot projects) </a:t>
            </a:r>
          </a:p>
        </p:txBody>
      </p:sp>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rPr>
              <a:t>  </a:t>
            </a:r>
          </a:p>
        </p:txBody>
      </p:sp>
    </p:spTree>
    <p:extLst>
      <p:ext uri="{BB962C8B-B14F-4D97-AF65-F5344CB8AC3E}">
        <p14:creationId xmlns:p14="http://schemas.microsoft.com/office/powerpoint/2010/main" val="3098820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Public Health Approach </a:t>
            </a:r>
          </a:p>
        </p:txBody>
      </p:sp>
      <p:sp>
        <p:nvSpPr>
          <p:cNvPr id="3" name="Content Placeholder 2"/>
          <p:cNvSpPr>
            <a:spLocks noGrp="1"/>
          </p:cNvSpPr>
          <p:nvPr>
            <p:ph idx="1"/>
          </p:nvPr>
        </p:nvSpPr>
        <p:spPr/>
        <p:txBody>
          <a:bodyPr/>
          <a:lstStyle/>
          <a:p>
            <a:pPr marL="571500" indent="-571500">
              <a:buFont typeface="Arial" panose="020B0604020202020204" pitchFamily="34" charset="0"/>
              <a:buChar char="•"/>
            </a:pPr>
            <a:r>
              <a:rPr lang="en-GB" sz="2800" dirty="0"/>
              <a:t>Strategic framework for the prevention of DSVA</a:t>
            </a:r>
          </a:p>
          <a:p>
            <a:pPr marL="571500" indent="-571500">
              <a:buFont typeface="Arial" panose="020B0604020202020204" pitchFamily="34" charset="0"/>
              <a:buChar char="•"/>
            </a:pPr>
            <a:r>
              <a:rPr lang="en-GB" sz="2800" dirty="0"/>
              <a:t>Embeds public health, preventative, whole-system approach</a:t>
            </a:r>
          </a:p>
          <a:p>
            <a:pPr marL="571500" indent="-571500">
              <a:buFont typeface="Arial" panose="020B0604020202020204" pitchFamily="34" charset="0"/>
              <a:buChar char="•"/>
            </a:pPr>
            <a:r>
              <a:rPr lang="en-GB" sz="2800" dirty="0"/>
              <a:t>Promotes evidence based, multi-agency action on this priority </a:t>
            </a:r>
          </a:p>
          <a:p>
            <a:pPr marL="571500" indent="-571500">
              <a:buFont typeface="Arial" panose="020B0604020202020204" pitchFamily="34" charset="0"/>
              <a:buChar char="•"/>
            </a:pPr>
            <a:r>
              <a:rPr lang="en-GB" sz="2800" dirty="0"/>
              <a:t>Encourages collaboration and system thinking  </a:t>
            </a:r>
          </a:p>
          <a:p>
            <a:pPr marL="571500" indent="-571500">
              <a:buFont typeface="Arial" panose="020B0604020202020204" pitchFamily="34" charset="0"/>
              <a:buChar char="•"/>
            </a:pPr>
            <a:endParaRPr lang="en-GB" sz="2800" dirty="0"/>
          </a:p>
        </p:txBody>
      </p:sp>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1291164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pic>
        <p:nvPicPr>
          <p:cNvPr id="6" name="Picture 2" descr="P:\CExeGov\Public Health\DAAT\DEVONDAAT\ADMIN\LOGOS\Public Health Devon 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09931" y="1556792"/>
            <a:ext cx="6235894" cy="100811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university of exe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6162" y="3778487"/>
            <a:ext cx="2095500" cy="20955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Image result for the innovation unit"/>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sp>
        <p:nvSpPr>
          <p:cNvPr id="8" name="AutoShape 6" descr="Image result for the innovation unit"/>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pitchFamily="84" charset="0"/>
              <a:ea typeface="ヒラギノ角ゴ Pro W3" pitchFamily="84" charset="-128"/>
              <a:cs typeface="+mn-cs"/>
            </a:endParaRPr>
          </a:p>
        </p:txBody>
      </p:sp>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6639" y="2979726"/>
            <a:ext cx="2742583" cy="923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6776" y="3318245"/>
            <a:ext cx="1599729" cy="2872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07375" y="3674855"/>
            <a:ext cx="2838450"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descr="Image result for Exeter SAFE SERVICES"/>
          <p:cNvPicPr>
            <a:picLocks noChangeAspect="1" noChangeArrowheads="1"/>
          </p:cNvPicPr>
          <p:nvPr/>
        </p:nvPicPr>
        <p:blipFill rotWithShape="1">
          <a:blip r:embed="rId7">
            <a:extLst>
              <a:ext uri="{28A0092B-C50C-407E-A947-70E740481C1C}">
                <a14:useLocalDpi xmlns:a14="http://schemas.microsoft.com/office/drawing/2010/main" val="0"/>
              </a:ext>
            </a:extLst>
          </a:blip>
          <a:srcRect t="34878" b="37233"/>
          <a:stretch/>
        </p:blipFill>
        <p:spPr bwMode="auto">
          <a:xfrm>
            <a:off x="5303912" y="4977125"/>
            <a:ext cx="4350618" cy="1213360"/>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p:cNvSpPr>
            <a:spLocks noGrp="1"/>
          </p:cNvSpPr>
          <p:nvPr>
            <p:ph type="title"/>
          </p:nvPr>
        </p:nvSpPr>
        <p:spPr>
          <a:xfrm>
            <a:off x="3493375" y="548680"/>
            <a:ext cx="8028000" cy="648072"/>
          </a:xfrm>
        </p:spPr>
        <p:txBody>
          <a:bodyPr/>
          <a:lstStyle/>
          <a:p>
            <a:r>
              <a:rPr lang="en-GB" dirty="0"/>
              <a:t>Project Partners: </a:t>
            </a:r>
          </a:p>
        </p:txBody>
      </p:sp>
      <p:pic>
        <p:nvPicPr>
          <p:cNvPr id="1037" name="Picture 13" descr="Image result for north devon against domestic abus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2215" y="1772817"/>
            <a:ext cx="2412671" cy="931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0266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p:txBody>
          <a:bodyPr/>
          <a:lstStyle/>
          <a:p>
            <a:r>
              <a:rPr lang="en-GB" dirty="0"/>
              <a:t>Thank you for listening</a:t>
            </a:r>
          </a:p>
          <a:p>
            <a:endParaRPr lang="en-GB" dirty="0"/>
          </a:p>
          <a:p>
            <a:r>
              <a:rPr lang="en-GB" i="1" dirty="0"/>
              <a:t>Contact –  Lara Snowdon </a:t>
            </a:r>
          </a:p>
          <a:p>
            <a:r>
              <a:rPr lang="en-GB" i="1" dirty="0">
                <a:hlinkClick r:id="rId2"/>
              </a:rPr>
              <a:t>Lara.snowdon@phe.gov.uk</a:t>
            </a:r>
            <a:r>
              <a:rPr lang="en-GB" i="1" dirty="0"/>
              <a:t> </a:t>
            </a:r>
          </a:p>
        </p:txBody>
      </p:sp>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Arial" pitchFamily="84" charset="0"/>
                <a:ea typeface="ヒラギノ角ゴ Pro W3" pitchFamily="84" charset="-128"/>
                <a:cs typeface="+mn-cs"/>
              </a:rPr>
              <a:t>  </a:t>
            </a:r>
            <a:endParaRPr kumimoji="0" lang="en-US" sz="1200" b="0" i="0" u="none" strike="noStrike" kern="1200" cap="none" spc="0" normalizeH="0" baseline="0" noProof="0" dirty="0">
              <a:ln>
                <a:noFill/>
              </a:ln>
              <a:solidFill>
                <a:prstClr val="white"/>
              </a:solidFill>
              <a:effectLst/>
              <a:uLnTx/>
              <a:uFillTx/>
              <a:latin typeface="Arial" pitchFamily="84" charset="0"/>
              <a:ea typeface="ヒラギノ角ゴ Pro W3" pitchFamily="84" charset="-128"/>
              <a:cs typeface="+mn-cs"/>
            </a:endParaRPr>
          </a:p>
        </p:txBody>
      </p:sp>
    </p:spTree>
    <p:extLst>
      <p:ext uri="{BB962C8B-B14F-4D97-AF65-F5344CB8AC3E}">
        <p14:creationId xmlns:p14="http://schemas.microsoft.com/office/powerpoint/2010/main" val="3975284194"/>
      </p:ext>
    </p:extLst>
  </p:cSld>
  <p:clrMapOvr>
    <a:masterClrMapping/>
  </p:clrMapOvr>
</p:sld>
</file>

<file path=ppt/theme/theme1.xml><?xml version="1.0" encoding="utf-8"?>
<a:theme xmlns:a="http://schemas.openxmlformats.org/drawingml/2006/main" name="5_Office Theme">
  <a:themeElements>
    <a:clrScheme name="Public Health England">
      <a:dk1>
        <a:sysClr val="windowText" lastClr="000000"/>
      </a:dk1>
      <a:lt1>
        <a:sysClr val="window" lastClr="FFFFFF"/>
      </a:lt1>
      <a:dk2>
        <a:srgbClr val="009966"/>
      </a:dk2>
      <a:lt2>
        <a:srgbClr val="98002E"/>
      </a:lt2>
      <a:accent1>
        <a:srgbClr val="11175E"/>
      </a:accent1>
      <a:accent2>
        <a:srgbClr val="D8B5A3"/>
      </a:accent2>
      <a:accent3>
        <a:srgbClr val="F9A25E"/>
      </a:accent3>
      <a:accent4>
        <a:srgbClr val="EEB111"/>
      </a:accent4>
      <a:accent5>
        <a:srgbClr val="00B274"/>
      </a:accent5>
      <a:accent6>
        <a:srgbClr val="A7A9AC"/>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F5AF49CB7BCF428DD603CB245832C0" ma:contentTypeVersion="10" ma:contentTypeDescription="Create a new document." ma:contentTypeScope="" ma:versionID="f99edb61e54e0b5ab337e2b5800a0b3f">
  <xsd:schema xmlns:xsd="http://www.w3.org/2001/XMLSchema" xmlns:xs="http://www.w3.org/2001/XMLSchema" xmlns:p="http://schemas.microsoft.com/office/2006/metadata/properties" xmlns:ns2="e2aa94c8-1803-47de-96e0-292f67cf084e" xmlns:ns3="5aaea091-08a0-451b-84f3-34f796a5a0b9" targetNamespace="http://schemas.microsoft.com/office/2006/metadata/properties" ma:root="true" ma:fieldsID="6c6e91aa7a056185009f4195e7cc56f7" ns2:_="" ns3:_="">
    <xsd:import namespace="e2aa94c8-1803-47de-96e0-292f67cf084e"/>
    <xsd:import namespace="5aaea091-08a0-451b-84f3-34f796a5a0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a94c8-1803-47de-96e0-292f67cf084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aea091-08a0-451b-84f3-34f796a5a0b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DAF5E90-12F8-48EC-AE2B-126F55A611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a94c8-1803-47de-96e0-292f67cf084e"/>
    <ds:schemaRef ds:uri="5aaea091-08a0-451b-84f3-34f796a5a0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3FEB71-5F78-4D37-BEF0-DFE621CDE231}">
  <ds:schemaRefs>
    <ds:schemaRef ds:uri="http://schemas.microsoft.com/sharepoint/v3/contenttype/forms"/>
  </ds:schemaRefs>
</ds:datastoreItem>
</file>

<file path=customXml/itemProps3.xml><?xml version="1.0" encoding="utf-8"?>
<ds:datastoreItem xmlns:ds="http://schemas.openxmlformats.org/officeDocument/2006/customXml" ds:itemID="{D12A179F-758E-4DFB-9930-6A1648697E62}">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2aa94c8-1803-47de-96e0-292f67cf084e"/>
    <ds:schemaRef ds:uri="http://purl.org/dc/terms/"/>
    <ds:schemaRef ds:uri="5aaea091-08a0-451b-84f3-34f796a5a0b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TotalTime>
  <Words>2196</Words>
  <Application>Microsoft Office PowerPoint</Application>
  <PresentationFormat>Widescreen</PresentationFormat>
  <Paragraphs>342</Paragraphs>
  <Slides>25</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5_Office Theme</vt:lpstr>
      <vt:lpstr>A Strategic Framework for the Prevention of Domestic and Sexual Violence and Abuse  </vt:lpstr>
      <vt:lpstr>Introduction </vt:lpstr>
      <vt:lpstr>PowerPoint Presentation</vt:lpstr>
      <vt:lpstr>PowerPoint Presentation</vt:lpstr>
      <vt:lpstr>Headlines: </vt:lpstr>
      <vt:lpstr>PowerPoint Presentation</vt:lpstr>
      <vt:lpstr>PowerPoint Presentation</vt:lpstr>
      <vt:lpstr>Method</vt:lpstr>
      <vt:lpstr>Ethnographic research</vt:lpstr>
      <vt:lpstr>Professional interviews</vt:lpstr>
      <vt:lpstr>Literature review </vt:lpstr>
      <vt:lpstr>PowerPoint Presentation</vt:lpstr>
      <vt:lpstr>PowerPoint Presentation</vt:lpstr>
      <vt:lpstr>Spectrum of prevention </vt:lpstr>
      <vt:lpstr>PowerPoint Presentation</vt:lpstr>
      <vt:lpstr>PowerPoint Presentation</vt:lpstr>
      <vt:lpstr>PowerPoint Presentation</vt:lpstr>
      <vt:lpstr>PowerPoint Presentation</vt:lpstr>
      <vt:lpstr>PowerPoint Presentation</vt:lpstr>
      <vt:lpstr>Principles </vt:lpstr>
      <vt:lpstr>PowerPoint Presentation</vt:lpstr>
      <vt:lpstr>Impact </vt:lpstr>
      <vt:lpstr>A Public Health Approach </vt:lpstr>
      <vt:lpstr>Project Partners: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Strategic Framework for the Prevention of Domestic and Sexual Violence and Abuse  </dc:title>
  <dc:creator>Atlanta Lloyd</dc:creator>
  <cp:lastModifiedBy>Atlanta Lloyd</cp:lastModifiedBy>
  <cp:revision>1</cp:revision>
  <dcterms:created xsi:type="dcterms:W3CDTF">2019-03-18T11:49:04Z</dcterms:created>
  <dcterms:modified xsi:type="dcterms:W3CDTF">2019-03-18T11:51:00Z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0x01010029F5AF49CB7BCF428DD603CB245832C0</vt:lpwstr>
  </property>
</Properties>
</file>