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E598E-8470-499F-A9C9-4E56C8BF5715}" v="32" dt="2026-07-16T07:28:42.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60"/>
  </p:normalViewPr>
  <p:slideViewPr>
    <p:cSldViewPr snapToGrid="0">
      <p:cViewPr varScale="1">
        <p:scale>
          <a:sx n="118" d="100"/>
          <a:sy n="118" d="100"/>
        </p:scale>
        <p:origin x="3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1779372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2144913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2391743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3CC9BC-AE55-4BC3-87EE-565472A1ECB5}"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1992541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3CC9BC-AE55-4BC3-87EE-565472A1ECB5}" type="datetimeFigureOut">
              <a:rPr lang="en-GB" smtClean="0"/>
              <a:t>21/07/2026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905950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3CC9BC-AE55-4BC3-87EE-565472A1ECB5}" type="datetimeFigureOut">
              <a:rPr lang="en-GB" smtClean="0"/>
              <a:t>21/07/2026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45821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3CC9BC-AE55-4BC3-87EE-565472A1ECB5}" type="datetimeFigureOut">
              <a:rPr lang="en-GB" smtClean="0"/>
              <a:t>21/07/2026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2850396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3CC9BC-AE55-4BC3-87EE-565472A1ECB5}"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3535866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3CC9BC-AE55-4BC3-87EE-565472A1ECB5}"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2405438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2183457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DDFE906-FC76-4DD7-B6C2-4CD7E409F37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12667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03CC9BC-AE55-4BC3-87EE-565472A1ECB5}"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1280842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03CC9BC-AE55-4BC3-87EE-565472A1ECB5}"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DDFE906-FC76-4DD7-B6C2-4CD7E409F37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13796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03CC9BC-AE55-4BC3-87EE-565472A1ECB5}" type="datetimeFigureOut">
              <a:rPr lang="en-GB" smtClean="0"/>
              <a:t>21/07/2026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2504186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1726871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CC9BC-AE55-4BC3-87EE-565472A1ECB5}" type="datetimeFigureOut">
              <a:rPr lang="en-GB" smtClean="0"/>
              <a:t>21/07/2026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DDFE906-FC76-4DD7-B6C2-4CD7E409F37B}" type="slidenum">
              <a:rPr lang="en-GB" smtClean="0"/>
              <a:t>‹#›</a:t>
            </a:fld>
            <a:endParaRPr lang="en-GB"/>
          </a:p>
        </p:txBody>
      </p:sp>
    </p:spTree>
    <p:extLst>
      <p:ext uri="{BB962C8B-B14F-4D97-AF65-F5344CB8AC3E}">
        <p14:creationId xmlns:p14="http://schemas.microsoft.com/office/powerpoint/2010/main" val="4286048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03CC9BC-AE55-4BC3-87EE-565472A1ECB5}" type="datetimeFigureOut">
              <a:rPr lang="en-GB" smtClean="0"/>
              <a:t>21/07/2026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DDFE906-FC76-4DD7-B6C2-4CD7E409F37B}" type="slidenum">
              <a:rPr lang="en-GB" smtClean="0"/>
              <a:t>‹#›</a:t>
            </a:fld>
            <a:endParaRPr lang="en-GB"/>
          </a:p>
        </p:txBody>
      </p:sp>
    </p:spTree>
    <p:extLst>
      <p:ext uri="{BB962C8B-B14F-4D97-AF65-F5344CB8AC3E}">
        <p14:creationId xmlns:p14="http://schemas.microsoft.com/office/powerpoint/2010/main" val="208014419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25160435221150373" TargetMode="External"/><Relationship Id="rId13" Type="http://schemas.openxmlformats.org/officeDocument/2006/relationships/hyperlink" Target="https://psnet.ahrq.gov/primer/root-cause-analysis" TargetMode="External"/><Relationship Id="rId18" Type="http://schemas.openxmlformats.org/officeDocument/2006/relationships/hyperlink" Target="https://www.independent.co.uk/news/uk/england-b2047277.html" TargetMode="External"/><Relationship Id="rId3" Type="http://schemas.openxmlformats.org/officeDocument/2006/relationships/hyperlink" Target="https://www.bbc.com/news/health-39665223" TargetMode="External"/><Relationship Id="rId7" Type="http://schemas.openxmlformats.org/officeDocument/2006/relationships/hyperlink" Target="https://www.theguardian.com/society/2025/jul/20/nhs-facing-absolutely-shocking-27bn-bill-for-maternity-failings-in-england" TargetMode="External"/><Relationship Id="rId12" Type="http://schemas.openxmlformats.org/officeDocument/2006/relationships/hyperlink" Target="https://assets.kingsfund.org.uk/f/256914/x/ffbc1e7c0c/safer_births_report_february_2008.pdf" TargetMode="External"/><Relationship Id="rId17" Type="http://schemas.openxmlformats.org/officeDocument/2006/relationships/hyperlink" Target="https://www.bbc.com/news/articles/cgmd9gge7vvo?bcmt=1" TargetMode="External"/><Relationship Id="rId2" Type="http://schemas.openxmlformats.org/officeDocument/2006/relationships/hyperlink" Target="https://www.bbc.com/news/uk-england-shropshire-60925959" TargetMode="External"/><Relationship Id="rId16" Type="http://schemas.openxmlformats.org/officeDocument/2006/relationships/hyperlink" Target="https://doi.org/10.1097/pts.0000000000000810" TargetMode="External"/><Relationship Id="rId1" Type="http://schemas.openxmlformats.org/officeDocument/2006/relationships/slideLayout" Target="../slideLayouts/slideLayout2.xml"/><Relationship Id="rId6" Type="http://schemas.openxmlformats.org/officeDocument/2006/relationships/hyperlink" Target="https://www.ebsco.com/research-starters/social-sciences-and-humanities/donabedian-model" TargetMode="External"/><Relationship Id="rId11" Type="http://schemas.openxmlformats.org/officeDocument/2006/relationships/hyperlink" Target="https://resolution.nhs.uk/2022/07/20/nhs-resolution-continues-to-drive-down-litigation-annual-report-and-accounts-published-for-2021-22/" TargetMode="External"/><Relationship Id="rId5" Type="http://schemas.openxmlformats.org/officeDocument/2006/relationships/hyperlink" Target="https://www.gov.uk/government/news/marthas-rule-extended-to-all-maternity-services" TargetMode="External"/><Relationship Id="rId15" Type="http://schemas.openxmlformats.org/officeDocument/2006/relationships/hyperlink" Target="https://doi.org/10.2196/27180" TargetMode="External"/><Relationship Id="rId10" Type="http://schemas.openxmlformats.org/officeDocument/2006/relationships/hyperlink" Target="https://performanceandimprovement.nhs.wales/functions/quality-safety-and-improvement/improvement/improvement-cymru-academy/resource-library/academy-toolkit-guides/reasons-swiss-cheese-safety-model-toolkit/" TargetMode="External"/><Relationship Id="rId4" Type="http://schemas.openxmlformats.org/officeDocument/2006/relationships/hyperlink" Target="https://assets.publishing.service.gov.uk/media/624332fe8fa8f527744f0615/Final-Ockenden-Report-web-accessible.pdf" TargetMode="External"/><Relationship Id="rId9" Type="http://schemas.openxmlformats.org/officeDocument/2006/relationships/hyperlink" Target="https://doi.org/10.1093/pubmed/fdaf019" TargetMode="External"/><Relationship Id="rId14" Type="http://schemas.openxmlformats.org/officeDocument/2006/relationships/hyperlink" Target="https://www.dbth.nhs.uk/wp-content/uploads/2022/04/Public-Board-of-Director-Papers-26.4.2022-V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B1F97D9-A9D4-6F66-A748-1B5385AE5E1A}"/>
              </a:ext>
            </a:extLst>
          </p:cNvPr>
          <p:cNvSpPr>
            <a:spLocks noGrp="1"/>
          </p:cNvSpPr>
          <p:nvPr>
            <p:ph type="subTitle" idx="1"/>
          </p:nvPr>
        </p:nvSpPr>
        <p:spPr>
          <a:xfrm>
            <a:off x="1524000" y="653143"/>
            <a:ext cx="9144000" cy="5856514"/>
          </a:xfrm>
        </p:spPr>
        <p:txBody>
          <a:bodyPr>
            <a:normAutofit/>
          </a:bodyPr>
          <a:lstStyle/>
          <a:p>
            <a:pPr algn="l">
              <a:lnSpc>
                <a:spcPct val="150000"/>
              </a:lnSpc>
            </a:pPr>
            <a:r>
              <a:rPr lang="en-US" sz="1800" dirty="0">
                <a:latin typeface="Arial" panose="020B0604020202020204" pitchFamily="34" charset="0"/>
                <a:cs typeface="Arial" panose="020B0604020202020204" pitchFamily="34" charset="0"/>
              </a:rPr>
              <a:t>Name: Lorine </a:t>
            </a:r>
            <a:r>
              <a:rPr lang="en-US" sz="1800" dirty="0" err="1">
                <a:latin typeface="Arial" panose="020B0604020202020204" pitchFamily="34" charset="0"/>
                <a:cs typeface="Arial" panose="020B0604020202020204" pitchFamily="34" charset="0"/>
              </a:rPr>
              <a:t>Aikpaojie</a:t>
            </a:r>
            <a:endParaRPr lang="en-US" sz="1800" dirty="0">
              <a:latin typeface="Arial" panose="020B0604020202020204" pitchFamily="34" charset="0"/>
              <a:cs typeface="Arial" panose="020B0604020202020204" pitchFamily="34" charset="0"/>
            </a:endParaRPr>
          </a:p>
          <a:p>
            <a:pPr algn="l">
              <a:lnSpc>
                <a:spcPct val="150000"/>
              </a:lnSpc>
            </a:pPr>
            <a:r>
              <a:rPr lang="en-US" sz="1800" dirty="0">
                <a:latin typeface="Arial" panose="020B0604020202020204" pitchFamily="34" charset="0"/>
                <a:cs typeface="Arial" panose="020B0604020202020204" pitchFamily="34" charset="0"/>
              </a:rPr>
              <a:t>Student Number: 2532537</a:t>
            </a:r>
          </a:p>
          <a:p>
            <a:pPr algn="l">
              <a:lnSpc>
                <a:spcPct val="150000"/>
              </a:lnSpc>
            </a:pPr>
            <a:r>
              <a:rPr lang="en-US" sz="1800" dirty="0">
                <a:latin typeface="Arial" panose="020B0604020202020204" pitchFamily="34" charset="0"/>
                <a:cs typeface="Arial" panose="020B0604020202020204" pitchFamily="34" charset="0"/>
              </a:rPr>
              <a:t>Module Code: LCHS7006 </a:t>
            </a:r>
          </a:p>
          <a:p>
            <a:pPr algn="l">
              <a:lnSpc>
                <a:spcPct val="150000"/>
              </a:lnSpc>
            </a:pPr>
            <a:r>
              <a:rPr lang="en-US" sz="1800" dirty="0">
                <a:latin typeface="Arial" panose="020B0604020202020204" pitchFamily="34" charset="0"/>
                <a:cs typeface="Arial" panose="020B0604020202020204" pitchFamily="34" charset="0"/>
              </a:rPr>
              <a:t>Module: Quality Assurance and Service Improvements</a:t>
            </a:r>
          </a:p>
          <a:p>
            <a:pPr algn="l">
              <a:lnSpc>
                <a:spcPct val="150000"/>
              </a:lnSpc>
            </a:pPr>
            <a:r>
              <a:rPr lang="en-US" sz="1800" dirty="0">
                <a:latin typeface="Arial" panose="020B0604020202020204" pitchFamily="34" charset="0"/>
                <a:cs typeface="Arial" panose="020B0604020202020204" pitchFamily="34" charset="0"/>
              </a:rPr>
              <a:t>Lecturer Name: </a:t>
            </a:r>
            <a:r>
              <a:rPr lang="en-US" sz="1800" dirty="0" err="1">
                <a:latin typeface="Arial" panose="020B0604020202020204" pitchFamily="34" charset="0"/>
                <a:cs typeface="Arial" panose="020B0604020202020204" pitchFamily="34" charset="0"/>
              </a:rPr>
              <a:t>Dilhara</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Mampitiya</a:t>
            </a:r>
            <a:r>
              <a:rPr lang="en-US" sz="1800" dirty="0">
                <a:latin typeface="Arial" panose="020B0604020202020204" pitchFamily="34" charset="0"/>
                <a:cs typeface="Arial" panose="020B0604020202020204" pitchFamily="34" charset="0"/>
              </a:rPr>
              <a:t>   Christopher </a:t>
            </a:r>
            <a:r>
              <a:rPr lang="en-US" sz="1800" dirty="0" err="1">
                <a:latin typeface="Arial" panose="020B0604020202020204" pitchFamily="34" charset="0"/>
                <a:cs typeface="Arial" panose="020B0604020202020204" pitchFamily="34" charset="0"/>
              </a:rPr>
              <a:t>Mafuva</a:t>
            </a:r>
            <a:endParaRPr lang="en-US" sz="1800" dirty="0">
              <a:latin typeface="Arial" panose="020B0604020202020204" pitchFamily="34" charset="0"/>
              <a:cs typeface="Arial" panose="020B0604020202020204" pitchFamily="34" charset="0"/>
            </a:endParaRPr>
          </a:p>
          <a:p>
            <a:pPr algn="l">
              <a:lnSpc>
                <a:spcPct val="150000"/>
              </a:lnSpc>
            </a:pPr>
            <a:r>
              <a:rPr lang="en-US" sz="1800" dirty="0">
                <a:latin typeface="Arial" panose="020B0604020202020204" pitchFamily="34" charset="0"/>
                <a:cs typeface="Arial" panose="020B0604020202020204" pitchFamily="34" charset="0"/>
              </a:rPr>
              <a:t>Assignment Title: Component 1 Individual Presentation</a:t>
            </a:r>
          </a:p>
        </p:txBody>
      </p:sp>
    </p:spTree>
    <p:extLst>
      <p:ext uri="{BB962C8B-B14F-4D97-AF65-F5344CB8AC3E}">
        <p14:creationId xmlns:p14="http://schemas.microsoft.com/office/powerpoint/2010/main" val="2014422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AF3EA-F0D3-CF64-4D01-91B338D4A008}"/>
              </a:ext>
            </a:extLst>
          </p:cNvPr>
          <p:cNvSpPr>
            <a:spLocks noGrp="1"/>
          </p:cNvSpPr>
          <p:nvPr>
            <p:ph type="title"/>
          </p:nvPr>
        </p:nvSpPr>
        <p:spPr>
          <a:xfrm>
            <a:off x="838200" y="114754"/>
            <a:ext cx="10515600" cy="396875"/>
          </a:xfrm>
        </p:spPr>
        <p:txBody>
          <a:bodyPr>
            <a:normAutofit/>
          </a:bodyPr>
          <a:lstStyle/>
          <a:p>
            <a:r>
              <a:rPr lang="en-US" sz="1800" b="1" dirty="0">
                <a:latin typeface="Arial" panose="020B0604020202020204" pitchFamily="34" charset="0"/>
                <a:cs typeface="Arial" panose="020B0604020202020204" pitchFamily="34" charset="0"/>
              </a:rPr>
              <a:t>Introduction to the case study</a:t>
            </a: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70C5A44-6336-7EAE-833F-C7711BA58FED}"/>
              </a:ext>
            </a:extLst>
          </p:cNvPr>
          <p:cNvSpPr>
            <a:spLocks noGrp="1"/>
          </p:cNvSpPr>
          <p:nvPr>
            <p:ph idx="1"/>
          </p:nvPr>
        </p:nvSpPr>
        <p:spPr>
          <a:xfrm>
            <a:off x="838200" y="609600"/>
            <a:ext cx="10515600" cy="5883274"/>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This presentation examines the failures in maternity services at Shrewsbury and Telford Hospital NHS Trust (</a:t>
            </a:r>
            <a:r>
              <a:rPr lang="en-US" sz="1800" dirty="0" err="1">
                <a:latin typeface="Arial" panose="020B0604020202020204" pitchFamily="34" charset="0"/>
                <a:cs typeface="Arial" panose="020B0604020202020204" pitchFamily="34" charset="0"/>
              </a:rPr>
              <a:t>SaTH</a:t>
            </a:r>
            <a:r>
              <a:rPr lang="en-US" sz="1800" dirty="0">
                <a:latin typeface="Arial" panose="020B0604020202020204" pitchFamily="34" charset="0"/>
                <a:cs typeface="Arial" panose="020B0604020202020204" pitchFamily="34" charset="0"/>
              </a:rPr>
              <a:t>) and how they resulted in serious health complications and death, which were published in the </a:t>
            </a:r>
            <a:r>
              <a:rPr lang="en-US" sz="1800" dirty="0" err="1">
                <a:latin typeface="Arial" panose="020B0604020202020204" pitchFamily="34" charset="0"/>
                <a:cs typeface="Arial" panose="020B0604020202020204" pitchFamily="34" charset="0"/>
              </a:rPr>
              <a:t>Ockenden</a:t>
            </a:r>
            <a:r>
              <a:rPr lang="en-US" sz="1800" dirty="0">
                <a:latin typeface="Arial" panose="020B0604020202020204" pitchFamily="34" charset="0"/>
                <a:cs typeface="Arial" panose="020B0604020202020204" pitchFamily="34" charset="0"/>
              </a:rPr>
              <a:t> review. </a:t>
            </a:r>
          </a:p>
          <a:p>
            <a:pPr>
              <a:lnSpc>
                <a:spcPct val="150000"/>
              </a:lnSpc>
            </a:pPr>
            <a:r>
              <a:rPr lang="en-US" sz="1800" dirty="0">
                <a:latin typeface="Arial" panose="020B0604020202020204" pitchFamily="34" charset="0"/>
                <a:cs typeface="Arial" panose="020B0604020202020204" pitchFamily="34" charset="0"/>
              </a:rPr>
              <a:t>It was commissioned by Jeremy Hunt, the then Secretary of State for Health, with Donna </a:t>
            </a:r>
            <a:r>
              <a:rPr lang="en-US" sz="1800" dirty="0" err="1">
                <a:latin typeface="Arial" panose="020B0604020202020204" pitchFamily="34" charset="0"/>
                <a:cs typeface="Arial" panose="020B0604020202020204" pitchFamily="34" charset="0"/>
              </a:rPr>
              <a:t>Ockenden</a:t>
            </a:r>
            <a:r>
              <a:rPr lang="en-US" sz="1800" dirty="0">
                <a:latin typeface="Arial" panose="020B0604020202020204" pitchFamily="34" charset="0"/>
                <a:cs typeface="Arial" panose="020B0604020202020204" pitchFamily="34" charset="0"/>
              </a:rPr>
              <a:t> being tasked with leading the review of maternity services at the trust spanning the period from 2000 to 2019 (Department of Health and Social Care, 2022). </a:t>
            </a:r>
          </a:p>
          <a:p>
            <a:pPr>
              <a:lnSpc>
                <a:spcPct val="150000"/>
              </a:lnSpc>
            </a:pPr>
            <a:r>
              <a:rPr lang="en-US" sz="1800" dirty="0">
                <a:latin typeface="Arial" panose="020B0604020202020204" pitchFamily="34" charset="0"/>
                <a:cs typeface="Arial" panose="020B0604020202020204" pitchFamily="34" charset="0"/>
              </a:rPr>
              <a:t>The multi-professional, independent team of doctors and midwives reviewed maternity care for 1,498 families (Department of Health and Social Care, 2022). It unearthed repeated errors in care that resulted in avoidable harm. </a:t>
            </a:r>
          </a:p>
          <a:p>
            <a:pPr>
              <a:lnSpc>
                <a:spcPct val="150000"/>
              </a:lnSpc>
            </a:pPr>
            <a:r>
              <a:rPr lang="en-US" sz="1800" dirty="0">
                <a:latin typeface="Arial" panose="020B0604020202020204" pitchFamily="34" charset="0"/>
                <a:cs typeface="Arial" panose="020B0604020202020204" pitchFamily="34" charset="0"/>
              </a:rPr>
              <a:t>With better care, it was seen that more than 200 babies and nine mothers could have survived (Writtle, 2026). The review concluded that the trust failed to carry out proper investigations, did not learn, failed to improve, and overall failed in its mandate to safeguard babies and their mothers during such a critical time (Department of Health and Social Care, 2022).</a:t>
            </a:r>
          </a:p>
        </p:txBody>
      </p:sp>
    </p:spTree>
    <p:extLst>
      <p:ext uri="{BB962C8B-B14F-4D97-AF65-F5344CB8AC3E}">
        <p14:creationId xmlns:p14="http://schemas.microsoft.com/office/powerpoint/2010/main" val="1899895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BDC67-60A1-576E-D741-8119F8AEB5CA}"/>
              </a:ext>
            </a:extLst>
          </p:cNvPr>
          <p:cNvSpPr>
            <a:spLocks noGrp="1"/>
          </p:cNvSpPr>
          <p:nvPr>
            <p:ph type="title"/>
          </p:nvPr>
        </p:nvSpPr>
        <p:spPr>
          <a:xfrm>
            <a:off x="838200" y="365126"/>
            <a:ext cx="10515600" cy="396874"/>
          </a:xfrm>
        </p:spPr>
        <p:txBody>
          <a:bodyPr>
            <a:normAutofit/>
          </a:bodyPr>
          <a:lstStyle/>
          <a:p>
            <a:r>
              <a:rPr lang="en-GB" sz="1800" b="1" dirty="0">
                <a:latin typeface="Arial" panose="020B0604020202020204" pitchFamily="34" charset="0"/>
                <a:cs typeface="Arial" panose="020B0604020202020204" pitchFamily="34" charset="0"/>
              </a:rPr>
              <a:t>Context and scale of the problem</a:t>
            </a:r>
          </a:p>
        </p:txBody>
      </p:sp>
      <p:sp>
        <p:nvSpPr>
          <p:cNvPr id="3" name="Content Placeholder 2">
            <a:extLst>
              <a:ext uri="{FF2B5EF4-FFF2-40B4-BE49-F238E27FC236}">
                <a16:creationId xmlns:a16="http://schemas.microsoft.com/office/drawing/2014/main" id="{6322BFB7-B285-16A0-C7BA-F92A17C10B52}"/>
              </a:ext>
            </a:extLst>
          </p:cNvPr>
          <p:cNvSpPr>
            <a:spLocks noGrp="1"/>
          </p:cNvSpPr>
          <p:nvPr>
            <p:ph idx="1"/>
          </p:nvPr>
        </p:nvSpPr>
        <p:spPr>
          <a:xfrm>
            <a:off x="355600" y="838200"/>
            <a:ext cx="10998200" cy="6019800"/>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Donna Ockenden’s review is acknowledged as the largest investigation into NHS neonatal and maternity services in history (Department of Health and Social Care, NHS England and Murray, 2026). </a:t>
            </a:r>
          </a:p>
          <a:p>
            <a:pPr>
              <a:lnSpc>
                <a:spcPct val="150000"/>
              </a:lnSpc>
            </a:pPr>
            <a:r>
              <a:rPr lang="en-GB" sz="1800" dirty="0">
                <a:latin typeface="Arial" panose="020B0604020202020204" pitchFamily="34" charset="0"/>
                <a:cs typeface="Arial" panose="020B0604020202020204" pitchFamily="34" charset="0"/>
              </a:rPr>
              <a:t>It analysed the maternity care of 1,486 families, most of whom were Shrewsbury and Telford Hospital NHS Trust’s patients between 2000 and 2019; as some families were involved in multiple clinical incidents, a total of 1,592 cases involving mothers and babies were reviewed, with the earliest being from 1973 and the most recent from 2020 (Department of Health and Social Care, 2022).</a:t>
            </a:r>
          </a:p>
          <a:p>
            <a:pPr>
              <a:lnSpc>
                <a:spcPct val="150000"/>
              </a:lnSpc>
            </a:pPr>
            <a:r>
              <a:rPr lang="en-GB" sz="1800" dirty="0">
                <a:latin typeface="Arial" panose="020B0604020202020204" pitchFamily="34" charset="0"/>
                <a:cs typeface="Arial" panose="020B0604020202020204" pitchFamily="34" charset="0"/>
              </a:rPr>
              <a:t>The scale of harm is unprecedented. There were 201 babies who were noted to have survived given better care, and comprised 70 neonatal deaths and 131 stillbirths (BBC, 2022). 12 maternal deaths were reviewed, and in 9 of the incidents (75% of them), significant concerns in care received were observed (Wylie, 2022). Besides these, 29 incidents of severe brain injury in babies and 65 cases of cerebral palsy were noted (BBC, 2022). These statistics show the magnitude of the quality issue and the need for urgent investigations.</a:t>
            </a:r>
          </a:p>
        </p:txBody>
      </p:sp>
    </p:spTree>
    <p:extLst>
      <p:ext uri="{BB962C8B-B14F-4D97-AF65-F5344CB8AC3E}">
        <p14:creationId xmlns:p14="http://schemas.microsoft.com/office/powerpoint/2010/main" val="3813456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DE277-91F1-3963-E87C-E6B7BA70765B}"/>
              </a:ext>
            </a:extLst>
          </p:cNvPr>
          <p:cNvSpPr>
            <a:spLocks noGrp="1"/>
          </p:cNvSpPr>
          <p:nvPr>
            <p:ph type="title"/>
          </p:nvPr>
        </p:nvSpPr>
        <p:spPr>
          <a:xfrm>
            <a:off x="838200" y="153533"/>
            <a:ext cx="10515600" cy="527504"/>
          </a:xfrm>
        </p:spPr>
        <p:txBody>
          <a:bodyPr>
            <a:normAutofit/>
          </a:bodyPr>
          <a:lstStyle/>
          <a:p>
            <a:r>
              <a:rPr lang="en-US" sz="1800" b="1" dirty="0">
                <a:latin typeface="Arial" panose="020B0604020202020204" pitchFamily="34" charset="0"/>
                <a:cs typeface="Arial" panose="020B0604020202020204" pitchFamily="34" charset="0"/>
              </a:rPr>
              <a:t>How to apply the Swiss cheese model</a:t>
            </a:r>
            <a:endParaRPr lang="en-GB" sz="18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7AC1C93-A54D-01C9-9ABD-8D47808BFA7B}"/>
              </a:ext>
            </a:extLst>
          </p:cNvPr>
          <p:cNvSpPr>
            <a:spLocks noGrp="1"/>
          </p:cNvSpPr>
          <p:nvPr>
            <p:ph sz="half" idx="1"/>
          </p:nvPr>
        </p:nvSpPr>
        <p:spPr>
          <a:xfrm>
            <a:off x="88900" y="681037"/>
            <a:ext cx="7117443" cy="6023430"/>
          </a:xfrm>
        </p:spPr>
        <p:txBody>
          <a:bodyPr>
            <a:noAutofit/>
          </a:bodyPr>
          <a:lstStyle/>
          <a:p>
            <a:pPr marL="0" indent="0">
              <a:lnSpc>
                <a:spcPct val="150000"/>
              </a:lnSpc>
              <a:buNone/>
            </a:pPr>
            <a:r>
              <a:rPr lang="en-GB" sz="1600" dirty="0">
                <a:latin typeface="Arial" panose="020B0604020202020204" pitchFamily="34" charset="0"/>
                <a:cs typeface="Arial" panose="020B0604020202020204" pitchFamily="34" charset="0"/>
              </a:rPr>
              <a:t>The Swiss cheese model, developed by Professor James Reason, is a linear safety model evaluating accident causation and is used in industries such as healthcare for conducting risk analysis and managing risk (Improvement Cymru Academy, 2023).</a:t>
            </a:r>
          </a:p>
          <a:p>
            <a:pPr marL="0" indent="0">
              <a:lnSpc>
                <a:spcPct val="150000"/>
              </a:lnSpc>
              <a:buNone/>
            </a:pPr>
            <a:r>
              <a:rPr lang="en-GB" sz="1600" dirty="0">
                <a:latin typeface="Arial" panose="020B0604020202020204" pitchFamily="34" charset="0"/>
                <a:cs typeface="Arial" panose="020B0604020202020204" pitchFamily="34" charset="0"/>
              </a:rPr>
              <a:t>How it works:</a:t>
            </a:r>
          </a:p>
          <a:p>
            <a:pPr marL="514350" indent="-514350">
              <a:lnSpc>
                <a:spcPct val="150000"/>
              </a:lnSpc>
              <a:buFont typeface="+mj-lt"/>
              <a:buAutoNum type="arabicPeriod"/>
            </a:pPr>
            <a:r>
              <a:rPr lang="en-US" sz="1600" dirty="0">
                <a:latin typeface="Arial" panose="020B0604020202020204" pitchFamily="34" charset="0"/>
                <a:cs typeface="Arial" panose="020B0604020202020204" pitchFamily="34" charset="0"/>
              </a:rPr>
              <a:t>Imagine slices of Swiss cheese that have been lined up in a row.</a:t>
            </a:r>
          </a:p>
          <a:p>
            <a:pPr marL="514350" indent="-514350">
              <a:lnSpc>
                <a:spcPct val="150000"/>
              </a:lnSpc>
              <a:buFont typeface="+mj-lt"/>
              <a:buAutoNum type="arabicPeriod"/>
            </a:pPr>
            <a:r>
              <a:rPr lang="en-US" sz="1600" dirty="0">
                <a:latin typeface="Arial" panose="020B0604020202020204" pitchFamily="34" charset="0"/>
                <a:cs typeface="Arial" panose="020B0604020202020204" pitchFamily="34" charset="0"/>
              </a:rPr>
              <a:t>The slices – each slice represents a layer of </a:t>
            </a:r>
            <a:r>
              <a:rPr lang="en-US" sz="1600" dirty="0" err="1">
                <a:latin typeface="Arial" panose="020B0604020202020204" pitchFamily="34" charset="0"/>
                <a:cs typeface="Arial" panose="020B0604020202020204" pitchFamily="34" charset="0"/>
              </a:rPr>
              <a:t>defence</a:t>
            </a:r>
            <a:r>
              <a:rPr lang="en-US" sz="1600" dirty="0">
                <a:latin typeface="Arial" panose="020B0604020202020204" pitchFamily="34" charset="0"/>
                <a:cs typeface="Arial" panose="020B0604020202020204" pitchFamily="34" charset="0"/>
              </a:rPr>
              <a:t> within a healthcare system, such as technologies, procedures, human resources, and policies.</a:t>
            </a:r>
          </a:p>
          <a:p>
            <a:pPr marL="514350" indent="-514350">
              <a:lnSpc>
                <a:spcPct val="150000"/>
              </a:lnSpc>
              <a:buFont typeface="+mj-lt"/>
              <a:buAutoNum type="arabicPeriod"/>
            </a:pPr>
            <a:r>
              <a:rPr lang="en-US" sz="1600" dirty="0">
                <a:latin typeface="Arial" panose="020B0604020202020204" pitchFamily="34" charset="0"/>
                <a:cs typeface="Arial" panose="020B0604020202020204" pitchFamily="34" charset="0"/>
              </a:rPr>
              <a:t>The holes – each hole in the cheese represents failures or weaknesses in those </a:t>
            </a:r>
            <a:r>
              <a:rPr lang="en-US" sz="1600" dirty="0" err="1">
                <a:latin typeface="Arial" panose="020B0604020202020204" pitchFamily="34" charset="0"/>
                <a:cs typeface="Arial" panose="020B0604020202020204" pitchFamily="34" charset="0"/>
              </a:rPr>
              <a:t>defences</a:t>
            </a:r>
            <a:r>
              <a:rPr lang="en-US" sz="1600" dirty="0">
                <a:latin typeface="Arial" panose="020B0604020202020204" pitchFamily="34" charset="0"/>
                <a:cs typeface="Arial" panose="020B0604020202020204" pitchFamily="34" charset="0"/>
              </a:rPr>
              <a:t>. They vary in position and size, which represents the often unpredictable and dynamic nature of gaps in the system.</a:t>
            </a:r>
          </a:p>
          <a:p>
            <a:pPr marL="514350" indent="-514350">
              <a:lnSpc>
                <a:spcPct val="150000"/>
              </a:lnSpc>
              <a:buFont typeface="+mj-lt"/>
              <a:buAutoNum type="arabicPeriod"/>
            </a:pPr>
            <a:r>
              <a:rPr lang="en-US" sz="1600" dirty="0">
                <a:latin typeface="Arial" panose="020B0604020202020204" pitchFamily="34" charset="0"/>
                <a:cs typeface="Arial" panose="020B0604020202020204" pitchFamily="34" charset="0"/>
              </a:rPr>
              <a:t>When the holes on each level in the complex system line up, an opportunity for patient harm or an accident presents itself.</a:t>
            </a:r>
          </a:p>
        </p:txBody>
      </p:sp>
      <p:pic>
        <p:nvPicPr>
          <p:cNvPr id="7" name="Content Placeholder 6">
            <a:extLst>
              <a:ext uri="{FF2B5EF4-FFF2-40B4-BE49-F238E27FC236}">
                <a16:creationId xmlns:a16="http://schemas.microsoft.com/office/drawing/2014/main" id="{CBDC7B7A-38D0-B1CE-1028-936CEF93EE26}"/>
              </a:ext>
            </a:extLst>
          </p:cNvPr>
          <p:cNvPicPr>
            <a:picLocks noGrp="1" noChangeAspect="1"/>
          </p:cNvPicPr>
          <p:nvPr>
            <p:ph sz="half" idx="2"/>
          </p:nvPr>
        </p:nvPicPr>
        <p:blipFill>
          <a:blip r:embed="rId2"/>
          <a:stretch>
            <a:fillRect/>
          </a:stretch>
        </p:blipFill>
        <p:spPr>
          <a:xfrm>
            <a:off x="8882038" y="153533"/>
            <a:ext cx="3103133" cy="2670279"/>
          </a:xfrm>
          <a:prstGeom prst="rect">
            <a:avLst/>
          </a:prstGeom>
        </p:spPr>
      </p:pic>
      <p:sp>
        <p:nvSpPr>
          <p:cNvPr id="8" name="TextBox 7">
            <a:extLst>
              <a:ext uri="{FF2B5EF4-FFF2-40B4-BE49-F238E27FC236}">
                <a16:creationId xmlns:a16="http://schemas.microsoft.com/office/drawing/2014/main" id="{20F9C050-6085-356B-1A2B-51E96177D0DA}"/>
              </a:ext>
            </a:extLst>
          </p:cNvPr>
          <p:cNvSpPr txBox="1"/>
          <p:nvPr/>
        </p:nvSpPr>
        <p:spPr>
          <a:xfrm>
            <a:off x="7434943" y="3016002"/>
            <a:ext cx="4757057" cy="785343"/>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Fig. 1) The Swiss Cheese Model (Wiegmann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2021)</a:t>
            </a:r>
          </a:p>
        </p:txBody>
      </p:sp>
      <p:sp>
        <p:nvSpPr>
          <p:cNvPr id="9" name="TextBox 8">
            <a:extLst>
              <a:ext uri="{FF2B5EF4-FFF2-40B4-BE49-F238E27FC236}">
                <a16:creationId xmlns:a16="http://schemas.microsoft.com/office/drawing/2014/main" id="{635DCE65-8756-02AD-33F5-F5E36B3E2008}"/>
              </a:ext>
            </a:extLst>
          </p:cNvPr>
          <p:cNvSpPr txBox="1"/>
          <p:nvPr/>
        </p:nvSpPr>
        <p:spPr>
          <a:xfrm>
            <a:off x="7320642" y="4080226"/>
            <a:ext cx="4985657" cy="263200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It makes the distinction between active failures (unsafe acts committed by frontline staff) and latent failures (unsafe conditions seen higher up in the system) (Wiegmann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2021).</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The </a:t>
            </a:r>
            <a:r>
              <a:rPr lang="en-US" sz="1600" dirty="0" err="1">
                <a:latin typeface="Arial" panose="020B0604020202020204" pitchFamily="34" charset="0"/>
                <a:cs typeface="Arial" panose="020B0604020202020204" pitchFamily="34" charset="0"/>
              </a:rPr>
              <a:t>Ockenden</a:t>
            </a:r>
            <a:r>
              <a:rPr lang="en-US" sz="1600" dirty="0">
                <a:latin typeface="Arial" panose="020B0604020202020204" pitchFamily="34" charset="0"/>
                <a:cs typeface="Arial" panose="020B0604020202020204" pitchFamily="34" charset="0"/>
              </a:rPr>
              <a:t> review identified failures across several levels at the same time and shows how these holes have lined up over two decades.</a:t>
            </a:r>
          </a:p>
        </p:txBody>
      </p:sp>
    </p:spTree>
    <p:extLst>
      <p:ext uri="{BB962C8B-B14F-4D97-AF65-F5344CB8AC3E}">
        <p14:creationId xmlns:p14="http://schemas.microsoft.com/office/powerpoint/2010/main" val="832649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2F31686-B42E-2098-7341-53DD12379C62}"/>
              </a:ext>
            </a:extLst>
          </p:cNvPr>
          <p:cNvSpPr>
            <a:spLocks noGrp="1"/>
          </p:cNvSpPr>
          <p:nvPr>
            <p:ph type="title"/>
          </p:nvPr>
        </p:nvSpPr>
        <p:spPr>
          <a:xfrm>
            <a:off x="838200" y="365125"/>
            <a:ext cx="10515600" cy="612775"/>
          </a:xfrm>
        </p:spPr>
        <p:txBody>
          <a:bodyPr>
            <a:normAutofit/>
          </a:bodyPr>
          <a:lstStyle/>
          <a:p>
            <a:pPr>
              <a:lnSpc>
                <a:spcPct val="150000"/>
              </a:lnSpc>
            </a:pPr>
            <a:r>
              <a:rPr lang="en-GB" sz="1800" b="1" dirty="0">
                <a:latin typeface="Arial" panose="020B0604020202020204" pitchFamily="34" charset="0"/>
                <a:cs typeface="Arial" panose="020B0604020202020204" pitchFamily="34" charset="0"/>
              </a:rPr>
              <a:t>Swiss cheese layer 1 – failures of clinical governance</a:t>
            </a:r>
            <a:endParaRPr lang="en-GB" sz="18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2109F4B3-216F-A233-8D5E-F565F7878A54}"/>
              </a:ext>
            </a:extLst>
          </p:cNvPr>
          <p:cNvSpPr>
            <a:spLocks noGrp="1"/>
          </p:cNvSpPr>
          <p:nvPr>
            <p:ph idx="1"/>
          </p:nvPr>
        </p:nvSpPr>
        <p:spPr>
          <a:xfrm>
            <a:off x="838200" y="977900"/>
            <a:ext cx="10515600" cy="5740399"/>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The first layer represents clinical governance systems, which were seen to have failed rather catastrophically at </a:t>
            </a:r>
            <a:r>
              <a:rPr lang="en-US" sz="1800" dirty="0" err="1">
                <a:latin typeface="Arial" panose="020B0604020202020204" pitchFamily="34" charset="0"/>
                <a:cs typeface="Arial" panose="020B0604020202020204" pitchFamily="34" charset="0"/>
              </a:rPr>
              <a:t>SaTH</a:t>
            </a:r>
            <a:r>
              <a:rPr lang="en-US" sz="1800" dirty="0">
                <a:latin typeface="Arial" panose="020B0604020202020204" pitchFamily="34" charset="0"/>
                <a:cs typeface="Arial" panose="020B0604020202020204" pitchFamily="34" charset="0"/>
              </a:rPr>
              <a:t>.</a:t>
            </a:r>
          </a:p>
          <a:p>
            <a:pPr>
              <a:lnSpc>
                <a:spcPct val="150000"/>
              </a:lnSpc>
            </a:pPr>
            <a:r>
              <a:rPr lang="en-US" sz="1800" dirty="0">
                <a:latin typeface="Arial" panose="020B0604020202020204" pitchFamily="34" charset="0"/>
                <a:cs typeface="Arial" panose="020B0604020202020204" pitchFamily="34" charset="0"/>
              </a:rPr>
              <a:t>For one, the </a:t>
            </a:r>
            <a:r>
              <a:rPr lang="en-US" sz="1800" dirty="0" err="1">
                <a:latin typeface="Arial" panose="020B0604020202020204" pitchFamily="34" charset="0"/>
                <a:cs typeface="Arial" panose="020B0604020202020204" pitchFamily="34" charset="0"/>
              </a:rPr>
              <a:t>Ockenden</a:t>
            </a:r>
            <a:r>
              <a:rPr lang="en-US" sz="1800" dirty="0">
                <a:latin typeface="Arial" panose="020B0604020202020204" pitchFamily="34" charset="0"/>
                <a:cs typeface="Arial" panose="020B0604020202020204" pitchFamily="34" charset="0"/>
              </a:rPr>
              <a:t> review found that the trust board did not possess clinical oversight of maternal services at the required level, nor did they have a full understanding of concerns and issues in the service; the maternity unit did not appear as a trust risk until around 2017 (Department of Health and Social Care, 2022). </a:t>
            </a:r>
          </a:p>
          <a:p>
            <a:pPr>
              <a:lnSpc>
                <a:spcPct val="150000"/>
              </a:lnSpc>
            </a:pPr>
            <a:r>
              <a:rPr lang="en-US" sz="1800" dirty="0">
                <a:latin typeface="Arial" panose="020B0604020202020204" pitchFamily="34" charset="0"/>
                <a:cs typeface="Arial" panose="020B0604020202020204" pitchFamily="34" charset="0"/>
              </a:rPr>
              <a:t>The review concluded with the position that the ultimate responsibility for the safety and quality of the clinical maternal services lay in the hands of the chief executive and the trust board, yet senior leadership was seen to routinely accept </a:t>
            </a:r>
            <a:r>
              <a:rPr lang="en-US" sz="1800" dirty="0" err="1">
                <a:latin typeface="Arial" panose="020B0604020202020204" pitchFamily="34" charset="0"/>
                <a:cs typeface="Arial" panose="020B0604020202020204" pitchFamily="34" charset="0"/>
              </a:rPr>
              <a:t>stabilising</a:t>
            </a:r>
            <a:r>
              <a:rPr lang="en-US" sz="1800" dirty="0">
                <a:latin typeface="Arial" panose="020B0604020202020204" pitchFamily="34" charset="0"/>
                <a:cs typeface="Arial" panose="020B0604020202020204" pitchFamily="34" charset="0"/>
              </a:rPr>
              <a:t> or positive reports at face value (false reassurance) and did not probe further for underlying discrepances or validate the data (Department of Health and Social Care, 2022). Serious incidents were also seen as not being escalated as needed.</a:t>
            </a:r>
          </a:p>
        </p:txBody>
      </p:sp>
    </p:spTree>
    <p:extLst>
      <p:ext uri="{BB962C8B-B14F-4D97-AF65-F5344CB8AC3E}">
        <p14:creationId xmlns:p14="http://schemas.microsoft.com/office/powerpoint/2010/main" val="1815566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5EE7A-A27E-53E3-E2A8-CDE0E397254D}"/>
              </a:ext>
            </a:extLst>
          </p:cNvPr>
          <p:cNvSpPr>
            <a:spLocks noGrp="1"/>
          </p:cNvSpPr>
          <p:nvPr>
            <p:ph type="title"/>
          </p:nvPr>
        </p:nvSpPr>
        <p:spPr>
          <a:xfrm>
            <a:off x="838200" y="119062"/>
            <a:ext cx="10515600" cy="561975"/>
          </a:xfrm>
        </p:spPr>
        <p:txBody>
          <a:bodyPr>
            <a:normAutofit/>
          </a:bodyPr>
          <a:lstStyle/>
          <a:p>
            <a:r>
              <a:rPr lang="en-GB" sz="1800" b="1" dirty="0">
                <a:latin typeface="Arial" panose="020B0604020202020204" pitchFamily="34" charset="0"/>
                <a:cs typeface="Arial" panose="020B0604020202020204" pitchFamily="34" charset="0"/>
              </a:rPr>
              <a:t>Swiss cheese layer 2 – audit and review failures</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C06FC8-7BB2-600F-203E-5C988F3E145C}"/>
              </a:ext>
            </a:extLst>
          </p:cNvPr>
          <p:cNvSpPr>
            <a:spLocks noGrp="1"/>
          </p:cNvSpPr>
          <p:nvPr>
            <p:ph idx="1"/>
          </p:nvPr>
        </p:nvSpPr>
        <p:spPr>
          <a:xfrm>
            <a:off x="838200" y="681036"/>
            <a:ext cx="10744200" cy="5795963"/>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The second defence layer is associated with audit and review systems that did not detect patterns of harm. The Ockenden review discovered that the trust did not carry out effective incident investigations. </a:t>
            </a:r>
          </a:p>
          <a:p>
            <a:pPr>
              <a:lnSpc>
                <a:spcPct val="150000"/>
              </a:lnSpc>
            </a:pPr>
            <a:r>
              <a:rPr lang="en-GB" sz="1800" dirty="0">
                <a:latin typeface="Arial" panose="020B0604020202020204" pitchFamily="34" charset="0"/>
                <a:cs typeface="Arial" panose="020B0604020202020204" pitchFamily="34" charset="0"/>
              </a:rPr>
              <a:t>The reviews were often seen as cursory and failed to identify the underlying systemic failings (Department of Health and Social Care, 2022). They were also not multidisciplinary. Some significant incidents were not even investigated, while in others the maternity governance team was seen to inappropriately downgrade serious cases to a local investigation to avoid external scrutiny (Department of Health and Social Care, 2022). </a:t>
            </a:r>
          </a:p>
          <a:p>
            <a:pPr>
              <a:lnSpc>
                <a:spcPct val="150000"/>
              </a:lnSpc>
            </a:pPr>
            <a:r>
              <a:rPr lang="en-GB" sz="1800" dirty="0">
                <a:latin typeface="Arial" panose="020B0604020202020204" pitchFamily="34" charset="0"/>
                <a:cs typeface="Arial" panose="020B0604020202020204" pitchFamily="34" charset="0"/>
              </a:rPr>
              <a:t>Therefore, the true scale of serious incidents at the trust largely went unknown. Additionally, despite MBRRACE-UK (Mothers and Babies: Reducing Risk through Audits and Confidential Enquiries across the UK) perinatal surveillance data showing </a:t>
            </a:r>
            <a:r>
              <a:rPr lang="en-GB" sz="1800" dirty="0" err="1">
                <a:latin typeface="Arial" panose="020B0604020202020204" pitchFamily="34" charset="0"/>
                <a:cs typeface="Arial" panose="020B0604020202020204" pitchFamily="34" charset="0"/>
              </a:rPr>
              <a:t>SaTH</a:t>
            </a:r>
            <a:r>
              <a:rPr lang="en-GB" sz="1800" dirty="0">
                <a:latin typeface="Arial" panose="020B0604020202020204" pitchFamily="34" charset="0"/>
                <a:cs typeface="Arial" panose="020B0604020202020204" pitchFamily="34" charset="0"/>
              </a:rPr>
              <a:t> consistently reported higher-than-average mortality rates across seven consecutive years (2015 to 2021), no corresponding action was taken (Hull, Boulton and </a:t>
            </a:r>
            <a:r>
              <a:rPr lang="en-GB" sz="1800" dirty="0" err="1">
                <a:latin typeface="Arial" panose="020B0604020202020204" pitchFamily="34" charset="0"/>
                <a:cs typeface="Arial" panose="020B0604020202020204" pitchFamily="34" charset="0"/>
              </a:rPr>
              <a:t>Lashewicz</a:t>
            </a:r>
            <a:r>
              <a:rPr lang="en-GB" sz="1800" dirty="0">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699679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C2C98-A161-02BB-777D-072FDD974CB6}"/>
              </a:ext>
            </a:extLst>
          </p:cNvPr>
          <p:cNvSpPr>
            <a:spLocks noGrp="1"/>
          </p:cNvSpPr>
          <p:nvPr>
            <p:ph type="title"/>
          </p:nvPr>
        </p:nvSpPr>
        <p:spPr>
          <a:xfrm>
            <a:off x="838200" y="238125"/>
            <a:ext cx="10515600" cy="574675"/>
          </a:xfrm>
        </p:spPr>
        <p:txBody>
          <a:bodyPr>
            <a:normAutofit/>
          </a:bodyPr>
          <a:lstStyle/>
          <a:p>
            <a:pPr>
              <a:lnSpc>
                <a:spcPct val="150000"/>
              </a:lnSpc>
            </a:pPr>
            <a:r>
              <a:rPr lang="en-GB" sz="1800" b="1" dirty="0">
                <a:latin typeface="Arial" panose="020B0604020202020204" pitchFamily="34" charset="0"/>
                <a:cs typeface="Arial" panose="020B0604020202020204" pitchFamily="34" charset="0"/>
              </a:rPr>
              <a:t>Swiss cheese layer 3 – leadership, culture, and staffing</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2894F2D-5710-3776-83D4-B70D1C56B82B}"/>
              </a:ext>
            </a:extLst>
          </p:cNvPr>
          <p:cNvSpPr>
            <a:spLocks noGrp="1"/>
          </p:cNvSpPr>
          <p:nvPr>
            <p:ph idx="1"/>
          </p:nvPr>
        </p:nvSpPr>
        <p:spPr>
          <a:xfrm>
            <a:off x="838200" y="927100"/>
            <a:ext cx="10515600" cy="5249863"/>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The third </a:t>
            </a:r>
            <a:r>
              <a:rPr lang="en-US" sz="1800" dirty="0" err="1">
                <a:latin typeface="Arial" panose="020B0604020202020204" pitchFamily="34" charset="0"/>
                <a:cs typeface="Arial" panose="020B0604020202020204" pitchFamily="34" charset="0"/>
              </a:rPr>
              <a:t>defence</a:t>
            </a:r>
            <a:r>
              <a:rPr lang="en-US" sz="1800" dirty="0">
                <a:latin typeface="Arial" panose="020B0604020202020204" pitchFamily="34" charset="0"/>
                <a:cs typeface="Arial" panose="020B0604020202020204" pitchFamily="34" charset="0"/>
              </a:rPr>
              <a:t> layer stands for leadership, culture, and workforce. It failed at </a:t>
            </a:r>
            <a:r>
              <a:rPr lang="en-US" sz="1800" dirty="0" err="1">
                <a:latin typeface="Arial" panose="020B0604020202020204" pitchFamily="34" charset="0"/>
                <a:cs typeface="Arial" panose="020B0604020202020204" pitchFamily="34" charset="0"/>
              </a:rPr>
              <a:t>SaTH</a:t>
            </a:r>
            <a:r>
              <a:rPr lang="en-US" sz="1800" dirty="0">
                <a:latin typeface="Arial" panose="020B0604020202020204" pitchFamily="34" charset="0"/>
                <a:cs typeface="Arial" panose="020B0604020202020204" pitchFamily="34" charset="0"/>
              </a:rPr>
              <a:t> according to the </a:t>
            </a:r>
            <a:r>
              <a:rPr lang="en-US" sz="1800" dirty="0" err="1">
                <a:latin typeface="Arial" panose="020B0604020202020204" pitchFamily="34" charset="0"/>
                <a:cs typeface="Arial" panose="020B0604020202020204" pitchFamily="34" charset="0"/>
              </a:rPr>
              <a:t>Ockenden</a:t>
            </a:r>
            <a:r>
              <a:rPr lang="en-US" sz="1800" dirty="0">
                <a:latin typeface="Arial" panose="020B0604020202020204" pitchFamily="34" charset="0"/>
                <a:cs typeface="Arial" panose="020B0604020202020204" pitchFamily="34" charset="0"/>
              </a:rPr>
              <a:t> review. </a:t>
            </a:r>
          </a:p>
          <a:p>
            <a:pPr>
              <a:lnSpc>
                <a:spcPct val="150000"/>
              </a:lnSpc>
            </a:pPr>
            <a:r>
              <a:rPr lang="en-US" sz="1800" dirty="0">
                <a:latin typeface="Arial" panose="020B0604020202020204" pitchFamily="34" charset="0"/>
                <a:cs typeface="Arial" panose="020B0604020202020204" pitchFamily="34" charset="0"/>
              </a:rPr>
              <a:t>The BBC (2022) talks of a culture of bullying and anxiety at the Shrewsbury and Telford NHS Trust, whereby members of staff often felt unable to speak up. With two-thirds of the staff in the survey reporting witnessing situations of bullying, some even withdrew their cooperation with the </a:t>
            </a:r>
            <a:r>
              <a:rPr lang="en-US" sz="1800" dirty="0" err="1">
                <a:latin typeface="Arial" panose="020B0604020202020204" pitchFamily="34" charset="0"/>
                <a:cs typeface="Arial" panose="020B0604020202020204" pitchFamily="34" charset="0"/>
              </a:rPr>
              <a:t>Ockenden</a:t>
            </a:r>
            <a:r>
              <a:rPr lang="en-US" sz="1800" dirty="0">
                <a:latin typeface="Arial" panose="020B0604020202020204" pitchFamily="34" charset="0"/>
                <a:cs typeface="Arial" panose="020B0604020202020204" pitchFamily="34" charset="0"/>
              </a:rPr>
              <a:t> review because of such fears. </a:t>
            </a:r>
          </a:p>
          <a:p>
            <a:pPr>
              <a:lnSpc>
                <a:spcPct val="150000"/>
              </a:lnSpc>
            </a:pPr>
            <a:r>
              <a:rPr lang="en-US" sz="1800" dirty="0">
                <a:latin typeface="Arial" panose="020B0604020202020204" pitchFamily="34" charset="0"/>
                <a:cs typeface="Arial" panose="020B0604020202020204" pitchFamily="34" charset="0"/>
              </a:rPr>
              <a:t>Individuals in senior leadership positions also displayed insufficient curiosity when it came to challenging the information presented to them and </a:t>
            </a:r>
            <a:r>
              <a:rPr lang="en-US" sz="1800" dirty="0" err="1">
                <a:latin typeface="Arial" panose="020B0604020202020204" pitchFamily="34" charset="0"/>
                <a:cs typeface="Arial" panose="020B0604020202020204" pitchFamily="34" charset="0"/>
              </a:rPr>
              <a:t>prioritised</a:t>
            </a:r>
            <a:r>
              <a:rPr lang="en-US" sz="1800" dirty="0">
                <a:latin typeface="Arial" panose="020B0604020202020204" pitchFamily="34" charset="0"/>
                <a:cs typeface="Arial" panose="020B0604020202020204" pitchFamily="34" charset="0"/>
              </a:rPr>
              <a:t> the reputation of the </a:t>
            </a:r>
            <a:r>
              <a:rPr lang="en-US" sz="1800" dirty="0" err="1">
                <a:latin typeface="Arial" panose="020B0604020202020204" pitchFamily="34" charset="0"/>
                <a:cs typeface="Arial" panose="020B0604020202020204" pitchFamily="34" charset="0"/>
              </a:rPr>
              <a:t>organisation</a:t>
            </a:r>
            <a:r>
              <a:rPr lang="en-US" sz="1800" dirty="0">
                <a:latin typeface="Arial" panose="020B0604020202020204" pitchFamily="34" charset="0"/>
                <a:cs typeface="Arial" panose="020B0604020202020204" pitchFamily="34" charset="0"/>
              </a:rPr>
              <a:t> over patient safety. The challenges of inadequate staffing and an inappropriate skill mix were also identified (Department of Health and Social Care, 2022).</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4965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4E68F-5612-C1E8-A617-BB5B673A40BA}"/>
              </a:ext>
            </a:extLst>
          </p:cNvPr>
          <p:cNvSpPr>
            <a:spLocks noGrp="1"/>
          </p:cNvSpPr>
          <p:nvPr>
            <p:ph type="title"/>
          </p:nvPr>
        </p:nvSpPr>
        <p:spPr>
          <a:xfrm>
            <a:off x="838200" y="365125"/>
            <a:ext cx="10515600" cy="346075"/>
          </a:xfrm>
        </p:spPr>
        <p:txBody>
          <a:bodyPr>
            <a:normAutofit fontScale="90000"/>
          </a:bodyPr>
          <a:lstStyle/>
          <a:p>
            <a:r>
              <a:rPr lang="en-GB" sz="1800" b="1" dirty="0">
                <a:latin typeface="Arial" panose="020B0604020202020204" pitchFamily="34" charset="0"/>
                <a:cs typeface="Arial" panose="020B0604020202020204" pitchFamily="34" charset="0"/>
              </a:rPr>
              <a:t>Swiss cheese layer 4 – failures in policy adherence</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31D6CA1-D3C9-4E74-FC27-E30D28E414D5}"/>
              </a:ext>
            </a:extLst>
          </p:cNvPr>
          <p:cNvSpPr>
            <a:spLocks noGrp="1"/>
          </p:cNvSpPr>
          <p:nvPr>
            <p:ph idx="1"/>
          </p:nvPr>
        </p:nvSpPr>
        <p:spPr>
          <a:xfrm>
            <a:off x="838200" y="711200"/>
            <a:ext cx="11125200" cy="5781675"/>
          </a:xfrm>
        </p:spPr>
        <p:txBody>
          <a:bodyPr>
            <a:noAutofit/>
          </a:bodyPr>
          <a:lstStyle/>
          <a:p>
            <a:pPr>
              <a:lnSpc>
                <a:spcPct val="150000"/>
              </a:lnSpc>
            </a:pPr>
            <a:r>
              <a:rPr lang="en-US" dirty="0">
                <a:latin typeface="Arial" panose="020B0604020202020204" pitchFamily="34" charset="0"/>
                <a:cs typeface="Arial" panose="020B0604020202020204" pitchFamily="34" charset="0"/>
              </a:rPr>
              <a:t>The fourth and final </a:t>
            </a:r>
            <a:r>
              <a:rPr lang="en-US" dirty="0" err="1">
                <a:latin typeface="Arial" panose="020B0604020202020204" pitchFamily="34" charset="0"/>
                <a:cs typeface="Arial" panose="020B0604020202020204" pitchFamily="34" charset="0"/>
              </a:rPr>
              <a:t>defence</a:t>
            </a:r>
            <a:r>
              <a:rPr lang="en-US" dirty="0">
                <a:latin typeface="Arial" panose="020B0604020202020204" pitchFamily="34" charset="0"/>
                <a:cs typeface="Arial" panose="020B0604020202020204" pitchFamily="34" charset="0"/>
              </a:rPr>
              <a:t> layer discussed represents a failure to follow national guidelines. The review discovered shortcomings and failings that were seen to occur in repetition concerning adhering to national clinical guidelines for </a:t>
            </a:r>
            <a:r>
              <a:rPr lang="en-US" dirty="0" err="1">
                <a:latin typeface="Arial" panose="020B0604020202020204" pitchFamily="34" charset="0"/>
                <a:cs typeface="Arial" panose="020B0604020202020204" pitchFamily="34" charset="0"/>
              </a:rPr>
              <a:t>foetal</a:t>
            </a:r>
            <a:r>
              <a:rPr lang="en-US" dirty="0">
                <a:latin typeface="Arial" panose="020B0604020202020204" pitchFamily="34" charset="0"/>
                <a:cs typeface="Arial" panose="020B0604020202020204" pitchFamily="34" charset="0"/>
              </a:rPr>
              <a:t> heart rate monitoring, monitoring of maternal blood pressure, management of gestational diabetes, and resuscitation (Department of Health and Social Care, 2022). </a:t>
            </a:r>
          </a:p>
          <a:p>
            <a:pPr>
              <a:lnSpc>
                <a:spcPct val="150000"/>
              </a:lnSpc>
            </a:pPr>
            <a:r>
              <a:rPr lang="en-US" dirty="0">
                <a:latin typeface="Arial" panose="020B0604020202020204" pitchFamily="34" charset="0"/>
                <a:cs typeface="Arial" panose="020B0604020202020204" pitchFamily="34" charset="0"/>
              </a:rPr>
              <a:t>Some cases identified CTG (cardiotocograph) abnormalities that went </a:t>
            </a:r>
            <a:r>
              <a:rPr lang="en-US" dirty="0" err="1">
                <a:latin typeface="Arial" panose="020B0604020202020204" pitchFamily="34" charset="0"/>
                <a:cs typeface="Arial" panose="020B0604020202020204" pitchFamily="34" charset="0"/>
              </a:rPr>
              <a:t>unrecognised</a:t>
            </a:r>
            <a:r>
              <a:rPr lang="en-US" dirty="0">
                <a:latin typeface="Arial" panose="020B0604020202020204" pitchFamily="34" charset="0"/>
                <a:cs typeface="Arial" panose="020B0604020202020204" pitchFamily="34" charset="0"/>
              </a:rPr>
              <a:t>, with five baby deaths being attributed to failures in monitoring or evaluating </a:t>
            </a:r>
            <a:r>
              <a:rPr lang="en-US" dirty="0" err="1">
                <a:latin typeface="Arial" panose="020B0604020202020204" pitchFamily="34" charset="0"/>
                <a:cs typeface="Arial" panose="020B0604020202020204" pitchFamily="34" charset="0"/>
              </a:rPr>
              <a:t>foetal</a:t>
            </a:r>
            <a:r>
              <a:rPr lang="en-US" dirty="0">
                <a:latin typeface="Arial" panose="020B0604020202020204" pitchFamily="34" charset="0"/>
                <a:cs typeface="Arial" panose="020B0604020202020204" pitchFamily="34" charset="0"/>
              </a:rPr>
              <a:t> heart rates (Buchanan, 2017). </a:t>
            </a:r>
          </a:p>
          <a:p>
            <a:pPr>
              <a:lnSpc>
                <a:spcPct val="150000"/>
              </a:lnSpc>
            </a:pPr>
            <a:r>
              <a:rPr lang="en-US" dirty="0">
                <a:latin typeface="Arial" panose="020B0604020202020204" pitchFamily="34" charset="0"/>
                <a:cs typeface="Arial" panose="020B0604020202020204" pitchFamily="34" charset="0"/>
              </a:rPr>
              <a:t>In other incidents, the use of oxytocin has been continued despite abnormal heart rate traces, which led to obstructed </a:t>
            </a:r>
            <a:r>
              <a:rPr lang="en-US" dirty="0" err="1">
                <a:latin typeface="Arial" panose="020B0604020202020204" pitchFamily="34" charset="0"/>
                <a:cs typeface="Arial" panose="020B0604020202020204" pitchFamily="34" charset="0"/>
              </a:rPr>
              <a:t>labour</a:t>
            </a:r>
            <a:r>
              <a:rPr lang="en-US" dirty="0">
                <a:latin typeface="Arial" panose="020B0604020202020204" pitchFamily="34" charset="0"/>
                <a:cs typeface="Arial" panose="020B0604020202020204" pitchFamily="34" charset="0"/>
              </a:rPr>
              <a:t>, uterine rupture, and neonatal death (Department of Health and Social Care, 2022). </a:t>
            </a:r>
          </a:p>
          <a:p>
            <a:pPr>
              <a:lnSpc>
                <a:spcPct val="150000"/>
              </a:lnSpc>
            </a:pPr>
            <a:r>
              <a:rPr lang="en-US" dirty="0">
                <a:latin typeface="Arial" panose="020B0604020202020204" pitchFamily="34" charset="0"/>
                <a:cs typeface="Arial" panose="020B0604020202020204" pitchFamily="34" charset="0"/>
              </a:rPr>
              <a:t>The trust also showed a reluctance to perform caesarean sections, with maternity units appearing to have been </a:t>
            </a:r>
            <a:r>
              <a:rPr lang="en-US" dirty="0" err="1">
                <a:latin typeface="Arial" panose="020B0604020202020204" pitchFamily="34" charset="0"/>
                <a:cs typeface="Arial" panose="020B0604020202020204" pitchFamily="34" charset="0"/>
              </a:rPr>
              <a:t>penalised</a:t>
            </a:r>
            <a:r>
              <a:rPr lang="en-US" dirty="0">
                <a:latin typeface="Arial" panose="020B0604020202020204" pitchFamily="34" charset="0"/>
                <a:cs typeface="Arial" panose="020B0604020202020204" pitchFamily="34" charset="0"/>
              </a:rPr>
              <a:t> for high caesarean section rates. It has resulted in some babies and mothers being harmed (Purdue, 2022).</a:t>
            </a:r>
          </a:p>
        </p:txBody>
      </p:sp>
    </p:spTree>
    <p:extLst>
      <p:ext uri="{BB962C8B-B14F-4D97-AF65-F5344CB8AC3E}">
        <p14:creationId xmlns:p14="http://schemas.microsoft.com/office/powerpoint/2010/main" val="1285527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AC937-902B-61E3-04FA-6D27EA9E252F}"/>
              </a:ext>
            </a:extLst>
          </p:cNvPr>
          <p:cNvSpPr>
            <a:spLocks noGrp="1"/>
          </p:cNvSpPr>
          <p:nvPr>
            <p:ph type="title"/>
          </p:nvPr>
        </p:nvSpPr>
        <p:spPr>
          <a:xfrm>
            <a:off x="838200" y="149225"/>
            <a:ext cx="10515600" cy="422275"/>
          </a:xfrm>
        </p:spPr>
        <p:txBody>
          <a:bodyPr>
            <a:noAutofit/>
          </a:bodyPr>
          <a:lstStyle/>
          <a:p>
            <a:pPr>
              <a:lnSpc>
                <a:spcPct val="150000"/>
              </a:lnSpc>
            </a:pPr>
            <a:r>
              <a:rPr lang="en-GB" sz="1800" b="1" dirty="0">
                <a:latin typeface="Arial" panose="020B0604020202020204" pitchFamily="34" charset="0"/>
                <a:cs typeface="Arial" panose="020B0604020202020204" pitchFamily="34" charset="0"/>
              </a:rPr>
              <a:t>Additional theoretical frameworks</a:t>
            </a:r>
            <a:endParaRPr lang="en-GB"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CE56BCD-2B6B-5A6F-99AB-A8FCAB0344D7}"/>
              </a:ext>
            </a:extLst>
          </p:cNvPr>
          <p:cNvSpPr>
            <a:spLocks noGrp="1"/>
          </p:cNvSpPr>
          <p:nvPr>
            <p:ph sz="half" idx="1"/>
          </p:nvPr>
        </p:nvSpPr>
        <p:spPr>
          <a:xfrm>
            <a:off x="88900" y="571500"/>
            <a:ext cx="5930900" cy="6137275"/>
          </a:xfrm>
        </p:spPr>
        <p:txBody>
          <a:bodyPr>
            <a:noAutofit/>
          </a:bodyPr>
          <a:lstStyle/>
          <a:p>
            <a:pPr>
              <a:lnSpc>
                <a:spcPct val="150000"/>
              </a:lnSpc>
            </a:pPr>
            <a:r>
              <a:rPr lang="en-US" sz="1500" dirty="0">
                <a:latin typeface="Arial" panose="020B0604020202020204" pitchFamily="34" charset="0"/>
                <a:cs typeface="Arial" panose="020B0604020202020204" pitchFamily="34" charset="0"/>
              </a:rPr>
              <a:t>There are a few complementary frameworks that could provide a multi-dimensional analysis of these systemic failures.</a:t>
            </a:r>
          </a:p>
          <a:p>
            <a:pPr>
              <a:lnSpc>
                <a:spcPct val="150000"/>
              </a:lnSpc>
            </a:pPr>
            <a:r>
              <a:rPr lang="en-US" sz="1500" dirty="0">
                <a:latin typeface="Arial" panose="020B0604020202020204" pitchFamily="34" charset="0"/>
                <a:cs typeface="Arial" panose="020B0604020202020204" pitchFamily="34" charset="0"/>
              </a:rPr>
              <a:t>The Donabedian model is a framework through which the quality of health-care services can be assessed and was developed by researcher and physician Avedis Donabedian (Dziak, 2020). It sees quality assessment as falling into three interconnected components: structure (healthcare environment, such as resources and infrastructure), process (interactions between healthcare providers and patients, including diagnosis and treatment), and outcomes (the felt effect of care by patients through a focus on short- and long-term goals, such as patient satisfaction and health improvements) (Dziak, 2020). </a:t>
            </a:r>
          </a:p>
          <a:p>
            <a:pPr>
              <a:lnSpc>
                <a:spcPct val="150000"/>
              </a:lnSpc>
            </a:pPr>
            <a:r>
              <a:rPr lang="en-US" sz="1500" dirty="0" err="1">
                <a:latin typeface="Arial" panose="020B0604020202020204" pitchFamily="34" charset="0"/>
                <a:cs typeface="Arial" panose="020B0604020202020204" pitchFamily="34" charset="0"/>
              </a:rPr>
              <a:t>Ockenden’s</a:t>
            </a:r>
            <a:r>
              <a:rPr lang="en-US" sz="1500" dirty="0">
                <a:latin typeface="Arial" panose="020B0604020202020204" pitchFamily="34" charset="0"/>
                <a:cs typeface="Arial" panose="020B0604020202020204" pitchFamily="34" charset="0"/>
              </a:rPr>
              <a:t> findings reveal structurally deficient governance, with clinical processes that have become corrupted, resulting in unwanted outcomes being seen (Department of Health and Social Care, 2022). </a:t>
            </a:r>
          </a:p>
        </p:txBody>
      </p:sp>
      <p:pic>
        <p:nvPicPr>
          <p:cNvPr id="7" name="Content Placeholder 6">
            <a:extLst>
              <a:ext uri="{FF2B5EF4-FFF2-40B4-BE49-F238E27FC236}">
                <a16:creationId xmlns:a16="http://schemas.microsoft.com/office/drawing/2014/main" id="{7825CCE8-2823-C374-BBBA-469A2D20E510}"/>
              </a:ext>
            </a:extLst>
          </p:cNvPr>
          <p:cNvPicPr>
            <a:picLocks noGrp="1" noChangeAspect="1"/>
          </p:cNvPicPr>
          <p:nvPr>
            <p:ph sz="half" idx="2"/>
          </p:nvPr>
        </p:nvPicPr>
        <p:blipFill>
          <a:blip r:embed="rId2"/>
          <a:stretch>
            <a:fillRect/>
          </a:stretch>
        </p:blipFill>
        <p:spPr>
          <a:xfrm>
            <a:off x="7521408" y="360362"/>
            <a:ext cx="2871017" cy="2310951"/>
          </a:xfrm>
          <a:prstGeom prst="rect">
            <a:avLst/>
          </a:prstGeom>
        </p:spPr>
      </p:pic>
      <p:sp>
        <p:nvSpPr>
          <p:cNvPr id="8" name="TextBox 7">
            <a:extLst>
              <a:ext uri="{FF2B5EF4-FFF2-40B4-BE49-F238E27FC236}">
                <a16:creationId xmlns:a16="http://schemas.microsoft.com/office/drawing/2014/main" id="{CC2F0753-06C6-2C9D-2820-F6AF51B58822}"/>
              </a:ext>
            </a:extLst>
          </p:cNvPr>
          <p:cNvSpPr txBox="1"/>
          <p:nvPr/>
        </p:nvSpPr>
        <p:spPr>
          <a:xfrm>
            <a:off x="6451600" y="2607238"/>
            <a:ext cx="5337416" cy="742063"/>
          </a:xfrm>
          <a:prstGeom prst="rect">
            <a:avLst/>
          </a:prstGeom>
          <a:noFill/>
        </p:spPr>
        <p:txBody>
          <a:bodyPr wrap="square" rtlCol="0">
            <a:spAutoFit/>
          </a:bodyPr>
          <a:lstStyle/>
          <a:p>
            <a:pPr>
              <a:lnSpc>
                <a:spcPct val="150000"/>
              </a:lnSpc>
            </a:pPr>
            <a:r>
              <a:rPr lang="en-GB" sz="1500" dirty="0">
                <a:latin typeface="Arial" panose="020B0604020202020204" pitchFamily="34" charset="0"/>
                <a:cs typeface="Arial" panose="020B0604020202020204" pitchFamily="34" charset="0"/>
              </a:rPr>
              <a:t>Fig. 2) An explanation of the structure-process-outcome Donabedian model categories</a:t>
            </a:r>
          </a:p>
        </p:txBody>
      </p:sp>
      <p:sp>
        <p:nvSpPr>
          <p:cNvPr id="9" name="TextBox 8">
            <a:extLst>
              <a:ext uri="{FF2B5EF4-FFF2-40B4-BE49-F238E27FC236}">
                <a16:creationId xmlns:a16="http://schemas.microsoft.com/office/drawing/2014/main" id="{598B59D4-8080-2EE7-4891-E9C0415182A8}"/>
              </a:ext>
            </a:extLst>
          </p:cNvPr>
          <p:cNvSpPr txBox="1"/>
          <p:nvPr/>
        </p:nvSpPr>
        <p:spPr>
          <a:xfrm>
            <a:off x="6239117" y="3345948"/>
            <a:ext cx="5435598" cy="35120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The Root Cause Analysis (RCA) is a structured process used for the analysis of serious adverse events (</a:t>
            </a:r>
            <a:r>
              <a:rPr lang="en-US" sz="1500" dirty="0" err="1">
                <a:latin typeface="Arial" panose="020B0604020202020204" pitchFamily="34" charset="0"/>
                <a:cs typeface="Arial" panose="020B0604020202020204" pitchFamily="34" charset="0"/>
              </a:rPr>
              <a:t>PSNet</a:t>
            </a:r>
            <a:r>
              <a:rPr lang="en-US" sz="1500" dirty="0">
                <a:latin typeface="Arial" panose="020B0604020202020204" pitchFamily="34" charset="0"/>
                <a:cs typeface="Arial" panose="020B0604020202020204" pitchFamily="34" charset="0"/>
              </a:rPr>
              <a:t>, 2024). While initially created to </a:t>
            </a:r>
            <a:r>
              <a:rPr lang="en-US" sz="1500" dirty="0" err="1">
                <a:latin typeface="Arial" panose="020B0604020202020204" pitchFamily="34" charset="0"/>
                <a:cs typeface="Arial" panose="020B0604020202020204" pitchFamily="34" charset="0"/>
              </a:rPr>
              <a:t>analyse</a:t>
            </a:r>
            <a:r>
              <a:rPr lang="en-US" sz="1500" dirty="0">
                <a:latin typeface="Arial" panose="020B0604020202020204" pitchFamily="34" charset="0"/>
                <a:cs typeface="Arial" panose="020B0604020202020204" pitchFamily="34" charset="0"/>
              </a:rPr>
              <a:t> industrial accidents, it is now a widely accepted error analysis healthcare tool. </a:t>
            </a:r>
          </a:p>
          <a:p>
            <a:pPr marL="285750" indent="-285750">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A central principle of the RCA is its approach of identifying underlying issues that increase the probability of errors and avoiding apportioning blame to the individual. The trust did not conduct RCAs following serious incidents (Department of Health and Social Care, 2022).</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1970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8F21539-2917-7B5B-3367-78CF1DFBA75D}"/>
              </a:ext>
            </a:extLst>
          </p:cNvPr>
          <p:cNvSpPr>
            <a:spLocks noGrp="1"/>
          </p:cNvSpPr>
          <p:nvPr>
            <p:ph type="title"/>
          </p:nvPr>
        </p:nvSpPr>
        <p:spPr>
          <a:xfrm>
            <a:off x="838200" y="131762"/>
            <a:ext cx="10515600" cy="549275"/>
          </a:xfrm>
        </p:spPr>
        <p:txBody>
          <a:bodyPr>
            <a:normAutofit/>
          </a:bodyPr>
          <a:lstStyle/>
          <a:p>
            <a:r>
              <a:rPr lang="en-GB" sz="1800" b="1" dirty="0">
                <a:latin typeface="Arial" panose="020B0604020202020204" pitchFamily="34" charset="0"/>
                <a:cs typeface="Arial" panose="020B0604020202020204" pitchFamily="34" charset="0"/>
              </a:rPr>
              <a:t>Policy issues contributing to root causes  </a:t>
            </a:r>
            <a:endParaRPr lang="en-GB" sz="18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4FE7947-1310-D45D-E282-41CB9D49FA6D}"/>
              </a:ext>
            </a:extLst>
          </p:cNvPr>
          <p:cNvSpPr>
            <a:spLocks noGrp="1"/>
          </p:cNvSpPr>
          <p:nvPr>
            <p:ph idx="1"/>
          </p:nvPr>
        </p:nvSpPr>
        <p:spPr>
          <a:xfrm>
            <a:off x="838200" y="681037"/>
            <a:ext cx="11226800" cy="5495926"/>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The failures at </a:t>
            </a:r>
            <a:r>
              <a:rPr lang="en-US" sz="1800" dirty="0" err="1">
                <a:latin typeface="Arial" panose="020B0604020202020204" pitchFamily="34" charset="0"/>
                <a:cs typeface="Arial" panose="020B0604020202020204" pitchFamily="34" charset="0"/>
              </a:rPr>
              <a:t>SaTH</a:t>
            </a:r>
            <a:r>
              <a:rPr lang="en-US" sz="1800" dirty="0">
                <a:latin typeface="Arial" panose="020B0604020202020204" pitchFamily="34" charset="0"/>
                <a:cs typeface="Arial" panose="020B0604020202020204" pitchFamily="34" charset="0"/>
              </a:rPr>
              <a:t> expose the underlying, persistent gap between the intent of national policy and how it has been locally implemented. The cycle of avoidable harm has been seen to continue despite repeated inquiries identifying issues that were similar since the King’s Fund Safe Births report of 2008. </a:t>
            </a:r>
          </a:p>
          <a:p>
            <a:pPr>
              <a:lnSpc>
                <a:spcPct val="150000"/>
              </a:lnSpc>
            </a:pPr>
            <a:r>
              <a:rPr lang="en-US" sz="1800" dirty="0">
                <a:latin typeface="Arial" panose="020B0604020202020204" pitchFamily="34" charset="0"/>
                <a:cs typeface="Arial" panose="020B0604020202020204" pitchFamily="34" charset="0"/>
              </a:rPr>
              <a:t>The Safe Births report understood that safe care is reliant on breaking down professional silos between obstetricians and midwives, mandating joint training, and making clinical decision-making inclusive (O'Neill, 2008). </a:t>
            </a:r>
          </a:p>
          <a:p>
            <a:pPr>
              <a:lnSpc>
                <a:spcPct val="150000"/>
              </a:lnSpc>
            </a:pPr>
            <a:r>
              <a:rPr lang="en-US" sz="1800" dirty="0">
                <a:latin typeface="Arial" panose="020B0604020202020204" pitchFamily="34" charset="0"/>
                <a:cs typeface="Arial" panose="020B0604020202020204" pitchFamily="34" charset="0"/>
              </a:rPr>
              <a:t>However, the </a:t>
            </a:r>
            <a:r>
              <a:rPr lang="en-US" sz="1800" dirty="0" err="1">
                <a:latin typeface="Arial" panose="020B0604020202020204" pitchFamily="34" charset="0"/>
                <a:cs typeface="Arial" panose="020B0604020202020204" pitchFamily="34" charset="0"/>
              </a:rPr>
              <a:t>SaTH</a:t>
            </a:r>
            <a:r>
              <a:rPr lang="en-US" sz="1800" dirty="0">
                <a:latin typeface="Arial" panose="020B0604020202020204" pitchFamily="34" charset="0"/>
                <a:cs typeface="Arial" panose="020B0604020202020204" pitchFamily="34" charset="0"/>
              </a:rPr>
              <a:t> final report documents a persistent and unaddressed “them and us” culture between obstetricians and midwives, with the latter being actively afraid of escalating concerns to doctors, and when they did, they were ignored (Department of Health and Social Care, 2022). </a:t>
            </a:r>
          </a:p>
          <a:p>
            <a:pPr>
              <a:lnSpc>
                <a:spcPct val="150000"/>
              </a:lnSpc>
            </a:pPr>
            <a:r>
              <a:rPr lang="en-US" sz="1800" dirty="0">
                <a:latin typeface="Arial" panose="020B0604020202020204" pitchFamily="34" charset="0"/>
                <a:cs typeface="Arial" panose="020B0604020202020204" pitchFamily="34" charset="0"/>
              </a:rPr>
              <a:t>Additionally, the culture of reluctance to perform caesarean sections reflects a misinterpretation of national, normal birth targets and choosing to </a:t>
            </a:r>
            <a:r>
              <a:rPr lang="en-US" sz="1800" dirty="0" err="1">
                <a:latin typeface="Arial" panose="020B0604020202020204" pitchFamily="34" charset="0"/>
                <a:cs typeface="Arial" panose="020B0604020202020204" pitchFamily="34" charset="0"/>
              </a:rPr>
              <a:t>prioritise</a:t>
            </a:r>
            <a:r>
              <a:rPr lang="en-US" sz="1800" dirty="0">
                <a:latin typeface="Arial" panose="020B0604020202020204" pitchFamily="34" charset="0"/>
                <a:cs typeface="Arial" panose="020B0604020202020204" pitchFamily="34" charset="0"/>
              </a:rPr>
              <a:t> institutional metrics ahead of clinical safety (Hull, 2023).</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2052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27CC-A778-C9AE-4D97-4F64932C8A30}"/>
              </a:ext>
            </a:extLst>
          </p:cNvPr>
          <p:cNvSpPr>
            <a:spLocks noGrp="1"/>
          </p:cNvSpPr>
          <p:nvPr>
            <p:ph type="title"/>
          </p:nvPr>
        </p:nvSpPr>
        <p:spPr>
          <a:xfrm>
            <a:off x="838200" y="365125"/>
            <a:ext cx="10515600" cy="409575"/>
          </a:xfrm>
        </p:spPr>
        <p:txBody>
          <a:bodyPr>
            <a:normAutofit/>
          </a:bodyPr>
          <a:lstStyle/>
          <a:p>
            <a:r>
              <a:rPr lang="en-GB" sz="1800" b="1" dirty="0">
                <a:latin typeface="Arial" panose="020B0604020202020204" pitchFamily="34" charset="0"/>
                <a:cs typeface="Arial" panose="020B0604020202020204" pitchFamily="34" charset="0"/>
              </a:rPr>
              <a:t>Impact on quality, efficiency, and equity</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BC76A7-32D0-BC61-252A-4F829366DD1C}"/>
              </a:ext>
            </a:extLst>
          </p:cNvPr>
          <p:cNvSpPr>
            <a:spLocks noGrp="1"/>
          </p:cNvSpPr>
          <p:nvPr>
            <p:ph idx="1"/>
          </p:nvPr>
        </p:nvSpPr>
        <p:spPr>
          <a:xfrm>
            <a:off x="838200" y="774700"/>
            <a:ext cx="10515600" cy="5402263"/>
          </a:xfrm>
        </p:spPr>
        <p:txBody>
          <a:bodyPr>
            <a:normAutofit/>
          </a:bodyPr>
          <a:lstStyle/>
          <a:p>
            <a:pPr marL="0" indent="0">
              <a:lnSpc>
                <a:spcPct val="150000"/>
              </a:lnSpc>
              <a:buNone/>
            </a:pPr>
            <a:r>
              <a:rPr lang="en-US" sz="1800" dirty="0">
                <a:latin typeface="Arial" panose="020B0604020202020204" pitchFamily="34" charset="0"/>
                <a:cs typeface="Arial" panose="020B0604020202020204" pitchFamily="34" charset="0"/>
              </a:rPr>
              <a:t>The failures of the </a:t>
            </a:r>
            <a:r>
              <a:rPr lang="en-US" sz="1800" dirty="0" err="1">
                <a:latin typeface="Arial" panose="020B0604020202020204" pitchFamily="34" charset="0"/>
                <a:cs typeface="Arial" panose="020B0604020202020204" pitchFamily="34" charset="0"/>
              </a:rPr>
              <a:t>SaTH</a:t>
            </a:r>
            <a:r>
              <a:rPr lang="en-US" sz="1800" dirty="0">
                <a:latin typeface="Arial" panose="020B0604020202020204" pitchFamily="34" charset="0"/>
                <a:cs typeface="Arial" panose="020B0604020202020204" pitchFamily="34" charset="0"/>
              </a:rPr>
              <a:t> are profound and impact the dimensions of quality, efficiency, and equity.</a:t>
            </a:r>
          </a:p>
          <a:p>
            <a:pPr marL="342900" indent="-342900">
              <a:lnSpc>
                <a:spcPct val="150000"/>
              </a:lnSpc>
              <a:buFont typeface="+mj-lt"/>
              <a:buAutoNum type="arabicPeriod"/>
            </a:pPr>
            <a:r>
              <a:rPr lang="en-US" sz="1800" b="1" dirty="0">
                <a:latin typeface="Arial" panose="020B0604020202020204" pitchFamily="34" charset="0"/>
                <a:cs typeface="Arial" panose="020B0604020202020204" pitchFamily="34" charset="0"/>
              </a:rPr>
              <a:t>Quality</a:t>
            </a:r>
            <a:r>
              <a:rPr lang="en-US" sz="1800" dirty="0">
                <a:latin typeface="Arial" panose="020B0604020202020204" pitchFamily="34" charset="0"/>
                <a:cs typeface="Arial" panose="020B0604020202020204" pitchFamily="34" charset="0"/>
              </a:rPr>
              <a:t> – it was compromised through incidents of neonatal injuries, avoidable deaths, and stillbirths. They represent care that is not safe or person-</a:t>
            </a:r>
            <a:r>
              <a:rPr lang="en-US" sz="1800" dirty="0" err="1">
                <a:latin typeface="Arial" panose="020B0604020202020204" pitchFamily="34" charset="0"/>
                <a:cs typeface="Arial" panose="020B0604020202020204" pitchFamily="34" charset="0"/>
              </a:rPr>
              <a:t>centred</a:t>
            </a:r>
            <a:r>
              <a:rPr lang="en-US" sz="1800" dirty="0">
                <a:latin typeface="Arial" panose="020B0604020202020204" pitchFamily="34" charset="0"/>
                <a:cs typeface="Arial" panose="020B0604020202020204" pitchFamily="34" charset="0"/>
              </a:rPr>
              <a:t> </a:t>
            </a:r>
          </a:p>
          <a:p>
            <a:pPr marL="342900" indent="-342900">
              <a:lnSpc>
                <a:spcPct val="150000"/>
              </a:lnSpc>
              <a:buFont typeface="+mj-lt"/>
              <a:buAutoNum type="arabicPeriod"/>
            </a:pPr>
            <a:r>
              <a:rPr lang="en-US" sz="1800" b="1" dirty="0">
                <a:latin typeface="Arial" panose="020B0604020202020204" pitchFamily="34" charset="0"/>
                <a:cs typeface="Arial" panose="020B0604020202020204" pitchFamily="34" charset="0"/>
              </a:rPr>
              <a:t>Efficiency</a:t>
            </a:r>
            <a:r>
              <a:rPr lang="en-US" sz="1800" dirty="0">
                <a:latin typeface="Arial" panose="020B0604020202020204" pitchFamily="34" charset="0"/>
                <a:cs typeface="Arial" panose="020B0604020202020204" pitchFamily="34" charset="0"/>
              </a:rPr>
              <a:t> – this area is also one that has been undermined. The widespread systemic failures within maternity units across England, as highlighted by the major breakdown of care at Shrewsbury and Telford Hospital NHS Trust, have contributed to a national maternity negligence bill where NHS Resolution faces £37.5 billion in total outstanding liabilities and pays out about £2.5 billion annually (2021/22) to settle claims (Halliday, 2025; NHS Resolution, 2022).</a:t>
            </a:r>
          </a:p>
          <a:p>
            <a:pPr marL="342900" indent="-342900">
              <a:lnSpc>
                <a:spcPct val="150000"/>
              </a:lnSpc>
              <a:buFont typeface="+mj-lt"/>
              <a:buAutoNum type="arabicPeriod"/>
            </a:pPr>
            <a:r>
              <a:rPr lang="en-US" sz="1800" b="1" dirty="0">
                <a:latin typeface="Arial" panose="020B0604020202020204" pitchFamily="34" charset="0"/>
                <a:cs typeface="Arial" panose="020B0604020202020204" pitchFamily="34" charset="0"/>
              </a:rPr>
              <a:t>Equity</a:t>
            </a:r>
            <a:r>
              <a:rPr lang="en-US" sz="1800" dirty="0">
                <a:latin typeface="Arial" panose="020B0604020202020204" pitchFamily="34" charset="0"/>
                <a:cs typeface="Arial" panose="020B0604020202020204" pitchFamily="34" charset="0"/>
              </a:rPr>
              <a:t> – this dimension has also undergone erosion, with families that come from diverse and </a:t>
            </a:r>
            <a:r>
              <a:rPr lang="en-US" sz="1800" dirty="0" err="1">
                <a:latin typeface="Arial" panose="020B0604020202020204" pitchFamily="34" charset="0"/>
                <a:cs typeface="Arial" panose="020B0604020202020204" pitchFamily="34" charset="0"/>
              </a:rPr>
              <a:t>marginalised</a:t>
            </a:r>
            <a:r>
              <a:rPr lang="en-US" sz="1800" dirty="0">
                <a:latin typeface="Arial" panose="020B0604020202020204" pitchFamily="34" charset="0"/>
                <a:cs typeface="Arial" panose="020B0604020202020204" pitchFamily="34" charset="0"/>
              </a:rPr>
              <a:t> backgrounds facing systematic dismissal of concerns; profound inequalities in care were seen. Poor maternal and neonatal outcomes were seen for women who come from Black, Asian, and Minority Ethnic (BAME) backgrounds (Department of Health and Social Care, 2022).</a:t>
            </a:r>
          </a:p>
        </p:txBody>
      </p:sp>
    </p:spTree>
    <p:extLst>
      <p:ext uri="{BB962C8B-B14F-4D97-AF65-F5344CB8AC3E}">
        <p14:creationId xmlns:p14="http://schemas.microsoft.com/office/powerpoint/2010/main" val="3926079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D84E-8FC3-1BC9-F46C-B57AD7B392C2}"/>
              </a:ext>
            </a:extLst>
          </p:cNvPr>
          <p:cNvSpPr>
            <a:spLocks noGrp="1"/>
          </p:cNvSpPr>
          <p:nvPr>
            <p:ph type="title"/>
          </p:nvPr>
        </p:nvSpPr>
        <p:spPr>
          <a:xfrm>
            <a:off x="838200" y="365125"/>
            <a:ext cx="10515600" cy="574675"/>
          </a:xfrm>
        </p:spPr>
        <p:txBody>
          <a:bodyPr>
            <a:normAutofit/>
          </a:bodyPr>
          <a:lstStyle/>
          <a:p>
            <a:r>
              <a:rPr lang="en-GB" sz="1800" b="1" dirty="0">
                <a:latin typeface="Arial" panose="020B0604020202020204" pitchFamily="34" charset="0"/>
                <a:cs typeface="Arial" panose="020B0604020202020204" pitchFamily="34" charset="0"/>
              </a:rPr>
              <a:t>Implications for quality assurance and service improvement</a:t>
            </a:r>
          </a:p>
        </p:txBody>
      </p:sp>
      <p:sp>
        <p:nvSpPr>
          <p:cNvPr id="3" name="Content Placeholder 2">
            <a:extLst>
              <a:ext uri="{FF2B5EF4-FFF2-40B4-BE49-F238E27FC236}">
                <a16:creationId xmlns:a16="http://schemas.microsoft.com/office/drawing/2014/main" id="{ABCBC52B-89E5-7D36-075E-AFBEA9A3A405}"/>
              </a:ext>
            </a:extLst>
          </p:cNvPr>
          <p:cNvSpPr>
            <a:spLocks noGrp="1"/>
          </p:cNvSpPr>
          <p:nvPr>
            <p:ph idx="1"/>
          </p:nvPr>
        </p:nvSpPr>
        <p:spPr>
          <a:xfrm>
            <a:off x="546100" y="1054100"/>
            <a:ext cx="11468100" cy="5803900"/>
          </a:xfrm>
        </p:spPr>
        <p:txBody>
          <a:bodyPr>
            <a:noAutofit/>
          </a:bodyPr>
          <a:lstStyle/>
          <a:p>
            <a:pPr>
              <a:lnSpc>
                <a:spcPct val="150000"/>
              </a:lnSpc>
            </a:pPr>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SaTH</a:t>
            </a:r>
            <a:r>
              <a:rPr lang="en-US" dirty="0">
                <a:latin typeface="Arial" panose="020B0604020202020204" pitchFamily="34" charset="0"/>
                <a:cs typeface="Arial" panose="020B0604020202020204" pitchFamily="34" charset="0"/>
              </a:rPr>
              <a:t> case offers important lessons in enhancing quality assurance and service improvement across NHS maternity services. </a:t>
            </a:r>
            <a:r>
              <a:rPr lang="en-US" dirty="0" err="1">
                <a:latin typeface="Arial" panose="020B0604020202020204" pitchFamily="34" charset="0"/>
                <a:cs typeface="Arial" panose="020B0604020202020204" pitchFamily="34" charset="0"/>
              </a:rPr>
              <a:t>Ockenden’s</a:t>
            </a:r>
            <a:r>
              <a:rPr lang="en-US" dirty="0">
                <a:latin typeface="Arial" panose="020B0604020202020204" pitchFamily="34" charset="0"/>
                <a:cs typeface="Arial" panose="020B0604020202020204" pitchFamily="34" charset="0"/>
              </a:rPr>
              <a:t> review notes 15 immediate and essential actions that provide a blueprint for systemic reform for all NHS maternity trusts across England (Department of Health and Social Care, 2022).</a:t>
            </a:r>
          </a:p>
          <a:p>
            <a:pPr>
              <a:lnSpc>
                <a:spcPct val="150000"/>
              </a:lnSpc>
            </a:pPr>
            <a:r>
              <a:rPr lang="en-US" dirty="0">
                <a:latin typeface="Arial" panose="020B0604020202020204" pitchFamily="34" charset="0"/>
                <a:cs typeface="Arial" panose="020B0604020202020204" pitchFamily="34" charset="0"/>
              </a:rPr>
              <a:t>These include implementing incident reporting systems that are effective, making sure comprehensive governance oversight occurs at board level, and establishing transparent investigation processes.</a:t>
            </a:r>
          </a:p>
          <a:p>
            <a:pPr>
              <a:lnSpc>
                <a:spcPct val="150000"/>
              </a:lnSpc>
            </a:pPr>
            <a:r>
              <a:rPr lang="en-US" dirty="0">
                <a:latin typeface="Arial" panose="020B0604020202020204" pitchFamily="34" charset="0"/>
                <a:cs typeface="Arial" panose="020B0604020202020204" pitchFamily="34" charset="0"/>
              </a:rPr>
              <a:t>Psychological safety for staff, increasing their ease of raising concerns without fear, will prevent future failures.</a:t>
            </a:r>
          </a:p>
          <a:p>
            <a:pPr>
              <a:lnSpc>
                <a:spcPct val="150000"/>
              </a:lnSpc>
            </a:pPr>
            <a:r>
              <a:rPr lang="en-US" dirty="0">
                <a:latin typeface="Arial" panose="020B0604020202020204" pitchFamily="34" charset="0"/>
                <a:cs typeface="Arial" panose="020B0604020202020204" pitchFamily="34" charset="0"/>
              </a:rPr>
              <a:t>Patient and family voices also need embedding in quality assurance processes, and independent advocacy for families needs to be facilitated (Department of Health and Social Care, 2022). </a:t>
            </a:r>
          </a:p>
          <a:p>
            <a:pPr>
              <a:lnSpc>
                <a:spcPct val="150000"/>
              </a:lnSpc>
            </a:pPr>
            <a:r>
              <a:rPr lang="en-US" dirty="0">
                <a:latin typeface="Arial" panose="020B0604020202020204" pitchFamily="34" charset="0"/>
                <a:cs typeface="Arial" panose="020B0604020202020204" pitchFamily="34" charset="0"/>
              </a:rPr>
              <a:t>Additionally, audit cycles need to be done regularly, as well as acting on the data seen, including MBRRACE-UK and CQC (Care Quality Commission) findings</a:t>
            </a:r>
          </a:p>
        </p:txBody>
      </p:sp>
    </p:spTree>
    <p:extLst>
      <p:ext uri="{BB962C8B-B14F-4D97-AF65-F5344CB8AC3E}">
        <p14:creationId xmlns:p14="http://schemas.microsoft.com/office/powerpoint/2010/main" val="2014506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557ED-5413-0563-AED7-ED378461A1A3}"/>
              </a:ext>
            </a:extLst>
          </p:cNvPr>
          <p:cNvSpPr>
            <a:spLocks noGrp="1"/>
          </p:cNvSpPr>
          <p:nvPr>
            <p:ph type="title"/>
          </p:nvPr>
        </p:nvSpPr>
        <p:spPr>
          <a:xfrm>
            <a:off x="838200" y="365125"/>
            <a:ext cx="10515600" cy="536575"/>
          </a:xfrm>
        </p:spPr>
        <p:txBody>
          <a:bodyPr>
            <a:normAutofit/>
          </a:bodyPr>
          <a:lstStyle/>
          <a:p>
            <a:pPr>
              <a:lnSpc>
                <a:spcPct val="150000"/>
              </a:lnSpc>
            </a:pPr>
            <a:r>
              <a:rPr lang="en-US" sz="1800" b="1" dirty="0">
                <a:latin typeface="Arial" panose="020B0604020202020204" pitchFamily="34" charset="0"/>
                <a:cs typeface="Arial" panose="020B0604020202020204" pitchFamily="34" charset="0"/>
              </a:rPr>
              <a:t>Outline of component 2</a:t>
            </a: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F8FB83-4F20-8384-D1C5-D3C01FF337D0}"/>
              </a:ext>
            </a:extLst>
          </p:cNvPr>
          <p:cNvSpPr>
            <a:spLocks noGrp="1"/>
          </p:cNvSpPr>
          <p:nvPr>
            <p:ph idx="1"/>
          </p:nvPr>
        </p:nvSpPr>
        <p:spPr>
          <a:xfrm>
            <a:off x="838200" y="1016000"/>
            <a:ext cx="10515600" cy="5160963"/>
          </a:xfrm>
        </p:spPr>
        <p:txBody>
          <a:bodyPr>
            <a:normAutofit/>
          </a:bodyPr>
          <a:lstStyle/>
          <a:p>
            <a:pPr marL="0" indent="0">
              <a:lnSpc>
                <a:spcPct val="150000"/>
              </a:lnSpc>
              <a:buNone/>
            </a:pPr>
            <a:r>
              <a:rPr lang="en-US" sz="1800" dirty="0">
                <a:latin typeface="Arial" panose="020B0604020202020204" pitchFamily="34" charset="0"/>
                <a:cs typeface="Arial" panose="020B0604020202020204" pitchFamily="34" charset="0"/>
              </a:rPr>
              <a:t>The Component 2 report follows a framework structured into four segments as mentioned in the assignment brief.</a:t>
            </a:r>
          </a:p>
          <a:p>
            <a:pPr marL="342900" indent="-342900">
              <a:lnSpc>
                <a:spcPct val="150000"/>
              </a:lnSpc>
              <a:buFont typeface="+mj-lt"/>
              <a:buAutoNum type="arabicPeriod"/>
            </a:pPr>
            <a:r>
              <a:rPr lang="en-US" sz="1800" dirty="0">
                <a:latin typeface="Arial" panose="020B0604020202020204" pitchFamily="34" charset="0"/>
                <a:cs typeface="Arial" panose="020B0604020202020204" pitchFamily="34" charset="0"/>
              </a:rPr>
              <a:t>The </a:t>
            </a:r>
            <a:r>
              <a:rPr lang="en-US" sz="1800" b="1" dirty="0">
                <a:latin typeface="Arial" panose="020B0604020202020204" pitchFamily="34" charset="0"/>
                <a:cs typeface="Arial" panose="020B0604020202020204" pitchFamily="34" charset="0"/>
              </a:rPr>
              <a:t>introduction</a:t>
            </a:r>
            <a:r>
              <a:rPr lang="en-US" sz="1800" dirty="0">
                <a:latin typeface="Arial" panose="020B0604020202020204" pitchFamily="34" charset="0"/>
                <a:cs typeface="Arial" panose="020B0604020202020204" pitchFamily="34" charset="0"/>
              </a:rPr>
              <a:t> (500 words) would establish the quality problem, providing sufficient evidence to support it.</a:t>
            </a:r>
          </a:p>
          <a:p>
            <a:pPr marL="342900" indent="-342900">
              <a:lnSpc>
                <a:spcPct val="150000"/>
              </a:lnSpc>
              <a:buFont typeface="+mj-lt"/>
              <a:buAutoNum type="arabicPeriod"/>
            </a:pPr>
            <a:r>
              <a:rPr lang="en-US" sz="1800" dirty="0">
                <a:latin typeface="Arial" panose="020B0604020202020204" pitchFamily="34" charset="0"/>
                <a:cs typeface="Arial" panose="020B0604020202020204" pitchFamily="34" charset="0"/>
              </a:rPr>
              <a:t>The </a:t>
            </a:r>
            <a:r>
              <a:rPr lang="en-US" sz="1800" b="1" dirty="0">
                <a:latin typeface="Arial" panose="020B0604020202020204" pitchFamily="34" charset="0"/>
                <a:cs typeface="Arial" panose="020B0604020202020204" pitchFamily="34" charset="0"/>
              </a:rPr>
              <a:t>main body</a:t>
            </a:r>
            <a:r>
              <a:rPr lang="en-US" sz="1800" dirty="0">
                <a:latin typeface="Arial" panose="020B0604020202020204" pitchFamily="34" charset="0"/>
                <a:cs typeface="Arial" panose="020B0604020202020204" pitchFamily="34" charset="0"/>
              </a:rPr>
              <a:t> (1400 words) would critically evaluate theories, which include the Fishbone Diagram, Donabedian Model, and SWOT (strengths, weaknesses, opportunities, and threats) analysis, and apply them to </a:t>
            </a:r>
            <a:r>
              <a:rPr lang="en-US" sz="1800" dirty="0" err="1">
                <a:latin typeface="Arial" panose="020B0604020202020204" pitchFamily="34" charset="0"/>
                <a:cs typeface="Arial" panose="020B0604020202020204" pitchFamily="34" charset="0"/>
              </a:rPr>
              <a:t>analyse</a:t>
            </a:r>
            <a:r>
              <a:rPr lang="en-US" sz="1800" dirty="0">
                <a:latin typeface="Arial" panose="020B0604020202020204" pitchFamily="34" charset="0"/>
                <a:cs typeface="Arial" panose="020B0604020202020204" pitchFamily="34" charset="0"/>
              </a:rPr>
              <a:t> the root causes of </a:t>
            </a:r>
            <a:r>
              <a:rPr lang="en-US" sz="1800" dirty="0" err="1">
                <a:latin typeface="Arial" panose="020B0604020202020204" pitchFamily="34" charset="0"/>
                <a:cs typeface="Arial" panose="020B0604020202020204" pitchFamily="34" charset="0"/>
              </a:rPr>
              <a:t>SaTH’s</a:t>
            </a:r>
            <a:r>
              <a:rPr lang="en-US" sz="1800" dirty="0">
                <a:latin typeface="Arial" panose="020B0604020202020204" pitchFamily="34" charset="0"/>
                <a:cs typeface="Arial" panose="020B0604020202020204" pitchFamily="34" charset="0"/>
              </a:rPr>
              <a:t> maternity failures.</a:t>
            </a:r>
          </a:p>
          <a:p>
            <a:pPr marL="342900" indent="-342900">
              <a:lnSpc>
                <a:spcPct val="150000"/>
              </a:lnSpc>
              <a:buFont typeface="+mj-lt"/>
              <a:buAutoNum type="arabicPeriod"/>
            </a:pPr>
            <a:r>
              <a:rPr lang="en-US" sz="1800" dirty="0">
                <a:latin typeface="Arial" panose="020B0604020202020204" pitchFamily="34" charset="0"/>
                <a:cs typeface="Arial" panose="020B0604020202020204" pitchFamily="34" charset="0"/>
              </a:rPr>
              <a:t>The </a:t>
            </a:r>
            <a:r>
              <a:rPr lang="en-US" sz="1800" b="1" dirty="0">
                <a:latin typeface="Arial" panose="020B0604020202020204" pitchFamily="34" charset="0"/>
                <a:cs typeface="Arial" panose="020B0604020202020204" pitchFamily="34" charset="0"/>
              </a:rPr>
              <a:t>recommendations</a:t>
            </a:r>
            <a:r>
              <a:rPr lang="en-US" sz="1800" dirty="0">
                <a:latin typeface="Arial" panose="020B0604020202020204" pitchFamily="34" charset="0"/>
                <a:cs typeface="Arial" panose="020B0604020202020204" pitchFamily="34" charset="0"/>
              </a:rPr>
              <a:t> (800 words) section would propose actionable improvements that are guided by the root cause analysis and supported by quality improvement tools, such as lean methodology and PDSA (plan-do-study-act) cycles.</a:t>
            </a:r>
          </a:p>
          <a:p>
            <a:pPr marL="342900" indent="-342900">
              <a:lnSpc>
                <a:spcPct val="150000"/>
              </a:lnSpc>
              <a:buFont typeface="+mj-lt"/>
              <a:buAutoNum type="arabicPeriod"/>
            </a:pPr>
            <a:r>
              <a:rPr lang="en-US" sz="1800" dirty="0">
                <a:latin typeface="Arial" panose="020B0604020202020204" pitchFamily="34" charset="0"/>
                <a:cs typeface="Arial" panose="020B0604020202020204" pitchFamily="34" charset="0"/>
              </a:rPr>
              <a:t>Finally, the </a:t>
            </a:r>
            <a:r>
              <a:rPr lang="en-US" sz="1800" b="1" dirty="0">
                <a:latin typeface="Arial" panose="020B0604020202020204" pitchFamily="34" charset="0"/>
                <a:cs typeface="Arial" panose="020B0604020202020204" pitchFamily="34" charset="0"/>
              </a:rPr>
              <a:t>conclusion</a:t>
            </a:r>
            <a:r>
              <a:rPr lang="en-US" sz="1800" dirty="0">
                <a:latin typeface="Arial" panose="020B0604020202020204" pitchFamily="34" charset="0"/>
                <a:cs typeface="Arial" panose="020B0604020202020204" pitchFamily="34" charset="0"/>
              </a:rPr>
              <a:t> (300 words) would </a:t>
            </a:r>
            <a:r>
              <a:rPr lang="en-US" sz="1800" dirty="0" err="1">
                <a:latin typeface="Arial" panose="020B0604020202020204" pitchFamily="34" charset="0"/>
                <a:cs typeface="Arial" panose="020B0604020202020204" pitchFamily="34" charset="0"/>
              </a:rPr>
              <a:t>summarise</a:t>
            </a:r>
            <a:r>
              <a:rPr lang="en-US" sz="1800" dirty="0">
                <a:latin typeface="Arial" panose="020B0604020202020204" pitchFamily="34" charset="0"/>
                <a:cs typeface="Arial" panose="020B0604020202020204" pitchFamily="34" charset="0"/>
              </a:rPr>
              <a:t> the key findings and implications.</a:t>
            </a:r>
          </a:p>
        </p:txBody>
      </p:sp>
    </p:spTree>
    <p:extLst>
      <p:ext uri="{BB962C8B-B14F-4D97-AF65-F5344CB8AC3E}">
        <p14:creationId xmlns:p14="http://schemas.microsoft.com/office/powerpoint/2010/main" val="202709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E5F3-8295-F9E7-65C6-898F49E1FAC4}"/>
              </a:ext>
            </a:extLst>
          </p:cNvPr>
          <p:cNvSpPr>
            <a:spLocks noGrp="1"/>
          </p:cNvSpPr>
          <p:nvPr>
            <p:ph type="title"/>
          </p:nvPr>
        </p:nvSpPr>
        <p:spPr>
          <a:xfrm>
            <a:off x="101600" y="0"/>
            <a:ext cx="11252200" cy="681037"/>
          </a:xfrm>
        </p:spPr>
        <p:txBody>
          <a:bodyPr>
            <a:normAutofit/>
          </a:bodyPr>
          <a:lstStyle/>
          <a:p>
            <a:pPr>
              <a:lnSpc>
                <a:spcPct val="150000"/>
              </a:lnSpc>
            </a:pPr>
            <a:r>
              <a:rPr lang="en-US" sz="1800" b="1" dirty="0">
                <a:latin typeface="Arial" panose="020B0604020202020204" pitchFamily="34" charset="0"/>
                <a:cs typeface="Arial" panose="020B0604020202020204" pitchFamily="34" charset="0"/>
              </a:rPr>
              <a:t>References</a:t>
            </a: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28F03D-43D4-A031-F22C-E9A23D4C4EE6}"/>
              </a:ext>
            </a:extLst>
          </p:cNvPr>
          <p:cNvSpPr>
            <a:spLocks noGrp="1"/>
          </p:cNvSpPr>
          <p:nvPr>
            <p:ph idx="1"/>
          </p:nvPr>
        </p:nvSpPr>
        <p:spPr>
          <a:xfrm>
            <a:off x="101600" y="774700"/>
            <a:ext cx="11976100" cy="5888037"/>
          </a:xfrm>
        </p:spPr>
        <p:txBody>
          <a:bodyPr>
            <a:noAutofit/>
          </a:bodyPr>
          <a:lstStyle/>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BBC (2022) </a:t>
            </a:r>
            <a:r>
              <a:rPr lang="en-GB" sz="950" b="0" i="1" dirty="0">
                <a:solidFill>
                  <a:srgbClr val="000000"/>
                </a:solidFill>
                <a:effectLst/>
                <a:latin typeface="Arial" panose="020B0604020202020204" pitchFamily="34" charset="0"/>
                <a:cs typeface="Arial" panose="020B0604020202020204" pitchFamily="34" charset="0"/>
              </a:rPr>
              <a:t>Shrewsbury maternity scandal: Repeated failures led to deaths</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2"/>
              </a:rPr>
              <a:t>https://www.bbc.com/news/uk-england-shropshire-60925959</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Buchanan, M. (2017) </a:t>
            </a:r>
            <a:r>
              <a:rPr lang="en-GB" sz="950" b="0" i="1" dirty="0">
                <a:solidFill>
                  <a:srgbClr val="000000"/>
                </a:solidFill>
                <a:effectLst/>
                <a:latin typeface="Arial" panose="020B0604020202020204" pitchFamily="34" charset="0"/>
                <a:cs typeface="Arial" panose="020B0604020202020204" pitchFamily="34" charset="0"/>
              </a:rPr>
              <a:t>Shrewsbury trust warned over baby heart monitoring in 2007</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3"/>
              </a:rPr>
              <a:t>https://www.bbc.com/news/health-39665223</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Department of Health and Social Care (2022) </a:t>
            </a:r>
            <a:r>
              <a:rPr lang="en-GB" sz="950" b="0" i="1" dirty="0">
                <a:solidFill>
                  <a:srgbClr val="000000"/>
                </a:solidFill>
                <a:effectLst/>
                <a:latin typeface="Arial" panose="020B0604020202020204" pitchFamily="34" charset="0"/>
                <a:cs typeface="Arial" panose="020B0604020202020204" pitchFamily="34" charset="0"/>
              </a:rPr>
              <a:t>Final report of the Ockenden review</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4"/>
              </a:rPr>
              <a:t>https://assets.publishing.service.gov.uk/media/624332fe8fa8f527744f0615/Final-Ockenden-Report-web-accessible.pdf</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Department of Health and Social Care, NHS England and Murray, J. (2026) </a:t>
            </a:r>
            <a:r>
              <a:rPr lang="en-GB" sz="950" b="0" i="1" dirty="0">
                <a:solidFill>
                  <a:srgbClr val="000000"/>
                </a:solidFill>
                <a:effectLst/>
                <a:latin typeface="Arial" panose="020B0604020202020204" pitchFamily="34" charset="0"/>
                <a:cs typeface="Arial" panose="020B0604020202020204" pitchFamily="34" charset="0"/>
              </a:rPr>
              <a:t>Martha's Rule extended to all maternity services</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5"/>
              </a:rPr>
              <a:t>https://www.gov.uk/government/news/marthas-rule-extended-to-all-maternity-services</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Dziak, M. (2020) </a:t>
            </a:r>
            <a:r>
              <a:rPr lang="en-GB" sz="950" b="0" i="1" dirty="0">
                <a:solidFill>
                  <a:srgbClr val="000000"/>
                </a:solidFill>
                <a:effectLst/>
                <a:latin typeface="Arial" panose="020B0604020202020204" pitchFamily="34" charset="0"/>
                <a:cs typeface="Arial" panose="020B0604020202020204" pitchFamily="34" charset="0"/>
              </a:rPr>
              <a:t>Donabedian model</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6"/>
              </a:rPr>
              <a:t>https://www.ebsco.com/research-starters/social-sciences-and-humanities/donabedian-model</a:t>
            </a:r>
            <a:r>
              <a:rPr lang="en-GB" sz="950" b="0" i="0" dirty="0">
                <a:solidFill>
                  <a:srgbClr val="000000"/>
                </a:solidFill>
                <a:effectLst/>
                <a:latin typeface="Arial" panose="020B0604020202020204" pitchFamily="34" charset="0"/>
                <a:cs typeface="Arial" panose="020B0604020202020204" pitchFamily="34" charset="0"/>
              </a:rPr>
              <a:t> (Accessed: 16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Halliday, J. (2025) </a:t>
            </a:r>
            <a:r>
              <a:rPr lang="en-GB" sz="950" b="0" i="1" dirty="0">
                <a:solidFill>
                  <a:srgbClr val="000000"/>
                </a:solidFill>
                <a:effectLst/>
                <a:latin typeface="Arial" panose="020B0604020202020204" pitchFamily="34" charset="0"/>
                <a:cs typeface="Arial" panose="020B0604020202020204" pitchFamily="34" charset="0"/>
              </a:rPr>
              <a:t>NHS facing ‘absolutely shocking’ £27bn bill for maternity failings in England</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7"/>
              </a:rPr>
              <a:t>https://www.theguardian.com/society/2025/jul/20/nhs-facing-absolutely-shocking-27bn-bill-for-maternity-failings-in-england</a:t>
            </a:r>
            <a:r>
              <a:rPr lang="en-GB" sz="950" b="0" i="0" dirty="0">
                <a:solidFill>
                  <a:srgbClr val="000000"/>
                </a:solidFill>
                <a:effectLst/>
                <a:latin typeface="Arial" panose="020B0604020202020204" pitchFamily="34" charset="0"/>
                <a:cs typeface="Arial" panose="020B0604020202020204" pitchFamily="34" charset="0"/>
              </a:rPr>
              <a:t> (Accessed: 16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Hull, P. M. (2023) ‘Comparing caesarean birth rates: An institutionalized habit that is hard to break’, </a:t>
            </a:r>
            <a:r>
              <a:rPr lang="en-GB" sz="950" b="0" i="1" dirty="0">
                <a:solidFill>
                  <a:srgbClr val="000000"/>
                </a:solidFill>
                <a:effectLst/>
                <a:latin typeface="Arial" panose="020B0604020202020204" pitchFamily="34" charset="0"/>
                <a:cs typeface="Arial" panose="020B0604020202020204" pitchFamily="34" charset="0"/>
              </a:rPr>
              <a:t>Journal of Patient Safety and Risk Management</a:t>
            </a:r>
            <a:r>
              <a:rPr lang="en-GB" sz="950" b="0" i="0" dirty="0">
                <a:solidFill>
                  <a:srgbClr val="000000"/>
                </a:solidFill>
                <a:effectLst/>
                <a:latin typeface="Arial" panose="020B0604020202020204" pitchFamily="34" charset="0"/>
                <a:cs typeface="Arial" panose="020B0604020202020204" pitchFamily="34" charset="0"/>
              </a:rPr>
              <a:t>, 28(1), pp. 5–8.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8"/>
              </a:rPr>
              <a:t>https://doi.org/10.1177/25160435221150373</a:t>
            </a:r>
            <a:endParaRPr lang="en-GB" sz="950" b="0" i="0" dirty="0">
              <a:solidFill>
                <a:srgbClr val="000000"/>
              </a:solidFill>
              <a:effectLst/>
              <a:latin typeface="Arial" panose="020B0604020202020204" pitchFamily="34" charset="0"/>
              <a:cs typeface="Arial" panose="020B0604020202020204" pitchFamily="34" charset="0"/>
            </a:endParaRP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Hull, P. M., Boulton, T. and </a:t>
            </a:r>
            <a:r>
              <a:rPr lang="en-GB" sz="950" b="0" i="0" dirty="0" err="1">
                <a:solidFill>
                  <a:srgbClr val="000000"/>
                </a:solidFill>
                <a:effectLst/>
                <a:latin typeface="Arial" panose="020B0604020202020204" pitchFamily="34" charset="0"/>
                <a:cs typeface="Arial" panose="020B0604020202020204" pitchFamily="34" charset="0"/>
              </a:rPr>
              <a:t>Lashewicz</a:t>
            </a:r>
            <a:r>
              <a:rPr lang="en-GB" sz="950" b="0" i="0" dirty="0">
                <a:solidFill>
                  <a:srgbClr val="000000"/>
                </a:solidFill>
                <a:effectLst/>
                <a:latin typeface="Arial" panose="020B0604020202020204" pitchFamily="34" charset="0"/>
                <a:cs typeface="Arial" panose="020B0604020202020204" pitchFamily="34" charset="0"/>
              </a:rPr>
              <a:t>, B. (2025) ‘Recurring red flags: a retrospective study of MBRRACE-UK Perinatal Mortality Surveillance (2015–21) to identify maternity services most consistently reporting higher-than-average deaths’, </a:t>
            </a:r>
            <a:r>
              <a:rPr lang="en-GB" sz="950" b="0" i="1" dirty="0">
                <a:solidFill>
                  <a:srgbClr val="000000"/>
                </a:solidFill>
                <a:effectLst/>
                <a:latin typeface="Arial" panose="020B0604020202020204" pitchFamily="34" charset="0"/>
                <a:cs typeface="Arial" panose="020B0604020202020204" pitchFamily="34" charset="0"/>
              </a:rPr>
              <a:t>Journal of Public Health</a:t>
            </a:r>
            <a:r>
              <a:rPr lang="en-GB" sz="950" b="0" i="0" dirty="0">
                <a:solidFill>
                  <a:srgbClr val="000000"/>
                </a:solidFill>
                <a:effectLst/>
                <a:latin typeface="Arial" panose="020B0604020202020204" pitchFamily="34" charset="0"/>
                <a:cs typeface="Arial" panose="020B0604020202020204" pitchFamily="34" charset="0"/>
              </a:rPr>
              <a:t>, 47(3), pp. 511–520.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9"/>
              </a:rPr>
              <a:t>https://doi.org/10.1093/pubmed/fdaf019</a:t>
            </a:r>
            <a:endParaRPr lang="en-GB" sz="950" b="0" i="0" dirty="0">
              <a:solidFill>
                <a:srgbClr val="000000"/>
              </a:solidFill>
              <a:effectLst/>
              <a:latin typeface="Arial" panose="020B0604020202020204" pitchFamily="34" charset="0"/>
              <a:cs typeface="Arial" panose="020B0604020202020204" pitchFamily="34" charset="0"/>
            </a:endParaRP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Improvement Cymru Academy (2023) </a:t>
            </a:r>
            <a:r>
              <a:rPr lang="en-GB" sz="950" b="0" i="1" dirty="0">
                <a:solidFill>
                  <a:srgbClr val="000000"/>
                </a:solidFill>
                <a:effectLst/>
                <a:latin typeface="Arial" panose="020B0604020202020204" pitchFamily="34" charset="0"/>
                <a:cs typeface="Arial" panose="020B0604020202020204" pitchFamily="34" charset="0"/>
              </a:rPr>
              <a:t>Reasons Swiss Cheese Model</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0"/>
              </a:rPr>
              <a:t>https://performanceandimprovement.nhs.wales/functions/quality-safety-and-improvement/improvement/improvement-cymru-academy/resource-library/academy-toolkit-guides/reasons-swiss-cheese-safety-model-toolkit/</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NHS Resolution (2022) </a:t>
            </a:r>
            <a:r>
              <a:rPr lang="en-GB" sz="950" b="0" i="1" dirty="0">
                <a:solidFill>
                  <a:srgbClr val="000000"/>
                </a:solidFill>
                <a:effectLst/>
                <a:latin typeface="Arial" panose="020B0604020202020204" pitchFamily="34" charset="0"/>
                <a:cs typeface="Arial" panose="020B0604020202020204" pitchFamily="34" charset="0"/>
              </a:rPr>
              <a:t>NHS Resolution continues to drive down litigation – Annual report and accounts published for 2021/22</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1"/>
              </a:rPr>
              <a:t>https://resolution.nhs.uk/2022/07/20/nhs-resolution-continues-to-drive-down-litigation-annual-report-and-accounts-published-for-2021-22/</a:t>
            </a:r>
            <a:r>
              <a:rPr lang="en-GB" sz="950" b="0" i="0" dirty="0">
                <a:solidFill>
                  <a:srgbClr val="000000"/>
                </a:solidFill>
                <a:effectLst/>
                <a:latin typeface="Arial" panose="020B0604020202020204" pitchFamily="34" charset="0"/>
                <a:cs typeface="Arial" panose="020B0604020202020204" pitchFamily="34" charset="0"/>
              </a:rPr>
              <a:t> (Accessed: 16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O'Neill, O. (2008) </a:t>
            </a:r>
            <a:r>
              <a:rPr lang="en-GB" sz="950" b="0" i="1" dirty="0">
                <a:solidFill>
                  <a:srgbClr val="000000"/>
                </a:solidFill>
                <a:effectLst/>
                <a:latin typeface="Arial" panose="020B0604020202020204" pitchFamily="34" charset="0"/>
                <a:cs typeface="Arial" panose="020B0604020202020204" pitchFamily="34" charset="0"/>
              </a:rPr>
              <a:t>Safe births: everybody's business</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2"/>
              </a:rPr>
              <a:t>https://assets.kingsfund.org.uk/f/256914/x/ffbc1e7c0c/safer_births_report_february_2008.pdf</a:t>
            </a:r>
            <a:r>
              <a:rPr lang="en-GB" sz="950" b="0" i="0" dirty="0">
                <a:solidFill>
                  <a:srgbClr val="000000"/>
                </a:solidFill>
                <a:effectLst/>
                <a:latin typeface="Arial" panose="020B0604020202020204" pitchFamily="34" charset="0"/>
                <a:cs typeface="Arial" panose="020B0604020202020204" pitchFamily="34" charset="0"/>
              </a:rPr>
              <a:t> (Accessed: 16 July 2026).</a:t>
            </a:r>
          </a:p>
          <a:p>
            <a:pPr marL="0" marR="0" indent="0" algn="just">
              <a:lnSpc>
                <a:spcPct val="100000"/>
              </a:lnSpc>
              <a:buNone/>
            </a:pPr>
            <a:r>
              <a:rPr lang="en-GB" sz="950" b="0" i="0" dirty="0" err="1">
                <a:solidFill>
                  <a:srgbClr val="000000"/>
                </a:solidFill>
                <a:effectLst/>
                <a:latin typeface="Arial" panose="020B0604020202020204" pitchFamily="34" charset="0"/>
                <a:cs typeface="Arial" panose="020B0604020202020204" pitchFamily="34" charset="0"/>
              </a:rPr>
              <a:t>PSNet</a:t>
            </a:r>
            <a:r>
              <a:rPr lang="en-GB" sz="950" b="0" i="0" dirty="0">
                <a:solidFill>
                  <a:srgbClr val="000000"/>
                </a:solidFill>
                <a:effectLst/>
                <a:latin typeface="Arial" panose="020B0604020202020204" pitchFamily="34" charset="0"/>
                <a:cs typeface="Arial" panose="020B0604020202020204" pitchFamily="34" charset="0"/>
              </a:rPr>
              <a:t> (2024) </a:t>
            </a:r>
            <a:r>
              <a:rPr lang="en-GB" sz="950" b="0" i="1" dirty="0">
                <a:solidFill>
                  <a:srgbClr val="000000"/>
                </a:solidFill>
                <a:effectLst/>
                <a:latin typeface="Arial" panose="020B0604020202020204" pitchFamily="34" charset="0"/>
                <a:cs typeface="Arial" panose="020B0604020202020204" pitchFamily="34" charset="0"/>
              </a:rPr>
              <a:t>Root Cause Analysis</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3"/>
              </a:rPr>
              <a:t>https://psnet.ahrq.gov/primer/root-cause-analysis</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Purdue, D. (2022) </a:t>
            </a:r>
            <a:r>
              <a:rPr lang="en-GB" sz="950" b="0" i="1" dirty="0">
                <a:solidFill>
                  <a:srgbClr val="000000"/>
                </a:solidFill>
                <a:effectLst/>
                <a:latin typeface="Arial" panose="020B0604020202020204" pitchFamily="34" charset="0"/>
                <a:cs typeface="Arial" panose="020B0604020202020204" pitchFamily="34" charset="0"/>
              </a:rPr>
              <a:t>Final Ockenden Report</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4"/>
              </a:rPr>
              <a:t>https://www.dbth.nhs.uk/wp-content/uploads/2022/04/Public-Board-of-Director-Papers-26.4.2022-V2.pdf</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err="1">
                <a:solidFill>
                  <a:srgbClr val="000000"/>
                </a:solidFill>
                <a:effectLst/>
                <a:latin typeface="Arial" panose="020B0604020202020204" pitchFamily="34" charset="0"/>
                <a:cs typeface="Arial" panose="020B0604020202020204" pitchFamily="34" charset="0"/>
              </a:rPr>
              <a:t>Tossaint-Schoenmakers</a:t>
            </a:r>
            <a:r>
              <a:rPr lang="en-GB" sz="950" b="0" i="0" dirty="0">
                <a:solidFill>
                  <a:srgbClr val="000000"/>
                </a:solidFill>
                <a:effectLst/>
                <a:latin typeface="Arial" panose="020B0604020202020204" pitchFamily="34" charset="0"/>
                <a:cs typeface="Arial" panose="020B0604020202020204" pitchFamily="34" charset="0"/>
              </a:rPr>
              <a:t>, R. </a:t>
            </a:r>
            <a:r>
              <a:rPr lang="en-GB" sz="950" b="0" i="1" dirty="0">
                <a:solidFill>
                  <a:srgbClr val="000000"/>
                </a:solidFill>
                <a:effectLst/>
                <a:latin typeface="Arial" panose="020B0604020202020204" pitchFamily="34" charset="0"/>
                <a:cs typeface="Arial" panose="020B0604020202020204" pitchFamily="34" charset="0"/>
              </a:rPr>
              <a:t>et al.</a:t>
            </a:r>
            <a:r>
              <a:rPr lang="en-GB" sz="950" b="0" i="0" dirty="0">
                <a:solidFill>
                  <a:srgbClr val="000000"/>
                </a:solidFill>
                <a:effectLst/>
                <a:latin typeface="Arial" panose="020B0604020202020204" pitchFamily="34" charset="0"/>
                <a:cs typeface="Arial" panose="020B0604020202020204" pitchFamily="34" charset="0"/>
              </a:rPr>
              <a:t> (2021) ‘The Challenge of Integrating eHealth Into Health Care: Systematic Literature Review of the Donabedian Model of Structure, Process, and Outcome’, </a:t>
            </a:r>
            <a:r>
              <a:rPr lang="en-GB" sz="950" b="0" i="1" dirty="0">
                <a:solidFill>
                  <a:srgbClr val="000000"/>
                </a:solidFill>
                <a:effectLst/>
                <a:latin typeface="Arial" panose="020B0604020202020204" pitchFamily="34" charset="0"/>
                <a:cs typeface="Arial" panose="020B0604020202020204" pitchFamily="34" charset="0"/>
              </a:rPr>
              <a:t>Journal of Medical Internet Research</a:t>
            </a:r>
            <a:r>
              <a:rPr lang="en-GB" sz="950" b="0" i="0" dirty="0">
                <a:solidFill>
                  <a:srgbClr val="000000"/>
                </a:solidFill>
                <a:effectLst/>
                <a:latin typeface="Arial" panose="020B0604020202020204" pitchFamily="34" charset="0"/>
                <a:cs typeface="Arial" panose="020B0604020202020204" pitchFamily="34" charset="0"/>
              </a:rPr>
              <a:t>, 23(5).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5"/>
              </a:rPr>
              <a:t>https://doi.org/10.2196/27180</a:t>
            </a:r>
            <a:endParaRPr lang="en-GB" sz="950" b="0" i="0" dirty="0">
              <a:solidFill>
                <a:srgbClr val="000000"/>
              </a:solidFill>
              <a:effectLst/>
              <a:latin typeface="Arial" panose="020B0604020202020204" pitchFamily="34" charset="0"/>
              <a:cs typeface="Arial" panose="020B0604020202020204" pitchFamily="34" charset="0"/>
            </a:endParaRP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Wiegmann, D. A. </a:t>
            </a:r>
            <a:r>
              <a:rPr lang="en-GB" sz="950" b="0" i="1" dirty="0">
                <a:solidFill>
                  <a:srgbClr val="000000"/>
                </a:solidFill>
                <a:effectLst/>
                <a:latin typeface="Arial" panose="020B0604020202020204" pitchFamily="34" charset="0"/>
                <a:cs typeface="Arial" panose="020B0604020202020204" pitchFamily="34" charset="0"/>
              </a:rPr>
              <a:t>et al.</a:t>
            </a:r>
            <a:r>
              <a:rPr lang="en-GB" sz="950" b="0" i="0" dirty="0">
                <a:solidFill>
                  <a:srgbClr val="000000"/>
                </a:solidFill>
                <a:effectLst/>
                <a:latin typeface="Arial" panose="020B0604020202020204" pitchFamily="34" charset="0"/>
                <a:cs typeface="Arial" panose="020B0604020202020204" pitchFamily="34" charset="0"/>
              </a:rPr>
              <a:t> (2021) ‘Understanding the “Swiss Cheese Model” and Its Application to Patient Safety’, </a:t>
            </a:r>
            <a:r>
              <a:rPr lang="en-GB" sz="950" b="0" i="1" dirty="0">
                <a:solidFill>
                  <a:srgbClr val="000000"/>
                </a:solidFill>
                <a:effectLst/>
                <a:latin typeface="Arial" panose="020B0604020202020204" pitchFamily="34" charset="0"/>
                <a:cs typeface="Arial" panose="020B0604020202020204" pitchFamily="34" charset="0"/>
              </a:rPr>
              <a:t>Journal of Patient Safety</a:t>
            </a:r>
            <a:r>
              <a:rPr lang="en-GB" sz="950" b="0" i="0" dirty="0">
                <a:solidFill>
                  <a:srgbClr val="000000"/>
                </a:solidFill>
                <a:effectLst/>
                <a:latin typeface="Arial" panose="020B0604020202020204" pitchFamily="34" charset="0"/>
                <a:cs typeface="Arial" panose="020B0604020202020204" pitchFamily="34" charset="0"/>
              </a:rPr>
              <a:t>, Publish Ahead of Print(14 April).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6"/>
              </a:rPr>
              <a:t>https://doi.org/10.1097/pts.0000000000000810</a:t>
            </a:r>
            <a:endParaRPr lang="en-GB" sz="950" b="0" i="0" dirty="0">
              <a:solidFill>
                <a:srgbClr val="000000"/>
              </a:solidFill>
              <a:effectLst/>
              <a:latin typeface="Arial" panose="020B0604020202020204" pitchFamily="34" charset="0"/>
              <a:cs typeface="Arial" panose="020B0604020202020204" pitchFamily="34" charset="0"/>
            </a:endParaRP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Writtle, J. (2026) </a:t>
            </a:r>
            <a:r>
              <a:rPr lang="en-GB" sz="950" b="0" i="1" dirty="0">
                <a:solidFill>
                  <a:srgbClr val="000000"/>
                </a:solidFill>
                <a:effectLst/>
                <a:latin typeface="Arial" panose="020B0604020202020204" pitchFamily="34" charset="0"/>
                <a:cs typeface="Arial" panose="020B0604020202020204" pitchFamily="34" charset="0"/>
              </a:rPr>
              <a:t>Maternity inquiry chair says she has learnt lessons from past reviews</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7"/>
              </a:rPr>
              <a:t>https://www.bbc.com/news/articles/cgmd9gge7vvo?bcmt=1</a:t>
            </a:r>
            <a:r>
              <a:rPr lang="en-GB" sz="950" b="0" i="0" dirty="0">
                <a:solidFill>
                  <a:srgbClr val="000000"/>
                </a:solidFill>
                <a:effectLst/>
                <a:latin typeface="Arial" panose="020B0604020202020204" pitchFamily="34" charset="0"/>
                <a:cs typeface="Arial" panose="020B0604020202020204" pitchFamily="34" charset="0"/>
              </a:rPr>
              <a:t> (Accessed: 15 July 2026).</a:t>
            </a:r>
          </a:p>
          <a:p>
            <a:pPr marL="0" marR="0" indent="0" algn="just">
              <a:lnSpc>
                <a:spcPct val="100000"/>
              </a:lnSpc>
              <a:buNone/>
            </a:pPr>
            <a:r>
              <a:rPr lang="en-GB" sz="950" b="0" i="0" dirty="0">
                <a:solidFill>
                  <a:srgbClr val="000000"/>
                </a:solidFill>
                <a:effectLst/>
                <a:latin typeface="Arial" panose="020B0604020202020204" pitchFamily="34" charset="0"/>
                <a:cs typeface="Arial" panose="020B0604020202020204" pitchFamily="34" charset="0"/>
              </a:rPr>
              <a:t>Wylie, C. (2022) </a:t>
            </a:r>
            <a:r>
              <a:rPr lang="en-GB" sz="950" b="0" i="1" dirty="0">
                <a:solidFill>
                  <a:srgbClr val="000000"/>
                </a:solidFill>
                <a:effectLst/>
                <a:latin typeface="Arial" panose="020B0604020202020204" pitchFamily="34" charset="0"/>
                <a:cs typeface="Arial" panose="020B0604020202020204" pitchFamily="34" charset="0"/>
              </a:rPr>
              <a:t>At a glance: Key points from the Ockenden report</a:t>
            </a:r>
            <a:r>
              <a:rPr lang="en-GB" sz="950" b="0" i="0" dirty="0">
                <a:solidFill>
                  <a:srgbClr val="000000"/>
                </a:solidFill>
                <a:effectLst/>
                <a:latin typeface="Arial" panose="020B0604020202020204" pitchFamily="34" charset="0"/>
                <a:cs typeface="Arial" panose="020B0604020202020204" pitchFamily="34" charset="0"/>
              </a:rPr>
              <a:t>. Available at: </a:t>
            </a:r>
            <a:r>
              <a:rPr lang="en-GB" sz="950" b="0" i="0" u="none" strike="noStrike" dirty="0">
                <a:solidFill>
                  <a:srgbClr val="000000"/>
                </a:solidFill>
                <a:effectLst/>
                <a:latin typeface="Arial" panose="020B0604020202020204" pitchFamily="34" charset="0"/>
                <a:cs typeface="Arial" panose="020B0604020202020204" pitchFamily="34" charset="0"/>
                <a:hlinkClick r:id="rId18"/>
              </a:rPr>
              <a:t>https://www.independent.co.uk/news/uk/england-b2047277.html</a:t>
            </a:r>
            <a:r>
              <a:rPr lang="en-GB" sz="950" b="0" i="0" dirty="0">
                <a:solidFill>
                  <a:srgbClr val="000000"/>
                </a:solidFill>
                <a:effectLst/>
                <a:latin typeface="Arial" panose="020B0604020202020204" pitchFamily="34" charset="0"/>
                <a:cs typeface="Arial" panose="020B0604020202020204" pitchFamily="34" charset="0"/>
              </a:rPr>
              <a:t> (Accessed: 15 July 2026).</a:t>
            </a:r>
          </a:p>
        </p:txBody>
      </p:sp>
    </p:spTree>
    <p:extLst>
      <p:ext uri="{BB962C8B-B14F-4D97-AF65-F5344CB8AC3E}">
        <p14:creationId xmlns:p14="http://schemas.microsoft.com/office/powerpoint/2010/main" val="2694271832"/>
      </p:ext>
    </p:extLst>
  </p:cSld>
  <p:clrMapOvr>
    <a:masterClrMapping/>
  </p:clrMapOvr>
</p:sld>
</file>

<file path=ppt/theme/theme1.xml><?xml version="1.0" encoding="utf-8"?>
<a:theme xmlns:a="http://schemas.openxmlformats.org/drawingml/2006/main" name="Wisp">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43</TotalTime>
  <Words>3058</Words>
  <Application>Microsoft Macintosh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Wisp</vt:lpstr>
      <vt:lpstr>PowerPoint Presentation</vt:lpstr>
      <vt:lpstr>Introduction to the case study</vt:lpstr>
      <vt:lpstr>Context and scale of the problem</vt:lpstr>
      <vt:lpstr>How to apply the Swiss cheese model</vt:lpstr>
      <vt:lpstr>Swiss cheese layer 1 – failures of clinical governance</vt:lpstr>
      <vt:lpstr>Swiss cheese layer 2 – audit and review failures</vt:lpstr>
      <vt:lpstr>Swiss cheese layer 3 – leadership, culture, and staffing</vt:lpstr>
      <vt:lpstr>Swiss cheese layer 4 – failures in policy adherence</vt:lpstr>
      <vt:lpstr>Additional theoretical frameworks</vt:lpstr>
      <vt:lpstr>Policy issues contributing to root causes  </vt:lpstr>
      <vt:lpstr>Impact on quality, efficiency, and equity</vt:lpstr>
      <vt:lpstr>Implications for quality assurance and service improvement</vt:lpstr>
      <vt:lpstr>Outline of component 2</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dc:creator>
  <cp:lastModifiedBy>Lorine Onyemhen Aikpaojie (2532537)</cp:lastModifiedBy>
  <cp:revision>3</cp:revision>
  <dcterms:created xsi:type="dcterms:W3CDTF">2026-07-16T06:53:59Z</dcterms:created>
  <dcterms:modified xsi:type="dcterms:W3CDTF">2026-07-21T08:09:35Z</dcterms:modified>
</cp:coreProperties>
</file>