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‹N›</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‹N›</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svg" /><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640080"/>
            <a:ext cx="6251110" cy="3566160"/>
          </a:xfrm>
        </p:spPr>
        <p:txBody>
          <a:bodyPr anchor="b">
            <a:normAutofit/>
          </a:bodyPr>
          <a:lstStyle/>
          <a:p>
            <a:pPr algn="l"/>
            <a:r>
              <a:rPr lang="en-GB" sz="5400" dirty="0"/>
              <a:t>Students name:</a:t>
            </a:r>
            <a:r>
              <a:rPr lang="it-IT" sz="5400" dirty="0" err="1"/>
              <a:t>Ivascu</a:t>
            </a:r>
            <a:r>
              <a:rPr lang="it-IT" sz="5400" dirty="0"/>
              <a:t> Ana</a:t>
            </a:r>
            <a:br>
              <a:rPr lang="en-GB" sz="5400" dirty="0"/>
            </a:br>
            <a:r>
              <a:rPr lang="en-GB" sz="5400" dirty="0"/>
              <a:t>students ID number:</a:t>
            </a:r>
            <a:r>
              <a:rPr lang="it-IT" sz="5400" dirty="0"/>
              <a:t>2239390</a:t>
            </a:r>
            <a:endParaRPr lang="en-GB" sz="5400" dirty="0"/>
          </a:p>
        </p:txBody>
      </p:sp>
      <p:pic>
        <p:nvPicPr>
          <p:cNvPr id="4" name="Picture 3" descr="outside of premier inn croydon town centre - Picture of Premier Inn London  Croydon Town Centre hotel - Tripadvisor">
            <a:extLst>
              <a:ext uri="{FF2B5EF4-FFF2-40B4-BE49-F238E27FC236}">
                <a16:creationId xmlns:a16="http://schemas.microsoft.com/office/drawing/2014/main" id="{2E645AA7-AA3E-38C4-FEE2-6479D749CB52}"/>
              </a:ext>
            </a:extLst>
          </p:cNvPr>
          <p:cNvPicPr>
            <a:picLocks noChangeAspect="1"/>
          </p:cNvPicPr>
          <p:nvPr/>
        </p:nvPicPr>
        <p:blipFill rotWithShape="1">
          <a:blip r:embed="rId2"/>
          <a:srcRect l="3705" r="528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re extinguisher and hose reel in hotel corridor">
            <a:extLst>
              <a:ext uri="{FF2B5EF4-FFF2-40B4-BE49-F238E27FC236}">
                <a16:creationId xmlns:a16="http://schemas.microsoft.com/office/drawing/2014/main" id="{1FF675E8-CE44-1BEB-5662-30CF4F271530}"/>
              </a:ext>
            </a:extLst>
          </p:cNvPr>
          <p:cNvPicPr>
            <a:picLocks noChangeAspect="1"/>
          </p:cNvPicPr>
          <p:nvPr/>
        </p:nvPicPr>
        <p:blipFill rotWithShape="1">
          <a:blip r:embed="rId2"/>
          <a:srcRect l="13016" r="27806"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9151E-8B5C-6670-6ABB-C76E0698E3BB}"/>
              </a:ext>
            </a:extLst>
          </p:cNvPr>
          <p:cNvSpPr>
            <a:spLocks noGrp="1"/>
          </p:cNvSpPr>
          <p:nvPr>
            <p:ph type="title"/>
          </p:nvPr>
        </p:nvSpPr>
        <p:spPr>
          <a:xfrm>
            <a:off x="761801" y="328512"/>
            <a:ext cx="4778387" cy="1628970"/>
          </a:xfrm>
        </p:spPr>
        <p:txBody>
          <a:bodyPr anchor="ctr">
            <a:normAutofit/>
          </a:bodyPr>
          <a:lstStyle/>
          <a:p>
            <a:r>
              <a:rPr lang="en-GB" sz="4000" b="1" dirty="0">
                <a:latin typeface="Times New Roman"/>
                <a:cs typeface="Times New Roman"/>
              </a:rPr>
              <a:t>Introduction </a:t>
            </a:r>
          </a:p>
        </p:txBody>
      </p:sp>
      <p:sp>
        <p:nvSpPr>
          <p:cNvPr id="3" name="Content Placeholder 2">
            <a:extLst>
              <a:ext uri="{FF2B5EF4-FFF2-40B4-BE49-F238E27FC236}">
                <a16:creationId xmlns:a16="http://schemas.microsoft.com/office/drawing/2014/main" id="{006802C4-5BD7-2CC5-5525-8160E9A3E70D}"/>
              </a:ext>
            </a:extLst>
          </p:cNvPr>
          <p:cNvSpPr>
            <a:spLocks noGrp="1"/>
          </p:cNvSpPr>
          <p:nvPr>
            <p:ph idx="1"/>
          </p:nvPr>
        </p:nvSpPr>
        <p:spPr>
          <a:xfrm>
            <a:off x="359236" y="2654892"/>
            <a:ext cx="5220472" cy="3604174"/>
          </a:xfrm>
        </p:spPr>
        <p:txBody>
          <a:bodyPr vert="horz" lIns="91440" tIns="45720" rIns="91440" bIns="45720" rtlCol="0" anchor="ctr">
            <a:normAutofit/>
          </a:bodyPr>
          <a:lstStyle/>
          <a:p>
            <a:r>
              <a:rPr lang="en-GB" sz="1800" dirty="0">
                <a:latin typeface="Times New Roman"/>
                <a:ea typeface="+mn-lt"/>
                <a:cs typeface="Times New Roman"/>
              </a:rPr>
              <a:t>Safety in the hotel facility take the highest place as it does not only concerns and protect our team members but also creates a safe environment for staff and guests (Casado, 2013). </a:t>
            </a:r>
            <a:endParaRPr lang="en-GB" sz="1800" dirty="0">
              <a:latin typeface="Times New Roman"/>
              <a:ea typeface="+mn-lt"/>
              <a:cs typeface="+mn-lt"/>
            </a:endParaRPr>
          </a:p>
          <a:p>
            <a:r>
              <a:rPr lang="en-GB" sz="1800" dirty="0">
                <a:latin typeface="Times New Roman"/>
                <a:ea typeface="+mn-lt"/>
                <a:cs typeface="+mn-lt"/>
              </a:rPr>
              <a:t>The purpose of this presentation is to help housekeeping professionals learn how important the correct health and safety rules are while cleaning rooms. </a:t>
            </a:r>
            <a:endParaRPr lang="en-GB" sz="1800"/>
          </a:p>
          <a:p>
            <a:r>
              <a:rPr lang="en-GB" sz="1800" dirty="0">
                <a:latin typeface="Times New Roman"/>
                <a:ea typeface="+mn-lt"/>
                <a:cs typeface="+mn-lt"/>
              </a:rPr>
              <a:t>So, let us dig deep into the aspects and pledge to promote a safety culture in our housekeeping department.</a:t>
            </a:r>
            <a:endParaRPr lang="en-GB" sz="1800">
              <a:latin typeface="Times New Roman"/>
              <a:cs typeface="Times New Roman"/>
            </a:endParaRPr>
          </a:p>
        </p:txBody>
      </p:sp>
    </p:spTree>
    <p:extLst>
      <p:ext uri="{BB962C8B-B14F-4D97-AF65-F5344CB8AC3E}">
        <p14:creationId xmlns:p14="http://schemas.microsoft.com/office/powerpoint/2010/main" val="3362455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CA8A2D-4E98-F19A-5ACF-8393F401A7B4}"/>
              </a:ext>
            </a:extLst>
          </p:cNvPr>
          <p:cNvSpPr>
            <a:spLocks noGrp="1"/>
          </p:cNvSpPr>
          <p:nvPr>
            <p:ph type="title"/>
          </p:nvPr>
        </p:nvSpPr>
        <p:spPr>
          <a:xfrm>
            <a:off x="1137034" y="609597"/>
            <a:ext cx="9392421" cy="1330841"/>
          </a:xfrm>
        </p:spPr>
        <p:txBody>
          <a:bodyPr>
            <a:normAutofit/>
          </a:bodyPr>
          <a:lstStyle/>
          <a:p>
            <a:r>
              <a:rPr lang="en-GB" b="1" dirty="0">
                <a:latin typeface="Times New Roman"/>
                <a:ea typeface="+mj-lt"/>
                <a:cs typeface="+mj-lt"/>
              </a:rPr>
              <a:t>Potential Risks and Best Practices</a:t>
            </a:r>
            <a:endParaRPr lang="en-US" b="1">
              <a:latin typeface="Times New Roman"/>
              <a:cs typeface="Times New Roman"/>
            </a:endParaRPr>
          </a:p>
        </p:txBody>
      </p:sp>
      <p:sp>
        <p:nvSpPr>
          <p:cNvPr id="3" name="Content Placeholder 2">
            <a:extLst>
              <a:ext uri="{FF2B5EF4-FFF2-40B4-BE49-F238E27FC236}">
                <a16:creationId xmlns:a16="http://schemas.microsoft.com/office/drawing/2014/main" id="{F7969611-2D17-0D16-0855-E6097A461CF4}"/>
              </a:ext>
            </a:extLst>
          </p:cNvPr>
          <p:cNvSpPr>
            <a:spLocks noGrp="1"/>
          </p:cNvSpPr>
          <p:nvPr>
            <p:ph idx="1"/>
          </p:nvPr>
        </p:nvSpPr>
        <p:spPr>
          <a:xfrm>
            <a:off x="375034" y="2198362"/>
            <a:ext cx="5720966" cy="4449735"/>
          </a:xfrm>
        </p:spPr>
        <p:txBody>
          <a:bodyPr vert="horz" lIns="91440" tIns="45720" rIns="91440" bIns="45720" rtlCol="0" anchor="t">
            <a:noAutofit/>
          </a:bodyPr>
          <a:lstStyle/>
          <a:p>
            <a:r>
              <a:rPr lang="en-GB" sz="1600" dirty="0">
                <a:latin typeface="Times New Roman"/>
                <a:ea typeface="+mn-lt"/>
                <a:cs typeface="+mn-lt"/>
              </a:rPr>
              <a:t>For a safety programme to be effective, identifying possible risks is essential. </a:t>
            </a:r>
          </a:p>
          <a:p>
            <a:r>
              <a:rPr lang="en-GB" sz="1600" dirty="0">
                <a:latin typeface="Times New Roman"/>
                <a:ea typeface="+mn-lt"/>
                <a:cs typeface="+mn-lt"/>
              </a:rPr>
              <a:t>  According to Tesone (2010), acknowledging the difficulties in hotel management, we may modify our strategy to deal with particular risks related to cleaning rooms. </a:t>
            </a:r>
          </a:p>
          <a:p>
            <a:r>
              <a:rPr lang="en-GB" sz="1600" dirty="0">
                <a:latin typeface="Times New Roman"/>
                <a:ea typeface="+mn-lt"/>
                <a:cs typeface="+mn-lt"/>
              </a:rPr>
              <a:t>Enhancing our safety standards is possible by integrating industry best practices. </a:t>
            </a:r>
          </a:p>
          <a:p>
            <a:r>
              <a:rPr lang="en-GB" sz="1600" dirty="0">
                <a:latin typeface="Times New Roman"/>
                <a:ea typeface="+mn-lt"/>
                <a:cs typeface="+mn-lt"/>
              </a:rPr>
              <a:t>The best practices for implementing a thorough approach to health and safety in our day-to-day operations are listed below.</a:t>
            </a:r>
            <a:endParaRPr lang="en-GB" sz="1600">
              <a:latin typeface="Times New Roman"/>
              <a:cs typeface="Times New Roman"/>
            </a:endParaRPr>
          </a:p>
          <a:p>
            <a:pPr marL="0" indent="0">
              <a:buNone/>
            </a:pPr>
            <a:r>
              <a:rPr lang="en-GB" sz="1600" dirty="0">
                <a:latin typeface="Times New Roman"/>
                <a:ea typeface="+mn-lt"/>
                <a:cs typeface="+mn-lt"/>
              </a:rPr>
              <a:t>1. </a:t>
            </a:r>
            <a:r>
              <a:rPr lang="en-GB" sz="1600" b="1" dirty="0">
                <a:latin typeface="Times New Roman"/>
                <a:ea typeface="+mn-lt"/>
                <a:cs typeface="+mn-lt"/>
              </a:rPr>
              <a:t>Comprehensive instruction</a:t>
            </a:r>
            <a:r>
              <a:rPr lang="en-GB" sz="1600" dirty="0">
                <a:latin typeface="Times New Roman"/>
                <a:ea typeface="+mn-lt"/>
                <a:cs typeface="+mn-lt"/>
              </a:rPr>
              <a:t>: To reduce hazards, make sure every team member receives thorough instruction on safety procedures, how to use equipment, and what to do in an emergency (</a:t>
            </a:r>
            <a:r>
              <a:rPr lang="en-GB" sz="1600" dirty="0">
                <a:latin typeface="Times New Roman"/>
                <a:ea typeface="+mn-lt"/>
                <a:cs typeface="Times New Roman"/>
              </a:rPr>
              <a:t>Vallen et al., 2012)</a:t>
            </a:r>
            <a:r>
              <a:rPr lang="en-GB" sz="1600" dirty="0">
                <a:latin typeface="Times New Roman"/>
                <a:ea typeface="+mn-lt"/>
                <a:cs typeface="+mn-lt"/>
              </a:rPr>
              <a:t>.</a:t>
            </a:r>
            <a:endParaRPr lang="en-GB" sz="1600">
              <a:latin typeface="Times New Roman"/>
              <a:cs typeface="Times New Roman"/>
            </a:endParaRPr>
          </a:p>
          <a:p>
            <a:pPr marL="0" indent="0">
              <a:buNone/>
            </a:pPr>
            <a:r>
              <a:rPr lang="en-GB" sz="1600" dirty="0">
                <a:latin typeface="Times New Roman"/>
                <a:ea typeface="+mn-lt"/>
                <a:cs typeface="+mn-lt"/>
              </a:rPr>
              <a:t>2. </a:t>
            </a:r>
            <a:r>
              <a:rPr lang="en-GB" sz="1600" b="1" dirty="0">
                <a:latin typeface="Times New Roman"/>
                <a:ea typeface="+mn-lt"/>
                <a:cs typeface="+mn-lt"/>
              </a:rPr>
              <a:t>Regular Risk Assessments</a:t>
            </a:r>
            <a:r>
              <a:rPr lang="en-GB" sz="1600" dirty="0">
                <a:latin typeface="Times New Roman"/>
                <a:ea typeface="+mn-lt"/>
                <a:cs typeface="+mn-lt"/>
              </a:rPr>
              <a:t>: To detect possible dangers related to room cleaning duties and enable the implementation of preventative measures, conduct routine risk assessments.</a:t>
            </a:r>
            <a:endParaRPr lang="en-GB" sz="1600">
              <a:latin typeface="Times New Roman"/>
              <a:cs typeface="Times New Roman"/>
            </a:endParaRPr>
          </a:p>
        </p:txBody>
      </p:sp>
      <p:pic>
        <p:nvPicPr>
          <p:cNvPr id="4" name="Picture 3" descr="5 common safety hazards in the hospitality industry | iHASCO">
            <a:extLst>
              <a:ext uri="{FF2B5EF4-FFF2-40B4-BE49-F238E27FC236}">
                <a16:creationId xmlns:a16="http://schemas.microsoft.com/office/drawing/2014/main" id="{9B62650E-4637-CDA5-C712-12CC7613987F}"/>
              </a:ext>
            </a:extLst>
          </p:cNvPr>
          <p:cNvPicPr>
            <a:picLocks noChangeAspect="1"/>
          </p:cNvPicPr>
          <p:nvPr/>
        </p:nvPicPr>
        <p:blipFill>
          <a:blip r:embed="rId2"/>
          <a:stretch>
            <a:fillRect/>
          </a:stretch>
        </p:blipFill>
        <p:spPr>
          <a:xfrm>
            <a:off x="6719367" y="2204505"/>
            <a:ext cx="4788505" cy="3457939"/>
          </a:xfrm>
          <a:prstGeom prst="rect">
            <a:avLst/>
          </a:prstGeom>
        </p:spPr>
      </p:pic>
      <p:sp>
        <p:nvSpPr>
          <p:cNvPr id="27"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37657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D2F3A-AD28-7CB1-C2C2-4A9757F9B774}"/>
              </a:ext>
            </a:extLst>
          </p:cNvPr>
          <p:cNvSpPr>
            <a:spLocks noGrp="1"/>
          </p:cNvSpPr>
          <p:nvPr>
            <p:ph type="title"/>
          </p:nvPr>
        </p:nvSpPr>
        <p:spPr>
          <a:xfrm>
            <a:off x="572493" y="238539"/>
            <a:ext cx="11018520" cy="1434415"/>
          </a:xfrm>
        </p:spPr>
        <p:txBody>
          <a:bodyPr anchor="b">
            <a:normAutofit/>
          </a:bodyPr>
          <a:lstStyle/>
          <a:p>
            <a:r>
              <a:rPr lang="en-GB" sz="5400" b="1" dirty="0">
                <a:latin typeface="Times New Roman"/>
                <a:ea typeface="+mj-lt"/>
                <a:cs typeface="+mj-lt"/>
              </a:rPr>
              <a:t>Potential Risks and Best Practices</a:t>
            </a:r>
          </a:p>
          <a:p>
            <a:endParaRPr lang="en-GB" sz="5400" b="1" dirty="0">
              <a:latin typeface="Times New Roman"/>
              <a:cs typeface="Times New Roman"/>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2FFF01-D3B3-98FB-F107-6F0E4D6435A1}"/>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1700" dirty="0">
                <a:latin typeface="Times New Roman"/>
                <a:ea typeface="+mn-lt"/>
                <a:cs typeface="+mn-lt"/>
              </a:rPr>
              <a:t>3. </a:t>
            </a:r>
            <a:r>
              <a:rPr lang="en-GB" sz="1700" b="1" dirty="0">
                <a:latin typeface="Times New Roman"/>
                <a:ea typeface="+mn-lt"/>
                <a:cs typeface="+mn-lt"/>
              </a:rPr>
              <a:t>Regulation Adherence</a:t>
            </a:r>
            <a:r>
              <a:rPr lang="en-GB" sz="1700" dirty="0">
                <a:latin typeface="Times New Roman"/>
                <a:ea typeface="+mn-lt"/>
                <a:cs typeface="+mn-lt"/>
              </a:rPr>
              <a:t>: To ensure legal compliance and a safe working environment, strictly abide by local health and safety legislation and standards that apply to the hospitality business.</a:t>
            </a:r>
            <a:endParaRPr lang="en-GB" sz="1700" dirty="0">
              <a:latin typeface="Times New Roman"/>
              <a:cs typeface="Times New Roman"/>
            </a:endParaRPr>
          </a:p>
          <a:p>
            <a:pPr marL="0" indent="0">
              <a:buNone/>
            </a:pPr>
            <a:r>
              <a:rPr lang="en-GB" sz="1700" dirty="0">
                <a:latin typeface="Times New Roman"/>
                <a:ea typeface="+mn-lt"/>
                <a:cs typeface="+mn-lt"/>
              </a:rPr>
              <a:t>4. </a:t>
            </a:r>
            <a:r>
              <a:rPr lang="en-GB" sz="1700" b="1" dirty="0">
                <a:latin typeface="Times New Roman"/>
                <a:ea typeface="+mn-lt"/>
                <a:cs typeface="+mn-lt"/>
              </a:rPr>
              <a:t>Take Proactive Measures: </a:t>
            </a:r>
            <a:r>
              <a:rPr lang="en-GB" sz="1700" dirty="0">
                <a:latin typeface="Times New Roman"/>
                <a:ea typeface="+mn-lt"/>
                <a:cs typeface="+mn-lt"/>
              </a:rPr>
              <a:t>To prevent mishaps, put in place proactive measures include the usage of personal protective equipment (PPE), open lines of communication, and organised room entrance procedures (</a:t>
            </a:r>
            <a:r>
              <a:rPr lang="en-GB" sz="1700" dirty="0">
                <a:latin typeface="Times New Roman"/>
                <a:ea typeface="+mn-lt"/>
                <a:cs typeface="Times New Roman"/>
              </a:rPr>
              <a:t>Jones, 2010)</a:t>
            </a:r>
            <a:r>
              <a:rPr lang="en-GB" sz="1700" dirty="0">
                <a:latin typeface="Times New Roman"/>
                <a:ea typeface="+mn-lt"/>
                <a:cs typeface="+mn-lt"/>
              </a:rPr>
              <a:t>.</a:t>
            </a:r>
            <a:endParaRPr lang="en-GB" sz="1700" dirty="0">
              <a:latin typeface="Times New Roman"/>
              <a:cs typeface="Times New Roman"/>
            </a:endParaRPr>
          </a:p>
          <a:p>
            <a:pPr marL="0" indent="0">
              <a:buNone/>
            </a:pPr>
            <a:r>
              <a:rPr lang="en-GB" sz="1700" dirty="0">
                <a:latin typeface="Times New Roman"/>
                <a:ea typeface="+mn-lt"/>
                <a:cs typeface="+mn-lt"/>
              </a:rPr>
              <a:t>5. </a:t>
            </a:r>
            <a:r>
              <a:rPr lang="en-GB" sz="1700" b="1" dirty="0">
                <a:latin typeface="Times New Roman"/>
                <a:ea typeface="+mn-lt"/>
                <a:cs typeface="+mn-lt"/>
              </a:rPr>
              <a:t>Continuous Improvement</a:t>
            </a:r>
            <a:r>
              <a:rPr lang="en-GB" sz="1700" dirty="0">
                <a:latin typeface="Times New Roman"/>
                <a:ea typeface="+mn-lt"/>
                <a:cs typeface="+mn-lt"/>
              </a:rPr>
              <a:t>: Promote an environment where safety procedures are routinely reviewed and updated in response to industry changes, suggestions, and incident reports. </a:t>
            </a:r>
            <a:endParaRPr lang="en-GB" sz="1700" dirty="0">
              <a:latin typeface="Times New Roman"/>
              <a:cs typeface="Times New Roman"/>
            </a:endParaRPr>
          </a:p>
          <a:p>
            <a:r>
              <a:rPr lang="en-GB" sz="1700" dirty="0">
                <a:latin typeface="Times New Roman"/>
                <a:ea typeface="+mn-lt"/>
                <a:cs typeface="+mn-lt"/>
              </a:rPr>
              <a:t>By implementing these best practices, we are able to recognise any hazards and provide a strong framework that supports a secure working environment for our housekeeping staff.</a:t>
            </a:r>
            <a:endParaRPr lang="en-GB" sz="1700" dirty="0">
              <a:latin typeface="Times New Roman"/>
              <a:cs typeface="Times New Roman"/>
            </a:endParaRPr>
          </a:p>
        </p:txBody>
      </p:sp>
      <p:pic>
        <p:nvPicPr>
          <p:cNvPr id="4" name="Picture 3" descr="The Most Common Risks in the Hotel Industry | RiskLimiter">
            <a:extLst>
              <a:ext uri="{FF2B5EF4-FFF2-40B4-BE49-F238E27FC236}">
                <a16:creationId xmlns:a16="http://schemas.microsoft.com/office/drawing/2014/main" id="{ECF15856-6415-CE02-8040-D2438E461356}"/>
              </a:ext>
            </a:extLst>
          </p:cNvPr>
          <p:cNvPicPr>
            <a:picLocks noChangeAspect="1"/>
          </p:cNvPicPr>
          <p:nvPr/>
        </p:nvPicPr>
        <p:blipFill rotWithShape="1">
          <a:blip r:embed="rId2"/>
          <a:srcRect l="12696" r="23283" b="-1"/>
          <a:stretch/>
        </p:blipFill>
        <p:spPr>
          <a:xfrm>
            <a:off x="7675658" y="2093976"/>
            <a:ext cx="3941064" cy="4096512"/>
          </a:xfrm>
          <a:prstGeom prst="rect">
            <a:avLst/>
          </a:prstGeom>
        </p:spPr>
      </p:pic>
    </p:spTree>
    <p:extLst>
      <p:ext uri="{BB962C8B-B14F-4D97-AF65-F5344CB8AC3E}">
        <p14:creationId xmlns:p14="http://schemas.microsoft.com/office/powerpoint/2010/main" val="1623743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71A91F-7713-ECE8-6AB1-D4121138D643}"/>
              </a:ext>
            </a:extLst>
          </p:cNvPr>
          <p:cNvSpPr>
            <a:spLocks noGrp="1"/>
          </p:cNvSpPr>
          <p:nvPr>
            <p:ph type="title"/>
          </p:nvPr>
        </p:nvSpPr>
        <p:spPr>
          <a:xfrm>
            <a:off x="572493" y="238539"/>
            <a:ext cx="11018520" cy="1434415"/>
          </a:xfrm>
        </p:spPr>
        <p:txBody>
          <a:bodyPr anchor="b">
            <a:normAutofit/>
          </a:bodyPr>
          <a:lstStyle/>
          <a:p>
            <a:r>
              <a:rPr lang="en-GB" sz="5400" b="1">
                <a:latin typeface="Times New Roman"/>
                <a:ea typeface="+mj-lt"/>
                <a:cs typeface="+mj-lt"/>
              </a:rPr>
              <a:t>Precautions</a:t>
            </a:r>
            <a:endParaRPr lang="en-US" sz="5400">
              <a:latin typeface="Times New Roman"/>
              <a:cs typeface="Times New Roman"/>
            </a:endParaRP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2D0259-E3F2-AFC3-2BAA-3BB0BC2AFB53}"/>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000" dirty="0">
                <a:latin typeface="Times New Roman"/>
                <a:ea typeface="+mn-lt"/>
                <a:cs typeface="+mn-lt"/>
              </a:rPr>
              <a:t>First, according to the health and safety guidance, wear Personal Protective Equipment (PPE) at all times, such as aprons, gloves, and non-slip shoes (Casado, 2012). </a:t>
            </a:r>
          </a:p>
          <a:p>
            <a:r>
              <a:rPr lang="en-GB" sz="2000" dirty="0">
                <a:latin typeface="Times New Roman"/>
                <a:ea typeface="+mn-lt"/>
                <a:cs typeface="+mn-lt"/>
              </a:rPr>
              <a:t>According to Mullins et al (2013), safe and efficient use of cleaning agents during room cleaning operations is dependent upon the proper handling of chemicals in order to minimise mishaps, safeguard the health and safety of housekeeping personnel, and protect the environment.</a:t>
            </a:r>
          </a:p>
          <a:p>
            <a:r>
              <a:rPr lang="en-GB" sz="2000" dirty="0">
                <a:latin typeface="Times New Roman"/>
                <a:ea typeface="+mn-lt"/>
                <a:cs typeface="+mn-lt"/>
              </a:rPr>
              <a:t> Furthermore, our team's ability to communicate clearly is essential to guaranteeing everyone's safety (Johnston et al., 2012). </a:t>
            </a:r>
            <a:endParaRPr lang="en-GB" sz="2000" dirty="0">
              <a:latin typeface="Times New Roman"/>
              <a:cs typeface="Times New Roman"/>
            </a:endParaRPr>
          </a:p>
        </p:txBody>
      </p:sp>
      <p:pic>
        <p:nvPicPr>
          <p:cNvPr id="4" name="Picture 3" descr="New Safety Rule to Protect Hotel Housekeepers to Take Effect July 1 -  CalChamber Alert">
            <a:extLst>
              <a:ext uri="{FF2B5EF4-FFF2-40B4-BE49-F238E27FC236}">
                <a16:creationId xmlns:a16="http://schemas.microsoft.com/office/drawing/2014/main" id="{A194F79B-2229-88C9-3735-97854F33B8F8}"/>
              </a:ext>
            </a:extLst>
          </p:cNvPr>
          <p:cNvPicPr>
            <a:picLocks noChangeAspect="1"/>
          </p:cNvPicPr>
          <p:nvPr/>
        </p:nvPicPr>
        <p:blipFill rotWithShape="1">
          <a:blip r:embed="rId2"/>
          <a:srcRect l="18019" r="17960" b="-1"/>
          <a:stretch/>
        </p:blipFill>
        <p:spPr>
          <a:xfrm>
            <a:off x="7675658" y="2093976"/>
            <a:ext cx="3941064" cy="4096512"/>
          </a:xfrm>
          <a:prstGeom prst="ellipse">
            <a:avLst/>
          </a:prstGeom>
          <a:ln>
            <a:noFill/>
          </a:ln>
          <a:effectLst>
            <a:softEdge rad="112500"/>
          </a:effectLst>
        </p:spPr>
      </p:pic>
    </p:spTree>
    <p:extLst>
      <p:ext uri="{BB962C8B-B14F-4D97-AF65-F5344CB8AC3E}">
        <p14:creationId xmlns:p14="http://schemas.microsoft.com/office/powerpoint/2010/main" val="2910723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4D896-E3F2-5005-1B0B-EC61A52D5E5F}"/>
              </a:ext>
            </a:extLst>
          </p:cNvPr>
          <p:cNvSpPr>
            <a:spLocks noGrp="1"/>
          </p:cNvSpPr>
          <p:nvPr>
            <p:ph type="title"/>
          </p:nvPr>
        </p:nvSpPr>
        <p:spPr>
          <a:xfrm>
            <a:off x="630936" y="640080"/>
            <a:ext cx="4818888" cy="1481328"/>
          </a:xfrm>
        </p:spPr>
        <p:txBody>
          <a:bodyPr anchor="b">
            <a:normAutofit/>
          </a:bodyPr>
          <a:lstStyle/>
          <a:p>
            <a:r>
              <a:rPr lang="en-GB" sz="5400" b="1">
                <a:latin typeface="Times New Roman"/>
                <a:ea typeface="+mj-lt"/>
                <a:cs typeface="+mj-lt"/>
              </a:rPr>
              <a:t>Equipment</a:t>
            </a:r>
            <a:endParaRPr lang="en-US" sz="5400" b="1">
              <a:latin typeface="Times New Roman"/>
              <a:cs typeface="Times New Roman"/>
            </a:endParaRP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F467C1-E858-B934-83FC-7E38AF5CA1F5}"/>
              </a:ext>
            </a:extLst>
          </p:cNvPr>
          <p:cNvSpPr>
            <a:spLocks noGrp="1"/>
          </p:cNvSpPr>
          <p:nvPr>
            <p:ph idx="1"/>
          </p:nvPr>
        </p:nvSpPr>
        <p:spPr>
          <a:xfrm>
            <a:off x="645313" y="2660904"/>
            <a:ext cx="5465869" cy="4007947"/>
          </a:xfrm>
        </p:spPr>
        <p:txBody>
          <a:bodyPr vert="horz" lIns="91440" tIns="45720" rIns="91440" bIns="45720" rtlCol="0" anchor="t">
            <a:normAutofit/>
          </a:bodyPr>
          <a:lstStyle/>
          <a:p>
            <a:r>
              <a:rPr lang="en-GB" sz="1800" dirty="0">
                <a:latin typeface="Times New Roman"/>
                <a:ea typeface="+mn-lt"/>
                <a:cs typeface="+mn-lt"/>
              </a:rPr>
              <a:t>Cleaning solution handling must be done correctly to avoid chemical-related mishaps and to keep the workplace safe (Casado, 2012). </a:t>
            </a:r>
          </a:p>
          <a:p>
            <a:r>
              <a:rPr lang="en-GB" sz="1800" dirty="0">
                <a:latin typeface="Times New Roman"/>
                <a:ea typeface="+mn-lt"/>
                <a:cs typeface="+mn-lt"/>
              </a:rPr>
              <a:t>Vacuum cleaners operate at their best when they are regularly inspected and maintained, which promotes effective and secure cleaning techniques. </a:t>
            </a:r>
          </a:p>
          <a:p>
            <a:r>
              <a:rPr lang="en-GB" sz="1800" dirty="0">
                <a:latin typeface="Times New Roman"/>
                <a:ea typeface="+mn-lt"/>
                <a:cs typeface="+mn-lt"/>
              </a:rPr>
              <a:t>Furthermore, according to Leiter et al (2010), training on ladder safety improves worker competency and lowers the chance of falls or accidents.</a:t>
            </a:r>
          </a:p>
          <a:p>
            <a:r>
              <a:rPr lang="en-GB" sz="1800" dirty="0">
                <a:latin typeface="Times New Roman"/>
                <a:ea typeface="+mn-lt"/>
                <a:cs typeface="+mn-lt"/>
              </a:rPr>
              <a:t> By putting a focus on these equipment-related safety measures, we sustain the high levels of cleanliness that our visitors demand while also promoting a safe working environment for our housekeeping staff.</a:t>
            </a:r>
            <a:endParaRPr lang="en-GB" sz="1800">
              <a:latin typeface="Times New Roman"/>
              <a:cs typeface="Times New Roman"/>
            </a:endParaRPr>
          </a:p>
        </p:txBody>
      </p:sp>
      <p:pic>
        <p:nvPicPr>
          <p:cNvPr id="7" name="Graphic 6" descr="Mop and bucket">
            <a:extLst>
              <a:ext uri="{FF2B5EF4-FFF2-40B4-BE49-F238E27FC236}">
                <a16:creationId xmlns:a16="http://schemas.microsoft.com/office/drawing/2014/main" id="{FFAE796D-7E0C-44A0-F02B-82107933AE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29086" y="1145214"/>
            <a:ext cx="5458968" cy="5458968"/>
          </a:xfrm>
          <a:prstGeom prst="rect">
            <a:avLst/>
          </a:prstGeom>
        </p:spPr>
      </p:pic>
    </p:spTree>
    <p:extLst>
      <p:ext uri="{BB962C8B-B14F-4D97-AF65-F5344CB8AC3E}">
        <p14:creationId xmlns:p14="http://schemas.microsoft.com/office/powerpoint/2010/main" val="1814415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3F190C-9F4E-2A03-413E-2B6E8A4B9410}"/>
              </a:ext>
            </a:extLst>
          </p:cNvPr>
          <p:cNvSpPr>
            <a:spLocks noGrp="1"/>
          </p:cNvSpPr>
          <p:nvPr>
            <p:ph type="title"/>
          </p:nvPr>
        </p:nvSpPr>
        <p:spPr>
          <a:xfrm>
            <a:off x="572493" y="238539"/>
            <a:ext cx="11018520" cy="1434415"/>
          </a:xfrm>
        </p:spPr>
        <p:txBody>
          <a:bodyPr anchor="b">
            <a:normAutofit/>
          </a:bodyPr>
          <a:lstStyle/>
          <a:p>
            <a:r>
              <a:rPr lang="en-GB" sz="5400" b="1">
                <a:latin typeface="Times New Roman"/>
                <a:ea typeface="+mj-lt"/>
                <a:cs typeface="+mj-lt"/>
              </a:rPr>
              <a:t>Hazard Mitigation</a:t>
            </a:r>
            <a:endParaRPr lang="en-US" sz="5400" b="1">
              <a:latin typeface="Times New Roman"/>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040868-BF52-93CD-F5CB-7255B57F96F1}"/>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1900" dirty="0">
                <a:latin typeface="Times New Roman"/>
                <a:ea typeface="+mn-lt"/>
                <a:cs typeface="+mn-lt"/>
              </a:rPr>
              <a:t>For general safety, possible threats must be mitigated.</a:t>
            </a:r>
            <a:endParaRPr lang="en-US" sz="1900" dirty="0">
              <a:latin typeface="Times New Roman"/>
              <a:cs typeface="Times New Roman"/>
            </a:endParaRPr>
          </a:p>
          <a:p>
            <a:r>
              <a:rPr lang="en-GB" sz="1900" dirty="0">
                <a:latin typeface="Times New Roman"/>
                <a:ea typeface="+mn-lt"/>
                <a:cs typeface="+mn-lt"/>
              </a:rPr>
              <a:t> According to Wood (2013), managing wet floor risks safely requires using absorbent materials to stop people from sliding and quickly treating spills with caution signs to protect both visitors and employees.</a:t>
            </a:r>
            <a:endParaRPr lang="en-GB" sz="1900" dirty="0">
              <a:latin typeface="Times New Roman"/>
              <a:cs typeface="Times New Roman"/>
            </a:endParaRPr>
          </a:p>
          <a:p>
            <a:r>
              <a:rPr lang="en-GB" sz="1900" dirty="0">
                <a:latin typeface="Times New Roman"/>
                <a:ea typeface="+mn-lt"/>
                <a:cs typeface="+mn-lt"/>
              </a:rPr>
              <a:t> Encouraging electrical safety during cleaning operations is achieved by routinely inspecting electrical equipment to lower the chance of problems (Tesone, 2010).</a:t>
            </a:r>
          </a:p>
          <a:p>
            <a:r>
              <a:rPr lang="en-GB" sz="1900" dirty="0">
                <a:latin typeface="Times New Roman"/>
                <a:ea typeface="+mn-lt"/>
                <a:cs typeface="+mn-lt"/>
              </a:rPr>
              <a:t>Injury risk is reduced by using appropriate handling and disposal techniques for sharp items.</a:t>
            </a:r>
          </a:p>
          <a:p>
            <a:r>
              <a:rPr lang="en-GB" sz="1900" dirty="0">
                <a:latin typeface="Times New Roman"/>
                <a:ea typeface="+mn-lt"/>
                <a:cs typeface="+mn-lt"/>
              </a:rPr>
              <a:t> Our team can operate with assurance and safety by concentrating on these danger reduction techniques, fostering an atmosphere that puts everyone's safety first.</a:t>
            </a:r>
            <a:endParaRPr lang="en-GB" sz="1900" dirty="0">
              <a:latin typeface="Times New Roman"/>
              <a:cs typeface="Times New Roman"/>
            </a:endParaRPr>
          </a:p>
        </p:txBody>
      </p:sp>
      <p:pic>
        <p:nvPicPr>
          <p:cNvPr id="4" name="Picture 3" descr="HEALTH AND SAFETY COURSES and HOSPITALITY &amp; HOTEL MANAGEMENT - IN QATAR |  Facebook">
            <a:extLst>
              <a:ext uri="{FF2B5EF4-FFF2-40B4-BE49-F238E27FC236}">
                <a16:creationId xmlns:a16="http://schemas.microsoft.com/office/drawing/2014/main" id="{E07152EE-A57B-5CD9-49AD-984598C038F4}"/>
              </a:ext>
            </a:extLst>
          </p:cNvPr>
          <p:cNvPicPr>
            <a:picLocks noChangeAspect="1"/>
          </p:cNvPicPr>
          <p:nvPr/>
        </p:nvPicPr>
        <p:blipFill rotWithShape="1">
          <a:blip r:embed="rId2"/>
          <a:srcRect l="23939" r="21502" b="1"/>
          <a:stretch/>
        </p:blipFill>
        <p:spPr>
          <a:xfrm>
            <a:off x="7675658" y="2093976"/>
            <a:ext cx="3941064" cy="4096512"/>
          </a:xfrm>
          <a:prstGeom prst="rect">
            <a:avLst/>
          </a:prstGeom>
        </p:spPr>
      </p:pic>
    </p:spTree>
    <p:extLst>
      <p:ext uri="{BB962C8B-B14F-4D97-AF65-F5344CB8AC3E}">
        <p14:creationId xmlns:p14="http://schemas.microsoft.com/office/powerpoint/2010/main" val="417076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3C068-2E02-B7CF-27F2-DF152283726E}"/>
              </a:ext>
            </a:extLst>
          </p:cNvPr>
          <p:cNvSpPr>
            <a:spLocks noGrp="1"/>
          </p:cNvSpPr>
          <p:nvPr>
            <p:ph type="title"/>
          </p:nvPr>
        </p:nvSpPr>
        <p:spPr>
          <a:xfrm>
            <a:off x="4654296" y="329184"/>
            <a:ext cx="6894576" cy="1783080"/>
          </a:xfrm>
        </p:spPr>
        <p:txBody>
          <a:bodyPr anchor="b">
            <a:normAutofit/>
          </a:bodyPr>
          <a:lstStyle/>
          <a:p>
            <a:r>
              <a:rPr lang="en-GB" sz="5400" b="1">
                <a:latin typeface="Times New Roman"/>
                <a:ea typeface="+mj-lt"/>
                <a:cs typeface="Times New Roman"/>
              </a:rPr>
              <a:t>Implementation</a:t>
            </a:r>
            <a:endParaRPr lang="en-US" sz="5400" b="1">
              <a:latin typeface="Times New Roman"/>
              <a:cs typeface="Times New Roman"/>
            </a:endParaRPr>
          </a:p>
        </p:txBody>
      </p:sp>
      <p:pic>
        <p:nvPicPr>
          <p:cNvPr id="5" name="Picture 4" descr="A construction project on top roof and crane background">
            <a:extLst>
              <a:ext uri="{FF2B5EF4-FFF2-40B4-BE49-F238E27FC236}">
                <a16:creationId xmlns:a16="http://schemas.microsoft.com/office/drawing/2014/main" id="{30ACAFCD-A4B1-583D-9603-85929A58DC9E}"/>
              </a:ext>
            </a:extLst>
          </p:cNvPr>
          <p:cNvPicPr>
            <a:picLocks noChangeAspect="1"/>
          </p:cNvPicPr>
          <p:nvPr/>
        </p:nvPicPr>
        <p:blipFill rotWithShape="1">
          <a:blip r:embed="rId2"/>
          <a:srcRect l="30933" r="29626"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57E6CE-71C6-8F36-00CE-D8A12128B9E4}"/>
              </a:ext>
            </a:extLst>
          </p:cNvPr>
          <p:cNvSpPr>
            <a:spLocks noGrp="1"/>
          </p:cNvSpPr>
          <p:nvPr>
            <p:ph idx="1"/>
          </p:nvPr>
        </p:nvSpPr>
        <p:spPr>
          <a:xfrm>
            <a:off x="4654296" y="2706624"/>
            <a:ext cx="7254009" cy="3483864"/>
          </a:xfrm>
        </p:spPr>
        <p:txBody>
          <a:bodyPr vert="horz" lIns="91440" tIns="45720" rIns="91440" bIns="45720" rtlCol="0" anchor="t">
            <a:noAutofit/>
          </a:bodyPr>
          <a:lstStyle/>
          <a:p>
            <a:r>
              <a:rPr lang="en-GB" sz="1600" dirty="0">
                <a:latin typeface="Times New Roman"/>
                <a:ea typeface="+mn-lt"/>
                <a:cs typeface="+mn-lt"/>
              </a:rPr>
              <a:t>This pivotal slide underscores the importance of implementing our safety guidelines through ongoing training sessions and effective supervision. </a:t>
            </a:r>
          </a:p>
          <a:p>
            <a:r>
              <a:rPr lang="en-GB" sz="1600" dirty="0">
                <a:latin typeface="Times New Roman"/>
                <a:ea typeface="+mn-lt"/>
                <a:cs typeface="+mn-lt"/>
              </a:rPr>
              <a:t>Training sessions serve as a cornerstone for reinforcing safety protocols, ensuring that every team member is well-versed in the outlined health and safety practices.</a:t>
            </a:r>
          </a:p>
          <a:p>
            <a:r>
              <a:rPr lang="en-GB" sz="1600" dirty="0">
                <a:latin typeface="Times New Roman"/>
                <a:ea typeface="+mn-lt"/>
                <a:cs typeface="+mn-lt"/>
              </a:rPr>
              <a:t> Regular, targeted training, contributes to a team's collective knowledge and confidence in implementing safety measures during room cleaning (Bridger, 2018). </a:t>
            </a:r>
          </a:p>
          <a:p>
            <a:r>
              <a:rPr lang="en-GB" sz="1600" dirty="0">
                <a:latin typeface="Times New Roman"/>
                <a:ea typeface="+mn-lt"/>
                <a:cs typeface="+mn-lt"/>
              </a:rPr>
              <a:t>Equally crucial is the role of supervision. Supervisors play a vital part in ensuring the consistent application of safety guidelines. </a:t>
            </a:r>
          </a:p>
          <a:p>
            <a:r>
              <a:rPr lang="en-GB" sz="1600" dirty="0">
                <a:latin typeface="Times New Roman"/>
                <a:ea typeface="+mn-lt"/>
                <a:cs typeface="+mn-lt"/>
              </a:rPr>
              <a:t>Through ongoing monitoring and support, supervisors can identify areas for improvement, address potential issues, and foster a culture of continuous improvement. </a:t>
            </a:r>
          </a:p>
          <a:p>
            <a:r>
              <a:rPr lang="en-GB" sz="1600" dirty="0">
                <a:latin typeface="Times New Roman"/>
                <a:ea typeface="+mn-lt"/>
                <a:cs typeface="+mn-lt"/>
              </a:rPr>
              <a:t>This dual approach of training and supervision creates a robust framework, empowering our housekeeping team to maintain a safe and secure environment for themselves and our guests.</a:t>
            </a:r>
            <a:endParaRPr lang="en-GB" sz="1600">
              <a:latin typeface="Times New Roman"/>
              <a:cs typeface="Times New Roman"/>
            </a:endParaRPr>
          </a:p>
        </p:txBody>
      </p:sp>
    </p:spTree>
    <p:extLst>
      <p:ext uri="{BB962C8B-B14F-4D97-AF65-F5344CB8AC3E}">
        <p14:creationId xmlns:p14="http://schemas.microsoft.com/office/powerpoint/2010/main" val="3503067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E44049-B2A8-468B-5F5D-913024319CBD}"/>
              </a:ext>
            </a:extLst>
          </p:cNvPr>
          <p:cNvSpPr>
            <a:spLocks noGrp="1"/>
          </p:cNvSpPr>
          <p:nvPr>
            <p:ph type="title"/>
          </p:nvPr>
        </p:nvSpPr>
        <p:spPr>
          <a:xfrm>
            <a:off x="803776" y="1336390"/>
            <a:ext cx="6190412" cy="1182927"/>
          </a:xfrm>
        </p:spPr>
        <p:txBody>
          <a:bodyPr anchor="b">
            <a:normAutofit/>
          </a:bodyPr>
          <a:lstStyle/>
          <a:p>
            <a:r>
              <a:rPr lang="en-GB" sz="3900" b="1">
                <a:ea typeface="+mj-lt"/>
                <a:cs typeface="+mj-lt"/>
              </a:rPr>
              <a:t>Reporting and Communication</a:t>
            </a:r>
            <a:endParaRPr lang="en-US" sz="3900" b="1"/>
          </a:p>
        </p:txBody>
      </p:sp>
      <p:cxnSp>
        <p:nvCxnSpPr>
          <p:cNvPr id="11"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84114E-AB57-7FCE-F110-875685394F0E}"/>
              </a:ext>
            </a:extLst>
          </p:cNvPr>
          <p:cNvSpPr>
            <a:spLocks noGrp="1"/>
          </p:cNvSpPr>
          <p:nvPr>
            <p:ph idx="1"/>
          </p:nvPr>
        </p:nvSpPr>
        <p:spPr>
          <a:xfrm>
            <a:off x="516229" y="2829330"/>
            <a:ext cx="6477959" cy="3344459"/>
          </a:xfrm>
        </p:spPr>
        <p:txBody>
          <a:bodyPr vert="horz" lIns="91440" tIns="45720" rIns="91440" bIns="45720" rtlCol="0" anchor="t">
            <a:noAutofit/>
          </a:bodyPr>
          <a:lstStyle/>
          <a:p>
            <a:r>
              <a:rPr lang="en-GB" sz="1800" dirty="0">
                <a:latin typeface="Times New Roman"/>
                <a:ea typeface="+mn-lt"/>
                <a:cs typeface="+mn-lt"/>
              </a:rPr>
              <a:t>Establishing a streamlined incident reporting system enables prompt responses to potential hazards, fostering a proactive approach to risk management.</a:t>
            </a:r>
          </a:p>
          <a:p>
            <a:r>
              <a:rPr lang="en-GB" sz="1800" dirty="0">
                <a:latin typeface="Times New Roman"/>
                <a:ea typeface="+mn-lt"/>
                <a:cs typeface="+mn-lt"/>
              </a:rPr>
              <a:t> Additionally, maintaining open communication channels within the team ensures that information flows seamlessly (Johnston et al., 2012). </a:t>
            </a:r>
          </a:p>
          <a:p>
            <a:r>
              <a:rPr lang="en-GB" sz="1800" dirty="0">
                <a:latin typeface="Times New Roman"/>
                <a:ea typeface="+mn-lt"/>
                <a:cs typeface="+mn-lt"/>
              </a:rPr>
              <a:t>A transparent reporting system and clear communication channels empower our housekeeping team to collaborate, share insights, and collectively contribute to maintaining a safe workplace.</a:t>
            </a:r>
          </a:p>
          <a:p>
            <a:r>
              <a:rPr lang="en-GB" sz="1800" dirty="0">
                <a:latin typeface="Times New Roman"/>
                <a:ea typeface="+mn-lt"/>
                <a:cs typeface="+mn-lt"/>
              </a:rPr>
              <a:t> This approach not only enhances overall safety but also encourages a culture of accountability and continuous improvement.</a:t>
            </a:r>
            <a:endParaRPr lang="en-GB" sz="1800">
              <a:latin typeface="Times New Roman"/>
              <a:cs typeface="Times New Roman"/>
            </a:endParaRPr>
          </a:p>
        </p:txBody>
      </p:sp>
      <p:pic>
        <p:nvPicPr>
          <p:cNvPr id="4" name="Picture 3" descr="What Safety and Hygiene in the Hospitality Industry Means For You - Zosi  Learning">
            <a:extLst>
              <a:ext uri="{FF2B5EF4-FFF2-40B4-BE49-F238E27FC236}">
                <a16:creationId xmlns:a16="http://schemas.microsoft.com/office/drawing/2014/main" id="{8DFBE9DC-609B-6C95-0B54-BB13A80CD4F5}"/>
              </a:ext>
            </a:extLst>
          </p:cNvPr>
          <p:cNvPicPr>
            <a:picLocks noChangeAspect="1"/>
          </p:cNvPicPr>
          <p:nvPr/>
        </p:nvPicPr>
        <p:blipFill rotWithShape="1">
          <a:blip r:embed="rId2"/>
          <a:srcRect l="24166" r="23083"/>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2611007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60257E-3C1C-0C36-B353-35BB9B0020A9}"/>
              </a:ext>
            </a:extLst>
          </p:cNvPr>
          <p:cNvSpPr>
            <a:spLocks noGrp="1"/>
          </p:cNvSpPr>
          <p:nvPr>
            <p:ph type="title"/>
          </p:nvPr>
        </p:nvSpPr>
        <p:spPr>
          <a:xfrm>
            <a:off x="803776" y="1336390"/>
            <a:ext cx="6190412" cy="1182927"/>
          </a:xfrm>
        </p:spPr>
        <p:txBody>
          <a:bodyPr anchor="b">
            <a:normAutofit/>
          </a:bodyPr>
          <a:lstStyle/>
          <a:p>
            <a:r>
              <a:rPr lang="en-GB" sz="5600" b="1">
                <a:ea typeface="+mj-lt"/>
                <a:cs typeface="+mj-lt"/>
              </a:rPr>
              <a:t>Conclusion</a:t>
            </a:r>
            <a:endParaRPr lang="en-US" sz="5600" b="1"/>
          </a:p>
        </p:txBody>
      </p:sp>
      <p:cxnSp>
        <p:nvCxnSpPr>
          <p:cNvPr id="16"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D8745E-EC42-F5CB-1161-8E4B8BB9F4FC}"/>
              </a:ext>
            </a:extLst>
          </p:cNvPr>
          <p:cNvSpPr>
            <a:spLocks noGrp="1"/>
          </p:cNvSpPr>
          <p:nvPr>
            <p:ph idx="1"/>
          </p:nvPr>
        </p:nvSpPr>
        <p:spPr>
          <a:xfrm>
            <a:off x="473097" y="2829330"/>
            <a:ext cx="6521091" cy="3387591"/>
          </a:xfrm>
        </p:spPr>
        <p:txBody>
          <a:bodyPr vert="horz" lIns="91440" tIns="45720" rIns="91440" bIns="45720" rtlCol="0" anchor="t">
            <a:normAutofit/>
          </a:bodyPr>
          <a:lstStyle/>
          <a:p>
            <a:r>
              <a:rPr lang="en-GB" sz="1900" dirty="0">
                <a:latin typeface="Times New Roman"/>
                <a:ea typeface="+mn-lt"/>
                <a:cs typeface="+mn-lt"/>
              </a:rPr>
              <a:t>In summary, our dedication to safety is consistent with the fundamentals of employee involvement. </a:t>
            </a:r>
          </a:p>
          <a:p>
            <a:r>
              <a:rPr lang="en-GB" sz="1900" dirty="0">
                <a:latin typeface="Times New Roman"/>
                <a:ea typeface="+mn-lt"/>
                <a:cs typeface="+mn-lt"/>
              </a:rPr>
              <a:t>By providing a safe and supportive work environment for our employees, we not only follow industry guidelines but also guarantee the health and safety of all those connected to the Premier Inn London Croydon Town Centre Hotel. </a:t>
            </a:r>
          </a:p>
          <a:p>
            <a:r>
              <a:rPr lang="en-GB" sz="1900" dirty="0">
                <a:latin typeface="Times New Roman"/>
                <a:ea typeface="+mn-lt"/>
                <a:cs typeface="+mn-lt"/>
              </a:rPr>
              <a:t>Let's work together to provide a secure work environment that embodies our commitment to quality and consideration for both our visitors and team members.</a:t>
            </a:r>
            <a:endParaRPr lang="en-GB" sz="1900">
              <a:latin typeface="Times New Roman"/>
              <a:cs typeface="Times New Roman"/>
            </a:endParaRPr>
          </a:p>
        </p:txBody>
      </p:sp>
      <p:pic>
        <p:nvPicPr>
          <p:cNvPr id="4" name="Picture 3" descr="Premier Inn London Croydon Town Centre | Croydon">
            <a:extLst>
              <a:ext uri="{FF2B5EF4-FFF2-40B4-BE49-F238E27FC236}">
                <a16:creationId xmlns:a16="http://schemas.microsoft.com/office/drawing/2014/main" id="{387CA7C6-972F-9B4C-3699-8C5E99DE8148}"/>
              </a:ext>
            </a:extLst>
          </p:cNvPr>
          <p:cNvPicPr>
            <a:picLocks noChangeAspect="1"/>
          </p:cNvPicPr>
          <p:nvPr/>
        </p:nvPicPr>
        <p:blipFill rotWithShape="1">
          <a:blip r:embed="rId2"/>
          <a:srcRect l="17817" r="7279" b="-1"/>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18"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0"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740223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828BA-1A21-7ED1-A8D4-FE943C7C10A0}"/>
              </a:ext>
            </a:extLst>
          </p:cNvPr>
          <p:cNvSpPr>
            <a:spLocks noGrp="1"/>
          </p:cNvSpPr>
          <p:nvPr>
            <p:ph type="title"/>
          </p:nvPr>
        </p:nvSpPr>
        <p:spPr>
          <a:xfrm>
            <a:off x="4572001" y="601744"/>
            <a:ext cx="6781800" cy="1338696"/>
          </a:xfrm>
        </p:spPr>
        <p:txBody>
          <a:bodyPr>
            <a:normAutofit/>
          </a:bodyPr>
          <a:lstStyle/>
          <a:p>
            <a:r>
              <a:rPr lang="en-GB" b="1" dirty="0"/>
              <a:t>References </a:t>
            </a:r>
          </a:p>
        </p:txBody>
      </p:sp>
      <p:pic>
        <p:nvPicPr>
          <p:cNvPr id="5" name="Picture 4" descr="Glasses on top of a book">
            <a:extLst>
              <a:ext uri="{FF2B5EF4-FFF2-40B4-BE49-F238E27FC236}">
                <a16:creationId xmlns:a16="http://schemas.microsoft.com/office/drawing/2014/main" id="{DFDBC073-D326-991A-7371-8A1D5484A5EB}"/>
              </a:ext>
            </a:extLst>
          </p:cNvPr>
          <p:cNvPicPr>
            <a:picLocks noChangeAspect="1"/>
          </p:cNvPicPr>
          <p:nvPr/>
        </p:nvPicPr>
        <p:blipFill rotWithShape="1">
          <a:blip r:embed="rId2"/>
          <a:srcRect l="21443" r="42311" b="10"/>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4378D444-E727-12FF-55C8-5B135D28DE43}"/>
              </a:ext>
            </a:extLst>
          </p:cNvPr>
          <p:cNvSpPr>
            <a:spLocks noGrp="1"/>
          </p:cNvSpPr>
          <p:nvPr>
            <p:ph idx="1"/>
          </p:nvPr>
        </p:nvSpPr>
        <p:spPr>
          <a:xfrm>
            <a:off x="4572001" y="2201958"/>
            <a:ext cx="6781800" cy="3900730"/>
          </a:xfrm>
        </p:spPr>
        <p:txBody>
          <a:bodyPr vert="horz" lIns="91440" tIns="45720" rIns="91440" bIns="45720" rtlCol="0" anchor="t">
            <a:noAutofit/>
          </a:bodyPr>
          <a:lstStyle/>
          <a:p>
            <a:r>
              <a:rPr lang="en-GB" sz="1600" dirty="0">
                <a:latin typeface="Times New Roman"/>
                <a:cs typeface="Times New Roman"/>
              </a:rPr>
              <a:t>Casado, M. (2012) Housekeeping Management. London: Wiley.</a:t>
            </a:r>
          </a:p>
          <a:p>
            <a:r>
              <a:rPr lang="en-GB" sz="1600" dirty="0">
                <a:latin typeface="Times New Roman"/>
                <a:cs typeface="Times New Roman"/>
              </a:rPr>
              <a:t>Tesone, D. (2010) Principles Of Management For The Hospitality Industry. 1st ed. London: Routledge.</a:t>
            </a:r>
          </a:p>
          <a:p>
            <a:r>
              <a:rPr lang="en-GB" sz="1600" dirty="0">
                <a:latin typeface="Times New Roman"/>
                <a:cs typeface="Times New Roman"/>
              </a:rPr>
              <a:t>Jones, T. (2010) Professional Management Housekeeping Operations. London: Wiley.</a:t>
            </a:r>
          </a:p>
          <a:p>
            <a:r>
              <a:rPr lang="en-GB" sz="1600" dirty="0">
                <a:latin typeface="Times New Roman"/>
                <a:cs typeface="Times New Roman"/>
              </a:rPr>
              <a:t>Vallen, G. &amp; Vallen, J. (2012) Managing Hotel Operations. London: Pearson.</a:t>
            </a:r>
          </a:p>
          <a:p>
            <a:r>
              <a:rPr lang="en-GB" sz="1600" dirty="0">
                <a:latin typeface="Times New Roman"/>
                <a:cs typeface="Times New Roman"/>
              </a:rPr>
              <a:t>Mullins, L. and </a:t>
            </a:r>
            <a:r>
              <a:rPr lang="en-GB" sz="1600" err="1">
                <a:latin typeface="Times New Roman"/>
                <a:cs typeface="Times New Roman"/>
              </a:rPr>
              <a:t>Dossor</a:t>
            </a:r>
            <a:r>
              <a:rPr lang="en-GB" sz="1600" dirty="0">
                <a:latin typeface="Times New Roman"/>
                <a:cs typeface="Times New Roman"/>
              </a:rPr>
              <a:t>, P. (2013) Hospitality Management and Organisational Behaviour. 5th ed. Harlow: Pearson.</a:t>
            </a:r>
          </a:p>
          <a:p>
            <a:r>
              <a:rPr lang="en-GB" sz="1600" dirty="0">
                <a:latin typeface="Times New Roman"/>
                <a:cs typeface="Times New Roman"/>
              </a:rPr>
              <a:t>Johnston, R., Clark, G. &amp; </a:t>
            </a:r>
            <a:r>
              <a:rPr lang="en-GB" sz="1600" err="1">
                <a:latin typeface="Times New Roman"/>
                <a:cs typeface="Times New Roman"/>
              </a:rPr>
              <a:t>Shulver</a:t>
            </a:r>
            <a:r>
              <a:rPr lang="en-GB" sz="1600" dirty="0">
                <a:latin typeface="Times New Roman"/>
                <a:cs typeface="Times New Roman"/>
              </a:rPr>
              <a:t>, M. (2012) Service Operations Management. London: Pearson.</a:t>
            </a:r>
          </a:p>
          <a:p>
            <a:r>
              <a:rPr lang="en-GB" sz="1600" dirty="0">
                <a:latin typeface="Times New Roman"/>
                <a:cs typeface="Times New Roman"/>
              </a:rPr>
              <a:t>Wood, R. (2013) Key Concepts in Hospitality Management. London: Sage.</a:t>
            </a:r>
          </a:p>
          <a:p>
            <a:r>
              <a:rPr lang="en-GB" sz="1600" dirty="0">
                <a:latin typeface="Times New Roman"/>
                <a:cs typeface="Times New Roman"/>
              </a:rPr>
              <a:t>Leiter, M. P. and Bakker, A. B. (2010) Work Engagement: A Handbook of Essential Theory and Research. Hove [England]: Psychology Press.</a:t>
            </a:r>
          </a:p>
          <a:p>
            <a:r>
              <a:rPr lang="en-GB" sz="1600" dirty="0">
                <a:latin typeface="Times New Roman"/>
                <a:cs typeface="Times New Roman"/>
              </a:rPr>
              <a:t>Bridger, E. (2018) Employee engagement: a practical introduction. 2nd ed. HR Fundamentals. London: CIPD and Kogan Page</a:t>
            </a:r>
          </a:p>
          <a:p>
            <a:endParaRPr lang="en-GB" sz="1600" dirty="0">
              <a:latin typeface="Times New Roman"/>
              <a:cs typeface="Times New Roman"/>
            </a:endParaRPr>
          </a:p>
          <a:p>
            <a:endParaRPr lang="en-GB" sz="1600" dirty="0">
              <a:latin typeface="Times New Roman"/>
              <a:cs typeface="Times New Roman"/>
            </a:endParaRPr>
          </a:p>
          <a:p>
            <a:endParaRPr lang="en-GB" sz="1600" dirty="0">
              <a:latin typeface="Times New Roman"/>
              <a:cs typeface="Times New Roman"/>
            </a:endParaRPr>
          </a:p>
          <a:p>
            <a:endParaRPr lang="en-GB" sz="1600" dirty="0">
              <a:latin typeface="Times New Roman"/>
              <a:cs typeface="Times New Roman"/>
            </a:endParaRPr>
          </a:p>
          <a:p>
            <a:endParaRPr lang="en-GB" sz="1600" dirty="0">
              <a:latin typeface="Times New Roman"/>
              <a:cs typeface="Times New Roman"/>
            </a:endParaRPr>
          </a:p>
          <a:p>
            <a:endParaRPr lang="en-GB" sz="1600" dirty="0">
              <a:latin typeface="Times New Roman"/>
              <a:cs typeface="Times New Roman"/>
            </a:endParaRPr>
          </a:p>
          <a:p>
            <a:endParaRPr lang="en-GB" sz="1600" dirty="0">
              <a:latin typeface="Times New Roman"/>
              <a:cs typeface="Times New Roman"/>
            </a:endParaRPr>
          </a:p>
        </p:txBody>
      </p:sp>
    </p:spTree>
    <p:extLst>
      <p:ext uri="{BB962C8B-B14F-4D97-AF65-F5344CB8AC3E}">
        <p14:creationId xmlns:p14="http://schemas.microsoft.com/office/powerpoint/2010/main" val="14820769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Tema</vt:lpstr>
      </vt:variant>
      <vt:variant>
        <vt:i4>1</vt:i4>
      </vt:variant>
      <vt:variant>
        <vt:lpstr>Titoli diapositive</vt:lpstr>
      </vt:variant>
      <vt:variant>
        <vt:i4>11</vt:i4>
      </vt:variant>
    </vt:vector>
  </HeadingPairs>
  <TitlesOfParts>
    <vt:vector size="12" baseType="lpstr">
      <vt:lpstr>office theme</vt:lpstr>
      <vt:lpstr>Students name:Ivascu Ana students ID number:2239390</vt:lpstr>
      <vt:lpstr>Introduction </vt:lpstr>
      <vt:lpstr>Potential Risks and Best Practices</vt:lpstr>
      <vt:lpstr>Potential Risks and Best Practices </vt:lpstr>
      <vt:lpstr>Precautions</vt:lpstr>
      <vt:lpstr>Equipment</vt:lpstr>
      <vt:lpstr>Hazard Mitigation</vt:lpstr>
      <vt:lpstr>Implementation</vt:lpstr>
      <vt:lpstr>Reporting and Communication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Dorine Luncasu</cp:lastModifiedBy>
  <cp:revision>176</cp:revision>
  <dcterms:created xsi:type="dcterms:W3CDTF">2024-01-23T10:54:19Z</dcterms:created>
  <dcterms:modified xsi:type="dcterms:W3CDTF">2024-02-08T13:27:26Z</dcterms:modified>
</cp:coreProperties>
</file>