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682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583680" y="-457200"/>
            <a:ext cx="3200400" cy="3200400"/>
          </a:xfrm>
          <a:prstGeom prst="ellipse">
            <a:avLst/>
          </a:prstGeom>
          <a:solidFill>
            <a:srgbClr val="0D7377">
              <a:alpha val="18000"/>
            </a:srgbClr>
          </a:solidFill>
          <a:ln w="12700">
            <a:solidFill>
              <a:srgbClr val="0D7377">
                <a:alpha val="1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315200" y="2560320"/>
            <a:ext cx="2011680" cy="2011680"/>
          </a:xfrm>
          <a:prstGeom prst="ellipse">
            <a:avLst/>
          </a:prstGeom>
          <a:solidFill>
            <a:srgbClr val="0D7377">
              <a:alpha val="25000"/>
            </a:srgbClr>
          </a:solidFill>
          <a:ln w="12700">
            <a:solidFill>
              <a:srgbClr val="0D7377">
                <a:alpha val="2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02920" y="292608"/>
            <a:ext cx="3474720" cy="34747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292608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CHILDREN'S CENTRE — EARLY YEARS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502920" y="777240"/>
            <a:ext cx="8046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Understanding Isaac</a:t>
            </a:r>
            <a:endParaRPr lang="en-US" sz="4400" dirty="0"/>
          </a:p>
        </p:txBody>
      </p:sp>
      <p:sp>
        <p:nvSpPr>
          <p:cNvPr id="8" name="Text 6"/>
          <p:cNvSpPr/>
          <p:nvPr/>
        </p:nvSpPr>
        <p:spPr>
          <a:xfrm>
            <a:off x="502920" y="1664208"/>
            <a:ext cx="80467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i="1" dirty="0">
                <a:solidFill>
                  <a:srgbClr val="8BC8D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Through Bowlby's Attachment Theory</a:t>
            </a:r>
          </a:p>
          <a:p>
            <a:r>
              <a:rPr lang="en-US" sz="2400" i="1" dirty="0">
                <a:solidFill>
                  <a:srgbClr val="8BC8D8"/>
                </a:solidFill>
                <a:latin typeface="Georgia" pitchFamily="34" charset="0"/>
              </a:rPr>
              <a:t>LCHS4010 - Psychology in Health and Social Care</a:t>
            </a:r>
          </a:p>
        </p:txBody>
      </p:sp>
      <p:sp>
        <p:nvSpPr>
          <p:cNvPr id="9" name="Shape 7"/>
          <p:cNvSpPr/>
          <p:nvPr/>
        </p:nvSpPr>
        <p:spPr>
          <a:xfrm>
            <a:off x="502920" y="2359152"/>
            <a:ext cx="5029200" cy="4572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2920" y="2514600"/>
            <a:ext cx="757428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4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4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 A Multi-Agency Early Help Presentation</a:t>
            </a:r>
            <a:endParaRPr lang="en-US" sz="1400" dirty="0"/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Trainee Early Years Support Worker  |  London Children's Centre</a:t>
            </a:r>
            <a:endParaRPr lang="en-US" sz="1400" dirty="0"/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Case Study: Isaac, Aged 4  |  Bowlby's Attachment Theory Applied</a:t>
            </a:r>
          </a:p>
          <a:p>
            <a:pPr marL="0" indent="0">
              <a:buNone/>
            </a:pPr>
            <a:endParaRPr lang="en-US" sz="1100" dirty="0">
              <a:solidFill>
                <a:srgbClr val="8BC8D8"/>
              </a:solidFill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  Student Name: SALMA SHAHZAD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  ROLL NO: 2332701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  </a:t>
            </a:r>
            <a:r>
              <a:rPr lang="en-US" sz="1100" dirty="0" err="1">
                <a:solidFill>
                  <a:srgbClr val="8BC8D8"/>
                </a:solidFill>
              </a:rPr>
              <a:t>Programme</a:t>
            </a:r>
            <a:r>
              <a:rPr lang="en-US" sz="1100" dirty="0">
                <a:solidFill>
                  <a:srgbClr val="8BC8D8"/>
                </a:solidFill>
              </a:rPr>
              <a:t>: HEALTH AND SOCIAL CARE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  Lecturer</a:t>
            </a:r>
            <a:r>
              <a:rPr lang="en-US" sz="1100">
                <a:solidFill>
                  <a:srgbClr val="8BC8D8"/>
                </a:solidFill>
              </a:rPr>
              <a:t>: ALICE CLAYTON</a:t>
            </a:r>
            <a:endParaRPr lang="en-US" sz="1100" dirty="0">
              <a:solidFill>
                <a:srgbClr val="8BC8D8"/>
              </a:solidFill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  Module code: LCHS4010 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8BC8D8"/>
                </a:solidFill>
              </a:rPr>
              <a:t>  Module PCYCHOLOGY IN HEALTH AND SOCIAL CARE</a:t>
            </a:r>
          </a:p>
          <a:p>
            <a:pPr marL="0" indent="0">
              <a:buNone/>
            </a:pPr>
            <a:endParaRPr lang="en-US" sz="1100" dirty="0">
              <a:solidFill>
                <a:srgbClr val="8BC8D8"/>
              </a:solidFill>
            </a:endParaRPr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>
            <a:alphaModFix amt="80000"/>
          </a:blip>
          <a:stretch>
            <a:fillRect/>
          </a:stretch>
        </p:blipFill>
        <p:spPr>
          <a:xfrm>
            <a:off x="7680960" y="2926080"/>
            <a:ext cx="1097280" cy="1097280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502920" y="466344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5A7A94"/>
                </a:solidFill>
              </a:rPr>
              <a:t>Presentation aligned with UWTSD Harvard Referencing Standards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</a:rPr>
              <a:t>PRESENTATION OVERVIEW</a:t>
            </a:r>
            <a:endParaRPr lang="en-US" sz="1800" dirty="0"/>
          </a:p>
        </p:txBody>
      </p:sp>
      <p:sp>
        <p:nvSpPr>
          <p:cNvPr id="4" name="Shape 2"/>
          <p:cNvSpPr/>
          <p:nvPr/>
        </p:nvSpPr>
        <p:spPr>
          <a:xfrm>
            <a:off x="365760" y="86868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502920" cy="80467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86868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960120" y="94183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Case Background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960120" y="128016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Isaac's profile &amp; presenting concerns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65760" y="182880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1828800"/>
            <a:ext cx="502920" cy="80467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182880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960120" y="190195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Theory Selection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960120" y="224028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Bowlby's Attachment Theory – key concepts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65760" y="278892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65760" y="2788920"/>
            <a:ext cx="502920" cy="80467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65760" y="278892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960120" y="286207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Theory Application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960120" y="320040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Linking Isaac's experiences to attachment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365760" y="374904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65760" y="3749040"/>
            <a:ext cx="502920" cy="80467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65760" y="374904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960120" y="382219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Nature &amp; Nurture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960120" y="416052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Biological and environmental influences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754880" y="86868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754880" y="868680"/>
            <a:ext cx="502920" cy="80467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54880" y="86868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5349240" y="94183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Support Plan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349240" y="128016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Practical, theory-informed interventions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4754880" y="182880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754880" y="1828800"/>
            <a:ext cx="502920" cy="80467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754880" y="182880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5349240" y="190195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Critical Evaluation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5349240" y="224028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Strengths, limitations, cultural context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4754880" y="2788920"/>
            <a:ext cx="393192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754880" y="2788920"/>
            <a:ext cx="502920" cy="80467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754880" y="2788920"/>
            <a:ext cx="502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07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349240" y="2862072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A5C"/>
                </a:solidFill>
              </a:rPr>
              <a:t>References</a:t>
            </a:r>
            <a:endParaRPr lang="en-US" sz="1300" dirty="0"/>
          </a:p>
        </p:txBody>
      </p:sp>
      <p:sp>
        <p:nvSpPr>
          <p:cNvPr id="38" name="Text 36"/>
          <p:cNvSpPr/>
          <p:nvPr/>
        </p:nvSpPr>
        <p:spPr>
          <a:xfrm>
            <a:off x="5349240" y="3200400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A6B8A"/>
                </a:solidFill>
              </a:rPr>
              <a:t>Academic sources – UWTSD Harvard style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FFFFFF"/>
                </a:solidFill>
              </a:rPr>
              <a:t>01  |  CASE BACKGROUND: ISAAC</a:t>
            </a:r>
            <a:endParaRPr lang="en-US" sz="1700" dirty="0"/>
          </a:p>
        </p:txBody>
      </p:sp>
      <p:sp>
        <p:nvSpPr>
          <p:cNvPr id="4" name="Shape 2"/>
          <p:cNvSpPr/>
          <p:nvPr/>
        </p:nvSpPr>
        <p:spPr>
          <a:xfrm>
            <a:off x="320040" y="822960"/>
            <a:ext cx="2743200" cy="39776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1005840"/>
            <a:ext cx="1645920" cy="16459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20040" y="2697480"/>
            <a:ext cx="2743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ISAAC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320040" y="310896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BC8D8"/>
                </a:solidFill>
              </a:rPr>
              <a:t>Age 4  |  Children's Centre</a:t>
            </a:r>
            <a:endParaRPr lang="en-US" sz="1000" dirty="0"/>
          </a:p>
        </p:txBody>
      </p:sp>
      <p:sp>
        <p:nvSpPr>
          <p:cNvPr id="8" name="Shape 5"/>
          <p:cNvSpPr/>
          <p:nvPr/>
        </p:nvSpPr>
        <p:spPr>
          <a:xfrm>
            <a:off x="548640" y="3456432"/>
            <a:ext cx="2286000" cy="36576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11480" y="3566160"/>
            <a:ext cx="25603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BDD9E8"/>
                </a:solidFill>
              </a:rPr>
              <a:t>• Single parent family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BDD9E8"/>
                </a:solidFill>
              </a:rPr>
              <a:t>• Mother: PND, low confidence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BDD9E8"/>
                </a:solidFill>
              </a:rPr>
              <a:t>• Recently relocated to London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BDD9E8"/>
                </a:solidFill>
              </a:rPr>
              <a:t>• Disrupted childcare (2 years)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BDD9E8"/>
                </a:solidFill>
              </a:rPr>
              <a:t>• Limited social network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3337560" y="822960"/>
            <a:ext cx="1783080" cy="39776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337560" y="822960"/>
            <a:ext cx="1783080" cy="457200"/>
          </a:xfrm>
          <a:prstGeom prst="rect">
            <a:avLst/>
          </a:prstGeom>
          <a:solidFill>
            <a:srgbClr val="C9485B"/>
          </a:solidFill>
          <a:ln w="12700">
            <a:solidFill>
              <a:srgbClr val="C9485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337560" y="822960"/>
            <a:ext cx="1783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Emotional</a:t>
            </a:r>
            <a:endParaRPr lang="en-US" sz="1200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920" y="1371600"/>
            <a:ext cx="594360" cy="59436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3447288" y="214884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Separation distress</a:t>
            </a:r>
            <a:endParaRPr lang="en-US" sz="1000" dirty="0"/>
          </a:p>
        </p:txBody>
      </p:sp>
      <p:sp>
        <p:nvSpPr>
          <p:cNvPr id="15" name="Text 11"/>
          <p:cNvSpPr/>
          <p:nvPr/>
        </p:nvSpPr>
        <p:spPr>
          <a:xfrm>
            <a:off x="3447288" y="269748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Clinginess at home</a:t>
            </a:r>
            <a:endParaRPr lang="en-US" sz="1000" dirty="0"/>
          </a:p>
        </p:txBody>
      </p:sp>
      <p:sp>
        <p:nvSpPr>
          <p:cNvPr id="16" name="Text 12"/>
          <p:cNvSpPr/>
          <p:nvPr/>
        </p:nvSpPr>
        <p:spPr>
          <a:xfrm>
            <a:off x="3447288" y="324612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Difficulty sleeping</a:t>
            </a:r>
            <a:endParaRPr lang="en-US" sz="1000" dirty="0"/>
          </a:p>
        </p:txBody>
      </p:sp>
      <p:sp>
        <p:nvSpPr>
          <p:cNvPr id="17" name="Shape 13"/>
          <p:cNvSpPr/>
          <p:nvPr/>
        </p:nvSpPr>
        <p:spPr>
          <a:xfrm>
            <a:off x="5239512" y="822960"/>
            <a:ext cx="1783080" cy="39776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5239512" y="822960"/>
            <a:ext cx="1783080" cy="457200"/>
          </a:xfrm>
          <a:prstGeom prst="rect">
            <a:avLst/>
          </a:prstGeom>
          <a:solidFill>
            <a:srgbClr val="4CAF82"/>
          </a:solidFill>
          <a:ln w="12700">
            <a:solidFill>
              <a:srgbClr val="4CAF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5239512" y="822960"/>
            <a:ext cx="1783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Social</a:t>
            </a:r>
            <a:endParaRPr lang="en-US" sz="1200" dirty="0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3872" y="1371600"/>
            <a:ext cx="594360" cy="594360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5349240" y="214884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Withdrawn during play</a:t>
            </a:r>
            <a:endParaRPr lang="en-US" sz="1000" dirty="0"/>
          </a:p>
        </p:txBody>
      </p:sp>
      <p:sp>
        <p:nvSpPr>
          <p:cNvPr id="22" name="Text 17"/>
          <p:cNvSpPr/>
          <p:nvPr/>
        </p:nvSpPr>
        <p:spPr>
          <a:xfrm>
            <a:off x="5349240" y="269748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Struggles to join groups</a:t>
            </a:r>
            <a:endParaRPr lang="en-US" sz="1000" dirty="0"/>
          </a:p>
        </p:txBody>
      </p:sp>
      <p:sp>
        <p:nvSpPr>
          <p:cNvPr id="23" name="Text 18"/>
          <p:cNvSpPr/>
          <p:nvPr/>
        </p:nvSpPr>
        <p:spPr>
          <a:xfrm>
            <a:off x="5349240" y="324612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Rarely plays independently</a:t>
            </a:r>
            <a:endParaRPr lang="en-US" sz="1000" dirty="0"/>
          </a:p>
        </p:txBody>
      </p:sp>
      <p:sp>
        <p:nvSpPr>
          <p:cNvPr id="24" name="Shape 19"/>
          <p:cNvSpPr/>
          <p:nvPr/>
        </p:nvSpPr>
        <p:spPr>
          <a:xfrm>
            <a:off x="7141464" y="822960"/>
            <a:ext cx="1783080" cy="39776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0"/>
          <p:cNvSpPr/>
          <p:nvPr/>
        </p:nvSpPr>
        <p:spPr>
          <a:xfrm>
            <a:off x="7141464" y="822960"/>
            <a:ext cx="1783080" cy="457200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1"/>
          <p:cNvSpPr/>
          <p:nvPr/>
        </p:nvSpPr>
        <p:spPr>
          <a:xfrm>
            <a:off x="7141464" y="822960"/>
            <a:ext cx="1783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Language</a:t>
            </a:r>
            <a:endParaRPr lang="en-US" sz="1200" dirty="0"/>
          </a:p>
        </p:txBody>
      </p:sp>
      <p:pic>
        <p:nvPicPr>
          <p:cNvPr id="2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824" y="1371600"/>
            <a:ext cx="594360" cy="594360"/>
          </a:xfrm>
          <a:prstGeom prst="rect">
            <a:avLst/>
          </a:prstGeom>
        </p:spPr>
      </p:pic>
      <p:sp>
        <p:nvSpPr>
          <p:cNvPr id="28" name="Text 22"/>
          <p:cNvSpPr/>
          <p:nvPr/>
        </p:nvSpPr>
        <p:spPr>
          <a:xfrm>
            <a:off x="7251192" y="214884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Delayed language development</a:t>
            </a:r>
            <a:endParaRPr lang="en-US" sz="1000" dirty="0"/>
          </a:p>
        </p:txBody>
      </p:sp>
      <p:sp>
        <p:nvSpPr>
          <p:cNvPr id="29" name="Text 23"/>
          <p:cNvSpPr/>
          <p:nvPr/>
        </p:nvSpPr>
        <p:spPr>
          <a:xfrm>
            <a:off x="7251192" y="269748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Limited verbal communication</a:t>
            </a:r>
            <a:endParaRPr lang="en-US" sz="1000" dirty="0"/>
          </a:p>
        </p:txBody>
      </p:sp>
      <p:sp>
        <p:nvSpPr>
          <p:cNvPr id="30" name="Text 24"/>
          <p:cNvSpPr/>
          <p:nvPr/>
        </p:nvSpPr>
        <p:spPr>
          <a:xfrm>
            <a:off x="7251192" y="3246120"/>
            <a:ext cx="1572768" cy="5029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Below age-expected milestones</a:t>
            </a:r>
            <a:endParaRPr lang="en-US" sz="1000" dirty="0"/>
          </a:p>
        </p:txBody>
      </p:sp>
      <p:sp>
        <p:nvSpPr>
          <p:cNvPr id="31" name="Shape 25"/>
          <p:cNvSpPr/>
          <p:nvPr/>
        </p:nvSpPr>
        <p:spPr>
          <a:xfrm>
            <a:off x="320040" y="4690872"/>
            <a:ext cx="8549640" cy="329184"/>
          </a:xfrm>
          <a:prstGeom prst="rect">
            <a:avLst/>
          </a:prstGeom>
          <a:solidFill>
            <a:srgbClr val="FFF3CD"/>
          </a:solidFill>
          <a:ln w="12700">
            <a:solidFill>
              <a:srgbClr val="F0A5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6"/>
          <p:cNvSpPr/>
          <p:nvPr/>
        </p:nvSpPr>
        <p:spPr>
          <a:xfrm>
            <a:off x="411480" y="4690872"/>
            <a:ext cx="8321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7B5000"/>
                </a:solidFill>
              </a:rPr>
              <a:t>⚠  Mother reports: difficulty sleeping, clingy behaviour, rarely plays independently at home — indicative of insecure attachment patterns (Bowlby, 1969).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FFFFFF"/>
                </a:solidFill>
              </a:rPr>
              <a:t>02  |  BOWLBY'S ATTACHMENT THEORY – KEY CONCEPTS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8503920" cy="566928"/>
          </a:xfrm>
          <a:prstGeom prst="rect">
            <a:avLst/>
          </a:prstGeom>
          <a:solidFill>
            <a:srgbClr val="E8F5F6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804672"/>
            <a:ext cx="8321040" cy="566928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3A5C"/>
                </a:solidFill>
              </a:rPr>
              <a:t>Why Attachment Theory? </a:t>
            </a:r>
            <a:r>
              <a:rPr lang="en-US" sz="1100" dirty="0">
                <a:solidFill>
                  <a:srgbClr val="1A2B3C"/>
                </a:solidFill>
              </a:rPr>
              <a:t>Isaac presents with key indicators of insecure/disorganised attachment: extreme separation anxiety, social withdrawal, language delay, and disrupted caregiving history (Ainsworth et al., 1978; Bowlby, 1969).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151074" y="1481328"/>
            <a:ext cx="1776321" cy="153619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51075" y="1481328"/>
            <a:ext cx="71530" cy="153619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33954" y="1572768"/>
            <a:ext cx="159749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</a:rPr>
              <a:t>Monotropy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33954" y="1892808"/>
            <a:ext cx="159749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Bowlby (1969) argued infants form a primary bond with one caregiver (usually the mother). This relationship is qualitatively different from all others and forms the foundation of emotional development.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2179054" y="1481328"/>
            <a:ext cx="1776321" cy="153619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2179055" y="1481328"/>
            <a:ext cx="71530" cy="153619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361934" y="1572768"/>
            <a:ext cx="159749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</a:rPr>
              <a:t>Internal Working Model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2361934" y="1892808"/>
            <a:ext cx="159749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Children develop mental representations of relationships based on early attachment experiences. These models shape future expectations of self, others, and the world (Bowlby, 1973).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4066724" y="1481328"/>
            <a:ext cx="1776321" cy="153619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066725" y="1481328"/>
            <a:ext cx="71530" cy="153619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249604" y="1572768"/>
            <a:ext cx="159749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</a:rPr>
              <a:t>Safe Haven &amp; Secure Base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4249604" y="1892808"/>
            <a:ext cx="159749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A sensitive caregiver acts as a 'safe haven' during distress and a 'secure base' from which to explore. Without this, children struggle to regulate emotions and engage in learning (Ainsworth et al., 1978).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151074" y="3145536"/>
            <a:ext cx="1776321" cy="153619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151075" y="3145536"/>
            <a:ext cx="71530" cy="153619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33954" y="3236976"/>
            <a:ext cx="159749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</a:rPr>
              <a:t>Sensitive Period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333954" y="3557016"/>
            <a:ext cx="159749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The first 2–3 years of life represent a critical/sensitive period for attachment formation. Disruption during this window has lasting developmental consequences (Sroufe et al., 2005).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2179054" y="3145536"/>
            <a:ext cx="1776321" cy="153619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2179055" y="3145536"/>
            <a:ext cx="71530" cy="153619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2361934" y="3236976"/>
            <a:ext cx="159749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</a:rPr>
              <a:t>Attachment Styles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2361934" y="3557016"/>
            <a:ext cx="159749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Ainsworth's Strange Situation identified: Secure, Insecure-Avoidant, Insecure-Anxious/Ambivalent, and Disorganised attachment — each reflecting caregiver sensitivity and consistency.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4066724" y="3145536"/>
            <a:ext cx="1776321" cy="153619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4066725" y="3145536"/>
            <a:ext cx="71530" cy="153619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249604" y="3236976"/>
            <a:ext cx="1597497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3A5C"/>
                </a:solidFill>
              </a:rPr>
              <a:t>Proximity-Seeking Behaviour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4249604" y="3557016"/>
            <a:ext cx="159749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Children use attachment figures to regulate fear and distress. Isaac's clinging, sleep difficulties, and separation anxiety are consistent with proximity-seeking in insecure attachment (Main &amp; Solomon, 1990).</a:t>
            </a:r>
            <a:endParaRPr lang="en-US" sz="950" dirty="0"/>
          </a:p>
        </p:txBody>
      </p:sp>
      <p:pic>
        <p:nvPicPr>
          <p:cNvPr id="1026" name="Picture 2" descr="John Bowlby's Attachment Theory">
            <a:extLst>
              <a:ext uri="{FF2B5EF4-FFF2-40B4-BE49-F238E27FC236}">
                <a16:creationId xmlns:a16="http://schemas.microsoft.com/office/drawing/2014/main" id="{3CBEA338-B47B-BF8F-6A48-BBDD0A182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94" y="1481328"/>
            <a:ext cx="2949616" cy="327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CAB81E7-D4F7-435D-8BD9-87F2DD273649}"/>
              </a:ext>
            </a:extLst>
          </p:cNvPr>
          <p:cNvSpPr txBox="1"/>
          <p:nvPr/>
        </p:nvSpPr>
        <p:spPr>
          <a:xfrm>
            <a:off x="6855516" y="4497062"/>
            <a:ext cx="457696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rgbClr val="1A2B3C"/>
                </a:solidFill>
              </a:rPr>
              <a:t>Source: Bowlby (1969)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</a:rPr>
              <a:t>03  |  APPLYING ATTACHMENT THEORY TO ISAAC'S EXPERIENCES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850392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804672"/>
            <a:ext cx="109728" cy="914400"/>
          </a:xfrm>
          <a:prstGeom prst="rect">
            <a:avLst/>
          </a:prstGeom>
          <a:solidFill>
            <a:srgbClr val="C9485B"/>
          </a:solidFill>
          <a:ln w="12700">
            <a:solidFill>
              <a:srgbClr val="C9485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29768" y="804672"/>
            <a:ext cx="1645920" cy="914400"/>
          </a:xfrm>
          <a:prstGeom prst="rect">
            <a:avLst/>
          </a:prstGeom>
          <a:solidFill>
            <a:srgbClr val="C9485B">
              <a:alpha val="12000"/>
            </a:srgbClr>
          </a:solidFill>
          <a:ln w="12700">
            <a:solidFill>
              <a:srgbClr val="C9485B">
                <a:alpha val="1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033272"/>
            <a:ext cx="411480" cy="41148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960120" y="1078992"/>
            <a:ext cx="1051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</a:rPr>
              <a:t>Disrupted Childcare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2148840" y="877824"/>
            <a:ext cx="333756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D7377"/>
                </a:solidFill>
              </a:rPr>
              <a:t>Theory: </a:t>
            </a:r>
            <a:r>
              <a:rPr lang="en-US" sz="950" dirty="0">
                <a:solidFill>
                  <a:srgbClr val="1A2B3C"/>
                </a:solidFill>
              </a:rPr>
              <a:t>Multiple caregiving transitions prevent the formation of a consistent 'secure base'. Bowlby (1969) identifies caregiver continuity as essential in the first years of life.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5532120" y="877824"/>
            <a:ext cx="320040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C9485B"/>
                </a:solidFill>
              </a:rPr>
              <a:t>Impact on Isaac: </a:t>
            </a:r>
            <a:r>
              <a:rPr lang="en-US" sz="950" dirty="0">
                <a:solidFill>
                  <a:srgbClr val="1A2B3C"/>
                </a:solidFill>
              </a:rPr>
              <a:t>Isaac likely presents with Disorganised Attachment (Type D) — characterised by fear of the caregiver and inability to develop consistent coping strategies (Main &amp; Solomon, 1990).</a:t>
            </a:r>
            <a:endParaRPr lang="en-US" sz="950" dirty="0"/>
          </a:p>
        </p:txBody>
      </p:sp>
      <p:sp>
        <p:nvSpPr>
          <p:cNvPr id="11" name="Shape 8"/>
          <p:cNvSpPr/>
          <p:nvPr/>
        </p:nvSpPr>
        <p:spPr>
          <a:xfrm>
            <a:off x="320040" y="1828800"/>
            <a:ext cx="850392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320040" y="1828800"/>
            <a:ext cx="109728" cy="914400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429768" y="1828800"/>
            <a:ext cx="1645920" cy="914400"/>
          </a:xfrm>
          <a:prstGeom prst="rect">
            <a:avLst/>
          </a:prstGeom>
          <a:solidFill>
            <a:srgbClr val="E07B39">
              <a:alpha val="12000"/>
            </a:srgbClr>
          </a:solidFill>
          <a:ln w="12700">
            <a:solidFill>
              <a:srgbClr val="E07B39">
                <a:alpha val="1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" y="2057400"/>
            <a:ext cx="411480" cy="41148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960120" y="2103120"/>
            <a:ext cx="1051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</a:rPr>
              <a:t>Maternal Mental Health</a:t>
            </a:r>
            <a:endParaRPr lang="en-US" sz="1050" dirty="0"/>
          </a:p>
        </p:txBody>
      </p:sp>
      <p:sp>
        <p:nvSpPr>
          <p:cNvPr id="16" name="Text 12"/>
          <p:cNvSpPr/>
          <p:nvPr/>
        </p:nvSpPr>
        <p:spPr>
          <a:xfrm>
            <a:off x="2148840" y="1901952"/>
            <a:ext cx="333756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D7377"/>
                </a:solidFill>
              </a:rPr>
              <a:t>Theory: </a:t>
            </a:r>
            <a:r>
              <a:rPr lang="en-US" sz="950" dirty="0">
                <a:solidFill>
                  <a:srgbClr val="1A2B3C"/>
                </a:solidFill>
              </a:rPr>
              <a:t>Post-natal depression significantly impairs maternal sensitivity and responsiveness. Sensitive caregiving is the cornerstone of secure attachment (Ainsworth et al., 1978).</a:t>
            </a:r>
            <a:endParaRPr lang="en-US" sz="950" dirty="0"/>
          </a:p>
        </p:txBody>
      </p:sp>
      <p:sp>
        <p:nvSpPr>
          <p:cNvPr id="17" name="Text 13"/>
          <p:cNvSpPr/>
          <p:nvPr/>
        </p:nvSpPr>
        <p:spPr>
          <a:xfrm>
            <a:off x="5532120" y="1901952"/>
            <a:ext cx="320040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C9485B"/>
                </a:solidFill>
              </a:rPr>
              <a:t>Impact on Isaac: </a:t>
            </a:r>
            <a:r>
              <a:rPr lang="en-US" sz="950" dirty="0">
                <a:solidFill>
                  <a:srgbClr val="1A2B3C"/>
                </a:solidFill>
              </a:rPr>
              <a:t>Inconsistent emotional availability leads to heightened anxiety, difficulty self-regulating, and an over-reliance on proximity-seeking behaviours (Murray &amp; Cooper, 1997).</a:t>
            </a:r>
            <a:endParaRPr lang="en-US" sz="950" dirty="0"/>
          </a:p>
        </p:txBody>
      </p:sp>
      <p:sp>
        <p:nvSpPr>
          <p:cNvPr id="18" name="Shape 14"/>
          <p:cNvSpPr/>
          <p:nvPr/>
        </p:nvSpPr>
        <p:spPr>
          <a:xfrm>
            <a:off x="320040" y="2852928"/>
            <a:ext cx="850392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5"/>
          <p:cNvSpPr/>
          <p:nvPr/>
        </p:nvSpPr>
        <p:spPr>
          <a:xfrm>
            <a:off x="320040" y="2852928"/>
            <a:ext cx="109728" cy="9144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6"/>
          <p:cNvSpPr/>
          <p:nvPr/>
        </p:nvSpPr>
        <p:spPr>
          <a:xfrm>
            <a:off x="429768" y="2852928"/>
            <a:ext cx="1645920" cy="914400"/>
          </a:xfrm>
          <a:prstGeom prst="rect">
            <a:avLst/>
          </a:prstGeom>
          <a:solidFill>
            <a:srgbClr val="0D7377">
              <a:alpha val="12000"/>
            </a:srgbClr>
          </a:solidFill>
          <a:ln w="12700">
            <a:solidFill>
              <a:srgbClr val="0D7377">
                <a:alpha val="1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640" y="3081528"/>
            <a:ext cx="411480" cy="411480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960120" y="3127248"/>
            <a:ext cx="1051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</a:rPr>
              <a:t>Language Delay</a:t>
            </a:r>
            <a:endParaRPr lang="en-US" sz="1050" dirty="0"/>
          </a:p>
        </p:txBody>
      </p:sp>
      <p:sp>
        <p:nvSpPr>
          <p:cNvPr id="23" name="Text 18"/>
          <p:cNvSpPr/>
          <p:nvPr/>
        </p:nvSpPr>
        <p:spPr>
          <a:xfrm>
            <a:off x="2148840" y="2926080"/>
            <a:ext cx="333756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D7377"/>
                </a:solidFill>
              </a:rPr>
              <a:t>Theory: </a:t>
            </a:r>
            <a:r>
              <a:rPr lang="en-US" sz="950" dirty="0">
                <a:solidFill>
                  <a:srgbClr val="1A2B3C"/>
                </a:solidFill>
              </a:rPr>
              <a:t>Secure attachment supports language development through sensitive interaction, contingent responses, and joint attention. Caregiver talk scaffolds vocabulary acquisition.</a:t>
            </a:r>
            <a:endParaRPr lang="en-US" sz="950" dirty="0"/>
          </a:p>
        </p:txBody>
      </p:sp>
      <p:sp>
        <p:nvSpPr>
          <p:cNvPr id="24" name="Text 19"/>
          <p:cNvSpPr/>
          <p:nvPr/>
        </p:nvSpPr>
        <p:spPr>
          <a:xfrm>
            <a:off x="5532120" y="2926080"/>
            <a:ext cx="320040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C9485B"/>
                </a:solidFill>
              </a:rPr>
              <a:t>Impact on Isaac: </a:t>
            </a:r>
            <a:r>
              <a:rPr lang="en-US" sz="950" dirty="0">
                <a:solidFill>
                  <a:srgbClr val="1A2B3C"/>
                </a:solidFill>
              </a:rPr>
              <a:t>Reduced quality caregiver interaction linked to PND limits language-rich experiences, slowing Isaac's communicative development (Meins et al., 2001).</a:t>
            </a:r>
            <a:endParaRPr lang="en-US" sz="950" dirty="0"/>
          </a:p>
        </p:txBody>
      </p:sp>
      <p:sp>
        <p:nvSpPr>
          <p:cNvPr id="25" name="Shape 20"/>
          <p:cNvSpPr/>
          <p:nvPr/>
        </p:nvSpPr>
        <p:spPr>
          <a:xfrm>
            <a:off x="320040" y="3877056"/>
            <a:ext cx="850392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1"/>
          <p:cNvSpPr/>
          <p:nvPr/>
        </p:nvSpPr>
        <p:spPr>
          <a:xfrm>
            <a:off x="320040" y="3877056"/>
            <a:ext cx="109728" cy="914400"/>
          </a:xfrm>
          <a:prstGeom prst="rect">
            <a:avLst/>
          </a:prstGeom>
          <a:solidFill>
            <a:srgbClr val="4CAF82"/>
          </a:solidFill>
          <a:ln w="12700">
            <a:solidFill>
              <a:srgbClr val="4CAF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2"/>
          <p:cNvSpPr/>
          <p:nvPr/>
        </p:nvSpPr>
        <p:spPr>
          <a:xfrm>
            <a:off x="429768" y="3877056"/>
            <a:ext cx="1645920" cy="914400"/>
          </a:xfrm>
          <a:prstGeom prst="rect">
            <a:avLst/>
          </a:prstGeom>
          <a:solidFill>
            <a:srgbClr val="4CAF82">
              <a:alpha val="12000"/>
            </a:srgbClr>
          </a:solidFill>
          <a:ln w="12700">
            <a:solidFill>
              <a:srgbClr val="4CAF82">
                <a:alpha val="1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640" y="4105656"/>
            <a:ext cx="411480" cy="411480"/>
          </a:xfrm>
          <a:prstGeom prst="rect">
            <a:avLst/>
          </a:prstGeom>
        </p:spPr>
      </p:pic>
      <p:sp>
        <p:nvSpPr>
          <p:cNvPr id="29" name="Text 23"/>
          <p:cNvSpPr/>
          <p:nvPr/>
        </p:nvSpPr>
        <p:spPr>
          <a:xfrm>
            <a:off x="960120" y="4151376"/>
            <a:ext cx="1051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3A5C"/>
                </a:solidFill>
              </a:rPr>
              <a:t>Social Withdrawal</a:t>
            </a:r>
            <a:endParaRPr lang="en-US" sz="1050" dirty="0"/>
          </a:p>
        </p:txBody>
      </p:sp>
      <p:sp>
        <p:nvSpPr>
          <p:cNvPr id="30" name="Text 24"/>
          <p:cNvSpPr/>
          <p:nvPr/>
        </p:nvSpPr>
        <p:spPr>
          <a:xfrm>
            <a:off x="2148840" y="3950208"/>
            <a:ext cx="333756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D7377"/>
                </a:solidFill>
              </a:rPr>
              <a:t>Theory: </a:t>
            </a:r>
            <a:r>
              <a:rPr lang="en-US" sz="950" dirty="0">
                <a:solidFill>
                  <a:srgbClr val="1A2B3C"/>
                </a:solidFill>
              </a:rPr>
              <a:t>Without a secure base, children lack the emotional regulation needed to explore social environments confidently. Exploration requires felt security (Ainsworth et al., 1978).</a:t>
            </a:r>
            <a:endParaRPr lang="en-US" sz="950" dirty="0"/>
          </a:p>
        </p:txBody>
      </p:sp>
      <p:sp>
        <p:nvSpPr>
          <p:cNvPr id="31" name="Text 25"/>
          <p:cNvSpPr/>
          <p:nvPr/>
        </p:nvSpPr>
        <p:spPr>
          <a:xfrm>
            <a:off x="5532120" y="3950208"/>
            <a:ext cx="3200400" cy="80467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C9485B"/>
                </a:solidFill>
              </a:rPr>
              <a:t>Impact on Isaac: </a:t>
            </a:r>
            <a:r>
              <a:rPr lang="en-US" sz="950" dirty="0">
                <a:solidFill>
                  <a:srgbClr val="1A2B3C"/>
                </a:solidFill>
              </a:rPr>
              <a:t>Isaac's withdrawal in free play and difficulty joining group activities reflects an inability to use the environment as a secure base for social exploration (Sroufe et al., 2005).</a:t>
            </a:r>
            <a:endParaRPr lang="en-US" sz="950" dirty="0"/>
          </a:p>
        </p:txBody>
      </p:sp>
      <p:sp>
        <p:nvSpPr>
          <p:cNvPr id="32" name="Shape 26"/>
          <p:cNvSpPr/>
          <p:nvPr/>
        </p:nvSpPr>
        <p:spPr>
          <a:xfrm>
            <a:off x="2148840" y="713232"/>
            <a:ext cx="3337560" cy="274320"/>
          </a:xfrm>
          <a:prstGeom prst="rect">
            <a:avLst/>
          </a:prstGeom>
          <a:solidFill>
            <a:srgbClr val="0D7377">
              <a:alpha val="85000"/>
            </a:srgbClr>
          </a:solidFill>
          <a:ln w="12700">
            <a:solidFill>
              <a:srgbClr val="0D7377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27"/>
          <p:cNvSpPr/>
          <p:nvPr/>
        </p:nvSpPr>
        <p:spPr>
          <a:xfrm>
            <a:off x="2148840" y="713232"/>
            <a:ext cx="3337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THEORY RATIONALE</a:t>
            </a:r>
            <a:endParaRPr lang="en-US" sz="900" dirty="0"/>
          </a:p>
        </p:txBody>
      </p:sp>
      <p:sp>
        <p:nvSpPr>
          <p:cNvPr id="34" name="Shape 28"/>
          <p:cNvSpPr/>
          <p:nvPr/>
        </p:nvSpPr>
        <p:spPr>
          <a:xfrm>
            <a:off x="5532120" y="713232"/>
            <a:ext cx="3200400" cy="274320"/>
          </a:xfrm>
          <a:prstGeom prst="rect">
            <a:avLst/>
          </a:prstGeom>
          <a:solidFill>
            <a:srgbClr val="C9485B">
              <a:alpha val="85000"/>
            </a:srgbClr>
          </a:solidFill>
          <a:ln w="12700">
            <a:solidFill>
              <a:srgbClr val="C9485B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29"/>
          <p:cNvSpPr/>
          <p:nvPr/>
        </p:nvSpPr>
        <p:spPr>
          <a:xfrm>
            <a:off x="5532120" y="71323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IMPACT ON ISAAC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FFFFFF"/>
                </a:solidFill>
              </a:rPr>
              <a:t>04  |  NATURE AND NURTURE IN ISAAC'S DEVELOPMENT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41148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804672"/>
            <a:ext cx="4114800" cy="5029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841248"/>
            <a:ext cx="411480" cy="4114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60120" y="804672"/>
            <a:ext cx="3337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NATURE — Biological Influences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457200" y="142646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</a:rPr>
              <a:t>Innate Attachment Drive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457200" y="1691640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Bowlby (1969) proposed that attachment behaviour is biologically programmed — infants are pre-wired to seek proximity for survival. Isaac's clinging and distress are adaptive, instinctive responses.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457200" y="252374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</a:rPr>
              <a:t>Early Brain Development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457200" y="2788920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Adverse early experiences affect the developing HPA axis, leading to elevated cortisol levels and heightened stress reactivity (Gerhardt, 2004). This shapes Isaac's emotional regulation capacity.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457200" y="362102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3A5C"/>
                </a:solidFill>
              </a:rPr>
              <a:t>Temperament</a:t>
            </a:r>
            <a:endParaRPr lang="en-US" sz="1150" dirty="0"/>
          </a:p>
        </p:txBody>
      </p:sp>
      <p:sp>
        <p:nvSpPr>
          <p:cNvPr id="13" name="Text 10"/>
          <p:cNvSpPr/>
          <p:nvPr/>
        </p:nvSpPr>
        <p:spPr>
          <a:xfrm>
            <a:off x="457200" y="3886200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Thomas and Chess (1977) suggest inborn temperamental differences influence how children respond to stress. Isaac may have a biologically predisposed sensitive temperament.</a:t>
            </a:r>
            <a:endParaRPr lang="en-US" sz="1000" dirty="0"/>
          </a:p>
        </p:txBody>
      </p:sp>
      <p:sp>
        <p:nvSpPr>
          <p:cNvPr id="14" name="Shape 11"/>
          <p:cNvSpPr/>
          <p:nvPr/>
        </p:nvSpPr>
        <p:spPr>
          <a:xfrm>
            <a:off x="4709160" y="804672"/>
            <a:ext cx="4114800" cy="41148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709160" y="804672"/>
            <a:ext cx="4114800" cy="50292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841248"/>
            <a:ext cx="411480" cy="41148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5349240" y="804672"/>
            <a:ext cx="3337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NURTURE — Environmental Influences</a:t>
            </a:r>
            <a:endParaRPr lang="en-US" sz="1300" dirty="0"/>
          </a:p>
        </p:txBody>
      </p:sp>
      <p:sp>
        <p:nvSpPr>
          <p:cNvPr id="18" name="Text 14"/>
          <p:cNvSpPr/>
          <p:nvPr/>
        </p:nvSpPr>
        <p:spPr>
          <a:xfrm>
            <a:off x="4846320" y="142646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7377"/>
                </a:solidFill>
              </a:rPr>
              <a:t>Maternal Sensitivity &amp; PND</a:t>
            </a:r>
            <a:endParaRPr lang="en-US" sz="1150" dirty="0"/>
          </a:p>
        </p:txBody>
      </p:sp>
      <p:sp>
        <p:nvSpPr>
          <p:cNvPr id="19" name="Text 15"/>
          <p:cNvSpPr/>
          <p:nvPr/>
        </p:nvSpPr>
        <p:spPr>
          <a:xfrm>
            <a:off x="4846320" y="1691640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Murray and Cooper (1997) demonstrate that maternal PND reduces responsiveness and attunement, directly impairing the child's ability to develop secure attachment and emotional regulation.</a:t>
            </a:r>
            <a:endParaRPr lang="en-US" sz="1000" dirty="0"/>
          </a:p>
        </p:txBody>
      </p:sp>
      <p:sp>
        <p:nvSpPr>
          <p:cNvPr id="20" name="Text 16"/>
          <p:cNvSpPr/>
          <p:nvPr/>
        </p:nvSpPr>
        <p:spPr>
          <a:xfrm>
            <a:off x="4846320" y="252374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7377"/>
                </a:solidFill>
              </a:rPr>
              <a:t>Disrupted Caregiving History</a:t>
            </a:r>
            <a:endParaRPr lang="en-US" sz="1150" dirty="0"/>
          </a:p>
        </p:txBody>
      </p:sp>
      <p:sp>
        <p:nvSpPr>
          <p:cNvPr id="21" name="Text 17"/>
          <p:cNvSpPr/>
          <p:nvPr/>
        </p:nvSpPr>
        <p:spPr>
          <a:xfrm>
            <a:off x="4846320" y="2788920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The instability of Isaac's childcare over 2 years represents multiple attachment disruptions. Research shows consistent caregiving is essential for healthy internal working model formation (Siegel, 2012).</a:t>
            </a:r>
            <a:endParaRPr lang="en-US" sz="1000" dirty="0"/>
          </a:p>
        </p:txBody>
      </p:sp>
      <p:sp>
        <p:nvSpPr>
          <p:cNvPr id="22" name="Text 18"/>
          <p:cNvSpPr/>
          <p:nvPr/>
        </p:nvSpPr>
        <p:spPr>
          <a:xfrm>
            <a:off x="4846320" y="362102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7377"/>
                </a:solidFill>
              </a:rPr>
              <a:t>Relocation &amp; Social Isolation</a:t>
            </a:r>
            <a:endParaRPr lang="en-US" sz="1150" dirty="0"/>
          </a:p>
        </p:txBody>
      </p:sp>
      <p:sp>
        <p:nvSpPr>
          <p:cNvPr id="23" name="Text 19"/>
          <p:cNvSpPr/>
          <p:nvPr/>
        </p:nvSpPr>
        <p:spPr>
          <a:xfrm>
            <a:off x="4846320" y="3886200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</a:rPr>
              <a:t>The family's move to London removed all existing social supports. Bronfenbrenner's (1979) ecological systems theory notes that mesosystem disruptions (community loss) amplify developmental risk.</a:t>
            </a:r>
            <a:endParaRPr lang="en-US" sz="1000" dirty="0"/>
          </a:p>
        </p:txBody>
      </p:sp>
      <p:sp>
        <p:nvSpPr>
          <p:cNvPr id="24" name="Shape 20"/>
          <p:cNvSpPr/>
          <p:nvPr/>
        </p:nvSpPr>
        <p:spPr>
          <a:xfrm>
            <a:off x="4251960" y="2377440"/>
            <a:ext cx="640080" cy="640080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4251960" y="23774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VS</a:t>
            </a:r>
            <a:endParaRPr lang="en-US" sz="1100" dirty="0"/>
          </a:p>
        </p:txBody>
      </p:sp>
      <p:sp>
        <p:nvSpPr>
          <p:cNvPr id="26" name="Shape 22"/>
          <p:cNvSpPr/>
          <p:nvPr/>
        </p:nvSpPr>
        <p:spPr>
          <a:xfrm>
            <a:off x="320040" y="4690872"/>
            <a:ext cx="8503920" cy="329184"/>
          </a:xfrm>
          <a:prstGeom prst="rect">
            <a:avLst/>
          </a:prstGeom>
          <a:solidFill>
            <a:srgbClr val="E8F5F6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3"/>
          <p:cNvSpPr/>
          <p:nvPr/>
        </p:nvSpPr>
        <p:spPr>
          <a:xfrm>
            <a:off x="411480" y="4690872"/>
            <a:ext cx="8321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1A2B3C"/>
                </a:solidFill>
              </a:rPr>
              <a:t>Key insight: Attachment theory recognises the transaction between nature and nurture — Isaac's biological sensitivity is amplified by adverse environmental conditions (Rutter, 1981).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FFFFFF"/>
                </a:solidFill>
              </a:rPr>
              <a:t>05  |  THEORY-INFORMED SUPPORT PLAN — INTERVENTIONS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420624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804672"/>
            <a:ext cx="4206240" cy="438912"/>
          </a:xfrm>
          <a:prstGeom prst="rect">
            <a:avLst/>
          </a:prstGeom>
          <a:solidFill>
            <a:srgbClr val="C9485B"/>
          </a:solidFill>
          <a:ln w="12700">
            <a:solidFill>
              <a:srgbClr val="C9485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877824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58952" y="841248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Attachment-Based Key Person Approach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758952" y="1078992"/>
            <a:ext cx="3657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FFFFFF"/>
                </a:solidFill>
              </a:rPr>
              <a:t>Theory link: Bowlby (1969) — secure base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457200" y="1316736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Assign Isaac a consistent key person at the centre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457200" y="1655064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Use predictable, warm, and responsive interactions daily</a:t>
            </a:r>
            <a:endParaRPr lang="en-US" sz="950" dirty="0"/>
          </a:p>
        </p:txBody>
      </p:sp>
      <p:sp>
        <p:nvSpPr>
          <p:cNvPr id="11" name="Text 8"/>
          <p:cNvSpPr/>
          <p:nvPr/>
        </p:nvSpPr>
        <p:spPr>
          <a:xfrm>
            <a:off x="457200" y="1993392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Implement settling-in protocol with gradual separation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457200" y="233172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Co-regulate emotions before Isaac is left with peers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4754880" y="804672"/>
            <a:ext cx="420624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754880" y="804672"/>
            <a:ext cx="4206240" cy="438912"/>
          </a:xfrm>
          <a:prstGeom prst="rect">
            <a:avLst/>
          </a:prstGeom>
          <a:solidFill>
            <a:srgbClr val="4CAF82"/>
          </a:solidFill>
          <a:ln w="12700">
            <a:solidFill>
              <a:srgbClr val="4CAF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877824"/>
            <a:ext cx="292608" cy="292608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193792" y="841248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Graduated Social Inclusion</a:t>
            </a:r>
            <a:endParaRPr lang="en-US" sz="1150" dirty="0"/>
          </a:p>
        </p:txBody>
      </p:sp>
      <p:sp>
        <p:nvSpPr>
          <p:cNvPr id="17" name="Text 13"/>
          <p:cNvSpPr/>
          <p:nvPr/>
        </p:nvSpPr>
        <p:spPr>
          <a:xfrm>
            <a:off x="5193792" y="1078992"/>
            <a:ext cx="3657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FFFFFF"/>
                </a:solidFill>
              </a:rPr>
              <a:t>Theory link: Ainsworth (1978) — safe haven</a:t>
            </a:r>
            <a:endParaRPr lang="en-US" sz="850" dirty="0"/>
          </a:p>
        </p:txBody>
      </p:sp>
      <p:sp>
        <p:nvSpPr>
          <p:cNvPr id="18" name="Text 14"/>
          <p:cNvSpPr/>
          <p:nvPr/>
        </p:nvSpPr>
        <p:spPr>
          <a:xfrm>
            <a:off x="4892040" y="1316736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Begin with parallel play before facilitated group play</a:t>
            </a:r>
            <a:endParaRPr lang="en-US" sz="950" dirty="0"/>
          </a:p>
        </p:txBody>
      </p:sp>
      <p:sp>
        <p:nvSpPr>
          <p:cNvPr id="19" name="Text 15"/>
          <p:cNvSpPr/>
          <p:nvPr/>
        </p:nvSpPr>
        <p:spPr>
          <a:xfrm>
            <a:off x="4892040" y="1655064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Use peer buddy system with a nurturing child</a:t>
            </a:r>
            <a:endParaRPr lang="en-US" sz="950" dirty="0"/>
          </a:p>
        </p:txBody>
      </p:sp>
      <p:sp>
        <p:nvSpPr>
          <p:cNvPr id="20" name="Text 16"/>
          <p:cNvSpPr/>
          <p:nvPr/>
        </p:nvSpPr>
        <p:spPr>
          <a:xfrm>
            <a:off x="4892040" y="1993392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Provide consistent predictable daily routines to reduce anxiety</a:t>
            </a:r>
            <a:endParaRPr lang="en-US" sz="950" dirty="0"/>
          </a:p>
        </p:txBody>
      </p:sp>
      <p:sp>
        <p:nvSpPr>
          <p:cNvPr id="21" name="Text 17"/>
          <p:cNvSpPr/>
          <p:nvPr/>
        </p:nvSpPr>
        <p:spPr>
          <a:xfrm>
            <a:off x="4892040" y="233172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Celebrate small social milestones to build confidence</a:t>
            </a:r>
            <a:endParaRPr lang="en-US" sz="950" dirty="0"/>
          </a:p>
        </p:txBody>
      </p:sp>
      <p:sp>
        <p:nvSpPr>
          <p:cNvPr id="22" name="Shape 18"/>
          <p:cNvSpPr/>
          <p:nvPr/>
        </p:nvSpPr>
        <p:spPr>
          <a:xfrm>
            <a:off x="320040" y="2816352"/>
            <a:ext cx="420624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320040" y="2816352"/>
            <a:ext cx="4206240" cy="438912"/>
          </a:xfrm>
          <a:prstGeom prst="rect">
            <a:avLst/>
          </a:prstGeom>
          <a:solidFill>
            <a:srgbClr val="E07B39"/>
          </a:solidFill>
          <a:ln w="12700">
            <a:solidFill>
              <a:srgbClr val="E07B3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80" y="2889504"/>
            <a:ext cx="292608" cy="292608"/>
          </a:xfrm>
          <a:prstGeom prst="rect">
            <a:avLst/>
          </a:prstGeom>
        </p:spPr>
      </p:pic>
      <p:sp>
        <p:nvSpPr>
          <p:cNvPr id="25" name="Text 20"/>
          <p:cNvSpPr/>
          <p:nvPr/>
        </p:nvSpPr>
        <p:spPr>
          <a:xfrm>
            <a:off x="758952" y="2852928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Language-Rich Environment</a:t>
            </a:r>
            <a:endParaRPr lang="en-US" sz="1150" dirty="0"/>
          </a:p>
        </p:txBody>
      </p:sp>
      <p:sp>
        <p:nvSpPr>
          <p:cNvPr id="26" name="Text 21"/>
          <p:cNvSpPr/>
          <p:nvPr/>
        </p:nvSpPr>
        <p:spPr>
          <a:xfrm>
            <a:off x="758952" y="3090672"/>
            <a:ext cx="3657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FFFFFF"/>
                </a:solidFill>
              </a:rPr>
              <a:t>Theory link: Vygotsky (1978) — Zone of Proximal Development</a:t>
            </a:r>
            <a:endParaRPr lang="en-US" sz="850" dirty="0"/>
          </a:p>
        </p:txBody>
      </p:sp>
      <p:sp>
        <p:nvSpPr>
          <p:cNvPr id="27" name="Text 22"/>
          <p:cNvSpPr/>
          <p:nvPr/>
        </p:nvSpPr>
        <p:spPr>
          <a:xfrm>
            <a:off x="457200" y="3328416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Narrate play and daily routines using simple, clear language</a:t>
            </a:r>
            <a:endParaRPr lang="en-US" sz="950" dirty="0"/>
          </a:p>
        </p:txBody>
      </p:sp>
      <p:sp>
        <p:nvSpPr>
          <p:cNvPr id="28" name="Text 23"/>
          <p:cNvSpPr/>
          <p:nvPr/>
        </p:nvSpPr>
        <p:spPr>
          <a:xfrm>
            <a:off x="457200" y="3666744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Use books, songs, and puppets to stimulate verbal expression</a:t>
            </a:r>
            <a:endParaRPr lang="en-US" sz="950" dirty="0"/>
          </a:p>
        </p:txBody>
      </p:sp>
      <p:sp>
        <p:nvSpPr>
          <p:cNvPr id="29" name="Text 24"/>
          <p:cNvSpPr/>
          <p:nvPr/>
        </p:nvSpPr>
        <p:spPr>
          <a:xfrm>
            <a:off x="457200" y="4005072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SALT referral for speech and language assessment</a:t>
            </a:r>
            <a:endParaRPr lang="en-US" sz="950" dirty="0"/>
          </a:p>
        </p:txBody>
      </p:sp>
      <p:sp>
        <p:nvSpPr>
          <p:cNvPr id="30" name="Text 25"/>
          <p:cNvSpPr/>
          <p:nvPr/>
        </p:nvSpPr>
        <p:spPr>
          <a:xfrm>
            <a:off x="457200" y="434340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Encourage mother to engage in daily reading and rhymes</a:t>
            </a:r>
            <a:endParaRPr lang="en-US" sz="950" dirty="0"/>
          </a:p>
        </p:txBody>
      </p:sp>
      <p:sp>
        <p:nvSpPr>
          <p:cNvPr id="31" name="Shape 26"/>
          <p:cNvSpPr/>
          <p:nvPr/>
        </p:nvSpPr>
        <p:spPr>
          <a:xfrm>
            <a:off x="4754880" y="2816352"/>
            <a:ext cx="420624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27"/>
          <p:cNvSpPr/>
          <p:nvPr/>
        </p:nvSpPr>
        <p:spPr>
          <a:xfrm>
            <a:off x="4754880" y="2816352"/>
            <a:ext cx="4206240" cy="43891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6320" y="2889504"/>
            <a:ext cx="292608" cy="292608"/>
          </a:xfrm>
          <a:prstGeom prst="rect">
            <a:avLst/>
          </a:prstGeom>
        </p:spPr>
      </p:pic>
      <p:sp>
        <p:nvSpPr>
          <p:cNvPr id="34" name="Text 28"/>
          <p:cNvSpPr/>
          <p:nvPr/>
        </p:nvSpPr>
        <p:spPr>
          <a:xfrm>
            <a:off x="5193792" y="2852928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Parental Support &amp; Modelling</a:t>
            </a:r>
            <a:endParaRPr lang="en-US" sz="1150" dirty="0"/>
          </a:p>
        </p:txBody>
      </p:sp>
      <p:sp>
        <p:nvSpPr>
          <p:cNvPr id="35" name="Text 29"/>
          <p:cNvSpPr/>
          <p:nvPr/>
        </p:nvSpPr>
        <p:spPr>
          <a:xfrm>
            <a:off x="5193792" y="3090672"/>
            <a:ext cx="3657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FFFFFF"/>
                </a:solidFill>
              </a:rPr>
              <a:t>Theory link: Murray &amp; Cooper (1997) — maternal sensitivity</a:t>
            </a:r>
            <a:endParaRPr lang="en-US" sz="850" dirty="0"/>
          </a:p>
        </p:txBody>
      </p:sp>
      <p:sp>
        <p:nvSpPr>
          <p:cNvPr id="36" name="Text 30"/>
          <p:cNvSpPr/>
          <p:nvPr/>
        </p:nvSpPr>
        <p:spPr>
          <a:xfrm>
            <a:off x="4892040" y="3328416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Signpost mother to PND support / IAPT services</a:t>
            </a:r>
            <a:endParaRPr lang="en-US" sz="950" dirty="0"/>
          </a:p>
        </p:txBody>
      </p:sp>
      <p:sp>
        <p:nvSpPr>
          <p:cNvPr id="37" name="Text 31"/>
          <p:cNvSpPr/>
          <p:nvPr/>
        </p:nvSpPr>
        <p:spPr>
          <a:xfrm>
            <a:off x="4892040" y="3666744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Offer parent–child interaction sessions at the centre</a:t>
            </a:r>
            <a:endParaRPr lang="en-US" sz="950" dirty="0"/>
          </a:p>
        </p:txBody>
      </p:sp>
      <p:sp>
        <p:nvSpPr>
          <p:cNvPr id="38" name="Text 32"/>
          <p:cNvSpPr/>
          <p:nvPr/>
        </p:nvSpPr>
        <p:spPr>
          <a:xfrm>
            <a:off x="4892040" y="4005072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Model sensitive, responsive play for mother</a:t>
            </a:r>
            <a:endParaRPr lang="en-US" sz="950" dirty="0"/>
          </a:p>
        </p:txBody>
      </p:sp>
      <p:sp>
        <p:nvSpPr>
          <p:cNvPr id="39" name="Text 33"/>
          <p:cNvSpPr/>
          <p:nvPr/>
        </p:nvSpPr>
        <p:spPr>
          <a:xfrm>
            <a:off x="4892040" y="434340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→  Peer support group for isolated parents in the community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</a:rPr>
              <a:t>05  |  SUPPORT PLAN — MULTI-AGENCY &amp; EMOTIONAL REGULATION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5120640" cy="246888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804672"/>
            <a:ext cx="5120640" cy="438912"/>
          </a:xfrm>
          <a:prstGeom prst="rect">
            <a:avLst/>
          </a:prstGeom>
          <a:solidFill>
            <a:srgbClr val="C9485B"/>
          </a:solidFill>
          <a:ln w="12700">
            <a:solidFill>
              <a:srgbClr val="C9485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850392"/>
            <a:ext cx="320040" cy="3200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7240" y="804672"/>
            <a:ext cx="4572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Emotional Regulation Strategies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411480" y="1316736"/>
            <a:ext cx="4892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Use co-regulation: sit with Isaac to model calm breathing and name emotions ('I can see you are feeling worried')</a:t>
            </a:r>
            <a:endParaRPr lang="en-US" sz="950" dirty="0"/>
          </a:p>
        </p:txBody>
      </p:sp>
      <p:sp>
        <p:nvSpPr>
          <p:cNvPr id="9" name="Text 6"/>
          <p:cNvSpPr/>
          <p:nvPr/>
        </p:nvSpPr>
        <p:spPr>
          <a:xfrm>
            <a:off x="411480" y="1700784"/>
            <a:ext cx="4892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Introduce a 'Calm Corner' with sensory resources — linking to Siegel's (2012) 'Window of Tolerance'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411480" y="2084832"/>
            <a:ext cx="4892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Emotion coaching using picture books and feeling cards (Gottman &amp; DeClaire, 1997)</a:t>
            </a:r>
            <a:endParaRPr lang="en-US" sz="950" dirty="0"/>
          </a:p>
        </p:txBody>
      </p:sp>
      <p:sp>
        <p:nvSpPr>
          <p:cNvPr id="11" name="Text 8"/>
          <p:cNvSpPr/>
          <p:nvPr/>
        </p:nvSpPr>
        <p:spPr>
          <a:xfrm>
            <a:off x="411480" y="2468880"/>
            <a:ext cx="4892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Consistent goodbye routine to reduce separation anxiety — predictability builds trust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411480" y="2852928"/>
            <a:ext cx="4892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Use visual timetables and transition warnings ('5 more minutes of play, then tidy-up time')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5577840" y="804672"/>
            <a:ext cx="3246120" cy="246888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5577840" y="804672"/>
            <a:ext cx="3246120" cy="43891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9280" y="850392"/>
            <a:ext cx="320040" cy="32004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6035040" y="804672"/>
            <a:ext cx="2743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Multi-Agency Collaboration</a:t>
            </a:r>
            <a:endParaRPr lang="en-US" sz="1300" dirty="0"/>
          </a:p>
        </p:txBody>
      </p:sp>
      <p:sp>
        <p:nvSpPr>
          <p:cNvPr id="17" name="Shape 13"/>
          <p:cNvSpPr/>
          <p:nvPr/>
        </p:nvSpPr>
        <p:spPr>
          <a:xfrm>
            <a:off x="5669280" y="1335024"/>
            <a:ext cx="640080" cy="29260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4"/>
          <p:cNvSpPr/>
          <p:nvPr/>
        </p:nvSpPr>
        <p:spPr>
          <a:xfrm>
            <a:off x="5669280" y="1335024"/>
            <a:ext cx="640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SALT</a:t>
            </a:r>
            <a:endParaRPr lang="en-US" sz="900" dirty="0"/>
          </a:p>
        </p:txBody>
      </p:sp>
      <p:sp>
        <p:nvSpPr>
          <p:cNvPr id="19" name="Text 15"/>
          <p:cNvSpPr/>
          <p:nvPr/>
        </p:nvSpPr>
        <p:spPr>
          <a:xfrm>
            <a:off x="6355080" y="133502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Speech &amp; Language assessment and therapy</a:t>
            </a:r>
            <a:endParaRPr lang="en-US" sz="950" dirty="0"/>
          </a:p>
        </p:txBody>
      </p:sp>
      <p:sp>
        <p:nvSpPr>
          <p:cNvPr id="20" name="Shape 16"/>
          <p:cNvSpPr/>
          <p:nvPr/>
        </p:nvSpPr>
        <p:spPr>
          <a:xfrm>
            <a:off x="5669280" y="1700784"/>
            <a:ext cx="640080" cy="29260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7"/>
          <p:cNvSpPr/>
          <p:nvPr/>
        </p:nvSpPr>
        <p:spPr>
          <a:xfrm>
            <a:off x="5669280" y="1700784"/>
            <a:ext cx="640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GP / HV</a:t>
            </a:r>
            <a:endParaRPr lang="en-US" sz="900" dirty="0"/>
          </a:p>
        </p:txBody>
      </p:sp>
      <p:sp>
        <p:nvSpPr>
          <p:cNvPr id="22" name="Text 18"/>
          <p:cNvSpPr/>
          <p:nvPr/>
        </p:nvSpPr>
        <p:spPr>
          <a:xfrm>
            <a:off x="6355080" y="170078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Maternal PND screening &amp; IAPT referral</a:t>
            </a:r>
            <a:endParaRPr lang="en-US" sz="950" dirty="0"/>
          </a:p>
        </p:txBody>
      </p:sp>
      <p:sp>
        <p:nvSpPr>
          <p:cNvPr id="23" name="Shape 19"/>
          <p:cNvSpPr/>
          <p:nvPr/>
        </p:nvSpPr>
        <p:spPr>
          <a:xfrm>
            <a:off x="5669280" y="2066544"/>
            <a:ext cx="640080" cy="29260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/>
          <p:nvPr/>
        </p:nvSpPr>
        <p:spPr>
          <a:xfrm>
            <a:off x="5669280" y="2066544"/>
            <a:ext cx="640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CAMHS</a:t>
            </a:r>
            <a:endParaRPr lang="en-US" sz="900" dirty="0"/>
          </a:p>
        </p:txBody>
      </p:sp>
      <p:sp>
        <p:nvSpPr>
          <p:cNvPr id="25" name="Text 21"/>
          <p:cNvSpPr/>
          <p:nvPr/>
        </p:nvSpPr>
        <p:spPr>
          <a:xfrm>
            <a:off x="6355080" y="206654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Attachment-focused therapeutic support</a:t>
            </a:r>
            <a:endParaRPr lang="en-US" sz="950" dirty="0"/>
          </a:p>
        </p:txBody>
      </p:sp>
      <p:sp>
        <p:nvSpPr>
          <p:cNvPr id="26" name="Shape 22"/>
          <p:cNvSpPr/>
          <p:nvPr/>
        </p:nvSpPr>
        <p:spPr>
          <a:xfrm>
            <a:off x="5669280" y="2432304"/>
            <a:ext cx="640080" cy="29260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3"/>
          <p:cNvSpPr/>
          <p:nvPr/>
        </p:nvSpPr>
        <p:spPr>
          <a:xfrm>
            <a:off x="5669280" y="2432304"/>
            <a:ext cx="640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Family Hub</a:t>
            </a:r>
            <a:endParaRPr lang="en-US" sz="900" dirty="0"/>
          </a:p>
        </p:txBody>
      </p:sp>
      <p:sp>
        <p:nvSpPr>
          <p:cNvPr id="28" name="Text 24"/>
          <p:cNvSpPr/>
          <p:nvPr/>
        </p:nvSpPr>
        <p:spPr>
          <a:xfrm>
            <a:off x="6355080" y="243230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Parenting programmes &amp; peer support</a:t>
            </a:r>
            <a:endParaRPr lang="en-US" sz="950" dirty="0"/>
          </a:p>
        </p:txBody>
      </p:sp>
      <p:sp>
        <p:nvSpPr>
          <p:cNvPr id="29" name="Shape 25"/>
          <p:cNvSpPr/>
          <p:nvPr/>
        </p:nvSpPr>
        <p:spPr>
          <a:xfrm>
            <a:off x="5669280" y="2798064"/>
            <a:ext cx="640080" cy="29260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6"/>
          <p:cNvSpPr/>
          <p:nvPr/>
        </p:nvSpPr>
        <p:spPr>
          <a:xfrm>
            <a:off x="5669280" y="2798064"/>
            <a:ext cx="640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Social Care</a:t>
            </a:r>
            <a:endParaRPr lang="en-US" sz="900" dirty="0"/>
          </a:p>
        </p:txBody>
      </p:sp>
      <p:sp>
        <p:nvSpPr>
          <p:cNvPr id="31" name="Text 27"/>
          <p:cNvSpPr/>
          <p:nvPr/>
        </p:nvSpPr>
        <p:spPr>
          <a:xfrm>
            <a:off x="6355080" y="279806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Early Help Assessment if threshold met</a:t>
            </a:r>
            <a:endParaRPr lang="en-US" sz="950" dirty="0"/>
          </a:p>
        </p:txBody>
      </p:sp>
      <p:sp>
        <p:nvSpPr>
          <p:cNvPr id="32" name="Shape 28"/>
          <p:cNvSpPr/>
          <p:nvPr/>
        </p:nvSpPr>
        <p:spPr>
          <a:xfrm>
            <a:off x="320040" y="3383280"/>
            <a:ext cx="8503920" cy="153619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Text 29"/>
          <p:cNvSpPr/>
          <p:nvPr/>
        </p:nvSpPr>
        <p:spPr>
          <a:xfrm>
            <a:off x="502920" y="3429000"/>
            <a:ext cx="8138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Play-Based Learning — Theory in Practice</a:t>
            </a:r>
            <a:endParaRPr lang="en-US" sz="1400" dirty="0"/>
          </a:p>
        </p:txBody>
      </p:sp>
      <p:sp>
        <p:nvSpPr>
          <p:cNvPr id="34" name="Text 30"/>
          <p:cNvSpPr/>
          <p:nvPr/>
        </p:nvSpPr>
        <p:spPr>
          <a:xfrm>
            <a:off x="411480" y="3802761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0A500"/>
                </a:solidFill>
              </a:rPr>
              <a:t>Sensory Play</a:t>
            </a:r>
            <a:endParaRPr lang="en-US" sz="1050" dirty="0"/>
          </a:p>
        </p:txBody>
      </p:sp>
      <p:sp>
        <p:nvSpPr>
          <p:cNvPr id="35" name="Text 31"/>
          <p:cNvSpPr/>
          <p:nvPr/>
        </p:nvSpPr>
        <p:spPr>
          <a:xfrm>
            <a:off x="411480" y="4077081"/>
            <a:ext cx="155845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E4"/>
                </a:solidFill>
              </a:rPr>
              <a:t>Sand, water, and messy play to build sensory integration and emotional regulation (Gerhardt, 2004)</a:t>
            </a:r>
            <a:endParaRPr lang="en-US" sz="950" dirty="0"/>
          </a:p>
        </p:txBody>
      </p:sp>
      <p:sp>
        <p:nvSpPr>
          <p:cNvPr id="36" name="Text 32"/>
          <p:cNvSpPr/>
          <p:nvPr/>
        </p:nvSpPr>
        <p:spPr>
          <a:xfrm>
            <a:off x="2407003" y="3802761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0A500"/>
                </a:solidFill>
              </a:rPr>
              <a:t>Role Play</a:t>
            </a:r>
            <a:endParaRPr lang="en-US" sz="1050" dirty="0"/>
          </a:p>
        </p:txBody>
      </p:sp>
      <p:sp>
        <p:nvSpPr>
          <p:cNvPr id="37" name="Text 33"/>
          <p:cNvSpPr/>
          <p:nvPr/>
        </p:nvSpPr>
        <p:spPr>
          <a:xfrm>
            <a:off x="2338423" y="4050221"/>
            <a:ext cx="1597473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E4"/>
                </a:solidFill>
              </a:rPr>
              <a:t>Supports narrative development, emotional processing, and social scripts in a safe context</a:t>
            </a:r>
            <a:endParaRPr lang="en-US" sz="950" dirty="0"/>
          </a:p>
        </p:txBody>
      </p:sp>
      <p:sp>
        <p:nvSpPr>
          <p:cNvPr id="40" name="Text 36"/>
          <p:cNvSpPr/>
          <p:nvPr/>
        </p:nvSpPr>
        <p:spPr>
          <a:xfrm>
            <a:off x="4343400" y="3802761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0A500"/>
                </a:solidFill>
              </a:rPr>
              <a:t>Therapeutic Play</a:t>
            </a:r>
            <a:endParaRPr lang="en-US" sz="1050" dirty="0"/>
          </a:p>
        </p:txBody>
      </p:sp>
      <p:sp>
        <p:nvSpPr>
          <p:cNvPr id="41" name="Text 37"/>
          <p:cNvSpPr/>
          <p:nvPr/>
        </p:nvSpPr>
        <p:spPr>
          <a:xfrm>
            <a:off x="4304383" y="4027647"/>
            <a:ext cx="155845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E4"/>
                </a:solidFill>
              </a:rPr>
              <a:t>Non-directive play therapy to process experiences and build felt security (Axline, 1947)</a:t>
            </a:r>
            <a:endParaRPr lang="en-US" sz="950" dirty="0"/>
          </a:p>
        </p:txBody>
      </p:sp>
      <p:pic>
        <p:nvPicPr>
          <p:cNvPr id="2050" name="Picture 2" descr="How to use sand and water play to engage children in early STEAM education  | Kiddipedia">
            <a:extLst>
              <a:ext uri="{FF2B5EF4-FFF2-40B4-BE49-F238E27FC236}">
                <a16:creationId xmlns:a16="http://schemas.microsoft.com/office/drawing/2014/main" id="{9F671CE2-CEEB-2355-88CC-AE1BC1049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856" y="3383280"/>
            <a:ext cx="2922104" cy="153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</a:rPr>
              <a:t>06  |  CRITICAL EVALUATION OF BOWLBY'S ATTACHMENT THEORY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4114800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804672"/>
            <a:ext cx="4114800" cy="411480"/>
          </a:xfrm>
          <a:prstGeom prst="rect">
            <a:avLst/>
          </a:prstGeom>
          <a:solidFill>
            <a:srgbClr val="4CAF82"/>
          </a:solidFill>
          <a:ln w="12700">
            <a:solidFill>
              <a:srgbClr val="4CAF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11480" y="804672"/>
            <a:ext cx="3931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✔  STRENGTHS &amp; USEFULNESS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11480" y="1280160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Extensive longitudinal research base (Sroufe et al., 2005) confirms predictive validity across lifespan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411480" y="1664208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Directly informs evidence-based early years practice — e.g. EYFS key person requirement (DfE, 2023)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411480" y="2048256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Universally validated: Strange Situation replicated across many cultures (van IJzendoorn &amp; Kroonenberg, 1988)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411480" y="2432304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Informs multi-agency frameworks: SEND, CAMHS, and Early Help share attachment-informed approaches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4709160" y="804672"/>
            <a:ext cx="4114800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709160" y="804672"/>
            <a:ext cx="4114800" cy="411480"/>
          </a:xfrm>
          <a:prstGeom prst="rect">
            <a:avLst/>
          </a:prstGeom>
          <a:solidFill>
            <a:srgbClr val="C9485B"/>
          </a:solidFill>
          <a:ln w="12700">
            <a:solidFill>
              <a:srgbClr val="C9485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00600" y="804672"/>
            <a:ext cx="3931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✖  LIMITATIONS &amp; CRITICISMS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800600" y="1280160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Monotropy critiqued as overly reductionist — multiple attachments (e.g. father, grandparents) equally important (Rutter, 1981)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4800600" y="1664208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Gender bias: assumes mother as primary caregiver, reflecting post-war Western norms (Rutter, 1981)</a:t>
            </a:r>
            <a:endParaRPr lang="en-US" sz="950" dirty="0"/>
          </a:p>
        </p:txBody>
      </p:sp>
      <p:sp>
        <p:nvSpPr>
          <p:cNvPr id="16" name="Text 14"/>
          <p:cNvSpPr/>
          <p:nvPr/>
        </p:nvSpPr>
        <p:spPr>
          <a:xfrm>
            <a:off x="4800600" y="2048256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Determinism: implies early attachment irreversibility, but resilience research shows recovery is possible (Werner, 1993)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4800600" y="2432304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</a:rPr>
              <a:t>✦  Ignores agency: children are active participants in relationships, not passive recipients of caregiving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320040" y="2971800"/>
            <a:ext cx="8503920" cy="196596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20040" y="2971800"/>
            <a:ext cx="137160" cy="196596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48640" y="2999232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0A500"/>
                </a:solidFill>
              </a:rPr>
              <a:t>Cultural, Social &amp; Contextual Considerations — London's Diverse Communities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48640" y="3456432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0A500"/>
                </a:solidFill>
              </a:rPr>
              <a:t>Collective Cultures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1920240" y="3456432"/>
            <a:ext cx="67208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E4"/>
                </a:solidFill>
              </a:rPr>
              <a:t>In many South Asian, African, and Caribbean families common in London, multiple caregiving is the norm. Attachment theory's Western individualistic bias may pathologise culturally normative parenting (Keller, 2013).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548640" y="3931920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0A500"/>
                </a:solidFill>
              </a:rPr>
              <a:t>Socioeconomic Stress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1920240" y="3931920"/>
            <a:ext cx="67208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E4"/>
                </a:solidFill>
              </a:rPr>
              <a:t>Structural inequalities, poverty, and housing insecurity (disproportionately affecting London's BAME communities) directly impair parental sensitivity — systemic factors must contextualise any assessment.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548640" y="4407408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0A500"/>
                </a:solidFill>
              </a:rPr>
              <a:t>Intersectionality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1920240" y="4407408"/>
            <a:ext cx="67208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E4"/>
                </a:solidFill>
              </a:rPr>
              <a:t>Race, class, migration status, and gender intersect to shape Isaac's family's experiences. Any support plan must be anti-oppressive, culturally responsive, and avoid deficit framing (Crenshaw, 1989).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FFFFFF"/>
                </a:solidFill>
              </a:rPr>
              <a:t>07  |  REFERENCES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4206240" cy="42062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617720" y="804672"/>
            <a:ext cx="4206240" cy="42062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84048" y="877824"/>
            <a:ext cx="256032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13232" y="877824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Ainsworth, M.D.S., Blehar, M.C., Waters, E. and Wall, S. (1978) Patterns of Attachment: A Psychological Study of the Strange Situation. Hillsdale, NJ: Lawrence Erlbaum Associates.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384048" y="1545336"/>
            <a:ext cx="256032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13232" y="1545336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Bowlby, J. (1969) Attachment and Loss, Vol. 1: Attachment. London: Hogarth Press.</a:t>
            </a:r>
            <a:endParaRPr lang="en-US" sz="850" dirty="0"/>
          </a:p>
        </p:txBody>
      </p:sp>
      <p:sp>
        <p:nvSpPr>
          <p:cNvPr id="10" name="Shape 8"/>
          <p:cNvSpPr/>
          <p:nvPr/>
        </p:nvSpPr>
        <p:spPr>
          <a:xfrm>
            <a:off x="384048" y="2212848"/>
            <a:ext cx="256032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13232" y="2212848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Bowlby, J. (1973) Attachment and Loss, Vol. 2: Separation: Anxiety and Anger. London: Hogarth Press.</a:t>
            </a:r>
            <a:endParaRPr lang="en-US" sz="850" dirty="0"/>
          </a:p>
        </p:txBody>
      </p:sp>
      <p:sp>
        <p:nvSpPr>
          <p:cNvPr id="12" name="Shape 10"/>
          <p:cNvSpPr/>
          <p:nvPr/>
        </p:nvSpPr>
        <p:spPr>
          <a:xfrm>
            <a:off x="384048" y="2880360"/>
            <a:ext cx="256032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13232" y="2880360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Bronfenbrenner, U. (1979) The Ecology of Human Development: Experiments by Nature and Design. Cambridge, MA: Harvard University Press.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384048" y="3547872"/>
            <a:ext cx="256032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13232" y="3547872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Department for Education (DfE) (2023) Early Years Foundation Stage (EYFS) Statutory Framework. London: DfE.</a:t>
            </a:r>
            <a:endParaRPr lang="en-US" sz="850" dirty="0"/>
          </a:p>
        </p:txBody>
      </p:sp>
      <p:sp>
        <p:nvSpPr>
          <p:cNvPr id="16" name="Shape 14"/>
          <p:cNvSpPr/>
          <p:nvPr/>
        </p:nvSpPr>
        <p:spPr>
          <a:xfrm>
            <a:off x="384048" y="4215384"/>
            <a:ext cx="256032" cy="25603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13232" y="4215384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Gerhardt, S. (2004) Why Love Matters: How Affection Shapes a Baby's Brain. Hove: Brunner-Routledge.</a:t>
            </a:r>
            <a:endParaRPr lang="en-US" sz="850" dirty="0"/>
          </a:p>
        </p:txBody>
      </p:sp>
      <p:sp>
        <p:nvSpPr>
          <p:cNvPr id="18" name="Shape 16"/>
          <p:cNvSpPr/>
          <p:nvPr/>
        </p:nvSpPr>
        <p:spPr>
          <a:xfrm>
            <a:off x="4681728" y="877824"/>
            <a:ext cx="256032" cy="25603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10912" y="877824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Main, M. and Solomon, J. (1990) 'Procedures for identifying infants as disorganised/disoriented during the Ainsworth Strange Situation', in M.T. Greenberg, D. Cicchetti and E.M. Cummings (eds.) Attachment in the Preschool Years. Chicago: University of Chicago Press, pp. 121–160.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4681728" y="1545336"/>
            <a:ext cx="256032" cy="25603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10912" y="1545336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Meins, E., Fernyhough, C., Wainwright, R., Das Gupta, M., Fradley, E. and Tuckey, M. (2001) 'Maternal mind-mindedness and attachment security as predictors of theory of mind understanding', Child Development, 72(6), pp. 1715–1726.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4681728" y="2212848"/>
            <a:ext cx="256032" cy="25603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010912" y="2212848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Murray, L. and Cooper, P.J. (1997) 'Effects of postnatal depression on infant development', Archives of Disease in Childhood, 77(2), pp. 99–101.</a:t>
            </a:r>
            <a:endParaRPr lang="en-US" sz="850" dirty="0"/>
          </a:p>
        </p:txBody>
      </p:sp>
      <p:sp>
        <p:nvSpPr>
          <p:cNvPr id="24" name="Shape 22"/>
          <p:cNvSpPr/>
          <p:nvPr/>
        </p:nvSpPr>
        <p:spPr>
          <a:xfrm>
            <a:off x="4681728" y="2880360"/>
            <a:ext cx="256032" cy="25603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010912" y="2880360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Rutter, M. (1981) Maternal Deprivation Reassessed. 2nd edn. Harmondsworth: Penguin.</a:t>
            </a:r>
            <a:endParaRPr lang="en-US" sz="850" dirty="0"/>
          </a:p>
        </p:txBody>
      </p:sp>
      <p:sp>
        <p:nvSpPr>
          <p:cNvPr id="26" name="Shape 24"/>
          <p:cNvSpPr/>
          <p:nvPr/>
        </p:nvSpPr>
        <p:spPr>
          <a:xfrm>
            <a:off x="4681728" y="3547872"/>
            <a:ext cx="256032" cy="25603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010912" y="3547872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Siegel, D.J. (2012) The Developing Mind: How Relationships and the Brain Interact to Shape Who We Are. 2nd edn. New York: Guilford Press.</a:t>
            </a:r>
            <a:endParaRPr lang="en-US" sz="850" dirty="0"/>
          </a:p>
        </p:txBody>
      </p:sp>
      <p:sp>
        <p:nvSpPr>
          <p:cNvPr id="28" name="Shape 26"/>
          <p:cNvSpPr/>
          <p:nvPr/>
        </p:nvSpPr>
        <p:spPr>
          <a:xfrm>
            <a:off x="4681728" y="4215384"/>
            <a:ext cx="256032" cy="256032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5010912" y="4215384"/>
            <a:ext cx="37033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1A2B3C"/>
                </a:solidFill>
              </a:rPr>
              <a:t>Sroufe, L.A., Egeland, B., Carlson, E.A. and Collins, W.A. (2005) The Development of the Person: The Minnesota Study of Risk and Adaptation from Birth to Adulthood. New York: Guilford Press.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217920" y="-731520"/>
            <a:ext cx="3657600" cy="3657600"/>
          </a:xfrm>
          <a:prstGeom prst="ellipse">
            <a:avLst/>
          </a:prstGeom>
          <a:solidFill>
            <a:srgbClr val="0D7377">
              <a:alpha val="15000"/>
            </a:srgbClr>
          </a:solidFill>
          <a:ln w="12700">
            <a:solidFill>
              <a:srgbClr val="0D7377">
                <a:alpha val="1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914400" y="3200400"/>
            <a:ext cx="3200400" cy="3200400"/>
          </a:xfrm>
          <a:prstGeom prst="ellipse">
            <a:avLst/>
          </a:prstGeom>
          <a:solidFill>
            <a:srgbClr val="0D7377">
              <a:alpha val="20000"/>
            </a:srgbClr>
          </a:solidFill>
          <a:ln w="12700">
            <a:solidFill>
              <a:srgbClr val="0D7377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457200"/>
            <a:ext cx="6400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6" name="Text 4"/>
          <p:cNvSpPr/>
          <p:nvPr/>
        </p:nvSpPr>
        <p:spPr>
          <a:xfrm>
            <a:off x="457200" y="1325880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8BC8D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Isaac's Early Help Plan — Key Conclusions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457200" y="1920240"/>
            <a:ext cx="411480" cy="56692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1920240"/>
            <a:ext cx="4114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01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960120" y="1938528"/>
            <a:ext cx="77266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0E8F2"/>
                </a:solidFill>
              </a:rPr>
              <a:t>Isaac's profile is best understood through Bowlby's Attachment Theory — his experiences map directly onto insecure/disorganised attachment.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457200" y="2651760"/>
            <a:ext cx="411480" cy="56692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7200" y="2651760"/>
            <a:ext cx="4114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960120" y="2670048"/>
            <a:ext cx="77266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0E8F2"/>
                </a:solidFill>
              </a:rPr>
              <a:t>Both biological (temperament, brain development) and environmental (PND, disrupted care, relocation) factors have shaped his difficulties.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457200" y="3383280"/>
            <a:ext cx="411480" cy="56692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57200" y="3383280"/>
            <a:ext cx="4114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03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960120" y="3401568"/>
            <a:ext cx="77266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0E8F2"/>
                </a:solidFill>
              </a:rPr>
              <a:t>A key person approach, emotional regulation support, language enrichment, and multi-agency collaboration form the core of the evidence-based plan.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457200" y="4114800"/>
            <a:ext cx="411480" cy="56692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57200" y="4114800"/>
            <a:ext cx="4114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04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960120" y="4133088"/>
            <a:ext cx="77266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0E8F2"/>
                </a:solidFill>
              </a:rPr>
              <a:t>Cultural humility is essential: any assessment must be contextualised within Isaac's family's specific social, cultural, and structural circumstances.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57200" y="470916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A94"/>
                </a:solidFill>
              </a:rPr>
              <a:t>Questions &amp; Discussion Welcome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2221</Words>
  <Application>Microsoft Office PowerPoint</Application>
  <PresentationFormat>On-screen Show (16:9)</PresentationFormat>
  <Paragraphs>210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Salma Shahzad (2332701)</cp:lastModifiedBy>
  <cp:revision>6</cp:revision>
  <dcterms:created xsi:type="dcterms:W3CDTF">2026-06-08T10:45:52Z</dcterms:created>
  <dcterms:modified xsi:type="dcterms:W3CDTF">2026-06-14T23:22:20Z</dcterms:modified>
</cp:coreProperties>
</file>