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25" autoAdjust="0"/>
    <p:restoredTop sz="94660"/>
  </p:normalViewPr>
  <p:slideViewPr>
    <p:cSldViewPr snapToGrid="0">
      <p:cViewPr>
        <p:scale>
          <a:sx n="100" d="100"/>
          <a:sy n="100" d="100"/>
        </p:scale>
        <p:origin x="276"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9799F-1A0B-443D-A362-23AD9DB2CA4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710003B-B888-491E-8335-3C62166D34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2136702-83E4-4E88-A58B-DDBD4E3CC967}"/>
              </a:ext>
            </a:extLst>
          </p:cNvPr>
          <p:cNvSpPr>
            <a:spLocks noGrp="1"/>
          </p:cNvSpPr>
          <p:nvPr>
            <p:ph type="dt" sz="half" idx="10"/>
          </p:nvPr>
        </p:nvSpPr>
        <p:spPr/>
        <p:txBody>
          <a:bodyPr/>
          <a:lstStyle/>
          <a:p>
            <a:fld id="{5A9464F3-78FD-410C-9CA8-71BFB0426E29}" type="datetimeFigureOut">
              <a:rPr lang="en-GB" smtClean="0"/>
              <a:t>22/07/2021</a:t>
            </a:fld>
            <a:endParaRPr lang="en-GB"/>
          </a:p>
        </p:txBody>
      </p:sp>
      <p:sp>
        <p:nvSpPr>
          <p:cNvPr id="5" name="Footer Placeholder 4">
            <a:extLst>
              <a:ext uri="{FF2B5EF4-FFF2-40B4-BE49-F238E27FC236}">
                <a16:creationId xmlns:a16="http://schemas.microsoft.com/office/drawing/2014/main" id="{7B872B00-697C-4607-899D-323971D591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24E3C8-49BA-4701-A067-01FF82721FB0}"/>
              </a:ext>
            </a:extLst>
          </p:cNvPr>
          <p:cNvSpPr>
            <a:spLocks noGrp="1"/>
          </p:cNvSpPr>
          <p:nvPr>
            <p:ph type="sldNum" sz="quarter" idx="12"/>
          </p:nvPr>
        </p:nvSpPr>
        <p:spPr/>
        <p:txBody>
          <a:bodyPr/>
          <a:lstStyle/>
          <a:p>
            <a:fld id="{544FC4FF-4A33-4A19-B216-670E96E50BDD}" type="slidenum">
              <a:rPr lang="en-GB" smtClean="0"/>
              <a:t>‹#›</a:t>
            </a:fld>
            <a:endParaRPr lang="en-GB"/>
          </a:p>
        </p:txBody>
      </p:sp>
    </p:spTree>
    <p:extLst>
      <p:ext uri="{BB962C8B-B14F-4D97-AF65-F5344CB8AC3E}">
        <p14:creationId xmlns:p14="http://schemas.microsoft.com/office/powerpoint/2010/main" val="39723667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D9DD7-0EF4-4CF1-90D3-680E9D0465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9E2A67-3707-401C-A371-90FF6AB5EBB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8F1921-05E0-4611-A69F-263D4AE79D3E}"/>
              </a:ext>
            </a:extLst>
          </p:cNvPr>
          <p:cNvSpPr>
            <a:spLocks noGrp="1"/>
          </p:cNvSpPr>
          <p:nvPr>
            <p:ph type="dt" sz="half" idx="10"/>
          </p:nvPr>
        </p:nvSpPr>
        <p:spPr/>
        <p:txBody>
          <a:bodyPr/>
          <a:lstStyle/>
          <a:p>
            <a:fld id="{5A9464F3-78FD-410C-9CA8-71BFB0426E29}" type="datetimeFigureOut">
              <a:rPr lang="en-GB" smtClean="0"/>
              <a:t>22/07/2021</a:t>
            </a:fld>
            <a:endParaRPr lang="en-GB"/>
          </a:p>
        </p:txBody>
      </p:sp>
      <p:sp>
        <p:nvSpPr>
          <p:cNvPr id="5" name="Footer Placeholder 4">
            <a:extLst>
              <a:ext uri="{FF2B5EF4-FFF2-40B4-BE49-F238E27FC236}">
                <a16:creationId xmlns:a16="http://schemas.microsoft.com/office/drawing/2014/main" id="{66DFD178-453D-4DC3-93AD-6DD0906A09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F9E2B4-1266-4B1A-A414-57DD6B53CE93}"/>
              </a:ext>
            </a:extLst>
          </p:cNvPr>
          <p:cNvSpPr>
            <a:spLocks noGrp="1"/>
          </p:cNvSpPr>
          <p:nvPr>
            <p:ph type="sldNum" sz="quarter" idx="12"/>
          </p:nvPr>
        </p:nvSpPr>
        <p:spPr/>
        <p:txBody>
          <a:bodyPr/>
          <a:lstStyle/>
          <a:p>
            <a:fld id="{544FC4FF-4A33-4A19-B216-670E96E50BDD}" type="slidenum">
              <a:rPr lang="en-GB" smtClean="0"/>
              <a:t>‹#›</a:t>
            </a:fld>
            <a:endParaRPr lang="en-GB"/>
          </a:p>
        </p:txBody>
      </p:sp>
    </p:spTree>
    <p:extLst>
      <p:ext uri="{BB962C8B-B14F-4D97-AF65-F5344CB8AC3E}">
        <p14:creationId xmlns:p14="http://schemas.microsoft.com/office/powerpoint/2010/main" val="1614858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81469-34F9-4AD7-A6E8-F9D02ABEA48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A99A022-0F82-492C-8855-766ACC4907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7EAC09-2D3D-42D2-81AC-3AD8C691717F}"/>
              </a:ext>
            </a:extLst>
          </p:cNvPr>
          <p:cNvSpPr>
            <a:spLocks noGrp="1"/>
          </p:cNvSpPr>
          <p:nvPr>
            <p:ph type="dt" sz="half" idx="10"/>
          </p:nvPr>
        </p:nvSpPr>
        <p:spPr/>
        <p:txBody>
          <a:bodyPr/>
          <a:lstStyle/>
          <a:p>
            <a:fld id="{5A9464F3-78FD-410C-9CA8-71BFB0426E29}" type="datetimeFigureOut">
              <a:rPr lang="en-GB" smtClean="0"/>
              <a:t>22/07/2021</a:t>
            </a:fld>
            <a:endParaRPr lang="en-GB"/>
          </a:p>
        </p:txBody>
      </p:sp>
      <p:sp>
        <p:nvSpPr>
          <p:cNvPr id="5" name="Footer Placeholder 4">
            <a:extLst>
              <a:ext uri="{FF2B5EF4-FFF2-40B4-BE49-F238E27FC236}">
                <a16:creationId xmlns:a16="http://schemas.microsoft.com/office/drawing/2014/main" id="{A48E118F-CAAB-48D2-8C6E-65512F4E7A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C6D3A9-96E4-4A39-B81A-6B4CB3B5BABE}"/>
              </a:ext>
            </a:extLst>
          </p:cNvPr>
          <p:cNvSpPr>
            <a:spLocks noGrp="1"/>
          </p:cNvSpPr>
          <p:nvPr>
            <p:ph type="sldNum" sz="quarter" idx="12"/>
          </p:nvPr>
        </p:nvSpPr>
        <p:spPr/>
        <p:txBody>
          <a:bodyPr/>
          <a:lstStyle/>
          <a:p>
            <a:fld id="{544FC4FF-4A33-4A19-B216-670E96E50BDD}" type="slidenum">
              <a:rPr lang="en-GB" smtClean="0"/>
              <a:t>‹#›</a:t>
            </a:fld>
            <a:endParaRPr lang="en-GB"/>
          </a:p>
        </p:txBody>
      </p:sp>
    </p:spTree>
    <p:extLst>
      <p:ext uri="{BB962C8B-B14F-4D97-AF65-F5344CB8AC3E}">
        <p14:creationId xmlns:p14="http://schemas.microsoft.com/office/powerpoint/2010/main" val="3185946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875CD-6024-4317-BF17-349C5DEE25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4CFFE7-B066-48DA-A963-A887715FD7A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4C0854-CD77-46D2-8075-D6B64ED2737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5F0E601-9DFA-42BB-946D-A7324446C2A2}"/>
              </a:ext>
            </a:extLst>
          </p:cNvPr>
          <p:cNvSpPr>
            <a:spLocks noGrp="1"/>
          </p:cNvSpPr>
          <p:nvPr>
            <p:ph type="dt" sz="half" idx="10"/>
          </p:nvPr>
        </p:nvSpPr>
        <p:spPr/>
        <p:txBody>
          <a:bodyPr/>
          <a:lstStyle/>
          <a:p>
            <a:fld id="{5A9464F3-78FD-410C-9CA8-71BFB0426E29}" type="datetimeFigureOut">
              <a:rPr lang="en-GB" smtClean="0"/>
              <a:t>22/07/2021</a:t>
            </a:fld>
            <a:endParaRPr lang="en-GB"/>
          </a:p>
        </p:txBody>
      </p:sp>
      <p:sp>
        <p:nvSpPr>
          <p:cNvPr id="6" name="Footer Placeholder 5">
            <a:extLst>
              <a:ext uri="{FF2B5EF4-FFF2-40B4-BE49-F238E27FC236}">
                <a16:creationId xmlns:a16="http://schemas.microsoft.com/office/drawing/2014/main" id="{80E00DAA-5E22-4916-8227-62AE0EB865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D81D34-05E4-4C86-9B69-4664361938C2}"/>
              </a:ext>
            </a:extLst>
          </p:cNvPr>
          <p:cNvSpPr>
            <a:spLocks noGrp="1"/>
          </p:cNvSpPr>
          <p:nvPr>
            <p:ph type="sldNum" sz="quarter" idx="12"/>
          </p:nvPr>
        </p:nvSpPr>
        <p:spPr/>
        <p:txBody>
          <a:bodyPr/>
          <a:lstStyle/>
          <a:p>
            <a:fld id="{544FC4FF-4A33-4A19-B216-670E96E50BDD}" type="slidenum">
              <a:rPr lang="en-GB" smtClean="0"/>
              <a:t>‹#›</a:t>
            </a:fld>
            <a:endParaRPr lang="en-GB"/>
          </a:p>
        </p:txBody>
      </p:sp>
    </p:spTree>
    <p:extLst>
      <p:ext uri="{BB962C8B-B14F-4D97-AF65-F5344CB8AC3E}">
        <p14:creationId xmlns:p14="http://schemas.microsoft.com/office/powerpoint/2010/main" val="25852574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07A66-0C2E-4BAE-9E02-AB0F6BF46D4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7D40E97-1E81-4C37-BF55-8F381DD5E6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D71310B-57DE-4E48-9B52-77713711219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58FC94F-8177-4685-AB1E-FD7A6BBF8B4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20F5D7-A35A-4338-92D5-43F0B939781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7F1B00E-5703-4565-8898-004B925E869D}"/>
              </a:ext>
            </a:extLst>
          </p:cNvPr>
          <p:cNvSpPr>
            <a:spLocks noGrp="1"/>
          </p:cNvSpPr>
          <p:nvPr>
            <p:ph type="dt" sz="half" idx="10"/>
          </p:nvPr>
        </p:nvSpPr>
        <p:spPr/>
        <p:txBody>
          <a:bodyPr/>
          <a:lstStyle/>
          <a:p>
            <a:fld id="{5A9464F3-78FD-410C-9CA8-71BFB0426E29}" type="datetimeFigureOut">
              <a:rPr lang="en-GB" smtClean="0"/>
              <a:t>22/07/2021</a:t>
            </a:fld>
            <a:endParaRPr lang="en-GB"/>
          </a:p>
        </p:txBody>
      </p:sp>
      <p:sp>
        <p:nvSpPr>
          <p:cNvPr id="8" name="Footer Placeholder 7">
            <a:extLst>
              <a:ext uri="{FF2B5EF4-FFF2-40B4-BE49-F238E27FC236}">
                <a16:creationId xmlns:a16="http://schemas.microsoft.com/office/drawing/2014/main" id="{BF97606E-C8F8-480B-80E8-3FCAD9E6928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FEC989B-B29F-486D-8216-F74FAEB08AA5}"/>
              </a:ext>
            </a:extLst>
          </p:cNvPr>
          <p:cNvSpPr>
            <a:spLocks noGrp="1"/>
          </p:cNvSpPr>
          <p:nvPr>
            <p:ph type="sldNum" sz="quarter" idx="12"/>
          </p:nvPr>
        </p:nvSpPr>
        <p:spPr/>
        <p:txBody>
          <a:bodyPr/>
          <a:lstStyle/>
          <a:p>
            <a:fld id="{544FC4FF-4A33-4A19-B216-670E96E50BDD}" type="slidenum">
              <a:rPr lang="en-GB" smtClean="0"/>
              <a:t>‹#›</a:t>
            </a:fld>
            <a:endParaRPr lang="en-GB"/>
          </a:p>
        </p:txBody>
      </p:sp>
    </p:spTree>
    <p:extLst>
      <p:ext uri="{BB962C8B-B14F-4D97-AF65-F5344CB8AC3E}">
        <p14:creationId xmlns:p14="http://schemas.microsoft.com/office/powerpoint/2010/main" val="29912806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9C90F-5DED-4E22-B7A8-8F9D73DF5A3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FD73C3D-94B0-4565-B39D-4207A08E7CD7}"/>
              </a:ext>
            </a:extLst>
          </p:cNvPr>
          <p:cNvSpPr>
            <a:spLocks noGrp="1"/>
          </p:cNvSpPr>
          <p:nvPr>
            <p:ph type="dt" sz="half" idx="10"/>
          </p:nvPr>
        </p:nvSpPr>
        <p:spPr/>
        <p:txBody>
          <a:bodyPr/>
          <a:lstStyle/>
          <a:p>
            <a:fld id="{5A9464F3-78FD-410C-9CA8-71BFB0426E29}" type="datetimeFigureOut">
              <a:rPr lang="en-GB" smtClean="0"/>
              <a:t>22/07/2021</a:t>
            </a:fld>
            <a:endParaRPr lang="en-GB"/>
          </a:p>
        </p:txBody>
      </p:sp>
      <p:sp>
        <p:nvSpPr>
          <p:cNvPr id="4" name="Footer Placeholder 3">
            <a:extLst>
              <a:ext uri="{FF2B5EF4-FFF2-40B4-BE49-F238E27FC236}">
                <a16:creationId xmlns:a16="http://schemas.microsoft.com/office/drawing/2014/main" id="{64C0674A-F3DB-4A12-8A0B-69AB9C2C61F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305D2BD-50D2-42CA-98D8-385573305D46}"/>
              </a:ext>
            </a:extLst>
          </p:cNvPr>
          <p:cNvSpPr>
            <a:spLocks noGrp="1"/>
          </p:cNvSpPr>
          <p:nvPr>
            <p:ph type="sldNum" sz="quarter" idx="12"/>
          </p:nvPr>
        </p:nvSpPr>
        <p:spPr/>
        <p:txBody>
          <a:bodyPr/>
          <a:lstStyle/>
          <a:p>
            <a:fld id="{544FC4FF-4A33-4A19-B216-670E96E50BDD}" type="slidenum">
              <a:rPr lang="en-GB" smtClean="0"/>
              <a:t>‹#›</a:t>
            </a:fld>
            <a:endParaRPr lang="en-GB"/>
          </a:p>
        </p:txBody>
      </p:sp>
    </p:spTree>
    <p:extLst>
      <p:ext uri="{BB962C8B-B14F-4D97-AF65-F5344CB8AC3E}">
        <p14:creationId xmlns:p14="http://schemas.microsoft.com/office/powerpoint/2010/main" val="1376877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C36795-649E-4D82-9252-198FB9D5C629}"/>
              </a:ext>
            </a:extLst>
          </p:cNvPr>
          <p:cNvSpPr>
            <a:spLocks noGrp="1"/>
          </p:cNvSpPr>
          <p:nvPr>
            <p:ph type="dt" sz="half" idx="10"/>
          </p:nvPr>
        </p:nvSpPr>
        <p:spPr/>
        <p:txBody>
          <a:bodyPr/>
          <a:lstStyle/>
          <a:p>
            <a:fld id="{5A9464F3-78FD-410C-9CA8-71BFB0426E29}" type="datetimeFigureOut">
              <a:rPr lang="en-GB" smtClean="0"/>
              <a:t>22/07/2021</a:t>
            </a:fld>
            <a:endParaRPr lang="en-GB"/>
          </a:p>
        </p:txBody>
      </p:sp>
      <p:sp>
        <p:nvSpPr>
          <p:cNvPr id="3" name="Footer Placeholder 2">
            <a:extLst>
              <a:ext uri="{FF2B5EF4-FFF2-40B4-BE49-F238E27FC236}">
                <a16:creationId xmlns:a16="http://schemas.microsoft.com/office/drawing/2014/main" id="{A5CEB200-4F66-4A8C-BC07-C2476BDF3CC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BEEEC2F-5EE8-4241-BF12-B8278610C833}"/>
              </a:ext>
            </a:extLst>
          </p:cNvPr>
          <p:cNvSpPr>
            <a:spLocks noGrp="1"/>
          </p:cNvSpPr>
          <p:nvPr>
            <p:ph type="sldNum" sz="quarter" idx="12"/>
          </p:nvPr>
        </p:nvSpPr>
        <p:spPr/>
        <p:txBody>
          <a:bodyPr/>
          <a:lstStyle/>
          <a:p>
            <a:fld id="{544FC4FF-4A33-4A19-B216-670E96E50BDD}" type="slidenum">
              <a:rPr lang="en-GB" smtClean="0"/>
              <a:t>‹#›</a:t>
            </a:fld>
            <a:endParaRPr lang="en-GB"/>
          </a:p>
        </p:txBody>
      </p:sp>
    </p:spTree>
    <p:extLst>
      <p:ext uri="{BB962C8B-B14F-4D97-AF65-F5344CB8AC3E}">
        <p14:creationId xmlns:p14="http://schemas.microsoft.com/office/powerpoint/2010/main" val="1475536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49990-D021-4AA5-A7B9-B2C17ACAE5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F5038F2-6C28-424C-9A5B-BF7F90962A9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FE803F1-3931-45D5-9B87-A380613413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A7D60A-1AAE-4C43-A8C6-2B3CC35F79C2}"/>
              </a:ext>
            </a:extLst>
          </p:cNvPr>
          <p:cNvSpPr>
            <a:spLocks noGrp="1"/>
          </p:cNvSpPr>
          <p:nvPr>
            <p:ph type="dt" sz="half" idx="10"/>
          </p:nvPr>
        </p:nvSpPr>
        <p:spPr/>
        <p:txBody>
          <a:bodyPr/>
          <a:lstStyle/>
          <a:p>
            <a:fld id="{5A9464F3-78FD-410C-9CA8-71BFB0426E29}" type="datetimeFigureOut">
              <a:rPr lang="en-GB" smtClean="0"/>
              <a:t>22/07/2021</a:t>
            </a:fld>
            <a:endParaRPr lang="en-GB"/>
          </a:p>
        </p:txBody>
      </p:sp>
      <p:sp>
        <p:nvSpPr>
          <p:cNvPr id="6" name="Footer Placeholder 5">
            <a:extLst>
              <a:ext uri="{FF2B5EF4-FFF2-40B4-BE49-F238E27FC236}">
                <a16:creationId xmlns:a16="http://schemas.microsoft.com/office/drawing/2014/main" id="{5CAF13CE-C18E-4D64-A0E4-645DDD6A14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F54BFE-4553-4C22-B05D-32CC7CDDC6A5}"/>
              </a:ext>
            </a:extLst>
          </p:cNvPr>
          <p:cNvSpPr>
            <a:spLocks noGrp="1"/>
          </p:cNvSpPr>
          <p:nvPr>
            <p:ph type="sldNum" sz="quarter" idx="12"/>
          </p:nvPr>
        </p:nvSpPr>
        <p:spPr/>
        <p:txBody>
          <a:bodyPr/>
          <a:lstStyle/>
          <a:p>
            <a:fld id="{544FC4FF-4A33-4A19-B216-670E96E50BDD}" type="slidenum">
              <a:rPr lang="en-GB" smtClean="0"/>
              <a:t>‹#›</a:t>
            </a:fld>
            <a:endParaRPr lang="en-GB"/>
          </a:p>
        </p:txBody>
      </p:sp>
    </p:spTree>
    <p:extLst>
      <p:ext uri="{BB962C8B-B14F-4D97-AF65-F5344CB8AC3E}">
        <p14:creationId xmlns:p14="http://schemas.microsoft.com/office/powerpoint/2010/main" val="20608424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152EF-F8BF-45F6-9995-5CFA0A397B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B5E4DEF-B2C7-4317-8906-F615E468E0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79AD074-667A-44C0-BC24-2704B244C2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F53663-8C6C-49E4-88A3-59AEF5E4411A}"/>
              </a:ext>
            </a:extLst>
          </p:cNvPr>
          <p:cNvSpPr>
            <a:spLocks noGrp="1"/>
          </p:cNvSpPr>
          <p:nvPr>
            <p:ph type="dt" sz="half" idx="10"/>
          </p:nvPr>
        </p:nvSpPr>
        <p:spPr/>
        <p:txBody>
          <a:bodyPr/>
          <a:lstStyle/>
          <a:p>
            <a:fld id="{5A9464F3-78FD-410C-9CA8-71BFB0426E29}" type="datetimeFigureOut">
              <a:rPr lang="en-GB" smtClean="0"/>
              <a:t>22/07/2021</a:t>
            </a:fld>
            <a:endParaRPr lang="en-GB"/>
          </a:p>
        </p:txBody>
      </p:sp>
      <p:sp>
        <p:nvSpPr>
          <p:cNvPr id="6" name="Footer Placeholder 5">
            <a:extLst>
              <a:ext uri="{FF2B5EF4-FFF2-40B4-BE49-F238E27FC236}">
                <a16:creationId xmlns:a16="http://schemas.microsoft.com/office/drawing/2014/main" id="{CA2F8015-342A-448E-AC40-0635304836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7B7048-8D25-43D9-89B1-003BB7EE48C4}"/>
              </a:ext>
            </a:extLst>
          </p:cNvPr>
          <p:cNvSpPr>
            <a:spLocks noGrp="1"/>
          </p:cNvSpPr>
          <p:nvPr>
            <p:ph type="sldNum" sz="quarter" idx="12"/>
          </p:nvPr>
        </p:nvSpPr>
        <p:spPr/>
        <p:txBody>
          <a:bodyPr/>
          <a:lstStyle/>
          <a:p>
            <a:fld id="{544FC4FF-4A33-4A19-B216-670E96E50BDD}" type="slidenum">
              <a:rPr lang="en-GB" smtClean="0"/>
              <a:t>‹#›</a:t>
            </a:fld>
            <a:endParaRPr lang="en-GB"/>
          </a:p>
        </p:txBody>
      </p:sp>
    </p:spTree>
    <p:extLst>
      <p:ext uri="{BB962C8B-B14F-4D97-AF65-F5344CB8AC3E}">
        <p14:creationId xmlns:p14="http://schemas.microsoft.com/office/powerpoint/2010/main" val="2662129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A813E-ABCA-4884-9962-EEC86957B14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AB4A9E-4150-422E-B2E7-496581C7B86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9A4502-A821-4347-A2AE-F0088D80FC33}"/>
              </a:ext>
            </a:extLst>
          </p:cNvPr>
          <p:cNvSpPr>
            <a:spLocks noGrp="1"/>
          </p:cNvSpPr>
          <p:nvPr>
            <p:ph type="dt" sz="half" idx="10"/>
          </p:nvPr>
        </p:nvSpPr>
        <p:spPr/>
        <p:txBody>
          <a:bodyPr/>
          <a:lstStyle/>
          <a:p>
            <a:fld id="{5A9464F3-78FD-410C-9CA8-71BFB0426E29}" type="datetimeFigureOut">
              <a:rPr lang="en-GB" smtClean="0"/>
              <a:t>22/07/2021</a:t>
            </a:fld>
            <a:endParaRPr lang="en-GB"/>
          </a:p>
        </p:txBody>
      </p:sp>
      <p:sp>
        <p:nvSpPr>
          <p:cNvPr id="5" name="Footer Placeholder 4">
            <a:extLst>
              <a:ext uri="{FF2B5EF4-FFF2-40B4-BE49-F238E27FC236}">
                <a16:creationId xmlns:a16="http://schemas.microsoft.com/office/drawing/2014/main" id="{E91733DB-F327-4CCE-AA06-2D697E9B58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DCCBCF-964C-461C-A478-6354DADB9D8D}"/>
              </a:ext>
            </a:extLst>
          </p:cNvPr>
          <p:cNvSpPr>
            <a:spLocks noGrp="1"/>
          </p:cNvSpPr>
          <p:nvPr>
            <p:ph type="sldNum" sz="quarter" idx="12"/>
          </p:nvPr>
        </p:nvSpPr>
        <p:spPr/>
        <p:txBody>
          <a:bodyPr/>
          <a:lstStyle/>
          <a:p>
            <a:fld id="{544FC4FF-4A33-4A19-B216-670E96E50BDD}" type="slidenum">
              <a:rPr lang="en-GB" smtClean="0"/>
              <a:t>‹#›</a:t>
            </a:fld>
            <a:endParaRPr lang="en-GB"/>
          </a:p>
        </p:txBody>
      </p:sp>
    </p:spTree>
    <p:extLst>
      <p:ext uri="{BB962C8B-B14F-4D97-AF65-F5344CB8AC3E}">
        <p14:creationId xmlns:p14="http://schemas.microsoft.com/office/powerpoint/2010/main" val="950975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A0B9C9-8A6D-4586-81C6-9F984815F1F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D75F59-10CC-46EB-A621-3B0813B6F81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9AC36F-B624-4DB0-BC06-B42AE44F0C83}"/>
              </a:ext>
            </a:extLst>
          </p:cNvPr>
          <p:cNvSpPr>
            <a:spLocks noGrp="1"/>
          </p:cNvSpPr>
          <p:nvPr>
            <p:ph type="dt" sz="half" idx="10"/>
          </p:nvPr>
        </p:nvSpPr>
        <p:spPr/>
        <p:txBody>
          <a:bodyPr/>
          <a:lstStyle/>
          <a:p>
            <a:fld id="{5A9464F3-78FD-410C-9CA8-71BFB0426E29}" type="datetimeFigureOut">
              <a:rPr lang="en-GB" smtClean="0"/>
              <a:t>22/07/2021</a:t>
            </a:fld>
            <a:endParaRPr lang="en-GB"/>
          </a:p>
        </p:txBody>
      </p:sp>
      <p:sp>
        <p:nvSpPr>
          <p:cNvPr id="5" name="Footer Placeholder 4">
            <a:extLst>
              <a:ext uri="{FF2B5EF4-FFF2-40B4-BE49-F238E27FC236}">
                <a16:creationId xmlns:a16="http://schemas.microsoft.com/office/drawing/2014/main" id="{E1440D9B-FD71-46C9-BDA5-56314F28C9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B2E4B1-5434-4DB5-81E9-D30E0A58D694}"/>
              </a:ext>
            </a:extLst>
          </p:cNvPr>
          <p:cNvSpPr>
            <a:spLocks noGrp="1"/>
          </p:cNvSpPr>
          <p:nvPr>
            <p:ph type="sldNum" sz="quarter" idx="12"/>
          </p:nvPr>
        </p:nvSpPr>
        <p:spPr/>
        <p:txBody>
          <a:bodyPr/>
          <a:lstStyle/>
          <a:p>
            <a:fld id="{544FC4FF-4A33-4A19-B216-670E96E50BDD}" type="slidenum">
              <a:rPr lang="en-GB" smtClean="0"/>
              <a:t>‹#›</a:t>
            </a:fld>
            <a:endParaRPr lang="en-GB"/>
          </a:p>
        </p:txBody>
      </p:sp>
    </p:spTree>
    <p:extLst>
      <p:ext uri="{BB962C8B-B14F-4D97-AF65-F5344CB8AC3E}">
        <p14:creationId xmlns:p14="http://schemas.microsoft.com/office/powerpoint/2010/main" val="28719914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A9F392-9DAB-4555-B9B7-0021DB002B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68EC5D-0A99-48DB-9A7A-B988DE70342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7A3E2B-1782-4AA0-969F-19D07AEDB1D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9464F3-78FD-410C-9CA8-71BFB0426E29}" type="datetimeFigureOut">
              <a:rPr lang="en-GB" smtClean="0"/>
              <a:t>22/07/2021</a:t>
            </a:fld>
            <a:endParaRPr lang="en-GB"/>
          </a:p>
        </p:txBody>
      </p:sp>
      <p:sp>
        <p:nvSpPr>
          <p:cNvPr id="5" name="Footer Placeholder 4">
            <a:extLst>
              <a:ext uri="{FF2B5EF4-FFF2-40B4-BE49-F238E27FC236}">
                <a16:creationId xmlns:a16="http://schemas.microsoft.com/office/drawing/2014/main" id="{B289591E-6953-488D-B61B-D4452944E1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15C0FC9-219D-4C80-8767-E7C6F58A90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4FC4FF-4A33-4A19-B216-670E96E50BDD}" type="slidenum">
              <a:rPr lang="en-GB" smtClean="0"/>
              <a:t>‹#›</a:t>
            </a:fld>
            <a:endParaRPr lang="en-GB"/>
          </a:p>
        </p:txBody>
      </p:sp>
    </p:spTree>
    <p:extLst>
      <p:ext uri="{BB962C8B-B14F-4D97-AF65-F5344CB8AC3E}">
        <p14:creationId xmlns:p14="http://schemas.microsoft.com/office/powerpoint/2010/main" val="27052757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FD437FE-6916-4B85-A642-775F74289A3D}"/>
              </a:ext>
            </a:extLst>
          </p:cNvPr>
          <p:cNvSpPr/>
          <p:nvPr/>
        </p:nvSpPr>
        <p:spPr>
          <a:xfrm>
            <a:off x="0" y="0"/>
            <a:ext cx="12182475" cy="600916"/>
          </a:xfrm>
          <a:prstGeom prst="rect">
            <a:avLst/>
          </a:prstGeom>
          <a:solidFill>
            <a:schemeClr val="accent1">
              <a:lumMod val="75000"/>
            </a:schemeClr>
          </a:solidFill>
          <a:ln w="28575">
            <a:solidFill>
              <a:schemeClr val="accent1">
                <a:lumMod val="60000"/>
                <a:lumOff val="40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pic>
        <p:nvPicPr>
          <p:cNvPr id="6" name="Picture 5">
            <a:extLst>
              <a:ext uri="{FF2B5EF4-FFF2-40B4-BE49-F238E27FC236}">
                <a16:creationId xmlns:a16="http://schemas.microsoft.com/office/drawing/2014/main" id="{C9925FB0-7312-450B-80D2-78745EFA647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93726" y="102299"/>
            <a:ext cx="1207845" cy="435295"/>
          </a:xfrm>
          <a:prstGeom prst="rect">
            <a:avLst/>
          </a:prstGeom>
        </p:spPr>
      </p:pic>
      <p:sp>
        <p:nvSpPr>
          <p:cNvPr id="7" name="TextBox 6">
            <a:extLst>
              <a:ext uri="{FF2B5EF4-FFF2-40B4-BE49-F238E27FC236}">
                <a16:creationId xmlns:a16="http://schemas.microsoft.com/office/drawing/2014/main" id="{7CD62294-F400-4BC1-80E2-9071E319B2ED}"/>
              </a:ext>
            </a:extLst>
          </p:cNvPr>
          <p:cNvSpPr txBox="1"/>
          <p:nvPr/>
        </p:nvSpPr>
        <p:spPr>
          <a:xfrm>
            <a:off x="1701326" y="101699"/>
            <a:ext cx="9536176" cy="400110"/>
          </a:xfrm>
          <a:prstGeom prst="rect">
            <a:avLst/>
          </a:prstGeom>
          <a:noFill/>
        </p:spPr>
        <p:txBody>
          <a:bodyPr wrap="square" rtlCol="0">
            <a:spAutoFit/>
          </a:bodyPr>
          <a:lstStyle/>
          <a:p>
            <a:r>
              <a:rPr lang="en-GB" sz="2000" b="1" dirty="0">
                <a:solidFill>
                  <a:schemeClr val="bg1"/>
                </a:solidFill>
                <a:effectLst/>
                <a:latin typeface="Calibri" panose="020F0502020204030204" pitchFamily="34" charset="0"/>
                <a:ea typeface="Calibri" panose="020F0502020204030204" pitchFamily="34" charset="0"/>
              </a:rPr>
              <a:t>An Investigation into Real Time Ray Tracing Weapon Flashes in 3D Environments</a:t>
            </a:r>
            <a:endParaRPr lang="en-GB" sz="2000" dirty="0">
              <a:solidFill>
                <a:schemeClr val="bg1"/>
              </a:solidFill>
            </a:endParaRPr>
          </a:p>
        </p:txBody>
      </p:sp>
      <p:sp>
        <p:nvSpPr>
          <p:cNvPr id="8" name="Rectangle 7">
            <a:extLst>
              <a:ext uri="{FF2B5EF4-FFF2-40B4-BE49-F238E27FC236}">
                <a16:creationId xmlns:a16="http://schemas.microsoft.com/office/drawing/2014/main" id="{B1FB6D3E-3A3C-447B-BF53-D1A3937E066E}"/>
              </a:ext>
            </a:extLst>
          </p:cNvPr>
          <p:cNvSpPr/>
          <p:nvPr/>
        </p:nvSpPr>
        <p:spPr>
          <a:xfrm>
            <a:off x="-1" y="621540"/>
            <a:ext cx="3022601" cy="5727977"/>
          </a:xfrm>
          <a:prstGeom prst="rect">
            <a:avLst/>
          </a:prstGeom>
          <a:solidFill>
            <a:schemeClr val="accent1">
              <a:lumMod val="75000"/>
            </a:schemeClr>
          </a:solid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5CFB4C11-C824-4364-B29D-89791691AEC3}"/>
              </a:ext>
            </a:extLst>
          </p:cNvPr>
          <p:cNvSpPr txBox="1"/>
          <p:nvPr/>
        </p:nvSpPr>
        <p:spPr>
          <a:xfrm>
            <a:off x="15367" y="592393"/>
            <a:ext cx="3027426" cy="523220"/>
          </a:xfrm>
          <a:prstGeom prst="rect">
            <a:avLst/>
          </a:prstGeom>
          <a:noFill/>
        </p:spPr>
        <p:txBody>
          <a:bodyPr wrap="square" rtlCol="0">
            <a:spAutoFit/>
          </a:bodyPr>
          <a:lstStyle/>
          <a:p>
            <a:pPr algn="ctr"/>
            <a:r>
              <a:rPr lang="en-GB" sz="1400" b="1" dirty="0">
                <a:solidFill>
                  <a:srgbClr val="FFC000"/>
                </a:solidFill>
              </a:rPr>
              <a:t>1</a:t>
            </a:r>
            <a:br>
              <a:rPr lang="en-GB" sz="1400" b="1" dirty="0">
                <a:solidFill>
                  <a:srgbClr val="FFC000"/>
                </a:solidFill>
              </a:rPr>
            </a:br>
            <a:r>
              <a:rPr lang="en-GB" sz="1400" b="1" dirty="0">
                <a:solidFill>
                  <a:srgbClr val="FFC000"/>
                </a:solidFill>
              </a:rPr>
              <a:t>Introduction</a:t>
            </a:r>
          </a:p>
        </p:txBody>
      </p:sp>
      <p:sp>
        <p:nvSpPr>
          <p:cNvPr id="10" name="TextBox 9">
            <a:extLst>
              <a:ext uri="{FF2B5EF4-FFF2-40B4-BE49-F238E27FC236}">
                <a16:creationId xmlns:a16="http://schemas.microsoft.com/office/drawing/2014/main" id="{B62DA2D6-0A18-4CC1-A356-8C401445055C}"/>
              </a:ext>
            </a:extLst>
          </p:cNvPr>
          <p:cNvSpPr txBox="1"/>
          <p:nvPr/>
        </p:nvSpPr>
        <p:spPr>
          <a:xfrm>
            <a:off x="47015" y="1001234"/>
            <a:ext cx="3027426" cy="1615827"/>
          </a:xfrm>
          <a:prstGeom prst="rect">
            <a:avLst/>
          </a:prstGeom>
          <a:noFill/>
        </p:spPr>
        <p:txBody>
          <a:bodyPr wrap="square" rtlCol="0">
            <a:spAutoFit/>
          </a:bodyPr>
          <a:lstStyle/>
          <a:p>
            <a:r>
              <a:rPr lang="en-GB" sz="1100" dirty="0">
                <a:solidFill>
                  <a:schemeClr val="bg2"/>
                </a:solidFill>
              </a:rPr>
              <a:t>Real Time ray traced gun flashes and flares seems to be overlooked by developers. Upon initial research the flash from guns in first person shooter games (FPS) only lights up the scene using a mimicry of a guns flash. </a:t>
            </a:r>
            <a:br>
              <a:rPr lang="en-GB" sz="1100" dirty="0">
                <a:solidFill>
                  <a:schemeClr val="bg2"/>
                </a:solidFill>
              </a:rPr>
            </a:br>
            <a:br>
              <a:rPr lang="en-GB" sz="1100" dirty="0">
                <a:solidFill>
                  <a:schemeClr val="bg2"/>
                </a:solidFill>
              </a:rPr>
            </a:br>
            <a:r>
              <a:rPr lang="en-GB" sz="1100" dirty="0">
                <a:solidFill>
                  <a:schemeClr val="bg2"/>
                </a:solidFill>
              </a:rPr>
              <a:t>This project attempts to replicate the flashes with real time ray tracing and reports on the findings of these tests. </a:t>
            </a:r>
            <a:endParaRPr lang="en-GB" sz="1600" dirty="0">
              <a:solidFill>
                <a:schemeClr val="bg2"/>
              </a:solidFill>
            </a:endParaRPr>
          </a:p>
        </p:txBody>
      </p:sp>
      <p:pic>
        <p:nvPicPr>
          <p:cNvPr id="12" name="Picture 11" descr="Graphical user interface, website&#10;&#10;Description automatically generated">
            <a:extLst>
              <a:ext uri="{FF2B5EF4-FFF2-40B4-BE49-F238E27FC236}">
                <a16:creationId xmlns:a16="http://schemas.microsoft.com/office/drawing/2014/main" id="{B1666170-CD6C-45BD-9DC0-6FA1DC2ACDEA}"/>
              </a:ext>
            </a:extLst>
          </p:cNvPr>
          <p:cNvPicPr>
            <a:picLocks noChangeAspect="1"/>
          </p:cNvPicPr>
          <p:nvPr/>
        </p:nvPicPr>
        <p:blipFill rotWithShape="1">
          <a:blip r:embed="rId3">
            <a:extLst>
              <a:ext uri="{28A0092B-C50C-407E-A947-70E740481C1C}">
                <a14:useLocalDpi xmlns:a14="http://schemas.microsoft.com/office/drawing/2010/main" val="0"/>
              </a:ext>
            </a:extLst>
          </a:blip>
          <a:srcRect t="5200" r="26889" b="6800"/>
          <a:stretch/>
        </p:blipFill>
        <p:spPr>
          <a:xfrm>
            <a:off x="63625" y="2578198"/>
            <a:ext cx="2143176" cy="1612268"/>
          </a:xfrm>
          <a:prstGeom prst="rect">
            <a:avLst/>
          </a:prstGeom>
        </p:spPr>
      </p:pic>
      <p:sp>
        <p:nvSpPr>
          <p:cNvPr id="13" name="TextBox 12">
            <a:extLst>
              <a:ext uri="{FF2B5EF4-FFF2-40B4-BE49-F238E27FC236}">
                <a16:creationId xmlns:a16="http://schemas.microsoft.com/office/drawing/2014/main" id="{016AB532-0C76-4BC9-AB40-F2D043AE2D17}"/>
              </a:ext>
            </a:extLst>
          </p:cNvPr>
          <p:cNvSpPr txBox="1"/>
          <p:nvPr/>
        </p:nvSpPr>
        <p:spPr>
          <a:xfrm>
            <a:off x="2160179" y="2578198"/>
            <a:ext cx="848457" cy="1338828"/>
          </a:xfrm>
          <a:prstGeom prst="rect">
            <a:avLst/>
          </a:prstGeom>
          <a:noFill/>
        </p:spPr>
        <p:txBody>
          <a:bodyPr wrap="square" rtlCol="0">
            <a:spAutoFit/>
          </a:bodyPr>
          <a:lstStyle/>
          <a:p>
            <a:r>
              <a:rPr lang="en-GB" sz="900" dirty="0">
                <a:solidFill>
                  <a:schemeClr val="tx2">
                    <a:lumMod val="40000"/>
                    <a:lumOff val="60000"/>
                  </a:schemeClr>
                </a:solidFill>
              </a:rPr>
              <a:t>Fig 1 [1-2] - Circled areas  are not being ray traced, as evidenced by the inaccurate interactions with the light</a:t>
            </a:r>
          </a:p>
        </p:txBody>
      </p:sp>
      <p:sp>
        <p:nvSpPr>
          <p:cNvPr id="14" name="Oval 13">
            <a:extLst>
              <a:ext uri="{FF2B5EF4-FFF2-40B4-BE49-F238E27FC236}">
                <a16:creationId xmlns:a16="http://schemas.microsoft.com/office/drawing/2014/main" id="{8E7FF735-30F7-457E-BC25-D862659AD904}"/>
              </a:ext>
            </a:extLst>
          </p:cNvPr>
          <p:cNvSpPr/>
          <p:nvPr/>
        </p:nvSpPr>
        <p:spPr>
          <a:xfrm>
            <a:off x="1303213" y="3329569"/>
            <a:ext cx="489310" cy="353124"/>
          </a:xfrm>
          <a:prstGeom prst="ellipse">
            <a:avLst/>
          </a:prstGeom>
          <a:noFill/>
          <a:ln w="38100">
            <a:solidFill>
              <a:srgbClr val="FFFF00"/>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15" name="Oval 14">
            <a:extLst>
              <a:ext uri="{FF2B5EF4-FFF2-40B4-BE49-F238E27FC236}">
                <a16:creationId xmlns:a16="http://schemas.microsoft.com/office/drawing/2014/main" id="{29D56FBE-CEF1-48CA-8DBF-4D40436F89D5}"/>
              </a:ext>
            </a:extLst>
          </p:cNvPr>
          <p:cNvSpPr/>
          <p:nvPr/>
        </p:nvSpPr>
        <p:spPr>
          <a:xfrm>
            <a:off x="1702968" y="3583456"/>
            <a:ext cx="347292" cy="353123"/>
          </a:xfrm>
          <a:prstGeom prst="ellipse">
            <a:avLst/>
          </a:prstGeom>
          <a:noFill/>
          <a:ln w="38100">
            <a:solidFill>
              <a:srgbClr val="FFFF00"/>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17" name="Rectangle 16">
            <a:extLst>
              <a:ext uri="{FF2B5EF4-FFF2-40B4-BE49-F238E27FC236}">
                <a16:creationId xmlns:a16="http://schemas.microsoft.com/office/drawing/2014/main" id="{1D714DF4-379F-491A-8A21-D25533AD5FAC}"/>
              </a:ext>
            </a:extLst>
          </p:cNvPr>
          <p:cNvSpPr/>
          <p:nvPr/>
        </p:nvSpPr>
        <p:spPr>
          <a:xfrm>
            <a:off x="3042792" y="621541"/>
            <a:ext cx="3027426" cy="2757686"/>
          </a:xfrm>
          <a:prstGeom prst="rect">
            <a:avLst/>
          </a:prstGeom>
          <a:solidFill>
            <a:schemeClr val="accent1">
              <a:lumMod val="50000"/>
            </a:schemeClr>
          </a:solid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F98133B5-0249-4700-847F-262057920ED6}"/>
              </a:ext>
            </a:extLst>
          </p:cNvPr>
          <p:cNvSpPr txBox="1"/>
          <p:nvPr/>
        </p:nvSpPr>
        <p:spPr>
          <a:xfrm>
            <a:off x="3053954" y="606967"/>
            <a:ext cx="2869312" cy="523220"/>
          </a:xfrm>
          <a:prstGeom prst="rect">
            <a:avLst/>
          </a:prstGeom>
          <a:noFill/>
        </p:spPr>
        <p:txBody>
          <a:bodyPr wrap="square" rtlCol="0">
            <a:spAutoFit/>
          </a:bodyPr>
          <a:lstStyle/>
          <a:p>
            <a:pPr algn="ctr"/>
            <a:r>
              <a:rPr lang="en-GB" sz="1400" b="1" dirty="0">
                <a:solidFill>
                  <a:srgbClr val="FFC000"/>
                </a:solidFill>
              </a:rPr>
              <a:t>2 </a:t>
            </a:r>
          </a:p>
          <a:p>
            <a:pPr algn="ctr"/>
            <a:r>
              <a:rPr lang="en-GB" sz="1400" b="1" dirty="0">
                <a:solidFill>
                  <a:srgbClr val="FFC000"/>
                </a:solidFill>
              </a:rPr>
              <a:t>Aims &amp; Objectives</a:t>
            </a:r>
          </a:p>
        </p:txBody>
      </p:sp>
      <p:sp>
        <p:nvSpPr>
          <p:cNvPr id="19" name="TextBox 18">
            <a:extLst>
              <a:ext uri="{FF2B5EF4-FFF2-40B4-BE49-F238E27FC236}">
                <a16:creationId xmlns:a16="http://schemas.microsoft.com/office/drawing/2014/main" id="{D179F8BC-40EF-4166-8A22-FC3EB5E9B7E1}"/>
              </a:ext>
            </a:extLst>
          </p:cNvPr>
          <p:cNvSpPr txBox="1"/>
          <p:nvPr/>
        </p:nvSpPr>
        <p:spPr>
          <a:xfrm>
            <a:off x="3169912" y="1035645"/>
            <a:ext cx="2869312" cy="2292935"/>
          </a:xfrm>
          <a:prstGeom prst="rect">
            <a:avLst/>
          </a:prstGeom>
          <a:noFill/>
        </p:spPr>
        <p:txBody>
          <a:bodyPr wrap="square" rtlCol="0">
            <a:spAutoFit/>
          </a:bodyPr>
          <a:lstStyle/>
          <a:p>
            <a:r>
              <a:rPr lang="en-GB" sz="1100" dirty="0">
                <a:solidFill>
                  <a:schemeClr val="bg2"/>
                </a:solidFill>
              </a:rPr>
              <a:t>The aim of this project is to investigate gun flashes and determine the potential reason why gun flashes are not being rendered with real time ray tracing:</a:t>
            </a:r>
            <a:br>
              <a:rPr lang="en-GB" sz="1100" dirty="0">
                <a:solidFill>
                  <a:schemeClr val="bg2"/>
                </a:solidFill>
              </a:rPr>
            </a:br>
            <a:r>
              <a:rPr lang="en-GB" sz="1100" dirty="0">
                <a:solidFill>
                  <a:schemeClr val="bg2"/>
                </a:solidFill>
              </a:rPr>
              <a:t>The Objectives are to:</a:t>
            </a:r>
          </a:p>
          <a:p>
            <a:pPr marL="171450" indent="-171450">
              <a:buFont typeface="Arial" panose="020B0604020202020204" pitchFamily="34" charset="0"/>
              <a:buChar char="•"/>
            </a:pPr>
            <a:r>
              <a:rPr lang="en-GB" sz="1100" dirty="0">
                <a:solidFill>
                  <a:schemeClr val="bg2"/>
                </a:solidFill>
              </a:rPr>
              <a:t>Research ray tracing algorithms and coding practices, and replicate them</a:t>
            </a:r>
          </a:p>
          <a:p>
            <a:pPr marL="171450" indent="-171450">
              <a:buFont typeface="Arial" panose="020B0604020202020204" pitchFamily="34" charset="0"/>
              <a:buChar char="•"/>
            </a:pPr>
            <a:r>
              <a:rPr lang="en-GB" sz="1100" dirty="0">
                <a:solidFill>
                  <a:schemeClr val="bg2"/>
                </a:solidFill>
              </a:rPr>
              <a:t>Develop the best possible solution for a low end computer to mimic a high end computer that uses real time ray tracing.</a:t>
            </a:r>
          </a:p>
          <a:p>
            <a:pPr marL="171450" indent="-171450">
              <a:buFont typeface="Arial" panose="020B0604020202020204" pitchFamily="34" charset="0"/>
              <a:buChar char="•"/>
            </a:pPr>
            <a:r>
              <a:rPr lang="en-GB" sz="1100" dirty="0">
                <a:solidFill>
                  <a:schemeClr val="bg2"/>
                </a:solidFill>
              </a:rPr>
              <a:t>Implement simple geometry and point flashes to ascertain effectiveness of real time ray tracing for use with gun flashes</a:t>
            </a:r>
            <a:endParaRPr lang="en-GB" sz="1200" dirty="0">
              <a:solidFill>
                <a:schemeClr val="bg2"/>
              </a:solidFill>
            </a:endParaRPr>
          </a:p>
        </p:txBody>
      </p:sp>
      <p:sp>
        <p:nvSpPr>
          <p:cNvPr id="20" name="Rectangle 19">
            <a:extLst>
              <a:ext uri="{FF2B5EF4-FFF2-40B4-BE49-F238E27FC236}">
                <a16:creationId xmlns:a16="http://schemas.microsoft.com/office/drawing/2014/main" id="{B6DBF1F8-C393-4637-9855-FE38C22D83EB}"/>
              </a:ext>
            </a:extLst>
          </p:cNvPr>
          <p:cNvSpPr/>
          <p:nvPr/>
        </p:nvSpPr>
        <p:spPr>
          <a:xfrm>
            <a:off x="6089812" y="615490"/>
            <a:ext cx="3027426" cy="2767560"/>
          </a:xfrm>
          <a:prstGeom prst="rect">
            <a:avLst/>
          </a:prstGeom>
          <a:solidFill>
            <a:schemeClr val="accent1">
              <a:lumMod val="75000"/>
            </a:schemeClr>
          </a:solid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A2218B22-431C-4BFB-B97D-70123BD8E66B}"/>
              </a:ext>
            </a:extLst>
          </p:cNvPr>
          <p:cNvSpPr txBox="1"/>
          <p:nvPr/>
        </p:nvSpPr>
        <p:spPr>
          <a:xfrm>
            <a:off x="6096000" y="600916"/>
            <a:ext cx="2869312" cy="523220"/>
          </a:xfrm>
          <a:prstGeom prst="rect">
            <a:avLst/>
          </a:prstGeom>
          <a:noFill/>
        </p:spPr>
        <p:txBody>
          <a:bodyPr wrap="square" rtlCol="0">
            <a:spAutoFit/>
          </a:bodyPr>
          <a:lstStyle/>
          <a:p>
            <a:pPr algn="ctr"/>
            <a:r>
              <a:rPr lang="en-GB" sz="1400" b="1" dirty="0">
                <a:solidFill>
                  <a:srgbClr val="FFC000"/>
                </a:solidFill>
              </a:rPr>
              <a:t>3</a:t>
            </a:r>
            <a:br>
              <a:rPr lang="en-GB" sz="1400" b="1" dirty="0">
                <a:solidFill>
                  <a:srgbClr val="FFC000"/>
                </a:solidFill>
              </a:rPr>
            </a:br>
            <a:r>
              <a:rPr lang="en-GB" sz="1400" b="1" dirty="0">
                <a:solidFill>
                  <a:srgbClr val="FFC000"/>
                </a:solidFill>
              </a:rPr>
              <a:t>Methodology </a:t>
            </a:r>
          </a:p>
        </p:txBody>
      </p:sp>
      <p:sp>
        <p:nvSpPr>
          <p:cNvPr id="22" name="TextBox 21">
            <a:extLst>
              <a:ext uri="{FF2B5EF4-FFF2-40B4-BE49-F238E27FC236}">
                <a16:creationId xmlns:a16="http://schemas.microsoft.com/office/drawing/2014/main" id="{2A619B8A-2F0C-4777-BD88-214335A373C2}"/>
              </a:ext>
            </a:extLst>
          </p:cNvPr>
          <p:cNvSpPr txBox="1"/>
          <p:nvPr/>
        </p:nvSpPr>
        <p:spPr>
          <a:xfrm>
            <a:off x="6131094" y="1066927"/>
            <a:ext cx="2869312" cy="1446550"/>
          </a:xfrm>
          <a:prstGeom prst="rect">
            <a:avLst/>
          </a:prstGeom>
          <a:noFill/>
        </p:spPr>
        <p:txBody>
          <a:bodyPr wrap="square" rtlCol="0">
            <a:spAutoFit/>
          </a:bodyPr>
          <a:lstStyle/>
          <a:p>
            <a:r>
              <a:rPr lang="en-GB" sz="1100" dirty="0">
                <a:solidFill>
                  <a:schemeClr val="bg2"/>
                </a:solidFill>
              </a:rPr>
              <a:t>Develop in an OpenGL compute shader[3] with a ray traced illumination model of diffuse and specular highlighting[4], similar to </a:t>
            </a:r>
            <a:r>
              <a:rPr lang="en-GB" sz="1100" i="1" dirty="0">
                <a:solidFill>
                  <a:schemeClr val="bg2"/>
                </a:solidFill>
              </a:rPr>
              <a:t>Fig 1. </a:t>
            </a:r>
            <a:br>
              <a:rPr lang="en-GB" sz="1100" i="1" dirty="0">
                <a:solidFill>
                  <a:schemeClr val="bg2"/>
                </a:solidFill>
              </a:rPr>
            </a:br>
            <a:br>
              <a:rPr lang="en-GB" sz="1100" i="1" dirty="0">
                <a:solidFill>
                  <a:schemeClr val="bg2"/>
                </a:solidFill>
              </a:rPr>
            </a:br>
            <a:r>
              <a:rPr lang="en-GB" sz="1100" dirty="0">
                <a:solidFill>
                  <a:schemeClr val="bg2"/>
                </a:solidFill>
              </a:rPr>
              <a:t>Test on clusters of spheres to simulate multiple intersections such as that of a real game example and instantiate a light source with a timer to simulate a gun flash.</a:t>
            </a:r>
          </a:p>
        </p:txBody>
      </p:sp>
      <p:sp>
        <p:nvSpPr>
          <p:cNvPr id="23" name="Rectangle 22">
            <a:extLst>
              <a:ext uri="{FF2B5EF4-FFF2-40B4-BE49-F238E27FC236}">
                <a16:creationId xmlns:a16="http://schemas.microsoft.com/office/drawing/2014/main" id="{9A1A0845-0325-4CDF-A4D4-2F9EFCC98F14}"/>
              </a:ext>
            </a:extLst>
          </p:cNvPr>
          <p:cNvSpPr/>
          <p:nvPr/>
        </p:nvSpPr>
        <p:spPr>
          <a:xfrm>
            <a:off x="9136109" y="615489"/>
            <a:ext cx="3055891" cy="2759085"/>
          </a:xfrm>
          <a:prstGeom prst="rect">
            <a:avLst/>
          </a:prstGeom>
          <a:solidFill>
            <a:schemeClr val="accent1">
              <a:lumMod val="50000"/>
            </a:schemeClr>
          </a:solid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TextBox 23">
            <a:extLst>
              <a:ext uri="{FF2B5EF4-FFF2-40B4-BE49-F238E27FC236}">
                <a16:creationId xmlns:a16="http://schemas.microsoft.com/office/drawing/2014/main" id="{10045168-C86E-42ED-952A-7B46166567DF}"/>
              </a:ext>
            </a:extLst>
          </p:cNvPr>
          <p:cNvSpPr txBox="1"/>
          <p:nvPr/>
        </p:nvSpPr>
        <p:spPr>
          <a:xfrm>
            <a:off x="9245681" y="602807"/>
            <a:ext cx="2723657" cy="523220"/>
          </a:xfrm>
          <a:prstGeom prst="rect">
            <a:avLst/>
          </a:prstGeom>
          <a:noFill/>
        </p:spPr>
        <p:txBody>
          <a:bodyPr wrap="square" rtlCol="0">
            <a:spAutoFit/>
          </a:bodyPr>
          <a:lstStyle/>
          <a:p>
            <a:pPr algn="ctr"/>
            <a:r>
              <a:rPr lang="en-GB" sz="1400" b="1" dirty="0">
                <a:solidFill>
                  <a:srgbClr val="FFC000"/>
                </a:solidFill>
              </a:rPr>
              <a:t>4</a:t>
            </a:r>
            <a:br>
              <a:rPr lang="en-GB" sz="1400" b="1" dirty="0">
                <a:solidFill>
                  <a:srgbClr val="FFC000"/>
                </a:solidFill>
              </a:rPr>
            </a:br>
            <a:r>
              <a:rPr lang="en-GB" sz="1400" b="1" dirty="0">
                <a:solidFill>
                  <a:srgbClr val="FFC000"/>
                </a:solidFill>
              </a:rPr>
              <a:t>Implementation</a:t>
            </a:r>
          </a:p>
        </p:txBody>
      </p:sp>
      <p:sp>
        <p:nvSpPr>
          <p:cNvPr id="25" name="TextBox 24">
            <a:extLst>
              <a:ext uri="{FF2B5EF4-FFF2-40B4-BE49-F238E27FC236}">
                <a16:creationId xmlns:a16="http://schemas.microsoft.com/office/drawing/2014/main" id="{436F602F-1FA6-4253-A96A-3A6FF3E55CD1}"/>
              </a:ext>
            </a:extLst>
          </p:cNvPr>
          <p:cNvSpPr txBox="1"/>
          <p:nvPr/>
        </p:nvSpPr>
        <p:spPr>
          <a:xfrm>
            <a:off x="9281685" y="1026681"/>
            <a:ext cx="2869312" cy="1384995"/>
          </a:xfrm>
          <a:prstGeom prst="rect">
            <a:avLst/>
          </a:prstGeom>
          <a:noFill/>
        </p:spPr>
        <p:txBody>
          <a:bodyPr wrap="square" rtlCol="0">
            <a:spAutoFit/>
          </a:bodyPr>
          <a:lstStyle/>
          <a:p>
            <a:r>
              <a:rPr lang="en-GB" sz="1050" dirty="0">
                <a:solidFill>
                  <a:schemeClr val="bg2"/>
                </a:solidFill>
              </a:rPr>
              <a:t>Compiling real time tracer in an OpenGL Compute shader and using one shadow ray per primary ray allowed for faster and effective basic simulation for a low end hardware system. </a:t>
            </a:r>
            <a:br>
              <a:rPr lang="en-GB" sz="1050" dirty="0">
                <a:solidFill>
                  <a:schemeClr val="bg2"/>
                </a:solidFill>
              </a:rPr>
            </a:br>
            <a:r>
              <a:rPr lang="en-GB" sz="1050" dirty="0">
                <a:solidFill>
                  <a:schemeClr val="bg2"/>
                </a:solidFill>
              </a:rPr>
              <a:t>Each intersection was responsible for its own shadow input from the instantiated light source.</a:t>
            </a:r>
            <a:br>
              <a:rPr lang="en-GB" sz="1050" dirty="0">
                <a:solidFill>
                  <a:schemeClr val="bg2"/>
                </a:solidFill>
              </a:rPr>
            </a:br>
            <a:r>
              <a:rPr lang="en-GB" sz="1050" dirty="0">
                <a:solidFill>
                  <a:schemeClr val="bg2"/>
                </a:solidFill>
              </a:rPr>
              <a:t>For testing, comparison of framerate changes of  differing of sizes of clusters.</a:t>
            </a:r>
          </a:p>
        </p:txBody>
      </p:sp>
      <p:pic>
        <p:nvPicPr>
          <p:cNvPr id="27" name="Picture 26">
            <a:extLst>
              <a:ext uri="{FF2B5EF4-FFF2-40B4-BE49-F238E27FC236}">
                <a16:creationId xmlns:a16="http://schemas.microsoft.com/office/drawing/2014/main" id="{23D8D6D1-D274-4C17-9A33-FE06E518553F}"/>
              </a:ext>
            </a:extLst>
          </p:cNvPr>
          <p:cNvPicPr>
            <a:picLocks noChangeAspect="1"/>
          </p:cNvPicPr>
          <p:nvPr/>
        </p:nvPicPr>
        <p:blipFill rotWithShape="1">
          <a:blip r:embed="rId4"/>
          <a:srcRect t="4543"/>
          <a:stretch/>
        </p:blipFill>
        <p:spPr>
          <a:xfrm>
            <a:off x="9237042" y="2325870"/>
            <a:ext cx="978901" cy="969382"/>
          </a:xfrm>
          <a:prstGeom prst="rect">
            <a:avLst/>
          </a:prstGeom>
        </p:spPr>
      </p:pic>
      <p:pic>
        <p:nvPicPr>
          <p:cNvPr id="29" name="Picture 28">
            <a:extLst>
              <a:ext uri="{FF2B5EF4-FFF2-40B4-BE49-F238E27FC236}">
                <a16:creationId xmlns:a16="http://schemas.microsoft.com/office/drawing/2014/main" id="{A4B7279B-61E6-4194-980B-B983B4DA82F5}"/>
              </a:ext>
            </a:extLst>
          </p:cNvPr>
          <p:cNvPicPr>
            <a:picLocks noChangeAspect="1"/>
          </p:cNvPicPr>
          <p:nvPr/>
        </p:nvPicPr>
        <p:blipFill rotWithShape="1">
          <a:blip r:embed="rId5"/>
          <a:srcRect t="4543"/>
          <a:stretch/>
        </p:blipFill>
        <p:spPr>
          <a:xfrm>
            <a:off x="11152827" y="2343128"/>
            <a:ext cx="961473" cy="952124"/>
          </a:xfrm>
          <a:prstGeom prst="rect">
            <a:avLst/>
          </a:prstGeom>
        </p:spPr>
      </p:pic>
      <p:sp>
        <p:nvSpPr>
          <p:cNvPr id="30" name="TextBox 29">
            <a:extLst>
              <a:ext uri="{FF2B5EF4-FFF2-40B4-BE49-F238E27FC236}">
                <a16:creationId xmlns:a16="http://schemas.microsoft.com/office/drawing/2014/main" id="{D14C2E9E-405E-47A3-BD10-2A6E702887F0}"/>
              </a:ext>
            </a:extLst>
          </p:cNvPr>
          <p:cNvSpPr txBox="1"/>
          <p:nvPr/>
        </p:nvSpPr>
        <p:spPr>
          <a:xfrm>
            <a:off x="10193622" y="2473671"/>
            <a:ext cx="978901" cy="507831"/>
          </a:xfrm>
          <a:prstGeom prst="rect">
            <a:avLst/>
          </a:prstGeom>
          <a:noFill/>
        </p:spPr>
        <p:txBody>
          <a:bodyPr wrap="square" rtlCol="0">
            <a:spAutoFit/>
          </a:bodyPr>
          <a:lstStyle/>
          <a:p>
            <a:r>
              <a:rPr lang="en-GB" sz="900" dirty="0">
                <a:solidFill>
                  <a:schemeClr val="tx2">
                    <a:lumMod val="40000"/>
                    <a:lumOff val="60000"/>
                  </a:schemeClr>
                </a:solidFill>
              </a:rPr>
              <a:t>Fig 2&amp;3 – cluster of 30 before and during Flash</a:t>
            </a:r>
          </a:p>
        </p:txBody>
      </p:sp>
      <p:sp>
        <p:nvSpPr>
          <p:cNvPr id="31" name="Rectangle 30">
            <a:extLst>
              <a:ext uri="{FF2B5EF4-FFF2-40B4-BE49-F238E27FC236}">
                <a16:creationId xmlns:a16="http://schemas.microsoft.com/office/drawing/2014/main" id="{418211CB-4EB2-4953-8438-043816D6E647}"/>
              </a:ext>
            </a:extLst>
          </p:cNvPr>
          <p:cNvSpPr/>
          <p:nvPr/>
        </p:nvSpPr>
        <p:spPr>
          <a:xfrm>
            <a:off x="3042791" y="3387750"/>
            <a:ext cx="6074447" cy="2961767"/>
          </a:xfrm>
          <a:prstGeom prst="rect">
            <a:avLst/>
          </a:prstGeom>
          <a:solidFill>
            <a:schemeClr val="accent1">
              <a:lumMod val="50000"/>
            </a:schemeClr>
          </a:solid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a:extLst>
              <a:ext uri="{FF2B5EF4-FFF2-40B4-BE49-F238E27FC236}">
                <a16:creationId xmlns:a16="http://schemas.microsoft.com/office/drawing/2014/main" id="{F28FC1B1-CDD1-4337-80D7-0D5CC8AA1132}"/>
              </a:ext>
            </a:extLst>
          </p:cNvPr>
          <p:cNvSpPr txBox="1"/>
          <p:nvPr/>
        </p:nvSpPr>
        <p:spPr>
          <a:xfrm>
            <a:off x="2574457" y="3429000"/>
            <a:ext cx="2723657" cy="523220"/>
          </a:xfrm>
          <a:prstGeom prst="rect">
            <a:avLst/>
          </a:prstGeom>
          <a:noFill/>
        </p:spPr>
        <p:txBody>
          <a:bodyPr wrap="square" rtlCol="0">
            <a:spAutoFit/>
          </a:bodyPr>
          <a:lstStyle/>
          <a:p>
            <a:pPr algn="ctr"/>
            <a:r>
              <a:rPr lang="en-GB" sz="1400" b="1" dirty="0">
                <a:solidFill>
                  <a:srgbClr val="FFC000"/>
                </a:solidFill>
              </a:rPr>
              <a:t>5</a:t>
            </a:r>
            <a:br>
              <a:rPr lang="en-GB" sz="1400" b="1" dirty="0">
                <a:solidFill>
                  <a:srgbClr val="FFC000"/>
                </a:solidFill>
              </a:rPr>
            </a:br>
            <a:r>
              <a:rPr lang="en-GB" sz="1400" b="1" dirty="0">
                <a:solidFill>
                  <a:srgbClr val="FFC000"/>
                </a:solidFill>
              </a:rPr>
              <a:t>Results</a:t>
            </a:r>
          </a:p>
        </p:txBody>
      </p:sp>
      <p:pic>
        <p:nvPicPr>
          <p:cNvPr id="35" name="Picture 34">
            <a:extLst>
              <a:ext uri="{FF2B5EF4-FFF2-40B4-BE49-F238E27FC236}">
                <a16:creationId xmlns:a16="http://schemas.microsoft.com/office/drawing/2014/main" id="{2FC329B4-9DC2-40EC-801C-4075BDEE7FF8}"/>
              </a:ext>
            </a:extLst>
          </p:cNvPr>
          <p:cNvPicPr>
            <a:picLocks noChangeAspect="1"/>
          </p:cNvPicPr>
          <p:nvPr/>
        </p:nvPicPr>
        <p:blipFill>
          <a:blip r:embed="rId6"/>
          <a:stretch>
            <a:fillRect/>
          </a:stretch>
        </p:blipFill>
        <p:spPr>
          <a:xfrm>
            <a:off x="5026570" y="3598293"/>
            <a:ext cx="4050587" cy="2345076"/>
          </a:xfrm>
          <a:prstGeom prst="rect">
            <a:avLst/>
          </a:prstGeom>
        </p:spPr>
      </p:pic>
      <p:sp>
        <p:nvSpPr>
          <p:cNvPr id="37" name="TextBox 36">
            <a:extLst>
              <a:ext uri="{FF2B5EF4-FFF2-40B4-BE49-F238E27FC236}">
                <a16:creationId xmlns:a16="http://schemas.microsoft.com/office/drawing/2014/main" id="{05FA4FBD-D384-416D-9C45-14EBA1CD33BB}"/>
              </a:ext>
            </a:extLst>
          </p:cNvPr>
          <p:cNvSpPr txBox="1"/>
          <p:nvPr/>
        </p:nvSpPr>
        <p:spPr>
          <a:xfrm>
            <a:off x="3104176" y="3996413"/>
            <a:ext cx="1863442" cy="2462213"/>
          </a:xfrm>
          <a:prstGeom prst="rect">
            <a:avLst/>
          </a:prstGeom>
          <a:noFill/>
        </p:spPr>
        <p:txBody>
          <a:bodyPr wrap="square" rtlCol="0">
            <a:spAutoFit/>
          </a:bodyPr>
          <a:lstStyle/>
          <a:p>
            <a:r>
              <a:rPr lang="en-GB" sz="1100" dirty="0">
                <a:solidFill>
                  <a:schemeClr val="bg2"/>
                </a:solidFill>
              </a:rPr>
              <a:t>The results showed that when a point light was created and ray traced there was a decrease in the frame rate regardless of the amount of intersections.</a:t>
            </a:r>
            <a:br>
              <a:rPr lang="en-GB" sz="1100" dirty="0">
                <a:solidFill>
                  <a:schemeClr val="bg2"/>
                </a:solidFill>
              </a:rPr>
            </a:br>
            <a:br>
              <a:rPr lang="en-GB" sz="1100" dirty="0">
                <a:solidFill>
                  <a:schemeClr val="bg2"/>
                </a:solidFill>
              </a:rPr>
            </a:br>
            <a:r>
              <a:rPr lang="en-GB" sz="1100" dirty="0">
                <a:solidFill>
                  <a:schemeClr val="bg2"/>
                </a:solidFill>
              </a:rPr>
              <a:t>This suggests that if it were a fully rendered game scene with multiple objects and intersections then the framerate would drop regardless of the system. </a:t>
            </a:r>
            <a:br>
              <a:rPr lang="en-GB" sz="1100" dirty="0">
                <a:solidFill>
                  <a:schemeClr val="bg2"/>
                </a:solidFill>
              </a:rPr>
            </a:br>
            <a:endParaRPr lang="en-GB" sz="1100" dirty="0">
              <a:solidFill>
                <a:schemeClr val="bg2"/>
              </a:solidFill>
            </a:endParaRPr>
          </a:p>
        </p:txBody>
      </p:sp>
      <p:pic>
        <p:nvPicPr>
          <p:cNvPr id="39" name="Picture 38" descr="Graphical user interface, website&#10;&#10;Description automatically generated">
            <a:extLst>
              <a:ext uri="{FF2B5EF4-FFF2-40B4-BE49-F238E27FC236}">
                <a16:creationId xmlns:a16="http://schemas.microsoft.com/office/drawing/2014/main" id="{02B3FA7C-D66F-4EA1-B662-C7E688D3254F}"/>
              </a:ext>
            </a:extLst>
          </p:cNvPr>
          <p:cNvPicPr>
            <a:picLocks noChangeAspect="1"/>
          </p:cNvPicPr>
          <p:nvPr/>
        </p:nvPicPr>
        <p:blipFill rotWithShape="1">
          <a:blip r:embed="rId7">
            <a:extLst>
              <a:ext uri="{28A0092B-C50C-407E-A947-70E740481C1C}">
                <a14:useLocalDpi xmlns:a14="http://schemas.microsoft.com/office/drawing/2010/main" val="0"/>
              </a:ext>
            </a:extLst>
          </a:blip>
          <a:srcRect t="5694" r="25683" b="6250"/>
          <a:stretch/>
        </p:blipFill>
        <p:spPr>
          <a:xfrm>
            <a:off x="63625" y="4284996"/>
            <a:ext cx="2177151" cy="1612267"/>
          </a:xfrm>
          <a:prstGeom prst="rect">
            <a:avLst/>
          </a:prstGeom>
        </p:spPr>
      </p:pic>
      <p:sp>
        <p:nvSpPr>
          <p:cNvPr id="40" name="TextBox 39">
            <a:extLst>
              <a:ext uri="{FF2B5EF4-FFF2-40B4-BE49-F238E27FC236}">
                <a16:creationId xmlns:a16="http://schemas.microsoft.com/office/drawing/2014/main" id="{37286EF7-278E-4C00-BAA6-A19056876D9F}"/>
              </a:ext>
            </a:extLst>
          </p:cNvPr>
          <p:cNvSpPr txBox="1"/>
          <p:nvPr/>
        </p:nvSpPr>
        <p:spPr>
          <a:xfrm>
            <a:off x="2189863" y="4323858"/>
            <a:ext cx="848457" cy="1477328"/>
          </a:xfrm>
          <a:prstGeom prst="rect">
            <a:avLst/>
          </a:prstGeom>
          <a:noFill/>
        </p:spPr>
        <p:txBody>
          <a:bodyPr wrap="square" rtlCol="0">
            <a:spAutoFit/>
          </a:bodyPr>
          <a:lstStyle/>
          <a:p>
            <a:r>
              <a:rPr lang="en-GB" sz="900" dirty="0">
                <a:solidFill>
                  <a:schemeClr val="tx2">
                    <a:lumMod val="40000"/>
                    <a:lumOff val="60000"/>
                  </a:schemeClr>
                </a:solidFill>
              </a:rPr>
              <a:t>Fig 2 [1-2] - Circled area  is not being lit up as the gun flare is in full flash; this area of gaming is not being ray traced</a:t>
            </a:r>
          </a:p>
        </p:txBody>
      </p:sp>
      <p:sp>
        <p:nvSpPr>
          <p:cNvPr id="41" name="Oval 40">
            <a:extLst>
              <a:ext uri="{FF2B5EF4-FFF2-40B4-BE49-F238E27FC236}">
                <a16:creationId xmlns:a16="http://schemas.microsoft.com/office/drawing/2014/main" id="{6A48E3D2-2791-4EAE-9A05-F28D839FC8E7}"/>
              </a:ext>
            </a:extLst>
          </p:cNvPr>
          <p:cNvSpPr/>
          <p:nvPr/>
        </p:nvSpPr>
        <p:spPr>
          <a:xfrm>
            <a:off x="606443" y="4323858"/>
            <a:ext cx="489310" cy="1542387"/>
          </a:xfrm>
          <a:prstGeom prst="ellipse">
            <a:avLst/>
          </a:prstGeom>
          <a:noFill/>
          <a:ln w="38100">
            <a:solidFill>
              <a:srgbClr val="FFFF00"/>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42" name="Rectangle 41">
            <a:extLst>
              <a:ext uri="{FF2B5EF4-FFF2-40B4-BE49-F238E27FC236}">
                <a16:creationId xmlns:a16="http://schemas.microsoft.com/office/drawing/2014/main" id="{8D9E2A65-5F94-43F6-BD03-BBC5A30FDA7E}"/>
              </a:ext>
            </a:extLst>
          </p:cNvPr>
          <p:cNvSpPr/>
          <p:nvPr/>
        </p:nvSpPr>
        <p:spPr>
          <a:xfrm>
            <a:off x="9133324" y="3389641"/>
            <a:ext cx="3055891" cy="1105454"/>
          </a:xfrm>
          <a:prstGeom prst="rect">
            <a:avLst/>
          </a:prstGeom>
          <a:solidFill>
            <a:schemeClr val="accent1">
              <a:lumMod val="75000"/>
            </a:schemeClr>
          </a:solid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TextBox 42">
            <a:extLst>
              <a:ext uri="{FF2B5EF4-FFF2-40B4-BE49-F238E27FC236}">
                <a16:creationId xmlns:a16="http://schemas.microsoft.com/office/drawing/2014/main" id="{AA7FD0EA-FD92-4E28-972A-961D753F0E89}"/>
              </a:ext>
            </a:extLst>
          </p:cNvPr>
          <p:cNvSpPr txBox="1"/>
          <p:nvPr/>
        </p:nvSpPr>
        <p:spPr>
          <a:xfrm>
            <a:off x="9186051" y="3346967"/>
            <a:ext cx="2869312" cy="523220"/>
          </a:xfrm>
          <a:prstGeom prst="rect">
            <a:avLst/>
          </a:prstGeom>
          <a:noFill/>
        </p:spPr>
        <p:txBody>
          <a:bodyPr wrap="square" rtlCol="0">
            <a:spAutoFit/>
          </a:bodyPr>
          <a:lstStyle/>
          <a:p>
            <a:pPr algn="ctr"/>
            <a:r>
              <a:rPr lang="en-GB" sz="1400" b="1" dirty="0">
                <a:solidFill>
                  <a:srgbClr val="FFC000"/>
                </a:solidFill>
              </a:rPr>
              <a:t>6</a:t>
            </a:r>
            <a:br>
              <a:rPr lang="en-GB" sz="1400" b="1" dirty="0">
                <a:solidFill>
                  <a:srgbClr val="FFC000"/>
                </a:solidFill>
              </a:rPr>
            </a:br>
            <a:r>
              <a:rPr lang="en-GB" sz="1400" b="1" dirty="0">
                <a:solidFill>
                  <a:srgbClr val="FFC000"/>
                </a:solidFill>
              </a:rPr>
              <a:t>Conclusion</a:t>
            </a:r>
          </a:p>
        </p:txBody>
      </p:sp>
      <p:sp>
        <p:nvSpPr>
          <p:cNvPr id="44" name="TextBox 43">
            <a:extLst>
              <a:ext uri="{FF2B5EF4-FFF2-40B4-BE49-F238E27FC236}">
                <a16:creationId xmlns:a16="http://schemas.microsoft.com/office/drawing/2014/main" id="{EF6C24FD-A4AB-49A6-9AA1-059C9CF0C063}"/>
              </a:ext>
            </a:extLst>
          </p:cNvPr>
          <p:cNvSpPr txBox="1"/>
          <p:nvPr/>
        </p:nvSpPr>
        <p:spPr>
          <a:xfrm>
            <a:off x="9136109" y="3749182"/>
            <a:ext cx="2869312" cy="769441"/>
          </a:xfrm>
          <a:prstGeom prst="rect">
            <a:avLst/>
          </a:prstGeom>
          <a:noFill/>
        </p:spPr>
        <p:txBody>
          <a:bodyPr wrap="square" rtlCol="0">
            <a:spAutoFit/>
          </a:bodyPr>
          <a:lstStyle/>
          <a:p>
            <a:r>
              <a:rPr lang="en-GB" sz="1100" dirty="0">
                <a:solidFill>
                  <a:schemeClr val="bg2"/>
                </a:solidFill>
              </a:rPr>
              <a:t>This investigation speculates the possible reason for gun flashes not being ray traced - the frame rate drop per flash would detriment the player experience.</a:t>
            </a:r>
          </a:p>
        </p:txBody>
      </p:sp>
      <p:sp>
        <p:nvSpPr>
          <p:cNvPr id="45" name="Rectangle 44">
            <a:extLst>
              <a:ext uri="{FF2B5EF4-FFF2-40B4-BE49-F238E27FC236}">
                <a16:creationId xmlns:a16="http://schemas.microsoft.com/office/drawing/2014/main" id="{993973E2-02A6-424E-8996-1D405A7AB829}"/>
              </a:ext>
            </a:extLst>
          </p:cNvPr>
          <p:cNvSpPr/>
          <p:nvPr/>
        </p:nvSpPr>
        <p:spPr>
          <a:xfrm>
            <a:off x="9127035" y="4518623"/>
            <a:ext cx="3064965" cy="2327443"/>
          </a:xfrm>
          <a:prstGeom prst="rect">
            <a:avLst/>
          </a:prstGeom>
          <a:solidFill>
            <a:schemeClr val="accent1">
              <a:lumMod val="50000"/>
            </a:schemeClr>
          </a:solid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6" name="TextBox 45">
            <a:extLst>
              <a:ext uri="{FF2B5EF4-FFF2-40B4-BE49-F238E27FC236}">
                <a16:creationId xmlns:a16="http://schemas.microsoft.com/office/drawing/2014/main" id="{9A8C74C9-F454-4A4C-ACB4-9D51C8E88C18}"/>
              </a:ext>
            </a:extLst>
          </p:cNvPr>
          <p:cNvSpPr txBox="1"/>
          <p:nvPr/>
        </p:nvSpPr>
        <p:spPr>
          <a:xfrm>
            <a:off x="9172853" y="4479152"/>
            <a:ext cx="2869312" cy="307777"/>
          </a:xfrm>
          <a:prstGeom prst="rect">
            <a:avLst/>
          </a:prstGeom>
          <a:noFill/>
        </p:spPr>
        <p:txBody>
          <a:bodyPr wrap="square" rtlCol="0">
            <a:spAutoFit/>
          </a:bodyPr>
          <a:lstStyle/>
          <a:p>
            <a:pPr algn="ctr"/>
            <a:r>
              <a:rPr lang="en-GB" sz="1400" b="1" dirty="0">
                <a:solidFill>
                  <a:srgbClr val="FFC000"/>
                </a:solidFill>
              </a:rPr>
              <a:t>References</a:t>
            </a:r>
          </a:p>
        </p:txBody>
      </p:sp>
      <p:sp>
        <p:nvSpPr>
          <p:cNvPr id="47" name="TextBox 46">
            <a:extLst>
              <a:ext uri="{FF2B5EF4-FFF2-40B4-BE49-F238E27FC236}">
                <a16:creationId xmlns:a16="http://schemas.microsoft.com/office/drawing/2014/main" id="{33381289-1C09-451E-8953-834290C52B18}"/>
              </a:ext>
            </a:extLst>
          </p:cNvPr>
          <p:cNvSpPr txBox="1"/>
          <p:nvPr/>
        </p:nvSpPr>
        <p:spPr>
          <a:xfrm>
            <a:off x="9136108" y="4696657"/>
            <a:ext cx="3040525" cy="2106474"/>
          </a:xfrm>
          <a:prstGeom prst="rect">
            <a:avLst/>
          </a:prstGeom>
          <a:noFill/>
        </p:spPr>
        <p:txBody>
          <a:bodyPr wrap="square" rtlCol="0">
            <a:spAutoFit/>
          </a:bodyPr>
          <a:lstStyle/>
          <a:p>
            <a:pPr marL="406400" indent="-406400">
              <a:lnSpc>
                <a:spcPct val="107000"/>
              </a:lnSpc>
              <a:spcAft>
                <a:spcPts val="800"/>
              </a:spcAft>
            </a:pPr>
            <a:r>
              <a:rPr lang="en-GB" sz="800" dirty="0">
                <a:solidFill>
                  <a:schemeClr val="tx2">
                    <a:lumMod val="40000"/>
                    <a:lumOff val="60000"/>
                  </a:schemeClr>
                </a:solidFill>
                <a:effectLst/>
                <a:latin typeface="Calibri" panose="020F0502020204030204" pitchFamily="34" charset="0"/>
                <a:ea typeface="Calibri" panose="020F0502020204030204" pitchFamily="34" charset="0"/>
                <a:cs typeface="Calibri" panose="020F0502020204030204" pitchFamily="34" charset="0"/>
              </a:rPr>
              <a:t>[1]	Electronic Arts, “Battlefield V.” .</a:t>
            </a:r>
          </a:p>
          <a:p>
            <a:pPr marL="406400" indent="-406400">
              <a:lnSpc>
                <a:spcPct val="107000"/>
              </a:lnSpc>
              <a:spcAft>
                <a:spcPts val="800"/>
              </a:spcAft>
            </a:pPr>
            <a:r>
              <a:rPr lang="en-GB" sz="800" dirty="0">
                <a:solidFill>
                  <a:schemeClr val="tx2">
                    <a:lumMod val="40000"/>
                    <a:lumOff val="60000"/>
                  </a:schemeClr>
                </a:solidFill>
                <a:effectLst/>
                <a:latin typeface="Calibri" panose="020F0502020204030204" pitchFamily="34" charset="0"/>
                <a:ea typeface="Calibri" panose="020F0502020204030204" pitchFamily="34" charset="0"/>
                <a:cs typeface="Calibri" panose="020F0502020204030204" pitchFamily="34" charset="0"/>
              </a:rPr>
              <a:t>[2]	“(2) Battlefield 5 SP/MP RTX 3080 | 1440p &amp; 2160p RTX/DLSS | FRAME-RATE TEST - YouTube.” [Online]. Available: https://www.youtube.com/watch?v=ZzJoMKRAkrw&amp;t=88s. [Accessed: 25-Feb-2021].</a:t>
            </a:r>
          </a:p>
          <a:p>
            <a:pPr marL="406400" indent="-406400">
              <a:lnSpc>
                <a:spcPct val="107000"/>
              </a:lnSpc>
              <a:spcAft>
                <a:spcPts val="800"/>
              </a:spcAft>
            </a:pPr>
            <a:r>
              <a:rPr lang="en-GB" sz="800" dirty="0">
                <a:solidFill>
                  <a:schemeClr val="tx2">
                    <a:lumMod val="40000"/>
                    <a:lumOff val="60000"/>
                  </a:schemeClr>
                </a:solidFill>
                <a:effectLst/>
                <a:latin typeface="Calibri" panose="020F0502020204030204" pitchFamily="34" charset="0"/>
                <a:ea typeface="Calibri" panose="020F0502020204030204" pitchFamily="34" charset="0"/>
                <a:cs typeface="Calibri" panose="020F0502020204030204" pitchFamily="34" charset="0"/>
              </a:rPr>
              <a:t>[3]	F. Sans and R. Carmona, “A Comparison between GPU-based Volume Ray Casting Implementations: Fragment Shader, Compute Shader, OpenCL, and CUDA,” vol. 20, no. 2, 2017.</a:t>
            </a:r>
          </a:p>
          <a:p>
            <a:pPr marL="406400" indent="-406400">
              <a:lnSpc>
                <a:spcPct val="107000"/>
              </a:lnSpc>
              <a:spcAft>
                <a:spcPts val="800"/>
              </a:spcAft>
            </a:pPr>
            <a:r>
              <a:rPr lang="en-GB" sz="800" dirty="0">
                <a:solidFill>
                  <a:schemeClr val="tx2">
                    <a:lumMod val="40000"/>
                    <a:lumOff val="60000"/>
                  </a:schemeClr>
                </a:solidFill>
                <a:effectLst/>
                <a:latin typeface="Calibri" panose="020F0502020204030204" pitchFamily="34" charset="0"/>
                <a:ea typeface="Calibri" panose="020F0502020204030204" pitchFamily="34" charset="0"/>
              </a:rPr>
              <a:t>[4]	P. Shirley, “A Ray Tracing Method for Illumination Calculation in Diffuse-Specular Scenes 1 Introduction 2 Background 3 Algorithm.”</a:t>
            </a:r>
            <a:endParaRPr lang="en-GB" sz="800" dirty="0">
              <a:solidFill>
                <a:schemeClr val="tx2">
                  <a:lumMod val="40000"/>
                  <a:lumOff val="60000"/>
                </a:schemeClr>
              </a:solidFill>
            </a:endParaRPr>
          </a:p>
        </p:txBody>
      </p:sp>
      <p:sp>
        <p:nvSpPr>
          <p:cNvPr id="50" name="Rectangle 49">
            <a:extLst>
              <a:ext uri="{FF2B5EF4-FFF2-40B4-BE49-F238E27FC236}">
                <a16:creationId xmlns:a16="http://schemas.microsoft.com/office/drawing/2014/main" id="{7C6B7FF4-9FB8-481E-902E-5D18270B5FC9}"/>
              </a:ext>
            </a:extLst>
          </p:cNvPr>
          <p:cNvSpPr/>
          <p:nvPr/>
        </p:nvSpPr>
        <p:spPr>
          <a:xfrm>
            <a:off x="0" y="6368791"/>
            <a:ext cx="9105373" cy="477275"/>
          </a:xfrm>
          <a:prstGeom prst="rect">
            <a:avLst/>
          </a:prstGeom>
          <a:solidFill>
            <a:schemeClr val="accent1">
              <a:lumMod val="75000"/>
            </a:schemeClr>
          </a:solid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TextBox 50">
            <a:extLst>
              <a:ext uri="{FF2B5EF4-FFF2-40B4-BE49-F238E27FC236}">
                <a16:creationId xmlns:a16="http://schemas.microsoft.com/office/drawing/2014/main" id="{E6C2D9A7-D706-4973-97D9-292AFC8D646C}"/>
              </a:ext>
            </a:extLst>
          </p:cNvPr>
          <p:cNvSpPr txBox="1"/>
          <p:nvPr/>
        </p:nvSpPr>
        <p:spPr>
          <a:xfrm>
            <a:off x="47919" y="6441270"/>
            <a:ext cx="9255488" cy="307777"/>
          </a:xfrm>
          <a:prstGeom prst="rect">
            <a:avLst/>
          </a:prstGeom>
          <a:noFill/>
        </p:spPr>
        <p:txBody>
          <a:bodyPr wrap="square" rtlCol="0">
            <a:spAutoFit/>
          </a:bodyPr>
          <a:lstStyle/>
          <a:p>
            <a:r>
              <a:rPr lang="en-GB" sz="1400" dirty="0">
                <a:solidFill>
                  <a:schemeClr val="bg1">
                    <a:lumMod val="75000"/>
                  </a:schemeClr>
                </a:solidFill>
              </a:rPr>
              <a:t> Richard Harris 		 BSc Computing (Games Development)	151406@student.uwtsd.ac.uk</a:t>
            </a:r>
          </a:p>
        </p:txBody>
      </p:sp>
      <p:pic>
        <p:nvPicPr>
          <p:cNvPr id="53" name="Picture 52">
            <a:extLst>
              <a:ext uri="{FF2B5EF4-FFF2-40B4-BE49-F238E27FC236}">
                <a16:creationId xmlns:a16="http://schemas.microsoft.com/office/drawing/2014/main" id="{C2FA3E43-9998-4EE1-AFC0-B3343BE3550C}"/>
              </a:ext>
            </a:extLst>
          </p:cNvPr>
          <p:cNvPicPr>
            <a:picLocks noChangeAspect="1"/>
          </p:cNvPicPr>
          <p:nvPr/>
        </p:nvPicPr>
        <p:blipFill>
          <a:blip r:embed="rId8"/>
          <a:stretch>
            <a:fillRect/>
          </a:stretch>
        </p:blipFill>
        <p:spPr>
          <a:xfrm>
            <a:off x="10495501" y="85459"/>
            <a:ext cx="1581430" cy="450708"/>
          </a:xfrm>
          <a:prstGeom prst="rect">
            <a:avLst/>
          </a:prstGeom>
        </p:spPr>
      </p:pic>
    </p:spTree>
    <p:extLst>
      <p:ext uri="{BB962C8B-B14F-4D97-AF65-F5344CB8AC3E}">
        <p14:creationId xmlns:p14="http://schemas.microsoft.com/office/powerpoint/2010/main" val="3295151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182</TotalTime>
  <Words>613</Words>
  <Application>Microsoft Office PowerPoint</Application>
  <PresentationFormat>Widescreen</PresentationFormat>
  <Paragraphs>26</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Richard Hankey</dc:creator>
  <cp:lastModifiedBy>Richard Hankey</cp:lastModifiedBy>
  <cp:revision>17</cp:revision>
  <dcterms:created xsi:type="dcterms:W3CDTF">2021-07-22T12:59:37Z</dcterms:created>
  <dcterms:modified xsi:type="dcterms:W3CDTF">2021-07-22T16:02:35Z</dcterms:modified>
</cp:coreProperties>
</file>