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12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F6EF73-FC26-4858-9E71-C21B39A9090E}" type="datetimeFigureOut">
              <a:rPr lang="en-GB" smtClean="0"/>
              <a:t>07/02/2019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F278FC-80A2-4FC4-B302-ED3E67570376}"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F278FC-80A2-4FC4-B302-ED3E67570376}"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F278FC-80A2-4FC4-B302-ED3E67570376}"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F278FC-80A2-4FC4-B302-ED3E67570376}" type="slidenum">
              <a:rPr lang="en-GB" smtClean="0"/>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F278FC-80A2-4FC4-B302-ED3E67570376}"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F278FC-80A2-4FC4-B302-ED3E67570376}"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F278FC-80A2-4FC4-B302-ED3E67570376}" type="slidenum">
              <a:rPr lang="en-GB" smtClean="0"/>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F278FC-80A2-4FC4-B302-ED3E67570376}"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F278FC-80A2-4FC4-B302-ED3E67570376}" type="slidenum">
              <a:rPr lang="en-GB" smtClean="0"/>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F278FC-80A2-4FC4-B302-ED3E67570376}" type="slidenum">
              <a:rPr lang="en-GB" smtClean="0"/>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F278FC-80A2-4FC4-B302-ED3E67570376}" type="slidenum">
              <a:rPr lang="en-GB" smtClean="0"/>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F278FC-80A2-4FC4-B302-ED3E67570376}" type="slidenum">
              <a:rPr lang="en-GB" smtClean="0"/>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F278FC-80A2-4FC4-B302-ED3E67570376}" type="slidenum">
              <a:rPr lang="en-GB" smtClean="0"/>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F278FC-80A2-4FC4-B302-ED3E67570376}" type="slidenum">
              <a:rPr lang="en-GB" smtClean="0"/>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F278FC-80A2-4FC4-B302-ED3E67570376}" type="slidenum">
              <a:rPr lang="en-GB" smtClean="0"/>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F278FC-80A2-4FC4-B302-ED3E67570376}" type="slidenum">
              <a:rPr lang="en-GB" smtClean="0"/>
              <a:t>15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7C93E37-1D4E-4CA0-BE75-9074D493E28E}"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1700C7-F3FB-4801-A99E-CDF95D43B8D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7C93E37-1D4E-4CA0-BE75-9074D493E28E}"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1700C7-F3FB-4801-A99E-CDF95D43B8D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C93E37-1D4E-4CA0-BE75-9074D493E28E}"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1700C7-F3FB-4801-A99E-CDF95D43B8D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7C93E37-1D4E-4CA0-BE75-9074D493E28E}" type="datetimeFigureOut">
              <a:rPr lang="en-GB" smtClean="0"/>
              <a:t>07/02/2019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1700C7-F3FB-4801-A99E-CDF95D43B8D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7C93E37-1D4E-4CA0-BE75-9074D493E28E}" type="datetimeFigureOut">
              <a:rPr lang="en-GB" smtClean="0"/>
              <a:t>07/02/2019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1700C7-F3FB-4801-A99E-CDF95D43B8D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7C93E37-1D4E-4CA0-BE75-9074D493E28E}" type="datetimeFigureOut">
              <a:rPr lang="en-GB" smtClean="0"/>
              <a:t>07/02/2019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1700C7-F3FB-4801-A99E-CDF95D43B8D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C93E37-1D4E-4CA0-BE75-9074D493E28E}" type="datetimeFigureOut">
              <a:rPr lang="en-GB" smtClean="0"/>
              <a:t>07/02/2019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1700C7-F3FB-4801-A99E-CDF95D43B8D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C93E37-1D4E-4CA0-BE75-9074D493E28E}" type="datetimeFigureOut">
              <a:rPr lang="en-GB" smtClean="0"/>
              <a:t>07/02/2019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1700C7-F3FB-4801-A99E-CDF95D43B8D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C93E37-1D4E-4CA0-BE75-9074D493E28E}" type="datetimeFigureOut">
              <a:rPr lang="en-GB" smtClean="0"/>
              <a:t>07/02/2019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1700C7-F3FB-4801-A99E-CDF95D43B8D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7C93E37-1D4E-4CA0-BE75-9074D493E28E}"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1700C7-F3FB-4801-A99E-CDF95D43B8D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7C93E37-1D4E-4CA0-BE75-9074D493E28E}" type="datetimeFigureOut">
              <a:rPr lang="en-GB" smtClean="0"/>
              <a:t>07/02/2019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1700C7-F3FB-4801-A99E-CDF95D43B8D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C93E37-1D4E-4CA0-BE75-9074D493E28E}" type="datetimeFigureOut">
              <a:rPr lang="en-GB" smtClean="0"/>
              <a:t>07/02/2019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1700C7-F3FB-4801-A99E-CDF95D43B8D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38.png"/></Relationships>
</file>

<file path=ppt/slides/_rels/slide1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image" Target="../media/image44.png"/></Relationships>
</file>

<file path=ppt/slides/_rels/slide1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764704"/>
            <a:ext cx="7772400" cy="1470025"/>
          </a:xfrm>
        </p:spPr>
        <p:txBody>
          <a:bodyPr>
            <a:normAutofit/>
          </a:bodyPr>
          <a:lstStyle/>
          <a:p>
            <a:r>
              <a:rPr lang="en-GB" sz="4000" dirty="0" smtClean="0"/>
              <a:t>Advanced Stress Analysis</a:t>
            </a:r>
            <a:br>
              <a:rPr lang="en-GB" sz="4000" dirty="0" smtClean="0"/>
            </a:br>
            <a:r>
              <a:rPr lang="en-GB" sz="4000" dirty="0" smtClean="0"/>
              <a:t>&amp; FEA</a:t>
            </a:r>
            <a:endParaRPr lang="en-GB" sz="4000" dirty="0"/>
          </a:p>
        </p:txBody>
      </p:sp>
      <p:sp>
        <p:nvSpPr>
          <p:cNvPr id="3" name="Subtitle 2"/>
          <p:cNvSpPr>
            <a:spLocks noGrp="1"/>
          </p:cNvSpPr>
          <p:nvPr>
            <p:ph type="subTitle" idx="1"/>
          </p:nvPr>
        </p:nvSpPr>
        <p:spPr>
          <a:xfrm>
            <a:off x="1475656" y="2852936"/>
            <a:ext cx="6400800" cy="3240360"/>
          </a:xfrm>
        </p:spPr>
        <p:txBody>
          <a:bodyPr>
            <a:normAutofit fontScale="92500" lnSpcReduction="20000"/>
          </a:bodyPr>
          <a:lstStyle/>
          <a:p>
            <a:r>
              <a:rPr lang="en-GB" sz="3900" i="1" dirty="0" smtClean="0"/>
              <a:t>Rob Goodson</a:t>
            </a:r>
          </a:p>
          <a:p>
            <a:endParaRPr lang="en-GB" dirty="0" smtClean="0"/>
          </a:p>
          <a:p>
            <a:pPr>
              <a:buFont typeface="Arial" pitchFamily="34" charset="0"/>
              <a:buChar char="•"/>
            </a:pPr>
            <a:r>
              <a:rPr lang="en-GB" sz="2800" dirty="0" smtClean="0"/>
              <a:t>Strain Energy</a:t>
            </a:r>
          </a:p>
          <a:p>
            <a:pPr>
              <a:buFont typeface="Arial" pitchFamily="34" charset="0"/>
              <a:buChar char="•"/>
            </a:pPr>
            <a:r>
              <a:rPr lang="en-GB" sz="2800" dirty="0" smtClean="0"/>
              <a:t>Buckling of Struts</a:t>
            </a:r>
          </a:p>
          <a:p>
            <a:pPr>
              <a:buFont typeface="Arial" pitchFamily="34" charset="0"/>
              <a:buChar char="•"/>
            </a:pPr>
            <a:r>
              <a:rPr lang="en-GB" sz="2800" dirty="0" smtClean="0"/>
              <a:t>Theories of Elastic Failure</a:t>
            </a:r>
          </a:p>
          <a:p>
            <a:pPr>
              <a:buFont typeface="Arial" pitchFamily="34" charset="0"/>
              <a:buChar char="•"/>
            </a:pPr>
            <a:r>
              <a:rPr lang="en-GB" sz="2800" dirty="0" smtClean="0"/>
              <a:t>Residual Stress</a:t>
            </a:r>
          </a:p>
          <a:p>
            <a:pPr>
              <a:buFont typeface="Arial" pitchFamily="34" charset="0"/>
              <a:buChar char="•"/>
            </a:pPr>
            <a:r>
              <a:rPr lang="en-GB" sz="2800" dirty="0" smtClean="0"/>
              <a:t>Contact Stress</a:t>
            </a:r>
          </a:p>
          <a:p>
            <a:pPr>
              <a:buFont typeface="Arial" pitchFamily="34" charset="0"/>
              <a:buChar char="•"/>
            </a:pPr>
            <a:endParaRPr lang="en-GB" sz="2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4000" dirty="0" smtClean="0"/>
              <a:t>Strain Energy</a:t>
            </a:r>
            <a:endParaRPr lang="en-GB" sz="4000" dirty="0"/>
          </a:p>
        </p:txBody>
      </p:sp>
      <p:sp>
        <p:nvSpPr>
          <p:cNvPr id="3" name="Content Placeholder 2"/>
          <p:cNvSpPr>
            <a:spLocks noGrp="1"/>
          </p:cNvSpPr>
          <p:nvPr>
            <p:ph idx="1"/>
          </p:nvPr>
        </p:nvSpPr>
        <p:spPr>
          <a:xfrm>
            <a:off x="457200" y="1268760"/>
            <a:ext cx="8229600" cy="4857403"/>
          </a:xfrm>
        </p:spPr>
        <p:txBody>
          <a:bodyPr>
            <a:normAutofit/>
          </a:bodyPr>
          <a:lstStyle/>
          <a:p>
            <a:pPr>
              <a:buNone/>
            </a:pPr>
            <a:r>
              <a:rPr lang="en-GB" sz="2400" dirty="0" smtClean="0"/>
              <a:t>	Energy stored within a material when deformed &amp; released when material unloaded ~ </a:t>
            </a:r>
            <a:r>
              <a:rPr lang="en-GB" sz="2400" i="1" dirty="0" smtClean="0"/>
              <a:t>Hooke’s Law obeyed</a:t>
            </a:r>
            <a:r>
              <a:rPr lang="en-GB" sz="2400" dirty="0" smtClean="0"/>
              <a:t>.</a:t>
            </a:r>
          </a:p>
          <a:p>
            <a:pPr>
              <a:buNone/>
            </a:pPr>
            <a:endParaRPr lang="en-GB" sz="1000" dirty="0" smtClean="0"/>
          </a:p>
          <a:p>
            <a:pPr>
              <a:buNone/>
            </a:pPr>
            <a:r>
              <a:rPr lang="en-GB" sz="2400" dirty="0" smtClean="0"/>
              <a:t>	</a:t>
            </a:r>
            <a:r>
              <a:rPr lang="en-GB" sz="2400" i="1" dirty="0" smtClean="0"/>
              <a:t>Strain energy (U) </a:t>
            </a:r>
            <a:r>
              <a:rPr lang="en-GB" sz="2400" dirty="0" smtClean="0"/>
              <a:t>equates to </a:t>
            </a:r>
            <a:r>
              <a:rPr lang="en-GB" sz="2400" i="1" dirty="0" smtClean="0"/>
              <a:t>Work Done</a:t>
            </a:r>
            <a:r>
              <a:rPr lang="en-GB" sz="2400" dirty="0" smtClean="0"/>
              <a:t> in deforming material as a result of the Principle of Conservation of Energy.</a:t>
            </a:r>
          </a:p>
          <a:p>
            <a:pPr>
              <a:buNone/>
            </a:pPr>
            <a:endParaRPr lang="en-GB" sz="1000" dirty="0" smtClean="0"/>
          </a:p>
          <a:p>
            <a:pPr>
              <a:buNone/>
            </a:pPr>
            <a:r>
              <a:rPr lang="en-GB" sz="2400" dirty="0" smtClean="0"/>
              <a:t>	Recall:   </a:t>
            </a:r>
            <a:r>
              <a:rPr lang="en-GB" sz="2400" i="1" dirty="0" smtClean="0"/>
              <a:t>Work Done = Force x Displacement </a:t>
            </a:r>
            <a:r>
              <a:rPr lang="en-GB" sz="2400" dirty="0" smtClean="0"/>
              <a:t>(Nm or J)</a:t>
            </a:r>
          </a:p>
          <a:p>
            <a:pPr>
              <a:buNone/>
            </a:pPr>
            <a:endParaRPr lang="en-GB" sz="2400" dirty="0" smtClean="0"/>
          </a:p>
          <a:p>
            <a:pPr>
              <a:buNone/>
            </a:pPr>
            <a:endParaRPr lang="en-GB" sz="2400" dirty="0" smtClean="0"/>
          </a:p>
          <a:p>
            <a:pPr>
              <a:buNone/>
            </a:pPr>
            <a:endParaRPr lang="en-GB" sz="2400" dirty="0"/>
          </a:p>
          <a:p>
            <a:pPr>
              <a:buNone/>
            </a:pPr>
            <a:endParaRPr lang="en-GB" sz="2400" dirty="0" smtClean="0"/>
          </a:p>
          <a:p>
            <a:pPr>
              <a:buNone/>
            </a:pPr>
            <a:r>
              <a:rPr lang="en-GB" sz="2400" dirty="0" smtClean="0"/>
              <a:t>	Resilience is Strain Energy per unit volume (J/m</a:t>
            </a:r>
            <a:r>
              <a:rPr lang="en-GB" sz="2400" baseline="30000" dirty="0" smtClean="0"/>
              <a:t>3</a:t>
            </a:r>
            <a:r>
              <a:rPr lang="en-GB" sz="2400" dirty="0" smtClean="0"/>
              <a:t>)</a:t>
            </a:r>
            <a:endParaRPr lang="en-GB" sz="2400" dirty="0"/>
          </a:p>
        </p:txBody>
      </p:sp>
      <p:pic>
        <p:nvPicPr>
          <p:cNvPr id="4" name="Picture 3" descr="Scan10081"/>
          <p:cNvPicPr/>
          <p:nvPr/>
        </p:nvPicPr>
        <p:blipFill>
          <a:blip r:embed="rId3" cstate="print"/>
          <a:srcRect l="27650" t="22668" r="24873" b="64236"/>
          <a:stretch>
            <a:fillRect/>
          </a:stretch>
        </p:blipFill>
        <p:spPr bwMode="auto">
          <a:xfrm>
            <a:off x="2483768" y="3789040"/>
            <a:ext cx="4104456" cy="151216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92088"/>
          </a:xfrm>
        </p:spPr>
        <p:txBody>
          <a:bodyPr>
            <a:normAutofit/>
          </a:bodyPr>
          <a:lstStyle/>
          <a:p>
            <a:r>
              <a:rPr lang="en-GB" sz="3600" dirty="0" smtClean="0"/>
              <a:t>Strain energy in tension (no bar weight)</a:t>
            </a:r>
            <a:endParaRPr lang="en-GB" sz="3600" dirty="0"/>
          </a:p>
        </p:txBody>
      </p:sp>
      <p:sp>
        <p:nvSpPr>
          <p:cNvPr id="3" name="Content Placeholder 2"/>
          <p:cNvSpPr>
            <a:spLocks noGrp="1"/>
          </p:cNvSpPr>
          <p:nvPr>
            <p:ph idx="1"/>
          </p:nvPr>
        </p:nvSpPr>
        <p:spPr>
          <a:xfrm>
            <a:off x="467544" y="908720"/>
            <a:ext cx="8229600" cy="5616624"/>
          </a:xfrm>
        </p:spPr>
        <p:txBody>
          <a:bodyPr>
            <a:normAutofit/>
          </a:bodyPr>
          <a:lstStyle/>
          <a:p>
            <a:pPr>
              <a:buNone/>
            </a:pPr>
            <a:r>
              <a:rPr lang="en-GB" sz="2400" dirty="0" smtClean="0"/>
              <a:t>	In tension (or compression) for constant cross-section, then</a:t>
            </a:r>
          </a:p>
          <a:p>
            <a:pPr>
              <a:buNone/>
            </a:pPr>
            <a:r>
              <a:rPr lang="en-GB" sz="2400" dirty="0" smtClean="0"/>
              <a:t>	from area under the graph (right-angled triangle):</a:t>
            </a:r>
          </a:p>
          <a:p>
            <a:pPr>
              <a:buNone/>
            </a:pPr>
            <a:endParaRPr lang="en-GB" sz="1000" dirty="0"/>
          </a:p>
          <a:p>
            <a:pPr>
              <a:buNone/>
            </a:pPr>
            <a:endParaRPr lang="en-GB" sz="2400" dirty="0" smtClean="0"/>
          </a:p>
          <a:p>
            <a:pPr>
              <a:buNone/>
            </a:pPr>
            <a:endParaRPr lang="en-GB" sz="1000" dirty="0" smtClean="0"/>
          </a:p>
          <a:p>
            <a:pPr>
              <a:buNone/>
            </a:pPr>
            <a:r>
              <a:rPr lang="en-GB" sz="2400" dirty="0" smtClean="0"/>
              <a:t>	Now,</a:t>
            </a:r>
          </a:p>
          <a:p>
            <a:pPr>
              <a:buNone/>
            </a:pPr>
            <a:endParaRPr lang="en-GB" sz="2400" dirty="0"/>
          </a:p>
          <a:p>
            <a:pPr>
              <a:buNone/>
            </a:pPr>
            <a:r>
              <a:rPr lang="en-GB" sz="2400" dirty="0" smtClean="0"/>
              <a:t>	So,</a:t>
            </a:r>
          </a:p>
          <a:p>
            <a:pPr>
              <a:buNone/>
            </a:pPr>
            <a:endParaRPr lang="en-GB" sz="2400" dirty="0"/>
          </a:p>
          <a:p>
            <a:pPr>
              <a:buNone/>
            </a:pPr>
            <a:r>
              <a:rPr lang="en-GB" sz="2400" dirty="0" smtClean="0"/>
              <a:t>	Above equation for strain energy can be written in terms of stress:</a:t>
            </a:r>
          </a:p>
          <a:p>
            <a:pPr>
              <a:buNone/>
            </a:pPr>
            <a:endParaRPr lang="en-GB" sz="2400" dirty="0" smtClean="0"/>
          </a:p>
          <a:p>
            <a:pPr>
              <a:buNone/>
            </a:pPr>
            <a:r>
              <a:rPr lang="en-GB" sz="2400" dirty="0" smtClean="0"/>
              <a:t>	Given resilience is 	     then,  </a:t>
            </a:r>
            <a:r>
              <a:rPr lang="en-GB" sz="2400" i="1" dirty="0" smtClean="0"/>
              <a:t>resilience</a:t>
            </a:r>
            <a:endParaRPr lang="en-GB" sz="2400" i="1" dirty="0"/>
          </a:p>
        </p:txBody>
      </p:sp>
      <p:sp>
        <p:nvSpPr>
          <p:cNvPr id="205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049" name="Picture 1"/>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347864" y="1916832"/>
            <a:ext cx="2720302" cy="576064"/>
          </a:xfrm>
          <a:prstGeom prst="rect">
            <a:avLst/>
          </a:prstGeom>
          <a:noFill/>
        </p:spPr>
      </p:pic>
      <p:sp>
        <p:nvSpPr>
          <p:cNvPr id="2052"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051" name="Picture 3"/>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3347864" y="2636912"/>
            <a:ext cx="2478275" cy="504056"/>
          </a:xfrm>
          <a:prstGeom prst="rect">
            <a:avLst/>
          </a:prstGeom>
          <a:noFill/>
        </p:spPr>
      </p:pic>
      <p:sp>
        <p:nvSpPr>
          <p:cNvPr id="2054" name="Rectangle 6"/>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053" name="Picture 5"/>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3419872" y="3501008"/>
            <a:ext cx="2029489" cy="504056"/>
          </a:xfrm>
          <a:prstGeom prst="rect">
            <a:avLst/>
          </a:prstGeom>
          <a:noFill/>
        </p:spPr>
      </p:pic>
      <p:sp>
        <p:nvSpPr>
          <p:cNvPr id="2056" name="Rectangle 8"/>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055" name="Picture 7"/>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3419872" y="4941168"/>
            <a:ext cx="2732514" cy="504056"/>
          </a:xfrm>
          <a:prstGeom prst="rect">
            <a:avLst/>
          </a:prstGeom>
          <a:noFill/>
        </p:spPr>
      </p:pic>
      <p:sp>
        <p:nvSpPr>
          <p:cNvPr id="2058" name="Rectangle 10"/>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057" name="Picture 9"/>
          <p:cNvPicPr>
            <a:picLocks noChangeAspect="1" noChangeArrowheads="1"/>
          </p:cNvPicPr>
          <p:nvPr/>
        </p:nvPicPr>
        <p:blipFill>
          <a:blip r:embed="rId7" cstate="print">
            <a:clrChange>
              <a:clrFrom>
                <a:srgbClr val="FFFFFF"/>
              </a:clrFrom>
              <a:clrTo>
                <a:srgbClr val="FFFFFF">
                  <a:alpha val="0"/>
                </a:srgbClr>
              </a:clrTo>
            </a:clrChange>
          </a:blip>
          <a:srcRect/>
          <a:stretch>
            <a:fillRect/>
          </a:stretch>
        </p:blipFill>
        <p:spPr bwMode="auto">
          <a:xfrm>
            <a:off x="3275856" y="5589240"/>
            <a:ext cx="244827" cy="504056"/>
          </a:xfrm>
          <a:prstGeom prst="rect">
            <a:avLst/>
          </a:prstGeom>
          <a:noFill/>
        </p:spPr>
      </p:pic>
      <p:sp>
        <p:nvSpPr>
          <p:cNvPr id="2060" name="Rectangle 1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059" name="Picture 11"/>
          <p:cNvPicPr>
            <a:picLocks noChangeAspect="1" noChangeArrowheads="1"/>
          </p:cNvPicPr>
          <p:nvPr/>
        </p:nvPicPr>
        <p:blipFill>
          <a:blip r:embed="rId8" cstate="print">
            <a:clrChange>
              <a:clrFrom>
                <a:srgbClr val="FFFFFF"/>
              </a:clrFrom>
              <a:clrTo>
                <a:srgbClr val="FFFFFF">
                  <a:alpha val="0"/>
                </a:srgbClr>
              </a:clrTo>
            </a:clrChange>
          </a:blip>
          <a:srcRect/>
          <a:stretch>
            <a:fillRect/>
          </a:stretch>
        </p:blipFill>
        <p:spPr bwMode="auto">
          <a:xfrm>
            <a:off x="5652120" y="5589240"/>
            <a:ext cx="792088" cy="528059"/>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06090"/>
          </a:xfrm>
        </p:spPr>
        <p:txBody>
          <a:bodyPr>
            <a:normAutofit/>
          </a:bodyPr>
          <a:lstStyle/>
          <a:p>
            <a:r>
              <a:rPr lang="en-GB" sz="3600" dirty="0" smtClean="0"/>
              <a:t>Strain energy including weight</a:t>
            </a:r>
            <a:r>
              <a:rPr lang="en-GB" sz="3600" dirty="0"/>
              <a:t> </a:t>
            </a:r>
            <a:r>
              <a:rPr lang="en-GB" sz="3600" dirty="0" smtClean="0"/>
              <a:t>of bar</a:t>
            </a:r>
            <a:endParaRPr lang="en-GB" sz="3600" dirty="0"/>
          </a:p>
        </p:txBody>
      </p:sp>
      <p:pic>
        <p:nvPicPr>
          <p:cNvPr id="5" name="Content Placeholder 4" descr="Scan10082"/>
          <p:cNvPicPr>
            <a:picLocks noGrp="1"/>
          </p:cNvPicPr>
          <p:nvPr>
            <p:ph idx="1"/>
          </p:nvPr>
        </p:nvPicPr>
        <p:blipFill>
          <a:blip r:embed="rId3" cstate="print"/>
          <a:srcRect l="60255" t="55621" r="26689" b="29701"/>
          <a:stretch>
            <a:fillRect/>
          </a:stretch>
        </p:blipFill>
        <p:spPr bwMode="auto">
          <a:xfrm>
            <a:off x="755576" y="1124744"/>
            <a:ext cx="2235036" cy="3052794"/>
          </a:xfrm>
          <a:prstGeom prst="rect">
            <a:avLst/>
          </a:prstGeom>
          <a:noFill/>
          <a:ln w="9525">
            <a:noFill/>
            <a:miter lim="800000"/>
            <a:headEnd/>
            <a:tailEnd/>
          </a:ln>
        </p:spPr>
      </p:pic>
      <p:sp>
        <p:nvSpPr>
          <p:cNvPr id="6" name="TextBox 5"/>
          <p:cNvSpPr txBox="1"/>
          <p:nvPr/>
        </p:nvSpPr>
        <p:spPr>
          <a:xfrm>
            <a:off x="3059832" y="1556792"/>
            <a:ext cx="5932009" cy="2308324"/>
          </a:xfrm>
          <a:prstGeom prst="rect">
            <a:avLst/>
          </a:prstGeom>
          <a:noFill/>
        </p:spPr>
        <p:txBody>
          <a:bodyPr wrap="square" rtlCol="0">
            <a:spAutoFit/>
          </a:bodyPr>
          <a:lstStyle/>
          <a:p>
            <a:r>
              <a:rPr lang="en-GB" sz="2400" dirty="0" smtClean="0"/>
              <a:t>Consider the load applied to section AB</a:t>
            </a:r>
          </a:p>
          <a:p>
            <a:r>
              <a:rPr lang="en-GB" sz="2400" dirty="0" smtClean="0"/>
              <a:t>and the extension of small element </a:t>
            </a:r>
            <a:r>
              <a:rPr lang="en-GB" sz="2400" i="1" dirty="0" err="1" smtClean="0"/>
              <a:t>ds</a:t>
            </a:r>
            <a:r>
              <a:rPr lang="en-GB" sz="2400" dirty="0" smtClean="0"/>
              <a:t>.</a:t>
            </a:r>
          </a:p>
          <a:p>
            <a:r>
              <a:rPr lang="en-GB" sz="2400" dirty="0" smtClean="0"/>
              <a:t>It can be shown that for the small element;</a:t>
            </a:r>
          </a:p>
          <a:p>
            <a:endParaRPr lang="en-GB" sz="2400" dirty="0"/>
          </a:p>
          <a:p>
            <a:endParaRPr lang="en-GB" sz="2400" dirty="0" smtClean="0"/>
          </a:p>
          <a:p>
            <a:r>
              <a:rPr lang="en-GB" sz="2400" dirty="0"/>
              <a:t>t</a:t>
            </a:r>
            <a:r>
              <a:rPr lang="en-GB" sz="2400" dirty="0" smtClean="0"/>
              <a:t>he ± sign accounts for tension &amp; compression</a:t>
            </a:r>
            <a:endParaRPr lang="en-GB" sz="2400" dirty="0"/>
          </a:p>
        </p:txBody>
      </p:sp>
      <p:sp>
        <p:nvSpPr>
          <p:cNvPr id="2150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1505" name="Picture 1"/>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4644008" y="2852936"/>
            <a:ext cx="1992870" cy="576064"/>
          </a:xfrm>
          <a:prstGeom prst="rect">
            <a:avLst/>
          </a:prstGeom>
          <a:noFill/>
        </p:spPr>
      </p:pic>
      <p:sp>
        <p:nvSpPr>
          <p:cNvPr id="9" name="TextBox 8"/>
          <p:cNvSpPr txBox="1"/>
          <p:nvPr/>
        </p:nvSpPr>
        <p:spPr>
          <a:xfrm>
            <a:off x="755576" y="4437112"/>
            <a:ext cx="7380867" cy="1569660"/>
          </a:xfrm>
          <a:prstGeom prst="rect">
            <a:avLst/>
          </a:prstGeom>
          <a:noFill/>
        </p:spPr>
        <p:txBody>
          <a:bodyPr wrap="none" rtlCol="0">
            <a:spAutoFit/>
          </a:bodyPr>
          <a:lstStyle/>
          <a:p>
            <a:r>
              <a:rPr lang="en-GB" sz="2400" dirty="0" smtClean="0"/>
              <a:t>For the condition of a </a:t>
            </a:r>
            <a:r>
              <a:rPr lang="en-GB" sz="2400" i="1" dirty="0" smtClean="0"/>
              <a:t>tensile load </a:t>
            </a:r>
            <a:r>
              <a:rPr lang="en-GB" sz="2400" dirty="0" smtClean="0"/>
              <a:t>as shown, strain energy</a:t>
            </a:r>
          </a:p>
          <a:p>
            <a:endParaRPr lang="en-GB" sz="2400" dirty="0"/>
          </a:p>
          <a:p>
            <a:endParaRPr lang="en-GB" sz="2400" dirty="0" smtClean="0"/>
          </a:p>
          <a:p>
            <a:endParaRPr lang="en-GB" sz="2400" dirty="0"/>
          </a:p>
        </p:txBody>
      </p:sp>
      <p:sp>
        <p:nvSpPr>
          <p:cNvPr id="21508" name="Rectangle 4"/>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1507" name="Picture 3"/>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3131839" y="4941168"/>
            <a:ext cx="2759043" cy="504056"/>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20080"/>
          </a:xfrm>
        </p:spPr>
        <p:txBody>
          <a:bodyPr>
            <a:normAutofit/>
          </a:bodyPr>
          <a:lstStyle/>
          <a:p>
            <a:r>
              <a:rPr lang="en-GB" sz="3600" dirty="0" smtClean="0"/>
              <a:t>Strain energy in Shear</a:t>
            </a:r>
            <a:endParaRPr lang="en-GB" sz="3600" dirty="0"/>
          </a:p>
        </p:txBody>
      </p:sp>
      <p:sp>
        <p:nvSpPr>
          <p:cNvPr id="3" name="Content Placeholder 2"/>
          <p:cNvSpPr>
            <a:spLocks noGrp="1"/>
          </p:cNvSpPr>
          <p:nvPr>
            <p:ph idx="1"/>
          </p:nvPr>
        </p:nvSpPr>
        <p:spPr>
          <a:xfrm>
            <a:off x="457200" y="908720"/>
            <a:ext cx="8229600" cy="5217443"/>
          </a:xfrm>
        </p:spPr>
        <p:txBody>
          <a:bodyPr>
            <a:normAutofit/>
          </a:bodyPr>
          <a:lstStyle/>
          <a:p>
            <a:pPr>
              <a:buNone/>
            </a:pPr>
            <a:r>
              <a:rPr lang="en-GB" sz="2400" dirty="0" smtClean="0"/>
              <a:t>	For a small section of a longer bar (</a:t>
            </a:r>
            <a:r>
              <a:rPr lang="en-GB" sz="2400" i="1" dirty="0" err="1" smtClean="0"/>
              <a:t>ds</a:t>
            </a:r>
            <a:r>
              <a:rPr lang="en-GB" sz="2400" dirty="0" smtClean="0"/>
              <a:t>) subjected to a shear load </a:t>
            </a:r>
            <a:r>
              <a:rPr lang="en-GB" sz="2400" i="1" dirty="0" smtClean="0"/>
              <a:t>Q</a:t>
            </a:r>
            <a:r>
              <a:rPr lang="en-GB" sz="2400" dirty="0" smtClean="0"/>
              <a:t> at one end, causes the bar to deform by an angle </a:t>
            </a:r>
            <a:r>
              <a:rPr lang="el-GR" sz="2400" i="1" dirty="0" smtClean="0"/>
              <a:t>γ</a:t>
            </a:r>
            <a:r>
              <a:rPr lang="en-GB" sz="2400" i="1" dirty="0" smtClean="0"/>
              <a:t> </a:t>
            </a:r>
            <a:r>
              <a:rPr lang="en-GB" sz="2400" dirty="0" smtClean="0"/>
              <a:t>(shear strain) and shear deflection </a:t>
            </a:r>
            <a:r>
              <a:rPr lang="el-GR" sz="2400" i="1" dirty="0" smtClean="0"/>
              <a:t>δ</a:t>
            </a:r>
            <a:r>
              <a:rPr lang="en-GB" sz="2400" dirty="0" smtClean="0"/>
              <a:t>;</a:t>
            </a:r>
          </a:p>
          <a:p>
            <a:pPr>
              <a:buNone/>
            </a:pPr>
            <a:endParaRPr lang="en-GB" sz="2400" i="1" dirty="0"/>
          </a:p>
          <a:p>
            <a:pPr>
              <a:buNone/>
            </a:pPr>
            <a:endParaRPr lang="en-GB" sz="2400" i="1" dirty="0"/>
          </a:p>
        </p:txBody>
      </p:sp>
      <p:pic>
        <p:nvPicPr>
          <p:cNvPr id="4" name="Picture 3" descr="Scan10083"/>
          <p:cNvPicPr/>
          <p:nvPr/>
        </p:nvPicPr>
        <p:blipFill>
          <a:blip r:embed="rId3" cstate="print"/>
          <a:srcRect l="26933" t="59132" r="52303" b="25928"/>
          <a:stretch>
            <a:fillRect/>
          </a:stretch>
        </p:blipFill>
        <p:spPr bwMode="auto">
          <a:xfrm>
            <a:off x="971600" y="2420888"/>
            <a:ext cx="2626023" cy="2683743"/>
          </a:xfrm>
          <a:prstGeom prst="rect">
            <a:avLst/>
          </a:prstGeom>
          <a:noFill/>
          <a:ln w="9525">
            <a:noFill/>
            <a:miter lim="800000"/>
            <a:headEnd/>
            <a:tailEnd/>
          </a:ln>
        </p:spPr>
      </p:pic>
      <p:sp>
        <p:nvSpPr>
          <p:cNvPr id="5" name="TextBox 4"/>
          <p:cNvSpPr txBox="1"/>
          <p:nvPr/>
        </p:nvSpPr>
        <p:spPr>
          <a:xfrm>
            <a:off x="4139952" y="2564904"/>
            <a:ext cx="4176464" cy="2308324"/>
          </a:xfrm>
          <a:prstGeom prst="rect">
            <a:avLst/>
          </a:prstGeom>
          <a:noFill/>
        </p:spPr>
        <p:txBody>
          <a:bodyPr wrap="square" rtlCol="0">
            <a:spAutoFit/>
          </a:bodyPr>
          <a:lstStyle/>
          <a:p>
            <a:r>
              <a:rPr lang="en-GB" sz="2400" dirty="0" smtClean="0"/>
              <a:t>Strain energy</a:t>
            </a:r>
            <a:r>
              <a:rPr lang="en-GB" dirty="0" smtClean="0"/>
              <a:t>,</a:t>
            </a:r>
          </a:p>
          <a:p>
            <a:endParaRPr lang="en-GB" dirty="0"/>
          </a:p>
          <a:p>
            <a:endParaRPr lang="en-GB" dirty="0" smtClean="0"/>
          </a:p>
          <a:p>
            <a:r>
              <a:rPr lang="en-GB" sz="2400" dirty="0" smtClean="0"/>
              <a:t>where, </a:t>
            </a:r>
            <a:r>
              <a:rPr lang="en-GB" sz="2400" i="1" dirty="0" smtClean="0"/>
              <a:t>G</a:t>
            </a:r>
            <a:r>
              <a:rPr lang="en-GB" sz="2400" dirty="0" smtClean="0"/>
              <a:t> is the </a:t>
            </a:r>
            <a:r>
              <a:rPr lang="en-GB" sz="2400" i="1" dirty="0" smtClean="0"/>
              <a:t>Shear Modulus</a:t>
            </a:r>
            <a:r>
              <a:rPr lang="en-GB" sz="2400" dirty="0" smtClean="0"/>
              <a:t> or </a:t>
            </a:r>
            <a:r>
              <a:rPr lang="en-GB" sz="2400" i="1" dirty="0" smtClean="0"/>
              <a:t>Modulus of Rigidity</a:t>
            </a:r>
            <a:r>
              <a:rPr lang="en-GB" sz="2400" dirty="0" smtClean="0"/>
              <a:t>, and</a:t>
            </a:r>
          </a:p>
          <a:p>
            <a:endParaRPr lang="en-GB" dirty="0"/>
          </a:p>
          <a:p>
            <a:endParaRPr lang="en-GB" dirty="0"/>
          </a:p>
        </p:txBody>
      </p:sp>
      <p:sp>
        <p:nvSpPr>
          <p:cNvPr id="23554"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3553" name="Picture 1"/>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6228184" y="2492896"/>
            <a:ext cx="864096" cy="547261"/>
          </a:xfrm>
          <a:prstGeom prst="rect">
            <a:avLst/>
          </a:prstGeom>
          <a:noFill/>
        </p:spPr>
      </p:pic>
      <p:sp>
        <p:nvSpPr>
          <p:cNvPr id="23556"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3555" name="Picture 3"/>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5148064" y="4509120"/>
            <a:ext cx="2141776" cy="576064"/>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8229600" cy="576064"/>
          </a:xfrm>
        </p:spPr>
        <p:txBody>
          <a:bodyPr>
            <a:noAutofit/>
          </a:bodyPr>
          <a:lstStyle/>
          <a:p>
            <a:r>
              <a:rPr lang="en-GB" sz="3600" dirty="0" smtClean="0"/>
              <a:t>Strain energy in Bending</a:t>
            </a:r>
            <a:endParaRPr lang="en-GB" sz="3600" dirty="0"/>
          </a:p>
        </p:txBody>
      </p:sp>
      <p:sp>
        <p:nvSpPr>
          <p:cNvPr id="3" name="Content Placeholder 2"/>
          <p:cNvSpPr>
            <a:spLocks noGrp="1"/>
          </p:cNvSpPr>
          <p:nvPr>
            <p:ph idx="1"/>
          </p:nvPr>
        </p:nvSpPr>
        <p:spPr>
          <a:xfrm>
            <a:off x="457200" y="1052735"/>
            <a:ext cx="8229600" cy="4608513"/>
          </a:xfrm>
        </p:spPr>
        <p:txBody>
          <a:bodyPr>
            <a:normAutofit/>
          </a:bodyPr>
          <a:lstStyle/>
          <a:p>
            <a:pPr>
              <a:buNone/>
            </a:pPr>
            <a:r>
              <a:rPr lang="en-GB" sz="2400" dirty="0" smtClean="0"/>
              <a:t>	If the small element of bar (</a:t>
            </a:r>
            <a:r>
              <a:rPr lang="en-GB" sz="2400" i="1" dirty="0" err="1" smtClean="0"/>
              <a:t>ds</a:t>
            </a:r>
            <a:r>
              <a:rPr lang="en-GB" sz="2400" dirty="0" smtClean="0"/>
              <a:t>) is subjected to a constant bending moment </a:t>
            </a:r>
            <a:r>
              <a:rPr lang="en-GB" sz="2400" i="1" dirty="0" smtClean="0"/>
              <a:t>M</a:t>
            </a:r>
            <a:r>
              <a:rPr lang="en-GB" sz="2400" dirty="0" smtClean="0"/>
              <a:t>, causing bending in an arc of radius </a:t>
            </a:r>
            <a:r>
              <a:rPr lang="en-GB" sz="2400" i="1" dirty="0" smtClean="0"/>
              <a:t>R</a:t>
            </a:r>
            <a:r>
              <a:rPr lang="en-GB" sz="2400" dirty="0" smtClean="0"/>
              <a:t> and subtending an angle d</a:t>
            </a:r>
            <a:r>
              <a:rPr lang="el-GR" sz="2400" dirty="0" smtClean="0"/>
              <a:t>θ</a:t>
            </a:r>
            <a:r>
              <a:rPr lang="en-GB" sz="2400" dirty="0" smtClean="0"/>
              <a:t> at the centre, and having moved through an angle d</a:t>
            </a:r>
            <a:r>
              <a:rPr lang="el-GR" sz="2400" dirty="0" smtClean="0"/>
              <a:t>θ</a:t>
            </a:r>
            <a:r>
              <a:rPr lang="en-GB" sz="2400" dirty="0" smtClean="0"/>
              <a:t>;</a:t>
            </a:r>
          </a:p>
          <a:p>
            <a:pPr>
              <a:buNone/>
            </a:pPr>
            <a:endParaRPr lang="en-GB" sz="2400" dirty="0"/>
          </a:p>
          <a:p>
            <a:pPr>
              <a:buNone/>
            </a:pPr>
            <a:endParaRPr lang="en-GB" sz="2400" dirty="0" smtClean="0"/>
          </a:p>
          <a:p>
            <a:pPr>
              <a:buNone/>
            </a:pPr>
            <a:endParaRPr lang="en-GB" sz="2400" dirty="0"/>
          </a:p>
        </p:txBody>
      </p:sp>
      <p:pic>
        <p:nvPicPr>
          <p:cNvPr id="4" name="Picture 3" descr="Scan10087"/>
          <p:cNvPicPr/>
          <p:nvPr/>
        </p:nvPicPr>
        <p:blipFill>
          <a:blip r:embed="rId3" cstate="print"/>
          <a:srcRect l="1321" t="26331" r="78645" b="49757"/>
          <a:stretch>
            <a:fillRect/>
          </a:stretch>
        </p:blipFill>
        <p:spPr bwMode="auto">
          <a:xfrm>
            <a:off x="1043608" y="2708920"/>
            <a:ext cx="2736304" cy="2376264"/>
          </a:xfrm>
          <a:prstGeom prst="rect">
            <a:avLst/>
          </a:prstGeom>
          <a:noFill/>
          <a:ln w="9525">
            <a:noFill/>
            <a:miter lim="800000"/>
            <a:headEnd/>
            <a:tailEnd/>
          </a:ln>
        </p:spPr>
      </p:pic>
      <p:sp>
        <p:nvSpPr>
          <p:cNvPr id="5" name="TextBox 4"/>
          <p:cNvSpPr txBox="1"/>
          <p:nvPr/>
        </p:nvSpPr>
        <p:spPr>
          <a:xfrm>
            <a:off x="4067944" y="2852936"/>
            <a:ext cx="4248472" cy="1723549"/>
          </a:xfrm>
          <a:prstGeom prst="rect">
            <a:avLst/>
          </a:prstGeom>
          <a:noFill/>
        </p:spPr>
        <p:txBody>
          <a:bodyPr wrap="square" rtlCol="0">
            <a:spAutoFit/>
          </a:bodyPr>
          <a:lstStyle/>
          <a:p>
            <a:r>
              <a:rPr lang="en-GB" sz="2400" dirty="0" smtClean="0"/>
              <a:t>Strain energy,</a:t>
            </a:r>
          </a:p>
          <a:p>
            <a:endParaRPr lang="en-GB" sz="2400" dirty="0"/>
          </a:p>
          <a:p>
            <a:endParaRPr lang="en-GB" sz="1000" dirty="0" smtClean="0"/>
          </a:p>
          <a:p>
            <a:r>
              <a:rPr lang="en-GB" sz="2400" dirty="0" smtClean="0"/>
              <a:t>where, </a:t>
            </a:r>
            <a:r>
              <a:rPr lang="en-GB" sz="2400" i="1" dirty="0" smtClean="0">
                <a:latin typeface="Bookman Old Style" pitchFamily="18" charset="0"/>
              </a:rPr>
              <a:t>I</a:t>
            </a:r>
            <a:r>
              <a:rPr lang="en-GB" sz="2400" dirty="0" smtClean="0"/>
              <a:t> is the Second Moment of Area.</a:t>
            </a:r>
            <a:endParaRPr lang="en-GB" sz="2400" dirty="0"/>
          </a:p>
        </p:txBody>
      </p:sp>
      <p:sp>
        <p:nvSpPr>
          <p:cNvPr id="25602"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5601" name="Picture 1"/>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6156176" y="2852936"/>
            <a:ext cx="936104" cy="592866"/>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92088"/>
          </a:xfrm>
        </p:spPr>
        <p:txBody>
          <a:bodyPr>
            <a:normAutofit/>
          </a:bodyPr>
          <a:lstStyle/>
          <a:p>
            <a:r>
              <a:rPr lang="en-GB" sz="3600" dirty="0" smtClean="0"/>
              <a:t>Strain energy in Torsion</a:t>
            </a:r>
            <a:endParaRPr lang="en-GB" sz="3600" dirty="0"/>
          </a:p>
        </p:txBody>
      </p:sp>
      <p:sp>
        <p:nvSpPr>
          <p:cNvPr id="3" name="Content Placeholder 2"/>
          <p:cNvSpPr>
            <a:spLocks noGrp="1"/>
          </p:cNvSpPr>
          <p:nvPr>
            <p:ph idx="1"/>
          </p:nvPr>
        </p:nvSpPr>
        <p:spPr>
          <a:xfrm>
            <a:off x="457200" y="1052736"/>
            <a:ext cx="8229600" cy="5073427"/>
          </a:xfrm>
        </p:spPr>
        <p:txBody>
          <a:bodyPr>
            <a:normAutofit/>
          </a:bodyPr>
          <a:lstStyle/>
          <a:p>
            <a:pPr>
              <a:buNone/>
            </a:pPr>
            <a:r>
              <a:rPr lang="en-GB" sz="2400" dirty="0" smtClean="0"/>
              <a:t>	If the small element of bar (</a:t>
            </a:r>
            <a:r>
              <a:rPr lang="en-GB" sz="2400" i="1" dirty="0" err="1" smtClean="0"/>
              <a:t>ds</a:t>
            </a:r>
            <a:r>
              <a:rPr lang="en-GB" sz="2400" dirty="0" smtClean="0"/>
              <a:t>) is subjected to a constant torque </a:t>
            </a:r>
            <a:r>
              <a:rPr lang="en-GB" sz="2400" i="1" dirty="0" smtClean="0"/>
              <a:t>T</a:t>
            </a:r>
            <a:r>
              <a:rPr lang="en-GB" sz="2400" dirty="0" smtClean="0"/>
              <a:t>, causing it to twist through an angle d</a:t>
            </a:r>
            <a:r>
              <a:rPr lang="el-GR" sz="2400" dirty="0" smtClean="0"/>
              <a:t>θ</a:t>
            </a:r>
            <a:r>
              <a:rPr lang="en-GB" sz="2400" dirty="0" smtClean="0"/>
              <a:t> radians;</a:t>
            </a:r>
          </a:p>
          <a:p>
            <a:pPr>
              <a:buNone/>
            </a:pPr>
            <a:endParaRPr lang="en-GB" sz="2400" dirty="0"/>
          </a:p>
          <a:p>
            <a:pPr>
              <a:buNone/>
            </a:pPr>
            <a:endParaRPr lang="en-GB" sz="2400" dirty="0" smtClean="0"/>
          </a:p>
          <a:p>
            <a:pPr>
              <a:buNone/>
            </a:pPr>
            <a:endParaRPr lang="en-GB" sz="2400" dirty="0"/>
          </a:p>
        </p:txBody>
      </p:sp>
      <p:pic>
        <p:nvPicPr>
          <p:cNvPr id="4" name="Picture 3" descr="Scan10087"/>
          <p:cNvPicPr/>
          <p:nvPr/>
        </p:nvPicPr>
        <p:blipFill>
          <a:blip r:embed="rId3" cstate="print"/>
          <a:srcRect l="64697" t="15752" r="20242" b="66933"/>
          <a:stretch>
            <a:fillRect/>
          </a:stretch>
        </p:blipFill>
        <p:spPr bwMode="auto">
          <a:xfrm>
            <a:off x="1115616" y="2348880"/>
            <a:ext cx="2448272" cy="2520280"/>
          </a:xfrm>
          <a:prstGeom prst="rect">
            <a:avLst/>
          </a:prstGeom>
          <a:noFill/>
          <a:ln w="9525">
            <a:noFill/>
            <a:miter lim="800000"/>
            <a:headEnd/>
            <a:tailEnd/>
          </a:ln>
        </p:spPr>
      </p:pic>
      <p:sp>
        <p:nvSpPr>
          <p:cNvPr id="5" name="TextBox 4"/>
          <p:cNvSpPr txBox="1"/>
          <p:nvPr/>
        </p:nvSpPr>
        <p:spPr>
          <a:xfrm>
            <a:off x="3995936" y="2795444"/>
            <a:ext cx="4104456" cy="2677656"/>
          </a:xfrm>
          <a:prstGeom prst="rect">
            <a:avLst/>
          </a:prstGeom>
          <a:noFill/>
        </p:spPr>
        <p:txBody>
          <a:bodyPr wrap="square" rtlCol="0">
            <a:spAutoFit/>
          </a:bodyPr>
          <a:lstStyle/>
          <a:p>
            <a:r>
              <a:rPr lang="en-GB" sz="2400" dirty="0" smtClean="0"/>
              <a:t>Strain energy, </a:t>
            </a:r>
          </a:p>
          <a:p>
            <a:endParaRPr lang="en-GB" sz="2400" dirty="0"/>
          </a:p>
          <a:p>
            <a:r>
              <a:rPr lang="en-GB" sz="2400" dirty="0"/>
              <a:t>w</a:t>
            </a:r>
            <a:r>
              <a:rPr lang="en-GB" sz="2400" dirty="0" smtClean="0"/>
              <a:t>here, </a:t>
            </a:r>
            <a:r>
              <a:rPr lang="en-GB" sz="2400" i="1" dirty="0" smtClean="0"/>
              <a:t>J</a:t>
            </a:r>
            <a:r>
              <a:rPr lang="en-GB" sz="2400" dirty="0" smtClean="0"/>
              <a:t> is the Polar Moment of Inertia (m</a:t>
            </a:r>
            <a:r>
              <a:rPr lang="en-GB" sz="2400" baseline="30000" dirty="0" smtClean="0"/>
              <a:t>4</a:t>
            </a:r>
            <a:r>
              <a:rPr lang="en-GB" sz="2400" dirty="0" smtClean="0"/>
              <a:t>); ability of bar to resist twisting and used to calculate angular displacement.</a:t>
            </a:r>
          </a:p>
          <a:p>
            <a:r>
              <a:rPr lang="en-GB" sz="2400" dirty="0" smtClean="0"/>
              <a:t> </a:t>
            </a:r>
            <a:endParaRPr lang="en-GB" sz="2400" dirty="0"/>
          </a:p>
        </p:txBody>
      </p:sp>
      <p:sp>
        <p:nvSpPr>
          <p:cNvPr id="2765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7649" name="Picture 1"/>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6084168" y="2636912"/>
            <a:ext cx="864096" cy="621543"/>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576064"/>
          </a:xfrm>
        </p:spPr>
        <p:txBody>
          <a:bodyPr>
            <a:normAutofit/>
          </a:bodyPr>
          <a:lstStyle/>
          <a:p>
            <a:r>
              <a:rPr lang="en-GB" sz="2800" dirty="0" smtClean="0"/>
              <a:t>Example 1</a:t>
            </a:r>
            <a:endParaRPr lang="en-GB" sz="2800" dirty="0"/>
          </a:p>
        </p:txBody>
      </p:sp>
      <p:sp>
        <p:nvSpPr>
          <p:cNvPr id="3" name="Content Placeholder 2"/>
          <p:cNvSpPr>
            <a:spLocks noGrp="1"/>
          </p:cNvSpPr>
          <p:nvPr>
            <p:ph idx="1"/>
          </p:nvPr>
        </p:nvSpPr>
        <p:spPr>
          <a:xfrm>
            <a:off x="457200" y="764704"/>
            <a:ext cx="8229600" cy="5361459"/>
          </a:xfrm>
        </p:spPr>
        <p:txBody>
          <a:bodyPr>
            <a:normAutofit/>
          </a:bodyPr>
          <a:lstStyle/>
          <a:p>
            <a:pPr>
              <a:buNone/>
            </a:pPr>
            <a:r>
              <a:rPr lang="en-GB" sz="2400" dirty="0" smtClean="0"/>
              <a:t>	A steel rod has a square cross-section 10 mm x 10 mm and length 2 m.  Calculate the strain energy when a stress of 400 </a:t>
            </a:r>
            <a:r>
              <a:rPr lang="en-GB" sz="2400" dirty="0" err="1" smtClean="0"/>
              <a:t>MPa</a:t>
            </a:r>
            <a:r>
              <a:rPr lang="en-GB" sz="2400" dirty="0" smtClean="0"/>
              <a:t> is produced by stretching it. Take </a:t>
            </a:r>
            <a:r>
              <a:rPr lang="en-GB" sz="2400" i="1" dirty="0" smtClean="0"/>
              <a:t>E</a:t>
            </a:r>
            <a:r>
              <a:rPr lang="en-GB" sz="2400" dirty="0" smtClean="0"/>
              <a:t> = 200 </a:t>
            </a:r>
            <a:r>
              <a:rPr lang="en-GB" sz="2400" dirty="0" err="1" smtClean="0"/>
              <a:t>GPa</a:t>
            </a:r>
            <a:r>
              <a:rPr lang="en-GB" sz="2400" dirty="0" smtClean="0"/>
              <a:t>.</a:t>
            </a:r>
          </a:p>
          <a:p>
            <a:pPr>
              <a:buNone/>
            </a:pPr>
            <a:endParaRPr lang="en-GB" sz="1000" dirty="0" smtClean="0"/>
          </a:p>
          <a:p>
            <a:pPr>
              <a:buNone/>
            </a:pPr>
            <a:endParaRPr lang="en-GB" sz="1000" dirty="0"/>
          </a:p>
          <a:p>
            <a:pPr>
              <a:buNone/>
            </a:pPr>
            <a:r>
              <a:rPr lang="en-GB" sz="2400" dirty="0" smtClean="0"/>
              <a:t>	This is a situation of </a:t>
            </a:r>
            <a:r>
              <a:rPr lang="en-GB" sz="2400" i="1" dirty="0" smtClean="0"/>
              <a:t>Tension</a:t>
            </a:r>
            <a:r>
              <a:rPr lang="en-GB" sz="2400" dirty="0" smtClean="0"/>
              <a:t>, hence use  </a:t>
            </a:r>
            <a:r>
              <a:rPr lang="en-GB" sz="2400" i="1" dirty="0" smtClean="0"/>
              <a:t>U</a:t>
            </a:r>
            <a:r>
              <a:rPr lang="en-GB" sz="2400" dirty="0" smtClean="0"/>
              <a:t> </a:t>
            </a:r>
          </a:p>
          <a:p>
            <a:pPr>
              <a:buNone/>
            </a:pPr>
            <a:endParaRPr lang="en-GB" sz="1000" dirty="0" smtClean="0"/>
          </a:p>
          <a:p>
            <a:pPr>
              <a:buNone/>
            </a:pPr>
            <a:endParaRPr lang="en-GB" sz="1000" dirty="0"/>
          </a:p>
          <a:p>
            <a:pPr>
              <a:buNone/>
            </a:pPr>
            <a:r>
              <a:rPr lang="en-GB" sz="2400" dirty="0" smtClean="0"/>
              <a:t>	Now, load (</a:t>
            </a:r>
            <a:r>
              <a:rPr lang="en-GB" sz="2400" i="1" dirty="0" smtClean="0"/>
              <a:t>P</a:t>
            </a:r>
            <a:r>
              <a:rPr lang="en-GB" sz="2400" dirty="0" smtClean="0"/>
              <a:t>) = stress x area,	so  </a:t>
            </a:r>
            <a:r>
              <a:rPr lang="en-GB" sz="2400" i="1" dirty="0" smtClean="0"/>
              <a:t>P</a:t>
            </a:r>
            <a:r>
              <a:rPr lang="en-GB" sz="2400" dirty="0" smtClean="0"/>
              <a:t> = 40 </a:t>
            </a:r>
            <a:r>
              <a:rPr lang="en-GB" sz="2400" dirty="0" err="1" smtClean="0"/>
              <a:t>kN</a:t>
            </a:r>
            <a:endParaRPr lang="en-GB" sz="2400" dirty="0" smtClean="0"/>
          </a:p>
          <a:p>
            <a:pPr>
              <a:buNone/>
            </a:pPr>
            <a:endParaRPr lang="en-GB" sz="1000" dirty="0"/>
          </a:p>
          <a:p>
            <a:pPr>
              <a:buNone/>
            </a:pPr>
            <a:r>
              <a:rPr lang="en-GB" sz="2400" dirty="0" smtClean="0"/>
              <a:t>	</a:t>
            </a:r>
          </a:p>
          <a:p>
            <a:pPr>
              <a:buNone/>
            </a:pPr>
            <a:r>
              <a:rPr lang="en-GB" sz="2400" dirty="0"/>
              <a:t>	</a:t>
            </a:r>
            <a:r>
              <a:rPr lang="en-GB" sz="2400" dirty="0" smtClean="0"/>
              <a:t>Hence,  </a:t>
            </a:r>
          </a:p>
          <a:p>
            <a:pPr>
              <a:buNone/>
            </a:pPr>
            <a:endParaRPr lang="en-GB" sz="1400" dirty="0"/>
          </a:p>
          <a:p>
            <a:pPr>
              <a:buNone/>
            </a:pPr>
            <a:r>
              <a:rPr lang="en-GB" sz="2400" dirty="0" smtClean="0"/>
              <a:t>			</a:t>
            </a:r>
            <a:r>
              <a:rPr lang="en-GB" sz="2400" i="1" dirty="0" smtClean="0"/>
              <a:t>U</a:t>
            </a:r>
            <a:r>
              <a:rPr lang="en-GB" sz="2400" dirty="0" smtClean="0"/>
              <a:t> = 80 J</a:t>
            </a:r>
            <a:endParaRPr lang="en-GB" sz="2400" dirty="0"/>
          </a:p>
        </p:txBody>
      </p:sp>
      <p:sp>
        <p:nvSpPr>
          <p:cNvPr id="29698"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9697" name="Picture 1"/>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6228184" y="2204864"/>
            <a:ext cx="648072" cy="547261"/>
          </a:xfrm>
          <a:prstGeom prst="rect">
            <a:avLst/>
          </a:prstGeom>
          <a:noFill/>
        </p:spPr>
      </p:pic>
      <p:sp>
        <p:nvSpPr>
          <p:cNvPr id="29700" name="Rectangle 4"/>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9699" name="Picture 3"/>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2411760" y="4149080"/>
            <a:ext cx="3672408" cy="522665"/>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648072"/>
          </a:xfrm>
        </p:spPr>
        <p:txBody>
          <a:bodyPr>
            <a:normAutofit/>
          </a:bodyPr>
          <a:lstStyle/>
          <a:p>
            <a:r>
              <a:rPr lang="en-GB" sz="2800" dirty="0" smtClean="0"/>
              <a:t>Example 2</a:t>
            </a:r>
            <a:endParaRPr lang="en-GB" sz="2800" dirty="0"/>
          </a:p>
        </p:txBody>
      </p:sp>
      <p:sp>
        <p:nvSpPr>
          <p:cNvPr id="3" name="Content Placeholder 2"/>
          <p:cNvSpPr>
            <a:spLocks noGrp="1"/>
          </p:cNvSpPr>
          <p:nvPr>
            <p:ph idx="1"/>
          </p:nvPr>
        </p:nvSpPr>
        <p:spPr>
          <a:xfrm>
            <a:off x="457200" y="764704"/>
            <a:ext cx="8229600" cy="5361459"/>
          </a:xfrm>
        </p:spPr>
        <p:txBody>
          <a:bodyPr>
            <a:normAutofit/>
          </a:bodyPr>
          <a:lstStyle/>
          <a:p>
            <a:pPr>
              <a:buNone/>
            </a:pPr>
            <a:r>
              <a:rPr lang="en-GB" sz="2400" dirty="0" smtClean="0"/>
              <a:t>	</a:t>
            </a:r>
            <a:r>
              <a:rPr lang="en-GB" sz="2200" dirty="0" smtClean="0"/>
              <a:t>A circular steel shaft of diameter 25 mm and length 1.2 m is rigidly fixed at one end.  A torque of 750 Nm is applied to the shaft.  If the shear modulus of the shaft material is 79.3 </a:t>
            </a:r>
            <a:r>
              <a:rPr lang="en-GB" sz="2200" dirty="0" err="1" smtClean="0"/>
              <a:t>GPa</a:t>
            </a:r>
            <a:r>
              <a:rPr lang="en-GB" sz="2200" dirty="0" smtClean="0"/>
              <a:t>, </a:t>
            </a:r>
          </a:p>
          <a:p>
            <a:pPr>
              <a:buNone/>
            </a:pPr>
            <a:r>
              <a:rPr lang="en-GB" sz="2200" dirty="0"/>
              <a:t>	</a:t>
            </a:r>
            <a:r>
              <a:rPr lang="en-GB" sz="2200" dirty="0" smtClean="0"/>
              <a:t>(a) what is the strain energy in the shaft due to the twisting action?</a:t>
            </a:r>
          </a:p>
          <a:p>
            <a:pPr>
              <a:buNone/>
            </a:pPr>
            <a:r>
              <a:rPr lang="en-GB" sz="2200" dirty="0"/>
              <a:t>	</a:t>
            </a:r>
            <a:r>
              <a:rPr lang="en-GB" sz="2200" dirty="0" smtClean="0"/>
              <a:t>(b) to increase the strain energy by 25 %, what would be the required diameter of the shaft if all other parameters remained unchanged?</a:t>
            </a:r>
          </a:p>
          <a:p>
            <a:pPr>
              <a:buNone/>
            </a:pPr>
            <a:endParaRPr lang="en-GB" sz="1000" dirty="0"/>
          </a:p>
          <a:p>
            <a:pPr>
              <a:buNone/>
            </a:pPr>
            <a:r>
              <a:rPr lang="en-GB" sz="2400" dirty="0" smtClean="0"/>
              <a:t>	</a:t>
            </a:r>
            <a:r>
              <a:rPr lang="en-GB" sz="2200" dirty="0" smtClean="0"/>
              <a:t>(a) Torsion problem hence use 		where,</a:t>
            </a:r>
          </a:p>
          <a:p>
            <a:pPr>
              <a:buNone/>
            </a:pPr>
            <a:endParaRPr lang="en-GB" sz="1000" dirty="0" smtClean="0"/>
          </a:p>
          <a:p>
            <a:pPr>
              <a:buNone/>
            </a:pPr>
            <a:endParaRPr lang="en-GB" sz="1000" dirty="0"/>
          </a:p>
          <a:p>
            <a:pPr>
              <a:buNone/>
            </a:pPr>
            <a:r>
              <a:rPr lang="en-GB" sz="2200" dirty="0" smtClean="0"/>
              <a:t>	so, it can be shown that  </a:t>
            </a:r>
          </a:p>
          <a:p>
            <a:pPr>
              <a:buNone/>
            </a:pPr>
            <a:endParaRPr lang="en-GB" sz="1000" dirty="0" smtClean="0"/>
          </a:p>
          <a:p>
            <a:pPr>
              <a:buNone/>
            </a:pPr>
            <a:endParaRPr lang="en-GB" sz="1000" dirty="0" smtClean="0"/>
          </a:p>
          <a:p>
            <a:pPr>
              <a:buNone/>
            </a:pPr>
            <a:r>
              <a:rPr lang="en-GB" sz="2400" dirty="0" smtClean="0"/>
              <a:t>	</a:t>
            </a:r>
            <a:r>
              <a:rPr lang="en-GB" sz="2200" dirty="0" smtClean="0"/>
              <a:t>Hence,   </a:t>
            </a:r>
            <a:endParaRPr lang="en-GB" sz="2200" dirty="0"/>
          </a:p>
        </p:txBody>
      </p:sp>
      <p:sp>
        <p:nvSpPr>
          <p:cNvPr id="3174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31745" name="Picture 1"/>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4499992" y="3501008"/>
            <a:ext cx="792088" cy="569748"/>
          </a:xfrm>
          <a:prstGeom prst="rect">
            <a:avLst/>
          </a:prstGeom>
          <a:noFill/>
        </p:spPr>
      </p:pic>
      <p:sp>
        <p:nvSpPr>
          <p:cNvPr id="31747" name="Rectangle 3"/>
          <p:cNvSpPr>
            <a:spLocks noChangeArrowheads="1"/>
          </p:cNvSpPr>
          <p:nvPr/>
        </p:nvSpPr>
        <p:spPr bwMode="auto">
          <a:xfrm>
            <a:off x="0" y="84772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1749" name="Rectangle 5"/>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31748" name="Picture 4"/>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7020272" y="3429000"/>
            <a:ext cx="864096" cy="566132"/>
          </a:xfrm>
          <a:prstGeom prst="rect">
            <a:avLst/>
          </a:prstGeom>
          <a:noFill/>
        </p:spPr>
      </p:pic>
      <p:sp>
        <p:nvSpPr>
          <p:cNvPr id="31750" name="Rectangle 6"/>
          <p:cNvSpPr>
            <a:spLocks noChangeArrowheads="1"/>
          </p:cNvSpPr>
          <p:nvPr/>
        </p:nvSpPr>
        <p:spPr bwMode="auto">
          <a:xfrm>
            <a:off x="0" y="81915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1752" name="Rectangle 8"/>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31751" name="Picture 7"/>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3779912" y="4293096"/>
            <a:ext cx="1152128" cy="547261"/>
          </a:xfrm>
          <a:prstGeom prst="rect">
            <a:avLst/>
          </a:prstGeom>
          <a:noFill/>
        </p:spPr>
      </p:pic>
      <p:sp>
        <p:nvSpPr>
          <p:cNvPr id="31753" name="Rectangle 9"/>
          <p:cNvSpPr>
            <a:spLocks noChangeArrowheads="1"/>
          </p:cNvSpPr>
          <p:nvPr/>
        </p:nvSpPr>
        <p:spPr bwMode="auto">
          <a:xfrm>
            <a:off x="0" y="81915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1755" name="Rectangle 1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31754" name="Picture 10"/>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2195736" y="5085184"/>
            <a:ext cx="4334882" cy="576064"/>
          </a:xfrm>
          <a:prstGeom prst="rect">
            <a:avLst/>
          </a:prstGeom>
          <a:noFill/>
        </p:spPr>
      </p:pic>
      <p:sp>
        <p:nvSpPr>
          <p:cNvPr id="31756" name="Rectangle 12"/>
          <p:cNvSpPr>
            <a:spLocks noChangeArrowheads="1"/>
          </p:cNvSpPr>
          <p:nvPr/>
        </p:nvSpPr>
        <p:spPr bwMode="auto">
          <a:xfrm>
            <a:off x="0" y="838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576064"/>
          </a:xfrm>
        </p:spPr>
        <p:txBody>
          <a:bodyPr>
            <a:normAutofit/>
          </a:bodyPr>
          <a:lstStyle/>
          <a:p>
            <a:r>
              <a:rPr lang="en-GB" sz="2800" dirty="0" smtClean="0"/>
              <a:t>Example 2</a:t>
            </a:r>
            <a:endParaRPr lang="en-GB" sz="2800" dirty="0"/>
          </a:p>
        </p:txBody>
      </p:sp>
      <p:sp>
        <p:nvSpPr>
          <p:cNvPr id="3" name="Content Placeholder 2"/>
          <p:cNvSpPr>
            <a:spLocks noGrp="1"/>
          </p:cNvSpPr>
          <p:nvPr>
            <p:ph idx="1"/>
          </p:nvPr>
        </p:nvSpPr>
        <p:spPr>
          <a:xfrm>
            <a:off x="457200" y="908720"/>
            <a:ext cx="8229600" cy="5217443"/>
          </a:xfrm>
        </p:spPr>
        <p:txBody>
          <a:bodyPr>
            <a:normAutofit/>
          </a:bodyPr>
          <a:lstStyle/>
          <a:p>
            <a:pPr>
              <a:buNone/>
            </a:pPr>
            <a:r>
              <a:rPr lang="en-GB" sz="2200" dirty="0" smtClean="0"/>
              <a:t>	</a:t>
            </a:r>
          </a:p>
          <a:p>
            <a:pPr>
              <a:buNone/>
            </a:pPr>
            <a:r>
              <a:rPr lang="en-GB" sz="2200" dirty="0" smtClean="0"/>
              <a:t>	(b)  So,  </a:t>
            </a:r>
          </a:p>
          <a:p>
            <a:pPr>
              <a:buNone/>
            </a:pPr>
            <a:endParaRPr lang="en-GB" sz="2200" dirty="0"/>
          </a:p>
          <a:p>
            <a:pPr>
              <a:buNone/>
            </a:pPr>
            <a:r>
              <a:rPr lang="en-GB" sz="2200" dirty="0" smtClean="0"/>
              <a:t>	Hence,</a:t>
            </a:r>
          </a:p>
          <a:p>
            <a:pPr>
              <a:buNone/>
            </a:pPr>
            <a:endParaRPr lang="en-GB" sz="2800" dirty="0"/>
          </a:p>
          <a:p>
            <a:pPr>
              <a:buNone/>
            </a:pPr>
            <a:r>
              <a:rPr lang="en-GB" sz="2200" dirty="0" smtClean="0"/>
              <a:t>	Therefore,</a:t>
            </a:r>
          </a:p>
          <a:p>
            <a:pPr>
              <a:buNone/>
            </a:pPr>
            <a:endParaRPr lang="en-GB" sz="2200" dirty="0"/>
          </a:p>
          <a:p>
            <a:pPr>
              <a:buNone/>
            </a:pPr>
            <a:r>
              <a:rPr lang="en-GB" sz="2200" dirty="0" smtClean="0"/>
              <a:t>			    </a:t>
            </a:r>
            <a:endParaRPr lang="en-GB" sz="2200" dirty="0"/>
          </a:p>
        </p:txBody>
      </p:sp>
      <p:sp>
        <p:nvSpPr>
          <p:cNvPr id="33794"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33793" name="Picture 1"/>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123728" y="1268759"/>
            <a:ext cx="1512168" cy="522385"/>
          </a:xfrm>
          <a:prstGeom prst="rect">
            <a:avLst/>
          </a:prstGeom>
          <a:noFill/>
        </p:spPr>
      </p:pic>
      <p:sp>
        <p:nvSpPr>
          <p:cNvPr id="33795" name="Rectangle 3"/>
          <p:cNvSpPr>
            <a:spLocks noChangeArrowheads="1"/>
          </p:cNvSpPr>
          <p:nvPr/>
        </p:nvSpPr>
        <p:spPr bwMode="auto">
          <a:xfrm>
            <a:off x="0" y="81915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3797" name="Rectangle 5"/>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33796" name="Picture 4"/>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2123728" y="1988840"/>
            <a:ext cx="1807548" cy="720080"/>
          </a:xfrm>
          <a:prstGeom prst="rect">
            <a:avLst/>
          </a:prstGeom>
          <a:noFill/>
        </p:spPr>
      </p:pic>
      <p:sp>
        <p:nvSpPr>
          <p:cNvPr id="33798" name="Rectangle 6"/>
          <p:cNvSpPr>
            <a:spLocks noChangeArrowheads="1"/>
          </p:cNvSpPr>
          <p:nvPr/>
        </p:nvSpPr>
        <p:spPr bwMode="auto">
          <a:xfrm>
            <a:off x="0" y="92392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3800" name="Rectangle 8"/>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33799" name="Picture 7"/>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2555776" y="2924944"/>
            <a:ext cx="3504879" cy="648072"/>
          </a:xfrm>
          <a:prstGeom prst="rect">
            <a:avLst/>
          </a:prstGeom>
          <a:noFill/>
        </p:spPr>
      </p:pic>
      <p:sp>
        <p:nvSpPr>
          <p:cNvPr id="33801" name="Rectangle 9"/>
          <p:cNvSpPr>
            <a:spLocks noChangeArrowheads="1"/>
          </p:cNvSpPr>
          <p:nvPr/>
        </p:nvSpPr>
        <p:spPr bwMode="auto">
          <a:xfrm>
            <a:off x="0" y="92392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3803" name="Rectangle 1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33802" name="Picture 10"/>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2555776" y="3789040"/>
            <a:ext cx="2448272" cy="347273"/>
          </a:xfrm>
          <a:prstGeom prst="rect">
            <a:avLst/>
          </a:prstGeom>
          <a:noFill/>
        </p:spPr>
      </p:pic>
      <p:sp>
        <p:nvSpPr>
          <p:cNvPr id="33804" name="Rectangle 12"/>
          <p:cNvSpPr>
            <a:spLocks noChangeArrowheads="1"/>
          </p:cNvSpPr>
          <p:nvPr/>
        </p:nvSpPr>
        <p:spPr bwMode="auto">
          <a:xfrm>
            <a:off x="0" y="6477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normAutofit/>
          </a:bodyPr>
          <a:lstStyle/>
          <a:p>
            <a:r>
              <a:rPr lang="en-GB" sz="3600" dirty="0" smtClean="0"/>
              <a:t>Suddenly applied Loads</a:t>
            </a:r>
            <a:endParaRPr lang="en-GB" sz="3600" dirty="0"/>
          </a:p>
        </p:txBody>
      </p:sp>
      <p:sp>
        <p:nvSpPr>
          <p:cNvPr id="3" name="Content Placeholder 2"/>
          <p:cNvSpPr>
            <a:spLocks noGrp="1"/>
          </p:cNvSpPr>
          <p:nvPr>
            <p:ph idx="1"/>
          </p:nvPr>
        </p:nvSpPr>
        <p:spPr>
          <a:xfrm>
            <a:off x="457200" y="908720"/>
            <a:ext cx="8229600" cy="5472608"/>
          </a:xfrm>
        </p:spPr>
        <p:txBody>
          <a:bodyPr>
            <a:normAutofit/>
          </a:bodyPr>
          <a:lstStyle/>
          <a:p>
            <a:pPr>
              <a:buNone/>
            </a:pPr>
            <a:r>
              <a:rPr lang="en-GB" sz="2800" dirty="0" smtClean="0"/>
              <a:t>	For a suddenly applied load the area under the load extension graph (</a:t>
            </a:r>
            <a:r>
              <a:rPr lang="en-GB" sz="2800" i="1" dirty="0" smtClean="0"/>
              <a:t>work done</a:t>
            </a:r>
            <a:r>
              <a:rPr lang="en-GB" sz="2800" dirty="0" smtClean="0"/>
              <a:t>) is ‘rectangular’ and not ‘triangular’.  So, for a given extension (</a:t>
            </a:r>
            <a:r>
              <a:rPr lang="el-GR" sz="2800" dirty="0" smtClean="0"/>
              <a:t>δ</a:t>
            </a:r>
            <a:r>
              <a:rPr lang="en-GB" sz="2800" dirty="0" smtClean="0"/>
              <a:t>) with same value of strain energy, would require just half load.</a:t>
            </a:r>
          </a:p>
          <a:p>
            <a:pPr>
              <a:buNone/>
            </a:pPr>
            <a:endParaRPr lang="en-GB" sz="2800" dirty="0"/>
          </a:p>
          <a:p>
            <a:pPr>
              <a:buNone/>
            </a:pPr>
            <a:endParaRPr lang="en-GB" sz="2800" dirty="0" smtClean="0"/>
          </a:p>
          <a:p>
            <a:pPr>
              <a:buNone/>
            </a:pPr>
            <a:endParaRPr lang="en-GB" sz="2800" dirty="0"/>
          </a:p>
          <a:p>
            <a:pPr>
              <a:buNone/>
            </a:pPr>
            <a:endParaRPr lang="en-GB" sz="2800" dirty="0" smtClean="0"/>
          </a:p>
          <a:p>
            <a:pPr>
              <a:buNone/>
            </a:pPr>
            <a:endParaRPr lang="en-GB" sz="2800" dirty="0"/>
          </a:p>
          <a:p>
            <a:pPr>
              <a:buNone/>
            </a:pPr>
            <a:r>
              <a:rPr lang="en-GB" sz="2400" dirty="0" smtClean="0"/>
              <a:t>	Note: engineering design should account for suddenly applied loads because stress values can be doubled.</a:t>
            </a:r>
            <a:endParaRPr lang="en-GB" sz="2400" dirty="0"/>
          </a:p>
        </p:txBody>
      </p:sp>
      <p:pic>
        <p:nvPicPr>
          <p:cNvPr id="4" name="Picture 3" descr="Scan10088"/>
          <p:cNvPicPr/>
          <p:nvPr/>
        </p:nvPicPr>
        <p:blipFill>
          <a:blip r:embed="rId3" cstate="print"/>
          <a:srcRect l="15219" t="55058" r="48114" b="31009"/>
          <a:stretch>
            <a:fillRect/>
          </a:stretch>
        </p:blipFill>
        <p:spPr bwMode="auto">
          <a:xfrm>
            <a:off x="971600" y="2924944"/>
            <a:ext cx="3744416" cy="2232248"/>
          </a:xfrm>
          <a:prstGeom prst="rect">
            <a:avLst/>
          </a:prstGeom>
          <a:noFill/>
          <a:ln w="9525">
            <a:noFill/>
            <a:miter lim="800000"/>
            <a:headEnd/>
            <a:tailEnd/>
          </a:ln>
        </p:spPr>
      </p:pic>
      <p:sp>
        <p:nvSpPr>
          <p:cNvPr id="35842"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35841" name="Picture 1"/>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6084168" y="2996952"/>
            <a:ext cx="1440160" cy="576064"/>
          </a:xfrm>
          <a:prstGeom prst="rect">
            <a:avLst/>
          </a:prstGeom>
          <a:noFill/>
        </p:spPr>
      </p:pic>
      <p:sp>
        <p:nvSpPr>
          <p:cNvPr id="7" name="TextBox 6"/>
          <p:cNvSpPr txBox="1"/>
          <p:nvPr/>
        </p:nvSpPr>
        <p:spPr>
          <a:xfrm>
            <a:off x="4860032" y="3645024"/>
            <a:ext cx="3872983" cy="1338828"/>
          </a:xfrm>
          <a:prstGeom prst="rect">
            <a:avLst/>
          </a:prstGeom>
          <a:noFill/>
        </p:spPr>
        <p:txBody>
          <a:bodyPr wrap="square" rtlCol="0">
            <a:spAutoFit/>
          </a:bodyPr>
          <a:lstStyle/>
          <a:p>
            <a:r>
              <a:rPr lang="en-GB" sz="1900" dirty="0" smtClean="0"/>
              <a:t>Suddenly applied = gradually applied </a:t>
            </a:r>
          </a:p>
          <a:p>
            <a:endParaRPr lang="en-GB" sz="2400" dirty="0"/>
          </a:p>
          <a:p>
            <a:r>
              <a:rPr lang="en-GB" sz="1900" dirty="0" smtClean="0"/>
              <a:t>Or,   </a:t>
            </a:r>
          </a:p>
          <a:p>
            <a:endParaRPr lang="en-GB" sz="1900" dirty="0" smtClean="0"/>
          </a:p>
        </p:txBody>
      </p:sp>
      <p:sp>
        <p:nvSpPr>
          <p:cNvPr id="35844"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35843" name="Picture 3"/>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6372200" y="4293096"/>
            <a:ext cx="864096" cy="527245"/>
          </a:xfrm>
          <a:prstGeom prst="rect">
            <a:avLst/>
          </a:prstGeom>
          <a:noFill/>
        </p:spPr>
      </p:pic>
      <p:sp>
        <p:nvSpPr>
          <p:cNvPr id="35845" name="Rectangle 5"/>
          <p:cNvSpPr>
            <a:spLocks noChangeArrowheads="1"/>
          </p:cNvSpPr>
          <p:nvPr/>
        </p:nvSpPr>
        <p:spPr bwMode="auto">
          <a:xfrm>
            <a:off x="0" y="8001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648072"/>
          </a:xfrm>
        </p:spPr>
        <p:txBody>
          <a:bodyPr>
            <a:normAutofit/>
          </a:bodyPr>
          <a:lstStyle/>
          <a:p>
            <a:r>
              <a:rPr lang="en-GB" sz="3600" dirty="0" smtClean="0"/>
              <a:t>Impact loads – Axial load application</a:t>
            </a:r>
            <a:endParaRPr lang="en-GB" sz="3600" dirty="0"/>
          </a:p>
        </p:txBody>
      </p:sp>
      <p:sp>
        <p:nvSpPr>
          <p:cNvPr id="3" name="Content Placeholder 2"/>
          <p:cNvSpPr>
            <a:spLocks noGrp="1"/>
          </p:cNvSpPr>
          <p:nvPr>
            <p:ph idx="1"/>
          </p:nvPr>
        </p:nvSpPr>
        <p:spPr>
          <a:xfrm>
            <a:off x="457200" y="908720"/>
            <a:ext cx="8229600" cy="5217443"/>
          </a:xfrm>
        </p:spPr>
        <p:txBody>
          <a:bodyPr>
            <a:normAutofit/>
          </a:bodyPr>
          <a:lstStyle/>
          <a:p>
            <a:pPr>
              <a:buNone/>
            </a:pPr>
            <a:r>
              <a:rPr lang="en-GB" sz="2400" dirty="0" smtClean="0"/>
              <a:t>	Consider a fixed vertical bar with rigid collar attached at one end.  Load </a:t>
            </a:r>
            <a:r>
              <a:rPr lang="en-GB" sz="2400" i="1" dirty="0" smtClean="0"/>
              <a:t>W</a:t>
            </a:r>
            <a:r>
              <a:rPr lang="en-GB" sz="2400" dirty="0" smtClean="0"/>
              <a:t> can slide vertically from distance </a:t>
            </a:r>
            <a:r>
              <a:rPr lang="en-GB" sz="2400" i="1" dirty="0" smtClean="0"/>
              <a:t>h</a:t>
            </a:r>
            <a:r>
              <a:rPr lang="en-GB" sz="2400" dirty="0" smtClean="0"/>
              <a:t> above collar. When load is dropped, will produce maximum instantaneous extension </a:t>
            </a:r>
            <a:r>
              <a:rPr lang="el-GR" sz="2400" i="1" dirty="0" smtClean="0"/>
              <a:t>δ</a:t>
            </a:r>
            <a:r>
              <a:rPr lang="en-GB" sz="2400" dirty="0" smtClean="0"/>
              <a:t> in bar;</a:t>
            </a:r>
          </a:p>
          <a:p>
            <a:pPr>
              <a:buNone/>
            </a:pPr>
            <a:endParaRPr lang="en-GB" sz="2400" dirty="0"/>
          </a:p>
        </p:txBody>
      </p:sp>
      <p:pic>
        <p:nvPicPr>
          <p:cNvPr id="5" name="Picture 4" descr="Scan10089"/>
          <p:cNvPicPr/>
          <p:nvPr/>
        </p:nvPicPr>
        <p:blipFill>
          <a:blip r:embed="rId3" cstate="print"/>
          <a:srcRect l="33774" t="25633" r="33472" b="61705"/>
          <a:stretch>
            <a:fillRect/>
          </a:stretch>
        </p:blipFill>
        <p:spPr bwMode="auto">
          <a:xfrm>
            <a:off x="899592" y="2348880"/>
            <a:ext cx="3528392" cy="2232248"/>
          </a:xfrm>
          <a:prstGeom prst="rect">
            <a:avLst/>
          </a:prstGeom>
          <a:noFill/>
          <a:ln w="9525">
            <a:noFill/>
            <a:miter lim="800000"/>
            <a:headEnd/>
            <a:tailEnd/>
          </a:ln>
        </p:spPr>
      </p:pic>
      <p:sp>
        <p:nvSpPr>
          <p:cNvPr id="6" name="TextBox 5"/>
          <p:cNvSpPr txBox="1"/>
          <p:nvPr/>
        </p:nvSpPr>
        <p:spPr>
          <a:xfrm>
            <a:off x="5220072" y="2708920"/>
            <a:ext cx="2674578" cy="1200329"/>
          </a:xfrm>
          <a:prstGeom prst="rect">
            <a:avLst/>
          </a:prstGeom>
          <a:noFill/>
        </p:spPr>
        <p:txBody>
          <a:bodyPr wrap="none" rtlCol="0">
            <a:spAutoFit/>
          </a:bodyPr>
          <a:lstStyle/>
          <a:p>
            <a:r>
              <a:rPr lang="en-GB" sz="2400" dirty="0" smtClean="0"/>
              <a:t>For a bar in tension;</a:t>
            </a:r>
          </a:p>
          <a:p>
            <a:endParaRPr lang="en-GB" sz="2400" dirty="0"/>
          </a:p>
          <a:p>
            <a:endParaRPr lang="en-GB" sz="2400" dirty="0"/>
          </a:p>
        </p:txBody>
      </p:sp>
      <p:sp>
        <p:nvSpPr>
          <p:cNvPr id="3789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37889" name="Picture 1"/>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5796136" y="3284984"/>
            <a:ext cx="1061171" cy="576064"/>
          </a:xfrm>
          <a:prstGeom prst="rect">
            <a:avLst/>
          </a:prstGeom>
          <a:noFill/>
        </p:spPr>
      </p:pic>
      <p:sp>
        <p:nvSpPr>
          <p:cNvPr id="37891" name="Rectangle 3"/>
          <p:cNvSpPr>
            <a:spLocks noChangeArrowheads="1"/>
          </p:cNvSpPr>
          <p:nvPr/>
        </p:nvSpPr>
        <p:spPr bwMode="auto">
          <a:xfrm>
            <a:off x="0" y="81915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TextBox 9"/>
          <p:cNvSpPr txBox="1"/>
          <p:nvPr/>
        </p:nvSpPr>
        <p:spPr>
          <a:xfrm>
            <a:off x="1187624" y="4653136"/>
            <a:ext cx="6906442" cy="1446550"/>
          </a:xfrm>
          <a:prstGeom prst="rect">
            <a:avLst/>
          </a:prstGeom>
          <a:noFill/>
        </p:spPr>
        <p:txBody>
          <a:bodyPr wrap="square" rtlCol="0">
            <a:spAutoFit/>
          </a:bodyPr>
          <a:lstStyle/>
          <a:p>
            <a:r>
              <a:rPr lang="en-GB" sz="2200" dirty="0" smtClean="0"/>
              <a:t>Assuming all Potential Energy converted into strain energy;</a:t>
            </a:r>
          </a:p>
          <a:p>
            <a:endParaRPr lang="en-GB" sz="1000" dirty="0" smtClean="0"/>
          </a:p>
          <a:p>
            <a:r>
              <a:rPr lang="en-GB" sz="2400" dirty="0" smtClean="0"/>
              <a:t>	Potential Energy = </a:t>
            </a:r>
            <a:r>
              <a:rPr lang="en-GB" sz="2400" i="1" dirty="0" err="1" smtClean="0"/>
              <a:t>mgh</a:t>
            </a:r>
            <a:r>
              <a:rPr lang="en-GB" sz="2400" dirty="0" smtClean="0"/>
              <a:t>,	(</a:t>
            </a:r>
            <a:r>
              <a:rPr lang="en-GB" sz="2400" i="1" dirty="0" smtClean="0"/>
              <a:t>mg = W)</a:t>
            </a:r>
          </a:p>
          <a:p>
            <a:endParaRPr lang="en-GB" sz="1000" dirty="0"/>
          </a:p>
          <a:p>
            <a:r>
              <a:rPr lang="en-GB" sz="2200" dirty="0" smtClean="0"/>
              <a:t>Therefore,	</a:t>
            </a:r>
            <a:r>
              <a:rPr lang="en-GB" sz="2200" i="1" dirty="0" smtClean="0"/>
              <a:t>P.E. = </a:t>
            </a:r>
            <a:r>
              <a:rPr lang="en-GB" sz="2200" i="1" dirty="0" err="1" smtClean="0"/>
              <a:t>Wh</a:t>
            </a:r>
            <a:r>
              <a:rPr lang="en-GB" sz="2200" dirty="0" smtClean="0"/>
              <a:t>	or,  </a:t>
            </a:r>
            <a:r>
              <a:rPr lang="en-GB" sz="2200" i="1" dirty="0" smtClean="0"/>
              <a:t>P.E. = W(h + </a:t>
            </a:r>
            <a:r>
              <a:rPr lang="el-GR" sz="2200" i="1" dirty="0" smtClean="0"/>
              <a:t>δ</a:t>
            </a:r>
            <a:r>
              <a:rPr lang="en-GB" sz="2200" i="1" dirty="0" smtClean="0"/>
              <a:t>)</a:t>
            </a:r>
            <a:endParaRPr lang="en-GB" sz="2200" i="1"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20080"/>
          </a:xfrm>
        </p:spPr>
        <p:txBody>
          <a:bodyPr>
            <a:normAutofit/>
          </a:bodyPr>
          <a:lstStyle/>
          <a:p>
            <a:r>
              <a:rPr lang="en-GB" sz="3600" dirty="0" smtClean="0"/>
              <a:t>Impact loads – Axial load application</a:t>
            </a:r>
            <a:endParaRPr lang="en-GB" sz="3600" dirty="0"/>
          </a:p>
        </p:txBody>
      </p:sp>
      <p:sp>
        <p:nvSpPr>
          <p:cNvPr id="3" name="Content Placeholder 2"/>
          <p:cNvSpPr>
            <a:spLocks noGrp="1"/>
          </p:cNvSpPr>
          <p:nvPr>
            <p:ph idx="1"/>
          </p:nvPr>
        </p:nvSpPr>
        <p:spPr>
          <a:xfrm>
            <a:off x="467544" y="764704"/>
            <a:ext cx="8229600" cy="5688632"/>
          </a:xfrm>
        </p:spPr>
        <p:txBody>
          <a:bodyPr>
            <a:normAutofit lnSpcReduction="10000"/>
          </a:bodyPr>
          <a:lstStyle/>
          <a:p>
            <a:pPr>
              <a:buNone/>
            </a:pPr>
            <a:r>
              <a:rPr lang="en-GB" sz="2200" dirty="0" smtClean="0"/>
              <a:t>Assuming,	</a:t>
            </a:r>
            <a:r>
              <a:rPr lang="en-GB" sz="2200" i="1" dirty="0" smtClean="0"/>
              <a:t>Strain Energy = Potential Energy</a:t>
            </a:r>
          </a:p>
          <a:p>
            <a:pPr>
              <a:buNone/>
            </a:pPr>
            <a:endParaRPr lang="en-GB" sz="1000" dirty="0"/>
          </a:p>
          <a:p>
            <a:pPr>
              <a:buNone/>
            </a:pPr>
            <a:r>
              <a:rPr lang="en-GB" sz="2200" dirty="0" smtClean="0"/>
              <a:t>So,</a:t>
            </a:r>
            <a:endParaRPr lang="en-GB" sz="2200" dirty="0"/>
          </a:p>
          <a:p>
            <a:pPr>
              <a:buNone/>
            </a:pPr>
            <a:endParaRPr lang="en-GB" sz="1000" dirty="0" smtClean="0"/>
          </a:p>
          <a:p>
            <a:pPr>
              <a:buNone/>
            </a:pPr>
            <a:r>
              <a:rPr lang="en-GB" sz="2200" dirty="0" smtClean="0"/>
              <a:t>Thus the instantaneous stress will be;</a:t>
            </a:r>
          </a:p>
          <a:p>
            <a:pPr>
              <a:buNone/>
            </a:pPr>
            <a:endParaRPr lang="en-GB" sz="1000" dirty="0"/>
          </a:p>
          <a:p>
            <a:pPr>
              <a:buNone/>
            </a:pPr>
            <a:r>
              <a:rPr lang="en-GB" sz="2200" dirty="0" smtClean="0"/>
              <a:t>If </a:t>
            </a:r>
            <a:r>
              <a:rPr lang="el-GR" sz="2200" i="1" dirty="0" smtClean="0"/>
              <a:t>δ</a:t>
            </a:r>
            <a:r>
              <a:rPr lang="en-GB" sz="2200" dirty="0" smtClean="0"/>
              <a:t> is small then, </a:t>
            </a:r>
          </a:p>
          <a:p>
            <a:pPr>
              <a:buNone/>
            </a:pPr>
            <a:endParaRPr lang="en-GB" sz="1000" dirty="0"/>
          </a:p>
          <a:p>
            <a:pPr>
              <a:buNone/>
            </a:pPr>
            <a:r>
              <a:rPr lang="en-GB" sz="2200" dirty="0" smtClean="0"/>
              <a:t>If </a:t>
            </a:r>
            <a:r>
              <a:rPr lang="el-GR" sz="2200" i="1" dirty="0" smtClean="0"/>
              <a:t>δ</a:t>
            </a:r>
            <a:r>
              <a:rPr lang="en-GB" sz="2200" dirty="0" smtClean="0"/>
              <a:t> is not small then,</a:t>
            </a:r>
          </a:p>
          <a:p>
            <a:pPr>
              <a:buNone/>
            </a:pPr>
            <a:endParaRPr lang="en-GB" sz="1000" dirty="0"/>
          </a:p>
          <a:p>
            <a:pPr>
              <a:buNone/>
            </a:pPr>
            <a:r>
              <a:rPr lang="en-GB" sz="2200" dirty="0"/>
              <a:t>A</a:t>
            </a:r>
            <a:r>
              <a:rPr lang="en-GB" sz="2200" dirty="0" smtClean="0"/>
              <a:t>bove equation used when values of </a:t>
            </a:r>
            <a:r>
              <a:rPr lang="el-GR" sz="2200" i="1" dirty="0" smtClean="0"/>
              <a:t>δ</a:t>
            </a:r>
            <a:r>
              <a:rPr lang="en-GB" sz="2200" dirty="0" smtClean="0"/>
              <a:t> &amp; </a:t>
            </a:r>
            <a:r>
              <a:rPr lang="en-GB" sz="2200" i="1" dirty="0" smtClean="0"/>
              <a:t>h</a:t>
            </a:r>
            <a:r>
              <a:rPr lang="en-GB" sz="2200" dirty="0" smtClean="0"/>
              <a:t> are not known.</a:t>
            </a:r>
          </a:p>
          <a:p>
            <a:pPr>
              <a:buNone/>
            </a:pPr>
            <a:endParaRPr lang="en-GB" sz="1000" dirty="0"/>
          </a:p>
          <a:p>
            <a:pPr>
              <a:buNone/>
            </a:pPr>
            <a:r>
              <a:rPr lang="en-GB" sz="2200" dirty="0" smtClean="0"/>
              <a:t>Now, instantaneous extension is found from; </a:t>
            </a:r>
          </a:p>
          <a:p>
            <a:pPr>
              <a:buNone/>
            </a:pPr>
            <a:endParaRPr lang="en-GB" sz="1000" dirty="0"/>
          </a:p>
          <a:p>
            <a:pPr>
              <a:buNone/>
            </a:pPr>
            <a:r>
              <a:rPr lang="en-GB" sz="2200" dirty="0" smtClean="0"/>
              <a:t>If load suddenly applied from </a:t>
            </a:r>
            <a:r>
              <a:rPr lang="en-GB" sz="2200" i="1" dirty="0" smtClean="0"/>
              <a:t>h</a:t>
            </a:r>
            <a:r>
              <a:rPr lang="en-GB" sz="2200" dirty="0" smtClean="0"/>
              <a:t> = 0, instantaneous stress becomes;</a:t>
            </a:r>
          </a:p>
          <a:p>
            <a:pPr>
              <a:buNone/>
            </a:pPr>
            <a:endParaRPr lang="en-GB" sz="1000" dirty="0"/>
          </a:p>
          <a:p>
            <a:pPr>
              <a:buNone/>
            </a:pPr>
            <a:endParaRPr lang="en-GB" sz="2200" dirty="0" smtClean="0"/>
          </a:p>
          <a:p>
            <a:pPr>
              <a:buNone/>
            </a:pPr>
            <a:endParaRPr lang="en-GB" sz="1000" dirty="0"/>
          </a:p>
          <a:p>
            <a:pPr>
              <a:buNone/>
            </a:pPr>
            <a:r>
              <a:rPr lang="en-GB" sz="2200" dirty="0" smtClean="0"/>
              <a:t>	Above relationship confirms suddenly applied load results is twice stress value of statically applied load of same magnitude.</a:t>
            </a:r>
            <a:endParaRPr lang="en-GB" sz="2200" dirty="0"/>
          </a:p>
        </p:txBody>
      </p:sp>
      <p:sp>
        <p:nvSpPr>
          <p:cNvPr id="3993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39937" name="Picture 1"/>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275856" y="1196752"/>
            <a:ext cx="1819149" cy="576064"/>
          </a:xfrm>
          <a:prstGeom prst="rect">
            <a:avLst/>
          </a:prstGeom>
          <a:noFill/>
        </p:spPr>
      </p:pic>
      <p:sp>
        <p:nvSpPr>
          <p:cNvPr id="39939" name="Rectangle 3"/>
          <p:cNvSpPr>
            <a:spLocks noChangeArrowheads="1"/>
          </p:cNvSpPr>
          <p:nvPr/>
        </p:nvSpPr>
        <p:spPr bwMode="auto">
          <a:xfrm>
            <a:off x="0" y="81915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9941" name="Rectangle 5"/>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39940" name="Picture 4"/>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3203848" y="2204864"/>
            <a:ext cx="1080120" cy="724471"/>
          </a:xfrm>
          <a:prstGeom prst="rect">
            <a:avLst/>
          </a:prstGeom>
          <a:noFill/>
        </p:spPr>
      </p:pic>
      <p:sp>
        <p:nvSpPr>
          <p:cNvPr id="39942" name="Rectangle 6"/>
          <p:cNvSpPr>
            <a:spLocks noChangeArrowheads="1"/>
          </p:cNvSpPr>
          <p:nvPr/>
        </p:nvSpPr>
        <p:spPr bwMode="auto">
          <a:xfrm>
            <a:off x="0" y="98107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9944" name="Rectangle 8"/>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39943" name="Picture 7"/>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4139952" y="2708920"/>
            <a:ext cx="2621091" cy="792088"/>
          </a:xfrm>
          <a:prstGeom prst="rect">
            <a:avLst/>
          </a:prstGeom>
          <a:noFill/>
        </p:spPr>
      </p:pic>
      <p:sp>
        <p:nvSpPr>
          <p:cNvPr id="39945" name="Rectangle 9"/>
          <p:cNvSpPr>
            <a:spLocks noChangeArrowheads="1"/>
          </p:cNvSpPr>
          <p:nvPr/>
        </p:nvSpPr>
        <p:spPr bwMode="auto">
          <a:xfrm>
            <a:off x="0" y="98107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9947" name="Rectangle 1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39946" name="Picture 10"/>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6012160" y="3933056"/>
            <a:ext cx="720080" cy="536230"/>
          </a:xfrm>
          <a:prstGeom prst="rect">
            <a:avLst/>
          </a:prstGeom>
          <a:noFill/>
        </p:spPr>
      </p:pic>
      <p:sp>
        <p:nvSpPr>
          <p:cNvPr id="39948" name="Rectangle 12"/>
          <p:cNvSpPr>
            <a:spLocks noChangeArrowheads="1"/>
          </p:cNvSpPr>
          <p:nvPr/>
        </p:nvSpPr>
        <p:spPr bwMode="auto">
          <a:xfrm>
            <a:off x="0" y="79057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9950" name="Rectangle 1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39949" name="Picture 13"/>
          <p:cNvPicPr>
            <a:picLocks noChangeAspect="1" noChangeArrowheads="1"/>
          </p:cNvPicPr>
          <p:nvPr/>
        </p:nvPicPr>
        <p:blipFill>
          <a:blip r:embed="rId7" cstate="print">
            <a:clrChange>
              <a:clrFrom>
                <a:srgbClr val="FFFFFF"/>
              </a:clrFrom>
              <a:clrTo>
                <a:srgbClr val="FFFFFF">
                  <a:alpha val="0"/>
                </a:srgbClr>
              </a:clrTo>
            </a:clrChange>
          </a:blip>
          <a:srcRect/>
          <a:stretch>
            <a:fillRect/>
          </a:stretch>
        </p:blipFill>
        <p:spPr bwMode="auto">
          <a:xfrm>
            <a:off x="3707904" y="5013176"/>
            <a:ext cx="1764196" cy="504056"/>
          </a:xfrm>
          <a:prstGeom prst="rect">
            <a:avLst/>
          </a:prstGeom>
          <a:noFill/>
        </p:spPr>
      </p:pic>
      <p:sp>
        <p:nvSpPr>
          <p:cNvPr id="39951" name="Rectangle 15"/>
          <p:cNvSpPr>
            <a:spLocks noChangeArrowheads="1"/>
          </p:cNvSpPr>
          <p:nvPr/>
        </p:nvSpPr>
        <p:spPr bwMode="auto">
          <a:xfrm>
            <a:off x="0" y="8001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3600" dirty="0" smtClean="0"/>
              <a:t>Impact loads – Bending applications</a:t>
            </a:r>
            <a:endParaRPr lang="en-GB" sz="3600" dirty="0"/>
          </a:p>
        </p:txBody>
      </p:sp>
      <p:sp>
        <p:nvSpPr>
          <p:cNvPr id="3" name="Content Placeholder 2"/>
          <p:cNvSpPr>
            <a:spLocks noGrp="1"/>
          </p:cNvSpPr>
          <p:nvPr>
            <p:ph idx="1"/>
          </p:nvPr>
        </p:nvSpPr>
        <p:spPr>
          <a:xfrm>
            <a:off x="457200" y="908720"/>
            <a:ext cx="8229600" cy="5472608"/>
          </a:xfrm>
        </p:spPr>
        <p:txBody>
          <a:bodyPr>
            <a:normAutofit/>
          </a:bodyPr>
          <a:lstStyle/>
          <a:p>
            <a:pPr>
              <a:buNone/>
            </a:pPr>
            <a:r>
              <a:rPr lang="en-GB" sz="2400" dirty="0" smtClean="0"/>
              <a:t>	</a:t>
            </a:r>
            <a:r>
              <a:rPr lang="en-GB" sz="2200" dirty="0" smtClean="0"/>
              <a:t>An impact load </a:t>
            </a:r>
            <a:r>
              <a:rPr lang="en-GB" sz="2200" i="1" dirty="0" smtClean="0"/>
              <a:t>W</a:t>
            </a:r>
            <a:r>
              <a:rPr lang="en-GB" sz="2200" dirty="0" smtClean="0"/>
              <a:t> on a simply supported beam results in a deflection </a:t>
            </a:r>
            <a:r>
              <a:rPr lang="el-GR" sz="2200" i="1" dirty="0" smtClean="0"/>
              <a:t>δ</a:t>
            </a:r>
            <a:r>
              <a:rPr lang="en-GB" sz="2200" dirty="0" smtClean="0"/>
              <a:t>.  Same deflection (</a:t>
            </a:r>
            <a:r>
              <a:rPr lang="el-GR" sz="2200" i="1" dirty="0" smtClean="0"/>
              <a:t>δ</a:t>
            </a:r>
            <a:r>
              <a:rPr lang="en-GB" sz="2200" dirty="0" smtClean="0"/>
              <a:t>) can be achieved by an </a:t>
            </a:r>
            <a:r>
              <a:rPr lang="en-GB" sz="2200" i="1" dirty="0" smtClean="0"/>
              <a:t>equivalent static </a:t>
            </a:r>
            <a:r>
              <a:rPr lang="en-GB" sz="2200" dirty="0" smtClean="0"/>
              <a:t>load </a:t>
            </a:r>
            <a:r>
              <a:rPr lang="en-GB" sz="2200" i="1" dirty="0" smtClean="0"/>
              <a:t>W</a:t>
            </a:r>
            <a:r>
              <a:rPr lang="en-GB" sz="2200" i="1" baseline="-25000" dirty="0" smtClean="0"/>
              <a:t>E</a:t>
            </a:r>
          </a:p>
          <a:p>
            <a:pPr>
              <a:buNone/>
            </a:pPr>
            <a:endParaRPr lang="en-GB" sz="2400" i="1" baseline="-25000" dirty="0"/>
          </a:p>
          <a:p>
            <a:pPr>
              <a:buNone/>
            </a:pPr>
            <a:endParaRPr lang="en-GB" sz="2400" i="1" dirty="0" smtClean="0"/>
          </a:p>
          <a:p>
            <a:pPr>
              <a:buNone/>
            </a:pPr>
            <a:endParaRPr lang="en-GB" sz="2400" i="1" dirty="0"/>
          </a:p>
          <a:p>
            <a:pPr>
              <a:buNone/>
            </a:pPr>
            <a:endParaRPr lang="en-GB" sz="2400" i="1" dirty="0" smtClean="0"/>
          </a:p>
          <a:p>
            <a:pPr>
              <a:buNone/>
            </a:pPr>
            <a:endParaRPr lang="en-GB" sz="1000" i="1" dirty="0"/>
          </a:p>
          <a:p>
            <a:pPr>
              <a:buNone/>
            </a:pPr>
            <a:r>
              <a:rPr lang="en-GB" sz="2400" dirty="0"/>
              <a:t>	</a:t>
            </a:r>
            <a:r>
              <a:rPr lang="en-GB" sz="2200" dirty="0" smtClean="0"/>
              <a:t>but, if </a:t>
            </a:r>
            <a:r>
              <a:rPr lang="en-GB" sz="2200" i="1" dirty="0" smtClean="0"/>
              <a:t>W</a:t>
            </a:r>
            <a:r>
              <a:rPr lang="en-GB" sz="2200" dirty="0" smtClean="0"/>
              <a:t> was applied statically it would result in smaller value of defection </a:t>
            </a:r>
            <a:r>
              <a:rPr lang="el-GR" sz="2200" i="1" dirty="0" smtClean="0"/>
              <a:t>δ</a:t>
            </a:r>
            <a:r>
              <a:rPr lang="en-GB" sz="2200" i="1" baseline="-25000" dirty="0" smtClean="0"/>
              <a:t>S</a:t>
            </a:r>
          </a:p>
          <a:p>
            <a:pPr>
              <a:buNone/>
            </a:pPr>
            <a:r>
              <a:rPr lang="en-GB" sz="2200" dirty="0" smtClean="0"/>
              <a:t>	When considering ratio of </a:t>
            </a:r>
            <a:r>
              <a:rPr lang="en-GB" sz="2200" i="1" dirty="0" smtClean="0"/>
              <a:t>static application </a:t>
            </a:r>
            <a:r>
              <a:rPr lang="en-GB" sz="2200" dirty="0" smtClean="0"/>
              <a:t>of loads to resulting deflection, where beam is same dimensions and material, by proportion;</a:t>
            </a:r>
            <a:endParaRPr lang="en-GB" sz="1000" dirty="0"/>
          </a:p>
          <a:p>
            <a:pPr>
              <a:buNone/>
            </a:pPr>
            <a:endParaRPr lang="en-GB" sz="2400" dirty="0"/>
          </a:p>
        </p:txBody>
      </p:sp>
      <p:pic>
        <p:nvPicPr>
          <p:cNvPr id="4" name="Picture 3" descr="Scan10090"/>
          <p:cNvPicPr/>
          <p:nvPr/>
        </p:nvPicPr>
        <p:blipFill>
          <a:blip r:embed="rId3" cstate="print"/>
          <a:srcRect l="22604" t="81215" r="49422" b="11179"/>
          <a:stretch>
            <a:fillRect/>
          </a:stretch>
        </p:blipFill>
        <p:spPr bwMode="auto">
          <a:xfrm>
            <a:off x="2051720" y="2060848"/>
            <a:ext cx="4536503" cy="1884536"/>
          </a:xfrm>
          <a:prstGeom prst="rect">
            <a:avLst/>
          </a:prstGeom>
          <a:noFill/>
          <a:ln w="9525">
            <a:noFill/>
            <a:miter lim="800000"/>
            <a:headEnd/>
            <a:tailEnd/>
          </a:ln>
        </p:spPr>
      </p:pic>
      <p:sp>
        <p:nvSpPr>
          <p:cNvPr id="41986"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41985" name="Picture 1"/>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3203848" y="5517232"/>
            <a:ext cx="3024336" cy="681787"/>
          </a:xfrm>
          <a:prstGeom prst="rect">
            <a:avLst/>
          </a:prstGeom>
          <a:noFill/>
        </p:spPr>
      </p:pic>
      <p:sp>
        <p:nvSpPr>
          <p:cNvPr id="41987" name="Rectangle 3"/>
          <p:cNvSpPr>
            <a:spLocks noChangeArrowheads="1"/>
          </p:cNvSpPr>
          <p:nvPr/>
        </p:nvSpPr>
        <p:spPr bwMode="auto">
          <a:xfrm>
            <a:off x="0" y="82867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634082"/>
          </a:xfrm>
        </p:spPr>
        <p:txBody>
          <a:bodyPr>
            <a:noAutofit/>
          </a:bodyPr>
          <a:lstStyle/>
          <a:p>
            <a:r>
              <a:rPr lang="en-GB" sz="3600" dirty="0" smtClean="0"/>
              <a:t>Impact loads – Bending applications</a:t>
            </a:r>
            <a:endParaRPr lang="en-GB" sz="3600" dirty="0"/>
          </a:p>
        </p:txBody>
      </p:sp>
      <p:sp>
        <p:nvSpPr>
          <p:cNvPr id="3" name="Content Placeholder 2"/>
          <p:cNvSpPr>
            <a:spLocks noGrp="1"/>
          </p:cNvSpPr>
          <p:nvPr>
            <p:ph idx="1"/>
          </p:nvPr>
        </p:nvSpPr>
        <p:spPr>
          <a:xfrm>
            <a:off x="457200" y="980728"/>
            <a:ext cx="8229600" cy="5145435"/>
          </a:xfrm>
        </p:spPr>
        <p:txBody>
          <a:bodyPr>
            <a:normAutofit/>
          </a:bodyPr>
          <a:lstStyle/>
          <a:p>
            <a:pPr>
              <a:buNone/>
            </a:pPr>
            <a:r>
              <a:rPr lang="en-GB" sz="2400" dirty="0" smtClean="0"/>
              <a:t>As shown earlier, </a:t>
            </a:r>
          </a:p>
          <a:p>
            <a:pPr>
              <a:buNone/>
            </a:pPr>
            <a:r>
              <a:rPr lang="en-GB" sz="2400" dirty="0"/>
              <a:t>	</a:t>
            </a:r>
            <a:r>
              <a:rPr lang="en-GB" sz="2400" dirty="0" smtClean="0"/>
              <a:t>	</a:t>
            </a:r>
            <a:r>
              <a:rPr lang="en-GB" sz="2200" dirty="0" smtClean="0"/>
              <a:t>work done by dynamic loading = work done by static loading </a:t>
            </a:r>
          </a:p>
          <a:p>
            <a:pPr>
              <a:buNone/>
            </a:pPr>
            <a:endParaRPr lang="en-GB" sz="1000" dirty="0"/>
          </a:p>
          <a:p>
            <a:pPr>
              <a:buNone/>
            </a:pPr>
            <a:r>
              <a:rPr lang="en-GB" sz="2200" dirty="0" smtClean="0"/>
              <a:t>Hence, </a:t>
            </a:r>
          </a:p>
          <a:p>
            <a:pPr>
              <a:buNone/>
            </a:pPr>
            <a:endParaRPr lang="en-GB" sz="2200" dirty="0"/>
          </a:p>
          <a:p>
            <a:pPr>
              <a:buNone/>
            </a:pPr>
            <a:r>
              <a:rPr lang="en-GB" sz="2200" dirty="0" smtClean="0"/>
              <a:t>	Solution of the quadratic equation can determine instantaneous deflection (</a:t>
            </a:r>
            <a:r>
              <a:rPr lang="el-GR" sz="2200" i="1" dirty="0" smtClean="0"/>
              <a:t>δ</a:t>
            </a:r>
            <a:r>
              <a:rPr lang="en-GB" sz="2200" dirty="0" smtClean="0"/>
              <a:t>) of impact load in terms of static deflection (</a:t>
            </a:r>
            <a:r>
              <a:rPr lang="el-GR" sz="2200" i="1" dirty="0" smtClean="0"/>
              <a:t>δ</a:t>
            </a:r>
            <a:r>
              <a:rPr lang="en-GB" sz="2200" i="1" baseline="-25000" dirty="0" smtClean="0"/>
              <a:t>S</a:t>
            </a:r>
            <a:r>
              <a:rPr lang="en-GB" sz="2200" dirty="0" smtClean="0"/>
              <a:t>) produced by same load;</a:t>
            </a:r>
          </a:p>
          <a:p>
            <a:pPr>
              <a:buNone/>
            </a:pPr>
            <a:endParaRPr lang="en-GB" sz="1000" dirty="0"/>
          </a:p>
          <a:p>
            <a:pPr>
              <a:buNone/>
            </a:pPr>
            <a:endParaRPr lang="en-GB" sz="2200" dirty="0" smtClean="0"/>
          </a:p>
          <a:p>
            <a:pPr>
              <a:buNone/>
            </a:pPr>
            <a:endParaRPr lang="en-GB" sz="2200" dirty="0"/>
          </a:p>
          <a:p>
            <a:pPr>
              <a:buNone/>
            </a:pPr>
            <a:r>
              <a:rPr lang="en-GB" sz="2200" dirty="0" smtClean="0"/>
              <a:t>	Once deflection is found then stresses can be determined.</a:t>
            </a:r>
            <a:endParaRPr lang="en-GB" sz="2200" dirty="0"/>
          </a:p>
        </p:txBody>
      </p:sp>
      <p:sp>
        <p:nvSpPr>
          <p:cNvPr id="44034"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44033" name="Picture 1"/>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843808" y="974774"/>
            <a:ext cx="1260140" cy="504056"/>
          </a:xfrm>
          <a:prstGeom prst="rect">
            <a:avLst/>
          </a:prstGeom>
          <a:noFill/>
        </p:spPr>
      </p:pic>
      <p:sp>
        <p:nvSpPr>
          <p:cNvPr id="44035" name="Rectangle 3"/>
          <p:cNvSpPr>
            <a:spLocks noChangeArrowheads="1"/>
          </p:cNvSpPr>
          <p:nvPr/>
        </p:nvSpPr>
        <p:spPr bwMode="auto">
          <a:xfrm>
            <a:off x="0" y="8001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44037" name="Rectangle 5"/>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44036" name="Picture 4"/>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2339752" y="2057871"/>
            <a:ext cx="4505116" cy="576064"/>
          </a:xfrm>
          <a:prstGeom prst="rect">
            <a:avLst/>
          </a:prstGeom>
          <a:noFill/>
        </p:spPr>
      </p:pic>
      <p:sp>
        <p:nvSpPr>
          <p:cNvPr id="44038" name="Rectangle 6"/>
          <p:cNvSpPr>
            <a:spLocks noChangeArrowheads="1"/>
          </p:cNvSpPr>
          <p:nvPr/>
        </p:nvSpPr>
        <p:spPr bwMode="auto">
          <a:xfrm>
            <a:off x="0" y="82867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44040" name="Rectangle 8"/>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44039" name="Picture 7"/>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a:off x="3707904" y="3789040"/>
            <a:ext cx="2161460" cy="792088"/>
          </a:xfrm>
          <a:prstGeom prst="rect">
            <a:avLst/>
          </a:prstGeom>
          <a:noFill/>
        </p:spPr>
      </p:pic>
      <p:sp>
        <p:nvSpPr>
          <p:cNvPr id="44041" name="Rectangle 9"/>
          <p:cNvSpPr>
            <a:spLocks noChangeArrowheads="1"/>
          </p:cNvSpPr>
          <p:nvPr/>
        </p:nvSpPr>
        <p:spPr bwMode="auto">
          <a:xfrm>
            <a:off x="0" y="101917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4968"/>
          </a:xfrm>
        </p:spPr>
        <p:txBody>
          <a:bodyPr>
            <a:normAutofit/>
          </a:bodyPr>
          <a:lstStyle/>
          <a:p>
            <a:r>
              <a:rPr lang="en-GB" sz="3600" dirty="0" smtClean="0"/>
              <a:t>Impact Loads - Examples</a:t>
            </a:r>
            <a:endParaRPr lang="en-GB" sz="36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908720"/>
                <a:ext cx="8229600" cy="5217443"/>
              </a:xfrm>
            </p:spPr>
            <p:txBody>
              <a:bodyPr>
                <a:normAutofit/>
              </a:bodyPr>
              <a:lstStyle/>
              <a:p>
                <a:pPr marL="457200" indent="-457200">
                  <a:buAutoNum type="arabicPeriod"/>
                </a:pPr>
                <a:r>
                  <a:rPr lang="en-GB" sz="2200" dirty="0" smtClean="0"/>
                  <a:t>A metal bar, 40mm in diameter and 1.2m long, has a collar fitted at the lower end.  It is suspended from the upper end and a mass of 200kg is gradually lowered on to the collar, producing an extension of the bar of 0.25mm.  Find the height from which this load could be dropped on to the collar if the maximum tensile stress in the bar is not to exceed 100MN/m</a:t>
                </a:r>
                <a:r>
                  <a:rPr lang="en-GB" sz="2200" baseline="30000" dirty="0" smtClean="0"/>
                  <a:t>2</a:t>
                </a:r>
                <a:r>
                  <a:rPr lang="en-GB" sz="2200" dirty="0" smtClean="0"/>
                  <a:t>.</a:t>
                </a:r>
              </a:p>
              <a:p>
                <a:pPr marL="0" indent="0">
                  <a:buNone/>
                </a:pPr>
                <a:endParaRPr lang="en-GB" sz="1000" dirty="0" smtClean="0"/>
              </a:p>
              <a:p>
                <a:pPr marL="0" indent="0">
                  <a:buNone/>
                </a:pPr>
                <a:r>
                  <a:rPr lang="en-GB" sz="2200" dirty="0" smtClean="0"/>
                  <a:t>We do not know Young’s Modulus of the material:</a:t>
                </a:r>
              </a:p>
              <a:p>
                <a:pPr marL="0" indent="0">
                  <a:lnSpc>
                    <a:spcPct val="107000"/>
                  </a:lnSpc>
                  <a:spcAft>
                    <a:spcPts val="800"/>
                  </a:spcAft>
                  <a:buNone/>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ea typeface="Calibri" panose="020F0502020204030204" pitchFamily="34" charset="0"/>
                          <a:cs typeface="Times New Roman" panose="02020603050405020304" pitchFamily="18" charset="0"/>
                        </a:rPr>
                        <m:t>𝐸</m:t>
                      </m:r>
                      <m:r>
                        <a:rPr lang="en-GB" sz="2400" i="1">
                          <a:latin typeface="Cambria Math" panose="02040503050406030204" pitchFamily="18" charset="0"/>
                          <a:ea typeface="Calibri" panose="020F0502020204030204" pitchFamily="34" charset="0"/>
                          <a:cs typeface="Times New Roman" panose="02020603050405020304" pitchFamily="18" charset="0"/>
                        </a:rPr>
                        <m:t>=</m:t>
                      </m:r>
                      <m:f>
                        <m:f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400" i="1">
                              <a:effectLst/>
                              <a:latin typeface="Cambria Math" panose="02040503050406030204" pitchFamily="18" charset="0"/>
                              <a:ea typeface="Calibri" panose="020F0502020204030204" pitchFamily="34" charset="0"/>
                              <a:cs typeface="Times New Roman" panose="02020603050405020304" pitchFamily="18" charset="0"/>
                            </a:rPr>
                            <m:t>𝑃𝐿</m:t>
                          </m:r>
                        </m:num>
                        <m:den>
                          <m:r>
                            <a:rPr lang="en-GB" sz="2400" i="1">
                              <a:effectLst/>
                              <a:latin typeface="Cambria Math" panose="02040503050406030204" pitchFamily="18" charset="0"/>
                              <a:ea typeface="Calibri" panose="020F0502020204030204" pitchFamily="34" charset="0"/>
                              <a:cs typeface="Times New Roman" panose="02020603050405020304" pitchFamily="18" charset="0"/>
                            </a:rPr>
                            <m:t>𝐴</m:t>
                          </m:r>
                          <m:r>
                            <a:rPr lang="en-GB" sz="2400" i="1">
                              <a:effectLst/>
                              <a:latin typeface="Cambria Math" panose="02040503050406030204" pitchFamily="18" charset="0"/>
                              <a:ea typeface="Calibri" panose="020F0502020204030204" pitchFamily="34" charset="0"/>
                              <a:cs typeface="Times New Roman" panose="02020603050405020304" pitchFamily="18" charset="0"/>
                            </a:rPr>
                            <m:t>𝛿</m:t>
                          </m:r>
                        </m:den>
                      </m:f>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400" i="1">
                              <a:effectLst/>
                              <a:latin typeface="Cambria Math" panose="02040503050406030204" pitchFamily="18" charset="0"/>
                              <a:ea typeface="Calibri" panose="020F0502020204030204" pitchFamily="34" charset="0"/>
                              <a:cs typeface="Times New Roman" panose="02020603050405020304" pitchFamily="18" charset="0"/>
                            </a:rPr>
                            <m:t>𝑚𝑔𝐿</m:t>
                          </m:r>
                        </m:num>
                        <m:den>
                          <m:r>
                            <a:rPr lang="en-GB" sz="2400" i="1">
                              <a:effectLst/>
                              <a:latin typeface="Cambria Math" panose="02040503050406030204" pitchFamily="18" charset="0"/>
                              <a:ea typeface="Calibri" panose="020F0502020204030204" pitchFamily="34" charset="0"/>
                              <a:cs typeface="Times New Roman" panose="02020603050405020304" pitchFamily="18" charset="0"/>
                            </a:rPr>
                            <m:t>𝐴</m:t>
                          </m:r>
                          <m:r>
                            <a:rPr lang="en-GB" sz="2400" i="1">
                              <a:effectLst/>
                              <a:latin typeface="Cambria Math" panose="02040503050406030204" pitchFamily="18" charset="0"/>
                              <a:ea typeface="Calibri" panose="020F0502020204030204" pitchFamily="34" charset="0"/>
                              <a:cs typeface="Times New Roman" panose="02020603050405020304" pitchFamily="18" charset="0"/>
                            </a:rPr>
                            <m:t>𝛿</m:t>
                          </m:r>
                        </m:den>
                      </m:f>
                      <m:r>
                        <a:rPr lang="en-GB" sz="2400" i="1">
                          <a:effectLst/>
                          <a:latin typeface="Cambria Math" panose="02040503050406030204" pitchFamily="18" charset="0"/>
                          <a:ea typeface="Calibri" panose="020F0502020204030204" pitchFamily="34" charset="0"/>
                          <a:cs typeface="Times New Roman" panose="02020603050405020304" pitchFamily="18" charset="0"/>
                        </a:rPr>
                        <m:t>=7494.3 × </m:t>
                      </m:r>
                      <m:sSup>
                        <m:sSup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pPr>
                        <m:e>
                          <m:r>
                            <a:rPr lang="en-GB" sz="2400" i="1">
                              <a:effectLst/>
                              <a:latin typeface="Cambria Math" panose="02040503050406030204" pitchFamily="18" charset="0"/>
                              <a:ea typeface="Calibri" panose="020F0502020204030204" pitchFamily="34" charset="0"/>
                              <a:cs typeface="Times New Roman" panose="02020603050405020304" pitchFamily="18" charset="0"/>
                            </a:rPr>
                            <m:t>10</m:t>
                          </m:r>
                        </m:e>
                        <m:sup>
                          <m:r>
                            <a:rPr lang="en-GB" sz="2400" i="1">
                              <a:effectLst/>
                              <a:latin typeface="Cambria Math" panose="02040503050406030204" pitchFamily="18" charset="0"/>
                              <a:ea typeface="Calibri" panose="020F0502020204030204" pitchFamily="34" charset="0"/>
                              <a:cs typeface="Times New Roman" panose="02020603050405020304" pitchFamily="18" charset="0"/>
                            </a:rPr>
                            <m:t>6</m:t>
                          </m:r>
                        </m:sup>
                      </m:sSup>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r>
                        <a:rPr lang="en-GB" sz="2400" i="1">
                          <a:effectLst/>
                          <a:latin typeface="Cambria Math" panose="02040503050406030204" pitchFamily="18" charset="0"/>
                          <a:ea typeface="Calibri" panose="020F0502020204030204" pitchFamily="34" charset="0"/>
                          <a:cs typeface="Times New Roman" panose="02020603050405020304" pitchFamily="18" charset="0"/>
                        </a:rPr>
                        <m:t>𝑁</m:t>
                      </m:r>
                      <m:r>
                        <a:rPr lang="en-GB" sz="2400" i="1">
                          <a:effectLst/>
                          <a:latin typeface="Cambria Math" panose="02040503050406030204" pitchFamily="18" charset="0"/>
                          <a:ea typeface="Calibri" panose="020F0502020204030204" pitchFamily="34" charset="0"/>
                          <a:cs typeface="Times New Roman" panose="02020603050405020304" pitchFamily="18" charset="0"/>
                        </a:rPr>
                        <m:t>/</m:t>
                      </m:r>
                      <m:sSup>
                        <m:sSup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p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𝑚</m:t>
                          </m:r>
                        </m:e>
                        <m:sup>
                          <m:r>
                            <a:rPr lang="en-GB" sz="2400" i="1">
                              <a:effectLst/>
                              <a:latin typeface="Cambria Math" panose="02040503050406030204" pitchFamily="18" charset="0"/>
                              <a:ea typeface="Calibri" panose="020F0502020204030204" pitchFamily="34" charset="0"/>
                              <a:cs typeface="Times New Roman" panose="02020603050405020304" pitchFamily="18" charset="0"/>
                            </a:rPr>
                            <m:t>2</m:t>
                          </m:r>
                        </m:sup>
                      </m:sSup>
                    </m:oMath>
                  </m:oMathPara>
                </a14:m>
                <a:endParaRPr lang="en-GB" sz="2400" dirty="0" smtClean="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smtClean="0">
                    <a:effectLst/>
                    <a:latin typeface="Calibri" panose="020F0502020204030204" pitchFamily="34" charset="0"/>
                    <a:ea typeface="Calibri" panose="020F0502020204030204" pitchFamily="34" charset="0"/>
                    <a:cs typeface="Times New Roman" panose="02020603050405020304" pitchFamily="18" charset="0"/>
                  </a:rPr>
                  <a:t>Volume of bar:</a:t>
                </a:r>
              </a:p>
              <a:p>
                <a:pPr marL="0" indent="0">
                  <a:lnSpc>
                    <a:spcPct val="107000"/>
                  </a:lnSpc>
                  <a:spcAft>
                    <a:spcPts val="800"/>
                  </a:spcAft>
                  <a:buNone/>
                </a:pPr>
                <a14:m>
                  <m:oMathPara xmlns:m="http://schemas.openxmlformats.org/officeDocument/2006/math">
                    <m:oMathParaPr>
                      <m:jc m:val="centerGroup"/>
                    </m:oMathParaPr>
                    <m:oMath xmlns:m="http://schemas.openxmlformats.org/officeDocument/2006/math">
                      <m:r>
                        <a:rPr lang="en-GB" sz="2400" i="1">
                          <a:latin typeface="Cambria Math" panose="02040503050406030204" pitchFamily="18" charset="0"/>
                          <a:ea typeface="Calibri" panose="020F0502020204030204" pitchFamily="34" charset="0"/>
                          <a:cs typeface="Times New Roman" panose="02020603050405020304" pitchFamily="18" charset="0"/>
                        </a:rPr>
                        <m:t>𝑉𝑜𝑙𝑢𝑚𝑒</m:t>
                      </m:r>
                      <m:r>
                        <a:rPr lang="en-GB" sz="2400" i="1">
                          <a:latin typeface="Cambria Math" panose="02040503050406030204" pitchFamily="18" charset="0"/>
                          <a:ea typeface="Calibri" panose="020F0502020204030204" pitchFamily="34" charset="0"/>
                          <a:cs typeface="Times New Roman" panose="02020603050405020304" pitchFamily="18" charset="0"/>
                        </a:rPr>
                        <m:t>= </m:t>
                      </m:r>
                      <m:r>
                        <a:rPr lang="en-GB" sz="2400" i="1">
                          <a:latin typeface="Cambria Math" panose="02040503050406030204" pitchFamily="18" charset="0"/>
                          <a:ea typeface="Calibri" panose="020F0502020204030204" pitchFamily="34" charset="0"/>
                          <a:cs typeface="Times New Roman" panose="02020603050405020304" pitchFamily="18" charset="0"/>
                        </a:rPr>
                        <m:t>𝜋</m:t>
                      </m:r>
                      <m:sSup>
                        <m:sSup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p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𝑟</m:t>
                          </m:r>
                        </m:e>
                        <m:sup>
                          <m:r>
                            <a:rPr lang="en-GB" sz="2400" i="1">
                              <a:effectLst/>
                              <a:latin typeface="Cambria Math" panose="02040503050406030204" pitchFamily="18" charset="0"/>
                              <a:ea typeface="Calibri" panose="020F0502020204030204" pitchFamily="34" charset="0"/>
                              <a:cs typeface="Times New Roman" panose="02020603050405020304" pitchFamily="18" charset="0"/>
                            </a:rPr>
                            <m:t>2</m:t>
                          </m:r>
                        </m:sup>
                      </m:sSup>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𝑙</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=1.51 × </m:t>
                      </m:r>
                      <m:sSup>
                        <m:sSup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p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10</m:t>
                          </m:r>
                        </m:e>
                        <m:sup>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−3</m:t>
                          </m:r>
                        </m:sup>
                      </m:sSup>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 </m:t>
                      </m:r>
                      <m:sSup>
                        <m:sSup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p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𝑚</m:t>
                          </m:r>
                        </m:e>
                        <m:sup>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3</m:t>
                          </m:r>
                        </m:sup>
                      </m:sSup>
                    </m:oMath>
                  </m:oMathPara>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908720"/>
                <a:ext cx="8229600" cy="5217443"/>
              </a:xfrm>
              <a:blipFill>
                <a:blip r:embed="rId2"/>
                <a:stretch>
                  <a:fillRect l="-963" t="-935" r="-1556"/>
                </a:stretch>
              </a:blipFill>
            </p:spPr>
            <p:txBody>
              <a:bodyPr/>
              <a:lstStyle/>
              <a:p>
                <a:r>
                  <a:rPr lang="en-GB">
                    <a:noFill/>
                  </a:rPr>
                  <a:t> </a:t>
                </a:r>
              </a:p>
            </p:txBody>
          </p:sp>
        </mc:Fallback>
      </mc:AlternateContent>
    </p:spTree>
    <p:extLst>
      <p:ext uri="{BB962C8B-B14F-4D97-AF65-F5344CB8AC3E}">
        <p14:creationId xmlns:p14="http://schemas.microsoft.com/office/powerpoint/2010/main" val="107726529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48072"/>
          </a:xfrm>
        </p:spPr>
        <p:txBody>
          <a:bodyPr>
            <a:normAutofit/>
          </a:bodyPr>
          <a:lstStyle/>
          <a:p>
            <a:r>
              <a:rPr lang="en-GB" sz="3600" dirty="0" smtClean="0"/>
              <a:t>Example 1 - continued</a:t>
            </a:r>
            <a:endParaRPr lang="en-GB" sz="36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980728"/>
                <a:ext cx="8229600" cy="5433467"/>
              </a:xfrm>
            </p:spPr>
            <p:txBody>
              <a:bodyPr>
                <a:normAutofit/>
              </a:bodyPr>
              <a:lstStyle/>
              <a:p>
                <a:pPr marL="0" indent="0">
                  <a:buNone/>
                </a:pPr>
                <a:r>
                  <a:rPr lang="en-GB" sz="2200" dirty="0" smtClean="0"/>
                  <a:t>Potential energy when weight is dropped:</a:t>
                </a:r>
              </a:p>
              <a:p>
                <a:pPr marL="0" indent="0">
                  <a:buNone/>
                </a:pPr>
                <a:endParaRPr lang="en-GB" sz="1000" dirty="0"/>
              </a:p>
              <a:p>
                <a:pPr marL="0" indent="0">
                  <a:buNone/>
                </a:pPr>
                <a:r>
                  <a:rPr lang="en-GB" sz="2200" i="1" dirty="0" smtClean="0"/>
                  <a:t>		P.E</a:t>
                </a:r>
                <a:r>
                  <a:rPr lang="en-GB" sz="2200" i="1" dirty="0"/>
                  <a:t>. = W(h + </a:t>
                </a:r>
                <a:r>
                  <a:rPr lang="el-GR" sz="2200" i="1" dirty="0"/>
                  <a:t>δ</a:t>
                </a:r>
                <a:r>
                  <a:rPr lang="en-GB" sz="2200" i="1" dirty="0" smtClean="0"/>
                  <a:t>) 	where,</a:t>
                </a:r>
              </a:p>
              <a:p>
                <a:pPr marL="0" indent="0">
                  <a:buNone/>
                </a:pPr>
                <a:r>
                  <a:rPr lang="en-GB" sz="2200" i="1" dirty="0" smtClean="0"/>
                  <a:t>	</a:t>
                </a:r>
                <a:endParaRPr lang="en-GB" sz="2200" i="1" dirty="0"/>
              </a:p>
              <a:p>
                <a:pPr marL="0" indent="0">
                  <a:buNone/>
                </a:pPr>
                <a:r>
                  <a:rPr lang="en-GB" sz="2200" dirty="0" smtClean="0"/>
                  <a:t>The potential energy must be absorbed by the bar, so:</a:t>
                </a:r>
              </a:p>
              <a:p>
                <a:pPr marL="0" indent="0">
                  <a:buNone/>
                </a:pPr>
                <a:endParaRPr lang="en-GB" sz="1000" dirty="0"/>
              </a:p>
              <a:p>
                <a:pPr marL="0" indent="0">
                  <a:lnSpc>
                    <a:spcPct val="107000"/>
                  </a:lnSpc>
                  <a:spcAft>
                    <a:spcPts val="800"/>
                  </a:spcAft>
                  <a:buNone/>
                </a:pPr>
                <a14:m>
                  <m:oMathPara xmlns:m="http://schemas.openxmlformats.org/officeDocument/2006/math">
                    <m:oMathParaPr>
                      <m:jc m:val="centerGroup"/>
                    </m:oMathParaPr>
                    <m:oMath xmlns:m="http://schemas.openxmlformats.org/officeDocument/2006/math">
                      <m:f>
                        <m:fPr>
                          <m:ctrlPr>
                            <a:rPr lang="en-GB" sz="2400" i="1">
                              <a:latin typeface="Cambria Math" panose="02040503050406030204" pitchFamily="18" charset="0"/>
                              <a:ea typeface="Calibri" panose="020F0502020204030204" pitchFamily="34" charset="0"/>
                              <a:cs typeface="Times New Roman" panose="02020603050405020304" pitchFamily="18" charset="0"/>
                            </a:rPr>
                          </m:ctrlPr>
                        </m:fPr>
                        <m:num>
                          <m:sSup>
                            <m:sSup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pPr>
                            <m:e>
                              <m:r>
                                <a:rPr lang="en-GB" sz="2400" i="1">
                                  <a:effectLst/>
                                  <a:latin typeface="Cambria Math" panose="02040503050406030204" pitchFamily="18" charset="0"/>
                                  <a:ea typeface="Calibri" panose="020F0502020204030204" pitchFamily="34" charset="0"/>
                                  <a:cs typeface="Times New Roman" panose="02020603050405020304" pitchFamily="18" charset="0"/>
                                </a:rPr>
                                <m:t>𝜎</m:t>
                              </m:r>
                            </m:e>
                            <m:sup>
                              <m:r>
                                <a:rPr lang="en-GB" sz="2400" i="1">
                                  <a:effectLst/>
                                  <a:latin typeface="Cambria Math" panose="02040503050406030204" pitchFamily="18" charset="0"/>
                                  <a:ea typeface="Calibri" panose="020F0502020204030204" pitchFamily="34" charset="0"/>
                                  <a:cs typeface="Times New Roman" panose="02020603050405020304" pitchFamily="18" charset="0"/>
                                </a:rPr>
                                <m:t>2</m:t>
                              </m:r>
                            </m:sup>
                          </m:sSup>
                        </m:num>
                        <m:den>
                          <m:r>
                            <a:rPr lang="en-GB" sz="2400" i="1">
                              <a:effectLst/>
                              <a:latin typeface="Cambria Math" panose="02040503050406030204" pitchFamily="18" charset="0"/>
                              <a:ea typeface="Calibri" panose="020F0502020204030204" pitchFamily="34" charset="0"/>
                              <a:cs typeface="Times New Roman" panose="02020603050405020304" pitchFamily="18" charset="0"/>
                            </a:rPr>
                            <m:t>2</m:t>
                          </m:r>
                          <m:r>
                            <a:rPr lang="en-GB" sz="2400" i="1">
                              <a:effectLst/>
                              <a:latin typeface="Cambria Math" panose="02040503050406030204" pitchFamily="18" charset="0"/>
                              <a:ea typeface="Calibri" panose="020F0502020204030204" pitchFamily="34" charset="0"/>
                              <a:cs typeface="Times New Roman" panose="02020603050405020304" pitchFamily="18" charset="0"/>
                            </a:rPr>
                            <m:t>𝐸</m:t>
                          </m:r>
                        </m:den>
                      </m:f>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r>
                        <a:rPr lang="en-GB" sz="2400" i="1">
                          <a:effectLst/>
                          <a:latin typeface="Cambria Math" panose="02040503050406030204" pitchFamily="18" charset="0"/>
                          <a:ea typeface="Calibri" panose="020F0502020204030204" pitchFamily="34" charset="0"/>
                          <a:cs typeface="Times New Roman" panose="02020603050405020304" pitchFamily="18" charset="0"/>
                        </a:rPr>
                        <m:t>𝑉𝑜𝑙𝑢𝑚𝑒</m:t>
                      </m:r>
                      <m:r>
                        <a:rPr lang="en-GB" sz="2400" i="1">
                          <a:effectLst/>
                          <a:latin typeface="Cambria Math" panose="02040503050406030204" pitchFamily="18" charset="0"/>
                          <a:ea typeface="Calibri" panose="020F0502020204030204" pitchFamily="34" charset="0"/>
                          <a:cs typeface="Times New Roman" panose="02020603050405020304" pitchFamily="18" charset="0"/>
                        </a:rPr>
                        <m:t>=</m:t>
                      </m:r>
                      <m:r>
                        <a:rPr lang="en-GB" sz="2400" i="1">
                          <a:effectLst/>
                          <a:latin typeface="Cambria Math" panose="02040503050406030204" pitchFamily="18" charset="0"/>
                          <a:ea typeface="Calibri" panose="020F0502020204030204" pitchFamily="34" charset="0"/>
                          <a:cs typeface="Times New Roman" panose="02020603050405020304" pitchFamily="18" charset="0"/>
                        </a:rPr>
                        <m:t>𝑚𝑔</m:t>
                      </m:r>
                      <m:d>
                        <m:d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dPr>
                        <m:e>
                          <m:r>
                            <a:rPr lang="en-GB" sz="2400" i="1">
                              <a:effectLst/>
                              <a:latin typeface="Cambria Math" panose="02040503050406030204" pitchFamily="18" charset="0"/>
                              <a:ea typeface="Calibri" panose="020F0502020204030204" pitchFamily="34" charset="0"/>
                              <a:cs typeface="Times New Roman" panose="02020603050405020304" pitchFamily="18" charset="0"/>
                            </a:rPr>
                            <m:t>h</m:t>
                          </m:r>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400" i="1">
                                  <a:effectLst/>
                                  <a:latin typeface="Cambria Math" panose="02040503050406030204" pitchFamily="18" charset="0"/>
                                  <a:ea typeface="Calibri" panose="020F0502020204030204" pitchFamily="34" charset="0"/>
                                  <a:cs typeface="Times New Roman" panose="02020603050405020304" pitchFamily="18" charset="0"/>
                                </a:rPr>
                                <m:t>𝜎</m:t>
                              </m:r>
                              <m:r>
                                <a:rPr lang="en-GB" sz="2400" i="1">
                                  <a:effectLst/>
                                  <a:latin typeface="Cambria Math" panose="02040503050406030204" pitchFamily="18" charset="0"/>
                                  <a:ea typeface="Calibri" panose="020F0502020204030204" pitchFamily="34" charset="0"/>
                                  <a:cs typeface="Times New Roman" panose="02020603050405020304" pitchFamily="18" charset="0"/>
                                </a:rPr>
                                <m:t>𝐿</m:t>
                              </m:r>
                            </m:num>
                            <m:den>
                              <m:r>
                                <a:rPr lang="en-GB" sz="2400" i="1">
                                  <a:effectLst/>
                                  <a:latin typeface="Cambria Math" panose="02040503050406030204" pitchFamily="18" charset="0"/>
                                  <a:ea typeface="Calibri" panose="020F0502020204030204" pitchFamily="34" charset="0"/>
                                  <a:cs typeface="Times New Roman" panose="02020603050405020304" pitchFamily="18" charset="0"/>
                                </a:rPr>
                                <m:t>𝐸</m:t>
                              </m:r>
                            </m:den>
                          </m:f>
                        </m:e>
                      </m:d>
                    </m:oMath>
                  </m:oMathPara>
                </a14:m>
                <a:endParaRPr lang="en-GB" sz="2400" dirty="0" smtClean="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smtClean="0">
                    <a:latin typeface="Calibri" panose="020F0502020204030204" pitchFamily="34" charset="0"/>
                    <a:ea typeface="Calibri" panose="020F0502020204030204" pitchFamily="34" charset="0"/>
                    <a:cs typeface="Times New Roman" panose="02020603050405020304" pitchFamily="18" charset="0"/>
                  </a:rPr>
                  <a:t>Therefore,		</a:t>
                </a:r>
                <a14:m>
                  <m:oMath xmlns:m="http://schemas.openxmlformats.org/officeDocument/2006/math">
                    <m:r>
                      <a:rPr lang="en-GB" sz="2400" i="1">
                        <a:latin typeface="Cambria Math" panose="02040503050406030204" pitchFamily="18" charset="0"/>
                        <a:ea typeface="Calibri" panose="020F0502020204030204" pitchFamily="34" charset="0"/>
                        <a:cs typeface="Times New Roman" panose="02020603050405020304" pitchFamily="18" charset="0"/>
                      </a:rPr>
                      <m:t>h</m:t>
                    </m:r>
                    <m:r>
                      <a:rPr lang="en-GB" sz="2400" i="1">
                        <a:latin typeface="Cambria Math" panose="02040503050406030204" pitchFamily="18" charset="0"/>
                        <a:ea typeface="Calibri" panose="020F0502020204030204" pitchFamily="34" charset="0"/>
                        <a:cs typeface="Times New Roman" panose="02020603050405020304" pitchFamily="18" charset="0"/>
                      </a:rPr>
                      <m:t>= </m:t>
                    </m:r>
                    <m:f>
                      <m:f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fPr>
                      <m:num>
                        <m:sSup>
                          <m:sSup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pPr>
                          <m:e>
                            <m:r>
                              <a:rPr lang="en-GB" sz="2400" i="1">
                                <a:effectLst/>
                                <a:latin typeface="Cambria Math" panose="02040503050406030204" pitchFamily="18" charset="0"/>
                                <a:ea typeface="Calibri" panose="020F0502020204030204" pitchFamily="34" charset="0"/>
                                <a:cs typeface="Times New Roman" panose="02020603050405020304" pitchFamily="18" charset="0"/>
                              </a:rPr>
                              <m:t>𝜎</m:t>
                            </m:r>
                          </m:e>
                          <m:sup>
                            <m:r>
                              <a:rPr lang="en-GB" sz="2400" i="1">
                                <a:effectLst/>
                                <a:latin typeface="Cambria Math" panose="02040503050406030204" pitchFamily="18" charset="0"/>
                                <a:ea typeface="Calibri" panose="020F0502020204030204" pitchFamily="34" charset="0"/>
                                <a:cs typeface="Times New Roman" panose="02020603050405020304" pitchFamily="18" charset="0"/>
                              </a:rPr>
                              <m:t>2</m:t>
                            </m:r>
                          </m:sup>
                        </m:sSup>
                        <m:r>
                          <a:rPr lang="en-GB" sz="2400" i="1">
                            <a:effectLst/>
                            <a:latin typeface="Cambria Math" panose="02040503050406030204" pitchFamily="18" charset="0"/>
                            <a:ea typeface="Calibri" panose="020F0502020204030204" pitchFamily="34" charset="0"/>
                            <a:cs typeface="Times New Roman" panose="02020603050405020304" pitchFamily="18" charset="0"/>
                          </a:rPr>
                          <m:t>𝑉</m:t>
                        </m:r>
                      </m:num>
                      <m:den>
                        <m:r>
                          <a:rPr lang="en-GB" sz="2400" i="1">
                            <a:effectLst/>
                            <a:latin typeface="Cambria Math" panose="02040503050406030204" pitchFamily="18" charset="0"/>
                            <a:ea typeface="Calibri" panose="020F0502020204030204" pitchFamily="34" charset="0"/>
                            <a:cs typeface="Times New Roman" panose="02020603050405020304" pitchFamily="18" charset="0"/>
                          </a:rPr>
                          <m:t>2</m:t>
                        </m:r>
                        <m:r>
                          <a:rPr lang="en-GB" sz="2400" i="1">
                            <a:effectLst/>
                            <a:latin typeface="Cambria Math" panose="02040503050406030204" pitchFamily="18" charset="0"/>
                            <a:ea typeface="Calibri" panose="020F0502020204030204" pitchFamily="34" charset="0"/>
                            <a:cs typeface="Times New Roman" panose="02020603050405020304" pitchFamily="18" charset="0"/>
                          </a:rPr>
                          <m:t>𝐸𝑚𝑔</m:t>
                        </m:r>
                      </m:den>
                    </m:f>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400" i="1">
                            <a:effectLst/>
                            <a:latin typeface="Cambria Math" panose="02040503050406030204" pitchFamily="18" charset="0"/>
                            <a:ea typeface="Calibri" panose="020F0502020204030204" pitchFamily="34" charset="0"/>
                            <a:cs typeface="Times New Roman" panose="02020603050405020304" pitchFamily="18" charset="0"/>
                          </a:rPr>
                          <m:t>𝜎</m:t>
                        </m:r>
                        <m:r>
                          <a:rPr lang="en-GB" sz="2400" i="1">
                            <a:effectLst/>
                            <a:latin typeface="Cambria Math" panose="02040503050406030204" pitchFamily="18" charset="0"/>
                            <a:ea typeface="Calibri" panose="020F0502020204030204" pitchFamily="34" charset="0"/>
                            <a:cs typeface="Times New Roman" panose="02020603050405020304" pitchFamily="18" charset="0"/>
                          </a:rPr>
                          <m:t>𝐿</m:t>
                        </m:r>
                      </m:num>
                      <m:den>
                        <m:r>
                          <a:rPr lang="en-GB" sz="2400" i="1">
                            <a:effectLst/>
                            <a:latin typeface="Cambria Math" panose="02040503050406030204" pitchFamily="18" charset="0"/>
                            <a:ea typeface="Calibri" panose="020F0502020204030204" pitchFamily="34" charset="0"/>
                            <a:cs typeface="Times New Roman" panose="02020603050405020304" pitchFamily="18" charset="0"/>
                          </a:rPr>
                          <m:t>𝐸</m:t>
                        </m:r>
                      </m:den>
                    </m:f>
                  </m:oMath>
                </a14:m>
                <a:endParaRPr lang="en-GB" sz="2400" dirty="0" smtClean="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smtClean="0">
                    <a:effectLst/>
                    <a:latin typeface="Calibri" panose="020F0502020204030204" pitchFamily="34" charset="0"/>
                    <a:ea typeface="Calibri" panose="020F0502020204030204" pitchFamily="34" charset="0"/>
                    <a:cs typeface="Times New Roman" panose="02020603050405020304" pitchFamily="18" charset="0"/>
                  </a:rPr>
                  <a:t>So, 			</a:t>
                </a:r>
                <a:r>
                  <a:rPr lang="en-GB" sz="2200" i="1" dirty="0" smtClean="0">
                    <a:effectLst/>
                    <a:latin typeface="Calibri" panose="020F0502020204030204" pitchFamily="34" charset="0"/>
                    <a:ea typeface="Calibri" panose="020F0502020204030204" pitchFamily="34" charset="0"/>
                    <a:cs typeface="Times New Roman" panose="02020603050405020304" pitchFamily="18" charset="0"/>
                  </a:rPr>
                  <a:t>h = 0.494 m</a:t>
                </a:r>
                <a:endParaRPr lang="en-GB" sz="2200" i="1"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980728"/>
                <a:ext cx="8229600" cy="5433467"/>
              </a:xfrm>
              <a:blipFill>
                <a:blip r:embed="rId2"/>
                <a:stretch>
                  <a:fillRect l="-963" t="-786"/>
                </a:stretch>
              </a:blipFill>
            </p:spPr>
            <p:txBody>
              <a:bodyPr/>
              <a:lstStyle/>
              <a:p>
                <a:r>
                  <a:rPr lang="en-GB">
                    <a:noFill/>
                  </a:rPr>
                  <a:t> </a:t>
                </a:r>
              </a:p>
            </p:txBody>
          </p:sp>
        </mc:Fallback>
      </mc:AlternateContent>
      <p:pic>
        <p:nvPicPr>
          <p:cNvPr id="4" name="Picture 10"/>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5220072" y="1484784"/>
            <a:ext cx="864096" cy="643476"/>
          </a:xfrm>
          <a:prstGeom prst="rect">
            <a:avLst/>
          </a:prstGeom>
          <a:noFill/>
        </p:spPr>
      </p:pic>
    </p:spTree>
    <p:extLst>
      <p:ext uri="{BB962C8B-B14F-4D97-AF65-F5344CB8AC3E}">
        <p14:creationId xmlns:p14="http://schemas.microsoft.com/office/powerpoint/2010/main" val="349656492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76064"/>
          </a:xfrm>
        </p:spPr>
        <p:txBody>
          <a:bodyPr>
            <a:normAutofit fontScale="90000"/>
          </a:bodyPr>
          <a:lstStyle/>
          <a:p>
            <a:r>
              <a:rPr lang="en-GB" sz="3200" dirty="0" smtClean="0"/>
              <a:t>Example 2a</a:t>
            </a:r>
            <a:endParaRPr lang="en-GB" sz="3200" dirty="0"/>
          </a:p>
        </p:txBody>
      </p:sp>
      <p:sp>
        <p:nvSpPr>
          <p:cNvPr id="3" name="Content Placeholder 2"/>
          <p:cNvSpPr>
            <a:spLocks noGrp="1"/>
          </p:cNvSpPr>
          <p:nvPr>
            <p:ph idx="1"/>
          </p:nvPr>
        </p:nvSpPr>
        <p:spPr>
          <a:xfrm>
            <a:off x="457200" y="638301"/>
            <a:ext cx="8229600" cy="5904656"/>
          </a:xfrm>
        </p:spPr>
        <p:txBody>
          <a:bodyPr>
            <a:normAutofit/>
          </a:bodyPr>
          <a:lstStyle/>
          <a:p>
            <a:pPr marL="0" indent="0">
              <a:buNone/>
            </a:pPr>
            <a:r>
              <a:rPr lang="en-GB" sz="2200" dirty="0" smtClean="0"/>
              <a:t>What would be the instantaneous stress and elongation of a 25mm diameter bar, 2.6m long and suspended vertically, if a mass of 10kg falls from a height of 300mm on to a collar which is rigidly fixed to the bottom end of the bar?  Take </a:t>
            </a:r>
            <a:r>
              <a:rPr lang="en-GB" sz="2200" i="1" dirty="0" smtClean="0"/>
              <a:t>E</a:t>
            </a:r>
            <a:r>
              <a:rPr lang="en-GB" sz="2200" dirty="0" smtClean="0"/>
              <a:t> = 200 GN/m</a:t>
            </a:r>
            <a:r>
              <a:rPr lang="en-GB" sz="2200" baseline="30000" dirty="0" smtClean="0"/>
              <a:t>2</a:t>
            </a:r>
          </a:p>
          <a:p>
            <a:pPr marL="0" indent="0">
              <a:buNone/>
            </a:pPr>
            <a:endParaRPr lang="en-GB" sz="1000" dirty="0" smtClean="0"/>
          </a:p>
          <a:p>
            <a:pPr marL="0" indent="0">
              <a:buNone/>
            </a:pPr>
            <a:r>
              <a:rPr lang="en-GB" sz="2200" dirty="0" smtClean="0"/>
              <a:t>Using formula derived in notes: </a:t>
            </a:r>
          </a:p>
          <a:p>
            <a:pPr marL="0" indent="0">
              <a:buNone/>
            </a:pPr>
            <a:endParaRPr lang="en-GB" sz="1000" dirty="0" smtClean="0"/>
          </a:p>
          <a:p>
            <a:pPr marL="0" indent="0">
              <a:buNone/>
            </a:pPr>
            <a:r>
              <a:rPr lang="en-GB" sz="2200" dirty="0" smtClean="0"/>
              <a:t>Therefore,		</a:t>
            </a:r>
            <a:r>
              <a:rPr lang="el-GR" sz="2200" i="1" dirty="0" smtClean="0"/>
              <a:t>σ</a:t>
            </a:r>
            <a:r>
              <a:rPr lang="en-GB" sz="2200" i="1" dirty="0" smtClean="0"/>
              <a:t> = 96.24 MN/m</a:t>
            </a:r>
            <a:r>
              <a:rPr lang="en-GB" sz="2200" i="1" baseline="30000" dirty="0" smtClean="0"/>
              <a:t>2</a:t>
            </a:r>
            <a:r>
              <a:rPr lang="en-GB" sz="2200" i="1" dirty="0" smtClean="0"/>
              <a:t>   </a:t>
            </a:r>
            <a:r>
              <a:rPr lang="en-GB" sz="2200" dirty="0" smtClean="0"/>
              <a:t>(97.17 when g = 10 m/s</a:t>
            </a:r>
            <a:r>
              <a:rPr lang="en-GB" sz="2200" baseline="30000" dirty="0" smtClean="0"/>
              <a:t>2</a:t>
            </a:r>
            <a:r>
              <a:rPr lang="en-GB" sz="2200" dirty="0" smtClean="0"/>
              <a:t>)</a:t>
            </a:r>
          </a:p>
          <a:p>
            <a:pPr marL="0" indent="0">
              <a:buNone/>
            </a:pPr>
            <a:endParaRPr lang="en-GB" sz="1800" dirty="0"/>
          </a:p>
          <a:p>
            <a:pPr marL="0" indent="0">
              <a:buNone/>
            </a:pPr>
            <a:r>
              <a:rPr lang="en-GB" sz="2200" dirty="0" smtClean="0"/>
              <a:t>If however </a:t>
            </a:r>
            <a:r>
              <a:rPr lang="el-GR" sz="2200" i="1" dirty="0" smtClean="0"/>
              <a:t>δ</a:t>
            </a:r>
            <a:r>
              <a:rPr lang="en-GB" sz="2200" dirty="0" smtClean="0"/>
              <a:t> is small then; 			and, </a:t>
            </a:r>
            <a:r>
              <a:rPr lang="el-GR" sz="2200" i="1" dirty="0">
                <a:solidFill>
                  <a:prstClr val="black"/>
                </a:solidFill>
              </a:rPr>
              <a:t>σ</a:t>
            </a:r>
            <a:r>
              <a:rPr lang="en-GB" sz="2200" i="1" dirty="0">
                <a:solidFill>
                  <a:prstClr val="black"/>
                </a:solidFill>
              </a:rPr>
              <a:t> = </a:t>
            </a:r>
            <a:r>
              <a:rPr lang="en-GB" sz="2200" i="1" dirty="0" smtClean="0">
                <a:solidFill>
                  <a:prstClr val="black"/>
                </a:solidFill>
              </a:rPr>
              <a:t>96.04 </a:t>
            </a:r>
            <a:r>
              <a:rPr lang="en-GB" sz="2200" i="1" dirty="0">
                <a:solidFill>
                  <a:prstClr val="black"/>
                </a:solidFill>
              </a:rPr>
              <a:t>MN/m</a:t>
            </a:r>
            <a:r>
              <a:rPr lang="en-GB" sz="2200" i="1" baseline="30000" dirty="0">
                <a:solidFill>
                  <a:prstClr val="black"/>
                </a:solidFill>
              </a:rPr>
              <a:t>2</a:t>
            </a:r>
            <a:r>
              <a:rPr lang="en-GB" sz="2200" i="1" dirty="0">
                <a:solidFill>
                  <a:prstClr val="black"/>
                </a:solidFill>
              </a:rPr>
              <a:t> </a:t>
            </a:r>
            <a:endParaRPr lang="en-GB" sz="2200" dirty="0" smtClean="0"/>
          </a:p>
          <a:p>
            <a:pPr marL="0" indent="0">
              <a:buNone/>
            </a:pPr>
            <a:endParaRPr lang="en-GB" sz="1600" dirty="0"/>
          </a:p>
          <a:p>
            <a:pPr marL="0" indent="0">
              <a:buNone/>
            </a:pPr>
            <a:r>
              <a:rPr lang="en-GB" sz="2200" dirty="0" smtClean="0"/>
              <a:t>This suggests that </a:t>
            </a:r>
            <a:r>
              <a:rPr lang="el-GR" sz="2200" i="1" dirty="0" smtClean="0">
                <a:solidFill>
                  <a:prstClr val="black"/>
                </a:solidFill>
              </a:rPr>
              <a:t>δ</a:t>
            </a:r>
            <a:r>
              <a:rPr lang="en-GB" sz="2200" i="1" dirty="0">
                <a:solidFill>
                  <a:prstClr val="black"/>
                </a:solidFill>
              </a:rPr>
              <a:t> </a:t>
            </a:r>
            <a:r>
              <a:rPr lang="en-GB" sz="2200" dirty="0" smtClean="0">
                <a:solidFill>
                  <a:prstClr val="black"/>
                </a:solidFill>
              </a:rPr>
              <a:t>must be </a:t>
            </a:r>
            <a:r>
              <a:rPr lang="en-GB" sz="2200" i="1" dirty="0" smtClean="0">
                <a:solidFill>
                  <a:prstClr val="black"/>
                </a:solidFill>
              </a:rPr>
              <a:t>small</a:t>
            </a:r>
            <a:r>
              <a:rPr lang="en-GB" sz="2200" dirty="0" smtClean="0">
                <a:solidFill>
                  <a:prstClr val="black"/>
                </a:solidFill>
              </a:rPr>
              <a:t> compared to the value of</a:t>
            </a:r>
            <a:r>
              <a:rPr lang="en-GB" sz="2200" i="1" dirty="0" smtClean="0">
                <a:solidFill>
                  <a:prstClr val="black"/>
                </a:solidFill>
              </a:rPr>
              <a:t> h.</a:t>
            </a:r>
          </a:p>
          <a:p>
            <a:pPr marL="0" indent="0">
              <a:buNone/>
            </a:pPr>
            <a:endParaRPr lang="en-GB" sz="1000" i="1" dirty="0">
              <a:solidFill>
                <a:prstClr val="black"/>
              </a:solidFill>
            </a:endParaRPr>
          </a:p>
          <a:p>
            <a:pPr marL="0" indent="0">
              <a:buNone/>
            </a:pPr>
            <a:r>
              <a:rPr lang="en-GB" sz="2200" dirty="0" smtClean="0"/>
              <a:t>To find the elongation produced;  		=  </a:t>
            </a:r>
            <a:r>
              <a:rPr lang="en-GB" sz="2200" i="1" dirty="0" smtClean="0"/>
              <a:t>1.25 mm</a:t>
            </a:r>
          </a:p>
          <a:p>
            <a:pPr marL="0" indent="0">
              <a:buNone/>
            </a:pPr>
            <a:endParaRPr lang="en-GB" sz="1000" dirty="0"/>
          </a:p>
          <a:p>
            <a:pPr marL="0" indent="0">
              <a:buNone/>
            </a:pPr>
            <a:r>
              <a:rPr lang="en-GB" sz="2200" i="1" u="sng" dirty="0" smtClean="0"/>
              <a:t>Note:</a:t>
            </a:r>
            <a:r>
              <a:rPr lang="en-GB" sz="2200" dirty="0" smtClean="0"/>
              <a:t> it is possible to determine the instantaneous stress by working from first principles;</a:t>
            </a:r>
          </a:p>
          <a:p>
            <a:pPr marL="0" indent="0">
              <a:buNone/>
            </a:pPr>
            <a:endParaRPr lang="en-GB" sz="2200" dirty="0" smtClean="0"/>
          </a:p>
        </p:txBody>
      </p:sp>
      <p:pic>
        <p:nvPicPr>
          <p:cNvPr id="4" name="Picture 3"/>
          <p:cNvPicPr>
            <a:picLocks noChangeAspect="1"/>
          </p:cNvPicPr>
          <p:nvPr/>
        </p:nvPicPr>
        <p:blipFill>
          <a:blip r:embed="rId2"/>
          <a:stretch>
            <a:fillRect/>
          </a:stretch>
        </p:blipFill>
        <p:spPr>
          <a:xfrm>
            <a:off x="4352405" y="2027259"/>
            <a:ext cx="2621507" cy="792549"/>
          </a:xfrm>
          <a:prstGeom prst="rect">
            <a:avLst/>
          </a:prstGeom>
        </p:spPr>
      </p:pic>
      <p:pic>
        <p:nvPicPr>
          <p:cNvPr id="5" name="Picture 4"/>
          <p:cNvPicPr>
            <a:picLocks noChangeAspect="1"/>
          </p:cNvPicPr>
          <p:nvPr/>
        </p:nvPicPr>
        <p:blipFill>
          <a:blip r:embed="rId3"/>
          <a:stretch>
            <a:fillRect/>
          </a:stretch>
        </p:blipFill>
        <p:spPr>
          <a:xfrm>
            <a:off x="3841666" y="3302621"/>
            <a:ext cx="1368152" cy="919831"/>
          </a:xfrm>
          <a:prstGeom prst="rect">
            <a:avLst/>
          </a:prstGeom>
        </p:spPr>
      </p:pic>
      <p:pic>
        <p:nvPicPr>
          <p:cNvPr id="6" name="Picture 5"/>
          <p:cNvPicPr>
            <a:picLocks noChangeAspect="1"/>
          </p:cNvPicPr>
          <p:nvPr/>
        </p:nvPicPr>
        <p:blipFill>
          <a:blip r:embed="rId4"/>
          <a:stretch>
            <a:fillRect/>
          </a:stretch>
        </p:blipFill>
        <p:spPr>
          <a:xfrm>
            <a:off x="4788024" y="4869160"/>
            <a:ext cx="875135" cy="652643"/>
          </a:xfrm>
          <a:prstGeom prst="rect">
            <a:avLst/>
          </a:prstGeom>
        </p:spPr>
      </p:pic>
      <p:pic>
        <p:nvPicPr>
          <p:cNvPr id="7" name="Picture 6"/>
          <p:cNvPicPr>
            <a:picLocks noChangeAspect="1"/>
          </p:cNvPicPr>
          <p:nvPr/>
        </p:nvPicPr>
        <p:blipFill>
          <a:blip r:embed="rId5"/>
          <a:stretch>
            <a:fillRect/>
          </a:stretch>
        </p:blipFill>
        <p:spPr>
          <a:xfrm>
            <a:off x="3131840" y="5963787"/>
            <a:ext cx="1822862" cy="579170"/>
          </a:xfrm>
          <a:prstGeom prst="rect">
            <a:avLst/>
          </a:prstGeom>
        </p:spPr>
      </p:pic>
    </p:spTree>
    <p:extLst>
      <p:ext uri="{BB962C8B-B14F-4D97-AF65-F5344CB8AC3E}">
        <p14:creationId xmlns:p14="http://schemas.microsoft.com/office/powerpoint/2010/main" val="415549335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091" y="44624"/>
            <a:ext cx="8229600" cy="562074"/>
          </a:xfrm>
        </p:spPr>
        <p:txBody>
          <a:bodyPr/>
          <a:lstStyle/>
          <a:p>
            <a:r>
              <a:rPr lang="en-GB" sz="2900" dirty="0">
                <a:solidFill>
                  <a:prstClr val="black"/>
                </a:solidFill>
              </a:rPr>
              <a:t>Example </a:t>
            </a:r>
            <a:r>
              <a:rPr lang="en-GB" sz="2900" dirty="0" smtClean="0">
                <a:solidFill>
                  <a:prstClr val="black"/>
                </a:solidFill>
              </a:rPr>
              <a:t>2b</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548680"/>
                <a:ext cx="8435280" cy="6048672"/>
              </a:xfrm>
            </p:spPr>
            <p:txBody>
              <a:bodyPr>
                <a:normAutofit/>
              </a:bodyPr>
              <a:lstStyle/>
              <a:p>
                <a:pPr marL="0" indent="0">
                  <a:buNone/>
                </a:pPr>
                <a:r>
                  <a:rPr lang="en-GB" sz="2200" dirty="0" smtClean="0"/>
                  <a:t>A static deflection of 5mm is produced at the centre of a simply supported beam, when a load of 1kN is applied.  The same load is found to produce a maximum bending stress of 158 MN/m</a:t>
                </a:r>
                <a:r>
                  <a:rPr lang="en-GB" sz="2200" baseline="30000" dirty="0" smtClean="0"/>
                  <a:t>2</a:t>
                </a:r>
                <a:r>
                  <a:rPr lang="en-GB" sz="2200" dirty="0" smtClean="0"/>
                  <a:t>.  Determine the value of instantaneous stress produced when a mass of 10kg falls from a height of 12mm onto the centre of the beam.  What will be the instantaneous deflection?  Use in this case g = 10 m/s</a:t>
                </a:r>
                <a:r>
                  <a:rPr lang="en-GB" sz="2200" baseline="30000" dirty="0" smtClean="0"/>
                  <a:t>2</a:t>
                </a:r>
                <a:endParaRPr lang="en-GB" sz="2200" dirty="0" smtClean="0"/>
              </a:p>
              <a:p>
                <a:pPr marL="0" indent="0">
                  <a:buNone/>
                </a:pPr>
                <a:endParaRPr lang="en-GB" sz="1000" dirty="0" smtClean="0"/>
              </a:p>
              <a:p>
                <a:pPr marL="0" indent="0">
                  <a:buNone/>
                </a:pPr>
                <a14:m>
                  <m:oMathPara xmlns:m="http://schemas.openxmlformats.org/officeDocument/2006/math">
                    <m:oMathParaPr>
                      <m:jc m:val="centerGroup"/>
                    </m:oMathParaPr>
                    <m:oMath xmlns:m="http://schemas.openxmlformats.org/officeDocument/2006/math">
                      <m:f>
                        <m:fPr>
                          <m:ctrlPr>
                            <a:rPr lang="en-GB" sz="2400" i="1">
                              <a:latin typeface="Cambria Math" panose="02040503050406030204" pitchFamily="18" charset="0"/>
                              <a:ea typeface="Calibri" panose="020F0502020204030204" pitchFamily="34" charset="0"/>
                              <a:cs typeface="Times New Roman" panose="02020603050405020304" pitchFamily="18" charset="0"/>
                            </a:rPr>
                          </m:ctrlPr>
                        </m:fPr>
                        <m:num>
                          <m:sSub>
                            <m:sSub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𝑊</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𝐸</m:t>
                              </m:r>
                            </m:sub>
                          </m:sSub>
                        </m:num>
                        <m:den>
                          <m:r>
                            <a:rPr lang="en-GB" sz="2400" i="1">
                              <a:effectLst/>
                              <a:latin typeface="Cambria Math" panose="02040503050406030204" pitchFamily="18" charset="0"/>
                              <a:ea typeface="Calibri" panose="020F0502020204030204" pitchFamily="34" charset="0"/>
                              <a:cs typeface="Times New Roman" panose="02020603050405020304" pitchFamily="18" charset="0"/>
                            </a:rPr>
                            <m:t>𝛿</m:t>
                          </m:r>
                        </m:den>
                      </m:f>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400" i="1">
                              <a:effectLst/>
                              <a:latin typeface="Cambria Math" panose="02040503050406030204" pitchFamily="18" charset="0"/>
                              <a:ea typeface="Calibri" panose="020F0502020204030204" pitchFamily="34" charset="0"/>
                              <a:cs typeface="Times New Roman" panose="02020603050405020304" pitchFamily="18" charset="0"/>
                            </a:rPr>
                            <m:t>𝑊</m:t>
                          </m:r>
                        </m:num>
                        <m:den>
                          <m:sSub>
                            <m:sSub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𝛿</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𝑠</m:t>
                              </m:r>
                            </m:sub>
                          </m:sSub>
                        </m:den>
                      </m:f>
                      <m:r>
                        <a:rPr lang="en-GB" sz="2400" i="1">
                          <a:effectLst/>
                          <a:latin typeface="Cambria Math" panose="02040503050406030204" pitchFamily="18" charset="0"/>
                          <a:ea typeface="Calibri" panose="020F0502020204030204" pitchFamily="34" charset="0"/>
                          <a:cs typeface="Times New Roman" panose="02020603050405020304" pitchFamily="18" charset="0"/>
                        </a:rPr>
                        <m:t>    →  </m:t>
                      </m:r>
                      <m:r>
                        <a:rPr lang="en-GB" sz="2400" i="1">
                          <a:effectLst/>
                          <a:latin typeface="Cambria Math" panose="02040503050406030204" pitchFamily="18" charset="0"/>
                          <a:ea typeface="Calibri" panose="020F0502020204030204" pitchFamily="34" charset="0"/>
                          <a:cs typeface="Times New Roman" panose="02020603050405020304" pitchFamily="18" charset="0"/>
                        </a:rPr>
                        <m:t>𝛿</m:t>
                      </m:r>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fPr>
                        <m:num>
                          <m:sSub>
                            <m:sSub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𝑊</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𝐸</m:t>
                              </m:r>
                            </m:sub>
                          </m:sSub>
                          <m:sSub>
                            <m:sSub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𝛿</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𝑠</m:t>
                              </m:r>
                            </m:sub>
                          </m:sSub>
                        </m:num>
                        <m:den>
                          <m:r>
                            <a:rPr lang="en-GB" sz="2400" i="1">
                              <a:effectLst/>
                              <a:latin typeface="Cambria Math" panose="02040503050406030204" pitchFamily="18" charset="0"/>
                              <a:ea typeface="Calibri" panose="020F0502020204030204" pitchFamily="34" charset="0"/>
                              <a:cs typeface="Times New Roman" panose="02020603050405020304" pitchFamily="18" charset="0"/>
                            </a:rPr>
                            <m:t>𝑊</m:t>
                          </m:r>
                        </m:den>
                      </m:f>
                    </m:oMath>
                  </m:oMathPara>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smtClean="0"/>
                  <a:t>Where, </a:t>
                </a:r>
                <a:r>
                  <a:rPr lang="el-GR" sz="2200" i="1" dirty="0" smtClean="0"/>
                  <a:t>δ</a:t>
                </a:r>
                <a:r>
                  <a:rPr lang="en-GB" sz="2200" i="1" baseline="-25000" dirty="0" smtClean="0"/>
                  <a:t>s</a:t>
                </a:r>
                <a:r>
                  <a:rPr lang="en-GB" sz="2200" i="1" dirty="0" smtClean="0"/>
                  <a:t> </a:t>
                </a:r>
                <a:r>
                  <a:rPr lang="en-GB" sz="2200" dirty="0" smtClean="0"/>
                  <a:t>= 5mm, and  </a:t>
                </a:r>
                <a:r>
                  <a:rPr lang="en-GB" sz="2200" i="1" dirty="0" smtClean="0"/>
                  <a:t>W</a:t>
                </a:r>
                <a:r>
                  <a:rPr lang="en-GB" sz="2200" dirty="0" smtClean="0"/>
                  <a:t> = 1kN.    So,  </a:t>
                </a:r>
                <a14:m>
                  <m:oMath xmlns:m="http://schemas.openxmlformats.org/officeDocument/2006/math">
                    <m:r>
                      <a:rPr lang="en-GB" sz="2400" i="1">
                        <a:latin typeface="Cambria Math" panose="02040503050406030204" pitchFamily="18" charset="0"/>
                        <a:ea typeface="Calibri" panose="020F0502020204030204" pitchFamily="34" charset="0"/>
                        <a:cs typeface="Times New Roman" panose="02020603050405020304" pitchFamily="18" charset="0"/>
                      </a:rPr>
                      <m:t>𝛿</m:t>
                    </m:r>
                    <m:r>
                      <a:rPr lang="en-GB" sz="2400" i="1">
                        <a:latin typeface="Cambria Math" panose="02040503050406030204" pitchFamily="18" charset="0"/>
                        <a:ea typeface="Calibri" panose="020F0502020204030204" pitchFamily="34" charset="0"/>
                        <a:cs typeface="Times New Roman" panose="02020603050405020304" pitchFamily="18" charset="0"/>
                      </a:rPr>
                      <m:t>=5×</m:t>
                    </m:r>
                    <m:sSup>
                      <m:sSup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sSupPr>
                      <m:e>
                        <m:r>
                          <a:rPr lang="en-GB" sz="2400" i="1">
                            <a:effectLst/>
                            <a:latin typeface="Cambria Math" panose="02040503050406030204" pitchFamily="18" charset="0"/>
                            <a:ea typeface="Calibri" panose="020F0502020204030204" pitchFamily="34" charset="0"/>
                            <a:cs typeface="Times New Roman" panose="02020603050405020304" pitchFamily="18" charset="0"/>
                          </a:rPr>
                          <m:t>10</m:t>
                        </m:r>
                      </m:e>
                      <m:sup>
                        <m:r>
                          <a:rPr lang="en-GB" sz="2400" i="1">
                            <a:effectLst/>
                            <a:latin typeface="Cambria Math" panose="02040503050406030204" pitchFamily="18" charset="0"/>
                            <a:ea typeface="Calibri" panose="020F0502020204030204" pitchFamily="34" charset="0"/>
                            <a:cs typeface="Times New Roman" panose="02020603050405020304" pitchFamily="18" charset="0"/>
                          </a:rPr>
                          <m:t>−6</m:t>
                        </m:r>
                      </m:sup>
                    </m:sSup>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m:t>
                    </m:r>
                    <m:sSub>
                      <m:sSub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𝑊</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𝐸</m:t>
                        </m:r>
                      </m:sub>
                    </m:sSub>
                  </m:oMath>
                </a14:m>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000" baseline="30000" dirty="0" smtClean="0"/>
              </a:p>
              <a:p>
                <a:pPr marL="0" indent="0">
                  <a:buNone/>
                </a:pPr>
                <a:r>
                  <a:rPr lang="en-GB" sz="2200" dirty="0" smtClean="0">
                    <a:solidFill>
                      <a:prstClr val="black"/>
                    </a:solidFill>
                  </a:rPr>
                  <a:t>	</a:t>
                </a:r>
                <a:r>
                  <a:rPr lang="en-GB" sz="2200" i="1" dirty="0" smtClean="0">
                    <a:solidFill>
                      <a:prstClr val="black"/>
                    </a:solidFill>
                  </a:rPr>
                  <a:t>work </a:t>
                </a:r>
                <a:r>
                  <a:rPr lang="en-GB" sz="2200" i="1" dirty="0">
                    <a:solidFill>
                      <a:prstClr val="black"/>
                    </a:solidFill>
                  </a:rPr>
                  <a:t>done by dynamic </a:t>
                </a:r>
                <a:r>
                  <a:rPr lang="en-GB" sz="2200" i="1" dirty="0" smtClean="0">
                    <a:solidFill>
                      <a:prstClr val="black"/>
                    </a:solidFill>
                  </a:rPr>
                  <a:t>loading </a:t>
                </a:r>
                <a:r>
                  <a:rPr lang="en-GB" sz="2200" i="1" dirty="0">
                    <a:solidFill>
                      <a:prstClr val="black"/>
                    </a:solidFill>
                  </a:rPr>
                  <a:t>= work done by static </a:t>
                </a:r>
                <a:r>
                  <a:rPr lang="en-GB" sz="2200" i="1" dirty="0" smtClean="0">
                    <a:solidFill>
                      <a:prstClr val="black"/>
                    </a:solidFill>
                  </a:rPr>
                  <a:t>loading</a:t>
                </a:r>
              </a:p>
              <a:p>
                <a:pPr marL="0" indent="0">
                  <a:buNone/>
                </a:pPr>
                <a:endParaRPr lang="en-GB" sz="1000" i="1" baseline="30000" dirty="0" smtClean="0"/>
              </a:p>
              <a:p>
                <a:pPr marL="0" indent="0">
                  <a:lnSpc>
                    <a:spcPct val="107000"/>
                  </a:lnSpc>
                  <a:spcAft>
                    <a:spcPts val="800"/>
                  </a:spcAft>
                  <a:buNone/>
                </a:pPr>
                <a14:m>
                  <m:oMath xmlns:m="http://schemas.openxmlformats.org/officeDocument/2006/math">
                    <m:sSub>
                      <m:sSubPr>
                        <m:ctrlPr>
                          <a:rPr lang="en-GB" sz="2400" i="1">
                            <a:latin typeface="Cambria Math" panose="02040503050406030204" pitchFamily="18" charset="0"/>
                            <a:ea typeface="Calibri" panose="020F0502020204030204" pitchFamily="34" charset="0"/>
                            <a:cs typeface="Times New Roman" panose="02020603050405020304" pitchFamily="18" charset="0"/>
                          </a:rPr>
                        </m:ctrlPr>
                      </m:sSubPr>
                      <m:e>
                        <m:r>
                          <a:rPr lang="en-GB" sz="2400" i="1">
                            <a:effectLst/>
                            <a:latin typeface="Cambria Math" panose="02040503050406030204" pitchFamily="18" charset="0"/>
                            <a:ea typeface="Calibri" panose="020F0502020204030204" pitchFamily="34" charset="0"/>
                            <a:cs typeface="Times New Roman" panose="02020603050405020304" pitchFamily="18" charset="0"/>
                          </a:rPr>
                          <m:t>𝑊</m:t>
                        </m:r>
                      </m:e>
                      <m:sub>
                        <m:r>
                          <a:rPr lang="en-GB" sz="2400" i="1">
                            <a:effectLst/>
                            <a:latin typeface="Cambria Math" panose="02040503050406030204" pitchFamily="18" charset="0"/>
                            <a:ea typeface="Calibri" panose="020F0502020204030204" pitchFamily="34" charset="0"/>
                            <a:cs typeface="Times New Roman" panose="02020603050405020304" pitchFamily="18" charset="0"/>
                          </a:rPr>
                          <m:t>𝑑</m:t>
                        </m:r>
                      </m:sub>
                    </m:sSub>
                    <m:d>
                      <m:dPr>
                        <m:ctrlPr>
                          <a:rPr lang="en-GB" sz="2400" i="1">
                            <a:effectLst/>
                            <a:latin typeface="Cambria Math" panose="02040503050406030204" pitchFamily="18" charset="0"/>
                            <a:ea typeface="Calibri" panose="020F0502020204030204" pitchFamily="34" charset="0"/>
                            <a:cs typeface="Times New Roman" panose="02020603050405020304" pitchFamily="18" charset="0"/>
                          </a:rPr>
                        </m:ctrlPr>
                      </m:dPr>
                      <m:e>
                        <m:r>
                          <a:rPr lang="en-GB" sz="2400" i="1">
                            <a:effectLst/>
                            <a:latin typeface="Cambria Math" panose="02040503050406030204" pitchFamily="18" charset="0"/>
                            <a:ea typeface="Calibri" panose="020F0502020204030204" pitchFamily="34" charset="0"/>
                            <a:cs typeface="Times New Roman" panose="02020603050405020304" pitchFamily="18" charset="0"/>
                          </a:rPr>
                          <m:t>h</m:t>
                        </m:r>
                        <m:r>
                          <a:rPr lang="en-GB" sz="2400" i="1">
                            <a:effectLst/>
                            <a:latin typeface="Cambria Math" panose="02040503050406030204" pitchFamily="18" charset="0"/>
                            <a:ea typeface="Calibri" panose="020F0502020204030204" pitchFamily="34" charset="0"/>
                            <a:cs typeface="Times New Roman" panose="02020603050405020304" pitchFamily="18" charset="0"/>
                          </a:rPr>
                          <m:t>+ </m:t>
                        </m:r>
                        <m:r>
                          <a:rPr lang="en-GB" sz="2400" i="1">
                            <a:effectLst/>
                            <a:latin typeface="Cambria Math" panose="02040503050406030204" pitchFamily="18" charset="0"/>
                            <a:ea typeface="Calibri" panose="020F0502020204030204" pitchFamily="34" charset="0"/>
                            <a:cs typeface="Times New Roman" panose="02020603050405020304" pitchFamily="18" charset="0"/>
                          </a:rPr>
                          <m:t>𝛿</m:t>
                        </m:r>
                      </m:e>
                    </m:d>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 </m:t>
                    </m:r>
                    <m:f>
                      <m:f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fPr>
                      <m:num>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1</m:t>
                        </m:r>
                      </m:num>
                      <m:den>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2</m:t>
                        </m:r>
                      </m:den>
                    </m:f>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 </m:t>
                    </m:r>
                    <m:sSub>
                      <m:sSubPr>
                        <m:ctrlPr>
                          <a:rPr lang="en-GB" sz="2400" i="1">
                            <a:effectLst/>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𝑊</m:t>
                        </m:r>
                      </m:e>
                      <m: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𝐸</m:t>
                        </m:r>
                      </m:sub>
                    </m:sSub>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 </m:t>
                    </m:r>
                    <m:r>
                      <a:rPr lang="en-GB" sz="2400" i="1">
                        <a:effectLst/>
                        <a:latin typeface="Cambria Math" panose="02040503050406030204" pitchFamily="18" charset="0"/>
                        <a:ea typeface="Times New Roman" panose="02020603050405020304" pitchFamily="18" charset="0"/>
                        <a:cs typeface="Times New Roman" panose="02020603050405020304" pitchFamily="18" charset="0"/>
                      </a:rPr>
                      <m:t>𝛿</m:t>
                    </m:r>
                  </m:oMath>
                </a14:m>
                <a:r>
                  <a:rPr lang="en-GB" sz="2400" dirty="0" smtClean="0">
                    <a:effectLst/>
                    <a:latin typeface="Calibri" panose="020F0502020204030204" pitchFamily="34" charset="0"/>
                    <a:ea typeface="Calibri" panose="020F0502020204030204" pitchFamily="34" charset="0"/>
                    <a:cs typeface="Times New Roman" panose="02020603050405020304" pitchFamily="18" charset="0"/>
                  </a:rPr>
                  <a:t> 	</a:t>
                </a:r>
                <a:r>
                  <a:rPr lang="en-GB" sz="2200" dirty="0" smtClean="0">
                    <a:effectLst/>
                    <a:latin typeface="Calibri" panose="020F0502020204030204" pitchFamily="34" charset="0"/>
                    <a:ea typeface="Calibri" panose="020F0502020204030204" pitchFamily="34" charset="0"/>
                    <a:cs typeface="Times New Roman" panose="02020603050405020304" pitchFamily="18" charset="0"/>
                  </a:rPr>
                  <a:t>where, </a:t>
                </a:r>
                <a:r>
                  <a:rPr lang="en-GB" sz="2200" i="1" dirty="0" err="1" smtClean="0">
                    <a:effectLst/>
                    <a:latin typeface="Calibri" panose="020F0502020204030204" pitchFamily="34" charset="0"/>
                    <a:ea typeface="Calibri" panose="020F0502020204030204" pitchFamily="34" charset="0"/>
                    <a:cs typeface="Times New Roman" panose="02020603050405020304" pitchFamily="18" charset="0"/>
                  </a:rPr>
                  <a:t>W</a:t>
                </a:r>
                <a:r>
                  <a:rPr lang="en-GB" sz="2200" i="1" baseline="-25000" dirty="0" err="1" smtClean="0">
                    <a:effectLst/>
                    <a:latin typeface="Calibri" panose="020F0502020204030204" pitchFamily="34" charset="0"/>
                    <a:ea typeface="Calibri" panose="020F0502020204030204" pitchFamily="34" charset="0"/>
                    <a:cs typeface="Times New Roman" panose="02020603050405020304" pitchFamily="18" charset="0"/>
                  </a:rPr>
                  <a:t>d</a:t>
                </a:r>
                <a:r>
                  <a:rPr lang="en-GB" sz="2200" dirty="0" smtClean="0">
                    <a:effectLst/>
                    <a:latin typeface="Calibri" panose="020F0502020204030204" pitchFamily="34" charset="0"/>
                    <a:ea typeface="Calibri" panose="020F0502020204030204" pitchFamily="34" charset="0"/>
                    <a:cs typeface="Times New Roman" panose="02020603050405020304" pitchFamily="18" charset="0"/>
                  </a:rPr>
                  <a:t> is dynamic load (m = 10kg)</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000" dirty="0" smtClean="0"/>
              </a:p>
              <a:p>
                <a:pPr marL="0" indent="0">
                  <a:buNone/>
                </a:pPr>
                <a:r>
                  <a:rPr lang="en-GB" sz="2200" dirty="0" smtClean="0"/>
                  <a:t>By substituting the relationship for </a:t>
                </a:r>
                <a14:m>
                  <m:oMath xmlns:m="http://schemas.openxmlformats.org/officeDocument/2006/math">
                    <m:r>
                      <a:rPr lang="en-GB" sz="2400" i="1">
                        <a:solidFill>
                          <a:prstClr val="black"/>
                        </a:solidFill>
                        <a:latin typeface="Cambria Math" panose="02040503050406030204" pitchFamily="18" charset="0"/>
                        <a:ea typeface="Calibri" panose="020F0502020204030204" pitchFamily="34" charset="0"/>
                        <a:cs typeface="Times New Roman" panose="02020603050405020304" pitchFamily="18" charset="0"/>
                      </a:rPr>
                      <m:t>𝛿</m:t>
                    </m:r>
                  </m:oMath>
                </a14:m>
                <a:r>
                  <a:rPr lang="en-GB" sz="2200" dirty="0" smtClean="0"/>
                  <a:t> in terms of </a:t>
                </a:r>
                <a14:m>
                  <m:oMath xmlns:m="http://schemas.openxmlformats.org/officeDocument/2006/math">
                    <m:sSub>
                      <m:sSubPr>
                        <m:ctrlPr>
                          <a:rPr lang="en-GB" sz="2400" i="1">
                            <a:solidFill>
                              <a:prstClr val="black"/>
                            </a:solidFill>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solidFill>
                              <a:prstClr val="black"/>
                            </a:solidFill>
                            <a:latin typeface="Cambria Math" panose="02040503050406030204" pitchFamily="18" charset="0"/>
                            <a:ea typeface="Times New Roman" panose="02020603050405020304" pitchFamily="18" charset="0"/>
                            <a:cs typeface="Times New Roman" panose="02020603050405020304" pitchFamily="18" charset="0"/>
                          </a:rPr>
                          <m:t>𝑊</m:t>
                        </m:r>
                      </m:e>
                      <m:sub>
                        <m:r>
                          <a:rPr lang="en-GB" sz="2400" i="1">
                            <a:solidFill>
                              <a:prstClr val="black"/>
                            </a:solidFill>
                            <a:latin typeface="Cambria Math" panose="02040503050406030204" pitchFamily="18" charset="0"/>
                            <a:ea typeface="Times New Roman" panose="02020603050405020304" pitchFamily="18" charset="0"/>
                            <a:cs typeface="Times New Roman" panose="02020603050405020304" pitchFamily="18" charset="0"/>
                          </a:rPr>
                          <m:t>𝐸</m:t>
                        </m:r>
                      </m:sub>
                    </m:sSub>
                  </m:oMath>
                </a14:m>
                <a:r>
                  <a:rPr lang="en-GB" sz="2200" dirty="0" smtClean="0"/>
                  <a:t> into the above equation, we can develop a quadratic equation to find </a:t>
                </a:r>
                <a14:m>
                  <m:oMath xmlns:m="http://schemas.openxmlformats.org/officeDocument/2006/math">
                    <m:sSub>
                      <m:sSubPr>
                        <m:ctrlPr>
                          <a:rPr lang="en-GB" sz="2400" i="1">
                            <a:solidFill>
                              <a:prstClr val="black"/>
                            </a:solidFill>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solidFill>
                              <a:prstClr val="black"/>
                            </a:solidFill>
                            <a:latin typeface="Cambria Math" panose="02040503050406030204" pitchFamily="18" charset="0"/>
                            <a:ea typeface="Times New Roman" panose="02020603050405020304" pitchFamily="18" charset="0"/>
                            <a:cs typeface="Times New Roman" panose="02020603050405020304" pitchFamily="18" charset="0"/>
                          </a:rPr>
                          <m:t>𝑊</m:t>
                        </m:r>
                      </m:e>
                      <m:sub>
                        <m:r>
                          <a:rPr lang="en-GB" sz="2400" i="1">
                            <a:solidFill>
                              <a:prstClr val="black"/>
                            </a:solidFill>
                            <a:latin typeface="Cambria Math" panose="02040503050406030204" pitchFamily="18" charset="0"/>
                            <a:ea typeface="Times New Roman" panose="02020603050405020304" pitchFamily="18" charset="0"/>
                            <a:cs typeface="Times New Roman" panose="02020603050405020304" pitchFamily="18" charset="0"/>
                          </a:rPr>
                          <m:t>𝐸</m:t>
                        </m:r>
                      </m:sub>
                    </m:sSub>
                  </m:oMath>
                </a14:m>
                <a:r>
                  <a:rPr lang="en-GB" sz="2200" dirty="0" smtClean="0"/>
                  <a:t>;</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548680"/>
                <a:ext cx="8435280" cy="6048672"/>
              </a:xfrm>
              <a:blipFill>
                <a:blip r:embed="rId2"/>
                <a:stretch>
                  <a:fillRect l="-939" t="-706" r="-795" b="-1008"/>
                </a:stretch>
              </a:blipFill>
            </p:spPr>
            <p:txBody>
              <a:bodyPr/>
              <a:lstStyle/>
              <a:p>
                <a:r>
                  <a:rPr lang="en-GB">
                    <a:noFill/>
                  </a:rPr>
                  <a:t> </a:t>
                </a:r>
              </a:p>
            </p:txBody>
          </p:sp>
        </mc:Fallback>
      </mc:AlternateContent>
    </p:spTree>
    <p:extLst>
      <p:ext uri="{BB962C8B-B14F-4D97-AF65-F5344CB8AC3E}">
        <p14:creationId xmlns:p14="http://schemas.microsoft.com/office/powerpoint/2010/main" val="59074900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562074"/>
          </a:xfrm>
        </p:spPr>
        <p:txBody>
          <a:bodyPr/>
          <a:lstStyle/>
          <a:p>
            <a:r>
              <a:rPr lang="en-GB" sz="2900" dirty="0">
                <a:solidFill>
                  <a:prstClr val="black"/>
                </a:solidFill>
              </a:rPr>
              <a:t>Example </a:t>
            </a:r>
            <a:r>
              <a:rPr lang="en-GB" sz="2900" dirty="0" smtClean="0">
                <a:solidFill>
                  <a:prstClr val="black"/>
                </a:solidFill>
              </a:rPr>
              <a:t>2b - continued</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7200" y="606698"/>
                <a:ext cx="8229600" cy="6134670"/>
              </a:xfrm>
            </p:spPr>
            <p:txBody>
              <a:bodyPr>
                <a:normAutofit fontScale="92500"/>
              </a:bodyPr>
              <a:lstStyle/>
              <a:p>
                <a:pPr marL="0" indent="0">
                  <a:lnSpc>
                    <a:spcPct val="107000"/>
                  </a:lnSpc>
                  <a:spcAft>
                    <a:spcPts val="800"/>
                  </a:spcAft>
                  <a:buNone/>
                </a:pPr>
                <a14:m>
                  <m:oMathPara xmlns:m="http://schemas.openxmlformats.org/officeDocument/2006/math">
                    <m:oMathParaPr>
                      <m:jc m:val="centerGroup"/>
                    </m:oMathParaPr>
                    <m:oMath xmlns:m="http://schemas.openxmlformats.org/officeDocument/2006/math">
                      <m:sSup>
                        <m:sSupPr>
                          <m:ctrlPr>
                            <a:rPr lang="en-GB" sz="2000" i="1" smtClean="0">
                              <a:latin typeface="Cambria Math" panose="02040503050406030204" pitchFamily="18" charset="0"/>
                              <a:ea typeface="Calibri" panose="020F0502020204030204" pitchFamily="34" charset="0"/>
                              <a:cs typeface="Times New Roman" panose="02020603050405020304" pitchFamily="18" charset="0"/>
                            </a:rPr>
                          </m:ctrlPr>
                        </m:sSupPr>
                        <m:e>
                          <m:sSub>
                            <m:sSubPr>
                              <m:ctrlPr>
                                <a:rPr lang="en-GB" sz="20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000" i="1">
                                  <a:effectLst/>
                                  <a:latin typeface="Cambria Math" panose="02040503050406030204" pitchFamily="18" charset="0"/>
                                  <a:ea typeface="Calibri" panose="020F0502020204030204" pitchFamily="34" charset="0"/>
                                  <a:cs typeface="Times New Roman" panose="02020603050405020304" pitchFamily="18" charset="0"/>
                                </a:rPr>
                                <m:t>𝑊</m:t>
                              </m:r>
                            </m:e>
                            <m:sub>
                              <m:r>
                                <a:rPr lang="en-GB" sz="2000" i="1">
                                  <a:effectLst/>
                                  <a:latin typeface="Cambria Math" panose="02040503050406030204" pitchFamily="18" charset="0"/>
                                  <a:ea typeface="Calibri" panose="020F0502020204030204" pitchFamily="34" charset="0"/>
                                  <a:cs typeface="Times New Roman" panose="02020603050405020304" pitchFamily="18" charset="0"/>
                                </a:rPr>
                                <m:t>𝐸</m:t>
                              </m:r>
                            </m:sub>
                          </m:sSub>
                        </m:e>
                        <m:sup>
                          <m:r>
                            <a:rPr lang="en-GB" sz="2000" i="1">
                              <a:effectLst/>
                              <a:latin typeface="Cambria Math" panose="02040503050406030204" pitchFamily="18" charset="0"/>
                              <a:ea typeface="Calibri" panose="020F0502020204030204" pitchFamily="34" charset="0"/>
                              <a:cs typeface="Times New Roman" panose="02020603050405020304" pitchFamily="18" charset="0"/>
                            </a:rPr>
                            <m:t>2</m:t>
                          </m:r>
                        </m:sup>
                      </m:sSup>
                      <m:r>
                        <a:rPr lang="en-GB" sz="2000" i="1">
                          <a:effectLst/>
                          <a:latin typeface="Cambria Math" panose="02040503050406030204" pitchFamily="18" charset="0"/>
                          <a:ea typeface="Calibri" panose="020F0502020204030204" pitchFamily="34" charset="0"/>
                          <a:cs typeface="Times New Roman" panose="02020603050405020304" pitchFamily="18" charset="0"/>
                        </a:rPr>
                        <m:t>−200</m:t>
                      </m:r>
                      <m:sSub>
                        <m:sSubPr>
                          <m:ctrlPr>
                            <a:rPr lang="en-GB" sz="20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000" i="1">
                              <a:effectLst/>
                              <a:latin typeface="Cambria Math" panose="02040503050406030204" pitchFamily="18" charset="0"/>
                              <a:ea typeface="Calibri" panose="020F0502020204030204" pitchFamily="34" charset="0"/>
                              <a:cs typeface="Times New Roman" panose="02020603050405020304" pitchFamily="18" charset="0"/>
                            </a:rPr>
                            <m:t>𝑊</m:t>
                          </m:r>
                        </m:e>
                        <m:sub>
                          <m:r>
                            <a:rPr lang="en-GB" sz="2000" i="1">
                              <a:effectLst/>
                              <a:latin typeface="Cambria Math" panose="02040503050406030204" pitchFamily="18" charset="0"/>
                              <a:ea typeface="Calibri" panose="020F0502020204030204" pitchFamily="34" charset="0"/>
                              <a:cs typeface="Times New Roman" panose="02020603050405020304" pitchFamily="18" charset="0"/>
                            </a:rPr>
                            <m:t>𝐸</m:t>
                          </m:r>
                        </m:sub>
                      </m:sSub>
                      <m:r>
                        <a:rPr lang="en-GB" sz="2000" i="1">
                          <a:effectLst/>
                          <a:latin typeface="Cambria Math" panose="02040503050406030204" pitchFamily="18" charset="0"/>
                          <a:ea typeface="Calibri" panose="020F0502020204030204" pitchFamily="34" charset="0"/>
                          <a:cs typeface="Times New Roman" panose="02020603050405020304" pitchFamily="18" charset="0"/>
                        </a:rPr>
                        <m:t>−480×</m:t>
                      </m:r>
                      <m:sSup>
                        <m:sSupPr>
                          <m:ctrlPr>
                            <a:rPr lang="en-GB" sz="2000" i="1">
                              <a:effectLst/>
                              <a:latin typeface="Cambria Math" panose="02040503050406030204" pitchFamily="18" charset="0"/>
                              <a:ea typeface="Calibri" panose="020F0502020204030204" pitchFamily="34" charset="0"/>
                              <a:cs typeface="Times New Roman" panose="02020603050405020304" pitchFamily="18" charset="0"/>
                            </a:rPr>
                          </m:ctrlPr>
                        </m:sSupPr>
                        <m:e>
                          <m:r>
                            <a:rPr lang="en-GB" sz="2000" i="1">
                              <a:effectLst/>
                              <a:latin typeface="Cambria Math" panose="02040503050406030204" pitchFamily="18" charset="0"/>
                              <a:ea typeface="Calibri" panose="020F0502020204030204" pitchFamily="34" charset="0"/>
                              <a:cs typeface="Times New Roman" panose="02020603050405020304" pitchFamily="18" charset="0"/>
                            </a:rPr>
                            <m:t>10</m:t>
                          </m:r>
                        </m:e>
                        <m:sup>
                          <m:r>
                            <a:rPr lang="en-GB" sz="2000" i="1">
                              <a:effectLst/>
                              <a:latin typeface="Cambria Math" panose="02040503050406030204" pitchFamily="18" charset="0"/>
                              <a:ea typeface="Calibri" panose="020F0502020204030204" pitchFamily="34" charset="0"/>
                              <a:cs typeface="Times New Roman" panose="02020603050405020304" pitchFamily="18" charset="0"/>
                            </a:rPr>
                            <m:t>3</m:t>
                          </m:r>
                        </m:sup>
                      </m:sSup>
                      <m:r>
                        <a:rPr lang="en-GB" sz="2000" i="1">
                          <a:effectLst/>
                          <a:latin typeface="Cambria Math" panose="02040503050406030204" pitchFamily="18" charset="0"/>
                          <a:ea typeface="Calibri" panose="020F0502020204030204" pitchFamily="34" charset="0"/>
                          <a:cs typeface="Times New Roman" panose="02020603050405020304" pitchFamily="18" charset="0"/>
                        </a:rPr>
                        <m:t>=0</m:t>
                      </m:r>
                    </m:oMath>
                  </m:oMathPara>
                </a14:m>
                <a:endParaRPr lang="en-GB" sz="2000" dirty="0" smtClean="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200" dirty="0" smtClean="0">
                    <a:effectLst/>
                    <a:latin typeface="Calibri" panose="020F0502020204030204" pitchFamily="34" charset="0"/>
                    <a:ea typeface="Calibri" panose="020F0502020204030204" pitchFamily="34" charset="0"/>
                    <a:cs typeface="Times New Roman" panose="02020603050405020304" pitchFamily="18" charset="0"/>
                  </a:rPr>
                  <a:t>Which should yield the correct value of </a:t>
                </a:r>
                <a14:m>
                  <m:oMath xmlns:m="http://schemas.openxmlformats.org/officeDocument/2006/math">
                    <m:sSub>
                      <m:sSubPr>
                        <m:ctrlPr>
                          <a:rPr lang="en-GB" sz="2400" i="1">
                            <a:solidFill>
                              <a:prstClr val="black"/>
                            </a:solidFill>
                            <a:latin typeface="Cambria Math" panose="02040503050406030204" pitchFamily="18" charset="0"/>
                            <a:ea typeface="Times New Roman" panose="02020603050405020304" pitchFamily="18" charset="0"/>
                            <a:cs typeface="Times New Roman" panose="02020603050405020304" pitchFamily="18" charset="0"/>
                          </a:rPr>
                        </m:ctrlPr>
                      </m:sSubPr>
                      <m:e>
                        <m:r>
                          <a:rPr lang="en-GB" sz="2400" i="1">
                            <a:solidFill>
                              <a:prstClr val="black"/>
                            </a:solidFill>
                            <a:latin typeface="Cambria Math" panose="02040503050406030204" pitchFamily="18" charset="0"/>
                            <a:ea typeface="Times New Roman" panose="02020603050405020304" pitchFamily="18" charset="0"/>
                            <a:cs typeface="Times New Roman" panose="02020603050405020304" pitchFamily="18" charset="0"/>
                          </a:rPr>
                          <m:t>𝑊</m:t>
                        </m:r>
                      </m:e>
                      <m:sub>
                        <m:r>
                          <a:rPr lang="en-GB" sz="2400" i="1">
                            <a:solidFill>
                              <a:prstClr val="black"/>
                            </a:solidFill>
                            <a:latin typeface="Cambria Math" panose="02040503050406030204" pitchFamily="18" charset="0"/>
                            <a:ea typeface="Times New Roman" panose="02020603050405020304" pitchFamily="18" charset="0"/>
                            <a:cs typeface="Times New Roman" panose="02020603050405020304" pitchFamily="18" charset="0"/>
                          </a:rPr>
                          <m:t>𝐸</m:t>
                        </m:r>
                      </m:sub>
                    </m:sSub>
                  </m:oMath>
                </a14:m>
                <a:r>
                  <a:rPr lang="en-GB" sz="2200" dirty="0" smtClean="0">
                    <a:effectLst/>
                    <a:latin typeface="Calibri" panose="020F0502020204030204" pitchFamily="34" charset="0"/>
                    <a:ea typeface="Calibri" panose="020F0502020204030204" pitchFamily="34" charset="0"/>
                    <a:cs typeface="Times New Roman" panose="02020603050405020304" pitchFamily="18" charset="0"/>
                  </a:rPr>
                  <a:t> as being </a:t>
                </a:r>
                <a:r>
                  <a:rPr lang="en-GB" sz="2200" i="1" dirty="0" smtClean="0">
                    <a:effectLst/>
                    <a:latin typeface="Calibri" panose="020F0502020204030204" pitchFamily="34" charset="0"/>
                    <a:ea typeface="Calibri" panose="020F0502020204030204" pitchFamily="34" charset="0"/>
                    <a:cs typeface="Times New Roman" panose="02020603050405020304" pitchFamily="18" charset="0"/>
                  </a:rPr>
                  <a:t>800N </a:t>
                </a:r>
                <a:r>
                  <a:rPr lang="en-GB" sz="2200" dirty="0" smtClean="0">
                    <a:effectLst/>
                    <a:latin typeface="Calibri" panose="020F0502020204030204" pitchFamily="34" charset="0"/>
                    <a:ea typeface="Calibri" panose="020F0502020204030204" pitchFamily="34" charset="0"/>
                    <a:cs typeface="Times New Roman" panose="02020603050405020304" pitchFamily="18" charset="0"/>
                  </a:rPr>
                  <a:t>(or -600N).</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 dirty="0" smtClean="0"/>
              </a:p>
              <a:p>
                <a:pPr marL="0" indent="0">
                  <a:buNone/>
                </a:pPr>
                <a:r>
                  <a:rPr lang="en-GB" sz="2200" dirty="0" smtClean="0"/>
                  <a:t>Therefore, a mass of 80kg would produce the same deflection statically as a 10kg mass dropped from 12mm onto the beam at centre.  Now consider stress by proportion;</a:t>
                </a:r>
              </a:p>
              <a:p>
                <a:pPr marL="0" indent="0">
                  <a:lnSpc>
                    <a:spcPct val="107000"/>
                  </a:lnSpc>
                  <a:spcAft>
                    <a:spcPts val="800"/>
                  </a:spcAft>
                  <a:buNone/>
                </a:pPr>
                <a:r>
                  <a:rPr lang="en-GB" sz="2200" dirty="0" smtClean="0"/>
                  <a:t>So,			</a:t>
                </a:r>
                <a14:m>
                  <m:oMath xmlns:m="http://schemas.openxmlformats.org/officeDocument/2006/math">
                    <m:f>
                      <m:fPr>
                        <m:ctrlPr>
                          <a:rPr lang="en-GB" sz="2200" i="1">
                            <a:latin typeface="Cambria Math" panose="02040503050406030204" pitchFamily="18" charset="0"/>
                            <a:ea typeface="Calibri" panose="020F0502020204030204" pitchFamily="34" charset="0"/>
                            <a:cs typeface="Times New Roman" panose="02020603050405020304" pitchFamily="18" charset="0"/>
                          </a:rPr>
                        </m:ctrlPr>
                      </m:fPr>
                      <m:num>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𝜎</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𝑠</m:t>
                            </m:r>
                          </m:sub>
                        </m:sSub>
                      </m:num>
                      <m:den>
                        <m:r>
                          <a:rPr lang="en-GB" sz="2200" i="1">
                            <a:effectLst/>
                            <a:latin typeface="Cambria Math" panose="02040503050406030204" pitchFamily="18" charset="0"/>
                            <a:ea typeface="Calibri" panose="020F0502020204030204" pitchFamily="34" charset="0"/>
                            <a:cs typeface="Times New Roman" panose="02020603050405020304" pitchFamily="18" charset="0"/>
                          </a:rPr>
                          <m:t>𝑊</m:t>
                        </m:r>
                      </m:den>
                    </m:f>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GB" sz="2200" i="1">
                            <a:effectLst/>
                            <a:latin typeface="Cambria Math" panose="02040503050406030204" pitchFamily="18" charset="0"/>
                            <a:ea typeface="Calibri" panose="020F0502020204030204" pitchFamily="34" charset="0"/>
                            <a:cs typeface="Times New Roman" panose="02020603050405020304" pitchFamily="18" charset="0"/>
                          </a:rPr>
                          <m:t>𝜎</m:t>
                        </m:r>
                      </m:num>
                      <m:den>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𝑊</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𝐸</m:t>
                            </m:r>
                          </m:sub>
                        </m:sSub>
                      </m:den>
                    </m:f>
                    <m:r>
                      <a:rPr lang="en-GB" sz="2200" i="1">
                        <a:effectLst/>
                        <a:latin typeface="Cambria Math" panose="02040503050406030204" pitchFamily="18" charset="0"/>
                        <a:ea typeface="Calibri" panose="020F0502020204030204" pitchFamily="34" charset="0"/>
                        <a:cs typeface="Times New Roman" panose="02020603050405020304" pitchFamily="18" charset="0"/>
                      </a:rPr>
                      <m:t>   →   </m:t>
                    </m:r>
                    <m:r>
                      <a:rPr lang="en-GB" sz="2200" i="1">
                        <a:effectLst/>
                        <a:latin typeface="Cambria Math" panose="02040503050406030204" pitchFamily="18" charset="0"/>
                        <a:ea typeface="Calibri" panose="020F0502020204030204" pitchFamily="34" charset="0"/>
                        <a:cs typeface="Times New Roman" panose="02020603050405020304" pitchFamily="18" charset="0"/>
                      </a:rPr>
                      <m:t>𝜎</m:t>
                    </m:r>
                    <m:r>
                      <a:rPr lang="en-GB" sz="2200" i="1">
                        <a:effectLst/>
                        <a:latin typeface="Cambria Math" panose="02040503050406030204" pitchFamily="18" charset="0"/>
                        <a:ea typeface="Calibri" panose="020F0502020204030204" pitchFamily="34" charset="0"/>
                        <a:cs typeface="Times New Roman" panose="02020603050405020304" pitchFamily="18" charset="0"/>
                      </a:rPr>
                      <m:t>= </m:t>
                    </m:r>
                    <m:f>
                      <m:f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fPr>
                      <m:num>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𝜎</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𝑠</m:t>
                            </m:r>
                          </m:sub>
                        </m:sSub>
                        <m:sSub>
                          <m:sSubPr>
                            <m:ctrlPr>
                              <a:rPr lang="en-GB" sz="22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200" i="1">
                                <a:effectLst/>
                                <a:latin typeface="Cambria Math" panose="02040503050406030204" pitchFamily="18" charset="0"/>
                                <a:ea typeface="Calibri" panose="020F0502020204030204" pitchFamily="34" charset="0"/>
                                <a:cs typeface="Times New Roman" panose="02020603050405020304" pitchFamily="18" charset="0"/>
                              </a:rPr>
                              <m:t>𝑊</m:t>
                            </m:r>
                          </m:e>
                          <m:sub>
                            <m:r>
                              <a:rPr lang="en-GB" sz="2200" i="1">
                                <a:effectLst/>
                                <a:latin typeface="Cambria Math" panose="02040503050406030204" pitchFamily="18" charset="0"/>
                                <a:ea typeface="Calibri" panose="020F0502020204030204" pitchFamily="34" charset="0"/>
                                <a:cs typeface="Times New Roman" panose="02020603050405020304" pitchFamily="18" charset="0"/>
                              </a:rPr>
                              <m:t>𝐸</m:t>
                            </m:r>
                          </m:sub>
                        </m:sSub>
                      </m:num>
                      <m:den>
                        <m:r>
                          <a:rPr lang="en-GB" sz="2200" i="1">
                            <a:effectLst/>
                            <a:latin typeface="Cambria Math" panose="02040503050406030204" pitchFamily="18" charset="0"/>
                            <a:ea typeface="Calibri" panose="020F0502020204030204" pitchFamily="34" charset="0"/>
                            <a:cs typeface="Times New Roman" panose="02020603050405020304" pitchFamily="18" charset="0"/>
                          </a:rPr>
                          <m:t>𝑊</m:t>
                        </m:r>
                      </m:den>
                    </m:f>
                  </m:oMath>
                </a14:m>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dirty="0" smtClean="0"/>
                  <a:t>Therefore, instantaneous stress for 10kg dropped 12mm, </a:t>
                </a:r>
                <a:r>
                  <a:rPr lang="el-GR" sz="2000" i="1" dirty="0" smtClean="0"/>
                  <a:t>σ</a:t>
                </a:r>
                <a:r>
                  <a:rPr lang="en-GB" sz="2000" dirty="0" smtClean="0"/>
                  <a:t> = 126.4 MN/m</a:t>
                </a:r>
                <a:r>
                  <a:rPr lang="en-GB" sz="2000" baseline="30000" dirty="0" smtClean="0"/>
                  <a:t>2</a:t>
                </a:r>
              </a:p>
              <a:p>
                <a:pPr marL="0" indent="0">
                  <a:buNone/>
                </a:pPr>
                <a:endParaRPr lang="en-GB" sz="1000" dirty="0" smtClean="0"/>
              </a:p>
              <a:p>
                <a:pPr marL="0" indent="0">
                  <a:lnSpc>
                    <a:spcPct val="107000"/>
                  </a:lnSpc>
                  <a:spcAft>
                    <a:spcPts val="800"/>
                  </a:spcAft>
                  <a:buNone/>
                </a:pPr>
                <a:r>
                  <a:rPr lang="en-GB" sz="2000" dirty="0" smtClean="0"/>
                  <a:t>Also by proportion;	</a:t>
                </a:r>
                <a14:m>
                  <m:oMath xmlns:m="http://schemas.openxmlformats.org/officeDocument/2006/math">
                    <m:r>
                      <a:rPr lang="en-GB" sz="2000" i="1">
                        <a:latin typeface="Cambria Math" panose="02040503050406030204" pitchFamily="18" charset="0"/>
                        <a:ea typeface="Calibri" panose="020F0502020204030204" pitchFamily="34" charset="0"/>
                        <a:cs typeface="Times New Roman" panose="02020603050405020304" pitchFamily="18" charset="0"/>
                      </a:rPr>
                      <m:t>𝛿</m:t>
                    </m:r>
                    <m:r>
                      <a:rPr lang="en-GB" sz="2000" i="1">
                        <a:latin typeface="Cambria Math" panose="02040503050406030204" pitchFamily="18" charset="0"/>
                        <a:ea typeface="Calibri" panose="020F0502020204030204" pitchFamily="34" charset="0"/>
                        <a:cs typeface="Times New Roman" panose="02020603050405020304" pitchFamily="18" charset="0"/>
                      </a:rPr>
                      <m:t>= </m:t>
                    </m:r>
                    <m:f>
                      <m:fPr>
                        <m:ctrlPr>
                          <a:rPr lang="en-GB" sz="2000" i="1">
                            <a:effectLst/>
                            <a:latin typeface="Cambria Math" panose="02040503050406030204" pitchFamily="18" charset="0"/>
                            <a:ea typeface="Calibri" panose="020F0502020204030204" pitchFamily="34" charset="0"/>
                            <a:cs typeface="Times New Roman" panose="02020603050405020304" pitchFamily="18" charset="0"/>
                          </a:rPr>
                        </m:ctrlPr>
                      </m:fPr>
                      <m:num>
                        <m:sSub>
                          <m:sSubPr>
                            <m:ctrlPr>
                              <a:rPr lang="en-GB" sz="20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000" i="1">
                                <a:effectLst/>
                                <a:latin typeface="Cambria Math" panose="02040503050406030204" pitchFamily="18" charset="0"/>
                                <a:ea typeface="Calibri" panose="020F0502020204030204" pitchFamily="34" charset="0"/>
                                <a:cs typeface="Times New Roman" panose="02020603050405020304" pitchFamily="18" charset="0"/>
                              </a:rPr>
                              <m:t>𝛿</m:t>
                            </m:r>
                          </m:e>
                          <m:sub>
                            <m:r>
                              <a:rPr lang="en-GB" sz="2000" i="1">
                                <a:effectLst/>
                                <a:latin typeface="Cambria Math" panose="02040503050406030204" pitchFamily="18" charset="0"/>
                                <a:ea typeface="Calibri" panose="020F0502020204030204" pitchFamily="34" charset="0"/>
                                <a:cs typeface="Times New Roman" panose="02020603050405020304" pitchFamily="18" charset="0"/>
                              </a:rPr>
                              <m:t>𝑠</m:t>
                            </m:r>
                          </m:sub>
                        </m:sSub>
                        <m:sSub>
                          <m:sSubPr>
                            <m:ctrlPr>
                              <a:rPr lang="en-GB" sz="2000" i="1">
                                <a:effectLst/>
                                <a:latin typeface="Cambria Math" panose="02040503050406030204" pitchFamily="18" charset="0"/>
                                <a:ea typeface="Calibri" panose="020F0502020204030204" pitchFamily="34" charset="0"/>
                                <a:cs typeface="Times New Roman" panose="02020603050405020304" pitchFamily="18" charset="0"/>
                              </a:rPr>
                            </m:ctrlPr>
                          </m:sSubPr>
                          <m:e>
                            <m:r>
                              <a:rPr lang="en-GB" sz="2000" i="1">
                                <a:effectLst/>
                                <a:latin typeface="Cambria Math" panose="02040503050406030204" pitchFamily="18" charset="0"/>
                                <a:ea typeface="Calibri" panose="020F0502020204030204" pitchFamily="34" charset="0"/>
                                <a:cs typeface="Times New Roman" panose="02020603050405020304" pitchFamily="18" charset="0"/>
                              </a:rPr>
                              <m:t>𝑊</m:t>
                            </m:r>
                          </m:e>
                          <m:sub>
                            <m:r>
                              <a:rPr lang="en-GB" sz="2000" i="1">
                                <a:effectLst/>
                                <a:latin typeface="Cambria Math" panose="02040503050406030204" pitchFamily="18" charset="0"/>
                                <a:ea typeface="Calibri" panose="020F0502020204030204" pitchFamily="34" charset="0"/>
                                <a:cs typeface="Times New Roman" panose="02020603050405020304" pitchFamily="18" charset="0"/>
                              </a:rPr>
                              <m:t>𝐸</m:t>
                            </m:r>
                          </m:sub>
                        </m:sSub>
                      </m:num>
                      <m:den>
                        <m:r>
                          <a:rPr lang="en-GB" sz="2000" i="1">
                            <a:effectLst/>
                            <a:latin typeface="Cambria Math" panose="02040503050406030204" pitchFamily="18" charset="0"/>
                            <a:ea typeface="Calibri" panose="020F0502020204030204" pitchFamily="34" charset="0"/>
                            <a:cs typeface="Times New Roman" panose="02020603050405020304" pitchFamily="18" charset="0"/>
                          </a:rPr>
                          <m:t>𝑊</m:t>
                        </m:r>
                      </m:den>
                    </m:f>
                  </m:oMath>
                </a14:m>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      (see previous slide)</a:t>
                </a:r>
              </a:p>
              <a:p>
                <a:pPr marL="0" indent="0">
                  <a:lnSpc>
                    <a:spcPct val="107000"/>
                  </a:lnSpc>
                  <a:spcAft>
                    <a:spcPts val="800"/>
                  </a:spcAft>
                  <a:buNone/>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Hence,			 </a:t>
                </a:r>
                <a:r>
                  <a:rPr lang="el-GR" sz="2000" i="1" dirty="0" smtClean="0">
                    <a:effectLst/>
                    <a:latin typeface="Calibri" panose="020F0502020204030204" pitchFamily="34" charset="0"/>
                    <a:ea typeface="Calibri" panose="020F0502020204030204" pitchFamily="34" charset="0"/>
                    <a:cs typeface="Times New Roman" panose="02020603050405020304" pitchFamily="18" charset="0"/>
                  </a:rPr>
                  <a:t>δ</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 = 4 x 10</a:t>
                </a:r>
                <a:r>
                  <a:rPr lang="en-GB" sz="2000" baseline="30000" dirty="0" smtClean="0">
                    <a:effectLst/>
                    <a:latin typeface="Calibri" panose="020F0502020204030204" pitchFamily="34" charset="0"/>
                    <a:ea typeface="Calibri" panose="020F0502020204030204" pitchFamily="34" charset="0"/>
                    <a:cs typeface="Times New Roman" panose="02020603050405020304" pitchFamily="18" charset="0"/>
                  </a:rPr>
                  <a:t>-3</a:t>
                </a: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 m  (4mm)</a:t>
                </a:r>
              </a:p>
              <a:p>
                <a:pPr marL="0" indent="0">
                  <a:lnSpc>
                    <a:spcPct val="107000"/>
                  </a:lnSpc>
                  <a:spcAft>
                    <a:spcPts val="800"/>
                  </a:spcAft>
                  <a:buNone/>
                </a:pPr>
                <a:r>
                  <a:rPr lang="en-GB" sz="2000" dirty="0" smtClean="0">
                    <a:latin typeface="Calibri" panose="020F0502020204030204" pitchFamily="34" charset="0"/>
                    <a:ea typeface="Calibri" panose="020F0502020204030204" pitchFamily="34" charset="0"/>
                    <a:cs typeface="Times New Roman" panose="02020603050405020304" pitchFamily="18" charset="0"/>
                  </a:rPr>
                  <a:t>Statically: 	1000N causes 5mm deflection and stress of </a:t>
                </a:r>
                <a:r>
                  <a:rPr lang="en-GB" sz="2200" dirty="0">
                    <a:solidFill>
                      <a:prstClr val="black"/>
                    </a:solidFill>
                  </a:rPr>
                  <a:t>158 </a:t>
                </a:r>
                <a:r>
                  <a:rPr lang="en-GB" sz="2200" dirty="0" smtClean="0">
                    <a:solidFill>
                      <a:prstClr val="black"/>
                    </a:solidFill>
                  </a:rPr>
                  <a:t>MN/m</a:t>
                </a:r>
                <a:r>
                  <a:rPr lang="en-GB" sz="2200" baseline="30000" dirty="0" smtClean="0">
                    <a:solidFill>
                      <a:prstClr val="black"/>
                    </a:solidFill>
                  </a:rPr>
                  <a:t>2</a:t>
                </a:r>
              </a:p>
              <a:p>
                <a:pPr marL="0" indent="0">
                  <a:lnSpc>
                    <a:spcPct val="107000"/>
                  </a:lnSpc>
                  <a:spcAft>
                    <a:spcPts val="800"/>
                  </a:spcAft>
                  <a:buNone/>
                </a:pPr>
                <a:r>
                  <a:rPr lang="en-GB" sz="2200" baseline="30000" dirty="0">
                    <a:solidFill>
                      <a:prstClr val="black"/>
                    </a:solidFill>
                    <a:latin typeface="Calibri" panose="020F0502020204030204" pitchFamily="34" charset="0"/>
                    <a:ea typeface="Calibri" panose="020F0502020204030204" pitchFamily="34" charset="0"/>
                    <a:cs typeface="Times New Roman" panose="02020603050405020304" pitchFamily="18" charset="0"/>
                  </a:rPr>
                  <a:t>	</a:t>
                </a:r>
                <a:r>
                  <a:rPr lang="en-GB" sz="2200" baseline="30000" dirty="0" smtClean="0">
                    <a:solidFill>
                      <a:prstClr val="black"/>
                    </a:solidFill>
                    <a:latin typeface="Calibri" panose="020F0502020204030204" pitchFamily="34" charset="0"/>
                    <a:ea typeface="Calibri" panose="020F0502020204030204" pitchFamily="34" charset="0"/>
                    <a:cs typeface="Times New Roman" panose="02020603050405020304" pitchFamily="18" charset="0"/>
                  </a:rPr>
                  <a:t>	</a:t>
                </a:r>
                <a:r>
                  <a:rPr lang="en-GB" sz="2000" dirty="0" smtClean="0">
                    <a:latin typeface="Calibri" panose="020F0502020204030204" pitchFamily="34" charset="0"/>
                    <a:ea typeface="Calibri" panose="020F0502020204030204" pitchFamily="34" charset="0"/>
                    <a:cs typeface="Times New Roman" panose="02020603050405020304" pitchFamily="18" charset="0"/>
                  </a:rPr>
                  <a:t>800N (</a:t>
                </a:r>
                <a14:m>
                  <m:oMath xmlns:m="http://schemas.openxmlformats.org/officeDocument/2006/math">
                    <m:sSub>
                      <m:sSubPr>
                        <m:ctrlPr>
                          <a:rPr lang="en-GB" sz="2200" i="1">
                            <a:solidFill>
                              <a:prstClr val="black"/>
                            </a:solidFill>
                            <a:latin typeface="Cambria Math" panose="02040503050406030204" pitchFamily="18" charset="0"/>
                            <a:ea typeface="Times New Roman" panose="02020603050405020304" pitchFamily="18" charset="0"/>
                            <a:cs typeface="Times New Roman" panose="02020603050405020304" pitchFamily="18" charset="0"/>
                          </a:rPr>
                        </m:ctrlPr>
                      </m:sSubPr>
                      <m:e>
                        <m:r>
                          <a:rPr lang="en-GB" sz="2200" i="1">
                            <a:solidFill>
                              <a:prstClr val="black"/>
                            </a:solidFill>
                            <a:latin typeface="Cambria Math" panose="02040503050406030204" pitchFamily="18" charset="0"/>
                            <a:ea typeface="Times New Roman" panose="02020603050405020304" pitchFamily="18" charset="0"/>
                            <a:cs typeface="Times New Roman" panose="02020603050405020304" pitchFamily="18" charset="0"/>
                          </a:rPr>
                          <m:t>𝑊</m:t>
                        </m:r>
                      </m:e>
                      <m:sub>
                        <m:r>
                          <a:rPr lang="en-GB" sz="2200" i="1">
                            <a:solidFill>
                              <a:prstClr val="black"/>
                            </a:solidFill>
                            <a:latin typeface="Cambria Math" panose="02040503050406030204" pitchFamily="18" charset="0"/>
                            <a:ea typeface="Times New Roman" panose="02020603050405020304" pitchFamily="18" charset="0"/>
                            <a:cs typeface="Times New Roman" panose="02020603050405020304" pitchFamily="18" charset="0"/>
                          </a:rPr>
                          <m:t>𝐸</m:t>
                        </m:r>
                      </m:sub>
                    </m:sSub>
                  </m:oMath>
                </a14:m>
                <a:r>
                  <a:rPr lang="en-GB" sz="2000" dirty="0" smtClean="0">
                    <a:latin typeface="Calibri" panose="020F0502020204030204" pitchFamily="34" charset="0"/>
                    <a:ea typeface="Calibri" panose="020F0502020204030204" pitchFamily="34" charset="0"/>
                    <a:cs typeface="Times New Roman" panose="02020603050405020304" pitchFamily="18" charset="0"/>
                  </a:rPr>
                  <a:t>) causes 4mm deflection and stress of </a:t>
                </a:r>
                <a:r>
                  <a:rPr lang="en-GB" sz="2000" dirty="0">
                    <a:solidFill>
                      <a:prstClr val="black"/>
                    </a:solidFill>
                  </a:rPr>
                  <a:t>126.4 </a:t>
                </a:r>
                <a:r>
                  <a:rPr lang="en-GB" sz="2000" dirty="0" smtClean="0">
                    <a:solidFill>
                      <a:prstClr val="black"/>
                    </a:solidFill>
                  </a:rPr>
                  <a:t>MN/m</a:t>
                </a:r>
                <a:r>
                  <a:rPr lang="en-GB" sz="2000" baseline="30000" dirty="0" smtClean="0">
                    <a:solidFill>
                      <a:prstClr val="black"/>
                    </a:solidFill>
                  </a:rPr>
                  <a:t>2</a:t>
                </a:r>
              </a:p>
              <a:p>
                <a:pPr marL="0" indent="0">
                  <a:lnSpc>
                    <a:spcPct val="107000"/>
                  </a:lnSpc>
                  <a:spcAft>
                    <a:spcPts val="800"/>
                  </a:spcAft>
                  <a:buNone/>
                </a:pPr>
                <a:r>
                  <a:rPr lang="en-GB" sz="2000" dirty="0" smtClean="0">
                    <a:effectLst/>
                    <a:latin typeface="Calibri" panose="020F0502020204030204" pitchFamily="34" charset="0"/>
                    <a:ea typeface="Calibri" panose="020F0502020204030204" pitchFamily="34" charset="0"/>
                    <a:cs typeface="Times New Roman" panose="02020603050405020304" pitchFamily="18" charset="0"/>
                  </a:rPr>
                  <a:t>Dynamically:	10kg falls 12mm, causes 4mm deflection &amp; stress </a:t>
                </a:r>
                <a:r>
                  <a:rPr lang="en-GB" sz="2000" dirty="0">
                    <a:solidFill>
                      <a:prstClr val="black"/>
                    </a:solidFill>
                  </a:rPr>
                  <a:t>126.4 </a:t>
                </a:r>
                <a:r>
                  <a:rPr lang="en-GB" sz="2000" dirty="0" smtClean="0">
                    <a:solidFill>
                      <a:prstClr val="black"/>
                    </a:solidFill>
                  </a:rPr>
                  <a:t>			MN/m</a:t>
                </a:r>
                <a:r>
                  <a:rPr lang="en-GB" sz="2000" baseline="30000" dirty="0" smtClean="0">
                    <a:solidFill>
                      <a:prstClr val="black"/>
                    </a:solidFill>
                  </a:rPr>
                  <a:t>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7200" y="606698"/>
                <a:ext cx="8229600" cy="6134670"/>
              </a:xfrm>
              <a:blipFill>
                <a:blip r:embed="rId2"/>
                <a:stretch>
                  <a:fillRect l="-741"/>
                </a:stretch>
              </a:blipFill>
            </p:spPr>
            <p:txBody>
              <a:bodyPr/>
              <a:lstStyle/>
              <a:p>
                <a:r>
                  <a:rPr lang="en-GB">
                    <a:noFill/>
                  </a:rPr>
                  <a:t> </a:t>
                </a:r>
              </a:p>
            </p:txBody>
          </p:sp>
        </mc:Fallback>
      </mc:AlternateContent>
    </p:spTree>
    <p:extLst>
      <p:ext uri="{BB962C8B-B14F-4D97-AF65-F5344CB8AC3E}">
        <p14:creationId xmlns:p14="http://schemas.microsoft.com/office/powerpoint/2010/main" val="186006923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5944</TotalTime>
  <Words>477</Words>
  <Application>Microsoft Office PowerPoint</Application>
  <PresentationFormat>On-screen Show (4:3)</PresentationFormat>
  <Paragraphs>226</Paragraphs>
  <Slides>20</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Bookman Old Style</vt:lpstr>
      <vt:lpstr>Calibri</vt:lpstr>
      <vt:lpstr>Cambria Math</vt:lpstr>
      <vt:lpstr>Times New Roman</vt:lpstr>
      <vt:lpstr>Office Theme</vt:lpstr>
      <vt:lpstr>Advanced Stress Analysis &amp; FEA</vt:lpstr>
      <vt:lpstr>Strain Energy</vt:lpstr>
      <vt:lpstr>Strain energy in tension (no bar weight)</vt:lpstr>
      <vt:lpstr>Strain energy including weight of bar</vt:lpstr>
      <vt:lpstr>Strain energy in Shear</vt:lpstr>
      <vt:lpstr>Strain energy in Bending</vt:lpstr>
      <vt:lpstr>Strain energy in Torsion</vt:lpstr>
      <vt:lpstr>Example 1</vt:lpstr>
      <vt:lpstr>Example 2</vt:lpstr>
      <vt:lpstr>Example 2</vt:lpstr>
      <vt:lpstr>Suddenly applied Loads</vt:lpstr>
      <vt:lpstr>Impact loads – Axial load application</vt:lpstr>
      <vt:lpstr>Impact loads – Axial load application</vt:lpstr>
      <vt:lpstr>Impact loads – Bending applications</vt:lpstr>
      <vt:lpstr>Impact loads – Bending applications</vt:lpstr>
      <vt:lpstr>Impact Loads - Examples</vt:lpstr>
      <vt:lpstr>Example 1 - continued</vt:lpstr>
      <vt:lpstr>Example 2a</vt:lpstr>
      <vt:lpstr>Example 2b</vt:lpstr>
      <vt:lpstr>Example 2b -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Stress Analysis &amp; FEA</dc:title>
  <dc:creator>Rob Goodson</dc:creator>
  <cp:lastModifiedBy>Robert Goodson</cp:lastModifiedBy>
  <cp:revision>94</cp:revision>
  <dcterms:created xsi:type="dcterms:W3CDTF">2019-01-21T12:06:41Z</dcterms:created>
  <dcterms:modified xsi:type="dcterms:W3CDTF">2019-02-07T09:56:17Z</dcterms:modified>
</cp:coreProperties>
</file>