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0"/>
  </p:notesMasterIdLst>
  <p:handoutMasterIdLst>
    <p:handoutMasterId r:id="rId61"/>
  </p:handoutMasterIdLst>
  <p:sldIdLst>
    <p:sldId id="256" r:id="rId5"/>
    <p:sldId id="266" r:id="rId6"/>
    <p:sldId id="267" r:id="rId7"/>
    <p:sldId id="327" r:id="rId8"/>
    <p:sldId id="325" r:id="rId9"/>
    <p:sldId id="268" r:id="rId10"/>
    <p:sldId id="270" r:id="rId11"/>
    <p:sldId id="271" r:id="rId12"/>
    <p:sldId id="273" r:id="rId13"/>
    <p:sldId id="276" r:id="rId14"/>
    <p:sldId id="284" r:id="rId15"/>
    <p:sldId id="285" r:id="rId16"/>
    <p:sldId id="275" r:id="rId17"/>
    <p:sldId id="278" r:id="rId18"/>
    <p:sldId id="280" r:id="rId19"/>
    <p:sldId id="279" r:id="rId20"/>
    <p:sldId id="299" r:id="rId21"/>
    <p:sldId id="300" r:id="rId22"/>
    <p:sldId id="301" r:id="rId23"/>
    <p:sldId id="304" r:id="rId24"/>
    <p:sldId id="305" r:id="rId25"/>
    <p:sldId id="307" r:id="rId26"/>
    <p:sldId id="311" r:id="rId27"/>
    <p:sldId id="286" r:id="rId28"/>
    <p:sldId id="297" r:id="rId29"/>
    <p:sldId id="331" r:id="rId30"/>
    <p:sldId id="298" r:id="rId31"/>
    <p:sldId id="326" r:id="rId32"/>
    <p:sldId id="287" r:id="rId33"/>
    <p:sldId id="288" r:id="rId34"/>
    <p:sldId id="289" r:id="rId35"/>
    <p:sldId id="328" r:id="rId36"/>
    <p:sldId id="329" r:id="rId37"/>
    <p:sldId id="290" r:id="rId38"/>
    <p:sldId id="291" r:id="rId39"/>
    <p:sldId id="292" r:id="rId40"/>
    <p:sldId id="330" r:id="rId41"/>
    <p:sldId id="295" r:id="rId42"/>
    <p:sldId id="296" r:id="rId43"/>
    <p:sldId id="322" r:id="rId44"/>
    <p:sldId id="323" r:id="rId45"/>
    <p:sldId id="324" r:id="rId46"/>
    <p:sldId id="313" r:id="rId47"/>
    <p:sldId id="314" r:id="rId48"/>
    <p:sldId id="332" r:id="rId49"/>
    <p:sldId id="315" r:id="rId50"/>
    <p:sldId id="316" r:id="rId51"/>
    <p:sldId id="317" r:id="rId52"/>
    <p:sldId id="318" r:id="rId53"/>
    <p:sldId id="319" r:id="rId54"/>
    <p:sldId id="320" r:id="rId55"/>
    <p:sldId id="321" r:id="rId56"/>
    <p:sldId id="335" r:id="rId57"/>
    <p:sldId id="334" r:id="rId58"/>
    <p:sldId id="262" r:id="rId59"/>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3451" autoAdjust="0"/>
  </p:normalViewPr>
  <p:slideViewPr>
    <p:cSldViewPr snapToGrid="0" snapToObjects="1">
      <p:cViewPr varScale="1">
        <p:scale>
          <a:sx n="29" d="100"/>
          <a:sy n="29" d="100"/>
        </p:scale>
        <p:origin x="1636" y="5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13/12/2020</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13/12/2020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3453821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you will find a list of rights that a pregnant employee has.</a:t>
            </a:r>
          </a:p>
          <a:p>
            <a:endParaRPr lang="en-GB" dirty="0"/>
          </a:p>
          <a:p>
            <a:r>
              <a:rPr lang="en-GB" dirty="0"/>
              <a:t>We will go through each one of these points in more detail throughout the presentation.</a:t>
            </a:r>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3836628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1158428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3624691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An employer runs a small business providing care to two severely disabled sisters. The sisters can be violent and often kick or hit out. One of the carers becomes pregnant. The employer should conduct a risk assessment to identify the risks. If the risk assessment identifies that the role cannot be carried out without posing a risk to the employee and her unborn baby and there is no other job the employee can do, the employee should be suspended on full pay. </a:t>
            </a:r>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3833191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p>
          <a:p>
            <a:endParaRPr lang="en-GB" dirty="0"/>
          </a:p>
          <a:p>
            <a:r>
              <a:rPr lang="en-GB" dirty="0"/>
              <a:t>Check with the employee:</a:t>
            </a:r>
          </a:p>
          <a:p>
            <a:endParaRPr lang="en-GB" dirty="0"/>
          </a:p>
          <a:p>
            <a:r>
              <a:rPr lang="en-GB" dirty="0"/>
              <a:t>- What contact they want to have during their leave?</a:t>
            </a:r>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762378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of you who work in HR have an IVF policy?</a:t>
            </a:r>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858929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3115795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Antenatal appointments</a:t>
            </a:r>
          </a:p>
          <a:p>
            <a:endParaRPr lang="en-GB" dirty="0"/>
          </a:p>
          <a:p>
            <a:pPr marL="171450" indent="-171450">
              <a:buFontTx/>
              <a:buChar char="-"/>
            </a:pPr>
            <a:r>
              <a:rPr lang="en-GB" b="0" i="0" dirty="0">
                <a:solidFill>
                  <a:srgbClr val="3D3D3D"/>
                </a:solidFill>
                <a:effectLst/>
                <a:latin typeface="Source Sans Pro" panose="020B0503030403020204" pitchFamily="34" charset="0"/>
              </a:rPr>
              <a:t>All pregnant employees have a statutory right to paid time off during working hours "for the purpose of receiving antenatal care", regardless of hours worked or length of service</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All applies to agency workers (although just fulfil certain criteria)</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Not restricted to medical examinations and can include relaxation classes and parentcraft classes, provided that these are recommended by a registered medical practitioner, registered midwife or registered health visitors</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The employee should simply inform her employer of the date and time of the appointment</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With the exception of the first appointment, you can ask for evidence of antenatal appointments</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Requests can be refused. However – must be a good reason. Employees/ agency workers can complain to a tribunal if an employer unreasonably refuses to allow a pregnant woman to attend a medical appointment. Generally it is acceptable if short notice is given for a non-urgent appointment but the circumstances where an employer can refuse are minimal</a:t>
            </a:r>
          </a:p>
          <a:p>
            <a:pPr marL="171450" indent="-171450">
              <a:buFontTx/>
              <a:buChar char="-"/>
            </a:pPr>
            <a:endParaRPr lang="en-GB" b="0" i="0" dirty="0">
              <a:solidFill>
                <a:srgbClr val="3D3D3D"/>
              </a:solidFill>
              <a:effectLst/>
              <a:latin typeface="Source Sans Pro" panose="020B0503030403020204" pitchFamily="34" charset="0"/>
            </a:endParaRPr>
          </a:p>
          <a:p>
            <a:pPr marL="0" indent="0">
              <a:buFontTx/>
              <a:buNone/>
            </a:pPr>
            <a:r>
              <a:rPr lang="en-GB" b="0" i="0" dirty="0">
                <a:solidFill>
                  <a:srgbClr val="3D3D3D"/>
                </a:solidFill>
                <a:effectLst/>
                <a:latin typeface="Source Sans Pro" panose="020B0503030403020204" pitchFamily="34" charset="0"/>
              </a:rPr>
              <a:t>Sick pay</a:t>
            </a:r>
          </a:p>
          <a:p>
            <a:pPr marL="0" indent="0">
              <a:buFontTx/>
              <a:buNone/>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Must be no less than other employees would receive i.e. if you offer contractual sick pay, then this must be paid. If SSP – you can pay SSP.</a:t>
            </a:r>
          </a:p>
          <a:p>
            <a:pPr marL="171450" indent="-171450">
              <a:buFontTx/>
              <a:buChar char="-"/>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No duty to give more favourable sick pay.</a:t>
            </a:r>
          </a:p>
          <a:p>
            <a:pPr marL="0" indent="0">
              <a:buFontTx/>
              <a:buNone/>
            </a:pPr>
            <a:endParaRPr lang="en-GB" b="0" i="0" dirty="0">
              <a:solidFill>
                <a:srgbClr val="3D3D3D"/>
              </a:solidFill>
              <a:effectLst/>
              <a:latin typeface="Source Sans Pro" panose="020B0503030403020204" pitchFamily="34" charset="0"/>
            </a:endParaRPr>
          </a:p>
          <a:p>
            <a:pPr marL="0" indent="0">
              <a:buFontTx/>
              <a:buNone/>
            </a:pPr>
            <a:r>
              <a:rPr lang="en-GB" b="0" i="0" dirty="0">
                <a:solidFill>
                  <a:srgbClr val="3D3D3D"/>
                </a:solidFill>
                <a:effectLst/>
                <a:latin typeface="Source Sans Pro" panose="020B0503030403020204" pitchFamily="34" charset="0"/>
              </a:rPr>
              <a:t>Annual leave</a:t>
            </a:r>
          </a:p>
          <a:p>
            <a:pPr marL="0" indent="0">
              <a:buFontTx/>
              <a:buNone/>
            </a:pPr>
            <a:endParaRPr lang="en-GB" b="0" i="0" dirty="0">
              <a:solidFill>
                <a:srgbClr val="3D3D3D"/>
              </a:solidFill>
              <a:effectLst/>
              <a:latin typeface="Source Sans Pro" panose="020B0503030403020204" pitchFamily="34" charset="0"/>
            </a:endParaRPr>
          </a:p>
          <a:p>
            <a:pPr marL="171450" indent="-171450">
              <a:buFontTx/>
              <a:buChar char="-"/>
            </a:pPr>
            <a:r>
              <a:rPr lang="en-GB" b="0" i="0" dirty="0">
                <a:solidFill>
                  <a:srgbClr val="3D3D3D"/>
                </a:solidFill>
                <a:effectLst/>
                <a:latin typeface="Source Sans Pro" panose="020B0503030403020204" pitchFamily="34" charset="0"/>
              </a:rPr>
              <a:t>Accrues during maternity leave.</a:t>
            </a:r>
          </a:p>
          <a:p>
            <a:pPr marL="0" indent="0">
              <a:buFontTx/>
              <a:buNone/>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1460762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1960366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2195492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1141925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3100350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1033403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4237047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3408784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977088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2897661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34857170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12705094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41360455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443724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13232874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Anyone had to deal with shared parental leave/ pay?</a:t>
            </a:r>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1482845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37071577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20007341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7887823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13850388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34432384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27355755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40698771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14297608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37</a:t>
            </a:fld>
            <a:endParaRPr lang="en-GB"/>
          </a:p>
        </p:txBody>
      </p:sp>
    </p:spTree>
    <p:extLst>
      <p:ext uri="{BB962C8B-B14F-4D97-AF65-F5344CB8AC3E}">
        <p14:creationId xmlns:p14="http://schemas.microsoft.com/office/powerpoint/2010/main" val="21868973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38</a:t>
            </a:fld>
            <a:endParaRPr lang="en-GB"/>
          </a:p>
        </p:txBody>
      </p:sp>
    </p:spTree>
    <p:extLst>
      <p:ext uri="{BB962C8B-B14F-4D97-AF65-F5344CB8AC3E}">
        <p14:creationId xmlns:p14="http://schemas.microsoft.com/office/powerpoint/2010/main" val="17110940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a:p>
        </p:txBody>
      </p:sp>
    </p:spTree>
    <p:extLst>
      <p:ext uri="{BB962C8B-B14F-4D97-AF65-F5344CB8AC3E}">
        <p14:creationId xmlns:p14="http://schemas.microsoft.com/office/powerpoint/2010/main" val="38156277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a:p>
        </p:txBody>
      </p:sp>
    </p:spTree>
    <p:extLst>
      <p:ext uri="{BB962C8B-B14F-4D97-AF65-F5344CB8AC3E}">
        <p14:creationId xmlns:p14="http://schemas.microsoft.com/office/powerpoint/2010/main" val="23008758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a:p>
        </p:txBody>
      </p:sp>
    </p:spTree>
    <p:extLst>
      <p:ext uri="{BB962C8B-B14F-4D97-AF65-F5344CB8AC3E}">
        <p14:creationId xmlns:p14="http://schemas.microsoft.com/office/powerpoint/2010/main" val="3725047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a:p>
        </p:txBody>
      </p:sp>
    </p:spTree>
    <p:extLst>
      <p:ext uri="{BB962C8B-B14F-4D97-AF65-F5344CB8AC3E}">
        <p14:creationId xmlns:p14="http://schemas.microsoft.com/office/powerpoint/2010/main" val="34153420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a:p>
        </p:txBody>
      </p:sp>
    </p:spTree>
    <p:extLst>
      <p:ext uri="{BB962C8B-B14F-4D97-AF65-F5344CB8AC3E}">
        <p14:creationId xmlns:p14="http://schemas.microsoft.com/office/powerpoint/2010/main" val="19165421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a:p>
        </p:txBody>
      </p:sp>
    </p:spTree>
    <p:extLst>
      <p:ext uri="{BB962C8B-B14F-4D97-AF65-F5344CB8AC3E}">
        <p14:creationId xmlns:p14="http://schemas.microsoft.com/office/powerpoint/2010/main" val="24902681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47</a:t>
            </a:fld>
            <a:endParaRPr lang="en-GB"/>
          </a:p>
        </p:txBody>
      </p:sp>
    </p:spTree>
    <p:extLst>
      <p:ext uri="{BB962C8B-B14F-4D97-AF65-F5344CB8AC3E}">
        <p14:creationId xmlns:p14="http://schemas.microsoft.com/office/powerpoint/2010/main" val="25866188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35257318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17431189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4985931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a:p>
        </p:txBody>
      </p:sp>
    </p:spTree>
    <p:extLst>
      <p:ext uri="{BB962C8B-B14F-4D97-AF65-F5344CB8AC3E}">
        <p14:creationId xmlns:p14="http://schemas.microsoft.com/office/powerpoint/2010/main" val="42491496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52</a:t>
            </a:fld>
            <a:endParaRPr lang="en-GB"/>
          </a:p>
        </p:txBody>
      </p:sp>
    </p:spTree>
    <p:extLst>
      <p:ext uri="{BB962C8B-B14F-4D97-AF65-F5344CB8AC3E}">
        <p14:creationId xmlns:p14="http://schemas.microsoft.com/office/powerpoint/2010/main" val="29946813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a:p>
        </p:txBody>
      </p:sp>
    </p:spTree>
    <p:extLst>
      <p:ext uri="{BB962C8B-B14F-4D97-AF65-F5344CB8AC3E}">
        <p14:creationId xmlns:p14="http://schemas.microsoft.com/office/powerpoint/2010/main" val="126100879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54</a:t>
            </a:fld>
            <a:endParaRPr lang="en-GB"/>
          </a:p>
        </p:txBody>
      </p:sp>
    </p:spTree>
    <p:extLst>
      <p:ext uri="{BB962C8B-B14F-4D97-AF65-F5344CB8AC3E}">
        <p14:creationId xmlns:p14="http://schemas.microsoft.com/office/powerpoint/2010/main" val="1502673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8" name="Text Placeholder 17">
            <a:extLst>
              <a:ext uri="{FF2B5EF4-FFF2-40B4-BE49-F238E27FC236}">
                <a16:creationId xmlns:a16="http://schemas.microsoft.com/office/drawing/2014/main" id="{1A90477E-979A-EE4A-90E4-B3AE162933FE}"/>
              </a:ext>
            </a:extLst>
          </p:cNvPr>
          <p:cNvSpPr>
            <a:spLocks noGrp="1"/>
          </p:cNvSpPr>
          <p:nvPr>
            <p:ph type="body" sz="quarter" idx="13"/>
          </p:nvPr>
        </p:nvSpPr>
        <p:spPr/>
        <p:txBody>
          <a:bodyPr/>
          <a:lstStyle/>
          <a:p>
            <a:endParaRPr lang="en-GB" dirty="0"/>
          </a:p>
          <a:p>
            <a:pPr lvl="2"/>
            <a:endParaRPr lang="en-GB" dirty="0"/>
          </a:p>
          <a:p>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424563" y="2532230"/>
            <a:ext cx="8168098" cy="1890198"/>
          </a:xfrm>
        </p:spPr>
        <p:txBody>
          <a:bodyPr/>
          <a:lstStyle/>
          <a:p>
            <a:r>
              <a:rPr lang="en-GB" dirty="0"/>
              <a:t>Employment Law</a:t>
            </a:r>
            <a:br>
              <a:rPr lang="en-GB" dirty="0"/>
            </a:br>
            <a:r>
              <a:rPr lang="en-GB" dirty="0"/>
              <a:t>MA/PGDip in HRM</a:t>
            </a:r>
            <a:br>
              <a:rPr lang="en-GB" dirty="0"/>
            </a:br>
            <a:r>
              <a:rPr lang="en-GB" dirty="0"/>
              <a:t>-Level 7</a:t>
            </a:r>
            <a:br>
              <a:rPr lang="en-GB" dirty="0"/>
            </a:br>
            <a:br>
              <a:rPr lang="en-GB" dirty="0"/>
            </a:br>
            <a:endParaRPr lang="en-GB" dirty="0"/>
          </a:p>
        </p:txBody>
      </p:sp>
      <p:pic>
        <p:nvPicPr>
          <p:cNvPr id="6" name="Picture 2" descr="University of Wales Trinity Saint David (@UWTSD) | Twitter">
            <a:extLst>
              <a:ext uri="{FF2B5EF4-FFF2-40B4-BE49-F238E27FC236}">
                <a16:creationId xmlns:a16="http://schemas.microsoft.com/office/drawing/2014/main" id="{9DA00AD5-BD1F-4BBC-8381-E5BC4E5B5427}"/>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92661" y="1843135"/>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F0F232D-F247-48E4-82F1-46F1642925F9}"/>
              </a:ext>
            </a:extLst>
          </p:cNvPr>
          <p:cNvPicPr>
            <a:picLocks noChangeAspect="1"/>
          </p:cNvPicPr>
          <p:nvPr/>
        </p:nvPicPr>
        <p:blipFill>
          <a:blip r:embed="rId3"/>
          <a:stretch>
            <a:fillRect/>
          </a:stretch>
        </p:blipFill>
        <p:spPr>
          <a:xfrm>
            <a:off x="12194363" y="2739649"/>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08.12.2020</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Angharad Aspinall</a:t>
            </a:r>
          </a:p>
          <a:p>
            <a:pPr lvl="1"/>
            <a:r>
              <a:rPr lang="en-GB" dirty="0"/>
              <a:t>Associate </a:t>
            </a:r>
          </a:p>
          <a:p>
            <a:pPr lvl="2"/>
            <a:r>
              <a:rPr lang="en-GB" dirty="0"/>
              <a:t>Employment and Immigration</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2792086"/>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415" y="3559978"/>
            <a:ext cx="8157142" cy="453073"/>
          </a:xfrm>
        </p:spPr>
        <p:txBody>
          <a:bodyPr/>
          <a:lstStyle/>
          <a:p>
            <a:r>
              <a:rPr lang="en-GB" sz="3200" dirty="0"/>
              <a:t>Flexible Working – Family Friendly Practices</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3204920"/>
          </a:xfrm>
        </p:spPr>
        <p:txBody>
          <a:bodyPr spcCol="360000"/>
          <a:lstStyle/>
          <a:p>
            <a:pPr>
              <a:spcAft>
                <a:spcPts val="1400"/>
              </a:spcAft>
              <a:buAutoNum type="arabicPeriod"/>
            </a:pPr>
            <a:r>
              <a:rPr lang="en-GB" dirty="0"/>
              <a:t>Pregnancy and maternity rights</a:t>
            </a:r>
          </a:p>
          <a:p>
            <a:pPr>
              <a:spcAft>
                <a:spcPts val="1400"/>
              </a:spcAft>
              <a:buAutoNum type="arabicPeriod"/>
            </a:pPr>
            <a:r>
              <a:rPr lang="en-GB" dirty="0"/>
              <a:t>Adoption leave</a:t>
            </a:r>
          </a:p>
          <a:p>
            <a:pPr>
              <a:buFont typeface="+mj-lt"/>
              <a:buAutoNum type="arabicPeriod" startAt="3"/>
            </a:pPr>
            <a:r>
              <a:rPr lang="en-GB" dirty="0"/>
              <a:t>Paternity Leave</a:t>
            </a:r>
          </a:p>
          <a:p>
            <a:pPr>
              <a:buAutoNum type="arabicPeriod" startAt="3"/>
            </a:pPr>
            <a:r>
              <a:rPr lang="en-GB" dirty="0"/>
              <a:t>Shared parental leave</a:t>
            </a:r>
          </a:p>
          <a:p>
            <a:pPr>
              <a:buAutoNum type="arabicPeriod" startAt="3"/>
            </a:pPr>
            <a:r>
              <a:rPr lang="en-GB" dirty="0"/>
              <a:t>Paternal leave</a:t>
            </a:r>
          </a:p>
          <a:p>
            <a:pPr>
              <a:buAutoNum type="arabicPeriod" startAt="3"/>
            </a:pPr>
            <a:r>
              <a:rPr lang="en-GB" dirty="0"/>
              <a:t>Parental bereavement leave</a:t>
            </a:r>
          </a:p>
          <a:p>
            <a:pPr>
              <a:buAutoNum type="arabicPeriod" startAt="3"/>
            </a:pPr>
            <a:r>
              <a:rPr lang="en-GB" dirty="0"/>
              <a:t>Flexible working</a:t>
            </a:r>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70BE218-59BB-426E-B555-668ADE0EA5CC}"/>
              </a:ext>
            </a:extLst>
          </p:cNvPr>
          <p:cNvSpPr>
            <a:spLocks noGrp="1"/>
          </p:cNvSpPr>
          <p:nvPr>
            <p:ph type="ftr" sz="quarter" idx="11"/>
          </p:nvPr>
        </p:nvSpPr>
        <p:spPr/>
        <p:txBody>
          <a:bodyPr/>
          <a:lstStyle/>
          <a:p>
            <a:r>
              <a:rPr lang="en-GB"/>
              <a:t>© 2020 Capital Law Limited</a:t>
            </a:r>
            <a:endParaRPr lang="en-GB" dirty="0"/>
          </a:p>
        </p:txBody>
      </p:sp>
      <p:sp>
        <p:nvSpPr>
          <p:cNvPr id="3" name="Title 2">
            <a:extLst>
              <a:ext uri="{FF2B5EF4-FFF2-40B4-BE49-F238E27FC236}">
                <a16:creationId xmlns:a16="http://schemas.microsoft.com/office/drawing/2014/main" id="{DC5ED43D-E952-4BF9-B4E3-D926DBDB884D}"/>
              </a:ext>
            </a:extLst>
          </p:cNvPr>
          <p:cNvSpPr>
            <a:spLocks noGrp="1"/>
          </p:cNvSpPr>
          <p:nvPr>
            <p:ph type="ctrTitle"/>
          </p:nvPr>
        </p:nvSpPr>
        <p:spPr>
          <a:xfrm>
            <a:off x="633824" y="2458577"/>
            <a:ext cx="14308810" cy="3213187"/>
          </a:xfrm>
        </p:spPr>
        <p:txBody>
          <a:bodyPr/>
          <a:lstStyle/>
          <a:p>
            <a:r>
              <a:rPr lang="en-GB" dirty="0"/>
              <a:t>Family friendly practices</a:t>
            </a:r>
          </a:p>
        </p:txBody>
      </p:sp>
    </p:spTree>
    <p:extLst>
      <p:ext uri="{BB962C8B-B14F-4D97-AF65-F5344CB8AC3E}">
        <p14:creationId xmlns:p14="http://schemas.microsoft.com/office/powerpoint/2010/main" val="2803785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474B-EDA5-41DC-B8A7-F902165217DA}"/>
              </a:ext>
            </a:extLst>
          </p:cNvPr>
          <p:cNvSpPr>
            <a:spLocks noGrp="1"/>
          </p:cNvSpPr>
          <p:nvPr>
            <p:ph type="ctrTitle"/>
          </p:nvPr>
        </p:nvSpPr>
        <p:spPr/>
        <p:txBody>
          <a:bodyPr/>
          <a:lstStyle/>
          <a:p>
            <a:r>
              <a:rPr lang="en-GB" dirty="0"/>
              <a:t>Pregnancy and maternity</a:t>
            </a:r>
          </a:p>
        </p:txBody>
      </p:sp>
    </p:spTree>
    <p:extLst>
      <p:ext uri="{BB962C8B-B14F-4D97-AF65-F5344CB8AC3E}">
        <p14:creationId xmlns:p14="http://schemas.microsoft.com/office/powerpoint/2010/main" val="895680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1.1</a:t>
            </a:r>
          </a:p>
          <a:p>
            <a:pPr lvl="1"/>
            <a:r>
              <a:rPr lang="en-US" dirty="0"/>
              <a:t>Pregnancy and maternity</a:t>
            </a:r>
          </a:p>
          <a:p>
            <a:pPr lvl="1"/>
            <a:r>
              <a:rPr lang="en-US" dirty="0"/>
              <a:t>key rights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256974"/>
            <a:ext cx="7386638" cy="7355398"/>
          </a:xfrm>
        </p:spPr>
        <p:txBody>
          <a:bodyPr/>
          <a:lstStyle/>
          <a:p>
            <a:pPr lvl="2">
              <a:buFont typeface="Georgia" panose="02040502050405020303" pitchFamily="18" charset="0"/>
              <a:buChar char="─"/>
            </a:pPr>
            <a:r>
              <a:rPr lang="en-GB" dirty="0"/>
              <a:t>Time off for antenatal appointments.</a:t>
            </a:r>
          </a:p>
          <a:p>
            <a:pPr lvl="2"/>
            <a:r>
              <a:rPr lang="en-GB" dirty="0"/>
              <a:t>Health and safety protection while pregnant and breastfeeding.</a:t>
            </a:r>
          </a:p>
          <a:p>
            <a:pPr lvl="2"/>
            <a:r>
              <a:rPr lang="en-GB" dirty="0"/>
              <a:t>Up to 52 weeks' maternity leave</a:t>
            </a:r>
          </a:p>
          <a:p>
            <a:pPr lvl="2"/>
            <a:r>
              <a:rPr lang="en-GB" dirty="0"/>
              <a:t>Statutory maternity pay</a:t>
            </a:r>
          </a:p>
          <a:p>
            <a:pPr lvl="2"/>
            <a:r>
              <a:rPr lang="en-GB" dirty="0"/>
              <a:t>The right to return to the same job or a suitable alternative</a:t>
            </a:r>
          </a:p>
          <a:p>
            <a:pPr lvl="2"/>
            <a:r>
              <a:rPr lang="en-GB" dirty="0"/>
              <a:t>Priority for alternative employment in redundancy cases.</a:t>
            </a:r>
          </a:p>
          <a:p>
            <a:pPr lvl="2"/>
            <a:r>
              <a:rPr lang="en-GB" dirty="0"/>
              <a:t>The right to request flexible working conditions on return to work.</a:t>
            </a:r>
          </a:p>
          <a:p>
            <a:pPr lvl="2"/>
            <a:r>
              <a:rPr lang="en-GB" dirty="0"/>
              <a:t>Protection from dismissal, detriment or discrimination by reason of pregnancy or maternity.</a:t>
            </a:r>
          </a:p>
          <a:p>
            <a:pPr lvl="2"/>
            <a:r>
              <a:rPr lang="en-GB" dirty="0"/>
              <a:t>Non-employees will also qualify for protection from discrimination provided they fall within the wider definition of employment in the Equality Act 2010.</a:t>
            </a:r>
          </a:p>
          <a:p>
            <a:pPr lvl="2"/>
            <a:endParaRPr lang="en-GB" dirty="0"/>
          </a:p>
          <a:p>
            <a:pPr marL="0" lvl="2" indent="0">
              <a:buNone/>
            </a:pPr>
            <a:endParaRPr lang="en-GB" dirty="0"/>
          </a:p>
          <a:p>
            <a:pPr lvl="2"/>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8D7B481-CB35-0843-97CD-A9E0A5326EA6}"/>
              </a:ext>
            </a:extLst>
          </p:cNvPr>
          <p:cNvSpPr>
            <a:spLocks noGrp="1"/>
          </p:cNvSpPr>
          <p:nvPr>
            <p:ph idx="1"/>
          </p:nvPr>
        </p:nvSpPr>
        <p:spPr/>
        <p:txBody>
          <a:bodyPr/>
          <a:lstStyle/>
          <a:p>
            <a:r>
              <a:rPr lang="en-GB" dirty="0"/>
              <a:t>1.2</a:t>
            </a:r>
          </a:p>
          <a:p>
            <a:pPr lvl="1"/>
            <a:r>
              <a:rPr lang="en-GB" dirty="0"/>
              <a:t>Pregnancy and maternity </a:t>
            </a:r>
          </a:p>
          <a:p>
            <a:endParaRPr lang="en-GB" dirty="0"/>
          </a:p>
        </p:txBody>
      </p:sp>
      <p:sp>
        <p:nvSpPr>
          <p:cNvPr id="4" name="Footer Placeholder 3">
            <a:extLst>
              <a:ext uri="{FF2B5EF4-FFF2-40B4-BE49-F238E27FC236}">
                <a16:creationId xmlns:a16="http://schemas.microsoft.com/office/drawing/2014/main" id="{23BA56CA-6D91-AB4D-B362-9C8C57904BE9}"/>
              </a:ext>
            </a:extLst>
          </p:cNvPr>
          <p:cNvSpPr>
            <a:spLocks noGrp="1"/>
          </p:cNvSpPr>
          <p:nvPr>
            <p:ph type="ftr" sz="quarter" idx="11"/>
          </p:nvPr>
        </p:nvSpPr>
        <p:spPr/>
        <p:txBody>
          <a:bodyPr/>
          <a:lstStyle/>
          <a:p>
            <a:r>
              <a:rPr lang="en-GB"/>
              <a:t>© 2020 Capital Law Limited</a:t>
            </a:r>
            <a:endParaRPr lang="en-GB" dirty="0"/>
          </a:p>
        </p:txBody>
      </p:sp>
      <p:sp>
        <p:nvSpPr>
          <p:cNvPr id="70" name="Text Placeholder 69">
            <a:extLst>
              <a:ext uri="{FF2B5EF4-FFF2-40B4-BE49-F238E27FC236}">
                <a16:creationId xmlns:a16="http://schemas.microsoft.com/office/drawing/2014/main" id="{7CB0F7FC-E27F-134E-9073-80027004FF21}"/>
              </a:ext>
            </a:extLst>
          </p:cNvPr>
          <p:cNvSpPr>
            <a:spLocks noGrp="1"/>
          </p:cNvSpPr>
          <p:nvPr>
            <p:ph type="body" sz="quarter" idx="14"/>
          </p:nvPr>
        </p:nvSpPr>
        <p:spPr>
          <a:xfrm>
            <a:off x="7499793" y="712500"/>
            <a:ext cx="7968105" cy="6713476"/>
          </a:xfrm>
        </p:spPr>
        <p:txBody>
          <a:bodyPr/>
          <a:lstStyle/>
          <a:p>
            <a:pPr marL="342900" indent="-342900" algn="just">
              <a:buFont typeface="Georgia" panose="02040502050405020303" pitchFamily="18" charset="0"/>
              <a:buChar char="─"/>
            </a:pPr>
            <a:r>
              <a:rPr lang="en-GB" i="0" dirty="0"/>
              <a:t>A pregnant employee is not required to inform her employer of her pregnancy until the 15th week before the expected week of childbirth (EWC)</a:t>
            </a:r>
          </a:p>
          <a:p>
            <a:pPr marL="342900" indent="-342900" algn="just">
              <a:buFont typeface="Georgia" panose="02040502050405020303" pitchFamily="18" charset="0"/>
              <a:buChar char="─"/>
            </a:pPr>
            <a:endParaRPr lang="en-GB" i="0" dirty="0"/>
          </a:p>
          <a:p>
            <a:pPr marL="342900" indent="-342900" algn="just">
              <a:buFont typeface="Georgia" panose="02040502050405020303" pitchFamily="18" charset="0"/>
              <a:buChar char="─"/>
            </a:pPr>
            <a:r>
              <a:rPr lang="en-GB" i="0" dirty="0"/>
              <a:t>To qualify for ordinary maternity leave (OML), an employee must notify her employer of:</a:t>
            </a:r>
          </a:p>
          <a:p>
            <a:pPr algn="just"/>
            <a:endParaRPr lang="en-GB" i="0" dirty="0"/>
          </a:p>
          <a:p>
            <a:pPr marL="666900" lvl="2" indent="-342900" algn="just">
              <a:buFont typeface="Georgia" panose="02040502050405020303" pitchFamily="18" charset="0"/>
              <a:buChar char="─"/>
            </a:pPr>
            <a:r>
              <a:rPr lang="en-GB" i="0" dirty="0"/>
              <a:t>The fact that she is pregnant</a:t>
            </a:r>
          </a:p>
          <a:p>
            <a:pPr marL="666900" lvl="2" indent="-342900" algn="just">
              <a:buFont typeface="Georgia" panose="02040502050405020303" pitchFamily="18" charset="0"/>
              <a:buChar char="─"/>
            </a:pPr>
            <a:r>
              <a:rPr lang="en-GB" i="0" dirty="0"/>
              <a:t>The EWC</a:t>
            </a:r>
          </a:p>
          <a:p>
            <a:pPr marL="666900" lvl="2" indent="-342900" algn="just">
              <a:buFont typeface="Georgia" panose="02040502050405020303" pitchFamily="18" charset="0"/>
              <a:buChar char="─"/>
            </a:pPr>
            <a:r>
              <a:rPr lang="en-GB" i="0" dirty="0"/>
              <a:t>The date when she intends her OML to start, which must not be a date earlier than the beginning of the 11th week before the EWC.</a:t>
            </a:r>
          </a:p>
          <a:p>
            <a:pPr lvl="2" indent="0" algn="just">
              <a:buNone/>
            </a:pPr>
            <a:endParaRPr lang="en-GB" i="0" dirty="0"/>
          </a:p>
          <a:p>
            <a:pPr marL="342900" indent="-342900" algn="just">
              <a:buFont typeface="Georgia" panose="02040502050405020303" pitchFamily="18" charset="0"/>
              <a:buChar char="─"/>
            </a:pPr>
            <a:r>
              <a:rPr lang="en-GB" i="0" dirty="0"/>
              <a:t>Notification need not be in writing unless the employer requests</a:t>
            </a:r>
          </a:p>
          <a:p>
            <a:pPr algn="just"/>
            <a:endParaRPr lang="en-GB" i="0" dirty="0"/>
          </a:p>
          <a:p>
            <a:pPr marL="342900" indent="-342900" algn="just">
              <a:buFont typeface="Georgia" panose="02040502050405020303" pitchFamily="18" charset="0"/>
              <a:buChar char="─"/>
            </a:pPr>
            <a:r>
              <a:rPr lang="en-GB" sz="2400" b="0" i="0" dirty="0"/>
              <a:t>If the employee gives notification late and does not have the excuse of it being "not reasonably practicable", then she has no statutory right to compulsory maternity leave, OML, AML. She will still have the benefit of protection against discrimination.</a:t>
            </a:r>
            <a:endParaRPr lang="en-GB" i="0" dirty="0"/>
          </a:p>
        </p:txBody>
      </p:sp>
    </p:spTree>
    <p:extLst>
      <p:ext uri="{BB962C8B-B14F-4D97-AF65-F5344CB8AC3E}">
        <p14:creationId xmlns:p14="http://schemas.microsoft.com/office/powerpoint/2010/main" val="1698277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19">
            <a:extLst>
              <a:ext uri="{FF2B5EF4-FFF2-40B4-BE49-F238E27FC236}">
                <a16:creationId xmlns:a16="http://schemas.microsoft.com/office/drawing/2014/main" id="{0D6CFF4A-1746-BA4D-898D-46B6F112A5FA}"/>
              </a:ext>
            </a:extLst>
          </p:cNvPr>
          <p:cNvSpPr>
            <a:spLocks noGrp="1"/>
          </p:cNvSpPr>
          <p:nvPr>
            <p:ph idx="1"/>
          </p:nvPr>
        </p:nvSpPr>
        <p:spPr>
          <a:xfrm>
            <a:off x="8627741" y="1465971"/>
            <a:ext cx="6996273" cy="7167666"/>
          </a:xfrm>
        </p:spPr>
        <p:txBody>
          <a:bodyPr/>
          <a:lstStyle/>
          <a:p>
            <a:pPr marL="285750" indent="-285750">
              <a:buFont typeface="Georgia" panose="02040502050405020303" pitchFamily="18" charset="0"/>
              <a:buChar char="─"/>
            </a:pPr>
            <a:r>
              <a:rPr lang="en-GB" sz="2400" b="0" dirty="0"/>
              <a:t>If the employee is claiming statutory maternity pay (SMP), the MAT B1 certificate must be given to the employer</a:t>
            </a:r>
          </a:p>
          <a:p>
            <a:endParaRPr lang="en-GB" sz="2400" b="0" dirty="0"/>
          </a:p>
          <a:p>
            <a:endParaRPr lang="en-GB" sz="2400" b="0" dirty="0"/>
          </a:p>
          <a:p>
            <a:pPr marL="285750" indent="-285750">
              <a:buFont typeface="Georgia" panose="02040502050405020303" pitchFamily="18" charset="0"/>
              <a:buChar char="─"/>
            </a:pPr>
            <a:r>
              <a:rPr lang="en-GB" sz="2400" b="0" dirty="0"/>
              <a:t> The MAT B1 usually received after 20</a:t>
            </a:r>
            <a:r>
              <a:rPr lang="en-GB" sz="2400" b="0" baseline="30000" dirty="0"/>
              <a:t>th</a:t>
            </a:r>
            <a:r>
              <a:rPr lang="en-GB" sz="2400" b="0" dirty="0"/>
              <a:t> week of pregnancy.</a:t>
            </a:r>
          </a:p>
          <a:p>
            <a:br>
              <a:rPr lang="en-GB" sz="2400" b="0" dirty="0"/>
            </a:br>
            <a:endParaRPr lang="en-GB" sz="2400" b="0" dirty="0"/>
          </a:p>
          <a:p>
            <a:endParaRPr lang="en-GB" dirty="0"/>
          </a:p>
        </p:txBody>
      </p:sp>
      <p:sp>
        <p:nvSpPr>
          <p:cNvPr id="4" name="Footer Placeholder 3">
            <a:extLst>
              <a:ext uri="{FF2B5EF4-FFF2-40B4-BE49-F238E27FC236}">
                <a16:creationId xmlns:a16="http://schemas.microsoft.com/office/drawing/2014/main" id="{F2437860-BF3E-9E40-AE80-0C76392372E8}"/>
              </a:ext>
            </a:extLst>
          </p:cNvPr>
          <p:cNvSpPr>
            <a:spLocks noGrp="1"/>
          </p:cNvSpPr>
          <p:nvPr>
            <p:ph type="ftr" sz="quarter" idx="11"/>
          </p:nvPr>
        </p:nvSpPr>
        <p:spPr/>
        <p:txBody>
          <a:bodyPr/>
          <a:lstStyle/>
          <a:p>
            <a:r>
              <a:rPr lang="en-GB"/>
              <a:t>© 2020 Capital Law Limited</a:t>
            </a:r>
            <a:endParaRPr lang="en-GB" dirty="0"/>
          </a:p>
        </p:txBody>
      </p:sp>
      <p:sp>
        <p:nvSpPr>
          <p:cNvPr id="16" name="Content Placeholder 15">
            <a:extLst>
              <a:ext uri="{FF2B5EF4-FFF2-40B4-BE49-F238E27FC236}">
                <a16:creationId xmlns:a16="http://schemas.microsoft.com/office/drawing/2014/main" id="{4A2FB4DC-2D77-A145-80BE-56B7FD868D02}"/>
              </a:ext>
            </a:extLst>
          </p:cNvPr>
          <p:cNvSpPr>
            <a:spLocks noGrp="1"/>
          </p:cNvSpPr>
          <p:nvPr>
            <p:ph idx="15"/>
          </p:nvPr>
        </p:nvSpPr>
        <p:spPr/>
        <p:txBody>
          <a:bodyPr/>
          <a:lstStyle/>
          <a:p>
            <a:r>
              <a:rPr lang="en-GB" dirty="0"/>
              <a:t>1.3</a:t>
            </a:r>
          </a:p>
          <a:p>
            <a:pPr lvl="1"/>
            <a:r>
              <a:rPr lang="en-GB" dirty="0"/>
              <a:t>MAT B1 </a:t>
            </a:r>
          </a:p>
          <a:p>
            <a:pPr lvl="1"/>
            <a:r>
              <a:rPr lang="en-GB" dirty="0"/>
              <a:t>Certificate</a:t>
            </a:r>
          </a:p>
        </p:txBody>
      </p:sp>
    </p:spTree>
    <p:extLst>
      <p:ext uri="{BB962C8B-B14F-4D97-AF65-F5344CB8AC3E}">
        <p14:creationId xmlns:p14="http://schemas.microsoft.com/office/powerpoint/2010/main" val="1711714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62E9C0-455F-4345-BD03-6ED14B0F5D2D}"/>
              </a:ext>
            </a:extLst>
          </p:cNvPr>
          <p:cNvSpPr>
            <a:spLocks noGrp="1"/>
          </p:cNvSpPr>
          <p:nvPr>
            <p:ph idx="1"/>
          </p:nvPr>
        </p:nvSpPr>
        <p:spPr>
          <a:xfrm>
            <a:off x="8263735" y="1996192"/>
            <a:ext cx="7360280" cy="5855035"/>
          </a:xfrm>
        </p:spPr>
        <p:txBody>
          <a:bodyPr/>
          <a:lstStyle/>
          <a:p>
            <a:r>
              <a:rPr lang="en-GB" sz="2400" b="0" dirty="0"/>
              <a:t>The law requires employers:</a:t>
            </a:r>
          </a:p>
          <a:p>
            <a:pPr marL="342900" indent="-342900">
              <a:buFont typeface="Georgia" panose="02040502050405020303" pitchFamily="18" charset="0"/>
              <a:buChar char="─"/>
            </a:pPr>
            <a:r>
              <a:rPr lang="en-GB" sz="2400" b="0" dirty="0"/>
              <a:t>Perform a risk assessment. </a:t>
            </a:r>
          </a:p>
          <a:p>
            <a:pPr marL="342900" indent="-342900">
              <a:buFont typeface="Georgia" panose="02040502050405020303" pitchFamily="18" charset="0"/>
              <a:buChar char="─"/>
            </a:pPr>
            <a:r>
              <a:rPr lang="en-GB" sz="2400" b="0" dirty="0"/>
              <a:t>Alter the employee's working conditions or hours of work to avoid any significant risk. </a:t>
            </a:r>
          </a:p>
          <a:p>
            <a:pPr marL="342900" indent="-342900">
              <a:buFont typeface="Georgia" panose="02040502050405020303" pitchFamily="18" charset="0"/>
              <a:buChar char="─"/>
            </a:pPr>
            <a:r>
              <a:rPr lang="en-GB" sz="2400" b="0" dirty="0"/>
              <a:t>Where it is not reasonable to alter working conditions or hours, or would not avoid the risk, to offer suitable alternative work on terms that are not "substantially less favourable“. </a:t>
            </a:r>
          </a:p>
          <a:p>
            <a:pPr marL="342900" indent="-342900">
              <a:buFont typeface="Georgia" panose="02040502050405020303" pitchFamily="18" charset="0"/>
              <a:buChar char="─"/>
            </a:pPr>
            <a:r>
              <a:rPr lang="en-GB" sz="2400" b="0" dirty="0"/>
              <a:t>Where suitable alternative work is not available, or the employee reasonably refuses it, to suspend the employee on full pay.</a:t>
            </a:r>
          </a:p>
        </p:txBody>
      </p:sp>
      <p:sp>
        <p:nvSpPr>
          <p:cNvPr id="4" name="Footer Placeholder 3">
            <a:extLst>
              <a:ext uri="{FF2B5EF4-FFF2-40B4-BE49-F238E27FC236}">
                <a16:creationId xmlns:a16="http://schemas.microsoft.com/office/drawing/2014/main" id="{52B1E976-CB39-4527-81D8-90402F11D838}"/>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4628149A-92F5-41A1-AE62-F3C85C967390}"/>
              </a:ext>
            </a:extLst>
          </p:cNvPr>
          <p:cNvSpPr>
            <a:spLocks noGrp="1"/>
          </p:cNvSpPr>
          <p:nvPr>
            <p:ph idx="15"/>
          </p:nvPr>
        </p:nvSpPr>
        <p:spPr/>
        <p:txBody>
          <a:bodyPr/>
          <a:lstStyle/>
          <a:p>
            <a:r>
              <a:rPr lang="en-GB" b="1" dirty="0"/>
              <a:t>1.4</a:t>
            </a:r>
          </a:p>
          <a:p>
            <a:r>
              <a:rPr lang="en-GB" b="1" dirty="0"/>
              <a:t>Health and safety</a:t>
            </a:r>
          </a:p>
        </p:txBody>
      </p:sp>
    </p:spTree>
    <p:extLst>
      <p:ext uri="{BB962C8B-B14F-4D97-AF65-F5344CB8AC3E}">
        <p14:creationId xmlns:p14="http://schemas.microsoft.com/office/powerpoint/2010/main" val="3573969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68AD4F-1329-415F-A67C-6B580623962B}"/>
              </a:ext>
            </a:extLst>
          </p:cNvPr>
          <p:cNvSpPr>
            <a:spLocks noGrp="1"/>
          </p:cNvSpPr>
          <p:nvPr>
            <p:ph idx="1"/>
          </p:nvPr>
        </p:nvSpPr>
        <p:spPr>
          <a:xfrm>
            <a:off x="7527851" y="850415"/>
            <a:ext cx="8096164" cy="6948714"/>
          </a:xfrm>
        </p:spPr>
        <p:txBody>
          <a:bodyPr/>
          <a:lstStyle/>
          <a:p>
            <a:pPr marL="342900" indent="-342900">
              <a:buFont typeface="Georgia" panose="02040502050405020303" pitchFamily="18" charset="0"/>
              <a:buChar char="─"/>
            </a:pPr>
            <a:r>
              <a:rPr lang="en-GB" sz="2400" b="0" dirty="0"/>
              <a:t>The employee can choose to start her maternity leave on any day, provided that it is not before the beginning of the 11th week before her EWC</a:t>
            </a:r>
          </a:p>
          <a:p>
            <a:pPr marL="342900" indent="-342900">
              <a:buFont typeface="Georgia" panose="02040502050405020303" pitchFamily="18" charset="0"/>
              <a:buChar char="─"/>
            </a:pPr>
            <a:r>
              <a:rPr lang="en-GB" sz="2400" b="0" dirty="0"/>
              <a:t>If an employee wants to change the start date, she must give her employer at least 28 days' notice before the date she originally intended to start her leave, or 28 days' notice before the new date, whichever is the earlier.</a:t>
            </a:r>
          </a:p>
          <a:p>
            <a:pPr marL="342900" indent="-342900">
              <a:buFont typeface="Georgia" panose="02040502050405020303" pitchFamily="18" charset="0"/>
              <a:buChar char="─"/>
            </a:pPr>
            <a:r>
              <a:rPr lang="en-GB" sz="2400" b="0" dirty="0"/>
              <a:t>Maternity leave will start automatically in two situations:</a:t>
            </a:r>
          </a:p>
          <a:p>
            <a:pPr marL="714375" indent="-357188">
              <a:buFont typeface="Georgia" panose="02040502050405020303" pitchFamily="18" charset="0"/>
              <a:buChar char="─"/>
            </a:pPr>
            <a:r>
              <a:rPr lang="en-GB" sz="2400" b="0" dirty="0"/>
              <a:t>Premature birth</a:t>
            </a:r>
          </a:p>
          <a:p>
            <a:pPr marL="714375" indent="-357188">
              <a:buFont typeface="Georgia" panose="02040502050405020303" pitchFamily="18" charset="0"/>
              <a:buChar char="─"/>
            </a:pPr>
            <a:r>
              <a:rPr lang="en-GB" sz="2400" b="0" dirty="0"/>
              <a:t>Absence for pregnancy-related reason if the employee is absent from work "wholly or partly because of pregnancy" after the beginning of the fourth week before the EWC</a:t>
            </a:r>
          </a:p>
          <a:p>
            <a:pPr marL="342900" indent="-342900">
              <a:buFont typeface="Georgia" panose="02040502050405020303" pitchFamily="18" charset="0"/>
              <a:buChar char="─"/>
            </a:pPr>
            <a:r>
              <a:rPr lang="en-GB" sz="2400" b="0" dirty="0"/>
              <a:t>The employee must notify the employer ASAP of the date of the birth or the date the pregnancy-related absence started. </a:t>
            </a:r>
          </a:p>
          <a:p>
            <a:pPr marL="342900" indent="-342900">
              <a:buFont typeface="Georgia" panose="02040502050405020303" pitchFamily="18" charset="0"/>
              <a:buChar char="─"/>
            </a:pPr>
            <a:r>
              <a:rPr lang="en-GB" sz="2400" b="0" dirty="0"/>
              <a:t>The employer then has 28 days to confirm the date maternity leave is due to end.</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C9773F0D-53A7-4D78-BCA9-F9470744F4BE}"/>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45DD6B00-32E5-47CC-BCDA-4F12DE7C4AF8}"/>
              </a:ext>
            </a:extLst>
          </p:cNvPr>
          <p:cNvSpPr>
            <a:spLocks noGrp="1"/>
          </p:cNvSpPr>
          <p:nvPr>
            <p:ph idx="15"/>
          </p:nvPr>
        </p:nvSpPr>
        <p:spPr/>
        <p:txBody>
          <a:bodyPr/>
          <a:lstStyle/>
          <a:p>
            <a:r>
              <a:rPr lang="en-GB" b="1" dirty="0"/>
              <a:t>1.5</a:t>
            </a:r>
          </a:p>
          <a:p>
            <a:r>
              <a:rPr lang="en-GB" b="1" dirty="0"/>
              <a:t>Starting maternity leave</a:t>
            </a:r>
          </a:p>
        </p:txBody>
      </p:sp>
    </p:spTree>
    <p:extLst>
      <p:ext uri="{BB962C8B-B14F-4D97-AF65-F5344CB8AC3E}">
        <p14:creationId xmlns:p14="http://schemas.microsoft.com/office/powerpoint/2010/main" val="2824272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7DD197-57EA-46CE-8E38-DF8BDA3F8B72}"/>
              </a:ext>
            </a:extLst>
          </p:cNvPr>
          <p:cNvSpPr>
            <a:spLocks noGrp="1"/>
          </p:cNvSpPr>
          <p:nvPr>
            <p:ph idx="1"/>
          </p:nvPr>
        </p:nvSpPr>
        <p:spPr>
          <a:xfrm>
            <a:off x="8263734" y="1765005"/>
            <a:ext cx="7132209" cy="6649681"/>
          </a:xfrm>
        </p:spPr>
        <p:txBody>
          <a:bodyPr/>
          <a:lstStyle/>
          <a:p>
            <a:pPr marL="342900" indent="-342900">
              <a:buFont typeface="Georgia" panose="02040502050405020303" pitchFamily="18" charset="0"/>
              <a:buChar char="─"/>
            </a:pPr>
            <a:r>
              <a:rPr lang="en-GB" sz="2400" b="0" dirty="0"/>
              <a:t>A protected period starts when fertilised ova are implanted. If the implantation fails, and the pregnancy ends, the protected period ends after a further two weeks have elapsed</a:t>
            </a:r>
          </a:p>
          <a:p>
            <a:pPr marL="342900" indent="-342900">
              <a:buFont typeface="Georgia" panose="02040502050405020303" pitchFamily="18" charset="0"/>
              <a:buChar char="─"/>
            </a:pPr>
            <a:r>
              <a:rPr lang="en-GB" sz="2400" b="0" dirty="0"/>
              <a:t>A woman undergoing IVF treatment will be protected for an additional period of time before implantation. This is the time it takes for ova to be collected, fertilised and for the "immediate" implantation of the fertilised ova thereafter</a:t>
            </a:r>
          </a:p>
          <a:p>
            <a:pPr marL="342900" indent="-342900">
              <a:buFont typeface="Georgia" panose="02040502050405020303" pitchFamily="18" charset="0"/>
              <a:buChar char="─"/>
            </a:pPr>
            <a:r>
              <a:rPr lang="en-GB" sz="2400" b="0" dirty="0"/>
              <a:t>Woman can claim sex, pregnancy or maternity discrimination if she is treated less favourably because she is receiving IVF or becomes pregnant through IVF</a:t>
            </a:r>
          </a:p>
          <a:p>
            <a:endParaRPr lang="en-GB" sz="2400" b="0" dirty="0"/>
          </a:p>
        </p:txBody>
      </p:sp>
      <p:sp>
        <p:nvSpPr>
          <p:cNvPr id="4" name="Footer Placeholder 3">
            <a:extLst>
              <a:ext uri="{FF2B5EF4-FFF2-40B4-BE49-F238E27FC236}">
                <a16:creationId xmlns:a16="http://schemas.microsoft.com/office/drawing/2014/main" id="{5A9D80C7-3FA4-41EB-A723-2E07F35A0359}"/>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19B9FB2-BD50-494F-8446-D5FC2F51AF8A}"/>
              </a:ext>
            </a:extLst>
          </p:cNvPr>
          <p:cNvSpPr>
            <a:spLocks noGrp="1"/>
          </p:cNvSpPr>
          <p:nvPr>
            <p:ph idx="15"/>
          </p:nvPr>
        </p:nvSpPr>
        <p:spPr/>
        <p:txBody>
          <a:bodyPr/>
          <a:lstStyle/>
          <a:p>
            <a:r>
              <a:rPr lang="en-GB" b="1" dirty="0"/>
              <a:t>1.6</a:t>
            </a:r>
          </a:p>
          <a:p>
            <a:r>
              <a:rPr lang="en-GB" b="1" dirty="0"/>
              <a:t>IVF</a:t>
            </a:r>
          </a:p>
        </p:txBody>
      </p:sp>
    </p:spTree>
    <p:extLst>
      <p:ext uri="{BB962C8B-B14F-4D97-AF65-F5344CB8AC3E}">
        <p14:creationId xmlns:p14="http://schemas.microsoft.com/office/powerpoint/2010/main" val="144817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24D554-4D8B-487B-A75D-794CBC5A273F}"/>
              </a:ext>
            </a:extLst>
          </p:cNvPr>
          <p:cNvSpPr>
            <a:spLocks noGrp="1"/>
          </p:cNvSpPr>
          <p:nvPr>
            <p:ph idx="1"/>
          </p:nvPr>
        </p:nvSpPr>
        <p:spPr>
          <a:xfrm>
            <a:off x="8263735" y="1996192"/>
            <a:ext cx="7360280" cy="5855035"/>
          </a:xfrm>
        </p:spPr>
        <p:txBody>
          <a:bodyPr/>
          <a:lstStyle/>
          <a:p>
            <a:pPr marL="342900" indent="-342900">
              <a:buFont typeface="Georgia" panose="02040502050405020303" pitchFamily="18" charset="0"/>
              <a:buChar char="─"/>
            </a:pPr>
            <a:r>
              <a:rPr lang="en-GB" sz="2400" b="0" dirty="0"/>
              <a:t>Surrogate mothers in the UK are entitled to statutory maternity leave</a:t>
            </a:r>
          </a:p>
          <a:p>
            <a:pPr marL="342900" indent="-342900">
              <a:buFont typeface="Georgia" panose="02040502050405020303" pitchFamily="18" charset="0"/>
              <a:buChar char="─"/>
            </a:pPr>
            <a:r>
              <a:rPr lang="en-GB" sz="2400" b="0" dirty="0"/>
              <a:t>Intended mothers in a surrogacy arrangement are not entitled to take maternity leave</a:t>
            </a:r>
          </a:p>
          <a:p>
            <a:pPr marL="342900" indent="-342900">
              <a:buFont typeface="Georgia" panose="02040502050405020303" pitchFamily="18" charset="0"/>
              <a:buChar char="─"/>
            </a:pPr>
            <a:r>
              <a:rPr lang="en-GB" sz="2400" b="0" dirty="0"/>
              <a:t>Either of the intended parents may elect to take adoption leave either provided that they fulfil the eligibility requirements in each case.</a:t>
            </a:r>
          </a:p>
          <a:p>
            <a:endParaRPr lang="en-GB" sz="2400" b="0" dirty="0"/>
          </a:p>
        </p:txBody>
      </p:sp>
      <p:sp>
        <p:nvSpPr>
          <p:cNvPr id="4" name="Footer Placeholder 3">
            <a:extLst>
              <a:ext uri="{FF2B5EF4-FFF2-40B4-BE49-F238E27FC236}">
                <a16:creationId xmlns:a16="http://schemas.microsoft.com/office/drawing/2014/main" id="{4F14E6E6-6C00-4305-BF5D-9C81DC101B52}"/>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E921ADE0-ED47-4A36-ACE2-3D47FC307092}"/>
              </a:ext>
            </a:extLst>
          </p:cNvPr>
          <p:cNvSpPr>
            <a:spLocks noGrp="1"/>
          </p:cNvSpPr>
          <p:nvPr>
            <p:ph idx="15"/>
          </p:nvPr>
        </p:nvSpPr>
        <p:spPr/>
        <p:txBody>
          <a:bodyPr/>
          <a:lstStyle/>
          <a:p>
            <a:r>
              <a:rPr lang="en-GB" b="1" dirty="0"/>
              <a:t>1.7</a:t>
            </a:r>
          </a:p>
          <a:p>
            <a:r>
              <a:rPr lang="en-GB" b="1" dirty="0"/>
              <a:t>Surrogacy arrangements</a:t>
            </a:r>
          </a:p>
        </p:txBody>
      </p:sp>
    </p:spTree>
    <p:extLst>
      <p:ext uri="{BB962C8B-B14F-4D97-AF65-F5344CB8AC3E}">
        <p14:creationId xmlns:p14="http://schemas.microsoft.com/office/powerpoint/2010/main" val="289925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396099-EC69-4279-9D49-634E9AC49376}"/>
              </a:ext>
            </a:extLst>
          </p:cNvPr>
          <p:cNvSpPr>
            <a:spLocks noGrp="1"/>
          </p:cNvSpPr>
          <p:nvPr>
            <p:ph idx="1"/>
          </p:nvPr>
        </p:nvSpPr>
        <p:spPr>
          <a:xfrm>
            <a:off x="8263735" y="1209984"/>
            <a:ext cx="7360280" cy="6724031"/>
          </a:xfrm>
        </p:spPr>
        <p:txBody>
          <a:bodyPr/>
          <a:lstStyle/>
          <a:p>
            <a:pPr marL="342900" indent="-342900">
              <a:buFont typeface="Georgia" panose="02040502050405020303" pitchFamily="18" charset="0"/>
              <a:buChar char="─"/>
            </a:pPr>
            <a:r>
              <a:rPr lang="en-GB" sz="2400" b="0" dirty="0"/>
              <a:t>Antenatal care</a:t>
            </a:r>
          </a:p>
          <a:p>
            <a:endParaRPr lang="en-GB" sz="2400" b="0" dirty="0"/>
          </a:p>
          <a:p>
            <a:pPr marL="342900" indent="-342900">
              <a:buFont typeface="Georgia" panose="02040502050405020303" pitchFamily="18" charset="0"/>
              <a:buChar char="─"/>
            </a:pPr>
            <a:r>
              <a:rPr lang="en-GB" sz="2400" b="0" dirty="0"/>
              <a:t>Sick pay</a:t>
            </a:r>
          </a:p>
          <a:p>
            <a:endParaRPr lang="en-GB" sz="2400" b="0" dirty="0"/>
          </a:p>
          <a:p>
            <a:pPr marL="342900" indent="-342900">
              <a:buFont typeface="Georgia" panose="02040502050405020303" pitchFamily="18" charset="0"/>
              <a:buChar char="─"/>
            </a:pPr>
            <a:r>
              <a:rPr lang="en-GB" sz="2400" b="0" dirty="0"/>
              <a:t>Annual leave</a:t>
            </a:r>
          </a:p>
          <a:p>
            <a:endParaRPr lang="en-GB" sz="2400" b="0" dirty="0"/>
          </a:p>
          <a:p>
            <a:pPr marL="342900" indent="-342900">
              <a:buFont typeface="Georgia" panose="02040502050405020303" pitchFamily="18" charset="0"/>
              <a:buChar char="─"/>
            </a:pPr>
            <a:r>
              <a:rPr lang="en-GB" sz="2400" b="0" dirty="0"/>
              <a:t>In the event of a stillbirth after 24 weeks, the employee's maternity leave will start the day after the birth (if it had not already started). The employee can return to work at any time before the end of AML on giving eight weeks' notice.</a:t>
            </a:r>
          </a:p>
        </p:txBody>
      </p:sp>
      <p:sp>
        <p:nvSpPr>
          <p:cNvPr id="4" name="Footer Placeholder 3">
            <a:extLst>
              <a:ext uri="{FF2B5EF4-FFF2-40B4-BE49-F238E27FC236}">
                <a16:creationId xmlns:a16="http://schemas.microsoft.com/office/drawing/2014/main" id="{54867E33-92FD-43ED-BC40-03440637D49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EAD75BAD-40CF-406D-BEE3-4E3E5AC8E74F}"/>
              </a:ext>
            </a:extLst>
          </p:cNvPr>
          <p:cNvSpPr>
            <a:spLocks noGrp="1"/>
          </p:cNvSpPr>
          <p:nvPr>
            <p:ph idx="15"/>
          </p:nvPr>
        </p:nvSpPr>
        <p:spPr/>
        <p:txBody>
          <a:bodyPr/>
          <a:lstStyle/>
          <a:p>
            <a:r>
              <a:rPr lang="en-GB" b="1" dirty="0"/>
              <a:t>1.8.1</a:t>
            </a:r>
          </a:p>
          <a:p>
            <a:r>
              <a:rPr lang="en-GB" b="1" dirty="0"/>
              <a:t>What are pregnant employee rights?</a:t>
            </a:r>
          </a:p>
        </p:txBody>
      </p:sp>
    </p:spTree>
    <p:extLst>
      <p:ext uri="{BB962C8B-B14F-4D97-AF65-F5344CB8AC3E}">
        <p14:creationId xmlns:p14="http://schemas.microsoft.com/office/powerpoint/2010/main" val="1568208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CDAEF-CD36-4F91-BA18-6D2F813F2DFB}"/>
              </a:ext>
            </a:extLst>
          </p:cNvPr>
          <p:cNvSpPr>
            <a:spLocks noGrp="1"/>
          </p:cNvSpPr>
          <p:nvPr>
            <p:ph idx="1"/>
          </p:nvPr>
        </p:nvSpPr>
        <p:spPr>
          <a:xfrm>
            <a:off x="6677248" y="1202379"/>
            <a:ext cx="9101468" cy="6739241"/>
          </a:xfrm>
        </p:spPr>
        <p:txBody>
          <a:bodyPr/>
          <a:lstStyle/>
          <a:p>
            <a:pPr marL="342900" indent="-342900">
              <a:buFont typeface="Georgia" panose="02040502050405020303" pitchFamily="18" charset="0"/>
              <a:buChar char="─"/>
            </a:pPr>
            <a:r>
              <a:rPr lang="en-GB" sz="2400" b="0" dirty="0"/>
              <a:t>The contract of employment continues throughout OML and AML, unless either party expressly ends it or if a fixed-term contract expires</a:t>
            </a:r>
          </a:p>
          <a:p>
            <a:pPr marL="342900" indent="-342900">
              <a:buFont typeface="Georgia" panose="02040502050405020303" pitchFamily="18" charset="0"/>
              <a:buChar char="─"/>
            </a:pPr>
            <a:r>
              <a:rPr lang="en-GB" sz="2400" b="0" dirty="0"/>
              <a:t>Contract of employment is unbroken and all benefits aside from salary will continue during OML and AML </a:t>
            </a:r>
            <a:r>
              <a:rPr lang="en-GB" sz="2400" dirty="0"/>
              <a:t>BUT</a:t>
            </a:r>
            <a:r>
              <a:rPr lang="en-GB" sz="2400" b="0" dirty="0"/>
              <a:t> be careful of:</a:t>
            </a:r>
          </a:p>
          <a:p>
            <a:pPr marL="803275" lvl="1" indent="-446088">
              <a:buFont typeface="Georgia" panose="02040502050405020303" pitchFamily="18" charset="0"/>
              <a:buChar char="─"/>
            </a:pPr>
            <a:r>
              <a:rPr lang="en-GB" sz="2400" b="0" dirty="0"/>
              <a:t>Pay rises</a:t>
            </a:r>
          </a:p>
          <a:p>
            <a:pPr marL="803275" lvl="1" indent="-446088">
              <a:buFont typeface="Georgia" panose="02040502050405020303" pitchFamily="18" charset="0"/>
              <a:buChar char="─"/>
            </a:pPr>
            <a:r>
              <a:rPr lang="en-GB" sz="2400" dirty="0"/>
              <a:t>Bonuses.</a:t>
            </a:r>
            <a:endParaRPr lang="en-GB" sz="2400" b="0" dirty="0"/>
          </a:p>
          <a:p>
            <a:pPr marL="342900" indent="-342900">
              <a:buFont typeface="Georgia" panose="02040502050405020303" pitchFamily="18" charset="0"/>
              <a:buChar char="─"/>
            </a:pPr>
            <a:r>
              <a:rPr lang="en-GB" sz="2400" b="0" dirty="0"/>
              <a:t>KIT days</a:t>
            </a:r>
          </a:p>
          <a:p>
            <a:pPr marL="342900" indent="-342900">
              <a:buFont typeface="Georgia" panose="02040502050405020303" pitchFamily="18" charset="0"/>
              <a:buChar char="─"/>
            </a:pPr>
            <a:r>
              <a:rPr lang="en-GB" sz="2400" b="0" dirty="0"/>
              <a:t>If an employee is dismissed, she will continue to receive SMP for the remainder of the SMP period</a:t>
            </a:r>
          </a:p>
          <a:p>
            <a:pPr marL="342900" indent="-342900">
              <a:buFont typeface="Georgia" panose="02040502050405020303" pitchFamily="18" charset="0"/>
              <a:buChar char="─"/>
            </a:pPr>
            <a:r>
              <a:rPr lang="en-GB" sz="2400" b="0" dirty="0"/>
              <a:t>Employees that are made redundant are entitled redundancy pay</a:t>
            </a:r>
          </a:p>
          <a:p>
            <a:pPr marL="342900" indent="-342900">
              <a:buFont typeface="Georgia" panose="02040502050405020303" pitchFamily="18" charset="0"/>
              <a:buChar char="─"/>
            </a:pPr>
            <a:r>
              <a:rPr lang="en-GB" sz="2400" b="0" dirty="0"/>
              <a:t>The dismissal will need to be with full notice</a:t>
            </a:r>
          </a:p>
          <a:p>
            <a:pPr marL="342900" indent="-342900">
              <a:buFont typeface="Georgia" panose="02040502050405020303" pitchFamily="18" charset="0"/>
              <a:buChar char="─"/>
            </a:pPr>
            <a:r>
              <a:rPr lang="en-GB" sz="2400" b="0" dirty="0"/>
              <a:t>SMP may also be payable even after the termination date has passed, for up to the full 39-week period.</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66255634-B5D5-46E1-92E1-7422EA2013D6}"/>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1A957CB-A3EA-43BF-8CE8-02F24059C1EF}"/>
              </a:ext>
            </a:extLst>
          </p:cNvPr>
          <p:cNvSpPr>
            <a:spLocks noGrp="1"/>
          </p:cNvSpPr>
          <p:nvPr>
            <p:ph idx="15"/>
          </p:nvPr>
        </p:nvSpPr>
        <p:spPr>
          <a:xfrm>
            <a:off x="633573" y="1972385"/>
            <a:ext cx="5486936" cy="5855035"/>
          </a:xfrm>
        </p:spPr>
        <p:txBody>
          <a:bodyPr/>
          <a:lstStyle/>
          <a:p>
            <a:r>
              <a:rPr lang="en-GB" b="1" dirty="0"/>
              <a:t>1.8.2</a:t>
            </a:r>
          </a:p>
          <a:p>
            <a:r>
              <a:rPr lang="en-GB" b="1" dirty="0"/>
              <a:t>Rights during maternity leave</a:t>
            </a:r>
          </a:p>
        </p:txBody>
      </p:sp>
    </p:spTree>
    <p:extLst>
      <p:ext uri="{BB962C8B-B14F-4D97-AF65-F5344CB8AC3E}">
        <p14:creationId xmlns:p14="http://schemas.microsoft.com/office/powerpoint/2010/main" val="453666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8A7F6C-C309-4722-83DE-2E4593B52F1F}"/>
              </a:ext>
            </a:extLst>
          </p:cNvPr>
          <p:cNvSpPr>
            <a:spLocks noGrp="1"/>
          </p:cNvSpPr>
          <p:nvPr>
            <p:ph idx="1"/>
          </p:nvPr>
        </p:nvSpPr>
        <p:spPr>
          <a:xfrm>
            <a:off x="7676707" y="702362"/>
            <a:ext cx="7947308" cy="7125058"/>
          </a:xfrm>
        </p:spPr>
        <p:txBody>
          <a:bodyPr/>
          <a:lstStyle/>
          <a:p>
            <a:pPr marL="342900" indent="-342900">
              <a:buFont typeface="Georgia" panose="02040502050405020303" pitchFamily="18" charset="0"/>
              <a:buChar char="─"/>
            </a:pPr>
            <a:r>
              <a:rPr lang="en-GB" sz="2400" b="0" dirty="0"/>
              <a:t>Priority in redundancy situations</a:t>
            </a:r>
          </a:p>
          <a:p>
            <a:endParaRPr lang="en-GB" sz="2400" b="0" dirty="0"/>
          </a:p>
          <a:p>
            <a:pPr marL="342900" indent="-342900">
              <a:buFont typeface="Georgia" panose="02040502050405020303" pitchFamily="18" charset="0"/>
              <a:buChar char="─"/>
            </a:pPr>
            <a:r>
              <a:rPr lang="en-GB" sz="2400" b="0" dirty="0"/>
              <a:t>If the employee takes only OML or the total leave combined with other leave is 26 weeks or less, she is entitled to return to the "same job in which she was employed before her absence”</a:t>
            </a:r>
          </a:p>
          <a:p>
            <a:endParaRPr lang="en-GB" sz="2400" b="0" dirty="0"/>
          </a:p>
          <a:p>
            <a:pPr marL="342900" indent="-342900">
              <a:buFont typeface="Georgia" panose="02040502050405020303" pitchFamily="18" charset="0"/>
              <a:buChar char="─"/>
            </a:pPr>
            <a:r>
              <a:rPr lang="en-GB" sz="2400" b="0" dirty="0"/>
              <a:t>If the employee has taken any period of AML or the total leave combined with other leave is more than 26 weeks and there is some reason (other than redundancy) why it is not reasonably practicable for the employer to permit her to return to the same job:</a:t>
            </a:r>
          </a:p>
          <a:p>
            <a:pPr marL="803275" indent="-446088">
              <a:buFont typeface="Georgia" panose="02040502050405020303" pitchFamily="18" charset="0"/>
              <a:buChar char="─"/>
            </a:pPr>
            <a:r>
              <a:rPr lang="en-GB" sz="2400" b="0" dirty="0"/>
              <a:t>The employee is entitled to return to a different job which is suitable and appropriate in the circumstances</a:t>
            </a:r>
          </a:p>
          <a:p>
            <a:pPr marL="803275" indent="-446088">
              <a:buFont typeface="Georgia" panose="02040502050405020303" pitchFamily="18" charset="0"/>
              <a:buChar char="─"/>
            </a:pPr>
            <a:r>
              <a:rPr lang="en-GB" sz="2400" b="0" dirty="0"/>
              <a:t>The terms and conditions must not be less favourable than they would have been had she not been absent.</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49BF0F41-2B88-4733-9561-6D562F14BEE5}"/>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3DD8B5B2-18A1-463A-A86E-8FDF1BB5AF1A}"/>
              </a:ext>
            </a:extLst>
          </p:cNvPr>
          <p:cNvSpPr>
            <a:spLocks noGrp="1"/>
          </p:cNvSpPr>
          <p:nvPr>
            <p:ph idx="15"/>
          </p:nvPr>
        </p:nvSpPr>
        <p:spPr/>
        <p:txBody>
          <a:bodyPr/>
          <a:lstStyle/>
          <a:p>
            <a:r>
              <a:rPr lang="en-GB" b="1" dirty="0"/>
              <a:t>1.8.3</a:t>
            </a:r>
          </a:p>
          <a:p>
            <a:r>
              <a:rPr lang="en-GB" b="1" dirty="0"/>
              <a:t>Rights during and on returning from maternity leave</a:t>
            </a:r>
          </a:p>
          <a:p>
            <a:endParaRPr lang="en-GB" dirty="0"/>
          </a:p>
        </p:txBody>
      </p:sp>
    </p:spTree>
    <p:extLst>
      <p:ext uri="{BB962C8B-B14F-4D97-AF65-F5344CB8AC3E}">
        <p14:creationId xmlns:p14="http://schemas.microsoft.com/office/powerpoint/2010/main" val="1771645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30361A-D343-45E4-B1CB-0FDFBAAAA52E}"/>
              </a:ext>
            </a:extLst>
          </p:cNvPr>
          <p:cNvSpPr>
            <a:spLocks noGrp="1"/>
          </p:cNvSpPr>
          <p:nvPr>
            <p:ph idx="1"/>
          </p:nvPr>
        </p:nvSpPr>
        <p:spPr>
          <a:xfrm>
            <a:off x="8263735" y="1996192"/>
            <a:ext cx="7360280" cy="5855035"/>
          </a:xfrm>
        </p:spPr>
        <p:txBody>
          <a:bodyPr/>
          <a:lstStyle/>
          <a:p>
            <a:pPr marL="342900" indent="-342900">
              <a:buFont typeface="Georgia" panose="02040502050405020303" pitchFamily="18" charset="0"/>
              <a:buChar char="─"/>
            </a:pPr>
            <a:r>
              <a:rPr lang="en-GB" sz="2400" b="0" dirty="0"/>
              <a:t>In a salary-related scheme, an employee must be allowed to continue to accrue benefits as if she was working normally</a:t>
            </a:r>
          </a:p>
          <a:p>
            <a:pPr marL="342900" indent="-342900">
              <a:buFont typeface="Georgia" panose="02040502050405020303" pitchFamily="18" charset="0"/>
              <a:buChar char="─"/>
            </a:pPr>
            <a:r>
              <a:rPr lang="en-GB" sz="2400" b="0" dirty="0"/>
              <a:t>In an occupational money purchase scheme, the contributions due from an employer in respect of an employee who is on paid maternity leave must continue to be calculated as if she had been working normally and receiving her usual salary</a:t>
            </a:r>
          </a:p>
          <a:p>
            <a:pPr marL="342900" indent="-342900">
              <a:buFont typeface="Georgia" panose="02040502050405020303" pitchFamily="18" charset="0"/>
              <a:buChar char="─"/>
            </a:pPr>
            <a:r>
              <a:rPr lang="en-GB" sz="2400" b="0" dirty="0"/>
              <a:t>During OML (whether paid or not) an employee is entitled to pension accrual</a:t>
            </a:r>
          </a:p>
          <a:p>
            <a:pPr marL="342900" indent="-342900">
              <a:buFont typeface="Georgia" panose="02040502050405020303" pitchFamily="18" charset="0"/>
              <a:buChar char="─"/>
            </a:pPr>
            <a:r>
              <a:rPr lang="en-GB" sz="2400" b="0" dirty="0"/>
              <a:t>Pension benefits only need to continue during any AML to the extent that the employee is being paid.</a:t>
            </a:r>
          </a:p>
          <a:p>
            <a:endParaRPr lang="en-GB" sz="2400" b="0" dirty="0"/>
          </a:p>
        </p:txBody>
      </p:sp>
      <p:sp>
        <p:nvSpPr>
          <p:cNvPr id="4" name="Footer Placeholder 3">
            <a:extLst>
              <a:ext uri="{FF2B5EF4-FFF2-40B4-BE49-F238E27FC236}">
                <a16:creationId xmlns:a16="http://schemas.microsoft.com/office/drawing/2014/main" id="{EC0BD7C8-DAE8-49E3-9AA9-F845664F5E1D}"/>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62299313-3521-4B55-BDEC-D25B85ED32EF}"/>
              </a:ext>
            </a:extLst>
          </p:cNvPr>
          <p:cNvSpPr>
            <a:spLocks noGrp="1"/>
          </p:cNvSpPr>
          <p:nvPr>
            <p:ph idx="15"/>
          </p:nvPr>
        </p:nvSpPr>
        <p:spPr/>
        <p:txBody>
          <a:bodyPr/>
          <a:lstStyle/>
          <a:p>
            <a:r>
              <a:rPr lang="en-GB" b="1" dirty="0">
                <a:solidFill>
                  <a:srgbClr val="FF0000"/>
                </a:solidFill>
              </a:rPr>
              <a:t>1.9</a:t>
            </a:r>
          </a:p>
          <a:p>
            <a:r>
              <a:rPr lang="en-GB" b="1" dirty="0">
                <a:solidFill>
                  <a:srgbClr val="FF0000"/>
                </a:solidFill>
              </a:rPr>
              <a:t>Pension </a:t>
            </a:r>
          </a:p>
        </p:txBody>
      </p:sp>
    </p:spTree>
    <p:extLst>
      <p:ext uri="{BB962C8B-B14F-4D97-AF65-F5344CB8AC3E}">
        <p14:creationId xmlns:p14="http://schemas.microsoft.com/office/powerpoint/2010/main" val="3929433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474B-EDA5-41DC-B8A7-F902165217DA}"/>
              </a:ext>
            </a:extLst>
          </p:cNvPr>
          <p:cNvSpPr>
            <a:spLocks noGrp="1"/>
          </p:cNvSpPr>
          <p:nvPr>
            <p:ph type="ctrTitle"/>
          </p:nvPr>
        </p:nvSpPr>
        <p:spPr/>
        <p:txBody>
          <a:bodyPr/>
          <a:lstStyle/>
          <a:p>
            <a:r>
              <a:rPr lang="en-GB" dirty="0"/>
              <a:t>Adoption leave</a:t>
            </a:r>
          </a:p>
        </p:txBody>
      </p:sp>
    </p:spTree>
    <p:extLst>
      <p:ext uri="{BB962C8B-B14F-4D97-AF65-F5344CB8AC3E}">
        <p14:creationId xmlns:p14="http://schemas.microsoft.com/office/powerpoint/2010/main" val="3215609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457775-8C69-41F2-B926-9752F7734E75}"/>
              </a:ext>
            </a:extLst>
          </p:cNvPr>
          <p:cNvSpPr>
            <a:spLocks noGrp="1"/>
          </p:cNvSpPr>
          <p:nvPr>
            <p:ph idx="1"/>
          </p:nvPr>
        </p:nvSpPr>
        <p:spPr>
          <a:xfrm>
            <a:off x="7719237" y="1996192"/>
            <a:ext cx="7904778" cy="5855035"/>
          </a:xfrm>
        </p:spPr>
        <p:txBody>
          <a:bodyPr/>
          <a:lstStyle/>
          <a:p>
            <a:pPr marL="342900" indent="-342900">
              <a:buFont typeface="Georgia" panose="02040502050405020303" pitchFamily="18" charset="0"/>
              <a:buChar char="─"/>
            </a:pPr>
            <a:r>
              <a:rPr lang="en-GB" sz="2400" b="0" dirty="0"/>
              <a:t>Up to 52 weeks' statutory adoption leave (SAL), split into 26 weeks' ordinary adoption leave (OAL) and 26 weeks' additional adoption leave (AAL)</a:t>
            </a:r>
          </a:p>
          <a:p>
            <a:pPr marL="342900" indent="-342900">
              <a:buFont typeface="Georgia" panose="02040502050405020303" pitchFamily="18" charset="0"/>
              <a:buChar char="─"/>
            </a:pPr>
            <a:r>
              <a:rPr lang="en-GB" sz="2400" b="0" dirty="0"/>
              <a:t>Up to 39 weeks paid statutory adoption pay (SAP)</a:t>
            </a:r>
          </a:p>
          <a:p>
            <a:pPr marL="342900" indent="-342900">
              <a:buFont typeface="Georgia" panose="02040502050405020303" pitchFamily="18" charset="0"/>
              <a:buChar char="─"/>
            </a:pPr>
            <a:r>
              <a:rPr lang="en-GB" sz="2400" b="0" dirty="0"/>
              <a:t>The right to return to the same job (or, in certain circumstances, to return to a suitable and appropriate alternative job)</a:t>
            </a:r>
          </a:p>
          <a:p>
            <a:pPr marL="342900" indent="-342900">
              <a:buFont typeface="Georgia" panose="02040502050405020303" pitchFamily="18" charset="0"/>
              <a:buChar char="─"/>
            </a:pPr>
            <a:r>
              <a:rPr lang="en-GB" sz="2400" b="0" dirty="0"/>
              <a:t>Protection from detriment or dismissal relating to adoption leave</a:t>
            </a:r>
          </a:p>
          <a:p>
            <a:pPr marL="342900" indent="-342900">
              <a:buFont typeface="Georgia" panose="02040502050405020303" pitchFamily="18" charset="0"/>
              <a:buChar char="─"/>
            </a:pPr>
            <a:r>
              <a:rPr lang="en-GB" sz="2400" b="0" dirty="0"/>
              <a:t>Priority to be offered suitable alternative employment if redundancy occurs during the leave</a:t>
            </a:r>
          </a:p>
          <a:p>
            <a:pPr marL="342900" indent="-342900">
              <a:buFont typeface="Georgia" panose="02040502050405020303" pitchFamily="18" charset="0"/>
              <a:buChar char="─"/>
            </a:pPr>
            <a:r>
              <a:rPr lang="en-GB" sz="2400" b="0" dirty="0"/>
              <a:t>Employers are always free to agree more favourable contractual terms than the statutory minimums.</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E9B88ECC-835F-4EBD-B32B-1EF9C827553A}"/>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F09C3B4-C381-481D-8486-84DE72B987DB}"/>
              </a:ext>
            </a:extLst>
          </p:cNvPr>
          <p:cNvSpPr>
            <a:spLocks noGrp="1"/>
          </p:cNvSpPr>
          <p:nvPr>
            <p:ph idx="15"/>
          </p:nvPr>
        </p:nvSpPr>
        <p:spPr/>
        <p:txBody>
          <a:bodyPr/>
          <a:lstStyle/>
          <a:p>
            <a:r>
              <a:rPr lang="en-GB" b="1" dirty="0"/>
              <a:t>2.1</a:t>
            </a:r>
          </a:p>
          <a:p>
            <a:r>
              <a:rPr lang="en-GB" b="1" dirty="0"/>
              <a:t>Adoption leave</a:t>
            </a:r>
          </a:p>
          <a:p>
            <a:r>
              <a:rPr lang="en-GB" b="1" dirty="0"/>
              <a:t>key rights</a:t>
            </a:r>
          </a:p>
        </p:txBody>
      </p:sp>
    </p:spTree>
    <p:extLst>
      <p:ext uri="{BB962C8B-B14F-4D97-AF65-F5344CB8AC3E}">
        <p14:creationId xmlns:p14="http://schemas.microsoft.com/office/powerpoint/2010/main" val="2672676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4D4AC0-B5C3-4F64-94C6-2D965E78F3A4}"/>
              </a:ext>
            </a:extLst>
          </p:cNvPr>
          <p:cNvSpPr>
            <a:spLocks noGrp="1"/>
          </p:cNvSpPr>
          <p:nvPr>
            <p:ph idx="1"/>
          </p:nvPr>
        </p:nvSpPr>
        <p:spPr>
          <a:xfrm>
            <a:off x="7910623" y="1765005"/>
            <a:ext cx="7713392" cy="6649681"/>
          </a:xfrm>
        </p:spPr>
        <p:txBody>
          <a:bodyPr/>
          <a:lstStyle/>
          <a:p>
            <a:pPr marL="342900" indent="-342900">
              <a:buFont typeface="Georgia" panose="02040502050405020303" pitchFamily="18" charset="0"/>
              <a:buChar char="─"/>
            </a:pPr>
            <a:r>
              <a:rPr lang="en-GB" sz="2400" b="0" dirty="0"/>
              <a:t>Available to the adopters and adopters partners:</a:t>
            </a:r>
          </a:p>
          <a:p>
            <a:pPr marL="714375" indent="-342900">
              <a:buFont typeface="Georgia" panose="02040502050405020303" pitchFamily="18" charset="0"/>
              <a:buChar char="─"/>
            </a:pPr>
            <a:r>
              <a:rPr lang="en-GB" sz="2400" b="0" dirty="0"/>
              <a:t>Who notify the adoption agency of their agreement that the child should be placed with them</a:t>
            </a:r>
          </a:p>
          <a:p>
            <a:pPr marL="714375" indent="-342900">
              <a:buFont typeface="Georgia" panose="02040502050405020303" pitchFamily="18" charset="0"/>
              <a:buChar char="─"/>
            </a:pPr>
            <a:r>
              <a:rPr lang="en-GB" sz="2400" b="0" dirty="0"/>
              <a:t>Comply with the statutory and evidential requirements</a:t>
            </a:r>
          </a:p>
          <a:p>
            <a:pPr marL="446088" indent="-446088">
              <a:buFont typeface="Georgia" panose="02040502050405020303" pitchFamily="18" charset="0"/>
              <a:buChar char="─"/>
            </a:pPr>
            <a:r>
              <a:rPr lang="en-GB" sz="2400" b="0" dirty="0"/>
              <a:t>Employers may ask an employee to provide documents issued by the adoption agency that matched the employee with the child, that show the:</a:t>
            </a:r>
          </a:p>
          <a:p>
            <a:pPr marL="714375" indent="-342900">
              <a:buFont typeface="Georgia" panose="02040502050405020303" pitchFamily="18" charset="0"/>
              <a:buChar char="─"/>
            </a:pPr>
            <a:r>
              <a:rPr lang="en-GB" sz="2400" b="0" dirty="0"/>
              <a:t>Name/address of the agency</a:t>
            </a:r>
          </a:p>
          <a:p>
            <a:pPr marL="714375" indent="-342900">
              <a:buFont typeface="Georgia" panose="02040502050405020303" pitchFamily="18" charset="0"/>
              <a:buChar char="─"/>
            </a:pPr>
            <a:r>
              <a:rPr lang="en-GB" sz="2400" b="0" dirty="0"/>
              <a:t>Date on which the employee was notified that they had been matched with the child</a:t>
            </a:r>
          </a:p>
          <a:p>
            <a:pPr marL="714375" indent="-342900">
              <a:buFont typeface="Georgia" panose="02040502050405020303" pitchFamily="18" charset="0"/>
              <a:buChar char="─"/>
            </a:pPr>
            <a:r>
              <a:rPr lang="en-GB" sz="2400" b="0" dirty="0"/>
              <a:t>Date on which the agency expects place the child with the employee.</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0E335F1C-8AE7-4F94-9FAE-6E06DB68CA92}"/>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7C134C50-5535-45D8-9525-42EF22C7FA98}"/>
              </a:ext>
            </a:extLst>
          </p:cNvPr>
          <p:cNvSpPr>
            <a:spLocks noGrp="1"/>
          </p:cNvSpPr>
          <p:nvPr>
            <p:ph idx="15"/>
          </p:nvPr>
        </p:nvSpPr>
        <p:spPr/>
        <p:txBody>
          <a:bodyPr/>
          <a:lstStyle/>
          <a:p>
            <a:r>
              <a:rPr lang="en-GB" b="1" dirty="0"/>
              <a:t>2.2</a:t>
            </a:r>
          </a:p>
          <a:p>
            <a:r>
              <a:rPr lang="en-GB" b="1" dirty="0"/>
              <a:t>Adoption leave</a:t>
            </a:r>
          </a:p>
        </p:txBody>
      </p:sp>
    </p:spTree>
    <p:extLst>
      <p:ext uri="{BB962C8B-B14F-4D97-AF65-F5344CB8AC3E}">
        <p14:creationId xmlns:p14="http://schemas.microsoft.com/office/powerpoint/2010/main" val="13142296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3DD3A3-E512-40E5-A77A-F1B5BC45223E}"/>
              </a:ext>
            </a:extLst>
          </p:cNvPr>
          <p:cNvSpPr>
            <a:spLocks noGrp="1"/>
          </p:cNvSpPr>
          <p:nvPr>
            <p:ph idx="1"/>
          </p:nvPr>
        </p:nvSpPr>
        <p:spPr>
          <a:xfrm>
            <a:off x="7300914" y="1257792"/>
            <a:ext cx="8323102" cy="6628416"/>
          </a:xfrm>
        </p:spPr>
        <p:txBody>
          <a:bodyPr/>
          <a:lstStyle/>
          <a:p>
            <a:pPr marL="342900" indent="-342900">
              <a:buFont typeface="Georgia" panose="02040502050405020303" pitchFamily="18" charset="0"/>
              <a:buChar char="─"/>
            </a:pPr>
            <a:r>
              <a:rPr lang="en-GB" sz="2400" b="0" dirty="0"/>
              <a:t>An employee’s contract continues through OAL and AAL, unless it is terminated by either party</a:t>
            </a:r>
          </a:p>
          <a:p>
            <a:endParaRPr lang="en-GB" sz="2400" b="0" dirty="0"/>
          </a:p>
          <a:p>
            <a:pPr marL="342900" indent="-342900">
              <a:buFont typeface="Georgia" panose="02040502050405020303" pitchFamily="18" charset="0"/>
              <a:buChar char="─"/>
            </a:pPr>
            <a:r>
              <a:rPr lang="en-GB" sz="2400" b="0" dirty="0"/>
              <a:t>The employee is not entitled to receive remuneration. Most will be entitled to receive SAP</a:t>
            </a:r>
          </a:p>
          <a:p>
            <a:endParaRPr lang="en-GB" sz="2400" b="0" dirty="0"/>
          </a:p>
          <a:p>
            <a:pPr marL="342900" indent="-342900">
              <a:buFont typeface="Georgia" panose="02040502050405020303" pitchFamily="18" charset="0"/>
              <a:buChar char="─"/>
            </a:pPr>
            <a:r>
              <a:rPr lang="en-GB" sz="2400" b="0" dirty="0"/>
              <a:t>Annual leave</a:t>
            </a:r>
          </a:p>
          <a:p>
            <a:endParaRPr lang="en-GB" sz="2400" b="0" dirty="0"/>
          </a:p>
          <a:p>
            <a:pPr marL="342900" indent="-342900">
              <a:buFont typeface="Georgia" panose="02040502050405020303" pitchFamily="18" charset="0"/>
              <a:buChar char="─"/>
            </a:pPr>
            <a:r>
              <a:rPr lang="en-GB" sz="2400" b="0" dirty="0"/>
              <a:t>KIT days.</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BF4C1836-AB11-484D-BB91-7FBFEC04E331}"/>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65646B4A-49A9-437C-998A-6A7ECE2B9BDE}"/>
              </a:ext>
            </a:extLst>
          </p:cNvPr>
          <p:cNvSpPr>
            <a:spLocks noGrp="1"/>
          </p:cNvSpPr>
          <p:nvPr>
            <p:ph idx="15"/>
          </p:nvPr>
        </p:nvSpPr>
        <p:spPr/>
        <p:txBody>
          <a:bodyPr/>
          <a:lstStyle/>
          <a:p>
            <a:r>
              <a:rPr lang="en-GB" b="1" dirty="0"/>
              <a:t>2.3</a:t>
            </a:r>
          </a:p>
          <a:p>
            <a:r>
              <a:rPr lang="en-GB" b="1" dirty="0"/>
              <a:t>Terms and conditions during SAL</a:t>
            </a:r>
          </a:p>
        </p:txBody>
      </p:sp>
    </p:spTree>
    <p:extLst>
      <p:ext uri="{BB962C8B-B14F-4D97-AF65-F5344CB8AC3E}">
        <p14:creationId xmlns:p14="http://schemas.microsoft.com/office/powerpoint/2010/main" val="4205069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58E0F5-6E3B-4B51-A4BE-A3A6A3B1AD06}"/>
              </a:ext>
            </a:extLst>
          </p:cNvPr>
          <p:cNvSpPr>
            <a:spLocks noGrp="1"/>
          </p:cNvSpPr>
          <p:nvPr>
            <p:ph idx="1"/>
          </p:nvPr>
        </p:nvSpPr>
        <p:spPr>
          <a:xfrm>
            <a:off x="8263735" y="1996192"/>
            <a:ext cx="7360280" cy="5855035"/>
          </a:xfrm>
        </p:spPr>
        <p:txBody>
          <a:bodyPr/>
          <a:lstStyle/>
          <a:p>
            <a:pPr marL="342900" indent="-342900">
              <a:buFont typeface="Georgia" panose="02040502050405020303" pitchFamily="18" charset="0"/>
              <a:buChar char="─"/>
            </a:pPr>
            <a:r>
              <a:rPr lang="en-GB" sz="2400" b="0" dirty="0"/>
              <a:t>An employer's contributions to a money purchase scheme should be calculated as if the employer was working normally on normal pay</a:t>
            </a:r>
          </a:p>
          <a:p>
            <a:pPr marL="342900" indent="-342900">
              <a:buFont typeface="Georgia" panose="02040502050405020303" pitchFamily="18" charset="0"/>
              <a:buChar char="─"/>
            </a:pPr>
            <a:r>
              <a:rPr lang="en-GB" sz="2400" b="0" dirty="0"/>
              <a:t>If the employee is required to contribute towards the scheme, such contributions can only be based on the pay which they are receiving</a:t>
            </a:r>
          </a:p>
          <a:p>
            <a:pPr marL="342900" indent="-342900">
              <a:buFont typeface="Georgia" panose="02040502050405020303" pitchFamily="18" charset="0"/>
              <a:buChar char="─"/>
            </a:pPr>
            <a:r>
              <a:rPr lang="en-GB" sz="2400" b="0" dirty="0"/>
              <a:t>In a money purchase scheme, the employer is not obliged to make good any shortfall, although in a salary-related scheme the employer will need to do so.</a:t>
            </a:r>
          </a:p>
          <a:p>
            <a:endParaRPr lang="en-GB" dirty="0"/>
          </a:p>
        </p:txBody>
      </p:sp>
      <p:sp>
        <p:nvSpPr>
          <p:cNvPr id="4" name="Footer Placeholder 3">
            <a:extLst>
              <a:ext uri="{FF2B5EF4-FFF2-40B4-BE49-F238E27FC236}">
                <a16:creationId xmlns:a16="http://schemas.microsoft.com/office/drawing/2014/main" id="{E4CFDD6B-CD18-4860-9B8C-06226E152C72}"/>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0C2089C9-C91F-4FF1-8221-97BB0796A5E1}"/>
              </a:ext>
            </a:extLst>
          </p:cNvPr>
          <p:cNvSpPr>
            <a:spLocks noGrp="1"/>
          </p:cNvSpPr>
          <p:nvPr>
            <p:ph idx="15"/>
          </p:nvPr>
        </p:nvSpPr>
        <p:spPr/>
        <p:txBody>
          <a:bodyPr/>
          <a:lstStyle/>
          <a:p>
            <a:r>
              <a:rPr lang="en-GB" b="1" dirty="0"/>
              <a:t>2.4 </a:t>
            </a:r>
          </a:p>
          <a:p>
            <a:r>
              <a:rPr lang="en-GB" b="1" dirty="0"/>
              <a:t>Pension</a:t>
            </a:r>
          </a:p>
          <a:p>
            <a:endParaRPr lang="en-GB" dirty="0"/>
          </a:p>
        </p:txBody>
      </p:sp>
    </p:spTree>
    <p:extLst>
      <p:ext uri="{BB962C8B-B14F-4D97-AF65-F5344CB8AC3E}">
        <p14:creationId xmlns:p14="http://schemas.microsoft.com/office/powerpoint/2010/main" val="3667783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35D201-2623-42A3-87DA-01D9DF176ACD}"/>
              </a:ext>
            </a:extLst>
          </p:cNvPr>
          <p:cNvSpPr>
            <a:spLocks noGrp="1"/>
          </p:cNvSpPr>
          <p:nvPr>
            <p:ph idx="1"/>
          </p:nvPr>
        </p:nvSpPr>
        <p:spPr>
          <a:xfrm>
            <a:off x="7300913" y="1244560"/>
            <a:ext cx="8323102" cy="6582860"/>
          </a:xfrm>
        </p:spPr>
        <p:txBody>
          <a:bodyPr/>
          <a:lstStyle/>
          <a:p>
            <a:pPr marL="342900" indent="-342900">
              <a:buFont typeface="Georgia" panose="02040502050405020303" pitchFamily="18" charset="0"/>
              <a:buChar char="─"/>
            </a:pPr>
            <a:r>
              <a:rPr lang="en-GB" sz="2400" b="0" dirty="0"/>
              <a:t> An employee is entitled to return from OAL to the job in which they were employed before their leave.</a:t>
            </a:r>
          </a:p>
          <a:p>
            <a:pPr marL="342900" indent="-342900">
              <a:buFont typeface="Georgia" panose="02040502050405020303" pitchFamily="18" charset="0"/>
              <a:buChar char="─"/>
            </a:pPr>
            <a:r>
              <a:rPr lang="en-GB" sz="2400" b="0" dirty="0"/>
              <a:t>An employee who returns to work from a period of OAL that is not covered by the regulations remains entitled to return to the job in which they were employed, unless it is not reasonably practicable for them to return to that job. They are entitled to return to another job which is suitable and appropriate for them to do.</a:t>
            </a:r>
          </a:p>
        </p:txBody>
      </p:sp>
      <p:sp>
        <p:nvSpPr>
          <p:cNvPr id="4" name="Footer Placeholder 3">
            <a:extLst>
              <a:ext uri="{FF2B5EF4-FFF2-40B4-BE49-F238E27FC236}">
                <a16:creationId xmlns:a16="http://schemas.microsoft.com/office/drawing/2014/main" id="{B14C8F8C-3884-4025-A438-57A57965D1D9}"/>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495D70E9-DFFD-484D-834A-1F50D7E3D8E4}"/>
              </a:ext>
            </a:extLst>
          </p:cNvPr>
          <p:cNvSpPr>
            <a:spLocks noGrp="1"/>
          </p:cNvSpPr>
          <p:nvPr>
            <p:ph idx="15"/>
          </p:nvPr>
        </p:nvSpPr>
        <p:spPr/>
        <p:txBody>
          <a:bodyPr/>
          <a:lstStyle/>
          <a:p>
            <a:r>
              <a:rPr lang="en-GB" b="1" dirty="0"/>
              <a:t>2.5</a:t>
            </a:r>
          </a:p>
          <a:p>
            <a:r>
              <a:rPr lang="en-GB" b="1" dirty="0"/>
              <a:t>Returning to work</a:t>
            </a:r>
          </a:p>
        </p:txBody>
      </p:sp>
    </p:spTree>
    <p:extLst>
      <p:ext uri="{BB962C8B-B14F-4D97-AF65-F5344CB8AC3E}">
        <p14:creationId xmlns:p14="http://schemas.microsoft.com/office/powerpoint/2010/main" val="1370573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F3FF7F-A171-45F0-8709-CC009B4185AE}"/>
              </a:ext>
            </a:extLst>
          </p:cNvPr>
          <p:cNvSpPr>
            <a:spLocks noGrp="1"/>
          </p:cNvSpPr>
          <p:nvPr>
            <p:ph idx="1"/>
          </p:nvPr>
        </p:nvSpPr>
        <p:spPr>
          <a:xfrm>
            <a:off x="7697972" y="1807536"/>
            <a:ext cx="7926043" cy="6617290"/>
          </a:xfrm>
        </p:spPr>
        <p:txBody>
          <a:bodyPr/>
          <a:lstStyle/>
          <a:p>
            <a:pPr marL="342900" indent="-342900">
              <a:buFont typeface="Georgia" panose="02040502050405020303" pitchFamily="18" charset="0"/>
              <a:buChar char="─"/>
            </a:pPr>
            <a:r>
              <a:rPr lang="en-GB" sz="2400" b="0" dirty="0"/>
              <a:t>Be a person with whom a child is, or is expected to be, placed for adoption.</a:t>
            </a:r>
          </a:p>
          <a:p>
            <a:pPr marL="342900" indent="-342900">
              <a:buFont typeface="Georgia" panose="02040502050405020303" pitchFamily="18" charset="0"/>
              <a:buChar char="─"/>
            </a:pPr>
            <a:r>
              <a:rPr lang="en-GB" sz="2400" b="0" dirty="0"/>
              <a:t>Been in earner's employment for a continuous period of 26 weeks ending with the week in which they are notified of having been matched with the child (the relevant week)</a:t>
            </a:r>
          </a:p>
          <a:p>
            <a:pPr marL="342900" indent="-342900">
              <a:buFont typeface="Georgia" panose="02040502050405020303" pitchFamily="18" charset="0"/>
              <a:buChar char="─"/>
            </a:pPr>
            <a:r>
              <a:rPr lang="en-GB" sz="2400" b="0" dirty="0"/>
              <a:t>The have stopped working for the employer</a:t>
            </a:r>
          </a:p>
          <a:p>
            <a:pPr marL="342900" indent="-342900">
              <a:buFont typeface="Georgia" panose="02040502050405020303" pitchFamily="18" charset="0"/>
              <a:buChar char="─"/>
            </a:pPr>
            <a:r>
              <a:rPr lang="en-GB" sz="2400" b="0" dirty="0"/>
              <a:t>Their normal weekly earnings for the period of 8 weeks ending with the relevant week must not be less than the lower earnings limit in force at the end of the relevant week</a:t>
            </a:r>
          </a:p>
          <a:p>
            <a:pPr marL="342900" indent="-342900">
              <a:buFont typeface="Georgia" panose="02040502050405020303" pitchFamily="18" charset="0"/>
              <a:buChar char="─"/>
            </a:pPr>
            <a:r>
              <a:rPr lang="en-GB" sz="2400" b="0" dirty="0"/>
              <a:t>They must have elected to receive SAP</a:t>
            </a:r>
          </a:p>
          <a:p>
            <a:pPr marL="342900" indent="-342900">
              <a:buFont typeface="Georgia" panose="02040502050405020303" pitchFamily="18" charset="0"/>
              <a:buChar char="─"/>
            </a:pPr>
            <a:r>
              <a:rPr lang="en-GB" sz="2400" b="0" dirty="0"/>
              <a:t>SAP will be payable for a continuous period of 39 weeks.</a:t>
            </a:r>
          </a:p>
          <a:p>
            <a:endParaRPr lang="en-GB" sz="2400" b="0" dirty="0"/>
          </a:p>
        </p:txBody>
      </p:sp>
      <p:sp>
        <p:nvSpPr>
          <p:cNvPr id="4" name="Footer Placeholder 3">
            <a:extLst>
              <a:ext uri="{FF2B5EF4-FFF2-40B4-BE49-F238E27FC236}">
                <a16:creationId xmlns:a16="http://schemas.microsoft.com/office/drawing/2014/main" id="{CCEF9A23-BCE1-484A-889C-BA4636A88069}"/>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8E530FDF-203F-42B7-B754-368B6E71473C}"/>
              </a:ext>
            </a:extLst>
          </p:cNvPr>
          <p:cNvSpPr>
            <a:spLocks noGrp="1"/>
          </p:cNvSpPr>
          <p:nvPr>
            <p:ph idx="15"/>
          </p:nvPr>
        </p:nvSpPr>
        <p:spPr/>
        <p:txBody>
          <a:bodyPr/>
          <a:lstStyle/>
          <a:p>
            <a:r>
              <a:rPr lang="en-GB" b="1" dirty="0"/>
              <a:t>2.6</a:t>
            </a:r>
          </a:p>
          <a:p>
            <a:r>
              <a:rPr lang="en-GB" b="1" dirty="0"/>
              <a:t>Statutory adoption pay</a:t>
            </a:r>
          </a:p>
        </p:txBody>
      </p:sp>
    </p:spTree>
    <p:extLst>
      <p:ext uri="{BB962C8B-B14F-4D97-AF65-F5344CB8AC3E}">
        <p14:creationId xmlns:p14="http://schemas.microsoft.com/office/powerpoint/2010/main" val="2719631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1AB3F-163D-4168-B78C-AD1007D2794C}"/>
              </a:ext>
            </a:extLst>
          </p:cNvPr>
          <p:cNvSpPr>
            <a:spLocks noGrp="1"/>
          </p:cNvSpPr>
          <p:nvPr>
            <p:ph type="ctrTitle"/>
          </p:nvPr>
        </p:nvSpPr>
        <p:spPr/>
        <p:txBody>
          <a:bodyPr/>
          <a:lstStyle/>
          <a:p>
            <a:r>
              <a:rPr lang="en-GB" dirty="0"/>
              <a:t>Paternity Leave</a:t>
            </a:r>
          </a:p>
        </p:txBody>
      </p:sp>
    </p:spTree>
    <p:extLst>
      <p:ext uri="{BB962C8B-B14F-4D97-AF65-F5344CB8AC3E}">
        <p14:creationId xmlns:p14="http://schemas.microsoft.com/office/powerpoint/2010/main" val="842053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F7851F-54F4-4DAD-81AF-AFD57D23D4F2}"/>
              </a:ext>
            </a:extLst>
          </p:cNvPr>
          <p:cNvSpPr>
            <a:spLocks noGrp="1"/>
          </p:cNvSpPr>
          <p:nvPr>
            <p:ph idx="1"/>
          </p:nvPr>
        </p:nvSpPr>
        <p:spPr>
          <a:xfrm>
            <a:off x="7247091" y="1263355"/>
            <a:ext cx="8323102" cy="6617290"/>
          </a:xfrm>
        </p:spPr>
        <p:txBody>
          <a:bodyPr/>
          <a:lstStyle/>
          <a:p>
            <a:pPr marL="342900" indent="-342900">
              <a:buFont typeface="Georgia" panose="02040502050405020303" pitchFamily="18" charset="0"/>
              <a:buChar char="─"/>
            </a:pPr>
            <a:r>
              <a:rPr lang="en-GB" sz="2400" b="0" dirty="0"/>
              <a:t>The statutory entitlement to one or two weeks' paternity leave is to one period of leave and the employee is entitled to choose between taking that period as either one week or two continuous weeks</a:t>
            </a:r>
          </a:p>
          <a:p>
            <a:pPr marL="342900" indent="-342900">
              <a:buFont typeface="Georgia" panose="02040502050405020303" pitchFamily="18" charset="0"/>
              <a:buChar char="─"/>
            </a:pPr>
            <a:r>
              <a:rPr lang="en-GB" sz="2400" b="0" dirty="0"/>
              <a:t>An employee must give their employer details of:</a:t>
            </a:r>
          </a:p>
          <a:p>
            <a:pPr marL="714375" indent="-357188">
              <a:buFont typeface="Georgia" panose="02040502050405020303" pitchFamily="18" charset="0"/>
              <a:buChar char="─"/>
            </a:pPr>
            <a:r>
              <a:rPr lang="en-GB" sz="2400" b="0" dirty="0"/>
              <a:t>The EWC</a:t>
            </a:r>
          </a:p>
          <a:p>
            <a:pPr marL="714375" indent="-357188">
              <a:buFont typeface="Georgia" panose="02040502050405020303" pitchFamily="18" charset="0"/>
              <a:buChar char="─"/>
            </a:pPr>
            <a:r>
              <a:rPr lang="en-GB" sz="2400" b="0" dirty="0"/>
              <a:t>The length of paternity leave</a:t>
            </a:r>
          </a:p>
          <a:p>
            <a:pPr marL="714375" indent="-357188">
              <a:buFont typeface="Georgia" panose="02040502050405020303" pitchFamily="18" charset="0"/>
              <a:buChar char="─"/>
            </a:pPr>
            <a:r>
              <a:rPr lang="en-GB" sz="2400" b="0" dirty="0"/>
              <a:t>The date on which they want their paternity leave to start. No later then the 15</a:t>
            </a:r>
            <a:r>
              <a:rPr lang="en-GB" sz="2400" b="0" baseline="30000" dirty="0"/>
              <a:t>th</a:t>
            </a:r>
            <a:r>
              <a:rPr lang="en-GB" sz="2400" b="0" dirty="0"/>
              <a:t> week prior to the EWC.</a:t>
            </a:r>
          </a:p>
          <a:p>
            <a:pPr marL="342900" indent="-342900">
              <a:buFont typeface="Georgia" panose="02040502050405020303" pitchFamily="18" charset="0"/>
              <a:buChar char="─"/>
            </a:pPr>
            <a:r>
              <a:rPr lang="en-GB" sz="2400" b="0" dirty="0"/>
              <a:t>The required information must be provided to the employer as soon as it is reasonably practicable.</a:t>
            </a:r>
          </a:p>
          <a:p>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210E4B1A-7A9E-423F-BBBC-B47CC10036A6}"/>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120F2E4-0B00-47E0-B1E5-ED5208A6AABB}"/>
              </a:ext>
            </a:extLst>
          </p:cNvPr>
          <p:cNvSpPr>
            <a:spLocks noGrp="1"/>
          </p:cNvSpPr>
          <p:nvPr>
            <p:ph idx="15"/>
          </p:nvPr>
        </p:nvSpPr>
        <p:spPr>
          <a:xfrm>
            <a:off x="687395" y="1972385"/>
            <a:ext cx="6667340" cy="5855035"/>
          </a:xfrm>
        </p:spPr>
        <p:txBody>
          <a:bodyPr/>
          <a:lstStyle/>
          <a:p>
            <a:r>
              <a:rPr lang="en-GB" b="1" dirty="0"/>
              <a:t>3.1</a:t>
            </a:r>
          </a:p>
          <a:p>
            <a:r>
              <a:rPr lang="en-GB" b="1" dirty="0"/>
              <a:t>Paternity Leave and Pay</a:t>
            </a:r>
          </a:p>
        </p:txBody>
      </p:sp>
    </p:spTree>
    <p:extLst>
      <p:ext uri="{BB962C8B-B14F-4D97-AF65-F5344CB8AC3E}">
        <p14:creationId xmlns:p14="http://schemas.microsoft.com/office/powerpoint/2010/main" val="3089967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F7851F-54F4-4DAD-81AF-AFD57D23D4F2}"/>
              </a:ext>
            </a:extLst>
          </p:cNvPr>
          <p:cNvSpPr>
            <a:spLocks noGrp="1"/>
          </p:cNvSpPr>
          <p:nvPr>
            <p:ph idx="1"/>
          </p:nvPr>
        </p:nvSpPr>
        <p:spPr>
          <a:xfrm>
            <a:off x="7247091" y="1263355"/>
            <a:ext cx="8323102" cy="6617290"/>
          </a:xfrm>
        </p:spPr>
        <p:txBody>
          <a:bodyPr/>
          <a:lstStyle/>
          <a:p>
            <a:pPr marL="342900" indent="-342900">
              <a:buFont typeface="Georgia" panose="02040502050405020303" pitchFamily="18" charset="0"/>
              <a:buChar char="─"/>
            </a:pPr>
            <a:r>
              <a:rPr lang="en-GB" sz="2400" b="0" dirty="0"/>
              <a:t>Employees are entitled to benefit from their usual contractual terms except for remuneration</a:t>
            </a:r>
          </a:p>
          <a:p>
            <a:pPr marL="342900" indent="-342900">
              <a:buFont typeface="Georgia" panose="02040502050405020303" pitchFamily="18" charset="0"/>
              <a:buChar char="─"/>
            </a:pPr>
            <a:r>
              <a:rPr lang="en-GB" sz="2400" b="0" dirty="0"/>
              <a:t>Employee's contract continues during paternity leave</a:t>
            </a:r>
          </a:p>
          <a:p>
            <a:pPr marL="342900" indent="-342900">
              <a:buFont typeface="Georgia" panose="02040502050405020303" pitchFamily="18" charset="0"/>
              <a:buChar char="─"/>
            </a:pPr>
            <a:r>
              <a:rPr lang="en-GB" sz="2400" b="0" dirty="0"/>
              <a:t>Employees who have used paternity leave usually have the right to return to the same job. This right depends on the paternity leave having been one of the following:</a:t>
            </a:r>
          </a:p>
          <a:p>
            <a:pPr marL="714375" indent="-357188">
              <a:buFont typeface="Georgia" panose="02040502050405020303" pitchFamily="18" charset="0"/>
              <a:buChar char="─"/>
            </a:pPr>
            <a:r>
              <a:rPr lang="en-GB" sz="2400" b="0" dirty="0"/>
              <a:t>Period of parental leave of more than four weeks; or</a:t>
            </a:r>
          </a:p>
          <a:p>
            <a:pPr marL="714375" indent="-357188">
              <a:buFont typeface="Georgia" panose="02040502050405020303" pitchFamily="18" charset="0"/>
              <a:buChar char="─"/>
            </a:pPr>
            <a:r>
              <a:rPr lang="en-GB" sz="2400" b="0" dirty="0"/>
              <a:t>Period of statutory leave which when added to any other periods of statutory leave (excluding parental leave) taken in relation to the same child means that the total statutory leave taken totals more than 26 weeks.</a:t>
            </a:r>
          </a:p>
          <a:p>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210E4B1A-7A9E-423F-BBBC-B47CC10036A6}"/>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120F2E4-0B00-47E0-B1E5-ED5208A6AABB}"/>
              </a:ext>
            </a:extLst>
          </p:cNvPr>
          <p:cNvSpPr>
            <a:spLocks noGrp="1"/>
          </p:cNvSpPr>
          <p:nvPr>
            <p:ph idx="15"/>
          </p:nvPr>
        </p:nvSpPr>
        <p:spPr>
          <a:xfrm>
            <a:off x="687395" y="1972385"/>
            <a:ext cx="6667340" cy="5855035"/>
          </a:xfrm>
        </p:spPr>
        <p:txBody>
          <a:bodyPr/>
          <a:lstStyle/>
          <a:p>
            <a:r>
              <a:rPr lang="en-GB" b="1" dirty="0"/>
              <a:t>3.2</a:t>
            </a:r>
          </a:p>
          <a:p>
            <a:r>
              <a:rPr lang="en-GB" b="1" dirty="0"/>
              <a:t>Rights during paternity leave</a:t>
            </a:r>
          </a:p>
        </p:txBody>
      </p:sp>
    </p:spTree>
    <p:extLst>
      <p:ext uri="{BB962C8B-B14F-4D97-AF65-F5344CB8AC3E}">
        <p14:creationId xmlns:p14="http://schemas.microsoft.com/office/powerpoint/2010/main" val="3662356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238A4E-77E1-44F4-8403-1C175C3DD91A}"/>
              </a:ext>
            </a:extLst>
          </p:cNvPr>
          <p:cNvSpPr>
            <a:spLocks noGrp="1"/>
          </p:cNvSpPr>
          <p:nvPr>
            <p:ph idx="1"/>
          </p:nvPr>
        </p:nvSpPr>
        <p:spPr>
          <a:xfrm>
            <a:off x="7123814" y="1316580"/>
            <a:ext cx="8500201" cy="6086222"/>
          </a:xfrm>
        </p:spPr>
        <p:txBody>
          <a:bodyPr/>
          <a:lstStyle/>
          <a:p>
            <a:pPr marL="342900" indent="-342900">
              <a:buFont typeface="Georgia" panose="02040502050405020303" pitchFamily="18" charset="0"/>
              <a:buChar char="─"/>
            </a:pPr>
            <a:r>
              <a:rPr lang="en-GB" sz="2400" b="0" dirty="0"/>
              <a:t>An employee has the right not to be subjected to detriment by their employer for a prescribed reason related to paternity leave</a:t>
            </a:r>
          </a:p>
          <a:p>
            <a:pPr marL="342900" indent="-342900">
              <a:buFont typeface="Georgia" panose="02040502050405020303" pitchFamily="18" charset="0"/>
              <a:buChar char="─"/>
            </a:pPr>
            <a:endParaRPr lang="en-GB" sz="2400" b="0" dirty="0"/>
          </a:p>
          <a:p>
            <a:endParaRPr lang="en-GB" sz="2400" b="0" dirty="0"/>
          </a:p>
          <a:p>
            <a:pPr marL="342900" indent="-342900">
              <a:buFont typeface="Georgia" panose="02040502050405020303" pitchFamily="18" charset="0"/>
              <a:buChar char="─"/>
            </a:pPr>
            <a:r>
              <a:rPr lang="en-GB" sz="2400" b="0" dirty="0"/>
              <a:t>Protection is triggered if an employee suffers detrimental treatment because they took/sought to take paternity leave or because their employer thought they were likely to do so.</a:t>
            </a:r>
          </a:p>
          <a:p>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2963C09A-F30B-4EB2-9647-8F1A3C03F87A}"/>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1ABAF836-D9E2-4F5B-AE7B-5EB271DE6E53}"/>
              </a:ext>
            </a:extLst>
          </p:cNvPr>
          <p:cNvSpPr>
            <a:spLocks noGrp="1"/>
          </p:cNvSpPr>
          <p:nvPr>
            <p:ph idx="15"/>
          </p:nvPr>
        </p:nvSpPr>
        <p:spPr/>
        <p:txBody>
          <a:bodyPr/>
          <a:lstStyle/>
          <a:p>
            <a:r>
              <a:rPr lang="en-GB" b="1" dirty="0"/>
              <a:t>3.3</a:t>
            </a:r>
          </a:p>
          <a:p>
            <a:r>
              <a:rPr lang="en-GB" b="1" dirty="0"/>
              <a:t>Protections</a:t>
            </a:r>
          </a:p>
        </p:txBody>
      </p:sp>
    </p:spTree>
    <p:extLst>
      <p:ext uri="{BB962C8B-B14F-4D97-AF65-F5344CB8AC3E}">
        <p14:creationId xmlns:p14="http://schemas.microsoft.com/office/powerpoint/2010/main" val="3314735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1AB3F-163D-4168-B78C-AD1007D2794C}"/>
              </a:ext>
            </a:extLst>
          </p:cNvPr>
          <p:cNvSpPr>
            <a:spLocks noGrp="1"/>
          </p:cNvSpPr>
          <p:nvPr>
            <p:ph type="ctrTitle"/>
          </p:nvPr>
        </p:nvSpPr>
        <p:spPr/>
        <p:txBody>
          <a:bodyPr/>
          <a:lstStyle/>
          <a:p>
            <a:r>
              <a:rPr lang="en-GB" dirty="0"/>
              <a:t>Shared Parental Leave</a:t>
            </a:r>
          </a:p>
        </p:txBody>
      </p:sp>
    </p:spTree>
    <p:extLst>
      <p:ext uri="{BB962C8B-B14F-4D97-AF65-F5344CB8AC3E}">
        <p14:creationId xmlns:p14="http://schemas.microsoft.com/office/powerpoint/2010/main" val="1660061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A4E883-38DF-4C58-A188-418B3BEF2948}"/>
              </a:ext>
            </a:extLst>
          </p:cNvPr>
          <p:cNvSpPr>
            <a:spLocks noGrp="1"/>
          </p:cNvSpPr>
          <p:nvPr>
            <p:ph idx="1"/>
          </p:nvPr>
        </p:nvSpPr>
        <p:spPr>
          <a:xfrm>
            <a:off x="7570381" y="1679944"/>
            <a:ext cx="7846828" cy="6744882"/>
          </a:xfrm>
        </p:spPr>
        <p:txBody>
          <a:bodyPr/>
          <a:lstStyle/>
          <a:p>
            <a:pPr marL="342900" indent="-342900">
              <a:buFont typeface="Georgia" panose="02040502050405020303" pitchFamily="18" charset="0"/>
              <a:buChar char="─"/>
            </a:pPr>
            <a:r>
              <a:rPr lang="en-GB" sz="2400" b="0" dirty="0"/>
              <a:t>Mothers/primary adopters can curtail their statutory maternity/ adoption leave to take Shared Parental Leave (SPL), provided the other (adoptive) parent is (or has recently been) in paid work and if the other (adoptive) parent is an employee with qualifying service they may also take SPL</a:t>
            </a:r>
          </a:p>
          <a:p>
            <a:endParaRPr lang="en-GB" sz="2400" b="0" dirty="0"/>
          </a:p>
          <a:p>
            <a:pPr marL="342900" indent="-342900">
              <a:buFont typeface="Georgia" panose="02040502050405020303" pitchFamily="18" charset="0"/>
              <a:buChar char="─"/>
            </a:pPr>
            <a:r>
              <a:rPr lang="en-GB" sz="2400" b="0" dirty="0"/>
              <a:t>Mothers/primary adopters who are not employees but are entitled to SMP or MA, will not be entitled to SPL. The other (adoptive) parent may be entitled if they are an employee with qualifying service, and the mother/ primary adopter curtails her SMP or MA period early.</a:t>
            </a:r>
          </a:p>
        </p:txBody>
      </p:sp>
      <p:sp>
        <p:nvSpPr>
          <p:cNvPr id="4" name="Footer Placeholder 3">
            <a:extLst>
              <a:ext uri="{FF2B5EF4-FFF2-40B4-BE49-F238E27FC236}">
                <a16:creationId xmlns:a16="http://schemas.microsoft.com/office/drawing/2014/main" id="{334C9050-2180-48C5-84AA-5FA2C1CC548D}"/>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339A3F9C-56E8-4692-B96E-87985F3D8F2E}"/>
              </a:ext>
            </a:extLst>
          </p:cNvPr>
          <p:cNvSpPr>
            <a:spLocks noGrp="1"/>
          </p:cNvSpPr>
          <p:nvPr>
            <p:ph idx="15"/>
          </p:nvPr>
        </p:nvSpPr>
        <p:spPr/>
        <p:txBody>
          <a:bodyPr/>
          <a:lstStyle/>
          <a:p>
            <a:r>
              <a:rPr lang="en-GB" b="1" dirty="0"/>
              <a:t>4.1</a:t>
            </a:r>
          </a:p>
          <a:p>
            <a:r>
              <a:rPr lang="en-GB" b="1" dirty="0"/>
              <a:t>Who can take parental leave?</a:t>
            </a:r>
          </a:p>
        </p:txBody>
      </p:sp>
    </p:spTree>
    <p:extLst>
      <p:ext uri="{BB962C8B-B14F-4D97-AF65-F5344CB8AC3E}">
        <p14:creationId xmlns:p14="http://schemas.microsoft.com/office/powerpoint/2010/main" val="2163583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36FFAF-43F5-4BFB-A8BA-5DB91B51BC85}"/>
              </a:ext>
            </a:extLst>
          </p:cNvPr>
          <p:cNvSpPr>
            <a:spLocks noGrp="1"/>
          </p:cNvSpPr>
          <p:nvPr>
            <p:ph idx="1"/>
          </p:nvPr>
        </p:nvSpPr>
        <p:spPr>
          <a:xfrm>
            <a:off x="7902228" y="1193305"/>
            <a:ext cx="7360280" cy="6813271"/>
          </a:xfrm>
        </p:spPr>
        <p:txBody>
          <a:bodyPr/>
          <a:lstStyle/>
          <a:p>
            <a:pPr marL="342900" indent="-342900">
              <a:buFont typeface="Georgia" panose="02040502050405020303" pitchFamily="18" charset="0"/>
              <a:buChar char="─"/>
            </a:pPr>
            <a:r>
              <a:rPr lang="en-GB" sz="2400" b="0" dirty="0"/>
              <a:t>Within the period which begins on the date the child is born and ends the day before the child's first birthday</a:t>
            </a:r>
          </a:p>
          <a:p>
            <a:pPr marL="342900" indent="-342900">
              <a:buFont typeface="Georgia" panose="02040502050405020303" pitchFamily="18" charset="0"/>
              <a:buChar char="─"/>
            </a:pPr>
            <a:r>
              <a:rPr lang="en-GB" sz="2400" b="0" dirty="0"/>
              <a:t>Where it is taken on the adoption of a child, within the period which begins on the date the child is placed with the adopter and ends the day before the first anniversary of the date on which the child was placed for adoption</a:t>
            </a:r>
          </a:p>
          <a:p>
            <a:pPr marL="342900" indent="-342900">
              <a:buFont typeface="Georgia" panose="02040502050405020303" pitchFamily="18" charset="0"/>
              <a:buChar char="─"/>
            </a:pPr>
            <a:r>
              <a:rPr lang="en-GB" sz="2400" b="0" dirty="0"/>
              <a:t>There is only one entitlement to SLP regardless of how many children are born/adopted</a:t>
            </a:r>
          </a:p>
          <a:p>
            <a:pPr marL="342900" indent="-342900">
              <a:buFont typeface="Georgia" panose="02040502050405020303" pitchFamily="18" charset="0"/>
              <a:buChar char="─"/>
            </a:pPr>
            <a:r>
              <a:rPr lang="en-GB" sz="2400" b="0" dirty="0"/>
              <a:t>It may be taken as one continuous period or in discontinuous periods </a:t>
            </a:r>
          </a:p>
          <a:p>
            <a:pPr marL="342900" indent="-342900">
              <a:buFont typeface="Georgia" panose="02040502050405020303" pitchFamily="18" charset="0"/>
              <a:buChar char="─"/>
            </a:pPr>
            <a:r>
              <a:rPr lang="en-GB" sz="2400" b="0" dirty="0"/>
              <a:t>The minimum period of SPL which may be taken is one week.</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7DFFC267-CE12-40E9-8C5D-1B8162044889}"/>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EAE1DDF-422F-448E-9470-6E4EFBB087F4}"/>
              </a:ext>
            </a:extLst>
          </p:cNvPr>
          <p:cNvSpPr>
            <a:spLocks noGrp="1"/>
          </p:cNvSpPr>
          <p:nvPr>
            <p:ph idx="15"/>
          </p:nvPr>
        </p:nvSpPr>
        <p:spPr/>
        <p:txBody>
          <a:bodyPr/>
          <a:lstStyle/>
          <a:p>
            <a:r>
              <a:rPr lang="en-GB" b="1" dirty="0"/>
              <a:t>4.2</a:t>
            </a:r>
          </a:p>
          <a:p>
            <a:r>
              <a:rPr lang="en-GB" b="1" dirty="0"/>
              <a:t>SPL Period</a:t>
            </a:r>
          </a:p>
        </p:txBody>
      </p:sp>
    </p:spTree>
    <p:extLst>
      <p:ext uri="{BB962C8B-B14F-4D97-AF65-F5344CB8AC3E}">
        <p14:creationId xmlns:p14="http://schemas.microsoft.com/office/powerpoint/2010/main" val="13158796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64E180-35A9-49AF-AED5-1E9A268C9D4F}"/>
              </a:ext>
            </a:extLst>
          </p:cNvPr>
          <p:cNvSpPr>
            <a:spLocks noGrp="1"/>
          </p:cNvSpPr>
          <p:nvPr>
            <p:ph idx="1"/>
          </p:nvPr>
        </p:nvSpPr>
        <p:spPr>
          <a:xfrm>
            <a:off x="7095035" y="1314292"/>
            <a:ext cx="8707400" cy="6513127"/>
          </a:xfrm>
        </p:spPr>
        <p:txBody>
          <a:bodyPr/>
          <a:lstStyle/>
          <a:p>
            <a:pPr marL="342900" indent="-342900">
              <a:buFont typeface="Georgia" panose="02040502050405020303" pitchFamily="18" charset="0"/>
              <a:buChar char="─"/>
            </a:pPr>
            <a:r>
              <a:rPr lang="en-GB" sz="2400" b="0" dirty="0"/>
              <a:t>An employee may be absent on SPL at the same time that another employee is:</a:t>
            </a:r>
          </a:p>
          <a:p>
            <a:pPr marL="714375" indent="-342900">
              <a:buFont typeface="Georgia" panose="02040502050405020303" pitchFamily="18" charset="0"/>
              <a:buChar char="─"/>
            </a:pPr>
            <a:r>
              <a:rPr lang="en-GB" sz="2400" b="0" dirty="0"/>
              <a:t>On maternity, paternity, adoption, parental or share parental leave</a:t>
            </a:r>
          </a:p>
          <a:p>
            <a:pPr marL="714375" indent="-342900">
              <a:buFont typeface="Georgia" panose="02040502050405020303" pitchFamily="18" charset="0"/>
              <a:buChar char="─"/>
            </a:pPr>
            <a:r>
              <a:rPr lang="en-GB" sz="2400" b="0" dirty="0"/>
              <a:t>In receipt of statutory maternity pay, maternity allowance, statutory paternity pay, statutory adoption pay, or statutory shared parental pay.</a:t>
            </a:r>
          </a:p>
          <a:p>
            <a:pPr marL="342900" indent="-342900">
              <a:buFont typeface="Georgia" panose="02040502050405020303" pitchFamily="18" charset="0"/>
              <a:buChar char="─"/>
            </a:pPr>
            <a:r>
              <a:rPr lang="en-GB" sz="2400" b="0" dirty="0"/>
              <a:t>Therefore:</a:t>
            </a:r>
          </a:p>
          <a:p>
            <a:pPr marL="714375" indent="-357188">
              <a:buFont typeface="Georgia" panose="02040502050405020303" pitchFamily="18" charset="0"/>
              <a:buChar char="─"/>
            </a:pPr>
            <a:r>
              <a:rPr lang="en-GB" sz="2400" b="0" dirty="0"/>
              <a:t>Both parents can be on SPL at the same time</a:t>
            </a:r>
          </a:p>
          <a:p>
            <a:pPr marL="714375" indent="-357188">
              <a:buFont typeface="Georgia" panose="02040502050405020303" pitchFamily="18" charset="0"/>
              <a:buChar char="─"/>
            </a:pPr>
            <a:r>
              <a:rPr lang="en-GB" sz="2400" b="0" dirty="0"/>
              <a:t>Either parent can take unpaid period while the other is on SPL</a:t>
            </a:r>
          </a:p>
          <a:p>
            <a:pPr marL="714375" lvl="1" indent="-357188">
              <a:buFont typeface="Georgia" panose="02040502050405020303" pitchFamily="18" charset="0"/>
              <a:buChar char="─"/>
            </a:pPr>
            <a:r>
              <a:rPr lang="en-GB" sz="2400" dirty="0"/>
              <a:t>The mother can curtail the maternity leave to take SPL and the partner can take two weeks ordinary paternity leave</a:t>
            </a:r>
          </a:p>
          <a:p>
            <a:pPr marL="714375" lvl="1" indent="-357188">
              <a:buFont typeface="Georgia" panose="02040502050405020303" pitchFamily="18" charset="0"/>
              <a:buChar char="─"/>
            </a:pPr>
            <a:r>
              <a:rPr lang="en-GB" sz="2400" b="0" dirty="0"/>
              <a:t>Regulations </a:t>
            </a:r>
            <a:r>
              <a:rPr lang="en-GB" sz="2400" dirty="0"/>
              <a:t>suggest that a mother can take maternity leave while the partner takes shared parental leave.</a:t>
            </a:r>
            <a:endParaRPr lang="en-GB" sz="2400" b="0" dirty="0"/>
          </a:p>
        </p:txBody>
      </p:sp>
      <p:sp>
        <p:nvSpPr>
          <p:cNvPr id="4" name="Footer Placeholder 3">
            <a:extLst>
              <a:ext uri="{FF2B5EF4-FFF2-40B4-BE49-F238E27FC236}">
                <a16:creationId xmlns:a16="http://schemas.microsoft.com/office/drawing/2014/main" id="{7228991F-3C5F-4794-AEB8-43741B977A7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E5EFBB0-DA4A-4CF0-9F35-D296DD65B6BA}"/>
              </a:ext>
            </a:extLst>
          </p:cNvPr>
          <p:cNvSpPr>
            <a:spLocks noGrp="1"/>
          </p:cNvSpPr>
          <p:nvPr>
            <p:ph idx="15"/>
          </p:nvPr>
        </p:nvSpPr>
        <p:spPr/>
        <p:txBody>
          <a:bodyPr/>
          <a:lstStyle/>
          <a:p>
            <a:r>
              <a:rPr lang="en-GB" b="1" dirty="0"/>
              <a:t>4.3</a:t>
            </a:r>
          </a:p>
          <a:p>
            <a:r>
              <a:rPr lang="en-GB" b="1" dirty="0"/>
              <a:t>How leave maybe taken</a:t>
            </a:r>
          </a:p>
        </p:txBody>
      </p:sp>
    </p:spTree>
    <p:extLst>
      <p:ext uri="{BB962C8B-B14F-4D97-AF65-F5344CB8AC3E}">
        <p14:creationId xmlns:p14="http://schemas.microsoft.com/office/powerpoint/2010/main" val="18030242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64E180-35A9-49AF-AED5-1E9A268C9D4F}"/>
              </a:ext>
            </a:extLst>
          </p:cNvPr>
          <p:cNvSpPr>
            <a:spLocks noGrp="1"/>
          </p:cNvSpPr>
          <p:nvPr>
            <p:ph idx="1"/>
          </p:nvPr>
        </p:nvSpPr>
        <p:spPr>
          <a:xfrm>
            <a:off x="7095035" y="1314292"/>
            <a:ext cx="8707400" cy="6513127"/>
          </a:xfrm>
        </p:spPr>
        <p:txBody>
          <a:bodyPr/>
          <a:lstStyle/>
          <a:p>
            <a:pPr marL="342900" indent="-342900">
              <a:buFont typeface="Georgia" panose="02040502050405020303" pitchFamily="18" charset="0"/>
              <a:buChar char="─"/>
            </a:pPr>
            <a:r>
              <a:rPr lang="en-GB" sz="2400" b="0" dirty="0"/>
              <a:t>Mother/ primary adopter must give her employer an opt in notice. This includes start and end dates of maternity/ adoption leave, total SPL available and how the parents would like SPL and shared parental pay (</a:t>
            </a:r>
            <a:r>
              <a:rPr lang="en-GB" sz="2400" b="0" dirty="0" err="1"/>
              <a:t>ShPP</a:t>
            </a:r>
            <a:r>
              <a:rPr lang="en-GB" sz="2400" b="0" dirty="0"/>
              <a:t>) allocated to them</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Evidence of entitlement can be required</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Notice of leave can either be given in the opt in notice or later as long as it is provided at least 8 weeks before SPL is expected to start.</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7228991F-3C5F-4794-AEB8-43741B977A7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E5EFBB0-DA4A-4CF0-9F35-D296DD65B6BA}"/>
              </a:ext>
            </a:extLst>
          </p:cNvPr>
          <p:cNvSpPr>
            <a:spLocks noGrp="1"/>
          </p:cNvSpPr>
          <p:nvPr>
            <p:ph idx="15"/>
          </p:nvPr>
        </p:nvSpPr>
        <p:spPr/>
        <p:txBody>
          <a:bodyPr/>
          <a:lstStyle/>
          <a:p>
            <a:r>
              <a:rPr lang="en-GB" b="1" dirty="0"/>
              <a:t>4.4</a:t>
            </a:r>
          </a:p>
          <a:p>
            <a:r>
              <a:rPr lang="en-GB" b="1" dirty="0"/>
              <a:t>Opting into the SPL and </a:t>
            </a:r>
            <a:r>
              <a:rPr lang="en-GB" b="1" dirty="0" err="1"/>
              <a:t>ShPP</a:t>
            </a:r>
            <a:endParaRPr lang="en-GB" b="1" dirty="0"/>
          </a:p>
        </p:txBody>
      </p:sp>
    </p:spTree>
    <p:extLst>
      <p:ext uri="{BB962C8B-B14F-4D97-AF65-F5344CB8AC3E}">
        <p14:creationId xmlns:p14="http://schemas.microsoft.com/office/powerpoint/2010/main" val="714439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64E180-35A9-49AF-AED5-1E9A268C9D4F}"/>
              </a:ext>
            </a:extLst>
          </p:cNvPr>
          <p:cNvSpPr>
            <a:spLocks noGrp="1"/>
          </p:cNvSpPr>
          <p:nvPr>
            <p:ph idx="1"/>
          </p:nvPr>
        </p:nvSpPr>
        <p:spPr>
          <a:xfrm>
            <a:off x="7095035" y="1314292"/>
            <a:ext cx="8707400" cy="6513127"/>
          </a:xfrm>
        </p:spPr>
        <p:txBody>
          <a:bodyPr/>
          <a:lstStyle/>
          <a:p>
            <a:endParaRPr lang="en-GB" sz="2400" b="0" dirty="0"/>
          </a:p>
          <a:p>
            <a:endParaRPr lang="en-GB" sz="2400" b="0" dirty="0"/>
          </a:p>
          <a:p>
            <a:endParaRPr lang="en-GB" sz="2400" b="0" dirty="0"/>
          </a:p>
          <a:p>
            <a:r>
              <a:rPr lang="en-GB" sz="2400" b="0" dirty="0"/>
              <a:t>Statutory Shared Parental Pay (</a:t>
            </a:r>
            <a:r>
              <a:rPr lang="en-GB" sz="2400" b="0" dirty="0" err="1"/>
              <a:t>ShPP</a:t>
            </a:r>
            <a:r>
              <a:rPr lang="en-GB" sz="2400" b="0" dirty="0"/>
              <a:t>) of up to 39 weeks (less any weeks of SMP or MA claimed) if the employee has at least 26 weeks' continuous employment with at the end of the Qualifying Week and their average earnings are not less than the lower earnings limit set by the government each tax year. </a:t>
            </a:r>
          </a:p>
        </p:txBody>
      </p:sp>
      <p:sp>
        <p:nvSpPr>
          <p:cNvPr id="4" name="Footer Placeholder 3">
            <a:extLst>
              <a:ext uri="{FF2B5EF4-FFF2-40B4-BE49-F238E27FC236}">
                <a16:creationId xmlns:a16="http://schemas.microsoft.com/office/drawing/2014/main" id="{7228991F-3C5F-4794-AEB8-43741B977A7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E5EFBB0-DA4A-4CF0-9F35-D296DD65B6BA}"/>
              </a:ext>
            </a:extLst>
          </p:cNvPr>
          <p:cNvSpPr>
            <a:spLocks noGrp="1"/>
          </p:cNvSpPr>
          <p:nvPr>
            <p:ph idx="15"/>
          </p:nvPr>
        </p:nvSpPr>
        <p:spPr/>
        <p:txBody>
          <a:bodyPr/>
          <a:lstStyle/>
          <a:p>
            <a:r>
              <a:rPr lang="en-GB" b="1" dirty="0"/>
              <a:t>4.5</a:t>
            </a:r>
          </a:p>
          <a:p>
            <a:r>
              <a:rPr lang="en-GB" b="1" dirty="0" err="1"/>
              <a:t>ShPP</a:t>
            </a:r>
            <a:endParaRPr lang="en-GB" b="1" dirty="0"/>
          </a:p>
        </p:txBody>
      </p:sp>
    </p:spTree>
    <p:extLst>
      <p:ext uri="{BB962C8B-B14F-4D97-AF65-F5344CB8AC3E}">
        <p14:creationId xmlns:p14="http://schemas.microsoft.com/office/powerpoint/2010/main" val="1620316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7C97D-39E3-4786-A4B2-5D92075C5E50}"/>
              </a:ext>
            </a:extLst>
          </p:cNvPr>
          <p:cNvSpPr>
            <a:spLocks noGrp="1"/>
          </p:cNvSpPr>
          <p:nvPr>
            <p:ph idx="1"/>
          </p:nvPr>
        </p:nvSpPr>
        <p:spPr>
          <a:xfrm>
            <a:off x="7300913" y="2452618"/>
            <a:ext cx="8323102" cy="7153487"/>
          </a:xfrm>
        </p:spPr>
        <p:txBody>
          <a:bodyPr/>
          <a:lstStyle/>
          <a:p>
            <a:pPr marL="342900" indent="-342900">
              <a:buFont typeface="Georgia" panose="02040502050405020303" pitchFamily="18" charset="0"/>
              <a:buChar char="─"/>
            </a:pPr>
            <a:r>
              <a:rPr lang="en-GB" sz="2400" b="0" dirty="0"/>
              <a:t>The employer and absent employee are entitled to make reasonable contact with each other during SPL, to discuss an employee's return to work, without bringing the SPL to an end</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An employee may work for up to 20 days during the SPL period without bringing their leave to an end.</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47684266-3C1A-49B6-A5E9-EF370EB1D123}"/>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96BFB80B-4220-4E46-9CFC-CDE93DC274C2}"/>
              </a:ext>
            </a:extLst>
          </p:cNvPr>
          <p:cNvSpPr>
            <a:spLocks noGrp="1"/>
          </p:cNvSpPr>
          <p:nvPr>
            <p:ph idx="15"/>
          </p:nvPr>
        </p:nvSpPr>
        <p:spPr/>
        <p:txBody>
          <a:bodyPr/>
          <a:lstStyle/>
          <a:p>
            <a:r>
              <a:rPr lang="en-GB" b="1" dirty="0"/>
              <a:t>4.6</a:t>
            </a:r>
          </a:p>
          <a:p>
            <a:r>
              <a:rPr lang="en-GB" b="1" dirty="0"/>
              <a:t>Reasonable contact</a:t>
            </a:r>
          </a:p>
        </p:txBody>
      </p:sp>
    </p:spTree>
    <p:extLst>
      <p:ext uri="{BB962C8B-B14F-4D97-AF65-F5344CB8AC3E}">
        <p14:creationId xmlns:p14="http://schemas.microsoft.com/office/powerpoint/2010/main" val="36806171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18C3C7-E064-4247-9D4B-944671EDF330}"/>
              </a:ext>
            </a:extLst>
          </p:cNvPr>
          <p:cNvSpPr>
            <a:spLocks noGrp="1"/>
          </p:cNvSpPr>
          <p:nvPr>
            <p:ph idx="1"/>
          </p:nvPr>
        </p:nvSpPr>
        <p:spPr>
          <a:xfrm>
            <a:off x="6940062" y="1465971"/>
            <a:ext cx="8683953" cy="6948715"/>
          </a:xfrm>
        </p:spPr>
        <p:txBody>
          <a:bodyPr/>
          <a:lstStyle/>
          <a:p>
            <a:pPr marL="342900" indent="-342900">
              <a:buFont typeface="Georgia" panose="02040502050405020303" pitchFamily="18" charset="0"/>
              <a:buChar char="─"/>
            </a:pPr>
            <a:r>
              <a:rPr lang="en-GB" sz="2400" b="0" dirty="0"/>
              <a:t>Where an employee returns to work after taking SPL which, when added to another period of relevant statutory leave, is 26 weeks or less, the employee is entitled to return to the job in which they were employed.</a:t>
            </a:r>
          </a:p>
          <a:p>
            <a:pPr marL="342900" indent="-342900">
              <a:buFont typeface="Georgia" panose="02040502050405020303" pitchFamily="18" charset="0"/>
              <a:buChar char="─"/>
            </a:pPr>
            <a:r>
              <a:rPr lang="en-GB" sz="2400" b="0" dirty="0"/>
              <a:t>When SPL was the last of two or more consecutive periods of relevant statutory leave which included parental leave of more than four weeks, a period of additional maternity leave/ additional adoption leave, the position is different. If it is not reasonably practicable for the employer to permit the employee to return to their job, the employee will be entitled to return to another job which is suitable and appropriate for them to do.</a:t>
            </a:r>
          </a:p>
          <a:p>
            <a:pPr marL="342900" indent="-342900">
              <a:buFont typeface="Georgia" panose="02040502050405020303" pitchFamily="18" charset="0"/>
              <a:buChar char="─"/>
            </a:pPr>
            <a:r>
              <a:rPr lang="en-GB" sz="2400" b="0" dirty="0"/>
              <a:t>Where an employee returns to work after SPL which, when added to another period of relevant statutory leave, is more than 26 weeks, the employee is entitled to return to their job unless it is not reasonably practicable for their employer to return them to that job, in which case they will be entitled to return to another job which is both suitable and appropriate.</a:t>
            </a:r>
          </a:p>
          <a:p>
            <a:pPr marL="342900" indent="-342900">
              <a:buFont typeface="Georgia" panose="02040502050405020303" pitchFamily="18" charset="0"/>
              <a:buChar char="─"/>
            </a:pPr>
            <a:endParaRPr lang="en-GB" sz="2400" b="0" dirty="0"/>
          </a:p>
          <a:p>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495ADE5E-13BC-4AD7-B43E-56C0522D7CA4}"/>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F27E6A29-8624-4B9E-A92B-D7726D9D8942}"/>
              </a:ext>
            </a:extLst>
          </p:cNvPr>
          <p:cNvSpPr>
            <a:spLocks noGrp="1"/>
          </p:cNvSpPr>
          <p:nvPr>
            <p:ph idx="15"/>
          </p:nvPr>
        </p:nvSpPr>
        <p:spPr/>
        <p:txBody>
          <a:bodyPr/>
          <a:lstStyle/>
          <a:p>
            <a:r>
              <a:rPr lang="en-GB" b="1" dirty="0"/>
              <a:t>4.7</a:t>
            </a:r>
          </a:p>
          <a:p>
            <a:r>
              <a:rPr lang="en-GB" b="1" dirty="0"/>
              <a:t>Returning to Work</a:t>
            </a:r>
          </a:p>
          <a:p>
            <a:endParaRPr lang="en-GB" dirty="0"/>
          </a:p>
        </p:txBody>
      </p:sp>
    </p:spTree>
    <p:extLst>
      <p:ext uri="{BB962C8B-B14F-4D97-AF65-F5344CB8AC3E}">
        <p14:creationId xmlns:p14="http://schemas.microsoft.com/office/powerpoint/2010/main" val="32703962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66F73D-B584-42D7-B230-4D7E4D3EDE43}"/>
              </a:ext>
            </a:extLst>
          </p:cNvPr>
          <p:cNvSpPr>
            <a:spLocks noGrp="1"/>
          </p:cNvSpPr>
          <p:nvPr>
            <p:ph idx="1"/>
          </p:nvPr>
        </p:nvSpPr>
        <p:spPr>
          <a:xfrm>
            <a:off x="6748665" y="939624"/>
            <a:ext cx="9244370" cy="6948714"/>
          </a:xfrm>
        </p:spPr>
        <p:txBody>
          <a:bodyPr/>
          <a:lstStyle/>
          <a:p>
            <a:pPr marL="342900" indent="-342900">
              <a:buFont typeface="Georgia" panose="02040502050405020303" pitchFamily="18" charset="0"/>
              <a:buChar char="─"/>
            </a:pPr>
            <a:r>
              <a:rPr lang="en-GB" sz="2400" b="0" dirty="0"/>
              <a:t>An employee is entitled not to suffer detriment by any act, or deliberate failure to act, by an employer because:</a:t>
            </a:r>
          </a:p>
          <a:p>
            <a:pPr marL="714375" indent="-342900">
              <a:buFont typeface="Georgia" panose="02040502050405020303" pitchFamily="18" charset="0"/>
              <a:buChar char="─"/>
            </a:pPr>
            <a:r>
              <a:rPr lang="en-GB" sz="2400" b="0" dirty="0"/>
              <a:t>The employee took/sought to take/or made use of the benefit of SPL/ </a:t>
            </a:r>
            <a:r>
              <a:rPr lang="en-GB" sz="2400" b="0" dirty="0" err="1"/>
              <a:t>ShPP</a:t>
            </a:r>
            <a:endParaRPr lang="en-GB" sz="2400" b="0" dirty="0"/>
          </a:p>
          <a:p>
            <a:pPr marL="714375" indent="-342900">
              <a:buFont typeface="Georgia" panose="02040502050405020303" pitchFamily="18" charset="0"/>
              <a:buChar char="─"/>
            </a:pPr>
            <a:r>
              <a:rPr lang="en-GB" sz="2400" b="0" dirty="0"/>
              <a:t>The employer believed that the employee was likely to take SPL</a:t>
            </a:r>
          </a:p>
          <a:p>
            <a:pPr marL="714375" indent="-342900">
              <a:buFont typeface="Georgia" panose="02040502050405020303" pitchFamily="18" charset="0"/>
              <a:buChar char="─"/>
            </a:pPr>
            <a:r>
              <a:rPr lang="en-GB" sz="2400" b="0" dirty="0"/>
              <a:t>The employee undertook/considered undertaking/or refused to undertake work as permitted by SPL.</a:t>
            </a:r>
          </a:p>
          <a:p>
            <a:pPr marL="342900" indent="-342900">
              <a:buFont typeface="Georgia" panose="02040502050405020303" pitchFamily="18" charset="0"/>
              <a:buChar char="─"/>
            </a:pPr>
            <a:r>
              <a:rPr lang="en-GB" sz="2400" b="0" dirty="0"/>
              <a:t>An employee is automatically unfairly dismissed if either the reason/principal reason, for the dismissal is that the employee:</a:t>
            </a:r>
          </a:p>
          <a:p>
            <a:pPr marL="714375" indent="-357188">
              <a:buFont typeface="Georgia" panose="02040502050405020303" pitchFamily="18" charset="0"/>
              <a:buChar char="─"/>
            </a:pPr>
            <a:r>
              <a:rPr lang="en-GB" sz="2400" b="0" dirty="0"/>
              <a:t>Took/sought to take/or made use of SPL.</a:t>
            </a:r>
          </a:p>
          <a:p>
            <a:pPr marL="714375" indent="-357188">
              <a:buFont typeface="Georgia" panose="02040502050405020303" pitchFamily="18" charset="0"/>
              <a:buChar char="─"/>
            </a:pPr>
            <a:r>
              <a:rPr lang="en-GB" sz="2400" b="0" dirty="0"/>
              <a:t>The employer believed that the employee was likely to take SPL.</a:t>
            </a:r>
          </a:p>
          <a:p>
            <a:pPr marL="714375" indent="-357188">
              <a:buFont typeface="Georgia" panose="02040502050405020303" pitchFamily="18" charset="0"/>
              <a:buChar char="─"/>
            </a:pPr>
            <a:r>
              <a:rPr lang="en-GB" sz="2400" b="0" dirty="0"/>
              <a:t>The employee undertook/considered undertaking/or refused to undertake work during SPL.</a:t>
            </a:r>
          </a:p>
          <a:p>
            <a:pPr marL="342900" indent="-342900">
              <a:buFont typeface="Georgia" panose="02040502050405020303" pitchFamily="18" charset="0"/>
              <a:buChar char="─"/>
            </a:pPr>
            <a:r>
              <a:rPr lang="en-GB" sz="2400" b="0" dirty="0"/>
              <a:t>The reason/principal reason, for the dismissal is that the employee is redundant and the rules regarding suitable alternative vacancies have not been complied with.</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79A7C5E6-93E9-4362-BD39-3E2D5DA8D42C}"/>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A2673B2E-1612-4453-8A24-D2F190D1AAE5}"/>
              </a:ext>
            </a:extLst>
          </p:cNvPr>
          <p:cNvSpPr>
            <a:spLocks noGrp="1"/>
          </p:cNvSpPr>
          <p:nvPr>
            <p:ph idx="15"/>
          </p:nvPr>
        </p:nvSpPr>
        <p:spPr/>
        <p:txBody>
          <a:bodyPr/>
          <a:lstStyle/>
          <a:p>
            <a:r>
              <a:rPr lang="en-GB" b="1" dirty="0"/>
              <a:t>4.8</a:t>
            </a:r>
          </a:p>
          <a:p>
            <a:r>
              <a:rPr lang="en-GB" b="1" dirty="0"/>
              <a:t>Protection – Detriment/ dismissal</a:t>
            </a:r>
          </a:p>
        </p:txBody>
      </p:sp>
    </p:spTree>
    <p:extLst>
      <p:ext uri="{BB962C8B-B14F-4D97-AF65-F5344CB8AC3E}">
        <p14:creationId xmlns:p14="http://schemas.microsoft.com/office/powerpoint/2010/main" val="351501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1AB3F-163D-4168-B78C-AD1007D2794C}"/>
              </a:ext>
            </a:extLst>
          </p:cNvPr>
          <p:cNvSpPr>
            <a:spLocks noGrp="1"/>
          </p:cNvSpPr>
          <p:nvPr>
            <p:ph type="ctrTitle"/>
          </p:nvPr>
        </p:nvSpPr>
        <p:spPr/>
        <p:txBody>
          <a:bodyPr/>
          <a:lstStyle/>
          <a:p>
            <a:r>
              <a:rPr lang="en-GB" dirty="0"/>
              <a:t>Parental Leave</a:t>
            </a:r>
          </a:p>
        </p:txBody>
      </p:sp>
    </p:spTree>
    <p:extLst>
      <p:ext uri="{BB962C8B-B14F-4D97-AF65-F5344CB8AC3E}">
        <p14:creationId xmlns:p14="http://schemas.microsoft.com/office/powerpoint/2010/main" val="8164584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AAC6D7-EA21-4E1E-97B2-C826AAB1EE46}"/>
              </a:ext>
            </a:extLst>
          </p:cNvPr>
          <p:cNvSpPr>
            <a:spLocks noGrp="1"/>
          </p:cNvSpPr>
          <p:nvPr>
            <p:ph idx="1"/>
          </p:nvPr>
        </p:nvSpPr>
        <p:spPr>
          <a:xfrm>
            <a:off x="7655442" y="1996192"/>
            <a:ext cx="7968573" cy="5855035"/>
          </a:xfrm>
        </p:spPr>
        <p:txBody>
          <a:bodyPr/>
          <a:lstStyle/>
          <a:p>
            <a:pPr marL="342900" indent="-342900">
              <a:buFont typeface="Georgia" panose="02040502050405020303" pitchFamily="18" charset="0"/>
              <a:buChar char="─"/>
            </a:pPr>
            <a:r>
              <a:rPr lang="en-GB" sz="2400" b="0" dirty="0"/>
              <a:t>Available to employees with one years service</a:t>
            </a:r>
          </a:p>
          <a:p>
            <a:endParaRPr lang="en-GB" sz="2400" b="0" dirty="0"/>
          </a:p>
          <a:p>
            <a:pPr marL="342900" indent="-342900">
              <a:buFont typeface="Georgia" panose="02040502050405020303" pitchFamily="18" charset="0"/>
              <a:buChar char="─"/>
            </a:pPr>
            <a:r>
              <a:rPr lang="en-GB" sz="2400" b="0" dirty="0"/>
              <a:t>Employee must expect to have responsibility for a child and</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Be taking time off to spend with or care for a child</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Must be take in blocks of one week or a whole number of weeks - up to 18 weeks.</a:t>
            </a:r>
          </a:p>
        </p:txBody>
      </p:sp>
      <p:sp>
        <p:nvSpPr>
          <p:cNvPr id="4" name="Footer Placeholder 3">
            <a:extLst>
              <a:ext uri="{FF2B5EF4-FFF2-40B4-BE49-F238E27FC236}">
                <a16:creationId xmlns:a16="http://schemas.microsoft.com/office/drawing/2014/main" id="{608979EE-7850-4DA4-8917-0F8C9E5A7759}"/>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833AC12A-BD8E-4175-B31E-B0A602B9B3B1}"/>
              </a:ext>
            </a:extLst>
          </p:cNvPr>
          <p:cNvSpPr>
            <a:spLocks noGrp="1"/>
          </p:cNvSpPr>
          <p:nvPr>
            <p:ph idx="15"/>
          </p:nvPr>
        </p:nvSpPr>
        <p:spPr/>
        <p:txBody>
          <a:bodyPr/>
          <a:lstStyle/>
          <a:p>
            <a:r>
              <a:rPr lang="en-GB" b="1" dirty="0"/>
              <a:t>5.1</a:t>
            </a:r>
          </a:p>
          <a:p>
            <a:r>
              <a:rPr lang="en-GB" b="1" dirty="0"/>
              <a:t>Parental Leave</a:t>
            </a:r>
          </a:p>
        </p:txBody>
      </p:sp>
    </p:spTree>
    <p:extLst>
      <p:ext uri="{BB962C8B-B14F-4D97-AF65-F5344CB8AC3E}">
        <p14:creationId xmlns:p14="http://schemas.microsoft.com/office/powerpoint/2010/main" val="37693541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13C3F2-2B12-4A97-874B-BD67827051FB}"/>
              </a:ext>
            </a:extLst>
          </p:cNvPr>
          <p:cNvSpPr>
            <a:spLocks noGrp="1"/>
          </p:cNvSpPr>
          <p:nvPr>
            <p:ph idx="1"/>
          </p:nvPr>
        </p:nvSpPr>
        <p:spPr>
          <a:xfrm>
            <a:off x="7846828" y="1807536"/>
            <a:ext cx="7777187" cy="6043692"/>
          </a:xfrm>
        </p:spPr>
        <p:txBody>
          <a:bodyPr/>
          <a:lstStyle/>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Entitled to return to the same job or suitable alternative depending on the amount of leave taken</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Protection from any detriment and/or dismissal in relation to parental leave.</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F46D4F94-FF79-4077-A789-876DD29949BC}"/>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C31A06BA-93BC-4C05-85F7-162369B6DBED}"/>
              </a:ext>
            </a:extLst>
          </p:cNvPr>
          <p:cNvSpPr>
            <a:spLocks noGrp="1"/>
          </p:cNvSpPr>
          <p:nvPr>
            <p:ph idx="15"/>
          </p:nvPr>
        </p:nvSpPr>
        <p:spPr/>
        <p:txBody>
          <a:bodyPr/>
          <a:lstStyle/>
          <a:p>
            <a:r>
              <a:rPr lang="en-GB" b="1" dirty="0"/>
              <a:t>5.2</a:t>
            </a:r>
          </a:p>
          <a:p>
            <a:r>
              <a:rPr lang="en-GB" b="1" dirty="0"/>
              <a:t>Protection</a:t>
            </a:r>
          </a:p>
        </p:txBody>
      </p:sp>
    </p:spTree>
    <p:extLst>
      <p:ext uri="{BB962C8B-B14F-4D97-AF65-F5344CB8AC3E}">
        <p14:creationId xmlns:p14="http://schemas.microsoft.com/office/powerpoint/2010/main" val="2034383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F7EC-6F76-4A6F-A3AE-AA88222F455B}"/>
              </a:ext>
            </a:extLst>
          </p:cNvPr>
          <p:cNvSpPr>
            <a:spLocks noGrp="1"/>
          </p:cNvSpPr>
          <p:nvPr>
            <p:ph type="ctrTitle"/>
          </p:nvPr>
        </p:nvSpPr>
        <p:spPr>
          <a:xfrm>
            <a:off x="631257" y="2504877"/>
            <a:ext cx="10189073" cy="1606594"/>
          </a:xfrm>
        </p:spPr>
        <p:txBody>
          <a:bodyPr/>
          <a:lstStyle/>
          <a:p>
            <a:r>
              <a:rPr lang="en-GB" dirty="0"/>
              <a:t>Parental bereavement leave</a:t>
            </a:r>
          </a:p>
        </p:txBody>
      </p:sp>
    </p:spTree>
    <p:extLst>
      <p:ext uri="{BB962C8B-B14F-4D97-AF65-F5344CB8AC3E}">
        <p14:creationId xmlns:p14="http://schemas.microsoft.com/office/powerpoint/2010/main" val="36627714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2D5F72-CC0E-4334-A77A-AFE5A1D98650}"/>
              </a:ext>
            </a:extLst>
          </p:cNvPr>
          <p:cNvSpPr>
            <a:spLocks noGrp="1"/>
          </p:cNvSpPr>
          <p:nvPr>
            <p:ph idx="1"/>
          </p:nvPr>
        </p:nvSpPr>
        <p:spPr>
          <a:xfrm>
            <a:off x="7548282" y="1996192"/>
            <a:ext cx="8075733" cy="6173276"/>
          </a:xfrm>
        </p:spPr>
        <p:txBody>
          <a:bodyPr/>
          <a:lstStyle/>
          <a:p>
            <a:pPr marL="285750" indent="-285750">
              <a:buFont typeface="Georgia" panose="02040502050405020303" pitchFamily="18" charset="0"/>
              <a:buChar char="─"/>
            </a:pPr>
            <a:r>
              <a:rPr lang="en-GB" sz="2400" b="0" dirty="0"/>
              <a:t>Available to employees</a:t>
            </a:r>
          </a:p>
          <a:p>
            <a:pPr marL="285750" indent="-285750">
              <a:buFont typeface="Georgia" panose="02040502050405020303" pitchFamily="18" charset="0"/>
              <a:buChar char="─"/>
            </a:pPr>
            <a:r>
              <a:rPr lang="en-GB" sz="2400" b="0" dirty="0"/>
              <a:t>No length of service requirements</a:t>
            </a:r>
          </a:p>
          <a:p>
            <a:pPr marL="285750" indent="-285750">
              <a:buFont typeface="Georgia" panose="02040502050405020303" pitchFamily="18" charset="0"/>
              <a:buChar char="─"/>
            </a:pPr>
            <a:r>
              <a:rPr lang="en-GB" sz="2400" b="0" dirty="0"/>
              <a:t>Applies on the death of a child under 18, including a stillbirth after 24 weeks of pregnancy</a:t>
            </a:r>
          </a:p>
          <a:p>
            <a:pPr marL="285750" indent="-285750">
              <a:buFont typeface="Georgia" panose="02040502050405020303" pitchFamily="18" charset="0"/>
              <a:buChar char="─"/>
            </a:pPr>
            <a:r>
              <a:rPr lang="en-GB" sz="2400" b="0" dirty="0"/>
              <a:t>The right applies to the child's parent(s),  including an adoptive parent, prospective adopter, intended parent under a surrogacy arrangement, a parent "in fact" (someone looking after the child in that person's own home for the last four weeks), or that person's partners, but not a paid carer</a:t>
            </a:r>
          </a:p>
          <a:p>
            <a:pPr marL="285750" indent="-285750">
              <a:buFont typeface="Georgia" panose="02040502050405020303" pitchFamily="18" charset="0"/>
              <a:buChar char="─"/>
            </a:pPr>
            <a:r>
              <a:rPr lang="en-GB" sz="2400" b="0" dirty="0"/>
              <a:t>Leave can be one week, two continuous weeks, or two separate weeks, starting on any day of the week</a:t>
            </a:r>
          </a:p>
          <a:p>
            <a:pPr marL="285750" indent="-285750">
              <a:buFont typeface="Georgia" panose="02040502050405020303" pitchFamily="18" charset="0"/>
              <a:buChar char="─"/>
            </a:pPr>
            <a:r>
              <a:rPr lang="en-GB" sz="2400" b="0" dirty="0"/>
              <a:t>Leave may be used anytime in first 56 weeks after death/ stillbirth of child.</a:t>
            </a:r>
          </a:p>
        </p:txBody>
      </p:sp>
      <p:sp>
        <p:nvSpPr>
          <p:cNvPr id="4" name="Footer Placeholder 3">
            <a:extLst>
              <a:ext uri="{FF2B5EF4-FFF2-40B4-BE49-F238E27FC236}">
                <a16:creationId xmlns:a16="http://schemas.microsoft.com/office/drawing/2014/main" id="{39CD8189-99D9-4B03-87FF-8C462126BF2E}"/>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4293CCAA-CE59-4794-9211-47505F17FD28}"/>
              </a:ext>
            </a:extLst>
          </p:cNvPr>
          <p:cNvSpPr>
            <a:spLocks noGrp="1"/>
          </p:cNvSpPr>
          <p:nvPr>
            <p:ph idx="15"/>
          </p:nvPr>
        </p:nvSpPr>
        <p:spPr/>
        <p:txBody>
          <a:bodyPr/>
          <a:lstStyle/>
          <a:p>
            <a:r>
              <a:rPr lang="en-GB" b="1" dirty="0"/>
              <a:t>6.1</a:t>
            </a:r>
          </a:p>
          <a:p>
            <a:r>
              <a:rPr lang="en-GB" b="1" dirty="0"/>
              <a:t>Parental Bereavement Leave (Jacks Law)</a:t>
            </a:r>
          </a:p>
        </p:txBody>
      </p:sp>
    </p:spTree>
    <p:extLst>
      <p:ext uri="{BB962C8B-B14F-4D97-AF65-F5344CB8AC3E}">
        <p14:creationId xmlns:p14="http://schemas.microsoft.com/office/powerpoint/2010/main" val="32306432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A49C0-B1F0-41AA-AB15-DF7CD6C2394D}"/>
              </a:ext>
            </a:extLst>
          </p:cNvPr>
          <p:cNvSpPr>
            <a:spLocks noGrp="1"/>
          </p:cNvSpPr>
          <p:nvPr>
            <p:ph idx="1"/>
          </p:nvPr>
        </p:nvSpPr>
        <p:spPr>
          <a:xfrm>
            <a:off x="7727576" y="1996192"/>
            <a:ext cx="7896439" cy="5855035"/>
          </a:xfrm>
        </p:spPr>
        <p:txBody>
          <a:bodyPr/>
          <a:lstStyle/>
          <a:p>
            <a:pPr marL="342900" indent="-342900">
              <a:buFont typeface="Georgia" panose="02040502050405020303" pitchFamily="18" charset="0"/>
              <a:buChar char="─"/>
            </a:pPr>
            <a:r>
              <a:rPr lang="en-GB" sz="2400" b="0" dirty="0"/>
              <a:t>Available to employees and paid office holders with at least six months' continuous service and normal weekly earnings of at least the lower earnings limit.</a:t>
            </a:r>
          </a:p>
          <a:p>
            <a:pPr marL="342900" indent="-342900">
              <a:buFont typeface="Georgia" panose="02040502050405020303" pitchFamily="18" charset="0"/>
              <a:buChar char="─"/>
            </a:pPr>
            <a:r>
              <a:rPr lang="en-GB" sz="2400" b="0" dirty="0"/>
              <a:t>Paid at the same rate as statutory paternity pay/ shared parental pay.</a:t>
            </a:r>
          </a:p>
          <a:p>
            <a:pPr marL="342900" indent="-342900">
              <a:buFont typeface="Georgia" panose="02040502050405020303" pitchFamily="18" charset="0"/>
              <a:buChar char="─"/>
            </a:pPr>
            <a:r>
              <a:rPr lang="en-GB" sz="2400" b="0" dirty="0"/>
              <a:t>One or two week's statutory pay available, starting on any day of the week.</a:t>
            </a:r>
          </a:p>
          <a:p>
            <a:pPr marL="342900" indent="-342900">
              <a:buFont typeface="Georgia" panose="02040502050405020303" pitchFamily="18" charset="0"/>
              <a:buChar char="─"/>
            </a:pPr>
            <a:r>
              <a:rPr lang="en-GB" sz="2400" b="0" dirty="0"/>
              <a:t>Not payable during a week in which the employee does any work for the employer.</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46512B13-F5D4-4F7F-A615-8E6B4333CCCD}"/>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E3062F1-AADB-4497-AFAF-5E08477E5A83}"/>
              </a:ext>
            </a:extLst>
          </p:cNvPr>
          <p:cNvSpPr>
            <a:spLocks noGrp="1"/>
          </p:cNvSpPr>
          <p:nvPr>
            <p:ph idx="15"/>
          </p:nvPr>
        </p:nvSpPr>
        <p:spPr/>
        <p:txBody>
          <a:bodyPr/>
          <a:lstStyle/>
          <a:p>
            <a:r>
              <a:rPr lang="en-GB" b="1" dirty="0"/>
              <a:t>6.2</a:t>
            </a:r>
          </a:p>
          <a:p>
            <a:r>
              <a:rPr lang="en-GB" b="1" dirty="0"/>
              <a:t>Parental Bereavement Pay</a:t>
            </a:r>
          </a:p>
        </p:txBody>
      </p:sp>
    </p:spTree>
    <p:extLst>
      <p:ext uri="{BB962C8B-B14F-4D97-AF65-F5344CB8AC3E}">
        <p14:creationId xmlns:p14="http://schemas.microsoft.com/office/powerpoint/2010/main" val="30361360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70BE218-59BB-426E-B555-668ADE0EA5CC}"/>
              </a:ext>
            </a:extLst>
          </p:cNvPr>
          <p:cNvSpPr>
            <a:spLocks noGrp="1"/>
          </p:cNvSpPr>
          <p:nvPr>
            <p:ph type="ftr" sz="quarter" idx="11"/>
          </p:nvPr>
        </p:nvSpPr>
        <p:spPr/>
        <p:txBody>
          <a:bodyPr/>
          <a:lstStyle/>
          <a:p>
            <a:r>
              <a:rPr lang="en-GB"/>
              <a:t>© 2020 Capital Law Limited</a:t>
            </a:r>
            <a:endParaRPr lang="en-GB" dirty="0"/>
          </a:p>
        </p:txBody>
      </p:sp>
      <p:sp>
        <p:nvSpPr>
          <p:cNvPr id="3" name="Title 2">
            <a:extLst>
              <a:ext uri="{FF2B5EF4-FFF2-40B4-BE49-F238E27FC236}">
                <a16:creationId xmlns:a16="http://schemas.microsoft.com/office/drawing/2014/main" id="{DC5ED43D-E952-4BF9-B4E3-D926DBDB884D}"/>
              </a:ext>
            </a:extLst>
          </p:cNvPr>
          <p:cNvSpPr>
            <a:spLocks noGrp="1"/>
          </p:cNvSpPr>
          <p:nvPr>
            <p:ph type="ctrTitle"/>
          </p:nvPr>
        </p:nvSpPr>
        <p:spPr>
          <a:xfrm>
            <a:off x="633824" y="2458577"/>
            <a:ext cx="10383945" cy="3213187"/>
          </a:xfrm>
        </p:spPr>
        <p:txBody>
          <a:bodyPr/>
          <a:lstStyle/>
          <a:p>
            <a:r>
              <a:rPr lang="en-GB" dirty="0"/>
              <a:t>Flexible Working</a:t>
            </a:r>
          </a:p>
        </p:txBody>
      </p:sp>
    </p:spTree>
    <p:extLst>
      <p:ext uri="{BB962C8B-B14F-4D97-AF65-F5344CB8AC3E}">
        <p14:creationId xmlns:p14="http://schemas.microsoft.com/office/powerpoint/2010/main" val="985655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CABE4B-BB2B-472E-B78F-A8E9642A6277}"/>
              </a:ext>
            </a:extLst>
          </p:cNvPr>
          <p:cNvSpPr>
            <a:spLocks noGrp="1"/>
          </p:cNvSpPr>
          <p:nvPr>
            <p:ph idx="1"/>
          </p:nvPr>
        </p:nvSpPr>
        <p:spPr>
          <a:xfrm>
            <a:off x="7825563" y="1722474"/>
            <a:ext cx="7650226" cy="6128753"/>
          </a:xfrm>
        </p:spPr>
        <p:txBody>
          <a:bodyPr/>
          <a:lstStyle/>
          <a:p>
            <a:pPr marL="342900" indent="-342900">
              <a:buFont typeface="Georgia" panose="02040502050405020303" pitchFamily="18" charset="0"/>
              <a:buChar char="─"/>
            </a:pPr>
            <a:r>
              <a:rPr lang="en-GB" sz="2400" b="0" dirty="0"/>
              <a:t>A statutory request can only be made by an employee</a:t>
            </a:r>
          </a:p>
          <a:p>
            <a:pPr marL="342900" indent="-342900">
              <a:buFont typeface="Georgia" panose="02040502050405020303" pitchFamily="18" charset="0"/>
              <a:buChar char="─"/>
            </a:pPr>
            <a:r>
              <a:rPr lang="en-GB" sz="2400" b="0" dirty="0"/>
              <a:t>The employee must have 26 weeks' continuous employment at the date the request is made</a:t>
            </a:r>
          </a:p>
          <a:p>
            <a:pPr marL="342900" indent="-342900">
              <a:buFont typeface="Georgia" panose="02040502050405020303" pitchFamily="18" charset="0"/>
              <a:buChar char="─"/>
            </a:pPr>
            <a:r>
              <a:rPr lang="en-GB" sz="2400" b="0" dirty="0"/>
              <a:t>Only one request may be made under the statutory scheme in any 12-month period</a:t>
            </a:r>
          </a:p>
          <a:p>
            <a:pPr marL="342900" indent="-342900">
              <a:buFont typeface="Georgia" panose="02040502050405020303" pitchFamily="18" charset="0"/>
              <a:buChar char="─"/>
            </a:pPr>
            <a:r>
              <a:rPr lang="en-GB" sz="2400" b="0" dirty="0"/>
              <a:t>Requests cannot be made by agency workers</a:t>
            </a:r>
          </a:p>
          <a:p>
            <a:pPr marL="342900" indent="-342900">
              <a:buFont typeface="Georgia" panose="02040502050405020303" pitchFamily="18" charset="0"/>
              <a:buChar char="─"/>
            </a:pPr>
            <a:r>
              <a:rPr lang="en-GB" sz="2400" b="0" dirty="0"/>
              <a:t>An eligible employee may request a change to their employment terms if the change relates to:</a:t>
            </a:r>
          </a:p>
          <a:p>
            <a:pPr marL="714375" indent="-357188">
              <a:buFont typeface="Georgia" panose="02040502050405020303" pitchFamily="18" charset="0"/>
              <a:buChar char="─"/>
            </a:pPr>
            <a:r>
              <a:rPr lang="en-GB" sz="2400" b="0" dirty="0"/>
              <a:t>A change to the hours they work.</a:t>
            </a:r>
          </a:p>
          <a:p>
            <a:pPr marL="714375" indent="-357188">
              <a:buFont typeface="Georgia" panose="02040502050405020303" pitchFamily="18" charset="0"/>
              <a:buChar char="─"/>
            </a:pPr>
            <a:r>
              <a:rPr lang="en-GB" sz="2400" b="0" dirty="0"/>
              <a:t>A change to the times they are required to work.</a:t>
            </a:r>
          </a:p>
          <a:p>
            <a:pPr marL="714375" indent="-357188">
              <a:buFont typeface="Georgia" panose="02040502050405020303" pitchFamily="18" charset="0"/>
              <a:buChar char="─"/>
            </a:pPr>
            <a:r>
              <a:rPr lang="en-GB" sz="2400" b="0" dirty="0"/>
              <a:t>A change to the place of work (as between their home and any of the employer's workplaces).</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BDFF6DE4-DB76-457A-9F90-BD57AF6C2135}"/>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78CC6F21-9A59-4FCE-865E-0A1D0B02692B}"/>
              </a:ext>
            </a:extLst>
          </p:cNvPr>
          <p:cNvSpPr>
            <a:spLocks noGrp="1"/>
          </p:cNvSpPr>
          <p:nvPr>
            <p:ph idx="15"/>
          </p:nvPr>
        </p:nvSpPr>
        <p:spPr/>
        <p:txBody>
          <a:bodyPr/>
          <a:lstStyle/>
          <a:p>
            <a:r>
              <a:rPr lang="en-GB" b="1" dirty="0"/>
              <a:t>7.1</a:t>
            </a:r>
          </a:p>
          <a:p>
            <a:r>
              <a:rPr lang="en-GB" b="1" dirty="0"/>
              <a:t>Flexible Working</a:t>
            </a:r>
          </a:p>
          <a:p>
            <a:r>
              <a:rPr lang="en-GB" b="1" dirty="0"/>
              <a:t>Eligibility</a:t>
            </a:r>
          </a:p>
        </p:txBody>
      </p:sp>
    </p:spTree>
    <p:extLst>
      <p:ext uri="{BB962C8B-B14F-4D97-AF65-F5344CB8AC3E}">
        <p14:creationId xmlns:p14="http://schemas.microsoft.com/office/powerpoint/2010/main" val="11799158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CABE4B-BB2B-472E-B78F-A8E9642A6277}"/>
              </a:ext>
            </a:extLst>
          </p:cNvPr>
          <p:cNvSpPr>
            <a:spLocks noGrp="1"/>
          </p:cNvSpPr>
          <p:nvPr>
            <p:ph idx="1"/>
          </p:nvPr>
        </p:nvSpPr>
        <p:spPr>
          <a:xfrm>
            <a:off x="7825563" y="1722474"/>
            <a:ext cx="7650226" cy="6128753"/>
          </a:xfrm>
        </p:spPr>
        <p:txBody>
          <a:bodyPr/>
          <a:lstStyle/>
          <a:p>
            <a:pPr marL="342900" indent="-342900">
              <a:buFont typeface="Georgia" panose="02040502050405020303" pitchFamily="18" charset="0"/>
              <a:buChar char="─"/>
            </a:pPr>
            <a:r>
              <a:rPr lang="en-GB" sz="2400" b="0" dirty="0"/>
              <a:t>Childcare </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Caring responsibilities</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Disability related </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Religious reasons.</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BDFF6DE4-DB76-457A-9F90-BD57AF6C2135}"/>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78CC6F21-9A59-4FCE-865E-0A1D0B02692B}"/>
              </a:ext>
            </a:extLst>
          </p:cNvPr>
          <p:cNvSpPr>
            <a:spLocks noGrp="1"/>
          </p:cNvSpPr>
          <p:nvPr>
            <p:ph idx="15"/>
          </p:nvPr>
        </p:nvSpPr>
        <p:spPr/>
        <p:txBody>
          <a:bodyPr/>
          <a:lstStyle/>
          <a:p>
            <a:r>
              <a:rPr lang="en-GB" b="1" dirty="0"/>
              <a:t>7.2</a:t>
            </a:r>
          </a:p>
          <a:p>
            <a:r>
              <a:rPr lang="en-GB" b="1" dirty="0"/>
              <a:t>Why would anyone make a request?</a:t>
            </a:r>
          </a:p>
        </p:txBody>
      </p:sp>
    </p:spTree>
    <p:extLst>
      <p:ext uri="{BB962C8B-B14F-4D97-AF65-F5344CB8AC3E}">
        <p14:creationId xmlns:p14="http://schemas.microsoft.com/office/powerpoint/2010/main" val="5953825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033E4C-042F-4A4F-892B-06C17D945592}"/>
              </a:ext>
            </a:extLst>
          </p:cNvPr>
          <p:cNvSpPr>
            <a:spLocks noGrp="1"/>
          </p:cNvSpPr>
          <p:nvPr>
            <p:ph idx="1"/>
          </p:nvPr>
        </p:nvSpPr>
        <p:spPr>
          <a:xfrm>
            <a:off x="8263735" y="1807536"/>
            <a:ext cx="7360280" cy="6043692"/>
          </a:xfrm>
        </p:spPr>
        <p:txBody>
          <a:bodyPr/>
          <a:lstStyle/>
          <a:p>
            <a:r>
              <a:rPr lang="en-GB" sz="2400" b="0" dirty="0"/>
              <a:t>Must:</a:t>
            </a:r>
          </a:p>
          <a:p>
            <a:pPr marL="714375" indent="-446088">
              <a:buFont typeface="Georgia" panose="02040502050405020303" pitchFamily="18" charset="0"/>
              <a:buChar char="─"/>
            </a:pPr>
            <a:r>
              <a:rPr lang="en-GB" sz="2400" b="0" dirty="0"/>
              <a:t>Be in writing</a:t>
            </a:r>
          </a:p>
          <a:p>
            <a:pPr marL="714375" indent="-446088">
              <a:buFont typeface="Georgia" panose="02040502050405020303" pitchFamily="18" charset="0"/>
              <a:buChar char="─"/>
            </a:pPr>
            <a:r>
              <a:rPr lang="en-GB" sz="2400" b="0" dirty="0"/>
              <a:t>Be dated</a:t>
            </a:r>
          </a:p>
          <a:p>
            <a:pPr marL="714375" indent="-446088">
              <a:buFont typeface="Georgia" panose="02040502050405020303" pitchFamily="18" charset="0"/>
              <a:buChar char="─"/>
            </a:pPr>
            <a:r>
              <a:rPr lang="en-GB" sz="2400" b="0" dirty="0"/>
              <a:t>State that it is an application made under the statutory procedure</a:t>
            </a:r>
          </a:p>
          <a:p>
            <a:pPr marL="714375" indent="-446088">
              <a:buFont typeface="Georgia" panose="02040502050405020303" pitchFamily="18" charset="0"/>
              <a:buChar char="─"/>
            </a:pPr>
            <a:r>
              <a:rPr lang="en-GB" sz="2400" b="0" dirty="0"/>
              <a:t>Specify the change that the employee is seeking and when they wish the change to take effect</a:t>
            </a:r>
          </a:p>
          <a:p>
            <a:pPr marL="714375" indent="-446088">
              <a:buFont typeface="Georgia" panose="02040502050405020303" pitchFamily="18" charset="0"/>
              <a:buChar char="─"/>
            </a:pPr>
            <a:r>
              <a:rPr lang="en-GB" sz="2400" b="0" dirty="0"/>
              <a:t>Explain what effect, if any, the employee thinks the change would have on the employer and how any such effect could be dealt with</a:t>
            </a:r>
          </a:p>
          <a:p>
            <a:pPr marL="714375" indent="-446088">
              <a:buFont typeface="Georgia" panose="02040502050405020303" pitchFamily="18" charset="0"/>
              <a:buChar char="─"/>
            </a:pPr>
            <a:r>
              <a:rPr lang="en-GB" sz="2400" b="0" dirty="0"/>
              <a:t>State whether the employee has previously made an application to the employer and, if so, when.</a:t>
            </a:r>
          </a:p>
          <a:p>
            <a:pPr marL="285750" indent="-285750">
              <a:buFont typeface="Georgia" panose="02040502050405020303" pitchFamily="18" charset="0"/>
              <a:buChar char="─"/>
            </a:pPr>
            <a:endParaRPr lang="en-GB" dirty="0"/>
          </a:p>
        </p:txBody>
      </p:sp>
      <p:sp>
        <p:nvSpPr>
          <p:cNvPr id="4" name="Footer Placeholder 3">
            <a:extLst>
              <a:ext uri="{FF2B5EF4-FFF2-40B4-BE49-F238E27FC236}">
                <a16:creationId xmlns:a16="http://schemas.microsoft.com/office/drawing/2014/main" id="{95DE6550-3082-4AAF-9FA7-0AF7D66ABB0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13DC13C9-0FB2-4DB7-893E-5A40C6AA6099}"/>
              </a:ext>
            </a:extLst>
          </p:cNvPr>
          <p:cNvSpPr>
            <a:spLocks noGrp="1"/>
          </p:cNvSpPr>
          <p:nvPr>
            <p:ph idx="15"/>
          </p:nvPr>
        </p:nvSpPr>
        <p:spPr/>
        <p:txBody>
          <a:bodyPr/>
          <a:lstStyle/>
          <a:p>
            <a:r>
              <a:rPr lang="en-GB" b="1" dirty="0"/>
              <a:t>7.3</a:t>
            </a:r>
          </a:p>
          <a:p>
            <a:r>
              <a:rPr lang="en-GB" b="1" dirty="0"/>
              <a:t>An employee’s request</a:t>
            </a:r>
          </a:p>
        </p:txBody>
      </p:sp>
    </p:spTree>
    <p:extLst>
      <p:ext uri="{BB962C8B-B14F-4D97-AF65-F5344CB8AC3E}">
        <p14:creationId xmlns:p14="http://schemas.microsoft.com/office/powerpoint/2010/main" val="29938829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722D0-5F87-4FC2-890F-8F94D16897A4}"/>
              </a:ext>
            </a:extLst>
          </p:cNvPr>
          <p:cNvSpPr>
            <a:spLocks noGrp="1"/>
          </p:cNvSpPr>
          <p:nvPr>
            <p:ph type="title"/>
          </p:nvPr>
        </p:nvSpPr>
        <p:spPr>
          <a:xfrm>
            <a:off x="631257" y="729314"/>
            <a:ext cx="8875350" cy="246221"/>
          </a:xfrm>
        </p:spPr>
        <p:txBody>
          <a:bodyPr/>
          <a:lstStyle/>
          <a:p>
            <a:r>
              <a:rPr lang="en-GB" dirty="0"/>
              <a:t>  </a:t>
            </a:r>
          </a:p>
        </p:txBody>
      </p:sp>
      <p:sp>
        <p:nvSpPr>
          <p:cNvPr id="3" name="Content Placeholder 2">
            <a:extLst>
              <a:ext uri="{FF2B5EF4-FFF2-40B4-BE49-F238E27FC236}">
                <a16:creationId xmlns:a16="http://schemas.microsoft.com/office/drawing/2014/main" id="{A0DD7DC2-F393-462D-AA8D-FA01E92C84C2}"/>
              </a:ext>
            </a:extLst>
          </p:cNvPr>
          <p:cNvSpPr>
            <a:spLocks noGrp="1"/>
          </p:cNvSpPr>
          <p:nvPr>
            <p:ph idx="1"/>
          </p:nvPr>
        </p:nvSpPr>
        <p:spPr>
          <a:xfrm>
            <a:off x="8263735" y="1786270"/>
            <a:ext cx="7360280" cy="6064957"/>
          </a:xfrm>
        </p:spPr>
        <p:txBody>
          <a:bodyPr/>
          <a:lstStyle/>
          <a:p>
            <a:pPr marL="342900" indent="-342900">
              <a:buFont typeface="Georgia" panose="02040502050405020303" pitchFamily="18" charset="0"/>
              <a:buChar char="─"/>
            </a:pPr>
            <a:r>
              <a:rPr lang="en-GB" sz="2400" b="0" dirty="0"/>
              <a:t>Deal with it in a reasonable manner</a:t>
            </a:r>
          </a:p>
          <a:p>
            <a:pPr marL="342900" indent="-342900">
              <a:buFont typeface="Georgia" panose="02040502050405020303" pitchFamily="18" charset="0"/>
              <a:buChar char="─"/>
            </a:pPr>
            <a:r>
              <a:rPr lang="en-GB" sz="2400" b="0" dirty="0"/>
              <a:t>No definition of ‘reasonable manner’ but</a:t>
            </a:r>
          </a:p>
          <a:p>
            <a:pPr marL="342900" indent="-342900">
              <a:buFont typeface="Georgia" panose="02040502050405020303" pitchFamily="18" charset="0"/>
              <a:buChar char="─"/>
            </a:pPr>
            <a:r>
              <a:rPr lang="en-GB" sz="2400" b="0" dirty="0"/>
              <a:t>Once a written request is received, the employer must consider it</a:t>
            </a:r>
          </a:p>
          <a:p>
            <a:pPr marL="342900" indent="-342900">
              <a:buFont typeface="Georgia" panose="02040502050405020303" pitchFamily="18" charset="0"/>
              <a:buChar char="─"/>
            </a:pPr>
            <a:r>
              <a:rPr lang="en-GB" sz="2400" b="0" dirty="0"/>
              <a:t>The employer should arrange to talk with the employee ASAP. If the employer intend to approve the request, then a meeting is not needed</a:t>
            </a:r>
          </a:p>
          <a:p>
            <a:pPr marL="342900" indent="-342900">
              <a:buFont typeface="Georgia" panose="02040502050405020303" pitchFamily="18" charset="0"/>
              <a:buChar char="─"/>
            </a:pPr>
            <a:r>
              <a:rPr lang="en-GB" sz="2400" b="0" dirty="0"/>
              <a:t>Prior to the meeting the employer should inform the employee that they can be accompanied by a work colleague to the meeting and any appeal discussions. </a:t>
            </a:r>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F3515EF7-1C54-4C72-B026-5BF823B6F34D}"/>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5F21BC3-03B5-45A1-B038-856B7A7B4366}"/>
              </a:ext>
            </a:extLst>
          </p:cNvPr>
          <p:cNvSpPr>
            <a:spLocks noGrp="1"/>
          </p:cNvSpPr>
          <p:nvPr>
            <p:ph idx="15"/>
          </p:nvPr>
        </p:nvSpPr>
        <p:spPr/>
        <p:txBody>
          <a:bodyPr/>
          <a:lstStyle/>
          <a:p>
            <a:r>
              <a:rPr lang="en-GB" b="1" dirty="0"/>
              <a:t>7.4</a:t>
            </a:r>
          </a:p>
          <a:p>
            <a:r>
              <a:rPr lang="en-GB" b="1" dirty="0"/>
              <a:t>How should an employer deal with a request?</a:t>
            </a:r>
          </a:p>
        </p:txBody>
      </p:sp>
    </p:spTree>
    <p:extLst>
      <p:ext uri="{BB962C8B-B14F-4D97-AF65-F5344CB8AC3E}">
        <p14:creationId xmlns:p14="http://schemas.microsoft.com/office/powerpoint/2010/main" val="22867640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A84A50-E318-4DF4-95AE-44B579C23C98}"/>
              </a:ext>
            </a:extLst>
          </p:cNvPr>
          <p:cNvSpPr>
            <a:spLocks noGrp="1"/>
          </p:cNvSpPr>
          <p:nvPr>
            <p:ph idx="1"/>
          </p:nvPr>
        </p:nvSpPr>
        <p:spPr>
          <a:xfrm>
            <a:off x="7961453" y="2271687"/>
            <a:ext cx="7840982" cy="6086222"/>
          </a:xfrm>
        </p:spPr>
        <p:txBody>
          <a:bodyPr/>
          <a:lstStyle/>
          <a:p>
            <a:pPr marL="342900" indent="-342900">
              <a:buFont typeface="Georgia" panose="02040502050405020303" pitchFamily="18" charset="0"/>
              <a:buChar char="─"/>
            </a:pPr>
            <a:r>
              <a:rPr lang="en-GB" sz="2400" b="0" dirty="0"/>
              <a:t>Three months beginning with the date on which the employee's request is made or such longer period as the parties may agree</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endParaRPr lang="en-GB" sz="2400" b="0" dirty="0"/>
          </a:p>
          <a:p>
            <a:pPr marL="342900" indent="-342900">
              <a:buFont typeface="Georgia" panose="02040502050405020303" pitchFamily="18" charset="0"/>
              <a:buChar char="─"/>
            </a:pPr>
            <a:r>
              <a:rPr lang="en-GB" sz="2400" b="0" dirty="0"/>
              <a:t>An employee's request is taken to be made on the day on which it is received.</a:t>
            </a:r>
          </a:p>
          <a:p>
            <a:endParaRPr lang="en-GB" sz="2400" b="0" dirty="0"/>
          </a:p>
        </p:txBody>
      </p:sp>
      <p:sp>
        <p:nvSpPr>
          <p:cNvPr id="4" name="Footer Placeholder 3">
            <a:extLst>
              <a:ext uri="{FF2B5EF4-FFF2-40B4-BE49-F238E27FC236}">
                <a16:creationId xmlns:a16="http://schemas.microsoft.com/office/drawing/2014/main" id="{47487E50-86D6-4F98-98B1-70E56F28EFBC}"/>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29040261-24F5-4A46-A025-C3F0EFEC34F8}"/>
              </a:ext>
            </a:extLst>
          </p:cNvPr>
          <p:cNvSpPr>
            <a:spLocks noGrp="1"/>
          </p:cNvSpPr>
          <p:nvPr>
            <p:ph idx="15"/>
          </p:nvPr>
        </p:nvSpPr>
        <p:spPr/>
        <p:txBody>
          <a:bodyPr/>
          <a:lstStyle/>
          <a:p>
            <a:r>
              <a:rPr lang="en-GB" b="1" dirty="0"/>
              <a:t>7.5</a:t>
            </a:r>
          </a:p>
          <a:p>
            <a:r>
              <a:rPr lang="en-GB" b="1" dirty="0"/>
              <a:t>Statutory timeframe</a:t>
            </a:r>
          </a:p>
        </p:txBody>
      </p:sp>
    </p:spTree>
    <p:extLst>
      <p:ext uri="{BB962C8B-B14F-4D97-AF65-F5344CB8AC3E}">
        <p14:creationId xmlns:p14="http://schemas.microsoft.com/office/powerpoint/2010/main" val="129433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3E28E1-837D-4FB7-949E-EE6C2726F187}"/>
              </a:ext>
            </a:extLst>
          </p:cNvPr>
          <p:cNvSpPr>
            <a:spLocks noGrp="1"/>
          </p:cNvSpPr>
          <p:nvPr>
            <p:ph idx="1"/>
          </p:nvPr>
        </p:nvSpPr>
        <p:spPr>
          <a:xfrm>
            <a:off x="8263735" y="1765006"/>
            <a:ext cx="7360280" cy="6659820"/>
          </a:xfrm>
        </p:spPr>
        <p:txBody>
          <a:bodyPr/>
          <a:lstStyle/>
          <a:p>
            <a:pPr marL="342900" indent="-342900">
              <a:buFont typeface="Georgia" panose="02040502050405020303" pitchFamily="18" charset="0"/>
              <a:buChar char="─"/>
            </a:pPr>
            <a:r>
              <a:rPr lang="en-GB" sz="2400" b="0" dirty="0"/>
              <a:t>The </a:t>
            </a:r>
            <a:r>
              <a:rPr lang="en-GB" sz="2400" b="0" dirty="0" err="1"/>
              <a:t>Acas</a:t>
            </a:r>
            <a:r>
              <a:rPr lang="en-GB" sz="2400" b="0" dirty="0"/>
              <a:t> Guide suggests that an employer may want to use a trial period, rather than rejecting the request</a:t>
            </a:r>
          </a:p>
          <a:p>
            <a:pPr marL="342900" indent="-342900">
              <a:buFont typeface="Georgia" panose="02040502050405020303" pitchFamily="18" charset="0"/>
              <a:buChar char="─"/>
            </a:pPr>
            <a:r>
              <a:rPr lang="en-GB" sz="2400" b="0" dirty="0"/>
              <a:t>The employee cannot insist on a trial under the statutory provisions</a:t>
            </a:r>
          </a:p>
          <a:p>
            <a:pPr marL="342900" indent="-342900">
              <a:buFont typeface="Georgia" panose="02040502050405020303" pitchFamily="18" charset="0"/>
              <a:buChar char="─"/>
            </a:pPr>
            <a:r>
              <a:rPr lang="en-GB" sz="2400" b="0" dirty="0"/>
              <a:t>An employee may be able to argue that an employer should have offered a trial period as part of reasonably dealing with their request</a:t>
            </a:r>
          </a:p>
          <a:p>
            <a:pPr marL="342900" indent="-342900">
              <a:buFont typeface="Georgia" panose="02040502050405020303" pitchFamily="18" charset="0"/>
              <a:buChar char="─"/>
            </a:pPr>
            <a:r>
              <a:rPr lang="en-GB" sz="2400" b="0" dirty="0"/>
              <a:t>An employer may need to consider the use of trial periods and be ready to explain why a trial period was not feasible in cases where it rejects a request, particularly where the employee has suggested that a trial period would have been possible. </a:t>
            </a:r>
          </a:p>
        </p:txBody>
      </p:sp>
      <p:sp>
        <p:nvSpPr>
          <p:cNvPr id="4" name="Footer Placeholder 3">
            <a:extLst>
              <a:ext uri="{FF2B5EF4-FFF2-40B4-BE49-F238E27FC236}">
                <a16:creationId xmlns:a16="http://schemas.microsoft.com/office/drawing/2014/main" id="{66E4DDFD-BFEB-4E22-AB38-27F35785ED8E}"/>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D4A0A945-9140-44A7-B397-CF6CAB0DF42F}"/>
              </a:ext>
            </a:extLst>
          </p:cNvPr>
          <p:cNvSpPr>
            <a:spLocks noGrp="1"/>
          </p:cNvSpPr>
          <p:nvPr>
            <p:ph idx="15"/>
          </p:nvPr>
        </p:nvSpPr>
        <p:spPr/>
        <p:txBody>
          <a:bodyPr/>
          <a:lstStyle/>
          <a:p>
            <a:r>
              <a:rPr lang="en-GB" b="1" dirty="0"/>
              <a:t>7.6</a:t>
            </a:r>
          </a:p>
          <a:p>
            <a:r>
              <a:rPr lang="en-GB" b="1" dirty="0"/>
              <a:t>Trial Periods</a:t>
            </a:r>
          </a:p>
        </p:txBody>
      </p:sp>
    </p:spTree>
    <p:extLst>
      <p:ext uri="{BB962C8B-B14F-4D97-AF65-F5344CB8AC3E}">
        <p14:creationId xmlns:p14="http://schemas.microsoft.com/office/powerpoint/2010/main" val="1557739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AC5D90-AB12-4B16-8AF1-6B5514B410F5}"/>
              </a:ext>
            </a:extLst>
          </p:cNvPr>
          <p:cNvSpPr>
            <a:spLocks noGrp="1"/>
          </p:cNvSpPr>
          <p:nvPr>
            <p:ph idx="1"/>
          </p:nvPr>
        </p:nvSpPr>
        <p:spPr>
          <a:xfrm>
            <a:off x="8263735" y="1459430"/>
            <a:ext cx="7360280" cy="5878842"/>
          </a:xfrm>
        </p:spPr>
        <p:txBody>
          <a:bodyPr/>
          <a:lstStyle/>
          <a:p>
            <a:pPr marL="342900" indent="-342900">
              <a:buFont typeface="Georgia" panose="02040502050405020303" pitchFamily="18" charset="0"/>
              <a:buChar char="─"/>
            </a:pPr>
            <a:r>
              <a:rPr lang="en-GB" sz="2400" b="0" dirty="0"/>
              <a:t>The new work pattern will be a contractual variation to the employee's employment and will be permanent, unless otherwise agreed.</a:t>
            </a:r>
          </a:p>
          <a:p>
            <a:pPr marL="342900" indent="-342900">
              <a:buFont typeface="Georgia" panose="02040502050405020303" pitchFamily="18" charset="0"/>
              <a:buChar char="─"/>
            </a:pPr>
            <a:r>
              <a:rPr lang="en-GB" sz="2400" b="0" dirty="0"/>
              <a:t>The employer is obliged to issue a "section 4 statement": a written statement of changes to the employee's terms and conditions that have been provided in accordance with section 1, within one month of the changes taking effect</a:t>
            </a:r>
          </a:p>
          <a:p>
            <a:pPr marL="342900" indent="-342900">
              <a:buFont typeface="Georgia" panose="02040502050405020303" pitchFamily="18" charset="0"/>
              <a:buChar char="─"/>
            </a:pPr>
            <a:r>
              <a:rPr lang="en-GB" sz="2400" b="0" dirty="0"/>
              <a:t>It will be good practice for the employer to either issue a new contract setting out the terms or produce a letter setting out the terms and expressly amending the contract accordingly with effect from a stated date</a:t>
            </a:r>
          </a:p>
          <a:p>
            <a:pPr marL="342900" indent="-342900">
              <a:buFont typeface="Georgia" panose="02040502050405020303" pitchFamily="18" charset="0"/>
              <a:buChar char="─"/>
            </a:pPr>
            <a:r>
              <a:rPr lang="en-GB" sz="2400" b="0" dirty="0"/>
              <a:t>Once the new working pattern has been agreed, any further change will be a contractual variation and will require agreement.</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16AD6353-F0D4-4B99-A9FB-1C6B023E9324}"/>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DB58DB4D-81E7-4391-B6A5-1616C4C5D500}"/>
              </a:ext>
            </a:extLst>
          </p:cNvPr>
          <p:cNvSpPr>
            <a:spLocks noGrp="1"/>
          </p:cNvSpPr>
          <p:nvPr>
            <p:ph idx="15"/>
          </p:nvPr>
        </p:nvSpPr>
        <p:spPr/>
        <p:txBody>
          <a:bodyPr/>
          <a:lstStyle/>
          <a:p>
            <a:r>
              <a:rPr lang="en-GB" b="1" dirty="0"/>
              <a:t>7.6</a:t>
            </a:r>
          </a:p>
          <a:p>
            <a:r>
              <a:rPr lang="en-GB" b="1" dirty="0"/>
              <a:t>Reaching an agreement</a:t>
            </a:r>
          </a:p>
        </p:txBody>
      </p:sp>
    </p:spTree>
    <p:extLst>
      <p:ext uri="{BB962C8B-B14F-4D97-AF65-F5344CB8AC3E}">
        <p14:creationId xmlns:p14="http://schemas.microsoft.com/office/powerpoint/2010/main" val="22724306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A076A5-C5A7-41F1-A728-B1BE131BA4E0}"/>
              </a:ext>
            </a:extLst>
          </p:cNvPr>
          <p:cNvSpPr>
            <a:spLocks noGrp="1"/>
          </p:cNvSpPr>
          <p:nvPr>
            <p:ph idx="1"/>
          </p:nvPr>
        </p:nvSpPr>
        <p:spPr>
          <a:xfrm>
            <a:off x="7974419" y="1765006"/>
            <a:ext cx="7649596" cy="6404462"/>
          </a:xfrm>
        </p:spPr>
        <p:txBody>
          <a:bodyPr/>
          <a:lstStyle/>
          <a:p>
            <a:pPr marL="285750" indent="-285750">
              <a:buFont typeface="Georgia" panose="02040502050405020303" pitchFamily="18" charset="0"/>
              <a:buChar char="─"/>
            </a:pPr>
            <a:r>
              <a:rPr lang="en-GB" sz="2400" b="0" dirty="0"/>
              <a:t>A request may only be refused on one or more of the following grounds:</a:t>
            </a:r>
          </a:p>
          <a:p>
            <a:pPr marL="714375" indent="-446088">
              <a:buFont typeface="Georgia" panose="02040502050405020303" pitchFamily="18" charset="0"/>
              <a:buChar char="─"/>
            </a:pPr>
            <a:r>
              <a:rPr lang="en-GB" sz="2400" b="0" dirty="0"/>
              <a:t>The burden of additional costs;</a:t>
            </a:r>
          </a:p>
          <a:p>
            <a:pPr marL="714375" indent="-446088">
              <a:buFont typeface="Georgia" panose="02040502050405020303" pitchFamily="18" charset="0"/>
              <a:buChar char="─"/>
            </a:pPr>
            <a:r>
              <a:rPr lang="en-GB" sz="2400" b="0" dirty="0"/>
              <a:t>Detrimental effect on ability to meet customer demand;</a:t>
            </a:r>
          </a:p>
          <a:p>
            <a:pPr marL="714375" indent="-446088">
              <a:buFont typeface="Georgia" panose="02040502050405020303" pitchFamily="18" charset="0"/>
              <a:buChar char="─"/>
            </a:pPr>
            <a:r>
              <a:rPr lang="en-GB" sz="2400" b="0" dirty="0"/>
              <a:t>Inability to reorganise work among existing staff;</a:t>
            </a:r>
          </a:p>
          <a:p>
            <a:pPr marL="714375" indent="-446088">
              <a:buFont typeface="Georgia" panose="02040502050405020303" pitchFamily="18" charset="0"/>
              <a:buChar char="─"/>
            </a:pPr>
            <a:r>
              <a:rPr lang="en-GB" sz="2400" b="0" dirty="0"/>
              <a:t>Inability to recruit additional staff;</a:t>
            </a:r>
          </a:p>
          <a:p>
            <a:pPr marL="714375" indent="-446088">
              <a:buFont typeface="Georgia" panose="02040502050405020303" pitchFamily="18" charset="0"/>
              <a:buChar char="─"/>
            </a:pPr>
            <a:r>
              <a:rPr lang="en-GB" sz="2400" b="0" dirty="0"/>
              <a:t>Detrimental impact on quality;</a:t>
            </a:r>
          </a:p>
          <a:p>
            <a:pPr marL="714375" indent="-446088">
              <a:buFont typeface="Georgia" panose="02040502050405020303" pitchFamily="18" charset="0"/>
              <a:buChar char="─"/>
            </a:pPr>
            <a:r>
              <a:rPr lang="en-GB" sz="2400" b="0" dirty="0"/>
              <a:t>Detrimental impact on performance.</a:t>
            </a:r>
          </a:p>
          <a:p>
            <a:pPr marL="714375" indent="-446088">
              <a:buFont typeface="Georgia" panose="02040502050405020303" pitchFamily="18" charset="0"/>
              <a:buChar char="─"/>
            </a:pPr>
            <a:r>
              <a:rPr lang="en-GB" sz="2400" b="0" dirty="0"/>
              <a:t>Insufficiency of work during the periods the employee proposes to work; or</a:t>
            </a:r>
          </a:p>
          <a:p>
            <a:pPr marL="714375" indent="-446088">
              <a:buFont typeface="Georgia" panose="02040502050405020303" pitchFamily="18" charset="0"/>
              <a:buChar char="─"/>
            </a:pPr>
            <a:r>
              <a:rPr lang="en-GB" sz="2400" b="0" dirty="0"/>
              <a:t>Planned structural changes.</a:t>
            </a:r>
          </a:p>
          <a:p>
            <a:pPr marL="285750" indent="-285750">
              <a:buFont typeface="Georgia" panose="02040502050405020303" pitchFamily="18" charset="0"/>
              <a:buChar char="─"/>
            </a:pPr>
            <a:r>
              <a:rPr lang="en-GB" sz="2400" b="0" dirty="0"/>
              <a:t>The decision should be giving in writing.</a:t>
            </a:r>
          </a:p>
          <a:p>
            <a:pPr marL="285750" indent="-285750">
              <a:buFont typeface="Georgia" panose="02040502050405020303" pitchFamily="18" charset="0"/>
              <a:buChar char="─"/>
            </a:pPr>
            <a:endParaRPr lang="en-GB" sz="2400" b="0" dirty="0"/>
          </a:p>
          <a:p>
            <a:pPr marL="285750" indent="-28575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6BC8C9A1-1322-45C8-806D-42DC5035242C}"/>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56AEB72A-29EF-4BAE-944A-A029EABC0298}"/>
              </a:ext>
            </a:extLst>
          </p:cNvPr>
          <p:cNvSpPr>
            <a:spLocks noGrp="1"/>
          </p:cNvSpPr>
          <p:nvPr>
            <p:ph idx="15"/>
          </p:nvPr>
        </p:nvSpPr>
        <p:spPr/>
        <p:txBody>
          <a:bodyPr/>
          <a:lstStyle/>
          <a:p>
            <a:r>
              <a:rPr lang="en-GB" b="1" dirty="0"/>
              <a:t>7.7</a:t>
            </a:r>
          </a:p>
          <a:p>
            <a:r>
              <a:rPr lang="en-GB" b="1" dirty="0"/>
              <a:t>Rejecting the request</a:t>
            </a:r>
          </a:p>
        </p:txBody>
      </p:sp>
    </p:spTree>
    <p:extLst>
      <p:ext uri="{BB962C8B-B14F-4D97-AF65-F5344CB8AC3E}">
        <p14:creationId xmlns:p14="http://schemas.microsoft.com/office/powerpoint/2010/main" val="19284902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F41126-36AC-4F5E-B8AB-FA7621244F06}"/>
              </a:ext>
            </a:extLst>
          </p:cNvPr>
          <p:cNvSpPr>
            <a:spLocks noGrp="1"/>
          </p:cNvSpPr>
          <p:nvPr>
            <p:ph idx="1"/>
          </p:nvPr>
        </p:nvSpPr>
        <p:spPr>
          <a:xfrm>
            <a:off x="8263735" y="1722474"/>
            <a:ext cx="7360280" cy="6128753"/>
          </a:xfrm>
        </p:spPr>
        <p:txBody>
          <a:bodyPr/>
          <a:lstStyle/>
          <a:p>
            <a:pPr marL="342900" indent="-342900">
              <a:buFont typeface="Georgia" panose="02040502050405020303" pitchFamily="18" charset="0"/>
              <a:buChar char="─"/>
            </a:pPr>
            <a:r>
              <a:rPr lang="en-GB" sz="2400" b="0" dirty="0"/>
              <a:t>Employees do not have an express right to appeal a decision on a flexible working request</a:t>
            </a:r>
          </a:p>
          <a:p>
            <a:pPr marL="342900" indent="-342900">
              <a:buFont typeface="Georgia" panose="02040502050405020303" pitchFamily="18" charset="0"/>
              <a:buChar char="─"/>
            </a:pPr>
            <a:r>
              <a:rPr lang="en-GB" sz="2400" b="0" dirty="0"/>
              <a:t>However, the </a:t>
            </a:r>
            <a:r>
              <a:rPr lang="en-GB" sz="2400" b="0" dirty="0" err="1"/>
              <a:t>Acas</a:t>
            </a:r>
            <a:r>
              <a:rPr lang="en-GB" sz="2400" b="0" dirty="0"/>
              <a:t> Code suggests that employees should be allowed to do so</a:t>
            </a:r>
          </a:p>
          <a:p>
            <a:pPr marL="342900" indent="-342900">
              <a:buFont typeface="Georgia" panose="02040502050405020303" pitchFamily="18" charset="0"/>
              <a:buChar char="─"/>
            </a:pPr>
            <a:r>
              <a:rPr lang="en-GB" sz="2400" b="0" dirty="0"/>
              <a:t>Where possible the appeal should be heard by someone who was not previously involved in the process</a:t>
            </a:r>
          </a:p>
          <a:p>
            <a:pPr marL="342900" indent="-342900">
              <a:buFont typeface="Georgia" panose="02040502050405020303" pitchFamily="18" charset="0"/>
              <a:buChar char="─"/>
            </a:pPr>
            <a:r>
              <a:rPr lang="en-GB" sz="2400" b="0" dirty="0"/>
              <a:t>The outcome of an appeal should be given to the employee in writing, dated and, where the appeal is rejected, state the statutory ground relied on.</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EDCE225C-BB54-4961-A40C-A71FFCE4DEE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3D2240CB-A981-47B3-903E-A57F6FDFD343}"/>
              </a:ext>
            </a:extLst>
          </p:cNvPr>
          <p:cNvSpPr>
            <a:spLocks noGrp="1"/>
          </p:cNvSpPr>
          <p:nvPr>
            <p:ph idx="15"/>
          </p:nvPr>
        </p:nvSpPr>
        <p:spPr/>
        <p:txBody>
          <a:bodyPr/>
          <a:lstStyle/>
          <a:p>
            <a:r>
              <a:rPr lang="en-GB" b="1" dirty="0"/>
              <a:t>7.8</a:t>
            </a:r>
          </a:p>
          <a:p>
            <a:r>
              <a:rPr lang="en-GB" b="1" dirty="0"/>
              <a:t>Appeals</a:t>
            </a:r>
          </a:p>
        </p:txBody>
      </p:sp>
    </p:spTree>
    <p:extLst>
      <p:ext uri="{BB962C8B-B14F-4D97-AF65-F5344CB8AC3E}">
        <p14:creationId xmlns:p14="http://schemas.microsoft.com/office/powerpoint/2010/main" val="24662804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F41126-36AC-4F5E-B8AB-FA7621244F06}"/>
              </a:ext>
            </a:extLst>
          </p:cNvPr>
          <p:cNvSpPr>
            <a:spLocks noGrp="1"/>
          </p:cNvSpPr>
          <p:nvPr>
            <p:ph idx="1"/>
          </p:nvPr>
        </p:nvSpPr>
        <p:spPr>
          <a:xfrm>
            <a:off x="8263735" y="1722474"/>
            <a:ext cx="7360280" cy="6128753"/>
          </a:xfrm>
        </p:spPr>
        <p:txBody>
          <a:bodyPr/>
          <a:lstStyle/>
          <a:p>
            <a:endParaRPr lang="en-GB" sz="2400" b="0" dirty="0"/>
          </a:p>
          <a:p>
            <a:pPr marL="342900" indent="-342900">
              <a:buFont typeface="Georgia" panose="02040502050405020303" pitchFamily="18" charset="0"/>
              <a:buChar char="─"/>
            </a:pPr>
            <a:r>
              <a:rPr lang="en-GB" sz="2400" b="0" dirty="0"/>
              <a:t>Breaches of the statutory process</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Discrimination</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r>
              <a:rPr lang="en-GB" sz="2400" b="0" dirty="0"/>
              <a:t>Constructive unfair dismissal.</a:t>
            </a:r>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a:p>
            <a:pPr marL="342900" indent="-342900">
              <a:buFont typeface="Georgia" panose="02040502050405020303" pitchFamily="18" charset="0"/>
              <a:buChar char="─"/>
            </a:pPr>
            <a:endParaRPr lang="en-GB" sz="2400" b="0" dirty="0"/>
          </a:p>
        </p:txBody>
      </p:sp>
      <p:sp>
        <p:nvSpPr>
          <p:cNvPr id="4" name="Footer Placeholder 3">
            <a:extLst>
              <a:ext uri="{FF2B5EF4-FFF2-40B4-BE49-F238E27FC236}">
                <a16:creationId xmlns:a16="http://schemas.microsoft.com/office/drawing/2014/main" id="{EDCE225C-BB54-4961-A40C-A71FFCE4DEEF}"/>
              </a:ext>
            </a:extLst>
          </p:cNvPr>
          <p:cNvSpPr>
            <a:spLocks noGrp="1"/>
          </p:cNvSpPr>
          <p:nvPr>
            <p:ph type="ftr" sz="quarter" idx="11"/>
          </p:nvPr>
        </p:nvSpPr>
        <p:spPr/>
        <p:txBody>
          <a:bodyPr/>
          <a:lstStyle/>
          <a:p>
            <a:r>
              <a:rPr lang="en-GB"/>
              <a:t>© 2020 Capital Law Limited</a:t>
            </a:r>
            <a:endParaRPr lang="en-GB" dirty="0"/>
          </a:p>
        </p:txBody>
      </p:sp>
      <p:sp>
        <p:nvSpPr>
          <p:cNvPr id="7" name="Content Placeholder 6">
            <a:extLst>
              <a:ext uri="{FF2B5EF4-FFF2-40B4-BE49-F238E27FC236}">
                <a16:creationId xmlns:a16="http://schemas.microsoft.com/office/drawing/2014/main" id="{3D2240CB-A981-47B3-903E-A57F6FDFD343}"/>
              </a:ext>
            </a:extLst>
          </p:cNvPr>
          <p:cNvSpPr>
            <a:spLocks noGrp="1"/>
          </p:cNvSpPr>
          <p:nvPr>
            <p:ph idx="15"/>
          </p:nvPr>
        </p:nvSpPr>
        <p:spPr/>
        <p:txBody>
          <a:bodyPr/>
          <a:lstStyle/>
          <a:p>
            <a:r>
              <a:rPr lang="en-GB" b="1" dirty="0"/>
              <a:t>7.9</a:t>
            </a:r>
          </a:p>
          <a:p>
            <a:r>
              <a:rPr lang="en-GB" b="1" dirty="0"/>
              <a:t>Potential issues </a:t>
            </a:r>
          </a:p>
        </p:txBody>
      </p:sp>
    </p:spTree>
    <p:extLst>
      <p:ext uri="{BB962C8B-B14F-4D97-AF65-F5344CB8AC3E}">
        <p14:creationId xmlns:p14="http://schemas.microsoft.com/office/powerpoint/2010/main" val="15609906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F7EC-6F76-4A6F-A3AE-AA88222F455B}"/>
              </a:ext>
            </a:extLst>
          </p:cNvPr>
          <p:cNvSpPr>
            <a:spLocks noGrp="1"/>
          </p:cNvSpPr>
          <p:nvPr>
            <p:ph type="ctrTitle"/>
          </p:nvPr>
        </p:nvSpPr>
        <p:spPr>
          <a:xfrm>
            <a:off x="631257" y="1701580"/>
            <a:ext cx="10189073" cy="803297"/>
          </a:xfrm>
        </p:spPr>
        <p:txBody>
          <a:bodyPr/>
          <a:lstStyle/>
          <a:p>
            <a:r>
              <a:rPr lang="en-GB" dirty="0"/>
              <a:t>Case study</a:t>
            </a:r>
          </a:p>
        </p:txBody>
      </p:sp>
      <p:sp>
        <p:nvSpPr>
          <p:cNvPr id="3" name="TextBox 2">
            <a:extLst>
              <a:ext uri="{FF2B5EF4-FFF2-40B4-BE49-F238E27FC236}">
                <a16:creationId xmlns:a16="http://schemas.microsoft.com/office/drawing/2014/main" id="{B9126B20-3865-4AF5-8049-E6703A4D69A3}"/>
              </a:ext>
            </a:extLst>
          </p:cNvPr>
          <p:cNvSpPr txBox="1"/>
          <p:nvPr/>
        </p:nvSpPr>
        <p:spPr>
          <a:xfrm>
            <a:off x="612096" y="2846509"/>
            <a:ext cx="14668216" cy="6001643"/>
          </a:xfrm>
          <a:prstGeom prst="rect">
            <a:avLst/>
          </a:prstGeom>
          <a:noFill/>
        </p:spPr>
        <p:txBody>
          <a:bodyPr wrap="square" rtlCol="0">
            <a:spAutoFit/>
          </a:bodyPr>
          <a:lstStyle/>
          <a:p>
            <a:r>
              <a:rPr lang="en-GB" dirty="0">
                <a:solidFill>
                  <a:schemeClr val="bg1"/>
                </a:solidFill>
              </a:rPr>
              <a:t>Stacey works as an administrator Monday – Thursday 9am – 3pm. She has been working from home since March 2020 because of lockdown. Stacey has now asked that she work from home on Tuesdays and Wednesdays so she can pick up her youngest child from nursery. Stacey's line manager contacts you and asks the following questions:</a:t>
            </a:r>
          </a:p>
          <a:p>
            <a:endParaRPr lang="en-GB" dirty="0">
              <a:solidFill>
                <a:schemeClr val="bg1"/>
              </a:solidFill>
            </a:endParaRPr>
          </a:p>
          <a:p>
            <a:pPr marL="457200" indent="-457200">
              <a:buAutoNum type="arabicPeriod"/>
            </a:pPr>
            <a:r>
              <a:rPr lang="en-GB" dirty="0">
                <a:solidFill>
                  <a:schemeClr val="bg1"/>
                </a:solidFill>
              </a:rPr>
              <a:t>How he should deal with the request?</a:t>
            </a:r>
          </a:p>
          <a:p>
            <a:endParaRPr lang="en-GB" dirty="0">
              <a:solidFill>
                <a:schemeClr val="bg1"/>
              </a:solidFill>
            </a:endParaRPr>
          </a:p>
          <a:p>
            <a:r>
              <a:rPr lang="en-GB" dirty="0">
                <a:solidFill>
                  <a:schemeClr val="bg1"/>
                </a:solidFill>
              </a:rPr>
              <a:t>The LM says he is happy for Stacey to work from home on Wednesdays but not Tuesdays because she is only administrator in the office from 9am – 12pm and he needs someone in to help in the office if needed:</a:t>
            </a:r>
          </a:p>
          <a:p>
            <a:endParaRPr lang="en-GB" dirty="0">
              <a:solidFill>
                <a:schemeClr val="bg1"/>
              </a:solidFill>
            </a:endParaRPr>
          </a:p>
          <a:p>
            <a:pPr marL="457200" indent="-457200">
              <a:buFont typeface="+mj-lt"/>
              <a:buAutoNum type="arabicPeriod" startAt="2"/>
            </a:pPr>
            <a:r>
              <a:rPr lang="en-GB" dirty="0">
                <a:solidFill>
                  <a:schemeClr val="bg1"/>
                </a:solidFill>
              </a:rPr>
              <a:t>What could be the possible implications if the request is refused?</a:t>
            </a:r>
          </a:p>
          <a:p>
            <a:pPr marL="457200" indent="-457200">
              <a:buFont typeface="+mj-lt"/>
              <a:buAutoNum type="arabicPeriod" startAt="2"/>
            </a:pPr>
            <a:endParaRPr lang="en-GB" dirty="0">
              <a:solidFill>
                <a:schemeClr val="bg1"/>
              </a:solidFill>
            </a:endParaRPr>
          </a:p>
          <a:p>
            <a:pPr marL="457200" indent="-457200">
              <a:buFont typeface="+mj-lt"/>
              <a:buAutoNum type="arabicPeriod" startAt="2"/>
            </a:pPr>
            <a:r>
              <a:rPr lang="en-GB" dirty="0">
                <a:solidFill>
                  <a:schemeClr val="bg1"/>
                </a:solidFill>
              </a:rPr>
              <a:t>Would you answer be different is Stacey said she wanted to work from home because of a medical reason?</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9161696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58577"/>
            <a:ext cx="10383945" cy="2570575"/>
          </a:xfrm>
        </p:spPr>
        <p:txBody>
          <a:bodyPr/>
          <a:lstStyle/>
          <a:p>
            <a:r>
              <a:rPr lang="en-GB" dirty="0"/>
              <a:t>Thank you</a:t>
            </a:r>
            <a:br>
              <a:rPr lang="en-GB" dirty="0"/>
            </a:br>
            <a:r>
              <a:rPr lang="en-GB" sz="7200" dirty="0"/>
              <a:t>Any Questions</a:t>
            </a:r>
          </a:p>
        </p:txBody>
      </p:sp>
      <p:pic>
        <p:nvPicPr>
          <p:cNvPr id="4" name="Picture 3">
            <a:extLst>
              <a:ext uri="{FF2B5EF4-FFF2-40B4-BE49-F238E27FC236}">
                <a16:creationId xmlns:a16="http://schemas.microsoft.com/office/drawing/2014/main" id="{DB67B660-0E73-4296-A5C7-63B776D384B4}"/>
              </a:ext>
            </a:extLst>
          </p:cNvPr>
          <p:cNvPicPr>
            <a:picLocks noChangeAspect="1"/>
          </p:cNvPicPr>
          <p:nvPr/>
        </p:nvPicPr>
        <p:blipFill rotWithShape="1">
          <a:blip r:embed="rId2"/>
          <a:srcRect l="27972" r="30070"/>
          <a:stretch/>
        </p:blipFill>
        <p:spPr>
          <a:xfrm>
            <a:off x="11399519" y="1353312"/>
            <a:ext cx="2483897" cy="7320744"/>
          </a:xfrm>
          <a:prstGeom prst="rect">
            <a:avLst/>
          </a:prstGeom>
        </p:spPr>
      </p:pic>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1180</TotalTime>
  <Words>4709</Words>
  <Application>Microsoft Office PowerPoint</Application>
  <PresentationFormat>Custom</PresentationFormat>
  <Paragraphs>516</Paragraphs>
  <Slides>55</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.AppleSystemUIFont</vt:lpstr>
      <vt:lpstr>Arial</vt:lpstr>
      <vt:lpstr>Calibri</vt:lpstr>
      <vt:lpstr>Georgia</vt:lpstr>
      <vt:lpstr>Source Sans Pro</vt:lpstr>
      <vt:lpstr>Office Theme</vt:lpstr>
      <vt:lpstr>Employment Law MA/PGDip in HRM -Level 7  </vt:lpstr>
      <vt:lpstr>Employment Law</vt:lpstr>
      <vt:lpstr>Agenda</vt:lpstr>
      <vt:lpstr>Family friendly practices</vt:lpstr>
      <vt:lpstr>Pregnancy and maternity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Adoption leave</vt:lpstr>
      <vt:lpstr>PowerPoint Presentation</vt:lpstr>
      <vt:lpstr>PowerPoint Presentation</vt:lpstr>
      <vt:lpstr>PowerPoint Presentation</vt:lpstr>
      <vt:lpstr>PowerPoint Presentation</vt:lpstr>
      <vt:lpstr>PowerPoint Presentation</vt:lpstr>
      <vt:lpstr>PowerPoint Presentation</vt:lpstr>
      <vt:lpstr>Paternity Leave</vt:lpstr>
      <vt:lpstr>PowerPoint Presentation</vt:lpstr>
      <vt:lpstr>PowerPoint Presentation</vt:lpstr>
      <vt:lpstr>PowerPoint Presentation</vt:lpstr>
      <vt:lpstr>Shared Parental Leave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Parental Leave</vt:lpstr>
      <vt:lpstr>PowerPoint Presentation</vt:lpstr>
      <vt:lpstr>PowerPoint Presentation</vt:lpstr>
      <vt:lpstr>Parental bereavement leave</vt:lpstr>
      <vt:lpstr>PowerPoint Presentation</vt:lpstr>
      <vt:lpstr>PowerPoint Presentation</vt:lpstr>
      <vt:lpstr>Flexible Working</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Case study</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Angharad Aspinall</cp:lastModifiedBy>
  <cp:revision>18</cp:revision>
  <cp:lastPrinted>2018-02-15T23:48:39Z</cp:lastPrinted>
  <dcterms:created xsi:type="dcterms:W3CDTF">2019-12-31T10:44:14Z</dcterms:created>
  <dcterms:modified xsi:type="dcterms:W3CDTF">2020-12-13T13:37:20Z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