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handoutMasterIdLst>
    <p:handoutMasterId r:id="rId37"/>
  </p:handoutMasterIdLst>
  <p:sldIdLst>
    <p:sldId id="338" r:id="rId2"/>
    <p:sldId id="402" r:id="rId3"/>
    <p:sldId id="341" r:id="rId4"/>
    <p:sldId id="363" r:id="rId5"/>
    <p:sldId id="364" r:id="rId6"/>
    <p:sldId id="366" r:id="rId7"/>
    <p:sldId id="365" r:id="rId8"/>
    <p:sldId id="369" r:id="rId9"/>
    <p:sldId id="367" r:id="rId10"/>
    <p:sldId id="368" r:id="rId11"/>
    <p:sldId id="370" r:id="rId12"/>
    <p:sldId id="371" r:id="rId13"/>
    <p:sldId id="372" r:id="rId14"/>
    <p:sldId id="373" r:id="rId15"/>
    <p:sldId id="375" r:id="rId16"/>
    <p:sldId id="379" r:id="rId17"/>
    <p:sldId id="378" r:id="rId18"/>
    <p:sldId id="376" r:id="rId19"/>
    <p:sldId id="377" r:id="rId20"/>
    <p:sldId id="380" r:id="rId21"/>
    <p:sldId id="381" r:id="rId22"/>
    <p:sldId id="382" r:id="rId23"/>
    <p:sldId id="383" r:id="rId24"/>
    <p:sldId id="384" r:id="rId25"/>
    <p:sldId id="386" r:id="rId26"/>
    <p:sldId id="385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40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  <a:srgbClr val="003399"/>
    <a:srgbClr val="008000"/>
    <a:srgbClr val="0053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0EFBE4-1878-4744-A254-9385CBDAFB3D}" v="4" dt="2025-02-19T14:20:38.174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103" autoAdjust="0"/>
  </p:normalViewPr>
  <p:slideViewPr>
    <p:cSldViewPr snapToGrid="0">
      <p:cViewPr varScale="1">
        <p:scale>
          <a:sx n="57" d="100"/>
          <a:sy n="57" d="100"/>
        </p:scale>
        <p:origin x="948" y="36"/>
      </p:cViewPr>
      <p:guideLst/>
    </p:cSldViewPr>
  </p:slideViewPr>
  <p:outlineViewPr>
    <p:cViewPr>
      <p:scale>
        <a:sx n="33" d="100"/>
        <a:sy n="33" d="100"/>
      </p:scale>
      <p:origin x="0" y="-26924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E4E2EE-4957-15FE-C277-85C1420EBB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C95393-9600-3780-67A2-5BB66D07FD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B2393-BFDE-49E5-85A0-BEF2808CFEAB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7D3875-4130-ACE9-454B-1A4A4D0A5BE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FBB6A4-25F7-4317-A5BD-D90BAB94BF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48530-BD16-4A31-8902-61D12D343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468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C6EE3-1D67-4112-8388-4F863946ECA8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46355-D401-40C0-8BAB-5CDE6F595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11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6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0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04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0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0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8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700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8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6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6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10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5596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057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67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7" r:id="rId12"/>
    <p:sldLayoutId id="2147483688" r:id="rId13"/>
    <p:sldLayoutId id="2147483689" r:id="rId14"/>
    <p:sldLayoutId id="2147483672" r:id="rId15"/>
    <p:sldLayoutId id="2147483673" r:id="rId16"/>
    <p:sldLayoutId id="214748367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0066CC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8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C000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9baf9380-a503-4b1a-a4c0-b2880095c1a2&amp;start=0" TargetMode="Externa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ab2db5fa-3106-413d-afe5-b28900ea4dcf&amp;start=0" TargetMode="Externa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fe372599-d997-4e70-ba64-b28900ea4dcd&amp;start=0" TargetMode="Externa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3cbf87b-43c7-4496-85e0-b28900ea4dc8&amp;start=0" TargetMode="Externa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aacee38-9f28-42bf-89db-b28900ea4dc9&amp;start=0" TargetMode="Externa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5CA5F-7457-8DA8-DF5F-1CB2E9DCA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19A785ED-4D27-873E-02C6-A8F372F82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Software Solutions for Business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6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D75B3294-96BF-2D3A-FDCB-51F4A50D54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Microsoft Access Basics</a:t>
            </a:r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99819B27-A81A-003F-F355-A3835BAF86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4617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F905DF63-1FF9-46D5-8FED-1829CDB5D9EE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109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2A1B3-8E29-D89F-D4AE-D9C2CBC85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(Content)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D3B5D-965A-982F-B568-9D72AB10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🔹 Introduction to MS Access &amp; Databases</a:t>
            </a:r>
          </a:p>
          <a:p>
            <a:pPr marL="0" indent="0">
              <a:buNone/>
            </a:pPr>
            <a:r>
              <a:rPr lang="en-GB" i="1" dirty="0"/>
              <a:t>(Understanding database concepts and MS Access fundamentals)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🔹 Building &amp; Managing Data Structures</a:t>
            </a:r>
          </a:p>
          <a:p>
            <a:pPr marL="0" indent="0">
              <a:buNone/>
            </a:pPr>
            <a:r>
              <a:rPr lang="en-GB" i="1" dirty="0"/>
              <a:t>(Creating tables, defining relationships, and enforcing data integrity)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🔹 Querying, and Forms, </a:t>
            </a:r>
          </a:p>
          <a:p>
            <a:pPr marL="0" indent="0">
              <a:buNone/>
            </a:pPr>
            <a:r>
              <a:rPr lang="en-GB" i="1" dirty="0"/>
              <a:t>(Extracting data, and simplifying data entry)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52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59759-21BD-04EB-CC3F-B8AFFE119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ED9A687-AB02-4D59-7AC8-D61078BBD3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MS Access &amp; Databases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04C9599-F34F-04D9-92BB-5039CD29BB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</a:t>
            </a:r>
          </a:p>
          <a:p>
            <a:r>
              <a:rPr lang="en-GB" dirty="0">
                <a:hlinkClick r:id="rId2"/>
              </a:rPr>
              <a:t>https://uwtsd.hosted.panopto.com/Panopto/Pages/Viewer.aspx?id=9baf9380-a503-4b1a-a4c0-b2880095c1a2&amp;start=0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44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81AF-0E2F-70E7-B018-3F818E004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Database?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C238C-B9B0-828F-BF63-FF38829072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💡 </a:t>
            </a:r>
            <a:r>
              <a:rPr lang="en-GB" b="1" dirty="0"/>
              <a:t>Definition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A database is a structured collection of data that can be easily stored, managed, and retrieved.</a:t>
            </a:r>
          </a:p>
          <a:p>
            <a:r>
              <a:rPr lang="en-GB" dirty="0"/>
              <a:t>💻 </a:t>
            </a:r>
            <a:r>
              <a:rPr lang="en-GB" b="1" dirty="0"/>
              <a:t>Real-World Examples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✔️ Online Bookstore (Amazon stores book info, customer details, and orders)</a:t>
            </a:r>
            <a:br>
              <a:rPr lang="en-GB" dirty="0"/>
            </a:br>
            <a:r>
              <a:rPr lang="en-GB" dirty="0"/>
              <a:t>✔️ School System (Student records, courses, and grades)</a:t>
            </a:r>
            <a:br>
              <a:rPr lang="en-GB" dirty="0"/>
            </a:br>
            <a:r>
              <a:rPr lang="en-GB" dirty="0"/>
              <a:t>✔️ Banking System (Accounts, transactions, balances)</a:t>
            </a:r>
          </a:p>
          <a:p>
            <a:r>
              <a:rPr lang="en-GB" dirty="0"/>
              <a:t>🛠 </a:t>
            </a:r>
            <a:r>
              <a:rPr lang="en-GB" b="1" dirty="0"/>
              <a:t>Key Components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Tables</a:t>
            </a:r>
            <a:r>
              <a:rPr lang="en-GB" dirty="0"/>
              <a:t>: Store data in rows &amp; columns</a:t>
            </a:r>
          </a:p>
          <a:p>
            <a:pPr lvl="1"/>
            <a:r>
              <a:rPr lang="en-GB" b="1" dirty="0"/>
              <a:t>Queries</a:t>
            </a:r>
            <a:r>
              <a:rPr lang="en-GB" dirty="0"/>
              <a:t>: Retrieve specific data</a:t>
            </a:r>
          </a:p>
          <a:p>
            <a:pPr lvl="1"/>
            <a:r>
              <a:rPr lang="en-GB" b="1" dirty="0"/>
              <a:t>Forms</a:t>
            </a:r>
            <a:r>
              <a:rPr lang="en-GB" dirty="0"/>
              <a:t>: Simplify data entry</a:t>
            </a:r>
          </a:p>
          <a:p>
            <a:pPr lvl="1"/>
            <a:r>
              <a:rPr lang="en-GB" b="1" dirty="0"/>
              <a:t>Reports</a:t>
            </a:r>
            <a:r>
              <a:rPr lang="en-GB" dirty="0"/>
              <a:t>: Present data in a readable format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8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BB7A5-2A44-FEAC-7504-A75BB4ECF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 Between Excel &amp; MS Access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FEA20B-BD89-DD44-B145-11DC1AB02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808127"/>
              </p:ext>
            </p:extLst>
          </p:nvPr>
        </p:nvGraphicFramePr>
        <p:xfrm>
          <a:off x="359267" y="2248960"/>
          <a:ext cx="11480799" cy="289130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945636">
                  <a:extLst>
                    <a:ext uri="{9D8B030D-6E8A-4147-A177-3AD203B41FA5}">
                      <a16:colId xmlns:a16="http://schemas.microsoft.com/office/drawing/2014/main" val="3813362602"/>
                    </a:ext>
                  </a:extLst>
                </a:gridCol>
                <a:gridCol w="3500846">
                  <a:extLst>
                    <a:ext uri="{9D8B030D-6E8A-4147-A177-3AD203B41FA5}">
                      <a16:colId xmlns:a16="http://schemas.microsoft.com/office/drawing/2014/main" val="3878972478"/>
                    </a:ext>
                  </a:extLst>
                </a:gridCol>
                <a:gridCol w="5034317">
                  <a:extLst>
                    <a:ext uri="{9D8B030D-6E8A-4147-A177-3AD203B41FA5}">
                      <a16:colId xmlns:a16="http://schemas.microsoft.com/office/drawing/2014/main" val="3781761764"/>
                    </a:ext>
                  </a:extLst>
                </a:gridCol>
              </a:tblGrid>
              <a:tr h="381970">
                <a:tc>
                  <a:txBody>
                    <a:bodyPr/>
                    <a:lstStyle/>
                    <a:p>
                      <a:r>
                        <a:rPr lang="en-GB" sz="2200"/>
                        <a:t>Feature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Microsoft Excel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Microsoft Access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597833680"/>
                  </a:ext>
                </a:extLst>
              </a:tr>
              <a:tr h="556883">
                <a:tc>
                  <a:txBody>
                    <a:bodyPr/>
                    <a:lstStyle/>
                    <a:p>
                      <a:r>
                        <a:rPr lang="en-GB" sz="2200" dirty="0"/>
                        <a:t>Data Storage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Flat files (spreadsheets)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Relational database (tables linked together)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381376479"/>
                  </a:ext>
                </a:extLst>
              </a:tr>
              <a:tr h="381970">
                <a:tc>
                  <a:txBody>
                    <a:bodyPr/>
                    <a:lstStyle/>
                    <a:p>
                      <a:r>
                        <a:rPr lang="en-GB" sz="2200"/>
                        <a:t>Best For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Small datasets, calculations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Large datasets, managing relationships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224830638"/>
                  </a:ext>
                </a:extLst>
              </a:tr>
              <a:tr h="381970">
                <a:tc>
                  <a:txBody>
                    <a:bodyPr/>
                    <a:lstStyle/>
                    <a:p>
                      <a:r>
                        <a:rPr lang="en-GB" sz="2200"/>
                        <a:t>Multi-User Support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Limited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Supports multi-user access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4102898565"/>
                  </a:ext>
                </a:extLst>
              </a:tr>
              <a:tr h="381970">
                <a:tc>
                  <a:txBody>
                    <a:bodyPr/>
                    <a:lstStyle/>
                    <a:p>
                      <a:r>
                        <a:rPr lang="en-GB" sz="2200"/>
                        <a:t>Querying Data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Basic filtering, PivotTables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Advanced queries using SQL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034184087"/>
                  </a:ext>
                </a:extLst>
              </a:tr>
              <a:tr h="381970">
                <a:tc>
                  <a:txBody>
                    <a:bodyPr/>
                    <a:lstStyle/>
                    <a:p>
                      <a:r>
                        <a:rPr lang="en-GB" sz="2200"/>
                        <a:t>Data Integrity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Prone to duplication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Ensures referential integrity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382132600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008207A4-B348-AA82-5798-F98145694B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7747" y="1638022"/>
            <a:ext cx="788388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🔍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When to Use Excel vs. Access?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D4E9C09-4BDB-58A6-F558-A734E33808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4055" y="5351092"/>
            <a:ext cx="877651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💡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Access when handling large, relational datasets.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539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op 17 Microsoft Office Applications | Features, Uses &amp; Tips">
            <a:extLst>
              <a:ext uri="{FF2B5EF4-FFF2-40B4-BE49-F238E27FC236}">
                <a16:creationId xmlns:a16="http://schemas.microsoft.com/office/drawing/2014/main" id="{DD394A5C-1BA9-2906-0757-766ED4869D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800"/>
            <a:ext cx="12192000" cy="650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60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E44FF-7289-D973-8137-7780A4097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Access Interface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3A5D5-D2FF-C46D-E6B6-5C641DFD2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🖥️ </a:t>
            </a:r>
            <a:r>
              <a:rPr lang="en-GB" b="1" dirty="0"/>
              <a:t>Key Components</a:t>
            </a:r>
            <a:r>
              <a:rPr lang="en-GB" dirty="0"/>
              <a:t>:</a:t>
            </a:r>
          </a:p>
          <a:p>
            <a:r>
              <a:rPr lang="en-GB" dirty="0"/>
              <a:t>📌 </a:t>
            </a:r>
            <a:r>
              <a:rPr lang="en-GB" b="1" dirty="0"/>
              <a:t>Navigation Pane</a:t>
            </a:r>
            <a:r>
              <a:rPr lang="en-GB" dirty="0"/>
              <a:t> – Lists database objects (Tables, Queries, Forms, Reports)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Ribbon</a:t>
            </a:r>
            <a:r>
              <a:rPr lang="en-GB" dirty="0"/>
              <a:t> – Contains commands for managing and editing database objects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Tables</a:t>
            </a:r>
            <a:r>
              <a:rPr lang="en-GB" dirty="0"/>
              <a:t> – Where all raw data is stored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Queries</a:t>
            </a:r>
            <a:r>
              <a:rPr lang="en-GB" dirty="0"/>
              <a:t> – Retrieve and manipulate data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Forms</a:t>
            </a:r>
            <a:r>
              <a:rPr lang="en-GB" dirty="0"/>
              <a:t> – Used for easier data entry</a:t>
            </a:r>
            <a:br>
              <a:rPr lang="en-GB" dirty="0"/>
            </a:br>
            <a:r>
              <a:rPr lang="en-GB" dirty="0"/>
              <a:t>📌 </a:t>
            </a:r>
            <a:r>
              <a:rPr lang="en-GB" b="1" dirty="0"/>
              <a:t>Reports</a:t>
            </a:r>
            <a:r>
              <a:rPr lang="en-GB" dirty="0"/>
              <a:t> – Summarize and present data professionally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792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853D2-1600-C73E-4C9B-F3BF0B04B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🖥️ Key Tabs in MS Access &amp; Their Functions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67ACE7-09B0-6C8D-B0CB-D7FCDEE9EB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419336"/>
              </p:ext>
            </p:extLst>
          </p:nvPr>
        </p:nvGraphicFramePr>
        <p:xfrm>
          <a:off x="860927" y="1508063"/>
          <a:ext cx="10711628" cy="428390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509290">
                  <a:extLst>
                    <a:ext uri="{9D8B030D-6E8A-4147-A177-3AD203B41FA5}">
                      <a16:colId xmlns:a16="http://schemas.microsoft.com/office/drawing/2014/main" val="2520672662"/>
                    </a:ext>
                  </a:extLst>
                </a:gridCol>
                <a:gridCol w="8202338">
                  <a:extLst>
                    <a:ext uri="{9D8B030D-6E8A-4147-A177-3AD203B41FA5}">
                      <a16:colId xmlns:a16="http://schemas.microsoft.com/office/drawing/2014/main" val="3103754657"/>
                    </a:ext>
                  </a:extLst>
                </a:gridCol>
              </a:tblGrid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Tab Name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Function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3317778276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File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Create, open, save, print, and manage database options.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1947505213"/>
                  </a:ext>
                </a:extLst>
              </a:tr>
              <a:tr h="323278">
                <a:tc>
                  <a:txBody>
                    <a:bodyPr/>
                    <a:lstStyle/>
                    <a:p>
                      <a:r>
                        <a:rPr lang="en-GB" sz="2000" b="1"/>
                        <a:t>Home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Basic editing functions (copy, paste, sort, filter, search records).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3135400514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Create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Create new tables, queries, forms, reports, and macros.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1826025388"/>
                  </a:ext>
                </a:extLst>
              </a:tr>
              <a:tr h="323278">
                <a:tc>
                  <a:txBody>
                    <a:bodyPr/>
                    <a:lstStyle/>
                    <a:p>
                      <a:r>
                        <a:rPr lang="en-GB" sz="2000" b="1"/>
                        <a:t>External Data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Import/export data from Excel, CSV, SQL Server, and other databases.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2509948715"/>
                  </a:ext>
                </a:extLst>
              </a:tr>
              <a:tr h="323278">
                <a:tc>
                  <a:txBody>
                    <a:bodyPr/>
                    <a:lstStyle/>
                    <a:p>
                      <a:r>
                        <a:rPr lang="en-GB" sz="2000" b="1"/>
                        <a:t>Database Tools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Relationship management, data analysis, database splitting, and encryption.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3374667591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Fields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Modify table fields, data types, and properties.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553129812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Table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Manage table layout, keys, and properties.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1501578076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Query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Design and execute queries to retrieve specific data.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428273796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Form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Create, customize, and manage forms for data entry.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2749401634"/>
                  </a:ext>
                </a:extLst>
              </a:tr>
              <a:tr h="308853">
                <a:tc>
                  <a:txBody>
                    <a:bodyPr/>
                    <a:lstStyle/>
                    <a:p>
                      <a:r>
                        <a:rPr lang="en-GB" sz="2000" b="1"/>
                        <a:t>Report</a:t>
                      </a:r>
                      <a:endParaRPr lang="en-GB" sz="2000"/>
                    </a:p>
                  </a:txBody>
                  <a:tcPr marL="84647" marR="84647" marT="42323" marB="42323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Design reports for presenting and summarizing data.</a:t>
                      </a:r>
                    </a:p>
                  </a:txBody>
                  <a:tcPr marL="84647" marR="84647" marT="42323" marB="42323" anchor="ctr"/>
                </a:tc>
                <a:extLst>
                  <a:ext uri="{0D108BD9-81ED-4DB2-BD59-A6C34878D82A}">
                    <a16:rowId xmlns:a16="http://schemas.microsoft.com/office/drawing/2014/main" val="27198178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21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49C51-FBFB-429F-20F8-11BEE95A1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New Blank Database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911322-15CD-263C-0A65-55755A450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🛠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Step-by-Step Instructions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1️⃣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Open Microsoft Access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2️⃣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Click "Blank Database"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3️⃣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Enter Database Name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→ Type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ea typeface="+mn-ea"/>
                <a:cs typeface="+mn-cs"/>
              </a:rPr>
              <a:t>Bookstore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(Bookstore.accdb)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4️⃣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Choose a Save Location</a:t>
            </a:r>
            <a:b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5️⃣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Click Create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You have now set up a new database!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79106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21BC8C-691C-731C-8BE6-E9C9900706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Creating and Designing Tables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53FC4E0-0E1C-537F-EC55-50FA976E07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</a:t>
            </a:r>
          </a:p>
          <a:p>
            <a:r>
              <a:rPr lang="en-GB" dirty="0">
                <a:hlinkClick r:id="rId2"/>
              </a:rPr>
              <a:t>https://uwtsd.hosted.panopto.com/Panopto/Pages/Viewer.aspx?id=ab2db5fa-3106-413d-afe5-b28900ea4dcf&amp;start=0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184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DFB8A1F-8295-D01D-6FAF-D2CC725CB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Tables?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B71102-FD42-E2CC-39D8-3F0AF7164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💡 </a:t>
            </a:r>
            <a:r>
              <a:rPr lang="en-GB" b="1" dirty="0"/>
              <a:t>A table is the foundation of a database.</a:t>
            </a:r>
            <a:r>
              <a:rPr lang="en-GB" dirty="0"/>
              <a:t> It stores structured data in </a:t>
            </a:r>
            <a:r>
              <a:rPr lang="en-GB" b="1" dirty="0"/>
              <a:t>rows (records) and columns (fields).</a:t>
            </a:r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Example:</a:t>
            </a:r>
            <a:br>
              <a:rPr lang="en-GB" dirty="0"/>
            </a:br>
            <a:r>
              <a:rPr lang="en-GB" dirty="0"/>
              <a:t>A bookstore needs to store book details, customer information, and sales records in an </a:t>
            </a:r>
            <a:r>
              <a:rPr lang="en-GB" b="1" dirty="0"/>
              <a:t>organized</a:t>
            </a:r>
            <a:r>
              <a:rPr lang="en-GB" dirty="0"/>
              <a:t> manner.</a:t>
            </a:r>
          </a:p>
          <a:p>
            <a:r>
              <a:rPr lang="en-GB" dirty="0"/>
              <a:t>🛠 </a:t>
            </a:r>
            <a:r>
              <a:rPr lang="en-GB" b="1" dirty="0"/>
              <a:t>Key Table Design Principles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✔️ Each table should store a </a:t>
            </a:r>
            <a:r>
              <a:rPr lang="en-GB" b="1" dirty="0"/>
              <a:t>single type of entity</a:t>
            </a:r>
            <a:r>
              <a:rPr lang="en-GB" dirty="0"/>
              <a:t> (Books, Customers, Sales)</a:t>
            </a:r>
            <a:br>
              <a:rPr lang="en-GB" dirty="0"/>
            </a:br>
            <a:r>
              <a:rPr lang="en-GB" dirty="0"/>
              <a:t>✔️ Each field should have an </a:t>
            </a:r>
            <a:r>
              <a:rPr lang="en-GB" b="1" dirty="0"/>
              <a:t>appropriate data type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Primary Keys</a:t>
            </a:r>
            <a:r>
              <a:rPr lang="en-GB" dirty="0"/>
              <a:t> uniquely identify each record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467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6385C-FBB6-AB06-04F1-E6704781C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Books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7E91D-A582-5D11-5E46-3DD3CD29F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0"/>
            <a:ext cx="11481847" cy="4744249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📌 </a:t>
            </a:r>
            <a:r>
              <a:rPr lang="en-GB" sz="2000" b="1" dirty="0"/>
              <a:t>Steps to Create a Books Table:</a:t>
            </a:r>
            <a:br>
              <a:rPr lang="en-GB" sz="2000" dirty="0"/>
            </a:br>
            <a:r>
              <a:rPr lang="en-GB" sz="2000" dirty="0"/>
              <a:t>1️⃣ Open </a:t>
            </a:r>
            <a:r>
              <a:rPr lang="en-GB" sz="2000" b="1" dirty="0"/>
              <a:t>MS Access</a:t>
            </a:r>
            <a:br>
              <a:rPr lang="en-GB" sz="2000" dirty="0"/>
            </a:br>
            <a:r>
              <a:rPr lang="en-GB" sz="2000" dirty="0"/>
              <a:t>2️⃣ Go to </a:t>
            </a:r>
            <a:r>
              <a:rPr lang="en-GB" sz="2000" b="1" dirty="0"/>
              <a:t>Create → Table Design</a:t>
            </a:r>
            <a:br>
              <a:rPr lang="en-GB" sz="2000" dirty="0"/>
            </a:br>
            <a:r>
              <a:rPr lang="en-GB" sz="2000" dirty="0"/>
              <a:t>3️⃣ Define the following fields: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9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4️⃣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Set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BookID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as the Primary Key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5️⃣ Save the table as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Books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4584FA6-B7E8-33AB-9C5D-B2C3E9F7E2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065004"/>
              </p:ext>
            </p:extLst>
          </p:nvPr>
        </p:nvGraphicFramePr>
        <p:xfrm>
          <a:off x="1127760" y="2474194"/>
          <a:ext cx="10328367" cy="265975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442789">
                  <a:extLst>
                    <a:ext uri="{9D8B030D-6E8A-4147-A177-3AD203B41FA5}">
                      <a16:colId xmlns:a16="http://schemas.microsoft.com/office/drawing/2014/main" val="3990410003"/>
                    </a:ext>
                  </a:extLst>
                </a:gridCol>
                <a:gridCol w="3442789">
                  <a:extLst>
                    <a:ext uri="{9D8B030D-6E8A-4147-A177-3AD203B41FA5}">
                      <a16:colId xmlns:a16="http://schemas.microsoft.com/office/drawing/2014/main" val="1834572892"/>
                    </a:ext>
                  </a:extLst>
                </a:gridCol>
                <a:gridCol w="3442789">
                  <a:extLst>
                    <a:ext uri="{9D8B030D-6E8A-4147-A177-3AD203B41FA5}">
                      <a16:colId xmlns:a16="http://schemas.microsoft.com/office/drawing/2014/main" val="2441645874"/>
                    </a:ext>
                  </a:extLst>
                </a:gridCol>
              </a:tblGrid>
              <a:tr h="465192">
                <a:tc>
                  <a:txBody>
                    <a:bodyPr/>
                    <a:lstStyle/>
                    <a:p>
                      <a:r>
                        <a:rPr lang="en-GB" sz="1800" b="1" dirty="0"/>
                        <a:t>Field Name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Data Type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Description</a:t>
                      </a:r>
                      <a:endParaRPr lang="en-GB" sz="1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8388480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 dirty="0" err="1"/>
                        <a:t>BookID</a:t>
                      </a:r>
                      <a:endParaRPr lang="en-GB" sz="1800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Number 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Unique identifier for each book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8913523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 dirty="0"/>
                        <a:t>Title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Short Text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Name of the book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75143043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/>
                        <a:t>Author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Short Text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Author of the book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2276108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 dirty="0"/>
                        <a:t>Genre</a:t>
                      </a:r>
                      <a:endParaRPr lang="en-GB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Short Text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Fiction, Non-fiction, etc.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794205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/>
                        <a:t>Price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Currency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Cost of the book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20036494"/>
                  </a:ext>
                </a:extLst>
              </a:tr>
              <a:tr h="352940">
                <a:tc>
                  <a:txBody>
                    <a:bodyPr/>
                    <a:lstStyle/>
                    <a:p>
                      <a:r>
                        <a:rPr lang="en-GB" sz="1800" b="1"/>
                        <a:t>StockQuantity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Number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Number of copies available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15669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24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7DE64B-7AA3-7486-DA90-E226DE6BB7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072" y="1294335"/>
            <a:ext cx="10517856" cy="3800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14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0BBB0-9720-CB8C-ADF3-0349F23CC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Data Types &amp; Primary Keys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6E7B5-6FF0-BF55-7D50-5C55EC7D1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📌 </a:t>
            </a:r>
            <a:r>
              <a:rPr lang="en-GB" b="1" dirty="0"/>
              <a:t>Common Data Types in MS Access: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Short Text</a:t>
            </a:r>
            <a:r>
              <a:rPr lang="en-GB" dirty="0"/>
              <a:t> – Names, addresses, descriptions (up to 255 characters)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Long Text</a:t>
            </a:r>
            <a:r>
              <a:rPr lang="en-GB" dirty="0"/>
              <a:t> – Longer text (more than 255 characters)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Number</a:t>
            </a:r>
            <a:r>
              <a:rPr lang="en-GB" dirty="0"/>
              <a:t> – For numerical values (Integer, Decimal,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Currency</a:t>
            </a:r>
            <a:r>
              <a:rPr lang="en-GB" dirty="0"/>
              <a:t> – For money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Date/Time</a:t>
            </a:r>
            <a:r>
              <a:rPr lang="en-GB" dirty="0"/>
              <a:t> – For dates and timestamps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AutoNumber</a:t>
            </a:r>
            <a:r>
              <a:rPr lang="en-GB" dirty="0"/>
              <a:t> – Generates unique IDs automatically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Yes/No</a:t>
            </a:r>
            <a:r>
              <a:rPr lang="en-GB" dirty="0"/>
              <a:t> – Boolean values (True/False)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Primary Key</a:t>
            </a:r>
            <a:r>
              <a:rPr lang="en-GB" dirty="0"/>
              <a:t> ensures each record is </a:t>
            </a:r>
            <a:r>
              <a:rPr lang="en-GB" b="1" dirty="0"/>
              <a:t>unique and identifiable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✔️ Cannot have duplicate values</a:t>
            </a:r>
            <a:br>
              <a:rPr lang="en-GB" dirty="0"/>
            </a:br>
            <a:r>
              <a:rPr lang="en-GB" dirty="0"/>
              <a:t>✔️ Automatically indexed for fast searching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5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0F65E-0865-C493-8D65-3D10AFC52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Customers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2B4E3-1267-7791-B041-66E6107ED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Create a Customers Table: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1️⃣ Go to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Create → Table Design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2️⃣ Define the following fields: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3️⃣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CustomerID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as the Primary Key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4️⃣ Save the table as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Customers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A37A33-45C3-73AD-6195-345029A9476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8022197"/>
              </p:ext>
            </p:extLst>
          </p:nvPr>
        </p:nvGraphicFramePr>
        <p:xfrm>
          <a:off x="578394" y="2649810"/>
          <a:ext cx="11035212" cy="237314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678404">
                  <a:extLst>
                    <a:ext uri="{9D8B030D-6E8A-4147-A177-3AD203B41FA5}">
                      <a16:colId xmlns:a16="http://schemas.microsoft.com/office/drawing/2014/main" val="3934669671"/>
                    </a:ext>
                  </a:extLst>
                </a:gridCol>
                <a:gridCol w="3678404">
                  <a:extLst>
                    <a:ext uri="{9D8B030D-6E8A-4147-A177-3AD203B41FA5}">
                      <a16:colId xmlns:a16="http://schemas.microsoft.com/office/drawing/2014/main" val="1209114947"/>
                    </a:ext>
                  </a:extLst>
                </a:gridCol>
                <a:gridCol w="3678404">
                  <a:extLst>
                    <a:ext uri="{9D8B030D-6E8A-4147-A177-3AD203B41FA5}">
                      <a16:colId xmlns:a16="http://schemas.microsoft.com/office/drawing/2014/main" val="1092657576"/>
                    </a:ext>
                  </a:extLst>
                </a:gridCol>
              </a:tblGrid>
              <a:tr h="362900">
                <a:tc>
                  <a:txBody>
                    <a:bodyPr/>
                    <a:lstStyle/>
                    <a:p>
                      <a:r>
                        <a:rPr lang="en-GB" sz="2000" b="1"/>
                        <a:t>Field Name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Data Type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Description</a:t>
                      </a:r>
                      <a:endParaRPr lang="en-GB" sz="2000" dirty="0"/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3054586379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 err="1"/>
                        <a:t>CustomerID</a:t>
                      </a:r>
                      <a:endParaRPr lang="en-GB" sz="2000" dirty="0"/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Number</a:t>
                      </a:r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Unique customer identifier</a:t>
                      </a:r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7335587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/>
                        <a:t>FirstName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Short Text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Customer’s first name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351691656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/>
                        <a:t>LastName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Short Text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Customer’s last name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4235081914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/>
                        <a:t>Email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Short Text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Customer’s email address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365154176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/>
                        <a:t>Phone</a:t>
                      </a:r>
                      <a:endParaRPr lang="en-GB" sz="2000" dirty="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Short Text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Contact number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37310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175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69AC2-DC2B-121E-FD6B-AAA37F628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Sales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B2263-C8CA-4C9C-649B-F1D1CBB9F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Create a Sales Table: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1️⃣ Go to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Create → Table Design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2️⃣ Define the following fields: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3️⃣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Set </a:t>
            </a:r>
            <a:r>
              <a:rPr kumimoji="0" lang="en-US" alt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SaleID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as the Primary Key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4️⃣ Save the table as </a:t>
            </a: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Sales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35F053F-A98D-9832-4964-C963CE433C9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81381066"/>
              </p:ext>
            </p:extLst>
          </p:nvPr>
        </p:nvGraphicFramePr>
        <p:xfrm>
          <a:off x="355600" y="2532244"/>
          <a:ext cx="11480799" cy="237314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076756">
                  <a:extLst>
                    <a:ext uri="{9D8B030D-6E8A-4147-A177-3AD203B41FA5}">
                      <a16:colId xmlns:a16="http://schemas.microsoft.com/office/drawing/2014/main" val="1657281379"/>
                    </a:ext>
                  </a:extLst>
                </a:gridCol>
                <a:gridCol w="3866606">
                  <a:extLst>
                    <a:ext uri="{9D8B030D-6E8A-4147-A177-3AD203B41FA5}">
                      <a16:colId xmlns:a16="http://schemas.microsoft.com/office/drawing/2014/main" val="2436707810"/>
                    </a:ext>
                  </a:extLst>
                </a:gridCol>
                <a:gridCol w="4537437">
                  <a:extLst>
                    <a:ext uri="{9D8B030D-6E8A-4147-A177-3AD203B41FA5}">
                      <a16:colId xmlns:a16="http://schemas.microsoft.com/office/drawing/2014/main" val="2159771471"/>
                    </a:ext>
                  </a:extLst>
                </a:gridCol>
              </a:tblGrid>
              <a:tr h="362900">
                <a:tc>
                  <a:txBody>
                    <a:bodyPr/>
                    <a:lstStyle/>
                    <a:p>
                      <a:r>
                        <a:rPr lang="en-GB" sz="2000" b="1"/>
                        <a:t>Field Name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Type</a:t>
                      </a:r>
                      <a:endParaRPr lang="en-GB" sz="2000" dirty="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Description</a:t>
                      </a:r>
                      <a:endParaRPr lang="en-GB" sz="2000"/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4079491948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 err="1"/>
                        <a:t>SaleID</a:t>
                      </a:r>
                      <a:endParaRPr lang="en-GB" sz="2000" dirty="0"/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Number </a:t>
                      </a:r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Unique sale identifier</a:t>
                      </a:r>
                    </a:p>
                  </a:txBody>
                  <a:tcPr marL="90725" marR="90725" marT="45362" marB="45362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3012123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 err="1"/>
                        <a:t>CustomerID</a:t>
                      </a:r>
                      <a:endParaRPr lang="en-GB" sz="2000" dirty="0"/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Number</a:t>
                      </a:r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Links to </a:t>
                      </a:r>
                      <a:r>
                        <a:rPr lang="en-GB" sz="2000" dirty="0" err="1"/>
                        <a:t>CustomerID</a:t>
                      </a:r>
                      <a:r>
                        <a:rPr lang="en-GB" sz="2000" dirty="0"/>
                        <a:t> in Customers table</a:t>
                      </a:r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0717488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 err="1"/>
                        <a:t>BookID</a:t>
                      </a:r>
                      <a:endParaRPr lang="en-GB" sz="2000" dirty="0"/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Number</a:t>
                      </a:r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Links to </a:t>
                      </a:r>
                      <a:r>
                        <a:rPr lang="en-GB" sz="2000" dirty="0" err="1"/>
                        <a:t>BookID</a:t>
                      </a:r>
                      <a:r>
                        <a:rPr lang="en-GB" sz="2000" dirty="0"/>
                        <a:t> in Books table</a:t>
                      </a:r>
                    </a:p>
                  </a:txBody>
                  <a:tcPr marL="90725" marR="90725" marT="45362" marB="45362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30805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/>
                        <a:t>Quantity</a:t>
                      </a:r>
                      <a:endParaRPr lang="en-GB" sz="2000" dirty="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Number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Number of books purchased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1470170697"/>
                  </a:ext>
                </a:extLst>
              </a:tr>
              <a:tr h="362900">
                <a:tc>
                  <a:txBody>
                    <a:bodyPr/>
                    <a:lstStyle/>
                    <a:p>
                      <a:r>
                        <a:rPr lang="en-GB" sz="2000" b="1" dirty="0" err="1"/>
                        <a:t>SaleDate</a:t>
                      </a:r>
                      <a:endParaRPr lang="en-GB" sz="2000" dirty="0"/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Date/Time</a:t>
                      </a:r>
                    </a:p>
                  </a:txBody>
                  <a:tcPr marL="90725" marR="90725" marT="45362" marB="45362"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Date of purchase</a:t>
                      </a:r>
                    </a:p>
                  </a:txBody>
                  <a:tcPr marL="90725" marR="90725" marT="45362" marB="45362" anchor="ctr"/>
                </a:tc>
                <a:extLst>
                  <a:ext uri="{0D108BD9-81ED-4DB2-BD59-A6C34878D82A}">
                    <a16:rowId xmlns:a16="http://schemas.microsoft.com/office/drawing/2014/main" val="2226990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10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A9D2EB-E203-50DA-5763-BA7D2F93F6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Creating Relationships &amp; Data Integrity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4A8EF71-8069-EB51-FDFD-8D0EDDD7EB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</a:t>
            </a:r>
          </a:p>
          <a:p>
            <a:r>
              <a:rPr lang="en-GB" dirty="0">
                <a:hlinkClick r:id="rId2"/>
              </a:rPr>
              <a:t>https://uwtsd.hosted.panopto.com/Panopto/Pages/Viewer.aspx?id=fe372599-d997-4e70-ba64-b28900ea4dcd&amp;start=0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348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DAFF2-7D53-91AD-073D-C9F456539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Relationships?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3C9AD-7A31-7176-C9FB-422668B76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💡 </a:t>
            </a:r>
            <a:r>
              <a:rPr lang="en-GB" b="1" dirty="0"/>
              <a:t>A relational database links tables to avoid data redundancy.</a:t>
            </a:r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Example:</a:t>
            </a:r>
            <a:br>
              <a:rPr lang="en-GB" dirty="0"/>
            </a:br>
            <a:r>
              <a:rPr lang="en-GB" dirty="0"/>
              <a:t>A customer buys a book → Instead of entering customer details </a:t>
            </a:r>
            <a:r>
              <a:rPr lang="en-GB" b="1" dirty="0"/>
              <a:t>every time</a:t>
            </a:r>
            <a:r>
              <a:rPr lang="en-GB" dirty="0"/>
              <a:t>, we just </a:t>
            </a:r>
            <a:r>
              <a:rPr lang="en-GB" b="1" dirty="0"/>
              <a:t>reference the </a:t>
            </a:r>
            <a:r>
              <a:rPr lang="en-GB" b="1" dirty="0" err="1"/>
              <a:t>CustomerID</a:t>
            </a:r>
            <a:r>
              <a:rPr lang="en-GB" dirty="0"/>
              <a:t>.</a:t>
            </a:r>
          </a:p>
          <a:p>
            <a:r>
              <a:rPr lang="en-GB" dirty="0"/>
              <a:t>✔️ </a:t>
            </a:r>
            <a:r>
              <a:rPr lang="en-GB" b="1" dirty="0"/>
              <a:t>Efficiency:</a:t>
            </a:r>
            <a:r>
              <a:rPr lang="en-GB" dirty="0"/>
              <a:t> No duplicate data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Data Integrity:</a:t>
            </a:r>
            <a:r>
              <a:rPr lang="en-GB" dirty="0"/>
              <a:t> Prevents orphan records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Scalability:</a:t>
            </a:r>
            <a:r>
              <a:rPr lang="en-GB" dirty="0"/>
              <a:t> Easy to update and manage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81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2D633-3D04-37CD-E14F-7FC0300CA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 dirty="0"/>
              <a:t>Defining One-to-Many Relationships (Foreign Key)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FD16DCB-BF21-43CD-479E-4718B1057C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💡 </a:t>
            </a:r>
            <a:r>
              <a:rPr lang="en-GB" b="1" dirty="0"/>
              <a:t>One-to-Many Relationship: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One Customer</a:t>
            </a:r>
            <a:r>
              <a:rPr lang="en-GB" dirty="0"/>
              <a:t> can have </a:t>
            </a:r>
            <a:r>
              <a:rPr lang="en-GB" b="1" dirty="0"/>
              <a:t>many Sales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One Book</a:t>
            </a:r>
            <a:r>
              <a:rPr lang="en-GB" dirty="0"/>
              <a:t> can be sold in </a:t>
            </a:r>
            <a:r>
              <a:rPr lang="en-GB" b="1" dirty="0"/>
              <a:t>multiple Sales</a:t>
            </a:r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Steps to Define Relationships:</a:t>
            </a:r>
            <a:br>
              <a:rPr lang="en-GB" dirty="0"/>
            </a:br>
            <a:r>
              <a:rPr lang="en-GB" dirty="0"/>
              <a:t>1️⃣ Go to </a:t>
            </a:r>
            <a:r>
              <a:rPr lang="en-GB" b="1" dirty="0"/>
              <a:t>Database Tools → Relationships</a:t>
            </a:r>
            <a:br>
              <a:rPr lang="en-GB" dirty="0"/>
            </a:br>
            <a:r>
              <a:rPr lang="en-GB" dirty="0"/>
              <a:t>2️⃣ Add </a:t>
            </a:r>
            <a:r>
              <a:rPr lang="en-GB" b="1" dirty="0"/>
              <a:t>Customers, Books, and Sales tables</a:t>
            </a:r>
            <a:br>
              <a:rPr lang="en-GB" dirty="0"/>
            </a:br>
            <a:r>
              <a:rPr lang="en-GB" dirty="0"/>
              <a:t>3️⃣ Drag </a:t>
            </a:r>
            <a:r>
              <a:rPr lang="en-GB" b="1" dirty="0" err="1"/>
              <a:t>CustomerID</a:t>
            </a:r>
            <a:r>
              <a:rPr lang="en-GB" b="1" dirty="0"/>
              <a:t> from Customers → </a:t>
            </a:r>
            <a:r>
              <a:rPr lang="en-GB" b="1" dirty="0" err="1"/>
              <a:t>CustomerID</a:t>
            </a:r>
            <a:r>
              <a:rPr lang="en-GB" b="1" dirty="0"/>
              <a:t> in Sales</a:t>
            </a:r>
            <a:br>
              <a:rPr lang="en-GB" dirty="0"/>
            </a:br>
            <a:r>
              <a:rPr lang="en-GB" dirty="0"/>
              <a:t>4️⃣ Drag </a:t>
            </a:r>
            <a:r>
              <a:rPr lang="en-GB" b="1" dirty="0" err="1"/>
              <a:t>BookID</a:t>
            </a:r>
            <a:r>
              <a:rPr lang="en-GB" b="1" dirty="0"/>
              <a:t> from Books → </a:t>
            </a:r>
            <a:r>
              <a:rPr lang="en-GB" b="1" dirty="0" err="1"/>
              <a:t>BookID</a:t>
            </a:r>
            <a:r>
              <a:rPr lang="en-GB" b="1" dirty="0"/>
              <a:t> in Sales</a:t>
            </a:r>
            <a:br>
              <a:rPr lang="en-GB" dirty="0"/>
            </a:br>
            <a:r>
              <a:rPr lang="en-GB" dirty="0"/>
              <a:t>5️⃣ Check </a:t>
            </a:r>
            <a:r>
              <a:rPr lang="en-GB" b="1" dirty="0"/>
              <a:t>"Enforce Referential Integrity"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38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101A0-50DB-8EEB-DE09-F79282D2C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Enforcing Referential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72F8B-B20C-8289-3E7E-70FC4A7A70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Why is Referential Integrity Important?</a:t>
            </a:r>
            <a:br>
              <a:rPr lang="en-GB" dirty="0"/>
            </a:br>
            <a:r>
              <a:rPr lang="en-GB" dirty="0"/>
              <a:t>✔️ Prevents </a:t>
            </a:r>
            <a:r>
              <a:rPr lang="en-GB" b="1" dirty="0"/>
              <a:t>orphan records</a:t>
            </a:r>
            <a:r>
              <a:rPr lang="en-GB" dirty="0"/>
              <a:t> (Sales must have valid Customers &amp; Books)</a:t>
            </a:r>
            <a:br>
              <a:rPr lang="en-GB" dirty="0"/>
            </a:br>
            <a:r>
              <a:rPr lang="en-GB" dirty="0"/>
              <a:t>✔️ Ensures </a:t>
            </a:r>
            <a:r>
              <a:rPr lang="en-GB" b="1" dirty="0"/>
              <a:t>data consistency</a:t>
            </a:r>
            <a:br>
              <a:rPr lang="en-GB" dirty="0"/>
            </a:br>
            <a:r>
              <a:rPr lang="en-GB" dirty="0"/>
              <a:t>✔️ Supports </a:t>
            </a:r>
            <a:r>
              <a:rPr lang="en-GB" b="1" dirty="0"/>
              <a:t>Cascade Update/Delete</a:t>
            </a:r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Cascade Options: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Cascade Update</a:t>
            </a:r>
            <a:r>
              <a:rPr lang="en-GB" dirty="0"/>
              <a:t> → Automatically updates foreign keys if the primary key changes.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Cascade Delete</a:t>
            </a:r>
            <a:r>
              <a:rPr lang="en-GB" dirty="0"/>
              <a:t> → Automatically deletes related records if a parent record is deleted.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16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F51C83-6E03-3E4A-7900-5CA3831DDA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Creating Forms for Data Entry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43DAD92-7039-4DBF-B25B-7FDC94FE38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</a:t>
            </a:r>
          </a:p>
          <a:p>
            <a:r>
              <a:rPr lang="en-GB" dirty="0">
                <a:hlinkClick r:id="rId2"/>
              </a:rPr>
              <a:t>https://uwtsd.hosted.panopto.com/Panopto/Pages/Viewer.aspx?id=23cbf87b-43c7-4496-85e0-b28900ea4dc8&amp;start=0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9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785D3A-63CB-728F-17EC-36B359254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8E1DC-7813-B852-092A-E9C629A25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Forms for Data Entry?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4DDE6-9A25-B8EA-8050-0529EBEAB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💡 </a:t>
            </a:r>
            <a:r>
              <a:rPr lang="en-GB" sz="2800" b="1" dirty="0"/>
              <a:t>Forms make data entry easier and reduce errors.</a:t>
            </a:r>
          </a:p>
          <a:p>
            <a:endParaRPr lang="en-GB" sz="2800" dirty="0"/>
          </a:p>
          <a:p>
            <a:r>
              <a:rPr lang="en-GB" sz="2800" dirty="0"/>
              <a:t>📌 </a:t>
            </a:r>
            <a:r>
              <a:rPr lang="en-GB" sz="2800" b="1" dirty="0"/>
              <a:t>Advantages of Forms:</a:t>
            </a:r>
          </a:p>
          <a:p>
            <a:pPr lvl="1"/>
            <a:r>
              <a:rPr lang="en-GB" sz="2800" dirty="0"/>
              <a:t>✔️ User-friendly interface for entering data</a:t>
            </a:r>
            <a:br>
              <a:rPr lang="en-GB" sz="2800" dirty="0"/>
            </a:br>
            <a:r>
              <a:rPr lang="en-GB" sz="2800" dirty="0"/>
              <a:t>✔️ Prevents accidental table modifications</a:t>
            </a:r>
            <a:br>
              <a:rPr lang="en-GB" sz="2800" dirty="0"/>
            </a:br>
            <a:r>
              <a:rPr lang="en-GB" sz="2800" dirty="0"/>
              <a:t>✔️ Can include </a:t>
            </a:r>
            <a:r>
              <a:rPr lang="en-GB" sz="2800" b="1" dirty="0"/>
              <a:t>dropdown lists, buttons, and formatting</a:t>
            </a:r>
            <a:br>
              <a:rPr lang="en-GB" sz="2800" dirty="0"/>
            </a:br>
            <a:r>
              <a:rPr lang="en-GB" sz="2800" dirty="0"/>
              <a:t>✔️ Allows </a:t>
            </a:r>
            <a:r>
              <a:rPr lang="en-GB" sz="2800" b="1" dirty="0"/>
              <a:t>controlled access</a:t>
            </a:r>
            <a:r>
              <a:rPr lang="en-GB" sz="2800" dirty="0"/>
              <a:t> (restrict user input)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203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C9A65-5B85-3715-A481-C70830E54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Book Entry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47BE7-6466-6D74-2874-8F7C1B9A7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Steps to Create a Simple Form:</a:t>
            </a:r>
          </a:p>
          <a:p>
            <a:endParaRPr lang="en-GB" b="1" dirty="0"/>
          </a:p>
          <a:p>
            <a:r>
              <a:rPr lang="en-GB" dirty="0"/>
              <a:t>1️⃣ Go to </a:t>
            </a:r>
            <a:r>
              <a:rPr lang="en-GB" b="1" dirty="0"/>
              <a:t>Create → Form Wizard</a:t>
            </a:r>
            <a:br>
              <a:rPr lang="en-GB" dirty="0"/>
            </a:br>
            <a:r>
              <a:rPr lang="en-GB" dirty="0"/>
              <a:t>2️⃣ Select the </a:t>
            </a:r>
            <a:r>
              <a:rPr lang="en-GB" b="1" dirty="0"/>
              <a:t>Books Table</a:t>
            </a:r>
            <a:br>
              <a:rPr lang="en-GB" dirty="0"/>
            </a:br>
            <a:r>
              <a:rPr lang="en-GB" dirty="0"/>
              <a:t>3️⃣ Choose </a:t>
            </a:r>
            <a:r>
              <a:rPr lang="en-GB" b="1" dirty="0"/>
              <a:t>all fields</a:t>
            </a:r>
            <a:r>
              <a:rPr lang="en-GB" dirty="0"/>
              <a:t> and click </a:t>
            </a:r>
            <a:r>
              <a:rPr lang="en-GB" b="1" dirty="0"/>
              <a:t>Next</a:t>
            </a:r>
            <a:br>
              <a:rPr lang="en-GB" dirty="0"/>
            </a:br>
            <a:r>
              <a:rPr lang="en-GB" dirty="0"/>
              <a:t>4️⃣ Choose a </a:t>
            </a:r>
            <a:r>
              <a:rPr lang="en-GB" b="1" dirty="0"/>
              <a:t>Columnar Layout</a:t>
            </a:r>
            <a:r>
              <a:rPr lang="en-GB" dirty="0"/>
              <a:t> and click </a:t>
            </a:r>
            <a:r>
              <a:rPr lang="en-GB" b="1" dirty="0"/>
              <a:t>Finish</a:t>
            </a:r>
            <a:br>
              <a:rPr lang="en-GB" dirty="0"/>
            </a:br>
            <a:r>
              <a:rPr lang="en-GB" dirty="0"/>
              <a:t>5️⃣ Test the form by entering a new book</a:t>
            </a:r>
          </a:p>
        </p:txBody>
      </p:sp>
    </p:spTree>
    <p:extLst>
      <p:ext uri="{BB962C8B-B14F-4D97-AF65-F5344CB8AC3E}">
        <p14:creationId xmlns:p14="http://schemas.microsoft.com/office/powerpoint/2010/main" val="10152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4E6C-BCC9-C54C-0375-4D82DFEDE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Customer Entry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C02DE-2E2B-E9E2-0685-280DE3D70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Steps to Create a Customer Form:</a:t>
            </a:r>
            <a:br>
              <a:rPr lang="en-GB" dirty="0"/>
            </a:br>
            <a:endParaRPr lang="en-GB" dirty="0"/>
          </a:p>
          <a:p>
            <a:r>
              <a:rPr lang="en-GB" dirty="0"/>
              <a:t>1️⃣ Go to </a:t>
            </a:r>
            <a:r>
              <a:rPr lang="en-GB" b="1" dirty="0"/>
              <a:t>Create → Form Wizard</a:t>
            </a:r>
            <a:br>
              <a:rPr lang="en-GB" dirty="0"/>
            </a:br>
            <a:r>
              <a:rPr lang="en-GB" dirty="0"/>
              <a:t>2️⃣ Select the </a:t>
            </a:r>
            <a:r>
              <a:rPr lang="en-GB" b="1" dirty="0"/>
              <a:t>Customers Table</a:t>
            </a:r>
            <a:br>
              <a:rPr lang="en-GB" dirty="0"/>
            </a:br>
            <a:r>
              <a:rPr lang="en-GB" dirty="0"/>
              <a:t>3️⃣ Include </a:t>
            </a:r>
            <a:r>
              <a:rPr lang="en-GB" b="1" dirty="0"/>
              <a:t>First Name, Last Name, Email, Phone</a:t>
            </a:r>
            <a:br>
              <a:rPr lang="en-GB" dirty="0"/>
            </a:br>
            <a:r>
              <a:rPr lang="en-GB" dirty="0"/>
              <a:t>4️⃣ Click </a:t>
            </a:r>
            <a:r>
              <a:rPr lang="en-GB" b="1" dirty="0"/>
              <a:t>Finish</a:t>
            </a:r>
            <a:br>
              <a:rPr lang="en-GB" dirty="0"/>
            </a:br>
            <a:r>
              <a:rPr lang="en-GB" dirty="0"/>
              <a:t>5️⃣ Customize by </a:t>
            </a:r>
            <a:r>
              <a:rPr lang="en-GB" b="1" dirty="0"/>
              <a:t>changing field positions and adding a title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81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845719-E5DC-6F78-FBA1-2ECF9B1A5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CE445-2FD4-15CB-AD77-E84BA8045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Sales Entry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AF219-3C78-EF31-BB9E-305CD258B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Steps to Create a Customer Form:</a:t>
            </a:r>
            <a:br>
              <a:rPr lang="en-GB" dirty="0"/>
            </a:br>
            <a:endParaRPr lang="en-GB" dirty="0"/>
          </a:p>
          <a:p>
            <a:r>
              <a:rPr lang="en-GB" dirty="0"/>
              <a:t>1️⃣ Go to </a:t>
            </a:r>
            <a:r>
              <a:rPr lang="en-GB" b="1" dirty="0"/>
              <a:t>Create → Form Wizard</a:t>
            </a:r>
            <a:br>
              <a:rPr lang="en-GB" dirty="0"/>
            </a:br>
            <a:r>
              <a:rPr lang="en-GB" dirty="0"/>
              <a:t>2️⃣ Select the </a:t>
            </a:r>
            <a:r>
              <a:rPr lang="en-GB" b="1" dirty="0"/>
              <a:t>Sales Table</a:t>
            </a:r>
            <a:br>
              <a:rPr lang="en-GB" dirty="0"/>
            </a:br>
            <a:r>
              <a:rPr lang="en-GB" dirty="0"/>
              <a:t>3️⃣ Include </a:t>
            </a:r>
            <a:r>
              <a:rPr lang="en-GB" b="1" dirty="0" err="1"/>
              <a:t>SalesID</a:t>
            </a:r>
            <a:r>
              <a:rPr lang="en-GB" b="1" dirty="0"/>
              <a:t>, </a:t>
            </a:r>
            <a:r>
              <a:rPr lang="en-GB" b="1" dirty="0" err="1"/>
              <a:t>CustomerID</a:t>
            </a:r>
            <a:r>
              <a:rPr lang="en-GB" b="1" dirty="0"/>
              <a:t>, </a:t>
            </a:r>
            <a:r>
              <a:rPr lang="en-GB" b="1" dirty="0" err="1"/>
              <a:t>BookId</a:t>
            </a:r>
            <a:r>
              <a:rPr lang="en-GB" b="1" dirty="0"/>
              <a:t>, Quantity, </a:t>
            </a:r>
            <a:r>
              <a:rPr lang="en-GB" b="1" dirty="0" err="1"/>
              <a:t>SalesDate</a:t>
            </a:r>
            <a:br>
              <a:rPr lang="en-GB" dirty="0"/>
            </a:br>
            <a:r>
              <a:rPr lang="en-GB" dirty="0"/>
              <a:t>4️⃣ Click </a:t>
            </a:r>
            <a:r>
              <a:rPr lang="en-GB" b="1" dirty="0"/>
              <a:t>Finish</a:t>
            </a:r>
            <a:br>
              <a:rPr lang="en-GB" dirty="0"/>
            </a:br>
            <a:r>
              <a:rPr lang="en-GB" dirty="0"/>
              <a:t>5️⃣ Customize by </a:t>
            </a:r>
            <a:r>
              <a:rPr lang="en-GB" b="1" dirty="0"/>
              <a:t>changing field positions and adding a title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82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1FAF-DF8E-1798-7732-B52705CA3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Combo Box to Sales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7A4E8-CC77-44DC-ECA8-B161AA033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💡 </a:t>
            </a:r>
            <a:r>
              <a:rPr lang="en-GB" b="1" dirty="0"/>
              <a:t>Combo Boxes simplify data selection by providing a dropdown list.</a:t>
            </a:r>
          </a:p>
          <a:p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Steps to Add a Combo Box for Book Title in Sales Form:</a:t>
            </a:r>
            <a:br>
              <a:rPr lang="en-GB" dirty="0"/>
            </a:br>
            <a:r>
              <a:rPr lang="en-GB" dirty="0"/>
              <a:t>1️⃣ Open </a:t>
            </a:r>
            <a:r>
              <a:rPr lang="en-GB" b="1" dirty="0"/>
              <a:t>Sales Form</a:t>
            </a:r>
            <a:r>
              <a:rPr lang="en-GB" dirty="0"/>
              <a:t> in </a:t>
            </a:r>
            <a:r>
              <a:rPr lang="en-GB" b="1" dirty="0"/>
              <a:t>Design View</a:t>
            </a:r>
            <a:br>
              <a:rPr lang="en-GB" dirty="0"/>
            </a:br>
            <a:r>
              <a:rPr lang="en-GB" dirty="0"/>
              <a:t>2️⃣ Select the </a:t>
            </a:r>
            <a:r>
              <a:rPr lang="en-GB" b="1" dirty="0" err="1"/>
              <a:t>BookID</a:t>
            </a:r>
            <a:r>
              <a:rPr lang="en-GB" b="1" dirty="0"/>
              <a:t> field</a:t>
            </a:r>
            <a:br>
              <a:rPr lang="en-GB" dirty="0"/>
            </a:br>
            <a:r>
              <a:rPr lang="en-GB" dirty="0"/>
              <a:t>3️⃣ Click on </a:t>
            </a:r>
            <a:r>
              <a:rPr lang="en-GB" b="1" dirty="0"/>
              <a:t>Combo Box</a:t>
            </a:r>
            <a:r>
              <a:rPr lang="en-GB" dirty="0"/>
              <a:t> in the </a:t>
            </a:r>
            <a:r>
              <a:rPr lang="en-GB" b="1" dirty="0"/>
              <a:t>Design Tab</a:t>
            </a:r>
            <a:br>
              <a:rPr lang="en-GB" dirty="0"/>
            </a:br>
            <a:r>
              <a:rPr lang="en-GB" dirty="0"/>
              <a:t>4️⃣ Choose </a:t>
            </a:r>
            <a:r>
              <a:rPr lang="en-GB" b="1" dirty="0"/>
              <a:t>Lookup values from Books Table</a:t>
            </a:r>
            <a:br>
              <a:rPr lang="en-GB" dirty="0"/>
            </a:br>
            <a:r>
              <a:rPr lang="en-GB" dirty="0"/>
              <a:t>5️⃣ Save &amp; test by selecting a book from the dropdown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90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A980-A6AC-6643-11D3-B00611D9A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Form Formatting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C1A56-7A9D-21F5-5EE9-2FBBF35E84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Improve the Form Appearance by: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Resizing Fields</a:t>
            </a:r>
            <a:r>
              <a:rPr lang="en-GB" dirty="0"/>
              <a:t> – Adjust text box sizes for readability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Changing Fonts &amp; </a:t>
            </a:r>
            <a:r>
              <a:rPr lang="en-GB" b="1" dirty="0" err="1"/>
              <a:t>Colors</a:t>
            </a:r>
            <a:r>
              <a:rPr lang="en-GB" dirty="0"/>
              <a:t> – Make forms visually appealing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Adding Labels &amp; Buttons</a:t>
            </a:r>
            <a:r>
              <a:rPr lang="en-GB" dirty="0"/>
              <a:t> – Improve navigation (e.g., "Save" &amp; "Close" buttons)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Grouping Related Fields</a:t>
            </a:r>
            <a:r>
              <a:rPr lang="en-GB" dirty="0"/>
              <a:t> – Organize information properly</a:t>
            </a:r>
          </a:p>
        </p:txBody>
      </p:sp>
    </p:spTree>
    <p:extLst>
      <p:ext uri="{BB962C8B-B14F-4D97-AF65-F5344CB8AC3E}">
        <p14:creationId xmlns:p14="http://schemas.microsoft.com/office/powerpoint/2010/main" val="309921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5F7679-5BA7-E15F-BA4B-33FC6D170F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Querying Data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C323B66-A781-EF01-52F0-3A7A669E22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Video</a:t>
            </a:r>
          </a:p>
          <a:p>
            <a:r>
              <a:rPr lang="en-GB" dirty="0">
                <a:hlinkClick r:id="rId2"/>
              </a:rPr>
              <a:t>https://uwtsd.hosted.panopto.com/Panopto/Pages/Viewer.aspx?id=2aacee38-9f28-42bf-89db-b28900ea4dc9&amp;start=0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749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91DDA-46DD-CDDE-4FA7-F6F4F0F9F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Need Queries?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6BBA-262B-3593-3CCE-BB311B8BD1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💡 </a:t>
            </a:r>
            <a:r>
              <a:rPr lang="en-GB" b="1" dirty="0"/>
              <a:t>Queries help retrieve, filter, and analyse data from tables efficiently.</a:t>
            </a:r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Example Scenarios in a Bookstore Database:</a:t>
            </a:r>
            <a:br>
              <a:rPr lang="en-GB" dirty="0"/>
            </a:br>
            <a:r>
              <a:rPr lang="en-GB" dirty="0"/>
              <a:t>✔️ Find all books currently in stock</a:t>
            </a:r>
            <a:br>
              <a:rPr lang="en-GB" dirty="0"/>
            </a:br>
            <a:r>
              <a:rPr lang="en-GB" dirty="0"/>
              <a:t>✔️ Retrieve a list of customers who purchased a specific book</a:t>
            </a:r>
            <a:br>
              <a:rPr lang="en-GB" dirty="0"/>
            </a:br>
            <a:r>
              <a:rPr lang="en-GB" dirty="0"/>
              <a:t>✔️ Filter books that cost less than $20</a:t>
            </a:r>
          </a:p>
          <a:p>
            <a:r>
              <a:rPr lang="en-GB" dirty="0"/>
              <a:t>📌 </a:t>
            </a:r>
            <a:r>
              <a:rPr lang="en-GB" b="1" dirty="0"/>
              <a:t>Query Benefits:</a:t>
            </a:r>
            <a:br>
              <a:rPr lang="en-GB" dirty="0"/>
            </a:br>
            <a:r>
              <a:rPr lang="en-GB" dirty="0"/>
              <a:t>✔️ Fast and structured data retrieval</a:t>
            </a:r>
            <a:br>
              <a:rPr lang="en-GB" dirty="0"/>
            </a:br>
            <a:r>
              <a:rPr lang="en-GB" dirty="0"/>
              <a:t>✔️ Filters data based on specific conditions</a:t>
            </a:r>
            <a:br>
              <a:rPr lang="en-GB" dirty="0"/>
            </a:br>
            <a:r>
              <a:rPr lang="en-GB" dirty="0"/>
              <a:t>✔️ Can be saved and reused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F07C-F7DD-8C51-506A-FAC856622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Queries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E6EC9-FF8C-1606-A7D1-B633666B4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Common Query Types: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Select Query</a:t>
            </a:r>
            <a:r>
              <a:rPr lang="en-GB" dirty="0"/>
              <a:t> – Extracts data based on criteria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Parameter Query</a:t>
            </a:r>
            <a:r>
              <a:rPr lang="en-GB" dirty="0"/>
              <a:t> – Asks for user input before execution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Action Queries</a:t>
            </a:r>
            <a:r>
              <a:rPr lang="en-GB" dirty="0"/>
              <a:t> – Modify or manipulate data (Update, Delete, Append)</a:t>
            </a:r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Crosstab Query</a:t>
            </a:r>
            <a:r>
              <a:rPr lang="en-GB" dirty="0"/>
              <a:t> – Summarizes data into grouped categories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For today’s session, we will focus on</a:t>
            </a:r>
            <a:r>
              <a:rPr lang="en-GB" dirty="0"/>
              <a:t> </a:t>
            </a:r>
            <a:r>
              <a:rPr lang="en-GB" b="1" dirty="0"/>
              <a:t>Select Queries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63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ADED2-1335-A50C-80D9-FA9DF78B4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Select Query (Step-by-Step)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1C362-8BEB-F6AD-0F74-06917651B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Steps to Create a Query:</a:t>
            </a:r>
            <a:br>
              <a:rPr lang="en-GB" dirty="0"/>
            </a:br>
            <a:r>
              <a:rPr lang="en-GB" dirty="0"/>
              <a:t>1️⃣ Open </a:t>
            </a:r>
            <a:r>
              <a:rPr lang="en-GB" b="1" dirty="0"/>
              <a:t>MS Access</a:t>
            </a:r>
            <a:br>
              <a:rPr lang="en-GB" dirty="0"/>
            </a:br>
            <a:r>
              <a:rPr lang="en-GB" dirty="0"/>
              <a:t>2️⃣ Click on </a:t>
            </a:r>
            <a:r>
              <a:rPr lang="en-GB" b="1" dirty="0"/>
              <a:t>Create → Query Wizard</a:t>
            </a:r>
            <a:br>
              <a:rPr lang="en-GB" dirty="0"/>
            </a:br>
            <a:r>
              <a:rPr lang="en-GB" dirty="0"/>
              <a:t>3️⃣ Select the </a:t>
            </a:r>
            <a:r>
              <a:rPr lang="en-GB" b="1" dirty="0"/>
              <a:t>Books</a:t>
            </a:r>
            <a:r>
              <a:rPr lang="en-GB" dirty="0"/>
              <a:t> table</a:t>
            </a:r>
            <a:br>
              <a:rPr lang="en-GB" dirty="0"/>
            </a:br>
            <a:r>
              <a:rPr lang="en-GB" dirty="0"/>
              <a:t>4️⃣ Drag fields </a:t>
            </a:r>
            <a:r>
              <a:rPr lang="en-GB" b="1" dirty="0"/>
              <a:t>Title, Author, Genre, Price, </a:t>
            </a:r>
            <a:r>
              <a:rPr lang="en-GB" b="1" dirty="0" err="1"/>
              <a:t>StockQuantity</a:t>
            </a:r>
            <a:r>
              <a:rPr lang="en-GB" dirty="0"/>
              <a:t> into the query grid</a:t>
            </a:r>
            <a:br>
              <a:rPr lang="en-GB" dirty="0"/>
            </a:br>
            <a:r>
              <a:rPr lang="en-GB" dirty="0"/>
              <a:t>5️⃣ Click </a:t>
            </a:r>
            <a:r>
              <a:rPr lang="en-GB" b="1" dirty="0"/>
              <a:t>Run</a:t>
            </a:r>
            <a:r>
              <a:rPr lang="en-GB" dirty="0"/>
              <a:t> to display all books</a:t>
            </a:r>
          </a:p>
        </p:txBody>
      </p:sp>
    </p:spTree>
    <p:extLst>
      <p:ext uri="{BB962C8B-B14F-4D97-AF65-F5344CB8AC3E}">
        <p14:creationId xmlns:p14="http://schemas.microsoft.com/office/powerpoint/2010/main" val="181602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78F5F-CFB8-EC36-C7F2-D9F9A7DB4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Specific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FC624-9492-F107-B6EC-BD9A4F5D6F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🛠 Practical Queries:</a:t>
            </a:r>
          </a:p>
          <a:p>
            <a:r>
              <a:rPr lang="en-GB" dirty="0"/>
              <a:t>📌 List all books in stock</a:t>
            </a:r>
          </a:p>
          <a:p>
            <a:pPr lvl="1"/>
            <a:r>
              <a:rPr lang="en-GB" dirty="0"/>
              <a:t>Add </a:t>
            </a:r>
            <a:r>
              <a:rPr lang="en-GB" dirty="0" err="1"/>
              <a:t>StockQuantity</a:t>
            </a:r>
            <a:r>
              <a:rPr lang="en-GB" dirty="0"/>
              <a:t> &gt; 0 in the Criteria row under </a:t>
            </a:r>
            <a:r>
              <a:rPr lang="en-GB" dirty="0" err="1"/>
              <a:t>StockQuantity</a:t>
            </a:r>
            <a:endParaRPr lang="en-GB" dirty="0"/>
          </a:p>
          <a:p>
            <a:pPr lvl="1"/>
            <a:r>
              <a:rPr lang="en-GB" dirty="0"/>
              <a:t>Click Run</a:t>
            </a:r>
          </a:p>
          <a:p>
            <a:r>
              <a:rPr lang="en-GB" dirty="0"/>
              <a:t>📌 Find books cheaper than $20</a:t>
            </a:r>
          </a:p>
          <a:p>
            <a:pPr lvl="1"/>
            <a:r>
              <a:rPr lang="en-GB" dirty="0"/>
              <a:t>Add &lt;=20 in the Criteria row under Price</a:t>
            </a:r>
          </a:p>
          <a:p>
            <a:pPr lvl="1"/>
            <a:r>
              <a:rPr lang="en-GB" dirty="0"/>
              <a:t>Click Run</a:t>
            </a:r>
          </a:p>
          <a:p>
            <a:r>
              <a:rPr lang="en-GB" dirty="0"/>
              <a:t>📌 Retrieve customer purchases</a:t>
            </a:r>
          </a:p>
          <a:p>
            <a:pPr lvl="1"/>
            <a:r>
              <a:rPr lang="en-GB" dirty="0"/>
              <a:t>Select Sales and Customers tables</a:t>
            </a:r>
          </a:p>
          <a:p>
            <a:pPr lvl="1"/>
            <a:r>
              <a:rPr lang="en-GB" dirty="0"/>
              <a:t>Drag fields Customer Name, Book Title, Sale Date</a:t>
            </a:r>
          </a:p>
          <a:p>
            <a:pPr lvl="1"/>
            <a:r>
              <a:rPr lang="en-GB" dirty="0"/>
              <a:t>Click Run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05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3E300-D719-F3D0-9ABF-03A5D620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Sorting &amp; Filtering Data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08C476-A1ED-457E-6AF8-6C72CE83E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Sorting Data in Queries: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Click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Sort row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Query Design View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Choose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Ascending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or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Descending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b="1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📌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Filtering Data in Queries: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Use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Criteria row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specify conditions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✔️ Example: Show only books where Genre = 'Fiction'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6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4892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AD0CF27-B491-44A2-B7F9-201931FBD362}" vid="{4B5BE2ED-90A3-4375-BEB0-16F999336C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2002</TotalTime>
  <Words>2013</Words>
  <Application>Microsoft Office PowerPoint</Application>
  <PresentationFormat>Widescreen</PresentationFormat>
  <Paragraphs>254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UWTSD Serif 2</vt:lpstr>
      <vt:lpstr>Software Solutions for Business  Week 6</vt:lpstr>
      <vt:lpstr>During This Session (Content)</vt:lpstr>
      <vt:lpstr>Introduction to MS Access &amp; Databases </vt:lpstr>
      <vt:lpstr>What is a Database?</vt:lpstr>
      <vt:lpstr>Difference Between Excel &amp; MS Access</vt:lpstr>
      <vt:lpstr>PowerPoint Presentation</vt:lpstr>
      <vt:lpstr>MS Access Interface Overview</vt:lpstr>
      <vt:lpstr>🖥️ Key Tabs in MS Access &amp; Their Functions</vt:lpstr>
      <vt:lpstr>Create a New Blank Database</vt:lpstr>
      <vt:lpstr>Creating and Designing Tables</vt:lpstr>
      <vt:lpstr>Why Do We Need Tables?</vt:lpstr>
      <vt:lpstr>Creating the Books Table</vt:lpstr>
      <vt:lpstr>PowerPoint Presentation</vt:lpstr>
      <vt:lpstr>Understanding Data Types &amp; Primary Keys</vt:lpstr>
      <vt:lpstr>Creating the Customers Table</vt:lpstr>
      <vt:lpstr>Creating the Sales Table</vt:lpstr>
      <vt:lpstr>Creating Relationships &amp; Data Integrity</vt:lpstr>
      <vt:lpstr>Why Do We Need Relationships?</vt:lpstr>
      <vt:lpstr>Defining One-to-Many Relationships (Foreign Key)</vt:lpstr>
      <vt:lpstr>Enforcing Referential Integrity</vt:lpstr>
      <vt:lpstr>Creating Forms for Data Entry</vt:lpstr>
      <vt:lpstr>Why Use Forms for Data Entry?</vt:lpstr>
      <vt:lpstr>Creating a Book Entry Form</vt:lpstr>
      <vt:lpstr>Creating a Customer Entry Form</vt:lpstr>
      <vt:lpstr>Creating a Sales Entry Form</vt:lpstr>
      <vt:lpstr>Adding a Combo Box to Sales Form</vt:lpstr>
      <vt:lpstr>Basic Form Formatting Tips</vt:lpstr>
      <vt:lpstr>Querying Data </vt:lpstr>
      <vt:lpstr>Why Do We Need Queries?</vt:lpstr>
      <vt:lpstr>Types of Queries in MS Access</vt:lpstr>
      <vt:lpstr>Creating a Select Query (Step-by-Step)</vt:lpstr>
      <vt:lpstr>Running Specific Queries</vt:lpstr>
      <vt:lpstr>Sorting &amp; Filtering Data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5</cp:revision>
  <dcterms:created xsi:type="dcterms:W3CDTF">2025-02-09T00:26:56Z</dcterms:created>
  <dcterms:modified xsi:type="dcterms:W3CDTF">2025-02-25T08:03:24Z</dcterms:modified>
</cp:coreProperties>
</file>