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316" r:id="rId2"/>
    <p:sldId id="314" r:id="rId3"/>
    <p:sldId id="315" r:id="rId4"/>
    <p:sldId id="310" r:id="rId5"/>
    <p:sldId id="318" r:id="rId6"/>
    <p:sldId id="268" r:id="rId7"/>
    <p:sldId id="269" r:id="rId8"/>
    <p:sldId id="294" r:id="rId9"/>
    <p:sldId id="317" r:id="rId10"/>
    <p:sldId id="295" r:id="rId11"/>
    <p:sldId id="256" r:id="rId12"/>
    <p:sldId id="257" r:id="rId13"/>
    <p:sldId id="264" r:id="rId14"/>
    <p:sldId id="263" r:id="rId15"/>
    <p:sldId id="260" r:id="rId16"/>
    <p:sldId id="261" r:id="rId17"/>
    <p:sldId id="267" r:id="rId18"/>
    <p:sldId id="266" r:id="rId19"/>
    <p:sldId id="259" r:id="rId20"/>
    <p:sldId id="262" r:id="rId21"/>
    <p:sldId id="271" r:id="rId22"/>
    <p:sldId id="270" r:id="rId23"/>
    <p:sldId id="273" r:id="rId24"/>
    <p:sldId id="272" r:id="rId25"/>
    <p:sldId id="304" r:id="rId26"/>
    <p:sldId id="274" r:id="rId27"/>
    <p:sldId id="275" r:id="rId28"/>
    <p:sldId id="305" r:id="rId29"/>
    <p:sldId id="276" r:id="rId30"/>
    <p:sldId id="277" r:id="rId31"/>
    <p:sldId id="306" r:id="rId32"/>
    <p:sldId id="278" r:id="rId33"/>
    <p:sldId id="280" r:id="rId34"/>
    <p:sldId id="307" r:id="rId35"/>
    <p:sldId id="279" r:id="rId36"/>
    <p:sldId id="281" r:id="rId37"/>
    <p:sldId id="308" r:id="rId38"/>
    <p:sldId id="282" r:id="rId39"/>
    <p:sldId id="283" r:id="rId40"/>
    <p:sldId id="284" r:id="rId41"/>
    <p:sldId id="288" r:id="rId42"/>
    <p:sldId id="285" r:id="rId43"/>
    <p:sldId id="286" r:id="rId44"/>
    <p:sldId id="287" r:id="rId45"/>
    <p:sldId id="289" r:id="rId46"/>
    <p:sldId id="291" r:id="rId47"/>
    <p:sldId id="292" r:id="rId48"/>
    <p:sldId id="303" r:id="rId49"/>
    <p:sldId id="300" r:id="rId50"/>
    <p:sldId id="293" r:id="rId51"/>
    <p:sldId id="301" r:id="rId52"/>
    <p:sldId id="302" r:id="rId53"/>
    <p:sldId id="298" r:id="rId54"/>
    <p:sldId id="299" r:id="rId55"/>
    <p:sldId id="309" r:id="rId56"/>
    <p:sldId id="312" r:id="rId57"/>
    <p:sldId id="313" r:id="rId58"/>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FFFF"/>
    <a:srgbClr val="9F090A"/>
    <a:srgbClr val="FBF5F7"/>
    <a:srgbClr val="D0C9C3"/>
    <a:srgbClr val="C6C3CC"/>
    <a:srgbClr val="D6CBC5"/>
    <a:srgbClr val="C6C6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D8B067-0D16-402C-98B7-1EA6736C05DF}" v="1011" dt="2025-03-07T19:55:11.0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24" autoAdjust="0"/>
    <p:restoredTop sz="93447" autoAdjust="0"/>
  </p:normalViewPr>
  <p:slideViewPr>
    <p:cSldViewPr snapToGrid="0">
      <p:cViewPr>
        <p:scale>
          <a:sx n="50" d="100"/>
          <a:sy n="50" d="100"/>
        </p:scale>
        <p:origin x="42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7F4994-2F8C-4A0E-9786-C9E0E11B4D50}" type="datetimeFigureOut">
              <a:rPr lang="cy-GB" smtClean="0"/>
              <a:t>27/02/2025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439995-5A97-477F-BE38-C5EBE66930EE}" type="slidenum">
              <a:rPr lang="cy-GB" smtClean="0"/>
              <a:t>‹#›</a:t>
            </a:fld>
            <a:endParaRPr lang="cy-GB"/>
          </a:p>
        </p:txBody>
      </p:sp>
    </p:spTree>
    <p:extLst>
      <p:ext uri="{BB962C8B-B14F-4D97-AF65-F5344CB8AC3E}">
        <p14:creationId xmlns:p14="http://schemas.microsoft.com/office/powerpoint/2010/main" val="3457706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0439995-5A97-477F-BE38-C5EBE66930EE}" type="slidenum">
              <a:rPr lang="cy-GB" smtClean="0"/>
              <a:t>13</a:t>
            </a:fld>
            <a:endParaRPr lang="cy-GB"/>
          </a:p>
        </p:txBody>
      </p:sp>
    </p:spTree>
    <p:extLst>
      <p:ext uri="{BB962C8B-B14F-4D97-AF65-F5344CB8AC3E}">
        <p14:creationId xmlns:p14="http://schemas.microsoft.com/office/powerpoint/2010/main" val="364022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0439995-5A97-477F-BE38-C5EBE66930EE}" type="slidenum">
              <a:rPr lang="cy-GB" smtClean="0"/>
              <a:t>15</a:t>
            </a:fld>
            <a:endParaRPr lang="cy-GB"/>
          </a:p>
        </p:txBody>
      </p:sp>
    </p:spTree>
    <p:extLst>
      <p:ext uri="{BB962C8B-B14F-4D97-AF65-F5344CB8AC3E}">
        <p14:creationId xmlns:p14="http://schemas.microsoft.com/office/powerpoint/2010/main" val="3150115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45B7A-D306-1099-35E3-9EBDA77B0F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185007-805F-9E94-DB56-6F70D7B10C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6D12E7-95C7-BABD-6A74-DDFC05224E9F}"/>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22C39A44-F918-51AC-6E9D-5A11B9C8ADA0}"/>
              </a:ext>
            </a:extLst>
          </p:cNvPr>
          <p:cNvSpPr>
            <a:spLocks noGrp="1"/>
          </p:cNvSpPr>
          <p:nvPr>
            <p:ph type="sldNum" sz="quarter" idx="5"/>
          </p:nvPr>
        </p:nvSpPr>
        <p:spPr/>
        <p:txBody>
          <a:bodyPr/>
          <a:lstStyle/>
          <a:p>
            <a:fld id="{D0439995-5A97-477F-BE38-C5EBE66930EE}" type="slidenum">
              <a:rPr lang="cy-GB" smtClean="0"/>
              <a:t>17</a:t>
            </a:fld>
            <a:endParaRPr lang="cy-GB"/>
          </a:p>
        </p:txBody>
      </p:sp>
    </p:spTree>
    <p:extLst>
      <p:ext uri="{BB962C8B-B14F-4D97-AF65-F5344CB8AC3E}">
        <p14:creationId xmlns:p14="http://schemas.microsoft.com/office/powerpoint/2010/main" val="3626360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0439995-5A97-477F-BE38-C5EBE66930EE}" type="slidenum">
              <a:rPr lang="cy-GB" smtClean="0"/>
              <a:t>18</a:t>
            </a:fld>
            <a:endParaRPr lang="cy-GB"/>
          </a:p>
        </p:txBody>
      </p:sp>
    </p:spTree>
    <p:extLst>
      <p:ext uri="{BB962C8B-B14F-4D97-AF65-F5344CB8AC3E}">
        <p14:creationId xmlns:p14="http://schemas.microsoft.com/office/powerpoint/2010/main" val="3834361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0439995-5A97-477F-BE38-C5EBE66930EE}" type="slidenum">
              <a:rPr lang="cy-GB" smtClean="0"/>
              <a:t>22</a:t>
            </a:fld>
            <a:endParaRPr lang="cy-GB"/>
          </a:p>
        </p:txBody>
      </p:sp>
    </p:spTree>
    <p:extLst>
      <p:ext uri="{BB962C8B-B14F-4D97-AF65-F5344CB8AC3E}">
        <p14:creationId xmlns:p14="http://schemas.microsoft.com/office/powerpoint/2010/main" val="1081543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0439995-5A97-477F-BE38-C5EBE66930EE}" type="slidenum">
              <a:rPr lang="cy-GB" smtClean="0"/>
              <a:t>29</a:t>
            </a:fld>
            <a:endParaRPr lang="cy-GB"/>
          </a:p>
        </p:txBody>
      </p:sp>
    </p:spTree>
    <p:extLst>
      <p:ext uri="{BB962C8B-B14F-4D97-AF65-F5344CB8AC3E}">
        <p14:creationId xmlns:p14="http://schemas.microsoft.com/office/powerpoint/2010/main" val="3578353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F1F2A-DA9C-55FC-FC01-89C72FB409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0D0A5A15-1CF5-E5B7-3241-92F0F47C53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67CB9275-4C6B-2BD8-82E3-40A93985835B}"/>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5" name="Footer Placeholder 4">
            <a:extLst>
              <a:ext uri="{FF2B5EF4-FFF2-40B4-BE49-F238E27FC236}">
                <a16:creationId xmlns:a16="http://schemas.microsoft.com/office/drawing/2014/main" id="{25A2AEE6-0243-A1FF-D1D2-CCAEB7AB6FF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3EF87DB-D60F-506E-BC39-774F9C9B57F8}"/>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827814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AD8C1-AE7D-752C-8ABA-0034C59420F9}"/>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5015AECB-8D6F-16E9-82F0-9205F5FC91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488DCDC8-0A89-717C-2843-2DC06AAC4943}"/>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5" name="Footer Placeholder 4">
            <a:extLst>
              <a:ext uri="{FF2B5EF4-FFF2-40B4-BE49-F238E27FC236}">
                <a16:creationId xmlns:a16="http://schemas.microsoft.com/office/drawing/2014/main" id="{A7A27F7C-5B0D-F76F-C925-BAF5E76CEEE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1EBD88BA-6B66-9F9D-2DDB-FCEDB19C54D5}"/>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3150131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3BAF-AEDE-CB70-09B3-76FCC76B81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047341BB-AFBA-0827-0D31-5611117BC8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2F8DBEF-83CB-502C-AABF-9E66FB795D39}"/>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5" name="Footer Placeholder 4">
            <a:extLst>
              <a:ext uri="{FF2B5EF4-FFF2-40B4-BE49-F238E27FC236}">
                <a16:creationId xmlns:a16="http://schemas.microsoft.com/office/drawing/2014/main" id="{F76E3751-C795-A108-F361-9CC3A561FCC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E82B88EE-F1BE-D2D9-F1F8-DFFF968533C3}"/>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14119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EF4BB-57B6-3D21-BF15-22CF6D42D60E}"/>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DDF6B7C0-D5E9-F4F4-5934-E44DEA5832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CC11E6DC-BDA4-0D4B-07B8-C1B35F37C5C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F5336C88-C964-AAD8-5E52-974AF603014C}"/>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6" name="Footer Placeholder 5">
            <a:extLst>
              <a:ext uri="{FF2B5EF4-FFF2-40B4-BE49-F238E27FC236}">
                <a16:creationId xmlns:a16="http://schemas.microsoft.com/office/drawing/2014/main" id="{13311063-6A13-7AFE-CEC8-98F3086B9909}"/>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C2C2A3E6-62C0-2C14-1C15-6F85F1C1BD4D}"/>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2119164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BA19C-D212-AC7A-31CB-6027703FB5D8}"/>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CDCBFD3F-7289-A4F2-3A1C-65C7C55ADE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DFABD09-C613-2AE2-447B-47174F459C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D0B0AF58-236D-BE69-C34D-3AB4EE3376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3F0D2EE-EAC4-DA37-54DD-BAF0D11E99C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2828AC2E-E64B-F7DA-C917-5B340E18929E}"/>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8" name="Footer Placeholder 7">
            <a:extLst>
              <a:ext uri="{FF2B5EF4-FFF2-40B4-BE49-F238E27FC236}">
                <a16:creationId xmlns:a16="http://schemas.microsoft.com/office/drawing/2014/main" id="{33E5FC53-E616-D675-0211-A93AEEDD07DA}"/>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251B5E03-9517-1C2E-613B-5BCEBC9DDCFC}"/>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3653173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A640-0C9D-1F45-F783-663A5DD145A9}"/>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19D316C3-94DD-32D6-4A0F-4AB2590BCE0F}"/>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4" name="Footer Placeholder 3">
            <a:extLst>
              <a:ext uri="{FF2B5EF4-FFF2-40B4-BE49-F238E27FC236}">
                <a16:creationId xmlns:a16="http://schemas.microsoft.com/office/drawing/2014/main" id="{D0D993B3-1394-58A7-7D87-3E0E8BB00E10}"/>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87D893FF-272A-135E-4A34-2CA1258FAA80}"/>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1301545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0439B1-6ACA-1392-BC81-19A4AAA75664}"/>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3" name="Footer Placeholder 2">
            <a:extLst>
              <a:ext uri="{FF2B5EF4-FFF2-40B4-BE49-F238E27FC236}">
                <a16:creationId xmlns:a16="http://schemas.microsoft.com/office/drawing/2014/main" id="{4663B018-FCD2-3279-06C6-D3EDFE7CF81C}"/>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2B1B3FC0-BE9A-4F46-31FA-592519EEEBA1}"/>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4262097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B33E-8084-1ECD-D8FA-6BF761837E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B657214D-6536-FA96-B5AA-1680759CBB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86FCEDB5-7422-B339-3EF5-76B3AF794A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56C2A0-9DB8-EBDF-2F43-C4D828AB37D9}"/>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6" name="Footer Placeholder 5">
            <a:extLst>
              <a:ext uri="{FF2B5EF4-FFF2-40B4-BE49-F238E27FC236}">
                <a16:creationId xmlns:a16="http://schemas.microsoft.com/office/drawing/2014/main" id="{34FDA661-FA93-BACC-90D1-47665133646B}"/>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6133717-186B-4B32-71F7-3E6B886CB65A}"/>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500417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9CC0-E889-EDF9-C9C4-290524D845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BFFBFA03-ABE0-3952-3C35-B2CF22D266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45E97F22-2124-54D8-DFCB-6873666AF9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554E3A-6B1C-12FA-B52B-046F26FF96E3}"/>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6" name="Footer Placeholder 5">
            <a:extLst>
              <a:ext uri="{FF2B5EF4-FFF2-40B4-BE49-F238E27FC236}">
                <a16:creationId xmlns:a16="http://schemas.microsoft.com/office/drawing/2014/main" id="{7DEA29CB-7D1C-FBF7-9E2F-CAC5B17AA231}"/>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B6B0DE6-36FB-F475-889A-3B9B5B78FC01}"/>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3322311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1E2B-57AB-95F3-75F5-18BF1E0D59CA}"/>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08ED2C97-D622-434E-7737-932AB70A9F4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1A3EEB0C-4A4C-49DE-8FEE-6050CB7C0B5E}"/>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5" name="Footer Placeholder 4">
            <a:extLst>
              <a:ext uri="{FF2B5EF4-FFF2-40B4-BE49-F238E27FC236}">
                <a16:creationId xmlns:a16="http://schemas.microsoft.com/office/drawing/2014/main" id="{8A7FA53F-0B22-7B0E-6A65-962025D2C013}"/>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3B86513-8690-2648-3AA0-F924E231F19E}"/>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3576719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A37370-4A50-7FF7-831D-6FC4694968F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3A142C9D-9A48-547A-4EBF-083333D93CA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A1426F7-FD7F-7069-D828-3CF8D55FC808}"/>
              </a:ext>
            </a:extLst>
          </p:cNvPr>
          <p:cNvSpPr>
            <a:spLocks noGrp="1"/>
          </p:cNvSpPr>
          <p:nvPr>
            <p:ph type="dt" sz="half" idx="10"/>
          </p:nvPr>
        </p:nvSpPr>
        <p:spPr/>
        <p:txBody>
          <a:bodyPr/>
          <a:lstStyle/>
          <a:p>
            <a:fld id="{B189347C-8466-44D8-BD31-9A6C67050D1F}" type="datetimeFigureOut">
              <a:rPr lang="cy-GB" smtClean="0"/>
              <a:t>27/02/2025</a:t>
            </a:fld>
            <a:endParaRPr lang="cy-GB"/>
          </a:p>
        </p:txBody>
      </p:sp>
      <p:sp>
        <p:nvSpPr>
          <p:cNvPr id="5" name="Footer Placeholder 4">
            <a:extLst>
              <a:ext uri="{FF2B5EF4-FFF2-40B4-BE49-F238E27FC236}">
                <a16:creationId xmlns:a16="http://schemas.microsoft.com/office/drawing/2014/main" id="{2062EFF5-3658-C580-DB39-63EED45C21A0}"/>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BFB452A-4910-4FC8-2812-71FF0EB06E2B}"/>
              </a:ext>
            </a:extLst>
          </p:cNvPr>
          <p:cNvSpPr>
            <a:spLocks noGrp="1"/>
          </p:cNvSpPr>
          <p:nvPr>
            <p:ph type="sldNum" sz="quarter" idx="12"/>
          </p:nvPr>
        </p:nvSpPr>
        <p:spPr/>
        <p:txBody>
          <a:bodyPr/>
          <a:lstStyle/>
          <a:p>
            <a:fld id="{202E64ED-C311-4569-8F65-8002917B1A4A}" type="slidenum">
              <a:rPr lang="cy-GB" smtClean="0"/>
              <a:t>‹#›</a:t>
            </a:fld>
            <a:endParaRPr lang="cy-GB"/>
          </a:p>
        </p:txBody>
      </p:sp>
    </p:spTree>
    <p:extLst>
      <p:ext uri="{BB962C8B-B14F-4D97-AF65-F5344CB8AC3E}">
        <p14:creationId xmlns:p14="http://schemas.microsoft.com/office/powerpoint/2010/main" val="2547819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20200E-7B27-1D00-BBC5-964D064CF9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7607DEA3-471A-E687-0CB2-542451A7CB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C0027757-6E6C-66BF-06A7-16E9A98160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89347C-8466-44D8-BD31-9A6C67050D1F}" type="datetimeFigureOut">
              <a:rPr lang="cy-GB" smtClean="0"/>
              <a:t>27/02/2025</a:t>
            </a:fld>
            <a:endParaRPr lang="cy-GB"/>
          </a:p>
        </p:txBody>
      </p:sp>
      <p:sp>
        <p:nvSpPr>
          <p:cNvPr id="5" name="Footer Placeholder 4">
            <a:extLst>
              <a:ext uri="{FF2B5EF4-FFF2-40B4-BE49-F238E27FC236}">
                <a16:creationId xmlns:a16="http://schemas.microsoft.com/office/drawing/2014/main" id="{735D1FFD-CC6C-90E2-C90C-952895CA8F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2314D4F5-CFA8-FEB4-3383-D8BAC191FF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2E64ED-C311-4569-8F65-8002917B1A4A}" type="slidenum">
              <a:rPr lang="cy-GB" smtClean="0"/>
              <a:t>‹#›</a:t>
            </a:fld>
            <a:endParaRPr lang="cy-GB"/>
          </a:p>
        </p:txBody>
      </p:sp>
    </p:spTree>
    <p:extLst>
      <p:ext uri="{BB962C8B-B14F-4D97-AF65-F5344CB8AC3E}">
        <p14:creationId xmlns:p14="http://schemas.microsoft.com/office/powerpoint/2010/main" val="31310800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png"/><Relationship Id="rId7"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jpeg"/><Relationship Id="rId9"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8" Type="http://schemas.openxmlformats.org/officeDocument/2006/relationships/image" Target="../media/image16.jpeg"/><Relationship Id="rId13" Type="http://schemas.microsoft.com/office/2007/relationships/hdphoto" Target="../media/hdphoto1.wdp"/><Relationship Id="rId18" Type="http://schemas.openxmlformats.org/officeDocument/2006/relationships/image" Target="../media/image25.png"/><Relationship Id="rId3" Type="http://schemas.openxmlformats.org/officeDocument/2006/relationships/image" Target="../media/image11.jpeg"/><Relationship Id="rId7" Type="http://schemas.openxmlformats.org/officeDocument/2006/relationships/image" Target="../media/image15.jpeg"/><Relationship Id="rId12" Type="http://schemas.openxmlformats.org/officeDocument/2006/relationships/image" Target="../media/image21.png"/><Relationship Id="rId17" Type="http://schemas.openxmlformats.org/officeDocument/2006/relationships/image" Target="../media/image24.png"/><Relationship Id="rId2" Type="http://schemas.openxmlformats.org/officeDocument/2006/relationships/notesSlide" Target="../notesSlides/notesSlide4.xml"/><Relationship Id="rId16"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jpeg"/><Relationship Id="rId15" Type="http://schemas.microsoft.com/office/2007/relationships/hdphoto" Target="../media/hdphoto2.wdp"/><Relationship Id="rId10" Type="http://schemas.openxmlformats.org/officeDocument/2006/relationships/image" Target="../media/image18.jpeg"/><Relationship Id="rId4" Type="http://schemas.openxmlformats.org/officeDocument/2006/relationships/image" Target="../media/image12.png"/><Relationship Id="rId9" Type="http://schemas.openxmlformats.org/officeDocument/2006/relationships/image" Target="../media/image17.jpeg"/><Relationship Id="rId14" Type="http://schemas.openxmlformats.org/officeDocument/2006/relationships/image" Target="../media/image22.png"/></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1.png"/><Relationship Id="rId5" Type="http://schemas.microsoft.com/office/2007/relationships/hdphoto" Target="../media/hdphoto3.wdp"/><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2.png"/><Relationship Id="rId1" Type="http://schemas.openxmlformats.org/officeDocument/2006/relationships/slideLayout" Target="../slideLayouts/slideLayout7.xml"/><Relationship Id="rId4" Type="http://schemas.microsoft.com/office/2007/relationships/hdphoto" Target="../media/hdphoto3.wdp"/></Relationships>
</file>

<file path=ppt/slides/_rels/slide2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3.png"/><Relationship Id="rId1" Type="http://schemas.openxmlformats.org/officeDocument/2006/relationships/slideLayout" Target="../slideLayouts/slideLayout7.xml"/><Relationship Id="rId4" Type="http://schemas.microsoft.com/office/2007/relationships/hdphoto" Target="../media/hdphoto3.wdp"/></Relationships>
</file>

<file path=ppt/slides/_rels/slide2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5.png"/><Relationship Id="rId1" Type="http://schemas.openxmlformats.org/officeDocument/2006/relationships/slideLayout" Target="../slideLayouts/slideLayout7.xml"/><Relationship Id="rId4" Type="http://schemas.microsoft.com/office/2007/relationships/hdphoto" Target="../media/hdphoto3.wdp"/></Relationships>
</file>

<file path=ppt/slides/_rels/slide3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6.jpeg"/><Relationship Id="rId1" Type="http://schemas.openxmlformats.org/officeDocument/2006/relationships/slideLayout" Target="../slideLayouts/slideLayout7.xml"/><Relationship Id="rId6" Type="http://schemas.microsoft.com/office/2007/relationships/hdphoto" Target="../media/hdphoto4.wdp"/><Relationship Id="rId5" Type="http://schemas.openxmlformats.org/officeDocument/2006/relationships/image" Target="../media/image37.png"/><Relationship Id="rId4" Type="http://schemas.microsoft.com/office/2007/relationships/hdphoto" Target="../media/hdphoto3.wdp"/></Relationships>
</file>

<file path=ppt/slides/_rels/slide3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 Id="rId5" Type="http://schemas.openxmlformats.org/officeDocument/2006/relationships/image" Target="../media/image41.png"/><Relationship Id="rId4" Type="http://schemas.microsoft.com/office/2007/relationships/hdphoto" Target="../media/hdphoto6.wdp"/></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2.png"/><Relationship Id="rId5" Type="http://schemas.microsoft.com/office/2007/relationships/hdphoto" Target="../media/hdphoto3.wdp"/><Relationship Id="rId4" Type="http://schemas.openxmlformats.org/officeDocument/2006/relationships/image" Target="../media/image30.png"/></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5.png"/><Relationship Id="rId1" Type="http://schemas.openxmlformats.org/officeDocument/2006/relationships/slideLayout" Target="../slideLayouts/slideLayout7.xml"/><Relationship Id="rId4" Type="http://schemas.microsoft.com/office/2007/relationships/hdphoto" Target="../media/hdphoto3.wdp"/></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2.png"/><Relationship Id="rId5" Type="http://schemas.microsoft.com/office/2007/relationships/hdphoto" Target="../media/hdphoto3.wdp"/><Relationship Id="rId4" Type="http://schemas.openxmlformats.org/officeDocument/2006/relationships/image" Target="../media/image30.png"/></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4.jpeg"/><Relationship Id="rId1" Type="http://schemas.openxmlformats.org/officeDocument/2006/relationships/slideLayout" Target="../slideLayouts/slideLayout7.xml"/><Relationship Id="rId4" Type="http://schemas.microsoft.com/office/2007/relationships/hdphoto" Target="../media/hdphoto3.wdp"/></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2.png"/><Relationship Id="rId5" Type="http://schemas.microsoft.com/office/2007/relationships/hdphoto" Target="../media/hdphoto3.wdp"/><Relationship Id="rId4" Type="http://schemas.openxmlformats.org/officeDocument/2006/relationships/image" Target="../media/image30.png"/></Relationships>
</file>

<file path=ppt/slides/_rels/slide4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7.xml"/><Relationship Id="rId6" Type="http://schemas.microsoft.com/office/2007/relationships/hdphoto" Target="../media/hdphoto3.wdp"/><Relationship Id="rId5" Type="http://schemas.openxmlformats.org/officeDocument/2006/relationships/image" Target="../media/image30.png"/><Relationship Id="rId4" Type="http://schemas.microsoft.com/office/2007/relationships/hdphoto" Target="../media/hdphoto4.wdp"/></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2.png"/><Relationship Id="rId5" Type="http://schemas.microsoft.com/office/2007/relationships/hdphoto" Target="../media/hdphoto3.wdp"/><Relationship Id="rId4" Type="http://schemas.openxmlformats.org/officeDocument/2006/relationships/image" Target="../media/image30.png"/></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3.png"/><Relationship Id="rId1" Type="http://schemas.openxmlformats.org/officeDocument/2006/relationships/slideLayout" Target="../slideLayouts/slideLayout7.xml"/><Relationship Id="rId4" Type="http://schemas.microsoft.com/office/2007/relationships/hdphoto" Target="../media/hdphoto3.wdp"/></Relationships>
</file>

<file path=ppt/slides/_rels/slide48.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jpeg"/><Relationship Id="rId2" Type="http://schemas.openxmlformats.org/officeDocument/2006/relationships/image" Target="../media/image48.png"/><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jpeg"/><Relationship Id="rId10" Type="http://schemas.openxmlformats.org/officeDocument/2006/relationships/image" Target="../media/image56.png"/><Relationship Id="rId4" Type="http://schemas.openxmlformats.org/officeDocument/2006/relationships/image" Target="../media/image50.jpeg"/><Relationship Id="rId9" Type="http://schemas.openxmlformats.org/officeDocument/2006/relationships/image" Target="../media/image55.jpeg"/></Relationships>
</file>

<file path=ppt/slides/_rels/slide5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3.jpeg"/><Relationship Id="rId1" Type="http://schemas.openxmlformats.org/officeDocument/2006/relationships/slideLayout" Target="../slideLayouts/slideLayout7.xml"/><Relationship Id="rId5" Type="http://schemas.openxmlformats.org/officeDocument/2006/relationships/image" Target="../media/image59.png"/><Relationship Id="rId4" Type="http://schemas.openxmlformats.org/officeDocument/2006/relationships/image" Target="../media/image58.jpeg"/></Relationships>
</file>

<file path=ppt/slides/_rels/slide5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63.jpeg"/><Relationship Id="rId7" Type="http://schemas.openxmlformats.org/officeDocument/2006/relationships/image" Target="../media/image67.png"/><Relationship Id="rId2" Type="http://schemas.openxmlformats.org/officeDocument/2006/relationships/image" Target="../media/image62.jpeg"/><Relationship Id="rId1"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34" name="Rectangle 307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B9A56BF5-273B-435C-C53A-F6A2C19AA2DB}"/>
              </a:ext>
            </a:extLst>
          </p:cNvPr>
          <p:cNvSpPr/>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0" cap="none" spc="0">
                <a:ln w="0"/>
                <a:effectLst>
                  <a:outerShdw blurRad="38100" dist="19050" dir="2700000" algn="tl" rotWithShape="0">
                    <a:schemeClr val="dk1">
                      <a:alpha val="40000"/>
                    </a:schemeClr>
                  </a:outerShdw>
                </a:effectLst>
                <a:latin typeface="+mj-lt"/>
                <a:ea typeface="+mj-ea"/>
                <a:cs typeface="+mj-cs"/>
              </a:rPr>
              <a:t>Katie Bowring</a:t>
            </a:r>
          </a:p>
          <a:p>
            <a:pPr>
              <a:lnSpc>
                <a:spcPct val="90000"/>
              </a:lnSpc>
              <a:spcBef>
                <a:spcPct val="0"/>
              </a:spcBef>
              <a:spcAft>
                <a:spcPts val="600"/>
              </a:spcAft>
            </a:pPr>
            <a:r>
              <a:rPr lang="en-US" sz="5400">
                <a:ln w="0"/>
                <a:effectLst>
                  <a:outerShdw blurRad="38100" dist="19050" dir="2700000" algn="tl" rotWithShape="0">
                    <a:schemeClr val="dk1">
                      <a:alpha val="40000"/>
                    </a:schemeClr>
                  </a:outerShdw>
                </a:effectLst>
                <a:latin typeface="+mj-lt"/>
                <a:ea typeface="+mj-ea"/>
                <a:cs typeface="+mj-cs"/>
              </a:rPr>
              <a:t>Pecyn 2 </a:t>
            </a:r>
            <a:br>
              <a:rPr lang="en-US" sz="5400">
                <a:ln w="0"/>
                <a:effectLst>
                  <a:outerShdw blurRad="38100" dist="19050" dir="2700000" algn="tl" rotWithShape="0">
                    <a:schemeClr val="dk1">
                      <a:alpha val="40000"/>
                    </a:schemeClr>
                  </a:outerShdw>
                </a:effectLst>
                <a:latin typeface="+mj-lt"/>
                <a:ea typeface="+mj-ea"/>
                <a:cs typeface="+mj-cs"/>
              </a:rPr>
            </a:br>
            <a:r>
              <a:rPr lang="en-US" sz="5400">
                <a:ln w="0"/>
                <a:effectLst>
                  <a:outerShdw blurRad="38100" dist="19050" dir="2700000" algn="tl" rotWithShape="0">
                    <a:schemeClr val="dk1">
                      <a:alpha val="40000"/>
                    </a:schemeClr>
                  </a:outerShdw>
                </a:effectLst>
                <a:latin typeface="+mj-lt"/>
                <a:ea typeface="+mj-ea"/>
                <a:cs typeface="+mj-cs"/>
              </a:rPr>
              <a:t>Fy ardal</a:t>
            </a:r>
            <a:endParaRPr lang="en-US" sz="5400" b="0" cap="none" spc="0">
              <a:ln w="0"/>
              <a:effectLst>
                <a:outerShdw blurRad="38100" dist="19050" dir="2700000" algn="tl" rotWithShape="0">
                  <a:schemeClr val="dk1">
                    <a:alpha val="40000"/>
                  </a:schemeClr>
                </a:outerShdw>
              </a:effectLst>
              <a:latin typeface="+mj-lt"/>
              <a:ea typeface="+mj-ea"/>
              <a:cs typeface="+mj-cs"/>
            </a:endParaRPr>
          </a:p>
        </p:txBody>
      </p:sp>
      <p:sp>
        <p:nvSpPr>
          <p:cNvPr id="3073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descr="Image of Victoria Gardens, Neath by Mathew Browne | 1009702">
            <a:extLst>
              <a:ext uri="{FF2B5EF4-FFF2-40B4-BE49-F238E27FC236}">
                <a16:creationId xmlns:a16="http://schemas.microsoft.com/office/drawing/2014/main" id="{6629B009-02A3-62CC-FAB4-058DC1C39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179" r="14868"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240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7ED163-2130-5428-D2D2-6990040A6F66}"/>
              </a:ext>
            </a:extLst>
          </p:cNvPr>
          <p:cNvSpPr txBox="1"/>
          <p:nvPr/>
        </p:nvSpPr>
        <p:spPr>
          <a:xfrm>
            <a:off x="717550" y="932402"/>
            <a:ext cx="10756900" cy="6226063"/>
          </a:xfrm>
          <a:prstGeom prst="rect">
            <a:avLst/>
          </a:prstGeom>
          <a:noFill/>
        </p:spPr>
        <p:txBody>
          <a:bodyPr wrap="square">
            <a:spAutoFit/>
          </a:bodyPr>
          <a:lstStyle/>
          <a:p>
            <a:pPr>
              <a:lnSpc>
                <a:spcPct val="107000"/>
              </a:lnSpc>
              <a:spcAft>
                <a:spcPts val="800"/>
              </a:spcAft>
            </a:pPr>
            <a:r>
              <a:rPr lang="cy-GB" sz="1800" noProof="0" dirty="0">
                <a:effectLst/>
                <a:latin typeface="Aptos" panose="020B0004020202020204" pitchFamily="34" charset="0"/>
                <a:ea typeface="Aptos" panose="020B0004020202020204" pitchFamily="34" charset="0"/>
                <a:cs typeface="Arial" panose="020B0604020202020204" pitchFamily="34" charset="0"/>
              </a:rPr>
              <a:t>Mae thema "Fy Ardal" yn bwysig i'r dysgwyr. Mae'r thema yn helpu'r dysgwyr i ddeall eu hardal a'r thema yn helpu nhw i gael deall o le a chymuned. Mae thema "Fy Ardal" yn helpu'r plant gael mwy o wybodaeth am eu hamgylchedd lleol, hanes a lleoedd pwysig. Trwy ddefnyddio'r ardal leol, mae'r thema yn gwneud dysgu'n bwysicach iddyn nhw. Mae'r thema "Fy Ardal" yn cynnig llawer o gyfleoedd i ddatblygu siarad, gwrando, ysgrifennu a darllen. Yn fy ysgol, mae'r plant yn byw yn yr ardal ond mae llawer o'r plant erioed wedi ymweld â'r lleoedd pwysig fel Castell Castell-nedd neu Abaty Nedd. </a:t>
            </a:r>
          </a:p>
          <a:p>
            <a:pPr>
              <a:lnSpc>
                <a:spcPct val="107000"/>
              </a:lnSpc>
              <a:spcAft>
                <a:spcPts val="800"/>
              </a:spcAft>
            </a:pPr>
            <a:endParaRPr lang="cy-GB" dirty="0">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noProof="0" dirty="0">
                <a:effectLst/>
                <a:latin typeface="Aptos" panose="020B0004020202020204" pitchFamily="34" charset="0"/>
                <a:ea typeface="Aptos" panose="020B0004020202020204" pitchFamily="34" charset="0"/>
                <a:cs typeface="Arial" panose="020B0604020202020204" pitchFamily="34" charset="0"/>
              </a:rPr>
              <a:t>Pob blwyddyn yn fy ysgol, Rydyn ni’n gwneud y pwnc “Cynefin.” Mae’r cwricwlwm newydd Cymru yn dweud bod cynefin yn “Y lle rydyn ni’n perthyn.” Yng Nghastell-nedd, rydyn ni’n defnyddio “traed, cam, naid.” Mae’r plant yn dechrau’r pwnc trwy edrych ar eu hunain a pwy maen nhw. Yna, bydd y plant yn cymryd cam a edrych ar eu hardal leol a’u cymuned. Wedyn, wrth i’r plant fynd yn hŷn, byddan nhw’n ‘naid’ i’r byd. Mae’r thema “Fy Ardal” yn ddefnyddiol ar gyfer rhan y cam ac bydda i’n defnyddio llawer o’r gweithgareddau pan bydda i’n mynd yn ôl i’r ysgol. Fel arfer, gwna i ddysgu’r pwnc hwn drwy’r Saesneg. Sut bynnag, drwy greu’r pecyn hwn, dysgais i pa mor hawdd ac mor bwysig i defnyddio’r iaith Gymraeg. Drwy greu’r pecyn hwn ac yn defnyddio’r thema “fy ardal,” Rydw i’n gallu i weld pa mor ddefnyddiol bydd hi i ymarfer y Gymraeg mae’r plant yn ei adnabod, ac bydda i’n defnyddio’r pecyn i gyflwyno patrymau brawddeg newydd.</a:t>
            </a:r>
          </a:p>
          <a:p>
            <a:pPr>
              <a:lnSpc>
                <a:spcPct val="107000"/>
              </a:lnSpc>
              <a:spcAft>
                <a:spcPts val="800"/>
              </a:spcAft>
            </a:pPr>
            <a:endParaRPr lang="cy-GB" sz="1800" noProof="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endParaRPr lang="cy-GB" dirty="0">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endParaRPr lang="cy-GB" sz="1800" noProof="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581895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6559E2-F657-730E-D80D-FBD143E18065}"/>
              </a:ext>
            </a:extLst>
          </p:cNvPr>
          <p:cNvSpPr txBox="1"/>
          <p:nvPr/>
        </p:nvSpPr>
        <p:spPr>
          <a:xfrm>
            <a:off x="1282700" y="817516"/>
            <a:ext cx="9448800" cy="5222968"/>
          </a:xfrm>
          <a:prstGeom prst="rect">
            <a:avLst/>
          </a:prstGeom>
          <a:noFill/>
        </p:spPr>
        <p:txBody>
          <a:bodyPr wrap="square">
            <a:spAutoFit/>
          </a:bodyPr>
          <a:lstStyle/>
          <a:p>
            <a:pPr>
              <a:lnSpc>
                <a:spcPct val="107000"/>
              </a:lnSpc>
              <a:spcAft>
                <a:spcPts val="800"/>
              </a:spcAft>
            </a:pPr>
            <a:r>
              <a:rPr lang="cy-GB" sz="1800" noProof="0" dirty="0">
                <a:effectLst/>
                <a:latin typeface="Aptos" panose="020B0004020202020204" pitchFamily="34" charset="0"/>
                <a:ea typeface="Aptos" panose="020B0004020202020204" pitchFamily="34" charset="0"/>
                <a:cs typeface="Arial" panose="020B0604020202020204" pitchFamily="34" charset="0"/>
              </a:rPr>
              <a:t>Mae'r gweithgareddau yn y pecyn yn wahanol i'r hyn y byddwn i'n ei wneud fel arfer yn yr ysgol achos eu bod nhw’n canolbwyntio ar ddefnyddio'r Gymraeg drwy'r holl wersi. Fel arfer, bydda i’n dysgu yn Saesneg ac yna'n canolbwyntio ar bwynt iaith gwahanol mewn gwers Gymraeg. Sut bynnag, trwy gynllunio'r pecyn, dysgais i pa mor hawdd mae ydy defnyddio geirfa a phatrymau brawddegau Cymraeg mewn llawer o'r gwersi. Mae'r gweithgareddau newydd edrych ar llafar, gwrando, ysgrifennu a darllen. Rydw i’n gobeithio, bydda i’n defnyddio'r Gymraeg drwy'r holl wersi, a bydd helpu'r plant i ddefnyddio'r Gymraeg a helpu nhw cael hyder a'u deall wrth ddefnyddio'r Gymraeg bob dydd.</a:t>
            </a:r>
          </a:p>
          <a:p>
            <a:pPr>
              <a:lnSpc>
                <a:spcPct val="107000"/>
              </a:lnSpc>
              <a:spcAft>
                <a:spcPts val="800"/>
              </a:spcAft>
            </a:pPr>
            <a:r>
              <a:rPr lang="cy-GB" sz="1800" noProof="0" dirty="0">
                <a:effectLst/>
                <a:latin typeface="Aptos" panose="020B0004020202020204" pitchFamily="34" charset="0"/>
                <a:ea typeface="Aptos" panose="020B0004020202020204" pitchFamily="34" charset="0"/>
                <a:cs typeface="Arial" panose="020B0604020202020204" pitchFamily="34" charset="0"/>
              </a:rPr>
              <a:t>Gobeithio, bydd y gweithgareddau a'r tasgau yn y pecyn yn cael effaith bositif ar Gymraeg yn fy nosbarth ac yn fy ysgol. Pan bydda i’n defnyddio’r Gymraeg ar draws pob gwers, bydd y disgyblion yn cael mwy o ddeall a hyder wrth ddefnyddio’r Gymraeg. Bydd y ffocws ar wrando, darllen, ysgrifennu a llafar yn Gymraeg yn helpu gyda deall a hyder. Bydd y plant yn gallu ymarfer y Gymraeg mewn gwahanol leoedd. Bydda i’n defnyddio’r Gymraeg bob dydd yn fy ngwersi ac yn yr ysgol. Rydw i’n gobeithio, y bydda i’n creu model rôl iaith positif yn yr ysgol. Bydda i’n helpu’r disgyblion yn fy nosbarth i ddefnyddio’r Gymraeg trwy’r ysgol ac hefyd byddan nhw  fodelau rôl iaith. Bydda i’n helpu’r athrawon eraill yn yr ysgol trwy rannu syniadau a bydda i’n rhoi cymorth iddyn nhw gyda’r iaith.</a:t>
            </a:r>
          </a:p>
        </p:txBody>
      </p:sp>
    </p:spTree>
    <p:extLst>
      <p:ext uri="{BB962C8B-B14F-4D97-AF65-F5344CB8AC3E}">
        <p14:creationId xmlns:p14="http://schemas.microsoft.com/office/powerpoint/2010/main" val="1433283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055FA3-9297-95C6-2BF7-DBA437EE0E8A}"/>
              </a:ext>
            </a:extLst>
          </p:cNvPr>
          <p:cNvSpPr txBox="1"/>
          <p:nvPr/>
        </p:nvSpPr>
        <p:spPr>
          <a:xfrm>
            <a:off x="800100" y="1284536"/>
            <a:ext cx="10312400" cy="4037516"/>
          </a:xfrm>
          <a:prstGeom prst="rect">
            <a:avLst/>
          </a:prstGeom>
          <a:noFill/>
        </p:spPr>
        <p:txBody>
          <a:bodyPr wrap="square">
            <a:spAutoFit/>
          </a:bodyPr>
          <a:lstStyle/>
          <a:p>
            <a:pPr>
              <a:lnSpc>
                <a:spcPct val="107000"/>
              </a:lnSpc>
              <a:spcAft>
                <a:spcPts val="800"/>
              </a:spcAft>
            </a:pPr>
            <a:r>
              <a:rPr lang="cy-GB" sz="1800" noProof="0" dirty="0">
                <a:effectLst/>
                <a:latin typeface="Aptos" panose="020B0004020202020204" pitchFamily="34" charset="0"/>
                <a:ea typeface="Aptos" panose="020B0004020202020204" pitchFamily="34" charset="0"/>
                <a:cs typeface="Arial" panose="020B0604020202020204" pitchFamily="34" charset="0"/>
              </a:rPr>
              <a:t>Bydda i’n dysgu geirfa newydd trwy drilio. Mae drilio yn ddefnyddiol yn y dosbarth i ddysgu iaith trwy ailadrodd geiriau a phatrymau newydd lawer o weithiau. Mae ailadrodd geiriau a phatrymau newydd yn helpu'r dysgwr i ddatblygu hyder. Bydda i’n helpu’r plant wrth ddefnyddio drilio drwy fodelu ac yn defnyddio’r ynganu cywir. Mae drilio yn gyflym a bydda i’n newid y driliau i helpu cadw’r dysgwyr yn canolbwyntio. Pan fydd y dysgwyr yn canolbwyntio, mae’r drilio yn fwy o hwyl ac yn fwy defnyddiol. </a:t>
            </a:r>
          </a:p>
          <a:p>
            <a:pPr>
              <a:lnSpc>
                <a:spcPct val="107000"/>
              </a:lnSpc>
              <a:spcAft>
                <a:spcPts val="800"/>
              </a:spcAft>
            </a:pPr>
            <a:r>
              <a:rPr lang="cy-GB" sz="1800" noProof="0" dirty="0">
                <a:effectLst/>
                <a:latin typeface="Aptos" panose="020B0004020202020204" pitchFamily="34" charset="0"/>
                <a:ea typeface="Aptos" panose="020B0004020202020204" pitchFamily="34" charset="0"/>
                <a:cs typeface="Arial" panose="020B0604020202020204" pitchFamily="34" charset="0"/>
              </a:rPr>
              <a:t>Yn fy mhecyn, penderfynais i ddefnyddio gweithgareddau gan </a:t>
            </a:r>
            <a:r>
              <a:rPr lang="cy-GB" sz="1800" noProof="0" dirty="0" err="1">
                <a:effectLst/>
                <a:latin typeface="Aptos" panose="020B0004020202020204" pitchFamily="34" charset="0"/>
                <a:ea typeface="Aptos" panose="020B0004020202020204" pitchFamily="34" charset="0"/>
                <a:cs typeface="Arial" panose="020B0604020202020204" pitchFamily="34" charset="0"/>
              </a:rPr>
              <a:t>Gian-Franco</a:t>
            </a:r>
            <a:r>
              <a:rPr lang="cy-GB" sz="1800" noProof="0" dirty="0">
                <a:effectLst/>
                <a:latin typeface="Aptos" panose="020B0004020202020204" pitchFamily="34" charset="0"/>
                <a:ea typeface="Aptos" panose="020B0004020202020204" pitchFamily="34" charset="0"/>
                <a:cs typeface="Arial" panose="020B0604020202020204" pitchFamily="34" charset="0"/>
              </a:rPr>
              <a:t> </a:t>
            </a:r>
            <a:r>
              <a:rPr lang="cy-GB" sz="1800" noProof="0" dirty="0" err="1">
                <a:effectLst/>
                <a:latin typeface="Aptos" panose="020B0004020202020204" pitchFamily="34" charset="0"/>
                <a:ea typeface="Aptos" panose="020B0004020202020204" pitchFamily="34" charset="0"/>
                <a:cs typeface="Arial" panose="020B0604020202020204" pitchFamily="34" charset="0"/>
              </a:rPr>
              <a:t>Conti</a:t>
            </a:r>
            <a:r>
              <a:rPr lang="cy-GB" sz="1800" noProof="0" dirty="0">
                <a:effectLst/>
                <a:latin typeface="Aptos" panose="020B0004020202020204" pitchFamily="34" charset="0"/>
                <a:ea typeface="Aptos" panose="020B0004020202020204" pitchFamily="34" charset="0"/>
                <a:cs typeface="Arial" panose="020B0604020202020204" pitchFamily="34" charset="0"/>
              </a:rPr>
              <a:t> fel Trap </a:t>
            </a:r>
            <a:r>
              <a:rPr lang="cy-GB" sz="1800" noProof="0" dirty="0" err="1">
                <a:effectLst/>
                <a:latin typeface="Aptos" panose="020B0004020202020204" pitchFamily="34" charset="0"/>
                <a:ea typeface="Aptos" panose="020B0004020202020204" pitchFamily="34" charset="0"/>
                <a:cs typeface="Arial" panose="020B0604020202020204" pitchFamily="34" charset="0"/>
              </a:rPr>
              <a:t>Door</a:t>
            </a:r>
            <a:r>
              <a:rPr lang="cy-GB" sz="1800" noProof="0" dirty="0">
                <a:effectLst/>
                <a:latin typeface="Aptos" panose="020B0004020202020204" pitchFamily="34" charset="0"/>
                <a:ea typeface="Aptos" panose="020B0004020202020204" pitchFamily="34" charset="0"/>
                <a:cs typeface="Arial" panose="020B0604020202020204" pitchFamily="34" charset="0"/>
              </a:rPr>
              <a:t> a Darllenwch Fy Meddwl. Mae gweithgareddau </a:t>
            </a:r>
            <a:r>
              <a:rPr lang="cy-GB" sz="1800" noProof="0" dirty="0" err="1">
                <a:effectLst/>
                <a:latin typeface="Aptos" panose="020B0004020202020204" pitchFamily="34" charset="0"/>
                <a:ea typeface="Aptos" panose="020B0004020202020204" pitchFamily="34" charset="0"/>
                <a:cs typeface="Arial" panose="020B0604020202020204" pitchFamily="34" charset="0"/>
              </a:rPr>
              <a:t>Gian-Franco</a:t>
            </a:r>
            <a:r>
              <a:rPr lang="cy-GB" sz="1800" noProof="0" dirty="0">
                <a:effectLst/>
                <a:latin typeface="Aptos" panose="020B0004020202020204" pitchFamily="34" charset="0"/>
                <a:ea typeface="Aptos" panose="020B0004020202020204" pitchFamily="34" charset="0"/>
                <a:cs typeface="Arial" panose="020B0604020202020204" pitchFamily="34" charset="0"/>
              </a:rPr>
              <a:t> yn dda i ddefnyddio pan rydw i’n dysgu iaith achos eu bod nhw’n defnyddio ailadrodd ac ymgysylltiad gweithredol. Mae'r gweithgareddau'n helpu'r dysgwyr i ymarfer ond hefyd mae'r gweithgareddau'n hwyl ac yn ddifyr. Mae’r gweithgareddau yn helpu’r dysgwyr i ymarfer cywirdeb a rhuglder ar yr un pryd. Mae’r gweithgareddau yn helpu’r dysgwyr drwy “</a:t>
            </a:r>
            <a:r>
              <a:rPr lang="cy-GB" sz="1800" noProof="0" dirty="0" err="1">
                <a:effectLst/>
                <a:latin typeface="Aptos" panose="020B0004020202020204" pitchFamily="34" charset="0"/>
                <a:ea typeface="Aptos" panose="020B0004020202020204" pitchFamily="34" charset="0"/>
                <a:cs typeface="Arial" panose="020B0604020202020204" pitchFamily="34" charset="0"/>
              </a:rPr>
              <a:t>chunking</a:t>
            </a:r>
            <a:r>
              <a:rPr lang="cy-GB" sz="1800" noProof="0" dirty="0">
                <a:effectLst/>
                <a:latin typeface="Aptos" panose="020B0004020202020204" pitchFamily="34" charset="0"/>
                <a:ea typeface="Aptos" panose="020B0004020202020204" pitchFamily="34" charset="0"/>
                <a:cs typeface="Arial" panose="020B0604020202020204" pitchFamily="34" charset="0"/>
              </a:rPr>
              <a:t>” a bydd y dysgwyr yn dysgu patrymau iaith. Mae’r gweithgareddau gan </a:t>
            </a:r>
            <a:r>
              <a:rPr lang="cy-GB" sz="1800" noProof="0" dirty="0" err="1">
                <a:effectLst/>
                <a:latin typeface="Aptos" panose="020B0004020202020204" pitchFamily="34" charset="0"/>
                <a:ea typeface="Aptos" panose="020B0004020202020204" pitchFamily="34" charset="0"/>
                <a:cs typeface="Arial" panose="020B0604020202020204" pitchFamily="34" charset="0"/>
              </a:rPr>
              <a:t>Gian-Franco</a:t>
            </a:r>
            <a:r>
              <a:rPr lang="cy-GB" sz="1800" noProof="0" dirty="0">
                <a:effectLst/>
                <a:latin typeface="Aptos" panose="020B0004020202020204" pitchFamily="34" charset="0"/>
                <a:ea typeface="Aptos" panose="020B0004020202020204" pitchFamily="34" charset="0"/>
                <a:cs typeface="Arial" panose="020B0604020202020204" pitchFamily="34" charset="0"/>
              </a:rPr>
              <a:t> </a:t>
            </a:r>
            <a:r>
              <a:rPr lang="cy-GB" sz="1800" noProof="0" dirty="0" err="1">
                <a:effectLst/>
                <a:latin typeface="Aptos" panose="020B0004020202020204" pitchFamily="34" charset="0"/>
                <a:ea typeface="Aptos" panose="020B0004020202020204" pitchFamily="34" charset="0"/>
                <a:cs typeface="Arial" panose="020B0604020202020204" pitchFamily="34" charset="0"/>
              </a:rPr>
              <a:t>Conti</a:t>
            </a:r>
            <a:r>
              <a:rPr lang="cy-GB" sz="1800" noProof="0" dirty="0">
                <a:effectLst/>
                <a:latin typeface="Aptos" panose="020B0004020202020204" pitchFamily="34" charset="0"/>
                <a:ea typeface="Aptos" panose="020B0004020202020204" pitchFamily="34" charset="0"/>
                <a:cs typeface="Arial" panose="020B0604020202020204" pitchFamily="34" charset="0"/>
              </a:rPr>
              <a:t> yn helpu’r dysgwyr i siarad, gwrando, darllen ac ysgrifennu mewn iaith newydd trwy ymarfer ac ailadrodd. Mae llawer o sgaffaldau yn y gweithgareddau, felly maen nhw’n helpu pob dysgwr. </a:t>
            </a:r>
          </a:p>
        </p:txBody>
      </p:sp>
    </p:spTree>
    <p:extLst>
      <p:ext uri="{BB962C8B-B14F-4D97-AF65-F5344CB8AC3E}">
        <p14:creationId xmlns:p14="http://schemas.microsoft.com/office/powerpoint/2010/main" val="1716707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87D5E0-4FE9-FB31-DAC4-EF8F1CB28708}"/>
              </a:ext>
            </a:extLst>
          </p:cNvPr>
          <p:cNvPicPr>
            <a:picLocks noChangeAspect="1"/>
          </p:cNvPicPr>
          <p:nvPr/>
        </p:nvPicPr>
        <p:blipFill>
          <a:blip r:embed="rId2"/>
          <a:stretch>
            <a:fillRect/>
          </a:stretch>
        </p:blipFill>
        <p:spPr>
          <a:xfrm>
            <a:off x="836073" y="-126388"/>
            <a:ext cx="10568527" cy="6984872"/>
          </a:xfrm>
          <a:prstGeom prst="rect">
            <a:avLst/>
          </a:prstGeom>
        </p:spPr>
      </p:pic>
    </p:spTree>
    <p:extLst>
      <p:ext uri="{BB962C8B-B14F-4D97-AF65-F5344CB8AC3E}">
        <p14:creationId xmlns:p14="http://schemas.microsoft.com/office/powerpoint/2010/main" val="1607176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0838CE-8D43-B159-9852-DA18838A77EB}"/>
              </a:ext>
            </a:extLst>
          </p:cNvPr>
          <p:cNvSpPr txBox="1"/>
          <p:nvPr/>
        </p:nvSpPr>
        <p:spPr>
          <a:xfrm>
            <a:off x="597196" y="1307379"/>
            <a:ext cx="10738883" cy="4427559"/>
          </a:xfrm>
          <a:prstGeom prst="rect">
            <a:avLst/>
          </a:prstGeom>
          <a:noFill/>
        </p:spPr>
        <p:txBody>
          <a:bodyPr wrap="square">
            <a:spAutoFit/>
          </a:bodyPr>
          <a:lstStyle/>
          <a:p>
            <a:pPr>
              <a:lnSpc>
                <a:spcPct val="107000"/>
              </a:lnSpc>
              <a:spcAft>
                <a:spcPts val="800"/>
              </a:spcAft>
            </a:pPr>
            <a:r>
              <a:rPr lang="cy-GB" sz="1800" b="1" kern="100" noProof="0" dirty="0">
                <a:effectLst/>
                <a:latin typeface="Aptos" panose="020B0004020202020204" pitchFamily="34" charset="0"/>
                <a:ea typeface="Aptos" panose="020B0004020202020204" pitchFamily="34" charset="0"/>
                <a:cs typeface="Times New Roman" panose="02020603050405020304" pitchFamily="18" charset="0"/>
              </a:rPr>
              <a:t>Ffocws iaith</a:t>
            </a:r>
            <a:r>
              <a:rPr lang="cy-GB" sz="1800" kern="100" noProof="0" dirty="0">
                <a:effectLst/>
                <a:latin typeface="Aptos" panose="020B0004020202020204" pitchFamily="34" charset="0"/>
                <a:ea typeface="Aptos" panose="020B0004020202020204" pitchFamily="34" charset="0"/>
                <a:cs typeface="Times New Roman" panose="02020603050405020304" pitchFamily="18" charset="0"/>
              </a:rPr>
              <a:t>: Slot drilio a dysgu geirfa </a:t>
            </a:r>
            <a:endParaRPr lang="cy-GB" sz="1600" kern="100" noProof="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cy-GB" sz="1800" u="sng" kern="100" noProof="0" dirty="0">
                <a:effectLst/>
                <a:latin typeface="Aptos" panose="020B0004020202020204" pitchFamily="34" charset="0"/>
                <a:ea typeface="Aptos" panose="020B0004020202020204" pitchFamily="34" charset="0"/>
                <a:cs typeface="Times New Roman" panose="02020603050405020304" pitchFamily="18" charset="0"/>
              </a:rPr>
              <a:t>Slot drilio a gemau</a:t>
            </a:r>
            <a:endParaRPr lang="cy-GB" sz="1600" kern="100" noProof="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noProof="0" dirty="0">
                <a:effectLst/>
                <a:latin typeface="Aptos" panose="020B0004020202020204" pitchFamily="34" charset="0"/>
                <a:ea typeface="Aptos" panose="020B0004020202020204" pitchFamily="34" charset="0"/>
                <a:cs typeface="Times New Roman" panose="02020603050405020304" pitchFamily="18" charset="0"/>
              </a:rPr>
              <a:t>Nod y wers</a:t>
            </a:r>
            <a:r>
              <a:rPr lang="cy-GB" sz="1800" kern="100" noProof="0" dirty="0">
                <a:effectLst/>
                <a:latin typeface="Aptos" panose="020B0004020202020204" pitchFamily="34" charset="0"/>
                <a:ea typeface="Aptos" panose="020B0004020202020204" pitchFamily="34" charset="0"/>
                <a:cs typeface="Times New Roman" panose="02020603050405020304" pitchFamily="18" charset="0"/>
              </a:rPr>
              <a:t>: I’r plant wybod a defnyddio’r eirfa newydd o gwmpas y thema ‘Fy Ardal’.</a:t>
            </a:r>
          </a:p>
          <a:p>
            <a:pPr>
              <a:lnSpc>
                <a:spcPct val="107000"/>
              </a:lnSpc>
              <a:spcAft>
                <a:spcPts val="800"/>
              </a:spcAft>
            </a:pPr>
            <a:r>
              <a:rPr lang="cy-GB" sz="1800" b="1" kern="100" noProof="0" dirty="0">
                <a:effectLst/>
                <a:latin typeface="Aptos" panose="020B0004020202020204" pitchFamily="34" charset="0"/>
                <a:ea typeface="Aptos" panose="020B0004020202020204" pitchFamily="34" charset="0"/>
                <a:cs typeface="Times New Roman" panose="02020603050405020304" pitchFamily="18" charset="0"/>
              </a:rPr>
              <a:t>Gweithgareddau: </a:t>
            </a:r>
            <a:r>
              <a:rPr lang="cy-GB" sz="1800" kern="100" noProof="0" dirty="0">
                <a:effectLst/>
                <a:latin typeface="Aptos" panose="020B0004020202020204" pitchFamily="34" charset="0"/>
                <a:ea typeface="Aptos" panose="020B0004020202020204" pitchFamily="34" charset="0"/>
                <a:cs typeface="Times New Roman" panose="02020603050405020304" pitchFamily="18" charset="0"/>
              </a:rPr>
              <a:t>Yn gyntaf, i helpu'r plant i ddysgu'r geirfa newydd, byddaf yn defnyddio slot drilio. Byddaf yn cyflwyno 5 gair ar y tro, ac unwaith y bydd y plant yn gwybod y geiriau newydd, byddaf yn cyflwyno rhagor. Byddaf yn defnyddio cardiau fflach gydag delweddau ac yn modelu'r ynganiad cywir o'r geiriau newydd. Bydd y plant yn dysgu'r geirfa newydd drwy ailadrodd ac ymarfer.</a:t>
            </a:r>
          </a:p>
          <a:p>
            <a:pPr>
              <a:lnSpc>
                <a:spcPct val="107000"/>
              </a:lnSpc>
              <a:spcAft>
                <a:spcPts val="800"/>
              </a:spcAft>
            </a:pPr>
            <a:endParaRPr lang="cy-GB" kern="100" noProof="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kern="100" noProof="0" dirty="0">
                <a:latin typeface="Aptos" panose="020B0004020202020204" pitchFamily="34" charset="0"/>
                <a:cs typeface="Times New Roman" panose="02020603050405020304" pitchFamily="18" charset="0"/>
              </a:rPr>
              <a:t>Pan fydd y plant yn hyderus gyda’r eirfa newydd, bydda i’n dysgu’r geirfa drwy chwarae gemau:</a:t>
            </a:r>
          </a:p>
          <a:p>
            <a:pPr marL="285750" indent="-285750">
              <a:lnSpc>
                <a:spcPct val="107000"/>
              </a:lnSpc>
              <a:spcAft>
                <a:spcPts val="800"/>
              </a:spcAft>
              <a:buFont typeface="Arial" panose="020B0604020202020204" pitchFamily="34" charset="0"/>
              <a:buChar char="•"/>
            </a:pPr>
            <a:r>
              <a:rPr lang="cy-GB" kern="100" dirty="0" err="1">
                <a:latin typeface="Aptos" panose="020B0004020202020204" pitchFamily="34" charset="0"/>
                <a:cs typeface="Times New Roman" panose="02020603050405020304" pitchFamily="18" charset="0"/>
              </a:rPr>
              <a:t>Pif-Paf</a:t>
            </a:r>
            <a:endParaRPr lang="cy-GB" kern="100" dirty="0">
              <a:latin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cy-GB" kern="100" noProof="0" dirty="0">
                <a:latin typeface="Aptos" panose="020B0004020202020204" pitchFamily="34" charset="0"/>
                <a:cs typeface="Times New Roman" panose="02020603050405020304" pitchFamily="18" charset="0"/>
              </a:rPr>
              <a:t>Darllenwch f</a:t>
            </a:r>
            <a:r>
              <a:rPr lang="cy-GB" kern="100" dirty="0">
                <a:latin typeface="Aptos" panose="020B0004020202020204" pitchFamily="34" charset="0"/>
                <a:cs typeface="Times New Roman" panose="02020603050405020304" pitchFamily="18" charset="0"/>
              </a:rPr>
              <a:t>y meddwl</a:t>
            </a:r>
            <a:endParaRPr lang="cy-GB" kern="100" noProof="0" dirty="0">
              <a:latin typeface="Aptos" panose="020B0004020202020204" pitchFamily="34" charset="0"/>
              <a:cs typeface="Times New Roman" panose="02020603050405020304" pitchFamily="18" charset="0"/>
            </a:endParaRPr>
          </a:p>
          <a:p>
            <a:pPr>
              <a:lnSpc>
                <a:spcPct val="107000"/>
              </a:lnSpc>
              <a:spcAft>
                <a:spcPts val="800"/>
              </a:spcAft>
            </a:pPr>
            <a:endParaRPr lang="cy-GB" sz="1600" kern="100" noProof="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62934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t of Five Standard Bingo Daubers, 1 each - Kroger">
            <a:extLst>
              <a:ext uri="{FF2B5EF4-FFF2-40B4-BE49-F238E27FC236}">
                <a16:creationId xmlns:a16="http://schemas.microsoft.com/office/drawing/2014/main" id="{9F88CEA5-38C5-A13E-C87B-9D29588AFC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28465" y="4901294"/>
            <a:ext cx="1956706" cy="195670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4DB238AB-3524-5EE7-2A8F-DE13E141CC2F}"/>
              </a:ext>
            </a:extLst>
          </p:cNvPr>
          <p:cNvGraphicFramePr>
            <a:graphicFrameLocks noGrp="1"/>
          </p:cNvGraphicFramePr>
          <p:nvPr>
            <p:extLst>
              <p:ext uri="{D42A27DB-BD31-4B8C-83A1-F6EECF244321}">
                <p14:modId xmlns:p14="http://schemas.microsoft.com/office/powerpoint/2010/main" val="3220479571"/>
              </p:ext>
            </p:extLst>
          </p:nvPr>
        </p:nvGraphicFramePr>
        <p:xfrm>
          <a:off x="1608670" y="1439037"/>
          <a:ext cx="7996464" cy="3979926"/>
        </p:xfrm>
        <a:graphic>
          <a:graphicData uri="http://schemas.openxmlformats.org/drawingml/2006/table">
            <a:tbl>
              <a:tblPr firstRow="1" bandRow="1">
                <a:tableStyleId>{5940675A-B579-460E-94D1-54222C63F5DA}</a:tableStyleId>
              </a:tblPr>
              <a:tblGrid>
                <a:gridCol w="1999116">
                  <a:extLst>
                    <a:ext uri="{9D8B030D-6E8A-4147-A177-3AD203B41FA5}">
                      <a16:colId xmlns:a16="http://schemas.microsoft.com/office/drawing/2014/main" val="3067236883"/>
                    </a:ext>
                  </a:extLst>
                </a:gridCol>
                <a:gridCol w="1999116">
                  <a:extLst>
                    <a:ext uri="{9D8B030D-6E8A-4147-A177-3AD203B41FA5}">
                      <a16:colId xmlns:a16="http://schemas.microsoft.com/office/drawing/2014/main" val="849370468"/>
                    </a:ext>
                  </a:extLst>
                </a:gridCol>
                <a:gridCol w="1999116">
                  <a:extLst>
                    <a:ext uri="{9D8B030D-6E8A-4147-A177-3AD203B41FA5}">
                      <a16:colId xmlns:a16="http://schemas.microsoft.com/office/drawing/2014/main" val="2742767822"/>
                    </a:ext>
                  </a:extLst>
                </a:gridCol>
                <a:gridCol w="1999116">
                  <a:extLst>
                    <a:ext uri="{9D8B030D-6E8A-4147-A177-3AD203B41FA5}">
                      <a16:colId xmlns:a16="http://schemas.microsoft.com/office/drawing/2014/main" val="644079836"/>
                    </a:ext>
                  </a:extLst>
                </a:gridCol>
              </a:tblGrid>
              <a:tr h="1326642">
                <a:tc>
                  <a:txBody>
                    <a:bodyPr/>
                    <a:lstStyle/>
                    <a:p>
                      <a:pPr algn="ctr"/>
                      <a:r>
                        <a:rPr lang="en-US" sz="2800" dirty="0" err="1">
                          <a:latin typeface="Comic Sans MS" panose="030F0702030302020204" pitchFamily="66" charset="0"/>
                        </a:rPr>
                        <a:t>Mynydd</a:t>
                      </a:r>
                      <a:endParaRPr lang="cy-GB" sz="2800" dirty="0">
                        <a:latin typeface="Comic Sans MS" panose="030F0702030302020204" pitchFamily="66" charset="0"/>
                      </a:endParaRPr>
                    </a:p>
                  </a:txBody>
                  <a:tcPr anchor="ctr"/>
                </a:tc>
                <a:tc>
                  <a:txBody>
                    <a:bodyPr/>
                    <a:lstStyle/>
                    <a:p>
                      <a:pPr algn="ctr"/>
                      <a:r>
                        <a:rPr lang="en-US" sz="2800" dirty="0">
                          <a:latin typeface="Comic Sans MS" panose="030F0702030302020204" pitchFamily="66" charset="0"/>
                        </a:rPr>
                        <a:t>Afon</a:t>
                      </a:r>
                      <a:endParaRPr lang="cy-GB" sz="2800" dirty="0">
                        <a:latin typeface="Comic Sans MS" panose="030F0702030302020204" pitchFamily="66" charset="0"/>
                      </a:endParaRPr>
                    </a:p>
                  </a:txBody>
                  <a:tcPr anchor="ctr"/>
                </a:tc>
                <a:tc>
                  <a:txBody>
                    <a:bodyPr/>
                    <a:lstStyle/>
                    <a:p>
                      <a:pPr algn="ctr"/>
                      <a:r>
                        <a:rPr lang="en-US" sz="2800" dirty="0">
                          <a:latin typeface="Comic Sans MS" panose="030F0702030302020204" pitchFamily="66" charset="0"/>
                        </a:rPr>
                        <a:t>Castell</a:t>
                      </a:r>
                      <a:endParaRPr lang="cy-GB" sz="2800" dirty="0">
                        <a:latin typeface="Comic Sans MS" panose="030F0702030302020204" pitchFamily="66" charset="0"/>
                      </a:endParaRPr>
                    </a:p>
                  </a:txBody>
                  <a:tcPr anchor="ctr"/>
                </a:tc>
                <a:tc>
                  <a:txBody>
                    <a:bodyPr/>
                    <a:lstStyle/>
                    <a:p>
                      <a:pPr algn="ctr"/>
                      <a:r>
                        <a:rPr lang="en-US" sz="2800" dirty="0">
                          <a:latin typeface="Comic Sans MS" panose="030F0702030302020204" pitchFamily="66" charset="0"/>
                        </a:rPr>
                        <a:t>Theatr</a:t>
                      </a:r>
                      <a:endParaRPr lang="cy-GB" sz="2800" dirty="0">
                        <a:latin typeface="Comic Sans MS" panose="030F0702030302020204" pitchFamily="66" charset="0"/>
                      </a:endParaRPr>
                    </a:p>
                  </a:txBody>
                  <a:tcPr anchor="ctr"/>
                </a:tc>
                <a:extLst>
                  <a:ext uri="{0D108BD9-81ED-4DB2-BD59-A6C34878D82A}">
                    <a16:rowId xmlns:a16="http://schemas.microsoft.com/office/drawing/2014/main" val="2578304766"/>
                  </a:ext>
                </a:extLst>
              </a:tr>
              <a:tr h="1326642">
                <a:tc>
                  <a:txBody>
                    <a:bodyPr/>
                    <a:lstStyle/>
                    <a:p>
                      <a:pPr algn="ctr"/>
                      <a:r>
                        <a:rPr lang="en-US" sz="2800" dirty="0" err="1">
                          <a:latin typeface="Comic Sans MS" panose="030F0702030302020204" pitchFamily="66" charset="0"/>
                        </a:rPr>
                        <a:t>Eglwys</a:t>
                      </a:r>
                      <a:endParaRPr lang="cy-GB" sz="2800" dirty="0">
                        <a:latin typeface="Comic Sans MS" panose="030F0702030302020204" pitchFamily="66" charset="0"/>
                      </a:endParaRPr>
                    </a:p>
                  </a:txBody>
                  <a:tcPr anchor="ctr"/>
                </a:tc>
                <a:tc>
                  <a:txBody>
                    <a:bodyPr/>
                    <a:lstStyle/>
                    <a:p>
                      <a:pPr algn="ctr"/>
                      <a:r>
                        <a:rPr lang="en-US" sz="2800" dirty="0">
                          <a:latin typeface="Comic Sans MS" panose="030F0702030302020204" pitchFamily="66" charset="0"/>
                        </a:rPr>
                        <a:t>Parc</a:t>
                      </a:r>
                      <a:endParaRPr lang="cy-GB" sz="2800" dirty="0">
                        <a:latin typeface="Comic Sans MS" panose="030F0702030302020204" pitchFamily="66" charset="0"/>
                      </a:endParaRPr>
                    </a:p>
                  </a:txBody>
                  <a:tcPr anchor="ctr"/>
                </a:tc>
                <a:tc>
                  <a:txBody>
                    <a:bodyPr/>
                    <a:lstStyle/>
                    <a:p>
                      <a:pPr algn="ctr"/>
                      <a:r>
                        <a:rPr lang="en-US" sz="2800" dirty="0" err="1">
                          <a:latin typeface="Comic Sans MS" panose="030F0702030302020204" pitchFamily="66" charset="0"/>
                        </a:rPr>
                        <a:t>Caffi</a:t>
                      </a:r>
                      <a:endParaRPr lang="cy-GB" sz="2800" dirty="0">
                        <a:latin typeface="Comic Sans MS" panose="030F0702030302020204" pitchFamily="66" charset="0"/>
                      </a:endParaRPr>
                    </a:p>
                  </a:txBody>
                  <a:tcPr anchor="ctr"/>
                </a:tc>
                <a:tc>
                  <a:txBody>
                    <a:bodyPr/>
                    <a:lstStyle/>
                    <a:p>
                      <a:pPr algn="ctr"/>
                      <a:r>
                        <a:rPr lang="en-US" sz="2800" dirty="0" err="1">
                          <a:latin typeface="Comic Sans MS" panose="030F0702030302020204" pitchFamily="66" charset="0"/>
                        </a:rPr>
                        <a:t>Siopau</a:t>
                      </a:r>
                      <a:endParaRPr lang="cy-GB" sz="2800" dirty="0">
                        <a:latin typeface="Comic Sans MS" panose="030F0702030302020204" pitchFamily="66" charset="0"/>
                      </a:endParaRPr>
                    </a:p>
                  </a:txBody>
                  <a:tcPr anchor="ctr"/>
                </a:tc>
                <a:extLst>
                  <a:ext uri="{0D108BD9-81ED-4DB2-BD59-A6C34878D82A}">
                    <a16:rowId xmlns:a16="http://schemas.microsoft.com/office/drawing/2014/main" val="2683986866"/>
                  </a:ext>
                </a:extLst>
              </a:tr>
              <a:tr h="1326642">
                <a:tc>
                  <a:txBody>
                    <a:bodyPr/>
                    <a:lstStyle/>
                    <a:p>
                      <a:pPr algn="ctr"/>
                      <a:r>
                        <a:rPr lang="en-US" sz="2800" dirty="0" err="1">
                          <a:latin typeface="Comic Sans MS" panose="030F0702030302020204" pitchFamily="66" charset="0"/>
                        </a:rPr>
                        <a:t>Marchnad</a:t>
                      </a:r>
                      <a:endParaRPr lang="cy-GB" sz="2800" dirty="0">
                        <a:latin typeface="Comic Sans MS" panose="030F0702030302020204" pitchFamily="66" charset="0"/>
                      </a:endParaRPr>
                    </a:p>
                  </a:txBody>
                  <a:tcPr anchor="ctr"/>
                </a:tc>
                <a:tc>
                  <a:txBody>
                    <a:bodyPr/>
                    <a:lstStyle/>
                    <a:p>
                      <a:pPr algn="ctr"/>
                      <a:r>
                        <a:rPr lang="en-US" sz="2800" dirty="0" err="1">
                          <a:latin typeface="Comic Sans MS" panose="030F0702030302020204" pitchFamily="66" charset="0"/>
                        </a:rPr>
                        <a:t>Coedwig</a:t>
                      </a:r>
                      <a:endParaRPr lang="cy-GB" sz="2800" dirty="0">
                        <a:latin typeface="Comic Sans MS" panose="030F0702030302020204" pitchFamily="66" charset="0"/>
                      </a:endParaRPr>
                    </a:p>
                  </a:txBody>
                  <a:tcPr anchor="ctr"/>
                </a:tc>
                <a:tc>
                  <a:txBody>
                    <a:bodyPr/>
                    <a:lstStyle/>
                    <a:p>
                      <a:pPr algn="ctr"/>
                      <a:r>
                        <a:rPr lang="en-US" sz="2800" dirty="0" err="1">
                          <a:latin typeface="Comic Sans MS" panose="030F0702030302020204" pitchFamily="66" charset="0"/>
                        </a:rPr>
                        <a:t>Neuadd</a:t>
                      </a:r>
                      <a:endParaRPr lang="cy-GB" sz="2800" dirty="0">
                        <a:latin typeface="Comic Sans MS" panose="030F0702030302020204" pitchFamily="66" charset="0"/>
                      </a:endParaRPr>
                    </a:p>
                  </a:txBody>
                  <a:tcPr anchor="ctr"/>
                </a:tc>
                <a:tc>
                  <a:txBody>
                    <a:bodyPr/>
                    <a:lstStyle/>
                    <a:p>
                      <a:pPr algn="ctr"/>
                      <a:r>
                        <a:rPr lang="en-US" sz="2800" dirty="0" err="1">
                          <a:latin typeface="Comic Sans MS" panose="030F0702030302020204" pitchFamily="66" charset="0"/>
                        </a:rPr>
                        <a:t>Abaty</a:t>
                      </a:r>
                      <a:endParaRPr lang="cy-GB" sz="2800" dirty="0">
                        <a:latin typeface="Comic Sans MS" panose="030F0702030302020204" pitchFamily="66" charset="0"/>
                      </a:endParaRPr>
                    </a:p>
                  </a:txBody>
                  <a:tcPr anchor="ctr"/>
                </a:tc>
                <a:extLst>
                  <a:ext uri="{0D108BD9-81ED-4DB2-BD59-A6C34878D82A}">
                    <a16:rowId xmlns:a16="http://schemas.microsoft.com/office/drawing/2014/main" val="647903278"/>
                  </a:ext>
                </a:extLst>
              </a:tr>
            </a:tbl>
          </a:graphicData>
        </a:graphic>
      </p:graphicFrame>
    </p:spTree>
    <p:extLst>
      <p:ext uri="{BB962C8B-B14F-4D97-AF65-F5344CB8AC3E}">
        <p14:creationId xmlns:p14="http://schemas.microsoft.com/office/powerpoint/2010/main" val="1158109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B2803F-9B9F-4960-433B-39ACE2AA74FD}"/>
              </a:ext>
            </a:extLst>
          </p:cNvPr>
          <p:cNvSpPr txBox="1"/>
          <p:nvPr/>
        </p:nvSpPr>
        <p:spPr>
          <a:xfrm>
            <a:off x="233916" y="498588"/>
            <a:ext cx="17586251" cy="6625019"/>
          </a:xfrm>
          <a:prstGeom prst="rect">
            <a:avLst/>
          </a:prstGeom>
          <a:noFill/>
        </p:spPr>
        <p:txBody>
          <a:bodyPr wrap="square">
            <a:spAutoFit/>
          </a:bodyPr>
          <a:lstStyle/>
          <a:p>
            <a:pPr>
              <a:lnSpc>
                <a:spcPct val="107000"/>
              </a:lnSpc>
              <a:spcAft>
                <a:spcPts val="800"/>
              </a:spcAft>
            </a:pPr>
            <a:r>
              <a:rPr lang="cy-GB" sz="1800" u="sng" dirty="0">
                <a:effectLst/>
                <a:latin typeface="Aptos" panose="020B0004020202020204" pitchFamily="34" charset="0"/>
                <a:ea typeface="Aptos" panose="020B0004020202020204" pitchFamily="34" charset="0"/>
                <a:cs typeface="Arial" panose="020B0604020202020204" pitchFamily="34" charset="0"/>
              </a:rPr>
              <a:t>Cyfarwyddiadau i chwarae </a:t>
            </a:r>
            <a:r>
              <a:rPr lang="cy-GB" sz="1800" u="sng" dirty="0" err="1">
                <a:effectLst/>
                <a:latin typeface="Aptos" panose="020B0004020202020204" pitchFamily="34" charset="0"/>
                <a:ea typeface="Aptos" panose="020B0004020202020204" pitchFamily="34" charset="0"/>
                <a:cs typeface="Arial" panose="020B0604020202020204" pitchFamily="34" charset="0"/>
              </a:rPr>
              <a:t>Pif-Paf</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Hoffwn i ti chwarae gêm gyda’r plant.</a:t>
            </a:r>
            <a:br>
              <a:rPr lang="cy-GB" sz="1800" dirty="0">
                <a:effectLst/>
                <a:latin typeface="Aptos" panose="020B0004020202020204" pitchFamily="34" charset="0"/>
                <a:ea typeface="Aptos" panose="020B0004020202020204" pitchFamily="34" charset="0"/>
                <a:cs typeface="Arial" panose="020B0604020202020204" pitchFamily="34" charset="0"/>
              </a:rPr>
            </a:b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Gofynnwch i’r plant ddod o hyd i sedd.</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“Eisteddwch a gwrandewch yn ofalus."</a:t>
            </a:r>
            <a:b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“Catrin, gwranda."</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Yn gyntaf, rhowch y plant mewn parau.</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"Dewch o hyd i bartner."</a:t>
            </a:r>
            <a:br>
              <a:rPr lang="cy-GB" sz="1800" dirty="0">
                <a:effectLst/>
                <a:latin typeface="Aptos" panose="020B0004020202020204" pitchFamily="34" charset="0"/>
                <a:ea typeface="Aptos" panose="020B0004020202020204" pitchFamily="34" charset="0"/>
                <a:cs typeface="Arial" panose="020B0604020202020204" pitchFamily="34" charset="0"/>
              </a:rPr>
            </a:b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Rhowch daflen waith i bob pâr gyda’r eirfa yn y thema ‘Fy Ardal’. Bydd y plant yn gwybod yr eirfa’n dda,</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 felly defnyddiwch daflen geiriau yn Gymraeg yn unig.</a:t>
            </a:r>
          </a:p>
          <a:p>
            <a:pPr>
              <a:lnSpc>
                <a:spcPct val="107000"/>
              </a:lnSpc>
              <a:spcAft>
                <a:spcPts val="800"/>
              </a:spcAft>
            </a:pP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Rhowch ‘bingo </a:t>
            </a:r>
            <a:r>
              <a:rPr lang="cy-GB" sz="1800" dirty="0" err="1">
                <a:effectLst/>
                <a:latin typeface="Aptos" panose="020B0004020202020204" pitchFamily="34" charset="0"/>
                <a:ea typeface="Aptos" panose="020B0004020202020204" pitchFamily="34" charset="0"/>
                <a:cs typeface="Arial" panose="020B0604020202020204" pitchFamily="34" charset="0"/>
              </a:rPr>
              <a:t>dobber</a:t>
            </a:r>
            <a:r>
              <a:rPr lang="cy-GB" sz="1800" dirty="0">
                <a:effectLst/>
                <a:latin typeface="Aptos" panose="020B0004020202020204" pitchFamily="34" charset="0"/>
                <a:ea typeface="Aptos" panose="020B0004020202020204" pitchFamily="34" charset="0"/>
                <a:cs typeface="Arial" panose="020B0604020202020204" pitchFamily="34" charset="0"/>
              </a:rPr>
              <a:t>’ o liw gwahanol i bob plentyn yn y pâr.</a:t>
            </a:r>
          </a:p>
          <a:p>
            <a:pPr>
              <a:lnSpc>
                <a:spcPct val="107000"/>
              </a:lnSpc>
              <a:spcAft>
                <a:spcPts val="800"/>
              </a:spcAft>
            </a:pP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Dwedwch air o’r rhestr eirfa e.e. </a:t>
            </a:r>
            <a:r>
              <a:rPr lang="cy-GB" sz="1800" b="1" dirty="0">
                <a:effectLst/>
                <a:latin typeface="Aptos" panose="020B0004020202020204" pitchFamily="34" charset="0"/>
                <a:ea typeface="Aptos" panose="020B0004020202020204" pitchFamily="34" charset="0"/>
                <a:cs typeface="Arial" panose="020B0604020202020204" pitchFamily="34" charset="0"/>
              </a:rPr>
              <a:t>"eglwys"</a:t>
            </a:r>
            <a:r>
              <a:rPr lang="cy-GB" sz="1800" dirty="0">
                <a:effectLst/>
                <a:latin typeface="Aptos" panose="020B0004020202020204" pitchFamily="34" charset="0"/>
                <a:ea typeface="Aptos" panose="020B0004020202020204" pitchFamily="34" charset="0"/>
                <a:cs typeface="Arial" panose="020B0604020202020204" pitchFamily="34" charset="0"/>
              </a:rPr>
              <a:t>.</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Mae’n rhaid i’r plant ddod o hyd i’r gair ar eu taflen.</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Yr un sy’n dod o hyd gyntaf yn stampio’r gair gyda’i ben.</a:t>
            </a:r>
          </a:p>
          <a:p>
            <a:pPr>
              <a:lnSpc>
                <a:spcPct val="107000"/>
              </a:lnSpc>
              <a:spcAft>
                <a:spcPts val="800"/>
              </a:spcAft>
            </a:pPr>
            <a:r>
              <a:rPr lang="cy-GB" sz="1800" dirty="0">
                <a:effectLst/>
                <a:latin typeface="Segoe UI Emoji" panose="020B0502040204020203" pitchFamily="34" charset="0"/>
                <a:ea typeface="Aptos" panose="020B0004020202020204" pitchFamily="34" charset="0"/>
                <a:cs typeface="Segoe UI Emoji" panose="020B0502040204020203" pitchFamily="34" charset="0"/>
              </a:rPr>
              <a:t>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endParaRPr lang="cy-GB" sz="18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951292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B4AC41-287F-A399-BB89-2991EAF18A14}"/>
              </a:ext>
            </a:extLst>
          </p:cNvPr>
          <p:cNvSpPr txBox="1"/>
          <p:nvPr/>
        </p:nvSpPr>
        <p:spPr>
          <a:xfrm>
            <a:off x="728329" y="754004"/>
            <a:ext cx="9776637" cy="4938018"/>
          </a:xfrm>
          <a:prstGeom prst="rect">
            <a:avLst/>
          </a:prstGeom>
          <a:noFill/>
        </p:spPr>
        <p:txBody>
          <a:bodyPr wrap="square">
            <a:spAutoFit/>
          </a:bodyPr>
          <a:lstStyle/>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Ar ôl dweud pob gair ar y daflen, gofynnwch i’r plant gyfri sawl gair sydd â’u lliw arnyn nhw.</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Segoe UI Symbol" panose="020B0502040204020203" pitchFamily="34" charset="0"/>
                <a:ea typeface="Aptos" panose="020B0004020202020204" pitchFamily="34" charset="0"/>
                <a:cs typeface="Segoe UI Symbol" panose="020B0502040204020203" pitchFamily="34" charset="0"/>
              </a:rPr>
              <a:t>“</a:t>
            </a: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Cyfrwch sawl gair sydd â’ch smotyn lliw chi."</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Yr enillydd ydy’r plentyn sydd â’r mwyaf o smotiau.</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"Pwy sy’n mwy na 10 gair?"</a:t>
            </a:r>
            <a:b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"Pwy sy’n mwyaf o smotiau yn y dosbarth?"</a:t>
            </a:r>
            <a:b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"Pwy ydy’r enillydd?"</a:t>
            </a:r>
            <a:b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"Faint o smotiau gyda ti, Ffion?"</a:t>
            </a:r>
            <a:b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"Llewellyn ydy’r enillydd!"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dirty="0">
                <a:effectLst/>
                <a:latin typeface="Segoe UI Emoji" panose="020B0502040204020203" pitchFamily="34" charset="0"/>
                <a:ea typeface="Aptos" panose="020B0004020202020204" pitchFamily="34" charset="0"/>
                <a:cs typeface="Segoe UI Emoji" panose="020B0502040204020203" pitchFamily="34" charset="0"/>
              </a:rPr>
              <a:t>I wneud y gem yn anoddach:</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Dwedwch frawddeg am y gair yn lle’r gair ei hun.</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"Mae’r gair hwn yn lle ble gallwch brynu dillad."</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 Neu, dwedwch y gair yn Saesneg a gofynnwch i’r plant ddod o hyd i’r gair cywir yn Gymraeg.</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 "</a:t>
            </a:r>
            <a:r>
              <a:rPr lang="cy-GB" sz="1800" dirty="0" err="1">
                <a:solidFill>
                  <a:srgbClr val="FF0000"/>
                </a:solidFill>
                <a:effectLst/>
                <a:latin typeface="Aptos" panose="020B0004020202020204" pitchFamily="34" charset="0"/>
                <a:ea typeface="Aptos" panose="020B0004020202020204" pitchFamily="34" charset="0"/>
                <a:cs typeface="Arial" panose="020B0604020202020204" pitchFamily="34" charset="0"/>
              </a:rPr>
              <a:t>Market</a:t>
            </a:r>
            <a:r>
              <a:rPr lang="cy-GB" sz="1800" dirty="0">
                <a:solidFill>
                  <a:srgbClr val="FF0000"/>
                </a:solidFill>
                <a:effectLst/>
                <a:latin typeface="Aptos" panose="020B0004020202020204" pitchFamily="34" charset="0"/>
                <a:ea typeface="Aptos" panose="020B0004020202020204" pitchFamily="34" charset="0"/>
                <a:cs typeface="Arial" panose="020B0604020202020204" pitchFamily="34" charset="0"/>
              </a:rPr>
              <a:t>."</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Hwyl fawr a phob lwc gyda’r gêm!</a:t>
            </a:r>
            <a:endParaRPr lang="cy-GB" dirty="0"/>
          </a:p>
        </p:txBody>
      </p:sp>
    </p:spTree>
    <p:extLst>
      <p:ext uri="{BB962C8B-B14F-4D97-AF65-F5344CB8AC3E}">
        <p14:creationId xmlns:p14="http://schemas.microsoft.com/office/powerpoint/2010/main" val="395221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4081A1-AA70-1B13-A73D-A8B1C9DA686B}"/>
              </a:ext>
            </a:extLst>
          </p:cNvPr>
          <p:cNvSpPr txBox="1"/>
          <p:nvPr/>
        </p:nvSpPr>
        <p:spPr>
          <a:xfrm>
            <a:off x="6096000" y="193526"/>
            <a:ext cx="4025900" cy="523220"/>
          </a:xfrm>
          <a:prstGeom prst="rect">
            <a:avLst/>
          </a:prstGeom>
          <a:noFill/>
        </p:spPr>
        <p:txBody>
          <a:bodyPr wrap="square" rtlCol="0">
            <a:spAutoFit/>
          </a:bodyPr>
          <a:lstStyle/>
          <a:p>
            <a:r>
              <a:rPr lang="cy-GB" sz="2800" u="sng" noProof="0" dirty="0">
                <a:latin typeface="Comic Sans MS" panose="030F0702030302020204" pitchFamily="66" charset="0"/>
              </a:rPr>
              <a:t>Darllenwch fy meddwl</a:t>
            </a:r>
          </a:p>
        </p:txBody>
      </p:sp>
      <p:pic>
        <p:nvPicPr>
          <p:cNvPr id="3" name="Picture 2" descr="Pin by Жаушыбек Асем on Эмодзи | Disney characters, Disney, Disney princess">
            <a:extLst>
              <a:ext uri="{FF2B5EF4-FFF2-40B4-BE49-F238E27FC236}">
                <a16:creationId xmlns:a16="http://schemas.microsoft.com/office/drawing/2014/main" id="{76DFE3AF-7C8D-EADC-E422-5F92E6B1DC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3719" y="2082462"/>
            <a:ext cx="3223596" cy="32235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3E75D7-458E-19B8-115B-F42AFA67A9E6}"/>
              </a:ext>
            </a:extLst>
          </p:cNvPr>
          <p:cNvSpPr txBox="1"/>
          <p:nvPr/>
        </p:nvSpPr>
        <p:spPr>
          <a:xfrm>
            <a:off x="5657718" y="1066056"/>
            <a:ext cx="6375663" cy="5693866"/>
          </a:xfrm>
          <a:prstGeom prst="rect">
            <a:avLst/>
          </a:prstGeom>
          <a:noFill/>
        </p:spPr>
        <p:txBody>
          <a:bodyPr wrap="square" rtlCol="0">
            <a:spAutoFit/>
          </a:bodyPr>
          <a:lstStyle/>
          <a:p>
            <a:r>
              <a:rPr lang="cy-GB" sz="2800" noProof="0" dirty="0">
                <a:latin typeface="Comic Sans MS" panose="030F0702030302020204" pitchFamily="66" charset="0"/>
              </a:rPr>
              <a:t>Mae abaty </a:t>
            </a:r>
            <a:r>
              <a:rPr kumimoji="0" lang="cy-GB" sz="2800" b="0" i="0" u="none" strike="noStrike" cap="none" normalizeH="0" baseline="0" noProof="0" dirty="0">
                <a:ln>
                  <a:noFill/>
                </a:ln>
                <a:solidFill>
                  <a:schemeClr val="tx1"/>
                </a:solidFill>
                <a:effectLst/>
                <a:latin typeface="Comic Sans MS" panose="030F0702030302020204" pitchFamily="66" charset="0"/>
              </a:rPr>
              <a:t>yng Nghastell-nedd</a:t>
            </a:r>
          </a:p>
          <a:p>
            <a:endParaRPr kumimoji="0" lang="cy-GB" sz="2800" b="0" i="0" u="none" strike="noStrike" cap="none" normalizeH="0" baseline="0" noProof="0" dirty="0">
              <a:ln>
                <a:noFill/>
              </a:ln>
              <a:solidFill>
                <a:schemeClr val="tx1"/>
              </a:solidFill>
              <a:effectLst/>
              <a:latin typeface="Comic Sans MS" panose="030F0702030302020204" pitchFamily="66" charset="0"/>
            </a:endParaRPr>
          </a:p>
          <a:p>
            <a:r>
              <a:rPr lang="cy-GB" sz="2800" noProof="0" dirty="0">
                <a:latin typeface="Comic Sans MS" panose="030F0702030302020204" pitchFamily="66" charset="0"/>
              </a:rPr>
              <a:t>Mae marchnad </a:t>
            </a:r>
            <a:r>
              <a:rPr kumimoji="0" lang="cy-GB" sz="2800" b="0" i="0" u="none" strike="noStrike" cap="none" normalizeH="0" baseline="0" noProof="0" dirty="0">
                <a:ln>
                  <a:noFill/>
                </a:ln>
                <a:solidFill>
                  <a:schemeClr val="tx1"/>
                </a:solidFill>
                <a:effectLst/>
                <a:latin typeface="Comic Sans MS" panose="030F0702030302020204" pitchFamily="66" charset="0"/>
              </a:rPr>
              <a:t>yng Nghastell-nedd</a:t>
            </a:r>
          </a:p>
          <a:p>
            <a:endParaRPr lang="cy-GB" sz="2800" noProof="0" dirty="0">
              <a:latin typeface="Comic Sans MS" panose="030F0702030302020204" pitchFamily="66" charset="0"/>
            </a:endParaRPr>
          </a:p>
          <a:p>
            <a:r>
              <a:rPr lang="cy-GB" sz="2800" noProof="0" dirty="0">
                <a:latin typeface="Comic Sans MS" panose="030F0702030302020204" pitchFamily="66" charset="0"/>
              </a:rPr>
              <a:t>Mae castell </a:t>
            </a:r>
            <a:r>
              <a:rPr kumimoji="0" lang="cy-GB" sz="2800" b="0" i="0" u="none" strike="noStrike" cap="none" normalizeH="0" baseline="0" noProof="0" dirty="0">
                <a:ln>
                  <a:noFill/>
                </a:ln>
                <a:solidFill>
                  <a:schemeClr val="tx1"/>
                </a:solidFill>
                <a:effectLst/>
                <a:latin typeface="Comic Sans MS" panose="030F0702030302020204" pitchFamily="66" charset="0"/>
              </a:rPr>
              <a:t>yng Nghastell-nedd</a:t>
            </a:r>
          </a:p>
          <a:p>
            <a:endParaRPr lang="cy-GB" sz="2800" noProof="0" dirty="0">
              <a:latin typeface="Comic Sans MS" panose="030F0702030302020204" pitchFamily="66" charset="0"/>
            </a:endParaRPr>
          </a:p>
          <a:p>
            <a:r>
              <a:rPr lang="cy-GB" sz="2800" noProof="0" dirty="0">
                <a:latin typeface="Comic Sans MS" panose="030F0702030302020204" pitchFamily="66" charset="0"/>
              </a:rPr>
              <a:t>Mae parc </a:t>
            </a:r>
            <a:r>
              <a:rPr kumimoji="0" lang="cy-GB" sz="2800" b="0" i="0" u="none" strike="noStrike" cap="none" normalizeH="0" baseline="0" noProof="0" dirty="0">
                <a:ln>
                  <a:noFill/>
                </a:ln>
                <a:solidFill>
                  <a:schemeClr val="tx1"/>
                </a:solidFill>
                <a:effectLst/>
                <a:latin typeface="Comic Sans MS" panose="030F0702030302020204" pitchFamily="66" charset="0"/>
              </a:rPr>
              <a:t>yng Nghastell-nedd</a:t>
            </a:r>
          </a:p>
          <a:p>
            <a:endParaRPr lang="cy-GB" sz="2800" noProof="0" dirty="0">
              <a:latin typeface="Comic Sans MS" panose="030F0702030302020204" pitchFamily="66" charset="0"/>
            </a:endParaRPr>
          </a:p>
          <a:p>
            <a:r>
              <a:rPr lang="cy-GB" sz="2800" noProof="0" dirty="0">
                <a:latin typeface="Comic Sans MS" panose="030F0702030302020204" pitchFamily="66" charset="0"/>
              </a:rPr>
              <a:t>Mae siopau </a:t>
            </a:r>
            <a:r>
              <a:rPr kumimoji="0" lang="cy-GB" sz="2800" b="0" i="0" u="none" strike="noStrike" cap="none" normalizeH="0" baseline="0" noProof="0" dirty="0">
                <a:ln>
                  <a:noFill/>
                </a:ln>
                <a:solidFill>
                  <a:schemeClr val="tx1"/>
                </a:solidFill>
                <a:effectLst/>
                <a:latin typeface="Comic Sans MS" panose="030F0702030302020204" pitchFamily="66" charset="0"/>
              </a:rPr>
              <a:t>yng Nghastell-nedd</a:t>
            </a:r>
          </a:p>
          <a:p>
            <a:endParaRPr lang="cy-GB" sz="2800" noProof="0" dirty="0">
              <a:latin typeface="Comic Sans MS" panose="030F0702030302020204" pitchFamily="66" charset="0"/>
            </a:endParaRPr>
          </a:p>
          <a:p>
            <a:r>
              <a:rPr lang="cy-GB" sz="2800" noProof="0" dirty="0">
                <a:latin typeface="Comic Sans MS" panose="030F0702030302020204" pitchFamily="66" charset="0"/>
              </a:rPr>
              <a:t>Mae theatr </a:t>
            </a:r>
            <a:r>
              <a:rPr kumimoji="0" lang="cy-GB" sz="2800" b="0" i="0" u="none" strike="noStrike" cap="none" normalizeH="0" baseline="0" noProof="0" dirty="0">
                <a:ln>
                  <a:noFill/>
                </a:ln>
                <a:solidFill>
                  <a:schemeClr val="tx1"/>
                </a:solidFill>
                <a:effectLst/>
                <a:latin typeface="Comic Sans MS" panose="030F0702030302020204" pitchFamily="66" charset="0"/>
              </a:rPr>
              <a:t>yng Nghastell-nedd</a:t>
            </a:r>
          </a:p>
          <a:p>
            <a:endParaRPr lang="cy-GB" sz="2800" noProof="0" dirty="0">
              <a:latin typeface="Comic Sans MS" panose="030F0702030302020204" pitchFamily="66" charset="0"/>
            </a:endParaRPr>
          </a:p>
          <a:p>
            <a:r>
              <a:rPr lang="cy-GB" sz="2800" noProof="0" dirty="0">
                <a:latin typeface="Comic Sans MS" panose="030F0702030302020204" pitchFamily="66" charset="0"/>
              </a:rPr>
              <a:t>Mae afon </a:t>
            </a:r>
            <a:r>
              <a:rPr kumimoji="0" lang="cy-GB" sz="2800" b="0" i="0" u="none" strike="noStrike" cap="none" normalizeH="0" baseline="0" noProof="0" dirty="0">
                <a:ln>
                  <a:noFill/>
                </a:ln>
                <a:solidFill>
                  <a:schemeClr val="tx1"/>
                </a:solidFill>
                <a:effectLst/>
                <a:latin typeface="Comic Sans MS" panose="030F0702030302020204" pitchFamily="66" charset="0"/>
              </a:rPr>
              <a:t>yng Nghastell-nedd</a:t>
            </a:r>
            <a:endParaRPr lang="cy-GB" sz="2800" noProof="0" dirty="0">
              <a:latin typeface="Comic Sans MS" panose="030F0702030302020204" pitchFamily="66" charset="0"/>
            </a:endParaRPr>
          </a:p>
        </p:txBody>
      </p:sp>
      <p:sp>
        <p:nvSpPr>
          <p:cNvPr id="6" name="TextBox 5">
            <a:extLst>
              <a:ext uri="{FF2B5EF4-FFF2-40B4-BE49-F238E27FC236}">
                <a16:creationId xmlns:a16="http://schemas.microsoft.com/office/drawing/2014/main" id="{28CA920D-358C-3020-96F3-BC5E5BC6CA9F}"/>
              </a:ext>
            </a:extLst>
          </p:cNvPr>
          <p:cNvSpPr txBox="1"/>
          <p:nvPr/>
        </p:nvSpPr>
        <p:spPr>
          <a:xfrm>
            <a:off x="586305" y="328136"/>
            <a:ext cx="4025900" cy="1754326"/>
          </a:xfrm>
          <a:prstGeom prst="rect">
            <a:avLst/>
          </a:prstGeom>
          <a:noFill/>
        </p:spPr>
        <p:txBody>
          <a:bodyPr wrap="square">
            <a:spAutoFit/>
          </a:bodyPr>
          <a:lstStyle/>
          <a:p>
            <a:r>
              <a:rPr lang="cy-GB" i="1" dirty="0"/>
              <a:t>Un person, dewch i’r blaen a dewiswch un frawddeg.</a:t>
            </a:r>
            <a:br>
              <a:rPr lang="cy-GB" i="1" dirty="0"/>
            </a:br>
            <a:r>
              <a:rPr lang="cy-GB" i="1" dirty="0"/>
              <a:t>Mae'r dosbarth yn cymryd tro a dewiswch a darllenwch frawddeg.</a:t>
            </a:r>
            <a:br>
              <a:rPr lang="cy-GB" i="1" dirty="0"/>
            </a:br>
            <a:r>
              <a:rPr lang="cy-GB" i="1" dirty="0"/>
              <a:t>Pan mae'r plant yn dyfalu'r frawddeg gywir, </a:t>
            </a:r>
            <a:r>
              <a:rPr lang="cy-GB" i="1" dirty="0" err="1"/>
              <a:t>newidwch</a:t>
            </a:r>
            <a:r>
              <a:rPr lang="cy-GB" i="1" dirty="0"/>
              <a:t> rolau.</a:t>
            </a:r>
          </a:p>
        </p:txBody>
      </p:sp>
    </p:spTree>
    <p:extLst>
      <p:ext uri="{BB962C8B-B14F-4D97-AF65-F5344CB8AC3E}">
        <p14:creationId xmlns:p14="http://schemas.microsoft.com/office/powerpoint/2010/main" val="823316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B1DCEC1-D865-1C4A-4E56-E9D3B6A6E794}"/>
              </a:ext>
            </a:extLst>
          </p:cNvPr>
          <p:cNvSpPr txBox="1"/>
          <p:nvPr/>
        </p:nvSpPr>
        <p:spPr>
          <a:xfrm>
            <a:off x="1799771" y="1494423"/>
            <a:ext cx="9129486" cy="3558090"/>
          </a:xfrm>
          <a:prstGeom prst="rect">
            <a:avLst/>
          </a:prstGeom>
          <a:noFill/>
        </p:spPr>
        <p:txBody>
          <a:bodyPr wrap="square">
            <a:spAutoFit/>
          </a:bodyPr>
          <a:lstStyle/>
          <a:p>
            <a:pPr>
              <a:lnSpc>
                <a:spcPct val="107000"/>
              </a:lnSpc>
              <a:spcAft>
                <a:spcPts val="800"/>
              </a:spcAft>
            </a:pPr>
            <a:r>
              <a:rPr lang="cy-GB" sz="1800" b="1" kern="100" noProof="0" dirty="0">
                <a:effectLst/>
                <a:latin typeface="Calibri" panose="020F0502020204030204" pitchFamily="34" charset="0"/>
                <a:ea typeface="Calibri" panose="020F0502020204030204" pitchFamily="34" charset="0"/>
                <a:cs typeface="Calibri" panose="020F0502020204030204" pitchFamily="34" charset="0"/>
              </a:rPr>
              <a:t>AOLE</a:t>
            </a:r>
            <a:r>
              <a:rPr lang="cy-GB" sz="1800" kern="100" noProof="0" dirty="0">
                <a:effectLst/>
                <a:latin typeface="Calibri" panose="020F0502020204030204" pitchFamily="34" charset="0"/>
                <a:ea typeface="Calibri" panose="020F0502020204030204" pitchFamily="34" charset="0"/>
                <a:cs typeface="Calibri" panose="020F0502020204030204" pitchFamily="34" charset="0"/>
              </a:rPr>
              <a:t>: Ieithoedd, Llythrennedd a Chyfathrebu</a:t>
            </a:r>
            <a:br>
              <a:rPr lang="cy-GB" kern="100" noProof="0" dirty="0">
                <a:effectLst/>
                <a:latin typeface="Calibri" panose="020F0502020204030204" pitchFamily="34" charset="0"/>
                <a:ea typeface="Calibri" panose="020F0502020204030204" pitchFamily="34" charset="0"/>
                <a:cs typeface="Calibri" panose="020F0502020204030204" pitchFamily="34" charset="0"/>
              </a:rPr>
            </a:br>
            <a:r>
              <a:rPr lang="cy-GB" sz="1800" b="1" kern="100" noProof="0" dirty="0">
                <a:effectLst/>
                <a:latin typeface="Calibri" panose="020F0502020204030204" pitchFamily="34" charset="0"/>
                <a:ea typeface="Calibri" panose="020F0502020204030204" pitchFamily="34" charset="0"/>
                <a:cs typeface="Calibri" panose="020F0502020204030204" pitchFamily="34" charset="0"/>
              </a:rPr>
              <a:t>Ffocws iaith:</a:t>
            </a:r>
            <a:r>
              <a:rPr lang="cy-GB" sz="1800" kern="100" noProof="0" dirty="0">
                <a:effectLst/>
                <a:latin typeface="Calibri" panose="020F0502020204030204" pitchFamily="34" charset="0"/>
                <a:ea typeface="Calibri" panose="020F0502020204030204" pitchFamily="34" charset="0"/>
                <a:cs typeface="Calibri" panose="020F0502020204030204" pitchFamily="34" charset="0"/>
              </a:rPr>
              <a:t> Ysgrifennu </a:t>
            </a:r>
          </a:p>
          <a:p>
            <a:pPr algn="ctr">
              <a:lnSpc>
                <a:spcPct val="107000"/>
              </a:lnSpc>
              <a:spcAft>
                <a:spcPts val="800"/>
              </a:spcAft>
            </a:pPr>
            <a:r>
              <a:rPr lang="cy-GB" sz="1800" u="sng" kern="100" noProof="0" dirty="0">
                <a:effectLst/>
                <a:latin typeface="Calibri" panose="020F0502020204030204" pitchFamily="34" charset="0"/>
                <a:ea typeface="Calibri" panose="020F0502020204030204" pitchFamily="34" charset="0"/>
                <a:cs typeface="Calibri" panose="020F0502020204030204" pitchFamily="34" charset="0"/>
              </a:rPr>
              <a:t>Taflen wybodaeth am Gastell-Nedd ar </a:t>
            </a:r>
            <a:r>
              <a:rPr lang="cy-GB" sz="1800" u="sng" kern="100" noProof="0" dirty="0" err="1">
                <a:effectLst/>
                <a:latin typeface="Calibri" panose="020F0502020204030204" pitchFamily="34" charset="0"/>
                <a:ea typeface="Calibri" panose="020F0502020204030204" pitchFamily="34" charset="0"/>
                <a:cs typeface="Calibri" panose="020F0502020204030204" pitchFamily="34" charset="0"/>
              </a:rPr>
              <a:t>gyferTedi</a:t>
            </a:r>
            <a:r>
              <a:rPr lang="cy-GB" sz="1800" u="sng" kern="100" noProof="0" dirty="0">
                <a:effectLst/>
                <a:latin typeface="Calibri" panose="020F0502020204030204" pitchFamily="34" charset="0"/>
                <a:ea typeface="Calibri" panose="020F0502020204030204" pitchFamily="34" charset="0"/>
                <a:cs typeface="Calibri" panose="020F0502020204030204" pitchFamily="34" charset="0"/>
              </a:rPr>
              <a:t> Twt</a:t>
            </a:r>
            <a:endParaRPr lang="cy-GB" kern="100" noProof="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1800" b="1" kern="100" noProof="0" dirty="0">
                <a:effectLst/>
                <a:latin typeface="Calibri" panose="020F0502020204030204" pitchFamily="34" charset="0"/>
                <a:ea typeface="Calibri" panose="020F0502020204030204" pitchFamily="34" charset="0"/>
                <a:cs typeface="Calibri" panose="020F0502020204030204" pitchFamily="34" charset="0"/>
              </a:rPr>
              <a:t>Nod y wers</a:t>
            </a:r>
            <a:r>
              <a:rPr lang="cy-GB" sz="1800" kern="100" noProof="0" dirty="0">
                <a:effectLst/>
                <a:latin typeface="Calibri" panose="020F0502020204030204" pitchFamily="34" charset="0"/>
                <a:ea typeface="Calibri" panose="020F0502020204030204" pitchFamily="34" charset="0"/>
                <a:cs typeface="Calibri" panose="020F0502020204030204" pitchFamily="34" charset="0"/>
              </a:rPr>
              <a:t>:  </a:t>
            </a:r>
            <a:r>
              <a:rPr lang="cy-GB" kern="100" noProof="0" dirty="0">
                <a:latin typeface="Calibri" panose="020F0502020204030204" pitchFamily="34" charset="0"/>
                <a:ea typeface="Calibri" panose="020F0502020204030204" pitchFamily="34" charset="0"/>
                <a:cs typeface="Calibri" panose="020F0502020204030204" pitchFamily="34" charset="0"/>
              </a:rPr>
              <a:t>I blant greu taflen wybodaeth ar gyfer Tedi Twt am eu hardal o Gastell-nedd.</a:t>
            </a:r>
          </a:p>
          <a:p>
            <a:pPr>
              <a:lnSpc>
                <a:spcPct val="107000"/>
              </a:lnSpc>
              <a:spcAft>
                <a:spcPts val="800"/>
              </a:spcAft>
            </a:pPr>
            <a:r>
              <a:rPr lang="cy-GB" noProof="0" dirty="0"/>
              <a:t>Yn gyntaf, dangoswch y plant y llythyr gan Tedi Twt.</a:t>
            </a:r>
          </a:p>
          <a:p>
            <a:pPr>
              <a:lnSpc>
                <a:spcPct val="107000"/>
              </a:lnSpc>
              <a:spcAft>
                <a:spcPts val="800"/>
              </a:spcAft>
            </a:pPr>
            <a:br>
              <a:rPr lang="cy-GB" noProof="0" dirty="0"/>
            </a:br>
            <a:r>
              <a:rPr lang="cy-GB" noProof="0" dirty="0"/>
              <a:t>Nesaf, dangoswch y plant y daflen wybodaeth enghreifftiol. Bydd y plant yn darllen y daflen.</a:t>
            </a:r>
          </a:p>
          <a:p>
            <a:pPr>
              <a:lnSpc>
                <a:spcPct val="107000"/>
              </a:lnSpc>
              <a:spcAft>
                <a:spcPts val="800"/>
              </a:spcAft>
            </a:pPr>
            <a:br>
              <a:rPr lang="cy-GB" noProof="0" dirty="0"/>
            </a:br>
            <a:r>
              <a:rPr lang="cy-GB" noProof="0" dirty="0"/>
              <a:t>Yna, bydd y plant yn creu taflen wybodaeth am Gastell-nedd gan ddefnyddio eu gwybodaeth blaenorol am y dref a bydd y plant yn defnyddio’r mat iaith i helpu.</a:t>
            </a:r>
            <a:endParaRPr lang="cy-GB" kern="100" noProof="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1028" name="Picture 4" descr="Free Pen Cliparts, Download Free Pen Cliparts png images, Free ClipArts ...">
            <a:extLst>
              <a:ext uri="{FF2B5EF4-FFF2-40B4-BE49-F238E27FC236}">
                <a16:creationId xmlns:a16="http://schemas.microsoft.com/office/drawing/2014/main" id="{BDA702D3-A9A0-33B7-0B67-7061F1D75D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23837" y="203200"/>
            <a:ext cx="1210839"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194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59617B1-AC43-1274-D0CF-2F26D5C61194}"/>
              </a:ext>
            </a:extLst>
          </p:cNvPr>
          <p:cNvPicPr>
            <a:picLocks noChangeAspect="1"/>
          </p:cNvPicPr>
          <p:nvPr/>
        </p:nvPicPr>
        <p:blipFill>
          <a:blip r:embed="rId2"/>
          <a:srcRect t="5566"/>
          <a:stretch/>
        </p:blipFill>
        <p:spPr>
          <a:xfrm>
            <a:off x="597991" y="2952801"/>
            <a:ext cx="2962360" cy="3729980"/>
          </a:xfrm>
          <a:prstGeom prst="rect">
            <a:avLst/>
          </a:prstGeom>
        </p:spPr>
      </p:pic>
      <p:sp>
        <p:nvSpPr>
          <p:cNvPr id="7" name="TextBox 6">
            <a:extLst>
              <a:ext uri="{FF2B5EF4-FFF2-40B4-BE49-F238E27FC236}">
                <a16:creationId xmlns:a16="http://schemas.microsoft.com/office/drawing/2014/main" id="{BCDE06CD-F451-8869-C43C-9ADD6499EDF3}"/>
              </a:ext>
            </a:extLst>
          </p:cNvPr>
          <p:cNvSpPr txBox="1"/>
          <p:nvPr/>
        </p:nvSpPr>
        <p:spPr>
          <a:xfrm>
            <a:off x="2117271" y="279327"/>
            <a:ext cx="7957457" cy="646331"/>
          </a:xfrm>
          <a:prstGeom prst="rect">
            <a:avLst/>
          </a:prstGeom>
          <a:noFill/>
        </p:spPr>
        <p:txBody>
          <a:bodyPr wrap="square">
            <a:spAutoFit/>
          </a:bodyPr>
          <a:lstStyle/>
          <a:p>
            <a:r>
              <a:rPr lang="cy-GB" noProof="0" dirty="0"/>
              <a:t>Mae Tedi Twt yn penderfynu ble i fynd ar ei wyliau nesaf. Rydw i eisiau i chi helpu Tedi Twt i benderfynu drwy wneud taflen wybodaeth am eich ardal.</a:t>
            </a:r>
          </a:p>
        </p:txBody>
      </p:sp>
      <p:sp>
        <p:nvSpPr>
          <p:cNvPr id="9" name="TextBox 8">
            <a:extLst>
              <a:ext uri="{FF2B5EF4-FFF2-40B4-BE49-F238E27FC236}">
                <a16:creationId xmlns:a16="http://schemas.microsoft.com/office/drawing/2014/main" id="{A86E673F-72E9-332C-91D3-0F3A49F87FA0}"/>
              </a:ext>
            </a:extLst>
          </p:cNvPr>
          <p:cNvSpPr txBox="1"/>
          <p:nvPr/>
        </p:nvSpPr>
        <p:spPr>
          <a:xfrm>
            <a:off x="3788228" y="2245230"/>
            <a:ext cx="7336971" cy="2585323"/>
          </a:xfrm>
          <a:prstGeom prst="rect">
            <a:avLst/>
          </a:prstGeom>
          <a:noFill/>
        </p:spPr>
        <p:txBody>
          <a:bodyPr wrap="square">
            <a:spAutoFit/>
          </a:bodyPr>
          <a:lstStyle/>
          <a:p>
            <a:pPr algn="ctr"/>
            <a:r>
              <a:rPr lang="cy-GB" b="1" noProof="0" dirty="0"/>
              <a:t>Shwmae Flwyddyn 4,</a:t>
            </a:r>
            <a:br>
              <a:rPr lang="cy-GB" noProof="0" dirty="0"/>
            </a:br>
            <a:r>
              <a:rPr lang="cy-GB" b="1" noProof="0" dirty="0"/>
              <a:t>Mae angen help arna i!</a:t>
            </a:r>
            <a:br>
              <a:rPr lang="cy-GB" noProof="0" dirty="0"/>
            </a:br>
            <a:r>
              <a:rPr lang="cy-GB" noProof="0" dirty="0"/>
              <a:t>Rydw i'n teithio o gwmpas Cymru yn ymweld â llawer o drefi a dinasoedd gwahanol ond dydw i ddim yn gwybod lle i fynd nesaf! Beth sydd yn eich ardal chi? Rydw i'n hoffi bwyta llawer o fwyd, ymweld â llefydd newydd a dysgu am hanes. Allwch chi helpu fi os gwelwch yn dda? Beth ddylwn i weld? Ble allwn i ymweld? Ble mae rhaid i fi fynd? </a:t>
            </a:r>
            <a:r>
              <a:rPr lang="cy-GB" b="0" i="0" noProof="0" dirty="0">
                <a:solidFill>
                  <a:srgbClr val="111111"/>
                </a:solidFill>
                <a:effectLst/>
                <a:latin typeface="Roboto" panose="02000000000000000000" pitchFamily="2" charset="0"/>
              </a:rPr>
              <a:t>Beth faset chi'n wneud? </a:t>
            </a:r>
            <a:r>
              <a:rPr lang="cy-GB" noProof="0" dirty="0" err="1"/>
              <a:t>Creuwch</a:t>
            </a:r>
            <a:r>
              <a:rPr lang="cy-GB" noProof="0" dirty="0"/>
              <a:t> daflen wybodaeth am eich ardal i helpu fi benderfynu. Diolch!</a:t>
            </a:r>
          </a:p>
        </p:txBody>
      </p:sp>
      <p:sp>
        <p:nvSpPr>
          <p:cNvPr id="10" name="Speech Bubble: Oval 9">
            <a:extLst>
              <a:ext uri="{FF2B5EF4-FFF2-40B4-BE49-F238E27FC236}">
                <a16:creationId xmlns:a16="http://schemas.microsoft.com/office/drawing/2014/main" id="{1564C8FC-7D64-1239-5BF6-EFF3923D9AE6}"/>
              </a:ext>
            </a:extLst>
          </p:cNvPr>
          <p:cNvSpPr/>
          <p:nvPr/>
        </p:nvSpPr>
        <p:spPr>
          <a:xfrm>
            <a:off x="3320866" y="1580959"/>
            <a:ext cx="8425543" cy="3729980"/>
          </a:xfrm>
          <a:prstGeom prst="wedgeEllipseCallout">
            <a:avLst>
              <a:gd name="adj1" fmla="val -48998"/>
              <a:gd name="adj2" fmla="val 32222"/>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945685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96EAE-8752-C9AA-15EA-F4BBD86FD4C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8319345-1D85-0B2B-BA68-7E6464BF77CE}"/>
              </a:ext>
            </a:extLst>
          </p:cNvPr>
          <p:cNvSpPr txBox="1"/>
          <p:nvPr/>
        </p:nvSpPr>
        <p:spPr>
          <a:xfrm>
            <a:off x="5483171" y="2781300"/>
            <a:ext cx="1092222" cy="369332"/>
          </a:xfrm>
          <a:prstGeom prst="rect">
            <a:avLst/>
          </a:prstGeom>
          <a:noFill/>
        </p:spPr>
        <p:txBody>
          <a:bodyPr wrap="none" rtlCol="0">
            <a:spAutoFit/>
          </a:bodyPr>
          <a:lstStyle/>
          <a:p>
            <a:r>
              <a:rPr lang="cy-GB" noProof="0" dirty="0" err="1"/>
              <a:t>Example</a:t>
            </a:r>
            <a:r>
              <a:rPr lang="cy-GB" noProof="0" dirty="0"/>
              <a:t> </a:t>
            </a:r>
          </a:p>
        </p:txBody>
      </p:sp>
      <p:pic>
        <p:nvPicPr>
          <p:cNvPr id="3" name="Picture 2">
            <a:extLst>
              <a:ext uri="{FF2B5EF4-FFF2-40B4-BE49-F238E27FC236}">
                <a16:creationId xmlns:a16="http://schemas.microsoft.com/office/drawing/2014/main" id="{34221709-A33A-D79F-7ECA-501421C061EB}"/>
              </a:ext>
            </a:extLst>
          </p:cNvPr>
          <p:cNvPicPr>
            <a:picLocks noChangeAspect="1"/>
          </p:cNvPicPr>
          <p:nvPr/>
        </p:nvPicPr>
        <p:blipFill>
          <a:blip r:embed="rId3"/>
          <a:stretch>
            <a:fillRect/>
          </a:stretch>
        </p:blipFill>
        <p:spPr>
          <a:xfrm>
            <a:off x="344080" y="446437"/>
            <a:ext cx="11149420" cy="6484175"/>
          </a:xfrm>
          <a:prstGeom prst="rect">
            <a:avLst/>
          </a:prstGeom>
        </p:spPr>
      </p:pic>
      <p:sp>
        <p:nvSpPr>
          <p:cNvPr id="4" name="Rectangle 3">
            <a:extLst>
              <a:ext uri="{FF2B5EF4-FFF2-40B4-BE49-F238E27FC236}">
                <a16:creationId xmlns:a16="http://schemas.microsoft.com/office/drawing/2014/main" id="{9AEBC67A-26FC-A868-1476-B1D12339011B}"/>
              </a:ext>
            </a:extLst>
          </p:cNvPr>
          <p:cNvSpPr/>
          <p:nvPr/>
        </p:nvSpPr>
        <p:spPr>
          <a:xfrm>
            <a:off x="915733" y="59771"/>
            <a:ext cx="2118337" cy="646331"/>
          </a:xfrm>
          <a:prstGeom prst="rect">
            <a:avLst/>
          </a:prstGeom>
          <a:noFill/>
        </p:spPr>
        <p:txBody>
          <a:bodyPr wrap="none" lIns="91440" tIns="45720" rIns="91440" bIns="45720">
            <a:spAutoFit/>
          </a:bodyPr>
          <a:lstStyle/>
          <a:p>
            <a:pPr algn="ctr"/>
            <a:r>
              <a:rPr lang="cy-GB" sz="3600" b="0" cap="none" spc="0" noProof="0" dirty="0">
                <a:ln w="0"/>
                <a:solidFill>
                  <a:srgbClr val="FF0000"/>
                </a:solidFill>
                <a:effectLst>
                  <a:outerShdw blurRad="38100" dist="19050" dir="2700000" algn="tl" rotWithShape="0">
                    <a:schemeClr val="dk1">
                      <a:alpha val="40000"/>
                    </a:schemeClr>
                  </a:outerShdw>
                </a:effectLst>
              </a:rPr>
              <a:t>C</a:t>
            </a:r>
            <a:r>
              <a:rPr lang="cy-GB" sz="3600" b="0" cap="none" spc="0" noProof="0" dirty="0">
                <a:ln w="0"/>
                <a:solidFill>
                  <a:srgbClr val="00B050"/>
                </a:solidFill>
                <a:effectLst>
                  <a:outerShdw blurRad="38100" dist="19050" dir="2700000" algn="tl" rotWithShape="0">
                    <a:schemeClr val="dk1">
                      <a:alpha val="40000"/>
                    </a:schemeClr>
                  </a:outerShdw>
                </a:effectLst>
              </a:rPr>
              <a:t>a</a:t>
            </a:r>
            <a:r>
              <a:rPr lang="cy-GB" sz="3600" b="0" cap="none" spc="0" noProof="0" dirty="0">
                <a:ln w="0"/>
                <a:solidFill>
                  <a:schemeClr val="bg1">
                    <a:lumMod val="75000"/>
                  </a:schemeClr>
                </a:solidFill>
                <a:effectLst>
                  <a:outerShdw blurRad="38100" dist="19050" dir="2700000" algn="tl" rotWithShape="0">
                    <a:schemeClr val="dk1">
                      <a:alpha val="40000"/>
                    </a:schemeClr>
                  </a:outerShdw>
                </a:effectLst>
              </a:rPr>
              <a:t>e</a:t>
            </a:r>
            <a:r>
              <a:rPr lang="cy-GB" sz="3600" b="0" cap="none" spc="0" noProof="0" dirty="0">
                <a:ln w="0"/>
                <a:solidFill>
                  <a:srgbClr val="FF0000"/>
                </a:solidFill>
                <a:effectLst>
                  <a:outerShdw blurRad="38100" dist="19050" dir="2700000" algn="tl" rotWithShape="0">
                    <a:schemeClr val="dk1">
                      <a:alpha val="40000"/>
                    </a:schemeClr>
                  </a:outerShdw>
                </a:effectLst>
              </a:rPr>
              <a:t>r</a:t>
            </a:r>
            <a:r>
              <a:rPr lang="cy-GB" sz="3600" b="0" cap="none" spc="0" noProof="0" dirty="0">
                <a:ln w="0"/>
                <a:solidFill>
                  <a:srgbClr val="00B050"/>
                </a:solidFill>
                <a:effectLst>
                  <a:outerShdw blurRad="38100" dist="19050" dir="2700000" algn="tl" rotWithShape="0">
                    <a:schemeClr val="dk1">
                      <a:alpha val="40000"/>
                    </a:schemeClr>
                  </a:outerShdw>
                </a:effectLst>
              </a:rPr>
              <a:t>d</a:t>
            </a:r>
            <a:r>
              <a:rPr lang="cy-GB" sz="3600" b="0" cap="none" spc="0" noProof="0" dirty="0">
                <a:ln w="0"/>
                <a:solidFill>
                  <a:schemeClr val="bg1">
                    <a:lumMod val="85000"/>
                  </a:schemeClr>
                </a:solidFill>
                <a:effectLst>
                  <a:outerShdw blurRad="38100" dist="19050" dir="2700000" algn="tl" rotWithShape="0">
                    <a:schemeClr val="dk1">
                      <a:alpha val="40000"/>
                    </a:schemeClr>
                  </a:outerShdw>
                </a:effectLst>
              </a:rPr>
              <a:t>y</a:t>
            </a:r>
            <a:r>
              <a:rPr lang="cy-GB" sz="3600" b="0" cap="none" spc="0" noProof="0" dirty="0">
                <a:ln w="0"/>
                <a:solidFill>
                  <a:srgbClr val="FF0000"/>
                </a:solidFill>
                <a:effectLst>
                  <a:outerShdw blurRad="38100" dist="19050" dir="2700000" algn="tl" rotWithShape="0">
                    <a:schemeClr val="dk1">
                      <a:alpha val="40000"/>
                    </a:schemeClr>
                  </a:outerShdw>
                </a:effectLst>
              </a:rPr>
              <a:t>d</a:t>
            </a:r>
            <a:r>
              <a:rPr lang="cy-GB" sz="3600" b="0" cap="none" spc="0" noProof="0" dirty="0">
                <a:ln w="0"/>
                <a:solidFill>
                  <a:srgbClr val="00B050"/>
                </a:solidFill>
                <a:effectLst>
                  <a:outerShdw blurRad="38100" dist="19050" dir="2700000" algn="tl" rotWithShape="0">
                    <a:schemeClr val="dk1">
                      <a:alpha val="40000"/>
                    </a:schemeClr>
                  </a:outerShdw>
                </a:effectLst>
              </a:rPr>
              <a:t>d</a:t>
            </a:r>
          </a:p>
        </p:txBody>
      </p:sp>
      <p:pic>
        <p:nvPicPr>
          <p:cNvPr id="2050" name="Picture 2" descr="Restaurant Drawing For Kids">
            <a:extLst>
              <a:ext uri="{FF2B5EF4-FFF2-40B4-BE49-F238E27FC236}">
                <a16:creationId xmlns:a16="http://schemas.microsoft.com/office/drawing/2014/main" id="{F75B3F25-F171-D7C7-B151-C7DDB633F2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064" y="914400"/>
            <a:ext cx="2638728" cy="258532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C81941C-C037-5F67-55BF-936EB48C1E2D}"/>
              </a:ext>
            </a:extLst>
          </p:cNvPr>
          <p:cNvSpPr txBox="1"/>
          <p:nvPr/>
        </p:nvSpPr>
        <p:spPr>
          <a:xfrm>
            <a:off x="1192192" y="1585730"/>
            <a:ext cx="1377388" cy="230832"/>
          </a:xfrm>
          <a:prstGeom prst="rect">
            <a:avLst/>
          </a:prstGeom>
          <a:solidFill>
            <a:srgbClr val="D6CBC5"/>
          </a:solidFill>
        </p:spPr>
        <p:txBody>
          <a:bodyPr wrap="square" rtlCol="0">
            <a:spAutoFit/>
          </a:bodyPr>
          <a:lstStyle/>
          <a:p>
            <a:pPr algn="ctr"/>
            <a:r>
              <a:rPr lang="cy-GB" sz="900" b="1" noProof="0" dirty="0">
                <a:latin typeface="Comic Sans MS" panose="030F0702030302020204" pitchFamily="66" charset="0"/>
              </a:rPr>
              <a:t>BWYTY</a:t>
            </a:r>
            <a:endParaRPr lang="cy-GB" sz="1200" b="1" noProof="0" dirty="0">
              <a:latin typeface="Comic Sans MS" panose="030F0702030302020204" pitchFamily="66" charset="0"/>
            </a:endParaRPr>
          </a:p>
        </p:txBody>
      </p:sp>
      <p:sp>
        <p:nvSpPr>
          <p:cNvPr id="11" name="TextBox 10">
            <a:extLst>
              <a:ext uri="{FF2B5EF4-FFF2-40B4-BE49-F238E27FC236}">
                <a16:creationId xmlns:a16="http://schemas.microsoft.com/office/drawing/2014/main" id="{36BD0FE4-C56A-388F-3157-A4DF82A7CA49}"/>
              </a:ext>
            </a:extLst>
          </p:cNvPr>
          <p:cNvSpPr txBox="1"/>
          <p:nvPr/>
        </p:nvSpPr>
        <p:spPr>
          <a:xfrm>
            <a:off x="1241224" y="3509454"/>
            <a:ext cx="6096964" cy="461665"/>
          </a:xfrm>
          <a:prstGeom prst="rect">
            <a:avLst/>
          </a:prstGeom>
          <a:noFill/>
        </p:spPr>
        <p:txBody>
          <a:bodyPr wrap="square">
            <a:spAutoFit/>
          </a:bodyPr>
          <a:lstStyle/>
          <a:p>
            <a:r>
              <a:rPr lang="cy-GB" sz="2400" b="1" u="sng" noProof="0" dirty="0">
                <a:solidFill>
                  <a:srgbClr val="FF0000"/>
                </a:solidFill>
                <a:latin typeface="Comic Sans MS" panose="030F0702030302020204" pitchFamily="66" charset="0"/>
              </a:rPr>
              <a:t>Bwyta</a:t>
            </a:r>
            <a:endParaRPr lang="cy-GB" sz="2400" b="1" noProof="0" dirty="0">
              <a:solidFill>
                <a:srgbClr val="FF0000"/>
              </a:solidFill>
              <a:latin typeface="Comic Sans MS" panose="030F0702030302020204" pitchFamily="66" charset="0"/>
            </a:endParaRPr>
          </a:p>
        </p:txBody>
      </p:sp>
      <p:sp>
        <p:nvSpPr>
          <p:cNvPr id="14" name="TextBox 13">
            <a:extLst>
              <a:ext uri="{FF2B5EF4-FFF2-40B4-BE49-F238E27FC236}">
                <a16:creationId xmlns:a16="http://schemas.microsoft.com/office/drawing/2014/main" id="{EA92686B-2F38-2014-F3FB-FE364C6AC0E3}"/>
              </a:ext>
            </a:extLst>
          </p:cNvPr>
          <p:cNvSpPr txBox="1"/>
          <p:nvPr/>
        </p:nvSpPr>
        <p:spPr>
          <a:xfrm>
            <a:off x="2835926" y="669550"/>
            <a:ext cx="6094476" cy="461665"/>
          </a:xfrm>
          <a:prstGeom prst="rect">
            <a:avLst/>
          </a:prstGeom>
          <a:noFill/>
        </p:spPr>
        <p:txBody>
          <a:bodyPr wrap="square">
            <a:spAutoFit/>
          </a:bodyPr>
          <a:lstStyle/>
          <a:p>
            <a:pPr algn="ctr"/>
            <a:r>
              <a:rPr lang="cy-GB" sz="2400" b="1" u="sng" kern="1200" noProof="0" dirty="0">
                <a:solidFill>
                  <a:srgbClr val="00B050"/>
                </a:solidFill>
                <a:latin typeface="Comic Sans MS" panose="030F0702030302020204" pitchFamily="66" charset="0"/>
              </a:rPr>
              <a:t>Pethau i wneud</a:t>
            </a:r>
          </a:p>
        </p:txBody>
      </p:sp>
      <p:grpSp>
        <p:nvGrpSpPr>
          <p:cNvPr id="17" name="Group 16">
            <a:extLst>
              <a:ext uri="{FF2B5EF4-FFF2-40B4-BE49-F238E27FC236}">
                <a16:creationId xmlns:a16="http://schemas.microsoft.com/office/drawing/2014/main" id="{F642186E-B3CB-846D-2CEF-2E126937FB08}"/>
              </a:ext>
            </a:extLst>
          </p:cNvPr>
          <p:cNvGrpSpPr/>
          <p:nvPr/>
        </p:nvGrpSpPr>
        <p:grpSpPr>
          <a:xfrm>
            <a:off x="4364309" y="4301577"/>
            <a:ext cx="2996611" cy="2295144"/>
            <a:chOff x="0" y="0"/>
            <a:chExt cx="12192000" cy="6858000"/>
          </a:xfrm>
        </p:grpSpPr>
        <p:pic>
          <p:nvPicPr>
            <p:cNvPr id="2053" name="Picture 5" descr="How to draw a Stadium || #Playground #Field - YouTube">
              <a:extLst>
                <a:ext uri="{FF2B5EF4-FFF2-40B4-BE49-F238E27FC236}">
                  <a16:creationId xmlns:a16="http://schemas.microsoft.com/office/drawing/2014/main" id="{657A9D0E-14AD-B0EB-F4DE-6B1390BF9B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solidFill>
              <a:srgbClr val="D0C9C3"/>
            </a:solidFill>
          </p:spPr>
        </p:pic>
        <p:sp>
          <p:nvSpPr>
            <p:cNvPr id="15" name="Rectangle 14">
              <a:extLst>
                <a:ext uri="{FF2B5EF4-FFF2-40B4-BE49-F238E27FC236}">
                  <a16:creationId xmlns:a16="http://schemas.microsoft.com/office/drawing/2014/main" id="{44BF9971-782C-6599-FE09-73831044BFF2}"/>
                </a:ext>
              </a:extLst>
            </p:cNvPr>
            <p:cNvSpPr/>
            <p:nvPr/>
          </p:nvSpPr>
          <p:spPr>
            <a:xfrm>
              <a:off x="145806" y="5833872"/>
              <a:ext cx="2796326" cy="841248"/>
            </a:xfrm>
            <a:prstGeom prst="rect">
              <a:avLst/>
            </a:prstGeom>
            <a:solidFill>
              <a:srgbClr val="D0C9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6" name="Rectangle 15">
              <a:extLst>
                <a:ext uri="{FF2B5EF4-FFF2-40B4-BE49-F238E27FC236}">
                  <a16:creationId xmlns:a16="http://schemas.microsoft.com/office/drawing/2014/main" id="{BE3B7371-E754-C636-5975-34C8A201BE8D}"/>
                </a:ext>
              </a:extLst>
            </p:cNvPr>
            <p:cNvSpPr/>
            <p:nvPr/>
          </p:nvSpPr>
          <p:spPr>
            <a:xfrm>
              <a:off x="9395674" y="5990939"/>
              <a:ext cx="2796326" cy="841248"/>
            </a:xfrm>
            <a:prstGeom prst="rect">
              <a:avLst/>
            </a:prstGeom>
            <a:solidFill>
              <a:srgbClr val="D0C9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grpSp>
      <p:sp>
        <p:nvSpPr>
          <p:cNvPr id="18" name="Rectangle 6">
            <a:extLst>
              <a:ext uri="{FF2B5EF4-FFF2-40B4-BE49-F238E27FC236}">
                <a16:creationId xmlns:a16="http://schemas.microsoft.com/office/drawing/2014/main" id="{2DA261E5-9447-491D-BB32-0A5334283798}"/>
              </a:ext>
            </a:extLst>
          </p:cNvPr>
          <p:cNvSpPr>
            <a:spLocks noChangeArrowheads="1"/>
          </p:cNvSpPr>
          <p:nvPr/>
        </p:nvSpPr>
        <p:spPr bwMode="auto">
          <a:xfrm flipH="1">
            <a:off x="7992320" y="4110321"/>
            <a:ext cx="3855600" cy="2677656"/>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noProof="0" dirty="0">
                <a:ln>
                  <a:noFill/>
                </a:ln>
                <a:solidFill>
                  <a:schemeClr val="tx1"/>
                </a:solidFill>
                <a:effectLst/>
                <a:latin typeface="Comic Sans MS" panose="030F0702030302020204" pitchFamily="66" charset="0"/>
              </a:rPr>
              <a:t>Caerdydd y</a:t>
            </a:r>
            <a:r>
              <a:rPr lang="cy-GB" sz="2400" noProof="0" dirty="0">
                <a:latin typeface="Comic Sans MS" panose="030F0702030302020204" pitchFamily="66" charset="0"/>
              </a:rPr>
              <a:t>dy P</a:t>
            </a:r>
            <a:r>
              <a:rPr kumimoji="0" lang="cy-GB" sz="2400" b="0" i="0" u="none" strike="noStrike" cap="none" normalizeH="0" baseline="0" noProof="0" dirty="0">
                <a:ln>
                  <a:noFill/>
                </a:ln>
                <a:solidFill>
                  <a:schemeClr val="tx1"/>
                </a:solidFill>
                <a:effectLst/>
                <a:latin typeface="Comic Sans MS" panose="030F0702030302020204" pitchFamily="66" charset="0"/>
              </a:rPr>
              <a:t>rifddinas Cymru. </a:t>
            </a:r>
            <a:r>
              <a:rPr lang="cy-GB" sz="2400" noProof="0" dirty="0">
                <a:latin typeface="Comic Sans MS" panose="030F0702030302020204" pitchFamily="66" charset="0"/>
              </a:rPr>
              <a:t>Mae llawer o hanes yng Nghaerdydd. Mae castell yng Nghaerdydd. Mae dociau yn y ddinas. Mae’r Senedd yn y ddinas.</a:t>
            </a:r>
          </a:p>
        </p:txBody>
      </p:sp>
      <p:sp>
        <p:nvSpPr>
          <p:cNvPr id="19" name="TextBox 18">
            <a:extLst>
              <a:ext uri="{FF2B5EF4-FFF2-40B4-BE49-F238E27FC236}">
                <a16:creationId xmlns:a16="http://schemas.microsoft.com/office/drawing/2014/main" id="{750F767C-D357-885E-7A5D-CD6820DC8AAA}"/>
              </a:ext>
            </a:extLst>
          </p:cNvPr>
          <p:cNvSpPr txBox="1"/>
          <p:nvPr/>
        </p:nvSpPr>
        <p:spPr>
          <a:xfrm>
            <a:off x="9082294" y="3534854"/>
            <a:ext cx="6642100" cy="461665"/>
          </a:xfrm>
          <a:prstGeom prst="rect">
            <a:avLst/>
          </a:prstGeom>
          <a:noFill/>
        </p:spPr>
        <p:txBody>
          <a:bodyPr wrap="square">
            <a:spAutoFit/>
          </a:bodyPr>
          <a:lstStyle/>
          <a:p>
            <a:r>
              <a:rPr lang="cy-GB" sz="2400" b="1" u="sng" kern="1200" noProof="0" dirty="0">
                <a:solidFill>
                  <a:srgbClr val="FF0000"/>
                </a:solidFill>
                <a:latin typeface="Comic Sans MS" panose="030F0702030302020204" pitchFamily="66" charset="0"/>
              </a:rPr>
              <a:t>Hanes</a:t>
            </a:r>
            <a:endParaRPr lang="cy-GB" sz="2400" b="1" u="sng" noProof="0" dirty="0">
              <a:solidFill>
                <a:srgbClr val="FF0000"/>
              </a:solidFill>
              <a:latin typeface="Comic Sans MS" panose="030F0702030302020204" pitchFamily="66" charset="0"/>
            </a:endParaRPr>
          </a:p>
        </p:txBody>
      </p:sp>
      <p:pic>
        <p:nvPicPr>
          <p:cNvPr id="2056" name="Picture 8" descr="Image result for cardiff castle child drawring">
            <a:extLst>
              <a:ext uri="{FF2B5EF4-FFF2-40B4-BE49-F238E27FC236}">
                <a16:creationId xmlns:a16="http://schemas.microsoft.com/office/drawing/2014/main" id="{642CB931-B52D-CBB7-8482-2272B8B71D4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98933" y="926000"/>
            <a:ext cx="3002331" cy="2571750"/>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670E936C-998F-5F3D-2842-DA0869C31F69}"/>
              </a:ext>
            </a:extLst>
          </p:cNvPr>
          <p:cNvSpPr txBox="1"/>
          <p:nvPr/>
        </p:nvSpPr>
        <p:spPr>
          <a:xfrm>
            <a:off x="8823325" y="120604"/>
            <a:ext cx="7994650" cy="400110"/>
          </a:xfrm>
          <a:prstGeom prst="rect">
            <a:avLst/>
          </a:prstGeom>
          <a:noFill/>
        </p:spPr>
        <p:txBody>
          <a:bodyPr wrap="square">
            <a:spAutoFit/>
          </a:bodyPr>
          <a:lstStyle/>
          <a:p>
            <a:r>
              <a:rPr lang="cy-GB" sz="2000" i="1" noProof="0" dirty="0"/>
              <a:t>(Enghraifft i ddangos i'r plant)</a:t>
            </a:r>
          </a:p>
        </p:txBody>
      </p:sp>
      <p:sp>
        <p:nvSpPr>
          <p:cNvPr id="27" name="Rectangle 14">
            <a:extLst>
              <a:ext uri="{FF2B5EF4-FFF2-40B4-BE49-F238E27FC236}">
                <a16:creationId xmlns:a16="http://schemas.microsoft.com/office/drawing/2014/main" id="{92A2437F-863C-AD17-ABA6-99BC82D4DD88}"/>
              </a:ext>
            </a:extLst>
          </p:cNvPr>
          <p:cNvSpPr>
            <a:spLocks noChangeArrowheads="1"/>
          </p:cNvSpPr>
          <p:nvPr/>
        </p:nvSpPr>
        <p:spPr bwMode="auto">
          <a:xfrm>
            <a:off x="135075" y="4066317"/>
            <a:ext cx="3559759" cy="2677656"/>
          </a:xfrm>
          <a:prstGeom prst="rect">
            <a:avLst/>
          </a:prstGeom>
          <a:solidFill>
            <a:srgbClr val="FFFFFF"/>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noProof="0" dirty="0">
                <a:ln>
                  <a:noFill/>
                </a:ln>
                <a:solidFill>
                  <a:schemeClr val="tx1"/>
                </a:solidFill>
                <a:effectLst/>
                <a:latin typeface="Comic Sans MS" panose="030F0702030302020204" pitchFamily="66" charset="0"/>
              </a:rPr>
              <a:t>Mae llawer o lefydd i fwyta yng Nghaerdydd. Mae bwytai yng Nghaerdydd. Mae caffis yng Nghaerdydd. Mae bwyd cyflym</a:t>
            </a:r>
            <a:r>
              <a:rPr lang="cy-GB" sz="2400" noProof="0" dirty="0">
                <a:latin typeface="Comic Sans MS" panose="030F0702030302020204" pitchFamily="66" charset="0"/>
              </a:rPr>
              <a:t> yn y ddinas. </a:t>
            </a:r>
            <a:endParaRPr kumimoji="0" lang="cy-GB" sz="2400" b="0" i="0" u="none" strike="noStrike" cap="none" normalizeH="0" baseline="0" noProof="0" dirty="0">
              <a:ln>
                <a:noFill/>
              </a:ln>
              <a:solidFill>
                <a:schemeClr val="tx1"/>
              </a:solidFill>
              <a:effectLst/>
              <a:latin typeface="Comic Sans MS" panose="030F0702030302020204" pitchFamily="66" charset="0"/>
            </a:endParaRPr>
          </a:p>
        </p:txBody>
      </p:sp>
      <p:sp>
        <p:nvSpPr>
          <p:cNvPr id="29" name="Star: 5 Points 28">
            <a:extLst>
              <a:ext uri="{FF2B5EF4-FFF2-40B4-BE49-F238E27FC236}">
                <a16:creationId xmlns:a16="http://schemas.microsoft.com/office/drawing/2014/main" id="{7BB955E2-32CC-AC51-AB34-509A89436684}"/>
              </a:ext>
            </a:extLst>
          </p:cNvPr>
          <p:cNvSpPr/>
          <p:nvPr/>
        </p:nvSpPr>
        <p:spPr>
          <a:xfrm>
            <a:off x="11386614" y="473122"/>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30" name="Rectangle 16">
            <a:extLst>
              <a:ext uri="{FF2B5EF4-FFF2-40B4-BE49-F238E27FC236}">
                <a16:creationId xmlns:a16="http://schemas.microsoft.com/office/drawing/2014/main" id="{2E1AD05C-9703-229B-7D7E-A658030A7FEB}"/>
              </a:ext>
            </a:extLst>
          </p:cNvPr>
          <p:cNvSpPr>
            <a:spLocks noChangeArrowheads="1"/>
          </p:cNvSpPr>
          <p:nvPr/>
        </p:nvSpPr>
        <p:spPr bwMode="auto">
          <a:xfrm>
            <a:off x="4149370" y="1333179"/>
            <a:ext cx="3539410" cy="2308324"/>
          </a:xfrm>
          <a:prstGeom prst="rect">
            <a:avLst/>
          </a:prstGeom>
          <a:solidFill>
            <a:srgbClr val="FFFFFF"/>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noProof="0" dirty="0">
                <a:ln>
                  <a:noFill/>
                </a:ln>
                <a:solidFill>
                  <a:schemeClr val="tx1"/>
                </a:solidFill>
                <a:effectLst/>
                <a:latin typeface="Comic Sans MS" panose="030F0702030302020204" pitchFamily="66" charset="0"/>
              </a:rPr>
              <a:t>Mae stadiwm yng Nghaerdydd. Mae siopau yn y ddinas. Mae bae yng Nghaerdydd. Mae sioeau yn y Ganolfan Mileniwm.</a:t>
            </a:r>
          </a:p>
        </p:txBody>
      </p:sp>
    </p:spTree>
    <p:extLst>
      <p:ext uri="{BB962C8B-B14F-4D97-AF65-F5344CB8AC3E}">
        <p14:creationId xmlns:p14="http://schemas.microsoft.com/office/powerpoint/2010/main" val="116327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0780EBC-22DF-467F-340D-62DC476EF569}"/>
              </a:ext>
            </a:extLst>
          </p:cNvPr>
          <p:cNvSpPr txBox="1"/>
          <p:nvPr/>
        </p:nvSpPr>
        <p:spPr>
          <a:xfrm>
            <a:off x="3289300" y="386834"/>
            <a:ext cx="6096000" cy="461665"/>
          </a:xfrm>
          <a:prstGeom prst="rect">
            <a:avLst/>
          </a:prstGeom>
          <a:noFill/>
        </p:spPr>
        <p:txBody>
          <a:bodyPr wrap="square">
            <a:spAutoFit/>
          </a:bodyPr>
          <a:lstStyle/>
          <a:p>
            <a:r>
              <a:rPr lang="cy-GB" sz="2400" u="sng" kern="100" noProof="0" dirty="0">
                <a:effectLst/>
                <a:latin typeface="Comic Sans MS" panose="030F0702030302020204" pitchFamily="66" charset="0"/>
                <a:ea typeface="Calibri" panose="020F0502020204030204" pitchFamily="34" charset="0"/>
                <a:cs typeface="Calibri" panose="020F0502020204030204" pitchFamily="34" charset="0"/>
              </a:rPr>
              <a:t>Taflen wybodaeth am Gastell-Nedd</a:t>
            </a:r>
            <a:endParaRPr lang="cy-GB" sz="2400" noProof="0" dirty="0">
              <a:latin typeface="Comic Sans MS" panose="030F0702030302020204" pitchFamily="66" charset="0"/>
            </a:endParaRPr>
          </a:p>
        </p:txBody>
      </p:sp>
      <p:sp>
        <p:nvSpPr>
          <p:cNvPr id="9" name="Rectangle 1">
            <a:extLst>
              <a:ext uri="{FF2B5EF4-FFF2-40B4-BE49-F238E27FC236}">
                <a16:creationId xmlns:a16="http://schemas.microsoft.com/office/drawing/2014/main" id="{E095E33D-1E97-3CA9-3427-40EFB83D4473}"/>
              </a:ext>
            </a:extLst>
          </p:cNvPr>
          <p:cNvSpPr>
            <a:spLocks noChangeArrowheads="1"/>
          </p:cNvSpPr>
          <p:nvPr/>
        </p:nvSpPr>
        <p:spPr bwMode="auto">
          <a:xfrm>
            <a:off x="2839654" y="1094981"/>
            <a:ext cx="6444393"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noProof="0" dirty="0">
                <a:ln>
                  <a:noFill/>
                </a:ln>
                <a:solidFill>
                  <a:schemeClr val="tx1"/>
                </a:solidFill>
                <a:effectLst/>
                <a:latin typeface="Comic Sans MS" panose="030F0702030302020204" pitchFamily="66" charset="0"/>
              </a:rPr>
              <a:t>Mae _________ yng Nghastell-nedd.</a:t>
            </a:r>
          </a:p>
          <a:p>
            <a:pPr marL="0" marR="0" lvl="0" indent="0" algn="ctr" defTabSz="914400" rtl="0" eaLnBrk="0" fontAlgn="base" latinLnBrk="0" hangingPunct="0">
              <a:lnSpc>
                <a:spcPct val="100000"/>
              </a:lnSpc>
              <a:spcBef>
                <a:spcPct val="0"/>
              </a:spcBef>
              <a:spcAft>
                <a:spcPct val="0"/>
              </a:spcAft>
              <a:buClrTx/>
              <a:buSzTx/>
              <a:buFontTx/>
              <a:buNone/>
              <a:tabLst/>
            </a:pPr>
            <a:r>
              <a:rPr lang="cy-GB" sz="2800" noProof="0" dirty="0">
                <a:latin typeface="Comic Sans MS" panose="030F0702030302020204" pitchFamily="66" charset="0"/>
              </a:rPr>
              <a:t>Mae _________ yn y dref. </a:t>
            </a:r>
            <a:endParaRPr kumimoji="0" lang="cy-GB" sz="2800" b="0" i="0" u="none" strike="noStrike" cap="none" normalizeH="0" baseline="0" noProof="0" dirty="0">
              <a:ln>
                <a:noFill/>
              </a:ln>
              <a:solidFill>
                <a:schemeClr val="tx1"/>
              </a:solidFill>
              <a:effectLst/>
              <a:latin typeface="Comic Sans MS" panose="030F0702030302020204" pitchFamily="66" charset="0"/>
            </a:endParaRPr>
          </a:p>
        </p:txBody>
      </p:sp>
      <p:grpSp>
        <p:nvGrpSpPr>
          <p:cNvPr id="15" name="Group 14">
            <a:extLst>
              <a:ext uri="{FF2B5EF4-FFF2-40B4-BE49-F238E27FC236}">
                <a16:creationId xmlns:a16="http://schemas.microsoft.com/office/drawing/2014/main" id="{B6CE5F27-610E-76FF-346B-D7A815C3A378}"/>
              </a:ext>
            </a:extLst>
          </p:cNvPr>
          <p:cNvGrpSpPr/>
          <p:nvPr/>
        </p:nvGrpSpPr>
        <p:grpSpPr>
          <a:xfrm>
            <a:off x="635089" y="2463334"/>
            <a:ext cx="1612900" cy="1525289"/>
            <a:chOff x="1044576" y="2416176"/>
            <a:chExt cx="1612900" cy="1525289"/>
          </a:xfrm>
        </p:grpSpPr>
        <p:pic>
          <p:nvPicPr>
            <p:cNvPr id="3075" name="Picture 3" descr="84 Restaurant Logo Png Images For Free - 4kpng">
              <a:extLst>
                <a:ext uri="{FF2B5EF4-FFF2-40B4-BE49-F238E27FC236}">
                  <a16:creationId xmlns:a16="http://schemas.microsoft.com/office/drawing/2014/main" id="{FA5A8B9F-1F39-20A0-4356-CD94BA2D49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4576" y="2416176"/>
              <a:ext cx="1063624" cy="106362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21BBD20-6A2E-F128-3342-2630F7BF44C5}"/>
                </a:ext>
              </a:extLst>
            </p:cNvPr>
            <p:cNvSpPr txBox="1"/>
            <p:nvPr/>
          </p:nvSpPr>
          <p:spPr>
            <a:xfrm>
              <a:off x="1044576" y="3479800"/>
              <a:ext cx="1612900" cy="461665"/>
            </a:xfrm>
            <a:prstGeom prst="rect">
              <a:avLst/>
            </a:prstGeom>
            <a:noFill/>
          </p:spPr>
          <p:txBody>
            <a:bodyPr wrap="square" rtlCol="0">
              <a:spAutoFit/>
            </a:bodyPr>
            <a:lstStyle/>
            <a:p>
              <a:r>
                <a:rPr lang="cy-GB" sz="2400" noProof="0" dirty="0">
                  <a:latin typeface="Comic Sans MS" panose="030F0702030302020204" pitchFamily="66" charset="0"/>
                </a:rPr>
                <a:t>bwyty</a:t>
              </a:r>
            </a:p>
          </p:txBody>
        </p:sp>
      </p:grpSp>
      <p:grpSp>
        <p:nvGrpSpPr>
          <p:cNvPr id="14" name="Group 13">
            <a:extLst>
              <a:ext uri="{FF2B5EF4-FFF2-40B4-BE49-F238E27FC236}">
                <a16:creationId xmlns:a16="http://schemas.microsoft.com/office/drawing/2014/main" id="{83A7AB5E-3E54-AE24-AE3A-EA0D7081CD01}"/>
              </a:ext>
            </a:extLst>
          </p:cNvPr>
          <p:cNvGrpSpPr/>
          <p:nvPr/>
        </p:nvGrpSpPr>
        <p:grpSpPr>
          <a:xfrm>
            <a:off x="10670853" y="3135512"/>
            <a:ext cx="1778000" cy="1582253"/>
            <a:chOff x="2962276" y="2891024"/>
            <a:chExt cx="1778000" cy="1582253"/>
          </a:xfrm>
        </p:grpSpPr>
        <p:sp>
          <p:nvSpPr>
            <p:cNvPr id="12" name="TextBox 11">
              <a:extLst>
                <a:ext uri="{FF2B5EF4-FFF2-40B4-BE49-F238E27FC236}">
                  <a16:creationId xmlns:a16="http://schemas.microsoft.com/office/drawing/2014/main" id="{516648C5-03E2-D12C-E757-F5056E2B843E}"/>
                </a:ext>
              </a:extLst>
            </p:cNvPr>
            <p:cNvSpPr txBox="1"/>
            <p:nvPr/>
          </p:nvSpPr>
          <p:spPr>
            <a:xfrm>
              <a:off x="3127376" y="4011612"/>
              <a:ext cx="1612900" cy="461665"/>
            </a:xfrm>
            <a:prstGeom prst="rect">
              <a:avLst/>
            </a:prstGeom>
            <a:noFill/>
          </p:spPr>
          <p:txBody>
            <a:bodyPr wrap="square" rtlCol="0">
              <a:spAutoFit/>
            </a:bodyPr>
            <a:lstStyle/>
            <a:p>
              <a:r>
                <a:rPr lang="cy-GB" sz="2400" noProof="0" dirty="0">
                  <a:latin typeface="Comic Sans MS" panose="030F0702030302020204" pitchFamily="66" charset="0"/>
                </a:rPr>
                <a:t>caffi</a:t>
              </a:r>
            </a:p>
          </p:txBody>
        </p:sp>
        <p:pic>
          <p:nvPicPr>
            <p:cNvPr id="13" name="Picture 5">
              <a:extLst>
                <a:ext uri="{FF2B5EF4-FFF2-40B4-BE49-F238E27FC236}">
                  <a16:creationId xmlns:a16="http://schemas.microsoft.com/office/drawing/2014/main" id="{B2CCB625-A639-F8C1-8541-7FAC80B394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2276" y="2891024"/>
              <a:ext cx="1190625" cy="112058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0" name="Group 19">
            <a:extLst>
              <a:ext uri="{FF2B5EF4-FFF2-40B4-BE49-F238E27FC236}">
                <a16:creationId xmlns:a16="http://schemas.microsoft.com/office/drawing/2014/main" id="{2BDE4A16-D1CC-C47B-0A02-54C7F85C6C16}"/>
              </a:ext>
            </a:extLst>
          </p:cNvPr>
          <p:cNvGrpSpPr/>
          <p:nvPr/>
        </p:nvGrpSpPr>
        <p:grpSpPr>
          <a:xfrm>
            <a:off x="4060851" y="2585136"/>
            <a:ext cx="2095501" cy="1553979"/>
            <a:chOff x="5333999" y="3134784"/>
            <a:chExt cx="2006600" cy="1756645"/>
          </a:xfrm>
        </p:grpSpPr>
        <p:sp>
          <p:nvSpPr>
            <p:cNvPr id="17" name="TextBox 16">
              <a:extLst>
                <a:ext uri="{FF2B5EF4-FFF2-40B4-BE49-F238E27FC236}">
                  <a16:creationId xmlns:a16="http://schemas.microsoft.com/office/drawing/2014/main" id="{5621B0F5-8605-EF87-0204-1383D7F0818F}"/>
                </a:ext>
              </a:extLst>
            </p:cNvPr>
            <p:cNvSpPr txBox="1"/>
            <p:nvPr/>
          </p:nvSpPr>
          <p:spPr>
            <a:xfrm>
              <a:off x="5333999" y="4369555"/>
              <a:ext cx="2006600" cy="521874"/>
            </a:xfrm>
            <a:prstGeom prst="rect">
              <a:avLst/>
            </a:prstGeom>
            <a:noFill/>
          </p:spPr>
          <p:txBody>
            <a:bodyPr wrap="square" rtlCol="0">
              <a:spAutoFit/>
            </a:bodyPr>
            <a:lstStyle/>
            <a:p>
              <a:r>
                <a:rPr lang="cy-GB" sz="2400" noProof="0" dirty="0">
                  <a:latin typeface="Comic Sans MS" panose="030F0702030302020204" pitchFamily="66" charset="0"/>
                </a:rPr>
                <a:t>bwyd cyflym</a:t>
              </a:r>
            </a:p>
          </p:txBody>
        </p:sp>
        <p:pic>
          <p:nvPicPr>
            <p:cNvPr id="3079" name="Picture 7" descr="460+ Fast Food Restaurant Interior Stock Illustrations, Royalty-Free ...">
              <a:extLst>
                <a:ext uri="{FF2B5EF4-FFF2-40B4-BE49-F238E27FC236}">
                  <a16:creationId xmlns:a16="http://schemas.microsoft.com/office/drawing/2014/main" id="{97064691-A6C4-4774-9750-88CC435337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0849" y="3134784"/>
              <a:ext cx="1612901" cy="11516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2" name="Group 21">
            <a:extLst>
              <a:ext uri="{FF2B5EF4-FFF2-40B4-BE49-F238E27FC236}">
                <a16:creationId xmlns:a16="http://schemas.microsoft.com/office/drawing/2014/main" id="{5A88F87D-5E29-8366-95B8-40DFF63BA372}"/>
              </a:ext>
            </a:extLst>
          </p:cNvPr>
          <p:cNvGrpSpPr/>
          <p:nvPr/>
        </p:nvGrpSpPr>
        <p:grpSpPr>
          <a:xfrm>
            <a:off x="6303985" y="3714571"/>
            <a:ext cx="2305026" cy="1916951"/>
            <a:chOff x="7182361" y="2877981"/>
            <a:chExt cx="2305026" cy="1916951"/>
          </a:xfrm>
        </p:grpSpPr>
        <p:sp>
          <p:nvSpPr>
            <p:cNvPr id="19" name="TextBox 18">
              <a:extLst>
                <a:ext uri="{FF2B5EF4-FFF2-40B4-BE49-F238E27FC236}">
                  <a16:creationId xmlns:a16="http://schemas.microsoft.com/office/drawing/2014/main" id="{87C0425D-9FC1-E69E-04D8-C6297FCCB084}"/>
                </a:ext>
              </a:extLst>
            </p:cNvPr>
            <p:cNvSpPr txBox="1"/>
            <p:nvPr/>
          </p:nvSpPr>
          <p:spPr>
            <a:xfrm>
              <a:off x="7480787" y="4333267"/>
              <a:ext cx="2006600" cy="461665"/>
            </a:xfrm>
            <a:prstGeom prst="rect">
              <a:avLst/>
            </a:prstGeom>
            <a:noFill/>
          </p:spPr>
          <p:txBody>
            <a:bodyPr wrap="square" rtlCol="0">
              <a:spAutoFit/>
            </a:bodyPr>
            <a:lstStyle/>
            <a:p>
              <a:r>
                <a:rPr lang="cy-GB" sz="2400" noProof="0" dirty="0">
                  <a:latin typeface="Comic Sans MS" panose="030F0702030302020204" pitchFamily="66" charset="0"/>
                </a:rPr>
                <a:t>castell</a:t>
              </a:r>
            </a:p>
          </p:txBody>
        </p:sp>
        <p:pic>
          <p:nvPicPr>
            <p:cNvPr id="3081" name="Picture 9" descr="Free Castle Clip Art Pictures - Clipartix">
              <a:extLst>
                <a:ext uri="{FF2B5EF4-FFF2-40B4-BE49-F238E27FC236}">
                  <a16:creationId xmlns:a16="http://schemas.microsoft.com/office/drawing/2014/main" id="{7DD633B2-626F-1FD6-488B-BB1466C560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2361" y="2877981"/>
              <a:ext cx="1684359" cy="145528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5" name="Group 34">
            <a:extLst>
              <a:ext uri="{FF2B5EF4-FFF2-40B4-BE49-F238E27FC236}">
                <a16:creationId xmlns:a16="http://schemas.microsoft.com/office/drawing/2014/main" id="{059D85F6-D303-D78A-97D2-CC98C208F54F}"/>
              </a:ext>
            </a:extLst>
          </p:cNvPr>
          <p:cNvGrpSpPr/>
          <p:nvPr/>
        </p:nvGrpSpPr>
        <p:grpSpPr>
          <a:xfrm>
            <a:off x="8278732" y="2552733"/>
            <a:ext cx="2409588" cy="1698527"/>
            <a:chOff x="5336439" y="4769457"/>
            <a:chExt cx="2409588" cy="1698527"/>
          </a:xfrm>
        </p:grpSpPr>
        <p:sp>
          <p:nvSpPr>
            <p:cNvPr id="21" name="TextBox 20">
              <a:extLst>
                <a:ext uri="{FF2B5EF4-FFF2-40B4-BE49-F238E27FC236}">
                  <a16:creationId xmlns:a16="http://schemas.microsoft.com/office/drawing/2014/main" id="{9F79F0C9-4EEA-DE75-D085-FCB1C0BBDFC0}"/>
                </a:ext>
              </a:extLst>
            </p:cNvPr>
            <p:cNvSpPr txBox="1"/>
            <p:nvPr/>
          </p:nvSpPr>
          <p:spPr>
            <a:xfrm>
              <a:off x="5739427" y="6006319"/>
              <a:ext cx="2006600" cy="461665"/>
            </a:xfrm>
            <a:prstGeom prst="rect">
              <a:avLst/>
            </a:prstGeom>
            <a:noFill/>
          </p:spPr>
          <p:txBody>
            <a:bodyPr wrap="square" rtlCol="0">
              <a:spAutoFit/>
            </a:bodyPr>
            <a:lstStyle/>
            <a:p>
              <a:r>
                <a:rPr lang="cy-GB" sz="2400" noProof="0" dirty="0">
                  <a:latin typeface="Comic Sans MS" panose="030F0702030302020204" pitchFamily="66" charset="0"/>
                </a:rPr>
                <a:t>parc</a:t>
              </a:r>
            </a:p>
          </p:txBody>
        </p:sp>
        <p:pic>
          <p:nvPicPr>
            <p:cNvPr id="3083" name="Picture 11" descr="Park Landscape Illustration 459823 Vector Art at Vecteezy">
              <a:extLst>
                <a:ext uri="{FF2B5EF4-FFF2-40B4-BE49-F238E27FC236}">
                  <a16:creationId xmlns:a16="http://schemas.microsoft.com/office/drawing/2014/main" id="{A50A7BB4-3E85-9CEA-0AA1-74678D2479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36439" y="4769457"/>
              <a:ext cx="1650191" cy="123764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8" name="Group 37">
            <a:extLst>
              <a:ext uri="{FF2B5EF4-FFF2-40B4-BE49-F238E27FC236}">
                <a16:creationId xmlns:a16="http://schemas.microsoft.com/office/drawing/2014/main" id="{6E1B2A0A-DCCE-9158-F6A7-E5F3266D0A46}"/>
              </a:ext>
            </a:extLst>
          </p:cNvPr>
          <p:cNvGrpSpPr/>
          <p:nvPr/>
        </p:nvGrpSpPr>
        <p:grpSpPr>
          <a:xfrm>
            <a:off x="8436140" y="4639469"/>
            <a:ext cx="2399813" cy="2060439"/>
            <a:chOff x="9487387" y="4631075"/>
            <a:chExt cx="2399813" cy="2060439"/>
          </a:xfrm>
        </p:grpSpPr>
        <p:pic>
          <p:nvPicPr>
            <p:cNvPr id="3085" name="Picture 13" descr="Vector illustration showing stream of river with trees on both sides ...">
              <a:extLst>
                <a:ext uri="{FF2B5EF4-FFF2-40B4-BE49-F238E27FC236}">
                  <a16:creationId xmlns:a16="http://schemas.microsoft.com/office/drawing/2014/main" id="{708E3ABC-09B8-672B-F1DA-53BEDB98C42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87387" y="4631075"/>
              <a:ext cx="1513565" cy="1455286"/>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4A1F55D6-41EC-2FBF-2704-77CAD8713E19}"/>
                </a:ext>
              </a:extLst>
            </p:cNvPr>
            <p:cNvSpPr txBox="1"/>
            <p:nvPr/>
          </p:nvSpPr>
          <p:spPr>
            <a:xfrm>
              <a:off x="9880600" y="6229849"/>
              <a:ext cx="2006600" cy="461665"/>
            </a:xfrm>
            <a:prstGeom prst="rect">
              <a:avLst/>
            </a:prstGeom>
            <a:noFill/>
          </p:spPr>
          <p:txBody>
            <a:bodyPr wrap="square" rtlCol="0">
              <a:spAutoFit/>
            </a:bodyPr>
            <a:lstStyle/>
            <a:p>
              <a:r>
                <a:rPr lang="cy-GB" sz="2400" noProof="0" dirty="0">
                  <a:latin typeface="Comic Sans MS" panose="030F0702030302020204" pitchFamily="66" charset="0"/>
                </a:rPr>
                <a:t>afon</a:t>
              </a:r>
            </a:p>
          </p:txBody>
        </p:sp>
      </p:grpSp>
      <p:grpSp>
        <p:nvGrpSpPr>
          <p:cNvPr id="37" name="Group 36">
            <a:extLst>
              <a:ext uri="{FF2B5EF4-FFF2-40B4-BE49-F238E27FC236}">
                <a16:creationId xmlns:a16="http://schemas.microsoft.com/office/drawing/2014/main" id="{A806D058-5024-CEB0-1F11-BEF4EAE2AE98}"/>
              </a:ext>
            </a:extLst>
          </p:cNvPr>
          <p:cNvGrpSpPr/>
          <p:nvPr/>
        </p:nvGrpSpPr>
        <p:grpSpPr>
          <a:xfrm>
            <a:off x="4384748" y="4847258"/>
            <a:ext cx="2180199" cy="1805395"/>
            <a:chOff x="10208436" y="583540"/>
            <a:chExt cx="2180199" cy="1805395"/>
          </a:xfrm>
        </p:grpSpPr>
        <p:sp>
          <p:nvSpPr>
            <p:cNvPr id="23" name="TextBox 22">
              <a:extLst>
                <a:ext uri="{FF2B5EF4-FFF2-40B4-BE49-F238E27FC236}">
                  <a16:creationId xmlns:a16="http://schemas.microsoft.com/office/drawing/2014/main" id="{3F9ABA37-EBB1-E0B9-89AA-6CB914BE4F72}"/>
                </a:ext>
              </a:extLst>
            </p:cNvPr>
            <p:cNvSpPr txBox="1"/>
            <p:nvPr/>
          </p:nvSpPr>
          <p:spPr>
            <a:xfrm>
              <a:off x="10382035" y="1927270"/>
              <a:ext cx="2006600" cy="461665"/>
            </a:xfrm>
            <a:prstGeom prst="rect">
              <a:avLst/>
            </a:prstGeom>
            <a:noFill/>
          </p:spPr>
          <p:txBody>
            <a:bodyPr wrap="square" rtlCol="0">
              <a:spAutoFit/>
            </a:bodyPr>
            <a:lstStyle/>
            <a:p>
              <a:r>
                <a:rPr lang="cy-GB" sz="2400" noProof="0" dirty="0">
                  <a:latin typeface="Comic Sans MS" panose="030F0702030302020204" pitchFamily="66" charset="0"/>
                </a:rPr>
                <a:t>theatr</a:t>
              </a:r>
            </a:p>
          </p:txBody>
        </p:sp>
        <p:pic>
          <p:nvPicPr>
            <p:cNvPr id="3087" name="Picture 15" descr="Free Theatre Free Cliparts, Download Free Theatre Free Cliparts png ...">
              <a:extLst>
                <a:ext uri="{FF2B5EF4-FFF2-40B4-BE49-F238E27FC236}">
                  <a16:creationId xmlns:a16="http://schemas.microsoft.com/office/drawing/2014/main" id="{C040E452-7B55-1518-52F6-918A12CEA6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8436" y="583540"/>
              <a:ext cx="1396513" cy="121143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9" name="Group 38">
            <a:extLst>
              <a:ext uri="{FF2B5EF4-FFF2-40B4-BE49-F238E27FC236}">
                <a16:creationId xmlns:a16="http://schemas.microsoft.com/office/drawing/2014/main" id="{10AD78F0-53D3-FF41-A035-67948F77A263}"/>
              </a:ext>
            </a:extLst>
          </p:cNvPr>
          <p:cNvGrpSpPr/>
          <p:nvPr/>
        </p:nvGrpSpPr>
        <p:grpSpPr>
          <a:xfrm>
            <a:off x="419518" y="4794932"/>
            <a:ext cx="2234579" cy="1591319"/>
            <a:chOff x="416923" y="4446579"/>
            <a:chExt cx="2234579" cy="1591319"/>
          </a:xfrm>
        </p:grpSpPr>
        <p:grpSp>
          <p:nvGrpSpPr>
            <p:cNvPr id="28" name="Group 27">
              <a:extLst>
                <a:ext uri="{FF2B5EF4-FFF2-40B4-BE49-F238E27FC236}">
                  <a16:creationId xmlns:a16="http://schemas.microsoft.com/office/drawing/2014/main" id="{377675E4-49FE-F0E1-727A-99F6E6FE1E92}"/>
                </a:ext>
              </a:extLst>
            </p:cNvPr>
            <p:cNvGrpSpPr/>
            <p:nvPr/>
          </p:nvGrpSpPr>
          <p:grpSpPr>
            <a:xfrm>
              <a:off x="416923" y="4446579"/>
              <a:ext cx="1531760" cy="1237644"/>
              <a:chOff x="-733212" y="3605624"/>
              <a:chExt cx="4514850" cy="3867150"/>
            </a:xfrm>
          </p:grpSpPr>
          <p:pic>
            <p:nvPicPr>
              <p:cNvPr id="3089" name="Picture 17" descr="Shop Clipart, HD Png Download - kindpng">
                <a:extLst>
                  <a:ext uri="{FF2B5EF4-FFF2-40B4-BE49-F238E27FC236}">
                    <a16:creationId xmlns:a16="http://schemas.microsoft.com/office/drawing/2014/main" id="{5C790313-DF7E-7B2A-7832-011456034BF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3212" y="3605624"/>
                <a:ext cx="4514850" cy="3867150"/>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65595C93-2327-2CC9-C386-3D426F52AD60}"/>
                  </a:ext>
                </a:extLst>
              </p:cNvPr>
              <p:cNvSpPr txBox="1"/>
              <p:nvPr/>
            </p:nvSpPr>
            <p:spPr>
              <a:xfrm>
                <a:off x="688976" y="3909211"/>
                <a:ext cx="1612900" cy="769344"/>
              </a:xfrm>
              <a:prstGeom prst="rect">
                <a:avLst/>
              </a:prstGeom>
              <a:solidFill>
                <a:srgbClr val="9F090A"/>
              </a:solidFill>
              <a:ln>
                <a:solidFill>
                  <a:srgbClr val="FFFFFF"/>
                </a:solidFill>
              </a:ln>
            </p:spPr>
            <p:txBody>
              <a:bodyPr wrap="square" rtlCol="0">
                <a:spAutoFit/>
              </a:bodyPr>
              <a:lstStyle/>
              <a:p>
                <a:pPr algn="ctr"/>
                <a:r>
                  <a:rPr lang="cy-GB" sz="1000" noProof="0" dirty="0">
                    <a:solidFill>
                      <a:srgbClr val="FFFFFF"/>
                    </a:solidFill>
                  </a:rPr>
                  <a:t>S I O P </a:t>
                </a:r>
              </a:p>
            </p:txBody>
          </p:sp>
        </p:grpSp>
        <p:sp>
          <p:nvSpPr>
            <p:cNvPr id="29" name="TextBox 28">
              <a:extLst>
                <a:ext uri="{FF2B5EF4-FFF2-40B4-BE49-F238E27FC236}">
                  <a16:creationId xmlns:a16="http://schemas.microsoft.com/office/drawing/2014/main" id="{99B58CE3-F3CB-2C9D-59BB-4D1520B92532}"/>
                </a:ext>
              </a:extLst>
            </p:cNvPr>
            <p:cNvSpPr txBox="1"/>
            <p:nvPr/>
          </p:nvSpPr>
          <p:spPr>
            <a:xfrm>
              <a:off x="644902" y="5576233"/>
              <a:ext cx="2006600" cy="461665"/>
            </a:xfrm>
            <a:prstGeom prst="rect">
              <a:avLst/>
            </a:prstGeom>
            <a:noFill/>
          </p:spPr>
          <p:txBody>
            <a:bodyPr wrap="square" rtlCol="0">
              <a:spAutoFit/>
            </a:bodyPr>
            <a:lstStyle/>
            <a:p>
              <a:r>
                <a:rPr lang="cy-GB" sz="2400" noProof="0" dirty="0">
                  <a:latin typeface="Comic Sans MS" panose="030F0702030302020204" pitchFamily="66" charset="0"/>
                </a:rPr>
                <a:t>siopau</a:t>
              </a:r>
            </a:p>
          </p:txBody>
        </p:sp>
      </p:grpSp>
      <p:grpSp>
        <p:nvGrpSpPr>
          <p:cNvPr id="36" name="Group 35">
            <a:extLst>
              <a:ext uri="{FF2B5EF4-FFF2-40B4-BE49-F238E27FC236}">
                <a16:creationId xmlns:a16="http://schemas.microsoft.com/office/drawing/2014/main" id="{AED672A3-7D95-66EC-6095-643606C11031}"/>
              </a:ext>
            </a:extLst>
          </p:cNvPr>
          <p:cNvGrpSpPr/>
          <p:nvPr/>
        </p:nvGrpSpPr>
        <p:grpSpPr>
          <a:xfrm>
            <a:off x="2050804" y="3362126"/>
            <a:ext cx="2371592" cy="2300704"/>
            <a:chOff x="9642525" y="2460679"/>
            <a:chExt cx="2868582" cy="2480295"/>
          </a:xfrm>
        </p:grpSpPr>
        <p:pic>
          <p:nvPicPr>
            <p:cNvPr id="33" name="Picture 32">
              <a:extLst>
                <a:ext uri="{FF2B5EF4-FFF2-40B4-BE49-F238E27FC236}">
                  <a16:creationId xmlns:a16="http://schemas.microsoft.com/office/drawing/2014/main" id="{082AF07F-FB56-C694-B38F-5FE8A7DDCC49}"/>
                </a:ext>
              </a:extLst>
            </p:cNvPr>
            <p:cNvPicPr>
              <a:picLocks noChangeAspect="1"/>
            </p:cNvPicPr>
            <p:nvPr/>
          </p:nvPicPr>
          <p:blipFill>
            <a:blip r:embed="rId10"/>
            <a:stretch>
              <a:fillRect/>
            </a:stretch>
          </p:blipFill>
          <p:spPr>
            <a:xfrm>
              <a:off x="9642525" y="2460679"/>
              <a:ext cx="1962424" cy="1362265"/>
            </a:xfrm>
            <a:prstGeom prst="rect">
              <a:avLst/>
            </a:prstGeom>
          </p:spPr>
        </p:pic>
        <p:sp>
          <p:nvSpPr>
            <p:cNvPr id="34" name="TextBox 33">
              <a:extLst>
                <a:ext uri="{FF2B5EF4-FFF2-40B4-BE49-F238E27FC236}">
                  <a16:creationId xmlns:a16="http://schemas.microsoft.com/office/drawing/2014/main" id="{99683F37-F0B6-CB80-08C6-7855E6900839}"/>
                </a:ext>
              </a:extLst>
            </p:cNvPr>
            <p:cNvSpPr txBox="1"/>
            <p:nvPr/>
          </p:nvSpPr>
          <p:spPr>
            <a:xfrm>
              <a:off x="9868910" y="3740645"/>
              <a:ext cx="2642197" cy="1200329"/>
            </a:xfrm>
            <a:prstGeom prst="rect">
              <a:avLst/>
            </a:prstGeom>
            <a:noFill/>
          </p:spPr>
          <p:txBody>
            <a:bodyPr wrap="square" rtlCol="0">
              <a:spAutoFit/>
            </a:bodyPr>
            <a:lstStyle/>
            <a:p>
              <a:r>
                <a:rPr lang="cy-GB" sz="2400" noProof="0" dirty="0">
                  <a:latin typeface="Comic Sans MS" panose="030F0702030302020204" pitchFamily="66" charset="0"/>
                </a:rPr>
                <a:t>canolfan hamdden</a:t>
              </a:r>
            </a:p>
            <a:p>
              <a:endParaRPr lang="cy-GB" sz="2400" noProof="0" dirty="0">
                <a:latin typeface="Comic Sans MS" panose="030F0702030302020204" pitchFamily="66" charset="0"/>
              </a:endParaRPr>
            </a:p>
          </p:txBody>
        </p:sp>
      </p:grpSp>
      <p:sp>
        <p:nvSpPr>
          <p:cNvPr id="42" name="Rectangle 41">
            <a:extLst>
              <a:ext uri="{FF2B5EF4-FFF2-40B4-BE49-F238E27FC236}">
                <a16:creationId xmlns:a16="http://schemas.microsoft.com/office/drawing/2014/main" id="{22F308EA-9A68-680C-9FBA-CAFEE969FDBA}"/>
              </a:ext>
            </a:extLst>
          </p:cNvPr>
          <p:cNvSpPr/>
          <p:nvPr/>
        </p:nvSpPr>
        <p:spPr>
          <a:xfrm>
            <a:off x="177800" y="190500"/>
            <a:ext cx="11823700" cy="6509408"/>
          </a:xfrm>
          <a:prstGeom prst="rect">
            <a:avLst/>
          </a:prstGeom>
          <a:noFill/>
          <a:ln w="381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43" name="Star: 5 Points 42">
            <a:extLst>
              <a:ext uri="{FF2B5EF4-FFF2-40B4-BE49-F238E27FC236}">
                <a16:creationId xmlns:a16="http://schemas.microsoft.com/office/drawing/2014/main" id="{73AB65B0-CB57-F514-7E51-B182163FD5BC}"/>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1667738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54DC68D4-8E22-11A6-6E77-21BCF1F9085C}"/>
              </a:ext>
            </a:extLst>
          </p:cNvPr>
          <p:cNvPicPr>
            <a:picLocks noChangeAspect="1"/>
          </p:cNvPicPr>
          <p:nvPr/>
        </p:nvPicPr>
        <p:blipFill>
          <a:blip r:embed="rId3"/>
          <a:stretch>
            <a:fillRect/>
          </a:stretch>
        </p:blipFill>
        <p:spPr>
          <a:xfrm>
            <a:off x="243649" y="608231"/>
            <a:ext cx="10589451" cy="6052100"/>
          </a:xfrm>
          <a:prstGeom prst="rect">
            <a:avLst/>
          </a:prstGeom>
        </p:spPr>
      </p:pic>
      <p:sp>
        <p:nvSpPr>
          <p:cNvPr id="10" name="Rectangle 9">
            <a:extLst>
              <a:ext uri="{FF2B5EF4-FFF2-40B4-BE49-F238E27FC236}">
                <a16:creationId xmlns:a16="http://schemas.microsoft.com/office/drawing/2014/main" id="{32A5CBC5-15D0-F453-BACF-9412EE6ECB77}"/>
              </a:ext>
            </a:extLst>
          </p:cNvPr>
          <p:cNvSpPr/>
          <p:nvPr/>
        </p:nvSpPr>
        <p:spPr>
          <a:xfrm>
            <a:off x="565099" y="302747"/>
            <a:ext cx="2781402" cy="646331"/>
          </a:xfrm>
          <a:prstGeom prst="rect">
            <a:avLst/>
          </a:prstGeom>
          <a:noFill/>
        </p:spPr>
        <p:txBody>
          <a:bodyPr wrap="none" lIns="91440" tIns="45720" rIns="91440" bIns="45720">
            <a:spAutoFit/>
          </a:bodyPr>
          <a:lstStyle/>
          <a:p>
            <a:pPr algn="ctr"/>
            <a:r>
              <a:rPr lang="cy-GB" sz="3600" b="0" cap="none" spc="0" noProof="0" dirty="0">
                <a:ln w="0"/>
                <a:solidFill>
                  <a:schemeClr val="tx1"/>
                </a:solidFill>
                <a:effectLst>
                  <a:outerShdw blurRad="38100" dist="19050" dir="2700000" algn="tl" rotWithShape="0">
                    <a:schemeClr val="dk1">
                      <a:alpha val="40000"/>
                    </a:schemeClr>
                  </a:outerShdw>
                </a:effectLst>
              </a:rPr>
              <a:t>Castell Nedd</a:t>
            </a:r>
          </a:p>
        </p:txBody>
      </p:sp>
      <p:sp>
        <p:nvSpPr>
          <p:cNvPr id="14" name="TextBox 13">
            <a:extLst>
              <a:ext uri="{FF2B5EF4-FFF2-40B4-BE49-F238E27FC236}">
                <a16:creationId xmlns:a16="http://schemas.microsoft.com/office/drawing/2014/main" id="{D55D438D-2ADE-E949-8463-C11DCA8E07A3}"/>
              </a:ext>
            </a:extLst>
          </p:cNvPr>
          <p:cNvSpPr txBox="1"/>
          <p:nvPr/>
        </p:nvSpPr>
        <p:spPr>
          <a:xfrm>
            <a:off x="-1092200" y="4812784"/>
            <a:ext cx="6096000" cy="369332"/>
          </a:xfrm>
          <a:prstGeom prst="rect">
            <a:avLst/>
          </a:prstGeom>
          <a:noFill/>
        </p:spPr>
        <p:txBody>
          <a:bodyPr wrap="square">
            <a:spAutoFit/>
          </a:bodyPr>
          <a:lstStyle/>
          <a:p>
            <a:pPr algn="ctr"/>
            <a:r>
              <a:rPr lang="cy-GB" sz="1800" u="sng" noProof="0" dirty="0"/>
              <a:t>Bwyta</a:t>
            </a:r>
          </a:p>
        </p:txBody>
      </p:sp>
      <p:sp>
        <p:nvSpPr>
          <p:cNvPr id="16" name="TextBox 15">
            <a:extLst>
              <a:ext uri="{FF2B5EF4-FFF2-40B4-BE49-F238E27FC236}">
                <a16:creationId xmlns:a16="http://schemas.microsoft.com/office/drawing/2014/main" id="{99B61E8E-4D4F-041C-81E3-2E02EA6438E4}"/>
              </a:ext>
            </a:extLst>
          </p:cNvPr>
          <p:cNvSpPr txBox="1"/>
          <p:nvPr/>
        </p:nvSpPr>
        <p:spPr>
          <a:xfrm>
            <a:off x="2343150" y="671731"/>
            <a:ext cx="6642100" cy="369332"/>
          </a:xfrm>
          <a:prstGeom prst="rect">
            <a:avLst/>
          </a:prstGeom>
          <a:noFill/>
        </p:spPr>
        <p:txBody>
          <a:bodyPr wrap="square">
            <a:spAutoFit/>
          </a:bodyPr>
          <a:lstStyle/>
          <a:p>
            <a:pPr algn="ctr"/>
            <a:r>
              <a:rPr lang="cy-GB" sz="1800" u="sng" kern="1200" noProof="0" dirty="0">
                <a:solidFill>
                  <a:schemeClr val="tx1"/>
                </a:solidFill>
                <a:latin typeface="+mn-lt"/>
                <a:ea typeface="+mn-ea"/>
                <a:cs typeface="+mn-cs"/>
              </a:rPr>
              <a:t>Pethau i wneud</a:t>
            </a:r>
          </a:p>
        </p:txBody>
      </p:sp>
      <p:sp>
        <p:nvSpPr>
          <p:cNvPr id="18" name="TextBox 17">
            <a:extLst>
              <a:ext uri="{FF2B5EF4-FFF2-40B4-BE49-F238E27FC236}">
                <a16:creationId xmlns:a16="http://schemas.microsoft.com/office/drawing/2014/main" id="{292B6DB0-6BA2-4E77-2F95-DB525DDE9BA2}"/>
              </a:ext>
            </a:extLst>
          </p:cNvPr>
          <p:cNvSpPr txBox="1"/>
          <p:nvPr/>
        </p:nvSpPr>
        <p:spPr>
          <a:xfrm>
            <a:off x="8847899" y="4812784"/>
            <a:ext cx="6642100" cy="369332"/>
          </a:xfrm>
          <a:prstGeom prst="rect">
            <a:avLst/>
          </a:prstGeom>
          <a:noFill/>
        </p:spPr>
        <p:txBody>
          <a:bodyPr wrap="square">
            <a:spAutoFit/>
          </a:bodyPr>
          <a:lstStyle/>
          <a:p>
            <a:r>
              <a:rPr lang="cy-GB" sz="1800" u="sng" kern="1200" noProof="0" dirty="0">
                <a:solidFill>
                  <a:schemeClr val="tx1"/>
                </a:solidFill>
                <a:latin typeface="+mn-lt"/>
                <a:ea typeface="+mn-ea"/>
                <a:cs typeface="+mn-cs"/>
              </a:rPr>
              <a:t>Hanes</a:t>
            </a:r>
            <a:endParaRPr lang="cy-GB" u="sng" noProof="0" dirty="0"/>
          </a:p>
        </p:txBody>
      </p:sp>
      <p:sp>
        <p:nvSpPr>
          <p:cNvPr id="19" name="Star: 5 Points 18">
            <a:extLst>
              <a:ext uri="{FF2B5EF4-FFF2-40B4-BE49-F238E27FC236}">
                <a16:creationId xmlns:a16="http://schemas.microsoft.com/office/drawing/2014/main" id="{17AB590D-D26F-F23D-9410-7D7CEB56E6B1}"/>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3938732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4DD426-7048-3A91-4753-15D0FB940978}"/>
              </a:ext>
            </a:extLst>
          </p:cNvPr>
          <p:cNvPicPr>
            <a:picLocks noChangeAspect="1"/>
          </p:cNvPicPr>
          <p:nvPr/>
        </p:nvPicPr>
        <p:blipFill>
          <a:blip r:embed="rId2"/>
          <a:stretch>
            <a:fillRect/>
          </a:stretch>
        </p:blipFill>
        <p:spPr>
          <a:xfrm>
            <a:off x="458380" y="382937"/>
            <a:ext cx="9536520" cy="6484175"/>
          </a:xfrm>
          <a:prstGeom prst="rect">
            <a:avLst/>
          </a:prstGeom>
        </p:spPr>
      </p:pic>
      <p:sp>
        <p:nvSpPr>
          <p:cNvPr id="4" name="Rectangle 3">
            <a:extLst>
              <a:ext uri="{FF2B5EF4-FFF2-40B4-BE49-F238E27FC236}">
                <a16:creationId xmlns:a16="http://schemas.microsoft.com/office/drawing/2014/main" id="{630ABE2A-0934-6C51-BCE3-1DF32A42E8E8}"/>
              </a:ext>
            </a:extLst>
          </p:cNvPr>
          <p:cNvSpPr/>
          <p:nvPr/>
        </p:nvSpPr>
        <p:spPr>
          <a:xfrm>
            <a:off x="458380" y="65437"/>
            <a:ext cx="2781402" cy="646331"/>
          </a:xfrm>
          <a:prstGeom prst="rect">
            <a:avLst/>
          </a:prstGeom>
          <a:noFill/>
        </p:spPr>
        <p:txBody>
          <a:bodyPr wrap="none" lIns="91440" tIns="45720" rIns="91440" bIns="45720">
            <a:spAutoFit/>
          </a:bodyPr>
          <a:lstStyle/>
          <a:p>
            <a:pPr algn="ctr"/>
            <a:r>
              <a:rPr lang="cy-GB" sz="3600" b="0" cap="none" spc="0" noProof="0" dirty="0">
                <a:ln w="0"/>
                <a:solidFill>
                  <a:schemeClr val="tx1"/>
                </a:solidFill>
                <a:effectLst>
                  <a:outerShdw blurRad="38100" dist="19050" dir="2700000" algn="tl" rotWithShape="0">
                    <a:schemeClr val="dk1">
                      <a:alpha val="40000"/>
                    </a:schemeClr>
                  </a:outerShdw>
                </a:effectLst>
              </a:rPr>
              <a:t>Castell Nedd</a:t>
            </a:r>
          </a:p>
        </p:txBody>
      </p:sp>
      <p:sp>
        <p:nvSpPr>
          <p:cNvPr id="7" name="Star: 5 Points 6">
            <a:extLst>
              <a:ext uri="{FF2B5EF4-FFF2-40B4-BE49-F238E27FC236}">
                <a16:creationId xmlns:a16="http://schemas.microsoft.com/office/drawing/2014/main" id="{1C499D38-17C5-6E16-6D2D-F4F97C6F49F6}"/>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8" name="Star: 5 Points 7">
            <a:extLst>
              <a:ext uri="{FF2B5EF4-FFF2-40B4-BE49-F238E27FC236}">
                <a16:creationId xmlns:a16="http://schemas.microsoft.com/office/drawing/2014/main" id="{DED939A4-9918-5CEA-CCDB-3D941EF2825D}"/>
              </a:ext>
            </a:extLst>
          </p:cNvPr>
          <p:cNvSpPr/>
          <p:nvPr/>
        </p:nvSpPr>
        <p:spPr>
          <a:xfrm>
            <a:off x="11404599" y="60071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686059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12801-D11C-475B-0CC0-090AF508F9A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CA11B40-5515-6863-8064-871053E95829}"/>
              </a:ext>
            </a:extLst>
          </p:cNvPr>
          <p:cNvSpPr txBox="1"/>
          <p:nvPr/>
        </p:nvSpPr>
        <p:spPr>
          <a:xfrm>
            <a:off x="5483171" y="2781300"/>
            <a:ext cx="1092222" cy="369332"/>
          </a:xfrm>
          <a:prstGeom prst="rect">
            <a:avLst/>
          </a:prstGeom>
          <a:noFill/>
        </p:spPr>
        <p:txBody>
          <a:bodyPr wrap="none" rtlCol="0">
            <a:spAutoFit/>
          </a:bodyPr>
          <a:lstStyle/>
          <a:p>
            <a:r>
              <a:rPr lang="cy-GB" noProof="0" dirty="0" err="1"/>
              <a:t>Example</a:t>
            </a:r>
            <a:r>
              <a:rPr lang="cy-GB" noProof="0" dirty="0"/>
              <a:t> </a:t>
            </a:r>
          </a:p>
        </p:txBody>
      </p:sp>
      <p:pic>
        <p:nvPicPr>
          <p:cNvPr id="3" name="Picture 2">
            <a:extLst>
              <a:ext uri="{FF2B5EF4-FFF2-40B4-BE49-F238E27FC236}">
                <a16:creationId xmlns:a16="http://schemas.microsoft.com/office/drawing/2014/main" id="{A1C1C118-307A-47D1-B216-57D921703F37}"/>
              </a:ext>
            </a:extLst>
          </p:cNvPr>
          <p:cNvPicPr>
            <a:picLocks noChangeAspect="1"/>
          </p:cNvPicPr>
          <p:nvPr/>
        </p:nvPicPr>
        <p:blipFill>
          <a:blip r:embed="rId3"/>
          <a:stretch>
            <a:fillRect/>
          </a:stretch>
        </p:blipFill>
        <p:spPr>
          <a:xfrm>
            <a:off x="344080" y="446437"/>
            <a:ext cx="11149420" cy="6484175"/>
          </a:xfrm>
          <a:prstGeom prst="rect">
            <a:avLst/>
          </a:prstGeom>
        </p:spPr>
      </p:pic>
      <p:sp>
        <p:nvSpPr>
          <p:cNvPr id="4" name="Rectangle 3">
            <a:extLst>
              <a:ext uri="{FF2B5EF4-FFF2-40B4-BE49-F238E27FC236}">
                <a16:creationId xmlns:a16="http://schemas.microsoft.com/office/drawing/2014/main" id="{03780E40-352C-C010-F754-ECC0CA11C8B5}"/>
              </a:ext>
            </a:extLst>
          </p:cNvPr>
          <p:cNvSpPr/>
          <p:nvPr/>
        </p:nvSpPr>
        <p:spPr>
          <a:xfrm>
            <a:off x="915733" y="59771"/>
            <a:ext cx="2118337" cy="646331"/>
          </a:xfrm>
          <a:prstGeom prst="rect">
            <a:avLst/>
          </a:prstGeom>
          <a:noFill/>
        </p:spPr>
        <p:txBody>
          <a:bodyPr wrap="none" lIns="91440" tIns="45720" rIns="91440" bIns="45720">
            <a:spAutoFit/>
          </a:bodyPr>
          <a:lstStyle/>
          <a:p>
            <a:pPr algn="ctr"/>
            <a:r>
              <a:rPr lang="cy-GB" sz="3600" b="0" cap="none" spc="0" noProof="0" dirty="0">
                <a:ln w="0"/>
                <a:solidFill>
                  <a:srgbClr val="FF0000"/>
                </a:solidFill>
                <a:effectLst>
                  <a:outerShdw blurRad="38100" dist="19050" dir="2700000" algn="tl" rotWithShape="0">
                    <a:schemeClr val="dk1">
                      <a:alpha val="40000"/>
                    </a:schemeClr>
                  </a:outerShdw>
                </a:effectLst>
              </a:rPr>
              <a:t>C</a:t>
            </a:r>
            <a:r>
              <a:rPr lang="cy-GB" sz="3600" b="0" cap="none" spc="0" noProof="0" dirty="0">
                <a:ln w="0"/>
                <a:solidFill>
                  <a:srgbClr val="00B050"/>
                </a:solidFill>
                <a:effectLst>
                  <a:outerShdw blurRad="38100" dist="19050" dir="2700000" algn="tl" rotWithShape="0">
                    <a:schemeClr val="dk1">
                      <a:alpha val="40000"/>
                    </a:schemeClr>
                  </a:outerShdw>
                </a:effectLst>
              </a:rPr>
              <a:t>a</a:t>
            </a:r>
            <a:r>
              <a:rPr lang="cy-GB" sz="3600" b="0" cap="none" spc="0" noProof="0" dirty="0">
                <a:ln w="0"/>
                <a:solidFill>
                  <a:schemeClr val="bg1">
                    <a:lumMod val="75000"/>
                  </a:schemeClr>
                </a:solidFill>
                <a:effectLst>
                  <a:outerShdw blurRad="38100" dist="19050" dir="2700000" algn="tl" rotWithShape="0">
                    <a:schemeClr val="dk1">
                      <a:alpha val="40000"/>
                    </a:schemeClr>
                  </a:outerShdw>
                </a:effectLst>
              </a:rPr>
              <a:t>e</a:t>
            </a:r>
            <a:r>
              <a:rPr lang="cy-GB" sz="3600" b="0" cap="none" spc="0" noProof="0" dirty="0">
                <a:ln w="0"/>
                <a:solidFill>
                  <a:srgbClr val="FF0000"/>
                </a:solidFill>
                <a:effectLst>
                  <a:outerShdw blurRad="38100" dist="19050" dir="2700000" algn="tl" rotWithShape="0">
                    <a:schemeClr val="dk1">
                      <a:alpha val="40000"/>
                    </a:schemeClr>
                  </a:outerShdw>
                </a:effectLst>
              </a:rPr>
              <a:t>r</a:t>
            </a:r>
            <a:r>
              <a:rPr lang="cy-GB" sz="3600" b="0" cap="none" spc="0" noProof="0" dirty="0">
                <a:ln w="0"/>
                <a:solidFill>
                  <a:srgbClr val="00B050"/>
                </a:solidFill>
                <a:effectLst>
                  <a:outerShdw blurRad="38100" dist="19050" dir="2700000" algn="tl" rotWithShape="0">
                    <a:schemeClr val="dk1">
                      <a:alpha val="40000"/>
                    </a:schemeClr>
                  </a:outerShdw>
                </a:effectLst>
              </a:rPr>
              <a:t>d</a:t>
            </a:r>
            <a:r>
              <a:rPr lang="cy-GB" sz="3600" b="0" cap="none" spc="0" noProof="0" dirty="0">
                <a:ln w="0"/>
                <a:solidFill>
                  <a:schemeClr val="bg1">
                    <a:lumMod val="85000"/>
                  </a:schemeClr>
                </a:solidFill>
                <a:effectLst>
                  <a:outerShdw blurRad="38100" dist="19050" dir="2700000" algn="tl" rotWithShape="0">
                    <a:schemeClr val="dk1">
                      <a:alpha val="40000"/>
                    </a:schemeClr>
                  </a:outerShdw>
                </a:effectLst>
              </a:rPr>
              <a:t>y</a:t>
            </a:r>
            <a:r>
              <a:rPr lang="cy-GB" sz="3600" b="0" cap="none" spc="0" noProof="0" dirty="0">
                <a:ln w="0"/>
                <a:solidFill>
                  <a:srgbClr val="FF0000"/>
                </a:solidFill>
                <a:effectLst>
                  <a:outerShdw blurRad="38100" dist="19050" dir="2700000" algn="tl" rotWithShape="0">
                    <a:schemeClr val="dk1">
                      <a:alpha val="40000"/>
                    </a:schemeClr>
                  </a:outerShdw>
                </a:effectLst>
              </a:rPr>
              <a:t>d</a:t>
            </a:r>
            <a:r>
              <a:rPr lang="cy-GB" sz="3600" b="0" cap="none" spc="0" noProof="0" dirty="0">
                <a:ln w="0"/>
                <a:solidFill>
                  <a:srgbClr val="00B050"/>
                </a:solidFill>
                <a:effectLst>
                  <a:outerShdw blurRad="38100" dist="19050" dir="2700000" algn="tl" rotWithShape="0">
                    <a:schemeClr val="dk1">
                      <a:alpha val="40000"/>
                    </a:schemeClr>
                  </a:outerShdw>
                </a:effectLst>
              </a:rPr>
              <a:t>d</a:t>
            </a:r>
          </a:p>
        </p:txBody>
      </p:sp>
      <p:sp>
        <p:nvSpPr>
          <p:cNvPr id="8" name="TextBox 7">
            <a:extLst>
              <a:ext uri="{FF2B5EF4-FFF2-40B4-BE49-F238E27FC236}">
                <a16:creationId xmlns:a16="http://schemas.microsoft.com/office/drawing/2014/main" id="{64F7E0D5-A63F-CAC8-E31A-79B52EB00D14}"/>
              </a:ext>
            </a:extLst>
          </p:cNvPr>
          <p:cNvSpPr txBox="1"/>
          <p:nvPr/>
        </p:nvSpPr>
        <p:spPr>
          <a:xfrm>
            <a:off x="145806" y="4272677"/>
            <a:ext cx="3743249" cy="2585323"/>
          </a:xfrm>
          <a:prstGeom prst="rect">
            <a:avLst/>
          </a:prstGeom>
          <a:solidFill>
            <a:schemeClr val="bg1"/>
          </a:solidFill>
        </p:spPr>
        <p:txBody>
          <a:bodyPr wrap="square">
            <a:spAutoFit/>
          </a:bodyPr>
          <a:lstStyle/>
          <a:p>
            <a:r>
              <a:rPr lang="cy-GB" noProof="0" dirty="0">
                <a:latin typeface="Comic Sans MS" panose="030F0702030302020204" pitchFamily="66" charset="0"/>
              </a:rPr>
              <a:t>Mae llawer o lefydd i fwyta yng Nghaerdydd. Mae llawer o fwytai gyda gwahanol fathau o fwyd fel </a:t>
            </a:r>
            <a:r>
              <a:rPr lang="cy-GB" noProof="0" dirty="0" err="1">
                <a:latin typeface="Comic Sans MS" panose="030F0702030302020204" pitchFamily="66" charset="0"/>
              </a:rPr>
              <a:t>byrgyrs</a:t>
            </a:r>
            <a:r>
              <a:rPr lang="cy-GB" noProof="0" dirty="0">
                <a:latin typeface="Comic Sans MS" panose="030F0702030302020204" pitchFamily="66" charset="0"/>
              </a:rPr>
              <a:t>, Mecsicanaidd neu bysgod a sglodion. Hefyd, mae bwyd cyflym, caffis a thafarndai. </a:t>
            </a:r>
            <a:r>
              <a:rPr lang="cy-GB" noProof="0" dirty="0">
                <a:solidFill>
                  <a:srgbClr val="00B050"/>
                </a:solidFill>
                <a:latin typeface="Comic Sans MS" panose="030F0702030302020204" pitchFamily="66" charset="0"/>
              </a:rPr>
              <a:t>Dylech chi fwyta </a:t>
            </a:r>
            <a:r>
              <a:rPr lang="cy-GB" noProof="0" dirty="0">
                <a:latin typeface="Comic Sans MS" panose="030F0702030302020204" pitchFamily="66" charset="0"/>
              </a:rPr>
              <a:t>yn Miller a Carter achos fy hoff fwyd ydy stêc.</a:t>
            </a:r>
          </a:p>
        </p:txBody>
      </p:sp>
      <p:pic>
        <p:nvPicPr>
          <p:cNvPr id="2050" name="Picture 2" descr="Restaurant Drawing For Kids">
            <a:extLst>
              <a:ext uri="{FF2B5EF4-FFF2-40B4-BE49-F238E27FC236}">
                <a16:creationId xmlns:a16="http://schemas.microsoft.com/office/drawing/2014/main" id="{03C35A38-4EBB-9D06-4B24-713E4AE2AB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064" y="914400"/>
            <a:ext cx="2638728" cy="258532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C4324A3-34AB-F6C6-F2C1-931117ED2729}"/>
              </a:ext>
            </a:extLst>
          </p:cNvPr>
          <p:cNvSpPr txBox="1"/>
          <p:nvPr/>
        </p:nvSpPr>
        <p:spPr>
          <a:xfrm>
            <a:off x="1192192" y="1585730"/>
            <a:ext cx="1377388" cy="230832"/>
          </a:xfrm>
          <a:prstGeom prst="rect">
            <a:avLst/>
          </a:prstGeom>
          <a:solidFill>
            <a:srgbClr val="D6CBC5"/>
          </a:solidFill>
        </p:spPr>
        <p:txBody>
          <a:bodyPr wrap="square" rtlCol="0">
            <a:spAutoFit/>
          </a:bodyPr>
          <a:lstStyle/>
          <a:p>
            <a:pPr algn="ctr"/>
            <a:r>
              <a:rPr lang="cy-GB" sz="900" b="1" noProof="0" dirty="0">
                <a:latin typeface="Comic Sans MS" panose="030F0702030302020204" pitchFamily="66" charset="0"/>
              </a:rPr>
              <a:t>BWYTY</a:t>
            </a:r>
            <a:endParaRPr lang="cy-GB" sz="1200" b="1" noProof="0" dirty="0">
              <a:latin typeface="Comic Sans MS" panose="030F0702030302020204" pitchFamily="66" charset="0"/>
            </a:endParaRPr>
          </a:p>
        </p:txBody>
      </p:sp>
      <p:sp>
        <p:nvSpPr>
          <p:cNvPr id="11" name="TextBox 10">
            <a:extLst>
              <a:ext uri="{FF2B5EF4-FFF2-40B4-BE49-F238E27FC236}">
                <a16:creationId xmlns:a16="http://schemas.microsoft.com/office/drawing/2014/main" id="{28F8A39B-3FD6-1799-2AFD-BD2A11B28B79}"/>
              </a:ext>
            </a:extLst>
          </p:cNvPr>
          <p:cNvSpPr txBox="1"/>
          <p:nvPr/>
        </p:nvSpPr>
        <p:spPr>
          <a:xfrm>
            <a:off x="1520624" y="3598354"/>
            <a:ext cx="6096964" cy="369332"/>
          </a:xfrm>
          <a:prstGeom prst="rect">
            <a:avLst/>
          </a:prstGeom>
          <a:noFill/>
        </p:spPr>
        <p:txBody>
          <a:bodyPr wrap="square">
            <a:spAutoFit/>
          </a:bodyPr>
          <a:lstStyle/>
          <a:p>
            <a:r>
              <a:rPr lang="cy-GB" sz="1800" b="1" u="sng" noProof="0" dirty="0">
                <a:solidFill>
                  <a:srgbClr val="FF0000"/>
                </a:solidFill>
                <a:latin typeface="Comic Sans MS" panose="030F0702030302020204" pitchFamily="66" charset="0"/>
              </a:rPr>
              <a:t>Bwyta</a:t>
            </a:r>
            <a:endParaRPr lang="cy-GB" b="1" noProof="0" dirty="0">
              <a:solidFill>
                <a:srgbClr val="FF0000"/>
              </a:solidFill>
              <a:latin typeface="Comic Sans MS" panose="030F0702030302020204" pitchFamily="66" charset="0"/>
            </a:endParaRPr>
          </a:p>
        </p:txBody>
      </p:sp>
      <p:sp>
        <p:nvSpPr>
          <p:cNvPr id="12" name="Rectangle 3">
            <a:extLst>
              <a:ext uri="{FF2B5EF4-FFF2-40B4-BE49-F238E27FC236}">
                <a16:creationId xmlns:a16="http://schemas.microsoft.com/office/drawing/2014/main" id="{20C19CAB-8449-7436-9ECD-76EDB75D7216}"/>
              </a:ext>
            </a:extLst>
          </p:cNvPr>
          <p:cNvSpPr>
            <a:spLocks noChangeArrowheads="1"/>
          </p:cNvSpPr>
          <p:nvPr/>
        </p:nvSpPr>
        <p:spPr bwMode="auto">
          <a:xfrm flipH="1">
            <a:off x="4172072" y="1197697"/>
            <a:ext cx="3493435" cy="2585323"/>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1800" b="0" i="0" u="none" strike="noStrike" cap="none" normalizeH="0" baseline="0" noProof="0" dirty="0">
                <a:ln>
                  <a:noFill/>
                </a:ln>
                <a:solidFill>
                  <a:schemeClr val="tx1"/>
                </a:solidFill>
                <a:effectLst/>
                <a:latin typeface="Comic Sans MS" panose="030F0702030302020204" pitchFamily="66" charset="0"/>
              </a:rPr>
              <a:t>Mae llawer o bethau i wneud yng Nghaerdydd. Gallwch chi wylio gêm rygbi yn Stadiwm Principality. </a:t>
            </a:r>
            <a:r>
              <a:rPr kumimoji="0" lang="cy-GB" sz="1800" b="0" i="0" u="none" strike="noStrike" cap="none" normalizeH="0" baseline="0" noProof="0" dirty="0">
                <a:ln>
                  <a:noFill/>
                </a:ln>
                <a:solidFill>
                  <a:srgbClr val="00B050"/>
                </a:solidFill>
                <a:effectLst/>
                <a:latin typeface="Comic Sans MS" panose="030F0702030302020204" pitchFamily="66" charset="0"/>
              </a:rPr>
              <a:t>Dylech chi</a:t>
            </a:r>
            <a:r>
              <a:rPr kumimoji="0" lang="cy-GB" sz="1800" b="0" i="0" u="none" strike="noStrike" cap="none" normalizeH="0" baseline="0" noProof="0" dirty="0">
                <a:ln>
                  <a:noFill/>
                </a:ln>
                <a:solidFill>
                  <a:schemeClr val="tx1"/>
                </a:solidFill>
                <a:effectLst/>
                <a:latin typeface="Comic Sans MS" panose="030F0702030302020204" pitchFamily="66" charset="0"/>
              </a:rPr>
              <a:t> fynd i siopa yn </a:t>
            </a:r>
            <a:r>
              <a:rPr lang="cy-GB" noProof="0" dirty="0">
                <a:latin typeface="Comic Sans MS" panose="030F0702030302020204" pitchFamily="66" charset="0"/>
              </a:rPr>
              <a:t>Ganolfan </a:t>
            </a:r>
            <a:r>
              <a:rPr kumimoji="0" lang="cy-GB" sz="1800" b="0" i="0" u="none" strike="noStrike" cap="none" normalizeH="0" baseline="0" noProof="0" dirty="0">
                <a:ln>
                  <a:noFill/>
                </a:ln>
                <a:solidFill>
                  <a:schemeClr val="tx1"/>
                </a:solidFill>
                <a:effectLst/>
                <a:latin typeface="Comic Sans MS" panose="030F0702030302020204" pitchFamily="66" charset="0"/>
              </a:rPr>
              <a:t>St </a:t>
            </a:r>
            <a:r>
              <a:rPr kumimoji="0" lang="cy-GB" sz="1800" b="0" i="0" u="none" strike="noStrike" cap="none" normalizeH="0" baseline="0" noProof="0" dirty="0" err="1">
                <a:ln>
                  <a:noFill/>
                </a:ln>
                <a:solidFill>
                  <a:schemeClr val="tx1"/>
                </a:solidFill>
                <a:effectLst/>
                <a:latin typeface="Comic Sans MS" panose="030F0702030302020204" pitchFamily="66" charset="0"/>
              </a:rPr>
              <a:t>Davids</a:t>
            </a:r>
            <a:r>
              <a:rPr kumimoji="0" lang="cy-GB" sz="1800" b="0" i="0" u="none" strike="noStrike" cap="none" normalizeH="0" baseline="0" noProof="0" dirty="0">
                <a:ln>
                  <a:noFill/>
                </a:ln>
                <a:solidFill>
                  <a:schemeClr val="tx1"/>
                </a:solidFill>
                <a:effectLst/>
                <a:latin typeface="Comic Sans MS" panose="030F0702030302020204" pitchFamily="66" charset="0"/>
              </a:rPr>
              <a:t>. Hefyd, </a:t>
            </a:r>
            <a:r>
              <a:rPr kumimoji="0" lang="cy-GB" sz="1800" b="0" i="0" u="none" strike="noStrike" cap="none" normalizeH="0" baseline="0" noProof="0" dirty="0">
                <a:ln>
                  <a:noFill/>
                </a:ln>
                <a:solidFill>
                  <a:srgbClr val="00B050"/>
                </a:solidFill>
                <a:effectLst/>
                <a:latin typeface="Comic Sans MS" panose="030F0702030302020204" pitchFamily="66" charset="0"/>
              </a:rPr>
              <a:t>mae</a:t>
            </a:r>
            <a:r>
              <a:rPr kumimoji="0" lang="cy-GB" sz="1800" b="0" i="0" u="none" strike="noStrike" cap="none" normalizeH="0" baseline="0" noProof="0" dirty="0">
                <a:ln>
                  <a:noFill/>
                </a:ln>
                <a:solidFill>
                  <a:schemeClr val="tx1"/>
                </a:solidFill>
                <a:effectLst/>
                <a:latin typeface="Comic Sans MS" panose="030F0702030302020204" pitchFamily="66" charset="0"/>
              </a:rPr>
              <a:t> </a:t>
            </a:r>
            <a:r>
              <a:rPr kumimoji="0" lang="cy-GB" sz="1800" b="0" i="0" u="none" strike="noStrike" cap="none" normalizeH="0" baseline="0" noProof="0" dirty="0">
                <a:ln>
                  <a:noFill/>
                </a:ln>
                <a:solidFill>
                  <a:srgbClr val="00B050"/>
                </a:solidFill>
                <a:effectLst/>
                <a:latin typeface="Comic Sans MS" panose="030F0702030302020204" pitchFamily="66" charset="0"/>
              </a:rPr>
              <a:t>rhaid i chi fynd </a:t>
            </a:r>
            <a:r>
              <a:rPr kumimoji="0" lang="cy-GB" sz="1800" b="0" i="0" u="none" strike="noStrike" cap="none" normalizeH="0" baseline="0" noProof="0" dirty="0">
                <a:ln>
                  <a:noFill/>
                </a:ln>
                <a:solidFill>
                  <a:schemeClr val="tx1"/>
                </a:solidFill>
                <a:effectLst/>
                <a:latin typeface="Comic Sans MS" panose="030F0702030302020204" pitchFamily="66" charset="0"/>
              </a:rPr>
              <a:t>am dro o gwmpas Bae Caerdydd a</a:t>
            </a:r>
            <a:r>
              <a:rPr lang="cy-GB" noProof="0" dirty="0">
                <a:latin typeface="Comic Sans MS" panose="030F0702030302020204" pitchFamily="66" charset="0"/>
              </a:rPr>
              <a:t> wedyn</a:t>
            </a:r>
            <a:r>
              <a:rPr kumimoji="0" lang="cy-GB" sz="1800" b="0" i="0" u="none" strike="noStrike" cap="none" normalizeH="0" baseline="0" noProof="0" dirty="0">
                <a:ln>
                  <a:noFill/>
                </a:ln>
                <a:solidFill>
                  <a:schemeClr val="tx1"/>
                </a:solidFill>
                <a:effectLst/>
                <a:latin typeface="Comic Sans MS" panose="030F0702030302020204" pitchFamily="66" charset="0"/>
              </a:rPr>
              <a:t> mynd i weld sioe yn y Ganolfan Mileniwm.</a:t>
            </a:r>
          </a:p>
        </p:txBody>
      </p:sp>
      <p:sp>
        <p:nvSpPr>
          <p:cNvPr id="14" name="TextBox 13">
            <a:extLst>
              <a:ext uri="{FF2B5EF4-FFF2-40B4-BE49-F238E27FC236}">
                <a16:creationId xmlns:a16="http://schemas.microsoft.com/office/drawing/2014/main" id="{3B3E24AB-F751-7276-A41F-E21DEC6FEB6D}"/>
              </a:ext>
            </a:extLst>
          </p:cNvPr>
          <p:cNvSpPr txBox="1"/>
          <p:nvPr/>
        </p:nvSpPr>
        <p:spPr>
          <a:xfrm>
            <a:off x="2835926" y="669550"/>
            <a:ext cx="6094476" cy="369332"/>
          </a:xfrm>
          <a:prstGeom prst="rect">
            <a:avLst/>
          </a:prstGeom>
          <a:noFill/>
        </p:spPr>
        <p:txBody>
          <a:bodyPr wrap="square">
            <a:spAutoFit/>
          </a:bodyPr>
          <a:lstStyle/>
          <a:p>
            <a:pPr algn="ctr"/>
            <a:r>
              <a:rPr lang="cy-GB" sz="1800" b="1" u="sng" kern="1200" noProof="0" dirty="0">
                <a:solidFill>
                  <a:srgbClr val="00B050"/>
                </a:solidFill>
                <a:latin typeface="Comic Sans MS" panose="030F0702030302020204" pitchFamily="66" charset="0"/>
              </a:rPr>
              <a:t>Pethau i wneud</a:t>
            </a:r>
          </a:p>
        </p:txBody>
      </p:sp>
      <p:grpSp>
        <p:nvGrpSpPr>
          <p:cNvPr id="17" name="Group 16">
            <a:extLst>
              <a:ext uri="{FF2B5EF4-FFF2-40B4-BE49-F238E27FC236}">
                <a16:creationId xmlns:a16="http://schemas.microsoft.com/office/drawing/2014/main" id="{24A68AD7-F511-10A7-E71B-E8C1CA879731}"/>
              </a:ext>
            </a:extLst>
          </p:cNvPr>
          <p:cNvGrpSpPr/>
          <p:nvPr/>
        </p:nvGrpSpPr>
        <p:grpSpPr>
          <a:xfrm>
            <a:off x="4364309" y="4301577"/>
            <a:ext cx="2996611" cy="2295144"/>
            <a:chOff x="0" y="0"/>
            <a:chExt cx="12192000" cy="6858000"/>
          </a:xfrm>
        </p:grpSpPr>
        <p:pic>
          <p:nvPicPr>
            <p:cNvPr id="2053" name="Picture 5" descr="How to draw a Stadium || #Playground #Field - YouTube">
              <a:extLst>
                <a:ext uri="{FF2B5EF4-FFF2-40B4-BE49-F238E27FC236}">
                  <a16:creationId xmlns:a16="http://schemas.microsoft.com/office/drawing/2014/main" id="{9017CEC6-6BF0-ECD8-DAE2-C764368430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solidFill>
              <a:srgbClr val="D0C9C3"/>
            </a:solidFill>
          </p:spPr>
        </p:pic>
        <p:sp>
          <p:nvSpPr>
            <p:cNvPr id="15" name="Rectangle 14">
              <a:extLst>
                <a:ext uri="{FF2B5EF4-FFF2-40B4-BE49-F238E27FC236}">
                  <a16:creationId xmlns:a16="http://schemas.microsoft.com/office/drawing/2014/main" id="{AE702C79-9C55-33A2-2F33-2EA2B4FD4E8D}"/>
                </a:ext>
              </a:extLst>
            </p:cNvPr>
            <p:cNvSpPr/>
            <p:nvPr/>
          </p:nvSpPr>
          <p:spPr>
            <a:xfrm>
              <a:off x="145806" y="5833872"/>
              <a:ext cx="2796326" cy="841248"/>
            </a:xfrm>
            <a:prstGeom prst="rect">
              <a:avLst/>
            </a:prstGeom>
            <a:solidFill>
              <a:srgbClr val="D0C9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6" name="Rectangle 15">
              <a:extLst>
                <a:ext uri="{FF2B5EF4-FFF2-40B4-BE49-F238E27FC236}">
                  <a16:creationId xmlns:a16="http://schemas.microsoft.com/office/drawing/2014/main" id="{3D5A554D-06C2-991B-5E7A-8FA79D380261}"/>
                </a:ext>
              </a:extLst>
            </p:cNvPr>
            <p:cNvSpPr/>
            <p:nvPr/>
          </p:nvSpPr>
          <p:spPr>
            <a:xfrm>
              <a:off x="9395674" y="5990939"/>
              <a:ext cx="2796326" cy="841248"/>
            </a:xfrm>
            <a:prstGeom prst="rect">
              <a:avLst/>
            </a:prstGeom>
            <a:solidFill>
              <a:srgbClr val="D0C9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grpSp>
      <p:sp>
        <p:nvSpPr>
          <p:cNvPr id="18" name="Rectangle 6">
            <a:extLst>
              <a:ext uri="{FF2B5EF4-FFF2-40B4-BE49-F238E27FC236}">
                <a16:creationId xmlns:a16="http://schemas.microsoft.com/office/drawing/2014/main" id="{03331136-7CF8-A4E0-234A-FB23F780A421}"/>
              </a:ext>
            </a:extLst>
          </p:cNvPr>
          <p:cNvSpPr>
            <a:spLocks noChangeArrowheads="1"/>
          </p:cNvSpPr>
          <p:nvPr/>
        </p:nvSpPr>
        <p:spPr bwMode="auto">
          <a:xfrm flipH="1">
            <a:off x="8066232" y="3829186"/>
            <a:ext cx="3855600" cy="3139321"/>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cy-GB" sz="1800" b="0" i="0" u="none" strike="noStrike" cap="none" normalizeH="0" baseline="0" noProof="0" dirty="0">
                <a:ln>
                  <a:noFill/>
                </a:ln>
                <a:solidFill>
                  <a:schemeClr val="tx1"/>
                </a:solidFill>
                <a:effectLst/>
                <a:latin typeface="Comic Sans MS" panose="030F0702030302020204" pitchFamily="66" charset="0"/>
              </a:rPr>
              <a:t>Caerdydd y</a:t>
            </a:r>
            <a:r>
              <a:rPr lang="cy-GB" noProof="0" dirty="0">
                <a:latin typeface="Comic Sans MS" panose="030F0702030302020204" pitchFamily="66" charset="0"/>
              </a:rPr>
              <a:t>dy P</a:t>
            </a:r>
            <a:r>
              <a:rPr kumimoji="0" lang="cy-GB" sz="1800" b="0" i="0" u="none" strike="noStrike" cap="none" normalizeH="0" baseline="0" noProof="0" dirty="0">
                <a:ln>
                  <a:noFill/>
                </a:ln>
                <a:solidFill>
                  <a:schemeClr val="tx1"/>
                </a:solidFill>
                <a:effectLst/>
                <a:latin typeface="Comic Sans MS" panose="030F0702030302020204" pitchFamily="66" charset="0"/>
              </a:rPr>
              <a:t>rifddinas Cymru, felly mae lawer o hanes yno. </a:t>
            </a:r>
            <a:r>
              <a:rPr lang="cy-GB" noProof="0" dirty="0">
                <a:solidFill>
                  <a:srgbClr val="00B050"/>
                </a:solidFill>
                <a:latin typeface="Comic Sans MS" panose="030F0702030302020204" pitchFamily="66" charset="0"/>
              </a:rPr>
              <a:t>Gallech chi ymweld â </a:t>
            </a:r>
            <a:r>
              <a:rPr lang="cy-GB" noProof="0" dirty="0">
                <a:latin typeface="Comic Sans MS" panose="030F0702030302020204" pitchFamily="66" charset="0"/>
              </a:rPr>
              <a:t>Chastell </a:t>
            </a:r>
            <a:r>
              <a:rPr lang="cy-GB" noProof="0" dirty="0" err="1">
                <a:latin typeface="Comic Sans MS" panose="030F0702030302020204" pitchFamily="66" charset="0"/>
              </a:rPr>
              <a:t>Caerd</a:t>
            </a:r>
            <a:r>
              <a:rPr lang="cy-GB" noProof="0" dirty="0">
                <a:latin typeface="Comic Sans MS" panose="030F0702030302020204" pitchFamily="66" charset="0"/>
              </a:rPr>
              <a:t>. Cafodd y Castell Caerdydd ei adeiladu yn yr 11eg ganrif. </a:t>
            </a:r>
            <a:r>
              <a:rPr lang="cy-GB" noProof="0" dirty="0">
                <a:solidFill>
                  <a:srgbClr val="00B050"/>
                </a:solidFill>
                <a:latin typeface="Comic Sans MS" panose="030F0702030302020204" pitchFamily="66" charset="0"/>
              </a:rPr>
              <a:t>Baswn i’n</a:t>
            </a:r>
            <a:r>
              <a:rPr lang="cy-GB" noProof="0" dirty="0">
                <a:latin typeface="Comic Sans MS" panose="030F0702030302020204" pitchFamily="66" charset="0"/>
              </a:rPr>
              <a:t> ymweld â'r Senedd ym Mae Caerdydd achos dyma lle mae </a:t>
            </a:r>
            <a:r>
              <a:rPr lang="cy-GB" noProof="0" dirty="0" err="1">
                <a:latin typeface="Comic Sans MS" panose="030F0702030302020204" pitchFamily="66" charset="0"/>
              </a:rPr>
              <a:t>Parliament</a:t>
            </a:r>
            <a:r>
              <a:rPr lang="cy-GB" noProof="0" dirty="0">
                <a:latin typeface="Comic Sans MS" panose="030F0702030302020204" pitchFamily="66" charset="0"/>
              </a:rPr>
              <a:t> Cymru</a:t>
            </a:r>
            <a:r>
              <a:rPr lang="cy-GB" noProof="0" dirty="0">
                <a:solidFill>
                  <a:srgbClr val="00B050"/>
                </a:solidFill>
                <a:latin typeface="Comic Sans MS" panose="030F0702030302020204" pitchFamily="66" charset="0"/>
              </a:rPr>
              <a:t>. Mae rhaid i chi </a:t>
            </a:r>
            <a:r>
              <a:rPr lang="cy-GB" noProof="0" dirty="0">
                <a:latin typeface="Comic Sans MS" panose="030F0702030302020204" pitchFamily="66" charset="0"/>
              </a:rPr>
              <a:t>weld Dociau Caerdydd achos anfonwyd </a:t>
            </a:r>
            <a:r>
              <a:rPr kumimoji="0" lang="cy-GB" sz="1800" b="0" i="0" u="none" strike="noStrike" cap="none" normalizeH="0" baseline="0" noProof="0" dirty="0">
                <a:ln>
                  <a:noFill/>
                </a:ln>
                <a:solidFill>
                  <a:schemeClr val="tx1"/>
                </a:solidFill>
                <a:effectLst/>
                <a:latin typeface="Comic Sans MS" panose="030F0702030302020204" pitchFamily="66" charset="0"/>
              </a:rPr>
              <a:t>y glo o Gymru i weddill y byd oddi yno.</a:t>
            </a:r>
          </a:p>
        </p:txBody>
      </p:sp>
      <p:sp>
        <p:nvSpPr>
          <p:cNvPr id="19" name="TextBox 18">
            <a:extLst>
              <a:ext uri="{FF2B5EF4-FFF2-40B4-BE49-F238E27FC236}">
                <a16:creationId xmlns:a16="http://schemas.microsoft.com/office/drawing/2014/main" id="{A8780CFC-3012-60F5-FB5E-E1E56EF8349C}"/>
              </a:ext>
            </a:extLst>
          </p:cNvPr>
          <p:cNvSpPr txBox="1"/>
          <p:nvPr/>
        </p:nvSpPr>
        <p:spPr>
          <a:xfrm>
            <a:off x="9323594" y="3496754"/>
            <a:ext cx="6642100" cy="369332"/>
          </a:xfrm>
          <a:prstGeom prst="rect">
            <a:avLst/>
          </a:prstGeom>
          <a:noFill/>
        </p:spPr>
        <p:txBody>
          <a:bodyPr wrap="square">
            <a:spAutoFit/>
          </a:bodyPr>
          <a:lstStyle/>
          <a:p>
            <a:r>
              <a:rPr lang="cy-GB" sz="1800" b="1" u="sng" kern="1200" noProof="0" dirty="0">
                <a:solidFill>
                  <a:srgbClr val="FF0000"/>
                </a:solidFill>
                <a:latin typeface="Comic Sans MS" panose="030F0702030302020204" pitchFamily="66" charset="0"/>
              </a:rPr>
              <a:t>Hanes</a:t>
            </a:r>
            <a:endParaRPr lang="cy-GB" b="1" u="sng" noProof="0" dirty="0">
              <a:solidFill>
                <a:srgbClr val="FF0000"/>
              </a:solidFill>
              <a:latin typeface="Comic Sans MS" panose="030F0702030302020204" pitchFamily="66" charset="0"/>
            </a:endParaRPr>
          </a:p>
        </p:txBody>
      </p:sp>
      <p:pic>
        <p:nvPicPr>
          <p:cNvPr id="2056" name="Picture 8" descr="Image result for cardiff castle child drawring">
            <a:extLst>
              <a:ext uri="{FF2B5EF4-FFF2-40B4-BE49-F238E27FC236}">
                <a16:creationId xmlns:a16="http://schemas.microsoft.com/office/drawing/2014/main" id="{4422FBBF-FF1A-A0C5-3DAD-E38A76AF7AC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98933" y="926000"/>
            <a:ext cx="3002331" cy="2571750"/>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8C7D6B61-F84D-6C6C-FF0F-8F7642525052}"/>
              </a:ext>
            </a:extLst>
          </p:cNvPr>
          <p:cNvSpPr txBox="1"/>
          <p:nvPr/>
        </p:nvSpPr>
        <p:spPr>
          <a:xfrm>
            <a:off x="8823325" y="-19096"/>
            <a:ext cx="7994650" cy="400110"/>
          </a:xfrm>
          <a:prstGeom prst="rect">
            <a:avLst/>
          </a:prstGeom>
          <a:noFill/>
        </p:spPr>
        <p:txBody>
          <a:bodyPr wrap="square">
            <a:spAutoFit/>
          </a:bodyPr>
          <a:lstStyle/>
          <a:p>
            <a:r>
              <a:rPr lang="cy-GB" sz="2000" i="1" noProof="0" dirty="0"/>
              <a:t>(Enghraifft i ddangos i'r plant)</a:t>
            </a:r>
          </a:p>
        </p:txBody>
      </p:sp>
      <p:sp>
        <p:nvSpPr>
          <p:cNvPr id="5" name="Star: 5 Points 4">
            <a:extLst>
              <a:ext uri="{FF2B5EF4-FFF2-40B4-BE49-F238E27FC236}">
                <a16:creationId xmlns:a16="http://schemas.microsoft.com/office/drawing/2014/main" id="{2BA50632-F54C-37D2-7AF2-59364C78897F}"/>
              </a:ext>
            </a:extLst>
          </p:cNvPr>
          <p:cNvSpPr/>
          <p:nvPr/>
        </p:nvSpPr>
        <p:spPr>
          <a:xfrm>
            <a:off x="11245858" y="294037"/>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Star: 5 Points 5">
            <a:extLst>
              <a:ext uri="{FF2B5EF4-FFF2-40B4-BE49-F238E27FC236}">
                <a16:creationId xmlns:a16="http://schemas.microsoft.com/office/drawing/2014/main" id="{60D4E3DC-697A-4AA9-EB3A-27713D4A9D8D}"/>
              </a:ext>
            </a:extLst>
          </p:cNvPr>
          <p:cNvSpPr/>
          <p:nvPr/>
        </p:nvSpPr>
        <p:spPr>
          <a:xfrm>
            <a:off x="11398258" y="446437"/>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Star: 5 Points 6">
            <a:extLst>
              <a:ext uri="{FF2B5EF4-FFF2-40B4-BE49-F238E27FC236}">
                <a16:creationId xmlns:a16="http://schemas.microsoft.com/office/drawing/2014/main" id="{95F3126A-9E02-5647-7F6B-8A0F50803FE8}"/>
              </a:ext>
            </a:extLst>
          </p:cNvPr>
          <p:cNvSpPr/>
          <p:nvPr/>
        </p:nvSpPr>
        <p:spPr>
          <a:xfrm>
            <a:off x="11550658" y="598837"/>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683948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531A5-0ED4-475A-6402-D12431D1EFC0}"/>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E64D86B2-AB57-7993-3651-01B3181098D7}"/>
              </a:ext>
            </a:extLst>
          </p:cNvPr>
          <p:cNvSpPr txBox="1"/>
          <p:nvPr/>
        </p:nvSpPr>
        <p:spPr>
          <a:xfrm>
            <a:off x="3289300" y="386834"/>
            <a:ext cx="6096000" cy="461665"/>
          </a:xfrm>
          <a:prstGeom prst="rect">
            <a:avLst/>
          </a:prstGeom>
          <a:noFill/>
        </p:spPr>
        <p:txBody>
          <a:bodyPr wrap="square">
            <a:spAutoFit/>
          </a:bodyPr>
          <a:lstStyle/>
          <a:p>
            <a:r>
              <a:rPr lang="cy-GB" sz="2400" u="sng" kern="100" noProof="0" dirty="0">
                <a:effectLst/>
                <a:latin typeface="Comic Sans MS" panose="030F0702030302020204" pitchFamily="66" charset="0"/>
                <a:ea typeface="Calibri" panose="020F0502020204030204" pitchFamily="34" charset="0"/>
                <a:cs typeface="Calibri" panose="020F0502020204030204" pitchFamily="34" charset="0"/>
              </a:rPr>
              <a:t>Taflen wybodaeth am Gastell-Nedd</a:t>
            </a:r>
            <a:endParaRPr lang="cy-GB" sz="2400" noProof="0" dirty="0">
              <a:latin typeface="Comic Sans MS" panose="030F0702030302020204" pitchFamily="66" charset="0"/>
            </a:endParaRPr>
          </a:p>
        </p:txBody>
      </p:sp>
      <p:sp>
        <p:nvSpPr>
          <p:cNvPr id="9" name="Rectangle 1">
            <a:extLst>
              <a:ext uri="{FF2B5EF4-FFF2-40B4-BE49-F238E27FC236}">
                <a16:creationId xmlns:a16="http://schemas.microsoft.com/office/drawing/2014/main" id="{849B7943-BAF9-3DCE-8194-659D461FEAF1}"/>
              </a:ext>
            </a:extLst>
          </p:cNvPr>
          <p:cNvSpPr>
            <a:spLocks noChangeArrowheads="1"/>
          </p:cNvSpPr>
          <p:nvPr/>
        </p:nvSpPr>
        <p:spPr bwMode="auto">
          <a:xfrm>
            <a:off x="3659045" y="910142"/>
            <a:ext cx="4657044"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000" b="0" i="0" u="none" strike="noStrike" cap="none" normalizeH="0" baseline="0" noProof="0" dirty="0">
                <a:ln>
                  <a:noFill/>
                </a:ln>
                <a:solidFill>
                  <a:schemeClr val="tx1"/>
                </a:solidFill>
                <a:effectLst/>
                <a:latin typeface="Comic Sans MS" panose="030F0702030302020204" pitchFamily="66" charset="0"/>
              </a:rPr>
              <a:t>Mae _________ yng Nghastell-nedd.</a:t>
            </a:r>
          </a:p>
          <a:p>
            <a:pPr marL="0" marR="0" lvl="0" indent="0" algn="ctr" defTabSz="914400" rtl="0" eaLnBrk="0" fontAlgn="base" latinLnBrk="0" hangingPunct="0">
              <a:lnSpc>
                <a:spcPct val="100000"/>
              </a:lnSpc>
              <a:spcBef>
                <a:spcPct val="0"/>
              </a:spcBef>
              <a:spcAft>
                <a:spcPct val="0"/>
              </a:spcAft>
              <a:buClrTx/>
              <a:buSzTx/>
              <a:buFontTx/>
              <a:buNone/>
              <a:tabLst/>
            </a:pPr>
            <a:r>
              <a:rPr lang="cy-GB" sz="2000" noProof="0" dirty="0">
                <a:latin typeface="Comic Sans MS" panose="030F0702030302020204" pitchFamily="66" charset="0"/>
              </a:rPr>
              <a:t>Mae _________ yn y dref. </a:t>
            </a:r>
            <a:endParaRPr kumimoji="0" lang="cy-GB" sz="2000" b="0" i="0" u="none" strike="noStrike" cap="none" normalizeH="0" baseline="0" noProof="0" dirty="0">
              <a:ln>
                <a:noFill/>
              </a:ln>
              <a:solidFill>
                <a:schemeClr val="tx1"/>
              </a:solidFill>
              <a:effectLst/>
              <a:latin typeface="Comic Sans MS" panose="030F0702030302020204" pitchFamily="66" charset="0"/>
            </a:endParaRPr>
          </a:p>
        </p:txBody>
      </p:sp>
      <p:grpSp>
        <p:nvGrpSpPr>
          <p:cNvPr id="4" name="Group 3">
            <a:extLst>
              <a:ext uri="{FF2B5EF4-FFF2-40B4-BE49-F238E27FC236}">
                <a16:creationId xmlns:a16="http://schemas.microsoft.com/office/drawing/2014/main" id="{74DDE659-54E7-E8D4-A782-97CB7FFB7701}"/>
              </a:ext>
            </a:extLst>
          </p:cNvPr>
          <p:cNvGrpSpPr/>
          <p:nvPr/>
        </p:nvGrpSpPr>
        <p:grpSpPr>
          <a:xfrm>
            <a:off x="601976" y="1703454"/>
            <a:ext cx="11669442" cy="1521890"/>
            <a:chOff x="601976" y="2008254"/>
            <a:chExt cx="11669442" cy="1521890"/>
          </a:xfrm>
        </p:grpSpPr>
        <p:grpSp>
          <p:nvGrpSpPr>
            <p:cNvPr id="15" name="Group 14">
              <a:extLst>
                <a:ext uri="{FF2B5EF4-FFF2-40B4-BE49-F238E27FC236}">
                  <a16:creationId xmlns:a16="http://schemas.microsoft.com/office/drawing/2014/main" id="{2DF43FD4-1400-8546-382B-B068316277E7}"/>
                </a:ext>
              </a:extLst>
            </p:cNvPr>
            <p:cNvGrpSpPr/>
            <p:nvPr/>
          </p:nvGrpSpPr>
          <p:grpSpPr>
            <a:xfrm>
              <a:off x="601976" y="2018037"/>
              <a:ext cx="968360" cy="1127926"/>
              <a:chOff x="431137" y="2433159"/>
              <a:chExt cx="1612898" cy="1508306"/>
            </a:xfrm>
          </p:grpSpPr>
          <p:pic>
            <p:nvPicPr>
              <p:cNvPr id="3075" name="Picture 3" descr="84 Restaurant Logo Png Images For Free - 4kpng">
                <a:extLst>
                  <a:ext uri="{FF2B5EF4-FFF2-40B4-BE49-F238E27FC236}">
                    <a16:creationId xmlns:a16="http://schemas.microsoft.com/office/drawing/2014/main" id="{0EC5903E-1DB4-A304-DE61-F13B896D1D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445" y="2433159"/>
                <a:ext cx="1063624" cy="10636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15BD314-0946-9C29-2A6C-9426FEBE3E7E}"/>
                  </a:ext>
                </a:extLst>
              </p:cNvPr>
              <p:cNvSpPr txBox="1"/>
              <p:nvPr/>
            </p:nvSpPr>
            <p:spPr>
              <a:xfrm>
                <a:off x="431137" y="3479799"/>
                <a:ext cx="1612898" cy="461666"/>
              </a:xfrm>
              <a:prstGeom prst="rect">
                <a:avLst/>
              </a:prstGeom>
              <a:noFill/>
            </p:spPr>
            <p:txBody>
              <a:bodyPr wrap="square" rtlCol="0">
                <a:spAutoFit/>
              </a:bodyPr>
              <a:lstStyle/>
              <a:p>
                <a:r>
                  <a:rPr lang="cy-GB" sz="1600" noProof="0" dirty="0">
                    <a:latin typeface="Comic Sans MS" panose="030F0702030302020204" pitchFamily="66" charset="0"/>
                  </a:rPr>
                  <a:t>bwyty</a:t>
                </a:r>
              </a:p>
            </p:txBody>
          </p:sp>
        </p:grpSp>
        <p:grpSp>
          <p:nvGrpSpPr>
            <p:cNvPr id="14" name="Group 13">
              <a:extLst>
                <a:ext uri="{FF2B5EF4-FFF2-40B4-BE49-F238E27FC236}">
                  <a16:creationId xmlns:a16="http://schemas.microsoft.com/office/drawing/2014/main" id="{B752F011-EA42-6C65-7C42-FB0EF9B1CA95}"/>
                </a:ext>
              </a:extLst>
            </p:cNvPr>
            <p:cNvGrpSpPr/>
            <p:nvPr/>
          </p:nvGrpSpPr>
          <p:grpSpPr>
            <a:xfrm>
              <a:off x="8129800" y="2018037"/>
              <a:ext cx="1084603" cy="1006708"/>
              <a:chOff x="2879000" y="2891024"/>
              <a:chExt cx="1777999" cy="1626557"/>
            </a:xfrm>
          </p:grpSpPr>
          <p:sp>
            <p:nvSpPr>
              <p:cNvPr id="12" name="TextBox 11">
                <a:extLst>
                  <a:ext uri="{FF2B5EF4-FFF2-40B4-BE49-F238E27FC236}">
                    <a16:creationId xmlns:a16="http://schemas.microsoft.com/office/drawing/2014/main" id="{C28DDA36-A90E-802D-DC4D-460D40F316D6}"/>
                  </a:ext>
                </a:extLst>
              </p:cNvPr>
              <p:cNvSpPr txBox="1"/>
              <p:nvPr/>
            </p:nvSpPr>
            <p:spPr>
              <a:xfrm>
                <a:off x="3044100" y="3970573"/>
                <a:ext cx="1612899" cy="547008"/>
              </a:xfrm>
              <a:prstGeom prst="rect">
                <a:avLst/>
              </a:prstGeom>
              <a:noFill/>
            </p:spPr>
            <p:txBody>
              <a:bodyPr wrap="square" rtlCol="0">
                <a:spAutoFit/>
              </a:bodyPr>
              <a:lstStyle/>
              <a:p>
                <a:r>
                  <a:rPr lang="cy-GB" sz="1600" noProof="0" dirty="0">
                    <a:latin typeface="Comic Sans MS" panose="030F0702030302020204" pitchFamily="66" charset="0"/>
                  </a:rPr>
                  <a:t>caffi</a:t>
                </a:r>
              </a:p>
            </p:txBody>
          </p:sp>
          <p:pic>
            <p:nvPicPr>
              <p:cNvPr id="13" name="Picture 5">
                <a:extLst>
                  <a:ext uri="{FF2B5EF4-FFF2-40B4-BE49-F238E27FC236}">
                    <a16:creationId xmlns:a16="http://schemas.microsoft.com/office/drawing/2014/main" id="{0CB2B047-FDB2-1065-A2AE-47927293A7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9000" y="2891024"/>
                <a:ext cx="1190625" cy="112058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0" name="Group 19">
              <a:extLst>
                <a:ext uri="{FF2B5EF4-FFF2-40B4-BE49-F238E27FC236}">
                  <a16:creationId xmlns:a16="http://schemas.microsoft.com/office/drawing/2014/main" id="{1A58DD32-979A-A8BD-8B3B-02332D854905}"/>
                </a:ext>
              </a:extLst>
            </p:cNvPr>
            <p:cNvGrpSpPr/>
            <p:nvPr/>
          </p:nvGrpSpPr>
          <p:grpSpPr>
            <a:xfrm>
              <a:off x="3019875" y="2018037"/>
              <a:ext cx="974964" cy="1255431"/>
              <a:chOff x="5530849" y="3134784"/>
              <a:chExt cx="2020278" cy="2311423"/>
            </a:xfrm>
          </p:grpSpPr>
          <p:sp>
            <p:nvSpPr>
              <p:cNvPr id="17" name="TextBox 16">
                <a:extLst>
                  <a:ext uri="{FF2B5EF4-FFF2-40B4-BE49-F238E27FC236}">
                    <a16:creationId xmlns:a16="http://schemas.microsoft.com/office/drawing/2014/main" id="{4F3928BC-F224-AE5D-A9C0-9DAACE0CF8B6}"/>
                  </a:ext>
                </a:extLst>
              </p:cNvPr>
              <p:cNvSpPr txBox="1"/>
              <p:nvPr/>
            </p:nvSpPr>
            <p:spPr>
              <a:xfrm>
                <a:off x="5544527" y="4369555"/>
                <a:ext cx="2006600" cy="1076652"/>
              </a:xfrm>
              <a:prstGeom prst="rect">
                <a:avLst/>
              </a:prstGeom>
              <a:noFill/>
            </p:spPr>
            <p:txBody>
              <a:bodyPr wrap="square" rtlCol="0">
                <a:spAutoFit/>
              </a:bodyPr>
              <a:lstStyle/>
              <a:p>
                <a:r>
                  <a:rPr lang="cy-GB" sz="1600" noProof="0" dirty="0">
                    <a:latin typeface="Comic Sans MS" panose="030F0702030302020204" pitchFamily="66" charset="0"/>
                  </a:rPr>
                  <a:t>bwyd cyflym</a:t>
                </a:r>
              </a:p>
            </p:txBody>
          </p:sp>
          <p:pic>
            <p:nvPicPr>
              <p:cNvPr id="3079" name="Picture 7" descr="460+ Fast Food Restaurant Interior Stock Illustrations, Royalty-Free ...">
                <a:extLst>
                  <a:ext uri="{FF2B5EF4-FFF2-40B4-BE49-F238E27FC236}">
                    <a16:creationId xmlns:a16="http://schemas.microsoft.com/office/drawing/2014/main" id="{2913636D-9AEF-E7C4-1C85-4D8E3EC133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30849" y="3134784"/>
                <a:ext cx="1612901" cy="115169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2" name="Group 21">
              <a:extLst>
                <a:ext uri="{FF2B5EF4-FFF2-40B4-BE49-F238E27FC236}">
                  <a16:creationId xmlns:a16="http://schemas.microsoft.com/office/drawing/2014/main" id="{FAA84DC0-421F-6A9B-40EB-F02C15F456CA}"/>
                </a:ext>
              </a:extLst>
            </p:cNvPr>
            <p:cNvGrpSpPr/>
            <p:nvPr/>
          </p:nvGrpSpPr>
          <p:grpSpPr>
            <a:xfrm>
              <a:off x="5424264" y="2008254"/>
              <a:ext cx="1167155" cy="1088218"/>
              <a:chOff x="7130775" y="2859287"/>
              <a:chExt cx="2159329" cy="2079419"/>
            </a:xfrm>
          </p:grpSpPr>
          <p:sp>
            <p:nvSpPr>
              <p:cNvPr id="19" name="TextBox 18">
                <a:extLst>
                  <a:ext uri="{FF2B5EF4-FFF2-40B4-BE49-F238E27FC236}">
                    <a16:creationId xmlns:a16="http://schemas.microsoft.com/office/drawing/2014/main" id="{BC9FD020-483E-4A07-46BD-DF2C3A78C365}"/>
                  </a:ext>
                </a:extLst>
              </p:cNvPr>
              <p:cNvSpPr txBox="1"/>
              <p:nvPr/>
            </p:nvSpPr>
            <p:spPr>
              <a:xfrm>
                <a:off x="7283503" y="4291781"/>
                <a:ext cx="2006601" cy="646925"/>
              </a:xfrm>
              <a:prstGeom prst="rect">
                <a:avLst/>
              </a:prstGeom>
              <a:noFill/>
            </p:spPr>
            <p:txBody>
              <a:bodyPr wrap="square" rtlCol="0">
                <a:spAutoFit/>
              </a:bodyPr>
              <a:lstStyle/>
              <a:p>
                <a:r>
                  <a:rPr lang="cy-GB" sz="1600" noProof="0" dirty="0">
                    <a:latin typeface="Comic Sans MS" panose="030F0702030302020204" pitchFamily="66" charset="0"/>
                  </a:rPr>
                  <a:t>castell</a:t>
                </a:r>
              </a:p>
            </p:txBody>
          </p:sp>
          <p:pic>
            <p:nvPicPr>
              <p:cNvPr id="3081" name="Picture 9" descr="Free Castle Clip Art Pictures - Clipartix">
                <a:extLst>
                  <a:ext uri="{FF2B5EF4-FFF2-40B4-BE49-F238E27FC236}">
                    <a16:creationId xmlns:a16="http://schemas.microsoft.com/office/drawing/2014/main" id="{1CE10A93-EC09-D396-BEF3-103F8549D2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30775" y="2859287"/>
                <a:ext cx="1684360" cy="145528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5" name="Group 34">
              <a:extLst>
                <a:ext uri="{FF2B5EF4-FFF2-40B4-BE49-F238E27FC236}">
                  <a16:creationId xmlns:a16="http://schemas.microsoft.com/office/drawing/2014/main" id="{E6291B61-3CE9-3D5B-102F-E99C8EDF2C83}"/>
                </a:ext>
              </a:extLst>
            </p:cNvPr>
            <p:cNvGrpSpPr/>
            <p:nvPr/>
          </p:nvGrpSpPr>
          <p:grpSpPr>
            <a:xfrm>
              <a:off x="4147231" y="2018037"/>
              <a:ext cx="1190625" cy="1080113"/>
              <a:chOff x="5336439" y="4769457"/>
              <a:chExt cx="2409588" cy="1801543"/>
            </a:xfrm>
          </p:grpSpPr>
          <p:sp>
            <p:nvSpPr>
              <p:cNvPr id="21" name="TextBox 20">
                <a:extLst>
                  <a:ext uri="{FF2B5EF4-FFF2-40B4-BE49-F238E27FC236}">
                    <a16:creationId xmlns:a16="http://schemas.microsoft.com/office/drawing/2014/main" id="{8175F9BA-3943-819C-AC95-33F0C5062BE5}"/>
                  </a:ext>
                </a:extLst>
              </p:cNvPr>
              <p:cNvSpPr txBox="1"/>
              <p:nvPr/>
            </p:nvSpPr>
            <p:spPr>
              <a:xfrm>
                <a:off x="5739426" y="6006319"/>
                <a:ext cx="2006601" cy="564681"/>
              </a:xfrm>
              <a:prstGeom prst="rect">
                <a:avLst/>
              </a:prstGeom>
              <a:noFill/>
            </p:spPr>
            <p:txBody>
              <a:bodyPr wrap="square" rtlCol="0">
                <a:spAutoFit/>
              </a:bodyPr>
              <a:lstStyle/>
              <a:p>
                <a:r>
                  <a:rPr lang="cy-GB" sz="1600" noProof="0" dirty="0">
                    <a:latin typeface="Comic Sans MS" panose="030F0702030302020204" pitchFamily="66" charset="0"/>
                  </a:rPr>
                  <a:t>parc</a:t>
                </a:r>
              </a:p>
            </p:txBody>
          </p:sp>
          <p:pic>
            <p:nvPicPr>
              <p:cNvPr id="3083" name="Picture 11" descr="Park Landscape Illustration 459823 Vector Art at Vecteezy">
                <a:extLst>
                  <a:ext uri="{FF2B5EF4-FFF2-40B4-BE49-F238E27FC236}">
                    <a16:creationId xmlns:a16="http://schemas.microsoft.com/office/drawing/2014/main" id="{FD629058-76D4-70D5-4B5E-328FCBC02A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36439" y="4769457"/>
                <a:ext cx="1650191" cy="123764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8" name="Group 37">
              <a:extLst>
                <a:ext uri="{FF2B5EF4-FFF2-40B4-BE49-F238E27FC236}">
                  <a16:creationId xmlns:a16="http://schemas.microsoft.com/office/drawing/2014/main" id="{5428A60F-847C-3B19-D093-17E721B3E48E}"/>
                </a:ext>
              </a:extLst>
            </p:cNvPr>
            <p:cNvGrpSpPr/>
            <p:nvPr/>
          </p:nvGrpSpPr>
          <p:grpSpPr>
            <a:xfrm>
              <a:off x="6812349" y="2018040"/>
              <a:ext cx="1215860" cy="1164563"/>
              <a:chOff x="9487387" y="4631075"/>
              <a:chExt cx="2326897" cy="2154672"/>
            </a:xfrm>
          </p:grpSpPr>
          <p:pic>
            <p:nvPicPr>
              <p:cNvPr id="3085" name="Picture 13" descr="Vector illustration showing stream of river with trees on both sides ...">
                <a:extLst>
                  <a:ext uri="{FF2B5EF4-FFF2-40B4-BE49-F238E27FC236}">
                    <a16:creationId xmlns:a16="http://schemas.microsoft.com/office/drawing/2014/main" id="{6D8363F0-0303-C5D5-7629-73138F2039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87387" y="4631075"/>
                <a:ext cx="1513565" cy="1455286"/>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187D23A5-E63C-4C07-0BB9-B27777CC5BDB}"/>
                  </a:ext>
                </a:extLst>
              </p:cNvPr>
              <p:cNvSpPr txBox="1"/>
              <p:nvPr/>
            </p:nvSpPr>
            <p:spPr>
              <a:xfrm>
                <a:off x="9807684" y="6159355"/>
                <a:ext cx="2006600" cy="626392"/>
              </a:xfrm>
              <a:prstGeom prst="rect">
                <a:avLst/>
              </a:prstGeom>
              <a:noFill/>
            </p:spPr>
            <p:txBody>
              <a:bodyPr wrap="square" rtlCol="0">
                <a:spAutoFit/>
              </a:bodyPr>
              <a:lstStyle/>
              <a:p>
                <a:r>
                  <a:rPr lang="cy-GB" sz="1600" noProof="0" dirty="0">
                    <a:latin typeface="Comic Sans MS" panose="030F0702030302020204" pitchFamily="66" charset="0"/>
                  </a:rPr>
                  <a:t>afon</a:t>
                </a:r>
              </a:p>
            </p:txBody>
          </p:sp>
        </p:grpSp>
        <p:grpSp>
          <p:nvGrpSpPr>
            <p:cNvPr id="37" name="Group 36">
              <a:extLst>
                <a:ext uri="{FF2B5EF4-FFF2-40B4-BE49-F238E27FC236}">
                  <a16:creationId xmlns:a16="http://schemas.microsoft.com/office/drawing/2014/main" id="{3AF4A171-C2A6-CFE0-4D6C-A699FC917929}"/>
                </a:ext>
              </a:extLst>
            </p:cNvPr>
            <p:cNvGrpSpPr/>
            <p:nvPr/>
          </p:nvGrpSpPr>
          <p:grpSpPr>
            <a:xfrm>
              <a:off x="9379494" y="2018037"/>
              <a:ext cx="1317551" cy="1140393"/>
              <a:chOff x="10208436" y="583540"/>
              <a:chExt cx="2180199" cy="1911082"/>
            </a:xfrm>
          </p:grpSpPr>
          <p:sp>
            <p:nvSpPr>
              <p:cNvPr id="23" name="TextBox 22">
                <a:extLst>
                  <a:ext uri="{FF2B5EF4-FFF2-40B4-BE49-F238E27FC236}">
                    <a16:creationId xmlns:a16="http://schemas.microsoft.com/office/drawing/2014/main" id="{03C7040E-D57D-FEAC-D235-2CB2132F6A7F}"/>
                  </a:ext>
                </a:extLst>
              </p:cNvPr>
              <p:cNvSpPr txBox="1"/>
              <p:nvPr/>
            </p:nvSpPr>
            <p:spPr>
              <a:xfrm>
                <a:off x="10382034" y="1927270"/>
                <a:ext cx="2006601" cy="567352"/>
              </a:xfrm>
              <a:prstGeom prst="rect">
                <a:avLst/>
              </a:prstGeom>
              <a:noFill/>
            </p:spPr>
            <p:txBody>
              <a:bodyPr wrap="square" rtlCol="0">
                <a:spAutoFit/>
              </a:bodyPr>
              <a:lstStyle/>
              <a:p>
                <a:r>
                  <a:rPr lang="cy-GB" sz="1600" noProof="0" dirty="0">
                    <a:latin typeface="Comic Sans MS" panose="030F0702030302020204" pitchFamily="66" charset="0"/>
                  </a:rPr>
                  <a:t>theatr</a:t>
                </a:r>
              </a:p>
            </p:txBody>
          </p:sp>
          <p:pic>
            <p:nvPicPr>
              <p:cNvPr id="3087" name="Picture 15" descr="Free Theatre Free Cliparts, Download Free Theatre Free Cliparts png ...">
                <a:extLst>
                  <a:ext uri="{FF2B5EF4-FFF2-40B4-BE49-F238E27FC236}">
                    <a16:creationId xmlns:a16="http://schemas.microsoft.com/office/drawing/2014/main" id="{74DEC94B-79DF-4003-758F-FCBCC036EDD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208436" y="583540"/>
                <a:ext cx="1396513" cy="121143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9" name="Group 38">
              <a:extLst>
                <a:ext uri="{FF2B5EF4-FFF2-40B4-BE49-F238E27FC236}">
                  <a16:creationId xmlns:a16="http://schemas.microsoft.com/office/drawing/2014/main" id="{04CADE7D-4956-8151-1184-7F02B66B472A}"/>
                </a:ext>
              </a:extLst>
            </p:cNvPr>
            <p:cNvGrpSpPr/>
            <p:nvPr/>
          </p:nvGrpSpPr>
          <p:grpSpPr>
            <a:xfrm>
              <a:off x="10811336" y="2018037"/>
              <a:ext cx="1460082" cy="1072837"/>
              <a:chOff x="416923" y="4446579"/>
              <a:chExt cx="2234579" cy="1650502"/>
            </a:xfrm>
          </p:grpSpPr>
          <p:grpSp>
            <p:nvGrpSpPr>
              <p:cNvPr id="28" name="Group 27">
                <a:extLst>
                  <a:ext uri="{FF2B5EF4-FFF2-40B4-BE49-F238E27FC236}">
                    <a16:creationId xmlns:a16="http://schemas.microsoft.com/office/drawing/2014/main" id="{BA02BF3C-8997-187E-F246-DD628E439E8C}"/>
                  </a:ext>
                </a:extLst>
              </p:cNvPr>
              <p:cNvGrpSpPr/>
              <p:nvPr/>
            </p:nvGrpSpPr>
            <p:grpSpPr>
              <a:xfrm>
                <a:off x="416923" y="4446579"/>
                <a:ext cx="1531760" cy="1237644"/>
                <a:chOff x="-733212" y="3605624"/>
                <a:chExt cx="4514850" cy="3867150"/>
              </a:xfrm>
            </p:grpSpPr>
            <p:pic>
              <p:nvPicPr>
                <p:cNvPr id="3089" name="Picture 17" descr="Shop Clipart, HD Png Download - kindpng">
                  <a:extLst>
                    <a:ext uri="{FF2B5EF4-FFF2-40B4-BE49-F238E27FC236}">
                      <a16:creationId xmlns:a16="http://schemas.microsoft.com/office/drawing/2014/main" id="{095E3FF0-B526-FE8F-D1E4-B52B45B4CFC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3212" y="3605624"/>
                  <a:ext cx="4514850" cy="3867150"/>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313E4C51-5A35-BB19-041E-D10EFA8094C7}"/>
                    </a:ext>
                  </a:extLst>
                </p:cNvPr>
                <p:cNvSpPr txBox="1"/>
                <p:nvPr/>
              </p:nvSpPr>
              <p:spPr>
                <a:xfrm>
                  <a:off x="688976" y="3909211"/>
                  <a:ext cx="1612900" cy="769344"/>
                </a:xfrm>
                <a:prstGeom prst="rect">
                  <a:avLst/>
                </a:prstGeom>
                <a:solidFill>
                  <a:srgbClr val="9F090A"/>
                </a:solidFill>
                <a:ln>
                  <a:solidFill>
                    <a:srgbClr val="FFFFFF"/>
                  </a:solidFill>
                </a:ln>
              </p:spPr>
              <p:txBody>
                <a:bodyPr wrap="square" rtlCol="0">
                  <a:spAutoFit/>
                </a:bodyPr>
                <a:lstStyle/>
                <a:p>
                  <a:pPr algn="ctr"/>
                  <a:r>
                    <a:rPr lang="cy-GB" sz="1000" noProof="0" dirty="0">
                      <a:solidFill>
                        <a:srgbClr val="FFFFFF"/>
                      </a:solidFill>
                    </a:rPr>
                    <a:t>S I O P </a:t>
                  </a:r>
                </a:p>
              </p:txBody>
            </p:sp>
          </p:grpSp>
          <p:sp>
            <p:nvSpPr>
              <p:cNvPr id="29" name="TextBox 28">
                <a:extLst>
                  <a:ext uri="{FF2B5EF4-FFF2-40B4-BE49-F238E27FC236}">
                    <a16:creationId xmlns:a16="http://schemas.microsoft.com/office/drawing/2014/main" id="{6CCAB073-C4C9-CDA7-B682-FB71235CFDBB}"/>
                  </a:ext>
                </a:extLst>
              </p:cNvPr>
              <p:cNvSpPr txBox="1"/>
              <p:nvPr/>
            </p:nvSpPr>
            <p:spPr>
              <a:xfrm>
                <a:off x="644902" y="5576234"/>
                <a:ext cx="2006600" cy="520847"/>
              </a:xfrm>
              <a:prstGeom prst="rect">
                <a:avLst/>
              </a:prstGeom>
              <a:noFill/>
            </p:spPr>
            <p:txBody>
              <a:bodyPr wrap="square" rtlCol="0">
                <a:spAutoFit/>
              </a:bodyPr>
              <a:lstStyle/>
              <a:p>
                <a:r>
                  <a:rPr lang="cy-GB" sz="1600" noProof="0" dirty="0">
                    <a:latin typeface="Comic Sans MS" panose="030F0702030302020204" pitchFamily="66" charset="0"/>
                  </a:rPr>
                  <a:t>siopau</a:t>
                </a:r>
              </a:p>
            </p:txBody>
          </p:sp>
        </p:grpSp>
        <p:grpSp>
          <p:nvGrpSpPr>
            <p:cNvPr id="36" name="Group 35">
              <a:extLst>
                <a:ext uri="{FF2B5EF4-FFF2-40B4-BE49-F238E27FC236}">
                  <a16:creationId xmlns:a16="http://schemas.microsoft.com/office/drawing/2014/main" id="{365A8A23-DD38-88B7-9D32-A8FA0D3161E4}"/>
                </a:ext>
              </a:extLst>
            </p:cNvPr>
            <p:cNvGrpSpPr/>
            <p:nvPr/>
          </p:nvGrpSpPr>
          <p:grpSpPr>
            <a:xfrm>
              <a:off x="1682914" y="2018037"/>
              <a:ext cx="1165772" cy="1512107"/>
              <a:chOff x="9638636" y="2460679"/>
              <a:chExt cx="2642197" cy="3468538"/>
            </a:xfrm>
          </p:grpSpPr>
          <p:pic>
            <p:nvPicPr>
              <p:cNvPr id="33" name="Picture 32">
                <a:extLst>
                  <a:ext uri="{FF2B5EF4-FFF2-40B4-BE49-F238E27FC236}">
                    <a16:creationId xmlns:a16="http://schemas.microsoft.com/office/drawing/2014/main" id="{EC643D2A-9449-13FB-E8A4-6187B0248791}"/>
                  </a:ext>
                </a:extLst>
              </p:cNvPr>
              <p:cNvPicPr>
                <a:picLocks noChangeAspect="1"/>
              </p:cNvPicPr>
              <p:nvPr/>
            </p:nvPicPr>
            <p:blipFill>
              <a:blip r:embed="rId11"/>
              <a:stretch>
                <a:fillRect/>
              </a:stretch>
            </p:blipFill>
            <p:spPr>
              <a:xfrm>
                <a:off x="9642525" y="2460679"/>
                <a:ext cx="1962424" cy="1362265"/>
              </a:xfrm>
              <a:prstGeom prst="rect">
                <a:avLst/>
              </a:prstGeom>
            </p:spPr>
          </p:pic>
          <p:sp>
            <p:nvSpPr>
              <p:cNvPr id="34" name="TextBox 33">
                <a:extLst>
                  <a:ext uri="{FF2B5EF4-FFF2-40B4-BE49-F238E27FC236}">
                    <a16:creationId xmlns:a16="http://schemas.microsoft.com/office/drawing/2014/main" id="{A698FE0D-11A1-2E1E-10F6-E93220E77FA7}"/>
                  </a:ext>
                </a:extLst>
              </p:cNvPr>
              <p:cNvSpPr txBox="1"/>
              <p:nvPr/>
            </p:nvSpPr>
            <p:spPr>
              <a:xfrm>
                <a:off x="9638636" y="3740644"/>
                <a:ext cx="2642197" cy="2188573"/>
              </a:xfrm>
              <a:prstGeom prst="rect">
                <a:avLst/>
              </a:prstGeom>
              <a:noFill/>
            </p:spPr>
            <p:txBody>
              <a:bodyPr wrap="square" rtlCol="0">
                <a:spAutoFit/>
              </a:bodyPr>
              <a:lstStyle/>
              <a:p>
                <a:r>
                  <a:rPr lang="cy-GB" sz="1600" noProof="0" dirty="0">
                    <a:latin typeface="Comic Sans MS" panose="030F0702030302020204" pitchFamily="66" charset="0"/>
                  </a:rPr>
                  <a:t>canolfan hamdden</a:t>
                </a:r>
              </a:p>
              <a:p>
                <a:endParaRPr lang="cy-GB" sz="2400" noProof="0" dirty="0">
                  <a:latin typeface="Comic Sans MS" panose="030F0702030302020204" pitchFamily="66" charset="0"/>
                </a:endParaRPr>
              </a:p>
            </p:txBody>
          </p:sp>
        </p:grpSp>
      </p:grpSp>
      <p:sp>
        <p:nvSpPr>
          <p:cNvPr id="42" name="Rectangle 41">
            <a:extLst>
              <a:ext uri="{FF2B5EF4-FFF2-40B4-BE49-F238E27FC236}">
                <a16:creationId xmlns:a16="http://schemas.microsoft.com/office/drawing/2014/main" id="{EC731B1F-AFC9-0440-DE7A-53C661529020}"/>
              </a:ext>
            </a:extLst>
          </p:cNvPr>
          <p:cNvSpPr/>
          <p:nvPr/>
        </p:nvSpPr>
        <p:spPr>
          <a:xfrm>
            <a:off x="177800" y="190500"/>
            <a:ext cx="11823700" cy="6509408"/>
          </a:xfrm>
          <a:prstGeom prst="rect">
            <a:avLst/>
          </a:prstGeom>
          <a:noFill/>
          <a:ln w="381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 name="TextBox 1">
            <a:extLst>
              <a:ext uri="{FF2B5EF4-FFF2-40B4-BE49-F238E27FC236}">
                <a16:creationId xmlns:a16="http://schemas.microsoft.com/office/drawing/2014/main" id="{82D8F089-7AB8-150C-C042-6FFB48AD3C04}"/>
              </a:ext>
            </a:extLst>
          </p:cNvPr>
          <p:cNvSpPr txBox="1"/>
          <p:nvPr/>
        </p:nvSpPr>
        <p:spPr>
          <a:xfrm>
            <a:off x="637350" y="3520644"/>
            <a:ext cx="3570612" cy="3077766"/>
          </a:xfrm>
          <a:prstGeom prst="rect">
            <a:avLst/>
          </a:prstGeom>
          <a:noFill/>
        </p:spPr>
        <p:txBody>
          <a:bodyPr wrap="square" rtlCol="0">
            <a:spAutoFit/>
          </a:bodyPr>
          <a:lstStyle/>
          <a:p>
            <a:r>
              <a:rPr lang="cy-GB" sz="2400" noProof="0" dirty="0">
                <a:latin typeface="Comic Sans MS" panose="030F0702030302020204" pitchFamily="66" charset="0"/>
              </a:rPr>
              <a:t>Dylech chi </a:t>
            </a:r>
            <a:br>
              <a:rPr lang="cy-GB" sz="2400" noProof="0" dirty="0">
                <a:latin typeface="Comic Sans MS" panose="030F0702030302020204" pitchFamily="66" charset="0"/>
              </a:rPr>
            </a:br>
            <a:r>
              <a:rPr lang="cy-GB" sz="1200" i="1" noProof="0" dirty="0">
                <a:latin typeface="Comic Sans MS" panose="030F0702030302020204" pitchFamily="66" charset="0"/>
              </a:rPr>
              <a:t>Dylech chi </a:t>
            </a:r>
            <a:r>
              <a:rPr lang="cy-GB" sz="1200" i="1" noProof="0" dirty="0">
                <a:solidFill>
                  <a:srgbClr val="FF0066"/>
                </a:solidFill>
                <a:latin typeface="Comic Sans MS" panose="030F0702030302020204" pitchFamily="66" charset="0"/>
              </a:rPr>
              <a:t>f</a:t>
            </a:r>
            <a:r>
              <a:rPr lang="cy-GB" sz="1200" i="1" noProof="0" dirty="0">
                <a:latin typeface="Comic Sans MS" panose="030F0702030302020204" pitchFamily="66" charset="0"/>
              </a:rPr>
              <a:t>ynd</a:t>
            </a:r>
          </a:p>
          <a:p>
            <a:endParaRPr lang="cy-GB" sz="1600" noProof="0" dirty="0">
              <a:latin typeface="Comic Sans MS" panose="030F0702030302020204" pitchFamily="66" charset="0"/>
            </a:endParaRPr>
          </a:p>
          <a:p>
            <a:r>
              <a:rPr lang="cy-GB" sz="2400" noProof="0" dirty="0">
                <a:latin typeface="Comic Sans MS" panose="030F0702030302020204" pitchFamily="66" charset="0"/>
              </a:rPr>
              <a:t>Mae rhaid i chi</a:t>
            </a:r>
            <a:br>
              <a:rPr lang="cy-GB" sz="2400" noProof="0" dirty="0">
                <a:latin typeface="Comic Sans MS" panose="030F0702030302020204" pitchFamily="66" charset="0"/>
              </a:rPr>
            </a:br>
            <a:r>
              <a:rPr lang="cy-GB" sz="1200" i="1" noProof="0" dirty="0">
                <a:latin typeface="Comic Sans MS" panose="030F0702030302020204" pitchFamily="66" charset="0"/>
              </a:rPr>
              <a:t>Mae rhaid i chi </a:t>
            </a:r>
            <a:r>
              <a:rPr lang="cy-GB" sz="1200" i="1" noProof="0" dirty="0">
                <a:solidFill>
                  <a:srgbClr val="FF0066"/>
                </a:solidFill>
                <a:latin typeface="Comic Sans MS" panose="030F0702030302020204" pitchFamily="66" charset="0"/>
              </a:rPr>
              <a:t>f</a:t>
            </a:r>
            <a:r>
              <a:rPr lang="cy-GB" sz="1200" i="1" noProof="0" dirty="0">
                <a:latin typeface="Comic Sans MS" panose="030F0702030302020204" pitchFamily="66" charset="0"/>
              </a:rPr>
              <a:t>wyta </a:t>
            </a:r>
          </a:p>
          <a:p>
            <a:endParaRPr lang="cy-GB" sz="1200" noProof="0" dirty="0">
              <a:latin typeface="Comic Sans MS" panose="030F0702030302020204" pitchFamily="66" charset="0"/>
            </a:endParaRPr>
          </a:p>
          <a:p>
            <a:r>
              <a:rPr lang="cy-GB" sz="2400" noProof="0" dirty="0">
                <a:latin typeface="Comic Sans MS" panose="030F0702030302020204" pitchFamily="66" charset="0"/>
              </a:rPr>
              <a:t>Gallech chi</a:t>
            </a:r>
          </a:p>
          <a:p>
            <a:r>
              <a:rPr lang="cy-GB" sz="1200" i="1" noProof="0" dirty="0">
                <a:latin typeface="Comic Sans MS" panose="030F0702030302020204" pitchFamily="66" charset="0"/>
              </a:rPr>
              <a:t>Gallech chi </a:t>
            </a:r>
            <a:r>
              <a:rPr lang="cy-GB" sz="1200" i="1" noProof="0" dirty="0">
                <a:solidFill>
                  <a:srgbClr val="FF0066"/>
                </a:solidFill>
                <a:latin typeface="Comic Sans MS" panose="030F0702030302020204" pitchFamily="66" charset="0"/>
              </a:rPr>
              <a:t>_</a:t>
            </a:r>
            <a:r>
              <a:rPr lang="cy-GB" sz="1200" i="1" noProof="0" dirty="0">
                <a:latin typeface="Comic Sans MS" panose="030F0702030302020204" pitchFamily="66" charset="0"/>
              </a:rPr>
              <a:t>weld </a:t>
            </a:r>
          </a:p>
          <a:p>
            <a:endParaRPr lang="cy-GB" sz="1400" noProof="0" dirty="0">
              <a:latin typeface="Comic Sans MS" panose="030F0702030302020204" pitchFamily="66" charset="0"/>
            </a:endParaRPr>
          </a:p>
          <a:p>
            <a:r>
              <a:rPr lang="cy-GB" sz="2400" noProof="0" dirty="0">
                <a:latin typeface="Comic Sans MS" panose="030F0702030302020204" pitchFamily="66" charset="0"/>
              </a:rPr>
              <a:t>Baswn i’n  </a:t>
            </a:r>
          </a:p>
          <a:p>
            <a:endParaRPr lang="cy-GB" noProof="0" dirty="0"/>
          </a:p>
        </p:txBody>
      </p:sp>
      <p:sp>
        <p:nvSpPr>
          <p:cNvPr id="3" name="Rectangle 1">
            <a:extLst>
              <a:ext uri="{FF2B5EF4-FFF2-40B4-BE49-F238E27FC236}">
                <a16:creationId xmlns:a16="http://schemas.microsoft.com/office/drawing/2014/main" id="{A540F5F7-DFE4-D59E-4252-418F86850CED}"/>
              </a:ext>
            </a:extLst>
          </p:cNvPr>
          <p:cNvSpPr>
            <a:spLocks noChangeArrowheads="1"/>
          </p:cNvSpPr>
          <p:nvPr/>
        </p:nvSpPr>
        <p:spPr bwMode="auto">
          <a:xfrm>
            <a:off x="4388716" y="3066982"/>
            <a:ext cx="241300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cy-GB" sz="2400" i="0" u="none" strike="noStrike" cap="none" normalizeH="0" baseline="0" noProof="0" dirty="0">
                <a:ln>
                  <a:noFill/>
                </a:ln>
                <a:solidFill>
                  <a:schemeClr val="tx1"/>
                </a:solidFill>
                <a:effectLst/>
                <a:latin typeface="Comic Sans MS" panose="030F0702030302020204" pitchFamily="66" charset="0"/>
              </a:rPr>
              <a:t>ymweld â</a:t>
            </a:r>
            <a:endParaRPr lang="cy-GB" sz="2400" noProof="0" dirty="0">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1200" i="1" noProof="0" dirty="0">
                <a:latin typeface="Comic Sans MS" panose="030F0702030302020204" pitchFamily="66" charset="0"/>
              </a:rPr>
              <a:t>ymweld â </a:t>
            </a:r>
            <a:r>
              <a:rPr lang="cy-GB" sz="1200" i="1" noProof="0" dirty="0">
                <a:solidFill>
                  <a:srgbClr val="00B050"/>
                </a:solidFill>
                <a:latin typeface="Comic Sans MS" panose="030F0702030302020204" pitchFamily="66" charset="0"/>
              </a:rPr>
              <a:t>ch</a:t>
            </a:r>
            <a:r>
              <a:rPr lang="cy-GB" sz="1200" i="1" noProof="0" dirty="0">
                <a:latin typeface="Comic Sans MS" panose="030F0702030302020204" pitchFamily="66" charset="0"/>
              </a:rPr>
              <a:t>affi</a:t>
            </a:r>
          </a:p>
          <a:p>
            <a:pPr marL="0" marR="0" lvl="0" indent="0" algn="l" defTabSz="914400" rtl="0" eaLnBrk="0" fontAlgn="base" latinLnBrk="0" hangingPunct="0">
              <a:lnSpc>
                <a:spcPct val="100000"/>
              </a:lnSpc>
              <a:spcBef>
                <a:spcPct val="0"/>
              </a:spcBef>
              <a:spcAft>
                <a:spcPct val="0"/>
              </a:spcAft>
              <a:buClrTx/>
              <a:buSzTx/>
              <a:tabLst/>
            </a:pPr>
            <a:endParaRPr kumimoji="0" lang="cy-GB" sz="120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kumimoji="0" lang="cy-GB" sz="2400" i="0" u="none" strike="noStrike" cap="none" normalizeH="0" baseline="0" noProof="0" dirty="0">
                <a:ln>
                  <a:noFill/>
                </a:ln>
                <a:solidFill>
                  <a:schemeClr val="tx1"/>
                </a:solidFill>
                <a:effectLst/>
                <a:latin typeface="Comic Sans MS" panose="030F0702030302020204" pitchFamily="66" charset="0"/>
              </a:rPr>
              <a:t>edrych ar</a:t>
            </a:r>
          </a:p>
          <a:p>
            <a:pPr marL="0" marR="0" lvl="0" indent="0" algn="l" defTabSz="914400" rtl="0" eaLnBrk="0" fontAlgn="base" latinLnBrk="0" hangingPunct="0">
              <a:lnSpc>
                <a:spcPct val="100000"/>
              </a:lnSpc>
              <a:spcBef>
                <a:spcPct val="0"/>
              </a:spcBef>
              <a:spcAft>
                <a:spcPct val="0"/>
              </a:spcAft>
              <a:buClrTx/>
              <a:buSzTx/>
              <a:tabLst/>
            </a:pPr>
            <a:r>
              <a:rPr lang="cy-GB" sz="1200" i="1" noProof="0" dirty="0">
                <a:latin typeface="Comic Sans MS" panose="030F0702030302020204" pitchFamily="66" charset="0"/>
              </a:rPr>
              <a:t>Edrych ar </a:t>
            </a:r>
            <a:r>
              <a:rPr lang="cy-GB" sz="1200" i="1" noProof="0" dirty="0">
                <a:solidFill>
                  <a:srgbClr val="FF0066"/>
                </a:solidFill>
                <a:latin typeface="Comic Sans MS" panose="030F0702030302020204" pitchFamily="66" charset="0"/>
              </a:rPr>
              <a:t>g</a:t>
            </a:r>
            <a:r>
              <a:rPr lang="cy-GB" sz="1200" i="1" noProof="0" dirty="0">
                <a:latin typeface="Comic Sans MS" panose="030F0702030302020204" pitchFamily="66" charset="0"/>
              </a:rPr>
              <a:t>astell </a:t>
            </a:r>
          </a:p>
          <a:p>
            <a:pPr marL="0" marR="0" lvl="0" indent="0" algn="l" defTabSz="914400" rtl="0" eaLnBrk="0" fontAlgn="base" latinLnBrk="0" hangingPunct="0">
              <a:lnSpc>
                <a:spcPct val="100000"/>
              </a:lnSpc>
              <a:spcBef>
                <a:spcPct val="0"/>
              </a:spcBef>
              <a:spcAft>
                <a:spcPct val="0"/>
              </a:spcAft>
              <a:buClrTx/>
              <a:buSzTx/>
              <a:tabLst/>
            </a:pPr>
            <a:endParaRPr lang="cy-GB" sz="2400" noProof="0" dirty="0">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400" noProof="0" dirty="0">
                <a:latin typeface="Comic Sans MS" panose="030F0702030302020204" pitchFamily="66" charset="0"/>
              </a:rPr>
              <a:t>g</a:t>
            </a:r>
            <a:r>
              <a:rPr kumimoji="0" lang="cy-GB" sz="2400" i="0" u="none" strike="noStrike" cap="none" normalizeH="0" baseline="0" noProof="0" dirty="0">
                <a:ln>
                  <a:noFill/>
                </a:ln>
                <a:solidFill>
                  <a:schemeClr val="tx1"/>
                </a:solidFill>
                <a:effectLst/>
                <a:latin typeface="Comic Sans MS" panose="030F0702030302020204" pitchFamily="66" charset="0"/>
              </a:rPr>
              <a:t>weld</a:t>
            </a:r>
          </a:p>
          <a:p>
            <a:pPr marL="0" marR="0" lvl="0" indent="0" algn="l" defTabSz="914400" rtl="0" eaLnBrk="0" fontAlgn="base" latinLnBrk="0" hangingPunct="0">
              <a:lnSpc>
                <a:spcPct val="100000"/>
              </a:lnSpc>
              <a:spcBef>
                <a:spcPct val="0"/>
              </a:spcBef>
              <a:spcAft>
                <a:spcPct val="0"/>
              </a:spcAft>
              <a:buClrTx/>
              <a:buSzTx/>
              <a:tabLst/>
            </a:pPr>
            <a:endParaRPr kumimoji="0" lang="cy-GB" sz="240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400" noProof="0" dirty="0">
                <a:latin typeface="Comic Sans MS" panose="030F0702030302020204" pitchFamily="66" charset="0"/>
              </a:rPr>
              <a:t>b</a:t>
            </a:r>
            <a:r>
              <a:rPr kumimoji="0" lang="cy-GB" sz="2400" i="0" u="none" strike="noStrike" cap="none" normalizeH="0" baseline="0" noProof="0" dirty="0">
                <a:ln>
                  <a:noFill/>
                </a:ln>
                <a:solidFill>
                  <a:schemeClr val="tx1"/>
                </a:solidFill>
                <a:effectLst/>
                <a:latin typeface="Comic Sans MS" panose="030F0702030302020204" pitchFamily="66" charset="0"/>
              </a:rPr>
              <a:t>wyta</a:t>
            </a:r>
          </a:p>
          <a:p>
            <a:pPr marL="0" marR="0" lvl="0" indent="0" algn="l" defTabSz="914400" rtl="0" eaLnBrk="0" fontAlgn="base" latinLnBrk="0" hangingPunct="0">
              <a:lnSpc>
                <a:spcPct val="100000"/>
              </a:lnSpc>
              <a:spcBef>
                <a:spcPct val="0"/>
              </a:spcBef>
              <a:spcAft>
                <a:spcPct val="0"/>
              </a:spcAft>
              <a:buClrTx/>
              <a:buSzTx/>
              <a:tabLst/>
            </a:pPr>
            <a:endParaRPr kumimoji="0" lang="cy-GB" sz="240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400" noProof="0" dirty="0">
                <a:latin typeface="Comic Sans MS" panose="030F0702030302020204" pitchFamily="66" charset="0"/>
              </a:rPr>
              <a:t>m</a:t>
            </a:r>
            <a:r>
              <a:rPr kumimoji="0" lang="cy-GB" sz="2400" i="0" u="none" strike="noStrike" cap="none" normalizeH="0" baseline="0" noProof="0" dirty="0">
                <a:ln>
                  <a:noFill/>
                </a:ln>
                <a:solidFill>
                  <a:schemeClr val="tx1"/>
                </a:solidFill>
                <a:effectLst/>
                <a:latin typeface="Comic Sans MS" panose="030F0702030302020204" pitchFamily="66" charset="0"/>
              </a:rPr>
              <a:t>ynd</a:t>
            </a:r>
          </a:p>
          <a:p>
            <a:pPr marL="0" marR="0" lvl="0" indent="0" algn="l" defTabSz="914400" rtl="0" eaLnBrk="0" fontAlgn="base" latinLnBrk="0" hangingPunct="0">
              <a:lnSpc>
                <a:spcPct val="100000"/>
              </a:lnSpc>
              <a:spcBef>
                <a:spcPct val="0"/>
              </a:spcBef>
              <a:spcAft>
                <a:spcPct val="0"/>
              </a:spcAft>
              <a:buClrTx/>
              <a:buSzTx/>
              <a:tabLst/>
            </a:pPr>
            <a:endParaRPr kumimoji="0" lang="cy-GB" sz="2400" i="0" u="none" strike="noStrike" cap="none" normalizeH="0" baseline="0" noProof="0" dirty="0">
              <a:ln>
                <a:noFill/>
              </a:ln>
              <a:solidFill>
                <a:schemeClr val="tx1"/>
              </a:solidFill>
              <a:effectLst/>
              <a:latin typeface="Comic Sans MS" panose="030F0702030302020204" pitchFamily="66" charset="0"/>
            </a:endParaRPr>
          </a:p>
        </p:txBody>
      </p:sp>
      <p:pic>
        <p:nvPicPr>
          <p:cNvPr id="4099" name="Picture 3" descr="clipart visit 10 free Cliparts | Download images on Clipground 2024">
            <a:extLst>
              <a:ext uri="{FF2B5EF4-FFF2-40B4-BE49-F238E27FC236}">
                <a16:creationId xmlns:a16="http://schemas.microsoft.com/office/drawing/2014/main" id="{0D50CFB3-BCFC-687B-D281-2087E1F7C0F1}"/>
              </a:ext>
            </a:extLst>
          </p:cNvPr>
          <p:cNvPicPr>
            <a:picLocks noChangeAspect="1" noChangeArrowheads="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6049118" y="2847056"/>
            <a:ext cx="830426" cy="954107"/>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To See Clipart">
            <a:extLst>
              <a:ext uri="{FF2B5EF4-FFF2-40B4-BE49-F238E27FC236}">
                <a16:creationId xmlns:a16="http://schemas.microsoft.com/office/drawing/2014/main" id="{D229B8F5-7705-CFE5-0213-62180C2877FE}"/>
              </a:ext>
            </a:extLst>
          </p:cNvPr>
          <p:cNvPicPr>
            <a:picLocks noChangeAspect="1" noChangeArrowheads="1"/>
          </p:cNvPicPr>
          <p:nvPr/>
        </p:nvPicPr>
        <p:blipFill>
          <a:blip r:embed="rId14">
            <a:extLst>
              <a:ext uri="{BEBA8EAE-BF5A-486C-A8C5-ECC9F3942E4B}">
                <a14:imgProps xmlns:a14="http://schemas.microsoft.com/office/drawing/2010/main">
                  <a14:imgLayer r:embed="rId15">
                    <a14:imgEffect>
                      <a14:backgroundRemoval t="10000" b="90000" l="10000" r="90000">
                        <a14:foregroundMark x1="44048" y1="48214" x2="44048" y2="48214"/>
                      </a14:backgroundRemoval>
                    </a14:imgEffect>
                  </a14:imgLayer>
                </a14:imgProps>
              </a:ext>
              <a:ext uri="{28A0092B-C50C-407E-A947-70E740481C1C}">
                <a14:useLocalDpi xmlns:a14="http://schemas.microsoft.com/office/drawing/2010/main" val="0"/>
              </a:ext>
            </a:extLst>
          </a:blip>
          <a:srcRect/>
          <a:stretch>
            <a:fillRect/>
          </a:stretch>
        </p:blipFill>
        <p:spPr bwMode="auto">
          <a:xfrm>
            <a:off x="5284955" y="4636921"/>
            <a:ext cx="941193" cy="627462"/>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Premium Vector | Fork and knife">
            <a:extLst>
              <a:ext uri="{FF2B5EF4-FFF2-40B4-BE49-F238E27FC236}">
                <a16:creationId xmlns:a16="http://schemas.microsoft.com/office/drawing/2014/main" id="{689FB68C-4EFC-8004-F6C9-4F70BCF14B4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5307165" y="5404968"/>
            <a:ext cx="660452" cy="6604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A0FA495-BDE2-7DCD-DB5B-853421162B49}"/>
              </a:ext>
            </a:extLst>
          </p:cNvPr>
          <p:cNvPicPr>
            <a:picLocks noChangeAspect="1"/>
          </p:cNvPicPr>
          <p:nvPr/>
        </p:nvPicPr>
        <p:blipFill>
          <a:blip r:embed="rId17"/>
          <a:stretch>
            <a:fillRect/>
          </a:stretch>
        </p:blipFill>
        <p:spPr>
          <a:xfrm>
            <a:off x="5365156" y="6100141"/>
            <a:ext cx="514322" cy="547880"/>
          </a:xfrm>
          <a:prstGeom prst="rect">
            <a:avLst/>
          </a:prstGeom>
        </p:spPr>
      </p:pic>
      <p:pic>
        <p:nvPicPr>
          <p:cNvPr id="6" name="Picture 5">
            <a:extLst>
              <a:ext uri="{FF2B5EF4-FFF2-40B4-BE49-F238E27FC236}">
                <a16:creationId xmlns:a16="http://schemas.microsoft.com/office/drawing/2014/main" id="{945EBFE9-C81D-3EC8-3E24-194484BFAA9A}"/>
              </a:ext>
            </a:extLst>
          </p:cNvPr>
          <p:cNvPicPr>
            <a:picLocks noChangeAspect="1"/>
          </p:cNvPicPr>
          <p:nvPr/>
        </p:nvPicPr>
        <p:blipFill>
          <a:blip r:embed="rId18"/>
          <a:stretch>
            <a:fillRect/>
          </a:stretch>
        </p:blipFill>
        <p:spPr>
          <a:xfrm flipH="1">
            <a:off x="6307488" y="3875527"/>
            <a:ext cx="313686" cy="702545"/>
          </a:xfrm>
          <a:prstGeom prst="rect">
            <a:avLst/>
          </a:prstGeom>
        </p:spPr>
      </p:pic>
      <p:sp>
        <p:nvSpPr>
          <p:cNvPr id="8" name="Star: 5 Points 7">
            <a:extLst>
              <a:ext uri="{FF2B5EF4-FFF2-40B4-BE49-F238E27FC236}">
                <a16:creationId xmlns:a16="http://schemas.microsoft.com/office/drawing/2014/main" id="{A4FF6BC2-8C12-3E22-26A6-8C7B61C40741}"/>
              </a:ext>
            </a:extLst>
          </p:cNvPr>
          <p:cNvSpPr/>
          <p:nvPr/>
        </p:nvSpPr>
        <p:spPr>
          <a:xfrm>
            <a:off x="2259357" y="3655755"/>
            <a:ext cx="160731" cy="139431"/>
          </a:xfrm>
          <a:prstGeom prst="star5">
            <a:avLst/>
          </a:prstGeom>
          <a:solidFill>
            <a:srgbClr val="FF0066"/>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1" name="Star: 5 Points 10">
            <a:extLst>
              <a:ext uri="{FF2B5EF4-FFF2-40B4-BE49-F238E27FC236}">
                <a16:creationId xmlns:a16="http://schemas.microsoft.com/office/drawing/2014/main" id="{F6E63B47-DA74-988E-8B99-93D5E2E63BA0}"/>
              </a:ext>
            </a:extLst>
          </p:cNvPr>
          <p:cNvSpPr/>
          <p:nvPr/>
        </p:nvSpPr>
        <p:spPr>
          <a:xfrm>
            <a:off x="2911157" y="4438641"/>
            <a:ext cx="160731" cy="139431"/>
          </a:xfrm>
          <a:prstGeom prst="star5">
            <a:avLst/>
          </a:prstGeom>
          <a:solidFill>
            <a:srgbClr val="FF0066"/>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6" name="Star: 5 Points 15">
            <a:extLst>
              <a:ext uri="{FF2B5EF4-FFF2-40B4-BE49-F238E27FC236}">
                <a16:creationId xmlns:a16="http://schemas.microsoft.com/office/drawing/2014/main" id="{893FD880-721C-A8B6-D7F6-40FF570A151F}"/>
              </a:ext>
            </a:extLst>
          </p:cNvPr>
          <p:cNvSpPr/>
          <p:nvPr/>
        </p:nvSpPr>
        <p:spPr>
          <a:xfrm>
            <a:off x="5859069" y="3338844"/>
            <a:ext cx="160731" cy="139431"/>
          </a:xfrm>
          <a:prstGeom prst="star5">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8" name="Star: 5 Points 17">
            <a:extLst>
              <a:ext uri="{FF2B5EF4-FFF2-40B4-BE49-F238E27FC236}">
                <a16:creationId xmlns:a16="http://schemas.microsoft.com/office/drawing/2014/main" id="{355E2C3E-22F0-417F-AD1A-51090025CAC8}"/>
              </a:ext>
            </a:extLst>
          </p:cNvPr>
          <p:cNvSpPr/>
          <p:nvPr/>
        </p:nvSpPr>
        <p:spPr>
          <a:xfrm>
            <a:off x="5935865" y="4025824"/>
            <a:ext cx="160731" cy="139431"/>
          </a:xfrm>
          <a:prstGeom prst="star5">
            <a:avLst/>
          </a:prstGeom>
          <a:solidFill>
            <a:srgbClr val="FF0066"/>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5" name="Rectangle 8">
            <a:extLst>
              <a:ext uri="{FF2B5EF4-FFF2-40B4-BE49-F238E27FC236}">
                <a16:creationId xmlns:a16="http://schemas.microsoft.com/office/drawing/2014/main" id="{0D5F8C6E-A477-FEDB-5084-00E7771CC9D5}"/>
              </a:ext>
            </a:extLst>
          </p:cNvPr>
          <p:cNvSpPr>
            <a:spLocks noChangeArrowheads="1"/>
          </p:cNvSpPr>
          <p:nvPr/>
        </p:nvSpPr>
        <p:spPr bwMode="auto">
          <a:xfrm>
            <a:off x="9246059" y="3498201"/>
            <a:ext cx="2794355"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000" b="0" i="0" u="none" strike="noStrike" cap="none" normalizeH="0" baseline="0" noProof="0" dirty="0">
                <a:ln>
                  <a:noFill/>
                </a:ln>
                <a:solidFill>
                  <a:schemeClr val="tx1"/>
                </a:solidFill>
                <a:effectLst/>
                <a:latin typeface="Comic Sans MS" panose="030F0702030302020204" pitchFamily="66" charset="0"/>
              </a:rPr>
              <a:t>Mae'n ddiddorol.</a:t>
            </a:r>
            <a:br>
              <a:rPr kumimoji="0" lang="cy-GB" sz="2000" b="0" i="0" u="none" strike="noStrike" cap="none" normalizeH="0" baseline="0" noProof="0" dirty="0">
                <a:ln>
                  <a:noFill/>
                </a:ln>
                <a:solidFill>
                  <a:schemeClr val="tx1"/>
                </a:solidFill>
                <a:effectLst/>
                <a:latin typeface="Comic Sans MS" panose="030F0702030302020204" pitchFamily="66" charset="0"/>
              </a:rPr>
            </a:br>
            <a:r>
              <a:rPr kumimoji="0" lang="cy-GB" sz="2000" b="0" i="0" u="none" strike="noStrike" cap="none" normalizeH="0" baseline="0" noProof="0" dirty="0">
                <a:ln>
                  <a:noFill/>
                </a:ln>
                <a:solidFill>
                  <a:schemeClr val="tx1"/>
                </a:solidFill>
                <a:effectLst/>
                <a:latin typeface="Comic Sans MS" panose="030F0702030302020204" pitchFamily="66" charset="0"/>
              </a:rPr>
              <a:t>Mae'n hwyl.</a:t>
            </a:r>
            <a:br>
              <a:rPr kumimoji="0" lang="cy-GB" sz="2000" b="0" i="0" u="none" strike="noStrike" cap="none" normalizeH="0" baseline="0" noProof="0" dirty="0">
                <a:ln>
                  <a:noFill/>
                </a:ln>
                <a:solidFill>
                  <a:schemeClr val="tx1"/>
                </a:solidFill>
                <a:effectLst/>
                <a:latin typeface="Comic Sans MS" panose="030F0702030302020204" pitchFamily="66" charset="0"/>
              </a:rPr>
            </a:br>
            <a:r>
              <a:rPr kumimoji="0" lang="cy-GB" sz="2000" b="0" i="0" u="none" strike="noStrike" cap="none" normalizeH="0" baseline="0" noProof="0" dirty="0">
                <a:ln>
                  <a:noFill/>
                </a:ln>
                <a:solidFill>
                  <a:schemeClr val="tx1"/>
                </a:solidFill>
                <a:effectLst/>
                <a:latin typeface="Comic Sans MS" panose="030F0702030302020204" pitchFamily="66" charset="0"/>
              </a:rPr>
              <a:t>Mae'n adloniant.</a:t>
            </a:r>
            <a:br>
              <a:rPr kumimoji="0" lang="cy-GB" sz="2000" b="0" i="0" u="none" strike="noStrike" cap="none" normalizeH="0" baseline="0" noProof="0" dirty="0">
                <a:ln>
                  <a:noFill/>
                </a:ln>
                <a:solidFill>
                  <a:schemeClr val="tx1"/>
                </a:solidFill>
                <a:effectLst/>
                <a:latin typeface="Comic Sans MS" panose="030F0702030302020204" pitchFamily="66" charset="0"/>
              </a:rPr>
            </a:br>
            <a:r>
              <a:rPr kumimoji="0" lang="cy-GB" sz="2000" b="0" i="0" u="none" strike="noStrike" cap="none" normalizeH="0" baseline="0" noProof="0" dirty="0">
                <a:ln>
                  <a:noFill/>
                </a:ln>
                <a:solidFill>
                  <a:schemeClr val="tx1"/>
                </a:solidFill>
                <a:effectLst/>
                <a:latin typeface="Comic Sans MS" panose="030F0702030302020204" pitchFamily="66" charset="0"/>
              </a:rPr>
              <a:t>Mae'n gyffrous.</a:t>
            </a:r>
            <a:br>
              <a:rPr kumimoji="0" lang="cy-GB" sz="2000" b="0" i="0" u="none" strike="noStrike" cap="none" normalizeH="0" baseline="0" noProof="0" dirty="0">
                <a:ln>
                  <a:noFill/>
                </a:ln>
                <a:solidFill>
                  <a:schemeClr val="tx1"/>
                </a:solidFill>
                <a:effectLst/>
                <a:latin typeface="Comic Sans MS" panose="030F0702030302020204" pitchFamily="66" charset="0"/>
              </a:rPr>
            </a:br>
            <a:r>
              <a:rPr kumimoji="0" lang="cy-GB" sz="2000" b="0" i="0" u="none" strike="noStrike" cap="none" normalizeH="0" baseline="0" noProof="0" dirty="0">
                <a:ln>
                  <a:noFill/>
                </a:ln>
                <a:solidFill>
                  <a:schemeClr val="tx1"/>
                </a:solidFill>
                <a:effectLst/>
                <a:latin typeface="Comic Sans MS" panose="030F0702030302020204" pitchFamily="66" charset="0"/>
              </a:rPr>
              <a:t>Mae'n wych.</a:t>
            </a:r>
            <a:br>
              <a:rPr kumimoji="0" lang="cy-GB" sz="2000" b="0" i="0" u="none" strike="noStrike" cap="none" normalizeH="0" baseline="0" noProof="0" dirty="0">
                <a:ln>
                  <a:noFill/>
                </a:ln>
                <a:solidFill>
                  <a:schemeClr val="tx1"/>
                </a:solidFill>
                <a:effectLst/>
                <a:latin typeface="Comic Sans MS" panose="030F0702030302020204" pitchFamily="66" charset="0"/>
              </a:rPr>
            </a:br>
            <a:r>
              <a:rPr kumimoji="0" lang="cy-GB" sz="2000" b="0" i="0" u="none" strike="noStrike" cap="none" normalizeH="0" baseline="0" noProof="0" dirty="0">
                <a:ln>
                  <a:noFill/>
                </a:ln>
                <a:solidFill>
                  <a:schemeClr val="tx1"/>
                </a:solidFill>
                <a:effectLst/>
                <a:latin typeface="Comic Sans MS" panose="030F0702030302020204" pitchFamily="66" charset="0"/>
              </a:rPr>
              <a:t>Mae llawer i wneud.</a:t>
            </a:r>
            <a:br>
              <a:rPr kumimoji="0" lang="cy-GB" sz="2000" b="0" i="0" u="none" strike="noStrike" cap="none" normalizeH="0" baseline="0" noProof="0" dirty="0">
                <a:ln>
                  <a:noFill/>
                </a:ln>
                <a:solidFill>
                  <a:schemeClr val="tx1"/>
                </a:solidFill>
                <a:effectLst/>
                <a:latin typeface="Comic Sans MS" panose="030F0702030302020204" pitchFamily="66" charset="0"/>
              </a:rPr>
            </a:br>
            <a:r>
              <a:rPr kumimoji="0" lang="cy-GB" sz="2000" b="0" i="0" u="none" strike="noStrike" cap="none" normalizeH="0" baseline="0" noProof="0" dirty="0">
                <a:ln>
                  <a:noFill/>
                </a:ln>
                <a:solidFill>
                  <a:schemeClr val="tx1"/>
                </a:solidFill>
                <a:effectLst/>
                <a:latin typeface="Comic Sans MS" panose="030F0702030302020204" pitchFamily="66" charset="0"/>
              </a:rPr>
              <a:t>Mae'r bwyd yn flasus.</a:t>
            </a:r>
            <a:br>
              <a:rPr kumimoji="0" lang="cy-GB" sz="2000" b="0" i="0" u="none" strike="noStrike" cap="none" normalizeH="0" baseline="0" noProof="0" dirty="0">
                <a:ln>
                  <a:noFill/>
                </a:ln>
                <a:solidFill>
                  <a:schemeClr val="tx1"/>
                </a:solidFill>
                <a:effectLst/>
                <a:latin typeface="Comic Sans MS" panose="030F0702030302020204" pitchFamily="66" charset="0"/>
              </a:rPr>
            </a:br>
            <a:r>
              <a:rPr kumimoji="0" lang="cy-GB" sz="2000" b="0" i="0" u="none" strike="noStrike" cap="none" normalizeH="0" baseline="0" noProof="0" dirty="0">
                <a:ln>
                  <a:noFill/>
                </a:ln>
                <a:solidFill>
                  <a:schemeClr val="tx1"/>
                </a:solidFill>
                <a:effectLst/>
                <a:latin typeface="Comic Sans MS" panose="030F0702030302020204" pitchFamily="66" charset="0"/>
              </a:rPr>
              <a:t>Mae'n rhad.</a:t>
            </a:r>
          </a:p>
        </p:txBody>
      </p:sp>
      <p:sp>
        <p:nvSpPr>
          <p:cNvPr id="30" name="TextBox 29">
            <a:extLst>
              <a:ext uri="{FF2B5EF4-FFF2-40B4-BE49-F238E27FC236}">
                <a16:creationId xmlns:a16="http://schemas.microsoft.com/office/drawing/2014/main" id="{2AC33CE1-85D9-6402-3007-0C240B71359E}"/>
              </a:ext>
            </a:extLst>
          </p:cNvPr>
          <p:cNvSpPr txBox="1"/>
          <p:nvPr/>
        </p:nvSpPr>
        <p:spPr>
          <a:xfrm>
            <a:off x="7786172" y="4419523"/>
            <a:ext cx="6134100" cy="369332"/>
          </a:xfrm>
          <a:prstGeom prst="rect">
            <a:avLst/>
          </a:prstGeom>
          <a:noFill/>
        </p:spPr>
        <p:txBody>
          <a:bodyPr wrap="square">
            <a:spAutoFit/>
          </a:bodyPr>
          <a:lstStyle/>
          <a:p>
            <a:r>
              <a:rPr lang="cy-GB" i="1" noProof="0" dirty="0">
                <a:solidFill>
                  <a:srgbClr val="0070C0"/>
                </a:solidFill>
                <a:latin typeface="Comic Sans MS" panose="030F0702030302020204" pitchFamily="66" charset="0"/>
              </a:rPr>
              <a:t>a</a:t>
            </a:r>
            <a:r>
              <a:rPr kumimoji="0" lang="cy-GB" sz="1800" i="1" u="none" strike="noStrike" cap="none" normalizeH="0" baseline="0" noProof="0" dirty="0">
                <a:ln>
                  <a:noFill/>
                </a:ln>
                <a:solidFill>
                  <a:srgbClr val="0070C0"/>
                </a:solidFill>
                <a:effectLst/>
                <a:latin typeface="Comic Sans MS" panose="030F0702030302020204" pitchFamily="66" charset="0"/>
              </a:rPr>
              <a:t>chos.. </a:t>
            </a:r>
            <a:endParaRPr lang="cy-GB" i="1" noProof="0" dirty="0">
              <a:solidFill>
                <a:srgbClr val="0070C0"/>
              </a:solidFill>
            </a:endParaRPr>
          </a:p>
        </p:txBody>
      </p:sp>
      <p:sp>
        <p:nvSpPr>
          <p:cNvPr id="31" name="Star: 5 Points 30">
            <a:extLst>
              <a:ext uri="{FF2B5EF4-FFF2-40B4-BE49-F238E27FC236}">
                <a16:creationId xmlns:a16="http://schemas.microsoft.com/office/drawing/2014/main" id="{2D2B0BB0-6D10-64AD-A4B7-11401BEF6377}"/>
              </a:ext>
            </a:extLst>
          </p:cNvPr>
          <p:cNvSpPr/>
          <p:nvPr/>
        </p:nvSpPr>
        <p:spPr>
          <a:xfrm>
            <a:off x="2367519" y="5218841"/>
            <a:ext cx="160731" cy="139431"/>
          </a:xfrm>
          <a:prstGeom prst="star5">
            <a:avLst/>
          </a:prstGeom>
          <a:solidFill>
            <a:srgbClr val="FF0066"/>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1550888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828904-3339-49E1-8075-317CE9D7C665}"/>
              </a:ext>
            </a:extLst>
          </p:cNvPr>
          <p:cNvPicPr>
            <a:picLocks noChangeAspect="1"/>
          </p:cNvPicPr>
          <p:nvPr/>
        </p:nvPicPr>
        <p:blipFill>
          <a:blip r:embed="rId2"/>
          <a:stretch>
            <a:fillRect/>
          </a:stretch>
        </p:blipFill>
        <p:spPr>
          <a:xfrm>
            <a:off x="0" y="384199"/>
            <a:ext cx="11481630" cy="6089602"/>
          </a:xfrm>
          <a:prstGeom prst="rect">
            <a:avLst/>
          </a:prstGeom>
        </p:spPr>
      </p:pic>
      <p:sp>
        <p:nvSpPr>
          <p:cNvPr id="4" name="Rectangle 3">
            <a:extLst>
              <a:ext uri="{FF2B5EF4-FFF2-40B4-BE49-F238E27FC236}">
                <a16:creationId xmlns:a16="http://schemas.microsoft.com/office/drawing/2014/main" id="{3BFCE94A-805E-C551-2A2D-869EBCD8E2CB}"/>
              </a:ext>
            </a:extLst>
          </p:cNvPr>
          <p:cNvSpPr/>
          <p:nvPr/>
        </p:nvSpPr>
        <p:spPr>
          <a:xfrm>
            <a:off x="460929" y="61033"/>
            <a:ext cx="2781402" cy="646331"/>
          </a:xfrm>
          <a:prstGeom prst="rect">
            <a:avLst/>
          </a:prstGeom>
          <a:noFill/>
        </p:spPr>
        <p:txBody>
          <a:bodyPr wrap="none" lIns="91440" tIns="45720" rIns="91440" bIns="45720">
            <a:spAutoFit/>
          </a:bodyPr>
          <a:lstStyle/>
          <a:p>
            <a:pPr algn="ctr"/>
            <a:r>
              <a:rPr lang="cy-GB" sz="3600" b="0" cap="none" spc="0" noProof="0" dirty="0">
                <a:ln w="0"/>
                <a:solidFill>
                  <a:schemeClr val="tx1"/>
                </a:solidFill>
                <a:effectLst>
                  <a:outerShdw blurRad="38100" dist="19050" dir="2700000" algn="tl" rotWithShape="0">
                    <a:schemeClr val="dk1">
                      <a:alpha val="40000"/>
                    </a:schemeClr>
                  </a:outerShdw>
                </a:effectLst>
              </a:rPr>
              <a:t>Castell Nedd</a:t>
            </a:r>
          </a:p>
        </p:txBody>
      </p:sp>
      <p:sp>
        <p:nvSpPr>
          <p:cNvPr id="5" name="Star: 5 Points 4">
            <a:extLst>
              <a:ext uri="{FF2B5EF4-FFF2-40B4-BE49-F238E27FC236}">
                <a16:creationId xmlns:a16="http://schemas.microsoft.com/office/drawing/2014/main" id="{25FDC5E0-72AC-F5D2-BF76-54F4802382FA}"/>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Star: 5 Points 5">
            <a:extLst>
              <a:ext uri="{FF2B5EF4-FFF2-40B4-BE49-F238E27FC236}">
                <a16:creationId xmlns:a16="http://schemas.microsoft.com/office/drawing/2014/main" id="{B6C3E573-B7E6-9FA2-8C06-589C475C0563}"/>
              </a:ext>
            </a:extLst>
          </p:cNvPr>
          <p:cNvSpPr/>
          <p:nvPr/>
        </p:nvSpPr>
        <p:spPr>
          <a:xfrm>
            <a:off x="11404599" y="60071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Star: 5 Points 6">
            <a:extLst>
              <a:ext uri="{FF2B5EF4-FFF2-40B4-BE49-F238E27FC236}">
                <a16:creationId xmlns:a16="http://schemas.microsoft.com/office/drawing/2014/main" id="{7D4CD89D-F365-25AA-FEB7-E6F93E59130A}"/>
              </a:ext>
            </a:extLst>
          </p:cNvPr>
          <p:cNvSpPr/>
          <p:nvPr/>
        </p:nvSpPr>
        <p:spPr>
          <a:xfrm>
            <a:off x="11556999" y="61595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829802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29BD24-297C-1EA1-A540-C66AC9A089AD}"/>
              </a:ext>
            </a:extLst>
          </p:cNvPr>
          <p:cNvPicPr>
            <a:picLocks noChangeAspect="1"/>
          </p:cNvPicPr>
          <p:nvPr/>
        </p:nvPicPr>
        <p:blipFill>
          <a:blip r:embed="rId2"/>
          <a:stretch>
            <a:fillRect/>
          </a:stretch>
        </p:blipFill>
        <p:spPr>
          <a:xfrm>
            <a:off x="518695" y="334490"/>
            <a:ext cx="10022305" cy="6155210"/>
          </a:xfrm>
          <a:prstGeom prst="rect">
            <a:avLst/>
          </a:prstGeom>
          <a:ln w="38100">
            <a:solidFill>
              <a:srgbClr val="C6C6C6"/>
            </a:solidFill>
          </a:ln>
        </p:spPr>
      </p:pic>
      <p:sp>
        <p:nvSpPr>
          <p:cNvPr id="5" name="Star: 5 Points 4">
            <a:extLst>
              <a:ext uri="{FF2B5EF4-FFF2-40B4-BE49-F238E27FC236}">
                <a16:creationId xmlns:a16="http://schemas.microsoft.com/office/drawing/2014/main" id="{577B806F-7136-AF60-7374-FE990EC4A052}"/>
              </a:ext>
            </a:extLst>
          </p:cNvPr>
          <p:cNvSpPr/>
          <p:nvPr/>
        </p:nvSpPr>
        <p:spPr>
          <a:xfrm>
            <a:off x="10782299" y="51308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Star: 5 Points 5">
            <a:extLst>
              <a:ext uri="{FF2B5EF4-FFF2-40B4-BE49-F238E27FC236}">
                <a16:creationId xmlns:a16="http://schemas.microsoft.com/office/drawing/2014/main" id="{20522B0F-1EF7-EEA7-AB6A-5D0A08C77751}"/>
              </a:ext>
            </a:extLst>
          </p:cNvPr>
          <p:cNvSpPr/>
          <p:nvPr/>
        </p:nvSpPr>
        <p:spPr>
          <a:xfrm>
            <a:off x="10934699" y="52832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Star: 5 Points 6">
            <a:extLst>
              <a:ext uri="{FF2B5EF4-FFF2-40B4-BE49-F238E27FC236}">
                <a16:creationId xmlns:a16="http://schemas.microsoft.com/office/drawing/2014/main" id="{CA370F22-56F1-AD48-DACB-E9069330DB4E}"/>
              </a:ext>
            </a:extLst>
          </p:cNvPr>
          <p:cNvSpPr/>
          <p:nvPr/>
        </p:nvSpPr>
        <p:spPr>
          <a:xfrm>
            <a:off x="11087099" y="54356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8" name="Star: 5 Points 7">
            <a:extLst>
              <a:ext uri="{FF2B5EF4-FFF2-40B4-BE49-F238E27FC236}">
                <a16:creationId xmlns:a16="http://schemas.microsoft.com/office/drawing/2014/main" id="{A364F1C2-F59C-2321-6B89-1CFA5EEE4098}"/>
              </a:ext>
            </a:extLst>
          </p:cNvPr>
          <p:cNvSpPr/>
          <p:nvPr/>
        </p:nvSpPr>
        <p:spPr>
          <a:xfrm>
            <a:off x="11239499" y="55880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9" name="TextBox 8">
            <a:extLst>
              <a:ext uri="{FF2B5EF4-FFF2-40B4-BE49-F238E27FC236}">
                <a16:creationId xmlns:a16="http://schemas.microsoft.com/office/drawing/2014/main" id="{C9731D49-3132-1892-FFF4-408F68DBBA1F}"/>
              </a:ext>
            </a:extLst>
          </p:cNvPr>
          <p:cNvSpPr txBox="1"/>
          <p:nvPr/>
        </p:nvSpPr>
        <p:spPr>
          <a:xfrm>
            <a:off x="10955582" y="6248400"/>
            <a:ext cx="1045735" cy="369332"/>
          </a:xfrm>
          <a:prstGeom prst="rect">
            <a:avLst/>
          </a:prstGeom>
          <a:noFill/>
        </p:spPr>
        <p:txBody>
          <a:bodyPr wrap="none" rtlCol="0">
            <a:spAutoFit/>
          </a:bodyPr>
          <a:lstStyle/>
          <a:p>
            <a:r>
              <a:rPr lang="cy-GB" noProof="0" dirty="0"/>
              <a:t>Ymestyn</a:t>
            </a:r>
          </a:p>
        </p:txBody>
      </p:sp>
    </p:spTree>
    <p:extLst>
      <p:ext uri="{BB962C8B-B14F-4D97-AF65-F5344CB8AC3E}">
        <p14:creationId xmlns:p14="http://schemas.microsoft.com/office/powerpoint/2010/main" val="4261851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E96013A-2E58-E075-31AA-0621B336AD0C}"/>
              </a:ext>
            </a:extLst>
          </p:cNvPr>
          <p:cNvSpPr txBox="1"/>
          <p:nvPr/>
        </p:nvSpPr>
        <p:spPr>
          <a:xfrm>
            <a:off x="939800" y="1247421"/>
            <a:ext cx="8216900" cy="3558795"/>
          </a:xfrm>
          <a:prstGeom prst="rect">
            <a:avLst/>
          </a:prstGeom>
          <a:noFill/>
        </p:spPr>
        <p:txBody>
          <a:bodyPr wrap="square">
            <a:spAutoFit/>
          </a:bodyPr>
          <a:lstStyle/>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AOLE</a:t>
            </a:r>
            <a:r>
              <a:rPr lang="cy-GB" sz="1800" dirty="0">
                <a:effectLst/>
                <a:latin typeface="Aptos" panose="020B0004020202020204" pitchFamily="34" charset="0"/>
                <a:ea typeface="Aptos" panose="020B0004020202020204" pitchFamily="34" charset="0"/>
                <a:cs typeface="Arial" panose="020B0604020202020204" pitchFamily="34" charset="0"/>
              </a:rPr>
              <a:t>: Y Dyniaethau</a:t>
            </a:r>
            <a:r>
              <a:rPr lang="cy-GB" sz="1800" b="1" u="sng" dirty="0">
                <a:effectLst/>
                <a:latin typeface="Aptos" panose="020B0004020202020204" pitchFamily="34" charset="0"/>
                <a:ea typeface="Aptos" panose="020B0004020202020204" pitchFamily="34" charset="0"/>
                <a:cs typeface="Arial" panose="020B0604020202020204" pitchFamily="34" charset="0"/>
              </a:rPr>
              <a:t>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Ffocws iaith</a:t>
            </a:r>
            <a:r>
              <a:rPr lang="cy-GB" sz="1800" dirty="0">
                <a:effectLst/>
                <a:latin typeface="Aptos" panose="020B0004020202020204" pitchFamily="34" charset="0"/>
                <a:ea typeface="Aptos" panose="020B0004020202020204" pitchFamily="34" charset="0"/>
                <a:cs typeface="Arial" panose="020B0604020202020204" pitchFamily="34" charset="0"/>
              </a:rPr>
              <a:t>: Darllen</a:t>
            </a:r>
          </a:p>
          <a:p>
            <a:pPr>
              <a:lnSpc>
                <a:spcPct val="107000"/>
              </a:lnSpc>
              <a:spcAft>
                <a:spcPts val="800"/>
              </a:spcAft>
            </a:pPr>
            <a:r>
              <a:rPr lang="cy-GB" sz="1800" b="1" u="sng" dirty="0">
                <a:effectLst/>
                <a:latin typeface="Aptos" panose="020B0004020202020204" pitchFamily="34" charset="0"/>
                <a:ea typeface="Aptos" panose="020B0004020202020204" pitchFamily="34" charset="0"/>
                <a:cs typeface="Arial" panose="020B0604020202020204" pitchFamily="34" charset="0"/>
              </a:rPr>
              <a:t>Nod y wers</a:t>
            </a:r>
            <a:r>
              <a:rPr lang="cy-GB" sz="1800" u="sng" dirty="0">
                <a:effectLst/>
                <a:latin typeface="Aptos" panose="020B0004020202020204" pitchFamily="34" charset="0"/>
                <a:ea typeface="Aptos" panose="020B0004020202020204" pitchFamily="34" charset="0"/>
                <a:cs typeface="Arial" panose="020B0604020202020204" pitchFamily="34" charset="0"/>
              </a:rPr>
              <a:t>:</a:t>
            </a:r>
            <a:r>
              <a:rPr lang="cy-GB" sz="1800" dirty="0">
                <a:effectLst/>
                <a:latin typeface="Aptos" panose="020B0004020202020204" pitchFamily="34" charset="0"/>
                <a:ea typeface="Aptos" panose="020B0004020202020204" pitchFamily="34" charset="0"/>
                <a:cs typeface="Arial" panose="020B0604020202020204" pitchFamily="34" charset="0"/>
              </a:rPr>
              <a:t> </a:t>
            </a:r>
          </a:p>
          <a:p>
            <a:pPr>
              <a:lnSpc>
                <a:spcPct val="107000"/>
              </a:lnSpc>
              <a:spcAft>
                <a:spcPts val="800"/>
              </a:spcAft>
            </a:pP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Mae Dafad y Defaid yn teithio o gwmpas lleoedd enwog yng Nghastell-nedd. Mae rhaid i'r plant ddarllen y wybodaeth a chymryd atebion i'r cwestiynau.</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Darllenwch y wybodaeth.</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Atebwch y cwestiynau.</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*llenwch y bylchau</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 atebwch mewn brawddegau llawn</a:t>
            </a:r>
          </a:p>
        </p:txBody>
      </p:sp>
      <p:pic>
        <p:nvPicPr>
          <p:cNvPr id="29698" name="Picture 2" descr="Free Book Clipart, Transparent Book Images and Book png Files">
            <a:extLst>
              <a:ext uri="{FF2B5EF4-FFF2-40B4-BE49-F238E27FC236}">
                <a16:creationId xmlns:a16="http://schemas.microsoft.com/office/drawing/2014/main" id="{250788CC-1544-6579-6AC1-F3A85A958E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91700" y="0"/>
            <a:ext cx="2044700" cy="204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964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B91D8047-7D3A-5AF9-1094-509BA5AC2135}"/>
              </a:ext>
            </a:extLst>
          </p:cNvPr>
          <p:cNvSpPr>
            <a:spLocks noChangeArrowheads="1"/>
          </p:cNvSpPr>
          <p:nvPr/>
        </p:nvSpPr>
        <p:spPr bwMode="auto">
          <a:xfrm>
            <a:off x="6719315" y="509408"/>
            <a:ext cx="5061859"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noProof="0" dirty="0">
                <a:ln>
                  <a:noFill/>
                </a:ln>
                <a:solidFill>
                  <a:schemeClr val="tx1"/>
                </a:solidFill>
                <a:effectLst/>
                <a:latin typeface="Comic Sans MS" panose="030F0702030302020204" pitchFamily="66" charset="0"/>
              </a:rPr>
              <a:t>Dyma Dafydd y </a:t>
            </a:r>
            <a:r>
              <a:rPr kumimoji="0" lang="cy-GB" sz="2400" b="0" i="0" u="none" strike="noStrike" cap="none" normalizeH="0" baseline="0" noProof="0" dirty="0" err="1">
                <a:ln>
                  <a:noFill/>
                </a:ln>
                <a:solidFill>
                  <a:schemeClr val="tx1"/>
                </a:solidFill>
                <a:effectLst/>
                <a:latin typeface="Comic Sans MS" panose="030F0702030302020204" pitchFamily="66" charset="0"/>
              </a:rPr>
              <a:t>Defad</a:t>
            </a:r>
            <a:r>
              <a:rPr kumimoji="0" lang="cy-GB" sz="2400" b="0" i="0" u="none" strike="noStrike" cap="none" normalizeH="0" baseline="0" noProof="0" dirty="0">
                <a:ln>
                  <a:noFill/>
                </a:ln>
                <a:solidFill>
                  <a:schemeClr val="tx1"/>
                </a:solidFill>
                <a:effectLst/>
                <a:latin typeface="Comic Sans MS" panose="030F0702030302020204" pitchFamily="66" charset="0"/>
              </a:rPr>
              <a:t>. Dafydd ydy’r </a:t>
            </a:r>
            <a:r>
              <a:rPr kumimoji="0" lang="cy-GB" sz="2400" b="0" i="0" u="none" strike="noStrike" cap="none" normalizeH="0" baseline="0" noProof="0" dirty="0" err="1">
                <a:ln>
                  <a:noFill/>
                </a:ln>
                <a:solidFill>
                  <a:schemeClr val="tx1"/>
                </a:solidFill>
                <a:effectLst/>
                <a:latin typeface="Comic Sans MS" panose="030F0702030302020204" pitchFamily="66" charset="0"/>
              </a:rPr>
              <a:t>masgot</a:t>
            </a:r>
            <a:r>
              <a:rPr kumimoji="0" lang="cy-GB" sz="2400" b="0" i="0" u="none" strike="noStrike" cap="none" normalizeH="0" baseline="0" noProof="0" dirty="0">
                <a:ln>
                  <a:noFill/>
                </a:ln>
                <a:solidFill>
                  <a:schemeClr val="tx1"/>
                </a:solidFill>
                <a:effectLst/>
                <a:latin typeface="Comic Sans MS" panose="030F0702030302020204" pitchFamily="66" charset="0"/>
              </a:rPr>
              <a:t> dosbarth! Bydd Dafydd yn teithio o gwmpas Castell-nedd </a:t>
            </a:r>
            <a:r>
              <a:rPr lang="cy-GB" sz="2400" noProof="0" dirty="0">
                <a:latin typeface="Comic Sans MS" panose="030F0702030302020204" pitchFamily="66" charset="0"/>
              </a:rPr>
              <a:t>a dysgu am wahanol lefydd yng Nghastell-nedd.. </a:t>
            </a:r>
            <a:r>
              <a:rPr kumimoji="0" lang="cy-GB" sz="2400" b="0" i="0" u="none" strike="noStrike" cap="none" normalizeH="0" baseline="0" noProof="0" dirty="0">
                <a:ln>
                  <a:noFill/>
                </a:ln>
                <a:solidFill>
                  <a:schemeClr val="tx1"/>
                </a:solidFill>
                <a:effectLst/>
                <a:latin typeface="Comic Sans MS" panose="030F0702030302020204" pitchFamily="66" charset="0"/>
              </a:rPr>
              <a:t>Darllenwch y wybodaeth a helpwch Dafydd i ateb y cwestiynau.</a:t>
            </a:r>
          </a:p>
        </p:txBody>
      </p:sp>
      <p:pic>
        <p:nvPicPr>
          <p:cNvPr id="4" name="Picture 2" descr="A474 directions sign facing the A4230 in... © Jaggery :: Geograph ...">
            <a:extLst>
              <a:ext uri="{FF2B5EF4-FFF2-40B4-BE49-F238E27FC236}">
                <a16:creationId xmlns:a16="http://schemas.microsoft.com/office/drawing/2014/main" id="{5F46D7CE-3270-A0C4-9E1D-371B13F494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4167" b="30260"/>
          <a:stretch/>
        </p:blipFill>
        <p:spPr bwMode="auto">
          <a:xfrm>
            <a:off x="635978" y="951479"/>
            <a:ext cx="5362052" cy="52098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4FE7AFD5-AE35-565B-EC9F-F0ED0F8B43A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4269502" y="5180919"/>
            <a:ext cx="987917" cy="980395"/>
          </a:xfrm>
          <a:prstGeom prst="rect">
            <a:avLst/>
          </a:prstGeom>
        </p:spPr>
      </p:pic>
      <p:cxnSp>
        <p:nvCxnSpPr>
          <p:cNvPr id="6" name="Straight Arrow Connector 5">
            <a:extLst>
              <a:ext uri="{FF2B5EF4-FFF2-40B4-BE49-F238E27FC236}">
                <a16:creationId xmlns:a16="http://schemas.microsoft.com/office/drawing/2014/main" id="{AD41F0EF-45CE-E9EC-E420-F8340858A51D}"/>
              </a:ext>
            </a:extLst>
          </p:cNvPr>
          <p:cNvCxnSpPr>
            <a:cxnSpLocks/>
          </p:cNvCxnSpPr>
          <p:nvPr/>
        </p:nvCxnSpPr>
        <p:spPr>
          <a:xfrm flipH="1">
            <a:off x="5124499" y="2128728"/>
            <a:ext cx="1594816" cy="2855336"/>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pic>
        <p:nvPicPr>
          <p:cNvPr id="11" name="Picture 10">
            <a:extLst>
              <a:ext uri="{FF2B5EF4-FFF2-40B4-BE49-F238E27FC236}">
                <a16:creationId xmlns:a16="http://schemas.microsoft.com/office/drawing/2014/main" id="{E2D88FCD-FB7C-20C4-DF53-2CA8E9CFA2A9}"/>
              </a:ext>
            </a:extLst>
          </p:cNvPr>
          <p:cNvPicPr>
            <a:picLocks noChangeAspect="1"/>
          </p:cNvPicPr>
          <p:nvPr/>
        </p:nvPicPr>
        <p:blipFill>
          <a:blip r:embed="rId6"/>
          <a:stretch>
            <a:fillRect/>
          </a:stretch>
        </p:blipFill>
        <p:spPr>
          <a:xfrm>
            <a:off x="7525915" y="3837767"/>
            <a:ext cx="3831243" cy="2510825"/>
          </a:xfrm>
          <a:prstGeom prst="rect">
            <a:avLst/>
          </a:prstGeom>
        </p:spPr>
      </p:pic>
    </p:spTree>
    <p:extLst>
      <p:ext uri="{BB962C8B-B14F-4D97-AF65-F5344CB8AC3E}">
        <p14:creationId xmlns:p14="http://schemas.microsoft.com/office/powerpoint/2010/main" val="39766623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D12420C-3F58-2A04-26CB-A80F5B9CE2E2}"/>
              </a:ext>
            </a:extLst>
          </p:cNvPr>
          <p:cNvPicPr>
            <a:picLocks noChangeAspect="1"/>
          </p:cNvPicPr>
          <p:nvPr/>
        </p:nvPicPr>
        <p:blipFill>
          <a:blip r:embed="rId2"/>
          <a:stretch>
            <a:fillRect/>
          </a:stretch>
        </p:blipFill>
        <p:spPr>
          <a:xfrm>
            <a:off x="426557" y="1284514"/>
            <a:ext cx="6264468" cy="4691743"/>
          </a:xfrm>
          <a:prstGeom prst="rect">
            <a:avLst/>
          </a:prstGeom>
        </p:spPr>
      </p:pic>
      <p:pic>
        <p:nvPicPr>
          <p:cNvPr id="2" name="Picture 1">
            <a:extLst>
              <a:ext uri="{FF2B5EF4-FFF2-40B4-BE49-F238E27FC236}">
                <a16:creationId xmlns:a16="http://schemas.microsoft.com/office/drawing/2014/main" id="{9BA28A53-2229-C06C-1322-7D32473EAAE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4802902" y="4290234"/>
            <a:ext cx="1293098" cy="1283252"/>
          </a:xfrm>
          <a:prstGeom prst="rect">
            <a:avLst/>
          </a:prstGeom>
        </p:spPr>
      </p:pic>
      <p:sp>
        <p:nvSpPr>
          <p:cNvPr id="5" name="TextBox 4">
            <a:extLst>
              <a:ext uri="{FF2B5EF4-FFF2-40B4-BE49-F238E27FC236}">
                <a16:creationId xmlns:a16="http://schemas.microsoft.com/office/drawing/2014/main" id="{68A70C5B-52D9-797E-80D3-9D3E014E3A99}"/>
              </a:ext>
            </a:extLst>
          </p:cNvPr>
          <p:cNvSpPr txBox="1"/>
          <p:nvPr/>
        </p:nvSpPr>
        <p:spPr>
          <a:xfrm>
            <a:off x="7236986" y="1818811"/>
            <a:ext cx="4528457" cy="34163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noProof="0" dirty="0">
                <a:ln>
                  <a:noFill/>
                </a:ln>
                <a:solidFill>
                  <a:schemeClr val="tx1"/>
                </a:solidFill>
                <a:effectLst/>
                <a:latin typeface="Comic Sans MS" panose="030F0702030302020204" pitchFamily="66" charset="0"/>
              </a:rPr>
              <a:t>Mae Abaty Nedd yn Sgiwen. Roedd Abaty Nedd yn yr abaty mwyaf yng Nghymru. </a:t>
            </a:r>
            <a:r>
              <a:rPr lang="cy-GB" sz="2400" noProof="0" dirty="0">
                <a:latin typeface="Comic Sans MS" panose="030F0702030302020204" pitchFamily="66" charset="0"/>
              </a:rPr>
              <a:t>Cafodd</a:t>
            </a:r>
            <a:r>
              <a:rPr kumimoji="0" lang="cy-GB" sz="2400" b="0" i="0" u="none" strike="noStrike" cap="none" normalizeH="0" baseline="0" noProof="0" dirty="0">
                <a:ln>
                  <a:noFill/>
                </a:ln>
                <a:solidFill>
                  <a:schemeClr val="tx1"/>
                </a:solidFill>
                <a:effectLst/>
                <a:latin typeface="Comic Sans MS" panose="030F0702030302020204" pitchFamily="66" charset="0"/>
              </a:rPr>
              <a:t> Abaty Nedd </a:t>
            </a:r>
            <a:r>
              <a:rPr lang="cy-GB" sz="2400" noProof="0" dirty="0">
                <a:latin typeface="Comic Sans MS" panose="030F0702030302020204" pitchFamily="66" charset="0"/>
              </a:rPr>
              <a:t>ei adeiladu </a:t>
            </a:r>
            <a:r>
              <a:rPr kumimoji="0" lang="cy-GB" sz="2400" b="0" i="0" u="none" strike="noStrike" cap="none" normalizeH="0" baseline="0" noProof="0" dirty="0">
                <a:ln>
                  <a:noFill/>
                </a:ln>
                <a:solidFill>
                  <a:schemeClr val="tx1"/>
                </a:solidFill>
                <a:effectLst/>
                <a:latin typeface="Comic Sans MS" panose="030F0702030302020204" pitchFamily="66" charset="0"/>
              </a:rPr>
              <a:t>yn 1129. Roedd pump deg o </a:t>
            </a:r>
            <a:r>
              <a:rPr lang="cy-GB" sz="2400" noProof="0" dirty="0">
                <a:latin typeface="Comic Sans MS" panose="030F0702030302020204" pitchFamily="66" charset="0"/>
              </a:rPr>
              <a:t>mynach</a:t>
            </a:r>
            <a:r>
              <a:rPr kumimoji="0" lang="cy-GB" sz="2400" b="0" i="0" u="none" strike="noStrike" cap="none" normalizeH="0" baseline="0" noProof="0" dirty="0">
                <a:ln>
                  <a:noFill/>
                </a:ln>
                <a:solidFill>
                  <a:schemeClr val="tx1"/>
                </a:solidFill>
                <a:effectLst/>
                <a:latin typeface="Comic Sans MS" panose="030F0702030302020204" pitchFamily="66" charset="0"/>
              </a:rPr>
              <a:t> yn byw yn Abaty </a:t>
            </a:r>
            <a:r>
              <a:rPr lang="cy-GB" sz="2400" noProof="0" dirty="0">
                <a:latin typeface="Comic Sans MS" panose="030F0702030302020204" pitchFamily="66" charset="0"/>
              </a:rPr>
              <a:t>Nedd</a:t>
            </a:r>
            <a:r>
              <a:rPr kumimoji="0" lang="cy-GB" sz="2400" b="0" i="0" u="none" strike="noStrike" cap="none" normalizeH="0" baseline="0" noProof="0" dirty="0">
                <a:ln>
                  <a:noFill/>
                </a:ln>
                <a:solidFill>
                  <a:schemeClr val="tx1"/>
                </a:solidFill>
                <a:effectLst/>
                <a:latin typeface="Comic Sans MS" panose="030F0702030302020204" pitchFamily="66" charset="0"/>
              </a:rPr>
              <a:t>. Yr Enw ein hysgol, "Ysgol Gynradd Abbey," ar ôl Abaty Nedd.</a:t>
            </a:r>
          </a:p>
        </p:txBody>
      </p:sp>
      <p:sp>
        <p:nvSpPr>
          <p:cNvPr id="6" name="Rectangle 5">
            <a:extLst>
              <a:ext uri="{FF2B5EF4-FFF2-40B4-BE49-F238E27FC236}">
                <a16:creationId xmlns:a16="http://schemas.microsoft.com/office/drawing/2014/main" id="{50738A94-FEDF-7151-1761-2308FA2995DE}"/>
              </a:ext>
            </a:extLst>
          </p:cNvPr>
          <p:cNvSpPr/>
          <p:nvPr/>
        </p:nvSpPr>
        <p:spPr>
          <a:xfrm>
            <a:off x="4048003" y="202363"/>
            <a:ext cx="4095994" cy="923330"/>
          </a:xfrm>
          <a:prstGeom prst="rect">
            <a:avLst/>
          </a:prstGeom>
          <a:noFill/>
        </p:spPr>
        <p:txBody>
          <a:bodyPr wrap="none" lIns="91440" tIns="45720" rIns="91440" bIns="45720">
            <a:spAutoFit/>
          </a:bodyPr>
          <a:lstStyle/>
          <a:p>
            <a:pPr algn="ctr"/>
            <a:r>
              <a:rPr lang="cy-GB" sz="5400" b="0" u="sng" cap="none" spc="0" noProof="0" dirty="0">
                <a:ln w="0"/>
                <a:solidFill>
                  <a:schemeClr val="tx1"/>
                </a:solidFill>
                <a:effectLst>
                  <a:outerShdw blurRad="38100" dist="19050" dir="2700000" algn="tl" rotWithShape="0">
                    <a:schemeClr val="dk1">
                      <a:alpha val="40000"/>
                    </a:schemeClr>
                  </a:outerShdw>
                </a:effectLst>
                <a:latin typeface="Comic Sans MS" panose="030F0702030302020204" pitchFamily="66" charset="0"/>
              </a:rPr>
              <a:t>Abaty Nedd</a:t>
            </a:r>
          </a:p>
        </p:txBody>
      </p:sp>
      <p:sp>
        <p:nvSpPr>
          <p:cNvPr id="7" name="Rounded Rectangular Callout 3">
            <a:extLst>
              <a:ext uri="{FF2B5EF4-FFF2-40B4-BE49-F238E27FC236}">
                <a16:creationId xmlns:a16="http://schemas.microsoft.com/office/drawing/2014/main" id="{47780688-5AD9-4155-A486-0425E4DAA246}"/>
              </a:ext>
            </a:extLst>
          </p:cNvPr>
          <p:cNvSpPr/>
          <p:nvPr/>
        </p:nvSpPr>
        <p:spPr>
          <a:xfrm>
            <a:off x="1695127" y="4724693"/>
            <a:ext cx="2983995" cy="414333"/>
          </a:xfrm>
          <a:prstGeom prst="wedgeRoundRectCallout">
            <a:avLst>
              <a:gd name="adj1" fmla="val 62707"/>
              <a:gd name="adj2" fmla="val -33757"/>
              <a:gd name="adj3" fmla="val 16667"/>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noProof="0" dirty="0" err="1">
                <a:solidFill>
                  <a:schemeClr val="tx1"/>
                </a:solidFill>
                <a:latin typeface="Comic Sans MS" panose="030F0702030302020204" pitchFamily="66" charset="0"/>
                <a:cs typeface="Cavolini" panose="03000502040302020204" pitchFamily="66" charset="0"/>
              </a:rPr>
              <a:t>Waw</a:t>
            </a:r>
            <a:r>
              <a:rPr lang="cy-GB" noProof="0" dirty="0">
                <a:solidFill>
                  <a:schemeClr val="tx1"/>
                </a:solidFill>
                <a:latin typeface="Comic Sans MS" panose="030F0702030302020204" pitchFamily="66" charset="0"/>
                <a:cs typeface="Cavolini" panose="03000502040302020204" pitchFamily="66" charset="0"/>
              </a:rPr>
              <a:t>! Beth ydy hwn</a:t>
            </a:r>
            <a:r>
              <a:rPr lang="cy-GB" noProof="0" dirty="0">
                <a:solidFill>
                  <a:schemeClr val="tx1"/>
                </a:solidFill>
                <a:latin typeface="Cavolini" panose="03000502040302020204" pitchFamily="66" charset="0"/>
                <a:cs typeface="Cavolini" panose="03000502040302020204" pitchFamily="66" charset="0"/>
              </a:rPr>
              <a:t>?</a:t>
            </a:r>
            <a:endParaRPr lang="cy-GB" sz="4000" noProof="0" dirty="0">
              <a:solidFill>
                <a:schemeClr val="tx1"/>
              </a:solidFill>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21277550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3660B7-6433-4FE5-2118-98102AFA09E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688103" y="4223398"/>
            <a:ext cx="2523184" cy="2503972"/>
          </a:xfrm>
          <a:prstGeom prst="rect">
            <a:avLst/>
          </a:prstGeom>
        </p:spPr>
      </p:pic>
      <p:sp>
        <p:nvSpPr>
          <p:cNvPr id="4" name="Rectangle 3">
            <a:extLst>
              <a:ext uri="{FF2B5EF4-FFF2-40B4-BE49-F238E27FC236}">
                <a16:creationId xmlns:a16="http://schemas.microsoft.com/office/drawing/2014/main" id="{76119288-62A1-E1CF-B923-0A3601A1F3FD}"/>
              </a:ext>
            </a:extLst>
          </p:cNvPr>
          <p:cNvSpPr/>
          <p:nvPr/>
        </p:nvSpPr>
        <p:spPr>
          <a:xfrm>
            <a:off x="1428355" y="2989106"/>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A5CF521B-A325-5924-BDB7-35B8DEDAA6FE}"/>
              </a:ext>
            </a:extLst>
          </p:cNvPr>
          <p:cNvSpPr>
            <a:spLocks noChangeArrowheads="1"/>
          </p:cNvSpPr>
          <p:nvPr/>
        </p:nvSpPr>
        <p:spPr bwMode="auto">
          <a:xfrm>
            <a:off x="4241899" y="1037640"/>
            <a:ext cx="7988084" cy="4782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Abaty Nedd.</a:t>
            </a:r>
            <a:endParaRPr lang="cy-GB" sz="2400" u="sng"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cy-GB" sz="2400" noProof="0" dirty="0">
                <a:effectLst/>
                <a:latin typeface="Comic Sans MS" panose="030F0702030302020204" pitchFamily="66" charset="0"/>
                <a:ea typeface="Aptos" panose="020B0004020202020204" pitchFamily="34" charset="0"/>
                <a:cs typeface="Arial" panose="020B0604020202020204" pitchFamily="34" charset="0"/>
              </a:rPr>
              <a:t>Ble mae Abaty Nedd?</a:t>
            </a:r>
          </a:p>
          <a:p>
            <a:pPr lvl="0">
              <a:lnSpc>
                <a:spcPct val="107000"/>
              </a:lnSpc>
            </a:pPr>
            <a:r>
              <a:rPr lang="cy-GB" sz="2400" noProof="0" dirty="0">
                <a:latin typeface="Comic Sans MS" panose="030F0702030302020204" pitchFamily="66" charset="0"/>
                <a:ea typeface="Aptos" panose="020B0004020202020204" pitchFamily="34" charset="0"/>
                <a:cs typeface="Arial" panose="020B0604020202020204" pitchFamily="34" charset="0"/>
              </a:rPr>
              <a:t>Mae Abaty Nedd yn _________. </a:t>
            </a:r>
            <a:br>
              <a:rPr lang="cy-GB" sz="2400" noProof="0" dirty="0">
                <a:latin typeface="Comic Sans MS" panose="030F0702030302020204" pitchFamily="66" charset="0"/>
                <a:ea typeface="Aptos" panose="020B0004020202020204" pitchFamily="34" charset="0"/>
                <a:cs typeface="Arial" panose="020B0604020202020204" pitchFamily="34" charset="0"/>
              </a:rPr>
            </a:b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latin typeface="Comic Sans MS" panose="030F0702030302020204" pitchFamily="66" charset="0"/>
                <a:ea typeface="Aptos" panose="020B0004020202020204" pitchFamily="34" charset="0"/>
                <a:cs typeface="Arial" panose="020B0604020202020204" pitchFamily="34" charset="0"/>
              </a:rPr>
              <a:t>2. </a:t>
            </a:r>
            <a:r>
              <a:rPr lang="cy-GB" sz="2400" noProof="0" dirty="0">
                <a:effectLst/>
                <a:latin typeface="Comic Sans MS" panose="030F0702030302020204" pitchFamily="66" charset="0"/>
                <a:ea typeface="Aptos" panose="020B0004020202020204" pitchFamily="34" charset="0"/>
                <a:cs typeface="Arial" panose="020B0604020202020204" pitchFamily="34" charset="0"/>
              </a:rPr>
              <a:t>Pryd cafodd Abaty Nedd </a:t>
            </a:r>
            <a:r>
              <a:rPr lang="cy-GB" sz="2400" noProof="0" dirty="0">
                <a:latin typeface="Comic Sans MS" panose="030F0702030302020204" pitchFamily="66" charset="0"/>
              </a:rPr>
              <a:t>ei adeiladu</a:t>
            </a:r>
            <a:r>
              <a:rPr lang="cy-GB" sz="2400" noProof="0" dirty="0">
                <a:effectLst/>
                <a:latin typeface="Comic Sans MS" panose="030F0702030302020204" pitchFamily="66" charset="0"/>
                <a:ea typeface="Aptos" panose="020B0004020202020204" pitchFamily="34" charset="0"/>
                <a:cs typeface="Arial" panose="020B0604020202020204" pitchFamily="34" charset="0"/>
              </a:rPr>
              <a:t>?</a:t>
            </a:r>
          </a:p>
          <a:p>
            <a:pPr lvl="0">
              <a:lnSpc>
                <a:spcPct val="107000"/>
              </a:lnSpc>
            </a:pPr>
            <a:r>
              <a:rPr lang="cy-GB" sz="2400" noProof="0" dirty="0">
                <a:latin typeface="Comic Sans MS" panose="030F0702030302020204" pitchFamily="66" charset="0"/>
              </a:rPr>
              <a:t>Cafodd Abaty Nedd ei adeiladu  ________________.</a:t>
            </a:r>
          </a:p>
          <a:p>
            <a:pPr lvl="0">
              <a:lnSpc>
                <a:spcPct val="107000"/>
              </a:lnSpc>
              <a:spcAft>
                <a:spcPts val="800"/>
              </a:spcAft>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lvl="0">
              <a:lnSpc>
                <a:spcPct val="107000"/>
              </a:lnSpc>
              <a:spcAft>
                <a:spcPts val="800"/>
              </a:spcAft>
            </a:pPr>
            <a:r>
              <a:rPr lang="cy-GB" sz="2400" noProof="0" dirty="0">
                <a:effectLst/>
                <a:latin typeface="Comic Sans MS" panose="030F0702030302020204" pitchFamily="66" charset="0"/>
                <a:ea typeface="Aptos" panose="020B0004020202020204" pitchFamily="34" charset="0"/>
                <a:cs typeface="Arial" panose="020B0604020202020204" pitchFamily="34" charset="0"/>
              </a:rPr>
              <a:t>3. Sawl mynach oedd yn byw yn Abaty Nedd?</a:t>
            </a:r>
          </a:p>
          <a:p>
            <a:pPr lvl="0">
              <a:lnSpc>
                <a:spcPct val="107000"/>
              </a:lnSpc>
              <a:spcAft>
                <a:spcPts val="800"/>
              </a:spcAft>
            </a:pPr>
            <a:r>
              <a:rPr lang="cy-GB" sz="2400" noProof="0" dirty="0">
                <a:latin typeface="Comic Sans MS" panose="030F0702030302020204" pitchFamily="66" charset="0"/>
                <a:ea typeface="Aptos" panose="020B0004020202020204" pitchFamily="34" charset="0"/>
                <a:cs typeface="Arial" panose="020B0604020202020204" pitchFamily="34" charset="0"/>
              </a:rPr>
              <a:t>Roedd _________ mynach yn byw yn Abaty Nedd.</a:t>
            </a: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cy-GB" sz="2800" b="0" i="0" u="none" strike="noStrike" cap="none" normalizeH="0" baseline="0" noProof="0" dirty="0">
              <a:ln>
                <a:noFill/>
              </a:ln>
              <a:solidFill>
                <a:schemeClr val="tx1"/>
              </a:solidFill>
              <a:effectLst/>
              <a:latin typeface="Comic Sans MS" panose="030F0702030302020204" pitchFamily="66" charset="0"/>
            </a:endParaRPr>
          </a:p>
        </p:txBody>
      </p:sp>
      <p:sp>
        <p:nvSpPr>
          <p:cNvPr id="7" name="Star: 5 Points 6">
            <a:extLst>
              <a:ext uri="{FF2B5EF4-FFF2-40B4-BE49-F238E27FC236}">
                <a16:creationId xmlns:a16="http://schemas.microsoft.com/office/drawing/2014/main" id="{2EEE199B-6517-A707-A436-743E3FB2D19A}"/>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611974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0A90A-B038-F0C3-CFFE-F27038332C0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2B1A63F-3158-00E4-1AAC-799B87F7DD8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688103" y="4223398"/>
            <a:ext cx="2523184" cy="2503972"/>
          </a:xfrm>
          <a:prstGeom prst="rect">
            <a:avLst/>
          </a:prstGeom>
        </p:spPr>
      </p:pic>
      <p:sp>
        <p:nvSpPr>
          <p:cNvPr id="4" name="Rectangle 3">
            <a:extLst>
              <a:ext uri="{FF2B5EF4-FFF2-40B4-BE49-F238E27FC236}">
                <a16:creationId xmlns:a16="http://schemas.microsoft.com/office/drawing/2014/main" id="{5D65D885-513A-D993-2532-C63BD98E0033}"/>
              </a:ext>
            </a:extLst>
          </p:cNvPr>
          <p:cNvSpPr/>
          <p:nvPr/>
        </p:nvSpPr>
        <p:spPr>
          <a:xfrm>
            <a:off x="1428355" y="2989106"/>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A839E023-4BE1-C623-ED6B-94E32252669D}"/>
              </a:ext>
            </a:extLst>
          </p:cNvPr>
          <p:cNvSpPr>
            <a:spLocks noChangeArrowheads="1"/>
          </p:cNvSpPr>
          <p:nvPr/>
        </p:nvSpPr>
        <p:spPr bwMode="auto">
          <a:xfrm>
            <a:off x="4241899" y="1037640"/>
            <a:ext cx="6596678" cy="4782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Abaty Nedd.</a:t>
            </a:r>
            <a:endParaRPr lang="cy-GB" sz="2400" u="sng"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cy-GB" sz="2400" noProof="0" dirty="0">
                <a:effectLst/>
                <a:latin typeface="Comic Sans MS" panose="030F0702030302020204" pitchFamily="66" charset="0"/>
                <a:ea typeface="Aptos" panose="020B0004020202020204" pitchFamily="34" charset="0"/>
                <a:cs typeface="Arial" panose="020B0604020202020204" pitchFamily="34" charset="0"/>
              </a:rPr>
              <a:t>Ble mae Abaty Nedd?</a:t>
            </a:r>
          </a:p>
          <a:p>
            <a:pPr lvl="0">
              <a:lnSpc>
                <a:spcPct val="107000"/>
              </a:lnSpc>
            </a:pPr>
            <a:r>
              <a:rPr lang="cy-GB" sz="2400" noProof="0" dirty="0">
                <a:latin typeface="Comic Sans MS" panose="030F0702030302020204" pitchFamily="66" charset="0"/>
                <a:ea typeface="Aptos" panose="020B0004020202020204" pitchFamily="34" charset="0"/>
                <a:cs typeface="Arial" panose="020B0604020202020204" pitchFamily="34" charset="0"/>
              </a:rPr>
              <a:t>_________________________. </a:t>
            </a:r>
            <a:br>
              <a:rPr lang="cy-GB" sz="2400" noProof="0" dirty="0">
                <a:latin typeface="Comic Sans MS" panose="030F0702030302020204" pitchFamily="66" charset="0"/>
                <a:ea typeface="Aptos" panose="020B0004020202020204" pitchFamily="34" charset="0"/>
                <a:cs typeface="Arial" panose="020B0604020202020204" pitchFamily="34" charset="0"/>
              </a:rPr>
            </a:b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latin typeface="Comic Sans MS" panose="030F0702030302020204" pitchFamily="66" charset="0"/>
                <a:ea typeface="Aptos" panose="020B0004020202020204" pitchFamily="34" charset="0"/>
                <a:cs typeface="Arial" panose="020B0604020202020204" pitchFamily="34" charset="0"/>
              </a:rPr>
              <a:t>2. </a:t>
            </a:r>
            <a:r>
              <a:rPr lang="cy-GB" sz="2400" noProof="0" dirty="0">
                <a:effectLst/>
                <a:latin typeface="Comic Sans MS" panose="030F0702030302020204" pitchFamily="66" charset="0"/>
                <a:ea typeface="Aptos" panose="020B0004020202020204" pitchFamily="34" charset="0"/>
                <a:cs typeface="Arial" panose="020B0604020202020204" pitchFamily="34" charset="0"/>
              </a:rPr>
              <a:t>Pryd cafodd Abaty Nedd </a:t>
            </a:r>
            <a:r>
              <a:rPr lang="cy-GB" sz="2400" noProof="0" dirty="0">
                <a:latin typeface="Comic Sans MS" panose="030F0702030302020204" pitchFamily="66" charset="0"/>
              </a:rPr>
              <a:t>ei adeiladu</a:t>
            </a:r>
            <a:r>
              <a:rPr lang="cy-GB" sz="2400" noProof="0" dirty="0">
                <a:effectLst/>
                <a:latin typeface="Comic Sans MS" panose="030F0702030302020204" pitchFamily="66" charset="0"/>
                <a:ea typeface="Aptos" panose="020B0004020202020204" pitchFamily="34" charset="0"/>
                <a:cs typeface="Arial" panose="020B0604020202020204" pitchFamily="34" charset="0"/>
              </a:rPr>
              <a:t> ?</a:t>
            </a:r>
          </a:p>
          <a:p>
            <a:pPr lvl="0">
              <a:lnSpc>
                <a:spcPct val="107000"/>
              </a:lnSpc>
            </a:pPr>
            <a:r>
              <a:rPr lang="cy-GB" sz="2400" noProof="0" dirty="0">
                <a:latin typeface="Comic Sans MS" panose="030F0702030302020204" pitchFamily="66" charset="0"/>
              </a:rPr>
              <a:t>_________________________.</a:t>
            </a:r>
          </a:p>
          <a:p>
            <a:pPr lvl="0">
              <a:lnSpc>
                <a:spcPct val="107000"/>
              </a:lnSpc>
              <a:spcAft>
                <a:spcPts val="800"/>
              </a:spcAft>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lvl="0">
              <a:lnSpc>
                <a:spcPct val="107000"/>
              </a:lnSpc>
              <a:spcAft>
                <a:spcPts val="800"/>
              </a:spcAft>
            </a:pPr>
            <a:r>
              <a:rPr lang="cy-GB" sz="2400" noProof="0" dirty="0">
                <a:effectLst/>
                <a:latin typeface="Comic Sans MS" panose="030F0702030302020204" pitchFamily="66" charset="0"/>
                <a:ea typeface="Aptos" panose="020B0004020202020204" pitchFamily="34" charset="0"/>
                <a:cs typeface="Arial" panose="020B0604020202020204" pitchFamily="34" charset="0"/>
              </a:rPr>
              <a:t>3. Sawl mynach oedd yn byw yn Abaty Nedd?</a:t>
            </a:r>
          </a:p>
          <a:p>
            <a:pPr lvl="0">
              <a:lnSpc>
                <a:spcPct val="107000"/>
              </a:lnSpc>
              <a:spcAft>
                <a:spcPts val="800"/>
              </a:spcAft>
            </a:pPr>
            <a:r>
              <a:rPr lang="cy-GB" sz="2400" noProof="0" dirty="0">
                <a:latin typeface="Comic Sans MS" panose="030F0702030302020204" pitchFamily="66" charset="0"/>
                <a:ea typeface="Aptos" panose="020B0004020202020204" pitchFamily="34" charset="0"/>
                <a:cs typeface="Arial" panose="020B0604020202020204" pitchFamily="34" charset="0"/>
              </a:rPr>
              <a:t>_________________________.</a:t>
            </a: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cy-GB" sz="2800" b="0" i="0" u="none" strike="noStrike" cap="none" normalizeH="0" baseline="0" noProof="0" dirty="0">
              <a:ln>
                <a:noFill/>
              </a:ln>
              <a:solidFill>
                <a:schemeClr val="tx1"/>
              </a:solidFill>
              <a:effectLst/>
              <a:latin typeface="Comic Sans MS" panose="030F0702030302020204" pitchFamily="66" charset="0"/>
            </a:endParaRPr>
          </a:p>
        </p:txBody>
      </p:sp>
      <p:sp>
        <p:nvSpPr>
          <p:cNvPr id="2" name="Star: 5 Points 1">
            <a:extLst>
              <a:ext uri="{FF2B5EF4-FFF2-40B4-BE49-F238E27FC236}">
                <a16:creationId xmlns:a16="http://schemas.microsoft.com/office/drawing/2014/main" id="{CFB57CEF-AEEB-3C54-4842-69523A40C758}"/>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Star: 5 Points 4">
            <a:extLst>
              <a:ext uri="{FF2B5EF4-FFF2-40B4-BE49-F238E27FC236}">
                <a16:creationId xmlns:a16="http://schemas.microsoft.com/office/drawing/2014/main" id="{7F6506C5-6247-7154-BF0F-2A92935DCD13}"/>
              </a:ext>
            </a:extLst>
          </p:cNvPr>
          <p:cNvSpPr/>
          <p:nvPr/>
        </p:nvSpPr>
        <p:spPr>
          <a:xfrm>
            <a:off x="11404599" y="60071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Star: 5 Points 6">
            <a:extLst>
              <a:ext uri="{FF2B5EF4-FFF2-40B4-BE49-F238E27FC236}">
                <a16:creationId xmlns:a16="http://schemas.microsoft.com/office/drawing/2014/main" id="{59644A12-DA7B-B158-7B9D-CFB560BD440A}"/>
              </a:ext>
            </a:extLst>
          </p:cNvPr>
          <p:cNvSpPr/>
          <p:nvPr/>
        </p:nvSpPr>
        <p:spPr>
          <a:xfrm>
            <a:off x="11556999" y="61595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14846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C79DAE-5316-E0DA-0F8C-5BFE2C2488A3}"/>
              </a:ext>
            </a:extLst>
          </p:cNvPr>
          <p:cNvPicPr>
            <a:picLocks noChangeAspect="1"/>
          </p:cNvPicPr>
          <p:nvPr/>
        </p:nvPicPr>
        <p:blipFill>
          <a:blip r:embed="rId2"/>
          <a:stretch>
            <a:fillRect/>
          </a:stretch>
        </p:blipFill>
        <p:spPr>
          <a:xfrm>
            <a:off x="5155562" y="1487262"/>
            <a:ext cx="6644551" cy="4423682"/>
          </a:xfrm>
          <a:prstGeom prst="rect">
            <a:avLst/>
          </a:prstGeom>
        </p:spPr>
      </p:pic>
      <p:sp>
        <p:nvSpPr>
          <p:cNvPr id="5" name="Rectangle 4">
            <a:extLst>
              <a:ext uri="{FF2B5EF4-FFF2-40B4-BE49-F238E27FC236}">
                <a16:creationId xmlns:a16="http://schemas.microsoft.com/office/drawing/2014/main" id="{37BDA1C9-1EC8-DEB3-5B49-141D8E48AB84}"/>
              </a:ext>
            </a:extLst>
          </p:cNvPr>
          <p:cNvSpPr/>
          <p:nvPr/>
        </p:nvSpPr>
        <p:spPr>
          <a:xfrm>
            <a:off x="2831635" y="104392"/>
            <a:ext cx="5832046" cy="923330"/>
          </a:xfrm>
          <a:prstGeom prst="rect">
            <a:avLst/>
          </a:prstGeom>
          <a:noFill/>
        </p:spPr>
        <p:txBody>
          <a:bodyPr wrap="none" lIns="91440" tIns="45720" rIns="91440" bIns="45720">
            <a:spAutoFit/>
          </a:bodyPr>
          <a:lstStyle/>
          <a:p>
            <a:pPr algn="ctr"/>
            <a:r>
              <a:rPr lang="cy-GB" sz="5400" u="sng" noProof="0" dirty="0">
                <a:ln w="0"/>
                <a:effectLst>
                  <a:outerShdw blurRad="38100" dist="19050" dir="2700000" algn="tl" rotWithShape="0">
                    <a:schemeClr val="dk1">
                      <a:alpha val="40000"/>
                    </a:schemeClr>
                  </a:outerShdw>
                </a:effectLst>
                <a:latin typeface="Comic Sans MS" panose="030F0702030302020204" pitchFamily="66" charset="0"/>
              </a:rPr>
              <a:t>Eglwys Dewi Sant</a:t>
            </a:r>
            <a:endParaRPr lang="cy-GB" sz="5400" b="0" u="sng" cap="none" spc="0" noProof="0" dirty="0">
              <a:ln w="0"/>
              <a:solidFill>
                <a:schemeClr val="tx1"/>
              </a:solidFill>
              <a:effectLst>
                <a:outerShdw blurRad="38100" dist="19050" dir="2700000" algn="tl" rotWithShape="0">
                  <a:schemeClr val="dk1">
                    <a:alpha val="40000"/>
                  </a:schemeClr>
                </a:outerShdw>
              </a:effectLst>
              <a:latin typeface="Comic Sans MS" panose="030F0702030302020204" pitchFamily="66" charset="0"/>
            </a:endParaRPr>
          </a:p>
        </p:txBody>
      </p:sp>
      <p:pic>
        <p:nvPicPr>
          <p:cNvPr id="6" name="Picture 5">
            <a:extLst>
              <a:ext uri="{FF2B5EF4-FFF2-40B4-BE49-F238E27FC236}">
                <a16:creationId xmlns:a16="http://schemas.microsoft.com/office/drawing/2014/main" id="{0BC6BCAB-7D0E-78CA-1767-9F5C3E80F09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9418444" y="4582737"/>
            <a:ext cx="1108041" cy="1099604"/>
          </a:xfrm>
          <a:prstGeom prst="rect">
            <a:avLst/>
          </a:prstGeom>
        </p:spPr>
      </p:pic>
      <p:sp>
        <p:nvSpPr>
          <p:cNvPr id="9" name="Rectangle 3">
            <a:extLst>
              <a:ext uri="{FF2B5EF4-FFF2-40B4-BE49-F238E27FC236}">
                <a16:creationId xmlns:a16="http://schemas.microsoft.com/office/drawing/2014/main" id="{F1F67748-57A8-E75A-8E1F-516AFBA85220}"/>
              </a:ext>
            </a:extLst>
          </p:cNvPr>
          <p:cNvSpPr>
            <a:spLocks noChangeArrowheads="1"/>
          </p:cNvSpPr>
          <p:nvPr/>
        </p:nvSpPr>
        <p:spPr bwMode="auto">
          <a:xfrm>
            <a:off x="587829" y="2013105"/>
            <a:ext cx="398417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kumimoji="0" lang="cy-GB" sz="2400" b="0" i="0" u="none" strike="noStrike" cap="none" normalizeH="0" baseline="0" noProof="0" dirty="0">
                <a:ln>
                  <a:noFill/>
                </a:ln>
                <a:solidFill>
                  <a:schemeClr val="tx1"/>
                </a:solidFill>
                <a:effectLst/>
                <a:latin typeface="Comic Sans MS" panose="030F0702030302020204" pitchFamily="66" charset="0"/>
              </a:rPr>
              <a:t>Mae Eglwys Dewi Sant yng nghanol Castell-</a:t>
            </a:r>
            <a:r>
              <a:rPr lang="cy-GB" sz="2400" noProof="0" dirty="0">
                <a:latin typeface="Comic Sans MS" panose="030F0702030302020204" pitchFamily="66" charset="0"/>
              </a:rPr>
              <a:t>n</a:t>
            </a:r>
            <a:r>
              <a:rPr kumimoji="0" lang="cy-GB" sz="2400" b="0" i="0" u="none" strike="noStrike" cap="none" normalizeH="0" baseline="0" noProof="0" dirty="0">
                <a:ln>
                  <a:noFill/>
                </a:ln>
                <a:solidFill>
                  <a:schemeClr val="tx1"/>
                </a:solidFill>
                <a:effectLst/>
                <a:latin typeface="Comic Sans MS" panose="030F0702030302020204" pitchFamily="66" charset="0"/>
              </a:rPr>
              <a:t>edd. Mae'r eglwys yn 46 metr o uchder. </a:t>
            </a:r>
            <a:r>
              <a:rPr lang="cy-GB" sz="2400" noProof="0" dirty="0">
                <a:latin typeface="Comic Sans MS" panose="030F0702030302020204" pitchFamily="66" charset="0"/>
              </a:rPr>
              <a:t>Mae ffenestri lliwgar gyda'r eglwys. </a:t>
            </a:r>
            <a:r>
              <a:rPr kumimoji="0" lang="cy-GB" sz="2400" b="0" i="0" u="none" strike="noStrike" cap="none" normalizeH="0" baseline="0" noProof="0" dirty="0">
                <a:ln>
                  <a:noFill/>
                </a:ln>
                <a:solidFill>
                  <a:schemeClr val="tx1"/>
                </a:solidFill>
                <a:effectLst/>
                <a:latin typeface="Comic Sans MS" panose="030F0702030302020204" pitchFamily="66" charset="0"/>
              </a:rPr>
              <a:t>Aeth y gantores enwog Katherine Jenkins i’r ysgol yma. Mae'r cloc a'r clychau'n canu bob dydd.</a:t>
            </a:r>
            <a:endParaRPr lang="cy-GB" sz="2400" noProof="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2400" b="0" i="0" u="none" strike="noStrike" cap="none" normalizeH="0" baseline="0" noProof="0" dirty="0">
              <a:ln>
                <a:noFill/>
              </a:ln>
              <a:solidFill>
                <a:schemeClr val="tx1"/>
              </a:solidFill>
              <a:effectLst/>
              <a:latin typeface="Comic Sans MS" panose="030F0702030302020204" pitchFamily="66" charset="0"/>
            </a:endParaRPr>
          </a:p>
        </p:txBody>
      </p:sp>
      <p:sp>
        <p:nvSpPr>
          <p:cNvPr id="12" name="Rounded Rectangular Callout 3">
            <a:extLst>
              <a:ext uri="{FF2B5EF4-FFF2-40B4-BE49-F238E27FC236}">
                <a16:creationId xmlns:a16="http://schemas.microsoft.com/office/drawing/2014/main" id="{1079BC89-F2E8-CCA4-A534-674F877307EC}"/>
              </a:ext>
            </a:extLst>
          </p:cNvPr>
          <p:cNvSpPr/>
          <p:nvPr/>
        </p:nvSpPr>
        <p:spPr>
          <a:xfrm>
            <a:off x="9585791" y="3429000"/>
            <a:ext cx="2018380" cy="656983"/>
          </a:xfrm>
          <a:prstGeom prst="wedgeRoundRectCallout">
            <a:avLst>
              <a:gd name="adj1" fmla="val -23217"/>
              <a:gd name="adj2" fmla="val 108651"/>
              <a:gd name="adj3" fmla="val 16667"/>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noProof="0" dirty="0">
                <a:solidFill>
                  <a:schemeClr val="tx1"/>
                </a:solidFill>
                <a:latin typeface="Comic Sans MS" panose="030F0702030302020204" pitchFamily="66" charset="0"/>
                <a:cs typeface="Cavolini" panose="03000502040302020204" pitchFamily="66" charset="0"/>
              </a:rPr>
              <a:t>Beth ydy hwn</a:t>
            </a:r>
            <a:r>
              <a:rPr lang="cy-GB" noProof="0" dirty="0">
                <a:solidFill>
                  <a:schemeClr val="tx1"/>
                </a:solidFill>
                <a:latin typeface="Cavolini" panose="03000502040302020204" pitchFamily="66" charset="0"/>
                <a:cs typeface="Cavolini" panose="03000502040302020204" pitchFamily="66" charset="0"/>
              </a:rPr>
              <a:t>?</a:t>
            </a:r>
            <a:endParaRPr lang="cy-GB" sz="4000" noProof="0" dirty="0">
              <a:solidFill>
                <a:schemeClr val="tx1"/>
              </a:solidFill>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126730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07E1AE-A6C0-9031-D865-6BC64092CDD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77C7B04-6147-1589-03FD-6DD92048115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688103" y="4223398"/>
            <a:ext cx="2523184" cy="2503972"/>
          </a:xfrm>
          <a:prstGeom prst="rect">
            <a:avLst/>
          </a:prstGeom>
        </p:spPr>
      </p:pic>
      <p:sp>
        <p:nvSpPr>
          <p:cNvPr id="4" name="Rectangle 3">
            <a:extLst>
              <a:ext uri="{FF2B5EF4-FFF2-40B4-BE49-F238E27FC236}">
                <a16:creationId xmlns:a16="http://schemas.microsoft.com/office/drawing/2014/main" id="{69CA1A0A-3F07-D538-F2B8-42A4E3B81CC3}"/>
              </a:ext>
            </a:extLst>
          </p:cNvPr>
          <p:cNvSpPr/>
          <p:nvPr/>
        </p:nvSpPr>
        <p:spPr>
          <a:xfrm>
            <a:off x="1428355" y="2989106"/>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DF89D41C-5869-8D63-DC00-317B2BF479DA}"/>
              </a:ext>
            </a:extLst>
          </p:cNvPr>
          <p:cNvSpPr>
            <a:spLocks noChangeArrowheads="1"/>
          </p:cNvSpPr>
          <p:nvPr/>
        </p:nvSpPr>
        <p:spPr bwMode="auto">
          <a:xfrm>
            <a:off x="4445890" y="1093556"/>
            <a:ext cx="6317755" cy="44749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a:t>
            </a:r>
            <a:r>
              <a:rPr lang="cy-GB" sz="2400" u="sng" noProof="0" dirty="0">
                <a:solidFill>
                  <a:srgbClr val="111111"/>
                </a:solidFill>
                <a:latin typeface="Comic Sans MS" panose="030F0702030302020204" pitchFamily="66" charset="0"/>
              </a:rPr>
              <a:t>Eglwys Dewi Sant</a:t>
            </a:r>
            <a:r>
              <a:rPr lang="cy-GB" sz="2400" b="0" i="0" u="sng" noProof="0" dirty="0">
                <a:solidFill>
                  <a:srgbClr val="111111"/>
                </a:solidFill>
                <a:effectLst/>
                <a:latin typeface="Comic Sans MS" panose="030F0702030302020204" pitchFamily="66" charset="0"/>
              </a:rPr>
              <a:t>.</a:t>
            </a:r>
            <a:endParaRPr lang="cy-GB" sz="2400" u="sng"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cy-GB" sz="2400" noProof="0" dirty="0">
                <a:effectLst/>
                <a:latin typeface="Comic Sans MS" panose="030F0702030302020204" pitchFamily="66" charset="0"/>
                <a:ea typeface="Aptos" panose="020B0004020202020204" pitchFamily="34" charset="0"/>
                <a:cs typeface="Arial" panose="020B0604020202020204" pitchFamily="34" charset="0"/>
              </a:rPr>
              <a:t>Pa mor uchel yw'r eglwys?</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Mae'r eglwys yn _______ metr o uchder.  </a:t>
            </a:r>
          </a:p>
          <a:p>
            <a:pPr marL="342900" lvl="0" indent="-342900">
              <a:lnSpc>
                <a:spcPct val="107000"/>
              </a:lnSpc>
              <a:buFont typeface="+mj-lt"/>
              <a:buAutoNum type="arabicPeriod"/>
            </a:pP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2. Pwy aeth i’r ysgol yma?</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Aeth _______________i’r ysgol yma.  </a:t>
            </a:r>
          </a:p>
          <a:p>
            <a:pPr marL="342900" lvl="0" indent="-342900">
              <a:lnSpc>
                <a:spcPct val="107000"/>
              </a:lnSpc>
              <a:buFont typeface="+mj-lt"/>
              <a:buAutoNum type="arabicPeriod"/>
            </a:pP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cy-GB" sz="2400" noProof="0" dirty="0">
                <a:effectLst/>
                <a:latin typeface="Comic Sans MS" panose="030F0702030302020204" pitchFamily="66" charset="0"/>
                <a:ea typeface="Aptos" panose="020B0004020202020204" pitchFamily="34" charset="0"/>
                <a:cs typeface="Arial" panose="020B0604020202020204" pitchFamily="34" charset="0"/>
              </a:rPr>
              <a:t>Beth sy'n digwydd bob dydd?  </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________________________bob dydd.</a:t>
            </a:r>
          </a:p>
          <a:p>
            <a:pPr marL="0" marR="0" lvl="0" indent="0" algn="l" defTabSz="914400" rtl="0" eaLnBrk="0" fontAlgn="base" latinLnBrk="0" hangingPunct="0">
              <a:lnSpc>
                <a:spcPct val="100000"/>
              </a:lnSpc>
              <a:spcBef>
                <a:spcPct val="0"/>
              </a:spcBef>
              <a:spcAft>
                <a:spcPct val="0"/>
              </a:spcAft>
              <a:buClrTx/>
              <a:buSzTx/>
              <a:tabLst/>
            </a:pPr>
            <a:endParaRPr kumimoji="0" lang="cy-GB" sz="2800" b="0" i="0" u="none" strike="noStrike" cap="none" normalizeH="0" baseline="0" noProof="0" dirty="0">
              <a:ln>
                <a:noFill/>
              </a:ln>
              <a:solidFill>
                <a:schemeClr val="tx1"/>
              </a:solidFill>
              <a:effectLst/>
              <a:latin typeface="Comic Sans MS" panose="030F0702030302020204" pitchFamily="66" charset="0"/>
            </a:endParaRPr>
          </a:p>
        </p:txBody>
      </p:sp>
      <p:sp>
        <p:nvSpPr>
          <p:cNvPr id="2" name="Star: 5 Points 1">
            <a:extLst>
              <a:ext uri="{FF2B5EF4-FFF2-40B4-BE49-F238E27FC236}">
                <a16:creationId xmlns:a16="http://schemas.microsoft.com/office/drawing/2014/main" id="{0BAF1DB8-4AB7-576B-787D-5711432DEE90}"/>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30192464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4220F-150D-5B97-7D8B-1D1E4A0E203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5E9D8D2-5A5C-921F-9555-5F8A3C4F8CF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688103" y="4223398"/>
            <a:ext cx="2523184" cy="2503972"/>
          </a:xfrm>
          <a:prstGeom prst="rect">
            <a:avLst/>
          </a:prstGeom>
        </p:spPr>
      </p:pic>
      <p:sp>
        <p:nvSpPr>
          <p:cNvPr id="4" name="Rectangle 3">
            <a:extLst>
              <a:ext uri="{FF2B5EF4-FFF2-40B4-BE49-F238E27FC236}">
                <a16:creationId xmlns:a16="http://schemas.microsoft.com/office/drawing/2014/main" id="{4CC7B86B-4AEF-1A86-FD8B-4176F760875F}"/>
              </a:ext>
            </a:extLst>
          </p:cNvPr>
          <p:cNvSpPr/>
          <p:nvPr/>
        </p:nvSpPr>
        <p:spPr>
          <a:xfrm>
            <a:off x="1428355" y="2989106"/>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76A876A4-6738-BD27-9DDB-4B377D161BA0}"/>
              </a:ext>
            </a:extLst>
          </p:cNvPr>
          <p:cNvSpPr>
            <a:spLocks noChangeArrowheads="1"/>
          </p:cNvSpPr>
          <p:nvPr/>
        </p:nvSpPr>
        <p:spPr bwMode="auto">
          <a:xfrm>
            <a:off x="4445890" y="1093556"/>
            <a:ext cx="5455340" cy="44749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a:t>
            </a:r>
            <a:r>
              <a:rPr lang="cy-GB" sz="2400" u="sng" noProof="0" dirty="0">
                <a:solidFill>
                  <a:srgbClr val="111111"/>
                </a:solidFill>
                <a:latin typeface="Comic Sans MS" panose="030F0702030302020204" pitchFamily="66" charset="0"/>
              </a:rPr>
              <a:t>Eglwys Dewi Sant</a:t>
            </a:r>
            <a:r>
              <a:rPr lang="cy-GB" sz="2400" b="0" i="0" u="sng" noProof="0" dirty="0">
                <a:solidFill>
                  <a:srgbClr val="111111"/>
                </a:solidFill>
                <a:effectLst/>
                <a:latin typeface="Comic Sans MS" panose="030F0702030302020204" pitchFamily="66" charset="0"/>
              </a:rPr>
              <a:t>.</a:t>
            </a:r>
            <a:endParaRPr lang="cy-GB" sz="2400" u="sng"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cy-GB" sz="2400" noProof="0" dirty="0">
                <a:effectLst/>
                <a:latin typeface="Comic Sans MS" panose="030F0702030302020204" pitchFamily="66" charset="0"/>
                <a:ea typeface="Aptos" panose="020B0004020202020204" pitchFamily="34" charset="0"/>
                <a:cs typeface="Arial" panose="020B0604020202020204" pitchFamily="34" charset="0"/>
              </a:rPr>
              <a:t>Pa mor uchel yw'r eglwys?</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_________________________.  </a:t>
            </a:r>
          </a:p>
          <a:p>
            <a:pPr marL="342900" lvl="0" indent="-342900">
              <a:lnSpc>
                <a:spcPct val="107000"/>
              </a:lnSpc>
              <a:buFont typeface="+mj-lt"/>
              <a:buAutoNum type="arabicPeriod"/>
            </a:pP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2. Pwy aeth i’r ysgol yma?</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_________________________.  </a:t>
            </a:r>
          </a:p>
          <a:p>
            <a:pPr marL="342900" lvl="0" indent="-342900">
              <a:lnSpc>
                <a:spcPct val="107000"/>
              </a:lnSpc>
              <a:buFont typeface="+mj-lt"/>
              <a:buAutoNum type="arabicPeriod"/>
            </a:pP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r>
              <a:rPr lang="cy-GB" sz="2400" noProof="0" dirty="0">
                <a:effectLst/>
                <a:latin typeface="Comic Sans MS" panose="030F0702030302020204" pitchFamily="66" charset="0"/>
                <a:ea typeface="Aptos" panose="020B0004020202020204" pitchFamily="34" charset="0"/>
                <a:cs typeface="Arial" panose="020B0604020202020204" pitchFamily="34" charset="0"/>
              </a:rPr>
              <a:t>Beth sy'n digwydd bob dydd?  </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__________________________.</a:t>
            </a:r>
          </a:p>
          <a:p>
            <a:pPr marL="0" marR="0" lvl="0" indent="0" algn="l" defTabSz="914400" rtl="0" eaLnBrk="0" fontAlgn="base" latinLnBrk="0" hangingPunct="0">
              <a:lnSpc>
                <a:spcPct val="100000"/>
              </a:lnSpc>
              <a:spcBef>
                <a:spcPct val="0"/>
              </a:spcBef>
              <a:spcAft>
                <a:spcPct val="0"/>
              </a:spcAft>
              <a:buClrTx/>
              <a:buSzTx/>
              <a:tabLst/>
            </a:pPr>
            <a:endParaRPr kumimoji="0" lang="cy-GB" sz="2800" b="0" i="0" u="none" strike="noStrike" cap="none" normalizeH="0" baseline="0" noProof="0" dirty="0">
              <a:ln>
                <a:noFill/>
              </a:ln>
              <a:solidFill>
                <a:schemeClr val="tx1"/>
              </a:solidFill>
              <a:effectLst/>
              <a:latin typeface="Comic Sans MS" panose="030F0702030302020204" pitchFamily="66" charset="0"/>
            </a:endParaRPr>
          </a:p>
        </p:txBody>
      </p:sp>
      <p:sp>
        <p:nvSpPr>
          <p:cNvPr id="2" name="Star: 5 Points 1">
            <a:extLst>
              <a:ext uri="{FF2B5EF4-FFF2-40B4-BE49-F238E27FC236}">
                <a16:creationId xmlns:a16="http://schemas.microsoft.com/office/drawing/2014/main" id="{90316D8F-3DFB-D2B3-565C-A719DA6722F5}"/>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Star: 5 Points 4">
            <a:extLst>
              <a:ext uri="{FF2B5EF4-FFF2-40B4-BE49-F238E27FC236}">
                <a16:creationId xmlns:a16="http://schemas.microsoft.com/office/drawing/2014/main" id="{4FE38B02-5F24-DFFB-0249-3FD240EC0C40}"/>
              </a:ext>
            </a:extLst>
          </p:cNvPr>
          <p:cNvSpPr/>
          <p:nvPr/>
        </p:nvSpPr>
        <p:spPr>
          <a:xfrm>
            <a:off x="11404599" y="60071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Star: 5 Points 6">
            <a:extLst>
              <a:ext uri="{FF2B5EF4-FFF2-40B4-BE49-F238E27FC236}">
                <a16:creationId xmlns:a16="http://schemas.microsoft.com/office/drawing/2014/main" id="{3F965F96-E145-073C-E22C-E5F9B34F7B0D}"/>
              </a:ext>
            </a:extLst>
          </p:cNvPr>
          <p:cNvSpPr/>
          <p:nvPr/>
        </p:nvSpPr>
        <p:spPr>
          <a:xfrm>
            <a:off x="11556999" y="61595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048483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Neath Indoor Market and Signs Up to &quot;Real Deal' Charter">
            <a:extLst>
              <a:ext uri="{FF2B5EF4-FFF2-40B4-BE49-F238E27FC236}">
                <a16:creationId xmlns:a16="http://schemas.microsoft.com/office/drawing/2014/main" id="{6C24B3BF-7AB1-F43C-3394-990CF3E2D8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411" y="1752598"/>
            <a:ext cx="5955847" cy="39705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1918B8D-84A0-C1FC-48F2-897665770F58}"/>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1275930" y="4484765"/>
            <a:ext cx="1108041" cy="1099604"/>
          </a:xfrm>
          <a:prstGeom prst="rect">
            <a:avLst/>
          </a:prstGeom>
        </p:spPr>
      </p:pic>
      <p:sp>
        <p:nvSpPr>
          <p:cNvPr id="4" name="Rectangle 3">
            <a:extLst>
              <a:ext uri="{FF2B5EF4-FFF2-40B4-BE49-F238E27FC236}">
                <a16:creationId xmlns:a16="http://schemas.microsoft.com/office/drawing/2014/main" id="{8E138630-973B-0061-4D60-F7B3E689BBE3}"/>
              </a:ext>
            </a:extLst>
          </p:cNvPr>
          <p:cNvSpPr/>
          <p:nvPr/>
        </p:nvSpPr>
        <p:spPr>
          <a:xfrm>
            <a:off x="2197337" y="385681"/>
            <a:ext cx="7797327" cy="923330"/>
          </a:xfrm>
          <a:prstGeom prst="rect">
            <a:avLst/>
          </a:prstGeom>
          <a:noFill/>
        </p:spPr>
        <p:txBody>
          <a:bodyPr wrap="none" lIns="91440" tIns="45720" rIns="91440" bIns="45720">
            <a:spAutoFit/>
          </a:bodyPr>
          <a:lstStyle/>
          <a:p>
            <a:pPr algn="ctr"/>
            <a:r>
              <a:rPr lang="cy-GB" sz="5400" b="0" i="0" u="sng" noProof="0" dirty="0">
                <a:solidFill>
                  <a:srgbClr val="111111"/>
                </a:solidFill>
                <a:effectLst/>
                <a:latin typeface="Comic Sans MS" panose="030F0702030302020204" pitchFamily="66" charset="0"/>
              </a:rPr>
              <a:t>Marchnad Castell-Nedd</a:t>
            </a:r>
            <a:endParaRPr lang="cy-GB" sz="5400" b="0" u="sng" cap="none" spc="0" noProof="0" dirty="0">
              <a:ln w="0"/>
              <a:solidFill>
                <a:schemeClr val="tx1"/>
              </a:solidFill>
              <a:effectLst>
                <a:outerShdw blurRad="38100" dist="19050" dir="2700000" algn="tl" rotWithShape="0">
                  <a:schemeClr val="dk1">
                    <a:alpha val="40000"/>
                  </a:schemeClr>
                </a:outerShdw>
              </a:effectLst>
              <a:latin typeface="Comic Sans MS" panose="030F0702030302020204" pitchFamily="66" charset="0"/>
            </a:endParaRPr>
          </a:p>
        </p:txBody>
      </p:sp>
      <p:sp>
        <p:nvSpPr>
          <p:cNvPr id="5" name="Rectangle 3">
            <a:extLst>
              <a:ext uri="{FF2B5EF4-FFF2-40B4-BE49-F238E27FC236}">
                <a16:creationId xmlns:a16="http://schemas.microsoft.com/office/drawing/2014/main" id="{2168726A-E6DB-9E41-EF43-76E58BD64AA4}"/>
              </a:ext>
            </a:extLst>
          </p:cNvPr>
          <p:cNvSpPr>
            <a:spLocks noChangeArrowheads="1"/>
          </p:cNvSpPr>
          <p:nvPr/>
        </p:nvSpPr>
        <p:spPr bwMode="auto">
          <a:xfrm>
            <a:off x="7062527" y="2145971"/>
            <a:ext cx="4389245"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000" b="0" i="0" u="none" strike="noStrike" cap="none" normalizeH="0" baseline="0" noProof="0" dirty="0">
                <a:ln>
                  <a:noFill/>
                </a:ln>
                <a:solidFill>
                  <a:schemeClr val="tx1"/>
                </a:solidFill>
                <a:effectLst/>
                <a:latin typeface="Comic Sans MS" panose="030F0702030302020204" pitchFamily="66" charset="0"/>
              </a:rPr>
              <a:t>Roedd Marchnad Castell-nedd yn agor yn 1837. Mae Marchnad Castell-Nedd yn un o'r marchnadoedd hynaf yng Nghymru. Mae miloedd o bobl yn ymweld â Marchnad Castell-nedd bob wythnos. Mae tri deg o siopau ym Marchnad Castell-nedd. Yn Marchnad Castell-nedd, mae siopau dillad, siopau losin, cigyddion, siopau ffrwythau a llysiau, a siopau blodau.</a:t>
            </a:r>
          </a:p>
        </p:txBody>
      </p:sp>
      <p:sp>
        <p:nvSpPr>
          <p:cNvPr id="6" name="Rounded Rectangular Callout 3">
            <a:extLst>
              <a:ext uri="{FF2B5EF4-FFF2-40B4-BE49-F238E27FC236}">
                <a16:creationId xmlns:a16="http://schemas.microsoft.com/office/drawing/2014/main" id="{D987C3C1-42CA-0702-6E70-E553233DE003}"/>
              </a:ext>
            </a:extLst>
          </p:cNvPr>
          <p:cNvSpPr/>
          <p:nvPr/>
        </p:nvSpPr>
        <p:spPr>
          <a:xfrm>
            <a:off x="401411" y="5584369"/>
            <a:ext cx="1859384" cy="540696"/>
          </a:xfrm>
          <a:prstGeom prst="wedgeRoundRectCallout">
            <a:avLst>
              <a:gd name="adj1" fmla="val 26579"/>
              <a:gd name="adj2" fmla="val -142923"/>
              <a:gd name="adj3" fmla="val 16667"/>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noProof="0" dirty="0">
                <a:solidFill>
                  <a:schemeClr val="tx1"/>
                </a:solidFill>
                <a:latin typeface="Comic Sans MS" panose="030F0702030302020204" pitchFamily="66" charset="0"/>
                <a:cs typeface="Cavolini" panose="03000502040302020204" pitchFamily="66" charset="0"/>
              </a:rPr>
              <a:t>Beth ydy hon</a:t>
            </a:r>
            <a:r>
              <a:rPr lang="cy-GB" noProof="0" dirty="0">
                <a:solidFill>
                  <a:schemeClr val="tx1"/>
                </a:solidFill>
                <a:latin typeface="Cavolini" panose="03000502040302020204" pitchFamily="66" charset="0"/>
                <a:cs typeface="Cavolini" panose="03000502040302020204" pitchFamily="66" charset="0"/>
              </a:rPr>
              <a:t>?</a:t>
            </a:r>
            <a:endParaRPr lang="cy-GB" sz="4000" noProof="0" dirty="0">
              <a:solidFill>
                <a:schemeClr val="tx1"/>
              </a:solidFill>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15320560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7B0C7-0335-7628-8611-DEC9D04E1B7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B3F0585-F113-C88A-C8DE-8C395295012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688103" y="4223398"/>
            <a:ext cx="2523184" cy="2503972"/>
          </a:xfrm>
          <a:prstGeom prst="rect">
            <a:avLst/>
          </a:prstGeom>
        </p:spPr>
      </p:pic>
      <p:sp>
        <p:nvSpPr>
          <p:cNvPr id="4" name="Rectangle 3">
            <a:extLst>
              <a:ext uri="{FF2B5EF4-FFF2-40B4-BE49-F238E27FC236}">
                <a16:creationId xmlns:a16="http://schemas.microsoft.com/office/drawing/2014/main" id="{35F49D13-74CB-DE65-DD1D-385A0A84B8FB}"/>
              </a:ext>
            </a:extLst>
          </p:cNvPr>
          <p:cNvSpPr/>
          <p:nvPr/>
        </p:nvSpPr>
        <p:spPr>
          <a:xfrm>
            <a:off x="1428355" y="2989106"/>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E984EE88-8FE3-B75E-965A-F93EE78672A8}"/>
              </a:ext>
            </a:extLst>
          </p:cNvPr>
          <p:cNvSpPr>
            <a:spLocks noChangeArrowheads="1"/>
          </p:cNvSpPr>
          <p:nvPr/>
        </p:nvSpPr>
        <p:spPr bwMode="auto">
          <a:xfrm>
            <a:off x="3211287" y="673775"/>
            <a:ext cx="8837278" cy="4391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F</a:t>
            </a:r>
            <a:r>
              <a:rPr lang="cy-GB" sz="2400" u="sng" noProof="0" dirty="0">
                <a:solidFill>
                  <a:srgbClr val="111111"/>
                </a:solidFill>
                <a:latin typeface="Comic Sans MS" panose="030F0702030302020204" pitchFamily="66" charset="0"/>
              </a:rPr>
              <a:t>archnad Castell-nedd</a:t>
            </a:r>
            <a:r>
              <a:rPr lang="cy-GB" sz="2400" b="0" i="0" u="sng" noProof="0" dirty="0">
                <a:solidFill>
                  <a:srgbClr val="111111"/>
                </a:solidFill>
                <a:effectLst/>
                <a:latin typeface="Comic Sans MS" panose="030F0702030302020204" pitchFamily="66" charset="0"/>
              </a:rPr>
              <a:t>.</a:t>
            </a:r>
            <a:endParaRPr lang="cy-GB" sz="2400" u="sng"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endParaRPr lang="cy-GB" sz="2000" noProof="0" dirty="0">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000" noProof="0" dirty="0">
                <a:latin typeface="Comic Sans MS" panose="030F0702030302020204" pitchFamily="66" charset="0"/>
              </a:rPr>
              <a:t>1. Pryd oedd marchnad Castell-nedd yn agor? </a:t>
            </a:r>
            <a:br>
              <a:rPr lang="cy-GB" sz="2000" noProof="0" dirty="0">
                <a:latin typeface="Comic Sans MS" panose="030F0702030302020204" pitchFamily="66" charset="0"/>
              </a:rPr>
            </a:br>
            <a:r>
              <a:rPr lang="cy-GB" sz="2000" noProof="0" dirty="0">
                <a:latin typeface="Comic Sans MS" panose="030F0702030302020204" pitchFamily="66" charset="0"/>
              </a:rPr>
              <a:t>Roedd Marchnad Castell-nedd yn agor yn ___________. </a:t>
            </a:r>
          </a:p>
          <a:p>
            <a:pPr marL="0" marR="0" lvl="0" indent="0" algn="l" defTabSz="914400" rtl="0" eaLnBrk="0" fontAlgn="base" latinLnBrk="0" hangingPunct="0">
              <a:lnSpc>
                <a:spcPct val="100000"/>
              </a:lnSpc>
              <a:spcBef>
                <a:spcPct val="0"/>
              </a:spcBef>
              <a:spcAft>
                <a:spcPct val="0"/>
              </a:spcAft>
              <a:buClrTx/>
              <a:buSzTx/>
              <a:tabLst/>
            </a:pPr>
            <a:endParaRPr kumimoji="0" lang="cy-GB" sz="2000" b="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000" noProof="0" dirty="0">
                <a:latin typeface="Comic Sans MS" panose="030F0702030302020204" pitchFamily="66" charset="0"/>
              </a:rPr>
              <a:t>2. </a:t>
            </a:r>
            <a:r>
              <a:rPr kumimoji="0" lang="cy-GB" sz="2000" b="0" i="0" u="none" strike="noStrike" cap="none" normalizeH="0" baseline="0" noProof="0" dirty="0">
                <a:ln>
                  <a:noFill/>
                </a:ln>
                <a:solidFill>
                  <a:schemeClr val="tx1"/>
                </a:solidFill>
                <a:effectLst/>
                <a:latin typeface="Comic Sans MS" panose="030F0702030302020204" pitchFamily="66" charset="0"/>
              </a:rPr>
              <a:t>Faint o bobl sy’n ymweld â Marchnad Castell-nedd bob wythnos?</a:t>
            </a:r>
          </a:p>
          <a:p>
            <a:pPr marL="0" marR="0" lvl="0" indent="0" algn="l" defTabSz="914400" rtl="0" eaLnBrk="0" fontAlgn="base" latinLnBrk="0" hangingPunct="0">
              <a:lnSpc>
                <a:spcPct val="100000"/>
              </a:lnSpc>
              <a:spcBef>
                <a:spcPct val="0"/>
              </a:spcBef>
              <a:spcAft>
                <a:spcPct val="0"/>
              </a:spcAft>
              <a:buClrTx/>
              <a:buSzTx/>
              <a:tabLst/>
            </a:pPr>
            <a:r>
              <a:rPr kumimoji="0" lang="cy-GB" sz="2000" b="0" i="0" u="none" strike="noStrike" cap="none" normalizeH="0" baseline="0" noProof="0" dirty="0">
                <a:ln>
                  <a:noFill/>
                </a:ln>
                <a:solidFill>
                  <a:schemeClr val="tx1"/>
                </a:solidFill>
                <a:effectLst/>
                <a:latin typeface="Comic Sans MS" panose="030F0702030302020204" pitchFamily="66" charset="0"/>
              </a:rPr>
              <a:t>Mae ________ o bobl yn ymweld â Marchnad Castell-nedd bob wythnos.  </a:t>
            </a:r>
          </a:p>
          <a:p>
            <a:pPr marL="0" marR="0" lvl="0" indent="0" algn="l" defTabSz="914400" rtl="0" eaLnBrk="0" fontAlgn="base" latinLnBrk="0" hangingPunct="0">
              <a:lnSpc>
                <a:spcPct val="100000"/>
              </a:lnSpc>
              <a:spcBef>
                <a:spcPct val="0"/>
              </a:spcBef>
              <a:spcAft>
                <a:spcPct val="0"/>
              </a:spcAft>
              <a:buClrTx/>
              <a:buSzTx/>
              <a:tabLst/>
            </a:pPr>
            <a:endParaRPr kumimoji="0" lang="cy-GB" sz="2000" b="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kumimoji="0" lang="cy-GB" sz="2000" b="0" i="0" u="none" strike="noStrike" cap="none" normalizeH="0" baseline="0" noProof="0" dirty="0">
                <a:ln>
                  <a:noFill/>
                </a:ln>
                <a:solidFill>
                  <a:schemeClr val="tx1"/>
                </a:solidFill>
                <a:effectLst/>
                <a:latin typeface="Comic Sans MS" panose="030F0702030302020204" pitchFamily="66" charset="0"/>
              </a:rPr>
              <a:t>3. Faint o siopau sydd ym Marchnad Castell-nedd?</a:t>
            </a:r>
          </a:p>
          <a:p>
            <a:pPr marL="0" marR="0" lvl="0" indent="0" algn="l" defTabSz="914400" rtl="0" eaLnBrk="0" fontAlgn="base" latinLnBrk="0" hangingPunct="0">
              <a:lnSpc>
                <a:spcPct val="100000"/>
              </a:lnSpc>
              <a:spcBef>
                <a:spcPct val="0"/>
              </a:spcBef>
              <a:spcAft>
                <a:spcPct val="0"/>
              </a:spcAft>
              <a:buClrTx/>
              <a:buSzTx/>
              <a:tabLst/>
            </a:pPr>
            <a:r>
              <a:rPr kumimoji="0" lang="cy-GB" sz="2000" b="0" i="0" u="none" strike="noStrike" cap="none" normalizeH="0" baseline="0" noProof="0" dirty="0">
                <a:ln>
                  <a:noFill/>
                </a:ln>
                <a:solidFill>
                  <a:schemeClr val="tx1"/>
                </a:solidFill>
                <a:effectLst/>
                <a:latin typeface="Comic Sans MS" panose="030F0702030302020204" pitchFamily="66" charset="0"/>
              </a:rPr>
              <a:t>Mae _______ o siopau ym Marchnad Castell-nedd.  </a:t>
            </a:r>
          </a:p>
          <a:p>
            <a:pPr marL="0" marR="0" lvl="0" indent="0" algn="l" defTabSz="914400" rtl="0" eaLnBrk="0" fontAlgn="base" latinLnBrk="0" hangingPunct="0">
              <a:lnSpc>
                <a:spcPct val="100000"/>
              </a:lnSpc>
              <a:spcBef>
                <a:spcPct val="0"/>
              </a:spcBef>
              <a:spcAft>
                <a:spcPct val="0"/>
              </a:spcAft>
              <a:buClrTx/>
              <a:buSzTx/>
              <a:tabLst/>
            </a:pPr>
            <a:endParaRPr kumimoji="0" lang="cy-GB" sz="2000" b="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000" noProof="0" dirty="0">
                <a:latin typeface="Comic Sans MS" panose="030F0702030302020204" pitchFamily="66" charset="0"/>
              </a:rPr>
              <a:t>4. </a:t>
            </a:r>
            <a:r>
              <a:rPr kumimoji="0" lang="cy-GB" sz="2000" b="0" i="0" u="none" strike="noStrike" cap="none" normalizeH="0" baseline="0" noProof="0" dirty="0">
                <a:ln>
                  <a:noFill/>
                </a:ln>
                <a:solidFill>
                  <a:schemeClr val="tx1"/>
                </a:solidFill>
                <a:effectLst/>
                <a:latin typeface="Comic Sans MS" panose="030F0702030302020204" pitchFamily="66" charset="0"/>
              </a:rPr>
              <a:t>Pa fath o siopau sydd ym Marchnad Castell-nedd?  </a:t>
            </a:r>
          </a:p>
          <a:p>
            <a:pPr marL="0" marR="0" lvl="0" indent="0" algn="l" defTabSz="914400" rtl="0" eaLnBrk="0" fontAlgn="base" latinLnBrk="0" hangingPunct="0">
              <a:lnSpc>
                <a:spcPct val="100000"/>
              </a:lnSpc>
              <a:spcBef>
                <a:spcPct val="0"/>
              </a:spcBef>
              <a:spcAft>
                <a:spcPct val="0"/>
              </a:spcAft>
              <a:buClrTx/>
              <a:buSzTx/>
              <a:tabLst/>
            </a:pPr>
            <a:r>
              <a:rPr kumimoji="0" lang="cy-GB" sz="2000" b="0" i="0" u="none" strike="noStrike" cap="none" normalizeH="0" baseline="0" noProof="0" dirty="0">
                <a:ln>
                  <a:noFill/>
                </a:ln>
                <a:solidFill>
                  <a:schemeClr val="tx1"/>
                </a:solidFill>
                <a:effectLst/>
                <a:latin typeface="Comic Sans MS" panose="030F0702030302020204" pitchFamily="66" charset="0"/>
              </a:rPr>
              <a:t>Mae _____________________ym Marchnad Castell-nedd</a:t>
            </a:r>
            <a:r>
              <a:rPr kumimoji="0" lang="cy-GB" sz="2800" b="0" i="0" u="none" strike="noStrike" cap="none" normalizeH="0" baseline="0" noProof="0" dirty="0">
                <a:ln>
                  <a:noFill/>
                </a:ln>
                <a:solidFill>
                  <a:schemeClr val="tx1"/>
                </a:solidFill>
                <a:effectLst/>
                <a:latin typeface="Comic Sans MS" panose="030F0702030302020204" pitchFamily="66" charset="0"/>
              </a:rPr>
              <a:t>.</a:t>
            </a:r>
          </a:p>
        </p:txBody>
      </p:sp>
      <p:sp>
        <p:nvSpPr>
          <p:cNvPr id="5" name="Star: 5 Points 4">
            <a:extLst>
              <a:ext uri="{FF2B5EF4-FFF2-40B4-BE49-F238E27FC236}">
                <a16:creationId xmlns:a16="http://schemas.microsoft.com/office/drawing/2014/main" id="{D886B752-EAE8-80D4-51B0-3BC47E9FAEF6}"/>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39873588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76247-A3B2-5356-39FD-0A67C028A9F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30614FB-2523-80A1-3FF0-B574B5CF4E2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688103" y="4223398"/>
            <a:ext cx="2523184" cy="2503972"/>
          </a:xfrm>
          <a:prstGeom prst="rect">
            <a:avLst/>
          </a:prstGeom>
        </p:spPr>
      </p:pic>
      <p:sp>
        <p:nvSpPr>
          <p:cNvPr id="4" name="Rectangle 3">
            <a:extLst>
              <a:ext uri="{FF2B5EF4-FFF2-40B4-BE49-F238E27FC236}">
                <a16:creationId xmlns:a16="http://schemas.microsoft.com/office/drawing/2014/main" id="{036D25ED-04E9-5397-6136-320FF0EC0A15}"/>
              </a:ext>
            </a:extLst>
          </p:cNvPr>
          <p:cNvSpPr/>
          <p:nvPr/>
        </p:nvSpPr>
        <p:spPr>
          <a:xfrm>
            <a:off x="1428355" y="2989106"/>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FD9DFC25-0BF6-E62C-2933-103BE2F6556C}"/>
              </a:ext>
            </a:extLst>
          </p:cNvPr>
          <p:cNvSpPr>
            <a:spLocks noChangeArrowheads="1"/>
          </p:cNvSpPr>
          <p:nvPr/>
        </p:nvSpPr>
        <p:spPr bwMode="auto">
          <a:xfrm>
            <a:off x="3354722" y="1084054"/>
            <a:ext cx="8837278" cy="4391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F</a:t>
            </a:r>
            <a:r>
              <a:rPr lang="cy-GB" sz="2400" u="sng" noProof="0" dirty="0">
                <a:solidFill>
                  <a:srgbClr val="111111"/>
                </a:solidFill>
                <a:latin typeface="Comic Sans MS" panose="030F0702030302020204" pitchFamily="66" charset="0"/>
              </a:rPr>
              <a:t>archnad Castell-nedd</a:t>
            </a:r>
            <a:r>
              <a:rPr lang="cy-GB" sz="2400" b="0" i="0" u="sng" noProof="0" dirty="0">
                <a:solidFill>
                  <a:srgbClr val="111111"/>
                </a:solidFill>
                <a:effectLst/>
                <a:latin typeface="Comic Sans MS" panose="030F0702030302020204" pitchFamily="66" charset="0"/>
              </a:rPr>
              <a:t>.</a:t>
            </a:r>
            <a:endParaRPr lang="cy-GB" sz="2400" u="sng"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endParaRPr lang="cy-GB" sz="2000" noProof="0" dirty="0">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000" noProof="0" dirty="0">
                <a:latin typeface="Comic Sans MS" panose="030F0702030302020204" pitchFamily="66" charset="0"/>
              </a:rPr>
              <a:t>1. Pryd oedd marchnad Castell-nedd yn agor? </a:t>
            </a:r>
            <a:br>
              <a:rPr lang="cy-GB" sz="2000" noProof="0" dirty="0">
                <a:latin typeface="Comic Sans MS" panose="030F0702030302020204" pitchFamily="66" charset="0"/>
              </a:rPr>
            </a:br>
            <a:r>
              <a:rPr lang="cy-GB" sz="2000" noProof="0" dirty="0">
                <a:latin typeface="Comic Sans MS" panose="030F0702030302020204" pitchFamily="66" charset="0"/>
              </a:rPr>
              <a:t>__________________________________</a:t>
            </a:r>
          </a:p>
          <a:p>
            <a:pPr marL="0" marR="0" lvl="0" indent="0" algn="l" defTabSz="914400" rtl="0" eaLnBrk="0" fontAlgn="base" latinLnBrk="0" hangingPunct="0">
              <a:lnSpc>
                <a:spcPct val="100000"/>
              </a:lnSpc>
              <a:spcBef>
                <a:spcPct val="0"/>
              </a:spcBef>
              <a:spcAft>
                <a:spcPct val="0"/>
              </a:spcAft>
              <a:buClrTx/>
              <a:buSzTx/>
              <a:tabLst/>
            </a:pPr>
            <a:endParaRPr kumimoji="0" lang="cy-GB" sz="2000" b="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000" noProof="0" dirty="0">
                <a:latin typeface="Comic Sans MS" panose="030F0702030302020204" pitchFamily="66" charset="0"/>
              </a:rPr>
              <a:t>2. </a:t>
            </a:r>
            <a:r>
              <a:rPr kumimoji="0" lang="cy-GB" sz="2000" b="0" i="0" u="none" strike="noStrike" cap="none" normalizeH="0" baseline="0" noProof="0" dirty="0">
                <a:ln>
                  <a:noFill/>
                </a:ln>
                <a:solidFill>
                  <a:schemeClr val="tx1"/>
                </a:solidFill>
                <a:effectLst/>
                <a:latin typeface="Comic Sans MS" panose="030F0702030302020204" pitchFamily="66" charset="0"/>
              </a:rPr>
              <a:t>Faint o bobl sy’n ymweld â Marchnad Castell-nedd bob wythnos?</a:t>
            </a:r>
          </a:p>
          <a:p>
            <a:pPr marL="0" marR="0" lvl="0" indent="0" algn="l" defTabSz="914400" rtl="0" eaLnBrk="0" fontAlgn="base" latinLnBrk="0" hangingPunct="0">
              <a:lnSpc>
                <a:spcPct val="100000"/>
              </a:lnSpc>
              <a:spcBef>
                <a:spcPct val="0"/>
              </a:spcBef>
              <a:spcAft>
                <a:spcPct val="0"/>
              </a:spcAft>
              <a:buClrTx/>
              <a:buSzTx/>
              <a:tabLst/>
            </a:pPr>
            <a:r>
              <a:rPr kumimoji="0" lang="cy-GB" sz="2000" b="0" i="0" u="none" strike="noStrike" cap="none" normalizeH="0" baseline="0" noProof="0" dirty="0">
                <a:ln>
                  <a:noFill/>
                </a:ln>
                <a:solidFill>
                  <a:schemeClr val="tx1"/>
                </a:solidFill>
                <a:effectLst/>
                <a:latin typeface="Comic Sans MS" panose="030F0702030302020204" pitchFamily="66" charset="0"/>
              </a:rPr>
              <a:t>__________________________________.  </a:t>
            </a:r>
          </a:p>
          <a:p>
            <a:pPr marL="0" marR="0" lvl="0" indent="0" algn="l" defTabSz="914400" rtl="0" eaLnBrk="0" fontAlgn="base" latinLnBrk="0" hangingPunct="0">
              <a:lnSpc>
                <a:spcPct val="100000"/>
              </a:lnSpc>
              <a:spcBef>
                <a:spcPct val="0"/>
              </a:spcBef>
              <a:spcAft>
                <a:spcPct val="0"/>
              </a:spcAft>
              <a:buClrTx/>
              <a:buSzTx/>
              <a:tabLst/>
            </a:pPr>
            <a:endParaRPr kumimoji="0" lang="cy-GB" sz="2000" b="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kumimoji="0" lang="cy-GB" sz="2000" b="0" i="0" u="none" strike="noStrike" cap="none" normalizeH="0" baseline="0" noProof="0" dirty="0">
                <a:ln>
                  <a:noFill/>
                </a:ln>
                <a:solidFill>
                  <a:schemeClr val="tx1"/>
                </a:solidFill>
                <a:effectLst/>
                <a:latin typeface="Comic Sans MS" panose="030F0702030302020204" pitchFamily="66" charset="0"/>
              </a:rPr>
              <a:t>3. Faint o siopau sydd ym Marchnad Castell-nedd?</a:t>
            </a:r>
          </a:p>
          <a:p>
            <a:pPr marL="0" marR="0" lvl="0" indent="0" algn="l" defTabSz="914400" rtl="0" eaLnBrk="0" fontAlgn="base" latinLnBrk="0" hangingPunct="0">
              <a:lnSpc>
                <a:spcPct val="100000"/>
              </a:lnSpc>
              <a:spcBef>
                <a:spcPct val="0"/>
              </a:spcBef>
              <a:spcAft>
                <a:spcPct val="0"/>
              </a:spcAft>
              <a:buClrTx/>
              <a:buSzTx/>
              <a:tabLst/>
            </a:pPr>
            <a:r>
              <a:rPr kumimoji="0" lang="cy-GB" sz="2000" b="0" i="0" u="none" strike="noStrike" cap="none" normalizeH="0" baseline="0" noProof="0" dirty="0">
                <a:ln>
                  <a:noFill/>
                </a:ln>
                <a:solidFill>
                  <a:schemeClr val="tx1"/>
                </a:solidFill>
                <a:effectLst/>
                <a:latin typeface="Comic Sans MS" panose="030F0702030302020204" pitchFamily="66" charset="0"/>
              </a:rPr>
              <a:t>__________________________________.  </a:t>
            </a:r>
          </a:p>
          <a:p>
            <a:pPr marL="0" marR="0" lvl="0" indent="0" algn="l" defTabSz="914400" rtl="0" eaLnBrk="0" fontAlgn="base" latinLnBrk="0" hangingPunct="0">
              <a:lnSpc>
                <a:spcPct val="100000"/>
              </a:lnSpc>
              <a:spcBef>
                <a:spcPct val="0"/>
              </a:spcBef>
              <a:spcAft>
                <a:spcPct val="0"/>
              </a:spcAft>
              <a:buClrTx/>
              <a:buSzTx/>
              <a:tabLst/>
            </a:pPr>
            <a:endParaRPr kumimoji="0" lang="cy-GB" sz="2000" b="0" i="0" u="none" strike="noStrike" cap="none" normalizeH="0" baseline="0" noProof="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tabLst/>
            </a:pPr>
            <a:r>
              <a:rPr lang="cy-GB" sz="2000" noProof="0" dirty="0">
                <a:latin typeface="Comic Sans MS" panose="030F0702030302020204" pitchFamily="66" charset="0"/>
              </a:rPr>
              <a:t>4. </a:t>
            </a:r>
            <a:r>
              <a:rPr kumimoji="0" lang="cy-GB" sz="2000" b="0" i="0" u="none" strike="noStrike" cap="none" normalizeH="0" baseline="0" noProof="0" dirty="0">
                <a:ln>
                  <a:noFill/>
                </a:ln>
                <a:solidFill>
                  <a:schemeClr val="tx1"/>
                </a:solidFill>
                <a:effectLst/>
                <a:latin typeface="Comic Sans MS" panose="030F0702030302020204" pitchFamily="66" charset="0"/>
              </a:rPr>
              <a:t>Pa fath o siopau sydd ym Marchnad Castell-nedd?  </a:t>
            </a:r>
          </a:p>
          <a:p>
            <a:pPr marL="0" marR="0" lvl="0" indent="0" algn="l" defTabSz="914400" rtl="0" eaLnBrk="0" fontAlgn="base" latinLnBrk="0" hangingPunct="0">
              <a:lnSpc>
                <a:spcPct val="100000"/>
              </a:lnSpc>
              <a:spcBef>
                <a:spcPct val="0"/>
              </a:spcBef>
              <a:spcAft>
                <a:spcPct val="0"/>
              </a:spcAft>
              <a:buClrTx/>
              <a:buSzTx/>
              <a:tabLst/>
            </a:pPr>
            <a:r>
              <a:rPr kumimoji="0" lang="cy-GB" sz="2000" b="0" i="0" u="none" strike="noStrike" cap="none" normalizeH="0" baseline="0" noProof="0" dirty="0">
                <a:ln>
                  <a:noFill/>
                </a:ln>
                <a:solidFill>
                  <a:schemeClr val="tx1"/>
                </a:solidFill>
                <a:effectLst/>
                <a:latin typeface="Comic Sans MS" panose="030F0702030302020204" pitchFamily="66" charset="0"/>
              </a:rPr>
              <a:t>__________________________________</a:t>
            </a:r>
            <a:r>
              <a:rPr kumimoji="0" lang="cy-GB" sz="2800" b="0" i="0" u="none" strike="noStrike" cap="none" normalizeH="0" baseline="0" noProof="0" dirty="0">
                <a:ln>
                  <a:noFill/>
                </a:ln>
                <a:solidFill>
                  <a:schemeClr val="tx1"/>
                </a:solidFill>
                <a:effectLst/>
                <a:latin typeface="Comic Sans MS" panose="030F0702030302020204" pitchFamily="66" charset="0"/>
              </a:rPr>
              <a:t>.</a:t>
            </a:r>
          </a:p>
        </p:txBody>
      </p:sp>
      <p:sp>
        <p:nvSpPr>
          <p:cNvPr id="2" name="Star: 5 Points 1">
            <a:extLst>
              <a:ext uri="{FF2B5EF4-FFF2-40B4-BE49-F238E27FC236}">
                <a16:creationId xmlns:a16="http://schemas.microsoft.com/office/drawing/2014/main" id="{8FA651C8-EE08-CB4E-38CC-E8BE3C0B5EEF}"/>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Star: 5 Points 4">
            <a:extLst>
              <a:ext uri="{FF2B5EF4-FFF2-40B4-BE49-F238E27FC236}">
                <a16:creationId xmlns:a16="http://schemas.microsoft.com/office/drawing/2014/main" id="{3B078182-6B85-817B-E0C6-46CBE34E8D70}"/>
              </a:ext>
            </a:extLst>
          </p:cNvPr>
          <p:cNvSpPr/>
          <p:nvPr/>
        </p:nvSpPr>
        <p:spPr>
          <a:xfrm>
            <a:off x="11404599" y="60071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Star: 5 Points 6">
            <a:extLst>
              <a:ext uri="{FF2B5EF4-FFF2-40B4-BE49-F238E27FC236}">
                <a16:creationId xmlns:a16="http://schemas.microsoft.com/office/drawing/2014/main" id="{9E8C71B9-0EA0-DAE8-4A75-6D933CB5B99B}"/>
              </a:ext>
            </a:extLst>
          </p:cNvPr>
          <p:cNvSpPr/>
          <p:nvPr/>
        </p:nvSpPr>
        <p:spPr>
          <a:xfrm>
            <a:off x="11556999" y="61595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802474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301749-FA69-D670-73FA-8FA51BF47990}"/>
              </a:ext>
            </a:extLst>
          </p:cNvPr>
          <p:cNvPicPr>
            <a:picLocks noChangeAspect="1"/>
          </p:cNvPicPr>
          <p:nvPr/>
        </p:nvPicPr>
        <p:blipFill>
          <a:blip r:embed="rId2"/>
          <a:stretch>
            <a:fillRect/>
          </a:stretch>
        </p:blipFill>
        <p:spPr>
          <a:xfrm>
            <a:off x="5994844" y="1651378"/>
            <a:ext cx="5756129" cy="3835021"/>
          </a:xfrm>
          <a:prstGeom prst="rect">
            <a:avLst/>
          </a:prstGeom>
        </p:spPr>
      </p:pic>
      <p:pic>
        <p:nvPicPr>
          <p:cNvPr id="3" name="Picture 2">
            <a:extLst>
              <a:ext uri="{FF2B5EF4-FFF2-40B4-BE49-F238E27FC236}">
                <a16:creationId xmlns:a16="http://schemas.microsoft.com/office/drawing/2014/main" id="{BB93F096-951C-127A-CECF-6960808D710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10524063" y="3258879"/>
            <a:ext cx="1030452" cy="1022606"/>
          </a:xfrm>
          <a:prstGeom prst="rect">
            <a:avLst/>
          </a:prstGeom>
        </p:spPr>
      </p:pic>
      <p:sp>
        <p:nvSpPr>
          <p:cNvPr id="4" name="Rectangle 3">
            <a:extLst>
              <a:ext uri="{FF2B5EF4-FFF2-40B4-BE49-F238E27FC236}">
                <a16:creationId xmlns:a16="http://schemas.microsoft.com/office/drawing/2014/main" id="{AFEB1982-D70D-1ABF-EBE2-D1B3DF6064F6}"/>
              </a:ext>
            </a:extLst>
          </p:cNvPr>
          <p:cNvSpPr/>
          <p:nvPr/>
        </p:nvSpPr>
        <p:spPr>
          <a:xfrm>
            <a:off x="2961367" y="319669"/>
            <a:ext cx="6514925" cy="923330"/>
          </a:xfrm>
          <a:prstGeom prst="rect">
            <a:avLst/>
          </a:prstGeom>
          <a:noFill/>
        </p:spPr>
        <p:txBody>
          <a:bodyPr wrap="none" lIns="91440" tIns="45720" rIns="91440" bIns="45720">
            <a:spAutoFit/>
          </a:bodyPr>
          <a:lstStyle/>
          <a:p>
            <a:pPr algn="ctr"/>
            <a:r>
              <a:rPr lang="cy-GB" sz="5400" b="0" i="0" u="sng" noProof="0" dirty="0">
                <a:solidFill>
                  <a:srgbClr val="111111"/>
                </a:solidFill>
                <a:effectLst/>
                <a:latin typeface="Roboto" panose="02000000000000000000" pitchFamily="2" charset="0"/>
              </a:rPr>
              <a:t>Parc Gerddi Victoria</a:t>
            </a:r>
            <a:endParaRPr lang="cy-GB" sz="5400" b="0" u="sng" cap="none" spc="0" noProof="0" dirty="0">
              <a:ln w="0"/>
              <a:solidFill>
                <a:schemeClr val="tx1"/>
              </a:solidFill>
              <a:effectLst>
                <a:outerShdw blurRad="38100" dist="19050" dir="2700000" algn="tl" rotWithShape="0">
                  <a:schemeClr val="dk1">
                    <a:alpha val="40000"/>
                  </a:schemeClr>
                </a:outerShdw>
              </a:effectLst>
            </a:endParaRPr>
          </a:p>
        </p:txBody>
      </p:sp>
      <p:sp>
        <p:nvSpPr>
          <p:cNvPr id="6" name="TextBox 5">
            <a:extLst>
              <a:ext uri="{FF2B5EF4-FFF2-40B4-BE49-F238E27FC236}">
                <a16:creationId xmlns:a16="http://schemas.microsoft.com/office/drawing/2014/main" id="{56DB16FD-0FD3-E0BB-3A62-32F96C64E90C}"/>
              </a:ext>
            </a:extLst>
          </p:cNvPr>
          <p:cNvSpPr txBox="1"/>
          <p:nvPr/>
        </p:nvSpPr>
        <p:spPr>
          <a:xfrm>
            <a:off x="513743" y="1886509"/>
            <a:ext cx="4895248" cy="4154984"/>
          </a:xfrm>
          <a:prstGeom prst="rect">
            <a:avLst/>
          </a:prstGeom>
          <a:noFill/>
        </p:spPr>
        <p:txBody>
          <a:bodyPr wrap="square">
            <a:spAutoFit/>
          </a:bodyPr>
          <a:lstStyle/>
          <a:p>
            <a:r>
              <a:rPr lang="cy-GB" sz="2400" noProof="0" dirty="0">
                <a:latin typeface="Comic Sans MS" panose="030F0702030302020204" pitchFamily="66" charset="0"/>
              </a:rPr>
              <a:t>Dyma Barc Gerddi Victoria. Cafodd Gerddi Victoria ei greu i ddathlu Jiwbilî Diemwnt y Frenhines Victoria yn 1897. Mae lawer o blodau hardd yn y gerddi. Mae band stand yn y canol. Mae llawer o ddigwyddiadau’n digwydd yng Ngerddi Victoria, fel bandiau, diwrnodau hwyl a phartïon. Mae parc i blant yn y gerddi</a:t>
            </a:r>
            <a:r>
              <a:rPr lang="cy-GB" noProof="0" dirty="0"/>
              <a:t>.</a:t>
            </a:r>
          </a:p>
        </p:txBody>
      </p:sp>
    </p:spTree>
    <p:extLst>
      <p:ext uri="{BB962C8B-B14F-4D97-AF65-F5344CB8AC3E}">
        <p14:creationId xmlns:p14="http://schemas.microsoft.com/office/powerpoint/2010/main" val="30838100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EC9AC-C1B7-205A-DDB4-5372E64F06A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143B906-54F9-EEA9-FFFA-AF786A14AE37}"/>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415145" y="4277989"/>
            <a:ext cx="2523184" cy="2503972"/>
          </a:xfrm>
          <a:prstGeom prst="rect">
            <a:avLst/>
          </a:prstGeom>
        </p:spPr>
      </p:pic>
      <p:sp>
        <p:nvSpPr>
          <p:cNvPr id="4" name="Rectangle 3">
            <a:extLst>
              <a:ext uri="{FF2B5EF4-FFF2-40B4-BE49-F238E27FC236}">
                <a16:creationId xmlns:a16="http://schemas.microsoft.com/office/drawing/2014/main" id="{47ECC2BF-E8B1-D8CE-4FF5-8263212246F9}"/>
              </a:ext>
            </a:extLst>
          </p:cNvPr>
          <p:cNvSpPr/>
          <p:nvPr/>
        </p:nvSpPr>
        <p:spPr>
          <a:xfrm>
            <a:off x="1155397" y="3043697"/>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48AE91F8-516B-B629-C2D0-3C1CAC6110E2}"/>
              </a:ext>
            </a:extLst>
          </p:cNvPr>
          <p:cNvSpPr>
            <a:spLocks noChangeArrowheads="1"/>
          </p:cNvSpPr>
          <p:nvPr/>
        </p:nvSpPr>
        <p:spPr bwMode="auto">
          <a:xfrm>
            <a:off x="2938329" y="627367"/>
            <a:ext cx="9160924" cy="5603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Barc Gerddi Victoria </a:t>
            </a:r>
          </a:p>
          <a:p>
            <a:pPr lvl="0">
              <a:lnSpc>
                <a:spcPct val="107000"/>
              </a:lnSpc>
            </a:pPr>
            <a:endParaRPr lang="cy-GB" sz="2400" noProof="0" dirty="0">
              <a:latin typeface="Comic Sans MS" panose="030F0702030302020204" pitchFamily="66" charset="0"/>
              <a:cs typeface="Arial" panose="020B0604020202020204" pitchFamily="34" charset="0"/>
            </a:endParaRPr>
          </a:p>
          <a:p>
            <a:pPr lvl="0">
              <a:lnSpc>
                <a:spcPct val="107000"/>
              </a:lnSpc>
            </a:pPr>
            <a:r>
              <a:rPr lang="cy-GB" sz="2400" noProof="0" dirty="0">
                <a:latin typeface="Comic Sans MS" panose="030F0702030302020204" pitchFamily="66" charset="0"/>
                <a:cs typeface="Arial" panose="020B0604020202020204" pitchFamily="34" charset="0"/>
              </a:rPr>
              <a:t>1. Pam cafodd Parc Gerddi Victoria ei greu?</a:t>
            </a:r>
            <a:br>
              <a:rPr lang="cy-GB" sz="2400" noProof="0" dirty="0">
                <a:latin typeface="Comic Sans MS" panose="030F0702030302020204" pitchFamily="66" charset="0"/>
                <a:cs typeface="Arial" panose="020B0604020202020204" pitchFamily="34" charset="0"/>
              </a:rPr>
            </a:br>
            <a:r>
              <a:rPr lang="cy-GB" sz="2400" noProof="0" dirty="0">
                <a:latin typeface="Comic Sans MS" panose="030F0702030302020204" pitchFamily="66" charset="0"/>
                <a:cs typeface="Arial" panose="020B0604020202020204" pitchFamily="34" charset="0"/>
              </a:rPr>
              <a:t>Cafodd Parc Gerddi Victoria ei greu ___________________. </a:t>
            </a:r>
          </a:p>
          <a:p>
            <a:pPr lvl="0">
              <a:lnSpc>
                <a:spcPct val="107000"/>
              </a:lnSpc>
            </a:pP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2. Beth sydd yn y parc?  </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Mae ______________________________yn y parc.  </a:t>
            </a:r>
          </a:p>
          <a:p>
            <a:pPr lvl="0">
              <a:lnSpc>
                <a:spcPct val="107000"/>
              </a:lnSpc>
            </a:pP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3. Pa ddigwyddiadau sy'n digwydd yng Ngerddi Victoria? </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Mae ________________ yn digwydd yng Ngerddi Victoria.</a:t>
            </a:r>
          </a:p>
          <a:p>
            <a:pPr lvl="0">
              <a:lnSpc>
                <a:spcPct val="107000"/>
              </a:lnSpc>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latin typeface="Comic Sans MS" panose="030F0702030302020204" pitchFamily="66" charset="0"/>
                <a:cs typeface="Arial" panose="020B0604020202020204" pitchFamily="34" charset="0"/>
              </a:rPr>
              <a:t>4. Oes parc i blant yn y gerddi? </a:t>
            </a:r>
            <a:br>
              <a:rPr lang="cy-GB" sz="2400" noProof="0" dirty="0">
                <a:latin typeface="Comic Sans MS" panose="030F0702030302020204" pitchFamily="66" charset="0"/>
                <a:cs typeface="Arial" panose="020B0604020202020204" pitchFamily="34" charset="0"/>
              </a:rPr>
            </a:br>
            <a:r>
              <a:rPr lang="cy-GB" sz="2400" noProof="0" dirty="0">
                <a:latin typeface="Comic Sans MS" panose="030F0702030302020204" pitchFamily="66" charset="0"/>
                <a:cs typeface="Arial" panose="020B0604020202020204" pitchFamily="34" charset="0"/>
              </a:rPr>
              <a:t>Oes, mae parc i blant yn y gerddi. </a:t>
            </a:r>
            <a:br>
              <a:rPr lang="cy-GB" sz="2400" noProof="0" dirty="0">
                <a:latin typeface="Comic Sans MS" panose="030F0702030302020204" pitchFamily="66" charset="0"/>
                <a:cs typeface="Arial" panose="020B0604020202020204" pitchFamily="34" charset="0"/>
              </a:rPr>
            </a:br>
            <a:r>
              <a:rPr lang="cy-GB" sz="2400" noProof="0" dirty="0">
                <a:latin typeface="Comic Sans MS" panose="030F0702030302020204" pitchFamily="66" charset="0"/>
                <a:cs typeface="Arial" panose="020B0604020202020204" pitchFamily="34" charset="0"/>
              </a:rPr>
              <a:t>Nac oes, does dim parc i blant yn y gerddi. </a:t>
            </a: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p:txBody>
      </p:sp>
      <p:sp>
        <p:nvSpPr>
          <p:cNvPr id="5" name="Star: 5 Points 4">
            <a:extLst>
              <a:ext uri="{FF2B5EF4-FFF2-40B4-BE49-F238E27FC236}">
                <a16:creationId xmlns:a16="http://schemas.microsoft.com/office/drawing/2014/main" id="{C1AEC7E0-986F-8BDB-A948-6CECB63C0F08}"/>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18507300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9EEDF9-4E95-A237-16B1-96AC9A986ED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34FED1F-8D5D-A335-17F3-4645369E497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415145" y="4277989"/>
            <a:ext cx="2523184" cy="2503972"/>
          </a:xfrm>
          <a:prstGeom prst="rect">
            <a:avLst/>
          </a:prstGeom>
        </p:spPr>
      </p:pic>
      <p:sp>
        <p:nvSpPr>
          <p:cNvPr id="4" name="Rectangle 3">
            <a:extLst>
              <a:ext uri="{FF2B5EF4-FFF2-40B4-BE49-F238E27FC236}">
                <a16:creationId xmlns:a16="http://schemas.microsoft.com/office/drawing/2014/main" id="{72B6BF76-D014-16F8-3F86-C2F539E2BEE7}"/>
              </a:ext>
            </a:extLst>
          </p:cNvPr>
          <p:cNvSpPr/>
          <p:nvPr/>
        </p:nvSpPr>
        <p:spPr>
          <a:xfrm>
            <a:off x="1155397" y="3043697"/>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3D44FBC9-B03D-E56C-C465-C9E478D1EB47}"/>
              </a:ext>
            </a:extLst>
          </p:cNvPr>
          <p:cNvSpPr>
            <a:spLocks noChangeArrowheads="1"/>
          </p:cNvSpPr>
          <p:nvPr/>
        </p:nvSpPr>
        <p:spPr bwMode="auto">
          <a:xfrm>
            <a:off x="2938329" y="824953"/>
            <a:ext cx="9160924" cy="5208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Barc Gerddi Victoria </a:t>
            </a:r>
          </a:p>
          <a:p>
            <a:pPr lvl="0">
              <a:lnSpc>
                <a:spcPct val="107000"/>
              </a:lnSpc>
            </a:pPr>
            <a:endParaRPr lang="cy-GB" sz="2400" noProof="0" dirty="0">
              <a:latin typeface="Comic Sans MS" panose="030F0702030302020204" pitchFamily="66" charset="0"/>
              <a:cs typeface="Arial" panose="020B0604020202020204" pitchFamily="34" charset="0"/>
            </a:endParaRPr>
          </a:p>
          <a:p>
            <a:pPr lvl="0">
              <a:lnSpc>
                <a:spcPct val="107000"/>
              </a:lnSpc>
            </a:pPr>
            <a:r>
              <a:rPr lang="cy-GB" sz="2400" noProof="0" dirty="0">
                <a:latin typeface="Comic Sans MS" panose="030F0702030302020204" pitchFamily="66" charset="0"/>
                <a:cs typeface="Arial" panose="020B0604020202020204" pitchFamily="34" charset="0"/>
              </a:rPr>
              <a:t>1. Pam cafodd Parc Gerddi Victoria ei greu?</a:t>
            </a:r>
            <a:br>
              <a:rPr lang="cy-GB" sz="2400" noProof="0" dirty="0">
                <a:latin typeface="Comic Sans MS" panose="030F0702030302020204" pitchFamily="66" charset="0"/>
                <a:cs typeface="Arial" panose="020B0604020202020204" pitchFamily="34" charset="0"/>
              </a:rPr>
            </a:br>
            <a:r>
              <a:rPr lang="cy-GB" sz="2400" noProof="0" dirty="0">
                <a:latin typeface="Comic Sans MS" panose="030F0702030302020204" pitchFamily="66" charset="0"/>
                <a:cs typeface="Arial" panose="020B0604020202020204" pitchFamily="34" charset="0"/>
              </a:rPr>
              <a:t>_____________________________________. </a:t>
            </a:r>
          </a:p>
          <a:p>
            <a:pPr lvl="0">
              <a:lnSpc>
                <a:spcPct val="107000"/>
              </a:lnSpc>
            </a:pP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2. Beth sydd yn y parc?  </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_____________________________________.</a:t>
            </a:r>
          </a:p>
          <a:p>
            <a:pPr lvl="0">
              <a:lnSpc>
                <a:spcPct val="107000"/>
              </a:lnSpc>
            </a:pP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3. Pa ddigwyddiadau sy'n digwydd yng Ngerddi Victoria? </a:t>
            </a:r>
          </a:p>
          <a:p>
            <a:pPr lvl="0">
              <a:lnSpc>
                <a:spcPct val="107000"/>
              </a:lnSpc>
            </a:pPr>
            <a:r>
              <a:rPr lang="cy-GB" sz="2400" noProof="0" dirty="0">
                <a:effectLst/>
                <a:latin typeface="Comic Sans MS" panose="030F0702030302020204" pitchFamily="66" charset="0"/>
                <a:ea typeface="Aptos" panose="020B0004020202020204" pitchFamily="34" charset="0"/>
                <a:cs typeface="Arial" panose="020B0604020202020204" pitchFamily="34" charset="0"/>
              </a:rPr>
              <a:t>_____________________________________.</a:t>
            </a:r>
          </a:p>
          <a:p>
            <a:pPr lvl="0">
              <a:lnSpc>
                <a:spcPct val="107000"/>
              </a:lnSpc>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lvl="0">
              <a:lnSpc>
                <a:spcPct val="107000"/>
              </a:lnSpc>
            </a:pPr>
            <a:r>
              <a:rPr lang="cy-GB" sz="2400" noProof="0" dirty="0">
                <a:latin typeface="Comic Sans MS" panose="030F0702030302020204" pitchFamily="66" charset="0"/>
                <a:cs typeface="Arial" panose="020B0604020202020204" pitchFamily="34" charset="0"/>
              </a:rPr>
              <a:t>4. Oes parc i blant yn y gerddi? </a:t>
            </a:r>
            <a:br>
              <a:rPr lang="cy-GB" sz="2400" noProof="0" dirty="0">
                <a:latin typeface="Comic Sans MS" panose="030F0702030302020204" pitchFamily="66" charset="0"/>
                <a:cs typeface="Arial" panose="020B0604020202020204" pitchFamily="34" charset="0"/>
              </a:rPr>
            </a:br>
            <a:r>
              <a:rPr lang="cy-GB" sz="2400" noProof="0" dirty="0">
                <a:latin typeface="Comic Sans MS" panose="030F0702030302020204" pitchFamily="66" charset="0"/>
                <a:cs typeface="Arial" panose="020B0604020202020204" pitchFamily="34" charset="0"/>
              </a:rPr>
              <a:t>_____________________________________. </a:t>
            </a:r>
            <a:endParaRPr lang="cy-GB" sz="2400" noProof="0" dirty="0">
              <a:effectLst/>
              <a:latin typeface="Comic Sans MS" panose="030F0702030302020204" pitchFamily="66" charset="0"/>
              <a:ea typeface="Aptos" panose="020B0004020202020204" pitchFamily="34" charset="0"/>
              <a:cs typeface="Arial" panose="020B0604020202020204" pitchFamily="34" charset="0"/>
            </a:endParaRPr>
          </a:p>
        </p:txBody>
      </p:sp>
      <p:sp>
        <p:nvSpPr>
          <p:cNvPr id="2" name="Star: 5 Points 1">
            <a:extLst>
              <a:ext uri="{FF2B5EF4-FFF2-40B4-BE49-F238E27FC236}">
                <a16:creationId xmlns:a16="http://schemas.microsoft.com/office/drawing/2014/main" id="{A0685DFB-1D28-F23E-E7FD-6918194383C2}"/>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Star: 5 Points 4">
            <a:extLst>
              <a:ext uri="{FF2B5EF4-FFF2-40B4-BE49-F238E27FC236}">
                <a16:creationId xmlns:a16="http://schemas.microsoft.com/office/drawing/2014/main" id="{C9277643-F91E-BA76-CF9C-028A05A21E27}"/>
              </a:ext>
            </a:extLst>
          </p:cNvPr>
          <p:cNvSpPr/>
          <p:nvPr/>
        </p:nvSpPr>
        <p:spPr>
          <a:xfrm>
            <a:off x="11404599" y="60071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Star: 5 Points 6">
            <a:extLst>
              <a:ext uri="{FF2B5EF4-FFF2-40B4-BE49-F238E27FC236}">
                <a16:creationId xmlns:a16="http://schemas.microsoft.com/office/drawing/2014/main" id="{A9BCB6B7-EA84-DA3F-9BE1-E9CE7FE2727E}"/>
              </a:ext>
            </a:extLst>
          </p:cNvPr>
          <p:cNvSpPr/>
          <p:nvPr/>
        </p:nvSpPr>
        <p:spPr>
          <a:xfrm>
            <a:off x="11556999" y="61595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34091532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Neath Castle photo spot, Neath">
            <a:extLst>
              <a:ext uri="{FF2B5EF4-FFF2-40B4-BE49-F238E27FC236}">
                <a16:creationId xmlns:a16="http://schemas.microsoft.com/office/drawing/2014/main" id="{BA46E8D8-0299-2D5E-075E-BA695728F4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232" y="1801503"/>
            <a:ext cx="5801768" cy="386545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62C6A3A8-BF8D-C9CF-3C48-E1796819A57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1046328" y="4466230"/>
            <a:ext cx="1030452" cy="1022606"/>
          </a:xfrm>
          <a:prstGeom prst="rect">
            <a:avLst/>
          </a:prstGeom>
        </p:spPr>
      </p:pic>
      <p:sp>
        <p:nvSpPr>
          <p:cNvPr id="4" name="TextBox 3">
            <a:extLst>
              <a:ext uri="{FF2B5EF4-FFF2-40B4-BE49-F238E27FC236}">
                <a16:creationId xmlns:a16="http://schemas.microsoft.com/office/drawing/2014/main" id="{CD0EC6AA-CA37-614E-3926-F2031163074A}"/>
              </a:ext>
            </a:extLst>
          </p:cNvPr>
          <p:cNvSpPr txBox="1"/>
          <p:nvPr/>
        </p:nvSpPr>
        <p:spPr>
          <a:xfrm>
            <a:off x="6563436" y="1693375"/>
            <a:ext cx="4853864" cy="4524315"/>
          </a:xfrm>
          <a:prstGeom prst="rect">
            <a:avLst/>
          </a:prstGeom>
          <a:noFill/>
        </p:spPr>
        <p:txBody>
          <a:bodyPr wrap="square">
            <a:spAutoFit/>
          </a:bodyPr>
          <a:lstStyle/>
          <a:p>
            <a:r>
              <a:rPr lang="cy-GB" sz="2400" noProof="0" dirty="0">
                <a:latin typeface="Comic Sans MS" panose="030F0702030302020204" pitchFamily="66" charset="0"/>
              </a:rPr>
              <a:t>Mae Castell Castell-nedd yn gastell yng nghanol tref Castell-nedd. Cafodd y Castell ei adeiladu gan y Normanaidd yn 1114. Cafodd ei adeiladu yn y ddeuddegfed ganrif. Mae Castell Castell-nedd yn agos at Afon Nedd. Mae'r castell yn ddeg metr o uchder ac yn tri deg metr o led. Cafodd y castell ei dinistrio yn 1231. Mae ddau dŵr gyda y castell.</a:t>
            </a:r>
          </a:p>
        </p:txBody>
      </p:sp>
      <p:sp>
        <p:nvSpPr>
          <p:cNvPr id="5" name="Rectangle 4">
            <a:extLst>
              <a:ext uri="{FF2B5EF4-FFF2-40B4-BE49-F238E27FC236}">
                <a16:creationId xmlns:a16="http://schemas.microsoft.com/office/drawing/2014/main" id="{2F919243-C6EB-16E5-639B-8215D14E228A}"/>
              </a:ext>
            </a:extLst>
          </p:cNvPr>
          <p:cNvSpPr/>
          <p:nvPr/>
        </p:nvSpPr>
        <p:spPr>
          <a:xfrm>
            <a:off x="2857196" y="442499"/>
            <a:ext cx="6477607" cy="923330"/>
          </a:xfrm>
          <a:prstGeom prst="rect">
            <a:avLst/>
          </a:prstGeom>
          <a:noFill/>
        </p:spPr>
        <p:txBody>
          <a:bodyPr wrap="none" lIns="91440" tIns="45720" rIns="91440" bIns="45720">
            <a:spAutoFit/>
          </a:bodyPr>
          <a:lstStyle/>
          <a:p>
            <a:pPr algn="ctr"/>
            <a:r>
              <a:rPr lang="cy-GB" sz="5400" u="sng" noProof="0" dirty="0"/>
              <a:t>Castell Castell-nedd</a:t>
            </a:r>
            <a:endParaRPr lang="cy-GB" sz="5400" b="0" u="sng" cap="none" spc="0" noProof="0" dirty="0">
              <a:ln w="0"/>
              <a:solidFill>
                <a:schemeClr val="tx1"/>
              </a:solidFill>
              <a:effectLst>
                <a:outerShdw blurRad="38100" dist="19050" dir="2700000" algn="tl" rotWithShape="0">
                  <a:schemeClr val="dk1">
                    <a:alpha val="40000"/>
                  </a:schemeClr>
                </a:outerShdw>
              </a:effectLst>
            </a:endParaRPr>
          </a:p>
        </p:txBody>
      </p:sp>
      <p:pic>
        <p:nvPicPr>
          <p:cNvPr id="6" name="Picture 5">
            <a:extLst>
              <a:ext uri="{FF2B5EF4-FFF2-40B4-BE49-F238E27FC236}">
                <a16:creationId xmlns:a16="http://schemas.microsoft.com/office/drawing/2014/main" id="{3959F0DA-184A-72CD-9A1D-0D7414910CC3}"/>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20996" y1="66870" x2="20996" y2="66870"/>
                        <a14:foregroundMark x1="21582" y1="64548" x2="21582" y2="64548"/>
                        <a14:foregroundMark x1="20996" y1="69438" x2="20996" y2="69438"/>
                      </a14:backgroundRemoval>
                    </a14:imgEffect>
                  </a14:imgLayer>
                </a14:imgProps>
              </a:ext>
            </a:extLst>
          </a:blip>
          <a:stretch>
            <a:fillRect/>
          </a:stretch>
        </p:blipFill>
        <p:spPr>
          <a:xfrm>
            <a:off x="4259584" y="2102890"/>
            <a:ext cx="1660070" cy="1326110"/>
          </a:xfrm>
          <a:prstGeom prst="rect">
            <a:avLst/>
          </a:prstGeom>
        </p:spPr>
      </p:pic>
    </p:spTree>
    <p:extLst>
      <p:ext uri="{BB962C8B-B14F-4D97-AF65-F5344CB8AC3E}">
        <p14:creationId xmlns:p14="http://schemas.microsoft.com/office/powerpoint/2010/main" val="1876010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B9BFB-A7FE-BD44-4253-72506495170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FECBEF6-F62F-2D58-04DA-D393948784E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688103" y="4223398"/>
            <a:ext cx="2523184" cy="2503972"/>
          </a:xfrm>
          <a:prstGeom prst="rect">
            <a:avLst/>
          </a:prstGeom>
        </p:spPr>
      </p:pic>
      <p:sp>
        <p:nvSpPr>
          <p:cNvPr id="4" name="Rectangle 3">
            <a:extLst>
              <a:ext uri="{FF2B5EF4-FFF2-40B4-BE49-F238E27FC236}">
                <a16:creationId xmlns:a16="http://schemas.microsoft.com/office/drawing/2014/main" id="{1303DDD6-F520-6D38-B2B0-6D8EFC1F20A4}"/>
              </a:ext>
            </a:extLst>
          </p:cNvPr>
          <p:cNvSpPr/>
          <p:nvPr/>
        </p:nvSpPr>
        <p:spPr>
          <a:xfrm>
            <a:off x="1428355" y="2989106"/>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A754FDAD-ADFE-0A4A-139B-0EE29BD70EFE}"/>
              </a:ext>
            </a:extLst>
          </p:cNvPr>
          <p:cNvSpPr>
            <a:spLocks noChangeArrowheads="1"/>
          </p:cNvSpPr>
          <p:nvPr/>
        </p:nvSpPr>
        <p:spPr bwMode="auto">
          <a:xfrm>
            <a:off x="3354722" y="402338"/>
            <a:ext cx="8837278" cy="6053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a:t>
            </a:r>
            <a:r>
              <a:rPr lang="cy-GB" sz="2400" u="sng" noProof="0" dirty="0">
                <a:solidFill>
                  <a:srgbClr val="111111"/>
                </a:solidFill>
                <a:latin typeface="Comic Sans MS" panose="030F0702030302020204" pitchFamily="66" charset="0"/>
              </a:rPr>
              <a:t>Gastell Castell-nedd</a:t>
            </a:r>
            <a:r>
              <a:rPr lang="cy-GB" sz="2400" b="0" i="0" u="sng" noProof="0" dirty="0">
                <a:solidFill>
                  <a:srgbClr val="111111"/>
                </a:solidFill>
                <a:effectLst/>
                <a:latin typeface="Comic Sans MS" panose="030F0702030302020204" pitchFamily="66" charset="0"/>
              </a:rPr>
              <a:t>.</a:t>
            </a:r>
            <a:endParaRPr lang="cy-GB" sz="2400" u="sng"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Tx/>
              <a:buAutoNum type="arabicPeriod"/>
              <a:tabLst/>
            </a:pPr>
            <a:r>
              <a:rPr lang="cy-GB" sz="2800" noProof="0" dirty="0">
                <a:latin typeface="Comic Sans MS" panose="030F0702030302020204" pitchFamily="66" charset="0"/>
              </a:rPr>
              <a:t>Pwy cafodd y castell ei adeiladu? </a:t>
            </a:r>
          </a:p>
          <a:p>
            <a:pPr marR="0" lvl="0" algn="l" defTabSz="914400" rtl="0" eaLnBrk="0" fontAlgn="base" latinLnBrk="0" hangingPunct="0">
              <a:lnSpc>
                <a:spcPct val="100000"/>
              </a:lnSpc>
              <a:spcBef>
                <a:spcPct val="0"/>
              </a:spcBef>
              <a:spcAft>
                <a:spcPct val="0"/>
              </a:spcAft>
              <a:buClrTx/>
              <a:buSzTx/>
              <a:tabLst/>
            </a:pPr>
            <a:r>
              <a:rPr lang="cy-GB" sz="2800" noProof="0" dirty="0">
                <a:latin typeface="Comic Sans MS" panose="030F0702030302020204" pitchFamily="66" charset="0"/>
              </a:rPr>
              <a:t>Cafodd y Castell ei adeiladu gan _____________.</a:t>
            </a:r>
          </a:p>
          <a:p>
            <a:pPr marR="0" lvl="0" algn="l" defTabSz="914400" rtl="0" eaLnBrk="0" fontAlgn="base" latinLnBrk="0" hangingPunct="0">
              <a:lnSpc>
                <a:spcPct val="100000"/>
              </a:lnSpc>
              <a:spcBef>
                <a:spcPct val="0"/>
              </a:spcBef>
              <a:spcAft>
                <a:spcPct val="0"/>
              </a:spcAft>
              <a:buClrTx/>
              <a:buSzTx/>
              <a:tabLst/>
            </a:pPr>
            <a:endParaRPr lang="cy-GB" sz="2800" noProof="0" dirty="0">
              <a:latin typeface="Comic Sans MS" panose="030F0702030302020204" pitchFamily="66" charset="0"/>
            </a:endParaRPr>
          </a:p>
          <a:p>
            <a:pPr marR="0" lvl="0" algn="l" defTabSz="914400" rtl="0" eaLnBrk="0" fontAlgn="base" latinLnBrk="0" hangingPunct="0">
              <a:lnSpc>
                <a:spcPct val="100000"/>
              </a:lnSpc>
              <a:spcBef>
                <a:spcPct val="0"/>
              </a:spcBef>
              <a:spcAft>
                <a:spcPct val="0"/>
              </a:spcAft>
              <a:buClrTx/>
              <a:buSzTx/>
              <a:tabLst/>
            </a:pPr>
            <a:r>
              <a:rPr lang="cy-GB" sz="2800" noProof="0" dirty="0">
                <a:latin typeface="Comic Sans MS" panose="030F0702030302020204" pitchFamily="66" charset="0"/>
              </a:rPr>
              <a:t>2. Beth sy'n agos at y castell? </a:t>
            </a:r>
            <a:br>
              <a:rPr lang="cy-GB" sz="2800" noProof="0" dirty="0">
                <a:latin typeface="Comic Sans MS" panose="030F0702030302020204" pitchFamily="66" charset="0"/>
              </a:rPr>
            </a:br>
            <a:r>
              <a:rPr lang="cy-GB" sz="2800" noProof="0" dirty="0">
                <a:latin typeface="Comic Sans MS" panose="030F0702030302020204" pitchFamily="66" charset="0"/>
              </a:rPr>
              <a:t>Mae’r _____________ yn agos at y castell.</a:t>
            </a:r>
          </a:p>
          <a:p>
            <a:pPr marR="0" lvl="0" algn="l" defTabSz="914400" rtl="0" eaLnBrk="0" fontAlgn="base" latinLnBrk="0" hangingPunct="0">
              <a:lnSpc>
                <a:spcPct val="100000"/>
              </a:lnSpc>
              <a:spcBef>
                <a:spcPct val="0"/>
              </a:spcBef>
              <a:spcAft>
                <a:spcPct val="0"/>
              </a:spcAft>
              <a:buClrTx/>
              <a:buSzTx/>
              <a:tabLst/>
            </a:pPr>
            <a:endParaRPr lang="cy-GB" sz="2800" noProof="0" dirty="0">
              <a:latin typeface="Comic Sans MS" panose="030F0702030302020204" pitchFamily="66" charset="0"/>
            </a:endParaRPr>
          </a:p>
          <a:p>
            <a:pPr marR="0" lvl="0" algn="l" defTabSz="914400" rtl="0" eaLnBrk="0" fontAlgn="base" latinLnBrk="0" hangingPunct="0">
              <a:lnSpc>
                <a:spcPct val="100000"/>
              </a:lnSpc>
              <a:spcBef>
                <a:spcPct val="0"/>
              </a:spcBef>
              <a:spcAft>
                <a:spcPct val="0"/>
              </a:spcAft>
              <a:buClrTx/>
              <a:buSzTx/>
              <a:tabLst/>
            </a:pPr>
            <a:r>
              <a:rPr lang="cy-GB" sz="2800" noProof="0" dirty="0">
                <a:latin typeface="Comic Sans MS" panose="030F0702030302020204" pitchFamily="66" charset="0"/>
              </a:rPr>
              <a:t>3. Sawl tŵr sydd yn y castell? </a:t>
            </a:r>
            <a:br>
              <a:rPr lang="cy-GB" sz="2800" noProof="0" dirty="0">
                <a:latin typeface="Comic Sans MS" panose="030F0702030302020204" pitchFamily="66" charset="0"/>
              </a:rPr>
            </a:br>
            <a:r>
              <a:rPr lang="cy-GB" sz="2800" noProof="0" dirty="0">
                <a:latin typeface="Comic Sans MS" panose="030F0702030302020204" pitchFamily="66" charset="0"/>
              </a:rPr>
              <a:t>Mae _____________ dŵr yn y castell.</a:t>
            </a:r>
          </a:p>
          <a:p>
            <a:pPr marR="0" lvl="0" algn="l" defTabSz="914400" rtl="0" eaLnBrk="0" fontAlgn="base" latinLnBrk="0" hangingPunct="0">
              <a:lnSpc>
                <a:spcPct val="100000"/>
              </a:lnSpc>
              <a:spcBef>
                <a:spcPct val="0"/>
              </a:spcBef>
              <a:spcAft>
                <a:spcPct val="0"/>
              </a:spcAft>
              <a:buClrTx/>
              <a:buSzTx/>
              <a:tabLst/>
            </a:pPr>
            <a:endParaRPr kumimoji="0" lang="cy-GB" sz="2800" u="none" strike="noStrike" cap="none" normalizeH="0" baseline="0" noProof="0" dirty="0">
              <a:ln>
                <a:noFill/>
              </a:ln>
              <a:solidFill>
                <a:srgbClr val="3C4043"/>
              </a:solidFill>
              <a:latin typeface="Comic Sans MS" panose="030F0702030302020204" pitchFamily="66" charset="0"/>
            </a:endParaRPr>
          </a:p>
          <a:p>
            <a:pPr marR="0" lvl="0" algn="l" defTabSz="914400" rtl="0" eaLnBrk="0" fontAlgn="base" latinLnBrk="0" hangingPunct="0">
              <a:lnSpc>
                <a:spcPct val="100000"/>
              </a:lnSpc>
              <a:spcBef>
                <a:spcPct val="0"/>
              </a:spcBef>
              <a:spcAft>
                <a:spcPct val="0"/>
              </a:spcAft>
              <a:buClrTx/>
              <a:buSzTx/>
              <a:tabLst/>
            </a:pPr>
            <a:r>
              <a:rPr kumimoji="0" lang="cy-GB" sz="2800" b="0" i="0" u="none" strike="noStrike" cap="none" normalizeH="0" baseline="0" noProof="0" dirty="0">
                <a:ln>
                  <a:noFill/>
                </a:ln>
                <a:solidFill>
                  <a:schemeClr val="tx1"/>
                </a:solidFill>
                <a:effectLst/>
                <a:latin typeface="Comic Sans MS" panose="030F0702030302020204" pitchFamily="66" charset="0"/>
              </a:rPr>
              <a:t>4. Pryd cafodd y castell ei ddinistrio?</a:t>
            </a:r>
          </a:p>
          <a:p>
            <a:pPr marR="0" lvl="0" algn="l" defTabSz="914400" rtl="0" eaLnBrk="0" fontAlgn="base" latinLnBrk="0" hangingPunct="0">
              <a:lnSpc>
                <a:spcPct val="100000"/>
              </a:lnSpc>
              <a:spcBef>
                <a:spcPct val="0"/>
              </a:spcBef>
              <a:spcAft>
                <a:spcPct val="0"/>
              </a:spcAft>
              <a:buClrTx/>
              <a:buSzTx/>
              <a:tabLst/>
            </a:pPr>
            <a:r>
              <a:rPr lang="cy-GB" sz="2800" noProof="0" dirty="0">
                <a:latin typeface="Comic Sans MS" panose="030F0702030302020204" pitchFamily="66" charset="0"/>
              </a:rPr>
              <a:t>Cafodd y castell ei dinistrio yn _______. </a:t>
            </a:r>
            <a:endParaRPr kumimoji="0" lang="cy-GB" sz="2800" b="0" i="0" u="none" strike="noStrike" cap="none" normalizeH="0" baseline="0" noProof="0" dirty="0">
              <a:ln>
                <a:noFill/>
              </a:ln>
              <a:solidFill>
                <a:schemeClr val="tx1"/>
              </a:solidFill>
              <a:effectLst/>
              <a:latin typeface="Comic Sans MS" panose="030F0702030302020204" pitchFamily="66" charset="0"/>
            </a:endParaRPr>
          </a:p>
          <a:p>
            <a:pPr marR="0" lvl="0" algn="l" defTabSz="914400" rtl="0" eaLnBrk="0" fontAlgn="base" latinLnBrk="0" hangingPunct="0">
              <a:lnSpc>
                <a:spcPct val="100000"/>
              </a:lnSpc>
              <a:spcBef>
                <a:spcPct val="0"/>
              </a:spcBef>
              <a:spcAft>
                <a:spcPct val="0"/>
              </a:spcAft>
              <a:buClrTx/>
              <a:buSzTx/>
              <a:tabLst/>
            </a:pPr>
            <a:endParaRPr kumimoji="0" lang="cy-GB" sz="2800" b="0" i="0" u="none" strike="noStrike" cap="none" normalizeH="0" baseline="0" noProof="0" dirty="0">
              <a:ln>
                <a:noFill/>
              </a:ln>
              <a:solidFill>
                <a:schemeClr val="tx1"/>
              </a:solidFill>
              <a:effectLst/>
              <a:latin typeface="Comic Sans MS" panose="030F0702030302020204" pitchFamily="66" charset="0"/>
            </a:endParaRPr>
          </a:p>
        </p:txBody>
      </p:sp>
      <p:sp>
        <p:nvSpPr>
          <p:cNvPr id="2" name="Star: 5 Points 1">
            <a:extLst>
              <a:ext uri="{FF2B5EF4-FFF2-40B4-BE49-F238E27FC236}">
                <a16:creationId xmlns:a16="http://schemas.microsoft.com/office/drawing/2014/main" id="{0665B079-CC60-DCA8-8192-2919FA049885}"/>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1591500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31A88-49FC-C365-8BF0-0F066CCBA11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8921AED-DAF7-8D59-65F5-8DE721678C7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688103" y="4223398"/>
            <a:ext cx="2523184" cy="2503972"/>
          </a:xfrm>
          <a:prstGeom prst="rect">
            <a:avLst/>
          </a:prstGeom>
        </p:spPr>
      </p:pic>
      <p:sp>
        <p:nvSpPr>
          <p:cNvPr id="4" name="Rectangle 3">
            <a:extLst>
              <a:ext uri="{FF2B5EF4-FFF2-40B4-BE49-F238E27FC236}">
                <a16:creationId xmlns:a16="http://schemas.microsoft.com/office/drawing/2014/main" id="{62AD62D0-072C-A03A-394D-D669E2E39AC6}"/>
              </a:ext>
            </a:extLst>
          </p:cNvPr>
          <p:cNvSpPr/>
          <p:nvPr/>
        </p:nvSpPr>
        <p:spPr>
          <a:xfrm>
            <a:off x="1428355" y="2989106"/>
            <a:ext cx="822662" cy="1569660"/>
          </a:xfrm>
          <a:prstGeom prst="rect">
            <a:avLst/>
          </a:prstGeom>
          <a:noFill/>
        </p:spPr>
        <p:txBody>
          <a:bodyPr wrap="none" lIns="91440" tIns="45720" rIns="91440" bIns="45720">
            <a:spAutoFit/>
          </a:bodyPr>
          <a:lstStyle/>
          <a:p>
            <a:pPr algn="ctr"/>
            <a:r>
              <a:rPr lang="cy-GB" sz="9600" b="1" cap="none" spc="0" noProof="0" dirty="0">
                <a:ln w="0"/>
                <a:solidFill>
                  <a:srgbClr val="FF0000"/>
                </a:solidFill>
                <a:effectLst>
                  <a:outerShdw blurRad="38100" dist="19050" dir="2700000" algn="tl" rotWithShape="0">
                    <a:schemeClr val="dk1">
                      <a:alpha val="40000"/>
                    </a:schemeClr>
                  </a:outerShdw>
                </a:effectLst>
              </a:rPr>
              <a:t>?</a:t>
            </a:r>
            <a:endParaRPr lang="cy-GB" sz="5400" b="1" cap="none" spc="0" noProof="0" dirty="0">
              <a:ln w="0"/>
              <a:solidFill>
                <a:srgbClr val="FF0000"/>
              </a:solidFill>
              <a:effectLst>
                <a:outerShdw blurRad="38100" dist="19050" dir="2700000" algn="tl" rotWithShape="0">
                  <a:schemeClr val="dk1">
                    <a:alpha val="40000"/>
                  </a:schemeClr>
                </a:outerShdw>
              </a:effectLst>
            </a:endParaRPr>
          </a:p>
        </p:txBody>
      </p:sp>
      <p:sp>
        <p:nvSpPr>
          <p:cNvPr id="6" name="Rectangle 2">
            <a:extLst>
              <a:ext uri="{FF2B5EF4-FFF2-40B4-BE49-F238E27FC236}">
                <a16:creationId xmlns:a16="http://schemas.microsoft.com/office/drawing/2014/main" id="{723A159B-F741-9034-B082-D6AF60E5AA6C}"/>
              </a:ext>
            </a:extLst>
          </p:cNvPr>
          <p:cNvSpPr>
            <a:spLocks noChangeArrowheads="1"/>
          </p:cNvSpPr>
          <p:nvPr/>
        </p:nvSpPr>
        <p:spPr bwMode="auto">
          <a:xfrm>
            <a:off x="3354722" y="402338"/>
            <a:ext cx="8837278" cy="6053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nSpc>
                <a:spcPct val="107000"/>
              </a:lnSpc>
            </a:pPr>
            <a:r>
              <a:rPr lang="cy-GB" sz="2400" b="0" i="0" u="sng" noProof="0" dirty="0">
                <a:solidFill>
                  <a:srgbClr val="111111"/>
                </a:solidFill>
                <a:effectLst/>
                <a:latin typeface="Comic Sans MS" panose="030F0702030302020204" pitchFamily="66" charset="0"/>
              </a:rPr>
              <a:t>Cwestiynau am </a:t>
            </a:r>
            <a:r>
              <a:rPr lang="cy-GB" sz="2400" u="sng" noProof="0" dirty="0">
                <a:solidFill>
                  <a:srgbClr val="111111"/>
                </a:solidFill>
                <a:latin typeface="Comic Sans MS" panose="030F0702030302020204" pitchFamily="66" charset="0"/>
              </a:rPr>
              <a:t>Gastell Castell-nedd</a:t>
            </a:r>
            <a:r>
              <a:rPr lang="cy-GB" sz="2400" b="0" i="0" u="sng" noProof="0" dirty="0">
                <a:solidFill>
                  <a:srgbClr val="111111"/>
                </a:solidFill>
                <a:effectLst/>
                <a:latin typeface="Comic Sans MS" panose="030F0702030302020204" pitchFamily="66" charset="0"/>
              </a:rPr>
              <a:t>.</a:t>
            </a:r>
            <a:endParaRPr lang="cy-GB" sz="2400" u="sng" noProof="0" dirty="0">
              <a:effectLst/>
              <a:latin typeface="Comic Sans MS" panose="030F0702030302020204" pitchFamily="66" charset="0"/>
              <a:ea typeface="Aptos" panose="020B0004020202020204" pitchFamily="34" charset="0"/>
              <a:cs typeface="Arial" panose="020B0604020202020204" pitchFamily="34" charset="0"/>
            </a:endParaRPr>
          </a:p>
          <a:p>
            <a:pPr marL="342900" lvl="0" indent="-342900">
              <a:lnSpc>
                <a:spcPct val="107000"/>
              </a:lnSpc>
              <a:buFont typeface="+mj-lt"/>
              <a:buAutoNum type="arabicPeriod"/>
            </a:pPr>
            <a:endParaRPr lang="cy-GB" sz="2400" noProof="0" dirty="0">
              <a:latin typeface="Comic Sans MS" panose="030F0702030302020204" pitchFamily="66" charset="0"/>
              <a:ea typeface="Aptos" panose="020B0004020202020204" pitchFamily="34" charset="0"/>
              <a:cs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Tx/>
              <a:buAutoNum type="arabicPeriod"/>
              <a:tabLst/>
            </a:pPr>
            <a:r>
              <a:rPr lang="cy-GB" sz="2800" noProof="0" dirty="0">
                <a:latin typeface="Comic Sans MS" panose="030F0702030302020204" pitchFamily="66" charset="0"/>
              </a:rPr>
              <a:t>Pwy cafodd y castell ei adeiladu? </a:t>
            </a:r>
          </a:p>
          <a:p>
            <a:pPr marR="0" lvl="0" algn="l" defTabSz="914400" rtl="0" eaLnBrk="0" fontAlgn="base" latinLnBrk="0" hangingPunct="0">
              <a:lnSpc>
                <a:spcPct val="100000"/>
              </a:lnSpc>
              <a:spcBef>
                <a:spcPct val="0"/>
              </a:spcBef>
              <a:spcAft>
                <a:spcPct val="0"/>
              </a:spcAft>
              <a:buClrTx/>
              <a:buSzTx/>
              <a:tabLst/>
            </a:pPr>
            <a:r>
              <a:rPr lang="cy-GB" sz="2800" noProof="0" dirty="0">
                <a:latin typeface="Comic Sans MS" panose="030F0702030302020204" pitchFamily="66" charset="0"/>
              </a:rPr>
              <a:t>______________________________.</a:t>
            </a:r>
          </a:p>
          <a:p>
            <a:pPr marR="0" lvl="0" algn="l" defTabSz="914400" rtl="0" eaLnBrk="0" fontAlgn="base" latinLnBrk="0" hangingPunct="0">
              <a:lnSpc>
                <a:spcPct val="100000"/>
              </a:lnSpc>
              <a:spcBef>
                <a:spcPct val="0"/>
              </a:spcBef>
              <a:spcAft>
                <a:spcPct val="0"/>
              </a:spcAft>
              <a:buClrTx/>
              <a:buSzTx/>
              <a:tabLst/>
            </a:pPr>
            <a:endParaRPr lang="cy-GB" sz="2800" noProof="0" dirty="0">
              <a:latin typeface="Comic Sans MS" panose="030F0702030302020204" pitchFamily="66" charset="0"/>
            </a:endParaRPr>
          </a:p>
          <a:p>
            <a:pPr marR="0" lvl="0" algn="l" defTabSz="914400" rtl="0" eaLnBrk="0" fontAlgn="base" latinLnBrk="0" hangingPunct="0">
              <a:lnSpc>
                <a:spcPct val="100000"/>
              </a:lnSpc>
              <a:spcBef>
                <a:spcPct val="0"/>
              </a:spcBef>
              <a:spcAft>
                <a:spcPct val="0"/>
              </a:spcAft>
              <a:buClrTx/>
              <a:buSzTx/>
              <a:tabLst/>
            </a:pPr>
            <a:r>
              <a:rPr lang="cy-GB" sz="2800" noProof="0" dirty="0">
                <a:latin typeface="Comic Sans MS" panose="030F0702030302020204" pitchFamily="66" charset="0"/>
              </a:rPr>
              <a:t>2. Beth sy'n agos at y castell? </a:t>
            </a:r>
            <a:br>
              <a:rPr lang="cy-GB" sz="2800" noProof="0" dirty="0">
                <a:latin typeface="Comic Sans MS" panose="030F0702030302020204" pitchFamily="66" charset="0"/>
              </a:rPr>
            </a:br>
            <a:r>
              <a:rPr lang="cy-GB" sz="2800" noProof="0" dirty="0">
                <a:latin typeface="Comic Sans MS" panose="030F0702030302020204" pitchFamily="66" charset="0"/>
              </a:rPr>
              <a:t>______________________________.</a:t>
            </a:r>
          </a:p>
          <a:p>
            <a:pPr marR="0" lvl="0" algn="l" defTabSz="914400" rtl="0" eaLnBrk="0" fontAlgn="base" latinLnBrk="0" hangingPunct="0">
              <a:lnSpc>
                <a:spcPct val="100000"/>
              </a:lnSpc>
              <a:spcBef>
                <a:spcPct val="0"/>
              </a:spcBef>
              <a:spcAft>
                <a:spcPct val="0"/>
              </a:spcAft>
              <a:buClrTx/>
              <a:buSzTx/>
              <a:tabLst/>
            </a:pPr>
            <a:endParaRPr lang="cy-GB" sz="2800" noProof="0" dirty="0">
              <a:latin typeface="Comic Sans MS" panose="030F0702030302020204" pitchFamily="66" charset="0"/>
            </a:endParaRPr>
          </a:p>
          <a:p>
            <a:pPr marR="0" lvl="0" algn="l" defTabSz="914400" rtl="0" eaLnBrk="0" fontAlgn="base" latinLnBrk="0" hangingPunct="0">
              <a:lnSpc>
                <a:spcPct val="100000"/>
              </a:lnSpc>
              <a:spcBef>
                <a:spcPct val="0"/>
              </a:spcBef>
              <a:spcAft>
                <a:spcPct val="0"/>
              </a:spcAft>
              <a:buClrTx/>
              <a:buSzTx/>
              <a:tabLst/>
            </a:pPr>
            <a:r>
              <a:rPr lang="cy-GB" sz="2800" noProof="0" dirty="0">
                <a:latin typeface="Comic Sans MS" panose="030F0702030302020204" pitchFamily="66" charset="0"/>
              </a:rPr>
              <a:t>3. Sawl tŵr sydd yn y castell? </a:t>
            </a:r>
            <a:br>
              <a:rPr lang="cy-GB" sz="2800" noProof="0" dirty="0">
                <a:latin typeface="Comic Sans MS" panose="030F0702030302020204" pitchFamily="66" charset="0"/>
              </a:rPr>
            </a:br>
            <a:r>
              <a:rPr lang="cy-GB" sz="2800" noProof="0" dirty="0">
                <a:latin typeface="Comic Sans MS" panose="030F0702030302020204" pitchFamily="66" charset="0"/>
              </a:rPr>
              <a:t>______________________________.</a:t>
            </a:r>
          </a:p>
          <a:p>
            <a:pPr marR="0" lvl="0" algn="l" defTabSz="914400" rtl="0" eaLnBrk="0" fontAlgn="base" latinLnBrk="0" hangingPunct="0">
              <a:lnSpc>
                <a:spcPct val="100000"/>
              </a:lnSpc>
              <a:spcBef>
                <a:spcPct val="0"/>
              </a:spcBef>
              <a:spcAft>
                <a:spcPct val="0"/>
              </a:spcAft>
              <a:buClrTx/>
              <a:buSzTx/>
              <a:tabLst/>
            </a:pPr>
            <a:endParaRPr kumimoji="0" lang="cy-GB" sz="2800" u="none" strike="noStrike" cap="none" normalizeH="0" baseline="0" noProof="0" dirty="0">
              <a:ln>
                <a:noFill/>
              </a:ln>
              <a:solidFill>
                <a:srgbClr val="3C4043"/>
              </a:solidFill>
              <a:latin typeface="Comic Sans MS" panose="030F0702030302020204" pitchFamily="66" charset="0"/>
            </a:endParaRPr>
          </a:p>
          <a:p>
            <a:pPr marR="0" lvl="0" algn="l" defTabSz="914400" rtl="0" eaLnBrk="0" fontAlgn="base" latinLnBrk="0" hangingPunct="0">
              <a:lnSpc>
                <a:spcPct val="100000"/>
              </a:lnSpc>
              <a:spcBef>
                <a:spcPct val="0"/>
              </a:spcBef>
              <a:spcAft>
                <a:spcPct val="0"/>
              </a:spcAft>
              <a:buClrTx/>
              <a:buSzTx/>
              <a:tabLst/>
            </a:pPr>
            <a:r>
              <a:rPr kumimoji="0" lang="cy-GB" sz="2800" b="0" i="0" u="none" strike="noStrike" cap="none" normalizeH="0" baseline="0" noProof="0" dirty="0">
                <a:ln>
                  <a:noFill/>
                </a:ln>
                <a:solidFill>
                  <a:schemeClr val="tx1"/>
                </a:solidFill>
                <a:effectLst/>
                <a:latin typeface="Comic Sans MS" panose="030F0702030302020204" pitchFamily="66" charset="0"/>
              </a:rPr>
              <a:t>4. Pryd cafodd y castell ei ddinistrio?</a:t>
            </a:r>
          </a:p>
          <a:p>
            <a:pPr marR="0" lvl="0" algn="l" defTabSz="914400" rtl="0" eaLnBrk="0" fontAlgn="base" latinLnBrk="0" hangingPunct="0">
              <a:lnSpc>
                <a:spcPct val="100000"/>
              </a:lnSpc>
              <a:spcBef>
                <a:spcPct val="0"/>
              </a:spcBef>
              <a:spcAft>
                <a:spcPct val="0"/>
              </a:spcAft>
              <a:buClrTx/>
              <a:buSzTx/>
              <a:tabLst/>
            </a:pPr>
            <a:r>
              <a:rPr lang="cy-GB" sz="2800" noProof="0" dirty="0">
                <a:latin typeface="Comic Sans MS" panose="030F0702030302020204" pitchFamily="66" charset="0"/>
              </a:rPr>
              <a:t>______________________________.</a:t>
            </a:r>
            <a:endParaRPr kumimoji="0" lang="cy-GB" sz="2800" b="0" i="0" u="none" strike="noStrike" cap="none" normalizeH="0" baseline="0" noProof="0" dirty="0">
              <a:ln>
                <a:noFill/>
              </a:ln>
              <a:solidFill>
                <a:schemeClr val="tx1"/>
              </a:solidFill>
              <a:effectLst/>
              <a:latin typeface="Comic Sans MS" panose="030F0702030302020204" pitchFamily="66" charset="0"/>
            </a:endParaRPr>
          </a:p>
          <a:p>
            <a:pPr marR="0" lvl="0" algn="l" defTabSz="914400" rtl="0" eaLnBrk="0" fontAlgn="base" latinLnBrk="0" hangingPunct="0">
              <a:lnSpc>
                <a:spcPct val="100000"/>
              </a:lnSpc>
              <a:spcBef>
                <a:spcPct val="0"/>
              </a:spcBef>
              <a:spcAft>
                <a:spcPct val="0"/>
              </a:spcAft>
              <a:buClrTx/>
              <a:buSzTx/>
              <a:tabLst/>
            </a:pPr>
            <a:endParaRPr kumimoji="0" lang="cy-GB" sz="2800" b="0" i="0" u="none" strike="noStrike" cap="none" normalizeH="0" baseline="0" noProof="0" dirty="0">
              <a:ln>
                <a:noFill/>
              </a:ln>
              <a:solidFill>
                <a:schemeClr val="tx1"/>
              </a:solidFill>
              <a:effectLst/>
              <a:latin typeface="Comic Sans MS" panose="030F0702030302020204" pitchFamily="66" charset="0"/>
            </a:endParaRPr>
          </a:p>
        </p:txBody>
      </p:sp>
      <p:sp>
        <p:nvSpPr>
          <p:cNvPr id="2" name="Star: 5 Points 1">
            <a:extLst>
              <a:ext uri="{FF2B5EF4-FFF2-40B4-BE49-F238E27FC236}">
                <a16:creationId xmlns:a16="http://schemas.microsoft.com/office/drawing/2014/main" id="{8B0D2E4D-15C1-5076-FA01-6FF27D5FA49C}"/>
              </a:ext>
            </a:extLst>
          </p:cNvPr>
          <p:cNvSpPr/>
          <p:nvPr/>
        </p:nvSpPr>
        <p:spPr>
          <a:xfrm>
            <a:off x="11252199" y="58547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Star: 5 Points 4">
            <a:extLst>
              <a:ext uri="{FF2B5EF4-FFF2-40B4-BE49-F238E27FC236}">
                <a16:creationId xmlns:a16="http://schemas.microsoft.com/office/drawing/2014/main" id="{13CDC1B2-15B2-5C16-DCAA-8F3BCEAD074E}"/>
              </a:ext>
            </a:extLst>
          </p:cNvPr>
          <p:cNvSpPr/>
          <p:nvPr/>
        </p:nvSpPr>
        <p:spPr>
          <a:xfrm>
            <a:off x="11404599" y="60071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Star: 5 Points 6">
            <a:extLst>
              <a:ext uri="{FF2B5EF4-FFF2-40B4-BE49-F238E27FC236}">
                <a16:creationId xmlns:a16="http://schemas.microsoft.com/office/drawing/2014/main" id="{A6BDE4C1-B148-B818-87FB-2D8799996D49}"/>
              </a:ext>
            </a:extLst>
          </p:cNvPr>
          <p:cNvSpPr/>
          <p:nvPr/>
        </p:nvSpPr>
        <p:spPr>
          <a:xfrm>
            <a:off x="11556999" y="6159500"/>
            <a:ext cx="696151" cy="660400"/>
          </a:xfrm>
          <a:prstGeom prst="star5">
            <a:avLst/>
          </a:prstGeom>
          <a:solidFill>
            <a:srgbClr val="FFFF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8821735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Clip Art Ear Picture Stock - Ears Clipart , Free Transparent Clipart ...">
            <a:extLst>
              <a:ext uri="{FF2B5EF4-FFF2-40B4-BE49-F238E27FC236}">
                <a16:creationId xmlns:a16="http://schemas.microsoft.com/office/drawing/2014/main" id="{E50BF2B0-4AF2-63B7-6225-CB8B498C4BD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119" b="89832" l="8556" r="90000">
                        <a14:foregroundMark x1="8556" y1="68344" x2="8556" y2="68344"/>
                        <a14:foregroundMark x1="71000" y1="76520" x2="71000" y2="76520"/>
                        <a14:foregroundMark x1="72778" y1="53564" x2="72778" y2="53564"/>
                        <a14:foregroundMark x1="73222" y1="26310" x2="73222" y2="26310"/>
                        <a14:foregroundMark x1="52556" y1="14046" x2="52556" y2="14046"/>
                        <a14:foregroundMark x1="23667" y1="9119" x2="23667" y2="9119"/>
                        <a14:foregroundMark x1="54333" y1="85010" x2="54333" y2="85010"/>
                      </a14:backgroundRemoval>
                    </a14:imgEffect>
                  </a14:imgLayer>
                </a14:imgProps>
              </a:ext>
              <a:ext uri="{28A0092B-C50C-407E-A947-70E740481C1C}">
                <a14:useLocalDpi xmlns:a14="http://schemas.microsoft.com/office/drawing/2010/main" val="0"/>
              </a:ext>
            </a:extLst>
          </a:blip>
          <a:srcRect/>
          <a:stretch>
            <a:fillRect/>
          </a:stretch>
        </p:blipFill>
        <p:spPr bwMode="auto">
          <a:xfrm>
            <a:off x="10086975" y="236314"/>
            <a:ext cx="1825625" cy="1935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C63524D-0367-44F9-88A6-AFCCAC8F00FE}"/>
              </a:ext>
            </a:extLst>
          </p:cNvPr>
          <p:cNvSpPr txBox="1"/>
          <p:nvPr/>
        </p:nvSpPr>
        <p:spPr>
          <a:xfrm>
            <a:off x="876300" y="784921"/>
            <a:ext cx="8775700" cy="5245795"/>
          </a:xfrm>
          <a:prstGeom prst="rect">
            <a:avLst/>
          </a:prstGeom>
          <a:noFill/>
        </p:spPr>
        <p:txBody>
          <a:bodyPr wrap="square">
            <a:spAutoFit/>
          </a:bodyPr>
          <a:lstStyle/>
          <a:p>
            <a:pPr>
              <a:lnSpc>
                <a:spcPct val="107000"/>
              </a:lnSpc>
              <a:spcAft>
                <a:spcPts val="800"/>
              </a:spcAft>
            </a:pPr>
            <a:r>
              <a:rPr lang="cy-GB" sz="1800" u="sng" dirty="0">
                <a:effectLst/>
                <a:latin typeface="Aptos" panose="020B0004020202020204" pitchFamily="34" charset="0"/>
                <a:ea typeface="Aptos" panose="020B0004020202020204" pitchFamily="34" charset="0"/>
                <a:cs typeface="Arial" panose="020B0604020202020204" pitchFamily="34" charset="0"/>
              </a:rPr>
              <a:t>Synhwyrau</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AOLE</a:t>
            </a:r>
            <a:r>
              <a:rPr lang="cy-GB" sz="1800" dirty="0">
                <a:effectLst/>
                <a:latin typeface="Aptos" panose="020B0004020202020204" pitchFamily="34" charset="0"/>
                <a:ea typeface="Aptos" panose="020B0004020202020204" pitchFamily="34" charset="0"/>
                <a:cs typeface="Arial" panose="020B0604020202020204" pitchFamily="34" charset="0"/>
              </a:rPr>
              <a:t>: Iechyd a Lles</a:t>
            </a:r>
          </a:p>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Ffocws iaith</a:t>
            </a:r>
            <a:r>
              <a:rPr lang="cy-GB" sz="1800" dirty="0">
                <a:effectLst/>
                <a:latin typeface="Aptos" panose="020B0004020202020204" pitchFamily="34" charset="0"/>
                <a:ea typeface="Aptos" panose="020B0004020202020204" pitchFamily="34" charset="0"/>
                <a:cs typeface="Arial" panose="020B0604020202020204" pitchFamily="34" charset="0"/>
              </a:rPr>
              <a:t>: Gwrando</a:t>
            </a:r>
          </a:p>
          <a:p>
            <a:pPr>
              <a:lnSpc>
                <a:spcPct val="107000"/>
              </a:lnSpc>
              <a:spcAft>
                <a:spcPts val="800"/>
              </a:spcAft>
            </a:pPr>
            <a:r>
              <a:rPr lang="cy-GB" sz="1800" b="1" u="sng" dirty="0">
                <a:effectLst/>
                <a:latin typeface="Aptos" panose="020B0004020202020204" pitchFamily="34" charset="0"/>
                <a:ea typeface="Aptos" panose="020B0004020202020204" pitchFamily="34" charset="0"/>
                <a:cs typeface="Arial" panose="020B0604020202020204" pitchFamily="34" charset="0"/>
              </a:rPr>
              <a:t>Nod y wers</a:t>
            </a:r>
            <a:r>
              <a:rPr lang="cy-GB" sz="1800" u="sng" dirty="0">
                <a:effectLst/>
                <a:latin typeface="Aptos" panose="020B0004020202020204" pitchFamily="34" charset="0"/>
                <a:ea typeface="Aptos" panose="020B0004020202020204" pitchFamily="34" charset="0"/>
                <a:cs typeface="Arial" panose="020B0604020202020204" pitchFamily="34" charset="0"/>
              </a:rPr>
              <a:t>:</a:t>
            </a:r>
            <a:r>
              <a:rPr lang="cy-GB" sz="1800" dirty="0">
                <a:effectLst/>
                <a:latin typeface="Aptos" panose="020B0004020202020204" pitchFamily="34" charset="0"/>
                <a:ea typeface="Aptos" panose="020B0004020202020204" pitchFamily="34" charset="0"/>
                <a:cs typeface="Arial" panose="020B0604020202020204" pitchFamily="34" charset="0"/>
              </a:rPr>
              <a:t> </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Ymarfer y gorffennol.</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Bydd y plant yn gwrando’n ofalus ar y clipiau sain. Bydd y plant yn defnyddio eu synhwyrau i ddeall y wybodaeth ac ateb y cwestiynau.</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Wedyn, bydd y plant yn chwarae Trap </a:t>
            </a:r>
            <a:r>
              <a:rPr lang="cy-GB" sz="1800" dirty="0" err="1">
                <a:effectLst/>
                <a:latin typeface="Aptos" panose="020B0004020202020204" pitchFamily="34" charset="0"/>
                <a:ea typeface="Aptos" panose="020B0004020202020204" pitchFamily="34" charset="0"/>
                <a:cs typeface="Arial" panose="020B0604020202020204" pitchFamily="34" charset="0"/>
              </a:rPr>
              <a:t>Door</a:t>
            </a:r>
            <a:r>
              <a:rPr lang="cy-GB" sz="1800" dirty="0">
                <a:effectLst/>
                <a:latin typeface="Aptos" panose="020B0004020202020204" pitchFamily="34" charset="0"/>
                <a:ea typeface="Aptos" panose="020B0004020202020204" pitchFamily="34" charset="0"/>
                <a:cs typeface="Arial" panose="020B0604020202020204" pitchFamily="34" charset="0"/>
              </a:rPr>
              <a:t>.</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Gweithiwch mewn parau. Un chwaraewr yn mynd yn gyntaf.</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b="1" dirty="0">
                <a:effectLst/>
                <a:latin typeface="Aptos" panose="020B0004020202020204" pitchFamily="34" charset="0"/>
                <a:ea typeface="Aptos" panose="020B0004020202020204" pitchFamily="34" charset="0"/>
                <a:cs typeface="Arial" panose="020B0604020202020204" pitchFamily="34" charset="0"/>
              </a:rPr>
              <a:t>Chwaraewr 1:</a:t>
            </a:r>
            <a:r>
              <a:rPr lang="cy-GB" sz="1800" dirty="0">
                <a:effectLst/>
                <a:latin typeface="Aptos" panose="020B0004020202020204" pitchFamily="34" charset="0"/>
                <a:ea typeface="Aptos" panose="020B0004020202020204" pitchFamily="34" charset="0"/>
                <a:cs typeface="Arial" panose="020B0604020202020204" pitchFamily="34" charset="0"/>
              </a:rPr>
              <a:t> Dewiswch un opsiwn o bob blwch.</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b="1" dirty="0">
                <a:effectLst/>
                <a:latin typeface="Aptos" panose="020B0004020202020204" pitchFamily="34" charset="0"/>
                <a:ea typeface="Aptos" panose="020B0004020202020204" pitchFamily="34" charset="0"/>
                <a:cs typeface="Arial" panose="020B0604020202020204" pitchFamily="34" charset="0"/>
              </a:rPr>
              <a:t>Chwaraewr 2:</a:t>
            </a:r>
            <a:r>
              <a:rPr lang="cy-GB" sz="1800" dirty="0">
                <a:effectLst/>
                <a:latin typeface="Aptos" panose="020B0004020202020204" pitchFamily="34" charset="0"/>
                <a:ea typeface="Aptos" panose="020B0004020202020204" pitchFamily="34" charset="0"/>
                <a:cs typeface="Arial" panose="020B0604020202020204" pitchFamily="34" charset="0"/>
              </a:rPr>
              <a:t> Darllenwch bob brawddeg ac yn dewis un gair.</a:t>
            </a:r>
          </a:p>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Chwaraewr 1</a:t>
            </a:r>
            <a:r>
              <a:rPr lang="cy-GB" sz="1800" dirty="0">
                <a:effectLst/>
                <a:latin typeface="Aptos" panose="020B0004020202020204" pitchFamily="34" charset="0"/>
                <a:ea typeface="Aptos" panose="020B0004020202020204" pitchFamily="34" charset="0"/>
                <a:cs typeface="Arial" panose="020B0604020202020204" pitchFamily="34" charset="0"/>
              </a:rPr>
              <a:t> Mae rhaid iddyn nhw wrando’n ofalus.</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Os ydy’r ateb yn anghywir, ewch yn ôl i’r dechrau.</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Cofiwch y geiriau.</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Ceisiwch gyrraedd y diwedd!</a:t>
            </a:r>
          </a:p>
        </p:txBody>
      </p:sp>
    </p:spTree>
    <p:extLst>
      <p:ext uri="{BB962C8B-B14F-4D97-AF65-F5344CB8AC3E}">
        <p14:creationId xmlns:p14="http://schemas.microsoft.com/office/powerpoint/2010/main" val="28056567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DE8886-A3E3-5810-0C57-C005999F1DD6}"/>
              </a:ext>
            </a:extLst>
          </p:cNvPr>
          <p:cNvSpPr txBox="1"/>
          <p:nvPr/>
        </p:nvSpPr>
        <p:spPr>
          <a:xfrm>
            <a:off x="2121090" y="459560"/>
            <a:ext cx="8237562" cy="1200329"/>
          </a:xfrm>
          <a:prstGeom prst="rect">
            <a:avLst/>
          </a:prstGeom>
          <a:noFill/>
        </p:spPr>
        <p:txBody>
          <a:bodyPr wrap="square">
            <a:spAutoFit/>
          </a:bodyPr>
          <a:lstStyle/>
          <a:p>
            <a:pPr algn="ctr"/>
            <a:r>
              <a:rPr lang="cy-GB" sz="2400" noProof="0" dirty="0">
                <a:latin typeface="Comic Sans MS" panose="030F0702030302020204" pitchFamily="66" charset="0"/>
              </a:rPr>
              <a:t>O </a:t>
            </a:r>
            <a:r>
              <a:rPr lang="cy-GB" sz="2400" noProof="0" dirty="0" err="1">
                <a:latin typeface="Comic Sans MS" panose="030F0702030302020204" pitchFamily="66" charset="0"/>
              </a:rPr>
              <a:t>diar</a:t>
            </a:r>
            <a:r>
              <a:rPr lang="cy-GB" sz="2400" noProof="0" dirty="0">
                <a:latin typeface="Comic Sans MS" panose="030F0702030302020204" pitchFamily="66" charset="0"/>
              </a:rPr>
              <a:t>, roedd Dafydd y Ddafad ar goll! Gwrandewch yn ofalus ar y clip sain i feindio ble roedd e. Defnyddiwch eich synhwyrau. Rhaid dod o hyd i ble roedd Dafydd!</a:t>
            </a:r>
          </a:p>
        </p:txBody>
      </p:sp>
      <p:pic>
        <p:nvPicPr>
          <p:cNvPr id="10" name="Picture 9">
            <a:extLst>
              <a:ext uri="{FF2B5EF4-FFF2-40B4-BE49-F238E27FC236}">
                <a16:creationId xmlns:a16="http://schemas.microsoft.com/office/drawing/2014/main" id="{DA722785-9420-7659-8EC1-66775738316C}"/>
              </a:ext>
            </a:extLst>
          </p:cNvPr>
          <p:cNvPicPr>
            <a:picLocks noChangeAspect="1"/>
          </p:cNvPicPr>
          <p:nvPr/>
        </p:nvPicPr>
        <p:blipFill>
          <a:blip r:embed="rId2"/>
          <a:stretch>
            <a:fillRect/>
          </a:stretch>
        </p:blipFill>
        <p:spPr>
          <a:xfrm>
            <a:off x="3942075" y="1802848"/>
            <a:ext cx="4882948" cy="4882948"/>
          </a:xfrm>
          <a:prstGeom prst="rect">
            <a:avLst/>
          </a:prstGeom>
        </p:spPr>
      </p:pic>
      <p:grpSp>
        <p:nvGrpSpPr>
          <p:cNvPr id="9" name="Group 8">
            <a:extLst>
              <a:ext uri="{FF2B5EF4-FFF2-40B4-BE49-F238E27FC236}">
                <a16:creationId xmlns:a16="http://schemas.microsoft.com/office/drawing/2014/main" id="{A6840291-F09F-8786-CD25-16615DB5F625}"/>
              </a:ext>
            </a:extLst>
          </p:cNvPr>
          <p:cNvGrpSpPr/>
          <p:nvPr/>
        </p:nvGrpSpPr>
        <p:grpSpPr>
          <a:xfrm>
            <a:off x="6096000" y="3725684"/>
            <a:ext cx="2393475" cy="2605927"/>
            <a:chOff x="3509353" y="1659889"/>
            <a:chExt cx="5393669" cy="4880084"/>
          </a:xfrm>
        </p:grpSpPr>
        <p:pic>
          <p:nvPicPr>
            <p:cNvPr id="8" name="Picture 7">
              <a:extLst>
                <a:ext uri="{FF2B5EF4-FFF2-40B4-BE49-F238E27FC236}">
                  <a16:creationId xmlns:a16="http://schemas.microsoft.com/office/drawing/2014/main" id="{920C1F42-1B89-EB81-8418-08D6CD4F0C2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352" b="96019" l="5741" r="91019">
                          <a14:foregroundMark x1="6944" y1="43333" x2="6944" y2="43333"/>
                          <a14:foregroundMark x1="60741" y1="9352" x2="60741" y2="9352"/>
                          <a14:foregroundMark x1="5833" y1="37870" x2="5833" y2="37870"/>
                          <a14:foregroundMark x1="68148" y1="92130" x2="68148" y2="92130"/>
                          <a14:foregroundMark x1="68148" y1="96019" x2="68148" y2="96019"/>
                          <a14:foregroundMark x1="91019" y1="27222" x2="91019" y2="27222"/>
                        </a14:backgroundRemoval>
                      </a14:imgEffect>
                    </a14:imgLayer>
                  </a14:imgProps>
                </a:ext>
              </a:extLst>
            </a:blip>
            <a:stretch>
              <a:fillRect/>
            </a:stretch>
          </p:blipFill>
          <p:spPr>
            <a:xfrm>
              <a:off x="3509353" y="1659889"/>
              <a:ext cx="4880084" cy="4880084"/>
            </a:xfrm>
            <a:prstGeom prst="rect">
              <a:avLst/>
            </a:prstGeom>
          </p:spPr>
        </p:pic>
        <p:pic>
          <p:nvPicPr>
            <p:cNvPr id="2" name="Picture 1">
              <a:extLst>
                <a:ext uri="{FF2B5EF4-FFF2-40B4-BE49-F238E27FC236}">
                  <a16:creationId xmlns:a16="http://schemas.microsoft.com/office/drawing/2014/main" id="{52FCBED4-6AB6-027E-139C-0458C9F14AC5}"/>
                </a:ext>
              </a:extLst>
            </p:cNvPr>
            <p:cNvPicPr>
              <a:picLocks noChangeAspect="1"/>
            </p:cNvPicPr>
            <p:nvPr/>
          </p:nvPicPr>
          <p:blipFill>
            <a:blip r:embed="rId5"/>
            <a:srcRect b="61652"/>
            <a:stretch/>
          </p:blipFill>
          <p:spPr>
            <a:xfrm flipH="1">
              <a:off x="3576719" y="1747692"/>
              <a:ext cx="5326303" cy="2225051"/>
            </a:xfrm>
            <a:prstGeom prst="rect">
              <a:avLst/>
            </a:prstGeom>
          </p:spPr>
        </p:pic>
      </p:grpSp>
    </p:spTree>
    <p:extLst>
      <p:ext uri="{BB962C8B-B14F-4D97-AF65-F5344CB8AC3E}">
        <p14:creationId xmlns:p14="http://schemas.microsoft.com/office/powerpoint/2010/main" val="25955894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638208-F323-07AC-5050-51103CBD002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496717" y="3755565"/>
            <a:ext cx="2523184" cy="2503972"/>
          </a:xfrm>
          <a:prstGeom prst="rect">
            <a:avLst/>
          </a:prstGeom>
        </p:spPr>
      </p:pic>
      <p:sp>
        <p:nvSpPr>
          <p:cNvPr id="3" name="Speech Bubble: Oval 2">
            <a:extLst>
              <a:ext uri="{FF2B5EF4-FFF2-40B4-BE49-F238E27FC236}">
                <a16:creationId xmlns:a16="http://schemas.microsoft.com/office/drawing/2014/main" id="{56358779-5B3F-6014-B53B-7303D453E8F2}"/>
              </a:ext>
            </a:extLst>
          </p:cNvPr>
          <p:cNvSpPr/>
          <p:nvPr/>
        </p:nvSpPr>
        <p:spPr>
          <a:xfrm>
            <a:off x="967563" y="616688"/>
            <a:ext cx="3508744" cy="2812312"/>
          </a:xfrm>
          <a:prstGeom prst="wedgeEllipseCallout">
            <a:avLst>
              <a:gd name="adj1" fmla="val -22045"/>
              <a:gd name="adj2" fmla="val 70061"/>
            </a:avLst>
          </a:prstGeom>
          <a:solidFill>
            <a:srgbClr val="FFFFFF"/>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TextBox 4">
            <a:extLst>
              <a:ext uri="{FF2B5EF4-FFF2-40B4-BE49-F238E27FC236}">
                <a16:creationId xmlns:a16="http://schemas.microsoft.com/office/drawing/2014/main" id="{420F4744-E82D-8E17-5ACD-67543546CAA4}"/>
              </a:ext>
            </a:extLst>
          </p:cNvPr>
          <p:cNvSpPr txBox="1"/>
          <p:nvPr/>
        </p:nvSpPr>
        <p:spPr>
          <a:xfrm>
            <a:off x="6461938" y="1245413"/>
            <a:ext cx="6097772" cy="461665"/>
          </a:xfrm>
          <a:prstGeom prst="rect">
            <a:avLst/>
          </a:prstGeom>
          <a:noFill/>
        </p:spPr>
        <p:txBody>
          <a:bodyPr wrap="square">
            <a:spAutoFit/>
          </a:bodyPr>
          <a:lstStyle/>
          <a:p>
            <a:r>
              <a:rPr lang="cy-GB" sz="2400" noProof="0" dirty="0">
                <a:solidFill>
                  <a:srgbClr val="111111"/>
                </a:solidFill>
                <a:latin typeface="Comic Sans MS" panose="030F0702030302020204" pitchFamily="66" charset="0"/>
              </a:rPr>
              <a:t>B</a:t>
            </a:r>
            <a:r>
              <a:rPr lang="cy-GB" sz="2400" b="0" i="0" noProof="0" dirty="0">
                <a:solidFill>
                  <a:srgbClr val="111111"/>
                </a:solidFill>
                <a:effectLst/>
                <a:latin typeface="Comic Sans MS" panose="030F0702030302020204" pitchFamily="66" charset="0"/>
              </a:rPr>
              <a:t>le </a:t>
            </a:r>
            <a:r>
              <a:rPr lang="cy-GB" sz="2400" noProof="0" dirty="0">
                <a:solidFill>
                  <a:srgbClr val="111111"/>
                </a:solidFill>
                <a:latin typeface="Comic Sans MS" panose="030F0702030302020204" pitchFamily="66" charset="0"/>
              </a:rPr>
              <a:t>oedd</a:t>
            </a:r>
            <a:r>
              <a:rPr lang="cy-GB" sz="2400" b="0" i="0" noProof="0" dirty="0">
                <a:solidFill>
                  <a:srgbClr val="111111"/>
                </a:solidFill>
                <a:effectLst/>
                <a:latin typeface="Comic Sans MS" panose="030F0702030302020204" pitchFamily="66" charset="0"/>
              </a:rPr>
              <a:t> Dafydd y Dafad?</a:t>
            </a:r>
            <a:endParaRPr lang="cy-GB" sz="2400" noProof="0" dirty="0">
              <a:latin typeface="Comic Sans MS" panose="030F0702030302020204" pitchFamily="66" charset="0"/>
            </a:endParaRPr>
          </a:p>
        </p:txBody>
      </p:sp>
      <p:pic>
        <p:nvPicPr>
          <p:cNvPr id="6" name="Ffeil sain 1">
            <a:hlinkClick r:id="" action="ppaction://media"/>
            <a:extLst>
              <a:ext uri="{FF2B5EF4-FFF2-40B4-BE49-F238E27FC236}">
                <a16:creationId xmlns:a16="http://schemas.microsoft.com/office/drawing/2014/main" id="{576D55B0-C4B1-5528-EB14-4D07DA8123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108754" y="1409663"/>
            <a:ext cx="1226362" cy="1226362"/>
          </a:xfrm>
          <a:prstGeom prst="rect">
            <a:avLst/>
          </a:prstGeom>
        </p:spPr>
      </p:pic>
      <p:sp>
        <p:nvSpPr>
          <p:cNvPr id="7" name="TextBox 6">
            <a:extLst>
              <a:ext uri="{FF2B5EF4-FFF2-40B4-BE49-F238E27FC236}">
                <a16:creationId xmlns:a16="http://schemas.microsoft.com/office/drawing/2014/main" id="{7122BCFB-AB24-0320-DC18-56E1CDD433F0}"/>
              </a:ext>
            </a:extLst>
          </p:cNvPr>
          <p:cNvSpPr txBox="1"/>
          <p:nvPr/>
        </p:nvSpPr>
        <p:spPr>
          <a:xfrm>
            <a:off x="4837814" y="2636025"/>
            <a:ext cx="7088371" cy="1938992"/>
          </a:xfrm>
          <a:prstGeom prst="rect">
            <a:avLst/>
          </a:prstGeom>
          <a:noFill/>
        </p:spPr>
        <p:txBody>
          <a:bodyPr wrap="square">
            <a:spAutoFit/>
          </a:bodyPr>
          <a:lstStyle/>
          <a:p>
            <a:pPr marL="457200" indent="-457200">
              <a:buAutoNum type="alphaLcParenR"/>
            </a:pPr>
            <a:r>
              <a:rPr lang="cy-GB" sz="2400" noProof="0" dirty="0">
                <a:solidFill>
                  <a:srgbClr val="111111"/>
                </a:solidFill>
                <a:latin typeface="Comic Sans MS" panose="030F0702030302020204" pitchFamily="66" charset="0"/>
              </a:rPr>
              <a:t>Roedd Dafydd yng Nghastell Castell-nedd.</a:t>
            </a:r>
          </a:p>
          <a:p>
            <a:pPr marL="457200" indent="-457200">
              <a:buAutoNum type="alphaLcParenR"/>
            </a:pPr>
            <a:endParaRPr lang="cy-GB" sz="2400" noProof="0" dirty="0">
              <a:solidFill>
                <a:srgbClr val="111111"/>
              </a:solidFill>
              <a:latin typeface="Comic Sans MS" panose="030F0702030302020204" pitchFamily="66" charset="0"/>
            </a:endParaRPr>
          </a:p>
          <a:p>
            <a:pPr marL="457200" indent="-457200">
              <a:buAutoNum type="alphaLcParenR"/>
            </a:pPr>
            <a:r>
              <a:rPr lang="cy-GB" sz="2400" noProof="0" dirty="0">
                <a:solidFill>
                  <a:srgbClr val="111111"/>
                </a:solidFill>
                <a:latin typeface="Comic Sans MS" panose="030F0702030302020204" pitchFamily="66" charset="0"/>
              </a:rPr>
              <a:t>Roedd Dafydd ym Marchnad Castell-nedd.</a:t>
            </a:r>
          </a:p>
          <a:p>
            <a:pPr marL="457200" indent="-457200">
              <a:buAutoNum type="alphaLcParenR"/>
            </a:pPr>
            <a:endParaRPr lang="cy-GB" sz="2400" noProof="0" dirty="0">
              <a:solidFill>
                <a:srgbClr val="111111"/>
              </a:solidFill>
              <a:latin typeface="Comic Sans MS" panose="030F0702030302020204" pitchFamily="66" charset="0"/>
            </a:endParaRPr>
          </a:p>
          <a:p>
            <a:r>
              <a:rPr lang="cy-GB" sz="2400" noProof="0" dirty="0">
                <a:solidFill>
                  <a:srgbClr val="111111"/>
                </a:solidFill>
                <a:latin typeface="Comic Sans MS" panose="030F0702030302020204" pitchFamily="66" charset="0"/>
              </a:rPr>
              <a:t>ch) Roedd Dafydd ym Mharc Gerddi Victoria</a:t>
            </a:r>
            <a:endParaRPr lang="cy-GB" sz="2400" noProof="0" dirty="0">
              <a:latin typeface="Comic Sans MS" panose="030F0702030302020204" pitchFamily="66" charset="0"/>
            </a:endParaRPr>
          </a:p>
        </p:txBody>
      </p:sp>
      <p:sp>
        <p:nvSpPr>
          <p:cNvPr id="9" name="TextBox 8">
            <a:extLst>
              <a:ext uri="{FF2B5EF4-FFF2-40B4-BE49-F238E27FC236}">
                <a16:creationId xmlns:a16="http://schemas.microsoft.com/office/drawing/2014/main" id="{CB1EC6A2-52CC-B6D8-C659-62D7CFCD0E51}"/>
              </a:ext>
            </a:extLst>
          </p:cNvPr>
          <p:cNvSpPr txBox="1"/>
          <p:nvPr/>
        </p:nvSpPr>
        <p:spPr>
          <a:xfrm>
            <a:off x="55673" y="6401436"/>
            <a:ext cx="11870512" cy="369332"/>
          </a:xfrm>
          <a:prstGeom prst="rect">
            <a:avLst/>
          </a:prstGeom>
          <a:noFill/>
        </p:spPr>
        <p:txBody>
          <a:bodyPr wrap="square">
            <a:spAutoFit/>
          </a:bodyPr>
          <a:lstStyle/>
          <a:p>
            <a:r>
              <a:rPr lang="cy-GB" i="1" noProof="0" dirty="0"/>
              <a:t>Gwelais i barc gyda phlant yn </a:t>
            </a:r>
            <a:r>
              <a:rPr lang="cy-GB" i="1" noProof="0" dirty="0" err="1"/>
              <a:t>chwarae.Clywais</a:t>
            </a:r>
            <a:r>
              <a:rPr lang="cy-GB" i="1" noProof="0" dirty="0"/>
              <a:t> i fand yn chwarae </a:t>
            </a:r>
            <a:r>
              <a:rPr lang="cy-GB" i="1" noProof="0" dirty="0" err="1"/>
              <a:t>cerddordiaeth</a:t>
            </a:r>
            <a:r>
              <a:rPr lang="cy-GB" i="1" noProof="0" dirty="0"/>
              <a:t> . Aroglais i lawer o flodau hardd. </a:t>
            </a:r>
          </a:p>
        </p:txBody>
      </p:sp>
    </p:spTree>
    <p:extLst>
      <p:ext uri="{BB962C8B-B14F-4D97-AF65-F5344CB8AC3E}">
        <p14:creationId xmlns:p14="http://schemas.microsoft.com/office/powerpoint/2010/main" val="2694590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0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386AE-C035-E9A9-1767-B6BC33640BF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A5BDBDB2-02E4-A381-EAD0-2D01EB2822BC}"/>
              </a:ext>
            </a:extLst>
          </p:cNvPr>
          <p:cNvPicPr>
            <a:picLocks noChangeAspect="1"/>
          </p:cNvPicPr>
          <p:nvPr/>
        </p:nvPicPr>
        <p:blipFill>
          <a:blip r:embed="rId2"/>
          <a:stretch>
            <a:fillRect/>
          </a:stretch>
        </p:blipFill>
        <p:spPr>
          <a:xfrm>
            <a:off x="2879504" y="928102"/>
            <a:ext cx="5756129" cy="3835021"/>
          </a:xfrm>
          <a:prstGeom prst="rect">
            <a:avLst/>
          </a:prstGeom>
        </p:spPr>
      </p:pic>
      <p:pic>
        <p:nvPicPr>
          <p:cNvPr id="3" name="Picture 2">
            <a:extLst>
              <a:ext uri="{FF2B5EF4-FFF2-40B4-BE49-F238E27FC236}">
                <a16:creationId xmlns:a16="http://schemas.microsoft.com/office/drawing/2014/main" id="{3104CE3C-B51F-0C74-33F8-72B100A2C4A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5563063" y="3180165"/>
            <a:ext cx="1030452" cy="1022606"/>
          </a:xfrm>
          <a:prstGeom prst="rect">
            <a:avLst/>
          </a:prstGeom>
        </p:spPr>
      </p:pic>
      <p:sp>
        <p:nvSpPr>
          <p:cNvPr id="4" name="Explosion: 14 Points 3">
            <a:extLst>
              <a:ext uri="{FF2B5EF4-FFF2-40B4-BE49-F238E27FC236}">
                <a16:creationId xmlns:a16="http://schemas.microsoft.com/office/drawing/2014/main" id="{B1478197-4C34-DED1-D3A9-066321AA9981}"/>
              </a:ext>
            </a:extLst>
          </p:cNvPr>
          <p:cNvSpPr/>
          <p:nvPr/>
        </p:nvSpPr>
        <p:spPr>
          <a:xfrm rot="1070545">
            <a:off x="1098885" y="-486008"/>
            <a:ext cx="10200849" cy="6494522"/>
          </a:xfrm>
          <a:prstGeom prst="irregularSeal2">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TextBox 5">
            <a:extLst>
              <a:ext uri="{FF2B5EF4-FFF2-40B4-BE49-F238E27FC236}">
                <a16:creationId xmlns:a16="http://schemas.microsoft.com/office/drawing/2014/main" id="{907006BB-DEB9-F16E-086F-826C785C5D0B}"/>
              </a:ext>
            </a:extLst>
          </p:cNvPr>
          <p:cNvSpPr txBox="1"/>
          <p:nvPr/>
        </p:nvSpPr>
        <p:spPr>
          <a:xfrm>
            <a:off x="1935126" y="5445526"/>
            <a:ext cx="9486901" cy="1569660"/>
          </a:xfrm>
          <a:prstGeom prst="rect">
            <a:avLst/>
          </a:prstGeom>
          <a:noFill/>
        </p:spPr>
        <p:txBody>
          <a:bodyPr wrap="square">
            <a:spAutoFit/>
          </a:bodyPr>
          <a:lstStyle/>
          <a:p>
            <a:pPr algn="ctr"/>
            <a:r>
              <a:rPr lang="cy-GB" sz="3200" noProof="0" dirty="0">
                <a:latin typeface="Comic Sans MS" panose="030F0702030302020204" pitchFamily="66" charset="0"/>
              </a:rPr>
              <a:t>Hwre!</a:t>
            </a:r>
          </a:p>
          <a:p>
            <a:pPr algn="ctr"/>
            <a:r>
              <a:rPr lang="cy-GB" sz="3200" noProof="0" dirty="0">
                <a:latin typeface="Comic Sans MS" panose="030F0702030302020204" pitchFamily="66" charset="0"/>
              </a:rPr>
              <a:t>Roedd Dafydd ym Mharc Gerddi Victoria.</a:t>
            </a:r>
            <a:br>
              <a:rPr lang="cy-GB" sz="3200" noProof="0" dirty="0">
                <a:latin typeface="Comic Sans MS" panose="030F0702030302020204" pitchFamily="66" charset="0"/>
              </a:rPr>
            </a:br>
            <a:r>
              <a:rPr lang="cy-GB" sz="3200" noProof="0" dirty="0">
                <a:latin typeface="Comic Sans MS" panose="030F0702030302020204" pitchFamily="66" charset="0"/>
              </a:rPr>
              <a:t> </a:t>
            </a:r>
          </a:p>
        </p:txBody>
      </p:sp>
    </p:spTree>
    <p:extLst>
      <p:ext uri="{BB962C8B-B14F-4D97-AF65-F5344CB8AC3E}">
        <p14:creationId xmlns:p14="http://schemas.microsoft.com/office/powerpoint/2010/main" val="24962536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638208-F323-07AC-5050-51103CBD002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496717" y="3755565"/>
            <a:ext cx="2523184" cy="2503972"/>
          </a:xfrm>
          <a:prstGeom prst="rect">
            <a:avLst/>
          </a:prstGeom>
        </p:spPr>
      </p:pic>
      <p:sp>
        <p:nvSpPr>
          <p:cNvPr id="3" name="Speech Bubble: Oval 2">
            <a:extLst>
              <a:ext uri="{FF2B5EF4-FFF2-40B4-BE49-F238E27FC236}">
                <a16:creationId xmlns:a16="http://schemas.microsoft.com/office/drawing/2014/main" id="{56358779-5B3F-6014-B53B-7303D453E8F2}"/>
              </a:ext>
            </a:extLst>
          </p:cNvPr>
          <p:cNvSpPr/>
          <p:nvPr/>
        </p:nvSpPr>
        <p:spPr>
          <a:xfrm>
            <a:off x="967563" y="616688"/>
            <a:ext cx="3508744" cy="2812312"/>
          </a:xfrm>
          <a:prstGeom prst="wedgeEllipseCallout">
            <a:avLst>
              <a:gd name="adj1" fmla="val -22045"/>
              <a:gd name="adj2" fmla="val 70061"/>
            </a:avLst>
          </a:prstGeom>
          <a:solidFill>
            <a:srgbClr val="FFFFFF"/>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TextBox 4">
            <a:extLst>
              <a:ext uri="{FF2B5EF4-FFF2-40B4-BE49-F238E27FC236}">
                <a16:creationId xmlns:a16="http://schemas.microsoft.com/office/drawing/2014/main" id="{420F4744-E82D-8E17-5ACD-67543546CAA4}"/>
              </a:ext>
            </a:extLst>
          </p:cNvPr>
          <p:cNvSpPr txBox="1"/>
          <p:nvPr/>
        </p:nvSpPr>
        <p:spPr>
          <a:xfrm>
            <a:off x="6094228" y="1561179"/>
            <a:ext cx="6097772" cy="461665"/>
          </a:xfrm>
          <a:prstGeom prst="rect">
            <a:avLst/>
          </a:prstGeom>
          <a:noFill/>
        </p:spPr>
        <p:txBody>
          <a:bodyPr wrap="square">
            <a:spAutoFit/>
          </a:bodyPr>
          <a:lstStyle/>
          <a:p>
            <a:r>
              <a:rPr lang="cy-GB" sz="2400" noProof="0" dirty="0">
                <a:solidFill>
                  <a:srgbClr val="111111"/>
                </a:solidFill>
                <a:latin typeface="Comic Sans MS" panose="030F0702030302020204" pitchFamily="66" charset="0"/>
              </a:rPr>
              <a:t>B</a:t>
            </a:r>
            <a:r>
              <a:rPr lang="cy-GB" sz="2400" b="0" i="0" noProof="0" dirty="0">
                <a:solidFill>
                  <a:srgbClr val="111111"/>
                </a:solidFill>
                <a:effectLst/>
                <a:latin typeface="Comic Sans MS" panose="030F0702030302020204" pitchFamily="66" charset="0"/>
              </a:rPr>
              <a:t>le oedd Dafydd y </a:t>
            </a:r>
            <a:r>
              <a:rPr lang="cy-GB" sz="2400" b="0" i="0" noProof="0" dirty="0" err="1">
                <a:solidFill>
                  <a:srgbClr val="111111"/>
                </a:solidFill>
                <a:effectLst/>
                <a:latin typeface="Comic Sans MS" panose="030F0702030302020204" pitchFamily="66" charset="0"/>
              </a:rPr>
              <a:t>Defad</a:t>
            </a:r>
            <a:r>
              <a:rPr lang="cy-GB" sz="2400" b="0" i="0" noProof="0" dirty="0">
                <a:solidFill>
                  <a:srgbClr val="111111"/>
                </a:solidFill>
                <a:effectLst/>
                <a:latin typeface="Comic Sans MS" panose="030F0702030302020204" pitchFamily="66" charset="0"/>
              </a:rPr>
              <a:t>?</a:t>
            </a:r>
            <a:endParaRPr lang="cy-GB" sz="2400" noProof="0" dirty="0">
              <a:latin typeface="Comic Sans MS" panose="030F0702030302020204" pitchFamily="66" charset="0"/>
            </a:endParaRPr>
          </a:p>
        </p:txBody>
      </p:sp>
      <p:sp>
        <p:nvSpPr>
          <p:cNvPr id="7" name="TextBox 6">
            <a:extLst>
              <a:ext uri="{FF2B5EF4-FFF2-40B4-BE49-F238E27FC236}">
                <a16:creationId xmlns:a16="http://schemas.microsoft.com/office/drawing/2014/main" id="{7122BCFB-AB24-0320-DC18-56E1CDD433F0}"/>
              </a:ext>
            </a:extLst>
          </p:cNvPr>
          <p:cNvSpPr txBox="1"/>
          <p:nvPr/>
        </p:nvSpPr>
        <p:spPr>
          <a:xfrm>
            <a:off x="4937012" y="2912472"/>
            <a:ext cx="6840317" cy="1938992"/>
          </a:xfrm>
          <a:prstGeom prst="rect">
            <a:avLst/>
          </a:prstGeom>
          <a:noFill/>
        </p:spPr>
        <p:txBody>
          <a:bodyPr wrap="square">
            <a:spAutoFit/>
          </a:bodyPr>
          <a:lstStyle/>
          <a:p>
            <a:pPr marL="457200" indent="-457200">
              <a:buAutoNum type="alphaLcParenR"/>
            </a:pPr>
            <a:r>
              <a:rPr lang="cy-GB" sz="2400" noProof="0" dirty="0">
                <a:solidFill>
                  <a:srgbClr val="111111"/>
                </a:solidFill>
                <a:latin typeface="Comic Sans MS" panose="030F0702030302020204" pitchFamily="66" charset="0"/>
              </a:rPr>
              <a:t>Roedd Dafydd ym Marchnad Castell-nedd.</a:t>
            </a:r>
          </a:p>
          <a:p>
            <a:pPr marL="457200" indent="-457200">
              <a:buAutoNum type="alphaLcParenR"/>
            </a:pPr>
            <a:endParaRPr lang="cy-GB" sz="2400" noProof="0" dirty="0">
              <a:solidFill>
                <a:srgbClr val="111111"/>
              </a:solidFill>
              <a:latin typeface="Comic Sans MS" panose="030F0702030302020204" pitchFamily="66" charset="0"/>
            </a:endParaRPr>
          </a:p>
          <a:p>
            <a:pPr marL="457200" indent="-457200">
              <a:buAutoNum type="alphaLcParenR"/>
            </a:pPr>
            <a:r>
              <a:rPr lang="cy-GB" sz="2400" noProof="0" dirty="0">
                <a:solidFill>
                  <a:srgbClr val="111111"/>
                </a:solidFill>
                <a:latin typeface="Comic Sans MS" panose="030F0702030302020204" pitchFamily="66" charset="0"/>
              </a:rPr>
              <a:t>Roedd Dafydd yn Abaty Nedd.</a:t>
            </a:r>
          </a:p>
          <a:p>
            <a:pPr marL="457200" indent="-457200">
              <a:buAutoNum type="alphaLcParenR"/>
            </a:pPr>
            <a:endParaRPr lang="cy-GB" sz="2400" noProof="0" dirty="0">
              <a:solidFill>
                <a:srgbClr val="111111"/>
              </a:solidFill>
              <a:latin typeface="Comic Sans MS" panose="030F0702030302020204" pitchFamily="66" charset="0"/>
            </a:endParaRPr>
          </a:p>
          <a:p>
            <a:r>
              <a:rPr lang="cy-GB" sz="2400" noProof="0" dirty="0">
                <a:solidFill>
                  <a:srgbClr val="111111"/>
                </a:solidFill>
                <a:latin typeface="Comic Sans MS" panose="030F0702030302020204" pitchFamily="66" charset="0"/>
              </a:rPr>
              <a:t>ch) Roedd Dafydd yng Nghastell Castell-nedd</a:t>
            </a:r>
            <a:endParaRPr lang="cy-GB" sz="2400" noProof="0" dirty="0">
              <a:latin typeface="Comic Sans MS" panose="030F0702030302020204" pitchFamily="66" charset="0"/>
            </a:endParaRPr>
          </a:p>
        </p:txBody>
      </p:sp>
      <p:sp>
        <p:nvSpPr>
          <p:cNvPr id="8" name="TextBox 7">
            <a:extLst>
              <a:ext uri="{FF2B5EF4-FFF2-40B4-BE49-F238E27FC236}">
                <a16:creationId xmlns:a16="http://schemas.microsoft.com/office/drawing/2014/main" id="{B3FE1825-92F7-A424-D7AF-B61DD784314D}"/>
              </a:ext>
            </a:extLst>
          </p:cNvPr>
          <p:cNvSpPr txBox="1"/>
          <p:nvPr/>
        </p:nvSpPr>
        <p:spPr>
          <a:xfrm>
            <a:off x="293574" y="6401436"/>
            <a:ext cx="11174525" cy="369332"/>
          </a:xfrm>
          <a:prstGeom prst="rect">
            <a:avLst/>
          </a:prstGeom>
          <a:noFill/>
        </p:spPr>
        <p:txBody>
          <a:bodyPr wrap="square">
            <a:spAutoFit/>
          </a:bodyPr>
          <a:lstStyle/>
          <a:p>
            <a:r>
              <a:rPr lang="cy-GB" i="1" noProof="0" dirty="0"/>
              <a:t>Gwelais i siopau. </a:t>
            </a:r>
            <a:r>
              <a:rPr lang="cy-GB" i="1" noProof="0" dirty="0" err="1"/>
              <a:t>Arogliais</a:t>
            </a:r>
            <a:r>
              <a:rPr lang="cy-GB" i="1" noProof="0" dirty="0"/>
              <a:t> i losin, ffrwythau a llysiau. </a:t>
            </a:r>
            <a:r>
              <a:rPr lang="cy-GB" i="1" noProof="0" dirty="0" err="1"/>
              <a:t>Gwelsais</a:t>
            </a:r>
            <a:r>
              <a:rPr lang="cy-GB" i="1" noProof="0" dirty="0"/>
              <a:t> i lawer o bobl. </a:t>
            </a:r>
            <a:r>
              <a:rPr lang="cy-GB" i="1" noProof="0" dirty="0" err="1"/>
              <a:t>Bwytais</a:t>
            </a:r>
            <a:r>
              <a:rPr lang="cy-GB" i="1" noProof="0" dirty="0"/>
              <a:t> i </a:t>
            </a:r>
            <a:r>
              <a:rPr lang="cy-GB" i="1" noProof="0" dirty="0" err="1"/>
              <a:t>fagots</a:t>
            </a:r>
            <a:r>
              <a:rPr lang="cy-GB" i="1" noProof="0" dirty="0"/>
              <a:t> a </a:t>
            </a:r>
            <a:r>
              <a:rPr lang="cy-GB" i="1" noProof="0" dirty="0" err="1"/>
              <a:t>phis</a:t>
            </a:r>
            <a:r>
              <a:rPr lang="cy-GB" i="1" noProof="0" dirty="0"/>
              <a:t>! </a:t>
            </a:r>
          </a:p>
        </p:txBody>
      </p:sp>
      <p:pic>
        <p:nvPicPr>
          <p:cNvPr id="9" name="farchnad">
            <a:hlinkClick r:id="" action="ppaction://media"/>
            <a:extLst>
              <a:ext uri="{FF2B5EF4-FFF2-40B4-BE49-F238E27FC236}">
                <a16:creationId xmlns:a16="http://schemas.microsoft.com/office/drawing/2014/main" id="{9A4FEA67-6CD1-EE6F-7C13-068F842BA3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136774" y="1390162"/>
            <a:ext cx="1406525" cy="1406525"/>
          </a:xfrm>
          <a:prstGeom prst="rect">
            <a:avLst/>
          </a:prstGeom>
        </p:spPr>
      </p:pic>
    </p:spTree>
    <p:extLst>
      <p:ext uri="{BB962C8B-B14F-4D97-AF65-F5344CB8AC3E}">
        <p14:creationId xmlns:p14="http://schemas.microsoft.com/office/powerpoint/2010/main" val="168012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8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Neath Indoor Market and Signs Up to &quot;Real Deal' Charter">
            <a:extLst>
              <a:ext uri="{FF2B5EF4-FFF2-40B4-BE49-F238E27FC236}">
                <a16:creationId xmlns:a16="http://schemas.microsoft.com/office/drawing/2014/main" id="{16ABBA27-442A-BA6A-0EB2-A78F4A0E1D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0365" y="851095"/>
            <a:ext cx="5955847" cy="39705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7C4F6079-BC99-A48C-3647-9B8C316E0B8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5563063" y="3180165"/>
            <a:ext cx="1030452" cy="1022606"/>
          </a:xfrm>
          <a:prstGeom prst="rect">
            <a:avLst/>
          </a:prstGeom>
        </p:spPr>
      </p:pic>
      <p:sp>
        <p:nvSpPr>
          <p:cNvPr id="4" name="Explosion: 14 Points 3">
            <a:extLst>
              <a:ext uri="{FF2B5EF4-FFF2-40B4-BE49-F238E27FC236}">
                <a16:creationId xmlns:a16="http://schemas.microsoft.com/office/drawing/2014/main" id="{C2D3BA92-934D-74BB-65E4-3BBE8F4A7C0F}"/>
              </a:ext>
            </a:extLst>
          </p:cNvPr>
          <p:cNvSpPr/>
          <p:nvPr/>
        </p:nvSpPr>
        <p:spPr>
          <a:xfrm rot="1070545">
            <a:off x="1098885" y="-486008"/>
            <a:ext cx="10200849" cy="6494522"/>
          </a:xfrm>
          <a:prstGeom prst="irregularSeal2">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TextBox 5">
            <a:extLst>
              <a:ext uri="{FF2B5EF4-FFF2-40B4-BE49-F238E27FC236}">
                <a16:creationId xmlns:a16="http://schemas.microsoft.com/office/drawing/2014/main" id="{F6572DB0-0E8C-1C14-B618-FD585ACA20B7}"/>
              </a:ext>
            </a:extLst>
          </p:cNvPr>
          <p:cNvSpPr txBox="1"/>
          <p:nvPr/>
        </p:nvSpPr>
        <p:spPr>
          <a:xfrm>
            <a:off x="1414130" y="5472446"/>
            <a:ext cx="10199315" cy="1569660"/>
          </a:xfrm>
          <a:prstGeom prst="rect">
            <a:avLst/>
          </a:prstGeom>
          <a:noFill/>
        </p:spPr>
        <p:txBody>
          <a:bodyPr wrap="square">
            <a:spAutoFit/>
          </a:bodyPr>
          <a:lstStyle/>
          <a:p>
            <a:pPr algn="ctr"/>
            <a:r>
              <a:rPr lang="cy-GB" sz="3200" noProof="0" dirty="0">
                <a:latin typeface="Comic Sans MS" panose="030F0702030302020204" pitchFamily="66" charset="0"/>
              </a:rPr>
              <a:t>Hwre!</a:t>
            </a:r>
          </a:p>
          <a:p>
            <a:pPr algn="ctr"/>
            <a:r>
              <a:rPr lang="cy-GB" sz="3200" noProof="0" dirty="0">
                <a:latin typeface="Comic Sans MS" panose="030F0702030302020204" pitchFamily="66" charset="0"/>
              </a:rPr>
              <a:t>Roedd Dafydd y ddafad ym Marchnad Castell Nedd.</a:t>
            </a:r>
            <a:br>
              <a:rPr lang="cy-GB" sz="3200" noProof="0" dirty="0">
                <a:latin typeface="Comic Sans MS" panose="030F0702030302020204" pitchFamily="66" charset="0"/>
              </a:rPr>
            </a:br>
            <a:r>
              <a:rPr lang="cy-GB" sz="3200" noProof="0" dirty="0">
                <a:latin typeface="Comic Sans MS" panose="030F0702030302020204" pitchFamily="66" charset="0"/>
              </a:rPr>
              <a:t> </a:t>
            </a:r>
          </a:p>
        </p:txBody>
      </p:sp>
    </p:spTree>
    <p:extLst>
      <p:ext uri="{BB962C8B-B14F-4D97-AF65-F5344CB8AC3E}">
        <p14:creationId xmlns:p14="http://schemas.microsoft.com/office/powerpoint/2010/main" val="9759924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02CBF-DD41-1047-1947-D57F9309700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F730948-C3CA-ABF8-72E4-6B0BDAFA6B5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496717" y="3755565"/>
            <a:ext cx="2523184" cy="2503972"/>
          </a:xfrm>
          <a:prstGeom prst="rect">
            <a:avLst/>
          </a:prstGeom>
        </p:spPr>
      </p:pic>
      <p:sp>
        <p:nvSpPr>
          <p:cNvPr id="3" name="Speech Bubble: Oval 2">
            <a:extLst>
              <a:ext uri="{FF2B5EF4-FFF2-40B4-BE49-F238E27FC236}">
                <a16:creationId xmlns:a16="http://schemas.microsoft.com/office/drawing/2014/main" id="{FD575C2A-10F7-8F48-0596-8A4B0E8833DB}"/>
              </a:ext>
            </a:extLst>
          </p:cNvPr>
          <p:cNvSpPr/>
          <p:nvPr/>
        </p:nvSpPr>
        <p:spPr>
          <a:xfrm>
            <a:off x="967563" y="616688"/>
            <a:ext cx="3508744" cy="2812312"/>
          </a:xfrm>
          <a:prstGeom prst="wedgeEllipseCallout">
            <a:avLst>
              <a:gd name="adj1" fmla="val -22045"/>
              <a:gd name="adj2" fmla="val 70061"/>
            </a:avLst>
          </a:prstGeom>
          <a:solidFill>
            <a:srgbClr val="FFFFFF"/>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TextBox 4">
            <a:extLst>
              <a:ext uri="{FF2B5EF4-FFF2-40B4-BE49-F238E27FC236}">
                <a16:creationId xmlns:a16="http://schemas.microsoft.com/office/drawing/2014/main" id="{5A1FBBA3-50A7-59A4-AB25-4D409F89E123}"/>
              </a:ext>
            </a:extLst>
          </p:cNvPr>
          <p:cNvSpPr txBox="1"/>
          <p:nvPr/>
        </p:nvSpPr>
        <p:spPr>
          <a:xfrm>
            <a:off x="6461938" y="1245413"/>
            <a:ext cx="6097772" cy="461665"/>
          </a:xfrm>
          <a:prstGeom prst="rect">
            <a:avLst/>
          </a:prstGeom>
          <a:noFill/>
        </p:spPr>
        <p:txBody>
          <a:bodyPr wrap="square">
            <a:spAutoFit/>
          </a:bodyPr>
          <a:lstStyle/>
          <a:p>
            <a:r>
              <a:rPr lang="cy-GB" sz="2400" noProof="0" dirty="0">
                <a:solidFill>
                  <a:srgbClr val="111111"/>
                </a:solidFill>
                <a:latin typeface="Comic Sans MS" panose="030F0702030302020204" pitchFamily="66" charset="0"/>
              </a:rPr>
              <a:t>B</a:t>
            </a:r>
            <a:r>
              <a:rPr lang="cy-GB" sz="2400" b="0" i="0" noProof="0" dirty="0">
                <a:solidFill>
                  <a:srgbClr val="111111"/>
                </a:solidFill>
                <a:effectLst/>
                <a:latin typeface="Comic Sans MS" panose="030F0702030302020204" pitchFamily="66" charset="0"/>
              </a:rPr>
              <a:t>le oedd Dafydd y </a:t>
            </a:r>
            <a:r>
              <a:rPr lang="cy-GB" sz="2400" b="0" i="0" noProof="0" dirty="0" err="1">
                <a:solidFill>
                  <a:srgbClr val="111111"/>
                </a:solidFill>
                <a:effectLst/>
                <a:latin typeface="Comic Sans MS" panose="030F0702030302020204" pitchFamily="66" charset="0"/>
              </a:rPr>
              <a:t>Defad</a:t>
            </a:r>
            <a:r>
              <a:rPr lang="cy-GB" sz="2400" b="0" i="0" noProof="0" dirty="0">
                <a:solidFill>
                  <a:srgbClr val="111111"/>
                </a:solidFill>
                <a:effectLst/>
                <a:latin typeface="Comic Sans MS" panose="030F0702030302020204" pitchFamily="66" charset="0"/>
              </a:rPr>
              <a:t>?</a:t>
            </a:r>
            <a:endParaRPr lang="cy-GB" sz="2400" noProof="0" dirty="0">
              <a:latin typeface="Comic Sans MS" panose="030F0702030302020204" pitchFamily="66" charset="0"/>
            </a:endParaRPr>
          </a:p>
        </p:txBody>
      </p:sp>
      <p:sp>
        <p:nvSpPr>
          <p:cNvPr id="7" name="TextBox 6">
            <a:extLst>
              <a:ext uri="{FF2B5EF4-FFF2-40B4-BE49-F238E27FC236}">
                <a16:creationId xmlns:a16="http://schemas.microsoft.com/office/drawing/2014/main" id="{E93A05D2-920F-52F0-4A23-52C6F10F6D30}"/>
              </a:ext>
            </a:extLst>
          </p:cNvPr>
          <p:cNvSpPr txBox="1"/>
          <p:nvPr/>
        </p:nvSpPr>
        <p:spPr>
          <a:xfrm>
            <a:off x="5007935" y="2636025"/>
            <a:ext cx="6918250" cy="1938992"/>
          </a:xfrm>
          <a:prstGeom prst="rect">
            <a:avLst/>
          </a:prstGeom>
          <a:noFill/>
        </p:spPr>
        <p:txBody>
          <a:bodyPr wrap="square">
            <a:spAutoFit/>
          </a:bodyPr>
          <a:lstStyle/>
          <a:p>
            <a:pPr marL="457200" indent="-457200">
              <a:buAutoNum type="alphaLcParenR"/>
            </a:pPr>
            <a:r>
              <a:rPr lang="cy-GB" sz="2400" noProof="0" dirty="0">
                <a:solidFill>
                  <a:srgbClr val="111111"/>
                </a:solidFill>
                <a:latin typeface="Comic Sans MS" panose="030F0702030302020204" pitchFamily="66" charset="0"/>
              </a:rPr>
              <a:t>Roedd Dafydd ym Marchnad Castell-nedd.</a:t>
            </a:r>
          </a:p>
          <a:p>
            <a:pPr marL="457200" indent="-457200">
              <a:buAutoNum type="alphaLcParenR"/>
            </a:pPr>
            <a:endParaRPr lang="cy-GB" sz="2400" noProof="0" dirty="0">
              <a:solidFill>
                <a:srgbClr val="111111"/>
              </a:solidFill>
              <a:latin typeface="Comic Sans MS" panose="030F0702030302020204" pitchFamily="66" charset="0"/>
            </a:endParaRPr>
          </a:p>
          <a:p>
            <a:pPr marL="457200" indent="-457200">
              <a:buAutoNum type="alphaLcParenR"/>
            </a:pPr>
            <a:r>
              <a:rPr lang="cy-GB" sz="2400" noProof="0" dirty="0">
                <a:solidFill>
                  <a:srgbClr val="111111"/>
                </a:solidFill>
                <a:latin typeface="Comic Sans MS" panose="030F0702030302020204" pitchFamily="66" charset="0"/>
              </a:rPr>
              <a:t>Roedd Dafydd yng Nghastell Castell-nedd.</a:t>
            </a:r>
          </a:p>
          <a:p>
            <a:pPr marL="457200" indent="-457200">
              <a:buAutoNum type="alphaLcParenR"/>
            </a:pPr>
            <a:endParaRPr lang="cy-GB" sz="2400" noProof="0" dirty="0">
              <a:solidFill>
                <a:srgbClr val="111111"/>
              </a:solidFill>
              <a:latin typeface="Comic Sans MS" panose="030F0702030302020204" pitchFamily="66" charset="0"/>
            </a:endParaRPr>
          </a:p>
          <a:p>
            <a:r>
              <a:rPr lang="cy-GB" sz="2400" noProof="0" dirty="0">
                <a:solidFill>
                  <a:srgbClr val="111111"/>
                </a:solidFill>
                <a:latin typeface="Comic Sans MS" panose="030F0702030302020204" pitchFamily="66" charset="0"/>
              </a:rPr>
              <a:t>ch) Roedd Dafydd yn Eglwys Dewi Sant</a:t>
            </a:r>
            <a:endParaRPr lang="cy-GB" sz="2400" noProof="0" dirty="0">
              <a:latin typeface="Comic Sans MS" panose="030F0702030302020204" pitchFamily="66" charset="0"/>
            </a:endParaRPr>
          </a:p>
        </p:txBody>
      </p:sp>
      <p:sp>
        <p:nvSpPr>
          <p:cNvPr id="6" name="TextBox 5">
            <a:extLst>
              <a:ext uri="{FF2B5EF4-FFF2-40B4-BE49-F238E27FC236}">
                <a16:creationId xmlns:a16="http://schemas.microsoft.com/office/drawing/2014/main" id="{9C180894-8E14-25AC-3DE6-C9AA1BB466AF}"/>
              </a:ext>
            </a:extLst>
          </p:cNvPr>
          <p:cNvSpPr txBox="1"/>
          <p:nvPr/>
        </p:nvSpPr>
        <p:spPr>
          <a:xfrm>
            <a:off x="117085" y="6401436"/>
            <a:ext cx="8718443" cy="369332"/>
          </a:xfrm>
          <a:prstGeom prst="rect">
            <a:avLst/>
          </a:prstGeom>
          <a:noFill/>
        </p:spPr>
        <p:txBody>
          <a:bodyPr wrap="square">
            <a:spAutoFit/>
          </a:bodyPr>
          <a:lstStyle/>
          <a:p>
            <a:r>
              <a:rPr lang="cy-GB" i="1" noProof="0" dirty="0"/>
              <a:t>(Gwelais i ddau dwr. Clywais afon yn llifo. Gwelais i faner cymru.)</a:t>
            </a:r>
          </a:p>
        </p:txBody>
      </p:sp>
      <p:pic>
        <p:nvPicPr>
          <p:cNvPr id="8" name="Clip sain Castell">
            <a:hlinkClick r:id="" action="ppaction://media"/>
            <a:extLst>
              <a:ext uri="{FF2B5EF4-FFF2-40B4-BE49-F238E27FC236}">
                <a16:creationId xmlns:a16="http://schemas.microsoft.com/office/drawing/2014/main" id="{09A2EBB4-BD86-6B37-5D8D-6167543990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37722" y="1447312"/>
            <a:ext cx="1368425" cy="1368425"/>
          </a:xfrm>
          <a:prstGeom prst="rect">
            <a:avLst/>
          </a:prstGeom>
        </p:spPr>
      </p:pic>
    </p:spTree>
    <p:extLst>
      <p:ext uri="{BB962C8B-B14F-4D97-AF65-F5344CB8AC3E}">
        <p14:creationId xmlns:p14="http://schemas.microsoft.com/office/powerpoint/2010/main" val="2087047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45959-66CC-78CD-5869-AFEA5F51EF88}"/>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DEACD535-E4F2-2F66-4C81-1AE49124B5E4}"/>
              </a:ext>
            </a:extLst>
          </p:cNvPr>
          <p:cNvGrpSpPr/>
          <p:nvPr/>
        </p:nvGrpSpPr>
        <p:grpSpPr>
          <a:xfrm>
            <a:off x="3281980" y="1078490"/>
            <a:ext cx="5160271" cy="3438058"/>
            <a:chOff x="3281980" y="1078490"/>
            <a:chExt cx="5160271" cy="3438058"/>
          </a:xfrm>
        </p:grpSpPr>
        <p:pic>
          <p:nvPicPr>
            <p:cNvPr id="5" name="Picture 2" descr="Neath Castle photo spot, Neath">
              <a:extLst>
                <a:ext uri="{FF2B5EF4-FFF2-40B4-BE49-F238E27FC236}">
                  <a16:creationId xmlns:a16="http://schemas.microsoft.com/office/drawing/2014/main" id="{E3028CC2-BF93-5606-EBF9-C623A15B2B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1980" y="1078490"/>
              <a:ext cx="5160271" cy="34380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A93A9F4-66AD-E2FB-152E-94CD6B639A9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20996" y1="66870" x2="20996" y2="66870"/>
                          <a14:foregroundMark x1="21582" y1="64548" x2="21582" y2="64548"/>
                          <a14:foregroundMark x1="20996" y1="69438" x2="20996" y2="69438"/>
                        </a14:backgroundRemoval>
                      </a14:imgEffect>
                    </a14:imgLayer>
                  </a14:imgProps>
                </a:ext>
              </a:extLst>
            </a:blip>
            <a:stretch>
              <a:fillRect/>
            </a:stretch>
          </p:blipFill>
          <p:spPr>
            <a:xfrm>
              <a:off x="6768867" y="1390509"/>
              <a:ext cx="1476517" cy="1179483"/>
            </a:xfrm>
            <a:prstGeom prst="rect">
              <a:avLst/>
            </a:prstGeom>
          </p:spPr>
        </p:pic>
      </p:grpSp>
      <p:pic>
        <p:nvPicPr>
          <p:cNvPr id="3" name="Picture 2">
            <a:extLst>
              <a:ext uri="{FF2B5EF4-FFF2-40B4-BE49-F238E27FC236}">
                <a16:creationId xmlns:a16="http://schemas.microsoft.com/office/drawing/2014/main" id="{0E6145EA-7503-5A74-ACF0-1FB8CFA3A527}"/>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5563063" y="3180165"/>
            <a:ext cx="1030452" cy="1022606"/>
          </a:xfrm>
          <a:prstGeom prst="rect">
            <a:avLst/>
          </a:prstGeom>
        </p:spPr>
      </p:pic>
      <p:sp>
        <p:nvSpPr>
          <p:cNvPr id="4" name="Explosion: 14 Points 3">
            <a:extLst>
              <a:ext uri="{FF2B5EF4-FFF2-40B4-BE49-F238E27FC236}">
                <a16:creationId xmlns:a16="http://schemas.microsoft.com/office/drawing/2014/main" id="{6445C67B-8B5A-BDBA-F8EA-512946A10877}"/>
              </a:ext>
            </a:extLst>
          </p:cNvPr>
          <p:cNvSpPr/>
          <p:nvPr/>
        </p:nvSpPr>
        <p:spPr>
          <a:xfrm rot="1070545">
            <a:off x="1098885" y="-486008"/>
            <a:ext cx="10200849" cy="6494522"/>
          </a:xfrm>
          <a:prstGeom prst="irregularSeal2">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TextBox 5">
            <a:extLst>
              <a:ext uri="{FF2B5EF4-FFF2-40B4-BE49-F238E27FC236}">
                <a16:creationId xmlns:a16="http://schemas.microsoft.com/office/drawing/2014/main" id="{4C199044-85AD-924C-D8DB-E86D32197CEA}"/>
              </a:ext>
            </a:extLst>
          </p:cNvPr>
          <p:cNvSpPr txBox="1"/>
          <p:nvPr/>
        </p:nvSpPr>
        <p:spPr>
          <a:xfrm>
            <a:off x="1850065" y="5440549"/>
            <a:ext cx="9486901" cy="1569660"/>
          </a:xfrm>
          <a:prstGeom prst="rect">
            <a:avLst/>
          </a:prstGeom>
          <a:noFill/>
        </p:spPr>
        <p:txBody>
          <a:bodyPr wrap="square">
            <a:spAutoFit/>
          </a:bodyPr>
          <a:lstStyle/>
          <a:p>
            <a:pPr algn="ctr"/>
            <a:r>
              <a:rPr lang="cy-GB" sz="3200" noProof="0" dirty="0">
                <a:latin typeface="Comic Sans MS" panose="030F0702030302020204" pitchFamily="66" charset="0"/>
              </a:rPr>
              <a:t>Hwre!</a:t>
            </a:r>
          </a:p>
          <a:p>
            <a:pPr algn="ctr"/>
            <a:r>
              <a:rPr lang="cy-GB" sz="3200" noProof="0" dirty="0">
                <a:latin typeface="Comic Sans MS" panose="030F0702030302020204" pitchFamily="66" charset="0"/>
              </a:rPr>
              <a:t>Roedd Dafydd yng </a:t>
            </a:r>
            <a:r>
              <a:rPr lang="cy-GB" sz="3200" noProof="0" dirty="0">
                <a:solidFill>
                  <a:srgbClr val="111111"/>
                </a:solidFill>
                <a:latin typeface="Comic Sans MS" panose="030F0702030302020204" pitchFamily="66" charset="0"/>
              </a:rPr>
              <a:t>Nghastell Castell-nedd</a:t>
            </a:r>
            <a:r>
              <a:rPr lang="cy-GB" sz="3200" noProof="0" dirty="0">
                <a:latin typeface="Comic Sans MS" panose="030F0702030302020204" pitchFamily="66" charset="0"/>
              </a:rPr>
              <a:t>.</a:t>
            </a:r>
            <a:br>
              <a:rPr lang="cy-GB" sz="3200" noProof="0" dirty="0">
                <a:latin typeface="Comic Sans MS" panose="030F0702030302020204" pitchFamily="66" charset="0"/>
              </a:rPr>
            </a:br>
            <a:r>
              <a:rPr lang="cy-GB" sz="3200" noProof="0" dirty="0">
                <a:latin typeface="Comic Sans MS" panose="030F0702030302020204" pitchFamily="66" charset="0"/>
              </a:rPr>
              <a:t> </a:t>
            </a:r>
          </a:p>
        </p:txBody>
      </p:sp>
    </p:spTree>
    <p:extLst>
      <p:ext uri="{BB962C8B-B14F-4D97-AF65-F5344CB8AC3E}">
        <p14:creationId xmlns:p14="http://schemas.microsoft.com/office/powerpoint/2010/main" val="30404414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D3A5D-DE1E-7DCC-116F-CAE4601DCF8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DFBC0B5C-D84D-6C46-1109-3A0D13F80EB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496717" y="3755565"/>
            <a:ext cx="2523184" cy="2503972"/>
          </a:xfrm>
          <a:prstGeom prst="rect">
            <a:avLst/>
          </a:prstGeom>
        </p:spPr>
      </p:pic>
      <p:sp>
        <p:nvSpPr>
          <p:cNvPr id="3" name="Speech Bubble: Oval 2">
            <a:extLst>
              <a:ext uri="{FF2B5EF4-FFF2-40B4-BE49-F238E27FC236}">
                <a16:creationId xmlns:a16="http://schemas.microsoft.com/office/drawing/2014/main" id="{8C9401BA-BEC6-37FF-7DD3-D092F7B1E8AD}"/>
              </a:ext>
            </a:extLst>
          </p:cNvPr>
          <p:cNvSpPr/>
          <p:nvPr/>
        </p:nvSpPr>
        <p:spPr>
          <a:xfrm>
            <a:off x="967563" y="616688"/>
            <a:ext cx="3508744" cy="2812312"/>
          </a:xfrm>
          <a:prstGeom prst="wedgeEllipseCallout">
            <a:avLst>
              <a:gd name="adj1" fmla="val -22045"/>
              <a:gd name="adj2" fmla="val 70061"/>
            </a:avLst>
          </a:prstGeom>
          <a:solidFill>
            <a:srgbClr val="FFFFFF"/>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TextBox 4">
            <a:extLst>
              <a:ext uri="{FF2B5EF4-FFF2-40B4-BE49-F238E27FC236}">
                <a16:creationId xmlns:a16="http://schemas.microsoft.com/office/drawing/2014/main" id="{748BEC14-346E-49CF-17B8-61A0AD5A0000}"/>
              </a:ext>
            </a:extLst>
          </p:cNvPr>
          <p:cNvSpPr txBox="1"/>
          <p:nvPr/>
        </p:nvSpPr>
        <p:spPr>
          <a:xfrm>
            <a:off x="6461938" y="1245413"/>
            <a:ext cx="6097772" cy="461665"/>
          </a:xfrm>
          <a:prstGeom prst="rect">
            <a:avLst/>
          </a:prstGeom>
          <a:noFill/>
        </p:spPr>
        <p:txBody>
          <a:bodyPr wrap="square">
            <a:spAutoFit/>
          </a:bodyPr>
          <a:lstStyle/>
          <a:p>
            <a:r>
              <a:rPr lang="cy-GB" sz="2400" noProof="0" dirty="0">
                <a:solidFill>
                  <a:srgbClr val="111111"/>
                </a:solidFill>
                <a:latin typeface="Comic Sans MS" panose="030F0702030302020204" pitchFamily="66" charset="0"/>
              </a:rPr>
              <a:t>B</a:t>
            </a:r>
            <a:r>
              <a:rPr lang="cy-GB" sz="2400" b="0" i="0" noProof="0" dirty="0">
                <a:solidFill>
                  <a:srgbClr val="111111"/>
                </a:solidFill>
                <a:effectLst/>
                <a:latin typeface="Comic Sans MS" panose="030F0702030302020204" pitchFamily="66" charset="0"/>
              </a:rPr>
              <a:t>le oedd Dafydd y </a:t>
            </a:r>
            <a:r>
              <a:rPr lang="cy-GB" sz="2400" b="0" i="0" noProof="0" dirty="0" err="1">
                <a:solidFill>
                  <a:srgbClr val="111111"/>
                </a:solidFill>
                <a:effectLst/>
                <a:latin typeface="Comic Sans MS" panose="030F0702030302020204" pitchFamily="66" charset="0"/>
              </a:rPr>
              <a:t>Defad</a:t>
            </a:r>
            <a:r>
              <a:rPr lang="cy-GB" sz="2400" b="0" i="0" noProof="0" dirty="0">
                <a:solidFill>
                  <a:srgbClr val="111111"/>
                </a:solidFill>
                <a:effectLst/>
                <a:latin typeface="Comic Sans MS" panose="030F0702030302020204" pitchFamily="66" charset="0"/>
              </a:rPr>
              <a:t>?</a:t>
            </a:r>
            <a:endParaRPr lang="cy-GB" sz="2400" noProof="0" dirty="0">
              <a:latin typeface="Comic Sans MS" panose="030F0702030302020204" pitchFamily="66" charset="0"/>
            </a:endParaRPr>
          </a:p>
        </p:txBody>
      </p:sp>
      <p:sp>
        <p:nvSpPr>
          <p:cNvPr id="7" name="TextBox 6">
            <a:extLst>
              <a:ext uri="{FF2B5EF4-FFF2-40B4-BE49-F238E27FC236}">
                <a16:creationId xmlns:a16="http://schemas.microsoft.com/office/drawing/2014/main" id="{A786B62A-C570-C1D7-B784-02AB8C25A403}"/>
              </a:ext>
            </a:extLst>
          </p:cNvPr>
          <p:cNvSpPr txBox="1"/>
          <p:nvPr/>
        </p:nvSpPr>
        <p:spPr>
          <a:xfrm>
            <a:off x="5007935" y="2636025"/>
            <a:ext cx="6918250" cy="1938992"/>
          </a:xfrm>
          <a:prstGeom prst="rect">
            <a:avLst/>
          </a:prstGeom>
          <a:noFill/>
        </p:spPr>
        <p:txBody>
          <a:bodyPr wrap="square">
            <a:spAutoFit/>
          </a:bodyPr>
          <a:lstStyle/>
          <a:p>
            <a:pPr marL="457200" indent="-457200">
              <a:buAutoNum type="alphaLcParenR"/>
            </a:pPr>
            <a:r>
              <a:rPr lang="cy-GB" sz="2400" noProof="0" dirty="0">
                <a:solidFill>
                  <a:srgbClr val="111111"/>
                </a:solidFill>
                <a:latin typeface="Comic Sans MS" panose="030F0702030302020204" pitchFamily="66" charset="0"/>
              </a:rPr>
              <a:t>Roedd Dafydd ym Marchnad Castell-nedd.</a:t>
            </a:r>
          </a:p>
          <a:p>
            <a:pPr marL="457200" indent="-457200">
              <a:buAutoNum type="alphaLcParenR"/>
            </a:pPr>
            <a:endParaRPr lang="cy-GB" sz="2400" noProof="0" dirty="0">
              <a:solidFill>
                <a:srgbClr val="111111"/>
              </a:solidFill>
              <a:latin typeface="Comic Sans MS" panose="030F0702030302020204" pitchFamily="66" charset="0"/>
            </a:endParaRPr>
          </a:p>
          <a:p>
            <a:pPr marL="457200" indent="-457200">
              <a:buAutoNum type="alphaLcParenR"/>
            </a:pPr>
            <a:r>
              <a:rPr lang="cy-GB" sz="2400" noProof="0" dirty="0">
                <a:solidFill>
                  <a:srgbClr val="111111"/>
                </a:solidFill>
                <a:latin typeface="Comic Sans MS" panose="030F0702030302020204" pitchFamily="66" charset="0"/>
              </a:rPr>
              <a:t>Roedd Dafydd yng Nghastell Castell-nedd.</a:t>
            </a:r>
          </a:p>
          <a:p>
            <a:pPr marL="457200" indent="-457200">
              <a:buAutoNum type="alphaLcParenR"/>
            </a:pPr>
            <a:endParaRPr lang="cy-GB" sz="2400" noProof="0" dirty="0">
              <a:solidFill>
                <a:srgbClr val="111111"/>
              </a:solidFill>
              <a:latin typeface="Comic Sans MS" panose="030F0702030302020204" pitchFamily="66" charset="0"/>
            </a:endParaRPr>
          </a:p>
          <a:p>
            <a:r>
              <a:rPr lang="cy-GB" sz="2400" noProof="0" dirty="0">
                <a:solidFill>
                  <a:srgbClr val="111111"/>
                </a:solidFill>
                <a:latin typeface="Comic Sans MS" panose="030F0702030302020204" pitchFamily="66" charset="0"/>
              </a:rPr>
              <a:t>ch) Roedd Dafydd yn Eglwys Dewi Sant</a:t>
            </a:r>
            <a:endParaRPr lang="cy-GB" sz="2400" noProof="0" dirty="0">
              <a:latin typeface="Comic Sans MS" panose="030F0702030302020204" pitchFamily="66" charset="0"/>
            </a:endParaRPr>
          </a:p>
        </p:txBody>
      </p:sp>
      <p:sp>
        <p:nvSpPr>
          <p:cNvPr id="6" name="TextBox 5">
            <a:extLst>
              <a:ext uri="{FF2B5EF4-FFF2-40B4-BE49-F238E27FC236}">
                <a16:creationId xmlns:a16="http://schemas.microsoft.com/office/drawing/2014/main" id="{5CC72CCD-FAC1-6B05-7091-E6C67CFF76A9}"/>
              </a:ext>
            </a:extLst>
          </p:cNvPr>
          <p:cNvSpPr txBox="1"/>
          <p:nvPr/>
        </p:nvSpPr>
        <p:spPr>
          <a:xfrm>
            <a:off x="259708" y="6211669"/>
            <a:ext cx="8769991" cy="646331"/>
          </a:xfrm>
          <a:prstGeom prst="rect">
            <a:avLst/>
          </a:prstGeom>
          <a:noFill/>
        </p:spPr>
        <p:txBody>
          <a:bodyPr wrap="square">
            <a:spAutoFit/>
          </a:bodyPr>
          <a:lstStyle/>
          <a:p>
            <a:endParaRPr lang="cy-GB" noProof="0" dirty="0"/>
          </a:p>
          <a:p>
            <a:r>
              <a:rPr lang="cy-GB" i="1" noProof="0" dirty="0"/>
              <a:t>(Clywais i gloch yn canu. Gwelais i dŵr tal gyda chloc. Aroglais i ganhwyllau.)</a:t>
            </a:r>
          </a:p>
        </p:txBody>
      </p:sp>
      <p:pic>
        <p:nvPicPr>
          <p:cNvPr id="4" name="Clip sain St Davids">
            <a:hlinkClick r:id="" action="ppaction://media"/>
            <a:extLst>
              <a:ext uri="{FF2B5EF4-FFF2-40B4-BE49-F238E27FC236}">
                <a16:creationId xmlns:a16="http://schemas.microsoft.com/office/drawing/2014/main" id="{91052586-7154-0F60-EB9B-52A0EEE640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18672" y="1245413"/>
            <a:ext cx="1406525" cy="1406525"/>
          </a:xfrm>
          <a:prstGeom prst="rect">
            <a:avLst/>
          </a:prstGeom>
        </p:spPr>
      </p:pic>
    </p:spTree>
    <p:extLst>
      <p:ext uri="{BB962C8B-B14F-4D97-AF65-F5344CB8AC3E}">
        <p14:creationId xmlns:p14="http://schemas.microsoft.com/office/powerpoint/2010/main" val="3183227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B3956-E5C8-4990-5E17-A5E27FC58048}"/>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DE8215CC-0392-3FAB-9D1F-F86D42F7E251}"/>
              </a:ext>
            </a:extLst>
          </p:cNvPr>
          <p:cNvPicPr>
            <a:picLocks noChangeAspect="1"/>
          </p:cNvPicPr>
          <p:nvPr/>
        </p:nvPicPr>
        <p:blipFill>
          <a:blip r:embed="rId2"/>
          <a:stretch>
            <a:fillRect/>
          </a:stretch>
        </p:blipFill>
        <p:spPr>
          <a:xfrm>
            <a:off x="3436496" y="1063081"/>
            <a:ext cx="5101447" cy="3396344"/>
          </a:xfrm>
          <a:prstGeom prst="rect">
            <a:avLst/>
          </a:prstGeom>
        </p:spPr>
      </p:pic>
      <p:pic>
        <p:nvPicPr>
          <p:cNvPr id="3" name="Picture 2">
            <a:extLst>
              <a:ext uri="{FF2B5EF4-FFF2-40B4-BE49-F238E27FC236}">
                <a16:creationId xmlns:a16="http://schemas.microsoft.com/office/drawing/2014/main" id="{E31CCAC2-2974-A190-5502-00A36162CBA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604" b="90281" l="9645" r="92132">
                        <a14:foregroundMark x1="53299" y1="5115" x2="53299" y2="5115"/>
                        <a14:foregroundMark x1="89594" y1="73402" x2="89594" y2="73402"/>
                        <a14:foregroundMark x1="92132" y1="76215" x2="92132" y2="76215"/>
                        <a14:foregroundMark x1="17513" y1="90281" x2="17513" y2="90281"/>
                      </a14:backgroundRemoval>
                    </a14:imgEffect>
                    <a14:imgEffect>
                      <a14:brightnessContrast contrast="-40000"/>
                    </a14:imgEffect>
                  </a14:imgLayer>
                </a14:imgProps>
              </a:ext>
            </a:extLst>
          </a:blip>
          <a:stretch>
            <a:fillRect/>
          </a:stretch>
        </p:blipFill>
        <p:spPr>
          <a:xfrm>
            <a:off x="5563063" y="3180165"/>
            <a:ext cx="1030452" cy="1022606"/>
          </a:xfrm>
          <a:prstGeom prst="rect">
            <a:avLst/>
          </a:prstGeom>
        </p:spPr>
      </p:pic>
      <p:sp>
        <p:nvSpPr>
          <p:cNvPr id="4" name="Explosion: 14 Points 3">
            <a:extLst>
              <a:ext uri="{FF2B5EF4-FFF2-40B4-BE49-F238E27FC236}">
                <a16:creationId xmlns:a16="http://schemas.microsoft.com/office/drawing/2014/main" id="{B873E8F7-A585-568E-1501-31EBA1E32756}"/>
              </a:ext>
            </a:extLst>
          </p:cNvPr>
          <p:cNvSpPr/>
          <p:nvPr/>
        </p:nvSpPr>
        <p:spPr>
          <a:xfrm rot="1070545">
            <a:off x="1098885" y="-486008"/>
            <a:ext cx="10200849" cy="6494522"/>
          </a:xfrm>
          <a:prstGeom prst="irregularSeal2">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TextBox 5">
            <a:extLst>
              <a:ext uri="{FF2B5EF4-FFF2-40B4-BE49-F238E27FC236}">
                <a16:creationId xmlns:a16="http://schemas.microsoft.com/office/drawing/2014/main" id="{9440CDA2-8478-79BD-1A34-BE71EBD84C1B}"/>
              </a:ext>
            </a:extLst>
          </p:cNvPr>
          <p:cNvSpPr txBox="1"/>
          <p:nvPr/>
        </p:nvSpPr>
        <p:spPr>
          <a:xfrm>
            <a:off x="1850065" y="5440549"/>
            <a:ext cx="9486901" cy="1569660"/>
          </a:xfrm>
          <a:prstGeom prst="rect">
            <a:avLst/>
          </a:prstGeom>
          <a:noFill/>
        </p:spPr>
        <p:txBody>
          <a:bodyPr wrap="square">
            <a:spAutoFit/>
          </a:bodyPr>
          <a:lstStyle/>
          <a:p>
            <a:pPr algn="ctr"/>
            <a:r>
              <a:rPr lang="cy-GB" sz="3200" noProof="0" dirty="0">
                <a:latin typeface="Comic Sans MS" panose="030F0702030302020204" pitchFamily="66" charset="0"/>
              </a:rPr>
              <a:t>Hwre!</a:t>
            </a:r>
          </a:p>
          <a:p>
            <a:pPr algn="ctr"/>
            <a:r>
              <a:rPr lang="cy-GB" sz="3200" noProof="0" dirty="0">
                <a:solidFill>
                  <a:srgbClr val="111111"/>
                </a:solidFill>
                <a:latin typeface="Comic Sans MS" panose="030F0702030302020204" pitchFamily="66" charset="0"/>
              </a:rPr>
              <a:t>Roedd Dafydd yn Eglwys Dewi Sant</a:t>
            </a:r>
            <a:r>
              <a:rPr lang="cy-GB" sz="3200" noProof="0" dirty="0">
                <a:latin typeface="Comic Sans MS" panose="030F0702030302020204" pitchFamily="66" charset="0"/>
              </a:rPr>
              <a:t>.</a:t>
            </a:r>
            <a:br>
              <a:rPr lang="cy-GB" sz="3200" noProof="0" dirty="0">
                <a:latin typeface="Comic Sans MS" panose="030F0702030302020204" pitchFamily="66" charset="0"/>
              </a:rPr>
            </a:br>
            <a:r>
              <a:rPr lang="cy-GB" sz="3200" noProof="0" dirty="0">
                <a:latin typeface="Comic Sans MS" panose="030F0702030302020204" pitchFamily="66" charset="0"/>
              </a:rPr>
              <a:t> </a:t>
            </a:r>
          </a:p>
        </p:txBody>
      </p:sp>
    </p:spTree>
    <p:extLst>
      <p:ext uri="{BB962C8B-B14F-4D97-AF65-F5344CB8AC3E}">
        <p14:creationId xmlns:p14="http://schemas.microsoft.com/office/powerpoint/2010/main" val="42065101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2411B60D-107F-F79B-15C0-FDBF4EAC6D7F}"/>
              </a:ext>
            </a:extLst>
          </p:cNvPr>
          <p:cNvSpPr txBox="1"/>
          <p:nvPr/>
        </p:nvSpPr>
        <p:spPr>
          <a:xfrm>
            <a:off x="2601686" y="141514"/>
            <a:ext cx="6008914" cy="461665"/>
          </a:xfrm>
          <a:prstGeom prst="rect">
            <a:avLst/>
          </a:prstGeom>
          <a:noFill/>
        </p:spPr>
        <p:txBody>
          <a:bodyPr wrap="square" rtlCol="0">
            <a:spAutoFit/>
          </a:bodyPr>
          <a:lstStyle/>
          <a:p>
            <a:pPr algn="ctr"/>
            <a:r>
              <a:rPr lang="cy-GB" sz="2400" u="sng" noProof="0" dirty="0">
                <a:latin typeface="Comic Sans MS" panose="030F0702030302020204" pitchFamily="66" charset="0"/>
              </a:rPr>
              <a:t>Trap </a:t>
            </a:r>
            <a:r>
              <a:rPr lang="cy-GB" sz="2400" u="sng" noProof="0" dirty="0" err="1">
                <a:latin typeface="Comic Sans MS" panose="030F0702030302020204" pitchFamily="66" charset="0"/>
              </a:rPr>
              <a:t>Door</a:t>
            </a:r>
            <a:endParaRPr lang="cy-GB" sz="2400" u="sng" noProof="0" dirty="0">
              <a:latin typeface="Comic Sans MS" panose="030F0702030302020204" pitchFamily="66" charset="0"/>
            </a:endParaRPr>
          </a:p>
        </p:txBody>
      </p:sp>
      <p:sp>
        <p:nvSpPr>
          <p:cNvPr id="57" name="TextBox 56">
            <a:extLst>
              <a:ext uri="{FF2B5EF4-FFF2-40B4-BE49-F238E27FC236}">
                <a16:creationId xmlns:a16="http://schemas.microsoft.com/office/drawing/2014/main" id="{3D58EE6A-2C53-9471-D7AA-C8A32D2EE4FE}"/>
              </a:ext>
            </a:extLst>
          </p:cNvPr>
          <p:cNvSpPr txBox="1"/>
          <p:nvPr/>
        </p:nvSpPr>
        <p:spPr>
          <a:xfrm>
            <a:off x="2164099" y="1181745"/>
            <a:ext cx="7750629" cy="461665"/>
          </a:xfrm>
          <a:prstGeom prst="rect">
            <a:avLst/>
          </a:prstGeom>
          <a:noFill/>
        </p:spPr>
        <p:txBody>
          <a:bodyPr wrap="square" rtlCol="0">
            <a:spAutoFit/>
          </a:bodyPr>
          <a:lstStyle/>
          <a:p>
            <a:r>
              <a:rPr lang="cy-GB" sz="2400" noProof="0" dirty="0">
                <a:latin typeface="Comic Sans MS" panose="030F0702030302020204" pitchFamily="66" charset="0"/>
              </a:rPr>
              <a:t>Ar y penwythnos, es i </a:t>
            </a:r>
            <a:r>
              <a:rPr lang="cy-GB" sz="2400" noProof="0" dirty="0" err="1">
                <a:latin typeface="Comic Sans MS" panose="030F0702030302020204" pitchFamily="66" charset="0"/>
              </a:rPr>
              <a:t>i</a:t>
            </a:r>
            <a:r>
              <a:rPr lang="cy-GB" sz="2400" noProof="0" dirty="0">
                <a:latin typeface="Comic Sans MS" panose="030F0702030302020204" pitchFamily="66" charset="0"/>
              </a:rPr>
              <a:t> Gastell-nedd. Es i i’r     </a:t>
            </a:r>
          </a:p>
        </p:txBody>
      </p:sp>
      <p:grpSp>
        <p:nvGrpSpPr>
          <p:cNvPr id="58" name="Group 57">
            <a:extLst>
              <a:ext uri="{FF2B5EF4-FFF2-40B4-BE49-F238E27FC236}">
                <a16:creationId xmlns:a16="http://schemas.microsoft.com/office/drawing/2014/main" id="{4E54FC54-666A-9A5C-712F-EF295B6FCB76}"/>
              </a:ext>
            </a:extLst>
          </p:cNvPr>
          <p:cNvGrpSpPr/>
          <p:nvPr/>
        </p:nvGrpSpPr>
        <p:grpSpPr>
          <a:xfrm>
            <a:off x="7983317" y="581824"/>
            <a:ext cx="2024743" cy="1743522"/>
            <a:chOff x="5776685" y="696683"/>
            <a:chExt cx="2024743" cy="2024743"/>
          </a:xfrm>
        </p:grpSpPr>
        <p:pic>
          <p:nvPicPr>
            <p:cNvPr id="59" name="Picture 2" descr="Trap Door Sprite - Trap Door Png, Transparent Png - vhv">
              <a:extLst>
                <a:ext uri="{FF2B5EF4-FFF2-40B4-BE49-F238E27FC236}">
                  <a16:creationId xmlns:a16="http://schemas.microsoft.com/office/drawing/2014/main" id="{7690480D-DDA8-F35A-0013-E96F795342F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57" b="95000" l="10000" r="90357">
                          <a14:foregroundMark x1="43571" y1="6429" x2="43571" y2="6429"/>
                          <a14:foregroundMark x1="43214" y1="89643" x2="43214" y2="89643"/>
                          <a14:foregroundMark x1="48929" y1="95714" x2="48929" y2="95714"/>
                          <a14:foregroundMark x1="59643" y1="6786" x2="59643" y2="6786"/>
                          <a14:foregroundMark x1="79643" y1="7143" x2="79643" y2="7143"/>
                          <a14:foregroundMark x1="79643" y1="5000" x2="79643" y2="5000"/>
                          <a14:foregroundMark x1="46429" y1="3214" x2="46429" y2="3214"/>
                          <a14:foregroundMark x1="90357" y1="25000" x2="90357" y2="25000"/>
                        </a14:backgroundRemoval>
                      </a14:imgEffect>
                    </a14:imgLayer>
                  </a14:imgProps>
                </a:ext>
                <a:ext uri="{28A0092B-C50C-407E-A947-70E740481C1C}">
                  <a14:useLocalDpi xmlns:a14="http://schemas.microsoft.com/office/drawing/2010/main" val="0"/>
                </a:ext>
              </a:extLst>
            </a:blip>
            <a:srcRect/>
            <a:stretch>
              <a:fillRect/>
            </a:stretch>
          </p:blipFill>
          <p:spPr bwMode="auto">
            <a:xfrm>
              <a:off x="5776685" y="696683"/>
              <a:ext cx="2024743" cy="2024743"/>
            </a:xfrm>
            <a:prstGeom prst="rect">
              <a:avLst/>
            </a:prstGeom>
            <a:noFill/>
            <a:extLst>
              <a:ext uri="{909E8E84-426E-40DD-AFC4-6F175D3DCCD1}">
                <a14:hiddenFill xmlns:a14="http://schemas.microsoft.com/office/drawing/2010/main">
                  <a:solidFill>
                    <a:srgbClr val="FFFFFF"/>
                  </a:solidFill>
                </a14:hiddenFill>
              </a:ext>
            </a:extLst>
          </p:spPr>
        </p:pic>
        <p:sp>
          <p:nvSpPr>
            <p:cNvPr id="60" name="TextBox 59">
              <a:extLst>
                <a:ext uri="{FF2B5EF4-FFF2-40B4-BE49-F238E27FC236}">
                  <a16:creationId xmlns:a16="http://schemas.microsoft.com/office/drawing/2014/main" id="{2EB8C90F-4E6F-DEF9-2B30-8D9EDFEC71C4}"/>
                </a:ext>
              </a:extLst>
            </p:cNvPr>
            <p:cNvSpPr txBox="1"/>
            <p:nvPr/>
          </p:nvSpPr>
          <p:spPr>
            <a:xfrm>
              <a:off x="6456239" y="790131"/>
              <a:ext cx="1251857" cy="1565457"/>
            </a:xfrm>
            <a:prstGeom prst="rect">
              <a:avLst/>
            </a:prstGeom>
            <a:noFill/>
          </p:spPr>
          <p:txBody>
            <a:bodyPr wrap="square" rtlCol="0">
              <a:spAutoFit/>
            </a:bodyPr>
            <a:lstStyle/>
            <a:p>
              <a:r>
                <a:rPr lang="cy-GB" noProof="0" dirty="0">
                  <a:solidFill>
                    <a:schemeClr val="bg1"/>
                  </a:solidFill>
                  <a:latin typeface="Comic Sans MS" panose="030F0702030302020204" pitchFamily="66" charset="0"/>
                </a:rPr>
                <a:t>farchnad</a:t>
              </a:r>
            </a:p>
            <a:p>
              <a:r>
                <a:rPr lang="cy-GB" noProof="0" dirty="0">
                  <a:solidFill>
                    <a:schemeClr val="bg1"/>
                  </a:solidFill>
                  <a:latin typeface="Comic Sans MS" panose="030F0702030302020204" pitchFamily="66" charset="0"/>
                </a:rPr>
                <a:t>abaty</a:t>
              </a:r>
              <a:br>
                <a:rPr lang="cy-GB" noProof="0" dirty="0">
                  <a:solidFill>
                    <a:schemeClr val="bg1"/>
                  </a:solidFill>
                  <a:latin typeface="Comic Sans MS" panose="030F0702030302020204" pitchFamily="66" charset="0"/>
                </a:rPr>
              </a:br>
              <a:r>
                <a:rPr lang="cy-GB" noProof="0" dirty="0">
                  <a:solidFill>
                    <a:schemeClr val="bg1"/>
                  </a:solidFill>
                  <a:latin typeface="Comic Sans MS" panose="030F0702030302020204" pitchFamily="66" charset="0"/>
                </a:rPr>
                <a:t>castell </a:t>
              </a:r>
            </a:p>
            <a:p>
              <a:endParaRPr lang="cy-GB" sz="1600" noProof="0" dirty="0">
                <a:solidFill>
                  <a:schemeClr val="bg1"/>
                </a:solidFill>
                <a:latin typeface="Comic Sans MS" panose="030F0702030302020204" pitchFamily="66" charset="0"/>
              </a:endParaRPr>
            </a:p>
            <a:p>
              <a:endParaRPr lang="cy-GB" sz="1400" noProof="0" dirty="0">
                <a:solidFill>
                  <a:schemeClr val="bg1"/>
                </a:solidFill>
              </a:endParaRPr>
            </a:p>
          </p:txBody>
        </p:sp>
      </p:grpSp>
      <p:sp>
        <p:nvSpPr>
          <p:cNvPr id="61" name="TextBox 60">
            <a:extLst>
              <a:ext uri="{FF2B5EF4-FFF2-40B4-BE49-F238E27FC236}">
                <a16:creationId xmlns:a16="http://schemas.microsoft.com/office/drawing/2014/main" id="{D90962C0-6EE7-97A8-60FE-7BB7330F1FBB}"/>
              </a:ext>
            </a:extLst>
          </p:cNvPr>
          <p:cNvSpPr txBox="1"/>
          <p:nvPr/>
        </p:nvSpPr>
        <p:spPr>
          <a:xfrm>
            <a:off x="4108002" y="5640941"/>
            <a:ext cx="7750629" cy="461665"/>
          </a:xfrm>
          <a:prstGeom prst="rect">
            <a:avLst/>
          </a:prstGeom>
          <a:noFill/>
        </p:spPr>
        <p:txBody>
          <a:bodyPr wrap="square" rtlCol="0">
            <a:spAutoFit/>
          </a:bodyPr>
          <a:lstStyle/>
          <a:p>
            <a:r>
              <a:rPr lang="cy-GB" sz="2400" noProof="0" dirty="0">
                <a:latin typeface="Comic Sans MS" panose="030F0702030302020204" pitchFamily="66" charset="0"/>
              </a:rPr>
              <a:t>Gwelais i </a:t>
            </a:r>
          </a:p>
        </p:txBody>
      </p:sp>
      <p:grpSp>
        <p:nvGrpSpPr>
          <p:cNvPr id="62" name="Group 61">
            <a:extLst>
              <a:ext uri="{FF2B5EF4-FFF2-40B4-BE49-F238E27FC236}">
                <a16:creationId xmlns:a16="http://schemas.microsoft.com/office/drawing/2014/main" id="{A7B55996-C15B-B3C8-6EBD-C3C09846EBF0}"/>
              </a:ext>
            </a:extLst>
          </p:cNvPr>
          <p:cNvGrpSpPr/>
          <p:nvPr/>
        </p:nvGrpSpPr>
        <p:grpSpPr>
          <a:xfrm>
            <a:off x="5115476" y="4742698"/>
            <a:ext cx="2024743" cy="2024743"/>
            <a:chOff x="2122460" y="1721119"/>
            <a:chExt cx="2024743" cy="2024743"/>
          </a:xfrm>
        </p:grpSpPr>
        <p:pic>
          <p:nvPicPr>
            <p:cNvPr id="63" name="Picture 2" descr="Trap Door Sprite - Trap Door Png, Transparent Png - vhv">
              <a:extLst>
                <a:ext uri="{FF2B5EF4-FFF2-40B4-BE49-F238E27FC236}">
                  <a16:creationId xmlns:a16="http://schemas.microsoft.com/office/drawing/2014/main" id="{18C5B615-A380-1E9B-6C1A-1D88339939C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57" b="95000" l="10000" r="90357">
                          <a14:foregroundMark x1="43571" y1="6429" x2="43571" y2="6429"/>
                          <a14:foregroundMark x1="43214" y1="89643" x2="43214" y2="89643"/>
                          <a14:foregroundMark x1="48929" y1="95714" x2="48929" y2="95714"/>
                          <a14:foregroundMark x1="59643" y1="6786" x2="59643" y2="6786"/>
                          <a14:foregroundMark x1="79643" y1="7143" x2="79643" y2="7143"/>
                          <a14:foregroundMark x1="79643" y1="5000" x2="79643" y2="5000"/>
                          <a14:foregroundMark x1="46429" y1="3214" x2="46429" y2="3214"/>
                          <a14:foregroundMark x1="90357" y1="25000" x2="90357" y2="25000"/>
                        </a14:backgroundRemoval>
                      </a14:imgEffect>
                    </a14:imgLayer>
                  </a14:imgProps>
                </a:ext>
                <a:ext uri="{28A0092B-C50C-407E-A947-70E740481C1C}">
                  <a14:useLocalDpi xmlns:a14="http://schemas.microsoft.com/office/drawing/2010/main" val="0"/>
                </a:ext>
              </a:extLst>
            </a:blip>
            <a:srcRect/>
            <a:stretch>
              <a:fillRect/>
            </a:stretch>
          </p:blipFill>
          <p:spPr bwMode="auto">
            <a:xfrm>
              <a:off x="2122460" y="1721119"/>
              <a:ext cx="2024743" cy="2024743"/>
            </a:xfrm>
            <a:prstGeom prst="rect">
              <a:avLst/>
            </a:prstGeom>
            <a:noFill/>
            <a:extLst>
              <a:ext uri="{909E8E84-426E-40DD-AFC4-6F175D3DCCD1}">
                <a14:hiddenFill xmlns:a14="http://schemas.microsoft.com/office/drawing/2010/main">
                  <a:solidFill>
                    <a:srgbClr val="FFFFFF"/>
                  </a:solidFill>
                </a14:hiddenFill>
              </a:ext>
            </a:extLst>
          </p:spPr>
        </p:pic>
        <p:sp>
          <p:nvSpPr>
            <p:cNvPr id="64" name="TextBox 63">
              <a:extLst>
                <a:ext uri="{FF2B5EF4-FFF2-40B4-BE49-F238E27FC236}">
                  <a16:creationId xmlns:a16="http://schemas.microsoft.com/office/drawing/2014/main" id="{1FFB17AE-B210-8FB1-3396-8DF6A46F7A0D}"/>
                </a:ext>
              </a:extLst>
            </p:cNvPr>
            <p:cNvSpPr txBox="1"/>
            <p:nvPr/>
          </p:nvSpPr>
          <p:spPr>
            <a:xfrm>
              <a:off x="2895346" y="1952912"/>
              <a:ext cx="1251857" cy="1384995"/>
            </a:xfrm>
            <a:prstGeom prst="rect">
              <a:avLst/>
            </a:prstGeom>
            <a:noFill/>
          </p:spPr>
          <p:txBody>
            <a:bodyPr wrap="square" rtlCol="0">
              <a:spAutoFit/>
            </a:bodyPr>
            <a:lstStyle/>
            <a:p>
              <a:r>
                <a:rPr lang="cy-GB" noProof="0" dirty="0">
                  <a:solidFill>
                    <a:schemeClr val="bg1"/>
                  </a:solidFill>
                  <a:latin typeface="Comic Sans MS" panose="030F0702030302020204" pitchFamily="66" charset="0"/>
                </a:rPr>
                <a:t>flodau</a:t>
              </a:r>
            </a:p>
            <a:p>
              <a:r>
                <a:rPr lang="cy-GB" noProof="0" dirty="0">
                  <a:solidFill>
                    <a:schemeClr val="bg1"/>
                  </a:solidFill>
                  <a:latin typeface="Comic Sans MS" panose="030F0702030302020204" pitchFamily="66" charset="0"/>
                </a:rPr>
                <a:t>pobl </a:t>
              </a:r>
            </a:p>
            <a:p>
              <a:r>
                <a:rPr lang="cy-GB" noProof="0" dirty="0">
                  <a:solidFill>
                    <a:schemeClr val="bg1"/>
                  </a:solidFill>
                  <a:latin typeface="Comic Sans MS" panose="030F0702030302020204" pitchFamily="66" charset="0"/>
                </a:rPr>
                <a:t>baneri</a:t>
              </a:r>
            </a:p>
            <a:p>
              <a:endParaRPr lang="cy-GB" sz="1600" noProof="0" dirty="0">
                <a:solidFill>
                  <a:schemeClr val="bg1"/>
                </a:solidFill>
                <a:latin typeface="Comic Sans MS" panose="030F0702030302020204" pitchFamily="66" charset="0"/>
              </a:endParaRPr>
            </a:p>
            <a:p>
              <a:endParaRPr lang="cy-GB" sz="1400" noProof="0" dirty="0">
                <a:solidFill>
                  <a:schemeClr val="bg1"/>
                </a:solidFill>
              </a:endParaRPr>
            </a:p>
          </p:txBody>
        </p:sp>
      </p:grpSp>
      <p:grpSp>
        <p:nvGrpSpPr>
          <p:cNvPr id="65" name="Group 64">
            <a:extLst>
              <a:ext uri="{FF2B5EF4-FFF2-40B4-BE49-F238E27FC236}">
                <a16:creationId xmlns:a16="http://schemas.microsoft.com/office/drawing/2014/main" id="{7CDCEE61-E13B-E6D1-BC97-0A1027C2C492}"/>
              </a:ext>
            </a:extLst>
          </p:cNvPr>
          <p:cNvGrpSpPr/>
          <p:nvPr/>
        </p:nvGrpSpPr>
        <p:grpSpPr>
          <a:xfrm>
            <a:off x="1529113" y="4976105"/>
            <a:ext cx="2024743" cy="1791336"/>
            <a:chOff x="2845643" y="2551817"/>
            <a:chExt cx="2024743" cy="1791336"/>
          </a:xfrm>
        </p:grpSpPr>
        <p:pic>
          <p:nvPicPr>
            <p:cNvPr id="66" name="Picture 2" descr="Trap Door Sprite - Trap Door Png, Transparent Png - vhv">
              <a:extLst>
                <a:ext uri="{FF2B5EF4-FFF2-40B4-BE49-F238E27FC236}">
                  <a16:creationId xmlns:a16="http://schemas.microsoft.com/office/drawing/2014/main" id="{FE6C0314-BC18-B675-59E0-2B454DCE57C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57" b="95000" l="10000" r="90357">
                          <a14:foregroundMark x1="43571" y1="6429" x2="43571" y2="6429"/>
                          <a14:foregroundMark x1="43214" y1="89643" x2="43214" y2="89643"/>
                          <a14:foregroundMark x1="48929" y1="95714" x2="48929" y2="95714"/>
                          <a14:foregroundMark x1="59643" y1="6786" x2="59643" y2="6786"/>
                          <a14:foregroundMark x1="79643" y1="7143" x2="79643" y2="7143"/>
                          <a14:foregroundMark x1="79643" y1="5000" x2="79643" y2="5000"/>
                          <a14:foregroundMark x1="46429" y1="3214" x2="46429" y2="3214"/>
                          <a14:foregroundMark x1="90357" y1="25000" x2="90357" y2="25000"/>
                        </a14:backgroundRemoval>
                      </a14:imgEffect>
                    </a14:imgLayer>
                  </a14:imgProps>
                </a:ext>
                <a:ext uri="{28A0092B-C50C-407E-A947-70E740481C1C}">
                  <a14:useLocalDpi xmlns:a14="http://schemas.microsoft.com/office/drawing/2010/main" val="0"/>
                </a:ext>
              </a:extLst>
            </a:blip>
            <a:srcRect/>
            <a:stretch>
              <a:fillRect/>
            </a:stretch>
          </p:blipFill>
          <p:spPr bwMode="auto">
            <a:xfrm>
              <a:off x="2845643" y="2551817"/>
              <a:ext cx="2024743" cy="1791336"/>
            </a:xfrm>
            <a:prstGeom prst="rect">
              <a:avLst/>
            </a:prstGeom>
            <a:noFill/>
            <a:extLst>
              <a:ext uri="{909E8E84-426E-40DD-AFC4-6F175D3DCCD1}">
                <a14:hiddenFill xmlns:a14="http://schemas.microsoft.com/office/drawing/2010/main">
                  <a:solidFill>
                    <a:srgbClr val="FFFFFF"/>
                  </a:solidFill>
                </a14:hiddenFill>
              </a:ext>
            </a:extLst>
          </p:spPr>
        </p:pic>
        <p:sp>
          <p:nvSpPr>
            <p:cNvPr id="67" name="TextBox 66">
              <a:extLst>
                <a:ext uri="{FF2B5EF4-FFF2-40B4-BE49-F238E27FC236}">
                  <a16:creationId xmlns:a16="http://schemas.microsoft.com/office/drawing/2014/main" id="{43FF47C3-F1F6-B735-C153-49348A564AB0}"/>
                </a:ext>
              </a:extLst>
            </p:cNvPr>
            <p:cNvSpPr txBox="1"/>
            <p:nvPr/>
          </p:nvSpPr>
          <p:spPr>
            <a:xfrm>
              <a:off x="3461399" y="2634493"/>
              <a:ext cx="1345189" cy="1138773"/>
            </a:xfrm>
            <a:prstGeom prst="rect">
              <a:avLst/>
            </a:prstGeom>
            <a:noFill/>
          </p:spPr>
          <p:txBody>
            <a:bodyPr wrap="square" rtlCol="0">
              <a:spAutoFit/>
            </a:bodyPr>
            <a:lstStyle/>
            <a:p>
              <a:r>
                <a:rPr lang="cy-GB" noProof="0" dirty="0">
                  <a:solidFill>
                    <a:schemeClr val="bg1"/>
                  </a:solidFill>
                  <a:latin typeface="Comic Sans MS" panose="030F0702030302020204" pitchFamily="66" charset="0"/>
                </a:rPr>
                <a:t>losin</a:t>
              </a:r>
            </a:p>
            <a:p>
              <a:r>
                <a:rPr lang="cy-GB" b="0" i="0" noProof="0" dirty="0">
                  <a:solidFill>
                    <a:schemeClr val="bg1"/>
                  </a:solidFill>
                  <a:effectLst/>
                  <a:latin typeface="Comic Sans MS" panose="030F0702030302020204" pitchFamily="66" charset="0"/>
                </a:rPr>
                <a:t>ffrwythau lysiau</a:t>
              </a:r>
              <a:endParaRPr lang="cy-GB" noProof="0" dirty="0">
                <a:solidFill>
                  <a:schemeClr val="bg1"/>
                </a:solidFill>
                <a:latin typeface="Comic Sans MS" panose="030F0702030302020204" pitchFamily="66" charset="0"/>
              </a:endParaRPr>
            </a:p>
            <a:p>
              <a:endParaRPr lang="cy-GB" sz="1400" noProof="0" dirty="0">
                <a:solidFill>
                  <a:schemeClr val="bg1"/>
                </a:solidFill>
              </a:endParaRPr>
            </a:p>
          </p:txBody>
        </p:sp>
      </p:grpSp>
      <p:sp>
        <p:nvSpPr>
          <p:cNvPr id="68" name="TextBox 67">
            <a:extLst>
              <a:ext uri="{FF2B5EF4-FFF2-40B4-BE49-F238E27FC236}">
                <a16:creationId xmlns:a16="http://schemas.microsoft.com/office/drawing/2014/main" id="{0C134704-3F96-9938-F95C-BD1AF6BEFF38}"/>
              </a:ext>
            </a:extLst>
          </p:cNvPr>
          <p:cNvSpPr txBox="1"/>
          <p:nvPr/>
        </p:nvSpPr>
        <p:spPr>
          <a:xfrm>
            <a:off x="291587" y="5640941"/>
            <a:ext cx="7750629" cy="461665"/>
          </a:xfrm>
          <a:prstGeom prst="rect">
            <a:avLst/>
          </a:prstGeom>
          <a:noFill/>
        </p:spPr>
        <p:txBody>
          <a:bodyPr wrap="square" rtlCol="0">
            <a:spAutoFit/>
          </a:bodyPr>
          <a:lstStyle/>
          <a:p>
            <a:r>
              <a:rPr lang="cy-GB" sz="2400" noProof="0" dirty="0" err="1">
                <a:latin typeface="Comic Sans MS" panose="030F0702030302020204" pitchFamily="66" charset="0"/>
              </a:rPr>
              <a:t>Bwytais</a:t>
            </a:r>
            <a:r>
              <a:rPr lang="cy-GB" sz="2400" noProof="0" dirty="0">
                <a:latin typeface="Comic Sans MS" panose="030F0702030302020204" pitchFamily="66" charset="0"/>
              </a:rPr>
              <a:t> i </a:t>
            </a:r>
          </a:p>
        </p:txBody>
      </p:sp>
      <p:sp>
        <p:nvSpPr>
          <p:cNvPr id="69" name="TextBox 68">
            <a:extLst>
              <a:ext uri="{FF2B5EF4-FFF2-40B4-BE49-F238E27FC236}">
                <a16:creationId xmlns:a16="http://schemas.microsoft.com/office/drawing/2014/main" id="{872D7BAC-6EC4-7FA3-C019-DCF39AE14BDC}"/>
              </a:ext>
            </a:extLst>
          </p:cNvPr>
          <p:cNvSpPr txBox="1"/>
          <p:nvPr/>
        </p:nvSpPr>
        <p:spPr>
          <a:xfrm>
            <a:off x="3546385" y="2935799"/>
            <a:ext cx="7750629" cy="461665"/>
          </a:xfrm>
          <a:prstGeom prst="rect">
            <a:avLst/>
          </a:prstGeom>
          <a:noFill/>
        </p:spPr>
        <p:txBody>
          <a:bodyPr wrap="square" rtlCol="0">
            <a:spAutoFit/>
          </a:bodyPr>
          <a:lstStyle/>
          <a:p>
            <a:r>
              <a:rPr lang="cy-GB" sz="2400" noProof="0" dirty="0">
                <a:latin typeface="Comic Sans MS" panose="030F0702030302020204" pitchFamily="66" charset="0"/>
              </a:rPr>
              <a:t>Roedd y tywydd yn</a:t>
            </a:r>
          </a:p>
        </p:txBody>
      </p:sp>
      <p:grpSp>
        <p:nvGrpSpPr>
          <p:cNvPr id="70" name="Group 69">
            <a:extLst>
              <a:ext uri="{FF2B5EF4-FFF2-40B4-BE49-F238E27FC236}">
                <a16:creationId xmlns:a16="http://schemas.microsoft.com/office/drawing/2014/main" id="{6EAE4FE4-8D94-CA24-1C0B-D5AF7A0C2834}"/>
              </a:ext>
            </a:extLst>
          </p:cNvPr>
          <p:cNvGrpSpPr/>
          <p:nvPr/>
        </p:nvGrpSpPr>
        <p:grpSpPr>
          <a:xfrm>
            <a:off x="5972222" y="2483741"/>
            <a:ext cx="2024743" cy="1791336"/>
            <a:chOff x="2845643" y="2551817"/>
            <a:chExt cx="2024743" cy="1791336"/>
          </a:xfrm>
        </p:grpSpPr>
        <p:pic>
          <p:nvPicPr>
            <p:cNvPr id="71" name="Picture 2" descr="Trap Door Sprite - Trap Door Png, Transparent Png - vhv">
              <a:extLst>
                <a:ext uri="{FF2B5EF4-FFF2-40B4-BE49-F238E27FC236}">
                  <a16:creationId xmlns:a16="http://schemas.microsoft.com/office/drawing/2014/main" id="{CD0F722D-B414-0C42-671A-2EB6FA1B1FB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57" b="95000" l="10000" r="90357">
                          <a14:foregroundMark x1="43571" y1="6429" x2="43571" y2="6429"/>
                          <a14:foregroundMark x1="43214" y1="89643" x2="43214" y2="89643"/>
                          <a14:foregroundMark x1="48929" y1="95714" x2="48929" y2="95714"/>
                          <a14:foregroundMark x1="59643" y1="6786" x2="59643" y2="6786"/>
                          <a14:foregroundMark x1="79643" y1="7143" x2="79643" y2="7143"/>
                          <a14:foregroundMark x1="79643" y1="5000" x2="79643" y2="5000"/>
                          <a14:foregroundMark x1="46429" y1="3214" x2="46429" y2="3214"/>
                          <a14:foregroundMark x1="90357" y1="25000" x2="90357" y2="25000"/>
                        </a14:backgroundRemoval>
                      </a14:imgEffect>
                    </a14:imgLayer>
                  </a14:imgProps>
                </a:ext>
                <a:ext uri="{28A0092B-C50C-407E-A947-70E740481C1C}">
                  <a14:useLocalDpi xmlns:a14="http://schemas.microsoft.com/office/drawing/2010/main" val="0"/>
                </a:ext>
              </a:extLst>
            </a:blip>
            <a:srcRect/>
            <a:stretch>
              <a:fillRect/>
            </a:stretch>
          </p:blipFill>
          <p:spPr bwMode="auto">
            <a:xfrm>
              <a:off x="2845643" y="2551817"/>
              <a:ext cx="2024743" cy="1791336"/>
            </a:xfrm>
            <a:prstGeom prst="rect">
              <a:avLst/>
            </a:prstGeom>
            <a:noFill/>
            <a:extLst>
              <a:ext uri="{909E8E84-426E-40DD-AFC4-6F175D3DCCD1}">
                <a14:hiddenFill xmlns:a14="http://schemas.microsoft.com/office/drawing/2010/main">
                  <a:solidFill>
                    <a:srgbClr val="FFFFFF"/>
                  </a:solidFill>
                </a14:hiddenFill>
              </a:ext>
            </a:extLst>
          </p:spPr>
        </p:pic>
        <p:sp>
          <p:nvSpPr>
            <p:cNvPr id="72" name="TextBox 71">
              <a:extLst>
                <a:ext uri="{FF2B5EF4-FFF2-40B4-BE49-F238E27FC236}">
                  <a16:creationId xmlns:a16="http://schemas.microsoft.com/office/drawing/2014/main" id="{0827559D-8598-E0FF-A5CF-850DC4A56D01}"/>
                </a:ext>
              </a:extLst>
            </p:cNvPr>
            <p:cNvSpPr txBox="1"/>
            <p:nvPr/>
          </p:nvSpPr>
          <p:spPr>
            <a:xfrm>
              <a:off x="3461399" y="2634493"/>
              <a:ext cx="1345189" cy="1138773"/>
            </a:xfrm>
            <a:prstGeom prst="rect">
              <a:avLst/>
            </a:prstGeom>
            <a:noFill/>
          </p:spPr>
          <p:txBody>
            <a:bodyPr wrap="square" rtlCol="0">
              <a:spAutoFit/>
            </a:bodyPr>
            <a:lstStyle/>
            <a:p>
              <a:r>
                <a:rPr lang="cy-GB" noProof="0" dirty="0">
                  <a:solidFill>
                    <a:schemeClr val="bg1"/>
                  </a:solidFill>
                  <a:latin typeface="Comic Sans MS" panose="030F0702030302020204" pitchFamily="66" charset="0"/>
                </a:rPr>
                <a:t> braf</a:t>
              </a:r>
            </a:p>
            <a:p>
              <a:r>
                <a:rPr lang="cy-GB" noProof="0" dirty="0">
                  <a:solidFill>
                    <a:schemeClr val="bg1"/>
                  </a:solidFill>
                  <a:latin typeface="Comic Sans MS" panose="030F0702030302020204" pitchFamily="66" charset="0"/>
                </a:rPr>
                <a:t> heulog </a:t>
              </a:r>
            </a:p>
            <a:p>
              <a:r>
                <a:rPr lang="cy-GB" noProof="0" dirty="0">
                  <a:solidFill>
                    <a:schemeClr val="bg1"/>
                  </a:solidFill>
                  <a:latin typeface="Comic Sans MS" panose="030F0702030302020204" pitchFamily="66" charset="0"/>
                </a:rPr>
                <a:t>bwrw glaw</a:t>
              </a:r>
            </a:p>
            <a:p>
              <a:endParaRPr lang="cy-GB" sz="1400" noProof="0" dirty="0">
                <a:solidFill>
                  <a:schemeClr val="bg1"/>
                </a:solidFill>
              </a:endParaRPr>
            </a:p>
          </p:txBody>
        </p:sp>
      </p:grpSp>
      <p:sp>
        <p:nvSpPr>
          <p:cNvPr id="73" name="TextBox 72">
            <a:extLst>
              <a:ext uri="{FF2B5EF4-FFF2-40B4-BE49-F238E27FC236}">
                <a16:creationId xmlns:a16="http://schemas.microsoft.com/office/drawing/2014/main" id="{23141609-E744-D6CF-2F17-AF4066B2985D}"/>
              </a:ext>
            </a:extLst>
          </p:cNvPr>
          <p:cNvSpPr txBox="1"/>
          <p:nvPr/>
        </p:nvSpPr>
        <p:spPr>
          <a:xfrm>
            <a:off x="8612721" y="2937174"/>
            <a:ext cx="1810081" cy="461665"/>
          </a:xfrm>
          <a:prstGeom prst="rect">
            <a:avLst/>
          </a:prstGeom>
          <a:noFill/>
        </p:spPr>
        <p:txBody>
          <a:bodyPr wrap="square" rtlCol="0">
            <a:spAutoFit/>
          </a:bodyPr>
          <a:lstStyle/>
          <a:p>
            <a:r>
              <a:rPr lang="cy-GB" sz="2400" noProof="0" dirty="0">
                <a:latin typeface="Comic Sans MS" panose="030F0702030302020204" pitchFamily="66" charset="0"/>
              </a:rPr>
              <a:t>Ces i amser </a:t>
            </a:r>
          </a:p>
        </p:txBody>
      </p:sp>
      <p:grpSp>
        <p:nvGrpSpPr>
          <p:cNvPr id="74" name="Group 73">
            <a:extLst>
              <a:ext uri="{FF2B5EF4-FFF2-40B4-BE49-F238E27FC236}">
                <a16:creationId xmlns:a16="http://schemas.microsoft.com/office/drawing/2014/main" id="{ADD175BE-FB1A-F19B-F0BA-8D3CED9F2083}"/>
              </a:ext>
            </a:extLst>
          </p:cNvPr>
          <p:cNvGrpSpPr/>
          <p:nvPr/>
        </p:nvGrpSpPr>
        <p:grpSpPr>
          <a:xfrm>
            <a:off x="10003594" y="2563494"/>
            <a:ext cx="2024743" cy="1791336"/>
            <a:chOff x="2845643" y="2551817"/>
            <a:chExt cx="2024743" cy="1791336"/>
          </a:xfrm>
        </p:grpSpPr>
        <p:pic>
          <p:nvPicPr>
            <p:cNvPr id="75" name="Picture 2" descr="Trap Door Sprite - Trap Door Png, Transparent Png - vhv">
              <a:extLst>
                <a:ext uri="{FF2B5EF4-FFF2-40B4-BE49-F238E27FC236}">
                  <a16:creationId xmlns:a16="http://schemas.microsoft.com/office/drawing/2014/main" id="{E54CCC98-1538-BA4F-77AA-6D1B6C12ED1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57" b="95000" l="10000" r="90357">
                          <a14:foregroundMark x1="43571" y1="6429" x2="43571" y2="6429"/>
                          <a14:foregroundMark x1="43214" y1="89643" x2="43214" y2="89643"/>
                          <a14:foregroundMark x1="48929" y1="95714" x2="48929" y2="95714"/>
                          <a14:foregroundMark x1="59643" y1="6786" x2="59643" y2="6786"/>
                          <a14:foregroundMark x1="79643" y1="7143" x2="79643" y2="7143"/>
                          <a14:foregroundMark x1="79643" y1="5000" x2="79643" y2="5000"/>
                          <a14:foregroundMark x1="46429" y1="3214" x2="46429" y2="3214"/>
                          <a14:foregroundMark x1="90357" y1="25000" x2="90357" y2="25000"/>
                        </a14:backgroundRemoval>
                      </a14:imgEffect>
                    </a14:imgLayer>
                  </a14:imgProps>
                </a:ext>
                <a:ext uri="{28A0092B-C50C-407E-A947-70E740481C1C}">
                  <a14:useLocalDpi xmlns:a14="http://schemas.microsoft.com/office/drawing/2010/main" val="0"/>
                </a:ext>
              </a:extLst>
            </a:blip>
            <a:srcRect/>
            <a:stretch>
              <a:fillRect/>
            </a:stretch>
          </p:blipFill>
          <p:spPr bwMode="auto">
            <a:xfrm>
              <a:off x="2845643" y="2551817"/>
              <a:ext cx="2024743" cy="1791336"/>
            </a:xfrm>
            <a:prstGeom prst="rect">
              <a:avLst/>
            </a:prstGeom>
            <a:noFill/>
            <a:extLst>
              <a:ext uri="{909E8E84-426E-40DD-AFC4-6F175D3DCCD1}">
                <a14:hiddenFill xmlns:a14="http://schemas.microsoft.com/office/drawing/2010/main">
                  <a:solidFill>
                    <a:srgbClr val="FFFFFF"/>
                  </a:solidFill>
                </a14:hiddenFill>
              </a:ext>
            </a:extLst>
          </p:spPr>
        </p:pic>
        <p:sp>
          <p:nvSpPr>
            <p:cNvPr id="76" name="TextBox 75">
              <a:extLst>
                <a:ext uri="{FF2B5EF4-FFF2-40B4-BE49-F238E27FC236}">
                  <a16:creationId xmlns:a16="http://schemas.microsoft.com/office/drawing/2014/main" id="{D345E1DA-17A8-E5F7-A5EC-63AD39FE1A94}"/>
                </a:ext>
              </a:extLst>
            </p:cNvPr>
            <p:cNvSpPr txBox="1"/>
            <p:nvPr/>
          </p:nvSpPr>
          <p:spPr>
            <a:xfrm>
              <a:off x="3461399" y="2634493"/>
              <a:ext cx="1345189" cy="1138773"/>
            </a:xfrm>
            <a:prstGeom prst="rect">
              <a:avLst/>
            </a:prstGeom>
            <a:noFill/>
          </p:spPr>
          <p:txBody>
            <a:bodyPr wrap="square" rtlCol="0">
              <a:spAutoFit/>
            </a:bodyPr>
            <a:lstStyle/>
            <a:p>
              <a:r>
                <a:rPr lang="cy-GB" noProof="0" dirty="0">
                  <a:solidFill>
                    <a:schemeClr val="bg1"/>
                  </a:solidFill>
                  <a:latin typeface="Comic Sans MS" panose="030F0702030302020204" pitchFamily="66" charset="0"/>
                </a:rPr>
                <a:t> da</a:t>
              </a:r>
            </a:p>
            <a:p>
              <a:r>
                <a:rPr lang="cy-GB" noProof="0" dirty="0">
                  <a:solidFill>
                    <a:schemeClr val="bg1"/>
                  </a:solidFill>
                  <a:latin typeface="Comic Sans MS" panose="030F0702030302020204" pitchFamily="66" charset="0"/>
                </a:rPr>
                <a:t> diflas </a:t>
              </a:r>
            </a:p>
            <a:p>
              <a:r>
                <a:rPr lang="cy-GB" noProof="0" dirty="0">
                  <a:solidFill>
                    <a:schemeClr val="bg1"/>
                  </a:solidFill>
                  <a:latin typeface="Comic Sans MS" panose="030F0702030302020204" pitchFamily="66" charset="0"/>
                </a:rPr>
                <a:t>gwych</a:t>
              </a:r>
            </a:p>
            <a:p>
              <a:endParaRPr lang="cy-GB" sz="1400" noProof="0" dirty="0">
                <a:solidFill>
                  <a:schemeClr val="bg1"/>
                </a:solidFill>
              </a:endParaRPr>
            </a:p>
          </p:txBody>
        </p:sp>
      </p:grpSp>
      <p:sp>
        <p:nvSpPr>
          <p:cNvPr id="77" name="TextBox 76">
            <a:extLst>
              <a:ext uri="{FF2B5EF4-FFF2-40B4-BE49-F238E27FC236}">
                <a16:creationId xmlns:a16="http://schemas.microsoft.com/office/drawing/2014/main" id="{24346E72-1D13-A526-F51C-13A2E2E9115D}"/>
              </a:ext>
            </a:extLst>
          </p:cNvPr>
          <p:cNvSpPr txBox="1"/>
          <p:nvPr/>
        </p:nvSpPr>
        <p:spPr>
          <a:xfrm>
            <a:off x="417132" y="3025581"/>
            <a:ext cx="7750629" cy="461665"/>
          </a:xfrm>
          <a:prstGeom prst="rect">
            <a:avLst/>
          </a:prstGeom>
          <a:noFill/>
        </p:spPr>
        <p:txBody>
          <a:bodyPr wrap="square" rtlCol="0">
            <a:spAutoFit/>
          </a:bodyPr>
          <a:lstStyle/>
          <a:p>
            <a:r>
              <a:rPr lang="cy-GB" sz="2400" noProof="0" dirty="0">
                <a:latin typeface="Comic Sans MS" panose="030F0702030302020204" pitchFamily="66" charset="0"/>
              </a:rPr>
              <a:t>Es i gyda </a:t>
            </a:r>
          </a:p>
        </p:txBody>
      </p:sp>
      <p:grpSp>
        <p:nvGrpSpPr>
          <p:cNvPr id="78" name="Group 77">
            <a:extLst>
              <a:ext uri="{FF2B5EF4-FFF2-40B4-BE49-F238E27FC236}">
                <a16:creationId xmlns:a16="http://schemas.microsoft.com/office/drawing/2014/main" id="{9C33E692-03CF-E433-95BA-31B3B676895D}"/>
              </a:ext>
            </a:extLst>
          </p:cNvPr>
          <p:cNvGrpSpPr/>
          <p:nvPr/>
        </p:nvGrpSpPr>
        <p:grpSpPr>
          <a:xfrm>
            <a:off x="1393348" y="2475836"/>
            <a:ext cx="2024743" cy="1791336"/>
            <a:chOff x="2845643" y="2551817"/>
            <a:chExt cx="2024743" cy="1791336"/>
          </a:xfrm>
        </p:grpSpPr>
        <p:pic>
          <p:nvPicPr>
            <p:cNvPr id="79" name="Picture 2" descr="Trap Door Sprite - Trap Door Png, Transparent Png - vhv">
              <a:extLst>
                <a:ext uri="{FF2B5EF4-FFF2-40B4-BE49-F238E27FC236}">
                  <a16:creationId xmlns:a16="http://schemas.microsoft.com/office/drawing/2014/main" id="{F0FC77FC-C5D7-EF94-4226-570D4C11C30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57" b="95000" l="10000" r="90357">
                          <a14:foregroundMark x1="43571" y1="6429" x2="43571" y2="6429"/>
                          <a14:foregroundMark x1="43214" y1="89643" x2="43214" y2="89643"/>
                          <a14:foregroundMark x1="48929" y1="95714" x2="48929" y2="95714"/>
                          <a14:foregroundMark x1="59643" y1="6786" x2="59643" y2="6786"/>
                          <a14:foregroundMark x1="79643" y1="7143" x2="79643" y2="7143"/>
                          <a14:foregroundMark x1="79643" y1="5000" x2="79643" y2="5000"/>
                          <a14:foregroundMark x1="46429" y1="3214" x2="46429" y2="3214"/>
                          <a14:foregroundMark x1="90357" y1="25000" x2="90357" y2="25000"/>
                        </a14:backgroundRemoval>
                      </a14:imgEffect>
                    </a14:imgLayer>
                  </a14:imgProps>
                </a:ext>
                <a:ext uri="{28A0092B-C50C-407E-A947-70E740481C1C}">
                  <a14:useLocalDpi xmlns:a14="http://schemas.microsoft.com/office/drawing/2010/main" val="0"/>
                </a:ext>
              </a:extLst>
            </a:blip>
            <a:srcRect/>
            <a:stretch>
              <a:fillRect/>
            </a:stretch>
          </p:blipFill>
          <p:spPr bwMode="auto">
            <a:xfrm>
              <a:off x="2845643" y="2551817"/>
              <a:ext cx="2024743" cy="1791336"/>
            </a:xfrm>
            <a:prstGeom prst="rect">
              <a:avLst/>
            </a:prstGeom>
            <a:noFill/>
            <a:extLst>
              <a:ext uri="{909E8E84-426E-40DD-AFC4-6F175D3DCCD1}">
                <a14:hiddenFill xmlns:a14="http://schemas.microsoft.com/office/drawing/2010/main">
                  <a:solidFill>
                    <a:srgbClr val="FFFFFF"/>
                  </a:solidFill>
                </a14:hiddenFill>
              </a:ext>
            </a:extLst>
          </p:spPr>
        </p:pic>
        <p:sp>
          <p:nvSpPr>
            <p:cNvPr id="80" name="TextBox 79">
              <a:extLst>
                <a:ext uri="{FF2B5EF4-FFF2-40B4-BE49-F238E27FC236}">
                  <a16:creationId xmlns:a16="http://schemas.microsoft.com/office/drawing/2014/main" id="{3B9FB291-60B3-41CF-D756-AF680EF82948}"/>
                </a:ext>
              </a:extLst>
            </p:cNvPr>
            <p:cNvSpPr txBox="1"/>
            <p:nvPr/>
          </p:nvSpPr>
          <p:spPr>
            <a:xfrm>
              <a:off x="3461399" y="2634493"/>
              <a:ext cx="1345189" cy="1138773"/>
            </a:xfrm>
            <a:prstGeom prst="rect">
              <a:avLst/>
            </a:prstGeom>
            <a:noFill/>
          </p:spPr>
          <p:txBody>
            <a:bodyPr wrap="square" rtlCol="0">
              <a:spAutoFit/>
            </a:bodyPr>
            <a:lstStyle/>
            <a:p>
              <a:r>
                <a:rPr lang="cy-GB" noProof="0" dirty="0">
                  <a:solidFill>
                    <a:schemeClr val="bg1"/>
                  </a:solidFill>
                  <a:latin typeface="Comic Sans MS" panose="030F0702030302020204" pitchFamily="66" charset="0"/>
                </a:rPr>
                <a:t> fy ffrind</a:t>
              </a:r>
            </a:p>
            <a:p>
              <a:r>
                <a:rPr lang="cy-GB" noProof="0" dirty="0">
                  <a:solidFill>
                    <a:schemeClr val="bg1"/>
                  </a:solidFill>
                  <a:latin typeface="Comic Sans MS" panose="030F0702030302020204" pitchFamily="66" charset="0"/>
                </a:rPr>
                <a:t> fy rhieni</a:t>
              </a:r>
            </a:p>
            <a:p>
              <a:r>
                <a:rPr lang="cy-GB" noProof="0" dirty="0">
                  <a:solidFill>
                    <a:schemeClr val="bg1"/>
                  </a:solidFill>
                  <a:latin typeface="Comic Sans MS" panose="030F0702030302020204" pitchFamily="66" charset="0"/>
                </a:rPr>
                <a:t> fy mrawd</a:t>
              </a:r>
            </a:p>
            <a:p>
              <a:endParaRPr lang="cy-GB" sz="1400" noProof="0" dirty="0">
                <a:solidFill>
                  <a:schemeClr val="bg1"/>
                </a:solidFill>
              </a:endParaRPr>
            </a:p>
          </p:txBody>
        </p:sp>
      </p:grpSp>
      <p:sp>
        <p:nvSpPr>
          <p:cNvPr id="81" name="TextBox 80">
            <a:extLst>
              <a:ext uri="{FF2B5EF4-FFF2-40B4-BE49-F238E27FC236}">
                <a16:creationId xmlns:a16="http://schemas.microsoft.com/office/drawing/2014/main" id="{8053BC48-5DF3-6317-C989-03EC882468FF}"/>
              </a:ext>
            </a:extLst>
          </p:cNvPr>
          <p:cNvSpPr txBox="1"/>
          <p:nvPr/>
        </p:nvSpPr>
        <p:spPr>
          <a:xfrm>
            <a:off x="7780473" y="5644483"/>
            <a:ext cx="1499269" cy="461665"/>
          </a:xfrm>
          <a:prstGeom prst="rect">
            <a:avLst/>
          </a:prstGeom>
          <a:noFill/>
        </p:spPr>
        <p:txBody>
          <a:bodyPr wrap="square" rtlCol="0">
            <a:spAutoFit/>
          </a:bodyPr>
          <a:lstStyle/>
          <a:p>
            <a:r>
              <a:rPr lang="cy-GB" sz="2400" noProof="0" dirty="0">
                <a:latin typeface="Comic Sans MS" panose="030F0702030302020204" pitchFamily="66" charset="0"/>
              </a:rPr>
              <a:t>Clywais i </a:t>
            </a:r>
          </a:p>
        </p:txBody>
      </p:sp>
      <p:grpSp>
        <p:nvGrpSpPr>
          <p:cNvPr id="82" name="Group 81">
            <a:extLst>
              <a:ext uri="{FF2B5EF4-FFF2-40B4-BE49-F238E27FC236}">
                <a16:creationId xmlns:a16="http://schemas.microsoft.com/office/drawing/2014/main" id="{7F65E2FE-C19C-B934-8A40-D3B456A80E8C}"/>
              </a:ext>
            </a:extLst>
          </p:cNvPr>
          <p:cNvGrpSpPr/>
          <p:nvPr/>
        </p:nvGrpSpPr>
        <p:grpSpPr>
          <a:xfrm>
            <a:off x="8995688" y="4742698"/>
            <a:ext cx="2024743" cy="2024743"/>
            <a:chOff x="2122460" y="1721119"/>
            <a:chExt cx="2024743" cy="2024743"/>
          </a:xfrm>
        </p:grpSpPr>
        <p:pic>
          <p:nvPicPr>
            <p:cNvPr id="83" name="Picture 2" descr="Trap Door Sprite - Trap Door Png, Transparent Png - vhv">
              <a:extLst>
                <a:ext uri="{FF2B5EF4-FFF2-40B4-BE49-F238E27FC236}">
                  <a16:creationId xmlns:a16="http://schemas.microsoft.com/office/drawing/2014/main" id="{075C5B01-84B1-A0B8-8D4E-078A9299DC5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57" b="95000" l="10000" r="90357">
                          <a14:foregroundMark x1="43571" y1="6429" x2="43571" y2="6429"/>
                          <a14:foregroundMark x1="43214" y1="89643" x2="43214" y2="89643"/>
                          <a14:foregroundMark x1="48929" y1="95714" x2="48929" y2="95714"/>
                          <a14:foregroundMark x1="59643" y1="6786" x2="59643" y2="6786"/>
                          <a14:foregroundMark x1="79643" y1="7143" x2="79643" y2="7143"/>
                          <a14:foregroundMark x1="79643" y1="5000" x2="79643" y2="5000"/>
                          <a14:foregroundMark x1="46429" y1="3214" x2="46429" y2="3214"/>
                          <a14:foregroundMark x1="90357" y1="25000" x2="90357" y2="25000"/>
                        </a14:backgroundRemoval>
                      </a14:imgEffect>
                    </a14:imgLayer>
                  </a14:imgProps>
                </a:ext>
                <a:ext uri="{28A0092B-C50C-407E-A947-70E740481C1C}">
                  <a14:useLocalDpi xmlns:a14="http://schemas.microsoft.com/office/drawing/2010/main" val="0"/>
                </a:ext>
              </a:extLst>
            </a:blip>
            <a:srcRect/>
            <a:stretch>
              <a:fillRect/>
            </a:stretch>
          </p:blipFill>
          <p:spPr bwMode="auto">
            <a:xfrm>
              <a:off x="2122460" y="1721119"/>
              <a:ext cx="2024743" cy="2024743"/>
            </a:xfrm>
            <a:prstGeom prst="rect">
              <a:avLst/>
            </a:prstGeom>
            <a:noFill/>
            <a:extLst>
              <a:ext uri="{909E8E84-426E-40DD-AFC4-6F175D3DCCD1}">
                <a14:hiddenFill xmlns:a14="http://schemas.microsoft.com/office/drawing/2010/main">
                  <a:solidFill>
                    <a:srgbClr val="FFFFFF"/>
                  </a:solidFill>
                </a14:hiddenFill>
              </a:ext>
            </a:extLst>
          </p:spPr>
        </p:pic>
        <p:sp>
          <p:nvSpPr>
            <p:cNvPr id="84" name="TextBox 83">
              <a:extLst>
                <a:ext uri="{FF2B5EF4-FFF2-40B4-BE49-F238E27FC236}">
                  <a16:creationId xmlns:a16="http://schemas.microsoft.com/office/drawing/2014/main" id="{C1DFD692-AB4E-0048-557A-D45AF1D5CADF}"/>
                </a:ext>
              </a:extLst>
            </p:cNvPr>
            <p:cNvSpPr txBox="1"/>
            <p:nvPr/>
          </p:nvSpPr>
          <p:spPr>
            <a:xfrm>
              <a:off x="2895346" y="1952912"/>
              <a:ext cx="1251857" cy="1384995"/>
            </a:xfrm>
            <a:prstGeom prst="rect">
              <a:avLst/>
            </a:prstGeom>
            <a:noFill/>
          </p:spPr>
          <p:txBody>
            <a:bodyPr wrap="square" rtlCol="0">
              <a:spAutoFit/>
            </a:bodyPr>
            <a:lstStyle/>
            <a:p>
              <a:r>
                <a:rPr lang="cy-GB" b="0" i="0" noProof="0" dirty="0" err="1">
                  <a:solidFill>
                    <a:schemeClr val="bg1"/>
                  </a:solidFill>
                  <a:effectLst/>
                  <a:latin typeface="Comic Sans MS" panose="030F0702030302020204" pitchFamily="66" charset="0"/>
                </a:rPr>
                <a:t>glychau</a:t>
              </a:r>
              <a:endParaRPr lang="cy-GB" noProof="0" dirty="0">
                <a:solidFill>
                  <a:schemeClr val="bg1"/>
                </a:solidFill>
                <a:latin typeface="Comic Sans MS" panose="030F0702030302020204" pitchFamily="66" charset="0"/>
              </a:endParaRPr>
            </a:p>
            <a:p>
              <a:r>
                <a:rPr lang="cy-GB" noProof="0" dirty="0">
                  <a:solidFill>
                    <a:schemeClr val="bg1"/>
                  </a:solidFill>
                  <a:latin typeface="Comic Sans MS" panose="030F0702030302020204" pitchFamily="66" charset="0"/>
                </a:rPr>
                <a:t>blant </a:t>
              </a:r>
            </a:p>
            <a:p>
              <a:r>
                <a:rPr lang="cy-GB" noProof="0" dirty="0">
                  <a:solidFill>
                    <a:schemeClr val="bg1"/>
                  </a:solidFill>
                  <a:latin typeface="Comic Sans MS" panose="030F0702030302020204" pitchFamily="66" charset="0"/>
                </a:rPr>
                <a:t>afon</a:t>
              </a:r>
            </a:p>
            <a:p>
              <a:endParaRPr lang="cy-GB" sz="1600" noProof="0" dirty="0">
                <a:solidFill>
                  <a:schemeClr val="bg1"/>
                </a:solidFill>
                <a:latin typeface="Comic Sans MS" panose="030F0702030302020204" pitchFamily="66" charset="0"/>
              </a:endParaRPr>
            </a:p>
            <a:p>
              <a:endParaRPr lang="cy-GB" sz="1400" noProof="0" dirty="0">
                <a:solidFill>
                  <a:schemeClr val="bg1"/>
                </a:solidFill>
              </a:endParaRPr>
            </a:p>
          </p:txBody>
        </p:sp>
      </p:grpSp>
    </p:spTree>
    <p:extLst>
      <p:ext uri="{BB962C8B-B14F-4D97-AF65-F5344CB8AC3E}">
        <p14:creationId xmlns:p14="http://schemas.microsoft.com/office/powerpoint/2010/main" val="35438421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E6AC4B-CFED-EEF3-EBC8-374EF40ED6D0}"/>
              </a:ext>
            </a:extLst>
          </p:cNvPr>
          <p:cNvSpPr txBox="1"/>
          <p:nvPr/>
        </p:nvSpPr>
        <p:spPr>
          <a:xfrm>
            <a:off x="127000" y="107562"/>
            <a:ext cx="12065000" cy="6750438"/>
          </a:xfrm>
          <a:prstGeom prst="rect">
            <a:avLst/>
          </a:prstGeom>
          <a:noFill/>
        </p:spPr>
        <p:txBody>
          <a:bodyPr wrap="square">
            <a:spAutoFit/>
          </a:bodyPr>
          <a:lstStyle/>
          <a:p>
            <a:pPr>
              <a:lnSpc>
                <a:spcPct val="107000"/>
              </a:lnSpc>
              <a:spcAft>
                <a:spcPts val="800"/>
              </a:spcAft>
            </a:pPr>
            <a:r>
              <a:rPr lang="cy-GB" sz="1800" u="sng" dirty="0">
                <a:effectLst/>
                <a:latin typeface="Aptos" panose="020B0004020202020204" pitchFamily="34" charset="0"/>
                <a:ea typeface="Aptos" panose="020B0004020202020204" pitchFamily="34" charset="0"/>
                <a:cs typeface="Arial" panose="020B0604020202020204" pitchFamily="34" charset="0"/>
              </a:rPr>
              <a:t>Gofyn cwestiynau a chasglu data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AOLE</a:t>
            </a:r>
            <a:r>
              <a:rPr lang="cy-GB" sz="1800" dirty="0">
                <a:effectLst/>
                <a:latin typeface="Aptos" panose="020B0004020202020204" pitchFamily="34" charset="0"/>
                <a:ea typeface="Aptos" panose="020B0004020202020204" pitchFamily="34" charset="0"/>
                <a:cs typeface="Arial" panose="020B0604020202020204" pitchFamily="34" charset="0"/>
              </a:rPr>
              <a:t>: Gwyddoniaeth a Thechnoleg</a:t>
            </a:r>
          </a:p>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Ffocws iaith</a:t>
            </a:r>
            <a:r>
              <a:rPr lang="cy-GB" sz="1800" dirty="0">
                <a:effectLst/>
                <a:latin typeface="Aptos" panose="020B0004020202020204" pitchFamily="34" charset="0"/>
                <a:ea typeface="Aptos" panose="020B0004020202020204" pitchFamily="34" charset="0"/>
                <a:cs typeface="Arial" panose="020B0604020202020204" pitchFamily="34" charset="0"/>
              </a:rPr>
              <a:t>: Siarad a darllen</a:t>
            </a:r>
          </a:p>
          <a:p>
            <a:pPr>
              <a:lnSpc>
                <a:spcPct val="107000"/>
              </a:lnSpc>
              <a:spcAft>
                <a:spcPts val="800"/>
              </a:spcAft>
            </a:pPr>
            <a:r>
              <a:rPr lang="cy-GB" sz="1800" b="1" u="sng" dirty="0">
                <a:effectLst/>
                <a:latin typeface="Aptos" panose="020B0004020202020204" pitchFamily="34" charset="0"/>
                <a:ea typeface="Aptos" panose="020B0004020202020204" pitchFamily="34" charset="0"/>
                <a:cs typeface="Arial" panose="020B0604020202020204" pitchFamily="34" charset="0"/>
              </a:rPr>
              <a:t>Nod y wers</a:t>
            </a:r>
            <a:r>
              <a:rPr lang="cy-GB" sz="1800" u="sng" dirty="0">
                <a:effectLst/>
                <a:latin typeface="Aptos" panose="020B0004020202020204" pitchFamily="34" charset="0"/>
                <a:ea typeface="Aptos" panose="020B0004020202020204" pitchFamily="34" charset="0"/>
                <a:cs typeface="Arial" panose="020B0604020202020204" pitchFamily="34" charset="0"/>
              </a:rPr>
              <a:t>:</a:t>
            </a:r>
            <a:r>
              <a:rPr lang="cy-GB" sz="1800" dirty="0">
                <a:effectLst/>
                <a:latin typeface="Aptos" panose="020B0004020202020204" pitchFamily="34" charset="0"/>
                <a:ea typeface="Aptos" panose="020B0004020202020204" pitchFamily="34" charset="0"/>
                <a:cs typeface="Arial" panose="020B0604020202020204" pitchFamily="34" charset="0"/>
              </a:rPr>
              <a:t> </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Nod y wers ydy i’r plant casglu data syml am hoff flas Pice ar y Maen yn y dosbarth.</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I ddechrau, bydd y plant yn defnyddio’r we a thechnoleg i edrych ar Pice ar y Maen ac i ddod o hyd i’r cynhwysion bydd angen arnyn nhw. Yna, byddan nhw’n darganfod y gost (trawsgwricwlaidd â mathemateg a rhif).</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Wedyn, byddwn ni’n ymweld â Marchnad Castell-nedd i brynu’r cynhwysion. Bydd y plant yn defnyddio’r mat iaith i ofyn cwestiynau a ddefnyddio’r patrwm "</a:t>
            </a:r>
            <a:r>
              <a:rPr lang="cy-GB" sz="1800" dirty="0" err="1">
                <a:effectLst/>
                <a:latin typeface="Aptos" panose="020B0004020202020204" pitchFamily="34" charset="0"/>
                <a:ea typeface="Aptos" panose="020B0004020202020204" pitchFamily="34" charset="0"/>
                <a:cs typeface="Arial" panose="020B0604020202020204" pitchFamily="34" charset="0"/>
              </a:rPr>
              <a:t>Ga</a:t>
            </a:r>
            <a:r>
              <a:rPr lang="cy-GB" sz="1800" dirty="0">
                <a:effectLst/>
                <a:latin typeface="Aptos" panose="020B0004020202020204" pitchFamily="34" charset="0"/>
                <a:ea typeface="Aptos" panose="020B0004020202020204" pitchFamily="34" charset="0"/>
                <a:cs typeface="Arial" panose="020B0604020202020204" pitchFamily="34" charset="0"/>
              </a:rPr>
              <a:t> i". Hefyd, byddwn ni’n prynu blasau gwahanol o Pice ar y Maen.</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Ar ôl mynd i’r ysgol, byddwn ni’n bwyta blasau gwahanol.</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Bydd y plant yn casglu data syml ac ysgrifennu. Byddan </a:t>
            </a:r>
            <a:r>
              <a:rPr lang="cy-GB" sz="1800" dirty="0" err="1">
                <a:effectLst/>
                <a:latin typeface="Aptos" panose="020B0004020202020204" pitchFamily="34" charset="0"/>
                <a:ea typeface="Aptos" panose="020B0004020202020204" pitchFamily="34" charset="0"/>
                <a:cs typeface="Arial" panose="020B0604020202020204" pitchFamily="34" charset="0"/>
              </a:rPr>
              <a:t>nhw’nn</a:t>
            </a:r>
            <a:r>
              <a:rPr lang="cy-GB" sz="1800" dirty="0">
                <a:effectLst/>
                <a:latin typeface="Aptos" panose="020B0004020202020204" pitchFamily="34" charset="0"/>
                <a:ea typeface="Aptos" panose="020B0004020202020204" pitchFamily="34" charset="0"/>
                <a:cs typeface="Arial" panose="020B0604020202020204" pitchFamily="34" charset="0"/>
              </a:rPr>
              <a:t> gofyn y cwestiwn: "Beth ydy dy hoff flas o Pice ar y Maen o Farchnad Castell-nedd?"</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Ar ôl casglu’r data, bydd y plant yn defnyddio technoleg i greu graff syml i ddangos hoff flas Pice ar y Maen yn y dosbarth.</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Yna, bydd y plant yn defnyddio’r graff i ateb cwestiynau fel:</a:t>
            </a:r>
          </a:p>
          <a:p>
            <a:pPr marL="342900" lvl="0" indent="-342900">
              <a:lnSpc>
                <a:spcPct val="107000"/>
              </a:lnSpc>
              <a:spcAft>
                <a:spcPts val="800"/>
              </a:spcAft>
              <a:buSzPts val="1000"/>
              <a:buFont typeface="Symbol" panose="05050102010706020507" pitchFamily="18" charset="2"/>
              <a:buChar char=""/>
              <a:tabLst>
                <a:tab pos="457200" algn="l"/>
              </a:tabLst>
            </a:pPr>
            <a:r>
              <a:rPr lang="cy-GB" sz="1800" dirty="0">
                <a:effectLst/>
                <a:latin typeface="Aptos" panose="020B0004020202020204" pitchFamily="34" charset="0"/>
                <a:ea typeface="Aptos" panose="020B0004020202020204" pitchFamily="34" charset="0"/>
                <a:cs typeface="Arial" panose="020B0604020202020204" pitchFamily="34" charset="0"/>
              </a:rPr>
              <a:t>"Beth ydy’r mwyaf poblogaidd?"</a:t>
            </a:r>
          </a:p>
          <a:p>
            <a:pPr marL="342900" lvl="0" indent="-342900">
              <a:lnSpc>
                <a:spcPct val="107000"/>
              </a:lnSpc>
              <a:spcAft>
                <a:spcPts val="800"/>
              </a:spcAft>
              <a:buSzPts val="1000"/>
              <a:buFont typeface="Symbol" panose="05050102010706020507" pitchFamily="18" charset="2"/>
              <a:buChar char=""/>
              <a:tabLst>
                <a:tab pos="457200" algn="l"/>
              </a:tabLst>
            </a:pPr>
            <a:r>
              <a:rPr lang="cy-GB" sz="1800" dirty="0">
                <a:effectLst/>
                <a:latin typeface="Aptos" panose="020B0004020202020204" pitchFamily="34" charset="0"/>
                <a:ea typeface="Aptos" panose="020B0004020202020204" pitchFamily="34" charset="0"/>
                <a:cs typeface="Arial" panose="020B0604020202020204" pitchFamily="34" charset="0"/>
              </a:rPr>
              <a:t>"Beth ydy’r lleiaf poblogaidd?"</a:t>
            </a:r>
          </a:p>
          <a:p>
            <a:pPr marL="342900" lvl="0" indent="-342900">
              <a:lnSpc>
                <a:spcPct val="107000"/>
              </a:lnSpc>
              <a:spcAft>
                <a:spcPts val="800"/>
              </a:spcAft>
              <a:buSzPts val="1000"/>
              <a:buFont typeface="Symbol" panose="05050102010706020507" pitchFamily="18" charset="2"/>
              <a:buChar char=""/>
              <a:tabLst>
                <a:tab pos="457200" algn="l"/>
              </a:tabLst>
            </a:pPr>
            <a:r>
              <a:rPr lang="cy-GB" sz="1800" dirty="0">
                <a:effectLst/>
                <a:latin typeface="Aptos" panose="020B0004020202020204" pitchFamily="34" charset="0"/>
                <a:ea typeface="Aptos" panose="020B0004020202020204" pitchFamily="34" charset="0"/>
                <a:cs typeface="Arial" panose="020B0604020202020204" pitchFamily="34" charset="0"/>
              </a:rPr>
              <a:t>"Pa flas ydy’r mwyaf?"</a:t>
            </a:r>
          </a:p>
          <a:p>
            <a:pPr marL="342900" lvl="0" indent="-342900">
              <a:lnSpc>
                <a:spcPct val="107000"/>
              </a:lnSpc>
              <a:spcAft>
                <a:spcPts val="800"/>
              </a:spcAft>
              <a:buSzPts val="1000"/>
              <a:buFont typeface="Symbol" panose="05050102010706020507" pitchFamily="18" charset="2"/>
              <a:buChar char=""/>
              <a:tabLst>
                <a:tab pos="457200" algn="l"/>
              </a:tabLst>
            </a:pPr>
            <a:r>
              <a:rPr lang="cy-GB" sz="1800" dirty="0">
                <a:effectLst/>
                <a:latin typeface="Aptos" panose="020B0004020202020204" pitchFamily="34" charset="0"/>
                <a:ea typeface="Aptos" panose="020B0004020202020204" pitchFamily="34" charset="0"/>
                <a:cs typeface="Arial" panose="020B0604020202020204" pitchFamily="34" charset="0"/>
              </a:rPr>
              <a:t>"Pa flas ydy’r lleiaf?"</a:t>
            </a:r>
          </a:p>
        </p:txBody>
      </p:sp>
      <p:pic>
        <p:nvPicPr>
          <p:cNvPr id="5" name="Picture 3">
            <a:extLst>
              <a:ext uri="{FF2B5EF4-FFF2-40B4-BE49-F238E27FC236}">
                <a16:creationId xmlns:a16="http://schemas.microsoft.com/office/drawing/2014/main" id="{1768D225-86ED-8CDE-89C6-C2F9846F8D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29900" y="215899"/>
            <a:ext cx="1306723" cy="1306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0055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E99C86-23DE-2BB4-62D9-04E74BE296ED}"/>
              </a:ext>
            </a:extLst>
          </p:cNvPr>
          <p:cNvSpPr txBox="1"/>
          <p:nvPr/>
        </p:nvSpPr>
        <p:spPr>
          <a:xfrm>
            <a:off x="609600" y="415836"/>
            <a:ext cx="9537700" cy="1631216"/>
          </a:xfrm>
          <a:prstGeom prst="rect">
            <a:avLst/>
          </a:prstGeom>
          <a:noFill/>
        </p:spPr>
        <p:txBody>
          <a:bodyPr wrap="square">
            <a:spAutoFit/>
          </a:bodyPr>
          <a:lstStyle/>
          <a:p>
            <a:r>
              <a:rPr lang="cy-GB" sz="2000" noProof="0" dirty="0">
                <a:latin typeface="Comic Sans MS" panose="030F0702030302020204" pitchFamily="66" charset="0"/>
              </a:rPr>
              <a:t>Dyddiad: _________________</a:t>
            </a:r>
            <a:br>
              <a:rPr lang="cy-GB" sz="2000" noProof="0" dirty="0">
                <a:latin typeface="Comic Sans MS" panose="030F0702030302020204" pitchFamily="66" charset="0"/>
              </a:rPr>
            </a:br>
            <a:endParaRPr lang="cy-GB" sz="2000" noProof="0" dirty="0">
              <a:latin typeface="Comic Sans MS" panose="030F0702030302020204" pitchFamily="66" charset="0"/>
            </a:endParaRPr>
          </a:p>
          <a:p>
            <a:r>
              <a:rPr lang="cy-GB" sz="2000" noProof="0" dirty="0" err="1">
                <a:latin typeface="Comic Sans MS" panose="030F0702030302020204" pitchFamily="66" charset="0"/>
              </a:rPr>
              <a:t>NyW</a:t>
            </a:r>
            <a:r>
              <a:rPr lang="cy-GB" sz="2000" noProof="0" dirty="0">
                <a:latin typeface="Comic Sans MS" panose="030F0702030302020204" pitchFamily="66" charset="0"/>
              </a:rPr>
              <a:t>: Byddwn ni’n defnyddio TGCh i ddefnyddio'r we i ddod o hyd i gynhwysion Pice ar y Maen. Byddwn ni’n defnyddio'r we i ddod o hyd i'r cynhwysion a faint fyddan nhw'n ei gostio.</a:t>
            </a:r>
          </a:p>
        </p:txBody>
      </p:sp>
      <p:graphicFrame>
        <p:nvGraphicFramePr>
          <p:cNvPr id="5" name="Table 4">
            <a:extLst>
              <a:ext uri="{FF2B5EF4-FFF2-40B4-BE49-F238E27FC236}">
                <a16:creationId xmlns:a16="http://schemas.microsoft.com/office/drawing/2014/main" id="{2B0BD48F-AE15-30C0-22CD-6E73420220AE}"/>
              </a:ext>
            </a:extLst>
          </p:cNvPr>
          <p:cNvGraphicFramePr>
            <a:graphicFrameLocks noGrp="1"/>
          </p:cNvGraphicFramePr>
          <p:nvPr>
            <p:extLst>
              <p:ext uri="{D42A27DB-BD31-4B8C-83A1-F6EECF244321}">
                <p14:modId xmlns:p14="http://schemas.microsoft.com/office/powerpoint/2010/main" val="1950347277"/>
              </p:ext>
            </p:extLst>
          </p:nvPr>
        </p:nvGraphicFramePr>
        <p:xfrm>
          <a:off x="2616200" y="2472266"/>
          <a:ext cx="6680200" cy="3766822"/>
        </p:xfrm>
        <a:graphic>
          <a:graphicData uri="http://schemas.openxmlformats.org/drawingml/2006/table">
            <a:tbl>
              <a:tblPr firstRow="1" bandRow="1">
                <a:tableStyleId>{5940675A-B579-460E-94D1-54222C63F5DA}</a:tableStyleId>
              </a:tblPr>
              <a:tblGrid>
                <a:gridCol w="3340100">
                  <a:extLst>
                    <a:ext uri="{9D8B030D-6E8A-4147-A177-3AD203B41FA5}">
                      <a16:colId xmlns:a16="http://schemas.microsoft.com/office/drawing/2014/main" val="2779195956"/>
                    </a:ext>
                  </a:extLst>
                </a:gridCol>
                <a:gridCol w="3340100">
                  <a:extLst>
                    <a:ext uri="{9D8B030D-6E8A-4147-A177-3AD203B41FA5}">
                      <a16:colId xmlns:a16="http://schemas.microsoft.com/office/drawing/2014/main" val="572353191"/>
                    </a:ext>
                  </a:extLst>
                </a:gridCol>
              </a:tblGrid>
              <a:tr h="512234">
                <a:tc>
                  <a:txBody>
                    <a:bodyPr/>
                    <a:lstStyle/>
                    <a:p>
                      <a:pPr algn="ctr"/>
                      <a:r>
                        <a:rPr lang="cy-GB" sz="2000" b="1" u="sng" noProof="0" dirty="0">
                          <a:latin typeface="Comic Sans MS" panose="030F0702030302020204" pitchFamily="66" charset="0"/>
                        </a:rPr>
                        <a:t>Cynhwysion</a:t>
                      </a:r>
                    </a:p>
                  </a:txBody>
                  <a:tcPr/>
                </a:tc>
                <a:tc>
                  <a:txBody>
                    <a:bodyPr/>
                    <a:lstStyle/>
                    <a:p>
                      <a:pPr algn="ctr"/>
                      <a:r>
                        <a:rPr lang="cy-GB" sz="2000" b="1" u="sng" kern="1200" noProof="0" dirty="0">
                          <a:solidFill>
                            <a:schemeClr val="tx1"/>
                          </a:solidFill>
                          <a:latin typeface="Comic Sans MS" panose="030F0702030302020204" pitchFamily="66" charset="0"/>
                          <a:ea typeface="+mn-ea"/>
                          <a:cs typeface="+mn-cs"/>
                        </a:rPr>
                        <a:t>Pris</a:t>
                      </a:r>
                    </a:p>
                  </a:txBody>
                  <a:tcPr/>
                </a:tc>
                <a:extLst>
                  <a:ext uri="{0D108BD9-81ED-4DB2-BD59-A6C34878D82A}">
                    <a16:rowId xmlns:a16="http://schemas.microsoft.com/office/drawing/2014/main" val="74568048"/>
                  </a:ext>
                </a:extLst>
              </a:tr>
              <a:tr h="813647">
                <a:tc>
                  <a:txBody>
                    <a:bodyPr/>
                    <a:lstStyle/>
                    <a:p>
                      <a:endParaRPr lang="cy-GB" sz="2000" noProof="0" dirty="0">
                        <a:latin typeface="Comic Sans MS" panose="030F0702030302020204" pitchFamily="66" charset="0"/>
                      </a:endParaRPr>
                    </a:p>
                  </a:txBody>
                  <a:tcPr/>
                </a:tc>
                <a:tc>
                  <a:txBody>
                    <a:bodyPr/>
                    <a:lstStyle/>
                    <a:p>
                      <a:endParaRPr lang="cy-GB" sz="2000" noProof="0" dirty="0">
                        <a:latin typeface="Comic Sans MS" panose="030F0702030302020204" pitchFamily="66" charset="0"/>
                      </a:endParaRPr>
                    </a:p>
                  </a:txBody>
                  <a:tcPr/>
                </a:tc>
                <a:extLst>
                  <a:ext uri="{0D108BD9-81ED-4DB2-BD59-A6C34878D82A}">
                    <a16:rowId xmlns:a16="http://schemas.microsoft.com/office/drawing/2014/main" val="210695746"/>
                  </a:ext>
                </a:extLst>
              </a:tr>
              <a:tr h="813647">
                <a:tc>
                  <a:txBody>
                    <a:bodyPr/>
                    <a:lstStyle/>
                    <a:p>
                      <a:endParaRPr lang="cy-GB" sz="2000" noProof="0" dirty="0">
                        <a:latin typeface="Comic Sans MS" panose="030F0702030302020204" pitchFamily="66" charset="0"/>
                      </a:endParaRPr>
                    </a:p>
                  </a:txBody>
                  <a:tcPr/>
                </a:tc>
                <a:tc>
                  <a:txBody>
                    <a:bodyPr/>
                    <a:lstStyle/>
                    <a:p>
                      <a:endParaRPr lang="cy-GB" sz="2000" noProof="0" dirty="0">
                        <a:latin typeface="Comic Sans MS" panose="030F0702030302020204" pitchFamily="66" charset="0"/>
                      </a:endParaRPr>
                    </a:p>
                  </a:txBody>
                  <a:tcPr/>
                </a:tc>
                <a:extLst>
                  <a:ext uri="{0D108BD9-81ED-4DB2-BD59-A6C34878D82A}">
                    <a16:rowId xmlns:a16="http://schemas.microsoft.com/office/drawing/2014/main" val="2857426982"/>
                  </a:ext>
                </a:extLst>
              </a:tr>
              <a:tr h="813647">
                <a:tc>
                  <a:txBody>
                    <a:bodyPr/>
                    <a:lstStyle/>
                    <a:p>
                      <a:endParaRPr lang="cy-GB" sz="2000" noProof="0" dirty="0">
                        <a:latin typeface="Comic Sans MS" panose="030F0702030302020204" pitchFamily="66" charset="0"/>
                      </a:endParaRPr>
                    </a:p>
                  </a:txBody>
                  <a:tcPr/>
                </a:tc>
                <a:tc>
                  <a:txBody>
                    <a:bodyPr/>
                    <a:lstStyle/>
                    <a:p>
                      <a:endParaRPr lang="cy-GB" sz="2000" noProof="0" dirty="0">
                        <a:latin typeface="Comic Sans MS" panose="030F0702030302020204" pitchFamily="66" charset="0"/>
                      </a:endParaRPr>
                    </a:p>
                  </a:txBody>
                  <a:tcPr/>
                </a:tc>
                <a:extLst>
                  <a:ext uri="{0D108BD9-81ED-4DB2-BD59-A6C34878D82A}">
                    <a16:rowId xmlns:a16="http://schemas.microsoft.com/office/drawing/2014/main" val="845809051"/>
                  </a:ext>
                </a:extLst>
              </a:tr>
              <a:tr h="813647">
                <a:tc>
                  <a:txBody>
                    <a:bodyPr/>
                    <a:lstStyle/>
                    <a:p>
                      <a:endParaRPr lang="cy-GB" sz="2000" noProof="0" dirty="0">
                        <a:latin typeface="Comic Sans MS" panose="030F0702030302020204" pitchFamily="66" charset="0"/>
                      </a:endParaRPr>
                    </a:p>
                  </a:txBody>
                  <a:tcPr/>
                </a:tc>
                <a:tc>
                  <a:txBody>
                    <a:bodyPr/>
                    <a:lstStyle/>
                    <a:p>
                      <a:endParaRPr lang="cy-GB" sz="2000" noProof="0" dirty="0">
                        <a:latin typeface="Comic Sans MS" panose="030F0702030302020204" pitchFamily="66" charset="0"/>
                      </a:endParaRPr>
                    </a:p>
                  </a:txBody>
                  <a:tcPr/>
                </a:tc>
                <a:extLst>
                  <a:ext uri="{0D108BD9-81ED-4DB2-BD59-A6C34878D82A}">
                    <a16:rowId xmlns:a16="http://schemas.microsoft.com/office/drawing/2014/main" val="2756214949"/>
                  </a:ext>
                </a:extLst>
              </a:tr>
            </a:tbl>
          </a:graphicData>
        </a:graphic>
      </p:graphicFrame>
      <p:pic>
        <p:nvPicPr>
          <p:cNvPr id="6" name="Picture 5" descr="A picture containing text, queen&#10;&#10;Description automatically generated">
            <a:extLst>
              <a:ext uri="{FF2B5EF4-FFF2-40B4-BE49-F238E27FC236}">
                <a16:creationId xmlns:a16="http://schemas.microsoft.com/office/drawing/2014/main" id="{BD799680-E502-E2A9-FB54-95A996F7205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55250" y="570667"/>
            <a:ext cx="1327150" cy="1321554"/>
          </a:xfrm>
          <a:prstGeom prst="rect">
            <a:avLst/>
          </a:prstGeom>
          <a:noFill/>
          <a:ln>
            <a:noFill/>
          </a:ln>
        </p:spPr>
      </p:pic>
      <p:pic>
        <p:nvPicPr>
          <p:cNvPr id="7" name="Picture 6">
            <a:extLst>
              <a:ext uri="{FF2B5EF4-FFF2-40B4-BE49-F238E27FC236}">
                <a16:creationId xmlns:a16="http://schemas.microsoft.com/office/drawing/2014/main" id="{34ACAD37-60CC-6435-7763-A32703B8BFC8}"/>
              </a:ext>
            </a:extLst>
          </p:cNvPr>
          <p:cNvPicPr>
            <a:picLocks noChangeAspect="1"/>
          </p:cNvPicPr>
          <p:nvPr/>
        </p:nvPicPr>
        <p:blipFill>
          <a:blip r:embed="rId3"/>
          <a:srcRect b="20055"/>
          <a:stretch/>
        </p:blipFill>
        <p:spPr>
          <a:xfrm>
            <a:off x="7918450" y="4634486"/>
            <a:ext cx="6000750" cy="2398639"/>
          </a:xfrm>
          <a:prstGeom prst="rect">
            <a:avLst/>
          </a:prstGeom>
        </p:spPr>
      </p:pic>
    </p:spTree>
    <p:extLst>
      <p:ext uri="{BB962C8B-B14F-4D97-AF65-F5344CB8AC3E}">
        <p14:creationId xmlns:p14="http://schemas.microsoft.com/office/powerpoint/2010/main" val="125108047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7A6988-8AC4-4104-3FE1-4847F1712817}"/>
              </a:ext>
            </a:extLst>
          </p:cNvPr>
          <p:cNvSpPr txBox="1"/>
          <p:nvPr/>
        </p:nvSpPr>
        <p:spPr>
          <a:xfrm>
            <a:off x="1883180" y="1952139"/>
            <a:ext cx="6096000" cy="4093428"/>
          </a:xfrm>
          <a:prstGeom prst="rect">
            <a:avLst/>
          </a:prstGeom>
          <a:noFill/>
        </p:spPr>
        <p:txBody>
          <a:bodyPr wrap="square">
            <a:spAutoFit/>
          </a:bodyPr>
          <a:lstStyle/>
          <a:p>
            <a:r>
              <a:rPr lang="cy-GB" sz="2000" b="1" i="0" u="sng" noProof="0" dirty="0">
                <a:solidFill>
                  <a:srgbClr val="111111"/>
                </a:solidFill>
                <a:effectLst/>
                <a:latin typeface="Comic Sans MS" panose="030F0702030302020204" pitchFamily="66" charset="0"/>
              </a:rPr>
              <a:t>Cynhwysion</a:t>
            </a:r>
            <a:br>
              <a:rPr lang="cy-GB" sz="2000" noProof="0" dirty="0">
                <a:latin typeface="Comic Sans MS" panose="030F0702030302020204" pitchFamily="66" charset="0"/>
              </a:rPr>
            </a:br>
            <a:br>
              <a:rPr lang="cy-GB" sz="2000" noProof="0" dirty="0">
                <a:latin typeface="Comic Sans MS" panose="030F0702030302020204" pitchFamily="66" charset="0"/>
              </a:rPr>
            </a:br>
            <a:r>
              <a:rPr lang="cy-GB" sz="2000" b="0" i="0" noProof="0" dirty="0">
                <a:solidFill>
                  <a:srgbClr val="111111"/>
                </a:solidFill>
                <a:effectLst/>
                <a:latin typeface="Comic Sans MS" panose="030F0702030302020204" pitchFamily="66" charset="0"/>
              </a:rPr>
              <a:t>Menyn 110g</a:t>
            </a:r>
            <a:br>
              <a:rPr lang="cy-GB" sz="2000" noProof="0" dirty="0">
                <a:latin typeface="Comic Sans MS" panose="030F0702030302020204" pitchFamily="66" charset="0"/>
              </a:rPr>
            </a:br>
            <a:br>
              <a:rPr lang="cy-GB" sz="2000" noProof="0" dirty="0">
                <a:latin typeface="Comic Sans MS" panose="030F0702030302020204" pitchFamily="66" charset="0"/>
              </a:rPr>
            </a:br>
            <a:r>
              <a:rPr lang="cy-GB" sz="2000" b="0" i="0" noProof="0" dirty="0">
                <a:solidFill>
                  <a:srgbClr val="111111"/>
                </a:solidFill>
                <a:effectLst/>
                <a:latin typeface="Comic Sans MS" panose="030F0702030302020204" pitchFamily="66" charset="0"/>
              </a:rPr>
              <a:t>225g blawd</a:t>
            </a:r>
            <a:br>
              <a:rPr lang="cy-GB" sz="2000" noProof="0" dirty="0">
                <a:latin typeface="Comic Sans MS" panose="030F0702030302020204" pitchFamily="66" charset="0"/>
              </a:rPr>
            </a:br>
            <a:br>
              <a:rPr lang="cy-GB" sz="2000" noProof="0" dirty="0">
                <a:latin typeface="Comic Sans MS" panose="030F0702030302020204" pitchFamily="66" charset="0"/>
              </a:rPr>
            </a:br>
            <a:r>
              <a:rPr lang="cy-GB" sz="2000" b="0" i="0" noProof="0" dirty="0">
                <a:solidFill>
                  <a:srgbClr val="111111"/>
                </a:solidFill>
                <a:effectLst/>
                <a:latin typeface="Comic Sans MS" panose="030F0702030302020204" pitchFamily="66" charset="0"/>
              </a:rPr>
              <a:t>85g siwgr</a:t>
            </a:r>
            <a:br>
              <a:rPr lang="cy-GB" sz="2000" noProof="0" dirty="0">
                <a:latin typeface="Comic Sans MS" panose="030F0702030302020204" pitchFamily="66" charset="0"/>
              </a:rPr>
            </a:br>
            <a:br>
              <a:rPr lang="cy-GB" sz="2000" noProof="0" dirty="0">
                <a:latin typeface="Comic Sans MS" panose="030F0702030302020204" pitchFamily="66" charset="0"/>
              </a:rPr>
            </a:br>
            <a:r>
              <a:rPr lang="cy-GB" sz="2000" b="0" i="0" noProof="0" dirty="0">
                <a:solidFill>
                  <a:srgbClr val="111111"/>
                </a:solidFill>
                <a:effectLst/>
                <a:latin typeface="Comic Sans MS" panose="030F0702030302020204" pitchFamily="66" charset="0"/>
              </a:rPr>
              <a:t>Rhesins</a:t>
            </a:r>
            <a:br>
              <a:rPr lang="cy-GB" sz="2000" noProof="0" dirty="0">
                <a:latin typeface="Comic Sans MS" panose="030F0702030302020204" pitchFamily="66" charset="0"/>
              </a:rPr>
            </a:br>
            <a:br>
              <a:rPr lang="cy-GB" sz="2000" noProof="0" dirty="0">
                <a:latin typeface="Comic Sans MS" panose="030F0702030302020204" pitchFamily="66" charset="0"/>
              </a:rPr>
            </a:br>
            <a:r>
              <a:rPr lang="cy-GB" sz="2000" b="0" i="0" noProof="0" dirty="0">
                <a:solidFill>
                  <a:srgbClr val="111111"/>
                </a:solidFill>
                <a:effectLst/>
                <a:latin typeface="Comic Sans MS" panose="030F0702030302020204" pitchFamily="66" charset="0"/>
              </a:rPr>
              <a:t>1 wy</a:t>
            </a:r>
            <a:br>
              <a:rPr lang="cy-GB" sz="2000" noProof="0" dirty="0">
                <a:latin typeface="Comic Sans MS" panose="030F0702030302020204" pitchFamily="66" charset="0"/>
              </a:rPr>
            </a:br>
            <a:br>
              <a:rPr lang="cy-GB" sz="2000" noProof="0" dirty="0">
                <a:latin typeface="Comic Sans MS" panose="030F0702030302020204" pitchFamily="66" charset="0"/>
              </a:rPr>
            </a:br>
            <a:r>
              <a:rPr lang="cy-GB" sz="2000" b="0" i="0" noProof="0" dirty="0">
                <a:solidFill>
                  <a:srgbClr val="111111"/>
                </a:solidFill>
                <a:effectLst/>
                <a:latin typeface="Comic Sans MS" panose="030F0702030302020204" pitchFamily="66" charset="0"/>
              </a:rPr>
              <a:t>llaeth</a:t>
            </a:r>
            <a:endParaRPr lang="cy-GB" sz="2000" noProof="0" dirty="0">
              <a:latin typeface="Comic Sans MS" panose="030F0702030302020204" pitchFamily="66" charset="0"/>
            </a:endParaRPr>
          </a:p>
        </p:txBody>
      </p:sp>
      <p:pic>
        <p:nvPicPr>
          <p:cNvPr id="20482" name="Picture 2" descr="Welsh cakes">
            <a:extLst>
              <a:ext uri="{FF2B5EF4-FFF2-40B4-BE49-F238E27FC236}">
                <a16:creationId xmlns:a16="http://schemas.microsoft.com/office/drawing/2014/main" id="{D250853F-55B7-29D0-84B4-CC85EAA717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5500" y="2349867"/>
            <a:ext cx="5147080" cy="28952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7344D3D-81E6-36A6-BD84-0990BC68A46C}"/>
              </a:ext>
            </a:extLst>
          </p:cNvPr>
          <p:cNvSpPr/>
          <p:nvPr/>
        </p:nvSpPr>
        <p:spPr>
          <a:xfrm>
            <a:off x="127000" y="152400"/>
            <a:ext cx="11899900" cy="65532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TextBox 5">
            <a:extLst>
              <a:ext uri="{FF2B5EF4-FFF2-40B4-BE49-F238E27FC236}">
                <a16:creationId xmlns:a16="http://schemas.microsoft.com/office/drawing/2014/main" id="{F65B64D7-7DD5-BA39-B168-6F1FAD729431}"/>
              </a:ext>
            </a:extLst>
          </p:cNvPr>
          <p:cNvSpPr txBox="1"/>
          <p:nvPr/>
        </p:nvSpPr>
        <p:spPr>
          <a:xfrm>
            <a:off x="4178300" y="645775"/>
            <a:ext cx="6096000" cy="646331"/>
          </a:xfrm>
          <a:prstGeom prst="rect">
            <a:avLst/>
          </a:prstGeom>
          <a:noFill/>
        </p:spPr>
        <p:txBody>
          <a:bodyPr wrap="square">
            <a:spAutoFit/>
          </a:bodyPr>
          <a:lstStyle/>
          <a:p>
            <a:r>
              <a:rPr lang="cy-GB" sz="3600" u="sng" noProof="0" dirty="0">
                <a:latin typeface="Comic Sans MS" panose="030F0702030302020204" pitchFamily="66" charset="0"/>
              </a:rPr>
              <a:t>Pice ar y Maen</a:t>
            </a:r>
          </a:p>
        </p:txBody>
      </p:sp>
    </p:spTree>
    <p:extLst>
      <p:ext uri="{BB962C8B-B14F-4D97-AF65-F5344CB8AC3E}">
        <p14:creationId xmlns:p14="http://schemas.microsoft.com/office/powerpoint/2010/main" val="26851589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94E09E-59CD-488F-6BA3-206C8C66AB60}"/>
              </a:ext>
            </a:extLst>
          </p:cNvPr>
          <p:cNvSpPr/>
          <p:nvPr/>
        </p:nvSpPr>
        <p:spPr>
          <a:xfrm>
            <a:off x="177208" y="212652"/>
            <a:ext cx="11826949" cy="6391348"/>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3" name="Rectangle 1">
            <a:extLst>
              <a:ext uri="{FF2B5EF4-FFF2-40B4-BE49-F238E27FC236}">
                <a16:creationId xmlns:a16="http://schemas.microsoft.com/office/drawing/2014/main" id="{FC905FE1-2DEF-CE09-EFFA-FA9D9F0C6835}"/>
              </a:ext>
            </a:extLst>
          </p:cNvPr>
          <p:cNvSpPr>
            <a:spLocks noChangeArrowheads="1"/>
          </p:cNvSpPr>
          <p:nvPr/>
        </p:nvSpPr>
        <p:spPr bwMode="auto">
          <a:xfrm>
            <a:off x="544918" y="521987"/>
            <a:ext cx="8752369"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000" b="0" i="0" u="none" strike="noStrike" cap="none" normalizeH="0" baseline="0" noProof="0" dirty="0">
                <a:ln>
                  <a:noFill/>
                </a:ln>
                <a:solidFill>
                  <a:schemeClr val="tx1"/>
                </a:solidFill>
                <a:effectLst/>
                <a:latin typeface="Comic Sans MS" panose="030F0702030302020204" pitchFamily="66" charset="0"/>
              </a:rPr>
              <a:t>Byddwn ni’n ymweld â Marchnad Castell-nedd i brynu ein cynhwysion ar gyfer Cacennau Cymraeg. Defnyddiwch ein patrwm newydd </a:t>
            </a:r>
            <a:r>
              <a:rPr kumimoji="0" lang="cy-GB" sz="2000" b="1" i="0" u="none" strike="noStrike" cap="none" normalizeH="0" baseline="0" noProof="0" dirty="0">
                <a:ln>
                  <a:noFill/>
                </a:ln>
                <a:solidFill>
                  <a:schemeClr val="tx1"/>
                </a:solidFill>
                <a:effectLst/>
                <a:latin typeface="Comic Sans MS" panose="030F0702030302020204" pitchFamily="66" charset="0"/>
              </a:rPr>
              <a:t>"</a:t>
            </a:r>
            <a:r>
              <a:rPr kumimoji="0" lang="cy-GB" sz="2000" b="1" i="0" u="none" strike="noStrike" cap="none" normalizeH="0" baseline="0" noProof="0" dirty="0" err="1">
                <a:ln>
                  <a:noFill/>
                </a:ln>
                <a:solidFill>
                  <a:schemeClr val="tx1"/>
                </a:solidFill>
                <a:effectLst/>
                <a:latin typeface="Comic Sans MS" panose="030F0702030302020204" pitchFamily="66" charset="0"/>
              </a:rPr>
              <a:t>Ga</a:t>
            </a:r>
            <a:r>
              <a:rPr kumimoji="0" lang="cy-GB" sz="2000" b="1" i="0" u="none" strike="noStrike" cap="none" normalizeH="0" baseline="0" noProof="0" dirty="0">
                <a:ln>
                  <a:noFill/>
                </a:ln>
                <a:solidFill>
                  <a:schemeClr val="tx1"/>
                </a:solidFill>
                <a:effectLst/>
                <a:latin typeface="Comic Sans MS" panose="030F0702030302020204" pitchFamily="66" charset="0"/>
              </a:rPr>
              <a:t> i.."</a:t>
            </a:r>
            <a:r>
              <a:rPr kumimoji="0" lang="cy-GB" sz="2000" b="0" i="0" u="none" strike="noStrike" cap="none" normalizeH="0" baseline="0" noProof="0" dirty="0">
                <a:ln>
                  <a:noFill/>
                </a:ln>
                <a:solidFill>
                  <a:schemeClr val="tx1"/>
                </a:solidFill>
                <a:effectLst/>
                <a:latin typeface="Comic Sans MS" panose="030F0702030302020204" pitchFamily="66" charset="0"/>
              </a:rPr>
              <a:t>.</a:t>
            </a:r>
          </a:p>
        </p:txBody>
      </p:sp>
      <p:grpSp>
        <p:nvGrpSpPr>
          <p:cNvPr id="13" name="Group 12">
            <a:extLst>
              <a:ext uri="{FF2B5EF4-FFF2-40B4-BE49-F238E27FC236}">
                <a16:creationId xmlns:a16="http://schemas.microsoft.com/office/drawing/2014/main" id="{F17FF259-3010-18F0-B42D-B3E72547D5F5}"/>
              </a:ext>
            </a:extLst>
          </p:cNvPr>
          <p:cNvGrpSpPr/>
          <p:nvPr/>
        </p:nvGrpSpPr>
        <p:grpSpPr>
          <a:xfrm>
            <a:off x="1644240" y="1582732"/>
            <a:ext cx="2538526" cy="1647225"/>
            <a:chOff x="2278023" y="1648043"/>
            <a:chExt cx="2538526" cy="1647225"/>
          </a:xfrm>
        </p:grpSpPr>
        <p:sp>
          <p:nvSpPr>
            <p:cNvPr id="4" name="Speech Bubble: Oval 3">
              <a:extLst>
                <a:ext uri="{FF2B5EF4-FFF2-40B4-BE49-F238E27FC236}">
                  <a16:creationId xmlns:a16="http://schemas.microsoft.com/office/drawing/2014/main" id="{63641229-5B5E-5948-7C3E-B952571E83BF}"/>
                </a:ext>
              </a:extLst>
            </p:cNvPr>
            <p:cNvSpPr/>
            <p:nvPr/>
          </p:nvSpPr>
          <p:spPr>
            <a:xfrm>
              <a:off x="2278023" y="1648043"/>
              <a:ext cx="2538526" cy="1647225"/>
            </a:xfrm>
            <a:prstGeom prst="wedgeEllipseCallout">
              <a:avLst>
                <a:gd name="adj1" fmla="val -94988"/>
                <a:gd name="adj2" fmla="val 37248"/>
              </a:avLst>
            </a:prstGeom>
            <a:noFill/>
            <a:ln w="28575">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200" noProof="0" dirty="0" err="1">
                  <a:solidFill>
                    <a:schemeClr val="tx1"/>
                  </a:solidFill>
                  <a:latin typeface="Comic Sans MS" panose="030F0702030302020204" pitchFamily="66" charset="0"/>
                </a:rPr>
                <a:t>Ga</a:t>
              </a:r>
              <a:r>
                <a:rPr lang="cy-GB" sz="3200" noProof="0" dirty="0">
                  <a:solidFill>
                    <a:schemeClr val="tx1"/>
                  </a:solidFill>
                  <a:latin typeface="Comic Sans MS" panose="030F0702030302020204" pitchFamily="66" charset="0"/>
                </a:rPr>
                <a:t> i.. </a:t>
              </a:r>
            </a:p>
          </p:txBody>
        </p:sp>
        <p:grpSp>
          <p:nvGrpSpPr>
            <p:cNvPr id="7" name="Group 6">
              <a:extLst>
                <a:ext uri="{FF2B5EF4-FFF2-40B4-BE49-F238E27FC236}">
                  <a16:creationId xmlns:a16="http://schemas.microsoft.com/office/drawing/2014/main" id="{8C244DD0-5B7E-B714-C4FD-39CED23F2FB6}"/>
                </a:ext>
              </a:extLst>
            </p:cNvPr>
            <p:cNvGrpSpPr/>
            <p:nvPr/>
          </p:nvGrpSpPr>
          <p:grpSpPr>
            <a:xfrm>
              <a:off x="4173220" y="2215368"/>
              <a:ext cx="555022" cy="276999"/>
              <a:chOff x="4056260" y="2204736"/>
              <a:chExt cx="555022" cy="276999"/>
            </a:xfrm>
          </p:grpSpPr>
          <p:sp>
            <p:nvSpPr>
              <p:cNvPr id="5" name="Star: 5 Points 4">
                <a:extLst>
                  <a:ext uri="{FF2B5EF4-FFF2-40B4-BE49-F238E27FC236}">
                    <a16:creationId xmlns:a16="http://schemas.microsoft.com/office/drawing/2014/main" id="{E7C58545-D074-7445-0839-B8CA197EA48C}"/>
                  </a:ext>
                </a:extLst>
              </p:cNvPr>
              <p:cNvSpPr/>
              <p:nvPr/>
            </p:nvSpPr>
            <p:spPr>
              <a:xfrm>
                <a:off x="4056260" y="2273521"/>
                <a:ext cx="160731" cy="139431"/>
              </a:xfrm>
              <a:prstGeom prst="star5">
                <a:avLst/>
              </a:prstGeom>
              <a:solidFill>
                <a:srgbClr val="FF0066"/>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TextBox 5">
                <a:extLst>
                  <a:ext uri="{FF2B5EF4-FFF2-40B4-BE49-F238E27FC236}">
                    <a16:creationId xmlns:a16="http://schemas.microsoft.com/office/drawing/2014/main" id="{D5F5E40D-CB31-9F15-9AED-C381C8D74827}"/>
                  </a:ext>
                </a:extLst>
              </p:cNvPr>
              <p:cNvSpPr txBox="1"/>
              <p:nvPr/>
            </p:nvSpPr>
            <p:spPr>
              <a:xfrm>
                <a:off x="4175347" y="2204736"/>
                <a:ext cx="435935" cy="276999"/>
              </a:xfrm>
              <a:prstGeom prst="rect">
                <a:avLst/>
              </a:prstGeom>
              <a:noFill/>
            </p:spPr>
            <p:txBody>
              <a:bodyPr wrap="square" rtlCol="0">
                <a:spAutoFit/>
              </a:bodyPr>
              <a:lstStyle/>
              <a:p>
                <a:r>
                  <a:rPr lang="cy-GB" sz="1200" i="1" noProof="0" dirty="0" err="1">
                    <a:solidFill>
                      <a:srgbClr val="FF0066"/>
                    </a:solidFill>
                    <a:latin typeface="Comic Sans MS" panose="030F0702030302020204" pitchFamily="66" charset="0"/>
                  </a:rPr>
                  <a:t>t.m</a:t>
                </a:r>
                <a:endParaRPr lang="cy-GB" sz="1200" i="1" noProof="0" dirty="0">
                  <a:solidFill>
                    <a:srgbClr val="FF0066"/>
                  </a:solidFill>
                  <a:latin typeface="Comic Sans MS" panose="030F0702030302020204" pitchFamily="66" charset="0"/>
                </a:endParaRPr>
              </a:p>
            </p:txBody>
          </p:sp>
        </p:grpSp>
      </p:grpSp>
      <p:sp>
        <p:nvSpPr>
          <p:cNvPr id="8" name="Speech Bubble: Oval 7">
            <a:extLst>
              <a:ext uri="{FF2B5EF4-FFF2-40B4-BE49-F238E27FC236}">
                <a16:creationId xmlns:a16="http://schemas.microsoft.com/office/drawing/2014/main" id="{6E4362E1-100E-A574-BD6E-FA298F79E1CD}"/>
              </a:ext>
            </a:extLst>
          </p:cNvPr>
          <p:cNvSpPr/>
          <p:nvPr/>
        </p:nvSpPr>
        <p:spPr>
          <a:xfrm>
            <a:off x="8080744" y="5322679"/>
            <a:ext cx="3400644" cy="1033344"/>
          </a:xfrm>
          <a:prstGeom prst="wedgeEllipseCallout">
            <a:avLst>
              <a:gd name="adj1" fmla="val 60405"/>
              <a:gd name="adj2" fmla="val 56613"/>
            </a:avLst>
          </a:prstGeom>
          <a:noFill/>
          <a:ln w="28575">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latin typeface="Comic Sans MS" panose="030F0702030302020204" pitchFamily="66" charset="0"/>
              </a:rPr>
              <a:t>..os gwelwch yn dda</a:t>
            </a:r>
          </a:p>
        </p:txBody>
      </p:sp>
      <p:grpSp>
        <p:nvGrpSpPr>
          <p:cNvPr id="14" name="Group 13">
            <a:extLst>
              <a:ext uri="{FF2B5EF4-FFF2-40B4-BE49-F238E27FC236}">
                <a16:creationId xmlns:a16="http://schemas.microsoft.com/office/drawing/2014/main" id="{DA2548A7-18A0-1FEC-9E2B-953626314DC6}"/>
              </a:ext>
            </a:extLst>
          </p:cNvPr>
          <p:cNvGrpSpPr/>
          <p:nvPr/>
        </p:nvGrpSpPr>
        <p:grpSpPr>
          <a:xfrm>
            <a:off x="5403419" y="2101570"/>
            <a:ext cx="1658679" cy="892496"/>
            <a:chOff x="7028121" y="1391657"/>
            <a:chExt cx="1658679" cy="892496"/>
          </a:xfrm>
        </p:grpSpPr>
        <p:sp>
          <p:nvSpPr>
            <p:cNvPr id="9" name="Speech Bubble: Oval 8">
              <a:extLst>
                <a:ext uri="{FF2B5EF4-FFF2-40B4-BE49-F238E27FC236}">
                  <a16:creationId xmlns:a16="http://schemas.microsoft.com/office/drawing/2014/main" id="{6ADA14FE-D981-1354-6EBA-1A1F51F0ED09}"/>
                </a:ext>
              </a:extLst>
            </p:cNvPr>
            <p:cNvSpPr/>
            <p:nvPr/>
          </p:nvSpPr>
          <p:spPr>
            <a:xfrm>
              <a:off x="7028121" y="1391657"/>
              <a:ext cx="1658679" cy="892496"/>
            </a:xfrm>
            <a:prstGeom prst="wedgeEllipseCallout">
              <a:avLst>
                <a:gd name="adj1" fmla="val -49679"/>
                <a:gd name="adj2" fmla="val 60117"/>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1" name="TextBox 10">
              <a:extLst>
                <a:ext uri="{FF2B5EF4-FFF2-40B4-BE49-F238E27FC236}">
                  <a16:creationId xmlns:a16="http://schemas.microsoft.com/office/drawing/2014/main" id="{9AD27FBE-7B88-AACE-1459-39242B41E79A}"/>
                </a:ext>
              </a:extLst>
            </p:cNvPr>
            <p:cNvSpPr txBox="1"/>
            <p:nvPr/>
          </p:nvSpPr>
          <p:spPr>
            <a:xfrm>
              <a:off x="7507845" y="1590499"/>
              <a:ext cx="699230" cy="523220"/>
            </a:xfrm>
            <a:prstGeom prst="rect">
              <a:avLst/>
            </a:prstGeom>
            <a:noFill/>
          </p:spPr>
          <p:txBody>
            <a:bodyPr wrap="none" rtlCol="0">
              <a:spAutoFit/>
            </a:bodyPr>
            <a:lstStyle/>
            <a:p>
              <a:r>
                <a:rPr lang="cy-GB" sz="2800" noProof="0" dirty="0">
                  <a:latin typeface="Comic Sans MS" panose="030F0702030302020204" pitchFamily="66" charset="0"/>
                </a:rPr>
                <a:t>Cei</a:t>
              </a:r>
            </a:p>
          </p:txBody>
        </p:sp>
      </p:grpSp>
      <p:grpSp>
        <p:nvGrpSpPr>
          <p:cNvPr id="16" name="Group 15">
            <a:extLst>
              <a:ext uri="{FF2B5EF4-FFF2-40B4-BE49-F238E27FC236}">
                <a16:creationId xmlns:a16="http://schemas.microsoft.com/office/drawing/2014/main" id="{D6E38568-CF6B-7E32-8A40-42D6268F885D}"/>
              </a:ext>
            </a:extLst>
          </p:cNvPr>
          <p:cNvGrpSpPr/>
          <p:nvPr/>
        </p:nvGrpSpPr>
        <p:grpSpPr>
          <a:xfrm>
            <a:off x="8049883" y="2115774"/>
            <a:ext cx="1690576" cy="892496"/>
            <a:chOff x="8817735" y="1382120"/>
            <a:chExt cx="1690576" cy="892496"/>
          </a:xfrm>
        </p:grpSpPr>
        <p:sp>
          <p:nvSpPr>
            <p:cNvPr id="12" name="Speech Bubble: Oval 11">
              <a:extLst>
                <a:ext uri="{FF2B5EF4-FFF2-40B4-BE49-F238E27FC236}">
                  <a16:creationId xmlns:a16="http://schemas.microsoft.com/office/drawing/2014/main" id="{12F0E7AC-A662-861D-B8D3-760E27BE977E}"/>
                </a:ext>
              </a:extLst>
            </p:cNvPr>
            <p:cNvSpPr/>
            <p:nvPr/>
          </p:nvSpPr>
          <p:spPr>
            <a:xfrm>
              <a:off x="8817735" y="1382120"/>
              <a:ext cx="1658679" cy="892496"/>
            </a:xfrm>
            <a:prstGeom prst="wedgeEllipseCallout">
              <a:avLst>
                <a:gd name="adj1" fmla="val 59936"/>
                <a:gd name="adj2" fmla="val 61308"/>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5" name="TextBox 14">
              <a:extLst>
                <a:ext uri="{FF2B5EF4-FFF2-40B4-BE49-F238E27FC236}">
                  <a16:creationId xmlns:a16="http://schemas.microsoft.com/office/drawing/2014/main" id="{FA8BC3D1-3237-0B09-BB07-5488D8D1BC26}"/>
                </a:ext>
              </a:extLst>
            </p:cNvPr>
            <p:cNvSpPr txBox="1"/>
            <p:nvPr/>
          </p:nvSpPr>
          <p:spPr>
            <a:xfrm>
              <a:off x="9044362" y="1583331"/>
              <a:ext cx="1463949" cy="461665"/>
            </a:xfrm>
            <a:prstGeom prst="rect">
              <a:avLst/>
            </a:prstGeom>
            <a:noFill/>
          </p:spPr>
          <p:txBody>
            <a:bodyPr wrap="square" rtlCol="0">
              <a:spAutoFit/>
            </a:bodyPr>
            <a:lstStyle/>
            <a:p>
              <a:r>
                <a:rPr lang="cy-GB" sz="2400" noProof="0" dirty="0">
                  <a:latin typeface="Comic Sans MS" panose="030F0702030302020204" pitchFamily="66" charset="0"/>
                </a:rPr>
                <a:t>Na chei</a:t>
              </a:r>
            </a:p>
          </p:txBody>
        </p:sp>
      </p:grpSp>
      <p:pic>
        <p:nvPicPr>
          <p:cNvPr id="21507" name="Picture 3" descr="Bright Green Tick Svg Clip Arts - Cartoon Green Tick - Png Download ...">
            <a:extLst>
              <a:ext uri="{FF2B5EF4-FFF2-40B4-BE49-F238E27FC236}">
                <a16:creationId xmlns:a16="http://schemas.microsoft.com/office/drawing/2014/main" id="{21618F95-6B09-87D8-8504-94AA2FD20D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187" y="2172337"/>
            <a:ext cx="803231" cy="835933"/>
          </a:xfrm>
          <a:prstGeom prst="rect">
            <a:avLst/>
          </a:prstGeom>
          <a:noFill/>
          <a:extLst>
            <a:ext uri="{909E8E84-426E-40DD-AFC4-6F175D3DCCD1}">
              <a14:hiddenFill xmlns:a14="http://schemas.microsoft.com/office/drawing/2010/main">
                <a:solidFill>
                  <a:srgbClr val="FFFFFF"/>
                </a:solidFill>
              </a14:hiddenFill>
            </a:ext>
          </a:extLst>
        </p:spPr>
      </p:pic>
      <p:pic>
        <p:nvPicPr>
          <p:cNvPr id="21509" name="Picture 5" descr="Big Red Cross - ClipArt Best">
            <a:extLst>
              <a:ext uri="{FF2B5EF4-FFF2-40B4-BE49-F238E27FC236}">
                <a16:creationId xmlns:a16="http://schemas.microsoft.com/office/drawing/2014/main" id="{A7FCAA71-9205-03F4-4A5D-45E979AC10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0452" y="2232842"/>
            <a:ext cx="687534" cy="687534"/>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1FBA6007-EF15-3ADE-A525-C054F29F0C38}"/>
              </a:ext>
            </a:extLst>
          </p:cNvPr>
          <p:cNvSpPr txBox="1"/>
          <p:nvPr/>
        </p:nvSpPr>
        <p:spPr>
          <a:xfrm>
            <a:off x="786809" y="4659236"/>
            <a:ext cx="1346531" cy="461665"/>
          </a:xfrm>
          <a:prstGeom prst="rect">
            <a:avLst/>
          </a:prstGeom>
          <a:noFill/>
        </p:spPr>
        <p:txBody>
          <a:bodyPr wrap="square" rtlCol="0">
            <a:spAutoFit/>
          </a:bodyPr>
          <a:lstStyle/>
          <a:p>
            <a:r>
              <a:rPr lang="cy-GB" sz="2400" noProof="0" dirty="0">
                <a:solidFill>
                  <a:srgbClr val="FF0066"/>
                </a:solidFill>
                <a:latin typeface="Comic Sans MS" panose="030F0702030302020204" pitchFamily="66" charset="0"/>
              </a:rPr>
              <a:t>f</a:t>
            </a:r>
            <a:r>
              <a:rPr lang="cy-GB" sz="2400" b="0" i="0" noProof="0" dirty="0">
                <a:solidFill>
                  <a:srgbClr val="111111"/>
                </a:solidFill>
                <a:effectLst/>
                <a:latin typeface="Comic Sans MS" panose="030F0702030302020204" pitchFamily="66" charset="0"/>
              </a:rPr>
              <a:t>lawd</a:t>
            </a:r>
            <a:endParaRPr lang="cy-GB" noProof="0" dirty="0">
              <a:latin typeface="Comic Sans MS" panose="030F0702030302020204" pitchFamily="66" charset="0"/>
            </a:endParaRPr>
          </a:p>
        </p:txBody>
      </p:sp>
      <p:sp>
        <p:nvSpPr>
          <p:cNvPr id="18" name="TextBox 17">
            <a:extLst>
              <a:ext uri="{FF2B5EF4-FFF2-40B4-BE49-F238E27FC236}">
                <a16:creationId xmlns:a16="http://schemas.microsoft.com/office/drawing/2014/main" id="{075FDD18-C847-8B4E-1B1A-D70DAECC2A13}"/>
              </a:ext>
            </a:extLst>
          </p:cNvPr>
          <p:cNvSpPr txBox="1"/>
          <p:nvPr/>
        </p:nvSpPr>
        <p:spPr>
          <a:xfrm>
            <a:off x="4526029" y="4666551"/>
            <a:ext cx="1346531" cy="461665"/>
          </a:xfrm>
          <a:prstGeom prst="rect">
            <a:avLst/>
          </a:prstGeom>
          <a:noFill/>
        </p:spPr>
        <p:txBody>
          <a:bodyPr wrap="square" rtlCol="0">
            <a:spAutoFit/>
          </a:bodyPr>
          <a:lstStyle/>
          <a:p>
            <a:r>
              <a:rPr lang="cy-GB" sz="2400" b="0" i="0" noProof="0" dirty="0" err="1">
                <a:solidFill>
                  <a:srgbClr val="111111"/>
                </a:solidFill>
                <a:effectLst/>
                <a:latin typeface="Comic Sans MS" panose="030F0702030302020204" pitchFamily="66" charset="0"/>
              </a:rPr>
              <a:t>sigwr</a:t>
            </a:r>
            <a:endParaRPr lang="cy-GB" noProof="0" dirty="0">
              <a:latin typeface="Comic Sans MS" panose="030F0702030302020204" pitchFamily="66" charset="0"/>
            </a:endParaRPr>
          </a:p>
        </p:txBody>
      </p:sp>
      <p:sp>
        <p:nvSpPr>
          <p:cNvPr id="19" name="TextBox 18">
            <a:extLst>
              <a:ext uri="{FF2B5EF4-FFF2-40B4-BE49-F238E27FC236}">
                <a16:creationId xmlns:a16="http://schemas.microsoft.com/office/drawing/2014/main" id="{93B92086-B765-FAEC-4C60-B059A6FC3721}"/>
              </a:ext>
            </a:extLst>
          </p:cNvPr>
          <p:cNvSpPr txBox="1"/>
          <p:nvPr/>
        </p:nvSpPr>
        <p:spPr>
          <a:xfrm>
            <a:off x="10134857" y="4645547"/>
            <a:ext cx="1346531" cy="461665"/>
          </a:xfrm>
          <a:prstGeom prst="rect">
            <a:avLst/>
          </a:prstGeom>
          <a:noFill/>
        </p:spPr>
        <p:txBody>
          <a:bodyPr wrap="square" rtlCol="0">
            <a:spAutoFit/>
          </a:bodyPr>
          <a:lstStyle/>
          <a:p>
            <a:r>
              <a:rPr lang="cy-GB" sz="2400" b="0" i="0" noProof="0" dirty="0">
                <a:solidFill>
                  <a:srgbClr val="FF0066"/>
                </a:solidFill>
                <a:effectLst/>
                <a:latin typeface="Comic Sans MS" panose="030F0702030302020204" pitchFamily="66" charset="0"/>
              </a:rPr>
              <a:t>l</a:t>
            </a:r>
            <a:r>
              <a:rPr lang="cy-GB" sz="2400" b="0" i="0" noProof="0" dirty="0">
                <a:solidFill>
                  <a:srgbClr val="111111"/>
                </a:solidFill>
                <a:effectLst/>
                <a:latin typeface="Comic Sans MS" panose="030F0702030302020204" pitchFamily="66" charset="0"/>
              </a:rPr>
              <a:t>aeth</a:t>
            </a:r>
            <a:endParaRPr lang="cy-GB" noProof="0" dirty="0">
              <a:latin typeface="Comic Sans MS" panose="030F0702030302020204" pitchFamily="66" charset="0"/>
            </a:endParaRPr>
          </a:p>
        </p:txBody>
      </p:sp>
      <p:sp>
        <p:nvSpPr>
          <p:cNvPr id="20" name="TextBox 19">
            <a:extLst>
              <a:ext uri="{FF2B5EF4-FFF2-40B4-BE49-F238E27FC236}">
                <a16:creationId xmlns:a16="http://schemas.microsoft.com/office/drawing/2014/main" id="{552CA761-E8F0-EF84-3602-2857EF731399}"/>
              </a:ext>
            </a:extLst>
          </p:cNvPr>
          <p:cNvSpPr txBox="1"/>
          <p:nvPr/>
        </p:nvSpPr>
        <p:spPr>
          <a:xfrm>
            <a:off x="2656419" y="4666551"/>
            <a:ext cx="1346531" cy="461665"/>
          </a:xfrm>
          <a:prstGeom prst="rect">
            <a:avLst/>
          </a:prstGeom>
          <a:noFill/>
        </p:spPr>
        <p:txBody>
          <a:bodyPr wrap="square" rtlCol="0">
            <a:spAutoFit/>
          </a:bodyPr>
          <a:lstStyle/>
          <a:p>
            <a:r>
              <a:rPr lang="cy-GB" sz="2400" noProof="0" dirty="0">
                <a:solidFill>
                  <a:srgbClr val="FF0066"/>
                </a:solidFill>
                <a:latin typeface="Comic Sans MS" panose="030F0702030302020204" pitchFamily="66" charset="0"/>
              </a:rPr>
              <a:t>f</a:t>
            </a:r>
            <a:r>
              <a:rPr lang="cy-GB" sz="2400" b="0" i="0" noProof="0" dirty="0">
                <a:solidFill>
                  <a:srgbClr val="111111"/>
                </a:solidFill>
                <a:effectLst/>
                <a:latin typeface="Comic Sans MS" panose="030F0702030302020204" pitchFamily="66" charset="0"/>
              </a:rPr>
              <a:t>enyn</a:t>
            </a:r>
            <a:endParaRPr lang="cy-GB" noProof="0" dirty="0">
              <a:latin typeface="Comic Sans MS" panose="030F0702030302020204" pitchFamily="66" charset="0"/>
            </a:endParaRPr>
          </a:p>
        </p:txBody>
      </p:sp>
      <p:sp>
        <p:nvSpPr>
          <p:cNvPr id="21" name="TextBox 20">
            <a:extLst>
              <a:ext uri="{FF2B5EF4-FFF2-40B4-BE49-F238E27FC236}">
                <a16:creationId xmlns:a16="http://schemas.microsoft.com/office/drawing/2014/main" id="{BD582B60-046E-8020-7A01-8C2903713885}"/>
              </a:ext>
            </a:extLst>
          </p:cNvPr>
          <p:cNvSpPr txBox="1"/>
          <p:nvPr/>
        </p:nvSpPr>
        <p:spPr>
          <a:xfrm>
            <a:off x="6395639" y="4666551"/>
            <a:ext cx="1346531" cy="461665"/>
          </a:xfrm>
          <a:prstGeom prst="rect">
            <a:avLst/>
          </a:prstGeom>
          <a:noFill/>
        </p:spPr>
        <p:txBody>
          <a:bodyPr wrap="square" rtlCol="0">
            <a:spAutoFit/>
          </a:bodyPr>
          <a:lstStyle/>
          <a:p>
            <a:r>
              <a:rPr lang="cy-GB" sz="2400" noProof="0" dirty="0">
                <a:solidFill>
                  <a:srgbClr val="FF0066"/>
                </a:solidFill>
                <a:latin typeface="Comic Sans MS" panose="030F0702030302020204" pitchFamily="66" charset="0"/>
              </a:rPr>
              <a:t>r</a:t>
            </a:r>
            <a:r>
              <a:rPr lang="cy-GB" sz="2400" b="0" i="0" noProof="0" dirty="0">
                <a:solidFill>
                  <a:srgbClr val="111111"/>
                </a:solidFill>
                <a:effectLst/>
                <a:latin typeface="Comic Sans MS" panose="030F0702030302020204" pitchFamily="66" charset="0"/>
              </a:rPr>
              <a:t>esins</a:t>
            </a:r>
            <a:endParaRPr lang="cy-GB" noProof="0" dirty="0">
              <a:latin typeface="Comic Sans MS" panose="030F0702030302020204" pitchFamily="66" charset="0"/>
            </a:endParaRPr>
          </a:p>
        </p:txBody>
      </p:sp>
      <p:sp>
        <p:nvSpPr>
          <p:cNvPr id="22" name="TextBox 21">
            <a:extLst>
              <a:ext uri="{FF2B5EF4-FFF2-40B4-BE49-F238E27FC236}">
                <a16:creationId xmlns:a16="http://schemas.microsoft.com/office/drawing/2014/main" id="{8548F43F-E2AB-3476-9AC9-E4CEE28203AD}"/>
              </a:ext>
            </a:extLst>
          </p:cNvPr>
          <p:cNvSpPr txBox="1"/>
          <p:nvPr/>
        </p:nvSpPr>
        <p:spPr>
          <a:xfrm>
            <a:off x="8577203" y="4700948"/>
            <a:ext cx="1346531" cy="461665"/>
          </a:xfrm>
          <a:prstGeom prst="rect">
            <a:avLst/>
          </a:prstGeom>
          <a:noFill/>
        </p:spPr>
        <p:txBody>
          <a:bodyPr wrap="square" rtlCol="0">
            <a:spAutoFit/>
          </a:bodyPr>
          <a:lstStyle/>
          <a:p>
            <a:r>
              <a:rPr lang="cy-GB" sz="2400" noProof="0" dirty="0" err="1">
                <a:solidFill>
                  <a:srgbClr val="111111"/>
                </a:solidFill>
                <a:latin typeface="Comic Sans MS" panose="030F0702030302020204" pitchFamily="66" charset="0"/>
              </a:rPr>
              <a:t>ŵy</a:t>
            </a:r>
            <a:endParaRPr lang="cy-GB" sz="2400" noProof="0" dirty="0">
              <a:solidFill>
                <a:srgbClr val="111111"/>
              </a:solidFill>
              <a:latin typeface="Comic Sans MS" panose="030F0702030302020204" pitchFamily="66" charset="0"/>
            </a:endParaRPr>
          </a:p>
        </p:txBody>
      </p:sp>
      <p:pic>
        <p:nvPicPr>
          <p:cNvPr id="21511" name="Picture 7" descr="Flour Stock Illustrations – 14,521 Flour Stock Illustrations, Vectors ...">
            <a:extLst>
              <a:ext uri="{FF2B5EF4-FFF2-40B4-BE49-F238E27FC236}">
                <a16:creationId xmlns:a16="http://schemas.microsoft.com/office/drawing/2014/main" id="{A1CC60E2-BB97-9707-8E14-C5C44DCCA2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923"/>
          <a:stretch/>
        </p:blipFill>
        <p:spPr bwMode="auto">
          <a:xfrm>
            <a:off x="719190" y="3287168"/>
            <a:ext cx="1381981" cy="1314858"/>
          </a:xfrm>
          <a:prstGeom prst="rect">
            <a:avLst/>
          </a:prstGeom>
          <a:noFill/>
          <a:extLst>
            <a:ext uri="{909E8E84-426E-40DD-AFC4-6F175D3DCCD1}">
              <a14:hiddenFill xmlns:a14="http://schemas.microsoft.com/office/drawing/2010/main">
                <a:solidFill>
                  <a:srgbClr val="FFFFFF"/>
                </a:solidFill>
              </a14:hiddenFill>
            </a:ext>
          </a:extLst>
        </p:spPr>
      </p:pic>
      <p:pic>
        <p:nvPicPr>
          <p:cNvPr id="21513" name="Picture 9" descr="Premium Vector | Butter vector illustration. Cartoon yellow butter ...">
            <a:extLst>
              <a:ext uri="{FF2B5EF4-FFF2-40B4-BE49-F238E27FC236}">
                <a16:creationId xmlns:a16="http://schemas.microsoft.com/office/drawing/2014/main" id="{FDDEE594-9E4C-C745-27FD-C0609B0C88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34139" y="3330055"/>
            <a:ext cx="1361537" cy="1361537"/>
          </a:xfrm>
          <a:prstGeom prst="rect">
            <a:avLst/>
          </a:prstGeom>
          <a:noFill/>
          <a:extLst>
            <a:ext uri="{909E8E84-426E-40DD-AFC4-6F175D3DCCD1}">
              <a14:hiddenFill xmlns:a14="http://schemas.microsoft.com/office/drawing/2010/main">
                <a:solidFill>
                  <a:srgbClr val="FFFFFF"/>
                </a:solidFill>
              </a14:hiddenFill>
            </a:ext>
          </a:extLst>
        </p:spPr>
      </p:pic>
      <p:pic>
        <p:nvPicPr>
          <p:cNvPr id="21515" name="Picture 11">
            <a:extLst>
              <a:ext uri="{FF2B5EF4-FFF2-40B4-BE49-F238E27FC236}">
                <a16:creationId xmlns:a16="http://schemas.microsoft.com/office/drawing/2014/main" id="{CA307D51-C15F-B4D9-4B84-FAD4D41B5BD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26210" y="3601798"/>
            <a:ext cx="1286134" cy="972639"/>
          </a:xfrm>
          <a:prstGeom prst="rect">
            <a:avLst/>
          </a:prstGeom>
          <a:noFill/>
          <a:extLst>
            <a:ext uri="{909E8E84-426E-40DD-AFC4-6F175D3DCCD1}">
              <a14:hiddenFill xmlns:a14="http://schemas.microsoft.com/office/drawing/2010/main">
                <a:solidFill>
                  <a:srgbClr val="FFFFFF"/>
                </a:solidFill>
              </a14:hiddenFill>
            </a:ext>
          </a:extLst>
        </p:spPr>
      </p:pic>
      <p:pic>
        <p:nvPicPr>
          <p:cNvPr id="21519" name="Picture 15" descr="Premium Photo | Raisins 2d vector illustration cartoon in white background">
            <a:extLst>
              <a:ext uri="{FF2B5EF4-FFF2-40B4-BE49-F238E27FC236}">
                <a16:creationId xmlns:a16="http://schemas.microsoft.com/office/drawing/2014/main" id="{282EB1F9-1337-15D0-8155-38B967F121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63468" y="3450072"/>
            <a:ext cx="1209164" cy="1209164"/>
          </a:xfrm>
          <a:prstGeom prst="rect">
            <a:avLst/>
          </a:prstGeom>
          <a:noFill/>
          <a:extLst>
            <a:ext uri="{909E8E84-426E-40DD-AFC4-6F175D3DCCD1}">
              <a14:hiddenFill xmlns:a14="http://schemas.microsoft.com/office/drawing/2010/main">
                <a:solidFill>
                  <a:srgbClr val="FFFFFF"/>
                </a:solidFill>
              </a14:hiddenFill>
            </a:ext>
          </a:extLst>
        </p:spPr>
      </p:pic>
      <p:pic>
        <p:nvPicPr>
          <p:cNvPr id="21521" name="Picture 17" descr="Free Free Egg Clipart, Download Free Free Egg Clipart png images, Free ...">
            <a:extLst>
              <a:ext uri="{FF2B5EF4-FFF2-40B4-BE49-F238E27FC236}">
                <a16:creationId xmlns:a16="http://schemas.microsoft.com/office/drawing/2014/main" id="{7AF106DE-CAF3-B008-4731-469B58464B6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38762" y="3495154"/>
            <a:ext cx="811706" cy="1106872"/>
          </a:xfrm>
          <a:prstGeom prst="rect">
            <a:avLst/>
          </a:prstGeom>
          <a:noFill/>
          <a:extLst>
            <a:ext uri="{909E8E84-426E-40DD-AFC4-6F175D3DCCD1}">
              <a14:hiddenFill xmlns:a14="http://schemas.microsoft.com/office/drawing/2010/main">
                <a:solidFill>
                  <a:srgbClr val="FFFFFF"/>
                </a:solidFill>
              </a14:hiddenFill>
            </a:ext>
          </a:extLst>
        </p:spPr>
      </p:pic>
      <p:pic>
        <p:nvPicPr>
          <p:cNvPr id="21523" name="Picture 19" descr="Milk Clipart Free | Free download on ClipArtMag">
            <a:extLst>
              <a:ext uri="{FF2B5EF4-FFF2-40B4-BE49-F238E27FC236}">
                <a16:creationId xmlns:a16="http://schemas.microsoft.com/office/drawing/2014/main" id="{607C8D4A-8F37-292E-864C-105BCD587AED}"/>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9190"/>
          <a:stretch/>
        </p:blipFill>
        <p:spPr bwMode="auto">
          <a:xfrm>
            <a:off x="10040424" y="3335569"/>
            <a:ext cx="1205637" cy="117071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151C8316-AE38-7B9E-3630-7A3DDDA0CABF}"/>
              </a:ext>
            </a:extLst>
          </p:cNvPr>
          <p:cNvPicPr>
            <a:picLocks noChangeAspect="1"/>
          </p:cNvPicPr>
          <p:nvPr/>
        </p:nvPicPr>
        <p:blipFill>
          <a:blip r:embed="rId10"/>
          <a:stretch>
            <a:fillRect/>
          </a:stretch>
        </p:blipFill>
        <p:spPr>
          <a:xfrm>
            <a:off x="9285089" y="433225"/>
            <a:ext cx="2196299" cy="1647225"/>
          </a:xfrm>
          <a:prstGeom prst="rect">
            <a:avLst/>
          </a:prstGeom>
        </p:spPr>
      </p:pic>
    </p:spTree>
    <p:extLst>
      <p:ext uri="{BB962C8B-B14F-4D97-AF65-F5344CB8AC3E}">
        <p14:creationId xmlns:p14="http://schemas.microsoft.com/office/powerpoint/2010/main" val="26818659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A29CB78-8C73-9F46-3F24-BB6A1914B24E}"/>
              </a:ext>
            </a:extLst>
          </p:cNvPr>
          <p:cNvGraphicFramePr>
            <a:graphicFrameLocks noGrp="1"/>
          </p:cNvGraphicFramePr>
          <p:nvPr>
            <p:extLst>
              <p:ext uri="{D42A27DB-BD31-4B8C-83A1-F6EECF244321}">
                <p14:modId xmlns:p14="http://schemas.microsoft.com/office/powerpoint/2010/main" val="2980988120"/>
              </p:ext>
            </p:extLst>
          </p:nvPr>
        </p:nvGraphicFramePr>
        <p:xfrm>
          <a:off x="1008111" y="2243024"/>
          <a:ext cx="10175778" cy="4020616"/>
        </p:xfrm>
        <a:graphic>
          <a:graphicData uri="http://schemas.openxmlformats.org/drawingml/2006/table">
            <a:tbl>
              <a:tblPr firstRow="1" bandRow="1">
                <a:tableStyleId>{5940675A-B579-460E-94D1-54222C63F5DA}</a:tableStyleId>
              </a:tblPr>
              <a:tblGrid>
                <a:gridCol w="1695963">
                  <a:extLst>
                    <a:ext uri="{9D8B030D-6E8A-4147-A177-3AD203B41FA5}">
                      <a16:colId xmlns:a16="http://schemas.microsoft.com/office/drawing/2014/main" val="1013825016"/>
                    </a:ext>
                  </a:extLst>
                </a:gridCol>
                <a:gridCol w="1695963">
                  <a:extLst>
                    <a:ext uri="{9D8B030D-6E8A-4147-A177-3AD203B41FA5}">
                      <a16:colId xmlns:a16="http://schemas.microsoft.com/office/drawing/2014/main" val="108422267"/>
                    </a:ext>
                  </a:extLst>
                </a:gridCol>
                <a:gridCol w="1695963">
                  <a:extLst>
                    <a:ext uri="{9D8B030D-6E8A-4147-A177-3AD203B41FA5}">
                      <a16:colId xmlns:a16="http://schemas.microsoft.com/office/drawing/2014/main" val="2169378906"/>
                    </a:ext>
                  </a:extLst>
                </a:gridCol>
                <a:gridCol w="1695963">
                  <a:extLst>
                    <a:ext uri="{9D8B030D-6E8A-4147-A177-3AD203B41FA5}">
                      <a16:colId xmlns:a16="http://schemas.microsoft.com/office/drawing/2014/main" val="1474500896"/>
                    </a:ext>
                  </a:extLst>
                </a:gridCol>
                <a:gridCol w="1695963">
                  <a:extLst>
                    <a:ext uri="{9D8B030D-6E8A-4147-A177-3AD203B41FA5}">
                      <a16:colId xmlns:a16="http://schemas.microsoft.com/office/drawing/2014/main" val="3761223342"/>
                    </a:ext>
                  </a:extLst>
                </a:gridCol>
                <a:gridCol w="1695963">
                  <a:extLst>
                    <a:ext uri="{9D8B030D-6E8A-4147-A177-3AD203B41FA5}">
                      <a16:colId xmlns:a16="http://schemas.microsoft.com/office/drawing/2014/main" val="3610057484"/>
                    </a:ext>
                  </a:extLst>
                </a:gridCol>
              </a:tblGrid>
              <a:tr h="1411107">
                <a:tc>
                  <a:txBody>
                    <a:bodyPr/>
                    <a:lstStyle/>
                    <a:p>
                      <a:endParaRPr lang="cy-GB" noProof="0" dirty="0"/>
                    </a:p>
                  </a:txBody>
                  <a:tcPr/>
                </a:tc>
                <a:tc>
                  <a:txBody>
                    <a:bodyPr/>
                    <a:lstStyle/>
                    <a:p>
                      <a:pPr algn="ctr"/>
                      <a:r>
                        <a:rPr lang="cy-GB" sz="2000" noProof="0" dirty="0">
                          <a:latin typeface="Comic Sans MS" panose="030F0702030302020204" pitchFamily="66" charset="0"/>
                        </a:rPr>
                        <a:t>Rhesins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000" noProof="0" dirty="0">
                          <a:latin typeface="Comic Sans MS" panose="030F0702030302020204" pitchFamily="66" charset="0"/>
                        </a:rPr>
                        <a:t>Siocled</a:t>
                      </a:r>
                    </a:p>
                    <a:p>
                      <a:pPr algn="ctr"/>
                      <a:endParaRPr lang="cy-GB" sz="2000" noProof="0" dirty="0">
                        <a:latin typeface="Comic Sans MS" panose="030F0702030302020204" pitchFamily="66"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000" noProof="0" dirty="0">
                          <a:latin typeface="Comic Sans MS" panose="030F0702030302020204" pitchFamily="66" charset="0"/>
                        </a:rPr>
                        <a:t>Jam mefus</a:t>
                      </a:r>
                    </a:p>
                    <a:p>
                      <a:pPr algn="ctr"/>
                      <a:endParaRPr lang="cy-GB" sz="2000" noProof="0" dirty="0">
                        <a:latin typeface="Comic Sans MS" panose="030F0702030302020204" pitchFamily="66"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000" noProof="0" dirty="0">
                          <a:latin typeface="Comic Sans MS" panose="030F0702030302020204" pitchFamily="66" charset="0"/>
                        </a:rPr>
                        <a:t>Plaen</a:t>
                      </a:r>
                    </a:p>
                    <a:p>
                      <a:pPr algn="ctr"/>
                      <a:endParaRPr lang="cy-GB" sz="2000" noProof="0" dirty="0">
                        <a:latin typeface="Comic Sans MS" panose="030F0702030302020204" pitchFamily="66"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000" noProof="0" dirty="0">
                          <a:latin typeface="Comic Sans MS" panose="030F0702030302020204" pitchFamily="66" charset="0"/>
                        </a:rPr>
                        <a:t>Oren</a:t>
                      </a:r>
                    </a:p>
                    <a:p>
                      <a:pPr algn="ctr"/>
                      <a:endParaRPr lang="cy-GB" sz="2000" noProof="0" dirty="0">
                        <a:latin typeface="Comic Sans MS" panose="030F0702030302020204" pitchFamily="66" charset="0"/>
                      </a:endParaRPr>
                    </a:p>
                  </a:txBody>
                  <a:tcPr/>
                </a:tc>
                <a:extLst>
                  <a:ext uri="{0D108BD9-81ED-4DB2-BD59-A6C34878D82A}">
                    <a16:rowId xmlns:a16="http://schemas.microsoft.com/office/drawing/2014/main" val="484386383"/>
                  </a:ext>
                </a:extLst>
              </a:tr>
              <a:tr h="1699470">
                <a:tc>
                  <a:txBody>
                    <a:bodyPr/>
                    <a:lstStyle/>
                    <a:p>
                      <a:pPr marL="0" algn="ctr" defTabSz="914400" rtl="0" eaLnBrk="1" latinLnBrk="0" hangingPunct="1"/>
                      <a:r>
                        <a:rPr lang="cy-GB" sz="2000" kern="1200" noProof="0" dirty="0">
                          <a:solidFill>
                            <a:schemeClr val="tx1"/>
                          </a:solidFill>
                          <a:latin typeface="Comic Sans MS" panose="030F0702030302020204" pitchFamily="66" charset="0"/>
                          <a:ea typeface="+mn-ea"/>
                          <a:cs typeface="+mn-cs"/>
                        </a:rPr>
                        <a:t>Enwau</a:t>
                      </a:r>
                    </a:p>
                  </a:txBody>
                  <a:tcPr anchor="ct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1762572308"/>
                  </a:ext>
                </a:extLst>
              </a:tr>
              <a:tr h="910039">
                <a:tc>
                  <a:txBody>
                    <a:bodyPr/>
                    <a:lstStyle/>
                    <a:p>
                      <a:pPr algn="ctr"/>
                      <a:r>
                        <a:rPr lang="cy-GB" sz="2000" kern="1200" noProof="0" dirty="0">
                          <a:solidFill>
                            <a:schemeClr val="tx1"/>
                          </a:solidFill>
                          <a:latin typeface="Comic Sans MS" panose="030F0702030302020204" pitchFamily="66" charset="0"/>
                          <a:ea typeface="+mn-ea"/>
                          <a:cs typeface="+mn-cs"/>
                        </a:rPr>
                        <a:t>Rhif</a:t>
                      </a:r>
                    </a:p>
                  </a:txBody>
                  <a:tcPr anchor="ct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281267394"/>
                  </a:ext>
                </a:extLst>
              </a:tr>
            </a:tbl>
          </a:graphicData>
        </a:graphic>
      </p:graphicFrame>
      <p:pic>
        <p:nvPicPr>
          <p:cNvPr id="3" name="Picture 15" descr="Premium Photo | Raisins 2d vector illustration cartoon in white background">
            <a:extLst>
              <a:ext uri="{FF2B5EF4-FFF2-40B4-BE49-F238E27FC236}">
                <a16:creationId xmlns:a16="http://schemas.microsoft.com/office/drawing/2014/main" id="{ACDA7DB7-7AD5-C72C-F50C-B63E326A12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8204" y="2615184"/>
            <a:ext cx="928484" cy="928484"/>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clipart for chocolate 10 free Cliparts | Download images on Clipground 2024">
            <a:extLst>
              <a:ext uri="{FF2B5EF4-FFF2-40B4-BE49-F238E27FC236}">
                <a16:creationId xmlns:a16="http://schemas.microsoft.com/office/drawing/2014/main" id="{AF3890F8-44F8-67D4-583A-B0D8F79572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5675" y="2804134"/>
            <a:ext cx="928485" cy="624866"/>
          </a:xfrm>
          <a:prstGeom prst="rect">
            <a:avLst/>
          </a:prstGeom>
          <a:noFill/>
          <a:extLst>
            <a:ext uri="{909E8E84-426E-40DD-AFC4-6F175D3DCCD1}">
              <a14:hiddenFill xmlns:a14="http://schemas.microsoft.com/office/drawing/2010/main">
                <a:solidFill>
                  <a:srgbClr val="FFFFFF"/>
                </a:solidFill>
              </a14:hiddenFill>
            </a:ext>
          </a:extLst>
        </p:spPr>
      </p:pic>
      <p:pic>
        <p:nvPicPr>
          <p:cNvPr id="22532" name="Picture 4" descr="Strawberry jam clipart transparent background cartoon strawberry jam ...">
            <a:extLst>
              <a:ext uri="{FF2B5EF4-FFF2-40B4-BE49-F238E27FC236}">
                <a16:creationId xmlns:a16="http://schemas.microsoft.com/office/drawing/2014/main" id="{0731B590-5678-81CD-3B7F-86DE6F3DB1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875" y="2804134"/>
            <a:ext cx="613557" cy="673100"/>
          </a:xfrm>
          <a:prstGeom prst="rect">
            <a:avLst/>
          </a:prstGeom>
          <a:noFill/>
          <a:extLst>
            <a:ext uri="{909E8E84-426E-40DD-AFC4-6F175D3DCCD1}">
              <a14:hiddenFill xmlns:a14="http://schemas.microsoft.com/office/drawing/2010/main">
                <a:solidFill>
                  <a:srgbClr val="FFFFFF"/>
                </a:solidFill>
              </a14:hiddenFill>
            </a:ext>
          </a:extLst>
        </p:spPr>
      </p:pic>
      <p:pic>
        <p:nvPicPr>
          <p:cNvPr id="22534" name="Picture 6" descr="Clip Art Buah - ClipArt Best">
            <a:extLst>
              <a:ext uri="{FF2B5EF4-FFF2-40B4-BE49-F238E27FC236}">
                <a16:creationId xmlns:a16="http://schemas.microsoft.com/office/drawing/2014/main" id="{5912C4D1-ED30-AF6F-5CB6-7EA0AD8DFF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16619" y="2615184"/>
            <a:ext cx="928484" cy="9451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87C266-39B5-B0EA-D0E7-E6D6A5EA4974}"/>
              </a:ext>
            </a:extLst>
          </p:cNvPr>
          <p:cNvSpPr txBox="1"/>
          <p:nvPr/>
        </p:nvSpPr>
        <p:spPr>
          <a:xfrm>
            <a:off x="92646" y="105955"/>
            <a:ext cx="11654854" cy="1015663"/>
          </a:xfrm>
          <a:prstGeom prst="rect">
            <a:avLst/>
          </a:prstGeom>
          <a:noFill/>
        </p:spPr>
        <p:txBody>
          <a:bodyPr wrap="square">
            <a:spAutoFit/>
          </a:bodyPr>
          <a:lstStyle/>
          <a:p>
            <a:r>
              <a:rPr lang="cy-GB" sz="2000" b="0" i="0" noProof="0" dirty="0">
                <a:solidFill>
                  <a:srgbClr val="3C4043"/>
                </a:solidFill>
                <a:effectLst/>
                <a:latin typeface="Comic Sans MS" panose="030F0702030302020204" pitchFamily="66" charset="0"/>
              </a:rPr>
              <a:t>Dyddiad: ________________</a:t>
            </a:r>
            <a:br>
              <a:rPr lang="cy-GB" sz="2000" b="0" i="0" noProof="0" dirty="0">
                <a:solidFill>
                  <a:srgbClr val="3C4043"/>
                </a:solidFill>
                <a:effectLst/>
                <a:latin typeface="Comic Sans MS" panose="030F0702030302020204" pitchFamily="66" charset="0"/>
              </a:rPr>
            </a:br>
            <a:r>
              <a:rPr lang="cy-GB" sz="2000" b="0" i="0" noProof="0" dirty="0" err="1">
                <a:solidFill>
                  <a:srgbClr val="3C4043"/>
                </a:solidFill>
                <a:effectLst/>
                <a:latin typeface="Comic Sans MS" panose="030F0702030302020204" pitchFamily="66" charset="0"/>
              </a:rPr>
              <a:t>NyW</a:t>
            </a:r>
            <a:r>
              <a:rPr lang="cy-GB" sz="2000" b="0" i="0" noProof="0" dirty="0">
                <a:solidFill>
                  <a:srgbClr val="3C4043"/>
                </a:solidFill>
                <a:effectLst/>
                <a:latin typeface="Comic Sans MS" panose="030F0702030302020204" pitchFamily="66" charset="0"/>
              </a:rPr>
              <a:t>: gofyn cwestiynau a chasglu data am beth ydy’r hoff flas o Pice ar y Maen </a:t>
            </a:r>
            <a:r>
              <a:rPr lang="cy-GB" sz="2000" noProof="0" dirty="0">
                <a:solidFill>
                  <a:srgbClr val="3C4043"/>
                </a:solidFill>
                <a:latin typeface="Comic Sans MS" panose="030F0702030302020204" pitchFamily="66" charset="0"/>
              </a:rPr>
              <a:t>o Farchnad Castell-nedd yn y dosbarth.</a:t>
            </a:r>
          </a:p>
        </p:txBody>
      </p:sp>
      <p:sp>
        <p:nvSpPr>
          <p:cNvPr id="7" name="TextBox 6">
            <a:extLst>
              <a:ext uri="{FF2B5EF4-FFF2-40B4-BE49-F238E27FC236}">
                <a16:creationId xmlns:a16="http://schemas.microsoft.com/office/drawing/2014/main" id="{9183DA34-C03E-8AEF-863E-BA9385F9FF10}"/>
              </a:ext>
            </a:extLst>
          </p:cNvPr>
          <p:cNvSpPr txBox="1"/>
          <p:nvPr/>
        </p:nvSpPr>
        <p:spPr>
          <a:xfrm>
            <a:off x="1150697" y="1254583"/>
            <a:ext cx="9890606" cy="707886"/>
          </a:xfrm>
          <a:prstGeom prst="rect">
            <a:avLst/>
          </a:prstGeom>
          <a:noFill/>
          <a:ln w="38100">
            <a:solidFill>
              <a:srgbClr val="00B050"/>
            </a:solidFill>
          </a:ln>
        </p:spPr>
        <p:txBody>
          <a:bodyPr wrap="square">
            <a:spAutoFit/>
          </a:bodyPr>
          <a:lstStyle/>
          <a:p>
            <a:r>
              <a:rPr lang="cy-GB" sz="2000" noProof="0" dirty="0">
                <a:solidFill>
                  <a:srgbClr val="0070C0"/>
                </a:solidFill>
                <a:latin typeface="Comic Sans MS" panose="030F0702030302020204" pitchFamily="66" charset="0"/>
              </a:rPr>
              <a:t>Cwestiwn</a:t>
            </a:r>
            <a:r>
              <a:rPr lang="cy-GB" sz="2000" noProof="0" dirty="0">
                <a:solidFill>
                  <a:srgbClr val="3C4043"/>
                </a:solidFill>
                <a:latin typeface="Comic Sans MS" panose="030F0702030302020204" pitchFamily="66" charset="0"/>
              </a:rPr>
              <a:t>: Beth ydy dy hoff flas o Cacen Cymraeg o Farchnad Castell-nedd?</a:t>
            </a:r>
          </a:p>
          <a:p>
            <a:r>
              <a:rPr lang="cy-GB" sz="2000" noProof="0" dirty="0">
                <a:solidFill>
                  <a:srgbClr val="00B050"/>
                </a:solidFill>
                <a:latin typeface="Comic Sans MS" panose="030F0702030302020204" pitchFamily="66" charset="0"/>
              </a:rPr>
              <a:t>Ateb</a:t>
            </a:r>
            <a:r>
              <a:rPr lang="cy-GB" sz="2000" noProof="0" dirty="0">
                <a:solidFill>
                  <a:srgbClr val="3C4043"/>
                </a:solidFill>
                <a:latin typeface="Comic Sans MS" panose="030F0702030302020204" pitchFamily="66" charset="0"/>
              </a:rPr>
              <a:t>: Fy hoff flas ydy  ____________.</a:t>
            </a:r>
          </a:p>
        </p:txBody>
      </p:sp>
    </p:spTree>
    <p:extLst>
      <p:ext uri="{BB962C8B-B14F-4D97-AF65-F5344CB8AC3E}">
        <p14:creationId xmlns:p14="http://schemas.microsoft.com/office/powerpoint/2010/main" val="7675692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03223E-D62E-1CC5-7170-3ECBA8EF136E}"/>
              </a:ext>
            </a:extLst>
          </p:cNvPr>
          <p:cNvSpPr txBox="1"/>
          <p:nvPr/>
        </p:nvSpPr>
        <p:spPr>
          <a:xfrm>
            <a:off x="368300" y="437634"/>
            <a:ext cx="3822700" cy="1569660"/>
          </a:xfrm>
          <a:prstGeom prst="rect">
            <a:avLst/>
          </a:prstGeom>
          <a:noFill/>
        </p:spPr>
        <p:txBody>
          <a:bodyPr wrap="square">
            <a:spAutoFit/>
          </a:bodyPr>
          <a:lstStyle/>
          <a:p>
            <a:r>
              <a:rPr lang="cy-GB" sz="2400" noProof="0" dirty="0">
                <a:latin typeface="Comic Sans MS" panose="030F0702030302020204" pitchFamily="66" charset="0"/>
              </a:rPr>
              <a:t>Graff i ddangos hoff flas o Pice ar y Maen o Farchnad Castell-nedd yn ein dosbarth.</a:t>
            </a:r>
          </a:p>
        </p:txBody>
      </p:sp>
      <p:grpSp>
        <p:nvGrpSpPr>
          <p:cNvPr id="10" name="Group 9">
            <a:extLst>
              <a:ext uri="{FF2B5EF4-FFF2-40B4-BE49-F238E27FC236}">
                <a16:creationId xmlns:a16="http://schemas.microsoft.com/office/drawing/2014/main" id="{159BC6D5-7990-DE32-94A7-3A74B6EC48B0}"/>
              </a:ext>
            </a:extLst>
          </p:cNvPr>
          <p:cNvGrpSpPr/>
          <p:nvPr/>
        </p:nvGrpSpPr>
        <p:grpSpPr>
          <a:xfrm>
            <a:off x="4838699" y="165100"/>
            <a:ext cx="6582089" cy="6527800"/>
            <a:chOff x="4991099" y="165100"/>
            <a:chExt cx="6582089" cy="6527800"/>
          </a:xfrm>
        </p:grpSpPr>
        <p:grpSp>
          <p:nvGrpSpPr>
            <p:cNvPr id="8" name="Group 7">
              <a:extLst>
                <a:ext uri="{FF2B5EF4-FFF2-40B4-BE49-F238E27FC236}">
                  <a16:creationId xmlns:a16="http://schemas.microsoft.com/office/drawing/2014/main" id="{5D290D11-F6B1-D53E-072B-4E9A56085C0F}"/>
                </a:ext>
              </a:extLst>
            </p:cNvPr>
            <p:cNvGrpSpPr/>
            <p:nvPr/>
          </p:nvGrpSpPr>
          <p:grpSpPr>
            <a:xfrm>
              <a:off x="4991099" y="165100"/>
              <a:ext cx="6210301" cy="6362700"/>
              <a:chOff x="5346699" y="317500"/>
              <a:chExt cx="5842001" cy="6194828"/>
            </a:xfrm>
          </p:grpSpPr>
          <p:pic>
            <p:nvPicPr>
              <p:cNvPr id="5" name="Picture 4">
                <a:extLst>
                  <a:ext uri="{FF2B5EF4-FFF2-40B4-BE49-F238E27FC236}">
                    <a16:creationId xmlns:a16="http://schemas.microsoft.com/office/drawing/2014/main" id="{4CE47839-A49D-09A4-8E7B-3EA2261A1BE0}"/>
                  </a:ext>
                </a:extLst>
              </p:cNvPr>
              <p:cNvPicPr>
                <a:picLocks noChangeAspect="1"/>
              </p:cNvPicPr>
              <p:nvPr/>
            </p:nvPicPr>
            <p:blipFill>
              <a:blip r:embed="rId2"/>
              <a:srcRect l="2343" t="1936"/>
              <a:stretch/>
            </p:blipFill>
            <p:spPr>
              <a:xfrm>
                <a:off x="5346699" y="723900"/>
                <a:ext cx="5439091" cy="5788428"/>
              </a:xfrm>
              <a:prstGeom prst="rect">
                <a:avLst/>
              </a:prstGeom>
            </p:spPr>
          </p:pic>
          <p:sp>
            <p:nvSpPr>
              <p:cNvPr id="6" name="Rectangle 5">
                <a:extLst>
                  <a:ext uri="{FF2B5EF4-FFF2-40B4-BE49-F238E27FC236}">
                    <a16:creationId xmlns:a16="http://schemas.microsoft.com/office/drawing/2014/main" id="{155EA09B-7879-0097-2772-FAA621AE8A96}"/>
                  </a:ext>
                </a:extLst>
              </p:cNvPr>
              <p:cNvSpPr/>
              <p:nvPr/>
            </p:nvSpPr>
            <p:spPr>
              <a:xfrm>
                <a:off x="10210800" y="317500"/>
                <a:ext cx="977900" cy="72390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grpSp>
        <p:sp>
          <p:nvSpPr>
            <p:cNvPr id="9" name="Rectangle 8">
              <a:extLst>
                <a:ext uri="{FF2B5EF4-FFF2-40B4-BE49-F238E27FC236}">
                  <a16:creationId xmlns:a16="http://schemas.microsoft.com/office/drawing/2014/main" id="{395C361B-75B6-9A3E-65E5-23EBDC0A00C1}"/>
                </a:ext>
              </a:extLst>
            </p:cNvPr>
            <p:cNvSpPr/>
            <p:nvPr/>
          </p:nvSpPr>
          <p:spPr>
            <a:xfrm>
              <a:off x="9893300" y="6007100"/>
              <a:ext cx="1679888" cy="68580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grpSp>
      <p:pic>
        <p:nvPicPr>
          <p:cNvPr id="14" name="Picture 13">
            <a:extLst>
              <a:ext uri="{FF2B5EF4-FFF2-40B4-BE49-F238E27FC236}">
                <a16:creationId xmlns:a16="http://schemas.microsoft.com/office/drawing/2014/main" id="{4FCC1D18-8A88-8806-346B-74366FA51ECF}"/>
              </a:ext>
            </a:extLst>
          </p:cNvPr>
          <p:cNvPicPr>
            <a:picLocks noChangeAspect="1"/>
          </p:cNvPicPr>
          <p:nvPr/>
        </p:nvPicPr>
        <p:blipFill>
          <a:blip r:embed="rId3"/>
          <a:stretch>
            <a:fillRect/>
          </a:stretch>
        </p:blipFill>
        <p:spPr>
          <a:xfrm>
            <a:off x="1456965" y="2123991"/>
            <a:ext cx="2581635" cy="4296375"/>
          </a:xfrm>
          <a:prstGeom prst="rect">
            <a:avLst/>
          </a:prstGeom>
        </p:spPr>
      </p:pic>
    </p:spTree>
    <p:extLst>
      <p:ext uri="{BB962C8B-B14F-4D97-AF65-F5344CB8AC3E}">
        <p14:creationId xmlns:p14="http://schemas.microsoft.com/office/powerpoint/2010/main" val="31919724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1DDFA0A-F5EB-8986-228F-E2594E97257D}"/>
              </a:ext>
            </a:extLst>
          </p:cNvPr>
          <p:cNvSpPr txBox="1"/>
          <p:nvPr/>
        </p:nvSpPr>
        <p:spPr>
          <a:xfrm>
            <a:off x="711200" y="1022351"/>
            <a:ext cx="10515600" cy="4459298"/>
          </a:xfrm>
          <a:prstGeom prst="rect">
            <a:avLst/>
          </a:prstGeom>
          <a:noFill/>
        </p:spPr>
        <p:txBody>
          <a:bodyPr wrap="square">
            <a:spAutoFit/>
          </a:bodyPr>
          <a:lstStyle/>
          <a:p>
            <a:pPr>
              <a:lnSpc>
                <a:spcPct val="107000"/>
              </a:lnSpc>
              <a:spcAft>
                <a:spcPts val="800"/>
              </a:spcAft>
            </a:pPr>
            <a:r>
              <a:rPr lang="cy-GB" sz="1800" u="sng" dirty="0">
                <a:effectLst/>
                <a:latin typeface="Aptos" panose="020B0004020202020204" pitchFamily="34" charset="0"/>
                <a:ea typeface="Aptos" panose="020B0004020202020204" pitchFamily="34" charset="0"/>
                <a:cs typeface="Arial" panose="020B0604020202020204" pitchFamily="34" charset="0"/>
              </a:rPr>
              <a:t>Cymharu Mynyddoedd</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AOLE</a:t>
            </a:r>
            <a:r>
              <a:rPr lang="cy-GB" sz="1800" dirty="0">
                <a:effectLst/>
                <a:latin typeface="Aptos" panose="020B0004020202020204" pitchFamily="34" charset="0"/>
                <a:ea typeface="Aptos" panose="020B0004020202020204" pitchFamily="34" charset="0"/>
                <a:cs typeface="Arial" panose="020B0604020202020204" pitchFamily="34" charset="0"/>
              </a:rPr>
              <a:t>: Mathemateg a Rhifedd</a:t>
            </a:r>
          </a:p>
          <a:p>
            <a:pPr>
              <a:lnSpc>
                <a:spcPct val="107000"/>
              </a:lnSpc>
              <a:spcAft>
                <a:spcPts val="800"/>
              </a:spcAft>
            </a:pPr>
            <a:r>
              <a:rPr lang="cy-GB" sz="1800" b="1" dirty="0">
                <a:effectLst/>
                <a:latin typeface="Aptos" panose="020B0004020202020204" pitchFamily="34" charset="0"/>
                <a:ea typeface="Aptos" panose="020B0004020202020204" pitchFamily="34" charset="0"/>
                <a:cs typeface="Arial" panose="020B0604020202020204" pitchFamily="34" charset="0"/>
              </a:rPr>
              <a:t>Ffocws iaith</a:t>
            </a:r>
            <a:r>
              <a:rPr lang="cy-GB" sz="1800" dirty="0">
                <a:effectLst/>
                <a:latin typeface="Aptos" panose="020B0004020202020204" pitchFamily="34" charset="0"/>
                <a:ea typeface="Aptos" panose="020B0004020202020204" pitchFamily="34" charset="0"/>
                <a:cs typeface="Arial" panose="020B0604020202020204" pitchFamily="34" charset="0"/>
              </a:rPr>
              <a:t>: Siarad a llafar </a:t>
            </a:r>
          </a:p>
          <a:p>
            <a:pPr>
              <a:lnSpc>
                <a:spcPct val="107000"/>
              </a:lnSpc>
              <a:spcAft>
                <a:spcPts val="800"/>
              </a:spcAft>
            </a:pPr>
            <a:r>
              <a:rPr lang="cy-GB" sz="1800" b="1" u="sng" dirty="0">
                <a:effectLst/>
                <a:latin typeface="Aptos" panose="020B0004020202020204" pitchFamily="34" charset="0"/>
                <a:ea typeface="Aptos" panose="020B0004020202020204" pitchFamily="34" charset="0"/>
                <a:cs typeface="Arial" panose="020B0604020202020204" pitchFamily="34" charset="0"/>
              </a:rPr>
              <a:t>Nod y wers</a:t>
            </a:r>
            <a:r>
              <a:rPr lang="cy-GB" sz="1800" u="sng" dirty="0">
                <a:effectLst/>
                <a:latin typeface="Aptos" panose="020B0004020202020204" pitchFamily="34" charset="0"/>
                <a:ea typeface="Aptos" panose="020B0004020202020204" pitchFamily="34" charset="0"/>
                <a:cs typeface="Arial" panose="020B0604020202020204" pitchFamily="34" charset="0"/>
              </a:rPr>
              <a:t>:</a:t>
            </a:r>
            <a:r>
              <a:rPr lang="cy-GB" sz="1800" dirty="0">
                <a:effectLst/>
                <a:latin typeface="Aptos" panose="020B0004020202020204" pitchFamily="34" charset="0"/>
                <a:ea typeface="Aptos" panose="020B0004020202020204" pitchFamily="34" charset="0"/>
                <a:cs typeface="Arial" panose="020B0604020202020204" pitchFamily="34" charset="0"/>
              </a:rPr>
              <a:t> I blant ddefnyddio iaith i gymharu mynyddoedd yng Nghymru a mynydd lleol Drumau.</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 </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Yn gyntaf, mae’r plant wedi dringo mynydd lleol Drumau yn yr ysgol goedwig.</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Yn y wers fathemateg, bydd y plant yn edrych ar fynyddoedd gwahanol yng Nghymru ac yn defnyddio’r iaith i’w cymharu.</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Mae ________ yn </a:t>
            </a:r>
            <a:r>
              <a:rPr lang="cy-GB" sz="1800" dirty="0" err="1">
                <a:effectLst/>
                <a:latin typeface="Aptos" panose="020B0004020202020204" pitchFamily="34" charset="0"/>
                <a:ea typeface="Aptos" panose="020B0004020202020204" pitchFamily="34" charset="0"/>
                <a:cs typeface="Arial" panose="020B0604020202020204" pitchFamily="34" charset="0"/>
              </a:rPr>
              <a:t>dalach</a:t>
            </a:r>
            <a:r>
              <a:rPr lang="cy-GB" sz="1800" dirty="0">
                <a:effectLst/>
                <a:latin typeface="Aptos" panose="020B0004020202020204" pitchFamily="34" charset="0"/>
                <a:ea typeface="Aptos" panose="020B0004020202020204" pitchFamily="34" charset="0"/>
                <a:cs typeface="Arial" panose="020B0604020202020204" pitchFamily="34" charset="0"/>
              </a:rPr>
              <a:t> na ________________</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dirty="0">
                <a:effectLst/>
                <a:latin typeface="Aptos" panose="020B0004020202020204" pitchFamily="34" charset="0"/>
                <a:ea typeface="Aptos" panose="020B0004020202020204" pitchFamily="34" charset="0"/>
                <a:cs typeface="Arial" panose="020B0604020202020204" pitchFamily="34" charset="0"/>
              </a:rPr>
              <a:t>Mae ________ yn fyrrach na ______________</a:t>
            </a:r>
          </a:p>
          <a:p>
            <a:pPr>
              <a:lnSpc>
                <a:spcPct val="107000"/>
              </a:lnSpc>
              <a:spcAft>
                <a:spcPts val="800"/>
              </a:spcAft>
            </a:pPr>
            <a:r>
              <a:rPr lang="cy-GB" sz="1800" dirty="0">
                <a:effectLst/>
                <a:latin typeface="Aptos" panose="020B0004020202020204" pitchFamily="34" charset="0"/>
                <a:ea typeface="Aptos" panose="020B0004020202020204" pitchFamily="34" charset="0"/>
                <a:cs typeface="Arial" panose="020B0604020202020204" pitchFamily="34" charset="0"/>
              </a:rPr>
              <a:t>Bydd y plant yn defnyddio’r mat iaith i helpu i greu brawddegau mewn parau. Pan fydd y plant yn hyderus gyda’r iaith i gymharu, bydda i’n gofyn cwestiynau am y mynyddoedd.</a:t>
            </a:r>
          </a:p>
        </p:txBody>
      </p:sp>
      <p:pic>
        <p:nvPicPr>
          <p:cNvPr id="25603" name="Picture 3">
            <a:extLst>
              <a:ext uri="{FF2B5EF4-FFF2-40B4-BE49-F238E27FC236}">
                <a16:creationId xmlns:a16="http://schemas.microsoft.com/office/drawing/2014/main" id="{C794984C-84C8-D1FF-BA73-82C8B0E569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0350" y="189123"/>
            <a:ext cx="1612900" cy="1612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2618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3A89A4-ED68-276D-3691-9C85B1F5587B}"/>
              </a:ext>
            </a:extLst>
          </p:cNvPr>
          <p:cNvSpPr/>
          <p:nvPr/>
        </p:nvSpPr>
        <p:spPr>
          <a:xfrm>
            <a:off x="2616072" y="50800"/>
            <a:ext cx="6959855" cy="923330"/>
          </a:xfrm>
          <a:prstGeom prst="rect">
            <a:avLst/>
          </a:prstGeom>
          <a:noFill/>
        </p:spPr>
        <p:txBody>
          <a:bodyPr wrap="none" lIns="91440" tIns="45720" rIns="91440" bIns="45720">
            <a:spAutoFit/>
          </a:bodyPr>
          <a:lstStyle/>
          <a:p>
            <a:pPr algn="ctr"/>
            <a:r>
              <a:rPr lang="cy-GB" sz="5400" b="0" cap="none" spc="0" noProof="0" dirty="0">
                <a:ln w="0"/>
                <a:solidFill>
                  <a:srgbClr val="00B050"/>
                </a:solidFill>
                <a:effectLst>
                  <a:outerShdw blurRad="38100" dist="19050" dir="2700000" algn="tl" rotWithShape="0">
                    <a:schemeClr val="dk1">
                      <a:alpha val="40000"/>
                    </a:schemeClr>
                  </a:outerShdw>
                </a:effectLst>
              </a:rPr>
              <a:t>Cymharu mynyddoedd</a:t>
            </a:r>
          </a:p>
        </p:txBody>
      </p:sp>
      <p:graphicFrame>
        <p:nvGraphicFramePr>
          <p:cNvPr id="3" name="Table 2">
            <a:extLst>
              <a:ext uri="{FF2B5EF4-FFF2-40B4-BE49-F238E27FC236}">
                <a16:creationId xmlns:a16="http://schemas.microsoft.com/office/drawing/2014/main" id="{B28C26C8-B22D-C495-26FF-0E203B418477}"/>
              </a:ext>
            </a:extLst>
          </p:cNvPr>
          <p:cNvGraphicFramePr>
            <a:graphicFrameLocks noGrp="1"/>
          </p:cNvGraphicFramePr>
          <p:nvPr>
            <p:extLst>
              <p:ext uri="{D42A27DB-BD31-4B8C-83A1-F6EECF244321}">
                <p14:modId xmlns:p14="http://schemas.microsoft.com/office/powerpoint/2010/main" val="1153779850"/>
              </p:ext>
            </p:extLst>
          </p:nvPr>
        </p:nvGraphicFramePr>
        <p:xfrm>
          <a:off x="812799" y="931333"/>
          <a:ext cx="10566399" cy="3352160"/>
        </p:xfrm>
        <a:graphic>
          <a:graphicData uri="http://schemas.openxmlformats.org/drawingml/2006/table">
            <a:tbl>
              <a:tblPr firstRow="1" bandRow="1">
                <a:tableStyleId>{5940675A-B579-460E-94D1-54222C63F5DA}</a:tableStyleId>
              </a:tblPr>
              <a:tblGrid>
                <a:gridCol w="1961427">
                  <a:extLst>
                    <a:ext uri="{9D8B030D-6E8A-4147-A177-3AD203B41FA5}">
                      <a16:colId xmlns:a16="http://schemas.microsoft.com/office/drawing/2014/main" val="251079699"/>
                    </a:ext>
                  </a:extLst>
                </a:gridCol>
                <a:gridCol w="2151243">
                  <a:extLst>
                    <a:ext uri="{9D8B030D-6E8A-4147-A177-3AD203B41FA5}">
                      <a16:colId xmlns:a16="http://schemas.microsoft.com/office/drawing/2014/main" val="166877500"/>
                    </a:ext>
                  </a:extLst>
                </a:gridCol>
                <a:gridCol w="2151243">
                  <a:extLst>
                    <a:ext uri="{9D8B030D-6E8A-4147-A177-3AD203B41FA5}">
                      <a16:colId xmlns:a16="http://schemas.microsoft.com/office/drawing/2014/main" val="1880382962"/>
                    </a:ext>
                  </a:extLst>
                </a:gridCol>
                <a:gridCol w="2151243">
                  <a:extLst>
                    <a:ext uri="{9D8B030D-6E8A-4147-A177-3AD203B41FA5}">
                      <a16:colId xmlns:a16="http://schemas.microsoft.com/office/drawing/2014/main" val="681327754"/>
                    </a:ext>
                  </a:extLst>
                </a:gridCol>
                <a:gridCol w="2151243">
                  <a:extLst>
                    <a:ext uri="{9D8B030D-6E8A-4147-A177-3AD203B41FA5}">
                      <a16:colId xmlns:a16="http://schemas.microsoft.com/office/drawing/2014/main" val="3136114698"/>
                    </a:ext>
                  </a:extLst>
                </a:gridCol>
              </a:tblGrid>
              <a:tr h="1963759">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1446540130"/>
                  </a:ext>
                </a:extLst>
              </a:tr>
              <a:tr h="606007">
                <a:tc>
                  <a:txBody>
                    <a:bodyPr/>
                    <a:lstStyle/>
                    <a:p>
                      <a:pPr algn="ctr"/>
                      <a:r>
                        <a:rPr lang="cy-GB" sz="2000" noProof="0" dirty="0">
                          <a:latin typeface="Comic Sans MS" panose="030F0702030302020204" pitchFamily="66" charset="0"/>
                        </a:rPr>
                        <a:t>Mynydd</a:t>
                      </a:r>
                    </a:p>
                  </a:txBody>
                  <a:tcPr anchor="ctr"/>
                </a:tc>
                <a:tc>
                  <a:txBody>
                    <a:bodyPr/>
                    <a:lstStyle/>
                    <a:p>
                      <a:pPr algn="ctr"/>
                      <a:r>
                        <a:rPr lang="cy-GB" sz="2000" noProof="0" dirty="0">
                          <a:latin typeface="Comic Sans MS" panose="030F0702030302020204" pitchFamily="66" charset="0"/>
                        </a:rPr>
                        <a:t>Drumau</a:t>
                      </a:r>
                    </a:p>
                    <a:p>
                      <a:pPr algn="ctr"/>
                      <a:r>
                        <a:rPr lang="cy-GB" sz="1400" noProof="0" dirty="0">
                          <a:latin typeface="Comic Sans MS" panose="030F0702030302020204" pitchFamily="66" charset="0"/>
                        </a:rPr>
                        <a:t>(yng Nghastell-nedd)</a:t>
                      </a:r>
                    </a:p>
                  </a:txBody>
                  <a:tcPr anchor="ctr"/>
                </a:tc>
                <a:tc>
                  <a:txBody>
                    <a:bodyPr/>
                    <a:lstStyle/>
                    <a:p>
                      <a:pPr algn="ctr"/>
                      <a:r>
                        <a:rPr lang="cy-GB" sz="2000" noProof="0" dirty="0">
                          <a:latin typeface="Comic Sans MS" panose="030F0702030302020204" pitchFamily="66" charset="0"/>
                        </a:rPr>
                        <a:t>Cader Idris</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000" noProof="0" dirty="0">
                          <a:latin typeface="Comic Sans MS" panose="030F0702030302020204" pitchFamily="66" charset="0"/>
                        </a:rPr>
                        <a:t>Yr Wyddfa</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000" noProof="0" dirty="0">
                          <a:latin typeface="Comic Sans MS" panose="030F0702030302020204" pitchFamily="66" charset="0"/>
                        </a:rPr>
                        <a:t>Pen-y-Fan</a:t>
                      </a:r>
                    </a:p>
                  </a:txBody>
                  <a:tcPr anchor="ctr"/>
                </a:tc>
                <a:extLst>
                  <a:ext uri="{0D108BD9-81ED-4DB2-BD59-A6C34878D82A}">
                    <a16:rowId xmlns:a16="http://schemas.microsoft.com/office/drawing/2014/main" val="538534698"/>
                  </a:ext>
                </a:extLst>
              </a:tr>
              <a:tr h="778801">
                <a:tc>
                  <a:txBody>
                    <a:bodyPr/>
                    <a:lstStyle/>
                    <a:p>
                      <a:pPr algn="ctr"/>
                      <a:r>
                        <a:rPr lang="cy-GB" sz="2000" noProof="0" dirty="0">
                          <a:latin typeface="Comic Sans MS" panose="030F0702030302020204" pitchFamily="66" charset="0"/>
                        </a:rPr>
                        <a:t>Uchder</a:t>
                      </a:r>
                    </a:p>
                  </a:txBody>
                  <a:tcPr anchor="ctr"/>
                </a:tc>
                <a:tc>
                  <a:txBody>
                    <a:bodyPr/>
                    <a:lstStyle/>
                    <a:p>
                      <a:pPr algn="ctr"/>
                      <a:r>
                        <a:rPr lang="cy-GB" sz="2000" b="0" i="0" kern="1200" noProof="0" dirty="0">
                          <a:solidFill>
                            <a:schemeClr val="tx1"/>
                          </a:solidFill>
                          <a:effectLst/>
                          <a:latin typeface="Comic Sans MS" panose="030F0702030302020204" pitchFamily="66" charset="0"/>
                          <a:ea typeface="+mn-ea"/>
                          <a:cs typeface="+mn-cs"/>
                        </a:rPr>
                        <a:t>272m</a:t>
                      </a:r>
                      <a:endParaRPr lang="cy-GB" sz="2000" noProof="0" dirty="0">
                        <a:latin typeface="Comic Sans MS" panose="030F0702030302020204" pitchFamily="66" charset="0"/>
                      </a:endParaRPr>
                    </a:p>
                  </a:txBody>
                  <a:tcPr anchor="ctr"/>
                </a:tc>
                <a:tc>
                  <a:txBody>
                    <a:bodyPr/>
                    <a:lstStyle/>
                    <a:p>
                      <a:pPr algn="ctr"/>
                      <a:r>
                        <a:rPr lang="cy-GB" sz="2000" noProof="0" dirty="0">
                          <a:latin typeface="Comic Sans MS" panose="030F0702030302020204" pitchFamily="66" charset="0"/>
                        </a:rPr>
                        <a:t>893m</a:t>
                      </a:r>
                    </a:p>
                  </a:txBody>
                  <a:tcPr anchor="ctr"/>
                </a:tc>
                <a:tc>
                  <a:txBody>
                    <a:bodyPr/>
                    <a:lstStyle/>
                    <a:p>
                      <a:pPr algn="ctr"/>
                      <a:r>
                        <a:rPr lang="cy-GB" sz="2000" noProof="0" dirty="0">
                          <a:latin typeface="Comic Sans MS" panose="030F0702030302020204" pitchFamily="66" charset="0"/>
                        </a:rPr>
                        <a:t>1085m</a:t>
                      </a:r>
                    </a:p>
                  </a:txBody>
                  <a:tcPr anchor="ctr"/>
                </a:tc>
                <a:tc>
                  <a:txBody>
                    <a:bodyPr/>
                    <a:lstStyle/>
                    <a:p>
                      <a:pPr algn="ctr"/>
                      <a:r>
                        <a:rPr lang="cy-GB" sz="2000" noProof="0" dirty="0">
                          <a:latin typeface="Comic Sans MS" panose="030F0702030302020204" pitchFamily="66" charset="0"/>
                        </a:rPr>
                        <a:t>886m</a:t>
                      </a:r>
                    </a:p>
                  </a:txBody>
                  <a:tcPr anchor="ctr"/>
                </a:tc>
                <a:extLst>
                  <a:ext uri="{0D108BD9-81ED-4DB2-BD59-A6C34878D82A}">
                    <a16:rowId xmlns:a16="http://schemas.microsoft.com/office/drawing/2014/main" val="3850423721"/>
                  </a:ext>
                </a:extLst>
              </a:tr>
            </a:tbl>
          </a:graphicData>
        </a:graphic>
      </p:graphicFrame>
      <p:grpSp>
        <p:nvGrpSpPr>
          <p:cNvPr id="4" name="Group 3">
            <a:extLst>
              <a:ext uri="{FF2B5EF4-FFF2-40B4-BE49-F238E27FC236}">
                <a16:creationId xmlns:a16="http://schemas.microsoft.com/office/drawing/2014/main" id="{65A2EB14-2C80-1486-F2C3-B861E9941952}"/>
              </a:ext>
            </a:extLst>
          </p:cNvPr>
          <p:cNvGrpSpPr/>
          <p:nvPr/>
        </p:nvGrpSpPr>
        <p:grpSpPr>
          <a:xfrm>
            <a:off x="2915465" y="1500069"/>
            <a:ext cx="8387534" cy="989131"/>
            <a:chOff x="2597965" y="1525469"/>
            <a:chExt cx="9252521" cy="1451491"/>
          </a:xfrm>
        </p:grpSpPr>
        <p:pic>
          <p:nvPicPr>
            <p:cNvPr id="5" name="Picture 2" descr="Carreg Bica Stone [Maen Bradwen, Hoat Stone] Standing Stone (Menhir ...">
              <a:extLst>
                <a:ext uri="{FF2B5EF4-FFF2-40B4-BE49-F238E27FC236}">
                  <a16:creationId xmlns:a16="http://schemas.microsoft.com/office/drawing/2014/main" id="{50AB546F-3EA0-B182-B718-751A764D3B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7965" y="1553896"/>
              <a:ext cx="2088335" cy="14230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Cader Idris, North Wales, UK [4032 x 3024] OC : r/EarthPorn">
              <a:extLst>
                <a:ext uri="{FF2B5EF4-FFF2-40B4-BE49-F238E27FC236}">
                  <a16:creationId xmlns:a16="http://schemas.microsoft.com/office/drawing/2014/main" id="{920F5D6B-1AB2-7EBE-579B-3784E787DB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8546" y="1553896"/>
              <a:ext cx="1897418" cy="142306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E402574-6E0A-D9EE-11C2-610F543BFAEA}"/>
                </a:ext>
              </a:extLst>
            </p:cNvPr>
            <p:cNvPicPr>
              <a:picLocks noChangeAspect="1"/>
            </p:cNvPicPr>
            <p:nvPr/>
          </p:nvPicPr>
          <p:blipFill>
            <a:blip r:embed="rId4"/>
            <a:stretch>
              <a:fillRect/>
            </a:stretch>
          </p:blipFill>
          <p:spPr>
            <a:xfrm>
              <a:off x="9762151" y="1584737"/>
              <a:ext cx="2088335" cy="1392223"/>
            </a:xfrm>
            <a:prstGeom prst="rect">
              <a:avLst/>
            </a:prstGeom>
          </p:spPr>
        </p:pic>
        <p:pic>
          <p:nvPicPr>
            <p:cNvPr id="8" name="Picture 7">
              <a:extLst>
                <a:ext uri="{FF2B5EF4-FFF2-40B4-BE49-F238E27FC236}">
                  <a16:creationId xmlns:a16="http://schemas.microsoft.com/office/drawing/2014/main" id="{AC997202-C1C2-6079-6812-21B823383EDB}"/>
                </a:ext>
              </a:extLst>
            </p:cNvPr>
            <p:cNvPicPr>
              <a:picLocks noChangeAspect="1"/>
            </p:cNvPicPr>
            <p:nvPr/>
          </p:nvPicPr>
          <p:blipFill>
            <a:blip r:embed="rId5"/>
            <a:stretch>
              <a:fillRect/>
            </a:stretch>
          </p:blipFill>
          <p:spPr>
            <a:xfrm>
              <a:off x="7332268" y="1525469"/>
              <a:ext cx="2133891" cy="1423064"/>
            </a:xfrm>
            <a:prstGeom prst="rect">
              <a:avLst/>
            </a:prstGeom>
          </p:spPr>
        </p:pic>
      </p:grpSp>
      <p:sp>
        <p:nvSpPr>
          <p:cNvPr id="9" name="TextBox 8">
            <a:extLst>
              <a:ext uri="{FF2B5EF4-FFF2-40B4-BE49-F238E27FC236}">
                <a16:creationId xmlns:a16="http://schemas.microsoft.com/office/drawing/2014/main" id="{469721FD-5938-B630-2B79-F248B8BAA726}"/>
              </a:ext>
            </a:extLst>
          </p:cNvPr>
          <p:cNvSpPr txBox="1"/>
          <p:nvPr/>
        </p:nvSpPr>
        <p:spPr>
          <a:xfrm>
            <a:off x="2641472" y="4814866"/>
            <a:ext cx="7353300" cy="400110"/>
          </a:xfrm>
          <a:prstGeom prst="rect">
            <a:avLst/>
          </a:prstGeom>
          <a:noFill/>
        </p:spPr>
        <p:txBody>
          <a:bodyPr wrap="square" rtlCol="0">
            <a:spAutoFit/>
          </a:bodyPr>
          <a:lstStyle/>
          <a:p>
            <a:r>
              <a:rPr lang="en-US" sz="2000" dirty="0">
                <a:latin typeface="Comic Sans MS" panose="030F0702030302020204" pitchFamily="66" charset="0"/>
              </a:rPr>
              <a:t>Mae _____________ </a:t>
            </a:r>
            <a:r>
              <a:rPr lang="en-US" sz="2000" dirty="0" err="1">
                <a:latin typeface="Comic Sans MS" panose="030F0702030302020204" pitchFamily="66" charset="0"/>
              </a:rPr>
              <a:t>yn</a:t>
            </a:r>
            <a:r>
              <a:rPr lang="en-US" sz="2000" dirty="0">
                <a:latin typeface="Comic Sans MS" panose="030F0702030302020204" pitchFamily="66" charset="0"/>
              </a:rPr>
              <a:t> </a:t>
            </a:r>
            <a:r>
              <a:rPr lang="en-US" sz="2000" dirty="0" err="1">
                <a:solidFill>
                  <a:srgbClr val="FF0066"/>
                </a:solidFill>
                <a:latin typeface="Comic Sans MS" panose="030F0702030302020204" pitchFamily="66" charset="0"/>
              </a:rPr>
              <a:t>d</a:t>
            </a:r>
            <a:r>
              <a:rPr lang="en-US" sz="2000" dirty="0" err="1">
                <a:latin typeface="Comic Sans MS" panose="030F0702030302020204" pitchFamily="66" charset="0"/>
              </a:rPr>
              <a:t>alach</a:t>
            </a:r>
            <a:r>
              <a:rPr lang="en-US" sz="2000" dirty="0">
                <a:latin typeface="Comic Sans MS" panose="030F0702030302020204" pitchFamily="66" charset="0"/>
              </a:rPr>
              <a:t> </a:t>
            </a:r>
            <a:r>
              <a:rPr lang="en-US" sz="2000" dirty="0" err="1">
                <a:latin typeface="Comic Sans MS" panose="030F0702030302020204" pitchFamily="66" charset="0"/>
              </a:rPr>
              <a:t>na</a:t>
            </a:r>
            <a:r>
              <a:rPr lang="en-US" sz="2000" dirty="0">
                <a:latin typeface="Comic Sans MS" panose="030F0702030302020204" pitchFamily="66" charset="0"/>
              </a:rPr>
              <a:t> __________________</a:t>
            </a:r>
            <a:endParaRPr lang="cy-GB" sz="2000" dirty="0">
              <a:latin typeface="Comic Sans MS" panose="030F0702030302020204" pitchFamily="66" charset="0"/>
            </a:endParaRPr>
          </a:p>
        </p:txBody>
      </p:sp>
      <p:sp>
        <p:nvSpPr>
          <p:cNvPr id="11" name="TextBox 10">
            <a:extLst>
              <a:ext uri="{FF2B5EF4-FFF2-40B4-BE49-F238E27FC236}">
                <a16:creationId xmlns:a16="http://schemas.microsoft.com/office/drawing/2014/main" id="{798AAFFA-08BA-36F8-82A5-6ACEA385E43C}"/>
              </a:ext>
            </a:extLst>
          </p:cNvPr>
          <p:cNvSpPr txBox="1"/>
          <p:nvPr/>
        </p:nvSpPr>
        <p:spPr>
          <a:xfrm>
            <a:off x="2645826" y="5914059"/>
            <a:ext cx="7907874" cy="400110"/>
          </a:xfrm>
          <a:prstGeom prst="rect">
            <a:avLst/>
          </a:prstGeom>
          <a:noFill/>
        </p:spPr>
        <p:txBody>
          <a:bodyPr wrap="square">
            <a:spAutoFit/>
          </a:bodyPr>
          <a:lstStyle/>
          <a:p>
            <a:r>
              <a:rPr lang="en-US" sz="2000" dirty="0">
                <a:latin typeface="Comic Sans MS" panose="030F0702030302020204" pitchFamily="66" charset="0"/>
              </a:rPr>
              <a:t>Mae _____________ </a:t>
            </a:r>
            <a:r>
              <a:rPr lang="en-US" sz="2000" dirty="0" err="1">
                <a:latin typeface="Comic Sans MS" panose="030F0702030302020204" pitchFamily="66" charset="0"/>
              </a:rPr>
              <a:t>yn</a:t>
            </a:r>
            <a:r>
              <a:rPr lang="en-US" sz="2000" dirty="0">
                <a:latin typeface="Comic Sans MS" panose="030F0702030302020204" pitchFamily="66" charset="0"/>
              </a:rPr>
              <a:t> </a:t>
            </a:r>
            <a:r>
              <a:rPr lang="en-US" sz="2000" dirty="0" err="1">
                <a:solidFill>
                  <a:srgbClr val="FF0066"/>
                </a:solidFill>
                <a:latin typeface="Comic Sans MS" panose="030F0702030302020204" pitchFamily="66" charset="0"/>
              </a:rPr>
              <a:t>f</a:t>
            </a:r>
            <a:r>
              <a:rPr lang="en-US" sz="2000" dirty="0" err="1">
                <a:latin typeface="Comic Sans MS" panose="030F0702030302020204" pitchFamily="66" charset="0"/>
              </a:rPr>
              <a:t>yrrach</a:t>
            </a:r>
            <a:r>
              <a:rPr lang="en-US" sz="2000" dirty="0">
                <a:latin typeface="Comic Sans MS" panose="030F0702030302020204" pitchFamily="66" charset="0"/>
              </a:rPr>
              <a:t> </a:t>
            </a:r>
            <a:r>
              <a:rPr lang="en-US" sz="2000" dirty="0" err="1">
                <a:latin typeface="Comic Sans MS" panose="030F0702030302020204" pitchFamily="66" charset="0"/>
              </a:rPr>
              <a:t>na</a:t>
            </a:r>
            <a:r>
              <a:rPr lang="en-US" sz="2000" dirty="0">
                <a:latin typeface="Comic Sans MS" panose="030F0702030302020204" pitchFamily="66" charset="0"/>
              </a:rPr>
              <a:t> _______________</a:t>
            </a:r>
            <a:endParaRPr lang="cy-GB" sz="2000" dirty="0">
              <a:latin typeface="Comic Sans MS" panose="030F0702030302020204" pitchFamily="66" charset="0"/>
            </a:endParaRPr>
          </a:p>
        </p:txBody>
      </p:sp>
      <p:pic>
        <p:nvPicPr>
          <p:cNvPr id="13" name="Picture 12">
            <a:extLst>
              <a:ext uri="{FF2B5EF4-FFF2-40B4-BE49-F238E27FC236}">
                <a16:creationId xmlns:a16="http://schemas.microsoft.com/office/drawing/2014/main" id="{D2DCFB63-C7D8-2A9A-5299-A9F78EE70DB8}"/>
              </a:ext>
            </a:extLst>
          </p:cNvPr>
          <p:cNvPicPr>
            <a:picLocks noChangeAspect="1"/>
          </p:cNvPicPr>
          <p:nvPr/>
        </p:nvPicPr>
        <p:blipFill>
          <a:blip r:embed="rId6"/>
          <a:stretch>
            <a:fillRect/>
          </a:stretch>
        </p:blipFill>
        <p:spPr>
          <a:xfrm>
            <a:off x="9550528" y="4346993"/>
            <a:ext cx="691525" cy="1368493"/>
          </a:xfrm>
          <a:prstGeom prst="rect">
            <a:avLst/>
          </a:prstGeom>
        </p:spPr>
      </p:pic>
      <p:pic>
        <p:nvPicPr>
          <p:cNvPr id="15" name="Picture 14">
            <a:extLst>
              <a:ext uri="{FF2B5EF4-FFF2-40B4-BE49-F238E27FC236}">
                <a16:creationId xmlns:a16="http://schemas.microsoft.com/office/drawing/2014/main" id="{FFFE2E16-0CF6-786D-B50B-7279A62BC93C}"/>
              </a:ext>
            </a:extLst>
          </p:cNvPr>
          <p:cNvPicPr>
            <a:picLocks noChangeAspect="1"/>
          </p:cNvPicPr>
          <p:nvPr/>
        </p:nvPicPr>
        <p:blipFill>
          <a:blip r:embed="rId7"/>
          <a:stretch>
            <a:fillRect/>
          </a:stretch>
        </p:blipFill>
        <p:spPr>
          <a:xfrm>
            <a:off x="9661084" y="5746349"/>
            <a:ext cx="667375" cy="766771"/>
          </a:xfrm>
          <a:prstGeom prst="rect">
            <a:avLst/>
          </a:prstGeom>
        </p:spPr>
      </p:pic>
      <p:sp>
        <p:nvSpPr>
          <p:cNvPr id="16" name="Star: 5 Points 15">
            <a:extLst>
              <a:ext uri="{FF2B5EF4-FFF2-40B4-BE49-F238E27FC236}">
                <a16:creationId xmlns:a16="http://schemas.microsoft.com/office/drawing/2014/main" id="{814EA1A0-2B93-9334-33CA-5293F5AFBCCF}"/>
              </a:ext>
            </a:extLst>
          </p:cNvPr>
          <p:cNvSpPr/>
          <p:nvPr/>
        </p:nvSpPr>
        <p:spPr>
          <a:xfrm>
            <a:off x="5739157" y="4862255"/>
            <a:ext cx="64743" cy="79611"/>
          </a:xfrm>
          <a:prstGeom prst="star5">
            <a:avLst/>
          </a:prstGeom>
          <a:solidFill>
            <a:srgbClr val="FF0066"/>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7" name="Star: 5 Points 16">
            <a:extLst>
              <a:ext uri="{FF2B5EF4-FFF2-40B4-BE49-F238E27FC236}">
                <a16:creationId xmlns:a16="http://schemas.microsoft.com/office/drawing/2014/main" id="{48769CA0-5A0A-1A7C-AFD7-F2DD73F3F7D1}"/>
              </a:ext>
            </a:extLst>
          </p:cNvPr>
          <p:cNvSpPr/>
          <p:nvPr/>
        </p:nvSpPr>
        <p:spPr>
          <a:xfrm>
            <a:off x="5739157" y="5901949"/>
            <a:ext cx="64743" cy="79611"/>
          </a:xfrm>
          <a:prstGeom prst="star5">
            <a:avLst/>
          </a:prstGeom>
          <a:solidFill>
            <a:srgbClr val="FF0066"/>
          </a:solidFill>
          <a:ln>
            <a:solidFill>
              <a:srgbClr val="FF00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418179948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927EB1-F1B0-C7CA-0D4C-8EEF976560F5}"/>
              </a:ext>
            </a:extLst>
          </p:cNvPr>
          <p:cNvSpPr txBox="1"/>
          <p:nvPr/>
        </p:nvSpPr>
        <p:spPr>
          <a:xfrm>
            <a:off x="787400" y="1905506"/>
            <a:ext cx="10325100" cy="3416320"/>
          </a:xfrm>
          <a:prstGeom prst="rect">
            <a:avLst/>
          </a:prstGeom>
          <a:noFill/>
        </p:spPr>
        <p:txBody>
          <a:bodyPr wrap="square">
            <a:spAutoFit/>
          </a:bodyPr>
          <a:lstStyle/>
          <a:p>
            <a:pPr marL="285750" indent="-285750">
              <a:buFont typeface="Arial" panose="020B0604020202020204" pitchFamily="34" charset="0"/>
              <a:buChar char="•"/>
            </a:pPr>
            <a:r>
              <a:rPr lang="cy-GB" sz="2400" dirty="0">
                <a:latin typeface="Comic Sans MS" panose="030F0702030302020204" pitchFamily="66" charset="0"/>
              </a:rPr>
              <a:t>Cymharwch ddau fynydd. </a:t>
            </a:r>
          </a:p>
          <a:p>
            <a:pPr marL="285750" indent="-285750">
              <a:buFont typeface="Arial" panose="020B0604020202020204" pitchFamily="34" charset="0"/>
              <a:buChar char="•"/>
            </a:pPr>
            <a:r>
              <a:rPr lang="cy-GB" sz="2400" dirty="0">
                <a:latin typeface="Comic Sans MS" panose="030F0702030302020204" pitchFamily="66" charset="0"/>
              </a:rPr>
              <a:t>Pwy sy’n </a:t>
            </a:r>
            <a:r>
              <a:rPr lang="cy-GB" sz="2400" dirty="0" err="1">
                <a:latin typeface="Comic Sans MS" panose="030F0702030302020204" pitchFamily="66" charset="0"/>
              </a:rPr>
              <a:t>dalach</a:t>
            </a:r>
            <a:r>
              <a:rPr lang="cy-GB" sz="2400" dirty="0">
                <a:latin typeface="Comic Sans MS" panose="030F0702030302020204" pitchFamily="66" charset="0"/>
              </a:rPr>
              <a:t>, Mynydd Drumau neu Ben y Fan?</a:t>
            </a:r>
          </a:p>
          <a:p>
            <a:pPr marL="285750" indent="-285750">
              <a:buFont typeface="Arial" panose="020B0604020202020204" pitchFamily="34" charset="0"/>
              <a:buChar char="•"/>
            </a:pPr>
            <a:r>
              <a:rPr lang="cy-GB" sz="2400" dirty="0">
                <a:latin typeface="Comic Sans MS" panose="030F0702030302020204" pitchFamily="66" charset="0"/>
              </a:rPr>
              <a:t>Pa fynydd sy’n fyrrach na’r Wyddfa?</a:t>
            </a:r>
          </a:p>
          <a:p>
            <a:pPr marL="285750" indent="-285750">
              <a:buFont typeface="Arial" panose="020B0604020202020204" pitchFamily="34" charset="0"/>
              <a:buChar char="•"/>
            </a:pPr>
            <a:r>
              <a:rPr lang="cy-GB" sz="2400" dirty="0">
                <a:latin typeface="Comic Sans MS" panose="030F0702030302020204" pitchFamily="66" charset="0"/>
              </a:rPr>
              <a:t>Ydy Cadair Idris yn </a:t>
            </a:r>
            <a:r>
              <a:rPr lang="cy-GB" sz="2400" dirty="0" err="1">
                <a:latin typeface="Comic Sans MS" panose="030F0702030302020204" pitchFamily="66" charset="0"/>
              </a:rPr>
              <a:t>dalach</a:t>
            </a:r>
            <a:r>
              <a:rPr lang="cy-GB" sz="2400" dirty="0">
                <a:latin typeface="Comic Sans MS" panose="030F0702030302020204" pitchFamily="66" charset="0"/>
              </a:rPr>
              <a:t> na Phen y Fan?</a:t>
            </a:r>
          </a:p>
          <a:p>
            <a:pPr marL="285750" indent="-285750">
              <a:buFont typeface="Arial" panose="020B0604020202020204" pitchFamily="34" charset="0"/>
              <a:buChar char="•"/>
            </a:pPr>
            <a:r>
              <a:rPr lang="cy-GB" sz="2400" dirty="0">
                <a:latin typeface="Comic Sans MS" panose="030F0702030302020204" pitchFamily="66" charset="0"/>
              </a:rPr>
              <a:t>Pwy sy’n fyrrach, Mynydd Drumau neu Gadair Idris?</a:t>
            </a:r>
          </a:p>
          <a:p>
            <a:pPr marL="285750" indent="-285750">
              <a:buFont typeface="Arial" panose="020B0604020202020204" pitchFamily="34" charset="0"/>
              <a:buChar char="•"/>
            </a:pPr>
            <a:r>
              <a:rPr lang="cy-GB" sz="2400" dirty="0">
                <a:latin typeface="Comic Sans MS" panose="030F0702030302020204" pitchFamily="66" charset="0"/>
              </a:rPr>
              <a:t>Ydy Pen y Fan yn </a:t>
            </a:r>
            <a:r>
              <a:rPr lang="cy-GB" sz="2400" dirty="0" err="1">
                <a:latin typeface="Comic Sans MS" panose="030F0702030302020204" pitchFamily="66" charset="0"/>
              </a:rPr>
              <a:t>dalach</a:t>
            </a:r>
            <a:r>
              <a:rPr lang="cy-GB" sz="2400" dirty="0">
                <a:latin typeface="Comic Sans MS" panose="030F0702030302020204" pitchFamily="66" charset="0"/>
              </a:rPr>
              <a:t> na Mynydd Drumau?</a:t>
            </a:r>
          </a:p>
          <a:p>
            <a:pPr marL="285750" indent="-285750">
              <a:buFont typeface="Arial" panose="020B0604020202020204" pitchFamily="34" charset="0"/>
              <a:buChar char="•"/>
            </a:pPr>
            <a:r>
              <a:rPr lang="cy-GB" sz="2400" dirty="0">
                <a:latin typeface="Comic Sans MS" panose="030F0702030302020204" pitchFamily="66" charset="0"/>
              </a:rPr>
              <a:t>Pa un sy’n fyrrach, Cadair Idris neu Ben y Fan?</a:t>
            </a:r>
          </a:p>
          <a:p>
            <a:pPr marL="285750" indent="-285750">
              <a:buFont typeface="Arial" panose="020B0604020202020204" pitchFamily="34" charset="0"/>
              <a:buChar char="•"/>
            </a:pPr>
            <a:r>
              <a:rPr lang="cy-GB" sz="2400" dirty="0">
                <a:latin typeface="Comic Sans MS" panose="030F0702030302020204" pitchFamily="66" charset="0"/>
              </a:rPr>
              <a:t>Pwy sy’n </a:t>
            </a:r>
            <a:r>
              <a:rPr lang="cy-GB" sz="2400" dirty="0" err="1">
                <a:latin typeface="Comic Sans MS" panose="030F0702030302020204" pitchFamily="66" charset="0"/>
              </a:rPr>
              <a:t>dalach</a:t>
            </a:r>
            <a:r>
              <a:rPr lang="cy-GB" sz="2400" dirty="0">
                <a:latin typeface="Comic Sans MS" panose="030F0702030302020204" pitchFamily="66" charset="0"/>
              </a:rPr>
              <a:t> na Mynydd y Drumau ond yn fyrrach ar yr Wyddfa?</a:t>
            </a:r>
          </a:p>
          <a:p>
            <a:pPr marL="285750" indent="-285750">
              <a:buFont typeface="Arial" panose="020B0604020202020204" pitchFamily="34" charset="0"/>
              <a:buChar char="•"/>
            </a:pPr>
            <a:r>
              <a:rPr lang="cy-GB" sz="2400" dirty="0">
                <a:latin typeface="Comic Sans MS" panose="030F0702030302020204" pitchFamily="66" charset="0"/>
              </a:rPr>
              <a:t>Ydy Mynydd Drumau yn fyrrach na bob mynydd arall?</a:t>
            </a:r>
          </a:p>
        </p:txBody>
      </p:sp>
      <p:sp>
        <p:nvSpPr>
          <p:cNvPr id="5" name="TextBox 4">
            <a:extLst>
              <a:ext uri="{FF2B5EF4-FFF2-40B4-BE49-F238E27FC236}">
                <a16:creationId xmlns:a16="http://schemas.microsoft.com/office/drawing/2014/main" id="{D5FBAF13-EFE8-A278-2FBD-0414E6985EF2}"/>
              </a:ext>
            </a:extLst>
          </p:cNvPr>
          <p:cNvSpPr txBox="1"/>
          <p:nvPr/>
        </p:nvSpPr>
        <p:spPr>
          <a:xfrm>
            <a:off x="965200" y="818634"/>
            <a:ext cx="6096000" cy="461665"/>
          </a:xfrm>
          <a:prstGeom prst="rect">
            <a:avLst/>
          </a:prstGeom>
          <a:noFill/>
        </p:spPr>
        <p:txBody>
          <a:bodyPr wrap="square">
            <a:spAutoFit/>
          </a:bodyPr>
          <a:lstStyle/>
          <a:p>
            <a:r>
              <a:rPr lang="cy-GB" sz="2400" u="sng" dirty="0">
                <a:latin typeface="Comic Sans MS" panose="030F0702030302020204" pitchFamily="66" charset="0"/>
              </a:rPr>
              <a:t>Cwestiynau i gofyn i'r plant</a:t>
            </a:r>
          </a:p>
        </p:txBody>
      </p:sp>
    </p:spTree>
    <p:extLst>
      <p:ext uri="{BB962C8B-B14F-4D97-AF65-F5344CB8AC3E}">
        <p14:creationId xmlns:p14="http://schemas.microsoft.com/office/powerpoint/2010/main" val="39765857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11756</TotalTime>
  <Words>4050</Words>
  <Application>Microsoft Office PowerPoint</Application>
  <PresentationFormat>Widescreen</PresentationFormat>
  <Paragraphs>429</Paragraphs>
  <Slides>57</Slides>
  <Notes>6</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57</vt:i4>
      </vt:variant>
    </vt:vector>
  </HeadingPairs>
  <TitlesOfParts>
    <vt:vector size="68" baseType="lpstr">
      <vt:lpstr>Aptos</vt:lpstr>
      <vt:lpstr>Aptos Display</vt:lpstr>
      <vt:lpstr>Arial</vt:lpstr>
      <vt:lpstr>Calibri</vt:lpstr>
      <vt:lpstr>Cavolini</vt:lpstr>
      <vt:lpstr>Comic Sans MS</vt:lpstr>
      <vt:lpstr>Roboto</vt:lpstr>
      <vt:lpstr>Segoe UI Emoji</vt:lpstr>
      <vt:lpstr>Segoe UI Symbol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Neath Port Talbot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 Bowring (Abbey Primary School)</dc:creator>
  <cp:lastModifiedBy>K Bowring (Abbey Primary School)</cp:lastModifiedBy>
  <cp:revision>2</cp:revision>
  <dcterms:created xsi:type="dcterms:W3CDTF">2025-02-27T16:20:06Z</dcterms:created>
  <dcterms:modified xsi:type="dcterms:W3CDTF">2025-03-07T20:16:13Z</dcterms:modified>
</cp:coreProperties>
</file>