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57" r:id="rId4"/>
    <p:sldId id="258" r:id="rId5"/>
    <p:sldId id="261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730A59-CC39-4E79-B2B5-3C75B3976494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02F44A-BC89-49BF-92DE-34DB48D523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192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Interestingly it was also found to be undesirable to wear cologne. Recreated study from 20 years prior to see any changes in societal perceptions – not much had changed. </a:t>
            </a:r>
          </a:p>
          <a:p>
            <a:r>
              <a:rPr lang="en-US" dirty="0"/>
              <a:t>78% of patients found nametag to be desirable. 58% preferred their medical care provider to be involved in research or CPD.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02F44A-BC89-49BF-92DE-34DB48D523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5533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 a sports therapist, we have codes of conduct set by the governing body to ensure we are acting/performing appropriately and adequately.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02F44A-BC89-49BF-92DE-34DB48D523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407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Oxford dictionary definition</a:t>
            </a:r>
          </a:p>
          <a:p>
            <a:r>
              <a:rPr lang="en-US" dirty="0"/>
              <a:t>Must take all reasonable steps to ensure that you can communicate effectively with your patients and clients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02F44A-BC89-49BF-92DE-34DB48D523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41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02F44A-BC89-49BF-92DE-34DB48D523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5058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Includes eye contact, body language, facial expressions. </a:t>
            </a:r>
          </a:p>
          <a:p>
            <a:r>
              <a:rPr lang="en-US" dirty="0"/>
              <a:t>Using language that Pt will understand instead of technical terms. </a:t>
            </a:r>
          </a:p>
          <a:p>
            <a:r>
              <a:rPr lang="en-US" dirty="0"/>
              <a:t>Using whiteboards for explanations and finding a way to deliver the information to patients.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02F44A-BC89-49BF-92DE-34DB48D523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5876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02F44A-BC89-49BF-92DE-34DB48D523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367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91291-4C41-497C-9A73-88DAE15B0B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800" dirty="0"/>
              <a:t>Professional development and practice 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3F825-9C21-4DFC-A643-EB1A7730C2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Patrick Pearce </a:t>
            </a:r>
          </a:p>
          <a:p>
            <a:r>
              <a:rPr lang="en-US" dirty="0"/>
              <a:t>SHSS4062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3005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31712-30E0-4068-ABE9-5115C0BF3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Professionalism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3EE8A-DB72-463F-8B91-041D438F0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Professionalism is using a combination of your skills, knowledge and abilities in an appropriate manner to produce the best results possible. It is something everyone improve upon.  </a:t>
            </a:r>
          </a:p>
          <a:p>
            <a:r>
              <a:rPr lang="en-US" dirty="0"/>
              <a:t>Doctors should wear a name badge, white coat and dress shoes and avoid blue jeans, tennis shoes and sandals (</a:t>
            </a:r>
            <a:r>
              <a:rPr lang="en-US" dirty="0" err="1"/>
              <a:t>Kanzler</a:t>
            </a:r>
            <a:r>
              <a:rPr lang="en-US" dirty="0"/>
              <a:t> and </a:t>
            </a:r>
            <a:r>
              <a:rPr lang="en-US" dirty="0" err="1"/>
              <a:t>Gorsulowsky</a:t>
            </a:r>
            <a:r>
              <a:rPr lang="en-US" dirty="0"/>
              <a:t>, 2002)</a:t>
            </a:r>
          </a:p>
          <a:p>
            <a:r>
              <a:rPr lang="en-US" dirty="0"/>
              <a:t>In 2017 71% of patients preferred casual dress such as jeans or had no preference. Nametag still important. (Mason and Mason, 2017)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52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E02FA-66F1-4BAD-9AC3-826049B74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Codes of Conduct (Society of Sports Therapists, 2011)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31C05-5B04-4916-A452-396070A07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800" dirty="0"/>
              <a:t>Maintain high levels of personal conduct – must not do anything that may affect Pt treatment or confidence in you. Aware that actions outside of professional setting may affect perceptions of you.</a:t>
            </a:r>
          </a:p>
          <a:p>
            <a:r>
              <a:rPr lang="en-US" sz="1800" dirty="0"/>
              <a:t>Keep knowledge and skills up to date – Must be capable of meeting standards of practice and proficiency. Capable of practicing safely and effectively. </a:t>
            </a:r>
          </a:p>
          <a:p>
            <a:r>
              <a:rPr lang="en-US" sz="1800" dirty="0"/>
              <a:t>Act in best interests of your patients/clients – Must not exploit or abuse relationship/w Pt. Must be able to justify decisions. Take appropriate action to protect rights of children/vulnerable adults. </a:t>
            </a:r>
          </a:p>
          <a:p>
            <a:r>
              <a:rPr lang="en-US" sz="1800" dirty="0"/>
              <a:t>Must maintain proper and effective communication with patients/clients and other professionals - </a:t>
            </a:r>
          </a:p>
          <a:p>
            <a:r>
              <a:rPr lang="en-US" sz="1800" dirty="0"/>
              <a:t>Must always respect the confidentiality of your client/patient – Treat information about patients/clients as confidential. Ensure that people who ask for information is entitled to it. Data protection.</a:t>
            </a:r>
          </a:p>
        </p:txBody>
      </p:sp>
    </p:spTree>
    <p:extLst>
      <p:ext uri="{BB962C8B-B14F-4D97-AF65-F5344CB8AC3E}">
        <p14:creationId xmlns:p14="http://schemas.microsoft.com/office/powerpoint/2010/main" val="2440014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F3274-749A-498C-A037-730B19723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importance of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2A98E-9F29-46C1-830E-E65A04279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imparting or exchanging of information by speaking, writing, or using some other medium. </a:t>
            </a:r>
          </a:p>
          <a:p>
            <a:r>
              <a:rPr lang="en-US" dirty="0"/>
              <a:t>Education</a:t>
            </a:r>
          </a:p>
          <a:p>
            <a:r>
              <a:rPr lang="en-GB" dirty="0"/>
              <a:t>Interpersonal skills</a:t>
            </a:r>
          </a:p>
          <a:p>
            <a:r>
              <a:rPr lang="en-GB" dirty="0"/>
              <a:t>Informed consent </a:t>
            </a:r>
          </a:p>
          <a:p>
            <a:r>
              <a:rPr lang="en-GB" dirty="0"/>
              <a:t>Trust </a:t>
            </a:r>
          </a:p>
        </p:txBody>
      </p:sp>
    </p:spTree>
    <p:extLst>
      <p:ext uri="{BB962C8B-B14F-4D97-AF65-F5344CB8AC3E}">
        <p14:creationId xmlns:p14="http://schemas.microsoft.com/office/powerpoint/2010/main" val="3111130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F3274-749A-498C-A037-730B19723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Communication &amp; informed consent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2A98E-9F29-46C1-830E-E65A04279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Must obtain informed consent to give treatment (unless in an emergency) – Must explain Rx you are about to carry out to Pt. Right to refuse treatment and ensure they are fully aware of risks associated. (Society of Sports Therapists, 2011)</a:t>
            </a:r>
          </a:p>
          <a:p>
            <a:r>
              <a:rPr lang="en-US" dirty="0"/>
              <a:t>Informed Consent must be gained for all treatments. </a:t>
            </a:r>
          </a:p>
          <a:p>
            <a:r>
              <a:rPr lang="en-US" dirty="0"/>
              <a:t>Client struggling to understand a concept/treatment.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615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15E2A65-005C-4EF2-B2D4-37B1D0BB8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my practice 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B8134A-DA59-46CF-B638-B45AA2D65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Body language - communication that transcends the bare elements of the written or spoken word (</a:t>
            </a:r>
            <a:r>
              <a:rPr lang="en-US" dirty="0" err="1"/>
              <a:t>Gabbott</a:t>
            </a:r>
            <a:r>
              <a:rPr lang="en-US" dirty="0"/>
              <a:t> and Hogg, 2000)</a:t>
            </a:r>
          </a:p>
          <a:p>
            <a:r>
              <a:rPr lang="en-US" dirty="0"/>
              <a:t>Methods of communicating with different populations.</a:t>
            </a:r>
          </a:p>
          <a:p>
            <a:r>
              <a:rPr lang="en-US" dirty="0"/>
              <a:t>Explanations when asking for informed consent.</a:t>
            </a:r>
          </a:p>
          <a:p>
            <a:r>
              <a:rPr lang="en-US" dirty="0"/>
              <a:t>Using different methods when educating my patients.</a:t>
            </a:r>
          </a:p>
          <a:p>
            <a:r>
              <a:rPr lang="en-US" dirty="0"/>
              <a:t>Build good relationships and trust – placebo effect.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7160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15E2A65-005C-4EF2-B2D4-37B1D0BB8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Refences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85C87-A6EF-49DF-935B-0F8E2AA2B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Hogg, G &amp; </a:t>
            </a:r>
            <a:r>
              <a:rPr lang="en-US" dirty="0" err="1"/>
              <a:t>Gabbott</a:t>
            </a:r>
            <a:r>
              <a:rPr lang="en-US" dirty="0"/>
              <a:t>, MT 2000, 'An Empirical Investigation of the Impact of Non-Verbal Communication on Service Evaluation' </a:t>
            </a:r>
            <a:r>
              <a:rPr lang="en-US" i="1" dirty="0"/>
              <a:t>European Journal of Marketing</a:t>
            </a:r>
            <a:r>
              <a:rPr lang="en-US" dirty="0"/>
              <a:t>, pp. 384 - 398.</a:t>
            </a:r>
          </a:p>
          <a:p>
            <a:r>
              <a:rPr lang="en-GB" dirty="0" err="1"/>
              <a:t>Kanzler</a:t>
            </a:r>
            <a:r>
              <a:rPr lang="en-GB" dirty="0"/>
              <a:t>, M.H. and </a:t>
            </a:r>
            <a:r>
              <a:rPr lang="en-GB" dirty="0" err="1"/>
              <a:t>Gorsulowsky</a:t>
            </a:r>
            <a:r>
              <a:rPr lang="en-GB" dirty="0"/>
              <a:t>, D.C. (2002) 'Patients' Attitudes Regarding Physical Characteristics of Medical Care Providers in Dermatologic Practices', </a:t>
            </a:r>
            <a:r>
              <a:rPr lang="en-GB" i="1" dirty="0"/>
              <a:t>Archives of Dermatology, </a:t>
            </a:r>
            <a:r>
              <a:rPr lang="en-GB" dirty="0"/>
              <a:t>138(4). </a:t>
            </a:r>
          </a:p>
          <a:p>
            <a:r>
              <a:rPr lang="en-US" dirty="0"/>
              <a:t>Mason, L. and Mason, 3., John (2017) 'Patients' attitudes regarding characteristics of physicians in ophthalmology', </a:t>
            </a:r>
            <a:r>
              <a:rPr lang="en-US" i="1" dirty="0"/>
              <a:t>BMC research notes, </a:t>
            </a:r>
            <a:r>
              <a:rPr lang="en-US" dirty="0"/>
              <a:t>10(1), pp. 733-6.</a:t>
            </a:r>
          </a:p>
          <a:p>
            <a:r>
              <a:rPr lang="en-GB" dirty="0"/>
              <a:t>Society of Sports Therapists (2012) </a:t>
            </a:r>
            <a:r>
              <a:rPr lang="en-GB" i="1" dirty="0"/>
              <a:t>Standards of Conduct, Performance and Ethics</a:t>
            </a:r>
            <a:r>
              <a:rPr lang="en-GB" dirty="0"/>
              <a:t> pp. 1-11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0131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273</TotalTime>
  <Words>574</Words>
  <Application>Microsoft Office PowerPoint</Application>
  <PresentationFormat>Widescreen</PresentationFormat>
  <Paragraphs>48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Garamond</vt:lpstr>
      <vt:lpstr>Organic</vt:lpstr>
      <vt:lpstr>Professional development and practice </vt:lpstr>
      <vt:lpstr>Professionalism</vt:lpstr>
      <vt:lpstr>Codes of Conduct (Society of Sports Therapists, 2011)  </vt:lpstr>
      <vt:lpstr>The importance of communication</vt:lpstr>
      <vt:lpstr>Communication &amp; informed consent </vt:lpstr>
      <vt:lpstr>Impact on my practice </vt:lpstr>
      <vt:lpstr>Refences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and practice</dc:title>
  <dc:creator>patrick pearce</dc:creator>
  <cp:lastModifiedBy>patrick pearce</cp:lastModifiedBy>
  <cp:revision>22</cp:revision>
  <dcterms:created xsi:type="dcterms:W3CDTF">2019-03-08T09:56:44Z</dcterms:created>
  <dcterms:modified xsi:type="dcterms:W3CDTF">2019-05-08T08:05:31Z</dcterms:modified>
</cp:coreProperties>
</file>