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56" r:id="rId2"/>
    <p:sldId id="327" r:id="rId3"/>
    <p:sldId id="267" r:id="rId4"/>
    <p:sldId id="298" r:id="rId5"/>
    <p:sldId id="328" r:id="rId6"/>
    <p:sldId id="259" r:id="rId7"/>
    <p:sldId id="274" r:id="rId8"/>
    <p:sldId id="331" r:id="rId9"/>
    <p:sldId id="333" r:id="rId10"/>
    <p:sldId id="334" r:id="rId11"/>
    <p:sldId id="265" r:id="rId12"/>
    <p:sldId id="33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63"/>
  </p:normalViewPr>
  <p:slideViewPr>
    <p:cSldViewPr snapToGrid="0">
      <p:cViewPr varScale="1">
        <p:scale>
          <a:sx n="117" d="100"/>
          <a:sy n="117" d="100"/>
        </p:scale>
        <p:origin x="36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7D3ED0-D3A5-1746-87FF-D5B6BACC7D3F}" type="datetimeFigureOut">
              <a:rPr lang="en-US" smtClean="0"/>
              <a:t>10/9/23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27618F-5844-0C49-BEF2-9990AB0ED331}" type="slidenum">
              <a:rPr lang="en-US" smtClean="0"/>
              <a:t>‹#›</a:t>
            </a:fld>
            <a:endParaRPr lang="en-US"/>
          </a:p>
        </p:txBody>
      </p:sp>
    </p:spTree>
    <p:extLst>
      <p:ext uri="{BB962C8B-B14F-4D97-AF65-F5344CB8AC3E}">
        <p14:creationId xmlns:p14="http://schemas.microsoft.com/office/powerpoint/2010/main" val="1982888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ate.org.uk/art/art-terms/g/genre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www.britannica.com/place/Guernica-Spain" TargetMode="External"/><Relationship Id="rId13" Type="http://schemas.openxmlformats.org/officeDocument/2006/relationships/hyperlink" Target="https://www.britannica.com/topic/worlds-fair" TargetMode="External"/><Relationship Id="rId3" Type="http://schemas.openxmlformats.org/officeDocument/2006/relationships/hyperlink" Target="https://www.tate.org.uk/art/art-terms/f/formalism" TargetMode="External"/><Relationship Id="rId7" Type="http://schemas.openxmlformats.org/officeDocument/2006/relationships/hyperlink" Target="https://www.britannica.com/biography/Pablo-Picasso" TargetMode="External"/><Relationship Id="rId12" Type="http://schemas.openxmlformats.org/officeDocument/2006/relationships/hyperlink" Target="https://www.britannica.com/dictionary/Pavilion"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britannica.com/art/oil-painting" TargetMode="External"/><Relationship Id="rId11" Type="http://schemas.openxmlformats.org/officeDocument/2006/relationships/hyperlink" Target="https://www.britannica.com/art/painting" TargetMode="External"/><Relationship Id="rId5" Type="http://schemas.openxmlformats.org/officeDocument/2006/relationships/hyperlink" Target="https://cdn.britannica.com/79/91479-050-24F98E12/Guernica-canvas-Pablo-Picasso-Madrid-Museo-Nacional-1937.jpg" TargetMode="External"/><Relationship Id="rId10" Type="http://schemas.openxmlformats.org/officeDocument/2006/relationships/hyperlink" Target="https://www.britannica.com/place/Basque-Country-region-Spain" TargetMode="External"/><Relationship Id="rId4" Type="http://schemas.openxmlformats.org/officeDocument/2006/relationships/hyperlink" Target="https://www.tate.org.uk/art/artists/pablo-picasso-1767" TargetMode="External"/><Relationship Id="rId9" Type="http://schemas.openxmlformats.org/officeDocument/2006/relationships/hyperlink" Target="https://www.britannica.com/place/Spain"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800"/>
              </a:spcAft>
            </a:pPr>
            <a:r>
              <a:rPr lang="en-GB" sz="1800" dirty="0">
                <a:solidFill>
                  <a:srgbClr val="666666"/>
                </a:solidFill>
                <a:effectLst/>
                <a:latin typeface="Open Sans" panose="020B0606030504020204" pitchFamily="34" charset="0"/>
                <a:ea typeface="Times New Roman" panose="02020603050405020304" pitchFamily="18" charset="0"/>
              </a:rPr>
              <a:t>We know that historically, storytelling has been an active part of human life for thousands of years. Though we cannot pinpoint a start date to know how long precisely storytelling has existed, we can follow part of its evolution through history.</a:t>
            </a:r>
            <a:endParaRPr lang="en-GB" sz="1800" dirty="0">
              <a:effectLst/>
              <a:latin typeface="Times New Roman" panose="02020603050405020304" pitchFamily="18" charset="0"/>
              <a:ea typeface="Times New Roman" panose="02020603050405020304" pitchFamily="18" charset="0"/>
            </a:endParaRPr>
          </a:p>
          <a:p>
            <a:pPr>
              <a:spcAft>
                <a:spcPts val="1800"/>
              </a:spcAft>
            </a:pPr>
            <a:r>
              <a:rPr lang="en-GB" sz="1800" dirty="0">
                <a:solidFill>
                  <a:srgbClr val="666666"/>
                </a:solidFill>
                <a:effectLst/>
                <a:latin typeface="Open Sans" panose="020B0606030504020204" pitchFamily="34" charset="0"/>
                <a:ea typeface="Times New Roman" panose="02020603050405020304" pitchFamily="18" charset="0"/>
              </a:rPr>
              <a:t>Storytelling can be found scattered in most human societies, popping up as myths, legends, or most commonly religion, and seems to be something that we binge and crave. “Tell me a story” is not just what young children say, but seems to be a mantra that we play on repeat in our daily lives.</a:t>
            </a:r>
            <a:endParaRPr lang="en-GB" sz="1800" dirty="0">
              <a:effectLst/>
              <a:latin typeface="Times New Roman" panose="02020603050405020304" pitchFamily="18" charset="0"/>
              <a:ea typeface="Times New Roman" panose="02020603050405020304" pitchFamily="18" charset="0"/>
            </a:endParaRPr>
          </a:p>
          <a:p>
            <a:pPr>
              <a:spcAft>
                <a:spcPts val="1800"/>
              </a:spcAft>
            </a:pPr>
            <a:r>
              <a:rPr lang="en-GB" sz="1800" dirty="0">
                <a:solidFill>
                  <a:srgbClr val="666666"/>
                </a:solidFill>
                <a:effectLst/>
                <a:latin typeface="Open Sans" panose="020B0606030504020204" pitchFamily="34" charset="0"/>
                <a:ea typeface="Times New Roman" panose="02020603050405020304" pitchFamily="18" charset="0"/>
              </a:rPr>
              <a:t>It is this continuous human desire to be entertained that has allowed the storytelling methods to evolve from visual to oral to written.</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1</a:t>
            </a:fld>
            <a:endParaRPr lang="en-US"/>
          </a:p>
        </p:txBody>
      </p:sp>
    </p:spTree>
    <p:extLst>
      <p:ext uri="{BB962C8B-B14F-4D97-AF65-F5344CB8AC3E}">
        <p14:creationId xmlns:p14="http://schemas.microsoft.com/office/powerpoint/2010/main" val="2254040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2" name="Rectangle 25">
            <a:extLst>
              <a:ext uri="{FF2B5EF4-FFF2-40B4-BE49-F238E27FC236}">
                <a16:creationId xmlns:a16="http://schemas.microsoft.com/office/drawing/2014/main" id="{19DD83DC-3A63-E875-0BBF-B00FC19AFB4E}"/>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1pPr>
            <a:lvl2pPr marL="37931725" indent="-37474525" eaLnBrk="0">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2pPr>
            <a:lvl3pPr eaLnBrk="0">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3pPr>
            <a:lvl4pPr eaLnBrk="0">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4pPr>
            <a:lvl5pPr eaLnBrk="0">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lnSpc>
                <a:spcPct val="96000"/>
              </a:lnSpc>
              <a:spcBef>
                <a:spcPct val="0"/>
              </a:spcBef>
              <a:spcAft>
                <a:spcPct val="0"/>
              </a:spcAft>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lnSpc>
                <a:spcPct val="96000"/>
              </a:lnSpc>
              <a:spcBef>
                <a:spcPct val="0"/>
              </a:spcBef>
              <a:spcAft>
                <a:spcPct val="0"/>
              </a:spcAft>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lnSpc>
                <a:spcPct val="96000"/>
              </a:lnSpc>
              <a:spcBef>
                <a:spcPct val="0"/>
              </a:spcBef>
              <a:spcAft>
                <a:spcPct val="0"/>
              </a:spcAft>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lnSpc>
                <a:spcPct val="96000"/>
              </a:lnSpc>
              <a:spcBef>
                <a:spcPct val="0"/>
              </a:spcBef>
              <a:spcAft>
                <a:spcPct val="0"/>
              </a:spcAft>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9pPr>
          </a:lstStyle>
          <a:p>
            <a:pPr eaLnBrk="1"/>
            <a:fld id="{28321D93-80F2-2A44-B356-B0E4808FD5F0}" type="slidenum">
              <a:rPr lang="en-GB" altLang="en-US" sz="1200">
                <a:solidFill>
                  <a:srgbClr val="000000"/>
                </a:solidFill>
                <a:latin typeface="Times New Roman" panose="02020603050405020304" pitchFamily="18" charset="0"/>
              </a:rPr>
              <a:pPr eaLnBrk="1"/>
              <a:t>4</a:t>
            </a:fld>
            <a:endParaRPr lang="en-GB" altLang="en-US" sz="1200">
              <a:solidFill>
                <a:srgbClr val="000000"/>
              </a:solidFill>
              <a:latin typeface="Times New Roman" panose="02020603050405020304" pitchFamily="18" charset="0"/>
            </a:endParaRPr>
          </a:p>
        </p:txBody>
      </p:sp>
      <p:sp>
        <p:nvSpPr>
          <p:cNvPr id="30723" name="Text Box 1">
            <a:extLst>
              <a:ext uri="{FF2B5EF4-FFF2-40B4-BE49-F238E27FC236}">
                <a16:creationId xmlns:a16="http://schemas.microsoft.com/office/drawing/2014/main" id="{950D9FC7-1244-D18A-DC5A-B081AC42E49F}"/>
              </a:ext>
            </a:extLst>
          </p:cNvPr>
          <p:cNvSpPr>
            <a:spLocks noGrp="1" noRot="1" noChangeAspect="1" noChangeArrowheads="1"/>
          </p:cNvSpPr>
          <p:nvPr>
            <p:ph type="sldImg"/>
          </p:nvPr>
        </p:nvSpPr>
        <p:spPr>
          <a:xfrm>
            <a:off x="381000" y="685800"/>
            <a:ext cx="6096000" cy="3429000"/>
          </a:xfrm>
          <a:solidFill>
            <a:srgbClr val="FFFFFF"/>
          </a:solidFill>
          <a:ln/>
        </p:spPr>
      </p:sp>
      <p:sp>
        <p:nvSpPr>
          <p:cNvPr id="30724" name="Text Box 2">
            <a:extLst>
              <a:ext uri="{FF2B5EF4-FFF2-40B4-BE49-F238E27FC236}">
                <a16:creationId xmlns:a16="http://schemas.microsoft.com/office/drawing/2014/main" id="{76D29B7F-3C9E-B68F-10B5-C6A4214DAA66}"/>
              </a:ext>
            </a:extLst>
          </p:cNvPr>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525"/>
              </a:spcBef>
              <a:tabLst>
                <a:tab pos="723900" algn="l"/>
                <a:tab pos="1447800" algn="l"/>
                <a:tab pos="2171700" algn="l"/>
                <a:tab pos="2895600" algn="l"/>
                <a:tab pos="3619500" algn="l"/>
                <a:tab pos="4343400" algn="l"/>
              </a:tabLst>
            </a:pPr>
            <a:r>
              <a:rPr lang="en-US" altLang="en-US" sz="1400">
                <a:latin typeface="Arial" panose="020B0604020202020204" pitchFamily="34" charset="0"/>
                <a:ea typeface="ＭＳ Ｐゴシック" panose="020B0600070205080204" pitchFamily="34" charset="-128"/>
              </a:rPr>
              <a:t>Limitations of human memory, sharing ideas; society to establish rule of law</a:t>
            </a:r>
            <a:br>
              <a:rPr lang="en-US" altLang="en-US" sz="1400">
                <a:latin typeface="Arial" panose="020B0604020202020204" pitchFamily="34" charset="0"/>
                <a:ea typeface="ＭＳ Ｐゴシック" panose="020B0600070205080204" pitchFamily="34" charset="-128"/>
              </a:rPr>
            </a:br>
            <a:endParaRPr lang="en-US" altLang="en-US" sz="140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959056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 </a:t>
            </a:r>
            <a:r>
              <a:rPr lang="en-US" altLang="en-US" sz="1200" dirty="0"/>
              <a:t>Egyptians –hieroglyphics</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Helvetica Neue" panose="02000503000000020004" pitchFamily="2" charset="0"/>
              </a:rPr>
              <a:t>Royal temple lintel of Amenemhat III: a rectangular limestone raised relief from a temple door lintel. The text is arranged symmetrically, with the central cartouche placed over the axis of the doorway. The text cannot be deciphered into a single sentence, since the elements are arranged according to heraldic rather than linguistic principles.</a:t>
            </a:r>
            <a:endParaRPr lang="en-US" sz="1200" dirty="0"/>
          </a:p>
          <a:p>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5</a:t>
            </a:fld>
            <a:endParaRPr lang="en-US"/>
          </a:p>
        </p:txBody>
      </p:sp>
    </p:spTree>
    <p:extLst>
      <p:ext uri="{BB962C8B-B14F-4D97-AF65-F5344CB8AC3E}">
        <p14:creationId xmlns:p14="http://schemas.microsoft.com/office/powerpoint/2010/main" val="868836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solidFill>
                  <a:srgbClr val="000000"/>
                </a:solidFill>
                <a:effectLst/>
                <a:latin typeface="Arial" panose="020B0604020202020204" pitchFamily="34" charset="0"/>
                <a:ea typeface="Times New Roman" panose="02020603050405020304" pitchFamily="18" charset="0"/>
              </a:rPr>
              <a:t>Illustrated manuscripts</a:t>
            </a:r>
            <a:br>
              <a:rPr lang="en-GB" sz="1200" dirty="0">
                <a:solidFill>
                  <a:srgbClr val="000000"/>
                </a:solidFill>
                <a:effectLst/>
                <a:latin typeface="Arial" panose="020B0604020202020204" pitchFamily="34" charset="0"/>
                <a:ea typeface="Times New Roman" panose="02020603050405020304" pitchFamily="18" charset="0"/>
              </a:rPr>
            </a:br>
            <a:br>
              <a:rPr lang="en-GB" sz="1200" dirty="0">
                <a:solidFill>
                  <a:srgbClr val="000000"/>
                </a:solidFill>
                <a:effectLst/>
                <a:latin typeface="Arial" panose="020B0604020202020204" pitchFamily="34" charset="0"/>
                <a:ea typeface="Times New Roman" panose="02020603050405020304" pitchFamily="18" charset="0"/>
              </a:rPr>
            </a:br>
            <a:r>
              <a:rPr lang="en-GB" sz="1200" dirty="0">
                <a:solidFill>
                  <a:srgbClr val="000000"/>
                </a:solidFill>
                <a:effectLst/>
                <a:latin typeface="Arial" panose="020B0604020202020204" pitchFamily="34" charset="0"/>
                <a:ea typeface="Times New Roman" panose="02020603050405020304" pitchFamily="18" charset="0"/>
              </a:rPr>
              <a:t>Both words and pictures used to illustrate concepts and communicate information</a:t>
            </a:r>
            <a:endParaRPr lang="en-US" dirty="0"/>
          </a:p>
          <a:p>
            <a:r>
              <a:rPr lang="en-US" dirty="0"/>
              <a:t>The book of </a:t>
            </a:r>
            <a:r>
              <a:rPr lang="en-US" dirty="0" err="1"/>
              <a:t>Kells</a:t>
            </a:r>
            <a:r>
              <a:rPr lang="en-US" dirty="0"/>
              <a:t> c .A.D. 794-806</a:t>
            </a:r>
          </a:p>
          <a:p>
            <a:r>
              <a:rPr lang="en-US" dirty="0"/>
              <a:t>Symbols for authors of the four gospels</a:t>
            </a:r>
          </a:p>
          <a:p>
            <a:r>
              <a:rPr lang="en-US" dirty="0"/>
              <a:t>Winged and stylized almost to abstraction</a:t>
            </a:r>
          </a:p>
          <a:p>
            <a:r>
              <a:rPr lang="en-US" dirty="0"/>
              <a:t>Matthew’s man</a:t>
            </a:r>
          </a:p>
          <a:p>
            <a:r>
              <a:rPr lang="en-US" dirty="0"/>
              <a:t>Mark’s lion</a:t>
            </a:r>
          </a:p>
          <a:p>
            <a:r>
              <a:rPr lang="en-US" dirty="0"/>
              <a:t>Luke’s Ox</a:t>
            </a:r>
          </a:p>
          <a:p>
            <a:r>
              <a:rPr lang="en-US" dirty="0"/>
              <a:t>John’s eagle </a:t>
            </a:r>
          </a:p>
          <a:p>
            <a:r>
              <a:rPr lang="en-US" dirty="0"/>
              <a:t>Float in four rectangles wrapped in a densely ornamented frame</a:t>
            </a:r>
          </a:p>
          <a:p>
            <a:r>
              <a:rPr lang="en-US" dirty="0"/>
              <a:t>(</a:t>
            </a:r>
            <a:r>
              <a:rPr lang="en-US" dirty="0" err="1"/>
              <a:t>Meggs</a:t>
            </a:r>
            <a:r>
              <a:rPr lang="en-US" dirty="0"/>
              <a:t> 2006 p49)</a:t>
            </a:r>
          </a:p>
          <a:p>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6</a:t>
            </a:fld>
            <a:endParaRPr lang="en-US"/>
          </a:p>
        </p:txBody>
      </p:sp>
    </p:spTree>
    <p:extLst>
      <p:ext uri="{BB962C8B-B14F-4D97-AF65-F5344CB8AC3E}">
        <p14:creationId xmlns:p14="http://schemas.microsoft.com/office/powerpoint/2010/main" val="2949745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13131"/>
                </a:solidFill>
                <a:effectLst/>
                <a:latin typeface="Tate regular"/>
              </a:rPr>
              <a:t>A narrative is simply a story. Narrative art is art that tells a story. Much of Western art until the twentieth century has been narrative, depicting stories from religion, myth and legend, history and literature (see. Audiences were assumed to be familiar with the stories in question.</a:t>
            </a:r>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7</a:t>
            </a:fld>
            <a:endParaRPr lang="en-US"/>
          </a:p>
        </p:txBody>
      </p:sp>
    </p:spTree>
    <p:extLst>
      <p:ext uri="{BB962C8B-B14F-4D97-AF65-F5344CB8AC3E}">
        <p14:creationId xmlns:p14="http://schemas.microsoft.com/office/powerpoint/2010/main" val="1042898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Helvetica Neue" panose="02000503000000020004" pitchFamily="2" charset="0"/>
              </a:rPr>
              <a:t>Many people are familiar with modern manga, but the art form – with its expressive lines and images – is much older than you might think. Manga’s roots can be traced back almost a thousand years to painted Japanese handscrolls</a:t>
            </a:r>
          </a:p>
          <a:p>
            <a:r>
              <a:rPr lang="en-GB" b="0" i="0" u="none" strike="noStrike" dirty="0">
                <a:solidFill>
                  <a:srgbClr val="000000"/>
                </a:solidFill>
                <a:effectLst/>
                <a:latin typeface="Helvetica Neue" panose="02000503000000020004" pitchFamily="2" charset="0"/>
              </a:rPr>
              <a:t>Around the year AD 1200, a humorous, anonymous artist produced a set of painted handscrolls that show rabbits and monkeys bathing in a river, frogs and rabbits wrestling, and other scenes where animals behave like humans. Known as the </a:t>
            </a:r>
            <a:r>
              <a:rPr lang="en-GB" b="0" i="1" u="none" strike="noStrike" dirty="0">
                <a:solidFill>
                  <a:srgbClr val="000000"/>
                </a:solidFill>
                <a:effectLst/>
                <a:latin typeface="Helvetica Neue" panose="02000503000000020004" pitchFamily="2" charset="0"/>
              </a:rPr>
              <a:t>Handscrolls of Frolicking Animals</a:t>
            </a:r>
            <a:r>
              <a:rPr lang="en-GB" b="0" i="0" u="none" strike="noStrike" dirty="0">
                <a:solidFill>
                  <a:srgbClr val="000000"/>
                </a:solidFill>
                <a:effectLst/>
                <a:latin typeface="Helvetica Neue" panose="02000503000000020004" pitchFamily="2" charset="0"/>
              </a:rPr>
              <a:t> (</a:t>
            </a:r>
            <a:r>
              <a:rPr lang="en-GB" b="0" i="1" u="none" strike="noStrike" dirty="0" err="1">
                <a:solidFill>
                  <a:srgbClr val="000000"/>
                </a:solidFill>
                <a:effectLst/>
                <a:latin typeface="Helvetica Neue" panose="02000503000000020004" pitchFamily="2" charset="0"/>
              </a:rPr>
              <a:t>Chōjū</a:t>
            </a:r>
            <a:r>
              <a:rPr lang="en-GB" b="0" i="1" u="none" strike="noStrike" dirty="0">
                <a:solidFill>
                  <a:srgbClr val="000000"/>
                </a:solidFill>
                <a:effectLst/>
                <a:latin typeface="Helvetica Neue" panose="02000503000000020004" pitchFamily="2" charset="0"/>
              </a:rPr>
              <a:t> giga</a:t>
            </a:r>
            <a:r>
              <a:rPr lang="en-GB" b="0" i="0" u="none" strike="noStrike" dirty="0">
                <a:solidFill>
                  <a:srgbClr val="000000"/>
                </a:solidFill>
                <a:effectLst/>
                <a:latin typeface="Helvetica Neue" panose="02000503000000020004" pitchFamily="2" charset="0"/>
              </a:rPr>
              <a:t>), this work is considered by some to be the foundation of modern manga. </a:t>
            </a:r>
            <a:r>
              <a:rPr lang="en-GB" b="0" i="1" u="none" strike="noStrike" dirty="0">
                <a:solidFill>
                  <a:srgbClr val="000000"/>
                </a:solidFill>
                <a:effectLst/>
                <a:latin typeface="Helvetica Neue" panose="02000503000000020004" pitchFamily="2" charset="0"/>
              </a:rPr>
              <a:t>The Tale of the Monkeys</a:t>
            </a:r>
            <a:r>
              <a:rPr lang="en-GB" b="0" i="0" u="none" strike="noStrike" dirty="0">
                <a:solidFill>
                  <a:srgbClr val="000000"/>
                </a:solidFill>
                <a:effectLst/>
                <a:latin typeface="Helvetica Neue" panose="02000503000000020004" pitchFamily="2" charset="0"/>
              </a:rPr>
              <a:t> made in the late 1500s shows monkeys acting out serious and comical human situations. It includes early examples of speech bubbles (</a:t>
            </a:r>
            <a:r>
              <a:rPr lang="en-GB" b="0" i="1" u="none" strike="noStrike" dirty="0" err="1">
                <a:solidFill>
                  <a:srgbClr val="000000"/>
                </a:solidFill>
                <a:effectLst/>
                <a:latin typeface="Helvetica Neue" panose="02000503000000020004" pitchFamily="2" charset="0"/>
              </a:rPr>
              <a:t>fukidashi</a:t>
            </a:r>
            <a:r>
              <a:rPr lang="en-GB" b="0" i="0" u="none" strike="noStrike" dirty="0">
                <a:solidFill>
                  <a:srgbClr val="000000"/>
                </a:solidFill>
                <a:effectLst/>
                <a:latin typeface="Helvetica Neue" panose="02000503000000020004" pitchFamily="2" charset="0"/>
              </a:rPr>
              <a:t>), and other techniques essential to modern manga – figures appearing multiple times within a single illustration, a strong sense of visual progression, funny details within a larger scene, and the dominance of visual action over text.</a:t>
            </a:r>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8</a:t>
            </a:fld>
            <a:endParaRPr lang="en-US"/>
          </a:p>
        </p:txBody>
      </p:sp>
    </p:spTree>
    <p:extLst>
      <p:ext uri="{BB962C8B-B14F-4D97-AF65-F5344CB8AC3E}">
        <p14:creationId xmlns:p14="http://schemas.microsoft.com/office/powerpoint/2010/main" val="16516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13131"/>
                </a:solidFill>
                <a:effectLst/>
                <a:latin typeface="Tate regular"/>
              </a:rPr>
              <a:t>Pre- Raphaelite Brotherhood</a:t>
            </a:r>
          </a:p>
          <a:p>
            <a:r>
              <a:rPr lang="en-GB" b="0" i="0" u="none" strike="noStrike" dirty="0">
                <a:solidFill>
                  <a:srgbClr val="313131"/>
                </a:solidFill>
                <a:effectLst/>
                <a:latin typeface="Tate regular"/>
              </a:rPr>
              <a:t>From about the seventeenth century </a:t>
            </a:r>
            <a:r>
              <a:rPr lang="en-GB" b="0" i="0" u="none" strike="noStrike" dirty="0">
                <a:solidFill>
                  <a:srgbClr val="232526"/>
                </a:solidFill>
                <a:effectLst/>
                <a:latin typeface="Tate regular"/>
                <a:hlinkClick r:id="rId3"/>
              </a:rPr>
              <a:t>genre</a:t>
            </a:r>
            <a:r>
              <a:rPr lang="en-GB" b="0" i="0" u="none" strike="noStrike" dirty="0">
                <a:solidFill>
                  <a:srgbClr val="313131"/>
                </a:solidFill>
                <a:effectLst/>
                <a:latin typeface="Tate regular"/>
              </a:rPr>
              <a:t> painting showed scenes and narratives of everyday life. In the Victorian age, narrative painting of everyday life subjects became hugely popular and is often considered as a category in itself (i.e. Victorian narrative painting).</a:t>
            </a:r>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9</a:t>
            </a:fld>
            <a:endParaRPr lang="en-US"/>
          </a:p>
        </p:txBody>
      </p:sp>
    </p:spTree>
    <p:extLst>
      <p:ext uri="{BB962C8B-B14F-4D97-AF65-F5344CB8AC3E}">
        <p14:creationId xmlns:p14="http://schemas.microsoft.com/office/powerpoint/2010/main" val="21586840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13131"/>
                </a:solidFill>
                <a:effectLst/>
                <a:latin typeface="Tate regular"/>
              </a:rPr>
              <a:t>In modern art, </a:t>
            </a:r>
            <a:r>
              <a:rPr lang="en-GB" b="0" i="0" u="none" strike="noStrike" dirty="0">
                <a:solidFill>
                  <a:srgbClr val="232526"/>
                </a:solidFill>
                <a:effectLst/>
                <a:latin typeface="Tate regular"/>
                <a:hlinkClick r:id="rId3"/>
              </a:rPr>
              <a:t>formalist</a:t>
            </a:r>
            <a:r>
              <a:rPr lang="en-GB" b="0" i="0" u="none" strike="noStrike" dirty="0">
                <a:solidFill>
                  <a:srgbClr val="313131"/>
                </a:solidFill>
                <a:effectLst/>
                <a:latin typeface="Tate regular"/>
              </a:rPr>
              <a:t> ideas have resulted in narrative being frowned upon. However, coded references to political or social issues, or to events in the artist’s life are still commonplace. Such works are effectively modern allegories and generally require information from the artist to be fully understood. The most famous example of this is </a:t>
            </a:r>
            <a:r>
              <a:rPr lang="en-GB" b="0" i="0" u="none" strike="noStrike" dirty="0">
                <a:solidFill>
                  <a:srgbClr val="232526"/>
                </a:solidFill>
                <a:effectLst/>
                <a:latin typeface="Tate regular"/>
                <a:hlinkClick r:id="rId4"/>
              </a:rPr>
              <a:t>Pablo Picasso’s</a:t>
            </a:r>
            <a:r>
              <a:rPr lang="en-GB" b="0" i="0" u="none" strike="noStrike" dirty="0">
                <a:solidFill>
                  <a:srgbClr val="313131"/>
                </a:solidFill>
                <a:effectLst/>
                <a:latin typeface="Tate regular"/>
              </a:rPr>
              <a:t> </a:t>
            </a:r>
            <a:r>
              <a:rPr lang="en-GB" b="0" i="1" u="none" strike="noStrike" dirty="0">
                <a:solidFill>
                  <a:srgbClr val="313131"/>
                </a:solidFill>
                <a:effectLst/>
                <a:latin typeface="Tate regular"/>
              </a:rPr>
              <a:t>Guernica</a:t>
            </a:r>
            <a:r>
              <a:rPr lang="en-GB" b="0" i="0" u="none" strike="noStrike" dirty="0">
                <a:solidFill>
                  <a:srgbClr val="313131"/>
                </a:solidFill>
                <a:effectLst/>
                <a:latin typeface="Tate regular"/>
              </a:rPr>
              <a:t>. </a:t>
            </a:r>
            <a:br>
              <a:rPr lang="en-GB" b="0" i="0" u="none" strike="noStrike" dirty="0">
                <a:solidFill>
                  <a:srgbClr val="1A1A1A"/>
                </a:solidFill>
                <a:effectLst/>
                <a:latin typeface="var(--font-family-sans-serif)"/>
                <a:hlinkClick r:id="rId5"/>
              </a:rPr>
            </a:br>
            <a:r>
              <a:rPr lang="en-GB" b="0" i="0" u="none" strike="noStrike" dirty="0">
                <a:solidFill>
                  <a:srgbClr val="1A1A1A"/>
                </a:solidFill>
                <a:effectLst/>
                <a:latin typeface="var(--font-family-sans-serif)"/>
                <a:hlinkClick r:id="rId5"/>
              </a:rPr>
              <a:t>Pablo Picasso: </a:t>
            </a:r>
            <a:r>
              <a:rPr lang="en-GB" b="0" i="1" u="none" strike="noStrike" dirty="0">
                <a:solidFill>
                  <a:srgbClr val="1A1A1A"/>
                </a:solidFill>
                <a:effectLst/>
                <a:latin typeface="var(--font-family-sans-serif)"/>
                <a:hlinkClick r:id="rId5"/>
              </a:rPr>
              <a:t>Guernica</a:t>
            </a:r>
            <a:endParaRPr lang="en-GB" b="0" i="0" u="none" strike="noStrike" dirty="0">
              <a:solidFill>
                <a:srgbClr val="1A1A1A"/>
              </a:solidFill>
              <a:effectLst/>
              <a:latin typeface="-apple-system"/>
            </a:endParaRPr>
          </a:p>
          <a:p>
            <a:pPr algn="l"/>
            <a:r>
              <a:rPr lang="en-GB" b="1" i="0" u="none" strike="noStrike" dirty="0">
                <a:solidFill>
                  <a:srgbClr val="1A1A1A"/>
                </a:solidFill>
                <a:effectLst/>
                <a:latin typeface="Georgia" panose="02040502050405020303" pitchFamily="18" charset="0"/>
              </a:rPr>
              <a:t>Guernica</a:t>
            </a:r>
            <a:r>
              <a:rPr lang="en-GB" b="0" i="0" u="none" strike="noStrike" dirty="0">
                <a:solidFill>
                  <a:srgbClr val="1A1A1A"/>
                </a:solidFill>
                <a:effectLst/>
                <a:latin typeface="Georgia" panose="02040502050405020303" pitchFamily="18" charset="0"/>
              </a:rPr>
              <a:t>, a large black-and-white </a:t>
            </a:r>
            <a:r>
              <a:rPr lang="en-GB" b="0" i="0" u="sng" strike="noStrike" dirty="0">
                <a:solidFill>
                  <a:srgbClr val="1A1A1A"/>
                </a:solidFill>
                <a:effectLst/>
                <a:latin typeface="Georgia" panose="02040502050405020303" pitchFamily="18" charset="0"/>
                <a:hlinkClick r:id="rId6"/>
              </a:rPr>
              <a:t>oil painting</a:t>
            </a:r>
            <a:r>
              <a:rPr lang="en-GB" b="0" i="0" u="none" strike="noStrike" dirty="0">
                <a:solidFill>
                  <a:srgbClr val="1A1A1A"/>
                </a:solidFill>
                <a:effectLst/>
                <a:latin typeface="Georgia" panose="02040502050405020303" pitchFamily="18" charset="0"/>
              </a:rPr>
              <a:t> executed by Spanish artist </a:t>
            </a:r>
            <a:r>
              <a:rPr lang="en-GB" b="0" i="0" u="sng" strike="noStrike" dirty="0">
                <a:solidFill>
                  <a:srgbClr val="1A1A1A"/>
                </a:solidFill>
                <a:effectLst/>
                <a:latin typeface="Georgia" panose="02040502050405020303" pitchFamily="18" charset="0"/>
                <a:hlinkClick r:id="rId7"/>
              </a:rPr>
              <a:t>Pablo Picasso</a:t>
            </a:r>
            <a:r>
              <a:rPr lang="en-GB" b="0" i="0" u="none" strike="noStrike" dirty="0">
                <a:solidFill>
                  <a:srgbClr val="1A1A1A"/>
                </a:solidFill>
                <a:effectLst/>
                <a:latin typeface="Georgia" panose="02040502050405020303" pitchFamily="18" charset="0"/>
              </a:rPr>
              <a:t> in 1937 following the German bombing of </a:t>
            </a:r>
            <a:r>
              <a:rPr lang="en-GB" b="0" i="0" u="sng" strike="noStrike" dirty="0">
                <a:solidFill>
                  <a:srgbClr val="1A1A1A"/>
                </a:solidFill>
                <a:effectLst/>
                <a:latin typeface="Georgia" panose="02040502050405020303" pitchFamily="18" charset="0"/>
                <a:hlinkClick r:id="rId8"/>
              </a:rPr>
              <a:t>Guernica</a:t>
            </a:r>
            <a:r>
              <a:rPr lang="en-GB" b="0" i="0" u="none" strike="noStrike" dirty="0">
                <a:solidFill>
                  <a:srgbClr val="1A1A1A"/>
                </a:solidFill>
                <a:effectLst/>
                <a:latin typeface="Georgia" panose="02040502050405020303" pitchFamily="18" charset="0"/>
              </a:rPr>
              <a:t>, a city in </a:t>
            </a:r>
            <a:r>
              <a:rPr lang="en-GB" b="0" i="0" u="sng" strike="noStrike" dirty="0">
                <a:solidFill>
                  <a:srgbClr val="1A1A1A"/>
                </a:solidFill>
                <a:effectLst/>
                <a:latin typeface="Georgia" panose="02040502050405020303" pitchFamily="18" charset="0"/>
                <a:hlinkClick r:id="rId9"/>
              </a:rPr>
              <a:t>Spain’s</a:t>
            </a:r>
            <a:r>
              <a:rPr lang="en-GB" b="0" i="0" u="none" strike="noStrike" dirty="0">
                <a:solidFill>
                  <a:srgbClr val="1A1A1A"/>
                </a:solidFill>
                <a:effectLst/>
                <a:latin typeface="Georgia" panose="02040502050405020303" pitchFamily="18" charset="0"/>
              </a:rPr>
              <a:t> </a:t>
            </a:r>
            <a:r>
              <a:rPr lang="en-GB" b="0" i="0" u="sng" strike="noStrike" dirty="0" err="1">
                <a:solidFill>
                  <a:srgbClr val="1A1A1A"/>
                </a:solidFill>
                <a:effectLst/>
                <a:latin typeface="Georgia" panose="02040502050405020303" pitchFamily="18" charset="0"/>
                <a:hlinkClick r:id="rId10"/>
              </a:rPr>
              <a:t>Basque</a:t>
            </a:r>
            <a:r>
              <a:rPr lang="en-GB" b="0" i="0" u="none" strike="noStrike" dirty="0" err="1">
                <a:solidFill>
                  <a:srgbClr val="1A1A1A"/>
                </a:solidFill>
                <a:effectLst/>
                <a:latin typeface="Georgia" panose="02040502050405020303" pitchFamily="18" charset="0"/>
              </a:rPr>
              <a:t>region</a:t>
            </a:r>
            <a:r>
              <a:rPr lang="en-GB" b="0" i="0" u="none" strike="noStrike" dirty="0">
                <a:solidFill>
                  <a:srgbClr val="1A1A1A"/>
                </a:solidFill>
                <a:effectLst/>
                <a:latin typeface="Georgia" panose="02040502050405020303" pitchFamily="18" charset="0"/>
              </a:rPr>
              <a:t>. The complex </a:t>
            </a:r>
            <a:r>
              <a:rPr lang="en-GB" b="0" i="0" u="sng" strike="noStrike" dirty="0">
                <a:solidFill>
                  <a:srgbClr val="1A1A1A"/>
                </a:solidFill>
                <a:effectLst/>
                <a:latin typeface="Georgia" panose="02040502050405020303" pitchFamily="18" charset="0"/>
                <a:hlinkClick r:id="rId11"/>
              </a:rPr>
              <a:t>painting</a:t>
            </a:r>
            <a:r>
              <a:rPr lang="en-GB" b="0" i="0" u="none" strike="noStrike" dirty="0">
                <a:solidFill>
                  <a:srgbClr val="1A1A1A"/>
                </a:solidFill>
                <a:effectLst/>
                <a:latin typeface="Georgia" panose="02040502050405020303" pitchFamily="18" charset="0"/>
              </a:rPr>
              <a:t> received mixed reviews when it was shown in the Spanish Republic </a:t>
            </a:r>
            <a:r>
              <a:rPr lang="en-GB" b="0" i="0" u="none" strike="noStrike" dirty="0">
                <a:solidFill>
                  <a:srgbClr val="1A1A1A"/>
                </a:solidFill>
                <a:effectLst/>
                <a:latin typeface="Georgia" panose="02040502050405020303" pitchFamily="18" charset="0"/>
                <a:hlinkClick r:id="rId12"/>
              </a:rPr>
              <a:t>Pavilion</a:t>
            </a:r>
            <a:r>
              <a:rPr lang="en-GB" b="0" i="0" u="none" strike="noStrike" dirty="0">
                <a:solidFill>
                  <a:srgbClr val="1A1A1A"/>
                </a:solidFill>
                <a:effectLst/>
                <a:latin typeface="Georgia" panose="02040502050405020303" pitchFamily="18" charset="0"/>
              </a:rPr>
              <a:t> at the </a:t>
            </a:r>
            <a:r>
              <a:rPr lang="en-GB" b="0" i="0" u="sng" strike="noStrike" dirty="0">
                <a:solidFill>
                  <a:srgbClr val="1A1A1A"/>
                </a:solidFill>
                <a:effectLst/>
                <a:latin typeface="Georgia" panose="02040502050405020303" pitchFamily="18" charset="0"/>
                <a:hlinkClick r:id="rId13"/>
              </a:rPr>
              <a:t>world’s fair</a:t>
            </a:r>
            <a:r>
              <a:rPr lang="en-GB" b="0" i="0" u="none" strike="noStrike" dirty="0">
                <a:solidFill>
                  <a:srgbClr val="1A1A1A"/>
                </a:solidFill>
                <a:effectLst/>
                <a:latin typeface="Georgia" panose="02040502050405020303" pitchFamily="18" charset="0"/>
              </a:rPr>
              <a:t> in Paris, but it became an icon as it </a:t>
            </a:r>
            <a:r>
              <a:rPr lang="en-GB" b="0" i="0" u="none" strike="noStrike" dirty="0" err="1">
                <a:solidFill>
                  <a:srgbClr val="1A1A1A"/>
                </a:solidFill>
                <a:effectLst/>
                <a:latin typeface="Georgia" panose="02040502050405020303" pitchFamily="18" charset="0"/>
              </a:rPr>
              <a:t>traveled</a:t>
            </a:r>
            <a:r>
              <a:rPr lang="en-GB" b="0" i="0" u="none" strike="noStrike" dirty="0">
                <a:solidFill>
                  <a:srgbClr val="1A1A1A"/>
                </a:solidFill>
                <a:effectLst/>
                <a:latin typeface="Georgia" panose="02040502050405020303" pitchFamily="18" charset="0"/>
              </a:rPr>
              <a:t> the world in ensuing years, raising controversies on its meaning and its rightful home.</a:t>
            </a:r>
          </a:p>
          <a:p>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10</a:t>
            </a:fld>
            <a:endParaRPr lang="en-US"/>
          </a:p>
        </p:txBody>
      </p:sp>
    </p:spTree>
    <p:extLst>
      <p:ext uri="{BB962C8B-B14F-4D97-AF65-F5344CB8AC3E}">
        <p14:creationId xmlns:p14="http://schemas.microsoft.com/office/powerpoint/2010/main" val="3537437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u="none" strike="noStrike" dirty="0">
                <a:solidFill>
                  <a:srgbClr val="666666"/>
                </a:solidFill>
                <a:effectLst/>
                <a:latin typeface="Din" pitchFamily="2" charset="0"/>
              </a:rPr>
              <a:t>The Walthamstow Tapestry</a:t>
            </a:r>
            <a:r>
              <a:rPr lang="en-GB" b="0" i="0" u="none" strike="noStrike" dirty="0">
                <a:solidFill>
                  <a:srgbClr val="666666"/>
                </a:solidFill>
                <a:effectLst/>
                <a:latin typeface="Din" pitchFamily="2" charset="0"/>
              </a:rPr>
              <a:t> explores the emotional resonance of brand names in our lives and our quasi-religious relationship to consumerism. Charting man's passage from birth to death, the tapestry is peppered with leading brands encountered along the way. Stripped of their logos and thus much of their identity, the names run alongside - often incongruous - depictions of people going about their everyday lives: walking the dog, nursing children, skateboarding, hoovering, and, of course, shopping. Perry is a great chronicler of contemporary life, in whose work sentiment and nostalgia sit subversively alongside fear and anger. In </a:t>
            </a:r>
            <a:r>
              <a:rPr lang="en-GB" b="0" i="1" u="none" strike="noStrike" dirty="0">
                <a:solidFill>
                  <a:srgbClr val="666666"/>
                </a:solidFill>
                <a:effectLst/>
                <a:latin typeface="Din" pitchFamily="2" charset="0"/>
              </a:rPr>
              <a:t>The Walthamstow Tapestry</a:t>
            </a:r>
            <a:r>
              <a:rPr lang="en-GB" b="0" i="0" u="none" strike="noStrike" dirty="0">
                <a:solidFill>
                  <a:srgbClr val="666666"/>
                </a:solidFill>
                <a:effectLst/>
                <a:latin typeface="Din" pitchFamily="2" charset="0"/>
              </a:rPr>
              <a:t> many of the world's leading names, from luxury brands such as Louis Vuitton and Tiffany to high street giants such as Marks and Spencer and IKEA, come under Perry's excoriating gaze in this cautionary and prophetic tale of modern day life. Inspired by antique batik fabrics from Malaysia as well as eastern European folk art this vast work provides a colourful, rich and complex visual journey across our contemporary landscape.</a:t>
            </a:r>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11</a:t>
            </a:fld>
            <a:endParaRPr lang="en-US"/>
          </a:p>
        </p:txBody>
      </p:sp>
    </p:spTree>
    <p:extLst>
      <p:ext uri="{BB962C8B-B14F-4D97-AF65-F5344CB8AC3E}">
        <p14:creationId xmlns:p14="http://schemas.microsoft.com/office/powerpoint/2010/main" val="1264547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452F5-E798-E1CB-AA76-E749F506C8E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BAF20EC-D3AB-9CA4-F75E-07E7A7D92F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67B9B5-AB06-DA4B-1A4D-3B607FD3D306}"/>
              </a:ext>
            </a:extLst>
          </p:cNvPr>
          <p:cNvSpPr>
            <a:spLocks noGrp="1"/>
          </p:cNvSpPr>
          <p:nvPr>
            <p:ph type="dt" sz="half" idx="10"/>
          </p:nvPr>
        </p:nvSpPr>
        <p:spPr/>
        <p:txBody>
          <a:bodyPr/>
          <a:lstStyle/>
          <a:p>
            <a:fld id="{D099F198-F1DD-9547-A271-44E2EB481526}" type="datetimeFigureOut">
              <a:rPr lang="en-US" smtClean="0"/>
              <a:t>10/9/23</a:t>
            </a:fld>
            <a:endParaRPr lang="en-US"/>
          </a:p>
        </p:txBody>
      </p:sp>
      <p:sp>
        <p:nvSpPr>
          <p:cNvPr id="5" name="Footer Placeholder 4">
            <a:extLst>
              <a:ext uri="{FF2B5EF4-FFF2-40B4-BE49-F238E27FC236}">
                <a16:creationId xmlns:a16="http://schemas.microsoft.com/office/drawing/2014/main" id="{F32B139E-DD66-1579-53C0-664BB47750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D7110D-A92A-9AFB-E67F-7851CF4FD8C0}"/>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2042772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66618-83D7-A912-39AB-CC8980EA117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1301DA-EF15-7ECD-6184-96E336B28A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0F9325-B33D-0DB7-D5B9-0291A5F7D8ED}"/>
              </a:ext>
            </a:extLst>
          </p:cNvPr>
          <p:cNvSpPr>
            <a:spLocks noGrp="1"/>
          </p:cNvSpPr>
          <p:nvPr>
            <p:ph type="dt" sz="half" idx="10"/>
          </p:nvPr>
        </p:nvSpPr>
        <p:spPr/>
        <p:txBody>
          <a:bodyPr/>
          <a:lstStyle/>
          <a:p>
            <a:fld id="{D099F198-F1DD-9547-A271-44E2EB481526}" type="datetimeFigureOut">
              <a:rPr lang="en-US" smtClean="0"/>
              <a:t>10/9/23</a:t>
            </a:fld>
            <a:endParaRPr lang="en-US"/>
          </a:p>
        </p:txBody>
      </p:sp>
      <p:sp>
        <p:nvSpPr>
          <p:cNvPr id="5" name="Footer Placeholder 4">
            <a:extLst>
              <a:ext uri="{FF2B5EF4-FFF2-40B4-BE49-F238E27FC236}">
                <a16:creationId xmlns:a16="http://schemas.microsoft.com/office/drawing/2014/main" id="{BBD558BF-5CE1-A279-FCA7-D1FE864095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6B1B01-13AE-7758-4117-E8B9D77E6978}"/>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4222518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E7DC6-1CFE-F3CD-B520-18D8DD6F837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CFA8158-E617-3F67-2EE7-CD6CF51F6A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E2762E3-9854-585B-0097-2CBDF9E8BE92}"/>
              </a:ext>
            </a:extLst>
          </p:cNvPr>
          <p:cNvSpPr>
            <a:spLocks noGrp="1"/>
          </p:cNvSpPr>
          <p:nvPr>
            <p:ph type="dt" sz="half" idx="10"/>
          </p:nvPr>
        </p:nvSpPr>
        <p:spPr/>
        <p:txBody>
          <a:bodyPr/>
          <a:lstStyle/>
          <a:p>
            <a:fld id="{D099F198-F1DD-9547-A271-44E2EB481526}" type="datetimeFigureOut">
              <a:rPr lang="en-US" smtClean="0"/>
              <a:t>10/9/23</a:t>
            </a:fld>
            <a:endParaRPr lang="en-US"/>
          </a:p>
        </p:txBody>
      </p:sp>
      <p:sp>
        <p:nvSpPr>
          <p:cNvPr id="5" name="Footer Placeholder 4">
            <a:extLst>
              <a:ext uri="{FF2B5EF4-FFF2-40B4-BE49-F238E27FC236}">
                <a16:creationId xmlns:a16="http://schemas.microsoft.com/office/drawing/2014/main" id="{4451D50A-1A2D-D59B-E0F2-049C91DBB2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CF533D-6EA0-BB02-60FD-937877470FCD}"/>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418394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9103C-4941-FF7B-A863-519F380E6A2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E5EC1EC-B176-B22D-4106-08244701DA9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EFAAB13-7CDA-42C4-9FB8-9BC0BA0CC2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B5D8F76-5762-9AAE-7426-29498F35C53B}"/>
              </a:ext>
            </a:extLst>
          </p:cNvPr>
          <p:cNvSpPr>
            <a:spLocks noGrp="1"/>
          </p:cNvSpPr>
          <p:nvPr>
            <p:ph type="dt" sz="half" idx="10"/>
          </p:nvPr>
        </p:nvSpPr>
        <p:spPr/>
        <p:txBody>
          <a:bodyPr/>
          <a:lstStyle/>
          <a:p>
            <a:fld id="{D099F198-F1DD-9547-A271-44E2EB481526}" type="datetimeFigureOut">
              <a:rPr lang="en-US" smtClean="0"/>
              <a:t>10/9/23</a:t>
            </a:fld>
            <a:endParaRPr lang="en-US"/>
          </a:p>
        </p:txBody>
      </p:sp>
      <p:sp>
        <p:nvSpPr>
          <p:cNvPr id="6" name="Footer Placeholder 5">
            <a:extLst>
              <a:ext uri="{FF2B5EF4-FFF2-40B4-BE49-F238E27FC236}">
                <a16:creationId xmlns:a16="http://schemas.microsoft.com/office/drawing/2014/main" id="{F82D5F21-55E1-0577-1546-71639BEF12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424D53-E1C6-1F74-7361-B975F646A2BC}"/>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2939559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21045-6019-BAC0-CC13-E81836F4F71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788145B-D63A-DE6B-166D-D16C603D8F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03A061-357C-76BD-6EAB-AD99A493DB0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AF86114-2CEF-7551-023E-DE6A0E246C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0873CEF-0051-F5B3-D749-BF68E432EB4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C61EF47-8D3E-3238-9F62-59B589B2FDE7}"/>
              </a:ext>
            </a:extLst>
          </p:cNvPr>
          <p:cNvSpPr>
            <a:spLocks noGrp="1"/>
          </p:cNvSpPr>
          <p:nvPr>
            <p:ph type="dt" sz="half" idx="10"/>
          </p:nvPr>
        </p:nvSpPr>
        <p:spPr/>
        <p:txBody>
          <a:bodyPr/>
          <a:lstStyle/>
          <a:p>
            <a:fld id="{D099F198-F1DD-9547-A271-44E2EB481526}" type="datetimeFigureOut">
              <a:rPr lang="en-US" smtClean="0"/>
              <a:t>10/9/23</a:t>
            </a:fld>
            <a:endParaRPr lang="en-US"/>
          </a:p>
        </p:txBody>
      </p:sp>
      <p:sp>
        <p:nvSpPr>
          <p:cNvPr id="8" name="Footer Placeholder 7">
            <a:extLst>
              <a:ext uri="{FF2B5EF4-FFF2-40B4-BE49-F238E27FC236}">
                <a16:creationId xmlns:a16="http://schemas.microsoft.com/office/drawing/2014/main" id="{88685488-B464-4B8A-AFDF-61351401BC9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937D7C2-9EA8-CBA2-6540-2221DCE4E10F}"/>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2335791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E1DE4-6D64-51DC-C0CC-AACF372EF2E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669CA1C-1A53-A547-90FC-AB216014DC5B}"/>
              </a:ext>
            </a:extLst>
          </p:cNvPr>
          <p:cNvSpPr>
            <a:spLocks noGrp="1"/>
          </p:cNvSpPr>
          <p:nvPr>
            <p:ph type="dt" sz="half" idx="10"/>
          </p:nvPr>
        </p:nvSpPr>
        <p:spPr/>
        <p:txBody>
          <a:bodyPr/>
          <a:lstStyle/>
          <a:p>
            <a:fld id="{D099F198-F1DD-9547-A271-44E2EB481526}" type="datetimeFigureOut">
              <a:rPr lang="en-US" smtClean="0"/>
              <a:t>10/9/23</a:t>
            </a:fld>
            <a:endParaRPr lang="en-US"/>
          </a:p>
        </p:txBody>
      </p:sp>
      <p:sp>
        <p:nvSpPr>
          <p:cNvPr id="4" name="Footer Placeholder 3">
            <a:extLst>
              <a:ext uri="{FF2B5EF4-FFF2-40B4-BE49-F238E27FC236}">
                <a16:creationId xmlns:a16="http://schemas.microsoft.com/office/drawing/2014/main" id="{8E9FF86F-E1F5-376A-CB21-7082594095B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D485629-11F0-C1E2-54D1-C2641B45C6FE}"/>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560741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9F9B3C-C150-86CA-5D84-51D98F45E4E0}"/>
              </a:ext>
            </a:extLst>
          </p:cNvPr>
          <p:cNvSpPr>
            <a:spLocks noGrp="1"/>
          </p:cNvSpPr>
          <p:nvPr>
            <p:ph type="dt" sz="half" idx="10"/>
          </p:nvPr>
        </p:nvSpPr>
        <p:spPr/>
        <p:txBody>
          <a:bodyPr/>
          <a:lstStyle/>
          <a:p>
            <a:fld id="{D099F198-F1DD-9547-A271-44E2EB481526}" type="datetimeFigureOut">
              <a:rPr lang="en-US" smtClean="0"/>
              <a:t>10/9/23</a:t>
            </a:fld>
            <a:endParaRPr lang="en-US"/>
          </a:p>
        </p:txBody>
      </p:sp>
      <p:sp>
        <p:nvSpPr>
          <p:cNvPr id="3" name="Footer Placeholder 2">
            <a:extLst>
              <a:ext uri="{FF2B5EF4-FFF2-40B4-BE49-F238E27FC236}">
                <a16:creationId xmlns:a16="http://schemas.microsoft.com/office/drawing/2014/main" id="{84C17116-85E1-DEC6-296D-F3C8519F4FA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2B347AC-80C0-6D8E-2B64-A69110B4CF6B}"/>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2486970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25423-374A-CD7E-E30E-CEBF332973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90EB190-EFFC-2A60-DF71-838874C316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131849E-CDA4-D50B-E622-B8F77BCC06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4B9491-A598-EF5A-1815-FAA03E995B56}"/>
              </a:ext>
            </a:extLst>
          </p:cNvPr>
          <p:cNvSpPr>
            <a:spLocks noGrp="1"/>
          </p:cNvSpPr>
          <p:nvPr>
            <p:ph type="dt" sz="half" idx="10"/>
          </p:nvPr>
        </p:nvSpPr>
        <p:spPr/>
        <p:txBody>
          <a:bodyPr/>
          <a:lstStyle/>
          <a:p>
            <a:fld id="{D099F198-F1DD-9547-A271-44E2EB481526}" type="datetimeFigureOut">
              <a:rPr lang="en-US" smtClean="0"/>
              <a:t>10/9/23</a:t>
            </a:fld>
            <a:endParaRPr lang="en-US"/>
          </a:p>
        </p:txBody>
      </p:sp>
      <p:sp>
        <p:nvSpPr>
          <p:cNvPr id="6" name="Footer Placeholder 5">
            <a:extLst>
              <a:ext uri="{FF2B5EF4-FFF2-40B4-BE49-F238E27FC236}">
                <a16:creationId xmlns:a16="http://schemas.microsoft.com/office/drawing/2014/main" id="{9DB62351-EC99-3C45-3AD5-671C3553DB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2FED75-9E74-F126-C231-D93FD09AC41C}"/>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2916143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035EF-A724-4D22-D85B-6976D4DC41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3C70AC4-458E-F5AF-E31E-A30C9B12E4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3606E89-2D30-455D-D590-0FCBF5D2B8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808A9B-52CD-24B3-24A1-C6E6C66D1A8A}"/>
              </a:ext>
            </a:extLst>
          </p:cNvPr>
          <p:cNvSpPr>
            <a:spLocks noGrp="1"/>
          </p:cNvSpPr>
          <p:nvPr>
            <p:ph type="dt" sz="half" idx="10"/>
          </p:nvPr>
        </p:nvSpPr>
        <p:spPr/>
        <p:txBody>
          <a:bodyPr/>
          <a:lstStyle/>
          <a:p>
            <a:fld id="{D099F198-F1DD-9547-A271-44E2EB481526}" type="datetimeFigureOut">
              <a:rPr lang="en-US" smtClean="0"/>
              <a:t>10/9/23</a:t>
            </a:fld>
            <a:endParaRPr lang="en-US"/>
          </a:p>
        </p:txBody>
      </p:sp>
      <p:sp>
        <p:nvSpPr>
          <p:cNvPr id="6" name="Footer Placeholder 5">
            <a:extLst>
              <a:ext uri="{FF2B5EF4-FFF2-40B4-BE49-F238E27FC236}">
                <a16:creationId xmlns:a16="http://schemas.microsoft.com/office/drawing/2014/main" id="{4535508B-4398-E627-9D8D-0A03A114F3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6C9832-588A-2E1C-F9F9-01BDB4358663}"/>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183693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4B5FB-579D-B7B9-5323-E678B4A36AE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02B1009-F357-8D4C-26C8-08A900DA142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2F3571-BB33-47EE-F65F-FD8C1D29FC1C}"/>
              </a:ext>
            </a:extLst>
          </p:cNvPr>
          <p:cNvSpPr>
            <a:spLocks noGrp="1"/>
          </p:cNvSpPr>
          <p:nvPr>
            <p:ph type="dt" sz="half" idx="10"/>
          </p:nvPr>
        </p:nvSpPr>
        <p:spPr/>
        <p:txBody>
          <a:bodyPr/>
          <a:lstStyle/>
          <a:p>
            <a:fld id="{D099F198-F1DD-9547-A271-44E2EB481526}" type="datetimeFigureOut">
              <a:rPr lang="en-US" smtClean="0"/>
              <a:t>10/9/23</a:t>
            </a:fld>
            <a:endParaRPr lang="en-US"/>
          </a:p>
        </p:txBody>
      </p:sp>
      <p:sp>
        <p:nvSpPr>
          <p:cNvPr id="5" name="Footer Placeholder 4">
            <a:extLst>
              <a:ext uri="{FF2B5EF4-FFF2-40B4-BE49-F238E27FC236}">
                <a16:creationId xmlns:a16="http://schemas.microsoft.com/office/drawing/2014/main" id="{99E8386D-68B6-CD1E-88D9-60336824A5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65912C-4224-DE90-1F28-ADD40E0BA22B}"/>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4229868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027DB1-2F24-1833-9635-0059D49FC5A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57EDC98-3C07-7662-C7C0-CA3732F333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CCA1D9-AD15-637D-F241-66803403F784}"/>
              </a:ext>
            </a:extLst>
          </p:cNvPr>
          <p:cNvSpPr>
            <a:spLocks noGrp="1"/>
          </p:cNvSpPr>
          <p:nvPr>
            <p:ph type="dt" sz="half" idx="10"/>
          </p:nvPr>
        </p:nvSpPr>
        <p:spPr/>
        <p:txBody>
          <a:bodyPr/>
          <a:lstStyle/>
          <a:p>
            <a:fld id="{D099F198-F1DD-9547-A271-44E2EB481526}" type="datetimeFigureOut">
              <a:rPr lang="en-US" smtClean="0"/>
              <a:t>10/9/23</a:t>
            </a:fld>
            <a:endParaRPr lang="en-US"/>
          </a:p>
        </p:txBody>
      </p:sp>
      <p:sp>
        <p:nvSpPr>
          <p:cNvPr id="5" name="Footer Placeholder 4">
            <a:extLst>
              <a:ext uri="{FF2B5EF4-FFF2-40B4-BE49-F238E27FC236}">
                <a16:creationId xmlns:a16="http://schemas.microsoft.com/office/drawing/2014/main" id="{6B164FF7-992F-6DB5-9DED-D226D82FAF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65CD0F-AA40-0EB3-D5D0-E6C3703F4287}"/>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2234805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13DF98-61A0-2BE3-A653-BE11B0B1BD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9293F7-E1A7-8085-1790-381B8673BB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140040-9E7B-C15A-A704-135C68A550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99F198-F1DD-9547-A271-44E2EB481526}" type="datetimeFigureOut">
              <a:rPr lang="en-US" smtClean="0"/>
              <a:t>10/9/23</a:t>
            </a:fld>
            <a:endParaRPr lang="en-US"/>
          </a:p>
        </p:txBody>
      </p:sp>
      <p:sp>
        <p:nvSpPr>
          <p:cNvPr id="5" name="Footer Placeholder 4">
            <a:extLst>
              <a:ext uri="{FF2B5EF4-FFF2-40B4-BE49-F238E27FC236}">
                <a16:creationId xmlns:a16="http://schemas.microsoft.com/office/drawing/2014/main" id="{154C11D2-268E-A0E4-EBD9-BAAE1485BB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E7F9B86-FA56-550F-DC8D-96E9ABDC81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6D5DA1-F2CC-4049-9357-9AFE24C5AC7E}" type="slidenum">
              <a:rPr lang="en-US" smtClean="0"/>
              <a:t>‹#›</a:t>
            </a:fld>
            <a:endParaRPr lang="en-US"/>
          </a:p>
        </p:txBody>
      </p:sp>
    </p:spTree>
    <p:extLst>
      <p:ext uri="{BB962C8B-B14F-4D97-AF65-F5344CB8AC3E}">
        <p14:creationId xmlns:p14="http://schemas.microsoft.com/office/powerpoint/2010/main" val="31586685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7"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oleObject" Target="../embeddings/oleObject2.bin"/><Relationship Id="rId4" Type="http://schemas.openxmlformats.org/officeDocument/2006/relationships/image" Target="../media/image2.emf"/></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tate.org.uk/art/artworks/hunt-the-awakening-conscience-t02075"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DE0B0-A025-A4CD-E73A-DD95DE7A1D8E}"/>
              </a:ext>
            </a:extLst>
          </p:cNvPr>
          <p:cNvSpPr>
            <a:spLocks noGrp="1"/>
          </p:cNvSpPr>
          <p:nvPr>
            <p:ph type="ctrTitle"/>
          </p:nvPr>
        </p:nvSpPr>
        <p:spPr/>
        <p:txBody>
          <a:bodyPr>
            <a:normAutofit/>
          </a:bodyPr>
          <a:lstStyle/>
          <a:p>
            <a:r>
              <a:rPr lang="en-GB" sz="6000" dirty="0">
                <a:solidFill>
                  <a:srgbClr val="000000"/>
                </a:solidFill>
                <a:effectLst/>
                <a:latin typeface="Arial" panose="020B0604020202020204" pitchFamily="34" charset="0"/>
                <a:ea typeface="Times New Roman" panose="02020603050405020304" pitchFamily="18" charset="0"/>
              </a:rPr>
              <a:t>Storytelling</a:t>
            </a:r>
            <a:br>
              <a:rPr lang="en-GB" sz="6000" dirty="0">
                <a:solidFill>
                  <a:srgbClr val="000000"/>
                </a:solidFill>
                <a:effectLst/>
                <a:latin typeface="Arial" panose="020B0604020202020204" pitchFamily="34" charset="0"/>
                <a:ea typeface="Times New Roman" panose="02020603050405020304" pitchFamily="18" charset="0"/>
              </a:rPr>
            </a:br>
            <a:endParaRPr lang="en-US" dirty="0"/>
          </a:p>
        </p:txBody>
      </p:sp>
    </p:spTree>
    <p:extLst>
      <p:ext uri="{BB962C8B-B14F-4D97-AF65-F5344CB8AC3E}">
        <p14:creationId xmlns:p14="http://schemas.microsoft.com/office/powerpoint/2010/main" val="2524594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579B45-68BF-7343-8A50-61DBF9608100}"/>
              </a:ext>
            </a:extLst>
          </p:cNvPr>
          <p:cNvSpPr txBox="1"/>
          <p:nvPr/>
        </p:nvSpPr>
        <p:spPr>
          <a:xfrm>
            <a:off x="900050" y="1049685"/>
            <a:ext cx="10391899" cy="4524315"/>
          </a:xfrm>
          <a:prstGeom prst="rect">
            <a:avLst/>
          </a:prstGeom>
          <a:noFill/>
        </p:spPr>
        <p:txBody>
          <a:bodyPr wrap="square">
            <a:spAutoFit/>
          </a:bodyPr>
          <a:lstStyle/>
          <a:p>
            <a:r>
              <a:rPr lang="en-GB" sz="3200" b="0" i="0" dirty="0">
                <a:solidFill>
                  <a:srgbClr val="333333"/>
                </a:solidFill>
                <a:effectLst/>
                <a:latin typeface="Arial" panose="020B0604020202020204" pitchFamily="34" charset="0"/>
                <a:cs typeface="Arial" panose="020B0604020202020204" pitchFamily="34" charset="0"/>
              </a:rPr>
              <a:t>What distinguished man from animals was the human capacity for symbolic thought, the capacity which was inseparable from the development of language in which words were not mere signals, but signifiers of something other than themselves. Yet the first symbols were animals. What distinguished men from animals was born of their relationship with them.</a:t>
            </a:r>
          </a:p>
          <a:p>
            <a:r>
              <a:rPr lang="en-GB" sz="3200" b="0" dirty="0">
                <a:solidFill>
                  <a:srgbClr val="3F4857"/>
                </a:solidFill>
                <a:effectLst/>
                <a:latin typeface="Open Sans" panose="020B0606030504020204" pitchFamily="34" charset="0"/>
              </a:rPr>
              <a:t>John Berger (2015). </a:t>
            </a:r>
            <a:r>
              <a:rPr lang="en-GB" sz="3200" b="0" i="1" dirty="0">
                <a:solidFill>
                  <a:srgbClr val="3F4857"/>
                </a:solidFill>
                <a:effectLst/>
                <a:latin typeface="Open Sans" panose="020B0606030504020204" pitchFamily="34" charset="0"/>
              </a:rPr>
              <a:t>“About Looking”, </a:t>
            </a:r>
            <a:r>
              <a:rPr lang="en-GB" sz="3200" b="0" dirty="0">
                <a:solidFill>
                  <a:srgbClr val="3F4857"/>
                </a:solidFill>
                <a:effectLst/>
                <a:latin typeface="Open Sans" panose="020B0606030504020204" pitchFamily="34" charset="0"/>
              </a:rPr>
              <a:t>p.8, Bloomsbury Publishing</a:t>
            </a: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2358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9" name="Picture 4" descr="cave_painting_l.jpg">
            <a:extLst>
              <a:ext uri="{FF2B5EF4-FFF2-40B4-BE49-F238E27FC236}">
                <a16:creationId xmlns:a16="http://schemas.microsoft.com/office/drawing/2014/main" id="{18642BAA-4C7C-2340-12BD-8ECC824DBF4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44436" y="761233"/>
            <a:ext cx="7966365" cy="5434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0" name="TextBox 5">
            <a:extLst>
              <a:ext uri="{FF2B5EF4-FFF2-40B4-BE49-F238E27FC236}">
                <a16:creationId xmlns:a16="http://schemas.microsoft.com/office/drawing/2014/main" id="{EA674DA9-B7EE-01E5-3FC3-A8C81A6EE05B}"/>
              </a:ext>
            </a:extLst>
          </p:cNvPr>
          <p:cNvSpPr txBox="1">
            <a:spLocks noChangeArrowheads="1"/>
          </p:cNvSpPr>
          <p:nvPr/>
        </p:nvSpPr>
        <p:spPr bwMode="auto">
          <a:xfrm>
            <a:off x="4413251" y="6367464"/>
            <a:ext cx="39036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800">
                <a:latin typeface="Calibri" panose="020F0502020204030204" pitchFamily="34" charset="0"/>
              </a:rPr>
              <a:t>Cave Painting Lascaux France 10,000B.C</a:t>
            </a:r>
          </a:p>
        </p:txBody>
      </p:sp>
    </p:spTree>
    <p:extLst>
      <p:ext uri="{BB962C8B-B14F-4D97-AF65-F5344CB8AC3E}">
        <p14:creationId xmlns:p14="http://schemas.microsoft.com/office/powerpoint/2010/main" val="3125651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698" name="Object 1">
            <a:extLst>
              <a:ext uri="{FF2B5EF4-FFF2-40B4-BE49-F238E27FC236}">
                <a16:creationId xmlns:a16="http://schemas.microsoft.com/office/drawing/2014/main" id="{32D5BF83-2551-2DB4-3FB5-29C0CF571D6B}"/>
              </a:ext>
            </a:extLst>
          </p:cNvPr>
          <p:cNvGraphicFramePr>
            <a:graphicFrameLocks noChangeAspect="1"/>
          </p:cNvGraphicFramePr>
          <p:nvPr>
            <p:extLst>
              <p:ext uri="{D42A27DB-BD31-4B8C-83A1-F6EECF244321}">
                <p14:modId xmlns:p14="http://schemas.microsoft.com/office/powerpoint/2010/main" val="1084198990"/>
              </p:ext>
            </p:extLst>
          </p:nvPr>
        </p:nvGraphicFramePr>
        <p:xfrm>
          <a:off x="8185027" y="3025902"/>
          <a:ext cx="2488581" cy="2740607"/>
        </p:xfrm>
        <a:graphic>
          <a:graphicData uri="http://schemas.openxmlformats.org/presentationml/2006/ole">
            <mc:AlternateContent xmlns:mc="http://schemas.openxmlformats.org/markup-compatibility/2006">
              <mc:Choice xmlns:v="urn:schemas-microsoft-com:vml" Requires="v">
                <p:oleObj r:id="rId3" imgW="2552700" imgH="2806700" progId="">
                  <p:embed/>
                </p:oleObj>
              </mc:Choice>
              <mc:Fallback>
                <p:oleObj r:id="rId3" imgW="2552700" imgH="2806700" progId="">
                  <p:embed/>
                  <p:pic>
                    <p:nvPicPr>
                      <p:cNvPr id="29698" name="Object 1">
                        <a:extLst>
                          <a:ext uri="{FF2B5EF4-FFF2-40B4-BE49-F238E27FC236}">
                            <a16:creationId xmlns:a16="http://schemas.microsoft.com/office/drawing/2014/main" id="{32D5BF83-2551-2DB4-3FB5-29C0CF571D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85027" y="3025902"/>
                        <a:ext cx="2488581" cy="274060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sp>
        <p:nvSpPr>
          <p:cNvPr id="29700" name="Rectangle 2">
            <a:extLst>
              <a:ext uri="{FF2B5EF4-FFF2-40B4-BE49-F238E27FC236}">
                <a16:creationId xmlns:a16="http://schemas.microsoft.com/office/drawing/2014/main" id="{147B01F4-A7CD-45A9-FA51-7E7281B90440}"/>
              </a:ext>
            </a:extLst>
          </p:cNvPr>
          <p:cNvSpPr>
            <a:spLocks noGrp="1" noChangeArrowheads="1"/>
          </p:cNvSpPr>
          <p:nvPr>
            <p:ph type="title"/>
          </p:nvPr>
        </p:nvSpPr>
        <p:spPr>
          <a:xfrm>
            <a:off x="763120" y="83127"/>
            <a:ext cx="5332880" cy="1313418"/>
          </a:xfrm>
          <a:solidFill>
            <a:srgbClr val="FFFFFF"/>
          </a:solidFill>
        </p:spPr>
        <p:txBody>
          <a:bodyPr vert="horz" lIns="81646" tIns="42456" rIns="81646" bIns="42456" rtlCol="0" anchor="ctr">
            <a:normAutofit/>
          </a:bodyPr>
          <a:lstStyle/>
          <a:p>
            <a:pPr>
              <a:lnSpc>
                <a:spcPct val="100000"/>
              </a:lnSpc>
              <a:tabLst>
                <a:tab pos="656722" algn="l"/>
                <a:tab pos="1313444" algn="l"/>
                <a:tab pos="1970166" algn="l"/>
                <a:tab pos="2626888" algn="l"/>
                <a:tab pos="3283610" algn="l"/>
                <a:tab pos="3940332" algn="l"/>
                <a:tab pos="4597055" algn="l"/>
                <a:tab pos="5253777" algn="l"/>
                <a:tab pos="5910499" algn="l"/>
                <a:tab pos="6567221" algn="l"/>
                <a:tab pos="7223943" algn="l"/>
              </a:tabLst>
            </a:pPr>
            <a:r>
              <a:rPr lang="en-US" altLang="en-US" dirty="0"/>
              <a:t>Writing and Alphabets</a:t>
            </a:r>
          </a:p>
        </p:txBody>
      </p:sp>
      <p:sp>
        <p:nvSpPr>
          <p:cNvPr id="29701" name="Rectangle 3">
            <a:extLst>
              <a:ext uri="{FF2B5EF4-FFF2-40B4-BE49-F238E27FC236}">
                <a16:creationId xmlns:a16="http://schemas.microsoft.com/office/drawing/2014/main" id="{4D1A0A7F-FB86-B61F-011A-80B3058FB171}"/>
              </a:ext>
            </a:extLst>
          </p:cNvPr>
          <p:cNvSpPr>
            <a:spLocks noGrp="1" noChangeArrowheads="1"/>
          </p:cNvSpPr>
          <p:nvPr>
            <p:ph idx="1"/>
          </p:nvPr>
        </p:nvSpPr>
        <p:spPr>
          <a:xfrm>
            <a:off x="236400" y="1110051"/>
            <a:ext cx="8147579" cy="2880058"/>
          </a:xfrm>
        </p:spPr>
        <p:txBody>
          <a:bodyPr vert="horz" lIns="81646" tIns="42456" rIns="81646" bIns="42456" rtlCol="0">
            <a:noAutofit/>
          </a:bodyPr>
          <a:lstStyle/>
          <a:p>
            <a:pPr marL="308199" indent="-308199">
              <a:lnSpc>
                <a:spcPct val="100000"/>
              </a:lnSpc>
              <a:spcBef>
                <a:spcPts val="454"/>
              </a:spcBef>
              <a:spcAft>
                <a:spcPct val="0"/>
              </a:spcAft>
              <a:buClr>
                <a:srgbClr val="0A0600"/>
              </a:buClr>
              <a:tabLst>
                <a:tab pos="656722" algn="l"/>
                <a:tab pos="1313444" algn="l"/>
                <a:tab pos="1970166" algn="l"/>
                <a:tab pos="2626888" algn="l"/>
                <a:tab pos="3283610" algn="l"/>
                <a:tab pos="3940332" algn="l"/>
                <a:tab pos="4597055" algn="l"/>
                <a:tab pos="5253777" algn="l"/>
                <a:tab pos="5910499" algn="l"/>
              </a:tabLst>
            </a:pPr>
            <a:r>
              <a:rPr lang="en-US" altLang="en-US" sz="2400" dirty="0"/>
              <a:t>Early human markings in Africa – 35,000 BCE – 4000 BCE</a:t>
            </a:r>
          </a:p>
          <a:p>
            <a:pPr marL="308199" indent="-308199">
              <a:lnSpc>
                <a:spcPct val="100000"/>
              </a:lnSpc>
              <a:spcBef>
                <a:spcPts val="454"/>
              </a:spcBef>
              <a:spcAft>
                <a:spcPct val="0"/>
              </a:spcAft>
              <a:buClr>
                <a:srgbClr val="0A0600"/>
              </a:buClr>
              <a:tabLst>
                <a:tab pos="656722" algn="l"/>
                <a:tab pos="1313444" algn="l"/>
                <a:tab pos="1970166" algn="l"/>
                <a:tab pos="2626888" algn="l"/>
                <a:tab pos="3283610" algn="l"/>
                <a:tab pos="3940332" algn="l"/>
                <a:tab pos="4597055" algn="l"/>
                <a:tab pos="5253777" algn="l"/>
                <a:tab pos="5910499" algn="l"/>
              </a:tabLst>
            </a:pPr>
            <a:r>
              <a:rPr lang="en-US" altLang="en-US" sz="2400" dirty="0"/>
              <a:t>Evolution to writing, symbols for spoken language</a:t>
            </a:r>
          </a:p>
          <a:p>
            <a:pPr marL="308199" indent="-308199">
              <a:lnSpc>
                <a:spcPct val="100000"/>
              </a:lnSpc>
              <a:spcBef>
                <a:spcPts val="454"/>
              </a:spcBef>
              <a:spcAft>
                <a:spcPct val="0"/>
              </a:spcAft>
              <a:buClr>
                <a:srgbClr val="0A0600"/>
              </a:buClr>
              <a:tabLst>
                <a:tab pos="656722" algn="l"/>
                <a:tab pos="1313444" algn="l"/>
                <a:tab pos="1970166" algn="l"/>
                <a:tab pos="2626888" algn="l"/>
                <a:tab pos="3283610" algn="l"/>
                <a:tab pos="3940332" algn="l"/>
                <a:tab pos="4597055" algn="l"/>
                <a:tab pos="5253777" algn="l"/>
                <a:tab pos="5910499" algn="l"/>
              </a:tabLst>
            </a:pPr>
            <a:r>
              <a:rPr lang="en-US" altLang="en-US" sz="2400" dirty="0"/>
              <a:t>2800 BCE left to right, top to bottom format</a:t>
            </a:r>
          </a:p>
          <a:p>
            <a:pPr marL="308199" indent="-308199">
              <a:lnSpc>
                <a:spcPct val="100000"/>
              </a:lnSpc>
              <a:spcBef>
                <a:spcPts val="544"/>
              </a:spcBef>
              <a:spcAft>
                <a:spcPct val="0"/>
              </a:spcAft>
              <a:buClr>
                <a:srgbClr val="0A0600"/>
              </a:buClr>
              <a:tabLst>
                <a:tab pos="656722" algn="l"/>
                <a:tab pos="1313444" algn="l"/>
                <a:tab pos="1970166" algn="l"/>
                <a:tab pos="2626888" algn="l"/>
                <a:tab pos="3283610" algn="l"/>
                <a:tab pos="3940332" algn="l"/>
                <a:tab pos="4597055" algn="l"/>
                <a:tab pos="5253777" algn="l"/>
                <a:tab pos="5910499" algn="l"/>
              </a:tabLst>
            </a:pPr>
            <a:r>
              <a:rPr lang="en-US" altLang="en-US" sz="2400" dirty="0"/>
              <a:t>Egyptians –hieroglyphics</a:t>
            </a:r>
          </a:p>
        </p:txBody>
      </p:sp>
      <p:graphicFrame>
        <p:nvGraphicFramePr>
          <p:cNvPr id="29699" name="Object 1">
            <a:extLst>
              <a:ext uri="{FF2B5EF4-FFF2-40B4-BE49-F238E27FC236}">
                <a16:creationId xmlns:a16="http://schemas.microsoft.com/office/drawing/2014/main" id="{C2D06386-94EC-1A65-F910-F55EAB4B8C7D}"/>
              </a:ext>
            </a:extLst>
          </p:cNvPr>
          <p:cNvGraphicFramePr>
            <a:graphicFrameLocks noChangeAspect="1"/>
          </p:cNvGraphicFramePr>
          <p:nvPr>
            <p:extLst>
              <p:ext uri="{D42A27DB-BD31-4B8C-83A1-F6EECF244321}">
                <p14:modId xmlns:p14="http://schemas.microsoft.com/office/powerpoint/2010/main" val="1991810509"/>
              </p:ext>
            </p:extLst>
          </p:nvPr>
        </p:nvGraphicFramePr>
        <p:xfrm>
          <a:off x="763120" y="2875407"/>
          <a:ext cx="3041599" cy="3041599"/>
        </p:xfrm>
        <a:graphic>
          <a:graphicData uri="http://schemas.openxmlformats.org/presentationml/2006/ole">
            <mc:AlternateContent xmlns:mc="http://schemas.openxmlformats.org/markup-compatibility/2006">
              <mc:Choice xmlns:v="urn:schemas-microsoft-com:vml" Requires="v">
                <p:oleObj name="Document" r:id="rId5" imgW="11176000" imgH="11176000" progId="Word.Document.8">
                  <p:embed/>
                </p:oleObj>
              </mc:Choice>
              <mc:Fallback>
                <p:oleObj name="Document" r:id="rId5" imgW="11176000" imgH="11176000" progId="Word.Document.8">
                  <p:embed/>
                  <p:pic>
                    <p:nvPicPr>
                      <p:cNvPr id="29699" name="Object 1">
                        <a:extLst>
                          <a:ext uri="{FF2B5EF4-FFF2-40B4-BE49-F238E27FC236}">
                            <a16:creationId xmlns:a16="http://schemas.microsoft.com/office/drawing/2014/main" id="{C2D06386-94EC-1A65-F910-F55EAB4B8C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3120" y="2875407"/>
                        <a:ext cx="3041599" cy="3041599"/>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pic>
        <p:nvPicPr>
          <p:cNvPr id="3" name="Picture 2" descr="A picture containing stone, building, building material&#10;&#10;Description automatically generated">
            <a:extLst>
              <a:ext uri="{FF2B5EF4-FFF2-40B4-BE49-F238E27FC236}">
                <a16:creationId xmlns:a16="http://schemas.microsoft.com/office/drawing/2014/main" id="{3820EDCC-3667-C996-6D1A-48D890A8D9E6}"/>
              </a:ext>
            </a:extLst>
          </p:cNvPr>
          <p:cNvPicPr>
            <a:picLocks noChangeAspect="1"/>
          </p:cNvPicPr>
          <p:nvPr/>
        </p:nvPicPr>
        <p:blipFill>
          <a:blip r:embed="rId7"/>
          <a:stretch>
            <a:fillRect/>
          </a:stretch>
        </p:blipFill>
        <p:spPr>
          <a:xfrm>
            <a:off x="4744855" y="3184729"/>
            <a:ext cx="2698987" cy="2422954"/>
          </a:xfrm>
          <a:prstGeom prst="rect">
            <a:avLst/>
          </a:prstGeom>
        </p:spPr>
      </p:pic>
    </p:spTree>
    <p:extLst>
      <p:ext uri="{BB962C8B-B14F-4D97-AF65-F5344CB8AC3E}">
        <p14:creationId xmlns:p14="http://schemas.microsoft.com/office/powerpoint/2010/main" val="3477465913"/>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2758ED5-07F9-559E-B56D-FBBBD6ECE330}"/>
              </a:ext>
            </a:extLst>
          </p:cNvPr>
          <p:cNvPicPr>
            <a:picLocks noChangeAspect="1"/>
          </p:cNvPicPr>
          <p:nvPr/>
        </p:nvPicPr>
        <p:blipFill>
          <a:blip r:embed="rId3"/>
          <a:stretch>
            <a:fillRect/>
          </a:stretch>
        </p:blipFill>
        <p:spPr>
          <a:xfrm>
            <a:off x="1022794" y="338588"/>
            <a:ext cx="10036856" cy="5645732"/>
          </a:xfrm>
          <a:prstGeom prst="rect">
            <a:avLst/>
          </a:prstGeom>
        </p:spPr>
      </p:pic>
      <p:sp>
        <p:nvSpPr>
          <p:cNvPr id="6" name="TextBox 5">
            <a:extLst>
              <a:ext uri="{FF2B5EF4-FFF2-40B4-BE49-F238E27FC236}">
                <a16:creationId xmlns:a16="http://schemas.microsoft.com/office/drawing/2014/main" id="{3C658ECF-9400-3AF6-1BDD-E64A76CA7783}"/>
              </a:ext>
            </a:extLst>
          </p:cNvPr>
          <p:cNvSpPr txBox="1"/>
          <p:nvPr/>
        </p:nvSpPr>
        <p:spPr>
          <a:xfrm>
            <a:off x="5462649" y="6258296"/>
            <a:ext cx="5933291" cy="369332"/>
          </a:xfrm>
          <a:prstGeom prst="rect">
            <a:avLst/>
          </a:prstGeom>
          <a:noFill/>
        </p:spPr>
        <p:txBody>
          <a:bodyPr wrap="none" rtlCol="0">
            <a:spAutoFit/>
          </a:bodyPr>
          <a:lstStyle/>
          <a:p>
            <a:r>
              <a:rPr lang="en-US" dirty="0"/>
              <a:t>https://</a:t>
            </a:r>
            <a:r>
              <a:rPr lang="en-US" dirty="0" err="1"/>
              <a:t>www.britishmuseum.org</a:t>
            </a:r>
            <a:r>
              <a:rPr lang="en-US" dirty="0"/>
              <a:t>/collection/object/Y_EA1072</a:t>
            </a:r>
          </a:p>
        </p:txBody>
      </p:sp>
    </p:spTree>
    <p:extLst>
      <p:ext uri="{BB962C8B-B14F-4D97-AF65-F5344CB8AC3E}">
        <p14:creationId xmlns:p14="http://schemas.microsoft.com/office/powerpoint/2010/main" val="23856152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wall with paintings on it&#10;&#10;Description automatically generated with low confidence">
            <a:extLst>
              <a:ext uri="{FF2B5EF4-FFF2-40B4-BE49-F238E27FC236}">
                <a16:creationId xmlns:a16="http://schemas.microsoft.com/office/drawing/2014/main" id="{64F7A7B4-4FD2-A385-4A44-E7F469B5B105}"/>
              </a:ext>
            </a:extLst>
          </p:cNvPr>
          <p:cNvPicPr>
            <a:picLocks noGrp="1" noChangeAspect="1"/>
          </p:cNvPicPr>
          <p:nvPr>
            <p:ph idx="1"/>
          </p:nvPr>
        </p:nvPicPr>
        <p:blipFill>
          <a:blip r:embed="rId3"/>
          <a:stretch>
            <a:fillRect/>
          </a:stretch>
        </p:blipFill>
        <p:spPr>
          <a:xfrm>
            <a:off x="3758406" y="190952"/>
            <a:ext cx="4675188" cy="6178663"/>
          </a:xfrm>
        </p:spPr>
      </p:pic>
      <p:sp>
        <p:nvSpPr>
          <p:cNvPr id="6" name="TextBox 5">
            <a:extLst>
              <a:ext uri="{FF2B5EF4-FFF2-40B4-BE49-F238E27FC236}">
                <a16:creationId xmlns:a16="http://schemas.microsoft.com/office/drawing/2014/main" id="{CE34E2B3-38F6-907F-E1E5-7129EF6C577E}"/>
              </a:ext>
            </a:extLst>
          </p:cNvPr>
          <p:cNvSpPr txBox="1"/>
          <p:nvPr/>
        </p:nvSpPr>
        <p:spPr>
          <a:xfrm>
            <a:off x="8588829" y="6369615"/>
            <a:ext cx="6753451" cy="369332"/>
          </a:xfrm>
          <a:prstGeom prst="rect">
            <a:avLst/>
          </a:prstGeom>
          <a:noFill/>
        </p:spPr>
        <p:txBody>
          <a:bodyPr wrap="square" rtlCol="0">
            <a:spAutoFit/>
          </a:bodyPr>
          <a:lstStyle/>
          <a:p>
            <a:r>
              <a:rPr lang="en-US" dirty="0"/>
              <a:t>The book of </a:t>
            </a:r>
            <a:r>
              <a:rPr lang="en-US" dirty="0" err="1"/>
              <a:t>Kells</a:t>
            </a:r>
            <a:r>
              <a:rPr lang="en-US" dirty="0"/>
              <a:t> c .A.D. 794-806</a:t>
            </a:r>
          </a:p>
        </p:txBody>
      </p:sp>
    </p:spTree>
    <p:extLst>
      <p:ext uri="{BB962C8B-B14F-4D97-AF65-F5344CB8AC3E}">
        <p14:creationId xmlns:p14="http://schemas.microsoft.com/office/powerpoint/2010/main" val="2066231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7" name="Picture 2">
            <a:extLst>
              <a:ext uri="{FF2B5EF4-FFF2-40B4-BE49-F238E27FC236}">
                <a16:creationId xmlns:a16="http://schemas.microsoft.com/office/drawing/2014/main" id="{BA9B40B5-EFD7-8DCA-B9FB-EB876731C9B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5169" y="365125"/>
            <a:ext cx="10552639" cy="5621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TextBox 3">
            <a:extLst>
              <a:ext uri="{FF2B5EF4-FFF2-40B4-BE49-F238E27FC236}">
                <a16:creationId xmlns:a16="http://schemas.microsoft.com/office/drawing/2014/main" id="{A3A14A51-282B-6E53-C3E3-78961E28DFF1}"/>
              </a:ext>
            </a:extLst>
          </p:cNvPr>
          <p:cNvSpPr txBox="1">
            <a:spLocks noChangeArrowheads="1"/>
          </p:cNvSpPr>
          <p:nvPr/>
        </p:nvSpPr>
        <p:spPr bwMode="auto">
          <a:xfrm>
            <a:off x="705169" y="6123543"/>
            <a:ext cx="98208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800" dirty="0">
                <a:latin typeface="Calibri" panose="020F0502020204030204" pitchFamily="34" charset="0"/>
              </a:rPr>
              <a:t>Battle of Hastings Bayeux Tapestry 1073-83 Wool embroidery on linen</a:t>
            </a:r>
          </a:p>
        </p:txBody>
      </p:sp>
    </p:spTree>
    <p:extLst>
      <p:ext uri="{BB962C8B-B14F-4D97-AF65-F5344CB8AC3E}">
        <p14:creationId xmlns:p14="http://schemas.microsoft.com/office/powerpoint/2010/main" val="3856688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ainting of monkeys and a hut&#10;&#10;Description automatically generated">
            <a:extLst>
              <a:ext uri="{FF2B5EF4-FFF2-40B4-BE49-F238E27FC236}">
                <a16:creationId xmlns:a16="http://schemas.microsoft.com/office/drawing/2014/main" id="{051C9A35-6B95-8381-81A6-D70DF3BA9032}"/>
              </a:ext>
            </a:extLst>
          </p:cNvPr>
          <p:cNvPicPr>
            <a:picLocks noChangeAspect="1"/>
          </p:cNvPicPr>
          <p:nvPr/>
        </p:nvPicPr>
        <p:blipFill>
          <a:blip r:embed="rId3"/>
          <a:stretch>
            <a:fillRect/>
          </a:stretch>
        </p:blipFill>
        <p:spPr>
          <a:xfrm>
            <a:off x="1014293" y="560614"/>
            <a:ext cx="10163414" cy="5736771"/>
          </a:xfrm>
          <a:prstGeom prst="rect">
            <a:avLst/>
          </a:prstGeom>
        </p:spPr>
      </p:pic>
      <p:sp>
        <p:nvSpPr>
          <p:cNvPr id="5" name="TextBox 4">
            <a:extLst>
              <a:ext uri="{FF2B5EF4-FFF2-40B4-BE49-F238E27FC236}">
                <a16:creationId xmlns:a16="http://schemas.microsoft.com/office/drawing/2014/main" id="{665FE49B-45F7-C1A7-D9F6-F7018FD4CB05}"/>
              </a:ext>
            </a:extLst>
          </p:cNvPr>
          <p:cNvSpPr txBox="1"/>
          <p:nvPr/>
        </p:nvSpPr>
        <p:spPr>
          <a:xfrm>
            <a:off x="8643257" y="6379029"/>
            <a:ext cx="2989729" cy="369332"/>
          </a:xfrm>
          <a:prstGeom prst="rect">
            <a:avLst/>
          </a:prstGeom>
          <a:noFill/>
        </p:spPr>
        <p:txBody>
          <a:bodyPr wrap="none" rtlCol="0">
            <a:spAutoFit/>
          </a:bodyPr>
          <a:lstStyle/>
          <a:p>
            <a:r>
              <a:rPr lang="en-GB" b="0" i="0" u="none" strike="noStrike" dirty="0">
                <a:solidFill>
                  <a:srgbClr val="000000"/>
                </a:solidFill>
                <a:effectLst/>
              </a:rPr>
              <a:t>The Tale of the Monkeys 1500</a:t>
            </a:r>
            <a:endParaRPr lang="en-US" dirty="0"/>
          </a:p>
        </p:txBody>
      </p:sp>
    </p:spTree>
    <p:extLst>
      <p:ext uri="{BB962C8B-B14F-4D97-AF65-F5344CB8AC3E}">
        <p14:creationId xmlns:p14="http://schemas.microsoft.com/office/powerpoint/2010/main" val="652317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342D87-88E1-28C8-21D1-43DB180BAE29}"/>
              </a:ext>
            </a:extLst>
          </p:cNvPr>
          <p:cNvSpPr txBox="1"/>
          <p:nvPr/>
        </p:nvSpPr>
        <p:spPr>
          <a:xfrm>
            <a:off x="6498771" y="6219149"/>
            <a:ext cx="6096000" cy="369332"/>
          </a:xfrm>
          <a:prstGeom prst="rect">
            <a:avLst/>
          </a:prstGeom>
          <a:noFill/>
        </p:spPr>
        <p:txBody>
          <a:bodyPr wrap="square">
            <a:spAutoFit/>
          </a:bodyPr>
          <a:lstStyle/>
          <a:p>
            <a:r>
              <a:rPr lang="en-GB" b="0" i="0" u="none" strike="noStrike" dirty="0">
                <a:solidFill>
                  <a:srgbClr val="313131"/>
                </a:solidFill>
                <a:effectLst/>
                <a:latin typeface="Calibri" panose="020F0502020204030204" pitchFamily="34" charset="0"/>
                <a:cs typeface="Calibri" panose="020F0502020204030204" pitchFamily="34" charset="0"/>
              </a:rPr>
              <a:t>William Holman Hunt </a:t>
            </a:r>
            <a:r>
              <a:rPr lang="en-GB" b="0" i="1" u="none" strike="noStrike" dirty="0">
                <a:solidFill>
                  <a:srgbClr val="232526"/>
                </a:solidFill>
                <a:effectLst/>
                <a:latin typeface="Calibri" panose="020F0502020204030204" pitchFamily="34" charset="0"/>
                <a:cs typeface="Calibri" panose="020F0502020204030204" pitchFamily="34" charset="0"/>
                <a:hlinkClick r:id="rId3"/>
              </a:rPr>
              <a:t>The Awakening Conscience</a:t>
            </a:r>
            <a:r>
              <a:rPr lang="en-GB" b="0" i="0" u="none" strike="noStrike" dirty="0">
                <a:solidFill>
                  <a:srgbClr val="313131"/>
                </a:solidFill>
                <a:effectLst/>
                <a:latin typeface="Calibri" panose="020F0502020204030204" pitchFamily="34" charset="0"/>
                <a:cs typeface="Calibri" panose="020F0502020204030204" pitchFamily="34" charset="0"/>
              </a:rPr>
              <a:t> (1853)</a:t>
            </a:r>
            <a:endParaRPr lang="en-US" dirty="0">
              <a:latin typeface="Calibri" panose="020F0502020204030204" pitchFamily="34" charset="0"/>
              <a:cs typeface="Calibri" panose="020F0502020204030204" pitchFamily="34" charset="0"/>
            </a:endParaRPr>
          </a:p>
        </p:txBody>
      </p:sp>
      <p:pic>
        <p:nvPicPr>
          <p:cNvPr id="5" name="Picture 4" descr="A painting of a person and person&#10;&#10;Description automatically generated">
            <a:extLst>
              <a:ext uri="{FF2B5EF4-FFF2-40B4-BE49-F238E27FC236}">
                <a16:creationId xmlns:a16="http://schemas.microsoft.com/office/drawing/2014/main" id="{E4324D00-391D-7C11-3C2F-FD8549942A24}"/>
              </a:ext>
            </a:extLst>
          </p:cNvPr>
          <p:cNvPicPr>
            <a:picLocks noChangeAspect="1"/>
          </p:cNvPicPr>
          <p:nvPr/>
        </p:nvPicPr>
        <p:blipFill>
          <a:blip r:embed="rId4"/>
          <a:stretch>
            <a:fillRect/>
          </a:stretch>
        </p:blipFill>
        <p:spPr>
          <a:xfrm>
            <a:off x="3439887" y="35163"/>
            <a:ext cx="4506686" cy="6183986"/>
          </a:xfrm>
          <a:prstGeom prst="rect">
            <a:avLst/>
          </a:prstGeom>
        </p:spPr>
      </p:pic>
    </p:spTree>
    <p:extLst>
      <p:ext uri="{BB962C8B-B14F-4D97-AF65-F5344CB8AC3E}">
        <p14:creationId xmlns:p14="http://schemas.microsoft.com/office/powerpoint/2010/main" val="2818960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ack and white painting of a person and a horse&#10;&#10;Description automatically generated">
            <a:extLst>
              <a:ext uri="{FF2B5EF4-FFF2-40B4-BE49-F238E27FC236}">
                <a16:creationId xmlns:a16="http://schemas.microsoft.com/office/drawing/2014/main" id="{E7A837DA-7494-5A5B-5D41-CEB0DC77021E}"/>
              </a:ext>
            </a:extLst>
          </p:cNvPr>
          <p:cNvPicPr>
            <a:picLocks noChangeAspect="1"/>
          </p:cNvPicPr>
          <p:nvPr/>
        </p:nvPicPr>
        <p:blipFill>
          <a:blip r:embed="rId3"/>
          <a:stretch>
            <a:fillRect/>
          </a:stretch>
        </p:blipFill>
        <p:spPr>
          <a:xfrm>
            <a:off x="587829" y="1363436"/>
            <a:ext cx="11016341" cy="4131128"/>
          </a:xfrm>
          <a:prstGeom prst="rect">
            <a:avLst/>
          </a:prstGeom>
        </p:spPr>
      </p:pic>
      <p:sp>
        <p:nvSpPr>
          <p:cNvPr id="6" name="TextBox 5">
            <a:extLst>
              <a:ext uri="{FF2B5EF4-FFF2-40B4-BE49-F238E27FC236}">
                <a16:creationId xmlns:a16="http://schemas.microsoft.com/office/drawing/2014/main" id="{29A16B11-E7DD-CC91-1A54-C78E2AE91542}"/>
              </a:ext>
            </a:extLst>
          </p:cNvPr>
          <p:cNvSpPr txBox="1"/>
          <p:nvPr/>
        </p:nvSpPr>
        <p:spPr>
          <a:xfrm>
            <a:off x="8754031" y="6139543"/>
            <a:ext cx="2850139" cy="369332"/>
          </a:xfrm>
          <a:prstGeom prst="rect">
            <a:avLst/>
          </a:prstGeom>
          <a:noFill/>
        </p:spPr>
        <p:txBody>
          <a:bodyPr wrap="none" rtlCol="0">
            <a:spAutoFit/>
          </a:bodyPr>
          <a:lstStyle/>
          <a:p>
            <a:r>
              <a:rPr lang="en-US" dirty="0"/>
              <a:t>Pablo Picasso </a:t>
            </a:r>
            <a:r>
              <a:rPr lang="en-US" i="1" dirty="0"/>
              <a:t>Guernica 1937</a:t>
            </a:r>
          </a:p>
        </p:txBody>
      </p:sp>
    </p:spTree>
    <p:extLst>
      <p:ext uri="{BB962C8B-B14F-4D97-AF65-F5344CB8AC3E}">
        <p14:creationId xmlns:p14="http://schemas.microsoft.com/office/powerpoint/2010/main" val="1803378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9FC0A-54E2-92C8-619C-2E97D3B0A999}"/>
              </a:ext>
            </a:extLst>
          </p:cNvPr>
          <p:cNvSpPr>
            <a:spLocks noGrp="1"/>
          </p:cNvSpPr>
          <p:nvPr>
            <p:ph type="title"/>
          </p:nvPr>
        </p:nvSpPr>
        <p:spPr>
          <a:xfrm>
            <a:off x="5225142" y="6116410"/>
            <a:ext cx="6966858" cy="976996"/>
          </a:xfrm>
        </p:spPr>
        <p:txBody>
          <a:bodyPr>
            <a:noAutofit/>
          </a:bodyPr>
          <a:lstStyle/>
          <a:p>
            <a:r>
              <a:rPr lang="en-GB" sz="2000" dirty="0">
                <a:solidFill>
                  <a:srgbClr val="000000"/>
                </a:solidFill>
                <a:latin typeface="+mn-lt"/>
                <a:ea typeface="Times New Roman" panose="02020603050405020304" pitchFamily="18" charset="0"/>
              </a:rPr>
              <a:t>Grayson Perry (2009)  </a:t>
            </a:r>
            <a:r>
              <a:rPr lang="en-GB" sz="2000" i="1" dirty="0">
                <a:solidFill>
                  <a:srgbClr val="000000"/>
                </a:solidFill>
                <a:effectLst/>
                <a:latin typeface="+mn-lt"/>
                <a:ea typeface="Times New Roman" panose="02020603050405020304" pitchFamily="18" charset="0"/>
              </a:rPr>
              <a:t>The Walthamstow Tapestry</a:t>
            </a:r>
            <a:r>
              <a:rPr lang="en-GB" sz="2000" dirty="0">
                <a:solidFill>
                  <a:srgbClr val="000000"/>
                </a:solidFill>
                <a:effectLst/>
                <a:latin typeface="+mn-lt"/>
                <a:ea typeface="Times New Roman" panose="02020603050405020304" pitchFamily="18" charset="0"/>
              </a:rPr>
              <a:t>, 300 x 1471 cm</a:t>
            </a:r>
            <a:br>
              <a:rPr lang="en-GB" sz="4400" dirty="0">
                <a:solidFill>
                  <a:srgbClr val="000000"/>
                </a:solidFill>
                <a:effectLst/>
                <a:latin typeface="Arial" panose="020B0604020202020204" pitchFamily="34" charset="0"/>
                <a:ea typeface="Times New Roman" panose="02020603050405020304" pitchFamily="18" charset="0"/>
              </a:rPr>
            </a:br>
            <a:endParaRPr lang="en-US" dirty="0"/>
          </a:p>
        </p:txBody>
      </p:sp>
      <p:pic>
        <p:nvPicPr>
          <p:cNvPr id="5" name="Content Placeholder 4" descr="A wall with a painting on it&#10;&#10;Description automatically generated with low confidence">
            <a:extLst>
              <a:ext uri="{FF2B5EF4-FFF2-40B4-BE49-F238E27FC236}">
                <a16:creationId xmlns:a16="http://schemas.microsoft.com/office/drawing/2014/main" id="{291E8ADB-93B8-31B6-17B5-584AB832F233}"/>
              </a:ext>
            </a:extLst>
          </p:cNvPr>
          <p:cNvPicPr>
            <a:picLocks noGrp="1" noChangeAspect="1"/>
          </p:cNvPicPr>
          <p:nvPr>
            <p:ph idx="1"/>
          </p:nvPr>
        </p:nvPicPr>
        <p:blipFill>
          <a:blip r:embed="rId3"/>
          <a:stretch>
            <a:fillRect/>
          </a:stretch>
        </p:blipFill>
        <p:spPr>
          <a:xfrm>
            <a:off x="185970" y="253092"/>
            <a:ext cx="11547183" cy="5229224"/>
          </a:xfrm>
        </p:spPr>
      </p:pic>
    </p:spTree>
    <p:extLst>
      <p:ext uri="{BB962C8B-B14F-4D97-AF65-F5344CB8AC3E}">
        <p14:creationId xmlns:p14="http://schemas.microsoft.com/office/powerpoint/2010/main" val="364450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3F0C4-93B0-C81D-9FC2-FFF2A009DA99}"/>
              </a:ext>
            </a:extLst>
          </p:cNvPr>
          <p:cNvSpPr txBox="1"/>
          <p:nvPr/>
        </p:nvSpPr>
        <p:spPr>
          <a:xfrm>
            <a:off x="1033524" y="1959429"/>
            <a:ext cx="10124951" cy="1261884"/>
          </a:xfrm>
          <a:prstGeom prst="rect">
            <a:avLst/>
          </a:prstGeom>
          <a:noFill/>
        </p:spPr>
        <p:txBody>
          <a:bodyPr wrap="none" rtlCol="0">
            <a:spAutoFit/>
          </a:bodyPr>
          <a:lstStyle/>
          <a:p>
            <a:pPr algn="ctr"/>
            <a:r>
              <a:rPr lang="en-US" sz="4000" dirty="0"/>
              <a:t>Task</a:t>
            </a:r>
          </a:p>
          <a:p>
            <a:pPr algn="ctr"/>
            <a:endParaRPr lang="en-US" dirty="0"/>
          </a:p>
          <a:p>
            <a:pPr algn="ctr"/>
            <a:r>
              <a:rPr lang="en-US" dirty="0"/>
              <a:t>Research 2 examples of Narrative art/illustration. Give a brief outline of the ‘story’ that the image is telling.</a:t>
            </a:r>
          </a:p>
        </p:txBody>
      </p:sp>
    </p:spTree>
    <p:extLst>
      <p:ext uri="{BB962C8B-B14F-4D97-AF65-F5344CB8AC3E}">
        <p14:creationId xmlns:p14="http://schemas.microsoft.com/office/powerpoint/2010/main" val="12183860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4677</TotalTime>
  <Words>1106</Words>
  <Application>Microsoft Macintosh PowerPoint</Application>
  <PresentationFormat>Widescreen</PresentationFormat>
  <Paragraphs>52</Paragraphs>
  <Slides>12</Slides>
  <Notes>9</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25" baseType="lpstr">
      <vt:lpstr>-apple-system</vt:lpstr>
      <vt:lpstr>Arial</vt:lpstr>
      <vt:lpstr>Calibri</vt:lpstr>
      <vt:lpstr>Calibri Light</vt:lpstr>
      <vt:lpstr>Din</vt:lpstr>
      <vt:lpstr>Georgia</vt:lpstr>
      <vt:lpstr>Helvetica Neue</vt:lpstr>
      <vt:lpstr>Open Sans</vt:lpstr>
      <vt:lpstr>Tate regular</vt:lpstr>
      <vt:lpstr>Times New Roman</vt:lpstr>
      <vt:lpstr>var(--font-family-sans-serif)</vt:lpstr>
      <vt:lpstr>Office Theme</vt:lpstr>
      <vt:lpstr>Document</vt:lpstr>
      <vt:lpstr>Storytelling </vt:lpstr>
      <vt:lpstr>PowerPoint Presentation</vt:lpstr>
      <vt:lpstr>PowerPoint Presentation</vt:lpstr>
      <vt:lpstr>Writing and Alphabets</vt:lpstr>
      <vt:lpstr>PowerPoint Presentation</vt:lpstr>
      <vt:lpstr>PowerPoint Presentation</vt:lpstr>
      <vt:lpstr>PowerPoint Presentation</vt:lpstr>
      <vt:lpstr>PowerPoint Presentation</vt:lpstr>
      <vt:lpstr>PowerPoint Presentation</vt:lpstr>
      <vt:lpstr>PowerPoint Presentation</vt:lpstr>
      <vt:lpstr>Grayson Perry (2009)  The Walthamstow Tapestry, 300 x 1471 cm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Storytelling Adrodd Storïau</dc:title>
  <dc:creator>Gwenllian Beynon</dc:creator>
  <cp:lastModifiedBy>Chris Harrendence</cp:lastModifiedBy>
  <cp:revision>10</cp:revision>
  <dcterms:created xsi:type="dcterms:W3CDTF">2022-10-04T20:21:01Z</dcterms:created>
  <dcterms:modified xsi:type="dcterms:W3CDTF">2023-10-10T10:35:16Z</dcterms:modified>
</cp:coreProperties>
</file>