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2"/>
  </p:notesMasterIdLst>
  <p:sldIdLst>
    <p:sldId id="332" r:id="rId2"/>
    <p:sldId id="377" r:id="rId3"/>
    <p:sldId id="538" r:id="rId4"/>
    <p:sldId id="537" r:id="rId5"/>
    <p:sldId id="559" r:id="rId6"/>
    <p:sldId id="587" r:id="rId7"/>
    <p:sldId id="581" r:id="rId8"/>
    <p:sldId id="545" r:id="rId9"/>
    <p:sldId id="546" r:id="rId10"/>
    <p:sldId id="541" r:id="rId11"/>
    <p:sldId id="539" r:id="rId12"/>
    <p:sldId id="543" r:id="rId13"/>
    <p:sldId id="547" r:id="rId14"/>
    <p:sldId id="540" r:id="rId15"/>
    <p:sldId id="553" r:id="rId16"/>
    <p:sldId id="554" r:id="rId17"/>
    <p:sldId id="555" r:id="rId18"/>
    <p:sldId id="558" r:id="rId19"/>
    <p:sldId id="282" r:id="rId20"/>
    <p:sldId id="258" r:id="rId21"/>
    <p:sldId id="271" r:id="rId22"/>
    <p:sldId id="272" r:id="rId23"/>
    <p:sldId id="566" r:id="rId24"/>
    <p:sldId id="260" r:id="rId25"/>
    <p:sldId id="263" r:id="rId26"/>
    <p:sldId id="262" r:id="rId27"/>
    <p:sldId id="261" r:id="rId28"/>
    <p:sldId id="264" r:id="rId29"/>
    <p:sldId id="275" r:id="rId30"/>
    <p:sldId id="278" r:id="rId31"/>
    <p:sldId id="266" r:id="rId32"/>
    <p:sldId id="277" r:id="rId33"/>
    <p:sldId id="268" r:id="rId34"/>
    <p:sldId id="267" r:id="rId35"/>
    <p:sldId id="269" r:id="rId36"/>
    <p:sldId id="270" r:id="rId37"/>
    <p:sldId id="276" r:id="rId38"/>
    <p:sldId id="280" r:id="rId39"/>
    <p:sldId id="257" r:id="rId40"/>
    <p:sldId id="560" r:id="rId41"/>
    <p:sldId id="561" r:id="rId42"/>
    <p:sldId id="562" r:id="rId43"/>
    <p:sldId id="563" r:id="rId44"/>
    <p:sldId id="259" r:id="rId45"/>
    <p:sldId id="564" r:id="rId46"/>
    <p:sldId id="265" r:id="rId47"/>
    <p:sldId id="565" r:id="rId48"/>
    <p:sldId id="567" r:id="rId49"/>
    <p:sldId id="274" r:id="rId50"/>
    <p:sldId id="577" r:id="rId51"/>
    <p:sldId id="569" r:id="rId52"/>
    <p:sldId id="570" r:id="rId53"/>
    <p:sldId id="571" r:id="rId54"/>
    <p:sldId id="573" r:id="rId55"/>
    <p:sldId id="572" r:id="rId56"/>
    <p:sldId id="575" r:id="rId57"/>
    <p:sldId id="578" r:id="rId58"/>
    <p:sldId id="579" r:id="rId59"/>
    <p:sldId id="574" r:id="rId60"/>
    <p:sldId id="273" r:id="rId61"/>
    <p:sldId id="549" r:id="rId62"/>
    <p:sldId id="589" r:id="rId63"/>
    <p:sldId id="590" r:id="rId64"/>
    <p:sldId id="591" r:id="rId65"/>
    <p:sldId id="582" r:id="rId66"/>
    <p:sldId id="439" r:id="rId67"/>
    <p:sldId id="592" r:id="rId68"/>
    <p:sldId id="522" r:id="rId69"/>
    <p:sldId id="528" r:id="rId70"/>
    <p:sldId id="584" r:id="rId71"/>
    <p:sldId id="593" r:id="rId72"/>
    <p:sldId id="594" r:id="rId73"/>
    <p:sldId id="595" r:id="rId74"/>
    <p:sldId id="596" r:id="rId75"/>
    <p:sldId id="599" r:id="rId76"/>
    <p:sldId id="597" r:id="rId77"/>
    <p:sldId id="598" r:id="rId78"/>
    <p:sldId id="523" r:id="rId79"/>
    <p:sldId id="397" r:id="rId80"/>
    <p:sldId id="398"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Campodonic" initials="SC" lastIdx="1" clrIdx="0">
    <p:extLst>
      <p:ext uri="{19B8F6BF-5375-455C-9EA6-DF929625EA0E}">
        <p15:presenceInfo xmlns:p15="http://schemas.microsoft.com/office/powerpoint/2012/main" userId="e28e4fc0ad077db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35"/>
    <p:restoredTop sz="94705"/>
  </p:normalViewPr>
  <p:slideViewPr>
    <p:cSldViewPr snapToGrid="0" snapToObjects="1">
      <p:cViewPr varScale="1">
        <p:scale>
          <a:sx n="84" d="100"/>
          <a:sy n="84" d="100"/>
        </p:scale>
        <p:origin x="200"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1-05T18:37:24.860" idx="1">
    <p:pos x="10" y="10"/>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1CD337-238C-2D4B-BE2E-B0907388D26C}" type="datetimeFigureOut">
              <a:rPr lang="en-US" smtClean="0"/>
              <a:t>11/11/19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C9D868-CE5A-6A41-9B3E-DF6EBDD903A2}" type="slidenum">
              <a:rPr lang="en-US" smtClean="0"/>
              <a:t>‹#›</a:t>
            </a:fld>
            <a:endParaRPr lang="en-US" dirty="0"/>
          </a:p>
        </p:txBody>
      </p:sp>
    </p:spTree>
    <p:extLst>
      <p:ext uri="{BB962C8B-B14F-4D97-AF65-F5344CB8AC3E}">
        <p14:creationId xmlns:p14="http://schemas.microsoft.com/office/powerpoint/2010/main" val="1976280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A4495-D6CE-F34F-BA20-0FE139F2ADA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F6C76C9-24B6-5A46-BB3D-EE077BD4DA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413BCDA-C376-5A4E-87EF-BDEA949BD998}"/>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5" name="Footer Placeholder 4">
            <a:extLst>
              <a:ext uri="{FF2B5EF4-FFF2-40B4-BE49-F238E27FC236}">
                <a16:creationId xmlns:a16="http://schemas.microsoft.com/office/drawing/2014/main" id="{1E9AB5D1-BDA4-2A40-92B1-6111E77946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197F7D4-6BD2-5E4A-B292-D94D0A738350}"/>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2441032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A9BF8-B433-E049-8F36-D5D2F529781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AA4B411-C949-4D4D-A013-FC6D5248696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2916BFB-1DD2-A942-9FCA-FC4E188D67BC}"/>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5" name="Footer Placeholder 4">
            <a:extLst>
              <a:ext uri="{FF2B5EF4-FFF2-40B4-BE49-F238E27FC236}">
                <a16:creationId xmlns:a16="http://schemas.microsoft.com/office/drawing/2014/main" id="{D0851E02-E379-3C4B-9A34-FBB8DC7D2B6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F8B82C6-7AE0-654B-A4C9-6C883330A061}"/>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6532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B60EF-403F-1349-A9A7-3CC577508A2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DBD89FD-82E2-E241-A039-CAA3A1C51A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6BC72EB-5671-C34A-A068-30320FE2A140}"/>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5" name="Footer Placeholder 4">
            <a:extLst>
              <a:ext uri="{FF2B5EF4-FFF2-40B4-BE49-F238E27FC236}">
                <a16:creationId xmlns:a16="http://schemas.microsoft.com/office/drawing/2014/main" id="{35CD920A-1AC0-1B4D-86DA-C0660802C7D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D35F92-64E4-2942-BC4C-CE7922F2AE46}"/>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2249323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56791-9DDE-FF48-981F-DF05FE350BF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51538D0-82CD-6E41-AFCA-587F870ADB6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78757BD-7563-0649-8B41-3CD70047750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053AEB6-7953-D441-8EFF-B383F79D577A}"/>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6" name="Footer Placeholder 5">
            <a:extLst>
              <a:ext uri="{FF2B5EF4-FFF2-40B4-BE49-F238E27FC236}">
                <a16:creationId xmlns:a16="http://schemas.microsoft.com/office/drawing/2014/main" id="{91B281A0-8C26-2448-9292-5C1D1F33F8F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C07BD1-E6D0-9140-AA29-56890F58050A}"/>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3307561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98F0-B30C-1742-9166-5823480F2DA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2A9EB79-E215-BD4B-8E5F-8926F1D951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EDA0C5D-3DB1-F044-AB6D-8B99892A68F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2C10E23-386C-0B4C-A3D8-A2C068ECD2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6B072BE-4907-0148-A080-D6E4B0B6CD2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8770493-9952-F645-A151-48A6A4BFA5CE}"/>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8" name="Footer Placeholder 7">
            <a:extLst>
              <a:ext uri="{FF2B5EF4-FFF2-40B4-BE49-F238E27FC236}">
                <a16:creationId xmlns:a16="http://schemas.microsoft.com/office/drawing/2014/main" id="{37D7283A-F1BC-3C4C-B088-C1B855B48FF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C9FCC82-AE0A-234D-A91D-658C51787452}"/>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2730799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C145D-4A38-AD49-8263-9B7CF899B91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E8E3563-0FE7-0F4B-8246-88E6090E9513}"/>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4" name="Footer Placeholder 3">
            <a:extLst>
              <a:ext uri="{FF2B5EF4-FFF2-40B4-BE49-F238E27FC236}">
                <a16:creationId xmlns:a16="http://schemas.microsoft.com/office/drawing/2014/main" id="{AFD29CB7-CDB5-DC42-B4CA-5C1377A7BCF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85321BB-2CDC-704C-93DE-470AA55D1D48}"/>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333465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A8B386-83E5-D948-A994-7DE0DEB53C83}"/>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3" name="Footer Placeholder 2">
            <a:extLst>
              <a:ext uri="{FF2B5EF4-FFF2-40B4-BE49-F238E27FC236}">
                <a16:creationId xmlns:a16="http://schemas.microsoft.com/office/drawing/2014/main" id="{C9DDB8C7-8B63-E142-9CD4-DC911D8AD91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49FF8D3-EAAD-A44E-A3BF-91D2800FE382}"/>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1815080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623AF-ECF4-6D46-A274-15622A92956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722A938-5B67-514E-BEF5-27CA13FC7A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3CC068E-F2D2-A547-BE79-5AFB15422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6324979-E162-DC4B-900D-B40094A899DD}"/>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6" name="Footer Placeholder 5">
            <a:extLst>
              <a:ext uri="{FF2B5EF4-FFF2-40B4-BE49-F238E27FC236}">
                <a16:creationId xmlns:a16="http://schemas.microsoft.com/office/drawing/2014/main" id="{199B2FB2-A753-3446-90A3-0E31D47092F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E0C0020-F1BA-8046-BF4C-D016ABB7E805}"/>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3007385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63BEF-6FA2-A444-B035-C5487148D90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568F0CF-75D1-524B-868A-A94C688AE2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B0F2C4F-B5BD-9549-B6C2-CDA28EF58A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FB01C51-D933-2649-AEC7-7D01E01EC1AB}"/>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6" name="Footer Placeholder 5">
            <a:extLst>
              <a:ext uri="{FF2B5EF4-FFF2-40B4-BE49-F238E27FC236}">
                <a16:creationId xmlns:a16="http://schemas.microsoft.com/office/drawing/2014/main" id="{DD2C8ABB-1A0C-B04B-B1D2-BC503F5CEA9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0A4C70E-F02D-8444-BC08-250F28CA007D}"/>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717264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FEEDE-7FFE-C04E-A44E-D6F940FBCE3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8430460-F104-2C46-BD47-95D5FAC2A2B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309C494-88A7-2A4B-9D31-420D3DEB9EF2}"/>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5" name="Footer Placeholder 4">
            <a:extLst>
              <a:ext uri="{FF2B5EF4-FFF2-40B4-BE49-F238E27FC236}">
                <a16:creationId xmlns:a16="http://schemas.microsoft.com/office/drawing/2014/main" id="{0A1FDBC9-3807-FC4F-A11A-D8CCDC76F14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A4347A5-EBBC-DF42-8B2D-8301ADF12703}"/>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4091760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B0B136-B659-5E40-AA03-E3CF73428B2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E621204-43D9-8146-B6A2-66096502E04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F814F0C-6E84-8245-9C52-55B1E913ED58}"/>
              </a:ext>
            </a:extLst>
          </p:cNvPr>
          <p:cNvSpPr>
            <a:spLocks noGrp="1"/>
          </p:cNvSpPr>
          <p:nvPr>
            <p:ph type="dt" sz="half" idx="10"/>
          </p:nvPr>
        </p:nvSpPr>
        <p:spPr/>
        <p:txBody>
          <a:bodyPr/>
          <a:lstStyle/>
          <a:p>
            <a:fld id="{0CFE2159-FFF6-6F42-94BA-89FD7EB7C469}" type="datetimeFigureOut">
              <a:rPr lang="en-US" smtClean="0"/>
              <a:t>11/11/19</a:t>
            </a:fld>
            <a:endParaRPr lang="en-US" dirty="0"/>
          </a:p>
        </p:txBody>
      </p:sp>
      <p:sp>
        <p:nvSpPr>
          <p:cNvPr id="5" name="Footer Placeholder 4">
            <a:extLst>
              <a:ext uri="{FF2B5EF4-FFF2-40B4-BE49-F238E27FC236}">
                <a16:creationId xmlns:a16="http://schemas.microsoft.com/office/drawing/2014/main" id="{3EB0E518-CFEB-2B43-9174-9985EDC30AE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4F8D691-96A1-C54C-AF0C-42EA4EEB5DF5}"/>
              </a:ext>
            </a:extLst>
          </p:cNvPr>
          <p:cNvSpPr>
            <a:spLocks noGrp="1"/>
          </p:cNvSpPr>
          <p:nvPr>
            <p:ph type="sldNum" sz="quarter" idx="12"/>
          </p:nvPr>
        </p:nvSpPr>
        <p:spPr/>
        <p:txBody>
          <a:bodyPr/>
          <a:lstStyle/>
          <a:p>
            <a:fld id="{F50652F9-4D61-9549-BAEA-A2605F323179}" type="slidenum">
              <a:rPr lang="en-US" smtClean="0"/>
              <a:t>‹#›</a:t>
            </a:fld>
            <a:endParaRPr lang="en-US" dirty="0"/>
          </a:p>
        </p:txBody>
      </p:sp>
    </p:spTree>
    <p:extLst>
      <p:ext uri="{BB962C8B-B14F-4D97-AF65-F5344CB8AC3E}">
        <p14:creationId xmlns:p14="http://schemas.microsoft.com/office/powerpoint/2010/main" val="1673107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BE9371-130C-2A4C-AF7F-8F2B07967E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80DC52C-44E2-B549-91C0-971038BC61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0C42B3-CC59-0C43-BA05-ED1C53FE18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FE2159-FFF6-6F42-94BA-89FD7EB7C469}" type="datetimeFigureOut">
              <a:rPr lang="en-US" smtClean="0"/>
              <a:t>11/11/19</a:t>
            </a:fld>
            <a:endParaRPr lang="en-US" dirty="0"/>
          </a:p>
        </p:txBody>
      </p:sp>
      <p:sp>
        <p:nvSpPr>
          <p:cNvPr id="5" name="Footer Placeholder 4">
            <a:extLst>
              <a:ext uri="{FF2B5EF4-FFF2-40B4-BE49-F238E27FC236}">
                <a16:creationId xmlns:a16="http://schemas.microsoft.com/office/drawing/2014/main" id="{FF5FD416-F8AF-EB47-AFE2-D8A4599A71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3C96671-5C33-5D42-9D37-A0FA47B15A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0652F9-4D61-9549-BAEA-A2605F323179}" type="slidenum">
              <a:rPr lang="en-US" smtClean="0"/>
              <a:t>‹#›</a:t>
            </a:fld>
            <a:endParaRPr lang="en-US" dirty="0"/>
          </a:p>
        </p:txBody>
      </p:sp>
    </p:spTree>
    <p:extLst>
      <p:ext uri="{BB962C8B-B14F-4D97-AF65-F5344CB8AC3E}">
        <p14:creationId xmlns:p14="http://schemas.microsoft.com/office/powerpoint/2010/main" val="2346208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tiff"/><Relationship Id="rId3" Type="http://schemas.openxmlformats.org/officeDocument/2006/relationships/image" Target="../media/image4.tiff"/><Relationship Id="rId7" Type="http://schemas.openxmlformats.org/officeDocument/2006/relationships/image" Target="../media/image8.tiff"/><Relationship Id="rId2" Type="http://schemas.openxmlformats.org/officeDocument/2006/relationships/image" Target="../media/image3.tiff"/><Relationship Id="rId1" Type="http://schemas.openxmlformats.org/officeDocument/2006/relationships/slideLayout" Target="../slideLayouts/slideLayout2.xml"/><Relationship Id="rId6" Type="http://schemas.openxmlformats.org/officeDocument/2006/relationships/image" Target="../media/image7.tiff"/><Relationship Id="rId5" Type="http://schemas.openxmlformats.org/officeDocument/2006/relationships/image" Target="../media/image6.tiff"/><Relationship Id="rId4" Type="http://schemas.openxmlformats.org/officeDocument/2006/relationships/image" Target="../media/image5.tiff"/></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ideo" Target="https://www.youtube.com/embed/bTM06NZOyDQ?feature=oembed"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hyperlink" Target="https://youtu.be/r43LhSUUGTQ"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techcrunch.com/2019/02/20/emarketer-digital-ad-forecast/" TargetMode="External"/><Relationship Id="rId2" Type="http://schemas.openxmlformats.org/officeDocument/2006/relationships/hyperlink" Target="http://emarketer.com/" TargetMode="External"/><Relationship Id="rId1" Type="http://schemas.openxmlformats.org/officeDocument/2006/relationships/slideLayout" Target="../slideLayouts/slideLayout2.xml"/><Relationship Id="rId4" Type="http://schemas.openxmlformats.org/officeDocument/2006/relationships/image" Target="../media/image13.tiff"/></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hyperlink" Target="https://retail.emarketer.com/article/more-product-searches-start-on-amazon/5b92c0e0ebd40005bc4dc7ae" TargetMode="External"/><Relationship Id="rId2" Type="http://schemas.openxmlformats.org/officeDocument/2006/relationships/hyperlink" Target="http://www.internetlivestats.com/google-search-statistics/" TargetMode="External"/><Relationship Id="rId1" Type="http://schemas.openxmlformats.org/officeDocument/2006/relationships/slideLayout" Target="../slideLayouts/slideLayout2.xml"/><Relationship Id="rId6" Type="http://schemas.openxmlformats.org/officeDocument/2006/relationships/image" Target="../media/image21.tiff"/><Relationship Id="rId5" Type="http://schemas.openxmlformats.org/officeDocument/2006/relationships/hyperlink" Target="https://www.bluecorona.com/blog/mobile-marketing-statistics" TargetMode="External"/><Relationship Id="rId4" Type="http://schemas.openxmlformats.org/officeDocument/2006/relationships/hyperlink" Target="https://www.statista.com/statistics/275814/mobile-share-of-organic-search-engine-visit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hyperlink" Target="https://youtu.be/cOTMWqwUXPU"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hyperlink" Target="https://youtu.be/stHBZGm_hMo"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tif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avocadosocial.com/latest-social-media-statistics-and-demographics-for-the-uk-in-2019/" TargetMode="External"/><Relationship Id="rId2" Type="http://schemas.openxmlformats.org/officeDocument/2006/relationships/image" Target="../media/image35.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avocadosocial.com/latest-social-media-statistics-and-demographics-for-the-uk-in-2019/" TargetMode="External"/><Relationship Id="rId2" Type="http://schemas.openxmlformats.org/officeDocument/2006/relationships/image" Target="../media/image37.tif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avocadosocial.com/latest-social-media-statistics-and-demographics-for-the-uk-in-2019/" TargetMode="External"/><Relationship Id="rId2" Type="http://schemas.openxmlformats.org/officeDocument/2006/relationships/image" Target="../media/image38.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avocadosocial.com/latest-social-media-statistics-and-demographics-for-the-uk-in-2019/" TargetMode="External"/><Relationship Id="rId2" Type="http://schemas.openxmlformats.org/officeDocument/2006/relationships/image" Target="../media/image39.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tif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4.tif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5.tif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6.tif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7.tif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tif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3" Type="http://schemas.openxmlformats.org/officeDocument/2006/relationships/hyperlink" Target="https://us.business.trustpilot.com/reviews/why-a-personalized-consumer-experience-matters-in-the-ecommerce-world" TargetMode="External"/><Relationship Id="rId2" Type="http://schemas.openxmlformats.org/officeDocument/2006/relationships/hyperlink" Target="https://www.slideshare.net/RightNow/2011-customer-experience-impact-report/5" TargetMode="Externa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hyperlink" Target="https://www.jdpower.com/business/press-releases/2013-social-media-benchmark-study"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53.tif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4.tiff"/><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55.tif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s://youtu.be/koPmuEyP3a0"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7.tif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8.tif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9.tif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0.tiff"/><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61.tif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2.tif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3.tif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4.tif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5.tif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7.tif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8.tif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9.tif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0.tif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1.tif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hyperlink" Target="https://www.youtube.com/watch?v=GH1TXfQSwUQ"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3.tif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4.tif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tif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7.tif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8.tif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9.tif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0.tif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1.tif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3.tif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4.tiff"/><Relationship Id="rId2" Type="http://schemas.openxmlformats.org/officeDocument/2006/relationships/hyperlink" Target="http://spiegel.medill.northwestern.edu/online-reviews/"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5.tiff"/><Relationship Id="rId2" Type="http://schemas.openxmlformats.org/officeDocument/2006/relationships/hyperlink" Target="https://youtu.be/Kj7Dm_i-OoM"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youtu.be/lUal_Lrhec0" TargetMode="External"/><Relationship Id="rId2" Type="http://schemas.openxmlformats.org/officeDocument/2006/relationships/hyperlink" Target="https://vimeo.com/346186764" TargetMode="External"/><Relationship Id="rId1" Type="http://schemas.openxmlformats.org/officeDocument/2006/relationships/slideLayout" Target="../slideLayouts/slideLayout2.xml"/><Relationship Id="rId4" Type="http://schemas.openxmlformats.org/officeDocument/2006/relationships/image" Target="../media/image86.tiff"/></Relationships>
</file>

<file path=ppt/slides/_rels/slide74.xml.rels><?xml version="1.0" encoding="UTF-8" standalone="yes"?>
<Relationships xmlns="http://schemas.openxmlformats.org/package/2006/relationships"><Relationship Id="rId3" Type="http://schemas.openxmlformats.org/officeDocument/2006/relationships/hyperlink" Target="https://youtu.be/HoSjmiVLsLU" TargetMode="External"/><Relationship Id="rId2" Type="http://schemas.openxmlformats.org/officeDocument/2006/relationships/hyperlink" Target="https://youtu.be/Go9rf9GmYpM" TargetMode="External"/><Relationship Id="rId1" Type="http://schemas.openxmlformats.org/officeDocument/2006/relationships/slideLayout" Target="../slideLayouts/slideLayout2.xml"/><Relationship Id="rId4" Type="http://schemas.openxmlformats.org/officeDocument/2006/relationships/image" Target="../media/image87.tiff"/></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image" Target="../media/image88.tif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adastrauk.com/content-marketing-sales-funnel/" TargetMode="External"/><Relationship Id="rId2" Type="http://schemas.openxmlformats.org/officeDocument/2006/relationships/image" Target="../media/image89.tif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92.tif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133F2741-121C-8C4B-834C-4DA34801A4E9}"/>
              </a:ext>
            </a:extLst>
          </p:cNvPr>
          <p:cNvPicPr>
            <a:picLocks noChangeAspect="1"/>
          </p:cNvPicPr>
          <p:nvPr/>
        </p:nvPicPr>
        <p:blipFill rotWithShape="1">
          <a:blip r:embed="rId2">
            <a:alphaModFix amt="50000"/>
          </a:blip>
          <a:srcRect t="5298" b="19702"/>
          <a:stretch/>
        </p:blipFill>
        <p:spPr>
          <a:xfrm>
            <a:off x="20" y="1"/>
            <a:ext cx="12191980" cy="6857999"/>
          </a:xfrm>
          <a:prstGeom prst="rect">
            <a:avLst/>
          </a:prstGeom>
        </p:spPr>
      </p:pic>
      <p:sp>
        <p:nvSpPr>
          <p:cNvPr id="2" name="Rectangle 2">
            <a:extLst>
              <a:ext uri="{FF2B5EF4-FFF2-40B4-BE49-F238E27FC236}">
                <a16:creationId xmlns:a16="http://schemas.microsoft.com/office/drawing/2014/main" id="{76A96210-F607-C448-B052-F03DC5E95E31}"/>
              </a:ext>
            </a:extLst>
          </p:cNvPr>
          <p:cNvSpPr>
            <a:spLocks noGrp="1" noChangeArrowheads="1"/>
          </p:cNvSpPr>
          <p:nvPr>
            <p:ph type="ctrTitle"/>
          </p:nvPr>
        </p:nvSpPr>
        <p:spPr>
          <a:xfrm>
            <a:off x="1302328" y="1978740"/>
            <a:ext cx="9144000" cy="2900518"/>
          </a:xfrm>
        </p:spPr>
        <p:txBody>
          <a:bodyPr>
            <a:normAutofit/>
          </a:bodyPr>
          <a:lstStyle/>
          <a:p>
            <a:pPr eaLnBrk="1" hangingPunct="1"/>
            <a:r>
              <a:rPr lang="en-GB" altLang="en-US" sz="5100" b="1" dirty="0">
                <a:solidFill>
                  <a:srgbClr val="FFFFFF"/>
                </a:solidFill>
              </a:rPr>
              <a:t>Changes in media, emerging technologies, Marketing Communications &amp; Digital technology</a:t>
            </a:r>
          </a:p>
        </p:txBody>
      </p:sp>
    </p:spTree>
    <p:extLst>
      <p:ext uri="{BB962C8B-B14F-4D97-AF65-F5344CB8AC3E}">
        <p14:creationId xmlns:p14="http://schemas.microsoft.com/office/powerpoint/2010/main" val="30578017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2D56256-7297-AE4A-B789-D7E310AF7B9C}"/>
              </a:ext>
            </a:extLst>
          </p:cNvPr>
          <p:cNvSpPr>
            <a:spLocks noGrp="1"/>
          </p:cNvSpPr>
          <p:nvPr>
            <p:ph type="title"/>
          </p:nvPr>
        </p:nvSpPr>
        <p:spPr>
          <a:xfrm>
            <a:off x="4965430" y="629268"/>
            <a:ext cx="6586491" cy="1286160"/>
          </a:xfrm>
        </p:spPr>
        <p:txBody>
          <a:bodyPr anchor="b">
            <a:normAutofit/>
          </a:bodyPr>
          <a:lstStyle/>
          <a:p>
            <a:r>
              <a:rPr lang="en-GB" altLang="en-US" dirty="0"/>
              <a:t>Questions for today</a:t>
            </a:r>
          </a:p>
        </p:txBody>
      </p:sp>
      <p:pic>
        <p:nvPicPr>
          <p:cNvPr id="2" name="Picture 1">
            <a:extLst>
              <a:ext uri="{FF2B5EF4-FFF2-40B4-BE49-F238E27FC236}">
                <a16:creationId xmlns:a16="http://schemas.microsoft.com/office/drawing/2014/main" id="{B990F1C8-4BB9-AB47-BA03-8B784A6E5E39}"/>
              </a:ext>
            </a:extLst>
          </p:cNvPr>
          <p:cNvPicPr>
            <a:picLocks noChangeAspect="1"/>
          </p:cNvPicPr>
          <p:nvPr/>
        </p:nvPicPr>
        <p:blipFill rotWithShape="1">
          <a:blip r:embed="rId2"/>
          <a:srcRect t="1248" r="2" b="2"/>
          <a:stretch/>
        </p:blipFill>
        <p:spPr>
          <a:xfrm>
            <a:off x="20" y="10"/>
            <a:ext cx="4635571" cy="6857990"/>
          </a:xfrm>
          <a:prstGeom prst="rect">
            <a:avLst/>
          </a:prstGeom>
          <a:effectLst/>
        </p:spPr>
      </p:pic>
      <p:cxnSp>
        <p:nvCxnSpPr>
          <p:cNvPr id="72" name="Straight Connector 7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8DE2EE"/>
            </a:solidFill>
          </a:ln>
        </p:spPr>
        <p:style>
          <a:lnRef idx="1">
            <a:schemeClr val="accent1"/>
          </a:lnRef>
          <a:fillRef idx="0">
            <a:schemeClr val="accent1"/>
          </a:fillRef>
          <a:effectRef idx="0">
            <a:schemeClr val="accent1"/>
          </a:effectRef>
          <a:fontRef idx="minor">
            <a:schemeClr val="tx1"/>
          </a:fontRef>
        </p:style>
      </p:cxnSp>
      <p:sp>
        <p:nvSpPr>
          <p:cNvPr id="17411" name="Content Placeholder 2">
            <a:extLst>
              <a:ext uri="{FF2B5EF4-FFF2-40B4-BE49-F238E27FC236}">
                <a16:creationId xmlns:a16="http://schemas.microsoft.com/office/drawing/2014/main" id="{346277CF-3D5F-D041-9FAA-3F641B4696B4}"/>
              </a:ext>
            </a:extLst>
          </p:cNvPr>
          <p:cNvSpPr>
            <a:spLocks noGrp="1"/>
          </p:cNvSpPr>
          <p:nvPr>
            <p:ph idx="1"/>
          </p:nvPr>
        </p:nvSpPr>
        <p:spPr>
          <a:xfrm>
            <a:off x="4965431" y="2438400"/>
            <a:ext cx="6586489" cy="3785419"/>
          </a:xfrm>
        </p:spPr>
        <p:txBody>
          <a:bodyPr>
            <a:normAutofit/>
          </a:bodyPr>
          <a:lstStyle/>
          <a:p>
            <a:r>
              <a:rPr lang="en-GB" altLang="en-US" sz="2000" dirty="0"/>
              <a:t>How are marketing communications changing?</a:t>
            </a:r>
          </a:p>
          <a:p>
            <a:r>
              <a:rPr lang="en-US" altLang="en-US" sz="2000" dirty="0"/>
              <a:t>How are organisations using digital technology to support their marketing?</a:t>
            </a:r>
            <a:endParaRPr lang="en-GB" altLang="en-US" sz="2000" dirty="0"/>
          </a:p>
          <a:p>
            <a:r>
              <a:rPr lang="en-GB" altLang="en-US" sz="2000" dirty="0"/>
              <a:t>How will it affect you as marketers or managers?</a:t>
            </a:r>
          </a:p>
          <a:p>
            <a:r>
              <a:rPr lang="en-GB" altLang="en-US" sz="2000" dirty="0"/>
              <a:t>How can we give a personalisaed experience</a:t>
            </a:r>
          </a:p>
          <a:p>
            <a:r>
              <a:rPr lang="en-GB" altLang="en-US" sz="2000" dirty="0"/>
              <a:t>What is block chain, AR, VR and web 3.0?</a:t>
            </a:r>
          </a:p>
        </p:txBody>
      </p:sp>
    </p:spTree>
    <p:extLst>
      <p:ext uri="{BB962C8B-B14F-4D97-AF65-F5344CB8AC3E}">
        <p14:creationId xmlns:p14="http://schemas.microsoft.com/office/powerpoint/2010/main" val="2609846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1FA92-29D2-4F4A-B4D7-1D2D48F0EE25}"/>
              </a:ext>
            </a:extLst>
          </p:cNvPr>
          <p:cNvSpPr>
            <a:spLocks noGrp="1"/>
          </p:cNvSpPr>
          <p:nvPr>
            <p:ph type="title"/>
          </p:nvPr>
        </p:nvSpPr>
        <p:spPr/>
        <p:txBody>
          <a:bodyPr>
            <a:normAutofit fontScale="90000"/>
          </a:bodyPr>
          <a:lstStyle/>
          <a:p>
            <a:br>
              <a:rPr lang="en-US" dirty="0"/>
            </a:br>
            <a:r>
              <a:rPr lang="en-US" dirty="0"/>
              <a:t>WARM UP! The world we live in has changed</a:t>
            </a:r>
            <a:br>
              <a:rPr lang="en-US" dirty="0"/>
            </a:br>
            <a:r>
              <a:rPr lang="en-US" dirty="0"/>
              <a:t>How many do you know?…</a:t>
            </a:r>
            <a:br>
              <a:rPr lang="en-US" dirty="0"/>
            </a:br>
            <a:endParaRPr lang="en-US" dirty="0"/>
          </a:p>
        </p:txBody>
      </p:sp>
      <p:pic>
        <p:nvPicPr>
          <p:cNvPr id="7" name="Content Placeholder 6">
            <a:extLst>
              <a:ext uri="{FF2B5EF4-FFF2-40B4-BE49-F238E27FC236}">
                <a16:creationId xmlns:a16="http://schemas.microsoft.com/office/drawing/2014/main" id="{4F44AAE2-B28A-F940-8BBB-006F5E458424}"/>
              </a:ext>
            </a:extLst>
          </p:cNvPr>
          <p:cNvPicPr>
            <a:picLocks noGrp="1" noChangeAspect="1"/>
          </p:cNvPicPr>
          <p:nvPr>
            <p:ph idx="1"/>
          </p:nvPr>
        </p:nvPicPr>
        <p:blipFill>
          <a:blip r:embed="rId2"/>
          <a:stretch>
            <a:fillRect/>
          </a:stretch>
        </p:blipFill>
        <p:spPr>
          <a:xfrm>
            <a:off x="0" y="4042441"/>
            <a:ext cx="2686050" cy="2686050"/>
          </a:xfrm>
          <a:prstGeom prst="rect">
            <a:avLst/>
          </a:prstGeom>
        </p:spPr>
      </p:pic>
      <p:pic>
        <p:nvPicPr>
          <p:cNvPr id="8" name="Picture 7">
            <a:extLst>
              <a:ext uri="{FF2B5EF4-FFF2-40B4-BE49-F238E27FC236}">
                <a16:creationId xmlns:a16="http://schemas.microsoft.com/office/drawing/2014/main" id="{AD59469E-F713-764C-87DC-8DE13118C859}"/>
              </a:ext>
            </a:extLst>
          </p:cNvPr>
          <p:cNvPicPr>
            <a:picLocks noChangeAspect="1"/>
          </p:cNvPicPr>
          <p:nvPr/>
        </p:nvPicPr>
        <p:blipFill>
          <a:blip r:embed="rId3"/>
          <a:stretch>
            <a:fillRect/>
          </a:stretch>
        </p:blipFill>
        <p:spPr>
          <a:xfrm>
            <a:off x="2686050" y="4789391"/>
            <a:ext cx="2871787" cy="1608201"/>
          </a:xfrm>
          <a:prstGeom prst="rect">
            <a:avLst/>
          </a:prstGeom>
        </p:spPr>
      </p:pic>
      <p:pic>
        <p:nvPicPr>
          <p:cNvPr id="9" name="Picture 8">
            <a:extLst>
              <a:ext uri="{FF2B5EF4-FFF2-40B4-BE49-F238E27FC236}">
                <a16:creationId xmlns:a16="http://schemas.microsoft.com/office/drawing/2014/main" id="{00BBB6F9-A330-FC46-A21C-A77DDF087DE2}"/>
              </a:ext>
            </a:extLst>
          </p:cNvPr>
          <p:cNvPicPr>
            <a:picLocks noChangeAspect="1"/>
          </p:cNvPicPr>
          <p:nvPr/>
        </p:nvPicPr>
        <p:blipFill>
          <a:blip r:embed="rId4"/>
          <a:stretch>
            <a:fillRect/>
          </a:stretch>
        </p:blipFill>
        <p:spPr>
          <a:xfrm>
            <a:off x="5900738" y="4257612"/>
            <a:ext cx="3011487" cy="2255708"/>
          </a:xfrm>
          <a:prstGeom prst="rect">
            <a:avLst/>
          </a:prstGeom>
        </p:spPr>
      </p:pic>
      <p:pic>
        <p:nvPicPr>
          <p:cNvPr id="10" name="Picture 9">
            <a:extLst>
              <a:ext uri="{FF2B5EF4-FFF2-40B4-BE49-F238E27FC236}">
                <a16:creationId xmlns:a16="http://schemas.microsoft.com/office/drawing/2014/main" id="{D3136CAB-C09A-EE4F-BDC2-E606F4509245}"/>
              </a:ext>
            </a:extLst>
          </p:cNvPr>
          <p:cNvPicPr>
            <a:picLocks noChangeAspect="1"/>
          </p:cNvPicPr>
          <p:nvPr/>
        </p:nvPicPr>
        <p:blipFill>
          <a:blip r:embed="rId5"/>
          <a:stretch>
            <a:fillRect/>
          </a:stretch>
        </p:blipFill>
        <p:spPr>
          <a:xfrm>
            <a:off x="838200" y="1805750"/>
            <a:ext cx="3479800" cy="2336800"/>
          </a:xfrm>
          <a:prstGeom prst="rect">
            <a:avLst/>
          </a:prstGeom>
        </p:spPr>
      </p:pic>
      <p:pic>
        <p:nvPicPr>
          <p:cNvPr id="11" name="Picture 10">
            <a:extLst>
              <a:ext uri="{FF2B5EF4-FFF2-40B4-BE49-F238E27FC236}">
                <a16:creationId xmlns:a16="http://schemas.microsoft.com/office/drawing/2014/main" id="{F916FAC1-4C0A-B242-A2FA-01E692F62239}"/>
              </a:ext>
            </a:extLst>
          </p:cNvPr>
          <p:cNvPicPr>
            <a:picLocks noChangeAspect="1"/>
          </p:cNvPicPr>
          <p:nvPr/>
        </p:nvPicPr>
        <p:blipFill>
          <a:blip r:embed="rId6"/>
          <a:stretch>
            <a:fillRect/>
          </a:stretch>
        </p:blipFill>
        <p:spPr>
          <a:xfrm>
            <a:off x="4590256" y="2109365"/>
            <a:ext cx="3011487" cy="1729570"/>
          </a:xfrm>
          <a:prstGeom prst="rect">
            <a:avLst/>
          </a:prstGeom>
        </p:spPr>
      </p:pic>
      <p:pic>
        <p:nvPicPr>
          <p:cNvPr id="12" name="Picture 11">
            <a:extLst>
              <a:ext uri="{FF2B5EF4-FFF2-40B4-BE49-F238E27FC236}">
                <a16:creationId xmlns:a16="http://schemas.microsoft.com/office/drawing/2014/main" id="{8770BB29-07BD-4B4B-BA7D-4E7EA2DC063B}"/>
              </a:ext>
            </a:extLst>
          </p:cNvPr>
          <p:cNvPicPr>
            <a:picLocks noChangeAspect="1"/>
          </p:cNvPicPr>
          <p:nvPr/>
        </p:nvPicPr>
        <p:blipFill>
          <a:blip r:embed="rId7"/>
          <a:stretch>
            <a:fillRect/>
          </a:stretch>
        </p:blipFill>
        <p:spPr>
          <a:xfrm>
            <a:off x="9440863" y="4257612"/>
            <a:ext cx="2507472" cy="2324523"/>
          </a:xfrm>
          <a:prstGeom prst="rect">
            <a:avLst/>
          </a:prstGeom>
        </p:spPr>
      </p:pic>
      <p:pic>
        <p:nvPicPr>
          <p:cNvPr id="13" name="Picture 12">
            <a:extLst>
              <a:ext uri="{FF2B5EF4-FFF2-40B4-BE49-F238E27FC236}">
                <a16:creationId xmlns:a16="http://schemas.microsoft.com/office/drawing/2014/main" id="{C89F02F9-B296-1543-9EC6-82A197C9E9EA}"/>
              </a:ext>
            </a:extLst>
          </p:cNvPr>
          <p:cNvPicPr>
            <a:picLocks noChangeAspect="1"/>
          </p:cNvPicPr>
          <p:nvPr/>
        </p:nvPicPr>
        <p:blipFill>
          <a:blip r:embed="rId8"/>
          <a:stretch>
            <a:fillRect/>
          </a:stretch>
        </p:blipFill>
        <p:spPr>
          <a:xfrm>
            <a:off x="8516049" y="1148575"/>
            <a:ext cx="2390075" cy="2893865"/>
          </a:xfrm>
          <a:prstGeom prst="rect">
            <a:avLst/>
          </a:prstGeom>
        </p:spPr>
      </p:pic>
    </p:spTree>
    <p:extLst>
      <p:ext uri="{BB962C8B-B14F-4D97-AF65-F5344CB8AC3E}">
        <p14:creationId xmlns:p14="http://schemas.microsoft.com/office/powerpoint/2010/main" val="1932291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0A88D-7201-A144-8808-EE78BBAEE247}"/>
              </a:ext>
            </a:extLst>
          </p:cNvPr>
          <p:cNvSpPr>
            <a:spLocks noGrp="1"/>
          </p:cNvSpPr>
          <p:nvPr>
            <p:ph type="title"/>
          </p:nvPr>
        </p:nvSpPr>
        <p:spPr/>
        <p:txBody>
          <a:bodyPr/>
          <a:lstStyle/>
          <a:p>
            <a:r>
              <a:rPr lang="en-US" dirty="0"/>
              <a:t>A brave new digital world</a:t>
            </a:r>
          </a:p>
        </p:txBody>
      </p:sp>
      <p:pic>
        <p:nvPicPr>
          <p:cNvPr id="4" name="Online Media 3" descr="Did You Know 2019">
            <a:hlinkClick r:id="" action="ppaction://media"/>
            <a:extLst>
              <a:ext uri="{FF2B5EF4-FFF2-40B4-BE49-F238E27FC236}">
                <a16:creationId xmlns:a16="http://schemas.microsoft.com/office/drawing/2014/main" id="{69A08042-6B35-6646-B96A-D8E933EE21E9}"/>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171229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7E66C-8C8E-C644-AAE2-D8C5A015B689}"/>
              </a:ext>
            </a:extLst>
          </p:cNvPr>
          <p:cNvSpPr>
            <a:spLocks noGrp="1"/>
          </p:cNvSpPr>
          <p:nvPr>
            <p:ph type="title"/>
          </p:nvPr>
        </p:nvSpPr>
        <p:spPr>
          <a:xfrm>
            <a:off x="648929" y="629266"/>
            <a:ext cx="6586491" cy="1676603"/>
          </a:xfrm>
        </p:spPr>
        <p:txBody>
          <a:bodyPr>
            <a:normAutofit/>
          </a:bodyPr>
          <a:lstStyle/>
          <a:p>
            <a:r>
              <a:rPr lang="en-US" dirty="0"/>
              <a:t>Web 2.0 v web 3.0</a:t>
            </a:r>
          </a:p>
        </p:txBody>
      </p:sp>
      <p:sp>
        <p:nvSpPr>
          <p:cNvPr id="3" name="Content Placeholder 2">
            <a:extLst>
              <a:ext uri="{FF2B5EF4-FFF2-40B4-BE49-F238E27FC236}">
                <a16:creationId xmlns:a16="http://schemas.microsoft.com/office/drawing/2014/main" id="{F065739B-C404-7B41-A401-7AA8B67053B9}"/>
              </a:ext>
            </a:extLst>
          </p:cNvPr>
          <p:cNvSpPr>
            <a:spLocks noGrp="1"/>
          </p:cNvSpPr>
          <p:nvPr>
            <p:ph idx="1"/>
          </p:nvPr>
        </p:nvSpPr>
        <p:spPr>
          <a:xfrm>
            <a:off x="648930" y="2438400"/>
            <a:ext cx="6586489" cy="3785419"/>
          </a:xfrm>
        </p:spPr>
        <p:txBody>
          <a:bodyPr>
            <a:normAutofit/>
          </a:bodyPr>
          <a:lstStyle/>
          <a:p>
            <a:r>
              <a:rPr lang="en-US" sz="2400" dirty="0"/>
              <a:t>Web 2.0 ( The social web)</a:t>
            </a:r>
          </a:p>
          <a:p>
            <a:r>
              <a:rPr lang="en-US" sz="2400" dirty="0"/>
              <a:t>Second phase of the internet, circa 2004 </a:t>
            </a:r>
          </a:p>
          <a:p>
            <a:pPr>
              <a:buFont typeface="Arial" charset="0"/>
              <a:buChar char="•"/>
              <a:defRPr/>
            </a:pPr>
            <a:r>
              <a:rPr lang="en-US" sz="2400" dirty="0">
                <a:cs typeface="Arial" charset="0"/>
              </a:rPr>
              <a:t>Key concepts are </a:t>
            </a:r>
            <a:endParaRPr lang="en-GB" sz="2400" dirty="0">
              <a:cs typeface="Arial" charset="0"/>
            </a:endParaRPr>
          </a:p>
          <a:p>
            <a:pPr lvl="1">
              <a:buFont typeface="Arial" charset="0"/>
              <a:buChar char="–"/>
              <a:defRPr/>
            </a:pPr>
            <a:r>
              <a:rPr lang="en-US" dirty="0">
                <a:cs typeface="Arial" charset="0"/>
              </a:rPr>
              <a:t>Interactivity</a:t>
            </a:r>
          </a:p>
          <a:p>
            <a:pPr lvl="1">
              <a:buFont typeface="Arial" charset="0"/>
              <a:buChar char="–"/>
              <a:defRPr/>
            </a:pPr>
            <a:r>
              <a:rPr lang="en-US" dirty="0">
                <a:cs typeface="Arial" charset="0"/>
              </a:rPr>
              <a:t>Sharing information</a:t>
            </a:r>
            <a:endParaRPr lang="en-GB" dirty="0">
              <a:cs typeface="Arial" charset="0"/>
            </a:endParaRPr>
          </a:p>
          <a:p>
            <a:pPr lvl="1">
              <a:buFont typeface="Arial" charset="0"/>
              <a:buChar char="–"/>
              <a:defRPr/>
            </a:pPr>
            <a:r>
              <a:rPr lang="en-GB" dirty="0">
                <a:cs typeface="Arial" charset="0"/>
              </a:rPr>
              <a:t>Social networking</a:t>
            </a:r>
          </a:p>
          <a:p>
            <a:pPr lvl="1">
              <a:buFont typeface="Arial" charset="0"/>
              <a:buChar char="–"/>
              <a:defRPr/>
            </a:pPr>
            <a:r>
              <a:rPr lang="en-GB" dirty="0">
                <a:cs typeface="Arial" charset="0"/>
              </a:rPr>
              <a:t>User-generated content (UGC)</a:t>
            </a:r>
          </a:p>
          <a:p>
            <a:pPr marL="0" indent="0">
              <a:buNone/>
            </a:pPr>
            <a:endParaRPr lang="en-US" sz="2400" dirty="0"/>
          </a:p>
        </p:txBody>
      </p:sp>
      <p:pic>
        <p:nvPicPr>
          <p:cNvPr id="4" name="Picture 3">
            <a:extLst>
              <a:ext uri="{FF2B5EF4-FFF2-40B4-BE49-F238E27FC236}">
                <a16:creationId xmlns:a16="http://schemas.microsoft.com/office/drawing/2014/main" id="{77AE7B45-9E06-6D43-A8FE-6EB491A75650}"/>
              </a:ext>
            </a:extLst>
          </p:cNvPr>
          <p:cNvPicPr>
            <a:picLocks noChangeAspect="1"/>
          </p:cNvPicPr>
          <p:nvPr/>
        </p:nvPicPr>
        <p:blipFill rotWithShape="1">
          <a:blip r:embed="rId2"/>
          <a:srcRect l="40582" r="14468"/>
          <a:stretch/>
        </p:blipFill>
        <p:spPr>
          <a:xfrm>
            <a:off x="7556408" y="10"/>
            <a:ext cx="4635591" cy="6857990"/>
          </a:xfrm>
          <a:prstGeom prst="rect">
            <a:avLst/>
          </a:prstGeom>
          <a:effectLst/>
        </p:spPr>
      </p:pic>
    </p:spTree>
    <p:extLst>
      <p:ext uri="{BB962C8B-B14F-4D97-AF65-F5344CB8AC3E}">
        <p14:creationId xmlns:p14="http://schemas.microsoft.com/office/powerpoint/2010/main" val="2969688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4C125-8EC3-A54B-B5EB-20C27209EF8C}"/>
              </a:ext>
            </a:extLst>
          </p:cNvPr>
          <p:cNvSpPr>
            <a:spLocks noGrp="1"/>
          </p:cNvSpPr>
          <p:nvPr>
            <p:ph type="title"/>
          </p:nvPr>
        </p:nvSpPr>
        <p:spPr>
          <a:xfrm>
            <a:off x="648929" y="629266"/>
            <a:ext cx="6586491" cy="1676603"/>
          </a:xfrm>
        </p:spPr>
        <p:txBody>
          <a:bodyPr>
            <a:normAutofit/>
          </a:bodyPr>
          <a:lstStyle/>
          <a:p>
            <a:r>
              <a:rPr lang="en-US" dirty="0"/>
              <a:t>Web 3.0</a:t>
            </a:r>
          </a:p>
        </p:txBody>
      </p:sp>
      <p:sp>
        <p:nvSpPr>
          <p:cNvPr id="3" name="Content Placeholder 2">
            <a:extLst>
              <a:ext uri="{FF2B5EF4-FFF2-40B4-BE49-F238E27FC236}">
                <a16:creationId xmlns:a16="http://schemas.microsoft.com/office/drawing/2014/main" id="{132171D2-B18A-1848-9592-1A8786852C4A}"/>
              </a:ext>
            </a:extLst>
          </p:cNvPr>
          <p:cNvSpPr>
            <a:spLocks noGrp="1"/>
          </p:cNvSpPr>
          <p:nvPr>
            <p:ph idx="1"/>
          </p:nvPr>
        </p:nvSpPr>
        <p:spPr>
          <a:xfrm>
            <a:off x="648930" y="2438400"/>
            <a:ext cx="6586489" cy="3785419"/>
          </a:xfrm>
        </p:spPr>
        <p:txBody>
          <a:bodyPr>
            <a:normAutofit lnSpcReduction="10000"/>
          </a:bodyPr>
          <a:lstStyle/>
          <a:p>
            <a:r>
              <a:rPr lang="en-GB" sz="2400" i="1" dirty="0"/>
              <a:t>Not yet implemented so no solid definition </a:t>
            </a:r>
          </a:p>
          <a:p>
            <a:r>
              <a:rPr lang="en-GB" sz="2400" i="1" dirty="0"/>
              <a:t>A fairer and more transparent web</a:t>
            </a:r>
          </a:p>
          <a:p>
            <a:r>
              <a:rPr lang="en-GB" sz="2400" i="1" dirty="0"/>
              <a:t>Peer to peer technologies (block chain) </a:t>
            </a:r>
          </a:p>
          <a:p>
            <a:r>
              <a:rPr lang="en-GB" sz="2400" i="1" dirty="0"/>
              <a:t>Built with AI</a:t>
            </a:r>
          </a:p>
          <a:p>
            <a:r>
              <a:rPr lang="en-GB" sz="2400" i="1" dirty="0"/>
              <a:t>The semantic web</a:t>
            </a:r>
          </a:p>
          <a:p>
            <a:r>
              <a:rPr lang="en-GB" sz="2400" i="1" dirty="0"/>
              <a:t>Ubiquity</a:t>
            </a:r>
          </a:p>
          <a:p>
            <a:pPr marL="0" indent="0">
              <a:buNone/>
            </a:pPr>
            <a:endParaRPr lang="en-GB" sz="2400" i="1" dirty="0"/>
          </a:p>
          <a:p>
            <a:pPr marL="0" indent="0">
              <a:buNone/>
            </a:pPr>
            <a:r>
              <a:rPr lang="en-GB" sz="2400" i="1" dirty="0">
                <a:hlinkClick r:id="rId2"/>
              </a:rPr>
              <a:t>https://youtu.be/r43LhSUUGTQ</a:t>
            </a:r>
            <a:endParaRPr lang="en-GB" sz="2400" i="1" dirty="0"/>
          </a:p>
          <a:p>
            <a:pPr marL="0" indent="0">
              <a:buNone/>
            </a:pPr>
            <a:r>
              <a:rPr lang="en-GB" sz="2400" i="1" dirty="0"/>
              <a:t>https://youtu.be/wT34xGXbZ-E</a:t>
            </a:r>
          </a:p>
          <a:p>
            <a:endParaRPr lang="en-GB" sz="2400" i="1" dirty="0"/>
          </a:p>
          <a:p>
            <a:endParaRPr lang="en-US" sz="2400" dirty="0"/>
          </a:p>
        </p:txBody>
      </p:sp>
      <p:pic>
        <p:nvPicPr>
          <p:cNvPr id="4" name="Picture 3">
            <a:extLst>
              <a:ext uri="{FF2B5EF4-FFF2-40B4-BE49-F238E27FC236}">
                <a16:creationId xmlns:a16="http://schemas.microsoft.com/office/drawing/2014/main" id="{508F3D92-E516-E543-AAFA-6CD135844A1B}"/>
              </a:ext>
            </a:extLst>
          </p:cNvPr>
          <p:cNvPicPr>
            <a:picLocks noChangeAspect="1"/>
          </p:cNvPicPr>
          <p:nvPr/>
        </p:nvPicPr>
        <p:blipFill rotWithShape="1">
          <a:blip r:embed="rId3"/>
          <a:srcRect l="27976" r="34002"/>
          <a:stretch/>
        </p:blipFill>
        <p:spPr>
          <a:xfrm>
            <a:off x="7556408" y="10"/>
            <a:ext cx="4635591" cy="6857990"/>
          </a:xfrm>
          <a:prstGeom prst="rect">
            <a:avLst/>
          </a:prstGeom>
          <a:effectLst/>
        </p:spPr>
      </p:pic>
    </p:spTree>
    <p:extLst>
      <p:ext uri="{BB962C8B-B14F-4D97-AF65-F5344CB8AC3E}">
        <p14:creationId xmlns:p14="http://schemas.microsoft.com/office/powerpoint/2010/main" val="2697811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BCB2A4C8-6B5A-AC49-932E-31BBA006E1EB}"/>
              </a:ext>
            </a:extLst>
          </p:cNvPr>
          <p:cNvSpPr>
            <a:spLocks noGrp="1"/>
          </p:cNvSpPr>
          <p:nvPr>
            <p:ph type="title"/>
          </p:nvPr>
        </p:nvSpPr>
        <p:spPr>
          <a:xfrm>
            <a:off x="2238376" y="285750"/>
            <a:ext cx="8429625" cy="928688"/>
          </a:xfrm>
        </p:spPr>
        <p:txBody>
          <a:bodyPr/>
          <a:lstStyle/>
          <a:p>
            <a:r>
              <a:rPr lang="en-GB" altLang="en-US" dirty="0"/>
              <a:t>Traditional vs new media</a:t>
            </a:r>
          </a:p>
        </p:txBody>
      </p:sp>
      <p:graphicFrame>
        <p:nvGraphicFramePr>
          <p:cNvPr id="4" name="Content Placeholder 3">
            <a:extLst>
              <a:ext uri="{FF2B5EF4-FFF2-40B4-BE49-F238E27FC236}">
                <a16:creationId xmlns:a16="http://schemas.microsoft.com/office/drawing/2014/main" id="{1B605B58-9FC7-0C4D-9B1A-88E3433E4EAB}"/>
              </a:ext>
            </a:extLst>
          </p:cNvPr>
          <p:cNvGraphicFramePr>
            <a:graphicFrameLocks noGrp="1"/>
          </p:cNvGraphicFramePr>
          <p:nvPr>
            <p:ph idx="1"/>
          </p:nvPr>
        </p:nvGraphicFramePr>
        <p:xfrm>
          <a:off x="2809876" y="1500189"/>
          <a:ext cx="6600826" cy="4478340"/>
        </p:xfrm>
        <a:graphic>
          <a:graphicData uri="http://schemas.openxmlformats.org/drawingml/2006/table">
            <a:tbl>
              <a:tblPr firstRow="1" bandRow="1"/>
              <a:tblGrid>
                <a:gridCol w="3300413">
                  <a:extLst>
                    <a:ext uri="{9D8B030D-6E8A-4147-A177-3AD203B41FA5}">
                      <a16:colId xmlns:a16="http://schemas.microsoft.com/office/drawing/2014/main" val="20000"/>
                    </a:ext>
                  </a:extLst>
                </a:gridCol>
                <a:gridCol w="3300413">
                  <a:extLst>
                    <a:ext uri="{9D8B030D-6E8A-4147-A177-3AD203B41FA5}">
                      <a16:colId xmlns:a16="http://schemas.microsoft.com/office/drawing/2014/main" val="20001"/>
                    </a:ext>
                  </a:extLst>
                </a:gridCol>
              </a:tblGrid>
              <a:tr h="538668">
                <a:tc>
                  <a:txBody>
                    <a:bodyPr/>
                    <a:lstStyle/>
                    <a:p>
                      <a:pPr algn="ctr"/>
                      <a:r>
                        <a:rPr lang="en-GB" sz="2600" b="1" dirty="0"/>
                        <a:t>Traditional media</a:t>
                      </a:r>
                    </a:p>
                  </a:txBody>
                  <a:tcPr marL="91448" marR="91448" marT="49032" marB="49032">
                    <a:solidFill>
                      <a:srgbClr val="CC66FF"/>
                    </a:solidFill>
                  </a:tcPr>
                </a:tc>
                <a:tc>
                  <a:txBody>
                    <a:bodyPr/>
                    <a:lstStyle/>
                    <a:p>
                      <a:pPr algn="ctr"/>
                      <a:r>
                        <a:rPr lang="en-GB" sz="2600" b="1" dirty="0"/>
                        <a:t>New media</a:t>
                      </a:r>
                    </a:p>
                  </a:txBody>
                  <a:tcPr marL="91448" marR="91448" marT="49032" marB="49032">
                    <a:solidFill>
                      <a:srgbClr val="CC66FF"/>
                    </a:solidFill>
                  </a:tcPr>
                </a:tc>
                <a:extLst>
                  <a:ext uri="{0D108BD9-81ED-4DB2-BD59-A6C34878D82A}">
                    <a16:rowId xmlns:a16="http://schemas.microsoft.com/office/drawing/2014/main" val="10000"/>
                  </a:ext>
                </a:extLst>
              </a:tr>
              <a:tr h="707664">
                <a:tc>
                  <a:txBody>
                    <a:bodyPr/>
                    <a:lstStyle/>
                    <a:p>
                      <a:pPr algn="ctr"/>
                      <a:r>
                        <a:rPr lang="en-GB" sz="2000" dirty="0"/>
                        <a:t>One-to-many</a:t>
                      </a:r>
                    </a:p>
                  </a:txBody>
                  <a:tcPr marL="91448" marR="91448" marT="49032" marB="49032"/>
                </a:tc>
                <a:tc>
                  <a:txBody>
                    <a:bodyPr/>
                    <a:lstStyle/>
                    <a:p>
                      <a:pPr algn="ctr"/>
                      <a:r>
                        <a:rPr lang="en-GB" sz="2000" dirty="0"/>
                        <a:t>One-to-one and many-to-many</a:t>
                      </a:r>
                    </a:p>
                  </a:txBody>
                  <a:tcPr marL="91448" marR="91448" marT="49032" marB="49032"/>
                </a:tc>
                <a:extLst>
                  <a:ext uri="{0D108BD9-81ED-4DB2-BD59-A6C34878D82A}">
                    <a16:rowId xmlns:a16="http://schemas.microsoft.com/office/drawing/2014/main" val="10001"/>
                  </a:ext>
                </a:extLst>
              </a:tr>
              <a:tr h="538668">
                <a:tc>
                  <a:txBody>
                    <a:bodyPr/>
                    <a:lstStyle/>
                    <a:p>
                      <a:pPr algn="ctr"/>
                      <a:r>
                        <a:rPr lang="en-GB" sz="2000" dirty="0"/>
                        <a:t>Greater monologue</a:t>
                      </a:r>
                    </a:p>
                  </a:txBody>
                  <a:tcPr marL="91448" marR="91448" marT="49032" marB="49032"/>
                </a:tc>
                <a:tc>
                  <a:txBody>
                    <a:bodyPr/>
                    <a:lstStyle/>
                    <a:p>
                      <a:pPr algn="ctr"/>
                      <a:r>
                        <a:rPr lang="en-GB" sz="2000" dirty="0"/>
                        <a:t>Greater dialogue</a:t>
                      </a:r>
                    </a:p>
                  </a:txBody>
                  <a:tcPr marL="91448" marR="91448" marT="49032" marB="49032"/>
                </a:tc>
                <a:extLst>
                  <a:ext uri="{0D108BD9-81ED-4DB2-BD59-A6C34878D82A}">
                    <a16:rowId xmlns:a16="http://schemas.microsoft.com/office/drawing/2014/main" val="10002"/>
                  </a:ext>
                </a:extLst>
              </a:tr>
              <a:tr h="538668">
                <a:tc>
                  <a:txBody>
                    <a:bodyPr/>
                    <a:lstStyle/>
                    <a:p>
                      <a:pPr algn="ctr"/>
                      <a:r>
                        <a:rPr lang="en-GB" sz="2000" dirty="0"/>
                        <a:t>Active provision</a:t>
                      </a:r>
                    </a:p>
                  </a:txBody>
                  <a:tcPr marL="91448" marR="91448" marT="49032" marB="49032"/>
                </a:tc>
                <a:tc>
                  <a:txBody>
                    <a:bodyPr/>
                    <a:lstStyle/>
                    <a:p>
                      <a:pPr algn="ctr"/>
                      <a:r>
                        <a:rPr lang="en-GB" sz="2000" dirty="0"/>
                        <a:t>Passive provision</a:t>
                      </a:r>
                    </a:p>
                  </a:txBody>
                  <a:tcPr marL="91448" marR="91448" marT="49032" marB="49032"/>
                </a:tc>
                <a:extLst>
                  <a:ext uri="{0D108BD9-81ED-4DB2-BD59-A6C34878D82A}">
                    <a16:rowId xmlns:a16="http://schemas.microsoft.com/office/drawing/2014/main" val="10003"/>
                  </a:ext>
                </a:extLst>
              </a:tr>
              <a:tr h="538668">
                <a:tc>
                  <a:txBody>
                    <a:bodyPr/>
                    <a:lstStyle/>
                    <a:p>
                      <a:pPr algn="ctr"/>
                      <a:r>
                        <a:rPr lang="en-GB" sz="2000" dirty="0"/>
                        <a:t>Mass marketing</a:t>
                      </a:r>
                    </a:p>
                  </a:txBody>
                  <a:tcPr marL="91448" marR="91448" marT="49032" marB="49032"/>
                </a:tc>
                <a:tc>
                  <a:txBody>
                    <a:bodyPr/>
                    <a:lstStyle/>
                    <a:p>
                      <a:pPr algn="ctr"/>
                      <a:r>
                        <a:rPr lang="en-GB" sz="2000" dirty="0"/>
                        <a:t>Individualised marketing</a:t>
                      </a:r>
                    </a:p>
                  </a:txBody>
                  <a:tcPr marL="91448" marR="91448" marT="49032" marB="49032"/>
                </a:tc>
                <a:extLst>
                  <a:ext uri="{0D108BD9-81ED-4DB2-BD59-A6C34878D82A}">
                    <a16:rowId xmlns:a16="http://schemas.microsoft.com/office/drawing/2014/main" val="10004"/>
                  </a:ext>
                </a:extLst>
              </a:tr>
              <a:tr h="538668">
                <a:tc>
                  <a:txBody>
                    <a:bodyPr/>
                    <a:lstStyle/>
                    <a:p>
                      <a:pPr algn="ctr"/>
                      <a:r>
                        <a:rPr lang="en-GB" sz="2000" dirty="0"/>
                        <a:t>General</a:t>
                      </a:r>
                      <a:r>
                        <a:rPr lang="en-GB" sz="2000" baseline="0" dirty="0"/>
                        <a:t> need</a:t>
                      </a:r>
                      <a:endParaRPr lang="en-GB" sz="2000" dirty="0"/>
                    </a:p>
                  </a:txBody>
                  <a:tcPr marL="91448" marR="91448" marT="49032" marB="49032"/>
                </a:tc>
                <a:tc>
                  <a:txBody>
                    <a:bodyPr/>
                    <a:lstStyle/>
                    <a:p>
                      <a:pPr algn="ctr"/>
                      <a:r>
                        <a:rPr lang="en-GB" sz="2000" dirty="0"/>
                        <a:t>Personalised</a:t>
                      </a:r>
                    </a:p>
                  </a:txBody>
                  <a:tcPr marL="91448" marR="91448" marT="49032" marB="49032"/>
                </a:tc>
                <a:extLst>
                  <a:ext uri="{0D108BD9-81ED-4DB2-BD59-A6C34878D82A}">
                    <a16:rowId xmlns:a16="http://schemas.microsoft.com/office/drawing/2014/main" val="10005"/>
                  </a:ext>
                </a:extLst>
              </a:tr>
              <a:tr h="538668">
                <a:tc>
                  <a:txBody>
                    <a:bodyPr/>
                    <a:lstStyle/>
                    <a:p>
                      <a:pPr algn="ctr"/>
                      <a:r>
                        <a:rPr lang="en-GB" sz="2000" dirty="0"/>
                        <a:t>Branding</a:t>
                      </a:r>
                    </a:p>
                  </a:txBody>
                  <a:tcPr marL="91448" marR="91448" marT="49032" marB="49032"/>
                </a:tc>
                <a:tc>
                  <a:txBody>
                    <a:bodyPr/>
                    <a:lstStyle/>
                    <a:p>
                      <a:pPr algn="ctr"/>
                      <a:r>
                        <a:rPr lang="en-GB" sz="2000" dirty="0"/>
                        <a:t>Information</a:t>
                      </a:r>
                    </a:p>
                  </a:txBody>
                  <a:tcPr marL="91448" marR="91448" marT="49032" marB="49032"/>
                </a:tc>
                <a:extLst>
                  <a:ext uri="{0D108BD9-81ED-4DB2-BD59-A6C34878D82A}">
                    <a16:rowId xmlns:a16="http://schemas.microsoft.com/office/drawing/2014/main" val="10006"/>
                  </a:ext>
                </a:extLst>
              </a:tr>
              <a:tr h="538668">
                <a:tc>
                  <a:txBody>
                    <a:bodyPr/>
                    <a:lstStyle/>
                    <a:p>
                      <a:pPr algn="ctr"/>
                      <a:r>
                        <a:rPr lang="en-GB" sz="2000" dirty="0"/>
                        <a:t>Segmentation</a:t>
                      </a:r>
                    </a:p>
                  </a:txBody>
                  <a:tcPr marL="91448" marR="91448" marT="49032" marB="49032"/>
                </a:tc>
                <a:tc>
                  <a:txBody>
                    <a:bodyPr/>
                    <a:lstStyle/>
                    <a:p>
                      <a:pPr algn="ctr"/>
                      <a:r>
                        <a:rPr lang="en-GB" sz="2000" dirty="0"/>
                        <a:t>Communities</a:t>
                      </a:r>
                    </a:p>
                  </a:txBody>
                  <a:tcPr marL="91448" marR="91448" marT="49032" marB="49032"/>
                </a:tc>
                <a:extLst>
                  <a:ext uri="{0D108BD9-81ED-4DB2-BD59-A6C34878D82A}">
                    <a16:rowId xmlns:a16="http://schemas.microsoft.com/office/drawing/2014/main" val="10007"/>
                  </a:ext>
                </a:extLst>
              </a:tr>
            </a:tbl>
          </a:graphicData>
        </a:graphic>
      </p:graphicFrame>
      <p:sp>
        <p:nvSpPr>
          <p:cNvPr id="5" name="TextBox 4">
            <a:extLst>
              <a:ext uri="{FF2B5EF4-FFF2-40B4-BE49-F238E27FC236}">
                <a16:creationId xmlns:a16="http://schemas.microsoft.com/office/drawing/2014/main" id="{4D1A202C-FDE1-E843-A346-33D8AE7E276E}"/>
              </a:ext>
            </a:extLst>
          </p:cNvPr>
          <p:cNvSpPr txBox="1"/>
          <p:nvPr/>
        </p:nvSpPr>
        <p:spPr>
          <a:xfrm>
            <a:off x="7881938" y="6286500"/>
            <a:ext cx="2500312" cy="369332"/>
          </a:xfrm>
          <a:prstGeom prst="rect">
            <a:avLst/>
          </a:prstGeom>
          <a:noFill/>
        </p:spPr>
        <p:txBody>
          <a:bodyPr>
            <a:spAutoFit/>
          </a:bodyPr>
          <a:lstStyle/>
          <a:p>
            <a:pPr algn="r">
              <a:defRPr/>
            </a:pPr>
            <a:r>
              <a:rPr lang="en-GB" dirty="0"/>
              <a:t>Fill (2009)</a:t>
            </a:r>
          </a:p>
        </p:txBody>
      </p:sp>
    </p:spTree>
    <p:extLst>
      <p:ext uri="{BB962C8B-B14F-4D97-AF65-F5344CB8AC3E}">
        <p14:creationId xmlns:p14="http://schemas.microsoft.com/office/powerpoint/2010/main" val="47599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B6B03D-BA1D-AD4C-98F5-3065521674F6}"/>
              </a:ext>
            </a:extLst>
          </p:cNvPr>
          <p:cNvSpPr>
            <a:spLocks noGrp="1"/>
          </p:cNvSpPr>
          <p:nvPr>
            <p:ph idx="1"/>
          </p:nvPr>
        </p:nvSpPr>
        <p:spPr>
          <a:xfrm>
            <a:off x="496530" y="830580"/>
            <a:ext cx="6803430" cy="5196840"/>
          </a:xfrm>
        </p:spPr>
        <p:txBody>
          <a:bodyPr>
            <a:normAutofit fontScale="92500" lnSpcReduction="20000"/>
          </a:bodyPr>
          <a:lstStyle/>
          <a:p>
            <a:pPr marL="0" indent="0">
              <a:buNone/>
            </a:pPr>
            <a:r>
              <a:rPr lang="en-GB" dirty="0"/>
              <a:t>According to </a:t>
            </a:r>
            <a:r>
              <a:rPr lang="en-GB" dirty="0">
                <a:hlinkClick r:id="rId2"/>
              </a:rPr>
              <a:t>eMarketer </a:t>
            </a:r>
            <a:r>
              <a:rPr lang="en-GB" dirty="0"/>
              <a:t> this is the year when the money spent on digital advertising will finally overtake spending on traditional ads  </a:t>
            </a:r>
          </a:p>
          <a:p>
            <a:pPr marL="0" indent="0">
              <a:buNone/>
            </a:pPr>
            <a:endParaRPr lang="en-GB" dirty="0"/>
          </a:p>
          <a:p>
            <a:pPr marL="0" indent="0">
              <a:buNone/>
            </a:pPr>
            <a:r>
              <a:rPr lang="en-GB" dirty="0"/>
              <a:t>It is predicted that U.S. digital ad spend will increase 19.1% this year, to $129.3 billion, while traditional advertising will fall 19 percent, to $109.5 billion. </a:t>
            </a:r>
          </a:p>
          <a:p>
            <a:pPr marL="0" indent="0">
              <a:buNone/>
            </a:pPr>
            <a:endParaRPr lang="en-GB" dirty="0"/>
          </a:p>
          <a:p>
            <a:pPr marL="0" indent="0">
              <a:buNone/>
            </a:pPr>
            <a:r>
              <a:rPr lang="en-GB" dirty="0"/>
              <a:t>That means digital will account for 54.2 percent of the total, while traditional will only represent 45.8 percent.</a:t>
            </a:r>
          </a:p>
          <a:p>
            <a:pPr marL="0" indent="0">
              <a:buNone/>
            </a:pPr>
            <a:endParaRPr lang="en-GB" sz="1700" dirty="0"/>
          </a:p>
          <a:p>
            <a:pPr marL="0" indent="0">
              <a:buNone/>
            </a:pPr>
            <a:endParaRPr lang="en-GB" sz="1700" dirty="0"/>
          </a:p>
          <a:p>
            <a:pPr marL="0" indent="0">
              <a:buNone/>
            </a:pPr>
            <a:endParaRPr lang="en-GB" sz="1700" dirty="0"/>
          </a:p>
          <a:p>
            <a:pPr marL="0" indent="0">
              <a:buNone/>
            </a:pPr>
            <a:r>
              <a:rPr lang="en-GB" sz="1700" dirty="0">
                <a:hlinkClick r:id="rId3"/>
              </a:rPr>
              <a:t>https://techcrunch.com/2019/02/20/emarketer-digital-ad-forecast/</a:t>
            </a:r>
            <a:endParaRPr lang="en-GB" sz="1700" dirty="0"/>
          </a:p>
        </p:txBody>
      </p:sp>
      <p:pic>
        <p:nvPicPr>
          <p:cNvPr id="2" name="Picture 1">
            <a:extLst>
              <a:ext uri="{FF2B5EF4-FFF2-40B4-BE49-F238E27FC236}">
                <a16:creationId xmlns:a16="http://schemas.microsoft.com/office/drawing/2014/main" id="{C486CE0B-7421-044D-A451-9D789717789C}"/>
              </a:ext>
            </a:extLst>
          </p:cNvPr>
          <p:cNvPicPr>
            <a:picLocks noChangeAspect="1"/>
          </p:cNvPicPr>
          <p:nvPr/>
        </p:nvPicPr>
        <p:blipFill rotWithShape="1">
          <a:blip r:embed="rId4"/>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1805387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B375AF7-4664-274E-A7A7-01B49F7EA459}"/>
              </a:ext>
            </a:extLst>
          </p:cNvPr>
          <p:cNvPicPr>
            <a:picLocks noGrp="1" noChangeAspect="1"/>
          </p:cNvPicPr>
          <p:nvPr>
            <p:ph idx="1"/>
          </p:nvPr>
        </p:nvPicPr>
        <p:blipFill>
          <a:blip r:embed="rId2"/>
          <a:stretch>
            <a:fillRect/>
          </a:stretch>
        </p:blipFill>
        <p:spPr>
          <a:xfrm>
            <a:off x="2172713" y="643466"/>
            <a:ext cx="7846573" cy="5571067"/>
          </a:xfrm>
          <a:prstGeom prst="rect">
            <a:avLst/>
          </a:prstGeom>
        </p:spPr>
      </p:pic>
    </p:spTree>
    <p:extLst>
      <p:ext uri="{BB962C8B-B14F-4D97-AF65-F5344CB8AC3E}">
        <p14:creationId xmlns:p14="http://schemas.microsoft.com/office/powerpoint/2010/main" val="530219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31DE4-0EBA-4647-94BD-132CC3A4202B}"/>
              </a:ext>
            </a:extLst>
          </p:cNvPr>
          <p:cNvSpPr>
            <a:spLocks noGrp="1"/>
          </p:cNvSpPr>
          <p:nvPr>
            <p:ph type="title"/>
          </p:nvPr>
        </p:nvSpPr>
        <p:spPr/>
        <p:txBody>
          <a:bodyPr/>
          <a:lstStyle/>
          <a:p>
            <a:r>
              <a:rPr lang="en-US" dirty="0"/>
              <a:t>Class exercise!</a:t>
            </a:r>
          </a:p>
        </p:txBody>
      </p:sp>
      <p:sp>
        <p:nvSpPr>
          <p:cNvPr id="3" name="Content Placeholder 2">
            <a:extLst>
              <a:ext uri="{FF2B5EF4-FFF2-40B4-BE49-F238E27FC236}">
                <a16:creationId xmlns:a16="http://schemas.microsoft.com/office/drawing/2014/main" id="{1EA5ECD3-D20F-FE4E-B9B4-62B58209DC5F}"/>
              </a:ext>
            </a:extLst>
          </p:cNvPr>
          <p:cNvSpPr>
            <a:spLocks noGrp="1"/>
          </p:cNvSpPr>
          <p:nvPr>
            <p:ph idx="1"/>
          </p:nvPr>
        </p:nvSpPr>
        <p:spPr/>
        <p:txBody>
          <a:bodyPr/>
          <a:lstStyle/>
          <a:p>
            <a:r>
              <a:rPr lang="en-US" dirty="0"/>
              <a:t>Right, you have 60 seconds to find me the best price for a Canon Eos 5D camera. It must be new from a reputable seller, cost must include delivery.</a:t>
            </a:r>
          </a:p>
          <a:p>
            <a:pPr marL="0" indent="0">
              <a:buNone/>
            </a:pPr>
            <a:endParaRPr lang="en-US" dirty="0"/>
          </a:p>
          <a:p>
            <a:pPr marL="0" indent="0">
              <a:buNone/>
            </a:pPr>
            <a:r>
              <a:rPr lang="en-US" dirty="0"/>
              <a:t>You have 60 seconds….</a:t>
            </a:r>
          </a:p>
          <a:p>
            <a:pPr marL="0" indent="0">
              <a:buNone/>
            </a:pPr>
            <a:endParaRPr lang="en-US" sz="6600" dirty="0">
              <a:solidFill>
                <a:schemeClr val="accent6"/>
              </a:solidFill>
            </a:endParaRPr>
          </a:p>
          <a:p>
            <a:pPr marL="0" indent="0">
              <a:buNone/>
            </a:pPr>
            <a:r>
              <a:rPr lang="en-US" sz="6600" dirty="0">
                <a:solidFill>
                  <a:schemeClr val="accent6"/>
                </a:solidFill>
              </a:rPr>
              <a:t>GO!</a:t>
            </a:r>
          </a:p>
        </p:txBody>
      </p:sp>
    </p:spTree>
    <p:extLst>
      <p:ext uri="{BB962C8B-B14F-4D97-AF65-F5344CB8AC3E}">
        <p14:creationId xmlns:p14="http://schemas.microsoft.com/office/powerpoint/2010/main" val="279356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B8608-D69D-024A-B581-6A9D9BEE6859}"/>
              </a:ext>
            </a:extLst>
          </p:cNvPr>
          <p:cNvSpPr>
            <a:spLocks noGrp="1"/>
          </p:cNvSpPr>
          <p:nvPr>
            <p:ph type="title"/>
          </p:nvPr>
        </p:nvSpPr>
        <p:spPr/>
        <p:txBody>
          <a:bodyPr/>
          <a:lstStyle/>
          <a:p>
            <a:r>
              <a:rPr lang="en-US" dirty="0"/>
              <a:t>Search Marketing – what is it? </a:t>
            </a:r>
          </a:p>
        </p:txBody>
      </p:sp>
      <p:pic>
        <p:nvPicPr>
          <p:cNvPr id="4" name="Content Placeholder 3">
            <a:extLst>
              <a:ext uri="{FF2B5EF4-FFF2-40B4-BE49-F238E27FC236}">
                <a16:creationId xmlns:a16="http://schemas.microsoft.com/office/drawing/2014/main" id="{4BAFD5E1-0875-9442-9FEF-3E903C081DA4}"/>
              </a:ext>
            </a:extLst>
          </p:cNvPr>
          <p:cNvPicPr>
            <a:picLocks noGrp="1" noChangeAspect="1"/>
          </p:cNvPicPr>
          <p:nvPr>
            <p:ph idx="1"/>
          </p:nvPr>
        </p:nvPicPr>
        <p:blipFill>
          <a:blip r:embed="rId2"/>
          <a:stretch>
            <a:fillRect/>
          </a:stretch>
        </p:blipFill>
        <p:spPr>
          <a:xfrm>
            <a:off x="1756956" y="1905320"/>
            <a:ext cx="4079045" cy="4351338"/>
          </a:xfrm>
          <a:prstGeom prst="rect">
            <a:avLst/>
          </a:prstGeom>
        </p:spPr>
      </p:pic>
      <p:sp>
        <p:nvSpPr>
          <p:cNvPr id="5" name="TextBox 4">
            <a:extLst>
              <a:ext uri="{FF2B5EF4-FFF2-40B4-BE49-F238E27FC236}">
                <a16:creationId xmlns:a16="http://schemas.microsoft.com/office/drawing/2014/main" id="{170C3ABE-0326-A449-9649-CDC8E2D9E3A0}"/>
              </a:ext>
            </a:extLst>
          </p:cNvPr>
          <p:cNvSpPr txBox="1"/>
          <p:nvPr/>
        </p:nvSpPr>
        <p:spPr>
          <a:xfrm>
            <a:off x="89210" y="3214368"/>
            <a:ext cx="2714625" cy="523220"/>
          </a:xfrm>
          <a:prstGeom prst="rect">
            <a:avLst/>
          </a:prstGeom>
          <a:noFill/>
        </p:spPr>
        <p:txBody>
          <a:bodyPr wrap="square" rtlCol="0">
            <a:spAutoFit/>
          </a:bodyPr>
          <a:lstStyle/>
          <a:p>
            <a:r>
              <a:rPr lang="en-US" sz="1400" dirty="0"/>
              <a:t>Paid  search advertising  </a:t>
            </a:r>
          </a:p>
          <a:p>
            <a:r>
              <a:rPr lang="en-US" sz="1400" dirty="0"/>
              <a:t>(PPC)</a:t>
            </a:r>
          </a:p>
        </p:txBody>
      </p:sp>
      <p:cxnSp>
        <p:nvCxnSpPr>
          <p:cNvPr id="7" name="Straight Connector 6">
            <a:extLst>
              <a:ext uri="{FF2B5EF4-FFF2-40B4-BE49-F238E27FC236}">
                <a16:creationId xmlns:a16="http://schemas.microsoft.com/office/drawing/2014/main" id="{26F422A3-95E8-A14B-9858-10BA4B06821D}"/>
              </a:ext>
            </a:extLst>
          </p:cNvPr>
          <p:cNvCxnSpPr/>
          <p:nvPr/>
        </p:nvCxnSpPr>
        <p:spPr>
          <a:xfrm flipH="1">
            <a:off x="1868547" y="3375464"/>
            <a:ext cx="3202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44A95EA-9099-9E42-BFD7-79FC5232F82D}"/>
              </a:ext>
            </a:extLst>
          </p:cNvPr>
          <p:cNvCxnSpPr>
            <a:cxnSpLocks/>
          </p:cNvCxnSpPr>
          <p:nvPr/>
        </p:nvCxnSpPr>
        <p:spPr>
          <a:xfrm flipH="1" flipV="1">
            <a:off x="1782505" y="3429000"/>
            <a:ext cx="641142" cy="1209619"/>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9EC8437A-EAAA-604E-BC6D-3EF86A3ABDAA}"/>
              </a:ext>
            </a:extLst>
          </p:cNvPr>
          <p:cNvSpPr txBox="1"/>
          <p:nvPr/>
        </p:nvSpPr>
        <p:spPr>
          <a:xfrm>
            <a:off x="0" y="5308050"/>
            <a:ext cx="2423647" cy="307777"/>
          </a:xfrm>
          <a:prstGeom prst="rect">
            <a:avLst/>
          </a:prstGeom>
          <a:noFill/>
        </p:spPr>
        <p:txBody>
          <a:bodyPr wrap="square" rtlCol="0">
            <a:spAutoFit/>
          </a:bodyPr>
          <a:lstStyle/>
          <a:p>
            <a:r>
              <a:rPr lang="en-US" sz="1400" dirty="0"/>
              <a:t>Organic search (SEO)</a:t>
            </a:r>
          </a:p>
        </p:txBody>
      </p:sp>
      <p:cxnSp>
        <p:nvCxnSpPr>
          <p:cNvPr id="12" name="Straight Connector 11">
            <a:extLst>
              <a:ext uri="{FF2B5EF4-FFF2-40B4-BE49-F238E27FC236}">
                <a16:creationId xmlns:a16="http://schemas.microsoft.com/office/drawing/2014/main" id="{BFCD678D-5DE6-554A-B640-E6804F5D41C2}"/>
              </a:ext>
            </a:extLst>
          </p:cNvPr>
          <p:cNvCxnSpPr/>
          <p:nvPr/>
        </p:nvCxnSpPr>
        <p:spPr>
          <a:xfrm flipH="1">
            <a:off x="4790167" y="5615827"/>
            <a:ext cx="3202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E15213C-0E9C-2844-8C92-5AD50D08B3BB}"/>
              </a:ext>
            </a:extLst>
          </p:cNvPr>
          <p:cNvCxnSpPr>
            <a:cxnSpLocks/>
          </p:cNvCxnSpPr>
          <p:nvPr/>
        </p:nvCxnSpPr>
        <p:spPr>
          <a:xfrm flipH="1" flipV="1">
            <a:off x="1756956" y="5477169"/>
            <a:ext cx="431851" cy="138658"/>
          </a:xfrm>
          <a:prstGeom prst="line">
            <a:avLst/>
          </a:prstGeom>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48598499-0D36-C44F-9F5C-1F41DDDA965A}"/>
              </a:ext>
            </a:extLst>
          </p:cNvPr>
          <p:cNvPicPr>
            <a:picLocks noChangeAspect="1"/>
          </p:cNvPicPr>
          <p:nvPr/>
        </p:nvPicPr>
        <p:blipFill>
          <a:blip r:embed="rId3"/>
          <a:stretch>
            <a:fillRect/>
          </a:stretch>
        </p:blipFill>
        <p:spPr>
          <a:xfrm>
            <a:off x="7383214" y="2384544"/>
            <a:ext cx="4615779" cy="3075925"/>
          </a:xfrm>
          <a:prstGeom prst="rect">
            <a:avLst/>
          </a:prstGeom>
        </p:spPr>
      </p:pic>
      <p:sp>
        <p:nvSpPr>
          <p:cNvPr id="21" name="Rectangle 20">
            <a:extLst>
              <a:ext uri="{FF2B5EF4-FFF2-40B4-BE49-F238E27FC236}">
                <a16:creationId xmlns:a16="http://schemas.microsoft.com/office/drawing/2014/main" id="{C3565BDB-4D9E-CC4A-87D6-F75AB1A5DAE6}"/>
              </a:ext>
            </a:extLst>
          </p:cNvPr>
          <p:cNvSpPr/>
          <p:nvPr/>
        </p:nvSpPr>
        <p:spPr>
          <a:xfrm>
            <a:off x="5612059" y="2906591"/>
            <a:ext cx="1694695" cy="307777"/>
          </a:xfrm>
          <a:prstGeom prst="rect">
            <a:avLst/>
          </a:prstGeom>
        </p:spPr>
        <p:txBody>
          <a:bodyPr wrap="none">
            <a:spAutoFit/>
          </a:bodyPr>
          <a:lstStyle/>
          <a:p>
            <a:r>
              <a:rPr lang="en-US" sz="1400" dirty="0"/>
              <a:t>Organic search (SEO)</a:t>
            </a:r>
          </a:p>
        </p:txBody>
      </p:sp>
      <p:cxnSp>
        <p:nvCxnSpPr>
          <p:cNvPr id="22" name="Straight Connector 21">
            <a:extLst>
              <a:ext uri="{FF2B5EF4-FFF2-40B4-BE49-F238E27FC236}">
                <a16:creationId xmlns:a16="http://schemas.microsoft.com/office/drawing/2014/main" id="{47648E5F-994B-154F-89D1-1E433C3D7C70}"/>
              </a:ext>
            </a:extLst>
          </p:cNvPr>
          <p:cNvCxnSpPr/>
          <p:nvPr/>
        </p:nvCxnSpPr>
        <p:spPr>
          <a:xfrm flipH="1">
            <a:off x="7146624" y="3213219"/>
            <a:ext cx="3202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56860EF-5918-634C-B2B4-E73F034867C9}"/>
              </a:ext>
            </a:extLst>
          </p:cNvPr>
          <p:cNvCxnSpPr>
            <a:cxnSpLocks/>
          </p:cNvCxnSpPr>
          <p:nvPr/>
        </p:nvCxnSpPr>
        <p:spPr>
          <a:xfrm flipH="1" flipV="1">
            <a:off x="6515277" y="3330054"/>
            <a:ext cx="1301021" cy="57702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683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A2BB583F-EE6B-144E-96CB-C05D0593C7CC}"/>
              </a:ext>
            </a:extLst>
          </p:cNvPr>
          <p:cNvSpPr>
            <a:spLocks noGrp="1"/>
          </p:cNvSpPr>
          <p:nvPr>
            <p:ph type="title"/>
          </p:nvPr>
        </p:nvSpPr>
        <p:spPr>
          <a:xfrm>
            <a:off x="2238376" y="285750"/>
            <a:ext cx="8429625" cy="928688"/>
          </a:xfrm>
        </p:spPr>
        <p:txBody>
          <a:bodyPr/>
          <a:lstStyle/>
          <a:p>
            <a:r>
              <a:rPr lang="en-US" altLang="en-US" dirty="0"/>
              <a:t>Why is search important?</a:t>
            </a:r>
            <a:endParaRPr lang="en-GB" altLang="en-US" dirty="0"/>
          </a:p>
        </p:txBody>
      </p:sp>
      <p:sp>
        <p:nvSpPr>
          <p:cNvPr id="33795" name="Content Placeholder 2">
            <a:extLst>
              <a:ext uri="{FF2B5EF4-FFF2-40B4-BE49-F238E27FC236}">
                <a16:creationId xmlns:a16="http://schemas.microsoft.com/office/drawing/2014/main" id="{F5D5376E-9A17-2F47-AFBD-3749721C1E42}"/>
              </a:ext>
            </a:extLst>
          </p:cNvPr>
          <p:cNvSpPr>
            <a:spLocks noGrp="1"/>
          </p:cNvSpPr>
          <p:nvPr>
            <p:ph idx="1"/>
          </p:nvPr>
        </p:nvSpPr>
        <p:spPr>
          <a:xfrm>
            <a:off x="2238375" y="1600200"/>
            <a:ext cx="8072438" cy="4114800"/>
          </a:xfrm>
        </p:spPr>
        <p:txBody>
          <a:bodyPr/>
          <a:lstStyle/>
          <a:p>
            <a:r>
              <a:rPr lang="en-US" altLang="en-US" dirty="0"/>
              <a:t>Ubiquity </a:t>
            </a:r>
          </a:p>
          <a:p>
            <a:r>
              <a:rPr lang="en-US" altLang="en-US" dirty="0"/>
              <a:t>Competition</a:t>
            </a:r>
          </a:p>
          <a:p>
            <a:r>
              <a:rPr lang="en-US" altLang="en-US" dirty="0"/>
              <a:t>Timing</a:t>
            </a:r>
          </a:p>
          <a:p>
            <a:r>
              <a:rPr lang="en-US" altLang="en-US" dirty="0"/>
              <a:t>Targeting</a:t>
            </a:r>
          </a:p>
          <a:p>
            <a:r>
              <a:rPr lang="en-US" altLang="en-US" dirty="0"/>
              <a:t>Flexibility</a:t>
            </a:r>
          </a:p>
          <a:p>
            <a:r>
              <a:rPr lang="en-US" altLang="en-US" dirty="0"/>
              <a:t>Transparency</a:t>
            </a:r>
          </a:p>
          <a:p>
            <a:r>
              <a:rPr lang="en-US" altLang="en-US" dirty="0"/>
              <a:t>Profitability</a:t>
            </a:r>
          </a:p>
          <a:p>
            <a:pPr marL="0" indent="0">
              <a:buNone/>
            </a:pPr>
            <a:endParaRPr lang="en-US" altLang="en-US" dirty="0"/>
          </a:p>
        </p:txBody>
      </p:sp>
      <p:pic>
        <p:nvPicPr>
          <p:cNvPr id="33796" name="Picture 4">
            <a:extLst>
              <a:ext uri="{FF2B5EF4-FFF2-40B4-BE49-F238E27FC236}">
                <a16:creationId xmlns:a16="http://schemas.microsoft.com/office/drawing/2014/main" id="{87E5CF09-F148-EB4C-A198-15D30F3F6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1357313"/>
            <a:ext cx="249555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5">
            <a:extLst>
              <a:ext uri="{FF2B5EF4-FFF2-40B4-BE49-F238E27FC236}">
                <a16:creationId xmlns:a16="http://schemas.microsoft.com/office/drawing/2014/main" id="{8E5C812E-0C40-2840-B0C1-5A66C76820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3670936"/>
            <a:ext cx="33147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6">
            <a:extLst>
              <a:ext uri="{FF2B5EF4-FFF2-40B4-BE49-F238E27FC236}">
                <a16:creationId xmlns:a16="http://schemas.microsoft.com/office/drawing/2014/main" id="{65773323-625C-A043-9DB2-E29E3D65A1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95876" y="1428751"/>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Picture 7">
            <a:extLst>
              <a:ext uri="{FF2B5EF4-FFF2-40B4-BE49-F238E27FC236}">
                <a16:creationId xmlns:a16="http://schemas.microsoft.com/office/drawing/2014/main" id="{A610C9E1-C382-9C40-9A24-894FE99CDB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350" y="3780474"/>
            <a:ext cx="18573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3178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7627-529F-9042-844E-127EB5827316}"/>
              </a:ext>
            </a:extLst>
          </p:cNvPr>
          <p:cNvSpPr>
            <a:spLocks noGrp="1"/>
          </p:cNvSpPr>
          <p:nvPr>
            <p:ph type="title"/>
          </p:nvPr>
        </p:nvSpPr>
        <p:spPr>
          <a:xfrm>
            <a:off x="648929" y="629266"/>
            <a:ext cx="6586491" cy="1676603"/>
          </a:xfrm>
        </p:spPr>
        <p:txBody>
          <a:bodyPr>
            <a:normAutofit/>
          </a:bodyPr>
          <a:lstStyle/>
          <a:p>
            <a:r>
              <a:rPr lang="en-US" dirty="0"/>
              <a:t>Some quick stats!</a:t>
            </a:r>
          </a:p>
        </p:txBody>
      </p:sp>
      <p:sp>
        <p:nvSpPr>
          <p:cNvPr id="3" name="Content Placeholder 2">
            <a:extLst>
              <a:ext uri="{FF2B5EF4-FFF2-40B4-BE49-F238E27FC236}">
                <a16:creationId xmlns:a16="http://schemas.microsoft.com/office/drawing/2014/main" id="{9628DFC5-FB1A-1B4F-BD21-5FD4B07CFC55}"/>
              </a:ext>
            </a:extLst>
          </p:cNvPr>
          <p:cNvSpPr>
            <a:spLocks noGrp="1"/>
          </p:cNvSpPr>
          <p:nvPr>
            <p:ph idx="1"/>
          </p:nvPr>
        </p:nvSpPr>
        <p:spPr>
          <a:xfrm>
            <a:off x="648930" y="2438400"/>
            <a:ext cx="6586489" cy="3785419"/>
          </a:xfrm>
        </p:spPr>
        <p:txBody>
          <a:bodyPr>
            <a:normAutofit/>
          </a:bodyPr>
          <a:lstStyle/>
          <a:p>
            <a:r>
              <a:rPr lang="en-GB" sz="2200" dirty="0"/>
              <a:t>Google is the world's most visited website.</a:t>
            </a:r>
          </a:p>
          <a:p>
            <a:r>
              <a:rPr lang="en-GB" sz="2200" dirty="0"/>
              <a:t>3.5 billion Google searches are made every day. (</a:t>
            </a:r>
            <a:r>
              <a:rPr lang="en-GB" sz="2200" dirty="0">
                <a:hlinkClick r:id="rId2"/>
              </a:rPr>
              <a:t>Internet Live Stats</a:t>
            </a:r>
            <a:r>
              <a:rPr lang="en-GB" sz="2200" dirty="0"/>
              <a:t>)</a:t>
            </a:r>
          </a:p>
          <a:p>
            <a:r>
              <a:rPr lang="en-GB" sz="2200" dirty="0"/>
              <a:t>35% of product searches start on Google. (</a:t>
            </a:r>
            <a:r>
              <a:rPr lang="en-GB" sz="2200" dirty="0">
                <a:hlinkClick r:id="rId3"/>
              </a:rPr>
              <a:t>eMarketer</a:t>
            </a:r>
            <a:r>
              <a:rPr lang="en-GB" sz="2200" dirty="0"/>
              <a:t>)</a:t>
            </a:r>
          </a:p>
          <a:p>
            <a:r>
              <a:rPr lang="en-GB" sz="2200" dirty="0"/>
              <a:t>60% of Google searches are done via mobile devices. Only 5 years ago, the figure was nearly half that—34%. (</a:t>
            </a:r>
            <a:r>
              <a:rPr lang="en-GB" sz="2200" dirty="0">
                <a:hlinkClick r:id="rId4"/>
              </a:rPr>
              <a:t>Statista</a:t>
            </a:r>
            <a:r>
              <a:rPr lang="en-GB" sz="2200" dirty="0"/>
              <a:t>)</a:t>
            </a:r>
          </a:p>
          <a:p>
            <a:r>
              <a:rPr lang="en-GB" sz="2200" dirty="0"/>
              <a:t>Roughly a third of all mobile Google searches are related to location. (</a:t>
            </a:r>
            <a:r>
              <a:rPr lang="en-GB" sz="2200" dirty="0">
                <a:hlinkClick r:id="rId5"/>
              </a:rPr>
              <a:t>Blue Corona</a:t>
            </a:r>
            <a:r>
              <a:rPr lang="en-GB" sz="2200" dirty="0"/>
              <a:t>)</a:t>
            </a:r>
          </a:p>
          <a:p>
            <a:pPr marL="0" indent="0">
              <a:buNone/>
            </a:pPr>
            <a:endParaRPr lang="en-US" sz="2200" dirty="0"/>
          </a:p>
        </p:txBody>
      </p:sp>
      <p:pic>
        <p:nvPicPr>
          <p:cNvPr id="4" name="Picture 3">
            <a:extLst>
              <a:ext uri="{FF2B5EF4-FFF2-40B4-BE49-F238E27FC236}">
                <a16:creationId xmlns:a16="http://schemas.microsoft.com/office/drawing/2014/main" id="{2EE9CFB1-6FAB-384F-9504-DC9042AA38DE}"/>
              </a:ext>
            </a:extLst>
          </p:cNvPr>
          <p:cNvPicPr>
            <a:picLocks noChangeAspect="1"/>
          </p:cNvPicPr>
          <p:nvPr/>
        </p:nvPicPr>
        <p:blipFill rotWithShape="1">
          <a:blip r:embed="rId6"/>
          <a:srcRect t="10363" r="2" b="6421"/>
          <a:stretch/>
        </p:blipFill>
        <p:spPr>
          <a:xfrm>
            <a:off x="7556408" y="10"/>
            <a:ext cx="4635591" cy="6857990"/>
          </a:xfrm>
          <a:prstGeom prst="rect">
            <a:avLst/>
          </a:prstGeom>
          <a:effectLst/>
        </p:spPr>
      </p:pic>
    </p:spTree>
    <p:extLst>
      <p:ext uri="{BB962C8B-B14F-4D97-AF65-F5344CB8AC3E}">
        <p14:creationId xmlns:p14="http://schemas.microsoft.com/office/powerpoint/2010/main" val="2496007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37AB1-73BD-E549-B337-0EC31593DCCC}"/>
              </a:ext>
            </a:extLst>
          </p:cNvPr>
          <p:cNvSpPr>
            <a:spLocks noGrp="1"/>
          </p:cNvSpPr>
          <p:nvPr>
            <p:ph type="title"/>
          </p:nvPr>
        </p:nvSpPr>
        <p:spPr>
          <a:xfrm>
            <a:off x="8014996" y="642594"/>
            <a:ext cx="3732244" cy="1702952"/>
          </a:xfrm>
        </p:spPr>
        <p:txBody>
          <a:bodyPr vert="horz" lIns="91440" tIns="45720" rIns="91440" bIns="45720" rtlCol="0" anchor="ctr">
            <a:normAutofit/>
          </a:bodyPr>
          <a:lstStyle/>
          <a:p>
            <a:r>
              <a:rPr lang="en-US" sz="3700" dirty="0"/>
              <a:t>The way search works and looks has changed</a:t>
            </a:r>
          </a:p>
        </p:txBody>
      </p:sp>
      <p:sp>
        <p:nvSpPr>
          <p:cNvPr id="26" name="Rectangle 13">
            <a:extLst>
              <a:ext uri="{FF2B5EF4-FFF2-40B4-BE49-F238E27FC236}">
                <a16:creationId xmlns:a16="http://schemas.microsoft.com/office/drawing/2014/main" id="{99CEE05D-F25C-4EC3-B527-D9C999E33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6523"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15">
            <a:extLst>
              <a:ext uri="{FF2B5EF4-FFF2-40B4-BE49-F238E27FC236}">
                <a16:creationId xmlns:a16="http://schemas.microsoft.com/office/drawing/2014/main" id="{4F036726-0C05-446E-91C3-B986EBEA05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7402" y="438538"/>
            <a:ext cx="6710184" cy="6002060"/>
          </a:xfrm>
          <a:prstGeom prst="rect">
            <a:avLst/>
          </a:prstGeom>
          <a:solidFill>
            <a:schemeClr val="bg1">
              <a:alpha val="40000"/>
            </a:schemeClr>
          </a:solidFill>
          <a:ln w="6350" cap="flat" cmpd="sng" algn="ctr">
            <a:noFill/>
            <a:prstDash val="solid"/>
          </a:ln>
          <a:effectLst>
            <a:softEdge rad="0"/>
          </a:effectLst>
        </p:spPr>
      </p:sp>
      <p:sp>
        <p:nvSpPr>
          <p:cNvPr id="28" name="Rectangle 17">
            <a:extLst>
              <a:ext uri="{FF2B5EF4-FFF2-40B4-BE49-F238E27FC236}">
                <a16:creationId xmlns:a16="http://schemas.microsoft.com/office/drawing/2014/main" id="{A310ABCD-C34B-42D1-9BEB-47755A3EA3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285" y="650014"/>
            <a:ext cx="3367217"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20B22AC-43E7-B44F-B290-BFE7AF54A51D}"/>
              </a:ext>
            </a:extLst>
          </p:cNvPr>
          <p:cNvPicPr>
            <a:picLocks noChangeAspect="1"/>
          </p:cNvPicPr>
          <p:nvPr/>
        </p:nvPicPr>
        <p:blipFill>
          <a:blip r:embed="rId2"/>
          <a:stretch>
            <a:fillRect/>
          </a:stretch>
        </p:blipFill>
        <p:spPr>
          <a:xfrm>
            <a:off x="798460" y="989554"/>
            <a:ext cx="3044697" cy="2587992"/>
          </a:xfrm>
          <a:prstGeom prst="rect">
            <a:avLst/>
          </a:prstGeom>
        </p:spPr>
      </p:pic>
      <p:sp>
        <p:nvSpPr>
          <p:cNvPr id="29" name="Rectangle 19">
            <a:extLst>
              <a:ext uri="{FF2B5EF4-FFF2-40B4-BE49-F238E27FC236}">
                <a16:creationId xmlns:a16="http://schemas.microsoft.com/office/drawing/2014/main" id="{F38AB6A2-89F7-43B5-B608-50DFC740D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2946" y="650014"/>
            <a:ext cx="2765758" cy="213673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4BC16C67-0B0D-DD45-9A63-8D041A388C6B}"/>
              </a:ext>
            </a:extLst>
          </p:cNvPr>
          <p:cNvPicPr>
            <a:picLocks noChangeAspect="1"/>
          </p:cNvPicPr>
          <p:nvPr/>
        </p:nvPicPr>
        <p:blipFill>
          <a:blip r:embed="rId3"/>
          <a:stretch>
            <a:fillRect/>
          </a:stretch>
        </p:blipFill>
        <p:spPr>
          <a:xfrm>
            <a:off x="4323497" y="944267"/>
            <a:ext cx="2434338" cy="1545804"/>
          </a:xfrm>
          <a:prstGeom prst="rect">
            <a:avLst/>
          </a:prstGeom>
        </p:spPr>
      </p:pic>
      <p:sp>
        <p:nvSpPr>
          <p:cNvPr id="30" name="Rectangle 21">
            <a:extLst>
              <a:ext uri="{FF2B5EF4-FFF2-40B4-BE49-F238E27FC236}">
                <a16:creationId xmlns:a16="http://schemas.microsoft.com/office/drawing/2014/main" id="{06585B74-DAF6-470E-B2F3-B5530A709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285" y="4088215"/>
            <a:ext cx="3367217" cy="212485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Content Placeholder 6">
            <a:extLst>
              <a:ext uri="{FF2B5EF4-FFF2-40B4-BE49-F238E27FC236}">
                <a16:creationId xmlns:a16="http://schemas.microsoft.com/office/drawing/2014/main" id="{A5193CFA-E2C6-5549-870E-ED7C3FE65E99}"/>
              </a:ext>
            </a:extLst>
          </p:cNvPr>
          <p:cNvPicPr>
            <a:picLocks noGrp="1" noChangeAspect="1"/>
          </p:cNvPicPr>
          <p:nvPr>
            <p:ph idx="1"/>
          </p:nvPr>
        </p:nvPicPr>
        <p:blipFill>
          <a:blip r:embed="rId4"/>
          <a:stretch>
            <a:fillRect/>
          </a:stretch>
        </p:blipFill>
        <p:spPr>
          <a:xfrm>
            <a:off x="798460" y="4559460"/>
            <a:ext cx="3044697" cy="1202655"/>
          </a:xfrm>
          <a:prstGeom prst="rect">
            <a:avLst/>
          </a:prstGeom>
        </p:spPr>
      </p:pic>
      <p:sp>
        <p:nvSpPr>
          <p:cNvPr id="31" name="Rectangle 23">
            <a:extLst>
              <a:ext uri="{FF2B5EF4-FFF2-40B4-BE49-F238E27FC236}">
                <a16:creationId xmlns:a16="http://schemas.microsoft.com/office/drawing/2014/main" id="{30BAD96F-CE2F-4682-99B8-0DD9E6AE2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2946" y="2947051"/>
            <a:ext cx="2765758" cy="326602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8E830108-8966-4049-AD1A-CBC150231599}"/>
              </a:ext>
            </a:extLst>
          </p:cNvPr>
          <p:cNvPicPr>
            <a:picLocks noChangeAspect="1"/>
          </p:cNvPicPr>
          <p:nvPr/>
        </p:nvPicPr>
        <p:blipFill>
          <a:blip r:embed="rId5"/>
          <a:stretch>
            <a:fillRect/>
          </a:stretch>
        </p:blipFill>
        <p:spPr>
          <a:xfrm>
            <a:off x="4323497" y="3494382"/>
            <a:ext cx="2434338" cy="2160474"/>
          </a:xfrm>
          <a:prstGeom prst="rect">
            <a:avLst/>
          </a:prstGeom>
        </p:spPr>
      </p:pic>
      <p:sp>
        <p:nvSpPr>
          <p:cNvPr id="3" name="TextBox 2">
            <a:extLst>
              <a:ext uri="{FF2B5EF4-FFF2-40B4-BE49-F238E27FC236}">
                <a16:creationId xmlns:a16="http://schemas.microsoft.com/office/drawing/2014/main" id="{03385135-6DEC-CD44-86C6-82FC78A60D11}"/>
              </a:ext>
            </a:extLst>
          </p:cNvPr>
          <p:cNvSpPr txBox="1"/>
          <p:nvPr/>
        </p:nvSpPr>
        <p:spPr>
          <a:xfrm>
            <a:off x="8014995" y="2623457"/>
            <a:ext cx="3732245" cy="3589615"/>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dirty="0"/>
              <a:t>Local search</a:t>
            </a:r>
          </a:p>
          <a:p>
            <a:pPr marL="285750" indent="-228600">
              <a:lnSpc>
                <a:spcPct val="90000"/>
              </a:lnSpc>
              <a:spcAft>
                <a:spcPts val="600"/>
              </a:spcAft>
              <a:buFont typeface="Arial" panose="020B0604020202020204" pitchFamily="34" charset="0"/>
              <a:buChar char="•"/>
            </a:pPr>
            <a:r>
              <a:rPr lang="en-US" dirty="0"/>
              <a:t>Shopping</a:t>
            </a:r>
          </a:p>
          <a:p>
            <a:pPr marL="285750" indent="-228600">
              <a:lnSpc>
                <a:spcPct val="90000"/>
              </a:lnSpc>
              <a:spcAft>
                <a:spcPts val="600"/>
              </a:spcAft>
              <a:buFont typeface="Arial" panose="020B0604020202020204" pitchFamily="34" charset="0"/>
              <a:buChar char="•"/>
            </a:pPr>
            <a:r>
              <a:rPr lang="en-US" dirty="0"/>
              <a:t>Knowledge graph </a:t>
            </a:r>
          </a:p>
          <a:p>
            <a:pPr marL="285750" indent="-228600">
              <a:lnSpc>
                <a:spcPct val="90000"/>
              </a:lnSpc>
              <a:spcAft>
                <a:spcPts val="600"/>
              </a:spcAft>
              <a:buFont typeface="Arial" panose="020B0604020202020204" pitchFamily="34" charset="0"/>
              <a:buChar char="•"/>
            </a:pPr>
            <a:r>
              <a:rPr lang="en-US" dirty="0"/>
              <a:t>Enriched searches</a:t>
            </a:r>
          </a:p>
          <a:p>
            <a:pPr marL="285750" indent="-228600">
              <a:lnSpc>
                <a:spcPct val="90000"/>
              </a:lnSpc>
              <a:spcAft>
                <a:spcPts val="600"/>
              </a:spcAft>
              <a:buFont typeface="Arial" panose="020B0604020202020204" pitchFamily="34" charset="0"/>
              <a:buChar char="•"/>
            </a:pPr>
            <a:r>
              <a:rPr lang="en-US" dirty="0"/>
              <a:t>Carousel </a:t>
            </a:r>
          </a:p>
        </p:txBody>
      </p:sp>
    </p:spTree>
    <p:extLst>
      <p:ext uri="{BB962C8B-B14F-4D97-AF65-F5344CB8AC3E}">
        <p14:creationId xmlns:p14="http://schemas.microsoft.com/office/powerpoint/2010/main" val="112800918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F3D76-4D7F-AD43-A0D5-94C0D526D8A0}"/>
              </a:ext>
            </a:extLst>
          </p:cNvPr>
          <p:cNvSpPr>
            <a:spLocks noGrp="1"/>
          </p:cNvSpPr>
          <p:nvPr>
            <p:ph type="title"/>
          </p:nvPr>
        </p:nvSpPr>
        <p:spPr>
          <a:xfrm>
            <a:off x="648929" y="629266"/>
            <a:ext cx="6586491" cy="1676603"/>
          </a:xfrm>
        </p:spPr>
        <p:txBody>
          <a:bodyPr>
            <a:normAutofit/>
          </a:bodyPr>
          <a:lstStyle/>
          <a:p>
            <a:r>
              <a:rPr lang="en-US" dirty="0"/>
              <a:t>How does PPC work</a:t>
            </a:r>
          </a:p>
        </p:txBody>
      </p:sp>
      <p:sp>
        <p:nvSpPr>
          <p:cNvPr id="3" name="Content Placeholder 2">
            <a:extLst>
              <a:ext uri="{FF2B5EF4-FFF2-40B4-BE49-F238E27FC236}">
                <a16:creationId xmlns:a16="http://schemas.microsoft.com/office/drawing/2014/main" id="{D58EE2F0-93A4-B042-9EEA-A11B7A765EFD}"/>
              </a:ext>
            </a:extLst>
          </p:cNvPr>
          <p:cNvSpPr>
            <a:spLocks noGrp="1"/>
          </p:cNvSpPr>
          <p:nvPr>
            <p:ph idx="1"/>
          </p:nvPr>
        </p:nvSpPr>
        <p:spPr>
          <a:xfrm>
            <a:off x="648930" y="2438400"/>
            <a:ext cx="6586489" cy="3785419"/>
          </a:xfrm>
        </p:spPr>
        <p:txBody>
          <a:bodyPr>
            <a:normAutofit/>
          </a:bodyPr>
          <a:lstStyle/>
          <a:p>
            <a:pPr marL="0" indent="0">
              <a:buNone/>
            </a:pPr>
            <a:r>
              <a:rPr lang="en-US" sz="2400" dirty="0">
                <a:hlinkClick r:id="rId2"/>
              </a:rPr>
              <a:t>https://youtu.be/cOTMWqwUXPU</a:t>
            </a:r>
            <a:endParaRPr lang="en-US" sz="2400" dirty="0"/>
          </a:p>
          <a:p>
            <a:r>
              <a:rPr lang="en-US" sz="2400" dirty="0"/>
              <a:t>Auction</a:t>
            </a:r>
          </a:p>
          <a:p>
            <a:r>
              <a:rPr lang="en-US" sz="2400" dirty="0"/>
              <a:t>Keywords</a:t>
            </a:r>
          </a:p>
          <a:p>
            <a:r>
              <a:rPr lang="en-US" sz="2400" dirty="0"/>
              <a:t>Pay per click</a:t>
            </a:r>
          </a:p>
          <a:p>
            <a:r>
              <a:rPr lang="en-US" sz="2400" dirty="0"/>
              <a:t>Targeting</a:t>
            </a:r>
          </a:p>
          <a:p>
            <a:r>
              <a:rPr lang="en-US" sz="2400" dirty="0"/>
              <a:t>Track to sale</a:t>
            </a:r>
          </a:p>
          <a:p>
            <a:r>
              <a:rPr lang="en-US" sz="2400" dirty="0"/>
              <a:t>Search networks and Google display network</a:t>
            </a:r>
          </a:p>
        </p:txBody>
      </p:sp>
      <p:pic>
        <p:nvPicPr>
          <p:cNvPr id="4" name="Picture 3">
            <a:extLst>
              <a:ext uri="{FF2B5EF4-FFF2-40B4-BE49-F238E27FC236}">
                <a16:creationId xmlns:a16="http://schemas.microsoft.com/office/drawing/2014/main" id="{CF9F5703-187A-B748-8FF0-1428BA5F26FA}"/>
              </a:ext>
            </a:extLst>
          </p:cNvPr>
          <p:cNvPicPr>
            <a:picLocks noChangeAspect="1"/>
          </p:cNvPicPr>
          <p:nvPr/>
        </p:nvPicPr>
        <p:blipFill rotWithShape="1">
          <a:blip r:embed="rId3"/>
          <a:srcRect t="10529" r="-1" b="21047"/>
          <a:stretch/>
        </p:blipFill>
        <p:spPr>
          <a:xfrm>
            <a:off x="7556408" y="10"/>
            <a:ext cx="4635591" cy="6857990"/>
          </a:xfrm>
          <a:prstGeom prst="rect">
            <a:avLst/>
          </a:prstGeom>
          <a:effectLst/>
        </p:spPr>
      </p:pic>
    </p:spTree>
    <p:extLst>
      <p:ext uri="{BB962C8B-B14F-4D97-AF65-F5344CB8AC3E}">
        <p14:creationId xmlns:p14="http://schemas.microsoft.com/office/powerpoint/2010/main" val="2631329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BE30B-A4AB-B347-9626-658D66CA9DD7}"/>
              </a:ext>
            </a:extLst>
          </p:cNvPr>
          <p:cNvSpPr>
            <a:spLocks noGrp="1"/>
          </p:cNvSpPr>
          <p:nvPr>
            <p:ph type="title"/>
          </p:nvPr>
        </p:nvSpPr>
        <p:spPr>
          <a:xfrm>
            <a:off x="648929" y="629266"/>
            <a:ext cx="6586491" cy="1676603"/>
          </a:xfrm>
        </p:spPr>
        <p:txBody>
          <a:bodyPr>
            <a:normAutofit/>
          </a:bodyPr>
          <a:lstStyle/>
          <a:p>
            <a:r>
              <a:rPr lang="en-US" dirty="0"/>
              <a:t>How does SEO work</a:t>
            </a:r>
          </a:p>
        </p:txBody>
      </p:sp>
      <p:sp>
        <p:nvSpPr>
          <p:cNvPr id="3" name="Content Placeholder 2">
            <a:extLst>
              <a:ext uri="{FF2B5EF4-FFF2-40B4-BE49-F238E27FC236}">
                <a16:creationId xmlns:a16="http://schemas.microsoft.com/office/drawing/2014/main" id="{E22C4D5D-DB0A-4F44-930C-46B4691BE2E7}"/>
              </a:ext>
            </a:extLst>
          </p:cNvPr>
          <p:cNvSpPr>
            <a:spLocks noGrp="1"/>
          </p:cNvSpPr>
          <p:nvPr>
            <p:ph idx="1"/>
          </p:nvPr>
        </p:nvSpPr>
        <p:spPr>
          <a:xfrm>
            <a:off x="648930" y="2438400"/>
            <a:ext cx="6586489" cy="3785419"/>
          </a:xfrm>
        </p:spPr>
        <p:txBody>
          <a:bodyPr>
            <a:normAutofit/>
          </a:bodyPr>
          <a:lstStyle/>
          <a:p>
            <a:r>
              <a:rPr lang="en-US" sz="1700" dirty="0">
                <a:hlinkClick r:id="rId2"/>
              </a:rPr>
              <a:t>https://youtu.be/stHBZGm_hMo</a:t>
            </a:r>
            <a:endParaRPr lang="en-US" sz="1700" dirty="0"/>
          </a:p>
          <a:p>
            <a:pPr marL="0" indent="0">
              <a:buNone/>
            </a:pPr>
            <a:endParaRPr lang="en-US" sz="1700" dirty="0"/>
          </a:p>
          <a:p>
            <a:r>
              <a:rPr lang="en-US" sz="1700" dirty="0"/>
              <a:t>Explanation of how a search engine works</a:t>
            </a:r>
          </a:p>
          <a:p>
            <a:r>
              <a:rPr lang="en-US" sz="1700" dirty="0"/>
              <a:t>No cost per click</a:t>
            </a:r>
          </a:p>
          <a:p>
            <a:r>
              <a:rPr lang="en-US" sz="1700" dirty="0"/>
              <a:t>Potentially hugely beneficial </a:t>
            </a:r>
          </a:p>
          <a:p>
            <a:r>
              <a:rPr lang="en-US" sz="1700" dirty="0"/>
              <a:t>Google has algorithms to rank websites in order of performance</a:t>
            </a:r>
          </a:p>
          <a:p>
            <a:r>
              <a:rPr lang="en-US" sz="1700" dirty="0"/>
              <a:t>Several factors determine rank including: </a:t>
            </a:r>
          </a:p>
          <a:p>
            <a:pPr lvl="2">
              <a:buFont typeface="Wingdings" pitchFamily="2" charset="2"/>
              <a:buChar char="ü"/>
            </a:pPr>
            <a:r>
              <a:rPr lang="en-US" sz="1700" dirty="0"/>
              <a:t>Site set up and architecture </a:t>
            </a:r>
          </a:p>
          <a:p>
            <a:pPr lvl="2">
              <a:buFont typeface="Wingdings" pitchFamily="2" charset="2"/>
              <a:buChar char="ü"/>
            </a:pPr>
            <a:r>
              <a:rPr lang="en-US" sz="1700" dirty="0"/>
              <a:t>Content </a:t>
            </a:r>
          </a:p>
          <a:p>
            <a:pPr lvl="2">
              <a:buFont typeface="Wingdings" pitchFamily="2" charset="2"/>
              <a:buChar char="ü"/>
            </a:pPr>
            <a:r>
              <a:rPr lang="en-US" sz="1700" dirty="0"/>
              <a:t>links</a:t>
            </a:r>
          </a:p>
        </p:txBody>
      </p:sp>
      <p:pic>
        <p:nvPicPr>
          <p:cNvPr id="4" name="Picture 3">
            <a:extLst>
              <a:ext uri="{FF2B5EF4-FFF2-40B4-BE49-F238E27FC236}">
                <a16:creationId xmlns:a16="http://schemas.microsoft.com/office/drawing/2014/main" id="{EB98A515-C746-F549-90F4-A2618BDDA667}"/>
              </a:ext>
            </a:extLst>
          </p:cNvPr>
          <p:cNvPicPr>
            <a:picLocks noChangeAspect="1"/>
          </p:cNvPicPr>
          <p:nvPr/>
        </p:nvPicPr>
        <p:blipFill rotWithShape="1">
          <a:blip r:embed="rId3"/>
          <a:srcRect l="39626" r="9679"/>
          <a:stretch/>
        </p:blipFill>
        <p:spPr>
          <a:xfrm>
            <a:off x="7556408" y="10"/>
            <a:ext cx="4635591" cy="6857990"/>
          </a:xfrm>
          <a:prstGeom prst="rect">
            <a:avLst/>
          </a:prstGeom>
          <a:effectLst/>
        </p:spPr>
      </p:pic>
    </p:spTree>
    <p:extLst>
      <p:ext uri="{BB962C8B-B14F-4D97-AF65-F5344CB8AC3E}">
        <p14:creationId xmlns:p14="http://schemas.microsoft.com/office/powerpoint/2010/main" val="3385506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9FC0F-5EDA-194F-9354-1C7B8414F698}"/>
              </a:ext>
            </a:extLst>
          </p:cNvPr>
          <p:cNvSpPr>
            <a:spLocks noGrp="1"/>
          </p:cNvSpPr>
          <p:nvPr>
            <p:ph type="title"/>
          </p:nvPr>
        </p:nvSpPr>
        <p:spPr/>
        <p:txBody>
          <a:bodyPr/>
          <a:lstStyle/>
          <a:p>
            <a:endParaRPr lang="en-US" dirty="0"/>
          </a:p>
        </p:txBody>
      </p:sp>
      <p:pic>
        <p:nvPicPr>
          <p:cNvPr id="5" name="Content Placeholder 3">
            <a:extLst>
              <a:ext uri="{FF2B5EF4-FFF2-40B4-BE49-F238E27FC236}">
                <a16:creationId xmlns:a16="http://schemas.microsoft.com/office/drawing/2014/main" id="{8313A9B7-CC5E-F142-9389-9D5949CA87EC}"/>
              </a:ext>
            </a:extLst>
          </p:cNvPr>
          <p:cNvPicPr>
            <a:picLocks noChangeAspect="1"/>
          </p:cNvPicPr>
          <p:nvPr/>
        </p:nvPicPr>
        <p:blipFill>
          <a:blip r:embed="rId2"/>
          <a:stretch>
            <a:fillRect/>
          </a:stretch>
        </p:blipFill>
        <p:spPr>
          <a:xfrm>
            <a:off x="0" y="0"/>
            <a:ext cx="11518710" cy="6858000"/>
          </a:xfrm>
          <a:prstGeom prst="rect">
            <a:avLst/>
          </a:prstGeom>
        </p:spPr>
      </p:pic>
      <p:sp>
        <p:nvSpPr>
          <p:cNvPr id="7" name="Content Placeholder 6">
            <a:extLst>
              <a:ext uri="{FF2B5EF4-FFF2-40B4-BE49-F238E27FC236}">
                <a16:creationId xmlns:a16="http://schemas.microsoft.com/office/drawing/2014/main" id="{ECDF414E-4A82-8247-A4DD-839BBC469DCC}"/>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258974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D251D194-74BA-2542-B4EB-AAC1AE524BE2}"/>
              </a:ext>
            </a:extLst>
          </p:cNvPr>
          <p:cNvPicPr>
            <a:picLocks noChangeAspect="1"/>
          </p:cNvPicPr>
          <p:nvPr/>
        </p:nvPicPr>
        <p:blipFill rotWithShape="1">
          <a:blip r:embed="rId2">
            <a:alphaModFix amt="50000"/>
          </a:blip>
          <a:srcRect t="32590" r="1" b="35770"/>
          <a:stretch/>
        </p:blipFill>
        <p:spPr>
          <a:xfrm>
            <a:off x="20" y="1"/>
            <a:ext cx="12191980" cy="6857999"/>
          </a:xfrm>
          <a:prstGeom prst="rect">
            <a:avLst/>
          </a:prstGeom>
        </p:spPr>
      </p:pic>
      <p:sp>
        <p:nvSpPr>
          <p:cNvPr id="2" name="Title 1">
            <a:extLst>
              <a:ext uri="{FF2B5EF4-FFF2-40B4-BE49-F238E27FC236}">
                <a16:creationId xmlns:a16="http://schemas.microsoft.com/office/drawing/2014/main" id="{76D94C11-D64C-BD42-8390-EB314C302C58}"/>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rPr>
              <a:t>Social media </a:t>
            </a:r>
          </a:p>
        </p:txBody>
      </p:sp>
    </p:spTree>
    <p:extLst>
      <p:ext uri="{BB962C8B-B14F-4D97-AF65-F5344CB8AC3E}">
        <p14:creationId xmlns:p14="http://schemas.microsoft.com/office/powerpoint/2010/main" val="1600830819"/>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289CB-1815-2F4D-A098-70C20F290C7D}"/>
              </a:ext>
            </a:extLst>
          </p:cNvPr>
          <p:cNvSpPr>
            <a:spLocks noGrp="1"/>
          </p:cNvSpPr>
          <p:nvPr>
            <p:ph type="title"/>
          </p:nvPr>
        </p:nvSpPr>
        <p:spPr>
          <a:xfrm>
            <a:off x="648929" y="629266"/>
            <a:ext cx="5127031" cy="1676603"/>
          </a:xfrm>
        </p:spPr>
        <p:txBody>
          <a:bodyPr>
            <a:normAutofit/>
          </a:bodyPr>
          <a:lstStyle/>
          <a:p>
            <a:r>
              <a:rPr lang="en-US" sz="4400" dirty="0"/>
              <a:t>Class exercise</a:t>
            </a:r>
          </a:p>
        </p:txBody>
      </p:sp>
      <p:sp>
        <p:nvSpPr>
          <p:cNvPr id="3" name="Content Placeholder 2">
            <a:extLst>
              <a:ext uri="{FF2B5EF4-FFF2-40B4-BE49-F238E27FC236}">
                <a16:creationId xmlns:a16="http://schemas.microsoft.com/office/drawing/2014/main" id="{EBB4DF7E-CFFA-9547-A401-9A7619FA6637}"/>
              </a:ext>
            </a:extLst>
          </p:cNvPr>
          <p:cNvSpPr>
            <a:spLocks noGrp="1"/>
          </p:cNvSpPr>
          <p:nvPr>
            <p:ph idx="1"/>
          </p:nvPr>
        </p:nvSpPr>
        <p:spPr>
          <a:xfrm>
            <a:off x="648930" y="2438400"/>
            <a:ext cx="5127029" cy="3785419"/>
          </a:xfrm>
        </p:spPr>
        <p:txBody>
          <a:bodyPr>
            <a:normAutofit/>
          </a:bodyPr>
          <a:lstStyle/>
          <a:p>
            <a:pPr marL="0" indent="0">
              <a:buNone/>
            </a:pPr>
            <a:r>
              <a:rPr lang="en-US" sz="2800" dirty="0"/>
              <a:t>What can a company or brand achieve by having social media presence?</a:t>
            </a:r>
          </a:p>
          <a:p>
            <a:pPr marL="0" indent="0">
              <a:buNone/>
            </a:pPr>
            <a:endParaRPr lang="en-US" sz="2800" dirty="0"/>
          </a:p>
        </p:txBody>
      </p:sp>
      <p:pic>
        <p:nvPicPr>
          <p:cNvPr id="4" name="Picture 3">
            <a:extLst>
              <a:ext uri="{FF2B5EF4-FFF2-40B4-BE49-F238E27FC236}">
                <a16:creationId xmlns:a16="http://schemas.microsoft.com/office/drawing/2014/main" id="{37020C70-7129-5A49-ABD0-B495EEB9E643}"/>
              </a:ext>
            </a:extLst>
          </p:cNvPr>
          <p:cNvPicPr>
            <a:picLocks noChangeAspect="1"/>
          </p:cNvPicPr>
          <p:nvPr/>
        </p:nvPicPr>
        <p:blipFill rotWithShape="1">
          <a:blip r:embed="rId2"/>
          <a:srcRect l="2082" r="3" b="3"/>
          <a:stretch/>
        </p:blipFill>
        <p:spPr>
          <a:xfrm>
            <a:off x="6090613" y="640082"/>
            <a:ext cx="5461724" cy="5577837"/>
          </a:xfrm>
          <a:prstGeom prst="rect">
            <a:avLst/>
          </a:prstGeom>
          <a:effectLst/>
        </p:spPr>
      </p:pic>
    </p:spTree>
    <p:extLst>
      <p:ext uri="{BB962C8B-B14F-4D97-AF65-F5344CB8AC3E}">
        <p14:creationId xmlns:p14="http://schemas.microsoft.com/office/powerpoint/2010/main" val="3884903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B5010-6721-074F-BA29-CF51F05FB208}"/>
              </a:ext>
            </a:extLst>
          </p:cNvPr>
          <p:cNvSpPr>
            <a:spLocks noGrp="1"/>
          </p:cNvSpPr>
          <p:nvPr>
            <p:ph type="title"/>
          </p:nvPr>
        </p:nvSpPr>
        <p:spPr>
          <a:xfrm>
            <a:off x="4965430" y="629268"/>
            <a:ext cx="6586491" cy="1286160"/>
          </a:xfrm>
        </p:spPr>
        <p:txBody>
          <a:bodyPr anchor="b">
            <a:normAutofit/>
          </a:bodyPr>
          <a:lstStyle/>
          <a:p>
            <a:r>
              <a:rPr lang="en-US" sz="4400" dirty="0"/>
              <a:t>Why social Media?</a:t>
            </a:r>
          </a:p>
        </p:txBody>
      </p:sp>
      <p:sp>
        <p:nvSpPr>
          <p:cNvPr id="3" name="Content Placeholder 2">
            <a:extLst>
              <a:ext uri="{FF2B5EF4-FFF2-40B4-BE49-F238E27FC236}">
                <a16:creationId xmlns:a16="http://schemas.microsoft.com/office/drawing/2014/main" id="{0D337247-551F-6A4B-8851-19A190732DAD}"/>
              </a:ext>
            </a:extLst>
          </p:cNvPr>
          <p:cNvSpPr>
            <a:spLocks noGrp="1"/>
          </p:cNvSpPr>
          <p:nvPr>
            <p:ph idx="1"/>
          </p:nvPr>
        </p:nvSpPr>
        <p:spPr>
          <a:xfrm>
            <a:off x="4965431" y="2175164"/>
            <a:ext cx="6586489" cy="4048655"/>
          </a:xfrm>
        </p:spPr>
        <p:txBody>
          <a:bodyPr>
            <a:normAutofit/>
          </a:bodyPr>
          <a:lstStyle/>
          <a:p>
            <a:r>
              <a:rPr lang="en-US" sz="1600" dirty="0"/>
              <a:t>Your customers are using it already</a:t>
            </a:r>
          </a:p>
          <a:p>
            <a:r>
              <a:rPr lang="en-US" sz="1600" dirty="0"/>
              <a:t>Provides a 2 way dialog</a:t>
            </a:r>
          </a:p>
          <a:p>
            <a:r>
              <a:rPr lang="en-US" sz="1600" dirty="0"/>
              <a:t>Humanises your brand </a:t>
            </a:r>
          </a:p>
          <a:p>
            <a:r>
              <a:rPr lang="en-US" sz="1600" dirty="0"/>
              <a:t>Allows you to build a community</a:t>
            </a:r>
          </a:p>
          <a:p>
            <a:r>
              <a:rPr lang="en-US" sz="1600" dirty="0"/>
              <a:t>Can keep you ‘top of mind’</a:t>
            </a:r>
          </a:p>
          <a:p>
            <a:r>
              <a:rPr lang="en-US" sz="1600" dirty="0"/>
              <a:t>Can help develop  your repetition as a leader/innovator</a:t>
            </a:r>
          </a:p>
          <a:p>
            <a:r>
              <a:rPr lang="en-US" sz="1600" dirty="0"/>
              <a:t>Deepen customer engagement</a:t>
            </a:r>
          </a:p>
          <a:p>
            <a:r>
              <a:rPr lang="en-US" sz="1600" dirty="0"/>
              <a:t>Allows you to target and retarget specific groups of  customers ( iva ads) </a:t>
            </a:r>
          </a:p>
          <a:p>
            <a:r>
              <a:rPr lang="en-US" sz="1600" dirty="0"/>
              <a:t>It can build trust/brand authority</a:t>
            </a:r>
          </a:p>
          <a:p>
            <a:r>
              <a:rPr lang="en-US" sz="1600" dirty="0"/>
              <a:t>You can gain more insight on your customers </a:t>
            </a:r>
          </a:p>
          <a:p>
            <a:pPr marL="0" indent="0">
              <a:buNone/>
            </a:pPr>
            <a:endParaRPr lang="en-US" sz="1600" dirty="0"/>
          </a:p>
          <a:p>
            <a:endParaRPr lang="en-US" sz="1600" dirty="0"/>
          </a:p>
          <a:p>
            <a:endParaRPr lang="en-US" sz="1600" dirty="0"/>
          </a:p>
        </p:txBody>
      </p:sp>
      <p:pic>
        <p:nvPicPr>
          <p:cNvPr id="4" name="Picture 3">
            <a:extLst>
              <a:ext uri="{FF2B5EF4-FFF2-40B4-BE49-F238E27FC236}">
                <a16:creationId xmlns:a16="http://schemas.microsoft.com/office/drawing/2014/main" id="{CEDE39E6-CDE6-5145-BC3B-4743BFD21EB4}"/>
              </a:ext>
            </a:extLst>
          </p:cNvPr>
          <p:cNvPicPr>
            <a:picLocks noChangeAspect="1"/>
          </p:cNvPicPr>
          <p:nvPr/>
        </p:nvPicPr>
        <p:blipFill rotWithShape="1">
          <a:blip r:embed="rId2"/>
          <a:srcRect r="2" b="1250"/>
          <a:stretch/>
        </p:blipFill>
        <p:spPr>
          <a:xfrm>
            <a:off x="20" y="10"/>
            <a:ext cx="4635571" cy="6857990"/>
          </a:xfrm>
          <a:prstGeom prst="rect">
            <a:avLst/>
          </a:prstGeom>
          <a:effectLst/>
        </p:spPr>
      </p:pic>
    </p:spTree>
    <p:extLst>
      <p:ext uri="{BB962C8B-B14F-4D97-AF65-F5344CB8AC3E}">
        <p14:creationId xmlns:p14="http://schemas.microsoft.com/office/powerpoint/2010/main" val="2608470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EEA16-FE2D-A94E-834A-20B8159930D0}"/>
              </a:ext>
            </a:extLst>
          </p:cNvPr>
          <p:cNvSpPr>
            <a:spLocks noGrp="1"/>
          </p:cNvSpPr>
          <p:nvPr>
            <p:ph type="title"/>
          </p:nvPr>
        </p:nvSpPr>
        <p:spPr>
          <a:xfrm>
            <a:off x="655320" y="365125"/>
            <a:ext cx="5120114" cy="1692794"/>
          </a:xfrm>
        </p:spPr>
        <p:txBody>
          <a:bodyPr>
            <a:normAutofit/>
          </a:bodyPr>
          <a:lstStyle/>
          <a:p>
            <a:r>
              <a:rPr lang="en-US" sz="4400" dirty="0"/>
              <a:t>What can social media be used for?</a:t>
            </a:r>
          </a:p>
        </p:txBody>
      </p:sp>
      <p:sp>
        <p:nvSpPr>
          <p:cNvPr id="3" name="Content Placeholder 2">
            <a:extLst>
              <a:ext uri="{FF2B5EF4-FFF2-40B4-BE49-F238E27FC236}">
                <a16:creationId xmlns:a16="http://schemas.microsoft.com/office/drawing/2014/main" id="{A9DDDDA6-99C2-3543-9BA7-2C848F3F1DB3}"/>
              </a:ext>
            </a:extLst>
          </p:cNvPr>
          <p:cNvSpPr>
            <a:spLocks noGrp="1"/>
          </p:cNvSpPr>
          <p:nvPr>
            <p:ph idx="1"/>
          </p:nvPr>
        </p:nvSpPr>
        <p:spPr>
          <a:xfrm>
            <a:off x="655321" y="2575034"/>
            <a:ext cx="5120113" cy="3462228"/>
          </a:xfrm>
        </p:spPr>
        <p:txBody>
          <a:bodyPr>
            <a:normAutofit/>
          </a:bodyPr>
          <a:lstStyle/>
          <a:p>
            <a:r>
              <a:rPr lang="en-US" sz="1800" dirty="0"/>
              <a:t>Customer service</a:t>
            </a:r>
          </a:p>
          <a:p>
            <a:r>
              <a:rPr lang="en-US" sz="1800" dirty="0"/>
              <a:t>Paid advertising (performance marketing)</a:t>
            </a:r>
          </a:p>
          <a:p>
            <a:r>
              <a:rPr lang="en-US" sz="1800" dirty="0"/>
              <a:t>Finding new audiences</a:t>
            </a:r>
          </a:p>
          <a:p>
            <a:r>
              <a:rPr lang="en-US" sz="1800" dirty="0"/>
              <a:t>Deepening the bond with existing audiences</a:t>
            </a:r>
          </a:p>
          <a:p>
            <a:r>
              <a:rPr lang="en-US" sz="1800" dirty="0"/>
              <a:t>Upsell</a:t>
            </a:r>
          </a:p>
          <a:p>
            <a:r>
              <a:rPr lang="en-US" sz="1800" dirty="0"/>
              <a:t>Brand /reputation management</a:t>
            </a:r>
          </a:p>
          <a:p>
            <a:r>
              <a:rPr lang="en-US" sz="1800" dirty="0"/>
              <a:t>Making connections ( Influencers &amp; press etc) </a:t>
            </a:r>
          </a:p>
          <a:p>
            <a:r>
              <a:rPr lang="en-US" sz="1800" dirty="0"/>
              <a:t>Crisis management</a:t>
            </a:r>
          </a:p>
          <a:p>
            <a:r>
              <a:rPr lang="en-US" sz="1800" dirty="0"/>
              <a:t>Communicating important messages</a:t>
            </a:r>
          </a:p>
          <a:p>
            <a:endParaRPr lang="en-US" sz="1800" dirty="0"/>
          </a:p>
          <a:p>
            <a:endParaRPr lang="en-US" sz="1800" dirty="0"/>
          </a:p>
          <a:p>
            <a:endParaRPr lang="en-US" sz="1800" dirty="0"/>
          </a:p>
        </p:txBody>
      </p:sp>
      <p:pic>
        <p:nvPicPr>
          <p:cNvPr id="5" name="Picture 4">
            <a:extLst>
              <a:ext uri="{FF2B5EF4-FFF2-40B4-BE49-F238E27FC236}">
                <a16:creationId xmlns:a16="http://schemas.microsoft.com/office/drawing/2014/main" id="{5DC3D859-C46B-6F4B-B26D-5F35C364A36D}"/>
              </a:ext>
            </a:extLst>
          </p:cNvPr>
          <p:cNvPicPr>
            <a:picLocks noChangeAspect="1"/>
          </p:cNvPicPr>
          <p:nvPr/>
        </p:nvPicPr>
        <p:blipFill rotWithShape="1">
          <a:blip r:embed="rId2"/>
          <a:srcRect l="29287" r="949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691494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DAF21-7180-044D-98A2-B31715D1106B}"/>
              </a:ext>
            </a:extLst>
          </p:cNvPr>
          <p:cNvSpPr>
            <a:spLocks noGrp="1"/>
          </p:cNvSpPr>
          <p:nvPr>
            <p:ph type="title"/>
          </p:nvPr>
        </p:nvSpPr>
        <p:spPr>
          <a:xfrm>
            <a:off x="655319" y="365125"/>
            <a:ext cx="6686007" cy="1692794"/>
          </a:xfrm>
        </p:spPr>
        <p:txBody>
          <a:bodyPr>
            <a:normAutofit/>
          </a:bodyPr>
          <a:lstStyle/>
          <a:p>
            <a:r>
              <a:rPr lang="en-US" sz="4400" dirty="0"/>
              <a:t>Some mind blowing stats</a:t>
            </a:r>
          </a:p>
        </p:txBody>
      </p:sp>
      <p:sp>
        <p:nvSpPr>
          <p:cNvPr id="3" name="Content Placeholder 2">
            <a:extLst>
              <a:ext uri="{FF2B5EF4-FFF2-40B4-BE49-F238E27FC236}">
                <a16:creationId xmlns:a16="http://schemas.microsoft.com/office/drawing/2014/main" id="{C8604ECC-AF4C-FE41-B711-9E9C7E3FC501}"/>
              </a:ext>
            </a:extLst>
          </p:cNvPr>
          <p:cNvSpPr>
            <a:spLocks noGrp="1"/>
          </p:cNvSpPr>
          <p:nvPr>
            <p:ph idx="1"/>
          </p:nvPr>
        </p:nvSpPr>
        <p:spPr>
          <a:xfrm>
            <a:off x="655321" y="2057919"/>
            <a:ext cx="5915296" cy="3979343"/>
          </a:xfrm>
        </p:spPr>
        <p:txBody>
          <a:bodyPr>
            <a:normAutofit fontScale="92500" lnSpcReduction="20000"/>
          </a:bodyPr>
          <a:lstStyle/>
          <a:p>
            <a:r>
              <a:rPr lang="en-GB" dirty="0"/>
              <a:t>There are 3.5 billion active global social media users (45% of the world population) </a:t>
            </a:r>
          </a:p>
          <a:p>
            <a:r>
              <a:rPr lang="en-GB" dirty="0"/>
              <a:t>45 million UK social media users. (67% of the UK population)</a:t>
            </a:r>
          </a:p>
          <a:p>
            <a:r>
              <a:rPr lang="en-GB" dirty="0"/>
              <a:t>Every day, the average UK based user spends 1 hour 50 minutes scrolling through social media sites.</a:t>
            </a:r>
          </a:p>
          <a:p>
            <a:endParaRPr lang="en-GB" sz="1700" dirty="0"/>
          </a:p>
          <a:p>
            <a:endParaRPr lang="en-GB" sz="1700" dirty="0"/>
          </a:p>
          <a:p>
            <a:pPr marL="0" indent="0">
              <a:buNone/>
            </a:pPr>
            <a:endParaRPr lang="en-GB" sz="1700" dirty="0"/>
          </a:p>
          <a:p>
            <a:pPr marL="0" indent="0">
              <a:buNone/>
            </a:pPr>
            <a:r>
              <a:rPr lang="en-GB" sz="1700" i="1" dirty="0"/>
              <a:t>Digital Report 2019 – This is Social/Hootsuite</a:t>
            </a:r>
            <a:endParaRPr lang="en-US" sz="1700" i="1" dirty="0"/>
          </a:p>
        </p:txBody>
      </p:sp>
      <p:pic>
        <p:nvPicPr>
          <p:cNvPr id="4" name="Picture 3">
            <a:extLst>
              <a:ext uri="{FF2B5EF4-FFF2-40B4-BE49-F238E27FC236}">
                <a16:creationId xmlns:a16="http://schemas.microsoft.com/office/drawing/2014/main" id="{F474AAAC-8892-BA4D-94D5-3B70B41AF981}"/>
              </a:ext>
            </a:extLst>
          </p:cNvPr>
          <p:cNvPicPr>
            <a:picLocks noChangeAspect="1"/>
          </p:cNvPicPr>
          <p:nvPr/>
        </p:nvPicPr>
        <p:blipFill rotWithShape="1">
          <a:blip r:embed="rId2"/>
          <a:srcRect l="38783"/>
          <a:stretch/>
        </p:blipFill>
        <p:spPr>
          <a:xfrm>
            <a:off x="6570617" y="10"/>
            <a:ext cx="5621382"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4271203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AE7E6E58-FE01-6742-BEB4-6E7A42090D31}"/>
              </a:ext>
            </a:extLst>
          </p:cNvPr>
          <p:cNvSpPr>
            <a:spLocks noGrp="1"/>
          </p:cNvSpPr>
          <p:nvPr>
            <p:ph type="title"/>
          </p:nvPr>
        </p:nvSpPr>
        <p:spPr>
          <a:xfrm>
            <a:off x="2238376" y="285750"/>
            <a:ext cx="8429625" cy="928688"/>
          </a:xfrm>
        </p:spPr>
        <p:txBody>
          <a:bodyPr/>
          <a:lstStyle/>
          <a:p>
            <a:r>
              <a:rPr lang="en-GB" altLang="en-US" dirty="0"/>
              <a:t>Social Media Marketing</a:t>
            </a:r>
          </a:p>
        </p:txBody>
      </p:sp>
      <p:pic>
        <p:nvPicPr>
          <p:cNvPr id="48131" name="Content Placeholder 2">
            <a:extLst>
              <a:ext uri="{FF2B5EF4-FFF2-40B4-BE49-F238E27FC236}">
                <a16:creationId xmlns:a16="http://schemas.microsoft.com/office/drawing/2014/main" id="{7986455B-5A96-BB41-88F5-031DA8DC316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79651" y="1341438"/>
            <a:ext cx="8208963" cy="4464050"/>
          </a:xfrm>
        </p:spPr>
      </p:pic>
    </p:spTree>
    <p:extLst>
      <p:ext uri="{BB962C8B-B14F-4D97-AF65-F5344CB8AC3E}">
        <p14:creationId xmlns:p14="http://schemas.microsoft.com/office/powerpoint/2010/main" val="402314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97219-3765-8741-BC02-C5DDD51CE361}"/>
              </a:ext>
            </a:extLst>
          </p:cNvPr>
          <p:cNvSpPr>
            <a:spLocks noGrp="1"/>
          </p:cNvSpPr>
          <p:nvPr>
            <p:ph type="title"/>
          </p:nvPr>
        </p:nvSpPr>
        <p:spPr>
          <a:xfrm>
            <a:off x="648929" y="629266"/>
            <a:ext cx="6586491" cy="1676603"/>
          </a:xfrm>
        </p:spPr>
        <p:txBody>
          <a:bodyPr>
            <a:normAutofit/>
          </a:bodyPr>
          <a:lstStyle/>
          <a:p>
            <a:r>
              <a:rPr lang="en-US" sz="4400" dirty="0"/>
              <a:t>Facebook</a:t>
            </a:r>
          </a:p>
        </p:txBody>
      </p:sp>
      <p:sp>
        <p:nvSpPr>
          <p:cNvPr id="3" name="Content Placeholder 2">
            <a:extLst>
              <a:ext uri="{FF2B5EF4-FFF2-40B4-BE49-F238E27FC236}">
                <a16:creationId xmlns:a16="http://schemas.microsoft.com/office/drawing/2014/main" id="{AC12599A-5F24-3A4E-BCFE-6C2F4A112877}"/>
              </a:ext>
            </a:extLst>
          </p:cNvPr>
          <p:cNvSpPr>
            <a:spLocks noGrp="1"/>
          </p:cNvSpPr>
          <p:nvPr>
            <p:ph idx="1"/>
          </p:nvPr>
        </p:nvSpPr>
        <p:spPr>
          <a:xfrm>
            <a:off x="489273" y="2002971"/>
            <a:ext cx="6586489" cy="3785419"/>
          </a:xfrm>
        </p:spPr>
        <p:txBody>
          <a:bodyPr>
            <a:normAutofit/>
          </a:bodyPr>
          <a:lstStyle/>
          <a:p>
            <a:r>
              <a:rPr lang="en-US" dirty="0"/>
              <a:t>Dominant social platform in the UK</a:t>
            </a:r>
          </a:p>
          <a:p>
            <a:r>
              <a:rPr lang="en-GB" dirty="0"/>
              <a:t>78% of UK internet users use Facebook</a:t>
            </a:r>
          </a:p>
          <a:p>
            <a:r>
              <a:rPr lang="en-GB" dirty="0"/>
              <a:t>Audience is 52%  female and 48% male (based on users aged 18 and older).</a:t>
            </a:r>
          </a:p>
          <a:p>
            <a:r>
              <a:rPr lang="en-GB" dirty="0"/>
              <a:t>According to Facebook Audience Insights, the average UK user makes 6 comments, likes 11 posts, shares 1 post and clicks on 13 ads in a 30-day period.</a:t>
            </a:r>
          </a:p>
          <a:p>
            <a:pPr marL="0" indent="0">
              <a:buNone/>
            </a:pPr>
            <a:endParaRPr lang="en-US" sz="2000" dirty="0"/>
          </a:p>
        </p:txBody>
      </p:sp>
      <p:pic>
        <p:nvPicPr>
          <p:cNvPr id="4" name="Picture 3">
            <a:extLst>
              <a:ext uri="{FF2B5EF4-FFF2-40B4-BE49-F238E27FC236}">
                <a16:creationId xmlns:a16="http://schemas.microsoft.com/office/drawing/2014/main" id="{2EDDC481-2247-C542-ADBE-C257D01BDD2A}"/>
              </a:ext>
            </a:extLst>
          </p:cNvPr>
          <p:cNvPicPr>
            <a:picLocks noChangeAspect="1"/>
          </p:cNvPicPr>
          <p:nvPr/>
        </p:nvPicPr>
        <p:blipFill rotWithShape="1">
          <a:blip r:embed="rId2"/>
          <a:srcRect l="5703" r="10329"/>
          <a:stretch/>
        </p:blipFill>
        <p:spPr>
          <a:xfrm>
            <a:off x="7556408" y="10"/>
            <a:ext cx="4635591" cy="6857990"/>
          </a:xfrm>
          <a:prstGeom prst="rect">
            <a:avLst/>
          </a:prstGeom>
          <a:effectLst/>
        </p:spPr>
      </p:pic>
      <p:sp>
        <p:nvSpPr>
          <p:cNvPr id="5" name="TextBox 4">
            <a:extLst>
              <a:ext uri="{FF2B5EF4-FFF2-40B4-BE49-F238E27FC236}">
                <a16:creationId xmlns:a16="http://schemas.microsoft.com/office/drawing/2014/main" id="{38E778E0-80AF-AB4B-9C99-7574021BCF1E}"/>
              </a:ext>
            </a:extLst>
          </p:cNvPr>
          <p:cNvSpPr txBox="1"/>
          <p:nvPr/>
        </p:nvSpPr>
        <p:spPr>
          <a:xfrm>
            <a:off x="199506" y="6139795"/>
            <a:ext cx="5602778" cy="230832"/>
          </a:xfrm>
          <a:prstGeom prst="rect">
            <a:avLst/>
          </a:prstGeom>
          <a:noFill/>
        </p:spPr>
        <p:txBody>
          <a:bodyPr wrap="square" rtlCol="0">
            <a:spAutoFit/>
          </a:bodyPr>
          <a:lstStyle/>
          <a:p>
            <a:r>
              <a:rPr lang="en-GB" sz="900" dirty="0">
                <a:hlinkClick r:id="rId3"/>
              </a:rPr>
              <a:t>https://www.avocadosocial.com/latest-social-media-statistics-and-demographics-for-the-uk-in-2019/</a:t>
            </a:r>
            <a:endParaRPr lang="en-US" sz="900" dirty="0"/>
          </a:p>
        </p:txBody>
      </p:sp>
    </p:spTree>
    <p:extLst>
      <p:ext uri="{BB962C8B-B14F-4D97-AF65-F5344CB8AC3E}">
        <p14:creationId xmlns:p14="http://schemas.microsoft.com/office/powerpoint/2010/main" val="37463008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36FCF-0C91-9748-8FA0-555468C51BA2}"/>
              </a:ext>
            </a:extLst>
          </p:cNvPr>
          <p:cNvSpPr>
            <a:spLocks noGrp="1"/>
          </p:cNvSpPr>
          <p:nvPr>
            <p:ph type="title"/>
          </p:nvPr>
        </p:nvSpPr>
        <p:spPr>
          <a:xfrm>
            <a:off x="648929" y="629266"/>
            <a:ext cx="6586491" cy="1676603"/>
          </a:xfrm>
        </p:spPr>
        <p:txBody>
          <a:bodyPr>
            <a:normAutofit/>
          </a:bodyPr>
          <a:lstStyle/>
          <a:p>
            <a:r>
              <a:rPr lang="en-US" sz="4400" dirty="0"/>
              <a:t>YouTube</a:t>
            </a:r>
          </a:p>
        </p:txBody>
      </p:sp>
      <p:sp>
        <p:nvSpPr>
          <p:cNvPr id="3" name="Content Placeholder 2">
            <a:extLst>
              <a:ext uri="{FF2B5EF4-FFF2-40B4-BE49-F238E27FC236}">
                <a16:creationId xmlns:a16="http://schemas.microsoft.com/office/drawing/2014/main" id="{985155D1-72B6-9444-AD92-FFC13043BCE3}"/>
              </a:ext>
            </a:extLst>
          </p:cNvPr>
          <p:cNvSpPr>
            <a:spLocks noGrp="1"/>
          </p:cNvSpPr>
          <p:nvPr>
            <p:ph idx="1"/>
          </p:nvPr>
        </p:nvSpPr>
        <p:spPr>
          <a:xfrm>
            <a:off x="648930" y="2438400"/>
            <a:ext cx="6586489" cy="3785419"/>
          </a:xfrm>
        </p:spPr>
        <p:txBody>
          <a:bodyPr>
            <a:normAutofit/>
          </a:bodyPr>
          <a:lstStyle/>
          <a:p>
            <a:r>
              <a:rPr lang="en-US" sz="1900" dirty="0"/>
              <a:t>The second most popular social platform in the UK </a:t>
            </a:r>
          </a:p>
          <a:p>
            <a:r>
              <a:rPr lang="en-US" sz="1900" dirty="0"/>
              <a:t>Owned by Google</a:t>
            </a:r>
          </a:p>
          <a:p>
            <a:r>
              <a:rPr lang="en-US" sz="1900" dirty="0"/>
              <a:t>Users spend more time watching videos on YouTube than on other social platforms</a:t>
            </a:r>
          </a:p>
          <a:p>
            <a:r>
              <a:rPr lang="en-US" sz="1900" dirty="0"/>
              <a:t>You can pay to advertise before or during a video via Google display network</a:t>
            </a:r>
          </a:p>
          <a:p>
            <a:r>
              <a:rPr lang="en-US" sz="1900" dirty="0"/>
              <a:t>It can give you the opportunity for customers to learn more about your products (explainer videos)</a:t>
            </a:r>
          </a:p>
          <a:p>
            <a:pPr marL="0" indent="0">
              <a:buNone/>
            </a:pPr>
            <a:br>
              <a:rPr lang="en-US" sz="1900" dirty="0"/>
            </a:br>
            <a:endParaRPr lang="en-US" sz="1900" dirty="0"/>
          </a:p>
        </p:txBody>
      </p:sp>
      <p:pic>
        <p:nvPicPr>
          <p:cNvPr id="4" name="Picture 3">
            <a:extLst>
              <a:ext uri="{FF2B5EF4-FFF2-40B4-BE49-F238E27FC236}">
                <a16:creationId xmlns:a16="http://schemas.microsoft.com/office/drawing/2014/main" id="{EAC7897F-CD9F-C14C-924E-626C3EB25FF7}"/>
              </a:ext>
            </a:extLst>
          </p:cNvPr>
          <p:cNvPicPr>
            <a:picLocks noChangeAspect="1"/>
          </p:cNvPicPr>
          <p:nvPr/>
        </p:nvPicPr>
        <p:blipFill rotWithShape="1">
          <a:blip r:embed="rId2"/>
          <a:srcRect l="15126" r="39924"/>
          <a:stretch/>
        </p:blipFill>
        <p:spPr>
          <a:xfrm>
            <a:off x="7556408" y="10"/>
            <a:ext cx="4635591" cy="6857990"/>
          </a:xfrm>
          <a:prstGeom prst="rect">
            <a:avLst/>
          </a:prstGeom>
          <a:effectLst/>
        </p:spPr>
      </p:pic>
    </p:spTree>
    <p:extLst>
      <p:ext uri="{BB962C8B-B14F-4D97-AF65-F5344CB8AC3E}">
        <p14:creationId xmlns:p14="http://schemas.microsoft.com/office/powerpoint/2010/main" val="2725284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DC88-96C0-7E4D-8198-E14206132FC1}"/>
              </a:ext>
            </a:extLst>
          </p:cNvPr>
          <p:cNvSpPr>
            <a:spLocks noGrp="1"/>
          </p:cNvSpPr>
          <p:nvPr>
            <p:ph type="title"/>
          </p:nvPr>
        </p:nvSpPr>
        <p:spPr>
          <a:xfrm>
            <a:off x="648929" y="629266"/>
            <a:ext cx="6586491" cy="1676603"/>
          </a:xfrm>
        </p:spPr>
        <p:txBody>
          <a:bodyPr>
            <a:normAutofit/>
          </a:bodyPr>
          <a:lstStyle/>
          <a:p>
            <a:r>
              <a:rPr lang="en-US" sz="4400" dirty="0"/>
              <a:t>Instagram</a:t>
            </a:r>
          </a:p>
        </p:txBody>
      </p:sp>
      <p:sp>
        <p:nvSpPr>
          <p:cNvPr id="3" name="Content Placeholder 2">
            <a:extLst>
              <a:ext uri="{FF2B5EF4-FFF2-40B4-BE49-F238E27FC236}">
                <a16:creationId xmlns:a16="http://schemas.microsoft.com/office/drawing/2014/main" id="{59EB1735-A999-D244-8244-C79844A86E2F}"/>
              </a:ext>
            </a:extLst>
          </p:cNvPr>
          <p:cNvSpPr>
            <a:spLocks noGrp="1"/>
          </p:cNvSpPr>
          <p:nvPr>
            <p:ph idx="1"/>
          </p:nvPr>
        </p:nvSpPr>
        <p:spPr>
          <a:xfrm>
            <a:off x="648930" y="2438400"/>
            <a:ext cx="6586489" cy="3785419"/>
          </a:xfrm>
        </p:spPr>
        <p:txBody>
          <a:bodyPr>
            <a:normAutofit/>
          </a:bodyPr>
          <a:lstStyle/>
          <a:p>
            <a:r>
              <a:rPr lang="en-GB" sz="2400" dirty="0"/>
              <a:t>42% of the UK’s population are on Instagram</a:t>
            </a:r>
          </a:p>
          <a:p>
            <a:r>
              <a:rPr lang="en-GB" sz="2400" dirty="0"/>
              <a:t>54% Female, 46% male</a:t>
            </a:r>
          </a:p>
          <a:p>
            <a:r>
              <a:rPr lang="en-GB" sz="2400" dirty="0"/>
              <a:t>Owned by Facebook</a:t>
            </a:r>
          </a:p>
          <a:p>
            <a:r>
              <a:rPr lang="en-GB" sz="2400" dirty="0"/>
              <a:t>Centred around ‘storytelling’ </a:t>
            </a:r>
          </a:p>
          <a:p>
            <a:r>
              <a:rPr lang="en-GB" sz="2400" dirty="0"/>
              <a:t>Visual content </a:t>
            </a:r>
          </a:p>
          <a:p>
            <a:r>
              <a:rPr lang="en-GB" sz="2400" dirty="0"/>
              <a:t>According to Instagram, 80% of users follow a business or a brand </a:t>
            </a:r>
          </a:p>
          <a:p>
            <a:pPr marL="0" indent="0">
              <a:buNone/>
            </a:pPr>
            <a:endParaRPr lang="en-US" sz="2400" dirty="0"/>
          </a:p>
        </p:txBody>
      </p:sp>
      <p:pic>
        <p:nvPicPr>
          <p:cNvPr id="4" name="Picture 3">
            <a:extLst>
              <a:ext uri="{FF2B5EF4-FFF2-40B4-BE49-F238E27FC236}">
                <a16:creationId xmlns:a16="http://schemas.microsoft.com/office/drawing/2014/main" id="{28EAF2E4-C6D3-7845-9221-42921FDE0D88}"/>
              </a:ext>
            </a:extLst>
          </p:cNvPr>
          <p:cNvPicPr>
            <a:picLocks noChangeAspect="1"/>
          </p:cNvPicPr>
          <p:nvPr/>
        </p:nvPicPr>
        <p:blipFill rotWithShape="1">
          <a:blip r:embed="rId2"/>
          <a:srcRect l="27305" r="27576" b="-1"/>
          <a:stretch/>
        </p:blipFill>
        <p:spPr>
          <a:xfrm>
            <a:off x="7556408" y="10"/>
            <a:ext cx="4635591" cy="6857990"/>
          </a:xfrm>
          <a:prstGeom prst="rect">
            <a:avLst/>
          </a:prstGeom>
          <a:effectLst/>
        </p:spPr>
      </p:pic>
      <p:sp>
        <p:nvSpPr>
          <p:cNvPr id="5" name="TextBox 4">
            <a:extLst>
              <a:ext uri="{FF2B5EF4-FFF2-40B4-BE49-F238E27FC236}">
                <a16:creationId xmlns:a16="http://schemas.microsoft.com/office/drawing/2014/main" id="{6D637328-79BF-944A-A505-8CF37949518B}"/>
              </a:ext>
            </a:extLst>
          </p:cNvPr>
          <p:cNvSpPr txBox="1"/>
          <p:nvPr/>
        </p:nvSpPr>
        <p:spPr>
          <a:xfrm>
            <a:off x="188640" y="6223819"/>
            <a:ext cx="7207273" cy="215444"/>
          </a:xfrm>
          <a:prstGeom prst="rect">
            <a:avLst/>
          </a:prstGeom>
          <a:noFill/>
        </p:spPr>
        <p:txBody>
          <a:bodyPr wrap="square" rtlCol="0">
            <a:spAutoFit/>
          </a:bodyPr>
          <a:lstStyle/>
          <a:p>
            <a:r>
              <a:rPr lang="en-GB" sz="800" dirty="0">
                <a:hlinkClick r:id="rId3"/>
              </a:rPr>
              <a:t>https://www.avocadosocial.com/latest-social-media-statistics-and-demographics-for-the-uk-in-2019/</a:t>
            </a:r>
            <a:endParaRPr lang="en-US" sz="800" dirty="0"/>
          </a:p>
        </p:txBody>
      </p:sp>
    </p:spTree>
    <p:extLst>
      <p:ext uri="{BB962C8B-B14F-4D97-AF65-F5344CB8AC3E}">
        <p14:creationId xmlns:p14="http://schemas.microsoft.com/office/powerpoint/2010/main" val="889196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02AF9-5670-B747-84A1-963C32450A76}"/>
              </a:ext>
            </a:extLst>
          </p:cNvPr>
          <p:cNvSpPr>
            <a:spLocks noGrp="1"/>
          </p:cNvSpPr>
          <p:nvPr>
            <p:ph type="title"/>
          </p:nvPr>
        </p:nvSpPr>
        <p:spPr>
          <a:xfrm>
            <a:off x="648929" y="629266"/>
            <a:ext cx="6586491" cy="1676603"/>
          </a:xfrm>
        </p:spPr>
        <p:txBody>
          <a:bodyPr>
            <a:normAutofit/>
          </a:bodyPr>
          <a:lstStyle/>
          <a:p>
            <a:r>
              <a:rPr lang="en-US" sz="4400" dirty="0"/>
              <a:t>Twitter</a:t>
            </a:r>
          </a:p>
        </p:txBody>
      </p:sp>
      <p:sp>
        <p:nvSpPr>
          <p:cNvPr id="3" name="Content Placeholder 2">
            <a:extLst>
              <a:ext uri="{FF2B5EF4-FFF2-40B4-BE49-F238E27FC236}">
                <a16:creationId xmlns:a16="http://schemas.microsoft.com/office/drawing/2014/main" id="{6BC19E80-2F52-3240-85B3-C5E0C5D4D11E}"/>
              </a:ext>
            </a:extLst>
          </p:cNvPr>
          <p:cNvSpPr>
            <a:spLocks noGrp="1"/>
          </p:cNvSpPr>
          <p:nvPr>
            <p:ph idx="1"/>
          </p:nvPr>
        </p:nvSpPr>
        <p:spPr>
          <a:xfrm>
            <a:off x="648930" y="2028306"/>
            <a:ext cx="6586489" cy="4195514"/>
          </a:xfrm>
        </p:spPr>
        <p:txBody>
          <a:bodyPr>
            <a:normAutofit/>
          </a:bodyPr>
          <a:lstStyle/>
          <a:p>
            <a:r>
              <a:rPr lang="en-GB" sz="2400" dirty="0"/>
              <a:t>According to Twitter, you can  reach 13.6 million  people (24% of UK population 13+)</a:t>
            </a:r>
          </a:p>
          <a:p>
            <a:r>
              <a:rPr lang="en-GB" sz="2400" dirty="0"/>
              <a:t>Twitter is an open network</a:t>
            </a:r>
          </a:p>
          <a:p>
            <a:r>
              <a:rPr lang="en-GB" sz="2400" dirty="0"/>
              <a:t>Great for building relationships (influencers, journalists, industry experts)</a:t>
            </a:r>
          </a:p>
          <a:p>
            <a:r>
              <a:rPr lang="en-GB" sz="2400" dirty="0"/>
              <a:t>Twitter is where many customers seek support </a:t>
            </a:r>
          </a:p>
          <a:p>
            <a:r>
              <a:rPr lang="en-GB" sz="2400" dirty="0"/>
              <a:t>Allows you to find out more about potential customers</a:t>
            </a:r>
          </a:p>
          <a:p>
            <a:r>
              <a:rPr lang="en-GB" sz="2400" dirty="0"/>
              <a:t>Allow you to pick up on new industry/customer trends</a:t>
            </a:r>
          </a:p>
          <a:p>
            <a:pPr marL="0" indent="0">
              <a:buNone/>
            </a:pPr>
            <a:endParaRPr lang="en-GB" sz="2400" dirty="0"/>
          </a:p>
          <a:p>
            <a:endParaRPr lang="en-GB" sz="2400" dirty="0"/>
          </a:p>
          <a:p>
            <a:endParaRPr lang="en-GB" sz="2400" dirty="0"/>
          </a:p>
          <a:p>
            <a:endParaRPr lang="en-US" sz="2400" dirty="0"/>
          </a:p>
        </p:txBody>
      </p:sp>
      <p:pic>
        <p:nvPicPr>
          <p:cNvPr id="4" name="Picture 3">
            <a:extLst>
              <a:ext uri="{FF2B5EF4-FFF2-40B4-BE49-F238E27FC236}">
                <a16:creationId xmlns:a16="http://schemas.microsoft.com/office/drawing/2014/main" id="{99EC9841-2B5F-B642-8568-AC05C15F20D1}"/>
              </a:ext>
            </a:extLst>
          </p:cNvPr>
          <p:cNvPicPr>
            <a:picLocks noChangeAspect="1"/>
          </p:cNvPicPr>
          <p:nvPr/>
        </p:nvPicPr>
        <p:blipFill rotWithShape="1">
          <a:blip r:embed="rId2"/>
          <a:srcRect t="1249" r="1" b="1"/>
          <a:stretch/>
        </p:blipFill>
        <p:spPr>
          <a:xfrm>
            <a:off x="7556408" y="10"/>
            <a:ext cx="4635591" cy="6857990"/>
          </a:xfrm>
          <a:prstGeom prst="rect">
            <a:avLst/>
          </a:prstGeom>
          <a:effectLst/>
        </p:spPr>
      </p:pic>
      <p:sp>
        <p:nvSpPr>
          <p:cNvPr id="5" name="TextBox 4">
            <a:extLst>
              <a:ext uri="{FF2B5EF4-FFF2-40B4-BE49-F238E27FC236}">
                <a16:creationId xmlns:a16="http://schemas.microsoft.com/office/drawing/2014/main" id="{09AE173A-D919-BE49-A110-67EE85E645FF}"/>
              </a:ext>
            </a:extLst>
          </p:cNvPr>
          <p:cNvSpPr txBox="1"/>
          <p:nvPr/>
        </p:nvSpPr>
        <p:spPr>
          <a:xfrm>
            <a:off x="282633" y="6434051"/>
            <a:ext cx="6833062" cy="230832"/>
          </a:xfrm>
          <a:prstGeom prst="rect">
            <a:avLst/>
          </a:prstGeom>
          <a:noFill/>
        </p:spPr>
        <p:txBody>
          <a:bodyPr wrap="square" rtlCol="0">
            <a:spAutoFit/>
          </a:bodyPr>
          <a:lstStyle/>
          <a:p>
            <a:r>
              <a:rPr lang="en-GB" sz="900" dirty="0">
                <a:hlinkClick r:id="rId3"/>
              </a:rPr>
              <a:t>https://www.avocadosocial.com/latest-social-media-statistics-and-demographics-for-the-uk-in-2019/</a:t>
            </a:r>
            <a:endParaRPr lang="en-US" sz="900" dirty="0"/>
          </a:p>
        </p:txBody>
      </p:sp>
    </p:spTree>
    <p:extLst>
      <p:ext uri="{BB962C8B-B14F-4D97-AF65-F5344CB8AC3E}">
        <p14:creationId xmlns:p14="http://schemas.microsoft.com/office/powerpoint/2010/main" val="41072434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40ABA-3B46-2949-B760-08D9D1466B6D}"/>
              </a:ext>
            </a:extLst>
          </p:cNvPr>
          <p:cNvSpPr>
            <a:spLocks noGrp="1"/>
          </p:cNvSpPr>
          <p:nvPr>
            <p:ph type="title"/>
          </p:nvPr>
        </p:nvSpPr>
        <p:spPr>
          <a:xfrm>
            <a:off x="648929" y="629266"/>
            <a:ext cx="6586491" cy="1676603"/>
          </a:xfrm>
        </p:spPr>
        <p:txBody>
          <a:bodyPr>
            <a:normAutofit/>
          </a:bodyPr>
          <a:lstStyle/>
          <a:p>
            <a:r>
              <a:rPr lang="en-US" sz="4400" dirty="0"/>
              <a:t>Snapchat</a:t>
            </a:r>
          </a:p>
        </p:txBody>
      </p:sp>
      <p:sp>
        <p:nvSpPr>
          <p:cNvPr id="3" name="Content Placeholder 2">
            <a:extLst>
              <a:ext uri="{FF2B5EF4-FFF2-40B4-BE49-F238E27FC236}">
                <a16:creationId xmlns:a16="http://schemas.microsoft.com/office/drawing/2014/main" id="{7D90C232-B952-8345-8C4C-A942A9E16869}"/>
              </a:ext>
            </a:extLst>
          </p:cNvPr>
          <p:cNvSpPr>
            <a:spLocks noGrp="1"/>
          </p:cNvSpPr>
          <p:nvPr>
            <p:ph idx="1"/>
          </p:nvPr>
        </p:nvSpPr>
        <p:spPr>
          <a:xfrm>
            <a:off x="648930" y="2438400"/>
            <a:ext cx="6586489" cy="3785419"/>
          </a:xfrm>
        </p:spPr>
        <p:txBody>
          <a:bodyPr>
            <a:normAutofit/>
          </a:bodyPr>
          <a:lstStyle/>
          <a:p>
            <a:r>
              <a:rPr lang="en-GB" sz="2400" dirty="0"/>
              <a:t>75% of Snapchat users are under 34 years old.</a:t>
            </a:r>
          </a:p>
          <a:p>
            <a:r>
              <a:rPr lang="en-GB" sz="2400" dirty="0"/>
              <a:t> 90% of snapchat users are 13-24 years old.</a:t>
            </a:r>
          </a:p>
          <a:p>
            <a:r>
              <a:rPr lang="en-GB" sz="2400" dirty="0"/>
              <a:t>71% of Snapchat </a:t>
            </a:r>
            <a:r>
              <a:rPr lang="en-GB" sz="2400" b="1" dirty="0"/>
              <a:t>users aged 18 through 24</a:t>
            </a:r>
            <a:r>
              <a:rPr lang="en-GB" sz="2400" dirty="0"/>
              <a:t> use Snapchat multiple times per day.</a:t>
            </a:r>
          </a:p>
          <a:p>
            <a:r>
              <a:rPr lang="en-GB" sz="2400" dirty="0"/>
              <a:t>Snapchats user-base is declining </a:t>
            </a:r>
          </a:p>
          <a:p>
            <a:pPr marL="0" indent="0">
              <a:buNone/>
            </a:pPr>
            <a:endParaRPr lang="en-US" sz="2400" dirty="0"/>
          </a:p>
        </p:txBody>
      </p:sp>
      <p:pic>
        <p:nvPicPr>
          <p:cNvPr id="4" name="Picture 3">
            <a:extLst>
              <a:ext uri="{FF2B5EF4-FFF2-40B4-BE49-F238E27FC236}">
                <a16:creationId xmlns:a16="http://schemas.microsoft.com/office/drawing/2014/main" id="{54E31A1D-BAE2-8046-AFA9-9607FAF3E430}"/>
              </a:ext>
            </a:extLst>
          </p:cNvPr>
          <p:cNvPicPr>
            <a:picLocks noChangeAspect="1"/>
          </p:cNvPicPr>
          <p:nvPr/>
        </p:nvPicPr>
        <p:blipFill rotWithShape="1">
          <a:blip r:embed="rId2"/>
          <a:srcRect l="31116" r="23934"/>
          <a:stretch/>
        </p:blipFill>
        <p:spPr>
          <a:xfrm>
            <a:off x="7556408" y="10"/>
            <a:ext cx="4635591" cy="6857990"/>
          </a:xfrm>
          <a:prstGeom prst="rect">
            <a:avLst/>
          </a:prstGeom>
          <a:effectLst/>
        </p:spPr>
      </p:pic>
      <p:sp>
        <p:nvSpPr>
          <p:cNvPr id="5" name="TextBox 4">
            <a:extLst>
              <a:ext uri="{FF2B5EF4-FFF2-40B4-BE49-F238E27FC236}">
                <a16:creationId xmlns:a16="http://schemas.microsoft.com/office/drawing/2014/main" id="{9ED30AB9-99D1-F947-8C17-10914ADB6FD7}"/>
              </a:ext>
            </a:extLst>
          </p:cNvPr>
          <p:cNvSpPr txBox="1"/>
          <p:nvPr/>
        </p:nvSpPr>
        <p:spPr>
          <a:xfrm>
            <a:off x="532015" y="6223819"/>
            <a:ext cx="6833061" cy="215444"/>
          </a:xfrm>
          <a:prstGeom prst="rect">
            <a:avLst/>
          </a:prstGeom>
          <a:noFill/>
        </p:spPr>
        <p:txBody>
          <a:bodyPr wrap="square" rtlCol="0">
            <a:spAutoFit/>
          </a:bodyPr>
          <a:lstStyle/>
          <a:p>
            <a:r>
              <a:rPr lang="en-GB" sz="800" dirty="0">
                <a:hlinkClick r:id="rId3"/>
              </a:rPr>
              <a:t>https://www.avocadosocial.com/latest-social-media-statistics-and-demographics-for-the-uk-in-2019/</a:t>
            </a:r>
            <a:endParaRPr lang="en-US" sz="800" dirty="0"/>
          </a:p>
        </p:txBody>
      </p:sp>
    </p:spTree>
    <p:extLst>
      <p:ext uri="{BB962C8B-B14F-4D97-AF65-F5344CB8AC3E}">
        <p14:creationId xmlns:p14="http://schemas.microsoft.com/office/powerpoint/2010/main" val="4457826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87ED1-42A9-2B4C-9BAB-9725AA1FACA9}"/>
              </a:ext>
            </a:extLst>
          </p:cNvPr>
          <p:cNvSpPr>
            <a:spLocks noGrp="1"/>
          </p:cNvSpPr>
          <p:nvPr>
            <p:ph type="title"/>
          </p:nvPr>
        </p:nvSpPr>
        <p:spPr>
          <a:xfrm>
            <a:off x="648929" y="629266"/>
            <a:ext cx="5127031" cy="1676603"/>
          </a:xfrm>
        </p:spPr>
        <p:txBody>
          <a:bodyPr>
            <a:normAutofit/>
          </a:bodyPr>
          <a:lstStyle/>
          <a:p>
            <a:r>
              <a:rPr lang="en-US" sz="4400" dirty="0"/>
              <a:t>Linkedin</a:t>
            </a:r>
          </a:p>
        </p:txBody>
      </p:sp>
      <p:sp>
        <p:nvSpPr>
          <p:cNvPr id="8" name="Content Placeholder 7">
            <a:extLst>
              <a:ext uri="{FF2B5EF4-FFF2-40B4-BE49-F238E27FC236}">
                <a16:creationId xmlns:a16="http://schemas.microsoft.com/office/drawing/2014/main" id="{10406A44-A615-4CE4-9FDF-682C2F13173F}"/>
              </a:ext>
            </a:extLst>
          </p:cNvPr>
          <p:cNvSpPr>
            <a:spLocks noGrp="1"/>
          </p:cNvSpPr>
          <p:nvPr>
            <p:ph idx="1"/>
          </p:nvPr>
        </p:nvSpPr>
        <p:spPr>
          <a:xfrm>
            <a:off x="648930" y="2438400"/>
            <a:ext cx="6026190" cy="3785419"/>
          </a:xfrm>
        </p:spPr>
        <p:txBody>
          <a:bodyPr>
            <a:normAutofit/>
          </a:bodyPr>
          <a:lstStyle/>
          <a:p>
            <a:r>
              <a:rPr lang="en-US" dirty="0"/>
              <a:t>B2B marketing </a:t>
            </a:r>
          </a:p>
          <a:p>
            <a:r>
              <a:rPr lang="en-US" dirty="0"/>
              <a:t>Build relationships</a:t>
            </a:r>
          </a:p>
          <a:p>
            <a:r>
              <a:rPr lang="en-US" dirty="0"/>
              <a:t>Useful ad targeting options </a:t>
            </a:r>
          </a:p>
          <a:p>
            <a:r>
              <a:rPr lang="en-GB" dirty="0"/>
              <a:t>27 million profiles in the UK, with 60% male and 40% female (Sprout social)</a:t>
            </a:r>
          </a:p>
          <a:p>
            <a:pPr marL="0" indent="0">
              <a:buNone/>
            </a:pPr>
            <a:r>
              <a:rPr lang="en-GB" dirty="0"/>
              <a:t> </a:t>
            </a:r>
            <a:endParaRPr lang="en-US" dirty="0"/>
          </a:p>
          <a:p>
            <a:endParaRPr lang="en-US" dirty="0"/>
          </a:p>
        </p:txBody>
      </p:sp>
      <p:pic>
        <p:nvPicPr>
          <p:cNvPr id="4" name="Content Placeholder 3">
            <a:extLst>
              <a:ext uri="{FF2B5EF4-FFF2-40B4-BE49-F238E27FC236}">
                <a16:creationId xmlns:a16="http://schemas.microsoft.com/office/drawing/2014/main" id="{7676F929-1AEB-9B47-8AA8-6B69DEBB006C}"/>
              </a:ext>
            </a:extLst>
          </p:cNvPr>
          <p:cNvPicPr>
            <a:picLocks noChangeAspect="1"/>
          </p:cNvPicPr>
          <p:nvPr/>
        </p:nvPicPr>
        <p:blipFill rotWithShape="1">
          <a:blip r:embed="rId2"/>
          <a:srcRect r="2085" b="3"/>
          <a:stretch/>
        </p:blipFill>
        <p:spPr>
          <a:xfrm>
            <a:off x="8407834" y="1367748"/>
            <a:ext cx="3135236" cy="3429521"/>
          </a:xfrm>
          <a:prstGeom prst="rect">
            <a:avLst/>
          </a:prstGeom>
          <a:effectLst/>
        </p:spPr>
      </p:pic>
    </p:spTree>
    <p:extLst>
      <p:ext uri="{BB962C8B-B14F-4D97-AF65-F5344CB8AC3E}">
        <p14:creationId xmlns:p14="http://schemas.microsoft.com/office/powerpoint/2010/main" val="1791315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12DABC2-4383-B44E-8AF0-4AA2360D6E9D}"/>
              </a:ext>
            </a:extLst>
          </p:cNvPr>
          <p:cNvPicPr>
            <a:picLocks noChangeAspect="1"/>
          </p:cNvPicPr>
          <p:nvPr/>
        </p:nvPicPr>
        <p:blipFill rotWithShape="1">
          <a:blip r:embed="rId2"/>
          <a:srcRect t="49294" b="13160"/>
          <a:stretch/>
        </p:blipFill>
        <p:spPr>
          <a:xfrm>
            <a:off x="-1" y="10"/>
            <a:ext cx="12192000" cy="6857990"/>
          </a:xfrm>
          <a:prstGeom prst="rect">
            <a:avLst/>
          </a:prstGeom>
        </p:spPr>
      </p:pic>
      <p:sp>
        <p:nvSpPr>
          <p:cNvPr id="8" name="Content Placeholder 7">
            <a:extLst>
              <a:ext uri="{FF2B5EF4-FFF2-40B4-BE49-F238E27FC236}">
                <a16:creationId xmlns:a16="http://schemas.microsoft.com/office/drawing/2014/main" id="{B696AEA2-9B57-448F-9960-C65952FBC2FF}"/>
              </a:ext>
            </a:extLst>
          </p:cNvPr>
          <p:cNvSpPr>
            <a:spLocks noGrp="1"/>
          </p:cNvSpPr>
          <p:nvPr>
            <p:ph idx="1"/>
          </p:nvPr>
        </p:nvSpPr>
        <p:spPr>
          <a:xfrm>
            <a:off x="388757" y="3762769"/>
            <a:ext cx="5239657" cy="572536"/>
          </a:xfrm>
        </p:spPr>
        <p:txBody>
          <a:bodyPr anchor="ctr">
            <a:noAutofit/>
          </a:bodyPr>
          <a:lstStyle/>
          <a:p>
            <a:pPr marL="0" indent="0">
              <a:buNone/>
            </a:pPr>
            <a:r>
              <a:rPr lang="en-US" sz="4800" b="1" dirty="0"/>
              <a:t>Organic (non-paid) </a:t>
            </a:r>
          </a:p>
        </p:txBody>
      </p:sp>
    </p:spTree>
    <p:extLst>
      <p:ext uri="{BB962C8B-B14F-4D97-AF65-F5344CB8AC3E}">
        <p14:creationId xmlns:p14="http://schemas.microsoft.com/office/powerpoint/2010/main" val="1171094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4B6BB-7FB4-AE45-9BFF-15EA5F98F24D}"/>
              </a:ext>
            </a:extLst>
          </p:cNvPr>
          <p:cNvSpPr>
            <a:spLocks noGrp="1"/>
          </p:cNvSpPr>
          <p:nvPr>
            <p:ph type="title"/>
          </p:nvPr>
        </p:nvSpPr>
        <p:spPr>
          <a:xfrm>
            <a:off x="4965429" y="338983"/>
            <a:ext cx="6586491" cy="1286160"/>
          </a:xfrm>
        </p:spPr>
        <p:txBody>
          <a:bodyPr anchor="b">
            <a:normAutofit/>
          </a:bodyPr>
          <a:lstStyle/>
          <a:p>
            <a:r>
              <a:rPr lang="en-US" sz="4400" dirty="0"/>
              <a:t>Objectives</a:t>
            </a:r>
          </a:p>
        </p:txBody>
      </p:sp>
      <p:sp>
        <p:nvSpPr>
          <p:cNvPr id="8" name="Content Placeholder 7">
            <a:extLst>
              <a:ext uri="{FF2B5EF4-FFF2-40B4-BE49-F238E27FC236}">
                <a16:creationId xmlns:a16="http://schemas.microsoft.com/office/drawing/2014/main" id="{8453C126-8DA0-4E00-B390-F0726A0325BA}"/>
              </a:ext>
            </a:extLst>
          </p:cNvPr>
          <p:cNvSpPr>
            <a:spLocks noGrp="1"/>
          </p:cNvSpPr>
          <p:nvPr>
            <p:ph idx="1"/>
          </p:nvPr>
        </p:nvSpPr>
        <p:spPr>
          <a:xfrm>
            <a:off x="4965431" y="2438400"/>
            <a:ext cx="6586489" cy="3785419"/>
          </a:xfrm>
        </p:spPr>
        <p:txBody>
          <a:bodyPr>
            <a:normAutofit/>
          </a:bodyPr>
          <a:lstStyle/>
          <a:p>
            <a:r>
              <a:rPr lang="en-US" sz="2000" dirty="0"/>
              <a:t>What do you want to achieve and how are you going to measure it?</a:t>
            </a:r>
          </a:p>
          <a:p>
            <a:r>
              <a:rPr lang="en-US" sz="2000" dirty="0"/>
              <a:t>Long time strategy not short term goals</a:t>
            </a:r>
          </a:p>
          <a:p>
            <a:r>
              <a:rPr lang="en-US" sz="2000" dirty="0"/>
              <a:t>People browsing social media are less likely to ‘buy’ a product that they have just seen compared to other media</a:t>
            </a:r>
          </a:p>
          <a:p>
            <a:r>
              <a:rPr lang="en-US" sz="2000" dirty="0"/>
              <a:t>Engagement? website visitors? fans? brand awareness? signups? Sentiment?</a:t>
            </a:r>
          </a:p>
          <a:p>
            <a:r>
              <a:rPr lang="en-US" sz="2000" dirty="0"/>
              <a:t>What KPIs are you going to use? Likes? Shares? Visits? </a:t>
            </a:r>
          </a:p>
          <a:p>
            <a:r>
              <a:rPr lang="en-US" sz="2000" dirty="0"/>
              <a:t>Make sure all objectives are SMART </a:t>
            </a:r>
          </a:p>
          <a:p>
            <a:endParaRPr lang="en-US" sz="2000" dirty="0"/>
          </a:p>
        </p:txBody>
      </p:sp>
      <p:pic>
        <p:nvPicPr>
          <p:cNvPr id="4" name="Content Placeholder 3">
            <a:extLst>
              <a:ext uri="{FF2B5EF4-FFF2-40B4-BE49-F238E27FC236}">
                <a16:creationId xmlns:a16="http://schemas.microsoft.com/office/drawing/2014/main" id="{D3284332-DFDF-8A45-9EF4-C466CC5203A6}"/>
              </a:ext>
            </a:extLst>
          </p:cNvPr>
          <p:cNvPicPr>
            <a:picLocks noChangeAspect="1"/>
          </p:cNvPicPr>
          <p:nvPr/>
        </p:nvPicPr>
        <p:blipFill rotWithShape="1">
          <a:blip r:embed="rId2"/>
          <a:srcRect t="1248" r="2" b="2"/>
          <a:stretch/>
        </p:blipFill>
        <p:spPr>
          <a:xfrm>
            <a:off x="20" y="10"/>
            <a:ext cx="4635571" cy="6857990"/>
          </a:xfrm>
          <a:prstGeom prst="rect">
            <a:avLst/>
          </a:prstGeom>
          <a:effectLst/>
        </p:spPr>
      </p:pic>
    </p:spTree>
    <p:extLst>
      <p:ext uri="{BB962C8B-B14F-4D97-AF65-F5344CB8AC3E}">
        <p14:creationId xmlns:p14="http://schemas.microsoft.com/office/powerpoint/2010/main" val="3940048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864E518-BF4B-2447-B517-FBC857A98B5C}"/>
              </a:ext>
            </a:extLst>
          </p:cNvPr>
          <p:cNvPicPr>
            <a:picLocks noGrp="1" noChangeAspect="1"/>
          </p:cNvPicPr>
          <p:nvPr>
            <p:ph idx="1"/>
          </p:nvPr>
        </p:nvPicPr>
        <p:blipFill>
          <a:blip r:embed="rId2"/>
          <a:stretch>
            <a:fillRect/>
          </a:stretch>
        </p:blipFill>
        <p:spPr>
          <a:xfrm>
            <a:off x="1554481" y="308207"/>
            <a:ext cx="8307976" cy="6438682"/>
          </a:xfrm>
        </p:spPr>
      </p:pic>
    </p:spTree>
    <p:extLst>
      <p:ext uri="{BB962C8B-B14F-4D97-AF65-F5344CB8AC3E}">
        <p14:creationId xmlns:p14="http://schemas.microsoft.com/office/powerpoint/2010/main" val="3367715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825CC-1503-5C4D-B92E-99753783A52B}"/>
              </a:ext>
            </a:extLst>
          </p:cNvPr>
          <p:cNvSpPr>
            <a:spLocks noGrp="1"/>
          </p:cNvSpPr>
          <p:nvPr>
            <p:ph type="title"/>
          </p:nvPr>
        </p:nvSpPr>
        <p:spPr>
          <a:xfrm>
            <a:off x="655320" y="365125"/>
            <a:ext cx="5120114" cy="1692794"/>
          </a:xfrm>
        </p:spPr>
        <p:txBody>
          <a:bodyPr>
            <a:normAutofit/>
          </a:bodyPr>
          <a:lstStyle/>
          <a:p>
            <a:r>
              <a:rPr lang="en-US" sz="4400" dirty="0"/>
              <a:t>Content Planning </a:t>
            </a:r>
          </a:p>
        </p:txBody>
      </p:sp>
      <p:sp>
        <p:nvSpPr>
          <p:cNvPr id="8" name="Content Placeholder 7">
            <a:extLst>
              <a:ext uri="{FF2B5EF4-FFF2-40B4-BE49-F238E27FC236}">
                <a16:creationId xmlns:a16="http://schemas.microsoft.com/office/drawing/2014/main" id="{E4F4215C-A575-4154-B92F-973345F37E5F}"/>
              </a:ext>
            </a:extLst>
          </p:cNvPr>
          <p:cNvSpPr>
            <a:spLocks noGrp="1"/>
          </p:cNvSpPr>
          <p:nvPr>
            <p:ph idx="1"/>
          </p:nvPr>
        </p:nvSpPr>
        <p:spPr>
          <a:xfrm>
            <a:off x="655321" y="2575034"/>
            <a:ext cx="5120113" cy="3462228"/>
          </a:xfrm>
        </p:spPr>
        <p:txBody>
          <a:bodyPr>
            <a:normAutofit/>
          </a:bodyPr>
          <a:lstStyle/>
          <a:p>
            <a:r>
              <a:rPr lang="en-US" sz="1800" dirty="0"/>
              <a:t>Decide which social platforms are right for you </a:t>
            </a:r>
          </a:p>
          <a:p>
            <a:r>
              <a:rPr lang="en-US" sz="1800" dirty="0"/>
              <a:t>Keep in mind what your objectives are</a:t>
            </a:r>
          </a:p>
          <a:p>
            <a:r>
              <a:rPr lang="en-US" sz="1800" dirty="0"/>
              <a:t>Your content will need to add value ( not just sales messages). Will you entertain your followers or offer something useful?</a:t>
            </a:r>
          </a:p>
          <a:p>
            <a:r>
              <a:rPr lang="en-US" sz="1800" dirty="0"/>
              <a:t>Make sure you create ideas suitable for your follower/fan ‘persona’</a:t>
            </a:r>
          </a:p>
          <a:p>
            <a:r>
              <a:rPr lang="en-US" sz="1800" dirty="0"/>
              <a:t>Note special times of the year</a:t>
            </a:r>
          </a:p>
          <a:p>
            <a:r>
              <a:rPr lang="en-US" sz="1800" dirty="0"/>
              <a:t>Consider hashtags</a:t>
            </a:r>
          </a:p>
          <a:p>
            <a:pPr marL="0" indent="0">
              <a:buNone/>
            </a:pPr>
            <a:endParaRPr lang="en-US" sz="1800" dirty="0"/>
          </a:p>
          <a:p>
            <a:pPr marL="0" indent="0">
              <a:buNone/>
            </a:pPr>
            <a:endParaRPr lang="en-US" sz="1800" dirty="0"/>
          </a:p>
          <a:p>
            <a:pPr marL="0" indent="0">
              <a:buNone/>
            </a:pPr>
            <a:endParaRPr lang="en-US" sz="1800" dirty="0"/>
          </a:p>
          <a:p>
            <a:endParaRPr lang="en-US" sz="1800" dirty="0"/>
          </a:p>
          <a:p>
            <a:endParaRPr lang="en-US" sz="1800" dirty="0"/>
          </a:p>
          <a:p>
            <a:endParaRPr lang="en-US" sz="1800" dirty="0"/>
          </a:p>
        </p:txBody>
      </p:sp>
      <p:pic>
        <p:nvPicPr>
          <p:cNvPr id="4" name="Content Placeholder 3">
            <a:extLst>
              <a:ext uri="{FF2B5EF4-FFF2-40B4-BE49-F238E27FC236}">
                <a16:creationId xmlns:a16="http://schemas.microsoft.com/office/drawing/2014/main" id="{A389019E-9151-DF42-8A4C-DAB26F31AE20}"/>
              </a:ext>
            </a:extLst>
          </p:cNvPr>
          <p:cNvPicPr>
            <a:picLocks noChangeAspect="1"/>
          </p:cNvPicPr>
          <p:nvPr/>
        </p:nvPicPr>
        <p:blipFill rotWithShape="1">
          <a:blip r:embed="rId2"/>
          <a:srcRect l="21252" r="970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074419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AEFD5-0900-2A40-8118-B609B7982288}"/>
              </a:ext>
            </a:extLst>
          </p:cNvPr>
          <p:cNvSpPr>
            <a:spLocks noGrp="1"/>
          </p:cNvSpPr>
          <p:nvPr>
            <p:ph type="title"/>
          </p:nvPr>
        </p:nvSpPr>
        <p:spPr>
          <a:xfrm>
            <a:off x="655320" y="365125"/>
            <a:ext cx="5120114" cy="1692794"/>
          </a:xfrm>
        </p:spPr>
        <p:txBody>
          <a:bodyPr>
            <a:normAutofit/>
          </a:bodyPr>
          <a:lstStyle/>
          <a:p>
            <a:r>
              <a:rPr lang="en-US" sz="4400" dirty="0"/>
              <a:t>Content Creation  </a:t>
            </a:r>
          </a:p>
        </p:txBody>
      </p:sp>
      <p:sp>
        <p:nvSpPr>
          <p:cNvPr id="8" name="Content Placeholder 7">
            <a:extLst>
              <a:ext uri="{FF2B5EF4-FFF2-40B4-BE49-F238E27FC236}">
                <a16:creationId xmlns:a16="http://schemas.microsoft.com/office/drawing/2014/main" id="{B5709CCE-95C7-4FA5-9F9B-A105D13A311D}"/>
              </a:ext>
            </a:extLst>
          </p:cNvPr>
          <p:cNvSpPr>
            <a:spLocks noGrp="1"/>
          </p:cNvSpPr>
          <p:nvPr>
            <p:ph idx="1"/>
          </p:nvPr>
        </p:nvSpPr>
        <p:spPr>
          <a:xfrm>
            <a:off x="655321" y="2575034"/>
            <a:ext cx="5120113" cy="3462228"/>
          </a:xfrm>
        </p:spPr>
        <p:txBody>
          <a:bodyPr>
            <a:normAutofit/>
          </a:bodyPr>
          <a:lstStyle/>
          <a:p>
            <a:r>
              <a:rPr lang="en-US" sz="1800" dirty="0"/>
              <a:t>The right tone of voice</a:t>
            </a:r>
          </a:p>
          <a:p>
            <a:r>
              <a:rPr lang="en-US" sz="1800" dirty="0"/>
              <a:t>Highly visual</a:t>
            </a:r>
          </a:p>
          <a:p>
            <a:r>
              <a:rPr lang="en-US" sz="1800" dirty="0"/>
              <a:t>Not salesy</a:t>
            </a:r>
          </a:p>
          <a:p>
            <a:r>
              <a:rPr lang="en-US" sz="1800" dirty="0"/>
              <a:t>Call to action to help engagement</a:t>
            </a:r>
          </a:p>
          <a:p>
            <a:r>
              <a:rPr lang="en-US" sz="1800" dirty="0"/>
              <a:t>Correct and fair</a:t>
            </a:r>
          </a:p>
          <a:p>
            <a:r>
              <a:rPr lang="en-US" sz="1800" dirty="0"/>
              <a:t>Cpell Shecked! ;)</a:t>
            </a:r>
          </a:p>
          <a:p>
            <a:r>
              <a:rPr lang="en-US" sz="1800" dirty="0"/>
              <a:t>Consider using a content calendar sharing tool</a:t>
            </a:r>
          </a:p>
          <a:p>
            <a:endParaRPr lang="en-US" sz="1800" dirty="0"/>
          </a:p>
        </p:txBody>
      </p:sp>
      <p:pic>
        <p:nvPicPr>
          <p:cNvPr id="4" name="Content Placeholder 3">
            <a:extLst>
              <a:ext uri="{FF2B5EF4-FFF2-40B4-BE49-F238E27FC236}">
                <a16:creationId xmlns:a16="http://schemas.microsoft.com/office/drawing/2014/main" id="{85C355CE-5D8C-DE45-A0CC-BFD730EE4F1D}"/>
              </a:ext>
            </a:extLst>
          </p:cNvPr>
          <p:cNvPicPr>
            <a:picLocks noChangeAspect="1"/>
          </p:cNvPicPr>
          <p:nvPr/>
        </p:nvPicPr>
        <p:blipFill rotWithShape="1">
          <a:blip r:embed="rId2"/>
          <a:srcRect l="38783"/>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8728020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108E2-C4AA-8E4C-8615-5669A6F9A554}"/>
              </a:ext>
            </a:extLst>
          </p:cNvPr>
          <p:cNvSpPr>
            <a:spLocks noGrp="1"/>
          </p:cNvSpPr>
          <p:nvPr>
            <p:ph type="title"/>
          </p:nvPr>
        </p:nvSpPr>
        <p:spPr>
          <a:xfrm>
            <a:off x="655320" y="365125"/>
            <a:ext cx="5120114" cy="1692794"/>
          </a:xfrm>
        </p:spPr>
        <p:txBody>
          <a:bodyPr>
            <a:normAutofit/>
          </a:bodyPr>
          <a:lstStyle/>
          <a:p>
            <a:r>
              <a:rPr lang="en-US" dirty="0"/>
              <a:t>I</a:t>
            </a:r>
            <a:r>
              <a:rPr lang="en-US" sz="4400" dirty="0"/>
              <a:t>nspiration</a:t>
            </a:r>
          </a:p>
        </p:txBody>
      </p:sp>
      <p:sp>
        <p:nvSpPr>
          <p:cNvPr id="8" name="Content Placeholder 7">
            <a:extLst>
              <a:ext uri="{FF2B5EF4-FFF2-40B4-BE49-F238E27FC236}">
                <a16:creationId xmlns:a16="http://schemas.microsoft.com/office/drawing/2014/main" id="{F50AF01A-5F9D-4CB5-8A90-CE6200800802}"/>
              </a:ext>
            </a:extLst>
          </p:cNvPr>
          <p:cNvSpPr>
            <a:spLocks noGrp="1"/>
          </p:cNvSpPr>
          <p:nvPr>
            <p:ph idx="1"/>
          </p:nvPr>
        </p:nvSpPr>
        <p:spPr>
          <a:xfrm>
            <a:off x="655321" y="2575034"/>
            <a:ext cx="5120113" cy="3462228"/>
          </a:xfrm>
        </p:spPr>
        <p:txBody>
          <a:bodyPr>
            <a:normAutofit/>
          </a:bodyPr>
          <a:lstStyle/>
          <a:p>
            <a:pPr marL="0" indent="0">
              <a:buNone/>
            </a:pPr>
            <a:r>
              <a:rPr lang="en-US" sz="1800" dirty="0"/>
              <a:t>Class exercise:</a:t>
            </a:r>
          </a:p>
          <a:p>
            <a:pPr marL="0" indent="0">
              <a:buNone/>
            </a:pPr>
            <a:endParaRPr lang="en-US" sz="1800" dirty="0"/>
          </a:p>
          <a:p>
            <a:pPr marL="0" indent="0">
              <a:buNone/>
            </a:pPr>
            <a:r>
              <a:rPr lang="en-US" sz="1800" dirty="0"/>
              <a:t>Have a look at social media and choose a brand you think are interesting  </a:t>
            </a:r>
          </a:p>
          <a:p>
            <a:pPr marL="0" indent="0">
              <a:buNone/>
            </a:pPr>
            <a:endParaRPr lang="en-US" sz="1800" dirty="0"/>
          </a:p>
          <a:p>
            <a:pPr marL="0" indent="0">
              <a:buNone/>
            </a:pPr>
            <a:r>
              <a:rPr lang="en-US" sz="1800" dirty="0"/>
              <a:t>What are they doing well?</a:t>
            </a:r>
          </a:p>
          <a:p>
            <a:pPr marL="0" indent="0">
              <a:buNone/>
            </a:pPr>
            <a:r>
              <a:rPr lang="en-US" sz="1800" dirty="0"/>
              <a:t>What do you think their objective is? </a:t>
            </a:r>
          </a:p>
          <a:p>
            <a:pPr marL="0" indent="0">
              <a:buNone/>
            </a:pPr>
            <a:r>
              <a:rPr lang="en-US" sz="1800" dirty="0"/>
              <a:t>How may they measure that?</a:t>
            </a:r>
          </a:p>
          <a:p>
            <a:pPr marL="0" indent="0">
              <a:buNone/>
            </a:pPr>
            <a:endParaRPr lang="en-US" sz="1800" dirty="0"/>
          </a:p>
        </p:txBody>
      </p:sp>
      <p:pic>
        <p:nvPicPr>
          <p:cNvPr id="4" name="Content Placeholder 3">
            <a:extLst>
              <a:ext uri="{FF2B5EF4-FFF2-40B4-BE49-F238E27FC236}">
                <a16:creationId xmlns:a16="http://schemas.microsoft.com/office/drawing/2014/main" id="{8CEB400D-49DA-B244-BF3E-8CD9E6AC32C5}"/>
              </a:ext>
            </a:extLst>
          </p:cNvPr>
          <p:cNvPicPr>
            <a:picLocks noChangeAspect="1"/>
          </p:cNvPicPr>
          <p:nvPr/>
        </p:nvPicPr>
        <p:blipFill rotWithShape="1">
          <a:blip r:embed="rId2"/>
          <a:srcRect l="31881" r="6902"/>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0782880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B2426-209C-E646-95F5-6C32EC79694F}"/>
              </a:ext>
            </a:extLst>
          </p:cNvPr>
          <p:cNvSpPr>
            <a:spLocks noGrp="1"/>
          </p:cNvSpPr>
          <p:nvPr>
            <p:ph type="title"/>
          </p:nvPr>
        </p:nvSpPr>
        <p:spPr>
          <a:xfrm>
            <a:off x="655320" y="365125"/>
            <a:ext cx="5120114" cy="1692794"/>
          </a:xfrm>
        </p:spPr>
        <p:txBody>
          <a:bodyPr>
            <a:normAutofit/>
          </a:bodyPr>
          <a:lstStyle/>
          <a:p>
            <a:r>
              <a:rPr lang="en-US" dirty="0"/>
              <a:t>A</a:t>
            </a:r>
            <a:r>
              <a:rPr lang="en-US" sz="4400" dirty="0"/>
              <a:t>nalysis</a:t>
            </a:r>
          </a:p>
        </p:txBody>
      </p:sp>
      <p:sp>
        <p:nvSpPr>
          <p:cNvPr id="8" name="Content Placeholder 7">
            <a:extLst>
              <a:ext uri="{FF2B5EF4-FFF2-40B4-BE49-F238E27FC236}">
                <a16:creationId xmlns:a16="http://schemas.microsoft.com/office/drawing/2014/main" id="{997AFDC5-3883-4E8B-A19A-34942CA65C08}"/>
              </a:ext>
            </a:extLst>
          </p:cNvPr>
          <p:cNvSpPr>
            <a:spLocks noGrp="1"/>
          </p:cNvSpPr>
          <p:nvPr>
            <p:ph idx="1"/>
          </p:nvPr>
        </p:nvSpPr>
        <p:spPr>
          <a:xfrm>
            <a:off x="655321" y="2575034"/>
            <a:ext cx="5120113" cy="3462228"/>
          </a:xfrm>
        </p:spPr>
        <p:txBody>
          <a:bodyPr>
            <a:normAutofit/>
          </a:bodyPr>
          <a:lstStyle/>
          <a:p>
            <a:r>
              <a:rPr lang="en-US" sz="1800" dirty="0"/>
              <a:t>Facebook Insights</a:t>
            </a:r>
          </a:p>
          <a:p>
            <a:r>
              <a:rPr lang="en-US" sz="1800" dirty="0"/>
              <a:t>Instagram Insights</a:t>
            </a:r>
          </a:p>
          <a:p>
            <a:r>
              <a:rPr lang="en-US" sz="1800" dirty="0"/>
              <a:t>YouTube analytics</a:t>
            </a:r>
          </a:p>
          <a:p>
            <a:r>
              <a:rPr lang="en-US" sz="1800" dirty="0"/>
              <a:t>Hootsuite</a:t>
            </a:r>
          </a:p>
          <a:p>
            <a:r>
              <a:rPr lang="en-US" sz="1800" dirty="0"/>
              <a:t>Netbase</a:t>
            </a:r>
          </a:p>
          <a:p>
            <a:r>
              <a:rPr lang="en-US" sz="1800" dirty="0"/>
              <a:t>Brandwatch</a:t>
            </a:r>
          </a:p>
          <a:p>
            <a:pPr marL="0" indent="0">
              <a:buNone/>
            </a:pPr>
            <a:endParaRPr lang="en-US" sz="1800" dirty="0"/>
          </a:p>
        </p:txBody>
      </p:sp>
      <p:pic>
        <p:nvPicPr>
          <p:cNvPr id="4" name="Content Placeholder 3">
            <a:extLst>
              <a:ext uri="{FF2B5EF4-FFF2-40B4-BE49-F238E27FC236}">
                <a16:creationId xmlns:a16="http://schemas.microsoft.com/office/drawing/2014/main" id="{ACCA2967-3100-384A-B684-EDA61C705382}"/>
              </a:ext>
            </a:extLst>
          </p:cNvPr>
          <p:cNvPicPr>
            <a:picLocks noChangeAspect="1"/>
          </p:cNvPicPr>
          <p:nvPr/>
        </p:nvPicPr>
        <p:blipFill rotWithShape="1">
          <a:blip r:embed="rId2"/>
          <a:srcRect l="23559" r="10160" b="-2"/>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0052346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EFD3E-15AC-284B-9CDB-E9256FEB027B}"/>
              </a:ext>
            </a:extLst>
          </p:cNvPr>
          <p:cNvSpPr>
            <a:spLocks noGrp="1"/>
          </p:cNvSpPr>
          <p:nvPr>
            <p:ph type="title"/>
          </p:nvPr>
        </p:nvSpPr>
        <p:spPr>
          <a:xfrm>
            <a:off x="4965430" y="629268"/>
            <a:ext cx="6586491" cy="1286160"/>
          </a:xfrm>
        </p:spPr>
        <p:txBody>
          <a:bodyPr anchor="b">
            <a:normAutofit/>
          </a:bodyPr>
          <a:lstStyle/>
          <a:p>
            <a:r>
              <a:rPr lang="en-US" sz="4400" dirty="0"/>
              <a:t>Paid Ads</a:t>
            </a:r>
          </a:p>
        </p:txBody>
      </p:sp>
      <p:sp>
        <p:nvSpPr>
          <p:cNvPr id="8" name="Content Placeholder 7">
            <a:extLst>
              <a:ext uri="{FF2B5EF4-FFF2-40B4-BE49-F238E27FC236}">
                <a16:creationId xmlns:a16="http://schemas.microsoft.com/office/drawing/2014/main" id="{D0A2AB01-DA2D-4B09-B5C9-40727885247A}"/>
              </a:ext>
            </a:extLst>
          </p:cNvPr>
          <p:cNvSpPr>
            <a:spLocks noGrp="1"/>
          </p:cNvSpPr>
          <p:nvPr>
            <p:ph idx="1"/>
          </p:nvPr>
        </p:nvSpPr>
        <p:spPr>
          <a:xfrm>
            <a:off x="4965431" y="2438400"/>
            <a:ext cx="6586489" cy="3785419"/>
          </a:xfrm>
        </p:spPr>
        <p:txBody>
          <a:bodyPr>
            <a:normAutofit/>
          </a:bodyPr>
          <a:lstStyle/>
          <a:p>
            <a:r>
              <a:rPr lang="en-US" sz="2000" dirty="0"/>
              <a:t>Most social platforms allow you to advertise</a:t>
            </a:r>
          </a:p>
          <a:p>
            <a:r>
              <a:rPr lang="en-US" sz="2000" dirty="0"/>
              <a:t>You can target very specific audience</a:t>
            </a:r>
          </a:p>
          <a:p>
            <a:r>
              <a:rPr lang="en-US" sz="2000" dirty="0"/>
              <a:t>You can target a ‘look a like’ audience</a:t>
            </a:r>
          </a:p>
          <a:p>
            <a:r>
              <a:rPr lang="en-US" sz="2000" dirty="0"/>
              <a:t>You have the ability to do remarketing</a:t>
            </a:r>
          </a:p>
          <a:p>
            <a:r>
              <a:rPr lang="en-US" sz="2000" dirty="0"/>
              <a:t>Different formats (video, images, weblinks, data collection) </a:t>
            </a:r>
          </a:p>
          <a:p>
            <a:r>
              <a:rPr lang="en-US" sz="2000" dirty="0"/>
              <a:t>Really creative environment </a:t>
            </a:r>
          </a:p>
          <a:p>
            <a:r>
              <a:rPr lang="en-US" sz="2000" dirty="0"/>
              <a:t>Charged by impression or by click</a:t>
            </a:r>
          </a:p>
          <a:p>
            <a:r>
              <a:rPr lang="en-US" sz="2000" dirty="0"/>
              <a:t>Native appearance</a:t>
            </a:r>
          </a:p>
          <a:p>
            <a:endParaRPr lang="en-US" sz="2000" dirty="0"/>
          </a:p>
          <a:p>
            <a:pPr marL="0" indent="0">
              <a:buNone/>
            </a:pPr>
            <a:endParaRPr lang="en-US" sz="2000" dirty="0"/>
          </a:p>
          <a:p>
            <a:endParaRPr lang="en-US" sz="2000" dirty="0"/>
          </a:p>
        </p:txBody>
      </p:sp>
      <p:pic>
        <p:nvPicPr>
          <p:cNvPr id="4" name="Content Placeholder 3">
            <a:extLst>
              <a:ext uri="{FF2B5EF4-FFF2-40B4-BE49-F238E27FC236}">
                <a16:creationId xmlns:a16="http://schemas.microsoft.com/office/drawing/2014/main" id="{A33CEE9D-385D-5A46-BA56-65DEB8BD3EAD}"/>
              </a:ext>
            </a:extLst>
          </p:cNvPr>
          <p:cNvPicPr>
            <a:picLocks noChangeAspect="1"/>
          </p:cNvPicPr>
          <p:nvPr/>
        </p:nvPicPr>
        <p:blipFill rotWithShape="1">
          <a:blip r:embed="rId2"/>
          <a:srcRect l="26761" r="22543"/>
          <a:stretch/>
        </p:blipFill>
        <p:spPr>
          <a:xfrm>
            <a:off x="20" y="10"/>
            <a:ext cx="4635571" cy="6857990"/>
          </a:xfrm>
          <a:prstGeom prst="rect">
            <a:avLst/>
          </a:prstGeom>
          <a:effectLst/>
        </p:spPr>
      </p:pic>
    </p:spTree>
    <p:extLst>
      <p:ext uri="{BB962C8B-B14F-4D97-AF65-F5344CB8AC3E}">
        <p14:creationId xmlns:p14="http://schemas.microsoft.com/office/powerpoint/2010/main" val="3024542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EC6D8-E687-4247-9635-DD8B619CAA7D}"/>
              </a:ext>
            </a:extLst>
          </p:cNvPr>
          <p:cNvSpPr>
            <a:spLocks noGrp="1"/>
          </p:cNvSpPr>
          <p:nvPr>
            <p:ph type="title"/>
          </p:nvPr>
        </p:nvSpPr>
        <p:spPr/>
        <p:txBody>
          <a:bodyPr/>
          <a:lstStyle/>
          <a:p>
            <a:r>
              <a:rPr lang="en-US" dirty="0"/>
              <a:t>Paid ad examples..</a:t>
            </a:r>
          </a:p>
        </p:txBody>
      </p:sp>
      <p:pic>
        <p:nvPicPr>
          <p:cNvPr id="4" name="Content Placeholder 3">
            <a:extLst>
              <a:ext uri="{FF2B5EF4-FFF2-40B4-BE49-F238E27FC236}">
                <a16:creationId xmlns:a16="http://schemas.microsoft.com/office/drawing/2014/main" id="{1066FF4B-3C9F-0647-BDE1-71F5107EA012}"/>
              </a:ext>
            </a:extLst>
          </p:cNvPr>
          <p:cNvPicPr>
            <a:picLocks noGrp="1" noChangeAspect="1"/>
          </p:cNvPicPr>
          <p:nvPr>
            <p:ph idx="1"/>
          </p:nvPr>
        </p:nvPicPr>
        <p:blipFill>
          <a:blip r:embed="rId2"/>
          <a:stretch>
            <a:fillRect/>
          </a:stretch>
        </p:blipFill>
        <p:spPr>
          <a:xfrm>
            <a:off x="416188" y="1690688"/>
            <a:ext cx="3296279" cy="4351338"/>
          </a:xfrm>
          <a:prstGeom prst="rect">
            <a:avLst/>
          </a:prstGeom>
        </p:spPr>
      </p:pic>
      <p:pic>
        <p:nvPicPr>
          <p:cNvPr id="5" name="Picture 4">
            <a:extLst>
              <a:ext uri="{FF2B5EF4-FFF2-40B4-BE49-F238E27FC236}">
                <a16:creationId xmlns:a16="http://schemas.microsoft.com/office/drawing/2014/main" id="{880ED10B-5358-B043-B49B-6742A269EE41}"/>
              </a:ext>
            </a:extLst>
          </p:cNvPr>
          <p:cNvPicPr>
            <a:picLocks noChangeAspect="1"/>
          </p:cNvPicPr>
          <p:nvPr/>
        </p:nvPicPr>
        <p:blipFill>
          <a:blip r:embed="rId3"/>
          <a:stretch>
            <a:fillRect/>
          </a:stretch>
        </p:blipFill>
        <p:spPr>
          <a:xfrm>
            <a:off x="3980202" y="1829739"/>
            <a:ext cx="3552931" cy="4073235"/>
          </a:xfrm>
          <a:prstGeom prst="rect">
            <a:avLst/>
          </a:prstGeom>
        </p:spPr>
      </p:pic>
      <p:pic>
        <p:nvPicPr>
          <p:cNvPr id="6" name="Picture 5">
            <a:extLst>
              <a:ext uri="{FF2B5EF4-FFF2-40B4-BE49-F238E27FC236}">
                <a16:creationId xmlns:a16="http://schemas.microsoft.com/office/drawing/2014/main" id="{8C1478F9-6FB9-0F4A-BF3B-9C16F054865D}"/>
              </a:ext>
            </a:extLst>
          </p:cNvPr>
          <p:cNvPicPr>
            <a:picLocks noChangeAspect="1"/>
          </p:cNvPicPr>
          <p:nvPr/>
        </p:nvPicPr>
        <p:blipFill>
          <a:blip r:embed="rId4"/>
          <a:stretch>
            <a:fillRect/>
          </a:stretch>
        </p:blipFill>
        <p:spPr>
          <a:xfrm>
            <a:off x="8118558" y="365125"/>
            <a:ext cx="3235242" cy="3579823"/>
          </a:xfrm>
          <a:prstGeom prst="rect">
            <a:avLst/>
          </a:prstGeom>
        </p:spPr>
      </p:pic>
    </p:spTree>
    <p:extLst>
      <p:ext uri="{BB962C8B-B14F-4D97-AF65-F5344CB8AC3E}">
        <p14:creationId xmlns:p14="http://schemas.microsoft.com/office/powerpoint/2010/main" val="37788050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AB1BB-DD98-554B-8482-BA9125233ADB}"/>
              </a:ext>
            </a:extLst>
          </p:cNvPr>
          <p:cNvSpPr>
            <a:spLocks noGrp="1"/>
          </p:cNvSpPr>
          <p:nvPr>
            <p:ph type="title"/>
          </p:nvPr>
        </p:nvSpPr>
        <p:spPr>
          <a:xfrm>
            <a:off x="648929" y="629266"/>
            <a:ext cx="6586491" cy="1676603"/>
          </a:xfrm>
        </p:spPr>
        <p:txBody>
          <a:bodyPr>
            <a:normAutofit/>
          </a:bodyPr>
          <a:lstStyle/>
          <a:p>
            <a:r>
              <a:rPr lang="en-US" sz="4400" dirty="0"/>
              <a:t>Customer service</a:t>
            </a:r>
          </a:p>
        </p:txBody>
      </p:sp>
      <p:sp>
        <p:nvSpPr>
          <p:cNvPr id="3" name="Content Placeholder 2">
            <a:extLst>
              <a:ext uri="{FF2B5EF4-FFF2-40B4-BE49-F238E27FC236}">
                <a16:creationId xmlns:a16="http://schemas.microsoft.com/office/drawing/2014/main" id="{F1C0152D-47FD-054C-B779-7C3B3DBD4CD8}"/>
              </a:ext>
            </a:extLst>
          </p:cNvPr>
          <p:cNvSpPr>
            <a:spLocks noGrp="1"/>
          </p:cNvSpPr>
          <p:nvPr>
            <p:ph idx="1"/>
          </p:nvPr>
        </p:nvSpPr>
        <p:spPr>
          <a:xfrm>
            <a:off x="648930" y="2438400"/>
            <a:ext cx="6586489" cy="3785419"/>
          </a:xfrm>
        </p:spPr>
        <p:txBody>
          <a:bodyPr>
            <a:normAutofit/>
          </a:bodyPr>
          <a:lstStyle/>
          <a:p>
            <a:r>
              <a:rPr lang="en-GB" sz="2400" dirty="0"/>
              <a:t>73% of customers fall in love with a brand and remain loyal because of friendly customer service reps. (</a:t>
            </a:r>
            <a:r>
              <a:rPr lang="en-GB" sz="2400" dirty="0">
                <a:hlinkClick r:id="rId2"/>
              </a:rPr>
              <a:t>RightNow</a:t>
            </a:r>
            <a:r>
              <a:rPr lang="en-GB" sz="2400" dirty="0"/>
              <a:t>)</a:t>
            </a:r>
          </a:p>
          <a:p>
            <a:r>
              <a:rPr lang="en-GB" sz="2400" dirty="0"/>
              <a:t>90% of Americans use customer service as a factor in deciding whether or not to do business with a company. (</a:t>
            </a:r>
            <a:r>
              <a:rPr lang="en-GB" sz="2400" dirty="0">
                <a:hlinkClick r:id="rId3"/>
              </a:rPr>
              <a:t>American Express</a:t>
            </a:r>
            <a:r>
              <a:rPr lang="en-GB" sz="2400" dirty="0"/>
              <a:t>)</a:t>
            </a:r>
          </a:p>
          <a:p>
            <a:r>
              <a:rPr lang="en-GB" sz="2400" dirty="0"/>
              <a:t>According to a study by J.D. Power, </a:t>
            </a:r>
            <a:r>
              <a:rPr lang="en-GB" sz="2400" dirty="0">
                <a:hlinkClick r:id="rId4"/>
              </a:rPr>
              <a:t>67 percent</a:t>
            </a:r>
            <a:r>
              <a:rPr lang="en-GB" sz="2400" dirty="0"/>
              <a:t> of consumers have used a company’s social media site for servicing</a:t>
            </a:r>
          </a:p>
          <a:p>
            <a:endParaRPr lang="en-GB" dirty="0"/>
          </a:p>
          <a:p>
            <a:endParaRPr lang="en-GB" dirty="0"/>
          </a:p>
          <a:p>
            <a:endParaRPr lang="en-US" sz="2400" dirty="0"/>
          </a:p>
        </p:txBody>
      </p:sp>
      <p:pic>
        <p:nvPicPr>
          <p:cNvPr id="5" name="Picture 4">
            <a:extLst>
              <a:ext uri="{FF2B5EF4-FFF2-40B4-BE49-F238E27FC236}">
                <a16:creationId xmlns:a16="http://schemas.microsoft.com/office/drawing/2014/main" id="{89DBB9AF-C3D2-48EE-A07D-8BC1E2D06F78}"/>
              </a:ext>
            </a:extLst>
          </p:cNvPr>
          <p:cNvPicPr>
            <a:picLocks noChangeAspect="1"/>
          </p:cNvPicPr>
          <p:nvPr/>
        </p:nvPicPr>
        <p:blipFill rotWithShape="1">
          <a:blip r:embed="rId5"/>
          <a:srcRect l="51248" r="3632" b="-1"/>
          <a:stretch/>
        </p:blipFill>
        <p:spPr>
          <a:xfrm>
            <a:off x="7556408" y="10"/>
            <a:ext cx="4635591" cy="6857990"/>
          </a:xfrm>
          <a:prstGeom prst="rect">
            <a:avLst/>
          </a:prstGeom>
          <a:effectLst/>
        </p:spPr>
      </p:pic>
    </p:spTree>
    <p:extLst>
      <p:ext uri="{BB962C8B-B14F-4D97-AF65-F5344CB8AC3E}">
        <p14:creationId xmlns:p14="http://schemas.microsoft.com/office/powerpoint/2010/main" val="35693840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FF4EC-D952-5A45-825C-FD43D2752AA8}"/>
              </a:ext>
            </a:extLst>
          </p:cNvPr>
          <p:cNvSpPr>
            <a:spLocks noGrp="1"/>
          </p:cNvSpPr>
          <p:nvPr>
            <p:ph type="title"/>
          </p:nvPr>
        </p:nvSpPr>
        <p:spPr>
          <a:xfrm>
            <a:off x="648929" y="629266"/>
            <a:ext cx="6586491" cy="1676603"/>
          </a:xfrm>
        </p:spPr>
        <p:txBody>
          <a:bodyPr>
            <a:normAutofit/>
          </a:bodyPr>
          <a:lstStyle/>
          <a:p>
            <a:r>
              <a:rPr lang="en-US" sz="4400" dirty="0"/>
              <a:t>Some golden rules</a:t>
            </a:r>
          </a:p>
        </p:txBody>
      </p:sp>
      <p:sp>
        <p:nvSpPr>
          <p:cNvPr id="3" name="Content Placeholder 2">
            <a:extLst>
              <a:ext uri="{FF2B5EF4-FFF2-40B4-BE49-F238E27FC236}">
                <a16:creationId xmlns:a16="http://schemas.microsoft.com/office/drawing/2014/main" id="{1B7531E2-A5CE-5641-8B59-3A426DFC7B55}"/>
              </a:ext>
            </a:extLst>
          </p:cNvPr>
          <p:cNvSpPr>
            <a:spLocks noGrp="1"/>
          </p:cNvSpPr>
          <p:nvPr>
            <p:ph idx="1"/>
          </p:nvPr>
        </p:nvSpPr>
        <p:spPr>
          <a:xfrm>
            <a:off x="648930" y="2438400"/>
            <a:ext cx="6586489" cy="3785419"/>
          </a:xfrm>
        </p:spPr>
        <p:txBody>
          <a:bodyPr>
            <a:normAutofit lnSpcReduction="10000"/>
          </a:bodyPr>
          <a:lstStyle/>
          <a:p>
            <a:r>
              <a:rPr lang="en-US" sz="2400" dirty="0"/>
              <a:t>Reply quickly</a:t>
            </a:r>
          </a:p>
          <a:p>
            <a:r>
              <a:rPr lang="en-US" sz="2400" dirty="0"/>
              <a:t>Plan in advance</a:t>
            </a:r>
          </a:p>
          <a:p>
            <a:r>
              <a:rPr lang="en-US" sz="2400" dirty="0"/>
              <a:t>Find and monitor mentions</a:t>
            </a:r>
          </a:p>
          <a:p>
            <a:r>
              <a:rPr lang="en-US" sz="2400" dirty="0"/>
              <a:t>Consider a separate social media account for customer care</a:t>
            </a:r>
          </a:p>
          <a:p>
            <a:r>
              <a:rPr lang="en-US" sz="2400" dirty="0"/>
              <a:t>Create guidelines (what is the TOV,  common questions) </a:t>
            </a:r>
          </a:p>
          <a:p>
            <a:r>
              <a:rPr lang="en-US" sz="2400" dirty="0"/>
              <a:t>Pivot customer to private message when appropriate</a:t>
            </a:r>
          </a:p>
          <a:p>
            <a:r>
              <a:rPr lang="en-US" sz="2400" dirty="0"/>
              <a:t>Make it personal, consider using your first name</a:t>
            </a:r>
          </a:p>
          <a:p>
            <a:pPr marL="0" indent="0">
              <a:buNone/>
            </a:pPr>
            <a:endParaRPr lang="en-US" sz="2400" dirty="0"/>
          </a:p>
          <a:p>
            <a:endParaRPr lang="en-US" sz="2400" dirty="0"/>
          </a:p>
          <a:p>
            <a:pPr marL="0" indent="0">
              <a:buNone/>
            </a:pPr>
            <a:endParaRPr lang="en-US" sz="2400" dirty="0"/>
          </a:p>
          <a:p>
            <a:endParaRPr lang="en-US" sz="2400" dirty="0"/>
          </a:p>
          <a:p>
            <a:endParaRPr lang="en-US" sz="2400" dirty="0"/>
          </a:p>
        </p:txBody>
      </p:sp>
      <p:pic>
        <p:nvPicPr>
          <p:cNvPr id="4" name="Picture 3">
            <a:extLst>
              <a:ext uri="{FF2B5EF4-FFF2-40B4-BE49-F238E27FC236}">
                <a16:creationId xmlns:a16="http://schemas.microsoft.com/office/drawing/2014/main" id="{67B65547-9F66-E94B-94C0-88425217A501}"/>
              </a:ext>
            </a:extLst>
          </p:cNvPr>
          <p:cNvPicPr>
            <a:picLocks noChangeAspect="1"/>
          </p:cNvPicPr>
          <p:nvPr/>
        </p:nvPicPr>
        <p:blipFill rotWithShape="1">
          <a:blip r:embed="rId2"/>
          <a:srcRect l="40214" r="9090"/>
          <a:stretch/>
        </p:blipFill>
        <p:spPr>
          <a:xfrm>
            <a:off x="7556408" y="10"/>
            <a:ext cx="4635591" cy="6857990"/>
          </a:xfrm>
          <a:prstGeom prst="rect">
            <a:avLst/>
          </a:prstGeom>
          <a:effectLst/>
        </p:spPr>
      </p:pic>
    </p:spTree>
    <p:extLst>
      <p:ext uri="{BB962C8B-B14F-4D97-AF65-F5344CB8AC3E}">
        <p14:creationId xmlns:p14="http://schemas.microsoft.com/office/powerpoint/2010/main" val="31508024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815584-9F0F-214F-BA19-DB3100A458C5}"/>
              </a:ext>
            </a:extLst>
          </p:cNvPr>
          <p:cNvPicPr>
            <a:picLocks noChangeAspect="1"/>
          </p:cNvPicPr>
          <p:nvPr/>
        </p:nvPicPr>
        <p:blipFill rotWithShape="1">
          <a:blip r:embed="rId2">
            <a:alphaModFix amt="50000"/>
          </a:blip>
          <a:srcRect t="36657" b="18343"/>
          <a:stretch/>
        </p:blipFill>
        <p:spPr>
          <a:xfrm>
            <a:off x="20" y="1"/>
            <a:ext cx="12191980" cy="6857999"/>
          </a:xfrm>
          <a:prstGeom prst="rect">
            <a:avLst/>
          </a:prstGeom>
        </p:spPr>
      </p:pic>
      <p:sp>
        <p:nvSpPr>
          <p:cNvPr id="2" name="Title 1">
            <a:extLst>
              <a:ext uri="{FF2B5EF4-FFF2-40B4-BE49-F238E27FC236}">
                <a16:creationId xmlns:a16="http://schemas.microsoft.com/office/drawing/2014/main" id="{D082EBBC-9461-A74B-919F-E7DE9BC7238D}"/>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Social storm</a:t>
            </a:r>
          </a:p>
        </p:txBody>
      </p:sp>
    </p:spTree>
    <p:extLst>
      <p:ext uri="{BB962C8B-B14F-4D97-AF65-F5344CB8AC3E}">
        <p14:creationId xmlns:p14="http://schemas.microsoft.com/office/powerpoint/2010/main" val="38487525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E09D4-9B48-3D44-AF30-ADD67A11E180}"/>
              </a:ext>
            </a:extLst>
          </p:cNvPr>
          <p:cNvSpPr>
            <a:spLocks noGrp="1"/>
          </p:cNvSpPr>
          <p:nvPr>
            <p:ph type="title"/>
          </p:nvPr>
        </p:nvSpPr>
        <p:spPr>
          <a:xfrm>
            <a:off x="648929" y="629266"/>
            <a:ext cx="6586491" cy="1676603"/>
          </a:xfrm>
        </p:spPr>
        <p:txBody>
          <a:bodyPr>
            <a:normAutofit/>
          </a:bodyPr>
          <a:lstStyle/>
          <a:p>
            <a:r>
              <a:rPr lang="en-US" sz="4400" dirty="0"/>
              <a:t>Class question?</a:t>
            </a:r>
          </a:p>
        </p:txBody>
      </p:sp>
      <p:sp>
        <p:nvSpPr>
          <p:cNvPr id="3" name="Content Placeholder 2">
            <a:extLst>
              <a:ext uri="{FF2B5EF4-FFF2-40B4-BE49-F238E27FC236}">
                <a16:creationId xmlns:a16="http://schemas.microsoft.com/office/drawing/2014/main" id="{926AE7CE-B30D-9647-8542-CEF85D888873}"/>
              </a:ext>
            </a:extLst>
          </p:cNvPr>
          <p:cNvSpPr>
            <a:spLocks noGrp="1"/>
          </p:cNvSpPr>
          <p:nvPr>
            <p:ph idx="1"/>
          </p:nvPr>
        </p:nvSpPr>
        <p:spPr>
          <a:xfrm>
            <a:off x="648930" y="2438400"/>
            <a:ext cx="6586489" cy="3785419"/>
          </a:xfrm>
        </p:spPr>
        <p:txBody>
          <a:bodyPr>
            <a:normAutofit/>
          </a:bodyPr>
          <a:lstStyle/>
          <a:p>
            <a:r>
              <a:rPr lang="en-US" sz="2400" dirty="0"/>
              <a:t>What do I mean by social storm?</a:t>
            </a:r>
          </a:p>
          <a:p>
            <a:r>
              <a:rPr lang="en-US" sz="2400" dirty="0"/>
              <a:t>Can you find an example of a social storm?</a:t>
            </a:r>
          </a:p>
          <a:p>
            <a:r>
              <a:rPr lang="en-US" sz="2400" dirty="0"/>
              <a:t>Why might a social storm be a big deal to a company?</a:t>
            </a:r>
          </a:p>
          <a:p>
            <a:pPr marL="0" indent="0">
              <a:buNone/>
            </a:pPr>
            <a:endParaRPr lang="en-US" sz="2400" dirty="0"/>
          </a:p>
        </p:txBody>
      </p:sp>
      <p:pic>
        <p:nvPicPr>
          <p:cNvPr id="4" name="Picture 3">
            <a:extLst>
              <a:ext uri="{FF2B5EF4-FFF2-40B4-BE49-F238E27FC236}">
                <a16:creationId xmlns:a16="http://schemas.microsoft.com/office/drawing/2014/main" id="{26843108-9AA2-2045-9EC8-E3CAB2047DA9}"/>
              </a:ext>
            </a:extLst>
          </p:cNvPr>
          <p:cNvPicPr>
            <a:picLocks noChangeAspect="1"/>
          </p:cNvPicPr>
          <p:nvPr/>
        </p:nvPicPr>
        <p:blipFill rotWithShape="1">
          <a:blip r:embed="rId2"/>
          <a:srcRect l="25795" r="29086" b="-1"/>
          <a:stretch/>
        </p:blipFill>
        <p:spPr>
          <a:xfrm>
            <a:off x="7556408" y="10"/>
            <a:ext cx="4635591" cy="6857990"/>
          </a:xfrm>
          <a:prstGeom prst="rect">
            <a:avLst/>
          </a:prstGeom>
          <a:effectLst/>
        </p:spPr>
      </p:pic>
    </p:spTree>
    <p:extLst>
      <p:ext uri="{BB962C8B-B14F-4D97-AF65-F5344CB8AC3E}">
        <p14:creationId xmlns:p14="http://schemas.microsoft.com/office/powerpoint/2010/main" val="2291441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9B555-37BA-FE46-AB8D-0B8F08B9BBAD}"/>
              </a:ext>
            </a:extLst>
          </p:cNvPr>
          <p:cNvSpPr>
            <a:spLocks noGrp="1"/>
          </p:cNvSpPr>
          <p:nvPr>
            <p:ph type="title"/>
          </p:nvPr>
        </p:nvSpPr>
        <p:spPr/>
        <p:txBody>
          <a:bodyPr/>
          <a:lstStyle/>
          <a:p>
            <a:r>
              <a:rPr lang="en-US" dirty="0"/>
              <a:t>Example</a:t>
            </a:r>
          </a:p>
        </p:txBody>
      </p:sp>
      <p:sp>
        <p:nvSpPr>
          <p:cNvPr id="3" name="Content Placeholder 2">
            <a:extLst>
              <a:ext uri="{FF2B5EF4-FFF2-40B4-BE49-F238E27FC236}">
                <a16:creationId xmlns:a16="http://schemas.microsoft.com/office/drawing/2014/main" id="{71F1DC58-A7B2-214D-BC7A-02F09598100B}"/>
              </a:ext>
            </a:extLst>
          </p:cNvPr>
          <p:cNvSpPr>
            <a:spLocks noGrp="1"/>
          </p:cNvSpPr>
          <p:nvPr>
            <p:ph idx="1"/>
          </p:nvPr>
        </p:nvSpPr>
        <p:spPr/>
        <p:txBody>
          <a:bodyPr/>
          <a:lstStyle/>
          <a:p>
            <a:r>
              <a:rPr lang="en-GB" dirty="0">
                <a:hlinkClick r:id="rId2"/>
              </a:rPr>
              <a:t>https://youtu.be/koPmuEyP3a0</a:t>
            </a:r>
            <a:endParaRPr lang="en-GB" dirty="0"/>
          </a:p>
          <a:p>
            <a:r>
              <a:rPr lang="en-GB" dirty="0"/>
              <a:t>30 million views online</a:t>
            </a:r>
          </a:p>
          <a:p>
            <a:r>
              <a:rPr lang="en-GB" dirty="0"/>
              <a:t>1.4 million YouTube dislikes </a:t>
            </a:r>
          </a:p>
          <a:p>
            <a:r>
              <a:rPr lang="en-GB" dirty="0"/>
              <a:t>783k likes</a:t>
            </a:r>
          </a:p>
          <a:p>
            <a:r>
              <a:rPr lang="en-GB" dirty="0"/>
              <a:t>Caused a massive stir across social media</a:t>
            </a:r>
          </a:p>
          <a:p>
            <a:r>
              <a:rPr lang="en-GB" dirty="0"/>
              <a:t>Celebrities waded in</a:t>
            </a:r>
          </a:p>
          <a:p>
            <a:r>
              <a:rPr lang="en-GB" dirty="0"/>
              <a:t>#BoycottGillette created</a:t>
            </a:r>
          </a:p>
          <a:p>
            <a:pPr marL="0" indent="0">
              <a:buNone/>
            </a:pPr>
            <a:endParaRPr lang="en-US" dirty="0"/>
          </a:p>
        </p:txBody>
      </p:sp>
      <p:pic>
        <p:nvPicPr>
          <p:cNvPr id="5" name="Picture 4">
            <a:extLst>
              <a:ext uri="{FF2B5EF4-FFF2-40B4-BE49-F238E27FC236}">
                <a16:creationId xmlns:a16="http://schemas.microsoft.com/office/drawing/2014/main" id="{A001601C-5C6E-1148-A0DF-C96CED464139}"/>
              </a:ext>
            </a:extLst>
          </p:cNvPr>
          <p:cNvPicPr>
            <a:picLocks noChangeAspect="1"/>
          </p:cNvPicPr>
          <p:nvPr/>
        </p:nvPicPr>
        <p:blipFill>
          <a:blip r:embed="rId3"/>
          <a:stretch>
            <a:fillRect/>
          </a:stretch>
        </p:blipFill>
        <p:spPr>
          <a:xfrm>
            <a:off x="7064226" y="681037"/>
            <a:ext cx="4206445" cy="4907519"/>
          </a:xfrm>
          <a:prstGeom prst="rect">
            <a:avLst/>
          </a:prstGeom>
        </p:spPr>
      </p:pic>
    </p:spTree>
    <p:extLst>
      <p:ext uri="{BB962C8B-B14F-4D97-AF65-F5344CB8AC3E}">
        <p14:creationId xmlns:p14="http://schemas.microsoft.com/office/powerpoint/2010/main" val="2226246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A999-F342-7D4C-B3B4-9AEFBB43DB5D}"/>
              </a:ext>
            </a:extLst>
          </p:cNvPr>
          <p:cNvSpPr>
            <a:spLocks noGrp="1"/>
          </p:cNvSpPr>
          <p:nvPr>
            <p:ph type="title"/>
          </p:nvPr>
        </p:nvSpPr>
        <p:spPr>
          <a:xfrm>
            <a:off x="648929" y="629266"/>
            <a:ext cx="6586491" cy="1676603"/>
          </a:xfrm>
        </p:spPr>
        <p:txBody>
          <a:bodyPr>
            <a:normAutofit/>
          </a:bodyPr>
          <a:lstStyle/>
          <a:p>
            <a:r>
              <a:rPr lang="en-US" sz="4400" dirty="0"/>
              <a:t>Influencers – Class question</a:t>
            </a:r>
          </a:p>
        </p:txBody>
      </p:sp>
      <p:sp>
        <p:nvSpPr>
          <p:cNvPr id="3" name="Content Placeholder 2">
            <a:extLst>
              <a:ext uri="{FF2B5EF4-FFF2-40B4-BE49-F238E27FC236}">
                <a16:creationId xmlns:a16="http://schemas.microsoft.com/office/drawing/2014/main" id="{CD05672B-F979-7345-8878-2E5F4A4FB246}"/>
              </a:ext>
            </a:extLst>
          </p:cNvPr>
          <p:cNvSpPr>
            <a:spLocks noGrp="1"/>
          </p:cNvSpPr>
          <p:nvPr>
            <p:ph idx="1"/>
          </p:nvPr>
        </p:nvSpPr>
        <p:spPr>
          <a:xfrm>
            <a:off x="648930" y="2438400"/>
            <a:ext cx="6586489" cy="3785419"/>
          </a:xfrm>
        </p:spPr>
        <p:txBody>
          <a:bodyPr>
            <a:normAutofit/>
          </a:bodyPr>
          <a:lstStyle/>
          <a:p>
            <a:r>
              <a:rPr lang="en-US" sz="2400" dirty="0"/>
              <a:t>What is an influencer?</a:t>
            </a:r>
          </a:p>
          <a:p>
            <a:r>
              <a:rPr lang="en-US" sz="2400" dirty="0"/>
              <a:t>Who do you follow and do they promote any products?</a:t>
            </a:r>
          </a:p>
        </p:txBody>
      </p:sp>
      <p:pic>
        <p:nvPicPr>
          <p:cNvPr id="4" name="Picture 3">
            <a:extLst>
              <a:ext uri="{FF2B5EF4-FFF2-40B4-BE49-F238E27FC236}">
                <a16:creationId xmlns:a16="http://schemas.microsoft.com/office/drawing/2014/main" id="{C6966019-DA23-8947-B307-5DB2A82A976D}"/>
              </a:ext>
            </a:extLst>
          </p:cNvPr>
          <p:cNvPicPr>
            <a:picLocks noChangeAspect="1"/>
          </p:cNvPicPr>
          <p:nvPr/>
        </p:nvPicPr>
        <p:blipFill rotWithShape="1">
          <a:blip r:embed="rId2"/>
          <a:srcRect l="27033" r="28017"/>
          <a:stretch/>
        </p:blipFill>
        <p:spPr>
          <a:xfrm>
            <a:off x="7556408" y="10"/>
            <a:ext cx="4635591" cy="6857990"/>
          </a:xfrm>
          <a:prstGeom prst="rect">
            <a:avLst/>
          </a:prstGeom>
          <a:effectLst/>
        </p:spPr>
      </p:pic>
    </p:spTree>
    <p:extLst>
      <p:ext uri="{BB962C8B-B14F-4D97-AF65-F5344CB8AC3E}">
        <p14:creationId xmlns:p14="http://schemas.microsoft.com/office/powerpoint/2010/main" val="1262504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F7418-5CF8-7F4D-A2B6-58D7D1197B89}"/>
              </a:ext>
            </a:extLst>
          </p:cNvPr>
          <p:cNvSpPr>
            <a:spLocks noGrp="1"/>
          </p:cNvSpPr>
          <p:nvPr>
            <p:ph type="title"/>
          </p:nvPr>
        </p:nvSpPr>
        <p:spPr>
          <a:xfrm>
            <a:off x="648929" y="629266"/>
            <a:ext cx="6586491" cy="1676603"/>
          </a:xfrm>
        </p:spPr>
        <p:txBody>
          <a:bodyPr>
            <a:normAutofit/>
          </a:bodyPr>
          <a:lstStyle/>
          <a:p>
            <a:r>
              <a:rPr lang="en-US" sz="4400" dirty="0"/>
              <a:t>How to weather the storm</a:t>
            </a:r>
          </a:p>
        </p:txBody>
      </p:sp>
      <p:sp>
        <p:nvSpPr>
          <p:cNvPr id="3" name="Content Placeholder 2">
            <a:extLst>
              <a:ext uri="{FF2B5EF4-FFF2-40B4-BE49-F238E27FC236}">
                <a16:creationId xmlns:a16="http://schemas.microsoft.com/office/drawing/2014/main" id="{430B29A3-ED6A-8440-8ECC-4512D17A4085}"/>
              </a:ext>
            </a:extLst>
          </p:cNvPr>
          <p:cNvSpPr>
            <a:spLocks noGrp="1"/>
          </p:cNvSpPr>
          <p:nvPr>
            <p:ph idx="1"/>
          </p:nvPr>
        </p:nvSpPr>
        <p:spPr>
          <a:xfrm>
            <a:off x="648930" y="2438400"/>
            <a:ext cx="6586489" cy="3785419"/>
          </a:xfrm>
        </p:spPr>
        <p:txBody>
          <a:bodyPr>
            <a:normAutofit/>
          </a:bodyPr>
          <a:lstStyle/>
          <a:p>
            <a:r>
              <a:rPr lang="en-US" sz="2400" dirty="0"/>
              <a:t>Crisis communication plan – please refer to previous lecture notes</a:t>
            </a:r>
          </a:p>
          <a:p>
            <a:r>
              <a:rPr lang="en-US" sz="2400" dirty="0"/>
              <a:t>Respond quickly</a:t>
            </a:r>
          </a:p>
          <a:p>
            <a:r>
              <a:rPr lang="en-US" sz="2400" dirty="0"/>
              <a:t>Listen to what is being said</a:t>
            </a:r>
          </a:p>
          <a:p>
            <a:r>
              <a:rPr lang="en-US" sz="2400" dirty="0"/>
              <a:t>Monitor carefully</a:t>
            </a:r>
          </a:p>
          <a:p>
            <a:r>
              <a:rPr lang="en-US" sz="2400" dirty="0"/>
              <a:t>Agree responses</a:t>
            </a:r>
          </a:p>
          <a:p>
            <a:r>
              <a:rPr lang="en-US" sz="2400" dirty="0"/>
              <a:t>Escalate responses to SMT when needed </a:t>
            </a:r>
          </a:p>
          <a:p>
            <a:pPr marL="0" indent="0">
              <a:buNone/>
            </a:pPr>
            <a:endParaRPr lang="en-US" sz="2400" dirty="0"/>
          </a:p>
          <a:p>
            <a:endParaRPr lang="en-US" sz="2400" dirty="0"/>
          </a:p>
        </p:txBody>
      </p:sp>
      <p:pic>
        <p:nvPicPr>
          <p:cNvPr id="4" name="Picture 3">
            <a:extLst>
              <a:ext uri="{FF2B5EF4-FFF2-40B4-BE49-F238E27FC236}">
                <a16:creationId xmlns:a16="http://schemas.microsoft.com/office/drawing/2014/main" id="{205EE4E7-45DB-6743-B10B-9DB09A100999}"/>
              </a:ext>
            </a:extLst>
          </p:cNvPr>
          <p:cNvPicPr>
            <a:picLocks noChangeAspect="1"/>
          </p:cNvPicPr>
          <p:nvPr/>
        </p:nvPicPr>
        <p:blipFill rotWithShape="1">
          <a:blip r:embed="rId2"/>
          <a:srcRect t="1249" r="1" b="1"/>
          <a:stretch/>
        </p:blipFill>
        <p:spPr>
          <a:xfrm>
            <a:off x="7556408" y="10"/>
            <a:ext cx="4635591" cy="6857990"/>
          </a:xfrm>
          <a:prstGeom prst="rect">
            <a:avLst/>
          </a:prstGeom>
          <a:effectLst/>
        </p:spPr>
      </p:pic>
    </p:spTree>
    <p:extLst>
      <p:ext uri="{BB962C8B-B14F-4D97-AF65-F5344CB8AC3E}">
        <p14:creationId xmlns:p14="http://schemas.microsoft.com/office/powerpoint/2010/main" val="32443740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0D14A-DF8D-8F44-B442-76BBFD9CB917}"/>
              </a:ext>
            </a:extLst>
          </p:cNvPr>
          <p:cNvSpPr>
            <a:spLocks noGrp="1"/>
          </p:cNvSpPr>
          <p:nvPr>
            <p:ph type="title"/>
          </p:nvPr>
        </p:nvSpPr>
        <p:spPr>
          <a:xfrm>
            <a:off x="648929" y="629266"/>
            <a:ext cx="6586491" cy="1676603"/>
          </a:xfrm>
        </p:spPr>
        <p:txBody>
          <a:bodyPr>
            <a:normAutofit/>
          </a:bodyPr>
          <a:lstStyle/>
          <a:p>
            <a:r>
              <a:rPr lang="en-US" sz="4400" dirty="0"/>
              <a:t>Influencer</a:t>
            </a:r>
          </a:p>
        </p:txBody>
      </p:sp>
      <p:sp>
        <p:nvSpPr>
          <p:cNvPr id="3" name="Content Placeholder 2">
            <a:extLst>
              <a:ext uri="{FF2B5EF4-FFF2-40B4-BE49-F238E27FC236}">
                <a16:creationId xmlns:a16="http://schemas.microsoft.com/office/drawing/2014/main" id="{C1B6AAEA-A5E4-3F40-BB4D-FDE029FDB7A3}"/>
              </a:ext>
            </a:extLst>
          </p:cNvPr>
          <p:cNvSpPr>
            <a:spLocks noGrp="1"/>
          </p:cNvSpPr>
          <p:nvPr>
            <p:ph idx="1"/>
          </p:nvPr>
        </p:nvSpPr>
        <p:spPr>
          <a:xfrm>
            <a:off x="648930" y="2438400"/>
            <a:ext cx="6586489" cy="3785419"/>
          </a:xfrm>
        </p:spPr>
        <p:txBody>
          <a:bodyPr>
            <a:normAutofit/>
          </a:bodyPr>
          <a:lstStyle/>
          <a:p>
            <a:r>
              <a:rPr lang="en-US" sz="2400" dirty="0"/>
              <a:t>Review objective and set goals</a:t>
            </a:r>
          </a:p>
          <a:p>
            <a:r>
              <a:rPr lang="en-US" sz="2400" dirty="0"/>
              <a:t>Find the right influencer</a:t>
            </a:r>
          </a:p>
          <a:p>
            <a:r>
              <a:rPr lang="en-US" sz="2400" dirty="0"/>
              <a:t>Research the influencer, do they work on similar brands, what else do they do? How engaged are their followers</a:t>
            </a:r>
          </a:p>
          <a:p>
            <a:r>
              <a:rPr lang="en-US" sz="2400" dirty="0"/>
              <a:t>Determine cost</a:t>
            </a:r>
          </a:p>
          <a:p>
            <a:r>
              <a:rPr lang="en-US" sz="2400" dirty="0"/>
              <a:t>Approach</a:t>
            </a:r>
          </a:p>
          <a:p>
            <a:r>
              <a:rPr lang="en-US" sz="2400" dirty="0"/>
              <a:t>If appropriate consider an influencer agency </a:t>
            </a:r>
          </a:p>
          <a:p>
            <a:endParaRPr lang="en-US" sz="2400" dirty="0"/>
          </a:p>
          <a:p>
            <a:endParaRPr lang="en-US" sz="2400" dirty="0"/>
          </a:p>
          <a:p>
            <a:endParaRPr lang="en-US" sz="2400" dirty="0"/>
          </a:p>
          <a:p>
            <a:endParaRPr lang="en-US" sz="2400" dirty="0"/>
          </a:p>
        </p:txBody>
      </p:sp>
      <p:pic>
        <p:nvPicPr>
          <p:cNvPr id="4" name="Picture 3">
            <a:extLst>
              <a:ext uri="{FF2B5EF4-FFF2-40B4-BE49-F238E27FC236}">
                <a16:creationId xmlns:a16="http://schemas.microsoft.com/office/drawing/2014/main" id="{BBD86808-D7B3-D046-9E1B-D91BEC0F57DF}"/>
              </a:ext>
            </a:extLst>
          </p:cNvPr>
          <p:cNvPicPr>
            <a:picLocks noChangeAspect="1"/>
          </p:cNvPicPr>
          <p:nvPr/>
        </p:nvPicPr>
        <p:blipFill rotWithShape="1">
          <a:blip r:embed="rId2"/>
          <a:srcRect l="28510" r="3896"/>
          <a:stretch/>
        </p:blipFill>
        <p:spPr>
          <a:xfrm>
            <a:off x="7556408" y="10"/>
            <a:ext cx="4635591" cy="6857990"/>
          </a:xfrm>
          <a:prstGeom prst="rect">
            <a:avLst/>
          </a:prstGeom>
          <a:effectLst/>
        </p:spPr>
      </p:pic>
    </p:spTree>
    <p:extLst>
      <p:ext uri="{BB962C8B-B14F-4D97-AF65-F5344CB8AC3E}">
        <p14:creationId xmlns:p14="http://schemas.microsoft.com/office/powerpoint/2010/main" val="36535172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F8DA2-EBAD-D64C-919A-C4F142C90B3B}"/>
              </a:ext>
            </a:extLst>
          </p:cNvPr>
          <p:cNvSpPr>
            <a:spLocks noGrp="1"/>
          </p:cNvSpPr>
          <p:nvPr>
            <p:ph type="title"/>
          </p:nvPr>
        </p:nvSpPr>
        <p:spPr>
          <a:xfrm>
            <a:off x="838200" y="963877"/>
            <a:ext cx="3494362" cy="4930246"/>
          </a:xfrm>
        </p:spPr>
        <p:txBody>
          <a:bodyPr>
            <a:normAutofit/>
          </a:bodyPr>
          <a:lstStyle/>
          <a:p>
            <a:pPr algn="r"/>
            <a:r>
              <a:rPr lang="en-US" sz="4400" dirty="0">
                <a:solidFill>
                  <a:schemeClr val="accent1"/>
                </a:solidFill>
              </a:rPr>
              <a:t>Class exercise</a:t>
            </a:r>
          </a:p>
        </p:txBody>
      </p:sp>
      <p:sp>
        <p:nvSpPr>
          <p:cNvPr id="3" name="Content Placeholder 2">
            <a:extLst>
              <a:ext uri="{FF2B5EF4-FFF2-40B4-BE49-F238E27FC236}">
                <a16:creationId xmlns:a16="http://schemas.microsoft.com/office/drawing/2014/main" id="{C3C0D4E2-F5E5-2D49-B535-10F13891B547}"/>
              </a:ext>
            </a:extLst>
          </p:cNvPr>
          <p:cNvSpPr>
            <a:spLocks noGrp="1"/>
          </p:cNvSpPr>
          <p:nvPr>
            <p:ph idx="1"/>
          </p:nvPr>
        </p:nvSpPr>
        <p:spPr>
          <a:xfrm>
            <a:off x="4976031" y="963877"/>
            <a:ext cx="6377769" cy="4930246"/>
          </a:xfrm>
        </p:spPr>
        <p:txBody>
          <a:bodyPr anchor="ctr">
            <a:normAutofit/>
          </a:bodyPr>
          <a:lstStyle/>
          <a:p>
            <a:r>
              <a:rPr lang="en-US" sz="1900" dirty="0"/>
              <a:t>Arrange yourselves into 4 groups</a:t>
            </a:r>
          </a:p>
          <a:p>
            <a:r>
              <a:rPr lang="en-US" sz="1900" dirty="0"/>
              <a:t>You will be researching different type of social media tools and then reporting back to the class</a:t>
            </a:r>
          </a:p>
          <a:p>
            <a:pPr marL="1828800" lvl="4" indent="0">
              <a:buNone/>
            </a:pPr>
            <a:endParaRPr lang="en-US" sz="1900" dirty="0"/>
          </a:p>
          <a:p>
            <a:pPr lvl="1"/>
            <a:r>
              <a:rPr lang="en-US" sz="2000" dirty="0"/>
              <a:t>What does that type of tool do? What functionality might it have? </a:t>
            </a:r>
          </a:p>
          <a:p>
            <a:pPr lvl="1"/>
            <a:r>
              <a:rPr lang="en-US" sz="2000" dirty="0"/>
              <a:t>What may it be useful for?</a:t>
            </a:r>
          </a:p>
          <a:p>
            <a:pPr lvl="1"/>
            <a:r>
              <a:rPr lang="en-US" sz="2000" dirty="0"/>
              <a:t>What companies provide it? </a:t>
            </a:r>
          </a:p>
          <a:p>
            <a:pPr marL="1828800" lvl="4" indent="0">
              <a:buNone/>
            </a:pPr>
            <a:endParaRPr lang="en-US" sz="1900" dirty="0"/>
          </a:p>
          <a:p>
            <a:pPr marL="0" indent="0">
              <a:buNone/>
            </a:pPr>
            <a:r>
              <a:rPr lang="en-US" sz="1900" dirty="0"/>
              <a:t>TABLE 1 – Social media monitoring tool</a:t>
            </a:r>
          </a:p>
          <a:p>
            <a:pPr marL="0" indent="0">
              <a:buNone/>
            </a:pPr>
            <a:r>
              <a:rPr lang="en-US" sz="1900" dirty="0"/>
              <a:t>TABLE 2 – Content schedule tool</a:t>
            </a:r>
          </a:p>
          <a:p>
            <a:pPr marL="0" indent="0">
              <a:buNone/>
            </a:pPr>
            <a:r>
              <a:rPr lang="en-US" sz="1900" dirty="0"/>
              <a:t>TABLE 3 – Analytics tool</a:t>
            </a:r>
          </a:p>
          <a:p>
            <a:pPr marL="0" indent="0">
              <a:buNone/>
            </a:pPr>
            <a:r>
              <a:rPr lang="en-US" sz="1900" dirty="0"/>
              <a:t>TABLE 4 – Trend/influencer tool (Buzz Sumo)</a:t>
            </a:r>
          </a:p>
          <a:p>
            <a:pPr marL="0" indent="0">
              <a:buNone/>
            </a:pPr>
            <a:endParaRPr lang="en-US" sz="1900" dirty="0"/>
          </a:p>
        </p:txBody>
      </p:sp>
    </p:spTree>
    <p:extLst>
      <p:ext uri="{BB962C8B-B14F-4D97-AF65-F5344CB8AC3E}">
        <p14:creationId xmlns:p14="http://schemas.microsoft.com/office/powerpoint/2010/main" val="38896298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0683B5A-ACFE-2C4C-9736-968CAFFB8533}"/>
              </a:ext>
            </a:extLst>
          </p:cNvPr>
          <p:cNvPicPr>
            <a:picLocks noChangeAspect="1"/>
          </p:cNvPicPr>
          <p:nvPr/>
        </p:nvPicPr>
        <p:blipFill rotWithShape="1">
          <a:blip r:embed="rId2">
            <a:alphaModFix amt="50000"/>
          </a:blip>
          <a:srcRect t="12322" b="12678"/>
          <a:stretch/>
        </p:blipFill>
        <p:spPr>
          <a:xfrm>
            <a:off x="20" y="1"/>
            <a:ext cx="12191980" cy="6857999"/>
          </a:xfrm>
          <a:prstGeom prst="rect">
            <a:avLst/>
          </a:prstGeom>
        </p:spPr>
      </p:pic>
      <p:sp>
        <p:nvSpPr>
          <p:cNvPr id="2" name="Title 1">
            <a:extLst>
              <a:ext uri="{FF2B5EF4-FFF2-40B4-BE49-F238E27FC236}">
                <a16:creationId xmlns:a16="http://schemas.microsoft.com/office/drawing/2014/main" id="{085568D3-DB0D-4E43-9C49-D158E3F79308}"/>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rPr>
              <a:t>The digital customer </a:t>
            </a:r>
          </a:p>
        </p:txBody>
      </p:sp>
    </p:spTree>
    <p:extLst>
      <p:ext uri="{BB962C8B-B14F-4D97-AF65-F5344CB8AC3E}">
        <p14:creationId xmlns:p14="http://schemas.microsoft.com/office/powerpoint/2010/main" val="236629555"/>
      </p:ext>
    </p:extLst>
  </p:cSld>
  <p:clrMapOvr>
    <a:overrideClrMapping bg1="dk1" tx1="lt1" bg2="dk2" tx2="lt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AB594-C901-5747-94EB-5933D70164E7}"/>
              </a:ext>
            </a:extLst>
          </p:cNvPr>
          <p:cNvSpPr>
            <a:spLocks noGrp="1"/>
          </p:cNvSpPr>
          <p:nvPr>
            <p:ph type="title"/>
          </p:nvPr>
        </p:nvSpPr>
        <p:spPr>
          <a:xfrm>
            <a:off x="1779785" y="432626"/>
            <a:ext cx="5120114" cy="1692794"/>
          </a:xfrm>
        </p:spPr>
        <p:txBody>
          <a:bodyPr>
            <a:normAutofit/>
          </a:bodyPr>
          <a:lstStyle/>
          <a:p>
            <a:r>
              <a:rPr lang="en-US" sz="4400" dirty="0"/>
              <a:t>Class exercise</a:t>
            </a:r>
          </a:p>
        </p:txBody>
      </p:sp>
      <p:sp>
        <p:nvSpPr>
          <p:cNvPr id="3" name="Content Placeholder 2">
            <a:extLst>
              <a:ext uri="{FF2B5EF4-FFF2-40B4-BE49-F238E27FC236}">
                <a16:creationId xmlns:a16="http://schemas.microsoft.com/office/drawing/2014/main" id="{15FE8BC1-E9C8-4945-A10C-88CCA5DDE555}"/>
              </a:ext>
            </a:extLst>
          </p:cNvPr>
          <p:cNvSpPr>
            <a:spLocks noGrp="1"/>
          </p:cNvSpPr>
          <p:nvPr>
            <p:ph idx="1"/>
          </p:nvPr>
        </p:nvSpPr>
        <p:spPr>
          <a:xfrm>
            <a:off x="655321" y="2698601"/>
            <a:ext cx="6244578" cy="3462228"/>
          </a:xfrm>
        </p:spPr>
        <p:txBody>
          <a:bodyPr>
            <a:normAutofit/>
          </a:bodyPr>
          <a:lstStyle/>
          <a:p>
            <a:r>
              <a:rPr lang="en-US" sz="1800" dirty="0"/>
              <a:t>Why are customers so important?</a:t>
            </a:r>
          </a:p>
          <a:p>
            <a:r>
              <a:rPr lang="en-US" sz="1800" dirty="0"/>
              <a:t>What might brands know about their customers?</a:t>
            </a:r>
          </a:p>
          <a:p>
            <a:r>
              <a:rPr lang="en-US" sz="1800" dirty="0"/>
              <a:t>What is important to customers?</a:t>
            </a:r>
          </a:p>
          <a:p>
            <a:r>
              <a:rPr lang="en-US" sz="1800" dirty="0"/>
              <a:t>What is the best customer experience you have had?</a:t>
            </a:r>
          </a:p>
          <a:p>
            <a:r>
              <a:rPr lang="en-US" sz="1800" dirty="0"/>
              <a:t>Have you ever seen a really personalized advert or commination?</a:t>
            </a:r>
          </a:p>
        </p:txBody>
      </p:sp>
      <p:pic>
        <p:nvPicPr>
          <p:cNvPr id="4" name="Picture 3">
            <a:extLst>
              <a:ext uri="{FF2B5EF4-FFF2-40B4-BE49-F238E27FC236}">
                <a16:creationId xmlns:a16="http://schemas.microsoft.com/office/drawing/2014/main" id="{64E77C2A-B019-2448-B761-9968274C038C}"/>
              </a:ext>
            </a:extLst>
          </p:cNvPr>
          <p:cNvPicPr>
            <a:picLocks noChangeAspect="1"/>
          </p:cNvPicPr>
          <p:nvPr/>
        </p:nvPicPr>
        <p:blipFill rotWithShape="1">
          <a:blip r:embed="rId2"/>
          <a:srcRect l="29918" r="8865"/>
          <a:stretch/>
        </p:blipFill>
        <p:spPr>
          <a:xfrm>
            <a:off x="5776476" y="-55598"/>
            <a:ext cx="6415524" cy="6969196"/>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6576168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C220C-C725-1148-9B0B-FB83193F6773}"/>
              </a:ext>
            </a:extLst>
          </p:cNvPr>
          <p:cNvSpPr>
            <a:spLocks noGrp="1"/>
          </p:cNvSpPr>
          <p:nvPr>
            <p:ph type="title"/>
          </p:nvPr>
        </p:nvSpPr>
        <p:spPr>
          <a:xfrm>
            <a:off x="648929" y="629266"/>
            <a:ext cx="3651467" cy="1676603"/>
          </a:xfrm>
        </p:spPr>
        <p:txBody>
          <a:bodyPr>
            <a:normAutofit/>
          </a:bodyPr>
          <a:lstStyle/>
          <a:p>
            <a:r>
              <a:rPr lang="en-US" sz="3700" dirty="0"/>
              <a:t>Data driven campaigns &amp; Personalisation </a:t>
            </a:r>
          </a:p>
        </p:txBody>
      </p:sp>
      <p:sp>
        <p:nvSpPr>
          <p:cNvPr id="3" name="Content Placeholder 2">
            <a:extLst>
              <a:ext uri="{FF2B5EF4-FFF2-40B4-BE49-F238E27FC236}">
                <a16:creationId xmlns:a16="http://schemas.microsoft.com/office/drawing/2014/main" id="{9E320E89-FDE3-0149-87EF-485921D1ABFA}"/>
              </a:ext>
            </a:extLst>
          </p:cNvPr>
          <p:cNvSpPr>
            <a:spLocks noGrp="1"/>
          </p:cNvSpPr>
          <p:nvPr>
            <p:ph idx="1"/>
          </p:nvPr>
        </p:nvSpPr>
        <p:spPr>
          <a:xfrm>
            <a:off x="648931" y="2438400"/>
            <a:ext cx="3651466" cy="3785419"/>
          </a:xfrm>
        </p:spPr>
        <p:txBody>
          <a:bodyPr>
            <a:normAutofit/>
          </a:bodyPr>
          <a:lstStyle/>
          <a:p>
            <a:r>
              <a:rPr lang="en-US" sz="1800" dirty="0"/>
              <a:t>Data offers marketers tremendous opportunities</a:t>
            </a:r>
          </a:p>
          <a:p>
            <a:r>
              <a:rPr lang="en-US" sz="1800" dirty="0"/>
              <a:t>It allows us to speak to the right person at the right time with the right message </a:t>
            </a:r>
          </a:p>
          <a:p>
            <a:r>
              <a:rPr lang="en-US" sz="1800" dirty="0"/>
              <a:t>It can help gain a really deep understanding of the customer </a:t>
            </a:r>
          </a:p>
          <a:p>
            <a:r>
              <a:rPr lang="en-US" sz="1800" dirty="0"/>
              <a:t>Campaigns can be incredibly impactful</a:t>
            </a:r>
          </a:p>
        </p:txBody>
      </p:sp>
      <p:pic>
        <p:nvPicPr>
          <p:cNvPr id="4" name="Picture 3">
            <a:extLst>
              <a:ext uri="{FF2B5EF4-FFF2-40B4-BE49-F238E27FC236}">
                <a16:creationId xmlns:a16="http://schemas.microsoft.com/office/drawing/2014/main" id="{B87599EE-9607-7D47-8AF4-C5792B224275}"/>
              </a:ext>
            </a:extLst>
          </p:cNvPr>
          <p:cNvPicPr>
            <a:picLocks noChangeAspect="1"/>
          </p:cNvPicPr>
          <p:nvPr/>
        </p:nvPicPr>
        <p:blipFill rotWithShape="1">
          <a:blip r:embed="rId2"/>
          <a:srcRect l="6925" r="10475"/>
          <a:stretch/>
        </p:blipFill>
        <p:spPr>
          <a:xfrm>
            <a:off x="4639056" y="10"/>
            <a:ext cx="7552944" cy="6857990"/>
          </a:xfrm>
          <a:prstGeom prst="rect">
            <a:avLst/>
          </a:prstGeom>
          <a:effectLst/>
        </p:spPr>
      </p:pic>
    </p:spTree>
    <p:extLst>
      <p:ext uri="{BB962C8B-B14F-4D97-AF65-F5344CB8AC3E}">
        <p14:creationId xmlns:p14="http://schemas.microsoft.com/office/powerpoint/2010/main" val="28057251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987F0-7BCE-154A-B6CD-5CEE86A4F7EB}"/>
              </a:ext>
            </a:extLst>
          </p:cNvPr>
          <p:cNvSpPr>
            <a:spLocks noGrp="1"/>
          </p:cNvSpPr>
          <p:nvPr>
            <p:ph type="title"/>
          </p:nvPr>
        </p:nvSpPr>
        <p:spPr>
          <a:xfrm>
            <a:off x="4965430" y="629268"/>
            <a:ext cx="6586491" cy="1286160"/>
          </a:xfrm>
        </p:spPr>
        <p:txBody>
          <a:bodyPr anchor="b">
            <a:normAutofit/>
          </a:bodyPr>
          <a:lstStyle/>
          <a:p>
            <a:r>
              <a:rPr lang="en-US" sz="4400" dirty="0"/>
              <a:t>CRM</a:t>
            </a:r>
          </a:p>
        </p:txBody>
      </p:sp>
      <p:pic>
        <p:nvPicPr>
          <p:cNvPr id="4" name="Picture 3">
            <a:extLst>
              <a:ext uri="{FF2B5EF4-FFF2-40B4-BE49-F238E27FC236}">
                <a16:creationId xmlns:a16="http://schemas.microsoft.com/office/drawing/2014/main" id="{8449DBA1-59C5-5B48-8DD1-ACF1E429AE8D}"/>
              </a:ext>
            </a:extLst>
          </p:cNvPr>
          <p:cNvPicPr>
            <a:picLocks noChangeAspect="1"/>
          </p:cNvPicPr>
          <p:nvPr/>
        </p:nvPicPr>
        <p:blipFill rotWithShape="1">
          <a:blip r:embed="rId2"/>
          <a:srcRect l="21403" r="33647"/>
          <a:stretch/>
        </p:blipFill>
        <p:spPr>
          <a:xfrm>
            <a:off x="20" y="10"/>
            <a:ext cx="4635571" cy="6857990"/>
          </a:xfrm>
          <a:prstGeom prst="rect">
            <a:avLst/>
          </a:prstGeom>
          <a:effectLst/>
        </p:spPr>
      </p:pic>
      <p:sp>
        <p:nvSpPr>
          <p:cNvPr id="3" name="Content Placeholder 2">
            <a:extLst>
              <a:ext uri="{FF2B5EF4-FFF2-40B4-BE49-F238E27FC236}">
                <a16:creationId xmlns:a16="http://schemas.microsoft.com/office/drawing/2014/main" id="{0EC18988-F62B-AB4E-BC58-976E04A4661D}"/>
              </a:ext>
            </a:extLst>
          </p:cNvPr>
          <p:cNvSpPr>
            <a:spLocks noGrp="1"/>
          </p:cNvSpPr>
          <p:nvPr>
            <p:ph idx="1"/>
          </p:nvPr>
        </p:nvSpPr>
        <p:spPr>
          <a:xfrm>
            <a:off x="4965431" y="2438400"/>
            <a:ext cx="6586489" cy="3785419"/>
          </a:xfrm>
        </p:spPr>
        <p:txBody>
          <a:bodyPr>
            <a:normAutofit/>
          </a:bodyPr>
          <a:lstStyle/>
          <a:p>
            <a:pPr marL="0" indent="0">
              <a:buNone/>
            </a:pPr>
            <a:r>
              <a:rPr lang="en-US" sz="1900" dirty="0"/>
              <a:t>CRM stands for ‘Customer Relationship Management’</a:t>
            </a:r>
          </a:p>
          <a:p>
            <a:pPr marL="0" indent="0">
              <a:buNone/>
            </a:pPr>
            <a:r>
              <a:rPr lang="en-US" sz="1900" dirty="0"/>
              <a:t>GOAL: Improved relationships with customers and potential customers</a:t>
            </a:r>
          </a:p>
          <a:p>
            <a:pPr marL="0" indent="0">
              <a:buNone/>
            </a:pPr>
            <a:r>
              <a:rPr lang="en-US" sz="1900" dirty="0"/>
              <a:t>Stores customer and prospect data</a:t>
            </a:r>
          </a:p>
          <a:p>
            <a:pPr marL="0" indent="0">
              <a:buNone/>
            </a:pPr>
            <a:r>
              <a:rPr lang="en-US" sz="1900" dirty="0"/>
              <a:t>Gives insights into customers</a:t>
            </a:r>
          </a:p>
          <a:p>
            <a:pPr marL="0" indent="0">
              <a:buNone/>
            </a:pPr>
            <a:r>
              <a:rPr lang="en-US" sz="1900" dirty="0"/>
              <a:t>Helps build relationships</a:t>
            </a:r>
          </a:p>
          <a:p>
            <a:pPr marL="0" indent="0">
              <a:buNone/>
            </a:pPr>
            <a:r>
              <a:rPr lang="en-US" sz="1900" dirty="0"/>
              <a:t>Increases brand engagement and loyalty</a:t>
            </a:r>
          </a:p>
          <a:p>
            <a:pPr marL="0" indent="0">
              <a:buNone/>
            </a:pPr>
            <a:r>
              <a:rPr lang="en-US" sz="1900" dirty="0"/>
              <a:t>Easier communication</a:t>
            </a:r>
          </a:p>
          <a:p>
            <a:pPr marL="0" indent="0">
              <a:buNone/>
            </a:pPr>
            <a:r>
              <a:rPr lang="en-US" sz="1900" dirty="0"/>
              <a:t>Stops leads falling through the cracks</a:t>
            </a:r>
          </a:p>
          <a:p>
            <a:pPr marL="0" indent="0">
              <a:buNone/>
            </a:pPr>
            <a:r>
              <a:rPr lang="en-US" sz="1900" dirty="0"/>
              <a:t>Cross sell/upsell</a:t>
            </a:r>
          </a:p>
          <a:p>
            <a:pPr marL="0" indent="0">
              <a:buNone/>
            </a:pPr>
            <a:endParaRPr lang="en-US" sz="1900" dirty="0"/>
          </a:p>
          <a:p>
            <a:pPr marL="0" indent="0">
              <a:buNone/>
            </a:pPr>
            <a:endParaRPr lang="en-US" sz="1900" dirty="0"/>
          </a:p>
          <a:p>
            <a:pPr marL="0" indent="0">
              <a:buNone/>
            </a:pPr>
            <a:endParaRPr lang="en-US" sz="1900" dirty="0"/>
          </a:p>
        </p:txBody>
      </p:sp>
    </p:spTree>
    <p:extLst>
      <p:ext uri="{BB962C8B-B14F-4D97-AF65-F5344CB8AC3E}">
        <p14:creationId xmlns:p14="http://schemas.microsoft.com/office/powerpoint/2010/main" val="2513324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0FD16-4E5A-B64C-944A-A74DF6B701C2}"/>
              </a:ext>
            </a:extLst>
          </p:cNvPr>
          <p:cNvSpPr>
            <a:spLocks noGrp="1"/>
          </p:cNvSpPr>
          <p:nvPr>
            <p:ph type="title"/>
          </p:nvPr>
        </p:nvSpPr>
        <p:spPr>
          <a:xfrm>
            <a:off x="4965430" y="629268"/>
            <a:ext cx="6586491" cy="1286160"/>
          </a:xfrm>
        </p:spPr>
        <p:txBody>
          <a:bodyPr anchor="b">
            <a:normAutofit fontScale="90000"/>
          </a:bodyPr>
          <a:lstStyle/>
          <a:p>
            <a:r>
              <a:rPr lang="en-US" sz="4400" dirty="0"/>
              <a:t>What customer info is recorded?</a:t>
            </a:r>
          </a:p>
        </p:txBody>
      </p:sp>
      <p:pic>
        <p:nvPicPr>
          <p:cNvPr id="5" name="Picture 4">
            <a:extLst>
              <a:ext uri="{FF2B5EF4-FFF2-40B4-BE49-F238E27FC236}">
                <a16:creationId xmlns:a16="http://schemas.microsoft.com/office/drawing/2014/main" id="{E04EDAC0-157F-524A-AFCC-6E1086D6A232}"/>
              </a:ext>
            </a:extLst>
          </p:cNvPr>
          <p:cNvPicPr>
            <a:picLocks noChangeAspect="1"/>
          </p:cNvPicPr>
          <p:nvPr/>
        </p:nvPicPr>
        <p:blipFill rotWithShape="1">
          <a:blip r:embed="rId2"/>
          <a:srcRect l="18281" r="36770"/>
          <a:stretch/>
        </p:blipFill>
        <p:spPr>
          <a:xfrm>
            <a:off x="20" y="10"/>
            <a:ext cx="4635571" cy="6857990"/>
          </a:xfrm>
          <a:prstGeom prst="rect">
            <a:avLst/>
          </a:prstGeom>
          <a:effectLst/>
        </p:spPr>
      </p:pic>
      <p:sp>
        <p:nvSpPr>
          <p:cNvPr id="3" name="Content Placeholder 2">
            <a:extLst>
              <a:ext uri="{FF2B5EF4-FFF2-40B4-BE49-F238E27FC236}">
                <a16:creationId xmlns:a16="http://schemas.microsoft.com/office/drawing/2014/main" id="{F1427EE8-9F88-C54C-B204-E80041EAB93C}"/>
              </a:ext>
            </a:extLst>
          </p:cNvPr>
          <p:cNvSpPr>
            <a:spLocks noGrp="1"/>
          </p:cNvSpPr>
          <p:nvPr>
            <p:ph idx="1"/>
          </p:nvPr>
        </p:nvSpPr>
        <p:spPr>
          <a:xfrm>
            <a:off x="4965431" y="2438400"/>
            <a:ext cx="6586489" cy="3785419"/>
          </a:xfrm>
        </p:spPr>
        <p:txBody>
          <a:bodyPr>
            <a:normAutofit/>
          </a:bodyPr>
          <a:lstStyle/>
          <a:p>
            <a:r>
              <a:rPr lang="en-US" sz="2000" dirty="0"/>
              <a:t>Every touch point</a:t>
            </a:r>
          </a:p>
          <a:p>
            <a:r>
              <a:rPr lang="en-US" sz="2000" dirty="0"/>
              <a:t>When someone phones</a:t>
            </a:r>
          </a:p>
          <a:p>
            <a:r>
              <a:rPr lang="en-US" sz="2000" dirty="0"/>
              <a:t>When someone emails</a:t>
            </a:r>
          </a:p>
          <a:p>
            <a:r>
              <a:rPr lang="en-US" sz="2000" dirty="0"/>
              <a:t>When someone has a meeting</a:t>
            </a:r>
          </a:p>
          <a:p>
            <a:r>
              <a:rPr lang="en-US" sz="2000" dirty="0"/>
              <a:t>When they go on the site</a:t>
            </a:r>
          </a:p>
          <a:p>
            <a:r>
              <a:rPr lang="en-US" sz="2000" dirty="0"/>
              <a:t>When they buy</a:t>
            </a:r>
          </a:p>
          <a:p>
            <a:r>
              <a:rPr lang="en-US" sz="2000" dirty="0"/>
              <a:t>What they view</a:t>
            </a:r>
          </a:p>
          <a:p>
            <a:r>
              <a:rPr lang="en-US" sz="2000" dirty="0"/>
              <a:t>Integrate with social media</a:t>
            </a:r>
          </a:p>
        </p:txBody>
      </p:sp>
    </p:spTree>
    <p:extLst>
      <p:ext uri="{BB962C8B-B14F-4D97-AF65-F5344CB8AC3E}">
        <p14:creationId xmlns:p14="http://schemas.microsoft.com/office/powerpoint/2010/main" val="96242573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827C8-440D-6A46-AB35-B9AF15AB28CA}"/>
              </a:ext>
            </a:extLst>
          </p:cNvPr>
          <p:cNvSpPr>
            <a:spLocks noGrp="1"/>
          </p:cNvSpPr>
          <p:nvPr>
            <p:ph type="title"/>
          </p:nvPr>
        </p:nvSpPr>
        <p:spPr>
          <a:xfrm>
            <a:off x="1470866" y="365125"/>
            <a:ext cx="5120114" cy="1692794"/>
          </a:xfrm>
        </p:spPr>
        <p:txBody>
          <a:bodyPr>
            <a:normAutofit/>
          </a:bodyPr>
          <a:lstStyle/>
          <a:p>
            <a:r>
              <a:rPr lang="en-US" sz="4400" dirty="0"/>
              <a:t>Lead Capture</a:t>
            </a:r>
          </a:p>
        </p:txBody>
      </p:sp>
      <p:sp>
        <p:nvSpPr>
          <p:cNvPr id="3" name="Content Placeholder 2">
            <a:extLst>
              <a:ext uri="{FF2B5EF4-FFF2-40B4-BE49-F238E27FC236}">
                <a16:creationId xmlns:a16="http://schemas.microsoft.com/office/drawing/2014/main" id="{D3E80708-7CC2-D54E-9E52-4947B6981321}"/>
              </a:ext>
            </a:extLst>
          </p:cNvPr>
          <p:cNvSpPr>
            <a:spLocks noGrp="1"/>
          </p:cNvSpPr>
          <p:nvPr>
            <p:ph idx="1"/>
          </p:nvPr>
        </p:nvSpPr>
        <p:spPr>
          <a:xfrm>
            <a:off x="1606792" y="2575042"/>
            <a:ext cx="5120113" cy="3462228"/>
          </a:xfrm>
        </p:spPr>
        <p:txBody>
          <a:bodyPr>
            <a:normAutofit/>
          </a:bodyPr>
          <a:lstStyle/>
          <a:p>
            <a:r>
              <a:rPr lang="en-US" sz="1800" dirty="0"/>
              <a:t>Lead magnets/incentives</a:t>
            </a:r>
          </a:p>
          <a:p>
            <a:r>
              <a:rPr lang="en-US" sz="1800" dirty="0"/>
              <a:t>Competitions</a:t>
            </a:r>
          </a:p>
          <a:p>
            <a:r>
              <a:rPr lang="en-US" sz="1800" dirty="0"/>
              <a:t>Form</a:t>
            </a:r>
          </a:p>
          <a:p>
            <a:r>
              <a:rPr lang="en-US" sz="1800" dirty="0"/>
              <a:t>Surveys</a:t>
            </a:r>
          </a:p>
          <a:p>
            <a:r>
              <a:rPr lang="en-US" sz="1800" dirty="0"/>
              <a:t>Events</a:t>
            </a:r>
          </a:p>
          <a:p>
            <a:r>
              <a:rPr lang="en-US" sz="1800" dirty="0"/>
              <a:t>Online community</a:t>
            </a:r>
          </a:p>
          <a:p>
            <a:pPr marL="0" indent="0">
              <a:buNone/>
            </a:pPr>
            <a:endParaRPr lang="en-US" sz="1800" dirty="0"/>
          </a:p>
        </p:txBody>
      </p:sp>
      <p:pic>
        <p:nvPicPr>
          <p:cNvPr id="4" name="Picture 3">
            <a:extLst>
              <a:ext uri="{FF2B5EF4-FFF2-40B4-BE49-F238E27FC236}">
                <a16:creationId xmlns:a16="http://schemas.microsoft.com/office/drawing/2014/main" id="{51ABD4C1-3F28-A64C-BDB1-BA5EC9ADF3CB}"/>
              </a:ext>
            </a:extLst>
          </p:cNvPr>
          <p:cNvPicPr>
            <a:picLocks noChangeAspect="1"/>
          </p:cNvPicPr>
          <p:nvPr/>
        </p:nvPicPr>
        <p:blipFill rotWithShape="1">
          <a:blip r:embed="rId2"/>
          <a:srcRect r="7945"/>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5518320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A0F2A-C8D8-014B-A9B3-16E5261BDB90}"/>
              </a:ext>
            </a:extLst>
          </p:cNvPr>
          <p:cNvSpPr>
            <a:spLocks noGrp="1"/>
          </p:cNvSpPr>
          <p:nvPr>
            <p:ph type="title"/>
          </p:nvPr>
        </p:nvSpPr>
        <p:spPr>
          <a:xfrm>
            <a:off x="1433795" y="365125"/>
            <a:ext cx="5120114" cy="1692794"/>
          </a:xfrm>
        </p:spPr>
        <p:txBody>
          <a:bodyPr>
            <a:normAutofit/>
          </a:bodyPr>
          <a:lstStyle/>
          <a:p>
            <a:r>
              <a:rPr lang="en-US" sz="4400" dirty="0"/>
              <a:t>GDPR</a:t>
            </a:r>
          </a:p>
        </p:txBody>
      </p:sp>
      <p:sp>
        <p:nvSpPr>
          <p:cNvPr id="6" name="Content Placeholder 5">
            <a:extLst>
              <a:ext uri="{FF2B5EF4-FFF2-40B4-BE49-F238E27FC236}">
                <a16:creationId xmlns:a16="http://schemas.microsoft.com/office/drawing/2014/main" id="{E4BFB0BC-2AD9-AC4C-8E1A-93A7F3EE5094}"/>
              </a:ext>
            </a:extLst>
          </p:cNvPr>
          <p:cNvSpPr>
            <a:spLocks noGrp="1"/>
          </p:cNvSpPr>
          <p:nvPr>
            <p:ph idx="1"/>
          </p:nvPr>
        </p:nvSpPr>
        <p:spPr>
          <a:xfrm>
            <a:off x="1334942" y="2575042"/>
            <a:ext cx="5120113" cy="3462228"/>
          </a:xfrm>
        </p:spPr>
        <p:txBody>
          <a:bodyPr>
            <a:normAutofit/>
          </a:bodyPr>
          <a:lstStyle/>
          <a:p>
            <a:r>
              <a:rPr lang="en-US" sz="1800" dirty="0"/>
              <a:t>Don’t contact someone unless you have had their permission</a:t>
            </a:r>
          </a:p>
          <a:p>
            <a:r>
              <a:rPr lang="en-GB" sz="1800" dirty="0"/>
              <a:t>Leads/customers need to physically confirm that they want to be contacted. You need to make sure you’ve actively sought (and not assumed) permission</a:t>
            </a:r>
          </a:p>
          <a:p>
            <a:r>
              <a:rPr lang="en-GB" sz="1800" dirty="0"/>
              <a:t>Data Access: Customer’s/ leads need to have the ability to remove consent for their data’s use. (Unsubscribe) </a:t>
            </a:r>
          </a:p>
          <a:p>
            <a:r>
              <a:rPr lang="en-GB" sz="1800" dirty="0"/>
              <a:t>Data Focus: Only collect information you need</a:t>
            </a:r>
            <a:endParaRPr lang="en-US" sz="1800" dirty="0"/>
          </a:p>
        </p:txBody>
      </p:sp>
      <p:pic>
        <p:nvPicPr>
          <p:cNvPr id="7" name="Picture 6">
            <a:extLst>
              <a:ext uri="{FF2B5EF4-FFF2-40B4-BE49-F238E27FC236}">
                <a16:creationId xmlns:a16="http://schemas.microsoft.com/office/drawing/2014/main" id="{7082A869-C8D9-6747-AC63-B49192C30925}"/>
              </a:ext>
            </a:extLst>
          </p:cNvPr>
          <p:cNvPicPr>
            <a:picLocks noChangeAspect="1"/>
          </p:cNvPicPr>
          <p:nvPr/>
        </p:nvPicPr>
        <p:blipFill rotWithShape="1">
          <a:blip r:embed="rId2"/>
          <a:srcRect l="19276" r="14905"/>
          <a:stretch/>
        </p:blipFill>
        <p:spPr>
          <a:xfrm>
            <a:off x="6129097" y="10"/>
            <a:ext cx="6062901" cy="6586141"/>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48794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E17C1-9563-6A4D-B1F7-026946E8DF6D}"/>
              </a:ext>
            </a:extLst>
          </p:cNvPr>
          <p:cNvSpPr>
            <a:spLocks noGrp="1"/>
          </p:cNvSpPr>
          <p:nvPr>
            <p:ph type="title"/>
          </p:nvPr>
        </p:nvSpPr>
        <p:spPr>
          <a:xfrm>
            <a:off x="655320" y="365125"/>
            <a:ext cx="5120114" cy="1692794"/>
          </a:xfrm>
        </p:spPr>
        <p:txBody>
          <a:bodyPr>
            <a:normAutofit/>
          </a:bodyPr>
          <a:lstStyle/>
          <a:p>
            <a:r>
              <a:rPr lang="en-US" sz="3700" dirty="0"/>
              <a:t>How can you communicate with leads/customers?</a:t>
            </a:r>
          </a:p>
        </p:txBody>
      </p:sp>
      <p:sp>
        <p:nvSpPr>
          <p:cNvPr id="3" name="Content Placeholder 2">
            <a:extLst>
              <a:ext uri="{FF2B5EF4-FFF2-40B4-BE49-F238E27FC236}">
                <a16:creationId xmlns:a16="http://schemas.microsoft.com/office/drawing/2014/main" id="{95EDDF30-5F7C-5849-84C3-976873CAD51E}"/>
              </a:ext>
            </a:extLst>
          </p:cNvPr>
          <p:cNvSpPr>
            <a:spLocks noGrp="1"/>
          </p:cNvSpPr>
          <p:nvPr>
            <p:ph idx="1"/>
          </p:nvPr>
        </p:nvSpPr>
        <p:spPr>
          <a:xfrm>
            <a:off x="655321" y="2575034"/>
            <a:ext cx="5120113" cy="3462228"/>
          </a:xfrm>
        </p:spPr>
        <p:txBody>
          <a:bodyPr>
            <a:normAutofit/>
          </a:bodyPr>
          <a:lstStyle/>
          <a:p>
            <a:r>
              <a:rPr lang="en-US" sz="1800" dirty="0"/>
              <a:t>Phone</a:t>
            </a:r>
          </a:p>
          <a:p>
            <a:r>
              <a:rPr lang="en-US" sz="1800" dirty="0"/>
              <a:t>Text</a:t>
            </a:r>
          </a:p>
          <a:p>
            <a:r>
              <a:rPr lang="en-US" sz="1800" dirty="0"/>
              <a:t>Email</a:t>
            </a:r>
          </a:p>
          <a:p>
            <a:r>
              <a:rPr lang="en-US" sz="1800" dirty="0"/>
              <a:t>Social media</a:t>
            </a:r>
          </a:p>
          <a:p>
            <a:r>
              <a:rPr lang="en-US" sz="1800" dirty="0"/>
              <a:t>Targeted display</a:t>
            </a:r>
          </a:p>
          <a:p>
            <a:r>
              <a:rPr lang="en-US" sz="1800" dirty="0"/>
              <a:t>Post</a:t>
            </a:r>
          </a:p>
          <a:p>
            <a:endParaRPr lang="en-US" sz="1800" dirty="0"/>
          </a:p>
          <a:p>
            <a:endParaRPr lang="en-US" sz="1800" dirty="0"/>
          </a:p>
        </p:txBody>
      </p:sp>
      <p:pic>
        <p:nvPicPr>
          <p:cNvPr id="4" name="Picture 3">
            <a:extLst>
              <a:ext uri="{FF2B5EF4-FFF2-40B4-BE49-F238E27FC236}">
                <a16:creationId xmlns:a16="http://schemas.microsoft.com/office/drawing/2014/main" id="{62F4A162-6ADC-0C44-8549-2D945D17FF42}"/>
              </a:ext>
            </a:extLst>
          </p:cNvPr>
          <p:cNvPicPr>
            <a:picLocks noChangeAspect="1"/>
          </p:cNvPicPr>
          <p:nvPr/>
        </p:nvPicPr>
        <p:blipFill rotWithShape="1">
          <a:blip r:embed="rId2"/>
          <a:srcRect r="7945"/>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8856018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83D-55D6-D14D-9295-DDA459C6B7DA}"/>
              </a:ext>
            </a:extLst>
          </p:cNvPr>
          <p:cNvSpPr>
            <a:spLocks noGrp="1"/>
          </p:cNvSpPr>
          <p:nvPr>
            <p:ph type="title"/>
          </p:nvPr>
        </p:nvSpPr>
        <p:spPr>
          <a:xfrm>
            <a:off x="648929" y="629266"/>
            <a:ext cx="6586491" cy="1676603"/>
          </a:xfrm>
        </p:spPr>
        <p:txBody>
          <a:bodyPr>
            <a:normAutofit/>
          </a:bodyPr>
          <a:lstStyle/>
          <a:p>
            <a:r>
              <a:rPr lang="en-US" dirty="0"/>
              <a:t>Email - essential for success</a:t>
            </a:r>
          </a:p>
        </p:txBody>
      </p:sp>
      <p:sp>
        <p:nvSpPr>
          <p:cNvPr id="3" name="Content Placeholder 2">
            <a:extLst>
              <a:ext uri="{FF2B5EF4-FFF2-40B4-BE49-F238E27FC236}">
                <a16:creationId xmlns:a16="http://schemas.microsoft.com/office/drawing/2014/main" id="{653CBAB5-F80F-3447-8ACA-AD16C6D2F159}"/>
              </a:ext>
            </a:extLst>
          </p:cNvPr>
          <p:cNvSpPr>
            <a:spLocks noGrp="1"/>
          </p:cNvSpPr>
          <p:nvPr>
            <p:ph idx="1"/>
          </p:nvPr>
        </p:nvSpPr>
        <p:spPr>
          <a:xfrm>
            <a:off x="648930" y="2438400"/>
            <a:ext cx="6586489" cy="3785419"/>
          </a:xfrm>
        </p:spPr>
        <p:txBody>
          <a:bodyPr>
            <a:normAutofit/>
          </a:bodyPr>
          <a:lstStyle/>
          <a:p>
            <a:r>
              <a:rPr lang="en-US" sz="2400" dirty="0"/>
              <a:t>Deliverability</a:t>
            </a:r>
          </a:p>
          <a:p>
            <a:r>
              <a:rPr lang="en-US" sz="2400" dirty="0"/>
              <a:t>Personalisation</a:t>
            </a:r>
          </a:p>
          <a:p>
            <a:r>
              <a:rPr lang="en-US" sz="2400" dirty="0"/>
              <a:t>Relevance</a:t>
            </a:r>
          </a:p>
          <a:p>
            <a:r>
              <a:rPr lang="en-US" sz="2400" dirty="0"/>
              <a:t>Responsive design </a:t>
            </a:r>
          </a:p>
          <a:p>
            <a:r>
              <a:rPr lang="en-US" sz="2400" dirty="0"/>
              <a:t>Subject line</a:t>
            </a:r>
          </a:p>
          <a:p>
            <a:r>
              <a:rPr lang="en-US" sz="2400" dirty="0"/>
              <a:t>Testing</a:t>
            </a:r>
          </a:p>
          <a:p>
            <a:r>
              <a:rPr lang="en-US" sz="2400" dirty="0"/>
              <a:t>Low unsubscribe rate</a:t>
            </a:r>
          </a:p>
          <a:p>
            <a:r>
              <a:rPr lang="en-US" sz="2400" dirty="0"/>
              <a:t>Call to action</a:t>
            </a:r>
          </a:p>
          <a:p>
            <a:endParaRPr lang="en-US" sz="2400" dirty="0"/>
          </a:p>
          <a:p>
            <a:endParaRPr lang="en-US" sz="2400" dirty="0"/>
          </a:p>
          <a:p>
            <a:endParaRPr lang="en-US" sz="2400" dirty="0"/>
          </a:p>
        </p:txBody>
      </p:sp>
      <p:pic>
        <p:nvPicPr>
          <p:cNvPr id="4" name="Picture 3">
            <a:extLst>
              <a:ext uri="{FF2B5EF4-FFF2-40B4-BE49-F238E27FC236}">
                <a16:creationId xmlns:a16="http://schemas.microsoft.com/office/drawing/2014/main" id="{C89457A3-4091-0E47-B2B9-9418F6A938E9}"/>
              </a:ext>
            </a:extLst>
          </p:cNvPr>
          <p:cNvPicPr>
            <a:picLocks noChangeAspect="1"/>
          </p:cNvPicPr>
          <p:nvPr/>
        </p:nvPicPr>
        <p:blipFill rotWithShape="1">
          <a:blip r:embed="rId2"/>
          <a:srcRect l="37427" r="23369" b="-1"/>
          <a:stretch/>
        </p:blipFill>
        <p:spPr>
          <a:xfrm>
            <a:off x="7556408" y="10"/>
            <a:ext cx="4635591" cy="6857990"/>
          </a:xfrm>
          <a:prstGeom prst="rect">
            <a:avLst/>
          </a:prstGeom>
          <a:effectLst/>
        </p:spPr>
      </p:pic>
    </p:spTree>
    <p:extLst>
      <p:ext uri="{BB962C8B-B14F-4D97-AF65-F5344CB8AC3E}">
        <p14:creationId xmlns:p14="http://schemas.microsoft.com/office/powerpoint/2010/main" val="180715232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62543-D920-0B43-BADB-14E48CEB7291}"/>
              </a:ext>
            </a:extLst>
          </p:cNvPr>
          <p:cNvSpPr>
            <a:spLocks noGrp="1"/>
          </p:cNvSpPr>
          <p:nvPr>
            <p:ph type="title"/>
          </p:nvPr>
        </p:nvSpPr>
        <p:spPr>
          <a:xfrm>
            <a:off x="648929" y="629266"/>
            <a:ext cx="6586491" cy="1676603"/>
          </a:xfrm>
        </p:spPr>
        <p:txBody>
          <a:bodyPr>
            <a:normAutofit/>
          </a:bodyPr>
          <a:lstStyle/>
          <a:p>
            <a:r>
              <a:rPr lang="en-US" dirty="0"/>
              <a:t>Personalised examples</a:t>
            </a:r>
          </a:p>
        </p:txBody>
      </p:sp>
      <p:sp>
        <p:nvSpPr>
          <p:cNvPr id="3" name="Content Placeholder 2">
            <a:extLst>
              <a:ext uri="{FF2B5EF4-FFF2-40B4-BE49-F238E27FC236}">
                <a16:creationId xmlns:a16="http://schemas.microsoft.com/office/drawing/2014/main" id="{37901F7F-AFEC-6949-823A-E8AA28A02609}"/>
              </a:ext>
            </a:extLst>
          </p:cNvPr>
          <p:cNvSpPr>
            <a:spLocks noGrp="1"/>
          </p:cNvSpPr>
          <p:nvPr>
            <p:ph idx="1"/>
          </p:nvPr>
        </p:nvSpPr>
        <p:spPr>
          <a:xfrm>
            <a:off x="648930" y="2438400"/>
            <a:ext cx="6586489" cy="3785419"/>
          </a:xfrm>
        </p:spPr>
        <p:txBody>
          <a:bodyPr>
            <a:normAutofit/>
          </a:bodyPr>
          <a:lstStyle/>
          <a:p>
            <a:r>
              <a:rPr lang="en-US" sz="2400" dirty="0"/>
              <a:t>Here are some products you may like (based on previous purchases)</a:t>
            </a:r>
          </a:p>
          <a:p>
            <a:r>
              <a:rPr lang="en-US" sz="2400" dirty="0"/>
              <a:t>Remarketing</a:t>
            </a:r>
          </a:p>
          <a:p>
            <a:r>
              <a:rPr lang="en-US" sz="2400" dirty="0"/>
              <a:t>Look alike audiences</a:t>
            </a:r>
          </a:p>
          <a:p>
            <a:r>
              <a:rPr lang="en-US" sz="2400" dirty="0"/>
              <a:t>I see you were on the website but did not buy</a:t>
            </a:r>
          </a:p>
          <a:p>
            <a:r>
              <a:rPr lang="en-US" sz="2400" dirty="0"/>
              <a:t>Ads based on browsing history</a:t>
            </a:r>
          </a:p>
          <a:p>
            <a:r>
              <a:rPr lang="en-US" sz="2400" dirty="0"/>
              <a:t>Location based ads</a:t>
            </a:r>
          </a:p>
          <a:p>
            <a:endParaRPr lang="en-US" sz="2400" dirty="0"/>
          </a:p>
          <a:p>
            <a:endParaRPr lang="en-US" sz="2400" dirty="0"/>
          </a:p>
          <a:p>
            <a:endParaRPr lang="en-US" sz="2400" dirty="0"/>
          </a:p>
        </p:txBody>
      </p:sp>
      <p:pic>
        <p:nvPicPr>
          <p:cNvPr id="4" name="Picture 3">
            <a:extLst>
              <a:ext uri="{FF2B5EF4-FFF2-40B4-BE49-F238E27FC236}">
                <a16:creationId xmlns:a16="http://schemas.microsoft.com/office/drawing/2014/main" id="{F56AB939-FD63-2641-937F-CB941449EAAA}"/>
              </a:ext>
            </a:extLst>
          </p:cNvPr>
          <p:cNvPicPr>
            <a:picLocks noChangeAspect="1"/>
          </p:cNvPicPr>
          <p:nvPr/>
        </p:nvPicPr>
        <p:blipFill rotWithShape="1">
          <a:blip r:embed="rId2"/>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49739192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469CF-939E-214C-9657-B90E810B8D3E}"/>
              </a:ext>
            </a:extLst>
          </p:cNvPr>
          <p:cNvSpPr>
            <a:spLocks noGrp="1"/>
          </p:cNvSpPr>
          <p:nvPr>
            <p:ph type="title"/>
          </p:nvPr>
        </p:nvSpPr>
        <p:spPr>
          <a:xfrm>
            <a:off x="651307" y="640081"/>
            <a:ext cx="3377183" cy="3681976"/>
          </a:xfrm>
          <a:noFill/>
        </p:spPr>
        <p:txBody>
          <a:bodyPr vert="horz" lIns="91440" tIns="45720" rIns="91440" bIns="45720" rtlCol="0" anchor="b">
            <a:normAutofit/>
          </a:bodyPr>
          <a:lstStyle/>
          <a:p>
            <a:r>
              <a:rPr lang="en-US" sz="4100" dirty="0"/>
              <a:t>Ted Video about data Personalisation</a:t>
            </a:r>
          </a:p>
        </p:txBody>
      </p:sp>
      <p:sp>
        <p:nvSpPr>
          <p:cNvPr id="3" name="Content Placeholder 2">
            <a:extLst>
              <a:ext uri="{FF2B5EF4-FFF2-40B4-BE49-F238E27FC236}">
                <a16:creationId xmlns:a16="http://schemas.microsoft.com/office/drawing/2014/main" id="{0BB069DC-A3E7-854F-9A34-F207627DB340}"/>
              </a:ext>
            </a:extLst>
          </p:cNvPr>
          <p:cNvSpPr>
            <a:spLocks noGrp="1"/>
          </p:cNvSpPr>
          <p:nvPr>
            <p:ph idx="1"/>
          </p:nvPr>
        </p:nvSpPr>
        <p:spPr>
          <a:xfrm>
            <a:off x="651307" y="4460487"/>
            <a:ext cx="3377184" cy="1757433"/>
          </a:xfrm>
          <a:noFill/>
        </p:spPr>
        <p:txBody>
          <a:bodyPr vert="horz" lIns="91440" tIns="45720" rIns="91440" bIns="45720" rtlCol="0">
            <a:normAutofit/>
          </a:bodyPr>
          <a:lstStyle/>
          <a:p>
            <a:pPr marL="0" indent="0">
              <a:buNone/>
            </a:pPr>
            <a:r>
              <a:rPr lang="en-US" sz="2200" dirty="0"/>
              <a:t>https://youtu.be/vPo-WqkwVoY</a:t>
            </a:r>
          </a:p>
        </p:txBody>
      </p:sp>
      <p:pic>
        <p:nvPicPr>
          <p:cNvPr id="4" name="Picture 3">
            <a:extLst>
              <a:ext uri="{FF2B5EF4-FFF2-40B4-BE49-F238E27FC236}">
                <a16:creationId xmlns:a16="http://schemas.microsoft.com/office/drawing/2014/main" id="{D9B68F75-5EBD-B448-8FF6-DEEF8DBADCE4}"/>
              </a:ext>
            </a:extLst>
          </p:cNvPr>
          <p:cNvPicPr>
            <a:picLocks noChangeAspect="1"/>
          </p:cNvPicPr>
          <p:nvPr/>
        </p:nvPicPr>
        <p:blipFill rotWithShape="1">
          <a:blip r:embed="rId2"/>
          <a:srcRect t="13950" b="25319"/>
          <a:stretch/>
        </p:blipFill>
        <p:spPr>
          <a:xfrm>
            <a:off x="4654297" y="10"/>
            <a:ext cx="7537704" cy="6857990"/>
          </a:xfrm>
          <a:prstGeom prst="rect">
            <a:avLst/>
          </a:prstGeom>
        </p:spPr>
      </p:pic>
    </p:spTree>
    <p:extLst>
      <p:ext uri="{BB962C8B-B14F-4D97-AF65-F5344CB8AC3E}">
        <p14:creationId xmlns:p14="http://schemas.microsoft.com/office/powerpoint/2010/main" val="10225127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19503-9126-5848-88F4-CFA46A6E5432}"/>
              </a:ext>
            </a:extLst>
          </p:cNvPr>
          <p:cNvSpPr>
            <a:spLocks noGrp="1"/>
          </p:cNvSpPr>
          <p:nvPr>
            <p:ph type="title"/>
          </p:nvPr>
        </p:nvSpPr>
        <p:spPr>
          <a:xfrm>
            <a:off x="584020" y="605820"/>
            <a:ext cx="8038198" cy="1676603"/>
          </a:xfrm>
        </p:spPr>
        <p:txBody>
          <a:bodyPr>
            <a:normAutofit fontScale="90000"/>
          </a:bodyPr>
          <a:lstStyle/>
          <a:p>
            <a:r>
              <a:rPr lang="en-US" sz="4400" dirty="0"/>
              <a:t>Class exercise:</a:t>
            </a:r>
            <a:br>
              <a:rPr lang="en-US" sz="4400" dirty="0"/>
            </a:br>
            <a:br>
              <a:rPr lang="en-US" sz="4400" dirty="0"/>
            </a:br>
            <a:r>
              <a:rPr lang="en-US" sz="4400" dirty="0"/>
              <a:t>Advocates</a:t>
            </a:r>
          </a:p>
        </p:txBody>
      </p:sp>
      <p:sp>
        <p:nvSpPr>
          <p:cNvPr id="3" name="Content Placeholder 2">
            <a:extLst>
              <a:ext uri="{FF2B5EF4-FFF2-40B4-BE49-F238E27FC236}">
                <a16:creationId xmlns:a16="http://schemas.microsoft.com/office/drawing/2014/main" id="{DCE3D08D-7A0C-5B4C-A493-90B7B603A980}"/>
              </a:ext>
            </a:extLst>
          </p:cNvPr>
          <p:cNvSpPr>
            <a:spLocks noGrp="1"/>
          </p:cNvSpPr>
          <p:nvPr>
            <p:ph idx="1"/>
          </p:nvPr>
        </p:nvSpPr>
        <p:spPr>
          <a:xfrm>
            <a:off x="584020" y="2659422"/>
            <a:ext cx="6586489" cy="3785419"/>
          </a:xfrm>
        </p:spPr>
        <p:txBody>
          <a:bodyPr>
            <a:normAutofit/>
          </a:bodyPr>
          <a:lstStyle/>
          <a:p>
            <a:r>
              <a:rPr lang="en-US" sz="2400" dirty="0"/>
              <a:t>What are they?</a:t>
            </a:r>
          </a:p>
          <a:p>
            <a:r>
              <a:rPr lang="en-US" sz="2400" dirty="0"/>
              <a:t>Why do marketers need them?</a:t>
            </a:r>
          </a:p>
          <a:p>
            <a:r>
              <a:rPr lang="en-US" sz="2400" dirty="0"/>
              <a:t>How do you get them?</a:t>
            </a:r>
          </a:p>
          <a:p>
            <a:pPr marL="0" indent="0">
              <a:buNone/>
            </a:pPr>
            <a:endParaRPr lang="en-US" sz="2400" dirty="0"/>
          </a:p>
        </p:txBody>
      </p:sp>
      <p:pic>
        <p:nvPicPr>
          <p:cNvPr id="4" name="Picture 3">
            <a:extLst>
              <a:ext uri="{FF2B5EF4-FFF2-40B4-BE49-F238E27FC236}">
                <a16:creationId xmlns:a16="http://schemas.microsoft.com/office/drawing/2014/main" id="{E0A6C7AB-84B2-FD43-AD06-C4AC51D93437}"/>
              </a:ext>
            </a:extLst>
          </p:cNvPr>
          <p:cNvPicPr>
            <a:picLocks noChangeAspect="1"/>
          </p:cNvPicPr>
          <p:nvPr/>
        </p:nvPicPr>
        <p:blipFill rotWithShape="1">
          <a:blip r:embed="rId2"/>
          <a:srcRect l="17432" r="14974"/>
          <a:stretch/>
        </p:blipFill>
        <p:spPr>
          <a:xfrm>
            <a:off x="7556408" y="10"/>
            <a:ext cx="4635591" cy="6857990"/>
          </a:xfrm>
          <a:prstGeom prst="rect">
            <a:avLst/>
          </a:prstGeom>
          <a:effectLst/>
        </p:spPr>
      </p:pic>
    </p:spTree>
    <p:extLst>
      <p:ext uri="{BB962C8B-B14F-4D97-AF65-F5344CB8AC3E}">
        <p14:creationId xmlns:p14="http://schemas.microsoft.com/office/powerpoint/2010/main" val="30704567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DFADF-996F-D940-8F3A-E5E79C7A1463}"/>
              </a:ext>
            </a:extLst>
          </p:cNvPr>
          <p:cNvSpPr>
            <a:spLocks noGrp="1"/>
          </p:cNvSpPr>
          <p:nvPr>
            <p:ph type="title"/>
          </p:nvPr>
        </p:nvSpPr>
        <p:spPr>
          <a:xfrm>
            <a:off x="838200" y="365125"/>
            <a:ext cx="10515600" cy="1325563"/>
          </a:xfrm>
        </p:spPr>
        <p:txBody>
          <a:bodyPr>
            <a:normAutofit/>
          </a:bodyPr>
          <a:lstStyle/>
          <a:p>
            <a:r>
              <a:rPr lang="en-US" sz="4400" dirty="0"/>
              <a:t>Customer experience</a:t>
            </a:r>
          </a:p>
        </p:txBody>
      </p:sp>
      <p:sp>
        <p:nvSpPr>
          <p:cNvPr id="3" name="Content Placeholder 2">
            <a:extLst>
              <a:ext uri="{FF2B5EF4-FFF2-40B4-BE49-F238E27FC236}">
                <a16:creationId xmlns:a16="http://schemas.microsoft.com/office/drawing/2014/main" id="{874DFA38-D7C1-A845-ADBC-F787400D1641}"/>
              </a:ext>
            </a:extLst>
          </p:cNvPr>
          <p:cNvSpPr>
            <a:spLocks noGrp="1"/>
          </p:cNvSpPr>
          <p:nvPr>
            <p:ph idx="1"/>
          </p:nvPr>
        </p:nvSpPr>
        <p:spPr>
          <a:xfrm>
            <a:off x="838200" y="1825625"/>
            <a:ext cx="3797807" cy="4351338"/>
          </a:xfrm>
        </p:spPr>
        <p:txBody>
          <a:bodyPr>
            <a:normAutofit/>
          </a:bodyPr>
          <a:lstStyle/>
          <a:p>
            <a:r>
              <a:rPr lang="en-US" sz="2000" dirty="0"/>
              <a:t>CX</a:t>
            </a:r>
          </a:p>
          <a:p>
            <a:r>
              <a:rPr lang="en-US" sz="2000" dirty="0"/>
              <a:t>The impression you leave your customer</a:t>
            </a:r>
          </a:p>
          <a:p>
            <a:r>
              <a:rPr lang="en-US" sz="2000" dirty="0"/>
              <a:t>Moments of joy</a:t>
            </a:r>
          </a:p>
          <a:p>
            <a:r>
              <a:rPr lang="en-US" sz="2000" dirty="0"/>
              <a:t>Understanding your customer</a:t>
            </a:r>
          </a:p>
          <a:p>
            <a:r>
              <a:rPr lang="en-US" sz="2000" dirty="0"/>
              <a:t>Personalisation</a:t>
            </a:r>
          </a:p>
          <a:p>
            <a:r>
              <a:rPr lang="en-GB" sz="2000" dirty="0">
                <a:hlinkClick r:id="rId2"/>
              </a:rPr>
              <a:t>https://www.youtube.com/watch?v=GH1TXfQSwUQ</a:t>
            </a:r>
            <a:endParaRPr lang="en-US" sz="2000" dirty="0"/>
          </a:p>
        </p:txBody>
      </p:sp>
      <p:pic>
        <p:nvPicPr>
          <p:cNvPr id="4" name="Picture 3">
            <a:extLst>
              <a:ext uri="{FF2B5EF4-FFF2-40B4-BE49-F238E27FC236}">
                <a16:creationId xmlns:a16="http://schemas.microsoft.com/office/drawing/2014/main" id="{A7DCB274-4AC2-D143-B258-2DC813AA6F23}"/>
              </a:ext>
            </a:extLst>
          </p:cNvPr>
          <p:cNvPicPr>
            <a:picLocks noChangeAspect="1"/>
          </p:cNvPicPr>
          <p:nvPr/>
        </p:nvPicPr>
        <p:blipFill rotWithShape="1">
          <a:blip r:embed="rId3"/>
          <a:srcRect l="2622" r="3" b="3"/>
          <a:stretch/>
        </p:blipFill>
        <p:spPr>
          <a:xfrm>
            <a:off x="5120640" y="1904281"/>
            <a:ext cx="6233160" cy="4272681"/>
          </a:xfrm>
          <a:prstGeom prst="rect">
            <a:avLst/>
          </a:prstGeom>
        </p:spPr>
      </p:pic>
    </p:spTree>
    <p:extLst>
      <p:ext uri="{BB962C8B-B14F-4D97-AF65-F5344CB8AC3E}">
        <p14:creationId xmlns:p14="http://schemas.microsoft.com/office/powerpoint/2010/main" val="396492577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3D576-B540-7A44-8034-E124A2C5C38D}"/>
              </a:ext>
            </a:extLst>
          </p:cNvPr>
          <p:cNvSpPr>
            <a:spLocks noGrp="1"/>
          </p:cNvSpPr>
          <p:nvPr>
            <p:ph type="title"/>
          </p:nvPr>
        </p:nvSpPr>
        <p:spPr>
          <a:xfrm>
            <a:off x="648929" y="629266"/>
            <a:ext cx="6586491" cy="1676603"/>
          </a:xfrm>
        </p:spPr>
        <p:txBody>
          <a:bodyPr>
            <a:normAutofit/>
          </a:bodyPr>
          <a:lstStyle/>
          <a:p>
            <a:r>
              <a:rPr lang="en-US" dirty="0"/>
              <a:t>Chatbots</a:t>
            </a:r>
          </a:p>
        </p:txBody>
      </p:sp>
      <p:sp>
        <p:nvSpPr>
          <p:cNvPr id="3" name="Content Placeholder 2">
            <a:extLst>
              <a:ext uri="{FF2B5EF4-FFF2-40B4-BE49-F238E27FC236}">
                <a16:creationId xmlns:a16="http://schemas.microsoft.com/office/drawing/2014/main" id="{492E8DC8-D598-4A47-A6B3-A3E13EFFDB8C}"/>
              </a:ext>
            </a:extLst>
          </p:cNvPr>
          <p:cNvSpPr>
            <a:spLocks noGrp="1"/>
          </p:cNvSpPr>
          <p:nvPr>
            <p:ph idx="1"/>
          </p:nvPr>
        </p:nvSpPr>
        <p:spPr>
          <a:xfrm>
            <a:off x="648930" y="2438400"/>
            <a:ext cx="6586489" cy="3785419"/>
          </a:xfrm>
        </p:spPr>
        <p:txBody>
          <a:bodyPr>
            <a:normAutofit/>
          </a:bodyPr>
          <a:lstStyle/>
          <a:p>
            <a:r>
              <a:rPr lang="en-GB" sz="2400" dirty="0"/>
              <a:t>Bots are also increasingly used in all types of interactions between brands and potential customers. </a:t>
            </a:r>
          </a:p>
          <a:p>
            <a:r>
              <a:rPr lang="en-GB" sz="2400" dirty="0"/>
              <a:t>According to  research company Gartner, by 2020 85% of interactions will occur without human participation. </a:t>
            </a:r>
          </a:p>
          <a:p>
            <a:r>
              <a:rPr lang="en-GB" sz="2400" dirty="0"/>
              <a:t>Most customers still prefer dialog with a human</a:t>
            </a:r>
          </a:p>
          <a:p>
            <a:r>
              <a:rPr lang="en-GB" sz="2400" dirty="0"/>
              <a:t>They offer 24x7 support – cheap and easy for companies</a:t>
            </a:r>
          </a:p>
          <a:p>
            <a:pPr marL="0" indent="0">
              <a:buNone/>
            </a:pPr>
            <a:endParaRPr lang="en-GB" sz="2400" dirty="0"/>
          </a:p>
          <a:p>
            <a:pPr marL="0" indent="0">
              <a:buNone/>
            </a:pPr>
            <a:endParaRPr lang="en-US" sz="2400" dirty="0"/>
          </a:p>
        </p:txBody>
      </p:sp>
      <p:pic>
        <p:nvPicPr>
          <p:cNvPr id="5" name="Picture 4">
            <a:extLst>
              <a:ext uri="{FF2B5EF4-FFF2-40B4-BE49-F238E27FC236}">
                <a16:creationId xmlns:a16="http://schemas.microsoft.com/office/drawing/2014/main" id="{0B44C304-BAFE-B94B-9494-00CE0C34EA62}"/>
              </a:ext>
            </a:extLst>
          </p:cNvPr>
          <p:cNvPicPr>
            <a:picLocks noChangeAspect="1"/>
          </p:cNvPicPr>
          <p:nvPr/>
        </p:nvPicPr>
        <p:blipFill rotWithShape="1">
          <a:blip r:embed="rId2"/>
          <a:srcRect l="32804" r="29174"/>
          <a:stretch/>
        </p:blipFill>
        <p:spPr>
          <a:xfrm>
            <a:off x="7556408" y="10"/>
            <a:ext cx="4635591" cy="6857990"/>
          </a:xfrm>
          <a:prstGeom prst="rect">
            <a:avLst/>
          </a:prstGeom>
          <a:effectLst/>
        </p:spPr>
      </p:pic>
    </p:spTree>
    <p:extLst>
      <p:ext uri="{BB962C8B-B14F-4D97-AF65-F5344CB8AC3E}">
        <p14:creationId xmlns:p14="http://schemas.microsoft.com/office/powerpoint/2010/main" val="21099602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B0FEF-32DE-9C47-B503-026D1D6F4E80}"/>
              </a:ext>
            </a:extLst>
          </p:cNvPr>
          <p:cNvSpPr>
            <a:spLocks noGrp="1"/>
          </p:cNvSpPr>
          <p:nvPr>
            <p:ph type="title"/>
          </p:nvPr>
        </p:nvSpPr>
        <p:spPr>
          <a:xfrm>
            <a:off x="271849" y="505698"/>
            <a:ext cx="6586491" cy="1676603"/>
          </a:xfrm>
        </p:spPr>
        <p:txBody>
          <a:bodyPr>
            <a:normAutofit/>
          </a:bodyPr>
          <a:lstStyle/>
          <a:p>
            <a:r>
              <a:rPr lang="en-US" dirty="0"/>
              <a:t>In the future we expect </a:t>
            </a:r>
          </a:p>
        </p:txBody>
      </p:sp>
      <p:sp>
        <p:nvSpPr>
          <p:cNvPr id="3" name="Content Placeholder 2">
            <a:extLst>
              <a:ext uri="{FF2B5EF4-FFF2-40B4-BE49-F238E27FC236}">
                <a16:creationId xmlns:a16="http://schemas.microsoft.com/office/drawing/2014/main" id="{B07D8EE2-9FF1-4E4C-8341-D8B6B5203139}"/>
              </a:ext>
            </a:extLst>
          </p:cNvPr>
          <p:cNvSpPr>
            <a:spLocks noGrp="1"/>
          </p:cNvSpPr>
          <p:nvPr>
            <p:ph idx="1"/>
          </p:nvPr>
        </p:nvSpPr>
        <p:spPr>
          <a:xfrm>
            <a:off x="271849" y="2443315"/>
            <a:ext cx="6289590" cy="4031625"/>
          </a:xfrm>
        </p:spPr>
        <p:txBody>
          <a:bodyPr>
            <a:normAutofit/>
          </a:bodyPr>
          <a:lstStyle/>
          <a:p>
            <a:r>
              <a:rPr lang="en-US" sz="2400" dirty="0"/>
              <a:t>Chatbots to be more ‘human’</a:t>
            </a:r>
          </a:p>
          <a:p>
            <a:r>
              <a:rPr lang="en-US" sz="2400" dirty="0"/>
              <a:t>Streamlining all customer contact experiences</a:t>
            </a:r>
          </a:p>
          <a:p>
            <a:r>
              <a:rPr lang="en-US" sz="2400" dirty="0"/>
              <a:t>Deeper customer insight predicting and driving a better experiences</a:t>
            </a:r>
          </a:p>
          <a:p>
            <a:r>
              <a:rPr lang="en-US" sz="2400" dirty="0"/>
              <a:t>More tailored and personalized service</a:t>
            </a:r>
          </a:p>
          <a:p>
            <a:r>
              <a:rPr lang="en-US" sz="2400" dirty="0"/>
              <a:t>Greater customer satisfaction</a:t>
            </a:r>
          </a:p>
          <a:p>
            <a:endParaRPr lang="en-US" sz="2400" dirty="0"/>
          </a:p>
          <a:p>
            <a:endParaRPr lang="en-US" sz="2400" dirty="0"/>
          </a:p>
          <a:p>
            <a:endParaRPr lang="en-US" sz="2400" dirty="0"/>
          </a:p>
        </p:txBody>
      </p:sp>
      <p:pic>
        <p:nvPicPr>
          <p:cNvPr id="4" name="Picture 3">
            <a:extLst>
              <a:ext uri="{FF2B5EF4-FFF2-40B4-BE49-F238E27FC236}">
                <a16:creationId xmlns:a16="http://schemas.microsoft.com/office/drawing/2014/main" id="{C9D3FCD3-C150-7F45-B941-5E89EBD562D5}"/>
              </a:ext>
            </a:extLst>
          </p:cNvPr>
          <p:cNvPicPr>
            <a:picLocks noChangeAspect="1"/>
          </p:cNvPicPr>
          <p:nvPr/>
        </p:nvPicPr>
        <p:blipFill rotWithShape="1">
          <a:blip r:embed="rId2"/>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8521606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F87CD1-EDDA-AB48-A125-59EE2C00E6BC}"/>
              </a:ext>
            </a:extLst>
          </p:cNvPr>
          <p:cNvPicPr>
            <a:picLocks noChangeAspect="1"/>
          </p:cNvPicPr>
          <p:nvPr/>
        </p:nvPicPr>
        <p:blipFill rotWithShape="1">
          <a:blip r:embed="rId2">
            <a:alphaModFix/>
          </a:blip>
          <a:srcRect l="17679" r="12394"/>
          <a:stretch/>
        </p:blipFill>
        <p:spPr>
          <a:xfrm>
            <a:off x="5654824" y="10"/>
            <a:ext cx="6394152" cy="6857990"/>
          </a:xfrm>
          <a:prstGeom prst="rect">
            <a:avLst/>
          </a:prstGeom>
        </p:spPr>
      </p:pic>
      <p:pic>
        <p:nvPicPr>
          <p:cNvPr id="9" name="Picture 8">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B6BF4663-1B20-5F40-A260-6515D07DB83A}"/>
              </a:ext>
            </a:extLst>
          </p:cNvPr>
          <p:cNvSpPr>
            <a:spLocks noGrp="1"/>
          </p:cNvSpPr>
          <p:nvPr>
            <p:ph type="title"/>
          </p:nvPr>
        </p:nvSpPr>
        <p:spPr>
          <a:xfrm>
            <a:off x="804997" y="798445"/>
            <a:ext cx="6819121" cy="1311664"/>
          </a:xfrm>
        </p:spPr>
        <p:txBody>
          <a:bodyPr>
            <a:normAutofit/>
          </a:bodyPr>
          <a:lstStyle/>
          <a:p>
            <a:r>
              <a:rPr lang="en-US" sz="4100" dirty="0">
                <a:solidFill>
                  <a:srgbClr val="000000"/>
                </a:solidFill>
              </a:rPr>
              <a:t>Smart speakers/Voice assistants</a:t>
            </a:r>
            <a:br>
              <a:rPr lang="en-US" sz="4100" dirty="0">
                <a:solidFill>
                  <a:srgbClr val="000000"/>
                </a:solidFill>
              </a:rPr>
            </a:br>
            <a:r>
              <a:rPr lang="en-US" sz="4100" dirty="0">
                <a:solidFill>
                  <a:srgbClr val="000000"/>
                </a:solidFill>
              </a:rPr>
              <a:t> </a:t>
            </a:r>
          </a:p>
        </p:txBody>
      </p:sp>
      <p:sp>
        <p:nvSpPr>
          <p:cNvPr id="3" name="Content Placeholder 2">
            <a:extLst>
              <a:ext uri="{FF2B5EF4-FFF2-40B4-BE49-F238E27FC236}">
                <a16:creationId xmlns:a16="http://schemas.microsoft.com/office/drawing/2014/main" id="{1480A25E-0CFA-354C-B597-2FD3D2903BF2}"/>
              </a:ext>
            </a:extLst>
          </p:cNvPr>
          <p:cNvSpPr>
            <a:spLocks noGrp="1"/>
          </p:cNvSpPr>
          <p:nvPr>
            <p:ph idx="1"/>
          </p:nvPr>
        </p:nvSpPr>
        <p:spPr>
          <a:xfrm>
            <a:off x="804997" y="2272143"/>
            <a:ext cx="4706803" cy="3788830"/>
          </a:xfrm>
        </p:spPr>
        <p:txBody>
          <a:bodyPr anchor="ctr">
            <a:normAutofit/>
          </a:bodyPr>
          <a:lstStyle/>
          <a:p>
            <a:r>
              <a:rPr lang="en-US" sz="2000" dirty="0">
                <a:solidFill>
                  <a:srgbClr val="000000"/>
                </a:solidFill>
              </a:rPr>
              <a:t>Amazon/Google/Contarna/Siri</a:t>
            </a:r>
          </a:p>
          <a:p>
            <a:r>
              <a:rPr lang="en-US" sz="2000" dirty="0">
                <a:solidFill>
                  <a:srgbClr val="000000"/>
                </a:solidFill>
              </a:rPr>
              <a:t>Usage is grown, 1 in 5 homes have one</a:t>
            </a:r>
          </a:p>
          <a:p>
            <a:r>
              <a:rPr lang="en-US" sz="2000" dirty="0">
                <a:solidFill>
                  <a:srgbClr val="000000"/>
                </a:solidFill>
              </a:rPr>
              <a:t>Reuters found that </a:t>
            </a:r>
            <a:r>
              <a:rPr lang="en-GB" sz="2000" dirty="0">
                <a:solidFill>
                  <a:srgbClr val="000000"/>
                </a:solidFill>
              </a:rPr>
              <a:t>playing music is the feature used most by the vast majority of users in the UK (84%). Answering general questions, providing weather updates and setting alarms were the next most popular uses. The same report notes that the more whimsical features such as ‘tell me a joke’, or playing general knowledge games were also appreciated.</a:t>
            </a:r>
            <a:endParaRPr lang="en-US" sz="2000" dirty="0">
              <a:solidFill>
                <a:srgbClr val="000000"/>
              </a:solidFill>
            </a:endParaRPr>
          </a:p>
          <a:p>
            <a:endParaRPr lang="en-US" sz="2000" dirty="0">
              <a:solidFill>
                <a:srgbClr val="000000"/>
              </a:solidFill>
            </a:endParaRPr>
          </a:p>
          <a:p>
            <a:endParaRPr lang="en-US" sz="2000" dirty="0">
              <a:solidFill>
                <a:srgbClr val="000000"/>
              </a:solidFill>
            </a:endParaRPr>
          </a:p>
          <a:p>
            <a:endParaRPr lang="en-US" sz="2000" dirty="0">
              <a:solidFill>
                <a:srgbClr val="000000"/>
              </a:solidFill>
            </a:endParaRPr>
          </a:p>
        </p:txBody>
      </p:sp>
    </p:spTree>
    <p:extLst>
      <p:ext uri="{BB962C8B-B14F-4D97-AF65-F5344CB8AC3E}">
        <p14:creationId xmlns:p14="http://schemas.microsoft.com/office/powerpoint/2010/main" val="26127509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C8D15-B9D9-BD4D-8CFB-226523D71477}"/>
              </a:ext>
            </a:extLst>
          </p:cNvPr>
          <p:cNvSpPr>
            <a:spLocks noGrp="1"/>
          </p:cNvSpPr>
          <p:nvPr>
            <p:ph type="title"/>
          </p:nvPr>
        </p:nvSpPr>
        <p:spPr>
          <a:xfrm>
            <a:off x="648929" y="629266"/>
            <a:ext cx="3651467" cy="1676603"/>
          </a:xfrm>
        </p:spPr>
        <p:txBody>
          <a:bodyPr>
            <a:normAutofit/>
          </a:bodyPr>
          <a:lstStyle/>
          <a:p>
            <a:r>
              <a:rPr lang="en-US" sz="3700" dirty="0"/>
              <a:t>How is this effecting Marketers?</a:t>
            </a:r>
          </a:p>
        </p:txBody>
      </p:sp>
      <p:sp>
        <p:nvSpPr>
          <p:cNvPr id="3" name="Content Placeholder 2">
            <a:extLst>
              <a:ext uri="{FF2B5EF4-FFF2-40B4-BE49-F238E27FC236}">
                <a16:creationId xmlns:a16="http://schemas.microsoft.com/office/drawing/2014/main" id="{2ACFD250-99A1-544D-A776-0BB86FC22576}"/>
              </a:ext>
            </a:extLst>
          </p:cNvPr>
          <p:cNvSpPr>
            <a:spLocks noGrp="1"/>
          </p:cNvSpPr>
          <p:nvPr>
            <p:ph idx="1"/>
          </p:nvPr>
        </p:nvSpPr>
        <p:spPr>
          <a:xfrm>
            <a:off x="648931" y="2438400"/>
            <a:ext cx="3651466" cy="3785419"/>
          </a:xfrm>
        </p:spPr>
        <p:txBody>
          <a:bodyPr>
            <a:normAutofit/>
          </a:bodyPr>
          <a:lstStyle/>
          <a:p>
            <a:r>
              <a:rPr lang="en-US" sz="1800" dirty="0"/>
              <a:t>Website  architecture to rank on voice search</a:t>
            </a:r>
          </a:p>
          <a:p>
            <a:r>
              <a:rPr lang="en-US" sz="1800" dirty="0"/>
              <a:t>Podcasts</a:t>
            </a:r>
          </a:p>
          <a:p>
            <a:r>
              <a:rPr lang="en-US" sz="1800" dirty="0"/>
              <a:t>Audio advertising</a:t>
            </a:r>
          </a:p>
          <a:p>
            <a:r>
              <a:rPr lang="en-US" sz="1800" dirty="0"/>
              <a:t>Assisted skills etc</a:t>
            </a:r>
          </a:p>
          <a:p>
            <a:endParaRPr lang="en-US" sz="1800" dirty="0"/>
          </a:p>
        </p:txBody>
      </p:sp>
      <p:pic>
        <p:nvPicPr>
          <p:cNvPr id="4" name="Picture 3">
            <a:extLst>
              <a:ext uri="{FF2B5EF4-FFF2-40B4-BE49-F238E27FC236}">
                <a16:creationId xmlns:a16="http://schemas.microsoft.com/office/drawing/2014/main" id="{0A5E634D-B9DC-3042-B684-F0E12012ED55}"/>
              </a:ext>
            </a:extLst>
          </p:cNvPr>
          <p:cNvPicPr>
            <a:picLocks noChangeAspect="1"/>
          </p:cNvPicPr>
          <p:nvPr/>
        </p:nvPicPr>
        <p:blipFill rotWithShape="1">
          <a:blip r:embed="rId2"/>
          <a:srcRect l="15823" r="10938"/>
          <a:stretch/>
        </p:blipFill>
        <p:spPr>
          <a:xfrm>
            <a:off x="4639056" y="10"/>
            <a:ext cx="7552944" cy="6857990"/>
          </a:xfrm>
          <a:prstGeom prst="rect">
            <a:avLst/>
          </a:prstGeom>
          <a:effectLst/>
        </p:spPr>
      </p:pic>
    </p:spTree>
    <p:extLst>
      <p:ext uri="{BB962C8B-B14F-4D97-AF65-F5344CB8AC3E}">
        <p14:creationId xmlns:p14="http://schemas.microsoft.com/office/powerpoint/2010/main" val="3519675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8E04D-3B24-5E4C-8E4F-985D83416823}"/>
              </a:ext>
            </a:extLst>
          </p:cNvPr>
          <p:cNvSpPr>
            <a:spLocks noGrp="1"/>
          </p:cNvSpPr>
          <p:nvPr>
            <p:ph type="title"/>
          </p:nvPr>
        </p:nvSpPr>
        <p:spPr>
          <a:xfrm>
            <a:off x="648929" y="629266"/>
            <a:ext cx="6586491" cy="1676603"/>
          </a:xfrm>
        </p:spPr>
        <p:txBody>
          <a:bodyPr>
            <a:normAutofit/>
          </a:bodyPr>
          <a:lstStyle/>
          <a:p>
            <a:r>
              <a:rPr lang="en-US" dirty="0"/>
              <a:t>Display</a:t>
            </a:r>
          </a:p>
        </p:txBody>
      </p:sp>
      <p:sp>
        <p:nvSpPr>
          <p:cNvPr id="3" name="Content Placeholder 2">
            <a:extLst>
              <a:ext uri="{FF2B5EF4-FFF2-40B4-BE49-F238E27FC236}">
                <a16:creationId xmlns:a16="http://schemas.microsoft.com/office/drawing/2014/main" id="{F653C941-0C01-2342-8877-F710F81CB353}"/>
              </a:ext>
            </a:extLst>
          </p:cNvPr>
          <p:cNvSpPr>
            <a:spLocks noGrp="1"/>
          </p:cNvSpPr>
          <p:nvPr>
            <p:ph idx="1"/>
          </p:nvPr>
        </p:nvSpPr>
        <p:spPr>
          <a:xfrm>
            <a:off x="648930" y="2438400"/>
            <a:ext cx="6586489" cy="3785419"/>
          </a:xfrm>
        </p:spPr>
        <p:txBody>
          <a:bodyPr>
            <a:normAutofit lnSpcReduction="10000"/>
          </a:bodyPr>
          <a:lstStyle/>
          <a:p>
            <a:r>
              <a:rPr lang="en-US" sz="2400" dirty="0"/>
              <a:t>Banners</a:t>
            </a:r>
          </a:p>
          <a:p>
            <a:r>
              <a:rPr lang="en-US" sz="2400" dirty="0"/>
              <a:t>images</a:t>
            </a:r>
          </a:p>
          <a:p>
            <a:r>
              <a:rPr lang="en-US" sz="2400" dirty="0"/>
              <a:t>Videos</a:t>
            </a:r>
          </a:p>
          <a:p>
            <a:r>
              <a:rPr lang="en-US" sz="2400" dirty="0"/>
              <a:t>Rich Media</a:t>
            </a:r>
          </a:p>
          <a:p>
            <a:r>
              <a:rPr lang="en-US" sz="2400" dirty="0"/>
              <a:t>Display network ( for example Google Display Network) </a:t>
            </a:r>
          </a:p>
          <a:p>
            <a:r>
              <a:rPr lang="en-US" sz="2400" dirty="0"/>
              <a:t>Cost per thousand impressions (CPM)</a:t>
            </a:r>
          </a:p>
          <a:p>
            <a:r>
              <a:rPr lang="en-US" sz="2400" dirty="0"/>
              <a:t>Brand channel (rarely direct response)</a:t>
            </a:r>
          </a:p>
          <a:p>
            <a:r>
              <a:rPr lang="en-US" sz="2400" dirty="0"/>
              <a:t>https://youtu.be/mFZhWTjjnNs</a:t>
            </a:r>
          </a:p>
          <a:p>
            <a:pPr marL="0" indent="0">
              <a:buNone/>
            </a:pPr>
            <a:endParaRPr lang="en-US" sz="2400" dirty="0"/>
          </a:p>
          <a:p>
            <a:endParaRPr lang="en-US" sz="2400" dirty="0"/>
          </a:p>
        </p:txBody>
      </p:sp>
      <p:pic>
        <p:nvPicPr>
          <p:cNvPr id="4" name="Picture 3">
            <a:extLst>
              <a:ext uri="{FF2B5EF4-FFF2-40B4-BE49-F238E27FC236}">
                <a16:creationId xmlns:a16="http://schemas.microsoft.com/office/drawing/2014/main" id="{F43024AB-6C82-9A41-914E-B3B6DBC67F14}"/>
              </a:ext>
            </a:extLst>
          </p:cNvPr>
          <p:cNvPicPr>
            <a:picLocks noChangeAspect="1"/>
          </p:cNvPicPr>
          <p:nvPr/>
        </p:nvPicPr>
        <p:blipFill rotWithShape="1">
          <a:blip r:embed="rId2"/>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21151725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693E58C4-2EC1-364B-9A99-0FEE72289504}"/>
              </a:ext>
            </a:extLst>
          </p:cNvPr>
          <p:cNvSpPr>
            <a:spLocks noGrp="1"/>
          </p:cNvSpPr>
          <p:nvPr>
            <p:ph type="title"/>
          </p:nvPr>
        </p:nvSpPr>
        <p:spPr>
          <a:xfrm>
            <a:off x="648929" y="629266"/>
            <a:ext cx="6586491" cy="1676603"/>
          </a:xfrm>
        </p:spPr>
        <p:txBody>
          <a:bodyPr>
            <a:normAutofit/>
          </a:bodyPr>
          <a:lstStyle/>
          <a:p>
            <a:r>
              <a:rPr lang="en-GB" altLang="en-US" dirty="0"/>
              <a:t>Targeting display advertising</a:t>
            </a:r>
          </a:p>
        </p:txBody>
      </p:sp>
      <p:sp>
        <p:nvSpPr>
          <p:cNvPr id="62467" name="Content Placeholder 2">
            <a:extLst>
              <a:ext uri="{FF2B5EF4-FFF2-40B4-BE49-F238E27FC236}">
                <a16:creationId xmlns:a16="http://schemas.microsoft.com/office/drawing/2014/main" id="{DD9D1E19-8C40-854B-A61D-E0439F7E91C6}"/>
              </a:ext>
            </a:extLst>
          </p:cNvPr>
          <p:cNvSpPr>
            <a:spLocks noGrp="1"/>
          </p:cNvSpPr>
          <p:nvPr>
            <p:ph idx="1"/>
          </p:nvPr>
        </p:nvSpPr>
        <p:spPr>
          <a:xfrm>
            <a:off x="648930" y="2438400"/>
            <a:ext cx="6586489" cy="3785419"/>
          </a:xfrm>
        </p:spPr>
        <p:txBody>
          <a:bodyPr>
            <a:normAutofit/>
          </a:bodyPr>
          <a:lstStyle/>
          <a:p>
            <a:pPr marL="0" indent="0">
              <a:buNone/>
            </a:pPr>
            <a:r>
              <a:rPr lang="en-GB" altLang="en-US" sz="2400" dirty="0"/>
              <a:t>You can use data to target customers using;</a:t>
            </a:r>
          </a:p>
          <a:p>
            <a:pPr marL="0" indent="0">
              <a:buNone/>
            </a:pPr>
            <a:endParaRPr lang="en-GB" altLang="en-US" sz="2400" dirty="0"/>
          </a:p>
          <a:p>
            <a:r>
              <a:rPr lang="en-GB" altLang="en-US" sz="2400" dirty="0"/>
              <a:t>Behavioural </a:t>
            </a:r>
          </a:p>
          <a:p>
            <a:r>
              <a:rPr lang="en-GB" altLang="en-US" sz="2400" dirty="0"/>
              <a:t>User based/remarketing</a:t>
            </a:r>
          </a:p>
          <a:p>
            <a:r>
              <a:rPr lang="en-GB" altLang="en-US" sz="2400" dirty="0"/>
              <a:t>Affinity</a:t>
            </a:r>
          </a:p>
          <a:p>
            <a:r>
              <a:rPr lang="en-GB" altLang="en-US" sz="2400" dirty="0"/>
              <a:t>Contextual </a:t>
            </a:r>
          </a:p>
          <a:p>
            <a:r>
              <a:rPr lang="en-GB" altLang="en-US" sz="2400" dirty="0"/>
              <a:t>Semantic techniques</a:t>
            </a:r>
          </a:p>
          <a:p>
            <a:r>
              <a:rPr lang="en-GB" altLang="en-US" sz="2400" dirty="0"/>
              <a:t>Membership of Communities </a:t>
            </a:r>
          </a:p>
        </p:txBody>
      </p:sp>
      <p:pic>
        <p:nvPicPr>
          <p:cNvPr id="2" name="Picture 1">
            <a:extLst>
              <a:ext uri="{FF2B5EF4-FFF2-40B4-BE49-F238E27FC236}">
                <a16:creationId xmlns:a16="http://schemas.microsoft.com/office/drawing/2014/main" id="{4B49C8E5-11C8-2849-8A4F-0640BD5333D8}"/>
              </a:ext>
            </a:extLst>
          </p:cNvPr>
          <p:cNvPicPr>
            <a:picLocks noChangeAspect="1"/>
          </p:cNvPicPr>
          <p:nvPr/>
        </p:nvPicPr>
        <p:blipFill rotWithShape="1">
          <a:blip r:embed="rId2"/>
          <a:srcRect t="1249" r="1" b="1"/>
          <a:stretch/>
        </p:blipFill>
        <p:spPr>
          <a:xfrm>
            <a:off x="7556408" y="10"/>
            <a:ext cx="4635591" cy="6857990"/>
          </a:xfrm>
          <a:prstGeom prst="rect">
            <a:avLst/>
          </a:prstGeom>
          <a:effectLst/>
        </p:spPr>
      </p:pic>
    </p:spTree>
    <p:extLst>
      <p:ext uri="{BB962C8B-B14F-4D97-AF65-F5344CB8AC3E}">
        <p14:creationId xmlns:p14="http://schemas.microsoft.com/office/powerpoint/2010/main" val="18500024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53E8F-0575-C54B-A11E-75FE30B02646}"/>
              </a:ext>
            </a:extLst>
          </p:cNvPr>
          <p:cNvSpPr>
            <a:spLocks noGrp="1"/>
          </p:cNvSpPr>
          <p:nvPr>
            <p:ph type="title"/>
          </p:nvPr>
        </p:nvSpPr>
        <p:spPr>
          <a:xfrm>
            <a:off x="648929" y="629266"/>
            <a:ext cx="6586491" cy="1676603"/>
          </a:xfrm>
        </p:spPr>
        <p:txBody>
          <a:bodyPr>
            <a:normAutofit/>
          </a:bodyPr>
          <a:lstStyle/>
          <a:p>
            <a:r>
              <a:rPr lang="en-US" dirty="0"/>
              <a:t>Programmatic Display advertising </a:t>
            </a:r>
          </a:p>
        </p:txBody>
      </p:sp>
      <p:sp>
        <p:nvSpPr>
          <p:cNvPr id="3" name="Content Placeholder 2">
            <a:extLst>
              <a:ext uri="{FF2B5EF4-FFF2-40B4-BE49-F238E27FC236}">
                <a16:creationId xmlns:a16="http://schemas.microsoft.com/office/drawing/2014/main" id="{664290AF-2640-C648-91F5-6AFD32C8E600}"/>
              </a:ext>
            </a:extLst>
          </p:cNvPr>
          <p:cNvSpPr>
            <a:spLocks noGrp="1"/>
          </p:cNvSpPr>
          <p:nvPr>
            <p:ph idx="1"/>
          </p:nvPr>
        </p:nvSpPr>
        <p:spPr>
          <a:xfrm>
            <a:off x="648930" y="2438400"/>
            <a:ext cx="6586489" cy="3785419"/>
          </a:xfrm>
        </p:spPr>
        <p:txBody>
          <a:bodyPr>
            <a:normAutofit/>
          </a:bodyPr>
          <a:lstStyle/>
          <a:p>
            <a:r>
              <a:rPr lang="en-US" sz="2400" dirty="0"/>
              <a:t>Automated bidding for ad inventory in ‘real time’</a:t>
            </a:r>
          </a:p>
          <a:p>
            <a:r>
              <a:rPr lang="en-US" sz="2400" dirty="0"/>
              <a:t>Looks at historic data to assess likelihood to convert</a:t>
            </a:r>
          </a:p>
          <a:p>
            <a:r>
              <a:rPr lang="en-US" sz="2400" dirty="0"/>
              <a:t>Uses data such as customer age, location and interests to decide whether to show an ad</a:t>
            </a:r>
          </a:p>
          <a:p>
            <a:r>
              <a:rPr lang="en-US" sz="2400" dirty="0"/>
              <a:t>Can even other factors like time of day, device, and even weather</a:t>
            </a:r>
          </a:p>
          <a:p>
            <a:r>
              <a:rPr lang="en-US" sz="2400" dirty="0"/>
              <a:t>Keeps learning and improving</a:t>
            </a:r>
          </a:p>
          <a:p>
            <a:pPr marL="0" indent="0">
              <a:buNone/>
            </a:pPr>
            <a:endParaRPr lang="en-US" sz="2400" dirty="0"/>
          </a:p>
        </p:txBody>
      </p:sp>
      <p:pic>
        <p:nvPicPr>
          <p:cNvPr id="4" name="Picture 3">
            <a:extLst>
              <a:ext uri="{FF2B5EF4-FFF2-40B4-BE49-F238E27FC236}">
                <a16:creationId xmlns:a16="http://schemas.microsoft.com/office/drawing/2014/main" id="{1D423656-5369-FD45-8065-DAF683B1F8F6}"/>
              </a:ext>
            </a:extLst>
          </p:cNvPr>
          <p:cNvPicPr>
            <a:picLocks noChangeAspect="1"/>
          </p:cNvPicPr>
          <p:nvPr/>
        </p:nvPicPr>
        <p:blipFill rotWithShape="1">
          <a:blip r:embed="rId2"/>
          <a:srcRect t="7906" r="1" b="1"/>
          <a:stretch/>
        </p:blipFill>
        <p:spPr>
          <a:xfrm>
            <a:off x="7556408" y="10"/>
            <a:ext cx="4635591" cy="6857990"/>
          </a:xfrm>
          <a:prstGeom prst="rect">
            <a:avLst/>
          </a:prstGeom>
          <a:effectLst/>
        </p:spPr>
      </p:pic>
    </p:spTree>
    <p:extLst>
      <p:ext uri="{BB962C8B-B14F-4D97-AF65-F5344CB8AC3E}">
        <p14:creationId xmlns:p14="http://schemas.microsoft.com/office/powerpoint/2010/main" val="269197278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E9236999-6EFE-144B-8003-86C763B2FE48}"/>
              </a:ext>
            </a:extLst>
          </p:cNvPr>
          <p:cNvSpPr>
            <a:spLocks noGrp="1"/>
          </p:cNvSpPr>
          <p:nvPr>
            <p:ph type="title"/>
          </p:nvPr>
        </p:nvSpPr>
        <p:spPr>
          <a:xfrm>
            <a:off x="648929" y="629266"/>
            <a:ext cx="6586491" cy="1676603"/>
          </a:xfrm>
        </p:spPr>
        <p:txBody>
          <a:bodyPr>
            <a:normAutofit/>
          </a:bodyPr>
          <a:lstStyle/>
          <a:p>
            <a:r>
              <a:rPr lang="en-GB" altLang="en-US" dirty="0"/>
              <a:t>Affiliate &amp; referral </a:t>
            </a:r>
            <a:br>
              <a:rPr lang="en-GB" altLang="en-US" dirty="0"/>
            </a:br>
            <a:r>
              <a:rPr lang="en-GB" altLang="en-US" dirty="0"/>
              <a:t>marketing</a:t>
            </a:r>
          </a:p>
        </p:txBody>
      </p:sp>
      <p:sp>
        <p:nvSpPr>
          <p:cNvPr id="69635" name="Content Placeholder 1">
            <a:extLst>
              <a:ext uri="{FF2B5EF4-FFF2-40B4-BE49-F238E27FC236}">
                <a16:creationId xmlns:a16="http://schemas.microsoft.com/office/drawing/2014/main" id="{7DCEB391-A594-8A4B-955F-C2F16FC5F1BF}"/>
              </a:ext>
            </a:extLst>
          </p:cNvPr>
          <p:cNvSpPr>
            <a:spLocks noGrp="1"/>
          </p:cNvSpPr>
          <p:nvPr>
            <p:ph idx="1"/>
          </p:nvPr>
        </p:nvSpPr>
        <p:spPr>
          <a:xfrm>
            <a:off x="648930" y="2438400"/>
            <a:ext cx="6586489" cy="3785419"/>
          </a:xfrm>
        </p:spPr>
        <p:txBody>
          <a:bodyPr>
            <a:normAutofit/>
          </a:bodyPr>
          <a:lstStyle/>
          <a:p>
            <a:r>
              <a:rPr lang="en-GB" altLang="en-US" sz="2000" dirty="0"/>
              <a:t>This type of marketing rewards one or more </a:t>
            </a:r>
            <a:r>
              <a:rPr lang="en-GB" altLang="en-US" sz="2000" u="sng" dirty="0"/>
              <a:t>affiliates</a:t>
            </a:r>
            <a:r>
              <a:rPr lang="en-GB" altLang="en-US" sz="2000" dirty="0"/>
              <a:t> for the visitors/ custom brought by their efforts. </a:t>
            </a:r>
          </a:p>
          <a:p>
            <a:r>
              <a:rPr lang="en-GB" altLang="en-US" sz="2000" dirty="0"/>
              <a:t>Affiliate marketing overlaps with other internet methods because affiliates may use regular advertising methods like SEO, PPC - Pay Per Click, e-mail marketing, content marketing and in some cases display advertising. </a:t>
            </a:r>
          </a:p>
          <a:p>
            <a:r>
              <a:rPr lang="en-GB" altLang="en-US" sz="2000" dirty="0"/>
              <a:t>Affiliate can include cashback sites and promo code sites</a:t>
            </a:r>
          </a:p>
          <a:p>
            <a:r>
              <a:rPr lang="en-GB" altLang="en-US" sz="2000" dirty="0"/>
              <a:t>You can have direct affiliates or use affiliate networks</a:t>
            </a:r>
          </a:p>
        </p:txBody>
      </p:sp>
      <p:pic>
        <p:nvPicPr>
          <p:cNvPr id="2" name="Picture 1">
            <a:extLst>
              <a:ext uri="{FF2B5EF4-FFF2-40B4-BE49-F238E27FC236}">
                <a16:creationId xmlns:a16="http://schemas.microsoft.com/office/drawing/2014/main" id="{F75EEC74-19C0-B149-A6DC-8921E3FED3A5}"/>
              </a:ext>
            </a:extLst>
          </p:cNvPr>
          <p:cNvPicPr>
            <a:picLocks noChangeAspect="1"/>
          </p:cNvPicPr>
          <p:nvPr/>
        </p:nvPicPr>
        <p:blipFill rotWithShape="1">
          <a:blip r:embed="rId2"/>
          <a:srcRect l="28842" r="26208"/>
          <a:stretch/>
        </p:blipFill>
        <p:spPr>
          <a:xfrm>
            <a:off x="7556408" y="10"/>
            <a:ext cx="4635591" cy="6857990"/>
          </a:xfrm>
          <a:prstGeom prst="rect">
            <a:avLst/>
          </a:prstGeom>
          <a:effectLst/>
        </p:spPr>
      </p:pic>
    </p:spTree>
    <p:extLst>
      <p:ext uri="{BB962C8B-B14F-4D97-AF65-F5344CB8AC3E}">
        <p14:creationId xmlns:p14="http://schemas.microsoft.com/office/powerpoint/2010/main" val="22106926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1A8E61E3-9A32-454F-BCA4-A05550F53BE5}"/>
              </a:ext>
            </a:extLst>
          </p:cNvPr>
          <p:cNvSpPr>
            <a:spLocks noGrp="1"/>
          </p:cNvSpPr>
          <p:nvPr>
            <p:ph type="title"/>
          </p:nvPr>
        </p:nvSpPr>
        <p:spPr>
          <a:xfrm>
            <a:off x="2238376" y="285750"/>
            <a:ext cx="8429625" cy="928688"/>
          </a:xfrm>
        </p:spPr>
        <p:txBody>
          <a:bodyPr/>
          <a:lstStyle/>
          <a:p>
            <a:r>
              <a:rPr lang="en-GB" altLang="en-US" dirty="0"/>
              <a:t>Affiliate &amp; referral marketing</a:t>
            </a:r>
          </a:p>
        </p:txBody>
      </p:sp>
      <p:pic>
        <p:nvPicPr>
          <p:cNvPr id="70659" name="Content Placeholder 2">
            <a:extLst>
              <a:ext uri="{FF2B5EF4-FFF2-40B4-BE49-F238E27FC236}">
                <a16:creationId xmlns:a16="http://schemas.microsoft.com/office/drawing/2014/main" id="{E057CA79-555B-394B-8064-61F5A9F5BC5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79651" y="1341438"/>
            <a:ext cx="7777163" cy="4373562"/>
          </a:xfrm>
        </p:spPr>
      </p:pic>
    </p:spTree>
    <p:extLst>
      <p:ext uri="{BB962C8B-B14F-4D97-AF65-F5344CB8AC3E}">
        <p14:creationId xmlns:p14="http://schemas.microsoft.com/office/powerpoint/2010/main" val="25516555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5782B-C735-674F-B41B-09310E404735}"/>
              </a:ext>
            </a:extLst>
          </p:cNvPr>
          <p:cNvSpPr>
            <a:spLocks noGrp="1"/>
          </p:cNvSpPr>
          <p:nvPr>
            <p:ph type="title"/>
          </p:nvPr>
        </p:nvSpPr>
        <p:spPr>
          <a:xfrm>
            <a:off x="691979" y="341668"/>
            <a:ext cx="8142261" cy="1676603"/>
          </a:xfrm>
        </p:spPr>
        <p:txBody>
          <a:bodyPr>
            <a:normAutofit/>
          </a:bodyPr>
          <a:lstStyle/>
          <a:p>
            <a:r>
              <a:rPr lang="en-US" dirty="0"/>
              <a:t>Class Discussion</a:t>
            </a:r>
          </a:p>
        </p:txBody>
      </p:sp>
      <p:sp>
        <p:nvSpPr>
          <p:cNvPr id="3" name="Content Placeholder 2">
            <a:extLst>
              <a:ext uri="{FF2B5EF4-FFF2-40B4-BE49-F238E27FC236}">
                <a16:creationId xmlns:a16="http://schemas.microsoft.com/office/drawing/2014/main" id="{F4E34091-A664-C44E-B20B-BD17421FFD27}"/>
              </a:ext>
            </a:extLst>
          </p:cNvPr>
          <p:cNvSpPr>
            <a:spLocks noGrp="1"/>
          </p:cNvSpPr>
          <p:nvPr>
            <p:ph idx="1"/>
          </p:nvPr>
        </p:nvSpPr>
        <p:spPr>
          <a:xfrm>
            <a:off x="691979" y="2364049"/>
            <a:ext cx="6331458" cy="3785419"/>
          </a:xfrm>
        </p:spPr>
        <p:txBody>
          <a:bodyPr>
            <a:normAutofit/>
          </a:bodyPr>
          <a:lstStyle/>
          <a:p>
            <a:r>
              <a:rPr lang="en-US" sz="2400" dirty="0"/>
              <a:t>Have you ever left a review for a product or service? If so why?</a:t>
            </a:r>
          </a:p>
          <a:p>
            <a:r>
              <a:rPr lang="en-US" sz="2400" dirty="0"/>
              <a:t>Do you believe all the reviews you read are genuine?</a:t>
            </a:r>
          </a:p>
          <a:p>
            <a:r>
              <a:rPr lang="en-US" sz="2400" dirty="0"/>
              <a:t>Are you more likely to buy something which has positive reviews?</a:t>
            </a:r>
          </a:p>
          <a:p>
            <a:pPr marL="0" indent="0">
              <a:buNone/>
            </a:pPr>
            <a:endParaRPr lang="en-US" sz="2400" dirty="0"/>
          </a:p>
        </p:txBody>
      </p:sp>
      <p:pic>
        <p:nvPicPr>
          <p:cNvPr id="4" name="Picture 3">
            <a:extLst>
              <a:ext uri="{FF2B5EF4-FFF2-40B4-BE49-F238E27FC236}">
                <a16:creationId xmlns:a16="http://schemas.microsoft.com/office/drawing/2014/main" id="{5078AA76-3340-794B-8231-B11BF5F973A8}"/>
              </a:ext>
            </a:extLst>
          </p:cNvPr>
          <p:cNvPicPr>
            <a:picLocks noChangeAspect="1"/>
          </p:cNvPicPr>
          <p:nvPr/>
        </p:nvPicPr>
        <p:blipFill rotWithShape="1">
          <a:blip r:embed="rId2"/>
          <a:srcRect r="-1" b="22330"/>
          <a:stretch/>
        </p:blipFill>
        <p:spPr>
          <a:xfrm>
            <a:off x="7556408" y="10"/>
            <a:ext cx="4635591" cy="6857990"/>
          </a:xfrm>
          <a:prstGeom prst="rect">
            <a:avLst/>
          </a:prstGeom>
          <a:effectLst/>
        </p:spPr>
      </p:pic>
    </p:spTree>
    <p:extLst>
      <p:ext uri="{BB962C8B-B14F-4D97-AF65-F5344CB8AC3E}">
        <p14:creationId xmlns:p14="http://schemas.microsoft.com/office/powerpoint/2010/main" val="12489014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2C70F-7D0A-5B4F-8BB2-518DA7D476D5}"/>
              </a:ext>
            </a:extLst>
          </p:cNvPr>
          <p:cNvSpPr>
            <a:spLocks noGrp="1"/>
          </p:cNvSpPr>
          <p:nvPr>
            <p:ph type="title"/>
          </p:nvPr>
        </p:nvSpPr>
        <p:spPr>
          <a:xfrm>
            <a:off x="648929" y="629266"/>
            <a:ext cx="6586491" cy="1676603"/>
          </a:xfrm>
        </p:spPr>
        <p:txBody>
          <a:bodyPr>
            <a:normAutofit/>
          </a:bodyPr>
          <a:lstStyle/>
          <a:p>
            <a:r>
              <a:rPr lang="en-US" dirty="0"/>
              <a:t>Reviews and Ratings</a:t>
            </a:r>
          </a:p>
        </p:txBody>
      </p:sp>
      <p:sp>
        <p:nvSpPr>
          <p:cNvPr id="3" name="Content Placeholder 2">
            <a:extLst>
              <a:ext uri="{FF2B5EF4-FFF2-40B4-BE49-F238E27FC236}">
                <a16:creationId xmlns:a16="http://schemas.microsoft.com/office/drawing/2014/main" id="{57D1A90C-CA27-DC46-B837-C77A5C064FF3}"/>
              </a:ext>
            </a:extLst>
          </p:cNvPr>
          <p:cNvSpPr>
            <a:spLocks noGrp="1"/>
          </p:cNvSpPr>
          <p:nvPr>
            <p:ph idx="1"/>
          </p:nvPr>
        </p:nvSpPr>
        <p:spPr>
          <a:xfrm>
            <a:off x="648930" y="2438400"/>
            <a:ext cx="6586489" cy="3785419"/>
          </a:xfrm>
        </p:spPr>
        <p:txBody>
          <a:bodyPr>
            <a:normAutofit/>
          </a:bodyPr>
          <a:lstStyle/>
          <a:p>
            <a:r>
              <a:rPr lang="en-US" sz="2000" dirty="0"/>
              <a:t>Viewable on many media; TV, search, social media</a:t>
            </a:r>
          </a:p>
          <a:p>
            <a:r>
              <a:rPr lang="en-US" sz="2000" dirty="0"/>
              <a:t>One of the most important touch points during a customer journey</a:t>
            </a:r>
          </a:p>
          <a:p>
            <a:r>
              <a:rPr lang="en-GB" sz="2000" dirty="0"/>
              <a:t>Nearly 95% of shoppers read online reviews before making a purchase (</a:t>
            </a:r>
            <a:r>
              <a:rPr lang="en-GB" sz="2000" dirty="0">
                <a:hlinkClick r:id="rId2"/>
              </a:rPr>
              <a:t>Spiegel Research Center</a:t>
            </a:r>
            <a:r>
              <a:rPr lang="en-GB" sz="2000" dirty="0"/>
              <a:t>, 2017) </a:t>
            </a:r>
          </a:p>
          <a:p>
            <a:r>
              <a:rPr lang="en-GB" sz="2000" dirty="0"/>
              <a:t>Displaying reviews can increase conversion rates by 270% (</a:t>
            </a:r>
            <a:r>
              <a:rPr lang="en-GB" sz="2000" dirty="0">
                <a:hlinkClick r:id="rId2"/>
              </a:rPr>
              <a:t>Spiegel Research Center</a:t>
            </a:r>
            <a:r>
              <a:rPr lang="en-GB" sz="2000" dirty="0"/>
              <a:t>, 2017)</a:t>
            </a:r>
          </a:p>
          <a:p>
            <a:r>
              <a:rPr lang="en-GB" sz="2000" dirty="0"/>
              <a:t>A survey of 2,000 UK consumers found that more than three-quarters of those surveyed (77%) regard customer reviews as ‘very important’ or ‘important’ in the buying process </a:t>
            </a:r>
          </a:p>
          <a:p>
            <a:endParaRPr lang="en-US" sz="2000" dirty="0"/>
          </a:p>
        </p:txBody>
      </p:sp>
      <p:pic>
        <p:nvPicPr>
          <p:cNvPr id="4" name="Picture 3">
            <a:extLst>
              <a:ext uri="{FF2B5EF4-FFF2-40B4-BE49-F238E27FC236}">
                <a16:creationId xmlns:a16="http://schemas.microsoft.com/office/drawing/2014/main" id="{87ACAA0A-4D8E-A442-B760-F021E2FB85BC}"/>
              </a:ext>
            </a:extLst>
          </p:cNvPr>
          <p:cNvPicPr>
            <a:picLocks noChangeAspect="1"/>
          </p:cNvPicPr>
          <p:nvPr/>
        </p:nvPicPr>
        <p:blipFill rotWithShape="1">
          <a:blip r:embed="rId3"/>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15853524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7D088-20F9-E24C-8AAD-6BFE39FFE918}"/>
              </a:ext>
            </a:extLst>
          </p:cNvPr>
          <p:cNvSpPr>
            <a:spLocks noGrp="1"/>
          </p:cNvSpPr>
          <p:nvPr>
            <p:ph type="title"/>
          </p:nvPr>
        </p:nvSpPr>
        <p:spPr>
          <a:xfrm>
            <a:off x="648929" y="629266"/>
            <a:ext cx="6586491" cy="1676603"/>
          </a:xfrm>
        </p:spPr>
        <p:txBody>
          <a:bodyPr>
            <a:normAutofit/>
          </a:bodyPr>
          <a:lstStyle/>
          <a:p>
            <a:r>
              <a:rPr lang="en-US" dirty="0"/>
              <a:t>Digital Out Of Home</a:t>
            </a:r>
          </a:p>
        </p:txBody>
      </p:sp>
      <p:sp>
        <p:nvSpPr>
          <p:cNvPr id="3" name="Content Placeholder 2">
            <a:extLst>
              <a:ext uri="{FF2B5EF4-FFF2-40B4-BE49-F238E27FC236}">
                <a16:creationId xmlns:a16="http://schemas.microsoft.com/office/drawing/2014/main" id="{8518868B-F680-6C4A-90D3-54EC33EA2191}"/>
              </a:ext>
            </a:extLst>
          </p:cNvPr>
          <p:cNvSpPr>
            <a:spLocks noGrp="1"/>
          </p:cNvSpPr>
          <p:nvPr>
            <p:ph idx="1"/>
          </p:nvPr>
        </p:nvSpPr>
        <p:spPr>
          <a:xfrm>
            <a:off x="648930" y="2438400"/>
            <a:ext cx="6586489" cy="3785419"/>
          </a:xfrm>
        </p:spPr>
        <p:txBody>
          <a:bodyPr>
            <a:normAutofit/>
          </a:bodyPr>
          <a:lstStyle/>
          <a:p>
            <a:r>
              <a:rPr lang="en-US" sz="2400" dirty="0"/>
              <a:t>Digital Billboards</a:t>
            </a:r>
          </a:p>
          <a:p>
            <a:r>
              <a:rPr lang="en-US" sz="2400" dirty="0"/>
              <a:t>Sometimes use data</a:t>
            </a:r>
          </a:p>
          <a:p>
            <a:r>
              <a:rPr lang="en-US" sz="2400" dirty="0"/>
              <a:t>Can be programmatic</a:t>
            </a:r>
          </a:p>
          <a:p>
            <a:r>
              <a:rPr lang="en-US" sz="2400" dirty="0"/>
              <a:t>Highly Creative</a:t>
            </a:r>
          </a:p>
          <a:p>
            <a:r>
              <a:rPr lang="en-GB" sz="2400" dirty="0">
                <a:hlinkClick r:id="rId2"/>
              </a:rPr>
              <a:t>https://youtu.be/Kj7Dm_i-OoM</a:t>
            </a:r>
            <a:endParaRPr lang="en-GB" sz="2400" dirty="0"/>
          </a:p>
          <a:p>
            <a:r>
              <a:rPr lang="en-GB" sz="2400" dirty="0"/>
              <a:t>https://youtu.be/oeJiFG2Du2k</a:t>
            </a:r>
          </a:p>
          <a:p>
            <a:endParaRPr lang="en-US" sz="2400" dirty="0"/>
          </a:p>
        </p:txBody>
      </p:sp>
      <p:pic>
        <p:nvPicPr>
          <p:cNvPr id="4" name="Picture 3">
            <a:extLst>
              <a:ext uri="{FF2B5EF4-FFF2-40B4-BE49-F238E27FC236}">
                <a16:creationId xmlns:a16="http://schemas.microsoft.com/office/drawing/2014/main" id="{5C36659A-0F58-874D-9320-84C33EEC132D}"/>
              </a:ext>
            </a:extLst>
          </p:cNvPr>
          <p:cNvPicPr>
            <a:picLocks noChangeAspect="1"/>
          </p:cNvPicPr>
          <p:nvPr/>
        </p:nvPicPr>
        <p:blipFill rotWithShape="1">
          <a:blip r:embed="rId3"/>
          <a:srcRect l="32276" r="23280"/>
          <a:stretch/>
        </p:blipFill>
        <p:spPr>
          <a:xfrm>
            <a:off x="7556408" y="10"/>
            <a:ext cx="4635591" cy="6857990"/>
          </a:xfrm>
          <a:prstGeom prst="rect">
            <a:avLst/>
          </a:prstGeom>
          <a:effectLst/>
        </p:spPr>
      </p:pic>
    </p:spTree>
    <p:extLst>
      <p:ext uri="{BB962C8B-B14F-4D97-AF65-F5344CB8AC3E}">
        <p14:creationId xmlns:p14="http://schemas.microsoft.com/office/powerpoint/2010/main" val="17740778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9FF7A-85D9-8946-A33D-8D4DF75A12AF}"/>
              </a:ext>
            </a:extLst>
          </p:cNvPr>
          <p:cNvSpPr>
            <a:spLocks noGrp="1"/>
          </p:cNvSpPr>
          <p:nvPr>
            <p:ph type="title"/>
          </p:nvPr>
        </p:nvSpPr>
        <p:spPr>
          <a:xfrm>
            <a:off x="648929" y="629266"/>
            <a:ext cx="6586491" cy="1676603"/>
          </a:xfrm>
        </p:spPr>
        <p:txBody>
          <a:bodyPr>
            <a:normAutofit/>
          </a:bodyPr>
          <a:lstStyle/>
          <a:p>
            <a:r>
              <a:rPr lang="en-US" dirty="0"/>
              <a:t>Virtual Reality</a:t>
            </a:r>
          </a:p>
        </p:txBody>
      </p:sp>
      <p:sp>
        <p:nvSpPr>
          <p:cNvPr id="8" name="Content Placeholder 7">
            <a:extLst>
              <a:ext uri="{FF2B5EF4-FFF2-40B4-BE49-F238E27FC236}">
                <a16:creationId xmlns:a16="http://schemas.microsoft.com/office/drawing/2014/main" id="{93947F30-3462-4CCA-8E52-87E9880FB3EC}"/>
              </a:ext>
            </a:extLst>
          </p:cNvPr>
          <p:cNvSpPr>
            <a:spLocks noGrp="1"/>
          </p:cNvSpPr>
          <p:nvPr>
            <p:ph idx="1"/>
          </p:nvPr>
        </p:nvSpPr>
        <p:spPr>
          <a:xfrm>
            <a:off x="648930" y="2438400"/>
            <a:ext cx="6586489" cy="3785419"/>
          </a:xfrm>
        </p:spPr>
        <p:txBody>
          <a:bodyPr>
            <a:normAutofit/>
          </a:bodyPr>
          <a:lstStyle/>
          <a:p>
            <a:r>
              <a:rPr lang="en-GB" sz="2000" dirty="0">
                <a:hlinkClick r:id="rId2"/>
              </a:rPr>
              <a:t>https://vimeo.com/346186764</a:t>
            </a:r>
            <a:endParaRPr lang="en-GB" sz="2000" dirty="0"/>
          </a:p>
          <a:p>
            <a:r>
              <a:rPr lang="en-GB" sz="2000" dirty="0">
                <a:hlinkClick r:id="rId3" tooltip="Share link"/>
              </a:rPr>
              <a:t>https://youtu.be/lUal_Lrhec0</a:t>
            </a:r>
            <a:endParaRPr lang="en-GB" sz="2000" dirty="0"/>
          </a:p>
          <a:p>
            <a:r>
              <a:rPr lang="en-GB" sz="2000" dirty="0"/>
              <a:t>Virtual Reality (VR) is the use of computer technology to create a simulated environment.</a:t>
            </a:r>
          </a:p>
          <a:p>
            <a:r>
              <a:rPr lang="en-GB" sz="2000" dirty="0"/>
              <a:t>VR is all about immersive storytelling</a:t>
            </a:r>
          </a:p>
          <a:p>
            <a:r>
              <a:rPr lang="en-GB" sz="2000" dirty="0"/>
              <a:t>Bring your product closer to your audience</a:t>
            </a:r>
          </a:p>
          <a:p>
            <a:endParaRPr lang="en-US" sz="2400" dirty="0"/>
          </a:p>
        </p:txBody>
      </p:sp>
      <p:pic>
        <p:nvPicPr>
          <p:cNvPr id="4" name="Content Placeholder 3">
            <a:extLst>
              <a:ext uri="{FF2B5EF4-FFF2-40B4-BE49-F238E27FC236}">
                <a16:creationId xmlns:a16="http://schemas.microsoft.com/office/drawing/2014/main" id="{CFAAAE9C-093A-624F-BD0E-F56E02958C28}"/>
              </a:ext>
            </a:extLst>
          </p:cNvPr>
          <p:cNvPicPr>
            <a:picLocks noChangeAspect="1"/>
          </p:cNvPicPr>
          <p:nvPr/>
        </p:nvPicPr>
        <p:blipFill rotWithShape="1">
          <a:blip r:embed="rId4"/>
          <a:srcRect l="28214" r="28863"/>
          <a:stretch/>
        </p:blipFill>
        <p:spPr>
          <a:xfrm>
            <a:off x="7556408" y="10"/>
            <a:ext cx="4635591" cy="6857990"/>
          </a:xfrm>
          <a:prstGeom prst="rect">
            <a:avLst/>
          </a:prstGeom>
          <a:effectLst/>
        </p:spPr>
      </p:pic>
    </p:spTree>
    <p:extLst>
      <p:ext uri="{BB962C8B-B14F-4D97-AF65-F5344CB8AC3E}">
        <p14:creationId xmlns:p14="http://schemas.microsoft.com/office/powerpoint/2010/main" val="29527107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EE84B-4A47-1442-A9B1-D67B7A6307F9}"/>
              </a:ext>
            </a:extLst>
          </p:cNvPr>
          <p:cNvSpPr>
            <a:spLocks noGrp="1"/>
          </p:cNvSpPr>
          <p:nvPr>
            <p:ph type="title"/>
          </p:nvPr>
        </p:nvSpPr>
        <p:spPr>
          <a:xfrm>
            <a:off x="648929" y="629266"/>
            <a:ext cx="6586491" cy="1676603"/>
          </a:xfrm>
        </p:spPr>
        <p:txBody>
          <a:bodyPr>
            <a:normAutofit/>
          </a:bodyPr>
          <a:lstStyle/>
          <a:p>
            <a:r>
              <a:rPr lang="en-US" dirty="0"/>
              <a:t>Augmented Reality </a:t>
            </a:r>
          </a:p>
        </p:txBody>
      </p:sp>
      <p:sp>
        <p:nvSpPr>
          <p:cNvPr id="3" name="Content Placeholder 2">
            <a:extLst>
              <a:ext uri="{FF2B5EF4-FFF2-40B4-BE49-F238E27FC236}">
                <a16:creationId xmlns:a16="http://schemas.microsoft.com/office/drawing/2014/main" id="{E151DFE2-D1C0-1B44-99DA-2C68ADA518B6}"/>
              </a:ext>
            </a:extLst>
          </p:cNvPr>
          <p:cNvSpPr>
            <a:spLocks noGrp="1"/>
          </p:cNvSpPr>
          <p:nvPr>
            <p:ph idx="1"/>
          </p:nvPr>
        </p:nvSpPr>
        <p:spPr>
          <a:xfrm>
            <a:off x="648930" y="2438400"/>
            <a:ext cx="6586489" cy="3785419"/>
          </a:xfrm>
        </p:spPr>
        <p:txBody>
          <a:bodyPr>
            <a:normAutofit/>
          </a:bodyPr>
          <a:lstStyle/>
          <a:p>
            <a:r>
              <a:rPr lang="en-US" sz="2400" dirty="0"/>
              <a:t>Placing content into the real world, vis phones or tablets</a:t>
            </a:r>
          </a:p>
          <a:p>
            <a:r>
              <a:rPr lang="en-US" sz="2400" dirty="0"/>
              <a:t>Offers unique and immersive experiences</a:t>
            </a:r>
          </a:p>
          <a:p>
            <a:r>
              <a:rPr lang="en-GB" sz="2400" dirty="0">
                <a:hlinkClick r:id="rId2"/>
              </a:rPr>
              <a:t>https://youtu.be/Go9rf9GmYpM</a:t>
            </a:r>
            <a:endParaRPr lang="en-GB" sz="2400" dirty="0"/>
          </a:p>
          <a:p>
            <a:r>
              <a:rPr lang="en-US" sz="2400" dirty="0">
                <a:hlinkClick r:id="rId3"/>
              </a:rPr>
              <a:t>https://youtu.be/HoSjmiVLsLU</a:t>
            </a:r>
            <a:endParaRPr lang="en-US" sz="2400" dirty="0"/>
          </a:p>
          <a:p>
            <a:r>
              <a:rPr lang="en-US" sz="2400" dirty="0"/>
              <a:t>https://youtu.be/V36c4ryFgAM</a:t>
            </a:r>
          </a:p>
        </p:txBody>
      </p:sp>
      <p:pic>
        <p:nvPicPr>
          <p:cNvPr id="4" name="Picture 3">
            <a:extLst>
              <a:ext uri="{FF2B5EF4-FFF2-40B4-BE49-F238E27FC236}">
                <a16:creationId xmlns:a16="http://schemas.microsoft.com/office/drawing/2014/main" id="{D1F790C9-5E8B-A949-B3C3-0A19CCF857FE}"/>
              </a:ext>
            </a:extLst>
          </p:cNvPr>
          <p:cNvPicPr>
            <a:picLocks noChangeAspect="1"/>
          </p:cNvPicPr>
          <p:nvPr/>
        </p:nvPicPr>
        <p:blipFill rotWithShape="1">
          <a:blip r:embed="rId4"/>
          <a:srcRect l="38795" r="16255"/>
          <a:stretch/>
        </p:blipFill>
        <p:spPr>
          <a:xfrm>
            <a:off x="7556408" y="10"/>
            <a:ext cx="4635591" cy="6857990"/>
          </a:xfrm>
          <a:prstGeom prst="rect">
            <a:avLst/>
          </a:prstGeom>
          <a:effectLst/>
        </p:spPr>
      </p:pic>
    </p:spTree>
    <p:extLst>
      <p:ext uri="{BB962C8B-B14F-4D97-AF65-F5344CB8AC3E}">
        <p14:creationId xmlns:p14="http://schemas.microsoft.com/office/powerpoint/2010/main" val="34620526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dirty="0">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8F83F1-F8DE-7649-AD23-84A2D01331FF}"/>
              </a:ext>
            </a:extLst>
          </p:cNvPr>
          <p:cNvSpPr>
            <a:spLocks noGrp="1"/>
          </p:cNvSpPr>
          <p:nvPr>
            <p:ph type="title"/>
          </p:nvPr>
        </p:nvSpPr>
        <p:spPr>
          <a:xfrm>
            <a:off x="992206" y="1608667"/>
            <a:ext cx="2823275" cy="4501127"/>
          </a:xfrm>
        </p:spPr>
        <p:txBody>
          <a:bodyPr anchor="t">
            <a:normAutofit/>
          </a:bodyPr>
          <a:lstStyle/>
          <a:p>
            <a:pPr algn="r"/>
            <a:r>
              <a:rPr lang="en-US" sz="3200" dirty="0">
                <a:solidFill>
                  <a:srgbClr val="FFFFFF"/>
                </a:solidFill>
              </a:rPr>
              <a:t>Content </a:t>
            </a:r>
          </a:p>
        </p:txBody>
      </p:sp>
      <p:sp>
        <p:nvSpPr>
          <p:cNvPr id="3" name="Content Placeholder 2">
            <a:extLst>
              <a:ext uri="{FF2B5EF4-FFF2-40B4-BE49-F238E27FC236}">
                <a16:creationId xmlns:a16="http://schemas.microsoft.com/office/drawing/2014/main" id="{30A10378-A4A0-C147-BFFC-F933272DA7BC}"/>
              </a:ext>
            </a:extLst>
          </p:cNvPr>
          <p:cNvSpPr>
            <a:spLocks noGrp="1"/>
          </p:cNvSpPr>
          <p:nvPr>
            <p:ph sz="half" idx="1"/>
          </p:nvPr>
        </p:nvSpPr>
        <p:spPr>
          <a:xfrm>
            <a:off x="4547698" y="1608667"/>
            <a:ext cx="3421958" cy="4501127"/>
          </a:xfrm>
        </p:spPr>
        <p:txBody>
          <a:bodyPr>
            <a:normAutofit/>
          </a:bodyPr>
          <a:lstStyle/>
          <a:p>
            <a:r>
              <a:rPr lang="en-US" sz="2000" dirty="0"/>
              <a:t>Blogs</a:t>
            </a:r>
          </a:p>
          <a:p>
            <a:r>
              <a:rPr lang="en-US" sz="2000" dirty="0"/>
              <a:t>Articles</a:t>
            </a:r>
          </a:p>
          <a:p>
            <a:r>
              <a:rPr lang="en-US" sz="2000" dirty="0"/>
              <a:t>Videos</a:t>
            </a:r>
          </a:p>
          <a:p>
            <a:r>
              <a:rPr lang="en-US" sz="2000" dirty="0"/>
              <a:t>Explainers</a:t>
            </a:r>
          </a:p>
          <a:p>
            <a:r>
              <a:rPr lang="en-US" sz="2000" dirty="0"/>
              <a:t>Guides</a:t>
            </a:r>
          </a:p>
          <a:p>
            <a:r>
              <a:rPr lang="en-US" sz="2000" dirty="0"/>
              <a:t>Podcasts</a:t>
            </a:r>
          </a:p>
          <a:p>
            <a:r>
              <a:rPr lang="en-US" sz="2000" dirty="0"/>
              <a:t>Webinars</a:t>
            </a:r>
          </a:p>
          <a:p>
            <a:r>
              <a:rPr lang="en-US" sz="2000" dirty="0"/>
              <a:t>Infographics</a:t>
            </a:r>
          </a:p>
        </p:txBody>
      </p:sp>
      <p:sp>
        <p:nvSpPr>
          <p:cNvPr id="4" name="Content Placeholder 3">
            <a:extLst>
              <a:ext uri="{FF2B5EF4-FFF2-40B4-BE49-F238E27FC236}">
                <a16:creationId xmlns:a16="http://schemas.microsoft.com/office/drawing/2014/main" id="{AFD8F0C1-2FFB-F14E-8E83-4B643D1334E8}"/>
              </a:ext>
            </a:extLst>
          </p:cNvPr>
          <p:cNvSpPr>
            <a:spLocks noGrp="1"/>
          </p:cNvSpPr>
          <p:nvPr>
            <p:ph sz="half" idx="2"/>
          </p:nvPr>
        </p:nvSpPr>
        <p:spPr>
          <a:xfrm>
            <a:off x="8289696" y="1608667"/>
            <a:ext cx="3421957" cy="4501127"/>
          </a:xfrm>
        </p:spPr>
        <p:txBody>
          <a:bodyPr>
            <a:normAutofit/>
          </a:bodyPr>
          <a:lstStyle/>
          <a:p>
            <a:r>
              <a:rPr lang="en-US" sz="2000" dirty="0"/>
              <a:t>Ebooks</a:t>
            </a:r>
          </a:p>
          <a:p>
            <a:r>
              <a:rPr lang="en-US" sz="2000" dirty="0"/>
              <a:t>Interviews</a:t>
            </a:r>
          </a:p>
          <a:p>
            <a:r>
              <a:rPr lang="en-US" sz="2000" dirty="0"/>
              <a:t>Whitepapers</a:t>
            </a:r>
          </a:p>
          <a:p>
            <a:r>
              <a:rPr lang="en-US" sz="2000" dirty="0"/>
              <a:t>Resources</a:t>
            </a:r>
          </a:p>
          <a:p>
            <a:r>
              <a:rPr lang="en-US" sz="2000" dirty="0"/>
              <a:t>FAQs</a:t>
            </a:r>
          </a:p>
          <a:p>
            <a:r>
              <a:rPr lang="en-US" sz="2000" dirty="0"/>
              <a:t>Reviews</a:t>
            </a:r>
          </a:p>
          <a:p>
            <a:r>
              <a:rPr lang="en-US" sz="2000" dirty="0"/>
              <a:t>Testimonials</a:t>
            </a:r>
          </a:p>
          <a:p>
            <a:endParaRPr lang="en-US" sz="2000" dirty="0"/>
          </a:p>
          <a:p>
            <a:endParaRPr lang="en-US" sz="2000" dirty="0"/>
          </a:p>
          <a:p>
            <a:endParaRPr lang="en-US" sz="2000" dirty="0"/>
          </a:p>
          <a:p>
            <a:endParaRPr lang="en-US" sz="2000" dirty="0"/>
          </a:p>
          <a:p>
            <a:endParaRPr lang="en-US" sz="2000" dirty="0"/>
          </a:p>
        </p:txBody>
      </p:sp>
    </p:spTree>
    <p:extLst>
      <p:ext uri="{BB962C8B-B14F-4D97-AF65-F5344CB8AC3E}">
        <p14:creationId xmlns:p14="http://schemas.microsoft.com/office/powerpoint/2010/main" val="2757830998"/>
      </p:ext>
    </p:extLst>
  </p:cSld>
  <p:clrMapOvr>
    <a:overrideClrMapping bg1="dk1" tx1="lt1" bg2="dk2" tx2="lt2" accent1="accent1" accent2="accent2" accent3="accent3" accent4="accent4" accent5="accent5" accent6="accent6" hlink="hlink" folHlink="folHlink"/>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75473F7-BCF5-1947-A634-909BEC01DCB3}"/>
              </a:ext>
            </a:extLst>
          </p:cNvPr>
          <p:cNvSpPr>
            <a:spLocks noGrp="1"/>
          </p:cNvSpPr>
          <p:nvPr>
            <p:ph type="title"/>
          </p:nvPr>
        </p:nvSpPr>
        <p:spPr>
          <a:xfrm>
            <a:off x="648929" y="629266"/>
            <a:ext cx="5127031" cy="1676603"/>
          </a:xfrm>
        </p:spPr>
        <p:txBody>
          <a:bodyPr>
            <a:normAutofit/>
          </a:bodyPr>
          <a:lstStyle/>
          <a:p>
            <a:r>
              <a:rPr lang="en-US" dirty="0"/>
              <a:t>Content Marketing </a:t>
            </a:r>
          </a:p>
        </p:txBody>
      </p:sp>
      <p:sp>
        <p:nvSpPr>
          <p:cNvPr id="6" name="Content Placeholder 5">
            <a:extLst>
              <a:ext uri="{FF2B5EF4-FFF2-40B4-BE49-F238E27FC236}">
                <a16:creationId xmlns:a16="http://schemas.microsoft.com/office/drawing/2014/main" id="{5A4680AB-6BCB-734C-B339-0C5699E6478A}"/>
              </a:ext>
            </a:extLst>
          </p:cNvPr>
          <p:cNvSpPr>
            <a:spLocks noGrp="1"/>
          </p:cNvSpPr>
          <p:nvPr>
            <p:ph idx="1"/>
          </p:nvPr>
        </p:nvSpPr>
        <p:spPr>
          <a:xfrm>
            <a:off x="648930" y="2438400"/>
            <a:ext cx="5127029" cy="3785419"/>
          </a:xfrm>
        </p:spPr>
        <p:txBody>
          <a:bodyPr>
            <a:normAutofit/>
          </a:bodyPr>
          <a:lstStyle/>
          <a:p>
            <a:r>
              <a:rPr lang="en-US" sz="2000" dirty="0"/>
              <a:t>Expands your reach</a:t>
            </a:r>
          </a:p>
          <a:p>
            <a:r>
              <a:rPr lang="en-US" sz="2000" dirty="0"/>
              <a:t>Helps improve brand reputation</a:t>
            </a:r>
          </a:p>
          <a:p>
            <a:r>
              <a:rPr lang="en-US" sz="2000" dirty="0"/>
              <a:t>Explains products</a:t>
            </a:r>
          </a:p>
          <a:p>
            <a:r>
              <a:rPr lang="en-US" sz="2000" dirty="0"/>
              <a:t>Influences conversions</a:t>
            </a:r>
          </a:p>
          <a:p>
            <a:r>
              <a:rPr lang="en-US" sz="2000" dirty="0"/>
              <a:t>Showcases expertise</a:t>
            </a:r>
          </a:p>
          <a:p>
            <a:r>
              <a:rPr lang="en-US" sz="2000" dirty="0"/>
              <a:t>Sets you apart from visitors</a:t>
            </a:r>
          </a:p>
          <a:p>
            <a:r>
              <a:rPr lang="en-US" sz="2000" dirty="0"/>
              <a:t>Supports all media</a:t>
            </a:r>
          </a:p>
          <a:p>
            <a:endParaRPr lang="en-US" sz="2000" dirty="0"/>
          </a:p>
        </p:txBody>
      </p:sp>
      <p:pic>
        <p:nvPicPr>
          <p:cNvPr id="7" name="Picture 6">
            <a:extLst>
              <a:ext uri="{FF2B5EF4-FFF2-40B4-BE49-F238E27FC236}">
                <a16:creationId xmlns:a16="http://schemas.microsoft.com/office/drawing/2014/main" id="{0256F979-7C37-B346-8982-585C48F0600A}"/>
              </a:ext>
            </a:extLst>
          </p:cNvPr>
          <p:cNvPicPr>
            <a:picLocks noChangeAspect="1"/>
          </p:cNvPicPr>
          <p:nvPr/>
        </p:nvPicPr>
        <p:blipFill rotWithShape="1">
          <a:blip r:embed="rId2"/>
          <a:srcRect r="40837"/>
          <a:stretch/>
        </p:blipFill>
        <p:spPr>
          <a:xfrm>
            <a:off x="6090612" y="10"/>
            <a:ext cx="6101387" cy="6857990"/>
          </a:xfrm>
          <a:prstGeom prst="rect">
            <a:avLst/>
          </a:prstGeom>
          <a:effectLst/>
        </p:spPr>
      </p:pic>
    </p:spTree>
    <p:extLst>
      <p:ext uri="{BB962C8B-B14F-4D97-AF65-F5344CB8AC3E}">
        <p14:creationId xmlns:p14="http://schemas.microsoft.com/office/powerpoint/2010/main" val="269703761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D84A4B4-DE17-4B4D-8BD8-39CD5388E4A0}"/>
              </a:ext>
            </a:extLst>
          </p:cNvPr>
          <p:cNvPicPr>
            <a:picLocks noGrp="1" noChangeAspect="1"/>
          </p:cNvPicPr>
          <p:nvPr>
            <p:ph idx="1"/>
          </p:nvPr>
        </p:nvPicPr>
        <p:blipFill>
          <a:blip r:embed="rId2"/>
          <a:stretch>
            <a:fillRect/>
          </a:stretch>
        </p:blipFill>
        <p:spPr>
          <a:xfrm>
            <a:off x="1565564" y="329333"/>
            <a:ext cx="7606145" cy="5631558"/>
          </a:xfrm>
          <a:prstGeom prst="rect">
            <a:avLst/>
          </a:prstGeom>
        </p:spPr>
      </p:pic>
      <p:sp>
        <p:nvSpPr>
          <p:cNvPr id="5" name="Rectangle 4">
            <a:extLst>
              <a:ext uri="{FF2B5EF4-FFF2-40B4-BE49-F238E27FC236}">
                <a16:creationId xmlns:a16="http://schemas.microsoft.com/office/drawing/2014/main" id="{5BDCB37F-A9B4-0E4C-A127-BBCC9707631F}"/>
              </a:ext>
            </a:extLst>
          </p:cNvPr>
          <p:cNvSpPr/>
          <p:nvPr/>
        </p:nvSpPr>
        <p:spPr>
          <a:xfrm>
            <a:off x="353980" y="6344001"/>
            <a:ext cx="5304914" cy="369332"/>
          </a:xfrm>
          <a:prstGeom prst="rect">
            <a:avLst/>
          </a:prstGeom>
        </p:spPr>
        <p:txBody>
          <a:bodyPr wrap="none">
            <a:spAutoFit/>
          </a:bodyPr>
          <a:lstStyle/>
          <a:p>
            <a:r>
              <a:rPr lang="en-GB" dirty="0">
                <a:hlinkClick r:id="rId3"/>
              </a:rPr>
              <a:t>http://adastrauk.com/content-marketing-sales-funnel/</a:t>
            </a:r>
            <a:endParaRPr lang="en-US" dirty="0"/>
          </a:p>
        </p:txBody>
      </p:sp>
    </p:spTree>
    <p:extLst>
      <p:ext uri="{BB962C8B-B14F-4D97-AF65-F5344CB8AC3E}">
        <p14:creationId xmlns:p14="http://schemas.microsoft.com/office/powerpoint/2010/main" val="292518206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a:extLst>
              <a:ext uri="{FF2B5EF4-FFF2-40B4-BE49-F238E27FC236}">
                <a16:creationId xmlns:a16="http://schemas.microsoft.com/office/drawing/2014/main" id="{8089312D-1A51-FE47-9345-DB8C1EB227D5}"/>
              </a:ext>
            </a:extLst>
          </p:cNvPr>
          <p:cNvSpPr>
            <a:spLocks noGrp="1"/>
          </p:cNvSpPr>
          <p:nvPr>
            <p:ph type="title"/>
          </p:nvPr>
        </p:nvSpPr>
        <p:spPr>
          <a:xfrm>
            <a:off x="2166938" y="214314"/>
            <a:ext cx="8501062" cy="928687"/>
          </a:xfrm>
        </p:spPr>
        <p:txBody>
          <a:bodyPr/>
          <a:lstStyle/>
          <a:p>
            <a:r>
              <a:rPr lang="en-GB" altLang="en-US" dirty="0"/>
              <a:t>Native &amp; content marketing</a:t>
            </a:r>
          </a:p>
        </p:txBody>
      </p:sp>
      <p:pic>
        <p:nvPicPr>
          <p:cNvPr id="73731" name="Content Placeholder 4">
            <a:extLst>
              <a:ext uri="{FF2B5EF4-FFF2-40B4-BE49-F238E27FC236}">
                <a16:creationId xmlns:a16="http://schemas.microsoft.com/office/drawing/2014/main" id="{CBDB2D97-CD63-3A4F-9FA5-F852A2BB97F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6096001" y="1341438"/>
            <a:ext cx="4392613" cy="1655762"/>
          </a:xfrm>
        </p:spPr>
      </p:pic>
      <p:pic>
        <p:nvPicPr>
          <p:cNvPr id="73732" name="Content Placeholder 3">
            <a:extLst>
              <a:ext uri="{FF2B5EF4-FFF2-40B4-BE49-F238E27FC236}">
                <a16:creationId xmlns:a16="http://schemas.microsoft.com/office/drawing/2014/main" id="{A381B4E9-0B6D-614F-BB2D-F7C1A2DF4D5C}"/>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096001" y="2997200"/>
            <a:ext cx="4392613" cy="3024188"/>
          </a:xfrm>
        </p:spPr>
      </p:pic>
      <p:sp>
        <p:nvSpPr>
          <p:cNvPr id="6" name="Rectangle 5">
            <a:extLst>
              <a:ext uri="{FF2B5EF4-FFF2-40B4-BE49-F238E27FC236}">
                <a16:creationId xmlns:a16="http://schemas.microsoft.com/office/drawing/2014/main" id="{F533CC4C-F23E-C348-8E02-FA64D036603E}"/>
              </a:ext>
            </a:extLst>
          </p:cNvPr>
          <p:cNvSpPr/>
          <p:nvPr/>
        </p:nvSpPr>
        <p:spPr>
          <a:xfrm>
            <a:off x="1919288" y="1557338"/>
            <a:ext cx="3960812" cy="4392612"/>
          </a:xfrm>
          <a:prstGeom prst="rect">
            <a:avLst/>
          </a:prstGeom>
        </p:spPr>
        <p:style>
          <a:lnRef idx="2">
            <a:schemeClr val="dk1"/>
          </a:lnRef>
          <a:fillRef idx="1">
            <a:schemeClr val="lt1"/>
          </a:fillRef>
          <a:effectRef idx="0">
            <a:schemeClr val="dk1"/>
          </a:effectRef>
          <a:fontRef idx="minor">
            <a:schemeClr val="dk1"/>
          </a:fontRef>
        </p:style>
        <p:txBody>
          <a:bodyPr anchor="ctr"/>
          <a:lstStyle/>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200" b="1" dirty="0"/>
          </a:p>
          <a:p>
            <a:pPr>
              <a:defRPr/>
            </a:pPr>
            <a:endParaRPr lang="en-GB" sz="1400" dirty="0"/>
          </a:p>
          <a:p>
            <a:pPr>
              <a:defRPr/>
            </a:pPr>
            <a:endParaRPr lang="en-GB" sz="1400" dirty="0"/>
          </a:p>
          <a:p>
            <a:pPr>
              <a:defRPr/>
            </a:pPr>
            <a:endParaRPr lang="en-GB" sz="1400" dirty="0"/>
          </a:p>
          <a:p>
            <a:pPr>
              <a:defRPr/>
            </a:pPr>
            <a:endParaRPr lang="en-GB" sz="1400" dirty="0"/>
          </a:p>
          <a:p>
            <a:pPr>
              <a:defRPr/>
            </a:pPr>
            <a:endParaRPr lang="en-GB" sz="1400" dirty="0"/>
          </a:p>
          <a:p>
            <a:pPr>
              <a:defRPr/>
            </a:pPr>
            <a:r>
              <a:rPr lang="en-GB" sz="1400" dirty="0"/>
              <a:t>NATIVE</a:t>
            </a:r>
          </a:p>
          <a:p>
            <a:pPr>
              <a:defRPr/>
            </a:pPr>
            <a:r>
              <a:rPr lang="en-GB" sz="1400" dirty="0"/>
              <a:t>Native advertising is where the form and function of the platform (open, closed or hybrid) on which it appears is naturally placed in the text/ copy. For example, an article written by an advertiser to promote their product, but using the same form as an article written by the editorial staff. The word natural could have been used rather than  "native“ and it is similar in concept to the traditional advertorial, which is an attempt to look like an independent article.</a:t>
            </a:r>
          </a:p>
          <a:p>
            <a:pPr>
              <a:defRPr/>
            </a:pPr>
            <a:endParaRPr lang="en-GB" sz="1400" dirty="0"/>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a:p>
            <a:pPr>
              <a:defRPr/>
            </a:pPr>
            <a:endParaRPr lang="en-GB" sz="1200" dirty="0">
              <a:solidFill>
                <a:schemeClr val="bg1"/>
              </a:solidFill>
            </a:endParaRPr>
          </a:p>
        </p:txBody>
      </p:sp>
    </p:spTree>
    <p:extLst>
      <p:ext uri="{BB962C8B-B14F-4D97-AF65-F5344CB8AC3E}">
        <p14:creationId xmlns:p14="http://schemas.microsoft.com/office/powerpoint/2010/main" val="11463835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id="{147A9A90-C7B7-F44F-AEB8-8DC2C56E5A1C}"/>
              </a:ext>
            </a:extLst>
          </p:cNvPr>
          <p:cNvSpPr>
            <a:spLocks noGrp="1"/>
          </p:cNvSpPr>
          <p:nvPr>
            <p:ph type="title"/>
          </p:nvPr>
        </p:nvSpPr>
        <p:spPr>
          <a:xfrm>
            <a:off x="648929" y="629266"/>
            <a:ext cx="6586491" cy="1676603"/>
          </a:xfrm>
        </p:spPr>
        <p:txBody>
          <a:bodyPr>
            <a:normAutofit/>
          </a:bodyPr>
          <a:lstStyle/>
          <a:p>
            <a:r>
              <a:rPr lang="en-GB" altLang="en-US" dirty="0"/>
              <a:t>Online PR</a:t>
            </a:r>
          </a:p>
        </p:txBody>
      </p:sp>
      <p:sp>
        <p:nvSpPr>
          <p:cNvPr id="3" name="Content Placeholder 2">
            <a:extLst>
              <a:ext uri="{FF2B5EF4-FFF2-40B4-BE49-F238E27FC236}">
                <a16:creationId xmlns:a16="http://schemas.microsoft.com/office/drawing/2014/main" id="{B0FE94A4-6D0B-2A42-8582-1074DB0032C2}"/>
              </a:ext>
            </a:extLst>
          </p:cNvPr>
          <p:cNvSpPr>
            <a:spLocks noGrp="1"/>
          </p:cNvSpPr>
          <p:nvPr>
            <p:ph idx="1"/>
          </p:nvPr>
        </p:nvSpPr>
        <p:spPr>
          <a:xfrm>
            <a:off x="648930" y="2438400"/>
            <a:ext cx="6586489" cy="3785419"/>
          </a:xfrm>
        </p:spPr>
        <p:txBody>
          <a:bodyPr>
            <a:normAutofit/>
          </a:bodyPr>
          <a:lstStyle/>
          <a:p>
            <a:pPr marL="457200" indent="-457200">
              <a:buFont typeface="Arial" charset="0"/>
              <a:buChar char="•"/>
              <a:defRPr/>
            </a:pPr>
            <a:r>
              <a:rPr lang="en-US" sz="2200" dirty="0"/>
              <a:t>PR professionals must now conduct media relations with nontraditional journalists—“citizen journalists” and “bloggers” </a:t>
            </a:r>
          </a:p>
          <a:p>
            <a:pPr marL="457200" indent="-457200">
              <a:buFont typeface="Arial" charset="0"/>
              <a:buChar char="•"/>
              <a:defRPr/>
            </a:pPr>
            <a:r>
              <a:rPr lang="en-US" sz="2200" dirty="0"/>
              <a:t>They have new media to monitor and respond to</a:t>
            </a:r>
          </a:p>
          <a:p>
            <a:pPr marL="457200" indent="-457200">
              <a:buFont typeface="Arial" charset="0"/>
              <a:buChar char="•"/>
              <a:defRPr/>
            </a:pPr>
            <a:r>
              <a:rPr lang="en-US" sz="2200" dirty="0"/>
              <a:t>Consumers can pass on information about brands with speed and ease</a:t>
            </a:r>
          </a:p>
          <a:p>
            <a:pPr marL="457200" indent="-457200">
              <a:buFont typeface="Arial" charset="0"/>
              <a:buChar char="•"/>
              <a:defRPr/>
            </a:pPr>
            <a:r>
              <a:rPr lang="en-US" sz="2200" dirty="0"/>
              <a:t>Electronic PR Tools such as Video News Releases, Electronic News releases, Online Press Rooms, Social networking sites are all now a part of the public relations landscape</a:t>
            </a:r>
          </a:p>
          <a:p>
            <a:pPr>
              <a:buFont typeface="Arial" charset="0"/>
              <a:buChar char="•"/>
              <a:defRPr/>
            </a:pPr>
            <a:endParaRPr lang="en-GB" sz="2200" dirty="0"/>
          </a:p>
        </p:txBody>
      </p:sp>
      <p:pic>
        <p:nvPicPr>
          <p:cNvPr id="2" name="Picture 1">
            <a:extLst>
              <a:ext uri="{FF2B5EF4-FFF2-40B4-BE49-F238E27FC236}">
                <a16:creationId xmlns:a16="http://schemas.microsoft.com/office/drawing/2014/main" id="{0BB8164C-E02A-1945-BAD4-802FC5368EE3}"/>
              </a:ext>
            </a:extLst>
          </p:cNvPr>
          <p:cNvPicPr>
            <a:picLocks noChangeAspect="1"/>
          </p:cNvPicPr>
          <p:nvPr/>
        </p:nvPicPr>
        <p:blipFill rotWithShape="1">
          <a:blip r:embed="rId2"/>
          <a:srcRect r="1" b="1250"/>
          <a:stretch/>
        </p:blipFill>
        <p:spPr>
          <a:xfrm>
            <a:off x="7556408" y="10"/>
            <a:ext cx="4635591" cy="6857990"/>
          </a:xfrm>
          <a:prstGeom prst="rect">
            <a:avLst/>
          </a:prstGeom>
          <a:effectLst/>
        </p:spPr>
      </p:pic>
    </p:spTree>
    <p:extLst>
      <p:ext uri="{BB962C8B-B14F-4D97-AF65-F5344CB8AC3E}">
        <p14:creationId xmlns:p14="http://schemas.microsoft.com/office/powerpoint/2010/main" val="379525069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BF894A28-B00A-0646-A348-E96CF8DB0604}"/>
              </a:ext>
            </a:extLst>
          </p:cNvPr>
          <p:cNvSpPr>
            <a:spLocks noGrp="1"/>
          </p:cNvSpPr>
          <p:nvPr>
            <p:ph type="title"/>
          </p:nvPr>
        </p:nvSpPr>
        <p:spPr>
          <a:xfrm>
            <a:off x="1136428" y="627564"/>
            <a:ext cx="7474172" cy="1325563"/>
          </a:xfrm>
        </p:spPr>
        <p:txBody>
          <a:bodyPr>
            <a:normAutofit/>
          </a:bodyPr>
          <a:lstStyle/>
          <a:p>
            <a:r>
              <a:rPr lang="en-GB" altLang="en-US" dirty="0"/>
              <a:t>Reputation Management</a:t>
            </a:r>
          </a:p>
        </p:txBody>
      </p:sp>
      <p:sp>
        <p:nvSpPr>
          <p:cNvPr id="84995" name="Content Placeholder 2">
            <a:extLst>
              <a:ext uri="{FF2B5EF4-FFF2-40B4-BE49-F238E27FC236}">
                <a16:creationId xmlns:a16="http://schemas.microsoft.com/office/drawing/2014/main" id="{0D49F5C2-C6D3-BE46-AD1E-CF04C9A1D5C1}"/>
              </a:ext>
            </a:extLst>
          </p:cNvPr>
          <p:cNvSpPr>
            <a:spLocks noGrp="1"/>
          </p:cNvSpPr>
          <p:nvPr>
            <p:ph idx="1"/>
          </p:nvPr>
        </p:nvSpPr>
        <p:spPr>
          <a:xfrm>
            <a:off x="1136429" y="2278173"/>
            <a:ext cx="6467867" cy="3450613"/>
          </a:xfrm>
        </p:spPr>
        <p:txBody>
          <a:bodyPr anchor="ctr">
            <a:normAutofit/>
          </a:bodyPr>
          <a:lstStyle/>
          <a:p>
            <a:r>
              <a:rPr lang="en-GB" altLang="en-US" sz="2400" dirty="0"/>
              <a:t>Vital to monitor presence on social media and ‘mentions’ of your brand online</a:t>
            </a:r>
          </a:p>
          <a:p>
            <a:r>
              <a:rPr lang="en-GB" altLang="en-US" sz="2400" dirty="0"/>
              <a:t>Many subscription services which can help with this (e.g. Socialmention)</a:t>
            </a:r>
          </a:p>
          <a:p>
            <a:r>
              <a:rPr lang="en-GB" altLang="en-US" sz="2400" dirty="0"/>
              <a:t>However, Google alerts and twitter feeds are simple free ways to monitor your brand presence online</a:t>
            </a:r>
          </a:p>
        </p:txBody>
      </p:sp>
      <p:sp>
        <p:nvSpPr>
          <p:cNvPr id="85002" name="Rectangle 76">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565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003" name="Oval 7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3144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44930908"/>
      </p:ext>
    </p:extLst>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2586</Words>
  <Application>Microsoft Macintosh PowerPoint</Application>
  <PresentationFormat>Widescreen</PresentationFormat>
  <Paragraphs>528</Paragraphs>
  <Slides>80</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80</vt:i4>
      </vt:variant>
    </vt:vector>
  </HeadingPairs>
  <TitlesOfParts>
    <vt:vector size="85" baseType="lpstr">
      <vt:lpstr>Arial</vt:lpstr>
      <vt:lpstr>Calibri</vt:lpstr>
      <vt:lpstr>Calibri Light</vt:lpstr>
      <vt:lpstr>Wingdings</vt:lpstr>
      <vt:lpstr>Office Theme</vt:lpstr>
      <vt:lpstr>Changes in media, emerging technologies, Marketing Communications &amp; Digital technology</vt:lpstr>
      <vt:lpstr>Questions for today</vt:lpstr>
      <vt:lpstr> WARM UP! The world we live in has changed How many do you know?… </vt:lpstr>
      <vt:lpstr>A brave new digital world</vt:lpstr>
      <vt:lpstr>Web 2.0 v web 3.0</vt:lpstr>
      <vt:lpstr>Web 3.0</vt:lpstr>
      <vt:lpstr>Traditional vs new media</vt:lpstr>
      <vt:lpstr>PowerPoint Presentation</vt:lpstr>
      <vt:lpstr>PowerPoint Presentation</vt:lpstr>
      <vt:lpstr>Class exercise!</vt:lpstr>
      <vt:lpstr>Search Marketing – what is it? </vt:lpstr>
      <vt:lpstr>Why is search important?</vt:lpstr>
      <vt:lpstr>Some quick stats!</vt:lpstr>
      <vt:lpstr>The way search works and looks has changed</vt:lpstr>
      <vt:lpstr>How does PPC work</vt:lpstr>
      <vt:lpstr>How does SEO work</vt:lpstr>
      <vt:lpstr>PowerPoint Presentation</vt:lpstr>
      <vt:lpstr>Social media </vt:lpstr>
      <vt:lpstr>Class exercise</vt:lpstr>
      <vt:lpstr>Why social Media?</vt:lpstr>
      <vt:lpstr>What can social media be used for?</vt:lpstr>
      <vt:lpstr>Some mind blowing stats</vt:lpstr>
      <vt:lpstr>Social Media Marketing</vt:lpstr>
      <vt:lpstr>Facebook</vt:lpstr>
      <vt:lpstr>YouTube</vt:lpstr>
      <vt:lpstr>Instagram</vt:lpstr>
      <vt:lpstr>Twitter</vt:lpstr>
      <vt:lpstr>Snapchat</vt:lpstr>
      <vt:lpstr>Linkedin</vt:lpstr>
      <vt:lpstr>PowerPoint Presentation</vt:lpstr>
      <vt:lpstr>Objectives</vt:lpstr>
      <vt:lpstr>PowerPoint Presentation</vt:lpstr>
      <vt:lpstr>Content Planning </vt:lpstr>
      <vt:lpstr>Content Creation  </vt:lpstr>
      <vt:lpstr>Inspiration</vt:lpstr>
      <vt:lpstr>Analysis</vt:lpstr>
      <vt:lpstr>Paid Ads</vt:lpstr>
      <vt:lpstr>Paid ad examples..</vt:lpstr>
      <vt:lpstr>Customer service</vt:lpstr>
      <vt:lpstr>Some golden rules</vt:lpstr>
      <vt:lpstr>Social storm</vt:lpstr>
      <vt:lpstr>Class question?</vt:lpstr>
      <vt:lpstr>Example</vt:lpstr>
      <vt:lpstr>Influencers – Class question</vt:lpstr>
      <vt:lpstr>How to weather the storm</vt:lpstr>
      <vt:lpstr>Influencer</vt:lpstr>
      <vt:lpstr>Class exercise</vt:lpstr>
      <vt:lpstr>The digital customer </vt:lpstr>
      <vt:lpstr>Class exercise</vt:lpstr>
      <vt:lpstr>Data driven campaigns &amp; Personalisation </vt:lpstr>
      <vt:lpstr>CRM</vt:lpstr>
      <vt:lpstr>What customer info is recorded?</vt:lpstr>
      <vt:lpstr>Lead Capture</vt:lpstr>
      <vt:lpstr>GDPR</vt:lpstr>
      <vt:lpstr>How can you communicate with leads/customers?</vt:lpstr>
      <vt:lpstr>Email - essential for success</vt:lpstr>
      <vt:lpstr>Personalised examples</vt:lpstr>
      <vt:lpstr>Ted Video about data Personalisation</vt:lpstr>
      <vt:lpstr>Class exercise:  Advocates</vt:lpstr>
      <vt:lpstr>Customer experience</vt:lpstr>
      <vt:lpstr>Chatbots</vt:lpstr>
      <vt:lpstr>In the future we expect </vt:lpstr>
      <vt:lpstr>Smart speakers/Voice assistants  </vt:lpstr>
      <vt:lpstr>How is this effecting Marketers?</vt:lpstr>
      <vt:lpstr>Display</vt:lpstr>
      <vt:lpstr>Targeting display advertising</vt:lpstr>
      <vt:lpstr>Programmatic Display advertising </vt:lpstr>
      <vt:lpstr>Affiliate &amp; referral  marketing</vt:lpstr>
      <vt:lpstr>Affiliate &amp; referral marketing</vt:lpstr>
      <vt:lpstr>Class Discussion</vt:lpstr>
      <vt:lpstr>Reviews and Ratings</vt:lpstr>
      <vt:lpstr>Digital Out Of Home</vt:lpstr>
      <vt:lpstr>Virtual Reality</vt:lpstr>
      <vt:lpstr>Augmented Reality </vt:lpstr>
      <vt:lpstr>Content </vt:lpstr>
      <vt:lpstr>Content Marketing </vt:lpstr>
      <vt:lpstr>PowerPoint Presentation</vt:lpstr>
      <vt:lpstr>Native &amp; content marketing</vt:lpstr>
      <vt:lpstr>Online PR</vt:lpstr>
      <vt:lpstr>Reputation Management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Changes in media, emerging technologies, Marketing Communications &amp; Digital technology</dc:title>
  <dc:creator>Sarah Campodonic</dc:creator>
  <cp:lastModifiedBy>Sarah Campodonic</cp:lastModifiedBy>
  <cp:revision>3</cp:revision>
  <dcterms:created xsi:type="dcterms:W3CDTF">2019-11-10T20:41:31Z</dcterms:created>
  <dcterms:modified xsi:type="dcterms:W3CDTF">2019-11-11T09:08:42Z</dcterms:modified>
</cp:coreProperties>
</file>