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7"/>
  </p:notesMasterIdLst>
  <p:sldIdLst>
    <p:sldId id="292" r:id="rId9"/>
    <p:sldId id="294" r:id="rId10"/>
    <p:sldId id="295" r:id="rId11"/>
    <p:sldId id="333" r:id="rId12"/>
    <p:sldId id="393" r:id="rId13"/>
    <p:sldId id="334" r:id="rId14"/>
    <p:sldId id="335" r:id="rId15"/>
    <p:sldId id="336" r:id="rId16"/>
    <p:sldId id="338" r:id="rId17"/>
    <p:sldId id="339" r:id="rId18"/>
    <p:sldId id="340" r:id="rId19"/>
    <p:sldId id="341" r:id="rId20"/>
    <p:sldId id="342" r:id="rId21"/>
    <p:sldId id="343" r:id="rId22"/>
    <p:sldId id="344" r:id="rId23"/>
    <p:sldId id="345" r:id="rId24"/>
    <p:sldId id="346" r:id="rId25"/>
    <p:sldId id="347" r:id="rId26"/>
    <p:sldId id="348" r:id="rId27"/>
    <p:sldId id="350" r:id="rId28"/>
    <p:sldId id="351" r:id="rId29"/>
    <p:sldId id="352" r:id="rId30"/>
    <p:sldId id="353" r:id="rId31"/>
    <p:sldId id="354" r:id="rId32"/>
    <p:sldId id="355" r:id="rId33"/>
    <p:sldId id="356" r:id="rId34"/>
    <p:sldId id="358" r:id="rId35"/>
    <p:sldId id="359" r:id="rId36"/>
    <p:sldId id="360" r:id="rId37"/>
    <p:sldId id="361" r:id="rId38"/>
    <p:sldId id="362" r:id="rId39"/>
    <p:sldId id="363" r:id="rId40"/>
    <p:sldId id="364" r:id="rId41"/>
    <p:sldId id="365" r:id="rId42"/>
    <p:sldId id="366" r:id="rId43"/>
    <p:sldId id="367" r:id="rId44"/>
    <p:sldId id="368" r:id="rId45"/>
    <p:sldId id="325"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C517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77309" autoAdjust="0"/>
  </p:normalViewPr>
  <p:slideViewPr>
    <p:cSldViewPr snapToGrid="0">
      <p:cViewPr varScale="1">
        <p:scale>
          <a:sx n="77" d="100"/>
          <a:sy n="77" d="100"/>
        </p:scale>
        <p:origin x="627"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viewProps" Target="view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18/03/2021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4019695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2805290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4276827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5559876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7174370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736555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1495702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35051500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0940007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13299298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756922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21018765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4085390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7611055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7964877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859162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80990" indent="-380990" algn="just">
              <a:buFont typeface="Arial" panose="020B0604020202020204" pitchFamily="34" charset="0"/>
              <a:buChar char="•"/>
            </a:pPr>
            <a:r>
              <a:rPr lang="en-US" sz="1200" dirty="0" smtClean="0">
                <a:solidFill>
                  <a:schemeClr val="tx1"/>
                </a:solidFill>
                <a:ea typeface="ＭＳ Ｐゴシック" charset="0"/>
              </a:rPr>
              <a:t>To influence a routing protocol, a route map must be referenced from the routing protocol.</a:t>
            </a:r>
          </a:p>
          <a:p>
            <a:pPr marL="380990" indent="-380990" algn="just">
              <a:buFont typeface="Arial" panose="020B0604020202020204" pitchFamily="34" charset="0"/>
              <a:buChar char="•"/>
            </a:pPr>
            <a:r>
              <a:rPr lang="en-US" sz="1200" dirty="0" smtClean="0">
                <a:solidFill>
                  <a:schemeClr val="tx1"/>
                </a:solidFill>
                <a:ea typeface="ＭＳ Ｐゴシック" charset="0"/>
              </a:rPr>
              <a:t>Route maps are critical to BGP because they are the main component in modifying a unique routing policy on a neighbor-by-neighbor basis.</a:t>
            </a:r>
          </a:p>
          <a:p>
            <a:pPr marL="380990" indent="-380990" algn="just">
              <a:buFont typeface="Arial" panose="020B0604020202020204" pitchFamily="34" charset="0"/>
              <a:buChar char="•"/>
            </a:pPr>
            <a:endParaRPr lang="en-US" sz="1200" dirty="0" smtClean="0">
              <a:solidFill>
                <a:schemeClr val="tx1"/>
              </a:solidFill>
              <a:ea typeface="ＭＳ Ｐゴシック" charset="0"/>
            </a:endParaRPr>
          </a:p>
          <a:p>
            <a:pPr marL="380990" indent="-380990" algn="just">
              <a:buFont typeface="Arial" panose="020B0604020202020204" pitchFamily="34" charset="0"/>
              <a:buChar char="•"/>
            </a:pPr>
            <a:r>
              <a:rPr lang="en-US" sz="1200" dirty="0" smtClean="0">
                <a:solidFill>
                  <a:schemeClr val="tx1"/>
                </a:solidFill>
                <a:ea typeface="ＭＳ Ｐゴシック" charset="0"/>
              </a:rPr>
              <a:t>While</a:t>
            </a:r>
            <a:r>
              <a:rPr lang="en-US" sz="1200" baseline="0" dirty="0" smtClean="0">
                <a:solidFill>
                  <a:schemeClr val="tx1"/>
                </a:solidFill>
                <a:ea typeface="ＭＳ Ｐゴシック" charset="0"/>
              </a:rPr>
              <a:t> configuring</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1200" dirty="0" smtClean="0">
                <a:solidFill>
                  <a:schemeClr val="tx1"/>
                </a:solidFill>
              </a:rPr>
              <a:t>If a processing action is not provided, the default value permit is used.</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1200" dirty="0" smtClean="0">
                <a:solidFill>
                  <a:schemeClr val="tx1"/>
                </a:solidFill>
              </a:rPr>
              <a:t>If a sequence number is not provided, the sequence number is incremented by 10 automatically.</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1200" dirty="0" smtClean="0">
                <a:solidFill>
                  <a:schemeClr val="tx1"/>
                </a:solidFill>
              </a:rPr>
              <a:t>If a matching statement is not included, an implied all prefixes is associated with the statement.</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1200" dirty="0" smtClean="0">
                <a:solidFill>
                  <a:schemeClr val="tx1"/>
                </a:solidFill>
              </a:rPr>
              <a:t>Processing within a route map stops after all optional actions have processed (if configured) after matching a conditional matching criterion.</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endParaRPr lang="en-US" sz="1200" dirty="0" smtClean="0">
              <a:solidFill>
                <a:schemeClr val="tx1"/>
              </a:solidFill>
            </a:endParaRPr>
          </a:p>
          <a:p>
            <a:pPr marL="380990" indent="-380990" algn="just">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9533586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9768769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23311646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30431133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2522134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9693512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9093131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26670388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2767406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283087190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7182005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29893086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10734125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350929490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214121257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346764076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56506320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327459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3" y="1797051"/>
            <a:ext cx="11040076" cy="4098595"/>
          </a:xfrm>
          <a:prstGeom prst="rect">
            <a:avLst/>
          </a:prstGeom>
        </p:spPr>
        <p:txBody>
          <a:bodyPr lIns="91420" tIns="45710" rIns="91420" bIns="4571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3789852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3/18/2021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image" Target="../media/image25.png"/></Relationships>
</file>

<file path=ppt/slides/_rels/slide3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4.xml"/><Relationship Id="rId4" Type="http://schemas.openxmlformats.org/officeDocument/2006/relationships/image" Target="../media/image28.png"/></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1.xml"/><Relationship Id="rId1" Type="http://schemas.openxmlformats.org/officeDocument/2006/relationships/slideLayout" Target="../slideLayouts/slideLayout4.xml"/><Relationship Id="rId4" Type="http://schemas.openxmlformats.org/officeDocument/2006/relationships/image" Target="../media/image30.png"/></Relationships>
</file>

<file path=ppt/slides/_rels/slide3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p:txBody>
          <a:bodyPr/>
          <a:lstStyle/>
          <a:p>
            <a:r>
              <a:rPr lang="en-US" sz="4000" dirty="0" smtClean="0"/>
              <a:t>BGP – </a:t>
            </a:r>
            <a:r>
              <a:rPr lang="en-US" sz="4000" dirty="0"/>
              <a:t>Part </a:t>
            </a:r>
            <a:r>
              <a:rPr lang="en-US" sz="4000" dirty="0" smtClean="0"/>
              <a:t>3</a:t>
            </a:r>
            <a:r>
              <a:rPr lang="en-GB" dirty="0"/>
              <a:t/>
            </a:r>
            <a:br>
              <a:rPr lang="en-GB" dirty="0"/>
            </a:b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smtClean="0"/>
          </a:p>
          <a:p>
            <a:endParaRPr lang="en-GB" dirty="0"/>
          </a:p>
          <a:p>
            <a:endParaRPr lang="en-GB" dirty="0" smtClean="0"/>
          </a:p>
          <a:p>
            <a:endParaRPr lang="en-GB" dirty="0"/>
          </a:p>
          <a:p>
            <a:endParaRPr lang="en-GB" dirty="0" smtClean="0"/>
          </a:p>
          <a:p>
            <a:r>
              <a:rPr lang="en-GB" dirty="0" smtClean="0"/>
              <a:t>Enterprise </a:t>
            </a:r>
            <a:r>
              <a:rPr lang="en-GB" dirty="0"/>
              <a:t>Core Networking</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i="1" dirty="0" smtClean="0"/>
              <a:t>(ACCA7029)</a:t>
            </a:r>
          </a:p>
          <a:p>
            <a:r>
              <a:rPr lang="en-GB" dirty="0" smtClean="0"/>
              <a:t>Applied Computing - WISA</a:t>
            </a:r>
            <a:endParaRPr lang="en-GB" dirty="0"/>
          </a:p>
          <a:p>
            <a:endParaRPr lang="en-GB" dirty="0"/>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p:txBody>
          <a:bodyPr/>
          <a:lstStyle/>
          <a:p>
            <a:r>
              <a:rPr lang="en-GB" b="1" dirty="0" smtClean="0"/>
              <a:t>Objectives</a:t>
            </a:r>
          </a:p>
          <a:p>
            <a:r>
              <a:rPr lang="en-GB" b="1" i="1" dirty="0" smtClean="0"/>
              <a:t>Part 1 &amp; 2</a:t>
            </a:r>
            <a:endParaRPr lang="en-GB" b="1" i="1" dirty="0"/>
          </a:p>
          <a:p>
            <a:pPr marL="457200" indent="-457200">
              <a:buFont typeface="Wingdings" panose="05000000000000000000" pitchFamily="2" charset="2"/>
              <a:buChar char="Ø"/>
            </a:pPr>
            <a:r>
              <a:rPr lang="en-US" b="1" i="1" dirty="0"/>
              <a:t>BGP Fundamentals, </a:t>
            </a:r>
            <a:endParaRPr lang="en-US" b="1" i="1" dirty="0" smtClean="0"/>
          </a:p>
          <a:p>
            <a:pPr marL="457200" indent="-457200">
              <a:buFont typeface="Wingdings" panose="05000000000000000000" pitchFamily="2" charset="2"/>
              <a:buChar char="Ø"/>
            </a:pPr>
            <a:r>
              <a:rPr lang="en-US" b="1" i="1" dirty="0" smtClean="0"/>
              <a:t>Route </a:t>
            </a:r>
            <a:r>
              <a:rPr lang="en-US" b="1" i="1" dirty="0"/>
              <a:t>Summarization</a:t>
            </a:r>
          </a:p>
          <a:p>
            <a:pPr marL="457200" indent="-457200">
              <a:buFont typeface="Wingdings" panose="05000000000000000000" pitchFamily="2" charset="2"/>
              <a:buChar char="Ø"/>
            </a:pPr>
            <a:r>
              <a:rPr lang="en-US" b="1" i="1" dirty="0"/>
              <a:t>Multiprotocol BGP for IPv6</a:t>
            </a:r>
            <a:endParaRPr lang="en-GB" b="1" i="1" dirty="0"/>
          </a:p>
          <a:p>
            <a:pPr marL="457200" indent="-457200">
              <a:buFont typeface="Wingdings" panose="05000000000000000000" pitchFamily="2" charset="2"/>
              <a:buChar char="Ø"/>
            </a:pPr>
            <a:r>
              <a:rPr lang="en-US" b="1" i="1" dirty="0" smtClean="0"/>
              <a:t>Basic </a:t>
            </a:r>
            <a:r>
              <a:rPr lang="en-US" b="1" i="1" dirty="0"/>
              <a:t>BGP </a:t>
            </a:r>
            <a:r>
              <a:rPr lang="en-US" b="1" i="1" dirty="0" smtClean="0"/>
              <a:t>Configuration</a:t>
            </a:r>
          </a:p>
          <a:p>
            <a:r>
              <a:rPr lang="en-GB" b="1" i="1" dirty="0"/>
              <a:t>Part 3</a:t>
            </a:r>
            <a:endParaRPr lang="en-US" b="1" i="1" dirty="0" smtClean="0"/>
          </a:p>
          <a:p>
            <a:pPr marL="457200" indent="-457200">
              <a:buFont typeface="Wingdings" panose="05000000000000000000" pitchFamily="2" charset="2"/>
              <a:buChar char="Ø"/>
            </a:pPr>
            <a:r>
              <a:rPr lang="en-US" b="1" i="1" dirty="0" smtClean="0"/>
              <a:t>Advanced BGP Concepts</a:t>
            </a:r>
          </a:p>
          <a:p>
            <a:endParaRPr lang="en-GB" b="1" i="1" dirty="0" smtClean="0"/>
          </a:p>
          <a:p>
            <a:endParaRPr lang="en-US" b="1" i="1" dirty="0"/>
          </a:p>
        </p:txBody>
      </p:sp>
      <p:sp>
        <p:nvSpPr>
          <p:cNvPr id="4" name="Rectangle 3"/>
          <p:cNvSpPr/>
          <p:nvPr/>
        </p:nvSpPr>
        <p:spPr>
          <a:xfrm>
            <a:off x="6467151" y="2941410"/>
            <a:ext cx="5152571" cy="923330"/>
          </a:xfrm>
          <a:prstGeom prst="rect">
            <a:avLst/>
          </a:prstGeom>
        </p:spPr>
        <p:txBody>
          <a:bodyPr wrap="square">
            <a:spAutoFit/>
          </a:bodyPr>
          <a:lstStyle/>
          <a:p>
            <a:pPr algn="just">
              <a:spcBef>
                <a:spcPts val="0"/>
              </a:spcBef>
            </a:pPr>
            <a:r>
              <a:rPr lang="en-US" i="1" dirty="0">
                <a:solidFill>
                  <a:schemeClr val="tx1">
                    <a:lumMod val="50000"/>
                  </a:schemeClr>
                </a:solidFill>
              </a:rPr>
              <a:t>We will </a:t>
            </a:r>
            <a:r>
              <a:rPr lang="en-US" i="1" dirty="0" smtClean="0">
                <a:solidFill>
                  <a:schemeClr val="tx1">
                    <a:lumMod val="50000"/>
                  </a:schemeClr>
                </a:solidFill>
              </a:rPr>
              <a:t>talk about </a:t>
            </a:r>
            <a:r>
              <a:rPr lang="en-US" i="1" dirty="0" err="1" smtClean="0">
                <a:solidFill>
                  <a:schemeClr val="tx1">
                    <a:lumMod val="50000"/>
                  </a:schemeClr>
                </a:solidFill>
              </a:rPr>
              <a:t>Multihoming</a:t>
            </a:r>
            <a:r>
              <a:rPr lang="en-US" i="1" dirty="0" smtClean="0">
                <a:solidFill>
                  <a:schemeClr val="tx1">
                    <a:lumMod val="50000"/>
                  </a:schemeClr>
                </a:solidFill>
              </a:rPr>
              <a:t>, Conditional Matching, Route Maps, Route Filtering and Manipulation, BGP Communities and Path Selection</a:t>
            </a: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BGP Multihoming</a:t>
            </a:r>
            <a:r>
              <a:rPr lang="en-US" dirty="0"/>
              <a:t/>
            </a:r>
            <a:br>
              <a:rPr lang="en-US" dirty="0"/>
            </a:br>
            <a:r>
              <a:rPr lang="en-US" sz="3200" dirty="0" smtClean="0"/>
              <a:t>Introduction</a:t>
            </a:r>
            <a:endParaRPr lang="en-US" sz="32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5429" y="975784"/>
            <a:ext cx="11464212" cy="5013169"/>
          </a:xfrm>
        </p:spPr>
        <p:txBody>
          <a:bodyPr/>
          <a:lstStyle/>
          <a:p>
            <a:pPr marL="380990" indent="-380990" algn="just">
              <a:buFont typeface="Wingdings" panose="05000000000000000000" pitchFamily="2" charset="2"/>
              <a:buChar char="§"/>
            </a:pPr>
            <a:r>
              <a:rPr lang="en-US" sz="2000" dirty="0">
                <a:solidFill>
                  <a:schemeClr val="tx1"/>
                </a:solidFill>
              </a:rPr>
              <a:t>An organization must incorporate redundancies in the network architecture to ensure that there are not any single points of failure (SPOF).</a:t>
            </a:r>
          </a:p>
          <a:p>
            <a:pPr marL="380990" indent="-380990" algn="just">
              <a:buFont typeface="Wingdings" panose="05000000000000000000" pitchFamily="2" charset="2"/>
              <a:buChar char="§"/>
            </a:pPr>
            <a:r>
              <a:rPr lang="en-US" sz="2000" dirty="0">
                <a:solidFill>
                  <a:schemeClr val="tx1"/>
                </a:solidFill>
                <a:ea typeface="ＭＳ Ｐゴシック" charset="0"/>
              </a:rPr>
              <a:t>The simplest method of providing redundancy is to provide a second circuit.</a:t>
            </a:r>
          </a:p>
          <a:p>
            <a:pPr marL="380990" indent="-380990" algn="just">
              <a:buFont typeface="Wingdings" panose="05000000000000000000" pitchFamily="2" charset="2"/>
              <a:buChar char="§"/>
            </a:pPr>
            <a:r>
              <a:rPr lang="en-US" sz="2000" dirty="0">
                <a:solidFill>
                  <a:schemeClr val="tx1"/>
                </a:solidFill>
                <a:ea typeface="ＭＳ Ｐゴシック" charset="0"/>
              </a:rPr>
              <a:t>Adding a second circuit and establishing a second BGP session is known as BGP </a:t>
            </a:r>
            <a:r>
              <a:rPr lang="en-US" sz="2000" dirty="0" err="1">
                <a:solidFill>
                  <a:schemeClr val="tx1"/>
                </a:solidFill>
                <a:ea typeface="ＭＳ Ｐゴシック" charset="0"/>
              </a:rPr>
              <a:t>multihoming</a:t>
            </a:r>
            <a:r>
              <a:rPr lang="en-US" sz="2000" dirty="0">
                <a:solidFill>
                  <a:schemeClr val="tx1"/>
                </a:solidFill>
                <a:ea typeface="ＭＳ Ｐゴシック" charset="0"/>
              </a:rPr>
              <a:t>.</a:t>
            </a:r>
          </a:p>
        </p:txBody>
      </p:sp>
      <p:sp>
        <p:nvSpPr>
          <p:cNvPr id="6" name="Content Placeholder 3">
            <a:extLst>
              <a:ext uri="{FF2B5EF4-FFF2-40B4-BE49-F238E27FC236}">
                <a16:creationId xmlns:a16="http://schemas.microsoft.com/office/drawing/2014/main" id="{50693879-5816-3444-9D50-A12F1F37F5DE}"/>
              </a:ext>
            </a:extLst>
          </p:cNvPr>
          <p:cNvSpPr txBox="1">
            <a:spLocks/>
          </p:cNvSpPr>
          <p:nvPr/>
        </p:nvSpPr>
        <p:spPr>
          <a:xfrm>
            <a:off x="514739" y="2550973"/>
            <a:ext cx="8154955" cy="3005277"/>
          </a:xfrm>
          <a:prstGeom prst="rect">
            <a:avLst/>
          </a:prstGeom>
        </p:spPr>
        <p:txBody>
          <a:bodyPr vert="horz" lIns="91420" tIns="45710" rIns="91420" bIns="45710" rtlCol="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l" defTabSz="912261" fontAlgn="base">
              <a:spcBef>
                <a:spcPts val="800"/>
              </a:spcBef>
              <a:spcAft>
                <a:spcPts val="800"/>
              </a:spcAft>
              <a:buClr>
                <a:schemeClr val="tx2"/>
              </a:buClr>
              <a:buSzPct val="90000"/>
            </a:pPr>
            <a:r>
              <a:rPr lang="en-US" sz="2000" dirty="0" smtClean="0">
                <a:solidFill>
                  <a:srgbClr val="000000"/>
                </a:solidFill>
              </a:rPr>
              <a:t>By using a different SP, if one SP has problems in its network, network traffic can still flow across the other SP. In addition, adding more SPs means traffic can select an optimal path between devices due to the BGP best-path algorithm</a:t>
            </a:r>
          </a:p>
          <a:p>
            <a:pPr marL="0" indent="0" algn="l" defTabSz="912261" fontAlgn="base">
              <a:spcBef>
                <a:spcPts val="800"/>
              </a:spcBef>
              <a:spcAft>
                <a:spcPts val="800"/>
              </a:spcAft>
              <a:buClr>
                <a:schemeClr val="tx2"/>
              </a:buClr>
              <a:buSzPct val="90000"/>
            </a:pPr>
            <a:r>
              <a:rPr lang="en-US" sz="2000" b="1" dirty="0" smtClean="0">
                <a:solidFill>
                  <a:srgbClr val="000000"/>
                </a:solidFill>
              </a:rPr>
              <a:t>Scenario 1: </a:t>
            </a:r>
            <a:r>
              <a:rPr lang="en-US" sz="2000" dirty="0" smtClean="0">
                <a:solidFill>
                  <a:srgbClr val="000000"/>
                </a:solidFill>
              </a:rPr>
              <a:t>Same SP. This design accounts for link failures. However, a failure on either router or within SP1’s network results in a network failure.</a:t>
            </a:r>
          </a:p>
          <a:p>
            <a:pPr marL="0" indent="0" algn="l" defTabSz="912261" fontAlgn="base">
              <a:spcBef>
                <a:spcPts val="800"/>
              </a:spcBef>
              <a:spcAft>
                <a:spcPts val="800"/>
              </a:spcAft>
              <a:buClr>
                <a:schemeClr val="tx2"/>
              </a:buClr>
              <a:buSzPct val="90000"/>
            </a:pPr>
            <a:r>
              <a:rPr lang="en-US" sz="2000" b="1" dirty="0" smtClean="0">
                <a:solidFill>
                  <a:srgbClr val="000000"/>
                </a:solidFill>
              </a:rPr>
              <a:t>Scenario 2: </a:t>
            </a:r>
            <a:r>
              <a:rPr lang="en-US" sz="2000" dirty="0" smtClean="0">
                <a:solidFill>
                  <a:srgbClr val="000000"/>
                </a:solidFill>
              </a:rPr>
              <a:t>Same SP. This design accounts for link failures, However, a failure on R1 or within SP1’s network results in a network failure.</a:t>
            </a:r>
            <a:endParaRPr lang="en-US" sz="2000" dirty="0">
              <a:solidFill>
                <a:srgbClr val="000000"/>
              </a:solidFill>
            </a:endParaRPr>
          </a:p>
        </p:txBody>
      </p:sp>
      <p:pic>
        <p:nvPicPr>
          <p:cNvPr id="9" name="Picture 8" descr="A close up of a logo&#10;&#10;Description automatically generated">
            <a:extLst>
              <a:ext uri="{FF2B5EF4-FFF2-40B4-BE49-F238E27FC236}">
                <a16:creationId xmlns:a16="http://schemas.microsoft.com/office/drawing/2014/main" id="{CF008042-E0C8-47DA-9D19-FAEC7F42751D}"/>
              </a:ext>
            </a:extLst>
          </p:cNvPr>
          <p:cNvPicPr>
            <a:picLocks noChangeAspect="1"/>
          </p:cNvPicPr>
          <p:nvPr/>
        </p:nvPicPr>
        <p:blipFill rotWithShape="1">
          <a:blip r:embed="rId3"/>
          <a:srcRect r="60363" b="9546"/>
          <a:stretch/>
        </p:blipFill>
        <p:spPr>
          <a:xfrm>
            <a:off x="8908666" y="2722227"/>
            <a:ext cx="2880877" cy="2745123"/>
          </a:xfrm>
          <a:prstGeom prst="rect">
            <a:avLst/>
          </a:prstGeom>
        </p:spPr>
      </p:pic>
    </p:spTree>
    <p:extLst>
      <p:ext uri="{BB962C8B-B14F-4D97-AF65-F5344CB8AC3E}">
        <p14:creationId xmlns:p14="http://schemas.microsoft.com/office/powerpoint/2010/main" val="148441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BGP Multihoming</a:t>
            </a:r>
            <a:r>
              <a:rPr lang="en-US" dirty="0"/>
              <a:t/>
            </a:r>
            <a:br>
              <a:rPr lang="en-US" dirty="0"/>
            </a:br>
            <a:r>
              <a:rPr lang="en-US" sz="3200" dirty="0"/>
              <a:t>Resiliency in Service Providers</a:t>
            </a:r>
          </a:p>
        </p:txBody>
      </p:sp>
      <p:sp>
        <p:nvSpPr>
          <p:cNvPr id="7" name="Content Placeholder 3">
            <a:extLst>
              <a:ext uri="{FF2B5EF4-FFF2-40B4-BE49-F238E27FC236}">
                <a16:creationId xmlns:a16="http://schemas.microsoft.com/office/drawing/2014/main" id="{62CCDC51-A762-43F9-B166-5DC44C6147B2}"/>
              </a:ext>
            </a:extLst>
          </p:cNvPr>
          <p:cNvSpPr txBox="1">
            <a:spLocks/>
          </p:cNvSpPr>
          <p:nvPr/>
        </p:nvSpPr>
        <p:spPr>
          <a:xfrm>
            <a:off x="152400" y="975785"/>
            <a:ext cx="7937500" cy="2446866"/>
          </a:xfrm>
          <a:prstGeom prst="rect">
            <a:avLst/>
          </a:prstGeom>
        </p:spPr>
        <p:txBody>
          <a:bodyPr lIns="121893" tIns="60947" rIns="121893" bIns="60947">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just" defTabSz="912261" fontAlgn="base">
              <a:spcBef>
                <a:spcPts val="800"/>
              </a:spcBef>
              <a:spcAft>
                <a:spcPts val="800"/>
              </a:spcAft>
              <a:buClr>
                <a:schemeClr val="tx2"/>
              </a:buClr>
              <a:buSzPct val="90000"/>
            </a:pPr>
            <a:r>
              <a:rPr lang="en-US" sz="1933" b="1" dirty="0">
                <a:solidFill>
                  <a:srgbClr val="000000"/>
                </a:solidFill>
              </a:rPr>
              <a:t>Scenario 3: </a:t>
            </a:r>
            <a:r>
              <a:rPr lang="en-US" sz="1933" dirty="0">
                <a:solidFill>
                  <a:srgbClr val="000000"/>
                </a:solidFill>
              </a:rPr>
              <a:t>Different SPs. This design accounts for link failures and failures in either SP’s network, and it can optimize routing traffic. However, a failure on R1 results in a network failure.</a:t>
            </a:r>
          </a:p>
          <a:p>
            <a:pPr marL="0" indent="0" algn="just" defTabSz="912261" fontAlgn="base">
              <a:spcBef>
                <a:spcPts val="800"/>
              </a:spcBef>
              <a:spcAft>
                <a:spcPts val="800"/>
              </a:spcAft>
              <a:buClr>
                <a:schemeClr val="tx2"/>
              </a:buClr>
              <a:buSzPct val="90000"/>
            </a:pPr>
            <a:r>
              <a:rPr lang="en-US" sz="1933" b="1" dirty="0">
                <a:solidFill>
                  <a:srgbClr val="000000"/>
                </a:solidFill>
              </a:rPr>
              <a:t>Scenario 4: </a:t>
            </a:r>
            <a:r>
              <a:rPr lang="en-US" sz="1933" dirty="0">
                <a:solidFill>
                  <a:srgbClr val="000000"/>
                </a:solidFill>
              </a:rPr>
              <a:t>Different SPs. Design accounts for link failures and failures in either SP’s network, and it can optimize routing traffic. Also it accounts for network failure on the interior Network by having R1 and R2 form an iBGP session with each other. </a:t>
            </a:r>
          </a:p>
        </p:txBody>
      </p:sp>
      <p:pic>
        <p:nvPicPr>
          <p:cNvPr id="8" name="Picture 7" descr="A close up of a logo&#10;&#10;Description automatically generated">
            <a:extLst>
              <a:ext uri="{FF2B5EF4-FFF2-40B4-BE49-F238E27FC236}">
                <a16:creationId xmlns:a16="http://schemas.microsoft.com/office/drawing/2014/main" id="{CF008042-E0C8-47DA-9D19-FAEC7F42751D}"/>
              </a:ext>
            </a:extLst>
          </p:cNvPr>
          <p:cNvPicPr>
            <a:picLocks noChangeAspect="1"/>
          </p:cNvPicPr>
          <p:nvPr/>
        </p:nvPicPr>
        <p:blipFill rotWithShape="1">
          <a:blip r:embed="rId3"/>
          <a:srcRect l="39359" b="8813"/>
          <a:stretch/>
        </p:blipFill>
        <p:spPr>
          <a:xfrm>
            <a:off x="8026400" y="658007"/>
            <a:ext cx="3867076" cy="2428093"/>
          </a:xfrm>
          <a:prstGeom prst="rect">
            <a:avLst/>
          </a:prstGeom>
        </p:spPr>
      </p:pic>
    </p:spTree>
    <p:extLst>
      <p:ext uri="{BB962C8B-B14F-4D97-AF65-F5344CB8AC3E}">
        <p14:creationId xmlns:p14="http://schemas.microsoft.com/office/powerpoint/2010/main" val="3931153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2"/>
            <a:ext cx="11127317" cy="975781"/>
          </a:xfrm>
        </p:spPr>
        <p:txBody>
          <a:bodyPr/>
          <a:lstStyle/>
          <a:p>
            <a:r>
              <a:rPr lang="en-US" sz="2133" dirty="0"/>
              <a:t>BGP Multihoming</a:t>
            </a:r>
            <a:r>
              <a:rPr lang="en-US" sz="3200" dirty="0"/>
              <a:t/>
            </a:r>
            <a:br>
              <a:rPr lang="en-US" sz="3200" dirty="0"/>
            </a:br>
            <a:r>
              <a:rPr lang="en-US" sz="3200" dirty="0"/>
              <a:t>Internet Transit Routing</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87985" y="877939"/>
            <a:ext cx="5917705" cy="4284611"/>
          </a:xfrm>
        </p:spPr>
        <p:txBody>
          <a:bodyPr/>
          <a:lstStyle/>
          <a:p>
            <a:pPr marL="0" indent="0" algn="just" defTabSz="912261" fontAlgn="base">
              <a:spcBef>
                <a:spcPts val="800"/>
              </a:spcBef>
              <a:spcAft>
                <a:spcPts val="800"/>
              </a:spcAft>
              <a:buClr>
                <a:schemeClr val="tx2"/>
              </a:buClr>
              <a:buSzPct val="90000"/>
            </a:pPr>
            <a:r>
              <a:rPr lang="en-US" sz="1867" dirty="0">
                <a:solidFill>
                  <a:srgbClr val="000000"/>
                </a:solidFill>
              </a:rPr>
              <a:t>Using BGP to connect with more than one SP, runs the risk of the autonomous system (AS) becoming a transit AS. </a:t>
            </a:r>
          </a:p>
          <a:p>
            <a:pPr marL="0" indent="0" algn="just" defTabSz="912261" fontAlgn="base">
              <a:spcBef>
                <a:spcPts val="800"/>
              </a:spcBef>
              <a:spcAft>
                <a:spcPts val="800"/>
              </a:spcAft>
              <a:buClr>
                <a:schemeClr val="tx2"/>
              </a:buClr>
              <a:buSzPct val="90000"/>
            </a:pPr>
            <a:r>
              <a:rPr lang="en-US" sz="1867" dirty="0">
                <a:solidFill>
                  <a:srgbClr val="000000"/>
                </a:solidFill>
              </a:rPr>
              <a:t>A user that connects to SP3 (AS 300) routes through the enterprise network (AS 500) to reach a server that attaches to SP4 (AS 400) because the AS_Path is much shorter than going through SP1 and SP2’s networks.</a:t>
            </a:r>
          </a:p>
          <a:p>
            <a:pPr marL="0" indent="0" algn="just" defTabSz="912261" fontAlgn="base">
              <a:spcBef>
                <a:spcPts val="800"/>
              </a:spcBef>
              <a:spcAft>
                <a:spcPts val="800"/>
              </a:spcAft>
              <a:buClr>
                <a:schemeClr val="tx2"/>
              </a:buClr>
              <a:buSzPct val="90000"/>
            </a:pPr>
            <a:r>
              <a:rPr lang="en-US" sz="1867" dirty="0">
                <a:solidFill>
                  <a:srgbClr val="000000"/>
                </a:solidFill>
              </a:rPr>
              <a:t>The AS 500 network is providing transit routing to everyone on the Internet, which can saturate AS 500’s peering links. </a:t>
            </a:r>
          </a:p>
          <a:p>
            <a:pPr marL="0" indent="0" algn="just" defTabSz="912261" fontAlgn="base">
              <a:spcBef>
                <a:spcPts val="800"/>
              </a:spcBef>
              <a:spcAft>
                <a:spcPts val="800"/>
              </a:spcAft>
              <a:buClr>
                <a:schemeClr val="tx2"/>
              </a:buClr>
              <a:buSzPct val="90000"/>
            </a:pPr>
            <a:r>
              <a:rPr lang="en-US" sz="1867" dirty="0">
                <a:solidFill>
                  <a:srgbClr val="000000"/>
                </a:solidFill>
              </a:rPr>
              <a:t>Instead of using the default BGP routing policy transit routing can be avoided by applying outbound BGP route policies that only allow for local BGP routes to be advertised to other autonomous systems.</a:t>
            </a:r>
          </a:p>
        </p:txBody>
      </p:sp>
      <p:pic>
        <p:nvPicPr>
          <p:cNvPr id="7" name="Picture 6" descr="A close up of a logo&#10;&#10;Description automatically generated">
            <a:extLst>
              <a:ext uri="{FF2B5EF4-FFF2-40B4-BE49-F238E27FC236}">
                <a16:creationId xmlns:a16="http://schemas.microsoft.com/office/drawing/2014/main" id="{F28D8A1B-7D92-448D-B7F2-C6B56A3F68B3}"/>
              </a:ext>
            </a:extLst>
          </p:cNvPr>
          <p:cNvPicPr>
            <a:picLocks noChangeAspect="1"/>
          </p:cNvPicPr>
          <p:nvPr/>
        </p:nvPicPr>
        <p:blipFill>
          <a:blip r:embed="rId3"/>
          <a:stretch>
            <a:fillRect/>
          </a:stretch>
        </p:blipFill>
        <p:spPr>
          <a:xfrm>
            <a:off x="6093675" y="487892"/>
            <a:ext cx="5998985" cy="4181865"/>
          </a:xfrm>
          <a:prstGeom prst="rect">
            <a:avLst/>
          </a:prstGeom>
        </p:spPr>
      </p:pic>
    </p:spTree>
    <p:extLst>
      <p:ext uri="{BB962C8B-B14F-4D97-AF65-F5344CB8AC3E}">
        <p14:creationId xmlns:p14="http://schemas.microsoft.com/office/powerpoint/2010/main" val="2412265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2"/>
            <a:ext cx="11127317" cy="975781"/>
          </a:xfrm>
        </p:spPr>
        <p:txBody>
          <a:bodyPr/>
          <a:lstStyle/>
          <a:p>
            <a:r>
              <a:rPr lang="en-US" sz="2133" dirty="0"/>
              <a:t>BGP Multihoming</a:t>
            </a:r>
            <a:r>
              <a:rPr lang="en-US" sz="3200" dirty="0"/>
              <a:t/>
            </a:r>
            <a:br>
              <a:rPr lang="en-US" sz="3200" dirty="0"/>
            </a:br>
            <a:r>
              <a:rPr lang="en-US" sz="3200" dirty="0"/>
              <a:t>Branch Transit Routing</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87985" y="877939"/>
            <a:ext cx="6344565" cy="5028408"/>
          </a:xfrm>
        </p:spPr>
        <p:txBody>
          <a:bodyPr/>
          <a:lstStyle/>
          <a:p>
            <a:pPr marL="0" indent="0" algn="just" defTabSz="912261" fontAlgn="base">
              <a:spcBef>
                <a:spcPts val="800"/>
              </a:spcBef>
              <a:spcAft>
                <a:spcPts val="800"/>
              </a:spcAft>
              <a:buClr>
                <a:schemeClr val="tx2"/>
              </a:buClr>
              <a:buSzPct val="90000"/>
            </a:pPr>
            <a:r>
              <a:rPr lang="en-US" sz="1867" dirty="0">
                <a:solidFill>
                  <a:srgbClr val="000000"/>
                </a:solidFill>
              </a:rPr>
              <a:t>Figure 12-3 shows a multihomed design. All the routers are configured to prefer the MPLS SP2 transport over the MPLS SP1 transport (active/passive). </a:t>
            </a:r>
          </a:p>
          <a:p>
            <a:pPr marL="0" indent="0" algn="just" defTabSz="912261" fontAlgn="base">
              <a:spcBef>
                <a:spcPts val="800"/>
              </a:spcBef>
              <a:spcAft>
                <a:spcPts val="800"/>
              </a:spcAft>
              <a:buClr>
                <a:schemeClr val="tx2"/>
              </a:buClr>
              <a:buSzPct val="90000"/>
            </a:pPr>
            <a:r>
              <a:rPr lang="en-US" sz="1867" dirty="0">
                <a:solidFill>
                  <a:srgbClr val="000000"/>
                </a:solidFill>
              </a:rPr>
              <a:t>All the routers peer and advertise all the routes via eBGP to the SP routers. All the routers set the local preference for MPLS SP2 to a higher value to route traffic through it.</a:t>
            </a:r>
          </a:p>
          <a:p>
            <a:pPr marL="0" indent="0" algn="just" defTabSz="912261" fontAlgn="base">
              <a:spcBef>
                <a:spcPts val="800"/>
              </a:spcBef>
              <a:spcAft>
                <a:spcPts val="800"/>
              </a:spcAft>
              <a:buClr>
                <a:schemeClr val="tx2"/>
              </a:buClr>
              <a:buSzPct val="90000"/>
            </a:pPr>
            <a:r>
              <a:rPr lang="en-US" sz="1867" dirty="0">
                <a:solidFill>
                  <a:srgbClr val="000000"/>
                </a:solidFill>
              </a:rPr>
              <a:t>The traffic between the sites uses the preferred SP network (MPLS SP2) in both directions. This simplifies troubleshooting when the traffic flow is symmetric (same path in both directions) as opposed to asymmetric forwarding (a different path for each direction). The path is considered deterministic when the flow between sites is predetermined and predictable.</a:t>
            </a:r>
          </a:p>
        </p:txBody>
      </p:sp>
      <p:pic>
        <p:nvPicPr>
          <p:cNvPr id="7" name="Picture 6">
            <a:extLst>
              <a:ext uri="{FF2B5EF4-FFF2-40B4-BE49-F238E27FC236}">
                <a16:creationId xmlns:a16="http://schemas.microsoft.com/office/drawing/2014/main" id="{F28D8A1B-7D92-448D-B7F2-C6B56A3F68B3}"/>
              </a:ext>
            </a:extLst>
          </p:cNvPr>
          <p:cNvPicPr>
            <a:picLocks noChangeAspect="1"/>
          </p:cNvPicPr>
          <p:nvPr/>
        </p:nvPicPr>
        <p:blipFill>
          <a:blip r:embed="rId3"/>
          <a:srcRect/>
          <a:stretch/>
        </p:blipFill>
        <p:spPr>
          <a:xfrm>
            <a:off x="6432550" y="877939"/>
            <a:ext cx="5640821" cy="4016585"/>
          </a:xfrm>
          <a:prstGeom prst="rect">
            <a:avLst/>
          </a:prstGeom>
        </p:spPr>
      </p:pic>
    </p:spTree>
    <p:extLst>
      <p:ext uri="{BB962C8B-B14F-4D97-AF65-F5344CB8AC3E}">
        <p14:creationId xmlns:p14="http://schemas.microsoft.com/office/powerpoint/2010/main" val="2029587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2"/>
            <a:ext cx="11127317" cy="975781"/>
          </a:xfrm>
        </p:spPr>
        <p:txBody>
          <a:bodyPr/>
          <a:lstStyle/>
          <a:p>
            <a:r>
              <a:rPr lang="en-US" sz="2133" dirty="0"/>
              <a:t>BGP Multihoming</a:t>
            </a:r>
            <a:r>
              <a:rPr lang="en-US" sz="3200" dirty="0"/>
              <a:t/>
            </a:r>
            <a:br>
              <a:rPr lang="en-US" sz="3200" dirty="0"/>
            </a:br>
            <a:r>
              <a:rPr lang="en-US" sz="3200" dirty="0"/>
              <a:t>Branch Transit Routing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87983" y="877939"/>
            <a:ext cx="6369260" cy="5344499"/>
          </a:xfrm>
        </p:spPr>
        <p:txBody>
          <a:bodyPr/>
          <a:lstStyle/>
          <a:p>
            <a:pPr marL="0" indent="0" algn="just" defTabSz="912261" fontAlgn="base">
              <a:spcBef>
                <a:spcPts val="800"/>
              </a:spcBef>
              <a:spcAft>
                <a:spcPts val="800"/>
              </a:spcAft>
              <a:buClr>
                <a:schemeClr val="tx2"/>
              </a:buClr>
              <a:buSzPct val="90000"/>
            </a:pPr>
            <a:r>
              <a:rPr lang="en-US" sz="1867" dirty="0">
                <a:solidFill>
                  <a:srgbClr val="000000"/>
                </a:solidFill>
              </a:rPr>
              <a:t>Figure 12-4 shows a failure scenario with the R41 branch router providing transit connectivity between Site 3 and Site 5. Unplanned transit presents the following issues:</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1867" dirty="0">
                <a:solidFill>
                  <a:srgbClr val="000000"/>
                </a:solidFill>
              </a:rPr>
              <a:t>The transit router’s circuits can become oversaturated.</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1867" dirty="0">
                <a:solidFill>
                  <a:srgbClr val="000000"/>
                </a:solidFill>
              </a:rPr>
              <a:t>The routing patterns can become unpredictable and nondeterministic. In this scenario, traffic from R31 may flow through R41, but the return traffic may take a different return path. This prevents deterministic routing, and complicates troubleshooting.</a:t>
            </a:r>
          </a:p>
          <a:p>
            <a:pPr marL="0" indent="0" algn="just" defTabSz="912261" fontAlgn="base">
              <a:spcBef>
                <a:spcPts val="800"/>
              </a:spcBef>
              <a:spcAft>
                <a:spcPts val="800"/>
              </a:spcAft>
              <a:buClr>
                <a:schemeClr val="tx2"/>
              </a:buClr>
              <a:buSzPct val="90000"/>
            </a:pPr>
            <a:r>
              <a:rPr lang="en-US" sz="1867" dirty="0">
                <a:solidFill>
                  <a:srgbClr val="000000"/>
                </a:solidFill>
              </a:rPr>
              <a:t>Multihomed environments should be configured so that branch routers cannot act as transit routers. Transit routing can be avoided by configuring outbound route filtering at each branch site. Branch sites do not advertise what they learn from the WAN but advertise only networks that face the LAN.</a:t>
            </a:r>
          </a:p>
        </p:txBody>
      </p:sp>
      <p:sp>
        <p:nvSpPr>
          <p:cNvPr id="6" name="Content Placeholder 3">
            <a:extLst>
              <a:ext uri="{FF2B5EF4-FFF2-40B4-BE49-F238E27FC236}">
                <a16:creationId xmlns:a16="http://schemas.microsoft.com/office/drawing/2014/main" id="{74B5EA38-2286-40BF-9400-E083FC2E6F1D}"/>
              </a:ext>
            </a:extLst>
          </p:cNvPr>
          <p:cNvSpPr txBox="1">
            <a:spLocks/>
          </p:cNvSpPr>
          <p:nvPr/>
        </p:nvSpPr>
        <p:spPr>
          <a:xfrm>
            <a:off x="6545226" y="4671483"/>
            <a:ext cx="5360887" cy="1165015"/>
          </a:xfrm>
          <a:prstGeom prst="rect">
            <a:avLst/>
          </a:prstGeom>
        </p:spPr>
        <p:txBody>
          <a:bodyPr lIns="121893" tIns="60947" rIns="121893" bIns="60947">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just" defTabSz="912261" fontAlgn="base">
              <a:spcBef>
                <a:spcPts val="800"/>
              </a:spcBef>
              <a:spcAft>
                <a:spcPts val="800"/>
              </a:spcAft>
              <a:buClr>
                <a:schemeClr val="tx2"/>
              </a:buClr>
              <a:buSzPct val="90000"/>
            </a:pPr>
            <a:r>
              <a:rPr lang="en-US" sz="1867" b="1" dirty="0">
                <a:solidFill>
                  <a:srgbClr val="000000"/>
                </a:solidFill>
              </a:rPr>
              <a:t>Note: </a:t>
            </a:r>
            <a:r>
              <a:rPr lang="en-US" sz="1867" dirty="0">
                <a:solidFill>
                  <a:srgbClr val="000000"/>
                </a:solidFill>
              </a:rPr>
              <a:t>Transit routing at the data center or other planned locations is normal in enterprise designs as they have accounted for the bandwidth.</a:t>
            </a:r>
          </a:p>
        </p:txBody>
      </p:sp>
      <p:pic>
        <p:nvPicPr>
          <p:cNvPr id="7" name="Picture 6">
            <a:extLst>
              <a:ext uri="{FF2B5EF4-FFF2-40B4-BE49-F238E27FC236}">
                <a16:creationId xmlns:a16="http://schemas.microsoft.com/office/drawing/2014/main" id="{F28D8A1B-7D92-448D-B7F2-C6B56A3F68B3}"/>
              </a:ext>
            </a:extLst>
          </p:cNvPr>
          <p:cNvPicPr>
            <a:picLocks noChangeAspect="1"/>
          </p:cNvPicPr>
          <p:nvPr/>
        </p:nvPicPr>
        <p:blipFill>
          <a:blip r:embed="rId3"/>
          <a:srcRect/>
          <a:stretch/>
        </p:blipFill>
        <p:spPr>
          <a:xfrm>
            <a:off x="6593203" y="417961"/>
            <a:ext cx="5598797" cy="3958183"/>
          </a:xfrm>
          <a:prstGeom prst="rect">
            <a:avLst/>
          </a:prstGeom>
        </p:spPr>
      </p:pic>
    </p:spTree>
    <p:extLst>
      <p:ext uri="{BB962C8B-B14F-4D97-AF65-F5344CB8AC3E}">
        <p14:creationId xmlns:p14="http://schemas.microsoft.com/office/powerpoint/2010/main" val="2506435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Conditional Matching</a:t>
            </a:r>
            <a:r>
              <a:rPr lang="en-US" sz="3200" dirty="0"/>
              <a:t/>
            </a:r>
            <a:br>
              <a:rPr lang="en-US" sz="3200" dirty="0"/>
            </a:br>
            <a:r>
              <a:rPr lang="en-US" sz="3200" dirty="0"/>
              <a:t>Access Control Lists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79400" y="975783"/>
            <a:ext cx="11677650" cy="4650318"/>
          </a:xfrm>
        </p:spPr>
        <p:txBody>
          <a:bodyPr/>
          <a:lstStyle/>
          <a:p>
            <a:pPr marL="0" indent="0" algn="just"/>
            <a:r>
              <a:rPr lang="en-US" sz="2000" i="1" dirty="0">
                <a:solidFill>
                  <a:schemeClr val="tx1"/>
                </a:solidFill>
                <a:ea typeface="ＭＳ Ｐゴシック" charset="0"/>
              </a:rPr>
              <a:t>Applying bulk changes to routes on a neighbor-by-neighbor basis (or interface-by-interface basis for IGPs) does not easily allow for tuning of the </a:t>
            </a:r>
            <a:r>
              <a:rPr lang="en-US" sz="2000" i="1" dirty="0" smtClean="0">
                <a:solidFill>
                  <a:schemeClr val="tx1"/>
                </a:solidFill>
                <a:ea typeface="ＭＳ Ｐゴシック" charset="0"/>
              </a:rPr>
              <a:t>network. </a:t>
            </a:r>
            <a:r>
              <a:rPr lang="en-US" sz="2000" dirty="0" smtClean="0">
                <a:solidFill>
                  <a:schemeClr val="tx1"/>
                </a:solidFill>
                <a:ea typeface="ＭＳ Ｐゴシック" charset="0"/>
              </a:rPr>
              <a:t>The </a:t>
            </a:r>
            <a:r>
              <a:rPr lang="en-US" sz="2000" dirty="0">
                <a:solidFill>
                  <a:schemeClr val="tx1"/>
                </a:solidFill>
                <a:ea typeface="ＭＳ Ｐゴシック" charset="0"/>
              </a:rPr>
              <a:t>common techniques used to conditionally match a route—using access control lists (ACLs), prefix lists, regular expressions (regex), and AS path </a:t>
            </a:r>
            <a:r>
              <a:rPr lang="en-US" sz="2000" dirty="0" smtClean="0">
                <a:solidFill>
                  <a:schemeClr val="tx1"/>
                </a:solidFill>
                <a:ea typeface="ＭＳ Ｐゴシック" charset="0"/>
              </a:rPr>
              <a:t>ACLs. </a:t>
            </a:r>
          </a:p>
          <a:p>
            <a:pPr marL="0" indent="0" algn="just"/>
            <a:endParaRPr lang="en-US" sz="1867" dirty="0" smtClean="0">
              <a:solidFill>
                <a:schemeClr val="tx1"/>
              </a:solidFill>
            </a:endParaRPr>
          </a:p>
          <a:p>
            <a:pPr marL="0" indent="0" algn="just"/>
            <a:r>
              <a:rPr lang="en-US" sz="1867" b="1" i="1" dirty="0" smtClean="0">
                <a:solidFill>
                  <a:schemeClr val="tx1"/>
                </a:solidFill>
              </a:rPr>
              <a:t>Originally</a:t>
            </a:r>
            <a:r>
              <a:rPr lang="en-US" sz="1867" b="1" i="1" dirty="0">
                <a:solidFill>
                  <a:schemeClr val="tx1"/>
                </a:solidFill>
              </a:rPr>
              <a:t>, access control lists (ACLs) were intended to filter packets flowing in or out of a network interface, similar to a firewall. Today, ACLs provide packet classification for a variety of features, such as quality of service (QoS), or for identifying networks within routing </a:t>
            </a:r>
            <a:r>
              <a:rPr lang="en-US" sz="1867" b="1" i="1" dirty="0" smtClean="0">
                <a:solidFill>
                  <a:schemeClr val="tx1"/>
                </a:solidFill>
              </a:rPr>
              <a:t>protocols. </a:t>
            </a:r>
            <a:r>
              <a:rPr lang="en-US" sz="1867" dirty="0" smtClean="0">
                <a:solidFill>
                  <a:schemeClr val="tx1"/>
                </a:solidFill>
              </a:rPr>
              <a:t>ACLs </a:t>
            </a:r>
            <a:r>
              <a:rPr lang="en-US" sz="1867" dirty="0">
                <a:solidFill>
                  <a:schemeClr val="tx1"/>
                </a:solidFill>
              </a:rPr>
              <a:t>are classified into two categories Standard and Extended:</a:t>
            </a:r>
          </a:p>
          <a:p>
            <a:pPr marL="342900" indent="-342900" algn="just" defTabSz="912261" fontAlgn="base">
              <a:spcBef>
                <a:spcPts val="800"/>
              </a:spcBef>
              <a:spcAft>
                <a:spcPts val="800"/>
              </a:spcAft>
              <a:buClr>
                <a:schemeClr val="tx2"/>
              </a:buClr>
              <a:buSzPct val="90000"/>
              <a:buFont typeface="Wingdings" panose="05000000000000000000" pitchFamily="2" charset="2"/>
              <a:buChar char="ü"/>
            </a:pPr>
            <a:r>
              <a:rPr lang="en-US" sz="1867" b="1" dirty="0">
                <a:solidFill>
                  <a:schemeClr val="tx1"/>
                </a:solidFill>
              </a:rPr>
              <a:t>Standard ACLs - </a:t>
            </a:r>
            <a:r>
              <a:rPr lang="en-US" sz="1867" dirty="0">
                <a:solidFill>
                  <a:schemeClr val="tx1"/>
                </a:solidFill>
              </a:rPr>
              <a:t>Define packets based solely on the source network.</a:t>
            </a:r>
          </a:p>
          <a:p>
            <a:pPr marL="342900" indent="-342900" algn="just" defTabSz="912261" fontAlgn="base">
              <a:spcBef>
                <a:spcPts val="800"/>
              </a:spcBef>
              <a:spcAft>
                <a:spcPts val="800"/>
              </a:spcAft>
              <a:buClr>
                <a:schemeClr val="tx2"/>
              </a:buClr>
              <a:buSzPct val="90000"/>
              <a:buFont typeface="Wingdings" panose="05000000000000000000" pitchFamily="2" charset="2"/>
              <a:buChar char="ü"/>
            </a:pPr>
            <a:r>
              <a:rPr lang="en-US" sz="1867" b="1" dirty="0">
                <a:solidFill>
                  <a:schemeClr val="tx1"/>
                </a:solidFill>
              </a:rPr>
              <a:t>Extended ACLs - </a:t>
            </a:r>
            <a:r>
              <a:rPr lang="en-US" sz="1867" dirty="0">
                <a:solidFill>
                  <a:schemeClr val="tx1"/>
                </a:solidFill>
              </a:rPr>
              <a:t>Define packets based on source, destination, protocol, port, or a combination of other packet attributes. </a:t>
            </a:r>
          </a:p>
          <a:p>
            <a:pPr marL="342900" indent="-342900" algn="just" defTabSz="912261" fontAlgn="base">
              <a:spcBef>
                <a:spcPts val="800"/>
              </a:spcBef>
              <a:spcAft>
                <a:spcPts val="800"/>
              </a:spcAft>
              <a:buClr>
                <a:schemeClr val="tx2"/>
              </a:buClr>
              <a:buSzPct val="90000"/>
              <a:buFont typeface="Wingdings" panose="05000000000000000000" pitchFamily="2" charset="2"/>
              <a:buChar char="ü"/>
            </a:pPr>
            <a:r>
              <a:rPr lang="en-US" sz="1867" b="1" dirty="0">
                <a:solidFill>
                  <a:schemeClr val="tx1"/>
                </a:solidFill>
              </a:rPr>
              <a:t>Named ACLs - </a:t>
            </a:r>
            <a:r>
              <a:rPr lang="en-US" sz="1867" dirty="0">
                <a:solidFill>
                  <a:schemeClr val="tx1"/>
                </a:solidFill>
              </a:rPr>
              <a:t>provide relevance to the functionality of the ACL, can be used with standard or extended ACLs, and are generally preferred. </a:t>
            </a:r>
            <a:r>
              <a:rPr lang="en-US" sz="1867" dirty="0" smtClean="0">
                <a:solidFill>
                  <a:schemeClr val="tx1"/>
                </a:solidFill>
              </a:rPr>
              <a:t> </a:t>
            </a:r>
            <a:endParaRPr lang="en-US" sz="1867" dirty="0">
              <a:solidFill>
                <a:schemeClr val="tx1"/>
              </a:solidFill>
            </a:endParaRPr>
          </a:p>
          <a:p>
            <a:pPr marL="342900" indent="-342900" algn="just" defTabSz="912261" fontAlgn="base">
              <a:spcBef>
                <a:spcPts val="800"/>
              </a:spcBef>
              <a:spcAft>
                <a:spcPts val="800"/>
              </a:spcAft>
              <a:buClr>
                <a:schemeClr val="tx2"/>
              </a:buClr>
              <a:buSzPct val="90000"/>
              <a:buFont typeface="Wingdings" panose="05000000000000000000" pitchFamily="2" charset="2"/>
              <a:buChar char="§"/>
            </a:pPr>
            <a:endParaRPr lang="en-US" sz="1867" dirty="0">
              <a:solidFill>
                <a:schemeClr val="tx1"/>
              </a:solidFill>
            </a:endParaRPr>
          </a:p>
          <a:p>
            <a:pPr marL="342900" indent="-342900" algn="just" defTabSz="912261" fontAlgn="base">
              <a:spcBef>
                <a:spcPts val="800"/>
              </a:spcBef>
              <a:spcAft>
                <a:spcPts val="800"/>
              </a:spcAft>
              <a:buClr>
                <a:schemeClr val="tx2"/>
              </a:buClr>
              <a:buSzPct val="90000"/>
              <a:buFont typeface="Wingdings" panose="05000000000000000000" pitchFamily="2" charset="2"/>
              <a:buChar char="§"/>
            </a:pPr>
            <a:endParaRPr lang="en-US" sz="1867" dirty="0">
              <a:solidFill>
                <a:schemeClr val="tx1"/>
              </a:solidFill>
            </a:endParaRPr>
          </a:p>
        </p:txBody>
      </p:sp>
    </p:spTree>
    <p:extLst>
      <p:ext uri="{BB962C8B-B14F-4D97-AF65-F5344CB8AC3E}">
        <p14:creationId xmlns:p14="http://schemas.microsoft.com/office/powerpoint/2010/main" val="317449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Conditional Matching</a:t>
            </a:r>
            <a:r>
              <a:rPr lang="en-US" sz="3200" dirty="0"/>
              <a:t/>
            </a:r>
            <a:br>
              <a:rPr lang="en-US" sz="3200" dirty="0"/>
            </a:br>
            <a:r>
              <a:rPr lang="en-US" sz="3200" dirty="0"/>
              <a:t>Standard ACLs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82549" y="874702"/>
            <a:ext cx="12017828" cy="3067899"/>
          </a:xfrm>
        </p:spPr>
        <p:txBody>
          <a:bodyPr/>
          <a:lstStyle/>
          <a:p>
            <a:pPr marL="0" indent="0" algn="just" defTabSz="912261" fontAlgn="base">
              <a:spcBef>
                <a:spcPts val="800"/>
              </a:spcBef>
              <a:spcAft>
                <a:spcPts val="800"/>
              </a:spcAft>
              <a:buClr>
                <a:schemeClr val="tx2"/>
              </a:buClr>
              <a:buSzPct val="90000"/>
            </a:pPr>
            <a:r>
              <a:rPr lang="en-US" sz="2133" dirty="0">
                <a:solidFill>
                  <a:srgbClr val="000000"/>
                </a:solidFill>
              </a:rPr>
              <a:t>Standard ACLS use a numbered entry 1–99, 1300–1999, or a named ACL. The following is the process for defining a standard ACL:</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2133" b="1" dirty="0">
                <a:solidFill>
                  <a:srgbClr val="000000"/>
                </a:solidFill>
              </a:rPr>
              <a:t>Step 1</a:t>
            </a:r>
            <a:r>
              <a:rPr lang="en-US" sz="2133" dirty="0">
                <a:solidFill>
                  <a:srgbClr val="000000"/>
                </a:solidFill>
              </a:rPr>
              <a:t>. Define the ACL by using the command </a:t>
            </a:r>
            <a:r>
              <a:rPr lang="en-US" sz="2133" b="1" dirty="0">
                <a:solidFill>
                  <a:srgbClr val="000000"/>
                </a:solidFill>
              </a:rPr>
              <a:t>ip access-list standard </a:t>
            </a:r>
            <a:r>
              <a:rPr lang="en-US" sz="2133" i="1" dirty="0">
                <a:solidFill>
                  <a:srgbClr val="000000"/>
                </a:solidFill>
              </a:rPr>
              <a:t>{acl-number | acl-name} </a:t>
            </a:r>
            <a:r>
              <a:rPr lang="en-US" sz="2133" dirty="0">
                <a:solidFill>
                  <a:srgbClr val="000000"/>
                </a:solidFill>
              </a:rPr>
              <a:t>and placing the CLI in ACL configuration mode.</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2133" b="1" dirty="0">
                <a:solidFill>
                  <a:srgbClr val="000000"/>
                </a:solidFill>
              </a:rPr>
              <a:t>Step 2</a:t>
            </a:r>
            <a:r>
              <a:rPr lang="en-US" sz="2133" dirty="0">
                <a:solidFill>
                  <a:srgbClr val="000000"/>
                </a:solidFill>
              </a:rPr>
              <a:t>. Configure the specific ACE entry with the command </a:t>
            </a:r>
            <a:r>
              <a:rPr lang="en-US" sz="2133" i="1" dirty="0">
                <a:solidFill>
                  <a:srgbClr val="000000"/>
                </a:solidFill>
              </a:rPr>
              <a:t>[sequence] {</a:t>
            </a:r>
            <a:r>
              <a:rPr lang="en-US" sz="2133" b="1" dirty="0">
                <a:solidFill>
                  <a:srgbClr val="000000"/>
                </a:solidFill>
              </a:rPr>
              <a:t>permit | deny </a:t>
            </a:r>
            <a:r>
              <a:rPr lang="en-US" sz="2133" i="1" dirty="0">
                <a:solidFill>
                  <a:srgbClr val="000000"/>
                </a:solidFill>
              </a:rPr>
              <a:t>} source source-wildcard</a:t>
            </a:r>
            <a:r>
              <a:rPr lang="en-US" sz="2133" dirty="0">
                <a:solidFill>
                  <a:srgbClr val="000000"/>
                </a:solidFill>
              </a:rPr>
              <a:t>. In lieu of using source source-wildcard, the keyword </a:t>
            </a:r>
            <a:r>
              <a:rPr lang="en-US" sz="2133" i="1" dirty="0">
                <a:solidFill>
                  <a:srgbClr val="000000"/>
                </a:solidFill>
              </a:rPr>
              <a:t>any</a:t>
            </a:r>
            <a:r>
              <a:rPr lang="en-US" sz="2133" dirty="0">
                <a:solidFill>
                  <a:srgbClr val="000000"/>
                </a:solidFill>
              </a:rPr>
              <a:t> replaces 0.0.0.0 0.0.0.0, and use of the </a:t>
            </a:r>
            <a:r>
              <a:rPr lang="en-US" sz="2133" i="1" dirty="0">
                <a:solidFill>
                  <a:srgbClr val="000000"/>
                </a:solidFill>
              </a:rPr>
              <a:t>host</a:t>
            </a:r>
            <a:r>
              <a:rPr lang="en-US" sz="2133" dirty="0">
                <a:solidFill>
                  <a:srgbClr val="000000"/>
                </a:solidFill>
              </a:rPr>
              <a:t> keyword refers to a /32 IP address so that the source-wildcard can be omitted.</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endParaRPr lang="en-US" sz="1867" dirty="0">
              <a:solidFill>
                <a:srgbClr val="000000"/>
              </a:solidFill>
            </a:endParaRPr>
          </a:p>
          <a:p>
            <a:pPr marL="380990" indent="-380990" algn="just" defTabSz="912261" fontAlgn="base">
              <a:spcBef>
                <a:spcPts val="800"/>
              </a:spcBef>
              <a:spcAft>
                <a:spcPts val="800"/>
              </a:spcAft>
              <a:buClr>
                <a:schemeClr val="tx2"/>
              </a:buClr>
              <a:buSzPct val="90000"/>
              <a:buFont typeface="Arial" panose="020B0604020202020204" pitchFamily="34" charset="0"/>
              <a:buChar char="•"/>
            </a:pPr>
            <a:endParaRPr lang="en-US" sz="1867" dirty="0">
              <a:solidFill>
                <a:srgbClr val="000000"/>
              </a:solidFill>
            </a:endParaRPr>
          </a:p>
        </p:txBody>
      </p:sp>
      <p:sp>
        <p:nvSpPr>
          <p:cNvPr id="2" name="TextBox 1"/>
          <p:cNvSpPr txBox="1"/>
          <p:nvPr/>
        </p:nvSpPr>
        <p:spPr>
          <a:xfrm>
            <a:off x="4808137" y="3604047"/>
            <a:ext cx="3856761" cy="338554"/>
          </a:xfrm>
          <a:prstGeom prst="rect">
            <a:avLst/>
          </a:prstGeom>
          <a:noFill/>
        </p:spPr>
        <p:txBody>
          <a:bodyPr wrap="none" rtlCol="0">
            <a:spAutoFit/>
          </a:bodyPr>
          <a:lstStyle/>
          <a:p>
            <a:r>
              <a:rPr lang="en-US" sz="1600" b="1" dirty="0"/>
              <a:t>Table 12-2 </a:t>
            </a:r>
            <a:r>
              <a:rPr lang="en-US" sz="1600" dirty="0"/>
              <a:t>Standard ACL-to-Network Entries</a:t>
            </a:r>
          </a:p>
        </p:txBody>
      </p:sp>
      <p:graphicFrame>
        <p:nvGraphicFramePr>
          <p:cNvPr id="5" name="Table 4">
            <a:extLst>
              <a:ext uri="{FF2B5EF4-FFF2-40B4-BE49-F238E27FC236}">
                <a16:creationId xmlns:a16="http://schemas.microsoft.com/office/drawing/2014/main" id="{3F80A476-0C9F-4491-BC16-A98BFB429CD4}"/>
              </a:ext>
            </a:extLst>
          </p:cNvPr>
          <p:cNvGraphicFramePr>
            <a:graphicFrameLocks noGrp="1"/>
          </p:cNvGraphicFramePr>
          <p:nvPr>
            <p:extLst>
              <p:ext uri="{D42A27DB-BD31-4B8C-83A1-F6EECF244321}">
                <p14:modId xmlns:p14="http://schemas.microsoft.com/office/powerpoint/2010/main" val="638628210"/>
              </p:ext>
            </p:extLst>
          </p:nvPr>
        </p:nvGraphicFramePr>
        <p:xfrm>
          <a:off x="1531537" y="3887977"/>
          <a:ext cx="9996474" cy="1762108"/>
        </p:xfrm>
        <a:graphic>
          <a:graphicData uri="http://schemas.openxmlformats.org/drawingml/2006/table">
            <a:tbl>
              <a:tblPr firstRow="1" bandRow="1">
                <a:tableStyleId>{5C22544A-7EE6-4342-B048-85BDC9FD1C3A}</a:tableStyleId>
              </a:tblPr>
              <a:tblGrid>
                <a:gridCol w="4478473">
                  <a:extLst>
                    <a:ext uri="{9D8B030D-6E8A-4147-A177-3AD203B41FA5}">
                      <a16:colId xmlns:a16="http://schemas.microsoft.com/office/drawing/2014/main" val="3133942819"/>
                    </a:ext>
                  </a:extLst>
                </a:gridCol>
                <a:gridCol w="5518001">
                  <a:extLst>
                    <a:ext uri="{9D8B030D-6E8A-4147-A177-3AD203B41FA5}">
                      <a16:colId xmlns:a16="http://schemas.microsoft.com/office/drawing/2014/main" val="2120057216"/>
                    </a:ext>
                  </a:extLst>
                </a:gridCol>
              </a:tblGrid>
              <a:tr h="440527">
                <a:tc>
                  <a:txBody>
                    <a:bodyPr/>
                    <a:lstStyle/>
                    <a:p>
                      <a:r>
                        <a:rPr lang="en-US" sz="1900" dirty="0"/>
                        <a:t>ACE Entry</a:t>
                      </a:r>
                    </a:p>
                  </a:txBody>
                  <a:tcPr marL="108624" marR="108624" marT="54312" marB="54312"/>
                </a:tc>
                <a:tc>
                  <a:txBody>
                    <a:bodyPr/>
                    <a:lstStyle/>
                    <a:p>
                      <a:r>
                        <a:rPr lang="en-US" sz="1900" dirty="0"/>
                        <a:t>Networks</a:t>
                      </a:r>
                    </a:p>
                  </a:txBody>
                  <a:tcPr marL="108624" marR="108624" marT="54312" marB="54312"/>
                </a:tc>
                <a:extLst>
                  <a:ext uri="{0D108BD9-81ED-4DB2-BD59-A6C34878D82A}">
                    <a16:rowId xmlns:a16="http://schemas.microsoft.com/office/drawing/2014/main" val="2640803396"/>
                  </a:ext>
                </a:extLst>
              </a:tr>
              <a:tr h="440527">
                <a:tc>
                  <a:txBody>
                    <a:bodyPr/>
                    <a:lstStyle/>
                    <a:p>
                      <a:r>
                        <a:rPr lang="en-US" sz="1900" dirty="0">
                          <a:solidFill>
                            <a:srgbClr val="000000"/>
                          </a:solidFill>
                        </a:rPr>
                        <a:t>permit any</a:t>
                      </a:r>
                    </a:p>
                  </a:txBody>
                  <a:tcPr marL="108624" marR="108624" marT="54312" marB="54312"/>
                </a:tc>
                <a:tc>
                  <a:txBody>
                    <a:bodyPr/>
                    <a:lstStyle/>
                    <a:p>
                      <a:r>
                        <a:rPr lang="en-US" sz="1900" dirty="0">
                          <a:solidFill>
                            <a:srgbClr val="000000"/>
                          </a:solidFill>
                        </a:rPr>
                        <a:t>Permits all networks</a:t>
                      </a:r>
                    </a:p>
                  </a:txBody>
                  <a:tcPr marL="108624" marR="108624" marT="54312" marB="54312"/>
                </a:tc>
                <a:extLst>
                  <a:ext uri="{0D108BD9-81ED-4DB2-BD59-A6C34878D82A}">
                    <a16:rowId xmlns:a16="http://schemas.microsoft.com/office/drawing/2014/main" val="3303805005"/>
                  </a:ext>
                </a:extLst>
              </a:tr>
              <a:tr h="440527">
                <a:tc>
                  <a:txBody>
                    <a:bodyPr/>
                    <a:lstStyle/>
                    <a:p>
                      <a:r>
                        <a:rPr lang="en-US" sz="1900" dirty="0">
                          <a:solidFill>
                            <a:srgbClr val="000000"/>
                          </a:solidFill>
                        </a:rPr>
                        <a:t>permit 172.16.0.0 0.0.255.255 </a:t>
                      </a:r>
                    </a:p>
                  </a:txBody>
                  <a:tcPr marL="108624" marR="108624" marT="54312" marB="54312"/>
                </a:tc>
                <a:tc>
                  <a:txBody>
                    <a:bodyPr/>
                    <a:lstStyle/>
                    <a:p>
                      <a:r>
                        <a:rPr lang="en-US" sz="1900" dirty="0">
                          <a:solidFill>
                            <a:srgbClr val="000000"/>
                          </a:solidFill>
                        </a:rPr>
                        <a:t>Permits all networks in the 172.16.0.0 range</a:t>
                      </a:r>
                    </a:p>
                  </a:txBody>
                  <a:tcPr marL="108624" marR="108624" marT="54312" marB="54312"/>
                </a:tc>
                <a:extLst>
                  <a:ext uri="{0D108BD9-81ED-4DB2-BD59-A6C34878D82A}">
                    <a16:rowId xmlns:a16="http://schemas.microsoft.com/office/drawing/2014/main" val="1860627843"/>
                  </a:ext>
                </a:extLst>
              </a:tr>
              <a:tr h="440527">
                <a:tc>
                  <a:txBody>
                    <a:bodyPr/>
                    <a:lstStyle/>
                    <a:p>
                      <a:r>
                        <a:rPr lang="en-US" sz="1900" dirty="0">
                          <a:solidFill>
                            <a:srgbClr val="000000"/>
                          </a:solidFill>
                        </a:rPr>
                        <a:t>permit host 192.168.1.1</a:t>
                      </a:r>
                    </a:p>
                  </a:txBody>
                  <a:tcPr marL="108624" marR="108624" marT="54312" marB="54312"/>
                </a:tc>
                <a:tc>
                  <a:txBody>
                    <a:bodyPr/>
                    <a:lstStyle/>
                    <a:p>
                      <a:r>
                        <a:rPr lang="en-US" sz="1900" b="0" i="0" u="none" strike="noStrike" kern="1200" baseline="0" dirty="0">
                          <a:solidFill>
                            <a:srgbClr val="000000"/>
                          </a:solidFill>
                          <a:latin typeface="+mn-lt"/>
                          <a:ea typeface="+mn-ea"/>
                          <a:cs typeface="+mn-cs"/>
                        </a:rPr>
                        <a:t>Permits only the 192.168.1.1/32 network</a:t>
                      </a:r>
                    </a:p>
                  </a:txBody>
                  <a:tcPr marL="108624" marR="108624" marT="54312" marB="54312"/>
                </a:tc>
                <a:extLst>
                  <a:ext uri="{0D108BD9-81ED-4DB2-BD59-A6C34878D82A}">
                    <a16:rowId xmlns:a16="http://schemas.microsoft.com/office/drawing/2014/main" val="2206863053"/>
                  </a:ext>
                </a:extLst>
              </a:tr>
            </a:tbl>
          </a:graphicData>
        </a:graphic>
      </p:graphicFrame>
    </p:spTree>
    <p:extLst>
      <p:ext uri="{BB962C8B-B14F-4D97-AF65-F5344CB8AC3E}">
        <p14:creationId xmlns:p14="http://schemas.microsoft.com/office/powerpoint/2010/main" val="27020249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Conditional Matching</a:t>
            </a:r>
            <a:r>
              <a:rPr lang="en-US" sz="3200" dirty="0"/>
              <a:t/>
            </a:r>
            <a:br>
              <a:rPr lang="en-US" sz="3200" dirty="0"/>
            </a:br>
            <a:r>
              <a:rPr lang="en-US" sz="3200" dirty="0"/>
              <a:t>Extended ACLs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47650" y="825601"/>
            <a:ext cx="11366500" cy="2812176"/>
          </a:xfrm>
        </p:spPr>
        <p:txBody>
          <a:bodyPr/>
          <a:lstStyle/>
          <a:p>
            <a:pPr marL="0" indent="0" algn="just" defTabSz="912261" fontAlgn="base">
              <a:spcBef>
                <a:spcPts val="800"/>
              </a:spcBef>
              <a:spcAft>
                <a:spcPts val="800"/>
              </a:spcAft>
              <a:buClr>
                <a:schemeClr val="tx2"/>
              </a:buClr>
              <a:buSzPct val="90000"/>
            </a:pPr>
            <a:r>
              <a:rPr lang="en-US" sz="1867" dirty="0">
                <a:solidFill>
                  <a:srgbClr val="000000"/>
                </a:solidFill>
              </a:rPr>
              <a:t>Extended ACLs use a numbered entry 100–199, 2000–2699</a:t>
            </a:r>
          </a:p>
          <a:p>
            <a:pPr marL="0" indent="0" algn="just" defTabSz="912261" fontAlgn="base">
              <a:spcBef>
                <a:spcPts val="800"/>
              </a:spcBef>
              <a:spcAft>
                <a:spcPts val="800"/>
              </a:spcAft>
              <a:buClr>
                <a:schemeClr val="tx2"/>
              </a:buClr>
              <a:buSzPct val="90000"/>
            </a:pPr>
            <a:r>
              <a:rPr lang="en-US" sz="1867" dirty="0">
                <a:solidFill>
                  <a:srgbClr val="000000"/>
                </a:solidFill>
              </a:rPr>
              <a:t>The following is the process for defining an extended ACL:</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1867" b="1" dirty="0">
                <a:solidFill>
                  <a:srgbClr val="000000"/>
                </a:solidFill>
              </a:rPr>
              <a:t>Step 1.</a:t>
            </a:r>
            <a:r>
              <a:rPr lang="en-US" sz="1867" dirty="0">
                <a:solidFill>
                  <a:srgbClr val="000000"/>
                </a:solidFill>
              </a:rPr>
              <a:t> Define the ACL by using the command </a:t>
            </a:r>
            <a:r>
              <a:rPr lang="en-US" sz="1867" b="1" dirty="0">
                <a:solidFill>
                  <a:srgbClr val="000000"/>
                </a:solidFill>
              </a:rPr>
              <a:t>ip access-list extended</a:t>
            </a:r>
            <a:r>
              <a:rPr lang="en-US" sz="1867" i="1" dirty="0">
                <a:solidFill>
                  <a:srgbClr val="000000"/>
                </a:solidFill>
              </a:rPr>
              <a:t> {acl-number | acl-name} </a:t>
            </a:r>
            <a:r>
              <a:rPr lang="en-US" sz="1867" dirty="0">
                <a:solidFill>
                  <a:srgbClr val="000000"/>
                </a:solidFill>
              </a:rPr>
              <a:t>and placing the CLI in ACL configuration mode.</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1867" b="1" dirty="0">
                <a:solidFill>
                  <a:srgbClr val="000000"/>
                </a:solidFill>
              </a:rPr>
              <a:t>Step 2.</a:t>
            </a:r>
            <a:r>
              <a:rPr lang="en-US" sz="1867" dirty="0">
                <a:solidFill>
                  <a:srgbClr val="000000"/>
                </a:solidFill>
              </a:rPr>
              <a:t> Configure the specific ACE entry with the command </a:t>
            </a:r>
            <a:r>
              <a:rPr lang="en-US" sz="1867" i="1" dirty="0">
                <a:solidFill>
                  <a:srgbClr val="000000"/>
                </a:solidFill>
              </a:rPr>
              <a:t>[sequence] {</a:t>
            </a:r>
            <a:r>
              <a:rPr lang="en-US" sz="1867" b="1" dirty="0">
                <a:solidFill>
                  <a:srgbClr val="000000"/>
                </a:solidFill>
              </a:rPr>
              <a:t>permit | deny</a:t>
            </a:r>
            <a:r>
              <a:rPr lang="en-US" sz="1867" i="1" dirty="0">
                <a:solidFill>
                  <a:srgbClr val="000000"/>
                </a:solidFill>
              </a:rPr>
              <a:t>} protocol source source-wildcard destination destination-wildcard</a:t>
            </a:r>
            <a:r>
              <a:rPr lang="en-US" sz="1867" dirty="0">
                <a:solidFill>
                  <a:srgbClr val="000000"/>
                </a:solidFill>
              </a:rPr>
              <a:t>. The behavior for selecting a network prefix with an extended ACL varies depending on whether the protocol is an IGP (EIGRP, OSPF, or IS-IS) or BGP.</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endParaRPr lang="en-US" sz="1867" dirty="0">
              <a:solidFill>
                <a:srgbClr val="000000"/>
              </a:solidFill>
            </a:endParaRPr>
          </a:p>
        </p:txBody>
      </p:sp>
      <p:graphicFrame>
        <p:nvGraphicFramePr>
          <p:cNvPr id="5" name="Table 4">
            <a:extLst>
              <a:ext uri="{FF2B5EF4-FFF2-40B4-BE49-F238E27FC236}">
                <a16:creationId xmlns:a16="http://schemas.microsoft.com/office/drawing/2014/main" id="{3F80A476-0C9F-4491-BC16-A98BFB429CD4}"/>
              </a:ext>
            </a:extLst>
          </p:cNvPr>
          <p:cNvGraphicFramePr>
            <a:graphicFrameLocks noGrp="1"/>
          </p:cNvGraphicFramePr>
          <p:nvPr>
            <p:extLst>
              <p:ext uri="{D42A27DB-BD31-4B8C-83A1-F6EECF244321}">
                <p14:modId xmlns:p14="http://schemas.microsoft.com/office/powerpoint/2010/main" val="3146122221"/>
              </p:ext>
            </p:extLst>
          </p:nvPr>
        </p:nvGraphicFramePr>
        <p:xfrm>
          <a:off x="758614" y="3739029"/>
          <a:ext cx="10674772" cy="1762108"/>
        </p:xfrm>
        <a:graphic>
          <a:graphicData uri="http://schemas.openxmlformats.org/drawingml/2006/table">
            <a:tbl>
              <a:tblPr firstRow="1" bandRow="1">
                <a:tableStyleId>{5C22544A-7EE6-4342-B048-85BDC9FD1C3A}</a:tableStyleId>
              </a:tblPr>
              <a:tblGrid>
                <a:gridCol w="5129671">
                  <a:extLst>
                    <a:ext uri="{9D8B030D-6E8A-4147-A177-3AD203B41FA5}">
                      <a16:colId xmlns:a16="http://schemas.microsoft.com/office/drawing/2014/main" val="3133942819"/>
                    </a:ext>
                  </a:extLst>
                </a:gridCol>
                <a:gridCol w="5545101">
                  <a:extLst>
                    <a:ext uri="{9D8B030D-6E8A-4147-A177-3AD203B41FA5}">
                      <a16:colId xmlns:a16="http://schemas.microsoft.com/office/drawing/2014/main" val="2120057216"/>
                    </a:ext>
                  </a:extLst>
                </a:gridCol>
              </a:tblGrid>
              <a:tr h="440527">
                <a:tc>
                  <a:txBody>
                    <a:bodyPr/>
                    <a:lstStyle/>
                    <a:p>
                      <a:r>
                        <a:rPr lang="en-US" sz="1900" dirty="0"/>
                        <a:t>ACE Entry</a:t>
                      </a:r>
                    </a:p>
                  </a:txBody>
                  <a:tcPr marL="108624" marR="108624" marT="54312" marB="54312"/>
                </a:tc>
                <a:tc>
                  <a:txBody>
                    <a:bodyPr/>
                    <a:lstStyle/>
                    <a:p>
                      <a:r>
                        <a:rPr lang="en-US" sz="1900" dirty="0"/>
                        <a:t>Networks</a:t>
                      </a:r>
                    </a:p>
                  </a:txBody>
                  <a:tcPr marL="108624" marR="108624" marT="54312" marB="54312"/>
                </a:tc>
                <a:extLst>
                  <a:ext uri="{0D108BD9-81ED-4DB2-BD59-A6C34878D82A}">
                    <a16:rowId xmlns:a16="http://schemas.microsoft.com/office/drawing/2014/main" val="2640803396"/>
                  </a:ext>
                </a:extLst>
              </a:tr>
              <a:tr h="440527">
                <a:tc>
                  <a:txBody>
                    <a:bodyPr/>
                    <a:lstStyle/>
                    <a:p>
                      <a:r>
                        <a:rPr lang="en-US" sz="1900" dirty="0">
                          <a:solidFill>
                            <a:srgbClr val="000000"/>
                          </a:solidFill>
                        </a:rPr>
                        <a:t>permit any</a:t>
                      </a:r>
                    </a:p>
                  </a:txBody>
                  <a:tcPr marL="108624" marR="108624" marT="54312" marB="54312"/>
                </a:tc>
                <a:tc>
                  <a:txBody>
                    <a:bodyPr/>
                    <a:lstStyle/>
                    <a:p>
                      <a:r>
                        <a:rPr lang="en-US" sz="1900" dirty="0">
                          <a:solidFill>
                            <a:srgbClr val="000000"/>
                          </a:solidFill>
                        </a:rPr>
                        <a:t>Permits all networks</a:t>
                      </a:r>
                    </a:p>
                  </a:txBody>
                  <a:tcPr marL="108624" marR="108624" marT="54312" marB="54312"/>
                </a:tc>
                <a:extLst>
                  <a:ext uri="{0D108BD9-81ED-4DB2-BD59-A6C34878D82A}">
                    <a16:rowId xmlns:a16="http://schemas.microsoft.com/office/drawing/2014/main" val="3303805005"/>
                  </a:ext>
                </a:extLst>
              </a:tr>
              <a:tr h="440527">
                <a:tc>
                  <a:txBody>
                    <a:bodyPr/>
                    <a:lstStyle/>
                    <a:p>
                      <a:r>
                        <a:rPr lang="en-US" sz="1900" dirty="0">
                          <a:solidFill>
                            <a:srgbClr val="000000"/>
                          </a:solidFill>
                        </a:rPr>
                        <a:t>permit ip 172.16.0.0 0.0.255.255</a:t>
                      </a:r>
                    </a:p>
                  </a:txBody>
                  <a:tcPr marL="108624" marR="108624" marT="54312" marB="54312"/>
                </a:tc>
                <a:tc>
                  <a:txBody>
                    <a:bodyPr/>
                    <a:lstStyle/>
                    <a:p>
                      <a:r>
                        <a:rPr lang="en-US" sz="1900" dirty="0">
                          <a:solidFill>
                            <a:srgbClr val="000000"/>
                          </a:solidFill>
                        </a:rPr>
                        <a:t>Permits the network 172.16.0.0 range</a:t>
                      </a:r>
                    </a:p>
                  </a:txBody>
                  <a:tcPr marL="108624" marR="108624" marT="54312" marB="54312"/>
                </a:tc>
                <a:extLst>
                  <a:ext uri="{0D108BD9-81ED-4DB2-BD59-A6C34878D82A}">
                    <a16:rowId xmlns:a16="http://schemas.microsoft.com/office/drawing/2014/main" val="1860627843"/>
                  </a:ext>
                </a:extLst>
              </a:tr>
              <a:tr h="440527">
                <a:tc>
                  <a:txBody>
                    <a:bodyPr/>
                    <a:lstStyle/>
                    <a:p>
                      <a:r>
                        <a:rPr lang="en-US" sz="1900" dirty="0">
                          <a:solidFill>
                            <a:srgbClr val="000000"/>
                          </a:solidFill>
                        </a:rPr>
                        <a:t>permit ip host 92.168.1.1</a:t>
                      </a:r>
                    </a:p>
                  </a:txBody>
                  <a:tcPr marL="108624" marR="108624" marT="54312" marB="54312"/>
                </a:tc>
                <a:tc>
                  <a:txBody>
                    <a:bodyPr/>
                    <a:lstStyle/>
                    <a:p>
                      <a:r>
                        <a:rPr lang="en-US" sz="1900" b="0" i="0" u="none" strike="noStrike" kern="1200" baseline="0" dirty="0">
                          <a:solidFill>
                            <a:srgbClr val="000000"/>
                          </a:solidFill>
                          <a:latin typeface="+mn-lt"/>
                          <a:ea typeface="+mn-ea"/>
                          <a:cs typeface="+mn-cs"/>
                        </a:rPr>
                        <a:t>Permits only 192.168.1.1/32</a:t>
                      </a:r>
                    </a:p>
                  </a:txBody>
                  <a:tcPr marL="108624" marR="108624" marT="54312" marB="54312"/>
                </a:tc>
                <a:extLst>
                  <a:ext uri="{0D108BD9-81ED-4DB2-BD59-A6C34878D82A}">
                    <a16:rowId xmlns:a16="http://schemas.microsoft.com/office/drawing/2014/main" val="2206863053"/>
                  </a:ext>
                </a:extLst>
              </a:tr>
            </a:tbl>
          </a:graphicData>
        </a:graphic>
      </p:graphicFrame>
    </p:spTree>
    <p:extLst>
      <p:ext uri="{BB962C8B-B14F-4D97-AF65-F5344CB8AC3E}">
        <p14:creationId xmlns:p14="http://schemas.microsoft.com/office/powerpoint/2010/main" val="1508956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Conditional Matching</a:t>
            </a:r>
            <a:r>
              <a:rPr lang="en-US" sz="3200" dirty="0"/>
              <a:t/>
            </a:r>
            <a:br>
              <a:rPr lang="en-US" sz="3200" dirty="0"/>
            </a:br>
            <a:r>
              <a:rPr lang="en-US" sz="3200" dirty="0"/>
              <a:t>Extended ACL IGP Network Selection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15900" y="975782"/>
            <a:ext cx="11709400" cy="1918580"/>
          </a:xfrm>
        </p:spPr>
        <p:txBody>
          <a:bodyPr/>
          <a:lstStyle/>
          <a:p>
            <a:pPr marL="0" indent="0" algn="just" defTabSz="912261" fontAlgn="base">
              <a:spcBef>
                <a:spcPts val="800"/>
              </a:spcBef>
              <a:spcAft>
                <a:spcPts val="800"/>
              </a:spcAft>
              <a:buClr>
                <a:schemeClr val="tx2"/>
              </a:buClr>
              <a:buSzPct val="90000"/>
            </a:pPr>
            <a:r>
              <a:rPr lang="en-US" sz="1867" dirty="0">
                <a:solidFill>
                  <a:srgbClr val="000000"/>
                </a:solidFill>
              </a:rPr>
              <a:t>When ACLS are used for IGP network selection, the source fields of the ACL are used to identify the network, and the destination fields identify the smallest prefix length allowed in the network range. </a:t>
            </a:r>
          </a:p>
          <a:p>
            <a:pPr marL="0" indent="0" algn="just" defTabSz="912261" fontAlgn="base">
              <a:spcBef>
                <a:spcPts val="800"/>
              </a:spcBef>
              <a:spcAft>
                <a:spcPts val="800"/>
              </a:spcAft>
              <a:buClr>
                <a:schemeClr val="tx2"/>
              </a:buClr>
              <a:buSzPct val="90000"/>
            </a:pPr>
            <a:r>
              <a:rPr lang="en-US" sz="1867" dirty="0">
                <a:solidFill>
                  <a:srgbClr val="000000"/>
                </a:solidFill>
              </a:rPr>
              <a:t>The table provides sample ACL entries and specifies the networks that would match with the extended ACL. Notice that the subtle difference in the destination wildcard for the 172.16.0.0 network affects the network ranges that are permitted in the second and third rows of the table.</a:t>
            </a:r>
          </a:p>
        </p:txBody>
      </p:sp>
      <p:sp>
        <p:nvSpPr>
          <p:cNvPr id="2" name="Rectangle 1"/>
          <p:cNvSpPr/>
          <p:nvPr/>
        </p:nvSpPr>
        <p:spPr>
          <a:xfrm>
            <a:off x="526600" y="2725085"/>
            <a:ext cx="6096000" cy="338554"/>
          </a:xfrm>
          <a:prstGeom prst="rect">
            <a:avLst/>
          </a:prstGeom>
        </p:spPr>
        <p:txBody>
          <a:bodyPr>
            <a:spAutoFit/>
          </a:bodyPr>
          <a:lstStyle/>
          <a:p>
            <a:r>
              <a:rPr lang="en-US" sz="1600" b="1" dirty="0"/>
              <a:t>Table 12-3 </a:t>
            </a:r>
            <a:r>
              <a:rPr lang="en-US" sz="1600" dirty="0"/>
              <a:t>Extended ACL for IGP Route Selection</a:t>
            </a:r>
          </a:p>
        </p:txBody>
      </p:sp>
      <p:graphicFrame>
        <p:nvGraphicFramePr>
          <p:cNvPr id="5" name="Table 4">
            <a:extLst>
              <a:ext uri="{FF2B5EF4-FFF2-40B4-BE49-F238E27FC236}">
                <a16:creationId xmlns:a16="http://schemas.microsoft.com/office/drawing/2014/main" id="{3F80A476-0C9F-4491-BC16-A98BFB429CD4}"/>
              </a:ext>
            </a:extLst>
          </p:cNvPr>
          <p:cNvGraphicFramePr>
            <a:graphicFrameLocks noGrp="1"/>
          </p:cNvGraphicFramePr>
          <p:nvPr>
            <p:extLst>
              <p:ext uri="{D42A27DB-BD31-4B8C-83A1-F6EECF244321}">
                <p14:modId xmlns:p14="http://schemas.microsoft.com/office/powerpoint/2010/main" val="1432195444"/>
              </p:ext>
            </p:extLst>
          </p:nvPr>
        </p:nvGraphicFramePr>
        <p:xfrm>
          <a:off x="857815" y="3063639"/>
          <a:ext cx="10620586" cy="2609973"/>
        </p:xfrm>
        <a:graphic>
          <a:graphicData uri="http://schemas.openxmlformats.org/drawingml/2006/table">
            <a:tbl>
              <a:tblPr firstRow="1" bandRow="1">
                <a:tableStyleId>{5C22544A-7EE6-4342-B048-85BDC9FD1C3A}</a:tableStyleId>
              </a:tblPr>
              <a:tblGrid>
                <a:gridCol w="4758079">
                  <a:extLst>
                    <a:ext uri="{9D8B030D-6E8A-4147-A177-3AD203B41FA5}">
                      <a16:colId xmlns:a16="http://schemas.microsoft.com/office/drawing/2014/main" val="3133942819"/>
                    </a:ext>
                  </a:extLst>
                </a:gridCol>
                <a:gridCol w="5862507">
                  <a:extLst>
                    <a:ext uri="{9D8B030D-6E8A-4147-A177-3AD203B41FA5}">
                      <a16:colId xmlns:a16="http://schemas.microsoft.com/office/drawing/2014/main" val="2120057216"/>
                    </a:ext>
                  </a:extLst>
                </a:gridCol>
              </a:tblGrid>
              <a:tr h="429537">
                <a:tc>
                  <a:txBody>
                    <a:bodyPr/>
                    <a:lstStyle/>
                    <a:p>
                      <a:r>
                        <a:rPr lang="en-US" sz="1900" dirty="0"/>
                        <a:t>ACE Entry</a:t>
                      </a:r>
                    </a:p>
                  </a:txBody>
                  <a:tcPr marL="108624" marR="108624" marT="54312" marB="54312"/>
                </a:tc>
                <a:tc>
                  <a:txBody>
                    <a:bodyPr/>
                    <a:lstStyle/>
                    <a:p>
                      <a:r>
                        <a:rPr lang="en-US" sz="1900" dirty="0"/>
                        <a:t>Networks</a:t>
                      </a:r>
                    </a:p>
                  </a:txBody>
                  <a:tcPr marL="108624" marR="108624" marT="54312" marB="54312"/>
                </a:tc>
                <a:extLst>
                  <a:ext uri="{0D108BD9-81ED-4DB2-BD59-A6C34878D82A}">
                    <a16:rowId xmlns:a16="http://schemas.microsoft.com/office/drawing/2014/main" val="2640803396"/>
                  </a:ext>
                </a:extLst>
              </a:tr>
              <a:tr h="429537">
                <a:tc>
                  <a:txBody>
                    <a:bodyPr/>
                    <a:lstStyle/>
                    <a:p>
                      <a:r>
                        <a:rPr lang="en-US" sz="1900" dirty="0">
                          <a:solidFill>
                            <a:srgbClr val="000000"/>
                          </a:solidFill>
                        </a:rPr>
                        <a:t>permit ip any any</a:t>
                      </a:r>
                    </a:p>
                  </a:txBody>
                  <a:tcPr marL="108624" marR="108624" marT="54312" marB="54312"/>
                </a:tc>
                <a:tc>
                  <a:txBody>
                    <a:bodyPr/>
                    <a:lstStyle/>
                    <a:p>
                      <a:r>
                        <a:rPr lang="en-US" sz="1900" dirty="0">
                          <a:solidFill>
                            <a:srgbClr val="000000"/>
                          </a:solidFill>
                        </a:rPr>
                        <a:t>Permits all networks</a:t>
                      </a:r>
                    </a:p>
                  </a:txBody>
                  <a:tcPr marL="108624" marR="108624" marT="54312" marB="54312"/>
                </a:tc>
                <a:extLst>
                  <a:ext uri="{0D108BD9-81ED-4DB2-BD59-A6C34878D82A}">
                    <a16:rowId xmlns:a16="http://schemas.microsoft.com/office/drawing/2014/main" val="3303805005"/>
                  </a:ext>
                </a:extLst>
              </a:tr>
              <a:tr h="660681">
                <a:tc>
                  <a:txBody>
                    <a:bodyPr/>
                    <a:lstStyle/>
                    <a:p>
                      <a:r>
                        <a:rPr lang="en-US" sz="1900" dirty="0">
                          <a:solidFill>
                            <a:srgbClr val="000000"/>
                          </a:solidFill>
                        </a:rPr>
                        <a:t>permit ip host 172.16.0.0 host 255.240.0.0 </a:t>
                      </a:r>
                    </a:p>
                  </a:txBody>
                  <a:tcPr marL="108624" marR="108624" marT="54312" marB="54312"/>
                </a:tc>
                <a:tc>
                  <a:txBody>
                    <a:bodyPr/>
                    <a:lstStyle/>
                    <a:p>
                      <a:r>
                        <a:rPr lang="en-US" sz="1900" dirty="0">
                          <a:solidFill>
                            <a:srgbClr val="000000"/>
                          </a:solidFill>
                        </a:rPr>
                        <a:t>Permits all networks in the 172.16.0.0/12 range</a:t>
                      </a:r>
                    </a:p>
                  </a:txBody>
                  <a:tcPr marL="108624" marR="108624" marT="54312" marB="54312"/>
                </a:tc>
                <a:extLst>
                  <a:ext uri="{0D108BD9-81ED-4DB2-BD59-A6C34878D82A}">
                    <a16:rowId xmlns:a16="http://schemas.microsoft.com/office/drawing/2014/main" val="1860627843"/>
                  </a:ext>
                </a:extLst>
              </a:tr>
              <a:tr h="660681">
                <a:tc>
                  <a:txBody>
                    <a:bodyPr/>
                    <a:lstStyle/>
                    <a:p>
                      <a:r>
                        <a:rPr lang="en-US" sz="1900" dirty="0">
                          <a:solidFill>
                            <a:srgbClr val="000000"/>
                          </a:solidFill>
                        </a:rPr>
                        <a:t>permit ip host 172.16.0.0 host 255.255.0.0 </a:t>
                      </a:r>
                    </a:p>
                  </a:txBody>
                  <a:tcPr marL="108624" marR="108624" marT="54312" marB="54312"/>
                </a:tc>
                <a:tc>
                  <a:txBody>
                    <a:bodyPr/>
                    <a:lstStyle/>
                    <a:p>
                      <a:r>
                        <a:rPr lang="en-US" sz="1900" dirty="0">
                          <a:solidFill>
                            <a:srgbClr val="000000"/>
                          </a:solidFill>
                        </a:rPr>
                        <a:t>Permits all networks in the 172.16.0.0/16 range</a:t>
                      </a:r>
                    </a:p>
                  </a:txBody>
                  <a:tcPr marL="108624" marR="108624" marT="54312" marB="54312"/>
                </a:tc>
                <a:extLst>
                  <a:ext uri="{0D108BD9-81ED-4DB2-BD59-A6C34878D82A}">
                    <a16:rowId xmlns:a16="http://schemas.microsoft.com/office/drawing/2014/main" val="2206863053"/>
                  </a:ext>
                </a:extLst>
              </a:tr>
              <a:tr h="429537">
                <a:tc>
                  <a:txBody>
                    <a:bodyPr/>
                    <a:lstStyle/>
                    <a:p>
                      <a:r>
                        <a:rPr lang="en-US" sz="1900" dirty="0">
                          <a:solidFill>
                            <a:srgbClr val="000000"/>
                          </a:solidFill>
                        </a:rPr>
                        <a:t>permit host 192.168.1.1</a:t>
                      </a:r>
                    </a:p>
                  </a:txBody>
                  <a:tcPr marL="108624" marR="108624" marT="54312" marB="54312"/>
                </a:tc>
                <a:tc>
                  <a:txBody>
                    <a:bodyPr/>
                    <a:lstStyle/>
                    <a:p>
                      <a:r>
                        <a:rPr lang="en-US" sz="1900" b="0" i="0" u="none" strike="noStrike" kern="1200" baseline="0" dirty="0">
                          <a:solidFill>
                            <a:srgbClr val="000000"/>
                          </a:solidFill>
                          <a:latin typeface="+mn-lt"/>
                          <a:ea typeface="+mn-ea"/>
                          <a:cs typeface="+mn-cs"/>
                        </a:rPr>
                        <a:t>Permits only the 192.168.1.1/32 network</a:t>
                      </a:r>
                    </a:p>
                  </a:txBody>
                  <a:tcPr marL="108624" marR="108624" marT="54312" marB="54312"/>
                </a:tc>
                <a:extLst>
                  <a:ext uri="{0D108BD9-81ED-4DB2-BD59-A6C34878D82A}">
                    <a16:rowId xmlns:a16="http://schemas.microsoft.com/office/drawing/2014/main" val="987564232"/>
                  </a:ext>
                </a:extLst>
              </a:tr>
            </a:tbl>
          </a:graphicData>
        </a:graphic>
      </p:graphicFrame>
    </p:spTree>
    <p:extLst>
      <p:ext uri="{BB962C8B-B14F-4D97-AF65-F5344CB8AC3E}">
        <p14:creationId xmlns:p14="http://schemas.microsoft.com/office/powerpoint/2010/main" val="4123053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Conditional Matching</a:t>
            </a:r>
            <a:r>
              <a:rPr lang="en-US" sz="3200" dirty="0"/>
              <a:t/>
            </a:r>
            <a:br>
              <a:rPr lang="en-US" sz="3200" dirty="0"/>
            </a:br>
            <a:r>
              <a:rPr lang="en-US" sz="3200" dirty="0"/>
              <a:t>Extended ACL BGP Network Selection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04753" y="892657"/>
            <a:ext cx="11491948" cy="1281996"/>
          </a:xfrm>
        </p:spPr>
        <p:txBody>
          <a:bodyPr/>
          <a:lstStyle/>
          <a:p>
            <a:pPr marL="0" indent="0" algn="just" defTabSz="912261" fontAlgn="base">
              <a:spcBef>
                <a:spcPts val="800"/>
              </a:spcBef>
              <a:spcAft>
                <a:spcPts val="800"/>
              </a:spcAft>
              <a:buClr>
                <a:schemeClr val="tx2"/>
              </a:buClr>
              <a:buSzPct val="90000"/>
            </a:pPr>
            <a:r>
              <a:rPr lang="en-US" sz="1867" dirty="0">
                <a:solidFill>
                  <a:srgbClr val="000000"/>
                </a:solidFill>
              </a:rPr>
              <a:t>Extended ACLs react differently when matching BGP routes than when matching IGP routes. </a:t>
            </a:r>
          </a:p>
          <a:p>
            <a:pPr marL="0" indent="0" algn="just" defTabSz="912261" fontAlgn="base">
              <a:spcBef>
                <a:spcPts val="800"/>
              </a:spcBef>
              <a:spcAft>
                <a:spcPts val="800"/>
              </a:spcAft>
              <a:buClr>
                <a:schemeClr val="tx2"/>
              </a:buClr>
              <a:buSzPct val="90000"/>
            </a:pPr>
            <a:r>
              <a:rPr lang="en-US" sz="1867" dirty="0">
                <a:solidFill>
                  <a:srgbClr val="000000"/>
                </a:solidFill>
              </a:rPr>
              <a:t>The source fields match against the network portion of the route, and the destination fields match against the network mask. </a:t>
            </a:r>
          </a:p>
        </p:txBody>
      </p:sp>
      <p:sp>
        <p:nvSpPr>
          <p:cNvPr id="6" name="Content Placeholder 3">
            <a:extLst>
              <a:ext uri="{FF2B5EF4-FFF2-40B4-BE49-F238E27FC236}">
                <a16:creationId xmlns:a16="http://schemas.microsoft.com/office/drawing/2014/main" id="{3B8728A7-A7F3-4DF9-A6BC-07B8D29C8107}"/>
              </a:ext>
            </a:extLst>
          </p:cNvPr>
          <p:cNvSpPr txBox="1">
            <a:spLocks/>
          </p:cNvSpPr>
          <p:nvPr/>
        </p:nvSpPr>
        <p:spPr>
          <a:xfrm>
            <a:off x="3452132" y="1742853"/>
            <a:ext cx="7857067" cy="975783"/>
          </a:xfrm>
          <a:prstGeom prst="rect">
            <a:avLst/>
          </a:prstGeom>
        </p:spPr>
        <p:txBody>
          <a:bodyPr lIns="121893" tIns="60947" rIns="121893" bIns="60947">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l" defTabSz="912261" fontAlgn="base">
              <a:spcBef>
                <a:spcPts val="800"/>
              </a:spcBef>
              <a:spcAft>
                <a:spcPts val="800"/>
              </a:spcAft>
              <a:buClr>
                <a:schemeClr val="tx2"/>
              </a:buClr>
              <a:buSzPct val="90000"/>
            </a:pPr>
            <a:r>
              <a:rPr lang="en-US" sz="1867" b="1" i="1" dirty="0">
                <a:solidFill>
                  <a:srgbClr val="000000"/>
                </a:solidFill>
              </a:rPr>
              <a:t>permit</a:t>
            </a:r>
            <a:r>
              <a:rPr lang="en-US" sz="1867" i="1" dirty="0">
                <a:solidFill>
                  <a:srgbClr val="000000"/>
                </a:solidFill>
              </a:rPr>
              <a:t> protocol source source-wildcard destination destination-wildcard</a:t>
            </a:r>
          </a:p>
          <a:p>
            <a:pPr marL="0" indent="0" algn="l" defTabSz="912261" fontAlgn="base">
              <a:spcBef>
                <a:spcPts val="800"/>
              </a:spcBef>
              <a:spcAft>
                <a:spcPts val="800"/>
              </a:spcAft>
              <a:buClr>
                <a:schemeClr val="tx2"/>
              </a:buClr>
              <a:buSzPct val="90000"/>
            </a:pPr>
            <a:r>
              <a:rPr lang="en-US" sz="1867" dirty="0">
                <a:solidFill>
                  <a:srgbClr val="000000"/>
                </a:solidFill>
              </a:rPr>
              <a:t>                            </a:t>
            </a:r>
            <a:r>
              <a:rPr lang="en-US" sz="1867" b="1" dirty="0">
                <a:solidFill>
                  <a:srgbClr val="000000"/>
                </a:solidFill>
              </a:rPr>
              <a:t>Matches Networks          Matches Network Mask</a:t>
            </a:r>
          </a:p>
        </p:txBody>
      </p:sp>
      <p:sp>
        <p:nvSpPr>
          <p:cNvPr id="2" name="Left Brace 1">
            <a:extLst>
              <a:ext uri="{FF2B5EF4-FFF2-40B4-BE49-F238E27FC236}">
                <a16:creationId xmlns:a16="http://schemas.microsoft.com/office/drawing/2014/main" id="{384D411B-0394-49DE-8FFB-727522721F5D}"/>
              </a:ext>
            </a:extLst>
          </p:cNvPr>
          <p:cNvSpPr/>
          <p:nvPr/>
        </p:nvSpPr>
        <p:spPr>
          <a:xfrm rot="16200000">
            <a:off x="6404603" y="983679"/>
            <a:ext cx="212739" cy="2411096"/>
          </a:xfrm>
          <a:prstGeom prst="leftBrace">
            <a:avLst/>
          </a:prstGeom>
          <a:ln w="28575"/>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2400" dirty="0"/>
          </a:p>
        </p:txBody>
      </p:sp>
      <p:sp>
        <p:nvSpPr>
          <p:cNvPr id="7" name="Left Brace 6">
            <a:extLst>
              <a:ext uri="{FF2B5EF4-FFF2-40B4-BE49-F238E27FC236}">
                <a16:creationId xmlns:a16="http://schemas.microsoft.com/office/drawing/2014/main" id="{60A58825-3B52-4FC5-9A81-044272DD17F9}"/>
              </a:ext>
            </a:extLst>
          </p:cNvPr>
          <p:cNvSpPr/>
          <p:nvPr/>
        </p:nvSpPr>
        <p:spPr>
          <a:xfrm rot="16200000">
            <a:off x="9355517" y="525352"/>
            <a:ext cx="212740" cy="3318725"/>
          </a:xfrm>
          <a:prstGeom prst="leftBrace">
            <a:avLst/>
          </a:prstGeom>
          <a:ln w="28575"/>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2400" dirty="0"/>
          </a:p>
        </p:txBody>
      </p:sp>
      <p:sp>
        <p:nvSpPr>
          <p:cNvPr id="8" name="Rectangle 7"/>
          <p:cNvSpPr/>
          <p:nvPr/>
        </p:nvSpPr>
        <p:spPr>
          <a:xfrm>
            <a:off x="320674" y="2673987"/>
            <a:ext cx="6096000" cy="338554"/>
          </a:xfrm>
          <a:prstGeom prst="rect">
            <a:avLst/>
          </a:prstGeom>
        </p:spPr>
        <p:txBody>
          <a:bodyPr>
            <a:spAutoFit/>
          </a:bodyPr>
          <a:lstStyle/>
          <a:p>
            <a:r>
              <a:rPr lang="en-US" sz="1600" b="1" dirty="0"/>
              <a:t>Table 12-4 </a:t>
            </a:r>
            <a:r>
              <a:rPr lang="en-US" sz="1600" dirty="0"/>
              <a:t>Extended ACL for BGP Route Selection</a:t>
            </a:r>
          </a:p>
        </p:txBody>
      </p:sp>
      <p:graphicFrame>
        <p:nvGraphicFramePr>
          <p:cNvPr id="5" name="Table 4">
            <a:extLst>
              <a:ext uri="{FF2B5EF4-FFF2-40B4-BE49-F238E27FC236}">
                <a16:creationId xmlns:a16="http://schemas.microsoft.com/office/drawing/2014/main" id="{3F80A476-0C9F-4491-BC16-A98BFB429CD4}"/>
              </a:ext>
            </a:extLst>
          </p:cNvPr>
          <p:cNvGraphicFramePr>
            <a:graphicFrameLocks noGrp="1"/>
          </p:cNvGraphicFramePr>
          <p:nvPr>
            <p:extLst>
              <p:ext uri="{D42A27DB-BD31-4B8C-83A1-F6EECF244321}">
                <p14:modId xmlns:p14="http://schemas.microsoft.com/office/powerpoint/2010/main" val="2067701859"/>
              </p:ext>
            </p:extLst>
          </p:nvPr>
        </p:nvGraphicFramePr>
        <p:xfrm>
          <a:off x="419100" y="3097026"/>
          <a:ext cx="11690350" cy="2565442"/>
        </p:xfrm>
        <a:graphic>
          <a:graphicData uri="http://schemas.openxmlformats.org/drawingml/2006/table">
            <a:tbl>
              <a:tblPr firstRow="1" bandRow="1">
                <a:tableStyleId>{5C22544A-7EE6-4342-B048-85BDC9FD1C3A}</a:tableStyleId>
              </a:tblPr>
              <a:tblGrid>
                <a:gridCol w="5187950">
                  <a:extLst>
                    <a:ext uri="{9D8B030D-6E8A-4147-A177-3AD203B41FA5}">
                      <a16:colId xmlns:a16="http://schemas.microsoft.com/office/drawing/2014/main" val="3133942819"/>
                    </a:ext>
                  </a:extLst>
                </a:gridCol>
                <a:gridCol w="6502400">
                  <a:extLst>
                    <a:ext uri="{9D8B030D-6E8A-4147-A177-3AD203B41FA5}">
                      <a16:colId xmlns:a16="http://schemas.microsoft.com/office/drawing/2014/main" val="2120057216"/>
                    </a:ext>
                  </a:extLst>
                </a:gridCol>
              </a:tblGrid>
              <a:tr h="354041">
                <a:tc>
                  <a:txBody>
                    <a:bodyPr/>
                    <a:lstStyle/>
                    <a:p>
                      <a:r>
                        <a:rPr lang="en-US" sz="1800" dirty="0"/>
                        <a:t>Extended ACL</a:t>
                      </a:r>
                    </a:p>
                  </a:txBody>
                  <a:tcPr marL="108624" marR="108624" marT="54312" marB="54312"/>
                </a:tc>
                <a:tc>
                  <a:txBody>
                    <a:bodyPr/>
                    <a:lstStyle/>
                    <a:p>
                      <a:r>
                        <a:rPr lang="en-US" sz="1800" dirty="0"/>
                        <a:t>Matches These Networks</a:t>
                      </a:r>
                    </a:p>
                  </a:txBody>
                  <a:tcPr marL="108624" marR="108624" marT="54312" marB="54312"/>
                </a:tc>
                <a:extLst>
                  <a:ext uri="{0D108BD9-81ED-4DB2-BD59-A6C34878D82A}">
                    <a16:rowId xmlns:a16="http://schemas.microsoft.com/office/drawing/2014/main" val="2640803396"/>
                  </a:ext>
                </a:extLst>
              </a:tr>
              <a:tr h="354041">
                <a:tc>
                  <a:txBody>
                    <a:bodyPr/>
                    <a:lstStyle/>
                    <a:p>
                      <a:r>
                        <a:rPr lang="en-US" sz="1800" dirty="0">
                          <a:solidFill>
                            <a:srgbClr val="000000"/>
                          </a:solidFill>
                        </a:rPr>
                        <a:t>permit ip 10.0.0.0 0.0.0.0 255.255.0.0 0.0.0.0</a:t>
                      </a:r>
                    </a:p>
                  </a:txBody>
                  <a:tcPr marL="108624" marR="108624" marT="54312" marB="54312"/>
                </a:tc>
                <a:tc>
                  <a:txBody>
                    <a:bodyPr/>
                    <a:lstStyle/>
                    <a:p>
                      <a:r>
                        <a:rPr lang="en-US" sz="1800" dirty="0">
                          <a:solidFill>
                            <a:srgbClr val="000000"/>
                          </a:solidFill>
                        </a:rPr>
                        <a:t>Permits only the 10.0.0.0/16 network</a:t>
                      </a:r>
                    </a:p>
                  </a:txBody>
                  <a:tcPr marL="108624" marR="108624" marT="54312" marB="54312"/>
                </a:tc>
                <a:extLst>
                  <a:ext uri="{0D108BD9-81ED-4DB2-BD59-A6C34878D82A}">
                    <a16:rowId xmlns:a16="http://schemas.microsoft.com/office/drawing/2014/main" val="3303805005"/>
                  </a:ext>
                </a:extLst>
              </a:tr>
              <a:tr h="485026">
                <a:tc>
                  <a:txBody>
                    <a:bodyPr/>
                    <a:lstStyle/>
                    <a:p>
                      <a:r>
                        <a:rPr lang="en-US" sz="1800" dirty="0">
                          <a:solidFill>
                            <a:srgbClr val="000000"/>
                          </a:solidFill>
                        </a:rPr>
                        <a:t>permit ip 10.0.0.0 0.0.255.0 255.255.255.0 0.0.0.0</a:t>
                      </a:r>
                    </a:p>
                  </a:txBody>
                  <a:tcPr marL="108624" marR="108624" marT="54312" marB="54312"/>
                </a:tc>
                <a:tc>
                  <a:txBody>
                    <a:bodyPr/>
                    <a:lstStyle/>
                    <a:p>
                      <a:r>
                        <a:rPr lang="en-US" sz="1800" dirty="0">
                          <a:solidFill>
                            <a:srgbClr val="000000"/>
                          </a:solidFill>
                        </a:rPr>
                        <a:t>Permits any 10.0.x.0 network with a /24 prefix length</a:t>
                      </a:r>
                    </a:p>
                  </a:txBody>
                  <a:tcPr marL="108624" marR="108624" marT="54312" marB="54312"/>
                </a:tc>
                <a:extLst>
                  <a:ext uri="{0D108BD9-81ED-4DB2-BD59-A6C34878D82A}">
                    <a16:rowId xmlns:a16="http://schemas.microsoft.com/office/drawing/2014/main" val="1860627843"/>
                  </a:ext>
                </a:extLst>
              </a:tr>
              <a:tr h="607657">
                <a:tc>
                  <a:txBody>
                    <a:bodyPr/>
                    <a:lstStyle/>
                    <a:p>
                      <a:r>
                        <a:rPr lang="en-US" sz="1800" dirty="0">
                          <a:solidFill>
                            <a:srgbClr val="000000"/>
                          </a:solidFill>
                        </a:rPr>
                        <a:t>permit ip 172.16.0.0 0.0.255.255 255.255.255.0 0.0.0.255</a:t>
                      </a:r>
                    </a:p>
                  </a:txBody>
                  <a:tcPr marL="108624" marR="108624" marT="54312" marB="54312"/>
                </a:tc>
                <a:tc>
                  <a:txBody>
                    <a:bodyPr/>
                    <a:lstStyle/>
                    <a:p>
                      <a:r>
                        <a:rPr lang="en-US" sz="1800" dirty="0">
                          <a:solidFill>
                            <a:srgbClr val="000000"/>
                          </a:solidFill>
                        </a:rPr>
                        <a:t>Permits any 172.16.x.x network with a /24 network to /32 prefix length</a:t>
                      </a:r>
                    </a:p>
                  </a:txBody>
                  <a:tcPr marL="108624" marR="108624" marT="54312" marB="54312"/>
                </a:tc>
                <a:extLst>
                  <a:ext uri="{0D108BD9-81ED-4DB2-BD59-A6C34878D82A}">
                    <a16:rowId xmlns:a16="http://schemas.microsoft.com/office/drawing/2014/main" val="2206863053"/>
                  </a:ext>
                </a:extLst>
              </a:tr>
              <a:tr h="607657">
                <a:tc>
                  <a:txBody>
                    <a:bodyPr/>
                    <a:lstStyle/>
                    <a:p>
                      <a:r>
                        <a:rPr lang="en-US" sz="1800" dirty="0">
                          <a:solidFill>
                            <a:srgbClr val="000000"/>
                          </a:solidFill>
                        </a:rPr>
                        <a:t>permit ip 172.16.0.0 0.0.255.255 255.255.255.128 0.0.0.127</a:t>
                      </a:r>
                    </a:p>
                  </a:txBody>
                  <a:tcPr marL="108624" marR="108624" marT="54312" marB="54312"/>
                </a:tc>
                <a:tc>
                  <a:txBody>
                    <a:bodyPr/>
                    <a:lstStyle/>
                    <a:p>
                      <a:r>
                        <a:rPr lang="en-US" sz="1800" dirty="0">
                          <a:solidFill>
                            <a:srgbClr val="000000"/>
                          </a:solidFill>
                        </a:rPr>
                        <a:t>Permits any 172.16.x.x network with a /25 network to /32 prefix length</a:t>
                      </a:r>
                    </a:p>
                  </a:txBody>
                  <a:tcPr marL="108624" marR="108624" marT="54312" marB="54312"/>
                </a:tc>
                <a:extLst>
                  <a:ext uri="{0D108BD9-81ED-4DB2-BD59-A6C34878D82A}">
                    <a16:rowId xmlns:a16="http://schemas.microsoft.com/office/drawing/2014/main" val="987564232"/>
                  </a:ext>
                </a:extLst>
              </a:tr>
            </a:tbl>
          </a:graphicData>
        </a:graphic>
      </p:graphicFrame>
    </p:spTree>
    <p:extLst>
      <p:ext uri="{BB962C8B-B14F-4D97-AF65-F5344CB8AC3E}">
        <p14:creationId xmlns:p14="http://schemas.microsoft.com/office/powerpoint/2010/main" val="755296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Conditional Matching</a:t>
            </a:r>
            <a:r>
              <a:rPr lang="en-US" sz="3200" dirty="0"/>
              <a:t/>
            </a:r>
            <a:br>
              <a:rPr lang="en-US" sz="3200" dirty="0"/>
            </a:br>
            <a:r>
              <a:rPr lang="en-US" sz="3200" dirty="0"/>
              <a:t>Prefix Match Specifications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902" y="975781"/>
            <a:ext cx="5626383" cy="4957659"/>
          </a:xfrm>
        </p:spPr>
        <p:txBody>
          <a:bodyPr/>
          <a:lstStyle/>
          <a:p>
            <a:pPr marL="0" indent="0" algn="just" defTabSz="912261" fontAlgn="base">
              <a:spcBef>
                <a:spcPts val="800"/>
              </a:spcBef>
              <a:spcAft>
                <a:spcPts val="800"/>
              </a:spcAft>
              <a:buClr>
                <a:schemeClr val="tx2"/>
              </a:buClr>
              <a:buSzPct val="90000"/>
            </a:pPr>
            <a:r>
              <a:rPr lang="en-US" sz="1867" dirty="0">
                <a:solidFill>
                  <a:srgbClr val="000000"/>
                </a:solidFill>
              </a:rPr>
              <a:t>A prefix list identifies a specific IP address, network, or network range and allows for the selection of multiple networks with a variety of prefix lengths by using a prefix match specification.</a:t>
            </a:r>
          </a:p>
          <a:p>
            <a:pPr marL="0" indent="0" algn="just" defTabSz="912261" fontAlgn="base">
              <a:spcBef>
                <a:spcPts val="800"/>
              </a:spcBef>
              <a:spcAft>
                <a:spcPts val="800"/>
              </a:spcAft>
              <a:buClr>
                <a:schemeClr val="tx2"/>
              </a:buClr>
              <a:buSzPct val="90000"/>
            </a:pPr>
            <a:r>
              <a:rPr lang="en-US" sz="1867" dirty="0">
                <a:solidFill>
                  <a:srgbClr val="000000"/>
                </a:solidFill>
              </a:rPr>
              <a:t>Many network engineers prefer this over the ACL network selection method. </a:t>
            </a:r>
          </a:p>
          <a:p>
            <a:pPr marL="0" indent="0" algn="just" defTabSz="912261" fontAlgn="base">
              <a:spcBef>
                <a:spcPts val="800"/>
              </a:spcBef>
              <a:spcAft>
                <a:spcPts val="800"/>
              </a:spcAft>
              <a:buClr>
                <a:schemeClr val="tx2"/>
              </a:buClr>
              <a:buSzPct val="90000"/>
            </a:pPr>
            <a:r>
              <a:rPr lang="en-US" sz="1867" dirty="0">
                <a:solidFill>
                  <a:srgbClr val="000000"/>
                </a:solidFill>
              </a:rPr>
              <a:t>A prefix match specification contains two parts: a high-order bit pattern and a high-order bit count, which determines the high-order bits in the bit pattern to be matched. </a:t>
            </a:r>
          </a:p>
          <a:p>
            <a:pPr marL="0" indent="0" algn="just" defTabSz="912261" fontAlgn="base">
              <a:spcBef>
                <a:spcPts val="800"/>
              </a:spcBef>
              <a:spcAft>
                <a:spcPts val="800"/>
              </a:spcAft>
              <a:buClr>
                <a:schemeClr val="tx2"/>
              </a:buClr>
              <a:buSzPct val="90000"/>
            </a:pPr>
            <a:r>
              <a:rPr lang="en-US" sz="1867" dirty="0">
                <a:solidFill>
                  <a:srgbClr val="000000"/>
                </a:solidFill>
              </a:rPr>
              <a:t>Some documentation refers to the high-order bit pattern as the address or network, and the high-order bit count as the mask length.</a:t>
            </a:r>
          </a:p>
        </p:txBody>
      </p:sp>
      <p:pic>
        <p:nvPicPr>
          <p:cNvPr id="9" name="Picture 8" descr="A screenshot of a cell phone&#10;&#10;Description automatically generated">
            <a:extLst>
              <a:ext uri="{FF2B5EF4-FFF2-40B4-BE49-F238E27FC236}">
                <a16:creationId xmlns:a16="http://schemas.microsoft.com/office/drawing/2014/main" id="{211A127F-3EFA-40A9-9051-705A9DDDEC79}"/>
              </a:ext>
            </a:extLst>
          </p:cNvPr>
          <p:cNvPicPr>
            <a:picLocks noChangeAspect="1"/>
          </p:cNvPicPr>
          <p:nvPr/>
        </p:nvPicPr>
        <p:blipFill>
          <a:blip r:embed="rId3"/>
          <a:stretch>
            <a:fillRect/>
          </a:stretch>
        </p:blipFill>
        <p:spPr>
          <a:xfrm>
            <a:off x="6032784" y="1560552"/>
            <a:ext cx="6066045" cy="3231160"/>
          </a:xfrm>
          <a:prstGeom prst="rect">
            <a:avLst/>
          </a:prstGeom>
        </p:spPr>
      </p:pic>
    </p:spTree>
    <p:extLst>
      <p:ext uri="{BB962C8B-B14F-4D97-AF65-F5344CB8AC3E}">
        <p14:creationId xmlns:p14="http://schemas.microsoft.com/office/powerpoint/2010/main" val="141338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Conditional Matching</a:t>
            </a:r>
            <a:r>
              <a:rPr lang="en-US" sz="3200" dirty="0"/>
              <a:t/>
            </a:r>
            <a:br>
              <a:rPr lang="en-US" sz="3200" dirty="0"/>
            </a:br>
            <a:r>
              <a:rPr lang="en-US" sz="3200" dirty="0"/>
              <a:t>Prefix Matching with Length Parameters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902" y="975781"/>
            <a:ext cx="6272310" cy="4612219"/>
          </a:xfrm>
        </p:spPr>
        <p:txBody>
          <a:bodyPr/>
          <a:lstStyle/>
          <a:p>
            <a:pPr marL="0" indent="0" algn="just" defTabSz="912261" fontAlgn="base">
              <a:spcBef>
                <a:spcPts val="800"/>
              </a:spcBef>
              <a:spcAft>
                <a:spcPts val="800"/>
              </a:spcAft>
              <a:buClr>
                <a:schemeClr val="tx2"/>
              </a:buClr>
              <a:buSzPct val="90000"/>
            </a:pPr>
            <a:r>
              <a:rPr lang="en-US" sz="2133" dirty="0">
                <a:solidFill>
                  <a:srgbClr val="000000"/>
                </a:solidFill>
              </a:rPr>
              <a:t>The power of prefix matching comes in using matching length parameters to identify multiple networks with specific prefix lengths with one statement. </a:t>
            </a:r>
          </a:p>
          <a:p>
            <a:pPr marL="0" indent="0" algn="just" defTabSz="912261" fontAlgn="base">
              <a:spcBef>
                <a:spcPts val="800"/>
              </a:spcBef>
              <a:spcAft>
                <a:spcPts val="800"/>
              </a:spcAft>
              <a:buClr>
                <a:schemeClr val="tx2"/>
              </a:buClr>
              <a:buSzPct val="90000"/>
            </a:pPr>
            <a:r>
              <a:rPr lang="en-US" sz="2133" dirty="0">
                <a:solidFill>
                  <a:srgbClr val="000000"/>
                </a:solidFill>
              </a:rPr>
              <a:t>The matching length parameter options are:</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2133" b="1" dirty="0">
                <a:solidFill>
                  <a:srgbClr val="000000"/>
                </a:solidFill>
              </a:rPr>
              <a:t>le: Less than or equal to, &lt;=</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2133" b="1" dirty="0">
                <a:solidFill>
                  <a:srgbClr val="000000"/>
                </a:solidFill>
              </a:rPr>
              <a:t>ge: Greater than or equal to, &gt;=</a:t>
            </a:r>
          </a:p>
          <a:p>
            <a:pPr marL="0" indent="0" algn="just" defTabSz="912261" fontAlgn="base">
              <a:spcBef>
                <a:spcPts val="800"/>
              </a:spcBef>
              <a:spcAft>
                <a:spcPts val="800"/>
              </a:spcAft>
              <a:buClr>
                <a:schemeClr val="tx2"/>
              </a:buClr>
              <a:buSzPct val="90000"/>
            </a:pPr>
            <a:r>
              <a:rPr lang="en-US" sz="2133" dirty="0">
                <a:solidFill>
                  <a:srgbClr val="000000"/>
                </a:solidFill>
              </a:rPr>
              <a:t>Figure 12-7 demonstrates the prefix match specification with the high-order bit pattern 10.168.0.0 and high-order bit count 13. In this example, the matching length of the prefix must be greater than or equal to 24.</a:t>
            </a:r>
          </a:p>
        </p:txBody>
      </p:sp>
      <p:pic>
        <p:nvPicPr>
          <p:cNvPr id="9" name="Picture 8">
            <a:extLst>
              <a:ext uri="{FF2B5EF4-FFF2-40B4-BE49-F238E27FC236}">
                <a16:creationId xmlns:a16="http://schemas.microsoft.com/office/drawing/2014/main" id="{211A127F-3EFA-40A9-9051-705A9DDDEC79}"/>
              </a:ext>
            </a:extLst>
          </p:cNvPr>
          <p:cNvPicPr>
            <a:picLocks noChangeAspect="1"/>
          </p:cNvPicPr>
          <p:nvPr/>
        </p:nvPicPr>
        <p:blipFill>
          <a:blip r:embed="rId3"/>
          <a:srcRect/>
          <a:stretch/>
        </p:blipFill>
        <p:spPr>
          <a:xfrm>
            <a:off x="6534212" y="1086583"/>
            <a:ext cx="5464869" cy="3752118"/>
          </a:xfrm>
          <a:prstGeom prst="rect">
            <a:avLst/>
          </a:prstGeom>
        </p:spPr>
      </p:pic>
    </p:spTree>
    <p:extLst>
      <p:ext uri="{BB962C8B-B14F-4D97-AF65-F5344CB8AC3E}">
        <p14:creationId xmlns:p14="http://schemas.microsoft.com/office/powerpoint/2010/main" val="37950300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Conditional Matching</a:t>
            </a:r>
            <a:r>
              <a:rPr lang="en-US" sz="3200" dirty="0"/>
              <a:t/>
            </a:r>
            <a:br>
              <a:rPr lang="en-US" sz="3200" dirty="0"/>
            </a:br>
            <a:r>
              <a:rPr lang="en-US" sz="3200" dirty="0"/>
              <a:t>Prefix Matching with Length Parameters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901" y="1048027"/>
            <a:ext cx="5465799" cy="5067173"/>
          </a:xfrm>
        </p:spPr>
        <p:txBody>
          <a:bodyPr/>
          <a:lstStyle/>
          <a:p>
            <a:pPr marL="0" indent="0" algn="just" defTabSz="912261" fontAlgn="base">
              <a:spcBef>
                <a:spcPts val="800"/>
              </a:spcBef>
              <a:spcAft>
                <a:spcPts val="800"/>
              </a:spcAft>
              <a:buClr>
                <a:schemeClr val="tx2"/>
              </a:buClr>
              <a:buSzPct val="90000"/>
            </a:pPr>
            <a:r>
              <a:rPr lang="en-US" sz="1867" dirty="0">
                <a:solidFill>
                  <a:srgbClr val="000000"/>
                </a:solidFill>
              </a:rPr>
              <a:t>Figure 12-8 demonstrates a prefix match specification with the high-order bit pattern 10.0.0.0, high-order bit count 8, and matching length between 22 and 26.</a:t>
            </a:r>
          </a:p>
          <a:p>
            <a:pPr marL="0" indent="0" algn="just" defTabSz="912261" fontAlgn="base">
              <a:spcBef>
                <a:spcPts val="800"/>
              </a:spcBef>
              <a:spcAft>
                <a:spcPts val="800"/>
              </a:spcAft>
              <a:buClr>
                <a:schemeClr val="tx2"/>
              </a:buClr>
              <a:buSzPct val="90000"/>
            </a:pPr>
            <a:r>
              <a:rPr lang="en-US" sz="1867" dirty="0">
                <a:solidFill>
                  <a:srgbClr val="000000"/>
                </a:solidFill>
              </a:rPr>
              <a:t>The 10.0.0.0/8 prefix does not match because the prefix length is too short. The 10.0.0.0/24 network qualifies because the bit pattern matches, and the prefix length is between 22 and 26. The 10.0.0.0/30 prefix does not match because the bit pattern is too long. Any prefix that starts with 10 in the first octet and has a prefix length between 22 and 26 will match.</a:t>
            </a:r>
          </a:p>
          <a:p>
            <a:pPr marL="0" indent="0" algn="just" defTabSz="912261" fontAlgn="base">
              <a:spcBef>
                <a:spcPts val="800"/>
              </a:spcBef>
              <a:spcAft>
                <a:spcPts val="800"/>
              </a:spcAft>
              <a:buClr>
                <a:schemeClr val="tx2"/>
              </a:buClr>
              <a:buSzPct val="90000"/>
            </a:pPr>
            <a:r>
              <a:rPr lang="en-US" sz="1867" dirty="0">
                <a:solidFill>
                  <a:srgbClr val="000000"/>
                </a:solidFill>
              </a:rPr>
              <a:t>Matching to a specific prefix length that is higher than the high-order bit count requires that the ge-value and le-value match.</a:t>
            </a:r>
          </a:p>
          <a:p>
            <a:pPr marL="0" indent="0" algn="just" defTabSz="912261" fontAlgn="base">
              <a:spcBef>
                <a:spcPts val="800"/>
              </a:spcBef>
              <a:spcAft>
                <a:spcPts val="800"/>
              </a:spcAft>
              <a:buClr>
                <a:schemeClr val="tx2"/>
              </a:buClr>
              <a:buSzPct val="90000"/>
            </a:pPr>
            <a:endParaRPr lang="en-US" sz="1867" dirty="0">
              <a:solidFill>
                <a:srgbClr val="000000"/>
              </a:solidFill>
            </a:endParaRPr>
          </a:p>
        </p:txBody>
      </p:sp>
      <p:pic>
        <p:nvPicPr>
          <p:cNvPr id="9" name="Picture 8">
            <a:extLst>
              <a:ext uri="{FF2B5EF4-FFF2-40B4-BE49-F238E27FC236}">
                <a16:creationId xmlns:a16="http://schemas.microsoft.com/office/drawing/2014/main" id="{211A127F-3EFA-40A9-9051-705A9DDDEC79}"/>
              </a:ext>
            </a:extLst>
          </p:cNvPr>
          <p:cNvPicPr>
            <a:picLocks noChangeAspect="1"/>
          </p:cNvPicPr>
          <p:nvPr/>
        </p:nvPicPr>
        <p:blipFill>
          <a:blip r:embed="rId3"/>
          <a:srcRect/>
          <a:stretch/>
        </p:blipFill>
        <p:spPr>
          <a:xfrm>
            <a:off x="6258607" y="1156823"/>
            <a:ext cx="5476051" cy="3954927"/>
          </a:xfrm>
          <a:prstGeom prst="rect">
            <a:avLst/>
          </a:prstGeom>
        </p:spPr>
      </p:pic>
    </p:spTree>
    <p:extLst>
      <p:ext uri="{BB962C8B-B14F-4D97-AF65-F5344CB8AC3E}">
        <p14:creationId xmlns:p14="http://schemas.microsoft.com/office/powerpoint/2010/main" val="24609407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Conditional Matching</a:t>
            </a:r>
            <a:r>
              <a:rPr lang="en-US" sz="3200" dirty="0"/>
              <a:t/>
            </a:r>
            <a:br>
              <a:rPr lang="en-US" sz="3200" dirty="0"/>
            </a:br>
            <a:r>
              <a:rPr lang="en-US" sz="3200" dirty="0"/>
              <a:t>Prefix Lists – IPv4</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901" y="975782"/>
            <a:ext cx="11550792" cy="3449463"/>
          </a:xfrm>
        </p:spPr>
        <p:txBody>
          <a:bodyPr/>
          <a:lstStyle/>
          <a:p>
            <a:pPr marL="0" indent="0" algn="just" defTabSz="912261" fontAlgn="base">
              <a:spcBef>
                <a:spcPts val="800"/>
              </a:spcBef>
              <a:spcAft>
                <a:spcPts val="800"/>
              </a:spcAft>
              <a:buClr>
                <a:schemeClr val="tx2"/>
              </a:buClr>
              <a:buSzPct val="90000"/>
            </a:pPr>
            <a:r>
              <a:rPr lang="en-US" sz="1867" dirty="0">
                <a:solidFill>
                  <a:srgbClr val="000000"/>
                </a:solidFill>
              </a:rPr>
              <a:t>Prefix lists can contain multiple prefix matching specification entries that contain a permit or deny action. </a:t>
            </a:r>
          </a:p>
          <a:p>
            <a:pPr marL="0" indent="0" algn="just" defTabSz="912261" fontAlgn="base">
              <a:spcBef>
                <a:spcPts val="800"/>
              </a:spcBef>
              <a:spcAft>
                <a:spcPts val="800"/>
              </a:spcAft>
              <a:buClr>
                <a:schemeClr val="tx2"/>
              </a:buClr>
              <a:buSzPct val="90000"/>
            </a:pPr>
            <a:r>
              <a:rPr lang="en-US" sz="1867" dirty="0">
                <a:solidFill>
                  <a:srgbClr val="000000"/>
                </a:solidFill>
              </a:rPr>
              <a:t>Prefix lists process in sequential order in a top-down fashion, and the first prefix match processes with a permit or deny action.</a:t>
            </a:r>
          </a:p>
          <a:p>
            <a:pPr marL="0" indent="0" algn="just" defTabSz="912261" fontAlgn="base">
              <a:spcBef>
                <a:spcPts val="800"/>
              </a:spcBef>
              <a:spcAft>
                <a:spcPts val="800"/>
              </a:spcAft>
              <a:buClr>
                <a:schemeClr val="tx2"/>
              </a:buClr>
              <a:buSzPct val="90000"/>
            </a:pPr>
            <a:r>
              <a:rPr lang="en-US" sz="1867" dirty="0">
                <a:solidFill>
                  <a:srgbClr val="000000"/>
                </a:solidFill>
              </a:rPr>
              <a:t>Prefix lists are configured with the command </a:t>
            </a:r>
            <a:r>
              <a:rPr lang="en-US" sz="1867" b="1" i="1" dirty="0">
                <a:solidFill>
                  <a:srgbClr val="000000"/>
                </a:solidFill>
              </a:rPr>
              <a:t>ip prefix-list </a:t>
            </a:r>
            <a:r>
              <a:rPr lang="en-US" sz="1867" i="1" dirty="0">
                <a:solidFill>
                  <a:srgbClr val="000000"/>
                </a:solidFill>
              </a:rPr>
              <a:t>prefix-listname [</a:t>
            </a:r>
            <a:r>
              <a:rPr lang="en-US" sz="1867" b="1" dirty="0">
                <a:solidFill>
                  <a:srgbClr val="000000"/>
                </a:solidFill>
              </a:rPr>
              <a:t>seq</a:t>
            </a:r>
            <a:r>
              <a:rPr lang="en-US" sz="1867" i="1" dirty="0">
                <a:solidFill>
                  <a:srgbClr val="000000"/>
                </a:solidFill>
              </a:rPr>
              <a:t> sequence-number] {</a:t>
            </a:r>
            <a:r>
              <a:rPr lang="en-US" sz="1867" b="1" dirty="0">
                <a:solidFill>
                  <a:srgbClr val="000000"/>
                </a:solidFill>
              </a:rPr>
              <a:t>permit</a:t>
            </a:r>
            <a:r>
              <a:rPr lang="en-US" sz="1867" i="1" dirty="0">
                <a:solidFill>
                  <a:srgbClr val="000000"/>
                </a:solidFill>
              </a:rPr>
              <a:t> | </a:t>
            </a:r>
            <a:r>
              <a:rPr lang="en-US" sz="1867" b="1" dirty="0">
                <a:solidFill>
                  <a:srgbClr val="000000"/>
                </a:solidFill>
              </a:rPr>
              <a:t>deny</a:t>
            </a:r>
            <a:r>
              <a:rPr lang="en-US" sz="1867" i="1" dirty="0">
                <a:solidFill>
                  <a:srgbClr val="000000"/>
                </a:solidFill>
              </a:rPr>
              <a:t>} high-order-bit-pattern/high-order-bit-count [</a:t>
            </a:r>
            <a:r>
              <a:rPr lang="en-US" sz="1867" b="1" dirty="0">
                <a:solidFill>
                  <a:srgbClr val="000000"/>
                </a:solidFill>
              </a:rPr>
              <a:t>ge</a:t>
            </a:r>
            <a:r>
              <a:rPr lang="en-US" sz="1867" i="1" dirty="0">
                <a:solidFill>
                  <a:srgbClr val="000000"/>
                </a:solidFill>
              </a:rPr>
              <a:t> ge-value] [</a:t>
            </a:r>
            <a:r>
              <a:rPr lang="en-US" sz="1867" b="1" dirty="0">
                <a:solidFill>
                  <a:srgbClr val="000000"/>
                </a:solidFill>
              </a:rPr>
              <a:t>le</a:t>
            </a:r>
            <a:r>
              <a:rPr lang="en-US" sz="1867" i="1" dirty="0">
                <a:solidFill>
                  <a:srgbClr val="000000"/>
                </a:solidFill>
              </a:rPr>
              <a:t> le-value]</a:t>
            </a:r>
          </a:p>
          <a:p>
            <a:pPr marL="0" indent="0" algn="just" defTabSz="912261" fontAlgn="base">
              <a:spcBef>
                <a:spcPts val="800"/>
              </a:spcBef>
              <a:spcAft>
                <a:spcPts val="800"/>
              </a:spcAft>
              <a:buClr>
                <a:schemeClr val="tx2"/>
              </a:buClr>
              <a:buSzPct val="90000"/>
            </a:pPr>
            <a:r>
              <a:rPr lang="en-US" sz="1867" dirty="0">
                <a:solidFill>
                  <a:srgbClr val="000000"/>
                </a:solidFill>
              </a:rPr>
              <a:t>The sequence number auto-increments by 5, based on the highest sequence number. The first entry is 5.</a:t>
            </a:r>
          </a:p>
          <a:p>
            <a:pPr marL="0" indent="0" algn="just" defTabSz="912261" fontAlgn="base">
              <a:spcBef>
                <a:spcPts val="800"/>
              </a:spcBef>
              <a:spcAft>
                <a:spcPts val="800"/>
              </a:spcAft>
              <a:buClr>
                <a:schemeClr val="tx2"/>
              </a:buClr>
              <a:buSzPct val="90000"/>
            </a:pPr>
            <a:r>
              <a:rPr lang="en-US" sz="1867" dirty="0">
                <a:solidFill>
                  <a:srgbClr val="000000"/>
                </a:solidFill>
              </a:rPr>
              <a:t>IOS and IOS XE require that the ge-value be greater than the high-order bit count and that the le-value be greater than or equal to the ge-value: </a:t>
            </a:r>
            <a:r>
              <a:rPr lang="en-US" sz="1867" b="1" dirty="0">
                <a:solidFill>
                  <a:srgbClr val="000000"/>
                </a:solidFill>
              </a:rPr>
              <a:t>high-order bit count &lt; ge-value &lt;= le-value</a:t>
            </a:r>
          </a:p>
        </p:txBody>
      </p:sp>
      <p:pic>
        <p:nvPicPr>
          <p:cNvPr id="5" name="Picture 4" descr="A screenshot of a cell phone&#10;&#10;Description automatically generated">
            <a:extLst>
              <a:ext uri="{FF2B5EF4-FFF2-40B4-BE49-F238E27FC236}">
                <a16:creationId xmlns:a16="http://schemas.microsoft.com/office/drawing/2014/main" id="{A9A2A10C-0F75-4DA6-88A3-079F77569368}"/>
              </a:ext>
            </a:extLst>
          </p:cNvPr>
          <p:cNvPicPr>
            <a:picLocks noChangeAspect="1"/>
          </p:cNvPicPr>
          <p:nvPr/>
        </p:nvPicPr>
        <p:blipFill>
          <a:blip r:embed="rId3"/>
          <a:stretch>
            <a:fillRect/>
          </a:stretch>
        </p:blipFill>
        <p:spPr>
          <a:xfrm>
            <a:off x="2041777" y="4152807"/>
            <a:ext cx="6638674" cy="1498074"/>
          </a:xfrm>
          <a:prstGeom prst="rect">
            <a:avLst/>
          </a:prstGeom>
        </p:spPr>
      </p:pic>
    </p:spTree>
    <p:extLst>
      <p:ext uri="{BB962C8B-B14F-4D97-AF65-F5344CB8AC3E}">
        <p14:creationId xmlns:p14="http://schemas.microsoft.com/office/powerpoint/2010/main" val="2965150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Conditional Matching</a:t>
            </a:r>
            <a:r>
              <a:rPr lang="en-US" sz="3200" dirty="0"/>
              <a:t/>
            </a:r>
            <a:br>
              <a:rPr lang="en-US" sz="3200" dirty="0"/>
            </a:br>
            <a:r>
              <a:rPr lang="en-US" sz="3200" dirty="0"/>
              <a:t>Prefix Lists – IPv6</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901" y="975782"/>
            <a:ext cx="11550792" cy="2799223"/>
          </a:xfrm>
        </p:spPr>
        <p:txBody>
          <a:bodyPr/>
          <a:lstStyle/>
          <a:p>
            <a:pPr marL="0" indent="0" algn="just" defTabSz="912261" fontAlgn="base">
              <a:spcBef>
                <a:spcPts val="800"/>
              </a:spcBef>
              <a:spcAft>
                <a:spcPts val="800"/>
              </a:spcAft>
              <a:buClr>
                <a:schemeClr val="tx2"/>
              </a:buClr>
              <a:buSzPct val="90000"/>
            </a:pPr>
            <a:r>
              <a:rPr lang="en-US" sz="1867" dirty="0">
                <a:solidFill>
                  <a:srgbClr val="000000"/>
                </a:solidFill>
              </a:rPr>
              <a:t>The prefix matching logic works exactly the same for IPv6 networks as for IPv4 networks.</a:t>
            </a:r>
          </a:p>
          <a:p>
            <a:pPr marL="0" indent="0" algn="just" defTabSz="912261" fontAlgn="base">
              <a:spcBef>
                <a:spcPts val="800"/>
              </a:spcBef>
              <a:spcAft>
                <a:spcPts val="800"/>
              </a:spcAft>
              <a:buClr>
                <a:schemeClr val="tx2"/>
              </a:buClr>
              <a:buSzPct val="90000"/>
            </a:pPr>
            <a:r>
              <a:rPr lang="en-US" sz="1867" dirty="0">
                <a:solidFill>
                  <a:srgbClr val="000000"/>
                </a:solidFill>
              </a:rPr>
              <a:t>The most important thing to remember is that IPv6 networks are notated in hex and not in binary when identifying ranges. Ultimately, however, everything functions at the binary level.</a:t>
            </a:r>
          </a:p>
          <a:p>
            <a:pPr marL="0" indent="0" algn="just" defTabSz="912261" fontAlgn="base">
              <a:spcBef>
                <a:spcPts val="800"/>
              </a:spcBef>
              <a:spcAft>
                <a:spcPts val="800"/>
              </a:spcAft>
              <a:buClr>
                <a:schemeClr val="tx2"/>
              </a:buClr>
              <a:buSzPct val="90000"/>
            </a:pPr>
            <a:r>
              <a:rPr lang="en-US" sz="1867" dirty="0">
                <a:solidFill>
                  <a:srgbClr val="000000"/>
                </a:solidFill>
              </a:rPr>
              <a:t>IPv6 prefix lists are configured with the global configuration command </a:t>
            </a:r>
            <a:r>
              <a:rPr lang="en-US" sz="1867" b="1" dirty="0">
                <a:solidFill>
                  <a:srgbClr val="000000"/>
                </a:solidFill>
              </a:rPr>
              <a:t>ipv6 prefix-list </a:t>
            </a:r>
            <a:r>
              <a:rPr lang="en-US" sz="1867" i="1" dirty="0">
                <a:solidFill>
                  <a:srgbClr val="000000"/>
                </a:solidFill>
              </a:rPr>
              <a:t>prefix-list-name [</a:t>
            </a:r>
            <a:r>
              <a:rPr lang="en-US" sz="1867" b="1" dirty="0">
                <a:solidFill>
                  <a:srgbClr val="000000"/>
                </a:solidFill>
              </a:rPr>
              <a:t>seq</a:t>
            </a:r>
            <a:r>
              <a:rPr lang="en-US" sz="1867" i="1" dirty="0">
                <a:solidFill>
                  <a:srgbClr val="000000"/>
                </a:solidFill>
              </a:rPr>
              <a:t> sequence-number] {</a:t>
            </a:r>
            <a:r>
              <a:rPr lang="en-US" sz="1867" b="1" dirty="0">
                <a:solidFill>
                  <a:srgbClr val="000000"/>
                </a:solidFill>
              </a:rPr>
              <a:t>permit</a:t>
            </a:r>
            <a:r>
              <a:rPr lang="en-US" sz="1867" i="1" dirty="0">
                <a:solidFill>
                  <a:srgbClr val="000000"/>
                </a:solidFill>
              </a:rPr>
              <a:t> | </a:t>
            </a:r>
            <a:r>
              <a:rPr lang="en-US" sz="1867" b="1" dirty="0">
                <a:solidFill>
                  <a:srgbClr val="000000"/>
                </a:solidFill>
              </a:rPr>
              <a:t>deny</a:t>
            </a:r>
            <a:r>
              <a:rPr lang="en-US" sz="1867" i="1" dirty="0">
                <a:solidFill>
                  <a:srgbClr val="000000"/>
                </a:solidFill>
              </a:rPr>
              <a:t>} high-order-bit-pattern/highorder-bit-count [</a:t>
            </a:r>
            <a:r>
              <a:rPr lang="en-US" sz="1867" b="1" dirty="0">
                <a:solidFill>
                  <a:srgbClr val="000000"/>
                </a:solidFill>
              </a:rPr>
              <a:t>ge</a:t>
            </a:r>
            <a:r>
              <a:rPr lang="en-US" sz="1867" i="1" dirty="0">
                <a:solidFill>
                  <a:srgbClr val="000000"/>
                </a:solidFill>
              </a:rPr>
              <a:t> ge-value] [</a:t>
            </a:r>
            <a:r>
              <a:rPr lang="en-US" sz="1867" b="1" dirty="0">
                <a:solidFill>
                  <a:srgbClr val="000000"/>
                </a:solidFill>
              </a:rPr>
              <a:t>le</a:t>
            </a:r>
            <a:r>
              <a:rPr lang="en-US" sz="1867" i="1" dirty="0">
                <a:solidFill>
                  <a:srgbClr val="000000"/>
                </a:solidFill>
              </a:rPr>
              <a:t> le-value].</a:t>
            </a:r>
          </a:p>
          <a:p>
            <a:pPr marL="0" indent="0" algn="just" defTabSz="912261" fontAlgn="base">
              <a:spcBef>
                <a:spcPts val="800"/>
              </a:spcBef>
              <a:spcAft>
                <a:spcPts val="800"/>
              </a:spcAft>
              <a:buClr>
                <a:schemeClr val="tx2"/>
              </a:buClr>
              <a:buSzPct val="90000"/>
            </a:pPr>
            <a:r>
              <a:rPr lang="en-US" sz="1867" dirty="0">
                <a:solidFill>
                  <a:srgbClr val="000000"/>
                </a:solidFill>
              </a:rPr>
              <a:t>Example 12-2 provides a sample prefix list named PRIVATE-IPV6.</a:t>
            </a:r>
            <a:endParaRPr lang="en-US" sz="1867" b="1" dirty="0">
              <a:solidFill>
                <a:srgbClr val="000000"/>
              </a:solidFill>
            </a:endParaRPr>
          </a:p>
        </p:txBody>
      </p:sp>
      <p:pic>
        <p:nvPicPr>
          <p:cNvPr id="5" name="Picture 4">
            <a:extLst>
              <a:ext uri="{FF2B5EF4-FFF2-40B4-BE49-F238E27FC236}">
                <a16:creationId xmlns:a16="http://schemas.microsoft.com/office/drawing/2014/main" id="{A9A2A10C-0F75-4DA6-88A3-079F77569368}"/>
              </a:ext>
            </a:extLst>
          </p:cNvPr>
          <p:cNvPicPr>
            <a:picLocks noChangeAspect="1"/>
          </p:cNvPicPr>
          <p:nvPr/>
        </p:nvPicPr>
        <p:blipFill>
          <a:blip r:embed="rId3"/>
          <a:srcRect/>
          <a:stretch/>
        </p:blipFill>
        <p:spPr>
          <a:xfrm>
            <a:off x="928910" y="3775005"/>
            <a:ext cx="10600881" cy="1709056"/>
          </a:xfrm>
          <a:prstGeom prst="rect">
            <a:avLst/>
          </a:prstGeom>
        </p:spPr>
      </p:pic>
    </p:spTree>
    <p:extLst>
      <p:ext uri="{BB962C8B-B14F-4D97-AF65-F5344CB8AC3E}">
        <p14:creationId xmlns:p14="http://schemas.microsoft.com/office/powerpoint/2010/main" val="2695978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Conditional Matching</a:t>
            </a:r>
            <a:r>
              <a:rPr lang="en-US" sz="3200" dirty="0"/>
              <a:t/>
            </a:r>
            <a:br>
              <a:rPr lang="en-US" sz="3200" dirty="0"/>
            </a:br>
            <a:r>
              <a:rPr lang="en-US" sz="3200" dirty="0"/>
              <a:t>Regular Expressions (regex)</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905" y="841381"/>
            <a:ext cx="11574496" cy="2564419"/>
          </a:xfrm>
        </p:spPr>
        <p:txBody>
          <a:bodyPr/>
          <a:lstStyle/>
          <a:p>
            <a:pPr marL="0" indent="0" algn="just" defTabSz="912261" fontAlgn="base">
              <a:spcBef>
                <a:spcPts val="800"/>
              </a:spcBef>
              <a:spcAft>
                <a:spcPts val="800"/>
              </a:spcAft>
              <a:buClr>
                <a:schemeClr val="tx2"/>
              </a:buClr>
              <a:buSzPct val="90000"/>
            </a:pPr>
            <a:r>
              <a:rPr lang="en-US" sz="1867" dirty="0">
                <a:solidFill>
                  <a:srgbClr val="000000"/>
                </a:solidFill>
              </a:rPr>
              <a:t>There may be times when conditionally matching on network prefixes may be too complicated, and identifying all routes from a specific organization is preferred. In such a case, path selection can be made by using a BGP AS_Path.</a:t>
            </a:r>
          </a:p>
          <a:p>
            <a:pPr marL="0" indent="0" algn="just" defTabSz="912261" fontAlgn="base">
              <a:spcBef>
                <a:spcPts val="800"/>
              </a:spcBef>
              <a:spcAft>
                <a:spcPts val="800"/>
              </a:spcAft>
              <a:buClr>
                <a:schemeClr val="tx2"/>
              </a:buClr>
              <a:buSzPct val="90000"/>
            </a:pPr>
            <a:r>
              <a:rPr lang="en-US" sz="1867" dirty="0">
                <a:solidFill>
                  <a:srgbClr val="000000"/>
                </a:solidFill>
              </a:rPr>
              <a:t>Regular expressions (regex) are used to parse through the large number of available ASNs (4,294,967,295). The BGP table can be parsed with regex by using the command </a:t>
            </a:r>
            <a:r>
              <a:rPr lang="en-US" sz="1867" b="1" dirty="0">
                <a:solidFill>
                  <a:srgbClr val="000000"/>
                </a:solidFill>
              </a:rPr>
              <a:t>show bgp </a:t>
            </a:r>
            <a:r>
              <a:rPr lang="en-US" sz="1867" i="1" dirty="0">
                <a:solidFill>
                  <a:srgbClr val="000000"/>
                </a:solidFill>
              </a:rPr>
              <a:t>afi safi </a:t>
            </a:r>
            <a:r>
              <a:rPr lang="en-US" sz="1867" b="1" dirty="0">
                <a:solidFill>
                  <a:srgbClr val="000000"/>
                </a:solidFill>
              </a:rPr>
              <a:t>regexp</a:t>
            </a:r>
            <a:r>
              <a:rPr lang="en-US" sz="1867" dirty="0">
                <a:solidFill>
                  <a:srgbClr val="000000"/>
                </a:solidFill>
              </a:rPr>
              <a:t> </a:t>
            </a:r>
            <a:r>
              <a:rPr lang="en-US" sz="1867" i="1" dirty="0">
                <a:solidFill>
                  <a:srgbClr val="000000"/>
                </a:solidFill>
              </a:rPr>
              <a:t>regex-pattern</a:t>
            </a:r>
            <a:r>
              <a:rPr lang="en-US" sz="1867" dirty="0">
                <a:solidFill>
                  <a:srgbClr val="000000"/>
                </a:solidFill>
              </a:rPr>
              <a:t>.</a:t>
            </a:r>
          </a:p>
          <a:p>
            <a:pPr marL="0" indent="0" algn="just" defTabSz="912261" fontAlgn="base">
              <a:spcBef>
                <a:spcPts val="800"/>
              </a:spcBef>
              <a:spcAft>
                <a:spcPts val="800"/>
              </a:spcAft>
              <a:buClr>
                <a:schemeClr val="tx2"/>
              </a:buClr>
              <a:buSzPct val="90000"/>
            </a:pPr>
            <a:r>
              <a:rPr lang="en-US" sz="1867" b="1" dirty="0">
                <a:solidFill>
                  <a:srgbClr val="000000"/>
                </a:solidFill>
              </a:rPr>
              <a:t>^</a:t>
            </a:r>
            <a:r>
              <a:rPr lang="en-US" sz="1867" dirty="0">
                <a:solidFill>
                  <a:srgbClr val="000000"/>
                </a:solidFill>
              </a:rPr>
              <a:t> indicates the start of a string, </a:t>
            </a:r>
            <a:r>
              <a:rPr lang="en-US" sz="1867" b="1" dirty="0">
                <a:solidFill>
                  <a:srgbClr val="000000"/>
                </a:solidFill>
              </a:rPr>
              <a:t>$</a:t>
            </a:r>
            <a:r>
              <a:rPr lang="en-US" sz="1867" dirty="0">
                <a:solidFill>
                  <a:srgbClr val="000000"/>
                </a:solidFill>
              </a:rPr>
              <a:t> indicates the end of a string, </a:t>
            </a:r>
            <a:r>
              <a:rPr lang="en-US" sz="1867" b="1" dirty="0">
                <a:solidFill>
                  <a:srgbClr val="000000"/>
                </a:solidFill>
              </a:rPr>
              <a:t>_</a:t>
            </a:r>
            <a:r>
              <a:rPr lang="en-US" sz="1867" dirty="0">
                <a:solidFill>
                  <a:srgbClr val="000000"/>
                </a:solidFill>
              </a:rPr>
              <a:t> matches a space, </a:t>
            </a:r>
            <a:r>
              <a:rPr lang="en-US" sz="1867" b="1" dirty="0">
                <a:solidFill>
                  <a:srgbClr val="000000"/>
                </a:solidFill>
              </a:rPr>
              <a:t>+</a:t>
            </a:r>
            <a:r>
              <a:rPr lang="en-US" sz="1867" dirty="0">
                <a:solidFill>
                  <a:srgbClr val="000000"/>
                </a:solidFill>
              </a:rPr>
              <a:t> matches one or more instance, </a:t>
            </a:r>
            <a:r>
              <a:rPr lang="en-US" sz="1867" b="1" dirty="0">
                <a:solidFill>
                  <a:srgbClr val="000000"/>
                </a:solidFill>
              </a:rPr>
              <a:t>?</a:t>
            </a:r>
            <a:r>
              <a:rPr lang="en-US" sz="1867" dirty="0">
                <a:solidFill>
                  <a:srgbClr val="000000"/>
                </a:solidFill>
              </a:rPr>
              <a:t> matches one or no instances, </a:t>
            </a:r>
            <a:r>
              <a:rPr lang="en-US" sz="1867" b="1" dirty="0">
                <a:solidFill>
                  <a:srgbClr val="000000"/>
                </a:solidFill>
              </a:rPr>
              <a:t>[ ] </a:t>
            </a:r>
            <a:r>
              <a:rPr lang="en-US" sz="1867" dirty="0">
                <a:solidFill>
                  <a:srgbClr val="000000"/>
                </a:solidFill>
              </a:rPr>
              <a:t>match a single character or nesting within a range, </a:t>
            </a:r>
            <a:r>
              <a:rPr lang="en-US" sz="1867" b="1" dirty="0">
                <a:solidFill>
                  <a:srgbClr val="000000"/>
                </a:solidFill>
              </a:rPr>
              <a:t>-</a:t>
            </a:r>
            <a:r>
              <a:rPr lang="en-US" sz="1867" dirty="0">
                <a:solidFill>
                  <a:srgbClr val="000000"/>
                </a:solidFill>
              </a:rPr>
              <a:t> is for a range  </a:t>
            </a:r>
          </a:p>
        </p:txBody>
      </p:sp>
      <p:sp>
        <p:nvSpPr>
          <p:cNvPr id="2" name="TextBox 1"/>
          <p:cNvSpPr txBox="1"/>
          <p:nvPr/>
        </p:nvSpPr>
        <p:spPr>
          <a:xfrm>
            <a:off x="794700" y="3907500"/>
            <a:ext cx="2850200" cy="830997"/>
          </a:xfrm>
          <a:prstGeom prst="rect">
            <a:avLst/>
          </a:prstGeom>
          <a:noFill/>
        </p:spPr>
        <p:txBody>
          <a:bodyPr wrap="square" rtlCol="0">
            <a:spAutoFit/>
          </a:bodyPr>
          <a:lstStyle/>
          <a:p>
            <a:endParaRPr lang="en-US" sz="1600" dirty="0"/>
          </a:p>
          <a:p>
            <a:r>
              <a:rPr lang="en-US" sz="1600" b="1" dirty="0"/>
              <a:t>Table 12-6 </a:t>
            </a:r>
            <a:r>
              <a:rPr lang="en-US" sz="1600" dirty="0"/>
              <a:t>Common BGP Regular Expressions</a:t>
            </a:r>
          </a:p>
        </p:txBody>
      </p:sp>
      <p:graphicFrame>
        <p:nvGraphicFramePr>
          <p:cNvPr id="5" name="Table 4">
            <a:extLst>
              <a:ext uri="{FF2B5EF4-FFF2-40B4-BE49-F238E27FC236}">
                <a16:creationId xmlns:a16="http://schemas.microsoft.com/office/drawing/2014/main" id="{3F80A476-0C9F-4491-BC16-A98BFB429CD4}"/>
              </a:ext>
            </a:extLst>
          </p:cNvPr>
          <p:cNvGraphicFramePr>
            <a:graphicFrameLocks noGrp="1"/>
          </p:cNvGraphicFramePr>
          <p:nvPr>
            <p:extLst>
              <p:ext uri="{D42A27DB-BD31-4B8C-83A1-F6EECF244321}">
                <p14:modId xmlns:p14="http://schemas.microsoft.com/office/powerpoint/2010/main" val="730682975"/>
              </p:ext>
            </p:extLst>
          </p:nvPr>
        </p:nvGraphicFramePr>
        <p:xfrm>
          <a:off x="3935871" y="3128447"/>
          <a:ext cx="8059279" cy="2389104"/>
        </p:xfrm>
        <a:graphic>
          <a:graphicData uri="http://schemas.openxmlformats.org/drawingml/2006/table">
            <a:tbl>
              <a:tblPr firstRow="1" bandRow="1">
                <a:tableStyleId>{5C22544A-7EE6-4342-B048-85BDC9FD1C3A}</a:tableStyleId>
              </a:tblPr>
              <a:tblGrid>
                <a:gridCol w="3099929">
                  <a:extLst>
                    <a:ext uri="{9D8B030D-6E8A-4147-A177-3AD203B41FA5}">
                      <a16:colId xmlns:a16="http://schemas.microsoft.com/office/drawing/2014/main" val="3133942819"/>
                    </a:ext>
                  </a:extLst>
                </a:gridCol>
                <a:gridCol w="4959350">
                  <a:extLst>
                    <a:ext uri="{9D8B030D-6E8A-4147-A177-3AD203B41FA5}">
                      <a16:colId xmlns:a16="http://schemas.microsoft.com/office/drawing/2014/main" val="2120057216"/>
                    </a:ext>
                  </a:extLst>
                </a:gridCol>
              </a:tblGrid>
              <a:tr h="327442">
                <a:tc>
                  <a:txBody>
                    <a:bodyPr/>
                    <a:lstStyle/>
                    <a:p>
                      <a:r>
                        <a:rPr lang="en-US" sz="1900" dirty="0"/>
                        <a:t>Regular Expression</a:t>
                      </a:r>
                    </a:p>
                  </a:txBody>
                  <a:tcPr marL="108624" marR="108624" marT="54312" marB="54312"/>
                </a:tc>
                <a:tc>
                  <a:txBody>
                    <a:bodyPr/>
                    <a:lstStyle/>
                    <a:p>
                      <a:r>
                        <a:rPr lang="en-US" sz="1900" dirty="0"/>
                        <a:t>Meaning</a:t>
                      </a:r>
                    </a:p>
                  </a:txBody>
                  <a:tcPr marL="108624" marR="108624" marT="54312" marB="54312"/>
                </a:tc>
                <a:extLst>
                  <a:ext uri="{0D108BD9-81ED-4DB2-BD59-A6C34878D82A}">
                    <a16:rowId xmlns:a16="http://schemas.microsoft.com/office/drawing/2014/main" val="2640803396"/>
                  </a:ext>
                </a:extLst>
              </a:tr>
              <a:tr h="327442">
                <a:tc>
                  <a:txBody>
                    <a:bodyPr/>
                    <a:lstStyle/>
                    <a:p>
                      <a:r>
                        <a:rPr lang="en-US" sz="1900" dirty="0">
                          <a:solidFill>
                            <a:srgbClr val="000000"/>
                          </a:solidFill>
                        </a:rPr>
                        <a:t>^$</a:t>
                      </a:r>
                    </a:p>
                  </a:txBody>
                  <a:tcPr marL="108624" marR="108624" marT="54312" marB="54312"/>
                </a:tc>
                <a:tc>
                  <a:txBody>
                    <a:bodyPr/>
                    <a:lstStyle/>
                    <a:p>
                      <a:r>
                        <a:rPr lang="en-US" sz="1900" dirty="0">
                          <a:solidFill>
                            <a:srgbClr val="000000"/>
                          </a:solidFill>
                        </a:rPr>
                        <a:t>Local originating routes</a:t>
                      </a:r>
                    </a:p>
                  </a:txBody>
                  <a:tcPr marL="108624" marR="108624" marT="54312" marB="54312"/>
                </a:tc>
                <a:extLst>
                  <a:ext uri="{0D108BD9-81ED-4DB2-BD59-A6C34878D82A}">
                    <a16:rowId xmlns:a16="http://schemas.microsoft.com/office/drawing/2014/main" val="3303805005"/>
                  </a:ext>
                </a:extLst>
              </a:tr>
              <a:tr h="327442">
                <a:tc>
                  <a:txBody>
                    <a:bodyPr/>
                    <a:lstStyle/>
                    <a:p>
                      <a:r>
                        <a:rPr lang="en-US" sz="1900" dirty="0">
                          <a:solidFill>
                            <a:srgbClr val="000000"/>
                          </a:solidFill>
                        </a:rPr>
                        <a:t>permit ^200_</a:t>
                      </a:r>
                    </a:p>
                  </a:txBody>
                  <a:tcPr marL="108624" marR="108624" marT="54312" marB="54312"/>
                </a:tc>
                <a:tc>
                  <a:txBody>
                    <a:bodyPr/>
                    <a:lstStyle/>
                    <a:p>
                      <a:r>
                        <a:rPr lang="en-US" sz="1900" dirty="0">
                          <a:solidFill>
                            <a:srgbClr val="000000"/>
                          </a:solidFill>
                        </a:rPr>
                        <a:t>Only routes from neighbor AS 200</a:t>
                      </a:r>
                    </a:p>
                  </a:txBody>
                  <a:tcPr marL="108624" marR="108624" marT="54312" marB="54312"/>
                </a:tc>
                <a:extLst>
                  <a:ext uri="{0D108BD9-81ED-4DB2-BD59-A6C34878D82A}">
                    <a16:rowId xmlns:a16="http://schemas.microsoft.com/office/drawing/2014/main" val="1860627843"/>
                  </a:ext>
                </a:extLst>
              </a:tr>
              <a:tr h="327442">
                <a:tc>
                  <a:txBody>
                    <a:bodyPr/>
                    <a:lstStyle/>
                    <a:p>
                      <a:r>
                        <a:rPr lang="en-US" sz="1900" dirty="0">
                          <a:solidFill>
                            <a:srgbClr val="000000"/>
                          </a:solidFill>
                        </a:rPr>
                        <a:t>permit _200$</a:t>
                      </a:r>
                    </a:p>
                  </a:txBody>
                  <a:tcPr marL="108624" marR="108624" marT="54312" marB="54312"/>
                </a:tc>
                <a:tc>
                  <a:txBody>
                    <a:bodyPr/>
                    <a:lstStyle/>
                    <a:p>
                      <a:r>
                        <a:rPr lang="en-US" sz="1900" dirty="0">
                          <a:solidFill>
                            <a:srgbClr val="000000"/>
                          </a:solidFill>
                        </a:rPr>
                        <a:t>Only routes originating from AS 200</a:t>
                      </a:r>
                    </a:p>
                  </a:txBody>
                  <a:tcPr marL="108624" marR="108624" marT="54312" marB="54312"/>
                </a:tc>
                <a:extLst>
                  <a:ext uri="{0D108BD9-81ED-4DB2-BD59-A6C34878D82A}">
                    <a16:rowId xmlns:a16="http://schemas.microsoft.com/office/drawing/2014/main" val="2206863053"/>
                  </a:ext>
                </a:extLst>
              </a:tr>
              <a:tr h="327442">
                <a:tc>
                  <a:txBody>
                    <a:bodyPr/>
                    <a:lstStyle/>
                    <a:p>
                      <a:r>
                        <a:rPr lang="en-US" sz="1900" dirty="0">
                          <a:solidFill>
                            <a:srgbClr val="000000"/>
                          </a:solidFill>
                        </a:rPr>
                        <a:t>permit _200_</a:t>
                      </a:r>
                    </a:p>
                  </a:txBody>
                  <a:tcPr marL="108624" marR="108624" marT="54312" marB="54312"/>
                </a:tc>
                <a:tc>
                  <a:txBody>
                    <a:bodyPr/>
                    <a:lstStyle/>
                    <a:p>
                      <a:r>
                        <a:rPr lang="en-US" sz="1900" dirty="0">
                          <a:solidFill>
                            <a:srgbClr val="000000"/>
                          </a:solidFill>
                        </a:rPr>
                        <a:t>Only routes that pass through AS 200</a:t>
                      </a:r>
                    </a:p>
                  </a:txBody>
                  <a:tcPr marL="108624" marR="108624" marT="54312" marB="54312"/>
                </a:tc>
                <a:extLst>
                  <a:ext uri="{0D108BD9-81ED-4DB2-BD59-A6C34878D82A}">
                    <a16:rowId xmlns:a16="http://schemas.microsoft.com/office/drawing/2014/main" val="987564232"/>
                  </a:ext>
                </a:extLst>
              </a:tr>
              <a:tr h="327442">
                <a:tc>
                  <a:txBody>
                    <a:bodyPr/>
                    <a:lstStyle/>
                    <a:p>
                      <a:r>
                        <a:rPr lang="en-US" sz="1900" dirty="0">
                          <a:solidFill>
                            <a:srgbClr val="000000"/>
                          </a:solidFill>
                        </a:rPr>
                        <a:t>permit ^[0-9]+ [0-9]+ [0-9]+?</a:t>
                      </a:r>
                    </a:p>
                  </a:txBody>
                  <a:tcPr marL="108624" marR="108624" marT="54312" marB="54312"/>
                </a:tc>
                <a:tc>
                  <a:txBody>
                    <a:bodyPr/>
                    <a:lstStyle/>
                    <a:p>
                      <a:r>
                        <a:rPr lang="en-US" sz="1900" dirty="0">
                          <a:solidFill>
                            <a:srgbClr val="000000"/>
                          </a:solidFill>
                        </a:rPr>
                        <a:t>Routes with three or fewer AS_Path entries</a:t>
                      </a:r>
                    </a:p>
                  </a:txBody>
                  <a:tcPr marL="108624" marR="108624" marT="54312" marB="54312"/>
                </a:tc>
                <a:extLst>
                  <a:ext uri="{0D108BD9-81ED-4DB2-BD59-A6C34878D82A}">
                    <a16:rowId xmlns:a16="http://schemas.microsoft.com/office/drawing/2014/main" val="3586912497"/>
                  </a:ext>
                </a:extLst>
              </a:tr>
            </a:tbl>
          </a:graphicData>
        </a:graphic>
      </p:graphicFrame>
    </p:spTree>
    <p:extLst>
      <p:ext uri="{BB962C8B-B14F-4D97-AF65-F5344CB8AC3E}">
        <p14:creationId xmlns:p14="http://schemas.microsoft.com/office/powerpoint/2010/main" val="627943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Route Maps</a:t>
            </a:r>
            <a:r>
              <a:rPr lang="en-US" sz="3200" dirty="0"/>
              <a:t/>
            </a:r>
            <a:br>
              <a:rPr lang="en-US" sz="3200" dirty="0"/>
            </a:br>
            <a:r>
              <a:rPr lang="en-US" sz="3200" dirty="0"/>
              <a:t>Route Map Components and Syntax</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14718" y="1198032"/>
            <a:ext cx="11948160" cy="4212168"/>
          </a:xfrm>
        </p:spPr>
        <p:txBody>
          <a:bodyPr/>
          <a:lstStyle/>
          <a:p>
            <a:pPr marL="0" indent="0" algn="just"/>
            <a:r>
              <a:rPr lang="en-US" sz="2000" i="1" dirty="0">
                <a:solidFill>
                  <a:schemeClr val="tx1"/>
                </a:solidFill>
                <a:ea typeface="ＭＳ Ｐゴシック" charset="0"/>
              </a:rPr>
              <a:t>Route maps can filter networks much the same way as ACLs, but they also provide additional capability through the addition or modification of network attributes.</a:t>
            </a:r>
          </a:p>
          <a:p>
            <a:pPr marL="0" indent="0" algn="just" defTabSz="912261" fontAlgn="base">
              <a:spcBef>
                <a:spcPts val="800"/>
              </a:spcBef>
              <a:spcAft>
                <a:spcPts val="800"/>
              </a:spcAft>
              <a:buClr>
                <a:schemeClr val="tx2"/>
              </a:buClr>
              <a:buSzPct val="90000"/>
            </a:pPr>
            <a:r>
              <a:rPr lang="en-US" sz="1867" i="1" dirty="0" smtClean="0">
                <a:solidFill>
                  <a:schemeClr val="tx1"/>
                </a:solidFill>
              </a:rPr>
              <a:t>A </a:t>
            </a:r>
            <a:r>
              <a:rPr lang="en-US" sz="1867" i="1" dirty="0">
                <a:solidFill>
                  <a:schemeClr val="tx1"/>
                </a:solidFill>
              </a:rPr>
              <a:t>route map has four components:</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1867" b="1" dirty="0">
                <a:solidFill>
                  <a:schemeClr val="tx1"/>
                </a:solidFill>
              </a:rPr>
              <a:t>Sequence number - </a:t>
            </a:r>
            <a:r>
              <a:rPr lang="en-US" sz="1867" dirty="0">
                <a:solidFill>
                  <a:schemeClr val="tx1"/>
                </a:solidFill>
              </a:rPr>
              <a:t>Dictates the processing order of the route map</a:t>
            </a:r>
            <a:r>
              <a:rPr lang="en-US" sz="1867" dirty="0" smtClean="0">
                <a:solidFill>
                  <a:schemeClr val="tx1"/>
                </a:solidFill>
              </a:rPr>
              <a:t>. </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1867" b="1" dirty="0" smtClean="0">
                <a:solidFill>
                  <a:schemeClr val="tx1"/>
                </a:solidFill>
              </a:rPr>
              <a:t>Conditional </a:t>
            </a:r>
            <a:r>
              <a:rPr lang="en-US" sz="1867" b="1" dirty="0">
                <a:solidFill>
                  <a:schemeClr val="tx1"/>
                </a:solidFill>
              </a:rPr>
              <a:t>matching criteria - </a:t>
            </a:r>
            <a:r>
              <a:rPr lang="en-US" sz="1867" dirty="0">
                <a:solidFill>
                  <a:schemeClr val="tx1"/>
                </a:solidFill>
              </a:rPr>
              <a:t>Identifies prefix characteristics (network, BGP path attribute, next hop, …)</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1867" b="1" dirty="0">
                <a:solidFill>
                  <a:schemeClr val="tx1"/>
                </a:solidFill>
              </a:rPr>
              <a:t>Processing action - </a:t>
            </a:r>
            <a:r>
              <a:rPr lang="en-US" sz="1867" dirty="0">
                <a:solidFill>
                  <a:schemeClr val="tx1"/>
                </a:solidFill>
              </a:rPr>
              <a:t>Permits or denies the prefix.</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1867" b="1" dirty="0">
                <a:solidFill>
                  <a:schemeClr val="tx1"/>
                </a:solidFill>
              </a:rPr>
              <a:t>Optional action -</a:t>
            </a:r>
            <a:r>
              <a:rPr lang="en-US" sz="1867" dirty="0">
                <a:solidFill>
                  <a:schemeClr val="tx1"/>
                </a:solidFill>
              </a:rPr>
              <a:t> Allows for manipulations, depending on how the route map is referenced on the router. Actions can include modification, addition, or removal of route characteristics</a:t>
            </a:r>
            <a:r>
              <a:rPr lang="en-US" sz="1867" dirty="0" smtClean="0">
                <a:solidFill>
                  <a:schemeClr val="tx1"/>
                </a:solidFill>
              </a:rPr>
              <a:t>.</a:t>
            </a:r>
          </a:p>
          <a:p>
            <a:pPr marL="0" indent="0" algn="just" defTabSz="912261" fontAlgn="base">
              <a:spcBef>
                <a:spcPts val="800"/>
              </a:spcBef>
              <a:spcAft>
                <a:spcPts val="800"/>
              </a:spcAft>
              <a:buClr>
                <a:schemeClr val="tx2"/>
              </a:buClr>
              <a:buSzPct val="90000"/>
            </a:pPr>
            <a:r>
              <a:rPr lang="en-US" sz="1867" dirty="0">
                <a:solidFill>
                  <a:schemeClr val="tx1"/>
                </a:solidFill>
              </a:rPr>
              <a:t>A route map uses the command syntax: </a:t>
            </a:r>
            <a:r>
              <a:rPr lang="en-US" sz="1867" b="1" dirty="0">
                <a:solidFill>
                  <a:schemeClr val="tx1"/>
                </a:solidFill>
              </a:rPr>
              <a:t>route-map</a:t>
            </a:r>
            <a:r>
              <a:rPr lang="en-US" sz="1867" b="1" i="1" dirty="0">
                <a:solidFill>
                  <a:schemeClr val="tx1"/>
                </a:solidFill>
              </a:rPr>
              <a:t> </a:t>
            </a:r>
            <a:r>
              <a:rPr lang="en-US" sz="1867" i="1" dirty="0">
                <a:solidFill>
                  <a:schemeClr val="tx1"/>
                </a:solidFill>
              </a:rPr>
              <a:t>route-map-name</a:t>
            </a:r>
            <a:r>
              <a:rPr lang="en-US" sz="1867" b="1" i="1" dirty="0">
                <a:solidFill>
                  <a:schemeClr val="tx1"/>
                </a:solidFill>
              </a:rPr>
              <a:t> [</a:t>
            </a:r>
            <a:r>
              <a:rPr lang="en-US" sz="1867" b="1" dirty="0">
                <a:solidFill>
                  <a:schemeClr val="tx1"/>
                </a:solidFill>
              </a:rPr>
              <a:t>permit | deny</a:t>
            </a:r>
            <a:r>
              <a:rPr lang="en-US" sz="1867" b="1" i="1" dirty="0">
                <a:solidFill>
                  <a:schemeClr val="tx1"/>
                </a:solidFill>
              </a:rPr>
              <a:t>] [</a:t>
            </a:r>
            <a:r>
              <a:rPr lang="en-US" sz="1867" i="1" dirty="0">
                <a:solidFill>
                  <a:schemeClr val="tx1"/>
                </a:solidFill>
              </a:rPr>
              <a:t>sequence-number</a:t>
            </a:r>
            <a:r>
              <a:rPr lang="en-US" sz="1867" b="1" i="1" dirty="0" smtClean="0">
                <a:solidFill>
                  <a:schemeClr val="tx1"/>
                </a:solidFill>
              </a:rPr>
              <a:t>]</a:t>
            </a:r>
            <a:endParaRPr lang="en-US" sz="1867" b="1" dirty="0">
              <a:solidFill>
                <a:schemeClr val="tx1"/>
              </a:solidFill>
            </a:endParaRPr>
          </a:p>
        </p:txBody>
      </p:sp>
    </p:spTree>
    <p:extLst>
      <p:ext uri="{BB962C8B-B14F-4D97-AF65-F5344CB8AC3E}">
        <p14:creationId xmlns:p14="http://schemas.microsoft.com/office/powerpoint/2010/main" val="3776683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Route Maps</a:t>
            </a:r>
            <a:r>
              <a:rPr lang="en-US" sz="3200" dirty="0"/>
              <a:t/>
            </a:r>
            <a:br>
              <a:rPr lang="en-US" sz="3200" dirty="0"/>
            </a:br>
            <a:r>
              <a:rPr lang="en-US" sz="3200" dirty="0"/>
              <a:t>Route Map Components and Syntax (example)</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367" y="975783"/>
            <a:ext cx="5047833" cy="2618318"/>
          </a:xfrm>
        </p:spPr>
        <p:txBody>
          <a:bodyPr/>
          <a:lstStyle/>
          <a:p>
            <a:pPr marL="0" indent="0" algn="just" defTabSz="912261" fontAlgn="base">
              <a:spcBef>
                <a:spcPts val="800"/>
              </a:spcBef>
              <a:spcAft>
                <a:spcPts val="800"/>
              </a:spcAft>
              <a:buClr>
                <a:schemeClr val="tx2"/>
              </a:buClr>
              <a:buSzPct val="90000"/>
            </a:pPr>
            <a:r>
              <a:rPr lang="en-US" sz="1867" dirty="0">
                <a:solidFill>
                  <a:schemeClr val="tx1"/>
                </a:solidFill>
              </a:rPr>
              <a:t>Example 12-3 provides a sample route map to demonstrate the four components of a route map. </a:t>
            </a:r>
          </a:p>
          <a:p>
            <a:pPr marL="0" indent="0" algn="just" defTabSz="912261" fontAlgn="base">
              <a:spcBef>
                <a:spcPts val="800"/>
              </a:spcBef>
              <a:spcAft>
                <a:spcPts val="800"/>
              </a:spcAft>
              <a:buClr>
                <a:schemeClr val="tx2"/>
              </a:buClr>
              <a:buSzPct val="90000"/>
            </a:pPr>
            <a:r>
              <a:rPr lang="en-US" sz="1867" dirty="0">
                <a:solidFill>
                  <a:schemeClr val="tx1"/>
                </a:solidFill>
              </a:rPr>
              <a:t>The conditional matching criterion is based on network ranges specified in an ACL. </a:t>
            </a:r>
          </a:p>
          <a:p>
            <a:pPr marL="0" indent="0" algn="just" defTabSz="912261" fontAlgn="base">
              <a:spcBef>
                <a:spcPts val="800"/>
              </a:spcBef>
              <a:spcAft>
                <a:spcPts val="800"/>
              </a:spcAft>
              <a:buClr>
                <a:schemeClr val="tx2"/>
              </a:buClr>
              <a:buSzPct val="90000"/>
            </a:pPr>
            <a:r>
              <a:rPr lang="en-US" sz="1867" dirty="0">
                <a:solidFill>
                  <a:schemeClr val="tx1"/>
                </a:solidFill>
              </a:rPr>
              <a:t>Comments have been added to this example to explain the behavior of the route map in each sequence.</a:t>
            </a:r>
          </a:p>
        </p:txBody>
      </p:sp>
      <p:pic>
        <p:nvPicPr>
          <p:cNvPr id="5" name="Picture 4" descr="A screenshot of a social media post&#10;&#10;Description automatically generated">
            <a:extLst>
              <a:ext uri="{FF2B5EF4-FFF2-40B4-BE49-F238E27FC236}">
                <a16:creationId xmlns:a16="http://schemas.microsoft.com/office/drawing/2014/main" id="{C654E9D5-11FC-4451-887E-10B9E2B3C57C}"/>
              </a:ext>
            </a:extLst>
          </p:cNvPr>
          <p:cNvPicPr>
            <a:picLocks noChangeAspect="1"/>
          </p:cNvPicPr>
          <p:nvPr/>
        </p:nvPicPr>
        <p:blipFill>
          <a:blip r:embed="rId3"/>
          <a:stretch>
            <a:fillRect/>
          </a:stretch>
        </p:blipFill>
        <p:spPr>
          <a:xfrm>
            <a:off x="5238749" y="1020273"/>
            <a:ext cx="6799723" cy="4385159"/>
          </a:xfrm>
          <a:prstGeom prst="rect">
            <a:avLst/>
          </a:prstGeom>
        </p:spPr>
      </p:pic>
    </p:spTree>
    <p:extLst>
      <p:ext uri="{BB962C8B-B14F-4D97-AF65-F5344CB8AC3E}">
        <p14:creationId xmlns:p14="http://schemas.microsoft.com/office/powerpoint/2010/main" val="1650496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Route Maps</a:t>
            </a:r>
            <a:r>
              <a:rPr lang="en-US" sz="3200" dirty="0"/>
              <a:t/>
            </a:r>
            <a:br>
              <a:rPr lang="en-US" sz="3200" dirty="0"/>
            </a:br>
            <a:r>
              <a:rPr lang="en-US" sz="3200" dirty="0"/>
              <a:t>Route Map Conditional Matching </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842417" y="176251"/>
            <a:ext cx="5917783" cy="487259"/>
          </a:xfrm>
        </p:spPr>
        <p:txBody>
          <a:bodyPr/>
          <a:lstStyle/>
          <a:p>
            <a:pPr marL="0" indent="0" algn="l" defTabSz="912261" fontAlgn="base">
              <a:spcBef>
                <a:spcPts val="800"/>
              </a:spcBef>
              <a:spcAft>
                <a:spcPts val="800"/>
              </a:spcAft>
              <a:buClr>
                <a:schemeClr val="tx2"/>
              </a:buClr>
              <a:buSzPct val="90000"/>
            </a:pPr>
            <a:r>
              <a:rPr lang="en-US" sz="1867" dirty="0">
                <a:solidFill>
                  <a:schemeClr val="tx1"/>
                </a:solidFill>
              </a:rPr>
              <a:t>Command syntax for common methods for conditionally matching prefixes and their usage.</a:t>
            </a:r>
          </a:p>
        </p:txBody>
      </p:sp>
      <p:sp>
        <p:nvSpPr>
          <p:cNvPr id="2" name="Rectangle 1"/>
          <p:cNvSpPr/>
          <p:nvPr/>
        </p:nvSpPr>
        <p:spPr>
          <a:xfrm>
            <a:off x="4578767" y="5407992"/>
            <a:ext cx="6096000" cy="338554"/>
          </a:xfrm>
          <a:prstGeom prst="rect">
            <a:avLst/>
          </a:prstGeom>
        </p:spPr>
        <p:txBody>
          <a:bodyPr wrap="square">
            <a:spAutoFit/>
          </a:bodyPr>
          <a:lstStyle/>
          <a:p>
            <a:r>
              <a:rPr lang="en-US" sz="1600" dirty="0"/>
              <a:t>Table 12-7 Conditional Match Options</a:t>
            </a:r>
          </a:p>
        </p:txBody>
      </p:sp>
      <p:graphicFrame>
        <p:nvGraphicFramePr>
          <p:cNvPr id="6" name="Table 5">
            <a:extLst>
              <a:ext uri="{FF2B5EF4-FFF2-40B4-BE49-F238E27FC236}">
                <a16:creationId xmlns:a16="http://schemas.microsoft.com/office/drawing/2014/main" id="{25DAF99A-9C60-4465-907F-228D57644789}"/>
              </a:ext>
            </a:extLst>
          </p:cNvPr>
          <p:cNvGraphicFramePr>
            <a:graphicFrameLocks noGrp="1"/>
          </p:cNvGraphicFramePr>
          <p:nvPr>
            <p:extLst>
              <p:ext uri="{D42A27DB-BD31-4B8C-83A1-F6EECF244321}">
                <p14:modId xmlns:p14="http://schemas.microsoft.com/office/powerpoint/2010/main" val="3266422232"/>
              </p:ext>
            </p:extLst>
          </p:nvPr>
        </p:nvGraphicFramePr>
        <p:xfrm>
          <a:off x="403567" y="1046720"/>
          <a:ext cx="11458234" cy="4290335"/>
        </p:xfrm>
        <a:graphic>
          <a:graphicData uri="http://schemas.openxmlformats.org/drawingml/2006/table">
            <a:tbl>
              <a:tblPr firstRow="1" bandRow="1">
                <a:tableStyleId>{5C22544A-7EE6-4342-B048-85BDC9FD1C3A}</a:tableStyleId>
              </a:tblPr>
              <a:tblGrid>
                <a:gridCol w="4024784">
                  <a:extLst>
                    <a:ext uri="{9D8B030D-6E8A-4147-A177-3AD203B41FA5}">
                      <a16:colId xmlns:a16="http://schemas.microsoft.com/office/drawing/2014/main" val="3133942819"/>
                    </a:ext>
                  </a:extLst>
                </a:gridCol>
                <a:gridCol w="7433450">
                  <a:extLst>
                    <a:ext uri="{9D8B030D-6E8A-4147-A177-3AD203B41FA5}">
                      <a16:colId xmlns:a16="http://schemas.microsoft.com/office/drawing/2014/main" val="2120057216"/>
                    </a:ext>
                  </a:extLst>
                </a:gridCol>
              </a:tblGrid>
              <a:tr h="303519">
                <a:tc>
                  <a:txBody>
                    <a:bodyPr/>
                    <a:lstStyle/>
                    <a:p>
                      <a:r>
                        <a:rPr lang="en-US" sz="1900" dirty="0"/>
                        <a:t>Match Command</a:t>
                      </a:r>
                    </a:p>
                  </a:txBody>
                  <a:tcPr marL="108624" marR="108624" marT="54312" marB="54312"/>
                </a:tc>
                <a:tc>
                  <a:txBody>
                    <a:bodyPr/>
                    <a:lstStyle/>
                    <a:p>
                      <a:r>
                        <a:rPr lang="en-US" sz="1900" dirty="0"/>
                        <a:t>Description</a:t>
                      </a:r>
                    </a:p>
                  </a:txBody>
                  <a:tcPr marL="108624" marR="108624" marT="54312" marB="54312"/>
                </a:tc>
                <a:extLst>
                  <a:ext uri="{0D108BD9-81ED-4DB2-BD59-A6C34878D82A}">
                    <a16:rowId xmlns:a16="http://schemas.microsoft.com/office/drawing/2014/main" val="2640803396"/>
                  </a:ext>
                </a:extLst>
              </a:tr>
              <a:tr h="850518">
                <a:tc>
                  <a:txBody>
                    <a:bodyPr/>
                    <a:lstStyle/>
                    <a:p>
                      <a:r>
                        <a:rPr lang="en-US" sz="1600" dirty="0">
                          <a:solidFill>
                            <a:srgbClr val="000000"/>
                          </a:solidFill>
                        </a:rPr>
                        <a:t>match as-path </a:t>
                      </a:r>
                      <a:r>
                        <a:rPr lang="en-US" sz="1600" i="1" dirty="0">
                          <a:solidFill>
                            <a:srgbClr val="000000"/>
                          </a:solidFill>
                        </a:rPr>
                        <a:t>acl-number</a:t>
                      </a:r>
                    </a:p>
                  </a:txBody>
                  <a:tcPr marL="108624" marR="108624" marT="54312" marB="54312"/>
                </a:tc>
                <a:tc>
                  <a:txBody>
                    <a:bodyPr/>
                    <a:lstStyle/>
                    <a:p>
                      <a:r>
                        <a:rPr lang="en-US" sz="1600" dirty="0">
                          <a:solidFill>
                            <a:srgbClr val="000000"/>
                          </a:solidFill>
                        </a:rPr>
                        <a:t>Selects prefixes based on a regex query to isolate the ASN in the BGP path attribute (PA) AS path. The AS path ACLs are numbered 1-500. This command allows for multiple match variables.</a:t>
                      </a:r>
                    </a:p>
                  </a:txBody>
                  <a:tcPr marL="108624" marR="108624" marT="54312" marB="54312"/>
                </a:tc>
                <a:extLst>
                  <a:ext uri="{0D108BD9-81ED-4DB2-BD59-A6C34878D82A}">
                    <a16:rowId xmlns:a16="http://schemas.microsoft.com/office/drawing/2014/main" val="3303805005"/>
                  </a:ext>
                </a:extLst>
              </a:tr>
              <a:tr h="462316">
                <a:tc>
                  <a:txBody>
                    <a:bodyPr/>
                    <a:lstStyle/>
                    <a:p>
                      <a:r>
                        <a:rPr lang="en-US" sz="1600" dirty="0">
                          <a:solidFill>
                            <a:srgbClr val="000000"/>
                          </a:solidFill>
                        </a:rPr>
                        <a:t>match ip address </a:t>
                      </a:r>
                      <a:r>
                        <a:rPr lang="en-US" sz="1600" i="0" dirty="0">
                          <a:solidFill>
                            <a:srgbClr val="000000"/>
                          </a:solidFill>
                        </a:rPr>
                        <a:t>{</a:t>
                      </a:r>
                      <a:r>
                        <a:rPr lang="en-US" sz="1600" i="1" dirty="0">
                          <a:solidFill>
                            <a:srgbClr val="000000"/>
                          </a:solidFill>
                        </a:rPr>
                        <a:t>acl-number | acl-name</a:t>
                      </a:r>
                      <a:r>
                        <a:rPr lang="en-US" sz="1600" i="0" dirty="0">
                          <a:solidFill>
                            <a:srgbClr val="000000"/>
                          </a:solidFill>
                        </a:rPr>
                        <a:t>}</a:t>
                      </a:r>
                    </a:p>
                  </a:txBody>
                  <a:tcPr marL="108624" marR="108624" marT="54312" marB="54312"/>
                </a:tc>
                <a:tc>
                  <a:txBody>
                    <a:bodyPr/>
                    <a:lstStyle/>
                    <a:p>
                      <a:r>
                        <a:rPr lang="en-US" sz="1600" dirty="0">
                          <a:solidFill>
                            <a:srgbClr val="000000"/>
                          </a:solidFill>
                        </a:rPr>
                        <a:t>Selects prefixes based on network selection criteria defined in the ACL. This command allows for multiple match variables.</a:t>
                      </a:r>
                    </a:p>
                  </a:txBody>
                  <a:tcPr marL="108624" marR="108624" marT="54312" marB="54312"/>
                </a:tc>
                <a:extLst>
                  <a:ext uri="{0D108BD9-81ED-4DB2-BD59-A6C34878D82A}">
                    <a16:rowId xmlns:a16="http://schemas.microsoft.com/office/drawing/2014/main" val="1860627843"/>
                  </a:ext>
                </a:extLst>
              </a:tr>
              <a:tr h="462316">
                <a:tc>
                  <a:txBody>
                    <a:bodyPr/>
                    <a:lstStyle/>
                    <a:p>
                      <a:r>
                        <a:rPr lang="en-US" sz="1600" dirty="0">
                          <a:solidFill>
                            <a:srgbClr val="000000"/>
                          </a:solidFill>
                        </a:rPr>
                        <a:t>match ip address prefix-list </a:t>
                      </a:r>
                      <a:r>
                        <a:rPr lang="en-US" sz="1600" i="1" dirty="0">
                          <a:solidFill>
                            <a:srgbClr val="000000"/>
                          </a:solidFill>
                        </a:rPr>
                        <a:t>prefix-list-name</a:t>
                      </a:r>
                    </a:p>
                  </a:txBody>
                  <a:tcPr marL="108624" marR="108624" marT="54312" marB="54312"/>
                </a:tc>
                <a:tc>
                  <a:txBody>
                    <a:bodyPr/>
                    <a:lstStyle/>
                    <a:p>
                      <a:r>
                        <a:rPr lang="en-US" sz="1600" dirty="0">
                          <a:solidFill>
                            <a:srgbClr val="000000"/>
                          </a:solidFill>
                        </a:rPr>
                        <a:t>Selects prefixes based on prefix selection criteria. This command allows for multiple match variables.</a:t>
                      </a:r>
                    </a:p>
                  </a:txBody>
                  <a:tcPr marL="108624" marR="108624" marT="54312" marB="54312"/>
                </a:tc>
                <a:extLst>
                  <a:ext uri="{0D108BD9-81ED-4DB2-BD59-A6C34878D82A}">
                    <a16:rowId xmlns:a16="http://schemas.microsoft.com/office/drawing/2014/main" val="2206863053"/>
                  </a:ext>
                </a:extLst>
              </a:tr>
              <a:tr h="462316">
                <a:tc>
                  <a:txBody>
                    <a:bodyPr/>
                    <a:lstStyle/>
                    <a:p>
                      <a:r>
                        <a:rPr lang="en-US" sz="1600" dirty="0">
                          <a:solidFill>
                            <a:srgbClr val="000000"/>
                          </a:solidFill>
                        </a:rPr>
                        <a:t>match local-preference </a:t>
                      </a:r>
                      <a:r>
                        <a:rPr lang="en-US" sz="1600" i="1" dirty="0">
                          <a:solidFill>
                            <a:srgbClr val="000000"/>
                          </a:solidFill>
                        </a:rPr>
                        <a:t>local-preference</a:t>
                      </a:r>
                    </a:p>
                  </a:txBody>
                  <a:tcPr marL="108624" marR="108624" marT="54312" marB="54312"/>
                </a:tc>
                <a:tc>
                  <a:txBody>
                    <a:bodyPr/>
                    <a:lstStyle/>
                    <a:p>
                      <a:r>
                        <a:rPr lang="en-US" sz="1600" dirty="0">
                          <a:solidFill>
                            <a:srgbClr val="000000"/>
                          </a:solidFill>
                        </a:rPr>
                        <a:t>Selects prefixes based on the BGP attribute local preference. This command allows for multiple match variables.</a:t>
                      </a:r>
                    </a:p>
                  </a:txBody>
                  <a:tcPr marL="108624" marR="108624" marT="54312" marB="54312"/>
                </a:tc>
                <a:extLst>
                  <a:ext uri="{0D108BD9-81ED-4DB2-BD59-A6C34878D82A}">
                    <a16:rowId xmlns:a16="http://schemas.microsoft.com/office/drawing/2014/main" val="987564232"/>
                  </a:ext>
                </a:extLst>
              </a:tr>
              <a:tr h="462316">
                <a:tc>
                  <a:txBody>
                    <a:bodyPr/>
                    <a:lstStyle/>
                    <a:p>
                      <a:r>
                        <a:rPr lang="en-US" sz="1600" dirty="0">
                          <a:solidFill>
                            <a:srgbClr val="000000"/>
                          </a:solidFill>
                        </a:rPr>
                        <a:t>match metric </a:t>
                      </a:r>
                      <a:r>
                        <a:rPr lang="en-US" sz="1600" i="0" dirty="0">
                          <a:solidFill>
                            <a:srgbClr val="000000"/>
                          </a:solidFill>
                        </a:rPr>
                        <a:t>{</a:t>
                      </a:r>
                      <a:r>
                        <a:rPr lang="en-US" sz="1600" i="1" dirty="0">
                          <a:solidFill>
                            <a:srgbClr val="000000"/>
                          </a:solidFill>
                        </a:rPr>
                        <a:t>1-4294967295 </a:t>
                      </a:r>
                      <a:r>
                        <a:rPr lang="en-US" sz="1600" i="0" dirty="0">
                          <a:solidFill>
                            <a:srgbClr val="000000"/>
                          </a:solidFill>
                        </a:rPr>
                        <a:t>|</a:t>
                      </a:r>
                      <a:r>
                        <a:rPr lang="en-US" sz="1600" i="1" dirty="0">
                          <a:solidFill>
                            <a:srgbClr val="000000"/>
                          </a:solidFill>
                        </a:rPr>
                        <a:t> </a:t>
                      </a:r>
                      <a:r>
                        <a:rPr lang="en-US" sz="1600" i="0" dirty="0">
                          <a:solidFill>
                            <a:srgbClr val="000000"/>
                          </a:solidFill>
                        </a:rPr>
                        <a:t>external</a:t>
                      </a:r>
                      <a:r>
                        <a:rPr lang="en-US" sz="1600" i="1" dirty="0">
                          <a:solidFill>
                            <a:srgbClr val="000000"/>
                          </a:solidFill>
                        </a:rPr>
                        <a:t> 1-4294967295}</a:t>
                      </a:r>
                      <a:r>
                        <a:rPr lang="en-US" sz="1600" i="0" dirty="0">
                          <a:solidFill>
                            <a:srgbClr val="000000"/>
                          </a:solidFill>
                        </a:rPr>
                        <a:t>[+-</a:t>
                      </a:r>
                      <a:r>
                        <a:rPr lang="en-US" sz="1600" i="1" dirty="0">
                          <a:solidFill>
                            <a:srgbClr val="000000"/>
                          </a:solidFill>
                        </a:rPr>
                        <a:t> deviation</a:t>
                      </a:r>
                      <a:r>
                        <a:rPr lang="en-US" sz="1600" i="0" dirty="0">
                          <a:solidFill>
                            <a:srgbClr val="000000"/>
                          </a:solidFill>
                        </a:rPr>
                        <a:t>]</a:t>
                      </a:r>
                    </a:p>
                  </a:txBody>
                  <a:tcPr marL="108624" marR="108624" marT="54312" marB="54312"/>
                </a:tc>
                <a:tc>
                  <a:txBody>
                    <a:bodyPr/>
                    <a:lstStyle/>
                    <a:p>
                      <a:r>
                        <a:rPr lang="en-US" sz="1600" dirty="0">
                          <a:solidFill>
                            <a:srgbClr val="000000"/>
                          </a:solidFill>
                        </a:rPr>
                        <a:t>Selects prefixes based on a metric that can be exact, a range, or within acceptable deviation.</a:t>
                      </a:r>
                    </a:p>
                  </a:txBody>
                  <a:tcPr marL="108624" marR="108624" marT="54312" marB="54312"/>
                </a:tc>
                <a:extLst>
                  <a:ext uri="{0D108BD9-81ED-4DB2-BD59-A6C34878D82A}">
                    <a16:rowId xmlns:a16="http://schemas.microsoft.com/office/drawing/2014/main" val="3798498005"/>
                  </a:ext>
                </a:extLst>
              </a:tr>
              <a:tr h="656417">
                <a:tc>
                  <a:txBody>
                    <a:bodyPr/>
                    <a:lstStyle/>
                    <a:p>
                      <a:r>
                        <a:rPr lang="en-US" sz="1600" dirty="0">
                          <a:solidFill>
                            <a:srgbClr val="000000"/>
                          </a:solidFill>
                        </a:rPr>
                        <a:t>match tag </a:t>
                      </a:r>
                      <a:r>
                        <a:rPr lang="en-US" sz="1600" i="1" dirty="0">
                          <a:solidFill>
                            <a:srgbClr val="000000"/>
                          </a:solidFill>
                        </a:rPr>
                        <a:t>tag-value</a:t>
                      </a:r>
                      <a:r>
                        <a:rPr lang="en-US" sz="1600" dirty="0">
                          <a:solidFill>
                            <a:srgbClr val="000000"/>
                          </a:solidFill>
                        </a:rPr>
                        <a:t> </a:t>
                      </a:r>
                      <a:endParaRPr lang="en-US" sz="1600" i="0" dirty="0">
                        <a:solidFill>
                          <a:srgbClr val="000000"/>
                        </a:solidFill>
                      </a:endParaRPr>
                    </a:p>
                  </a:txBody>
                  <a:tcPr marL="108624" marR="108624" marT="54312" marB="54312"/>
                </a:tc>
                <a:tc>
                  <a:txBody>
                    <a:bodyPr/>
                    <a:lstStyle/>
                    <a:p>
                      <a:r>
                        <a:rPr lang="en-US" sz="1600" dirty="0">
                          <a:solidFill>
                            <a:srgbClr val="000000"/>
                          </a:solidFill>
                        </a:rPr>
                        <a:t>Selects prefixes based on a numeric tag (0 to 4294967295) that was set by another router. This command allows for multiple match variables.</a:t>
                      </a:r>
                    </a:p>
                  </a:txBody>
                  <a:tcPr marL="108624" marR="108624" marT="54312" marB="54312"/>
                </a:tc>
                <a:extLst>
                  <a:ext uri="{0D108BD9-81ED-4DB2-BD59-A6C34878D82A}">
                    <a16:rowId xmlns:a16="http://schemas.microsoft.com/office/drawing/2014/main" val="4039623820"/>
                  </a:ext>
                </a:extLst>
              </a:tr>
            </a:tbl>
          </a:graphicData>
        </a:graphic>
      </p:graphicFrame>
    </p:spTree>
    <p:extLst>
      <p:ext uri="{BB962C8B-B14F-4D97-AF65-F5344CB8AC3E}">
        <p14:creationId xmlns:p14="http://schemas.microsoft.com/office/powerpoint/2010/main" val="1269541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Route Maps</a:t>
            </a:r>
            <a:r>
              <a:rPr lang="en-US" sz="3200" dirty="0"/>
              <a:t/>
            </a:r>
            <a:br>
              <a:rPr lang="en-US" sz="3200" dirty="0"/>
            </a:br>
            <a:r>
              <a:rPr lang="en-US" sz="3200" dirty="0"/>
              <a:t>Route Map Multiple Match Variables and Options </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367" y="829732"/>
            <a:ext cx="5826229" cy="3286463"/>
          </a:xfrm>
        </p:spPr>
        <p:txBody>
          <a:bodyPr/>
          <a:lstStyle/>
          <a:p>
            <a:pPr marL="0" indent="0" algn="just" defTabSz="912261" fontAlgn="base">
              <a:spcBef>
                <a:spcPts val="800"/>
              </a:spcBef>
              <a:spcAft>
                <a:spcPts val="800"/>
              </a:spcAft>
              <a:buClr>
                <a:schemeClr val="tx2"/>
              </a:buClr>
              <a:buSzPct val="90000"/>
            </a:pPr>
            <a:r>
              <a:rPr lang="en-US" sz="2000" dirty="0">
                <a:solidFill>
                  <a:schemeClr val="tx1"/>
                </a:solidFill>
              </a:rPr>
              <a:t>If there are multiple variables (ACLs, prefix lists, tags, and so on) configured for a specific route map sequence, only one variable must match for the prefix to qualify. The Boolean logic uses an OR operator for this configuration.</a:t>
            </a:r>
          </a:p>
          <a:p>
            <a:pPr marL="0" indent="0" algn="just" defTabSz="912261" fontAlgn="base">
              <a:spcBef>
                <a:spcPts val="800"/>
              </a:spcBef>
              <a:spcAft>
                <a:spcPts val="800"/>
              </a:spcAft>
              <a:buClr>
                <a:schemeClr val="tx2"/>
              </a:buClr>
              <a:buSzPct val="90000"/>
            </a:pPr>
            <a:r>
              <a:rPr lang="en-US" sz="2000" dirty="0">
                <a:solidFill>
                  <a:schemeClr val="tx1"/>
                </a:solidFill>
              </a:rPr>
              <a:t>In Example 12-4, sequence 10 requires that a prefix pass ACL-ONE or ACL-TWO. Notice that sequence 20 does not have a match statement, so all prefixes that are not passed in sequence 10 will qualify and are denied.</a:t>
            </a:r>
          </a:p>
        </p:txBody>
      </p:sp>
      <p:sp>
        <p:nvSpPr>
          <p:cNvPr id="5" name="Rectangle 4">
            <a:extLst>
              <a:ext uri="{FF2B5EF4-FFF2-40B4-BE49-F238E27FC236}">
                <a16:creationId xmlns:a16="http://schemas.microsoft.com/office/drawing/2014/main" id="{F94995D9-F8EE-43EC-8043-FBBAFDD760BC}"/>
              </a:ext>
            </a:extLst>
          </p:cNvPr>
          <p:cNvSpPr/>
          <p:nvPr/>
        </p:nvSpPr>
        <p:spPr>
          <a:xfrm>
            <a:off x="108367" y="4116195"/>
            <a:ext cx="5765383" cy="1631216"/>
          </a:xfrm>
          <a:prstGeom prst="rect">
            <a:avLst/>
          </a:prstGeom>
        </p:spPr>
        <p:txBody>
          <a:bodyPr wrap="square">
            <a:spAutoFit/>
          </a:bodyPr>
          <a:lstStyle/>
          <a:p>
            <a:pPr algn="just" defTabSz="912261">
              <a:spcBef>
                <a:spcPts val="800"/>
              </a:spcBef>
              <a:spcAft>
                <a:spcPts val="800"/>
              </a:spcAft>
              <a:buClr>
                <a:schemeClr val="tx2"/>
              </a:buClr>
              <a:buSzPct val="90000"/>
            </a:pPr>
            <a:r>
              <a:rPr lang="en-US" sz="2000" dirty="0"/>
              <a:t>If there are multiple match options configured for a specific route map sequence, both match options must be met for the prefix to qualify for that sequence. The Boolean logic uses an AND operator for this configuration.</a:t>
            </a:r>
          </a:p>
        </p:txBody>
      </p:sp>
      <p:sp>
        <p:nvSpPr>
          <p:cNvPr id="6" name="Rectangle 5">
            <a:extLst>
              <a:ext uri="{FF2B5EF4-FFF2-40B4-BE49-F238E27FC236}">
                <a16:creationId xmlns:a16="http://schemas.microsoft.com/office/drawing/2014/main" id="{1D655341-F999-4B98-80D6-D0E995E07806}"/>
              </a:ext>
            </a:extLst>
          </p:cNvPr>
          <p:cNvSpPr/>
          <p:nvPr/>
        </p:nvSpPr>
        <p:spPr>
          <a:xfrm>
            <a:off x="5934596" y="3542240"/>
            <a:ext cx="6052701" cy="1816266"/>
          </a:xfrm>
          <a:prstGeom prst="rect">
            <a:avLst/>
          </a:prstGeom>
        </p:spPr>
        <p:txBody>
          <a:bodyPr wrap="square">
            <a:spAutoFit/>
          </a:bodyPr>
          <a:lstStyle/>
          <a:p>
            <a:pPr algn="just" defTabSz="912261">
              <a:spcBef>
                <a:spcPts val="800"/>
              </a:spcBef>
              <a:spcAft>
                <a:spcPts val="800"/>
              </a:spcAft>
              <a:buClr>
                <a:schemeClr val="tx2"/>
              </a:buClr>
              <a:buSzPct val="90000"/>
            </a:pPr>
            <a:r>
              <a:rPr lang="en-US" sz="1867" dirty="0"/>
              <a:t>In Example 12-5, sequence 10 requires that the prefix match ACL-ONE and that the metric be a value between 500 and 600. If the prefix does not qualify for both match options, the prefix does not qualify for sequence 10 and is denied because another sequence does not exist with a permit action.</a:t>
            </a:r>
          </a:p>
        </p:txBody>
      </p:sp>
      <p:pic>
        <p:nvPicPr>
          <p:cNvPr id="2" name="Picture 1">
            <a:extLst>
              <a:ext uri="{FF2B5EF4-FFF2-40B4-BE49-F238E27FC236}">
                <a16:creationId xmlns:a16="http://schemas.microsoft.com/office/drawing/2014/main" id="{F5CC99C1-E7B4-4EDD-BCEF-DF561755D4BB}"/>
              </a:ext>
            </a:extLst>
          </p:cNvPr>
          <p:cNvPicPr>
            <a:picLocks noChangeAspect="1"/>
          </p:cNvPicPr>
          <p:nvPr/>
        </p:nvPicPr>
        <p:blipFill>
          <a:blip r:embed="rId3"/>
          <a:stretch>
            <a:fillRect/>
          </a:stretch>
        </p:blipFill>
        <p:spPr>
          <a:xfrm>
            <a:off x="5769428" y="975782"/>
            <a:ext cx="6383037" cy="1263967"/>
          </a:xfrm>
          <a:prstGeom prst="rect">
            <a:avLst/>
          </a:prstGeom>
        </p:spPr>
      </p:pic>
      <p:pic>
        <p:nvPicPr>
          <p:cNvPr id="7" name="Picture 6">
            <a:extLst>
              <a:ext uri="{FF2B5EF4-FFF2-40B4-BE49-F238E27FC236}">
                <a16:creationId xmlns:a16="http://schemas.microsoft.com/office/drawing/2014/main" id="{A04174F3-CD35-46CE-9235-56FC702B251E}"/>
              </a:ext>
            </a:extLst>
          </p:cNvPr>
          <p:cNvPicPr>
            <a:picLocks noChangeAspect="1"/>
          </p:cNvPicPr>
          <p:nvPr/>
        </p:nvPicPr>
        <p:blipFill>
          <a:blip r:embed="rId4"/>
          <a:srcRect/>
          <a:stretch/>
        </p:blipFill>
        <p:spPr>
          <a:xfrm>
            <a:off x="5934596" y="2286257"/>
            <a:ext cx="6052701" cy="1005317"/>
          </a:xfrm>
          <a:prstGeom prst="rect">
            <a:avLst/>
          </a:prstGeom>
        </p:spPr>
      </p:pic>
    </p:spTree>
    <p:extLst>
      <p:ext uri="{BB962C8B-B14F-4D97-AF65-F5344CB8AC3E}">
        <p14:creationId xmlns:p14="http://schemas.microsoft.com/office/powerpoint/2010/main" val="3555944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Route Maps</a:t>
            </a:r>
            <a:r>
              <a:rPr lang="en-US" sz="3200" dirty="0"/>
              <a:t/>
            </a:r>
            <a:br>
              <a:rPr lang="en-US" sz="3200" dirty="0"/>
            </a:br>
            <a:r>
              <a:rPr lang="en-US" sz="3200" dirty="0"/>
              <a:t>Route Map Complex Matching Problems </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368" y="975783"/>
            <a:ext cx="11912041" cy="2320573"/>
          </a:xfrm>
        </p:spPr>
        <p:txBody>
          <a:bodyPr/>
          <a:lstStyle/>
          <a:p>
            <a:pPr marL="0" indent="0" algn="just" defTabSz="912261" fontAlgn="base">
              <a:spcBef>
                <a:spcPts val="800"/>
              </a:spcBef>
              <a:spcAft>
                <a:spcPts val="800"/>
              </a:spcAft>
              <a:buClr>
                <a:schemeClr val="tx2"/>
              </a:buClr>
              <a:buSzPct val="90000"/>
            </a:pPr>
            <a:r>
              <a:rPr lang="en-US" sz="1867" dirty="0">
                <a:solidFill>
                  <a:schemeClr val="tx1"/>
                </a:solidFill>
              </a:rPr>
              <a:t>Route maps process using an order of evaluation: the sequence, conditional match criteria, processing action, and optional action in that order. Any deny statements in the match component are isolated and excluded from the route map sequence action.</a:t>
            </a:r>
          </a:p>
          <a:p>
            <a:pPr marL="0" indent="0" algn="just" defTabSz="912261" fontAlgn="base">
              <a:spcBef>
                <a:spcPts val="800"/>
              </a:spcBef>
              <a:spcAft>
                <a:spcPts val="800"/>
              </a:spcAft>
              <a:buClr>
                <a:schemeClr val="tx2"/>
              </a:buClr>
              <a:buSzPct val="90000"/>
            </a:pPr>
            <a:r>
              <a:rPr lang="en-US" sz="1867" dirty="0">
                <a:solidFill>
                  <a:schemeClr val="tx1"/>
                </a:solidFill>
              </a:rPr>
              <a:t>The prefix 172.16.1.0/24 is denied by ACL-ONE, which implies that there is not a match in sequences 10 and 20; therefore, the processing action (permit or deny) is not needed. Sequence 30 does not contain a match clause, so any remaining routes are permitted. The prefix 172.16.1.0/24 would pass on sequence 30 with the metric set to 20. The prefix 172.16.2.0/24 would match ACL-ONE and would pass in sequence 10.</a:t>
            </a:r>
          </a:p>
        </p:txBody>
      </p:sp>
      <p:pic>
        <p:nvPicPr>
          <p:cNvPr id="6" name="Picture 5" descr="A screenshot of a social media post&#10;&#10;Description automatically generated">
            <a:extLst>
              <a:ext uri="{FF2B5EF4-FFF2-40B4-BE49-F238E27FC236}">
                <a16:creationId xmlns:a16="http://schemas.microsoft.com/office/drawing/2014/main" id="{BE4A53AF-38AE-44FD-A379-AB2A8CD5CFE6}"/>
              </a:ext>
            </a:extLst>
          </p:cNvPr>
          <p:cNvPicPr>
            <a:picLocks noChangeAspect="1"/>
          </p:cNvPicPr>
          <p:nvPr/>
        </p:nvPicPr>
        <p:blipFill>
          <a:blip r:embed="rId3"/>
          <a:stretch>
            <a:fillRect/>
          </a:stretch>
        </p:blipFill>
        <p:spPr>
          <a:xfrm>
            <a:off x="7442199" y="3438392"/>
            <a:ext cx="4312921" cy="1955918"/>
          </a:xfrm>
          <a:prstGeom prst="rect">
            <a:avLst/>
          </a:prstGeom>
        </p:spPr>
      </p:pic>
    </p:spTree>
    <p:extLst>
      <p:ext uri="{BB962C8B-B14F-4D97-AF65-F5344CB8AC3E}">
        <p14:creationId xmlns:p14="http://schemas.microsoft.com/office/powerpoint/2010/main" val="393221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Route Maps</a:t>
            </a:r>
            <a:r>
              <a:rPr lang="en-US" sz="3200" dirty="0"/>
              <a:t/>
            </a:r>
            <a:br>
              <a:rPr lang="en-US" sz="3200" dirty="0"/>
            </a:br>
            <a:r>
              <a:rPr lang="en-US" sz="3200" dirty="0"/>
              <a:t>Route Map Optional Actions </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118100" y="124883"/>
            <a:ext cx="6586080" cy="487259"/>
          </a:xfrm>
        </p:spPr>
        <p:txBody>
          <a:bodyPr/>
          <a:lstStyle/>
          <a:p>
            <a:pPr marL="0" indent="0" algn="l" defTabSz="912261" fontAlgn="base">
              <a:spcBef>
                <a:spcPts val="800"/>
              </a:spcBef>
              <a:spcAft>
                <a:spcPts val="800"/>
              </a:spcAft>
              <a:buClr>
                <a:schemeClr val="tx2"/>
              </a:buClr>
              <a:buSzPct val="90000"/>
            </a:pPr>
            <a:r>
              <a:rPr lang="en-US" sz="1867" dirty="0">
                <a:solidFill>
                  <a:schemeClr val="tx1"/>
                </a:solidFill>
              </a:rPr>
              <a:t>In addition to permitting the prefix to pass, route maps can modify route attributes. The table provides a brief overview of the most popular attribute modifications.</a:t>
            </a:r>
          </a:p>
        </p:txBody>
      </p:sp>
      <p:sp>
        <p:nvSpPr>
          <p:cNvPr id="2" name="TextBox 1"/>
          <p:cNvSpPr txBox="1"/>
          <p:nvPr/>
        </p:nvSpPr>
        <p:spPr>
          <a:xfrm>
            <a:off x="4566015" y="5266609"/>
            <a:ext cx="2985626" cy="338554"/>
          </a:xfrm>
          <a:prstGeom prst="rect">
            <a:avLst/>
          </a:prstGeom>
          <a:noFill/>
        </p:spPr>
        <p:txBody>
          <a:bodyPr wrap="none" rtlCol="0">
            <a:spAutoFit/>
          </a:bodyPr>
          <a:lstStyle/>
          <a:p>
            <a:r>
              <a:rPr lang="en-US" sz="1600" dirty="0"/>
              <a:t>Table 12-8 Route Map Set Actions</a:t>
            </a:r>
          </a:p>
        </p:txBody>
      </p:sp>
      <p:graphicFrame>
        <p:nvGraphicFramePr>
          <p:cNvPr id="6" name="Table 5">
            <a:extLst>
              <a:ext uri="{FF2B5EF4-FFF2-40B4-BE49-F238E27FC236}">
                <a16:creationId xmlns:a16="http://schemas.microsoft.com/office/drawing/2014/main" id="{25DAF99A-9C60-4465-907F-228D57644789}"/>
              </a:ext>
            </a:extLst>
          </p:cNvPr>
          <p:cNvGraphicFramePr>
            <a:graphicFrameLocks noGrp="1"/>
          </p:cNvGraphicFramePr>
          <p:nvPr>
            <p:extLst>
              <p:ext uri="{D42A27DB-BD31-4B8C-83A1-F6EECF244321}">
                <p14:modId xmlns:p14="http://schemas.microsoft.com/office/powerpoint/2010/main" val="4090226524"/>
              </p:ext>
            </p:extLst>
          </p:nvPr>
        </p:nvGraphicFramePr>
        <p:xfrm>
          <a:off x="547661" y="1233203"/>
          <a:ext cx="11022335" cy="3945264"/>
        </p:xfrm>
        <a:graphic>
          <a:graphicData uri="http://schemas.openxmlformats.org/drawingml/2006/table">
            <a:tbl>
              <a:tblPr firstRow="1" bandRow="1">
                <a:tableStyleId>{5C22544A-7EE6-4342-B048-85BDC9FD1C3A}</a:tableStyleId>
              </a:tblPr>
              <a:tblGrid>
                <a:gridCol w="4632190">
                  <a:extLst>
                    <a:ext uri="{9D8B030D-6E8A-4147-A177-3AD203B41FA5}">
                      <a16:colId xmlns:a16="http://schemas.microsoft.com/office/drawing/2014/main" val="3133942819"/>
                    </a:ext>
                  </a:extLst>
                </a:gridCol>
                <a:gridCol w="6390145">
                  <a:extLst>
                    <a:ext uri="{9D8B030D-6E8A-4147-A177-3AD203B41FA5}">
                      <a16:colId xmlns:a16="http://schemas.microsoft.com/office/drawing/2014/main" val="2120057216"/>
                    </a:ext>
                  </a:extLst>
                </a:gridCol>
              </a:tblGrid>
              <a:tr h="270850">
                <a:tc>
                  <a:txBody>
                    <a:bodyPr/>
                    <a:lstStyle/>
                    <a:p>
                      <a:r>
                        <a:rPr lang="en-US" sz="1700" dirty="0"/>
                        <a:t>Match Command</a:t>
                      </a:r>
                    </a:p>
                  </a:txBody>
                  <a:tcPr marL="104539" marR="104539" marT="52269" marB="52269"/>
                </a:tc>
                <a:tc>
                  <a:txBody>
                    <a:bodyPr/>
                    <a:lstStyle/>
                    <a:p>
                      <a:r>
                        <a:rPr lang="en-US" sz="1700" dirty="0"/>
                        <a:t>Description</a:t>
                      </a:r>
                    </a:p>
                  </a:txBody>
                  <a:tcPr marL="104539" marR="104539" marT="52269" marB="52269"/>
                </a:tc>
                <a:extLst>
                  <a:ext uri="{0D108BD9-81ED-4DB2-BD59-A6C34878D82A}">
                    <a16:rowId xmlns:a16="http://schemas.microsoft.com/office/drawing/2014/main" val="2640803396"/>
                  </a:ext>
                </a:extLst>
              </a:tr>
              <a:tr h="463833">
                <a:tc>
                  <a:txBody>
                    <a:bodyPr/>
                    <a:lstStyle/>
                    <a:p>
                      <a:r>
                        <a:rPr lang="en-US" sz="1700" dirty="0">
                          <a:solidFill>
                            <a:srgbClr val="000000"/>
                          </a:solidFill>
                        </a:rPr>
                        <a:t>set as-path prepend {</a:t>
                      </a:r>
                      <a:r>
                        <a:rPr lang="en-US" sz="1700" i="1" dirty="0">
                          <a:solidFill>
                            <a:srgbClr val="000000"/>
                          </a:solidFill>
                        </a:rPr>
                        <a:t>as-number-pattern</a:t>
                      </a:r>
                      <a:r>
                        <a:rPr lang="en-US" sz="1700" dirty="0">
                          <a:solidFill>
                            <a:srgbClr val="000000"/>
                          </a:solidFill>
                        </a:rPr>
                        <a:t> | last-as </a:t>
                      </a:r>
                      <a:r>
                        <a:rPr lang="en-US" sz="1700" i="1" dirty="0">
                          <a:solidFill>
                            <a:srgbClr val="000000"/>
                          </a:solidFill>
                        </a:rPr>
                        <a:t>1-10</a:t>
                      </a:r>
                      <a:r>
                        <a:rPr lang="en-US" sz="1700" dirty="0">
                          <a:solidFill>
                            <a:srgbClr val="000000"/>
                          </a:solidFill>
                        </a:rPr>
                        <a:t>}</a:t>
                      </a:r>
                      <a:endParaRPr lang="en-US" sz="1700" i="1" dirty="0">
                        <a:solidFill>
                          <a:srgbClr val="000000"/>
                        </a:solidFill>
                      </a:endParaRPr>
                    </a:p>
                  </a:txBody>
                  <a:tcPr marL="104539" marR="104539" marT="52269" marB="52269"/>
                </a:tc>
                <a:tc>
                  <a:txBody>
                    <a:bodyPr/>
                    <a:lstStyle/>
                    <a:p>
                      <a:r>
                        <a:rPr lang="en-US" sz="1700" dirty="0">
                          <a:solidFill>
                            <a:srgbClr val="000000"/>
                          </a:solidFill>
                        </a:rPr>
                        <a:t>Prepends the AS path for the network prefix with the pattern specified or from multiple iterations from a neighboring AS.</a:t>
                      </a:r>
                    </a:p>
                  </a:txBody>
                  <a:tcPr marL="104539" marR="104539" marT="52269" marB="52269"/>
                </a:tc>
                <a:extLst>
                  <a:ext uri="{0D108BD9-81ED-4DB2-BD59-A6C34878D82A}">
                    <a16:rowId xmlns:a16="http://schemas.microsoft.com/office/drawing/2014/main" val="3303805005"/>
                  </a:ext>
                </a:extLst>
              </a:tr>
              <a:tr h="463833">
                <a:tc>
                  <a:txBody>
                    <a:bodyPr/>
                    <a:lstStyle/>
                    <a:p>
                      <a:r>
                        <a:rPr lang="en-US" sz="1700" dirty="0">
                          <a:solidFill>
                            <a:srgbClr val="000000"/>
                          </a:solidFill>
                        </a:rPr>
                        <a:t>set ip next-hop </a:t>
                      </a:r>
                      <a:r>
                        <a:rPr lang="en-US" sz="1700" i="1" dirty="0">
                          <a:solidFill>
                            <a:srgbClr val="000000"/>
                          </a:solidFill>
                        </a:rPr>
                        <a:t>{ ip-address </a:t>
                      </a:r>
                      <a:r>
                        <a:rPr lang="en-US" sz="1700" dirty="0">
                          <a:solidFill>
                            <a:srgbClr val="000000"/>
                          </a:solidFill>
                        </a:rPr>
                        <a:t>| </a:t>
                      </a:r>
                      <a:r>
                        <a:rPr lang="en-US" sz="1700" i="0" dirty="0">
                          <a:solidFill>
                            <a:srgbClr val="000000"/>
                          </a:solidFill>
                        </a:rPr>
                        <a:t>peer-address</a:t>
                      </a:r>
                      <a:r>
                        <a:rPr lang="en-US" sz="1700" i="1" dirty="0">
                          <a:solidFill>
                            <a:srgbClr val="000000"/>
                          </a:solidFill>
                        </a:rPr>
                        <a:t> </a:t>
                      </a:r>
                      <a:r>
                        <a:rPr lang="en-US" sz="1700" dirty="0">
                          <a:solidFill>
                            <a:srgbClr val="000000"/>
                          </a:solidFill>
                        </a:rPr>
                        <a:t>| </a:t>
                      </a:r>
                      <a:r>
                        <a:rPr lang="en-US" sz="1700" i="0" dirty="0">
                          <a:solidFill>
                            <a:srgbClr val="000000"/>
                          </a:solidFill>
                        </a:rPr>
                        <a:t>self</a:t>
                      </a:r>
                      <a:r>
                        <a:rPr lang="en-US" sz="1700" dirty="0">
                          <a:solidFill>
                            <a:srgbClr val="000000"/>
                          </a:solidFill>
                        </a:rPr>
                        <a:t> }</a:t>
                      </a:r>
                      <a:endParaRPr lang="en-US" sz="1700" i="0" dirty="0">
                        <a:solidFill>
                          <a:srgbClr val="000000"/>
                        </a:solidFill>
                      </a:endParaRPr>
                    </a:p>
                  </a:txBody>
                  <a:tcPr marL="104539" marR="104539" marT="52269" marB="52269"/>
                </a:tc>
                <a:tc>
                  <a:txBody>
                    <a:bodyPr/>
                    <a:lstStyle/>
                    <a:p>
                      <a:r>
                        <a:rPr lang="en-US" sz="1700" dirty="0">
                          <a:solidFill>
                            <a:srgbClr val="000000"/>
                          </a:solidFill>
                        </a:rPr>
                        <a:t>Sets the next-hop IP address for any matching prefix. BGP dynamic manipulation uses the peer-address or self keywords.</a:t>
                      </a:r>
                    </a:p>
                  </a:txBody>
                  <a:tcPr marL="104539" marR="104539" marT="52269" marB="52269"/>
                </a:tc>
                <a:extLst>
                  <a:ext uri="{0D108BD9-81ED-4DB2-BD59-A6C34878D82A}">
                    <a16:rowId xmlns:a16="http://schemas.microsoft.com/office/drawing/2014/main" val="1860627843"/>
                  </a:ext>
                </a:extLst>
              </a:tr>
              <a:tr h="270850">
                <a:tc>
                  <a:txBody>
                    <a:bodyPr/>
                    <a:lstStyle/>
                    <a:p>
                      <a:r>
                        <a:rPr lang="en-US" sz="1700" dirty="0">
                          <a:solidFill>
                            <a:srgbClr val="000000"/>
                          </a:solidFill>
                        </a:rPr>
                        <a:t>set local-preference </a:t>
                      </a:r>
                      <a:r>
                        <a:rPr lang="en-US" sz="1700" i="1" dirty="0">
                          <a:solidFill>
                            <a:srgbClr val="000000"/>
                          </a:solidFill>
                        </a:rPr>
                        <a:t>0-4294967295</a:t>
                      </a:r>
                    </a:p>
                  </a:txBody>
                  <a:tcPr marL="104539" marR="104539" marT="52269" marB="52269"/>
                </a:tc>
                <a:tc>
                  <a:txBody>
                    <a:bodyPr/>
                    <a:lstStyle/>
                    <a:p>
                      <a:r>
                        <a:rPr lang="en-US" sz="1700" dirty="0">
                          <a:solidFill>
                            <a:srgbClr val="000000"/>
                          </a:solidFill>
                        </a:rPr>
                        <a:t>Sets the BGP PA local preference.</a:t>
                      </a:r>
                    </a:p>
                  </a:txBody>
                  <a:tcPr marL="104539" marR="104539" marT="52269" marB="52269"/>
                </a:tc>
                <a:extLst>
                  <a:ext uri="{0D108BD9-81ED-4DB2-BD59-A6C34878D82A}">
                    <a16:rowId xmlns:a16="http://schemas.microsoft.com/office/drawing/2014/main" val="2206863053"/>
                  </a:ext>
                </a:extLst>
              </a:tr>
              <a:tr h="463833">
                <a:tc>
                  <a:txBody>
                    <a:bodyPr/>
                    <a:lstStyle/>
                    <a:p>
                      <a:r>
                        <a:rPr lang="en-US" sz="1700" dirty="0">
                          <a:solidFill>
                            <a:srgbClr val="000000"/>
                          </a:solidFill>
                        </a:rPr>
                        <a:t>set metric {+</a:t>
                      </a:r>
                      <a:r>
                        <a:rPr lang="en-US" sz="1700" i="1" dirty="0">
                          <a:solidFill>
                            <a:srgbClr val="000000"/>
                          </a:solidFill>
                        </a:rPr>
                        <a:t>value</a:t>
                      </a:r>
                      <a:r>
                        <a:rPr lang="en-US" sz="1700" dirty="0">
                          <a:solidFill>
                            <a:srgbClr val="000000"/>
                          </a:solidFill>
                        </a:rPr>
                        <a:t> | -</a:t>
                      </a:r>
                      <a:r>
                        <a:rPr lang="en-US" sz="1700" i="1" dirty="0">
                          <a:solidFill>
                            <a:srgbClr val="000000"/>
                          </a:solidFill>
                        </a:rPr>
                        <a:t>value</a:t>
                      </a:r>
                      <a:r>
                        <a:rPr lang="en-US" sz="1700" dirty="0">
                          <a:solidFill>
                            <a:srgbClr val="000000"/>
                          </a:solidFill>
                        </a:rPr>
                        <a:t> | </a:t>
                      </a:r>
                      <a:r>
                        <a:rPr lang="en-US" sz="1700" i="1" dirty="0">
                          <a:solidFill>
                            <a:srgbClr val="000000"/>
                          </a:solidFill>
                        </a:rPr>
                        <a:t>value</a:t>
                      </a:r>
                      <a:r>
                        <a:rPr lang="en-US" sz="1700" dirty="0">
                          <a:solidFill>
                            <a:srgbClr val="000000"/>
                          </a:solidFill>
                        </a:rPr>
                        <a:t>} </a:t>
                      </a:r>
                      <a:br>
                        <a:rPr lang="en-US" sz="1700" dirty="0">
                          <a:solidFill>
                            <a:srgbClr val="000000"/>
                          </a:solidFill>
                        </a:rPr>
                      </a:br>
                      <a:r>
                        <a:rPr lang="en-US" sz="1700" dirty="0">
                          <a:solidFill>
                            <a:srgbClr val="000000"/>
                          </a:solidFill>
                        </a:rPr>
                        <a:t>(where value parameters are 0–4294967295)</a:t>
                      </a:r>
                      <a:endParaRPr lang="en-US" sz="1700" i="1" dirty="0">
                        <a:solidFill>
                          <a:srgbClr val="000000"/>
                        </a:solidFill>
                      </a:endParaRPr>
                    </a:p>
                  </a:txBody>
                  <a:tcPr marL="104539" marR="104539" marT="52269" marB="52269"/>
                </a:tc>
                <a:tc>
                  <a:txBody>
                    <a:bodyPr/>
                    <a:lstStyle/>
                    <a:p>
                      <a:r>
                        <a:rPr lang="en-US" sz="1700" dirty="0">
                          <a:solidFill>
                            <a:srgbClr val="000000"/>
                          </a:solidFill>
                        </a:rPr>
                        <a:t>Modifies the existing metric or sets the metric for a route.</a:t>
                      </a:r>
                    </a:p>
                  </a:txBody>
                  <a:tcPr marL="104539" marR="104539" marT="52269" marB="52269"/>
                </a:tc>
                <a:extLst>
                  <a:ext uri="{0D108BD9-81ED-4DB2-BD59-A6C34878D82A}">
                    <a16:rowId xmlns:a16="http://schemas.microsoft.com/office/drawing/2014/main" val="987564232"/>
                  </a:ext>
                </a:extLst>
              </a:tr>
              <a:tr h="270850">
                <a:tc>
                  <a:txBody>
                    <a:bodyPr/>
                    <a:lstStyle/>
                    <a:p>
                      <a:r>
                        <a:rPr lang="en-US" sz="1700" i="0" dirty="0">
                          <a:solidFill>
                            <a:srgbClr val="000000"/>
                          </a:solidFill>
                        </a:rPr>
                        <a:t>set origin {igp | incomplete}</a:t>
                      </a:r>
                    </a:p>
                  </a:txBody>
                  <a:tcPr marL="104539" marR="104539" marT="52269" marB="52269"/>
                </a:tc>
                <a:tc>
                  <a:txBody>
                    <a:bodyPr/>
                    <a:lstStyle/>
                    <a:p>
                      <a:r>
                        <a:rPr lang="en-US" sz="1700" dirty="0">
                          <a:solidFill>
                            <a:srgbClr val="000000"/>
                          </a:solidFill>
                        </a:rPr>
                        <a:t>Sets the BGP PA origin.</a:t>
                      </a:r>
                    </a:p>
                  </a:txBody>
                  <a:tcPr marL="104539" marR="104539" marT="52269" marB="52269"/>
                </a:tc>
                <a:extLst>
                  <a:ext uri="{0D108BD9-81ED-4DB2-BD59-A6C34878D82A}">
                    <a16:rowId xmlns:a16="http://schemas.microsoft.com/office/drawing/2014/main" val="1477381197"/>
                  </a:ext>
                </a:extLst>
              </a:tr>
              <a:tr h="463833">
                <a:tc>
                  <a:txBody>
                    <a:bodyPr/>
                    <a:lstStyle/>
                    <a:p>
                      <a:r>
                        <a:rPr lang="en-US" sz="1700" i="0" dirty="0">
                          <a:solidFill>
                            <a:srgbClr val="000000"/>
                          </a:solidFill>
                        </a:rPr>
                        <a:t>set tag </a:t>
                      </a:r>
                      <a:r>
                        <a:rPr lang="en-US" sz="1700" i="1" dirty="0">
                          <a:solidFill>
                            <a:srgbClr val="000000"/>
                          </a:solidFill>
                        </a:rPr>
                        <a:t>tag-value</a:t>
                      </a:r>
                    </a:p>
                  </a:txBody>
                  <a:tcPr marL="104539" marR="104539" marT="52269" marB="52269"/>
                </a:tc>
                <a:tc>
                  <a:txBody>
                    <a:bodyPr/>
                    <a:lstStyle/>
                    <a:p>
                      <a:r>
                        <a:rPr lang="en-US" sz="1700" dirty="0">
                          <a:solidFill>
                            <a:srgbClr val="000000"/>
                          </a:solidFill>
                        </a:rPr>
                        <a:t>Sets a numeric tag (0–4294967295) for identification of networks by other routers</a:t>
                      </a:r>
                    </a:p>
                  </a:txBody>
                  <a:tcPr marL="104539" marR="104539" marT="52269" marB="52269"/>
                </a:tc>
                <a:extLst>
                  <a:ext uri="{0D108BD9-81ED-4DB2-BD59-A6C34878D82A}">
                    <a16:rowId xmlns:a16="http://schemas.microsoft.com/office/drawing/2014/main" val="4121385222"/>
                  </a:ext>
                </a:extLst>
              </a:tr>
              <a:tr h="0">
                <a:tc>
                  <a:txBody>
                    <a:bodyPr/>
                    <a:lstStyle/>
                    <a:p>
                      <a:r>
                        <a:rPr lang="en-US" sz="1700" i="0" dirty="0">
                          <a:solidFill>
                            <a:srgbClr val="000000"/>
                          </a:solidFill>
                        </a:rPr>
                        <a:t>set weight </a:t>
                      </a:r>
                      <a:r>
                        <a:rPr lang="en-US" sz="1700" i="1" dirty="0">
                          <a:solidFill>
                            <a:srgbClr val="000000"/>
                          </a:solidFill>
                        </a:rPr>
                        <a:t>0-65535</a:t>
                      </a:r>
                    </a:p>
                  </a:txBody>
                  <a:tcPr marL="104539" marR="104539" marT="52269" marB="52269"/>
                </a:tc>
                <a:tc>
                  <a:txBody>
                    <a:bodyPr/>
                    <a:lstStyle/>
                    <a:p>
                      <a:r>
                        <a:rPr lang="en-US" sz="1700" dirty="0">
                          <a:solidFill>
                            <a:srgbClr val="000000"/>
                          </a:solidFill>
                        </a:rPr>
                        <a:t>Set the BGP PA weight.</a:t>
                      </a:r>
                    </a:p>
                  </a:txBody>
                  <a:tcPr marL="104539" marR="104539" marT="52269" marB="52269"/>
                </a:tc>
                <a:extLst>
                  <a:ext uri="{0D108BD9-81ED-4DB2-BD59-A6C34878D82A}">
                    <a16:rowId xmlns:a16="http://schemas.microsoft.com/office/drawing/2014/main" val="3633558151"/>
                  </a:ext>
                </a:extLst>
              </a:tr>
            </a:tbl>
          </a:graphicData>
        </a:graphic>
      </p:graphicFrame>
    </p:spTree>
    <p:extLst>
      <p:ext uri="{BB962C8B-B14F-4D97-AF65-F5344CB8AC3E}">
        <p14:creationId xmlns:p14="http://schemas.microsoft.com/office/powerpoint/2010/main" val="1083874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Route Maps</a:t>
            </a:r>
            <a:r>
              <a:rPr lang="en-US" sz="3200" dirty="0"/>
              <a:t/>
            </a:r>
            <a:br>
              <a:rPr lang="en-US" sz="3200" dirty="0"/>
            </a:br>
            <a:r>
              <a:rPr lang="en-US" sz="3200" dirty="0"/>
              <a:t>Route Map continue Keyword </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367" y="975782"/>
            <a:ext cx="5771733" cy="5219561"/>
          </a:xfrm>
        </p:spPr>
        <p:txBody>
          <a:bodyPr/>
          <a:lstStyle/>
          <a:p>
            <a:pPr marL="0" indent="0" algn="just" defTabSz="912261" fontAlgn="base">
              <a:spcBef>
                <a:spcPts val="800"/>
              </a:spcBef>
              <a:spcAft>
                <a:spcPts val="800"/>
              </a:spcAft>
              <a:buClr>
                <a:schemeClr val="tx2"/>
              </a:buClr>
              <a:buSzPct val="90000"/>
            </a:pPr>
            <a:r>
              <a:rPr lang="en-US" sz="1867" dirty="0">
                <a:solidFill>
                  <a:schemeClr val="tx1"/>
                </a:solidFill>
              </a:rPr>
              <a:t>The route map is processed in order, and upon the first match, it executes the processing action, performs any optional action (if feasible), and stops processing. This prevents multiple route map sequences from processing.</a:t>
            </a:r>
          </a:p>
          <a:p>
            <a:pPr marL="0" indent="0" algn="just" defTabSz="912261" fontAlgn="base">
              <a:spcBef>
                <a:spcPts val="800"/>
              </a:spcBef>
              <a:spcAft>
                <a:spcPts val="800"/>
              </a:spcAft>
              <a:buClr>
                <a:schemeClr val="tx2"/>
              </a:buClr>
              <a:buSzPct val="90000"/>
            </a:pPr>
            <a:r>
              <a:rPr lang="en-US" sz="1867" dirty="0">
                <a:solidFill>
                  <a:schemeClr val="tx1"/>
                </a:solidFill>
              </a:rPr>
              <a:t>Adding the keyword </a:t>
            </a:r>
            <a:r>
              <a:rPr lang="en-US" sz="1867" b="1" dirty="0">
                <a:solidFill>
                  <a:schemeClr val="tx1"/>
                </a:solidFill>
              </a:rPr>
              <a:t>continue</a:t>
            </a:r>
            <a:r>
              <a:rPr lang="en-US" sz="1867" dirty="0">
                <a:solidFill>
                  <a:schemeClr val="tx1"/>
                </a:solidFill>
              </a:rPr>
              <a:t> to a route map allows the route map to continue processing other route map sequences. </a:t>
            </a:r>
          </a:p>
          <a:p>
            <a:pPr marL="0" indent="0" algn="just" defTabSz="912261" fontAlgn="base">
              <a:spcBef>
                <a:spcPts val="800"/>
              </a:spcBef>
              <a:spcAft>
                <a:spcPts val="800"/>
              </a:spcAft>
              <a:buClr>
                <a:schemeClr val="tx2"/>
              </a:buClr>
              <a:buSzPct val="90000"/>
            </a:pPr>
            <a:r>
              <a:rPr lang="en-US" sz="1867" dirty="0">
                <a:solidFill>
                  <a:schemeClr val="tx1"/>
                </a:solidFill>
              </a:rPr>
              <a:t>Example 12-7: The network prefix 192.168.1.1 matches in sequences 10, 20, and 30. Because the keyword continue was added to sequence 10, sequence 20 processes, but sequence 30 does not because a continue command was not present in sequence 20. The 192.168.1.1 prefix is permitted, and it is modified so that the metric is 20, with the next-hop address 10.12.1.1.</a:t>
            </a:r>
          </a:p>
        </p:txBody>
      </p:sp>
      <p:sp>
        <p:nvSpPr>
          <p:cNvPr id="7" name="Content Placeholder 3">
            <a:extLst>
              <a:ext uri="{FF2B5EF4-FFF2-40B4-BE49-F238E27FC236}">
                <a16:creationId xmlns:a16="http://schemas.microsoft.com/office/drawing/2014/main" id="{E4482499-1B7F-424F-8195-D42A3EECDAAD}"/>
              </a:ext>
            </a:extLst>
          </p:cNvPr>
          <p:cNvSpPr txBox="1">
            <a:spLocks/>
          </p:cNvSpPr>
          <p:nvPr/>
        </p:nvSpPr>
        <p:spPr>
          <a:xfrm>
            <a:off x="6108276" y="4455583"/>
            <a:ext cx="6077445" cy="1165015"/>
          </a:xfrm>
          <a:prstGeom prst="rect">
            <a:avLst/>
          </a:prstGeom>
        </p:spPr>
        <p:txBody>
          <a:bodyPr lIns="121893" tIns="60947" rIns="121893" bIns="60947">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just" defTabSz="912261" fontAlgn="base">
              <a:spcBef>
                <a:spcPts val="800"/>
              </a:spcBef>
              <a:spcAft>
                <a:spcPts val="800"/>
              </a:spcAft>
              <a:buClr>
                <a:schemeClr val="tx2"/>
              </a:buClr>
              <a:buSzPct val="90000"/>
            </a:pPr>
            <a:r>
              <a:rPr lang="en-US" sz="1867" b="1" dirty="0">
                <a:solidFill>
                  <a:srgbClr val="000000"/>
                </a:solidFill>
              </a:rPr>
              <a:t>Note: </a:t>
            </a:r>
            <a:r>
              <a:rPr lang="en-US" sz="1867" dirty="0">
                <a:solidFill>
                  <a:srgbClr val="000000"/>
                </a:solidFill>
              </a:rPr>
              <a:t>The continue command is not commonly used because it adds complexity when troubleshooting route maps.</a:t>
            </a:r>
          </a:p>
        </p:txBody>
      </p:sp>
      <p:pic>
        <p:nvPicPr>
          <p:cNvPr id="5" name="Picture 4" descr="A screenshot of a social media post&#10;&#10;Description automatically generated">
            <a:extLst>
              <a:ext uri="{FF2B5EF4-FFF2-40B4-BE49-F238E27FC236}">
                <a16:creationId xmlns:a16="http://schemas.microsoft.com/office/drawing/2014/main" id="{16B5678D-D0B1-4B2C-9C07-171A560F45A9}"/>
              </a:ext>
            </a:extLst>
          </p:cNvPr>
          <p:cNvPicPr>
            <a:picLocks noChangeAspect="1"/>
          </p:cNvPicPr>
          <p:nvPr/>
        </p:nvPicPr>
        <p:blipFill>
          <a:blip r:embed="rId3"/>
          <a:stretch>
            <a:fillRect/>
          </a:stretch>
        </p:blipFill>
        <p:spPr>
          <a:xfrm>
            <a:off x="6108276" y="410773"/>
            <a:ext cx="5693442" cy="3856428"/>
          </a:xfrm>
          <a:prstGeom prst="rect">
            <a:avLst/>
          </a:prstGeom>
        </p:spPr>
      </p:pic>
    </p:spTree>
    <p:extLst>
      <p:ext uri="{BB962C8B-B14F-4D97-AF65-F5344CB8AC3E}">
        <p14:creationId xmlns:p14="http://schemas.microsoft.com/office/powerpoint/2010/main" val="3345885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BGP Route Filtering and Manipulation</a:t>
            </a:r>
            <a:r>
              <a:rPr lang="en-US" sz="3200" dirty="0"/>
              <a:t/>
            </a:r>
            <a:br>
              <a:rPr lang="en-US" sz="3200" dirty="0"/>
            </a:br>
            <a:r>
              <a:rPr lang="en-US" sz="3200" dirty="0"/>
              <a:t>BGP Route Filtering Concepts </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97482" y="801615"/>
            <a:ext cx="12005618" cy="4716536"/>
          </a:xfrm>
        </p:spPr>
        <p:txBody>
          <a:bodyPr/>
          <a:lstStyle/>
          <a:p>
            <a:pPr marL="0" indent="0" algn="just" defTabSz="912261" fontAlgn="base">
              <a:spcBef>
                <a:spcPts val="800"/>
              </a:spcBef>
              <a:spcAft>
                <a:spcPts val="800"/>
              </a:spcAft>
              <a:buClr>
                <a:schemeClr val="tx2"/>
              </a:buClr>
              <a:buSzPct val="90000"/>
            </a:pPr>
            <a:r>
              <a:rPr lang="en-US" sz="1867" dirty="0">
                <a:solidFill>
                  <a:schemeClr val="tx1"/>
                </a:solidFill>
              </a:rPr>
              <a:t>Route filtering selectively identifies routes that are advertised or received from neighbor routers. Route filtering may be used to manipulate traffic flows, reduce memory utilization, or improve security. </a:t>
            </a:r>
            <a:r>
              <a:rPr lang="en-US" sz="1867" dirty="0" smtClean="0">
                <a:solidFill>
                  <a:schemeClr val="tx1"/>
                </a:solidFill>
              </a:rPr>
              <a:t>ISPs </a:t>
            </a:r>
            <a:r>
              <a:rPr lang="en-US" sz="1867" dirty="0">
                <a:solidFill>
                  <a:schemeClr val="tx1"/>
                </a:solidFill>
              </a:rPr>
              <a:t>commonly deploy route filters on BGP peerings to customers. Ensuring that only the customer routes are allowed over the peering link prevents the customer from accidentally becoming a transit AS on the internet</a:t>
            </a:r>
            <a:r>
              <a:rPr lang="en-US" sz="1867" dirty="0" smtClean="0">
                <a:solidFill>
                  <a:schemeClr val="tx1"/>
                </a:solidFill>
              </a:rPr>
              <a:t>. IOS </a:t>
            </a:r>
            <a:r>
              <a:rPr lang="en-US" sz="1867" dirty="0">
                <a:solidFill>
                  <a:schemeClr val="tx1"/>
                </a:solidFill>
              </a:rPr>
              <a:t>XE has four methods of filtering routes inbound or outbound for a specific BGP peer:</a:t>
            </a:r>
          </a:p>
          <a:p>
            <a:pPr marL="342900" indent="-342900" algn="just" defTabSz="912261" fontAlgn="base">
              <a:spcBef>
                <a:spcPts val="800"/>
              </a:spcBef>
              <a:spcAft>
                <a:spcPts val="800"/>
              </a:spcAft>
              <a:buClr>
                <a:schemeClr val="tx2"/>
              </a:buClr>
              <a:buSzPct val="90000"/>
              <a:buFont typeface="Wingdings" panose="05000000000000000000" pitchFamily="2" charset="2"/>
              <a:buChar char="§"/>
            </a:pPr>
            <a:r>
              <a:rPr lang="en-US" sz="1867" b="1" dirty="0">
                <a:solidFill>
                  <a:schemeClr val="tx1"/>
                </a:solidFill>
              </a:rPr>
              <a:t>Distribute list - </a:t>
            </a:r>
            <a:r>
              <a:rPr lang="en-US" sz="1867" dirty="0">
                <a:solidFill>
                  <a:schemeClr val="tx1"/>
                </a:solidFill>
              </a:rPr>
              <a:t>This</a:t>
            </a:r>
            <a:r>
              <a:rPr lang="en-US" sz="1867" b="1" dirty="0">
                <a:solidFill>
                  <a:schemeClr val="tx1"/>
                </a:solidFill>
              </a:rPr>
              <a:t> </a:t>
            </a:r>
            <a:r>
              <a:rPr lang="en-US" sz="1867" dirty="0">
                <a:solidFill>
                  <a:schemeClr val="tx1"/>
                </a:solidFill>
              </a:rPr>
              <a:t>filters network prefixes based on a standard or extended ACL. An implicit deny implied for any prefix not permitted.</a:t>
            </a:r>
          </a:p>
          <a:p>
            <a:pPr marL="342900" indent="-342900" algn="just" defTabSz="912261" fontAlgn="base">
              <a:spcBef>
                <a:spcPts val="800"/>
              </a:spcBef>
              <a:spcAft>
                <a:spcPts val="800"/>
              </a:spcAft>
              <a:buClr>
                <a:schemeClr val="tx2"/>
              </a:buClr>
              <a:buSzPct val="90000"/>
              <a:buFont typeface="Wingdings" panose="05000000000000000000" pitchFamily="2" charset="2"/>
              <a:buChar char="§"/>
            </a:pPr>
            <a:r>
              <a:rPr lang="en-US" sz="1867" b="1" dirty="0">
                <a:solidFill>
                  <a:schemeClr val="tx1"/>
                </a:solidFill>
              </a:rPr>
              <a:t>Prefix list - </a:t>
            </a:r>
            <a:r>
              <a:rPr lang="en-US" sz="1867" dirty="0">
                <a:solidFill>
                  <a:schemeClr val="tx1"/>
                </a:solidFill>
              </a:rPr>
              <a:t>The</a:t>
            </a:r>
            <a:r>
              <a:rPr lang="en-US" sz="1867" b="1" dirty="0">
                <a:solidFill>
                  <a:schemeClr val="tx1"/>
                </a:solidFill>
              </a:rPr>
              <a:t> </a:t>
            </a:r>
            <a:r>
              <a:rPr lang="en-US" sz="1867" dirty="0">
                <a:solidFill>
                  <a:schemeClr val="tx1"/>
                </a:solidFill>
              </a:rPr>
              <a:t>prefix-matching specifications permit or deny network prefixes in a top-down fashion. An implicit deny for any prefix not permitted.</a:t>
            </a:r>
          </a:p>
          <a:p>
            <a:pPr marL="342900" indent="-342900" algn="just" defTabSz="912261" fontAlgn="base">
              <a:spcBef>
                <a:spcPts val="800"/>
              </a:spcBef>
              <a:spcAft>
                <a:spcPts val="800"/>
              </a:spcAft>
              <a:buClr>
                <a:schemeClr val="tx2"/>
              </a:buClr>
              <a:buSzPct val="90000"/>
              <a:buFont typeface="Wingdings" panose="05000000000000000000" pitchFamily="2" charset="2"/>
              <a:buChar char="§"/>
            </a:pPr>
            <a:r>
              <a:rPr lang="en-US" sz="1867" b="1" dirty="0">
                <a:solidFill>
                  <a:schemeClr val="tx1"/>
                </a:solidFill>
              </a:rPr>
              <a:t>AS path ACL/filtering - </a:t>
            </a:r>
            <a:r>
              <a:rPr lang="en-US" sz="1867" dirty="0">
                <a:solidFill>
                  <a:schemeClr val="tx1"/>
                </a:solidFill>
              </a:rPr>
              <a:t>A list of regex commands allow for the permit or deny of a network prefix based on the current AS path values. An implicit deny for any prefix not permitted.</a:t>
            </a:r>
          </a:p>
          <a:p>
            <a:pPr marL="342900" indent="-342900" algn="just" defTabSz="912261" fontAlgn="base">
              <a:spcBef>
                <a:spcPts val="800"/>
              </a:spcBef>
              <a:spcAft>
                <a:spcPts val="800"/>
              </a:spcAft>
              <a:buClr>
                <a:schemeClr val="tx2"/>
              </a:buClr>
              <a:buSzPct val="90000"/>
              <a:buFont typeface="Wingdings" panose="05000000000000000000" pitchFamily="2" charset="2"/>
              <a:buChar char="§"/>
            </a:pPr>
            <a:r>
              <a:rPr lang="en-US" sz="1867" b="1" dirty="0">
                <a:solidFill>
                  <a:schemeClr val="tx1"/>
                </a:solidFill>
              </a:rPr>
              <a:t>Route maps - </a:t>
            </a:r>
            <a:r>
              <a:rPr lang="en-US" sz="1867" dirty="0">
                <a:solidFill>
                  <a:schemeClr val="tx1"/>
                </a:solidFill>
              </a:rPr>
              <a:t>These</a:t>
            </a:r>
            <a:r>
              <a:rPr lang="en-US" sz="1867" b="1" dirty="0">
                <a:solidFill>
                  <a:schemeClr val="tx1"/>
                </a:solidFill>
              </a:rPr>
              <a:t> </a:t>
            </a:r>
            <a:r>
              <a:rPr lang="en-US" sz="1867" dirty="0">
                <a:solidFill>
                  <a:schemeClr val="tx1"/>
                </a:solidFill>
              </a:rPr>
              <a:t>provide a method of conditional matching on a variety of prefix attributes and taking a variety of actions. Actions could be a simple permit or deny; or could include the modification of BGP path attributes. An implicit deny for any prefix that is not permitted.</a:t>
            </a:r>
          </a:p>
        </p:txBody>
      </p:sp>
    </p:spTree>
    <p:extLst>
      <p:ext uri="{BB962C8B-B14F-4D97-AF65-F5344CB8AC3E}">
        <p14:creationId xmlns:p14="http://schemas.microsoft.com/office/powerpoint/2010/main" val="1895207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893973" cy="975783"/>
          </a:xfrm>
        </p:spPr>
        <p:txBody>
          <a:bodyPr/>
          <a:lstStyle/>
          <a:p>
            <a:r>
              <a:rPr lang="en-US" sz="2133" dirty="0"/>
              <a:t>BGP Route Filtering and Manipulation</a:t>
            </a:r>
            <a:r>
              <a:rPr lang="en-US" sz="3200" dirty="0"/>
              <a:t/>
            </a:r>
            <a:br>
              <a:rPr lang="en-US" sz="3200" dirty="0"/>
            </a:br>
            <a:r>
              <a:rPr lang="en-US" sz="3200" dirty="0"/>
              <a:t>BGP Route Filtering Concepts (begin routing table reference) </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366" y="899584"/>
            <a:ext cx="11996549" cy="1615016"/>
          </a:xfrm>
        </p:spPr>
        <p:txBody>
          <a:bodyPr/>
          <a:lstStyle/>
          <a:p>
            <a:pPr marL="0" indent="0" algn="just" defTabSz="912261" fontAlgn="base">
              <a:spcBef>
                <a:spcPts val="800"/>
              </a:spcBef>
              <a:spcAft>
                <a:spcPts val="800"/>
              </a:spcAft>
              <a:buClr>
                <a:schemeClr val="tx2"/>
              </a:buClr>
              <a:buSzPct val="90000"/>
            </a:pPr>
            <a:r>
              <a:rPr lang="en-US" sz="1867" dirty="0">
                <a:solidFill>
                  <a:schemeClr val="tx1"/>
                </a:solidFill>
              </a:rPr>
              <a:t>The following slides explain each of the route filtering techniques in more detail. Imagine a simple scenario with R1 (AS 65100) that has a single eBGP peering with R2 (AS 65200), which then may peer with other autonomous systems (such as AS 65300). The relevant portion of the topology is that R1 peers with R2 and focuses on R1’s BGP table, as shown in Example 12-8, with an emphasis on the network prefix and the AS path.</a:t>
            </a:r>
          </a:p>
        </p:txBody>
      </p:sp>
      <p:pic>
        <p:nvPicPr>
          <p:cNvPr id="5" name="Picture 4" descr="A screenshot of a cell phone&#10;&#10;Description automatically generated">
            <a:extLst>
              <a:ext uri="{FF2B5EF4-FFF2-40B4-BE49-F238E27FC236}">
                <a16:creationId xmlns:a16="http://schemas.microsoft.com/office/drawing/2014/main" id="{B77D619D-7D16-4600-A25C-9F1E32EA667A}"/>
              </a:ext>
            </a:extLst>
          </p:cNvPr>
          <p:cNvPicPr>
            <a:picLocks noChangeAspect="1"/>
          </p:cNvPicPr>
          <p:nvPr/>
        </p:nvPicPr>
        <p:blipFill>
          <a:blip r:embed="rId3"/>
          <a:stretch>
            <a:fillRect/>
          </a:stretch>
        </p:blipFill>
        <p:spPr>
          <a:xfrm>
            <a:off x="2451100" y="2321447"/>
            <a:ext cx="7027040" cy="3155326"/>
          </a:xfrm>
          <a:prstGeom prst="rect">
            <a:avLst/>
          </a:prstGeom>
        </p:spPr>
      </p:pic>
    </p:spTree>
    <p:extLst>
      <p:ext uri="{BB962C8B-B14F-4D97-AF65-F5344CB8AC3E}">
        <p14:creationId xmlns:p14="http://schemas.microsoft.com/office/powerpoint/2010/main" val="1632954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BGP Route Filtering and Manipulation</a:t>
            </a:r>
            <a:r>
              <a:rPr lang="en-US" sz="3200" dirty="0"/>
              <a:t/>
            </a:r>
            <a:br>
              <a:rPr lang="en-US" sz="3200" dirty="0"/>
            </a:br>
            <a:r>
              <a:rPr lang="en-US" sz="3200" dirty="0"/>
              <a:t>BGP Distribute List Filtering </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366" y="899584"/>
            <a:ext cx="11996549" cy="2083101"/>
          </a:xfrm>
        </p:spPr>
        <p:txBody>
          <a:bodyPr/>
          <a:lstStyle/>
          <a:p>
            <a:pPr marL="0" indent="0" algn="just" defTabSz="912261" fontAlgn="base">
              <a:spcBef>
                <a:spcPts val="800"/>
              </a:spcBef>
              <a:spcAft>
                <a:spcPts val="800"/>
              </a:spcAft>
              <a:buClr>
                <a:schemeClr val="tx2"/>
              </a:buClr>
              <a:buSzPct val="90000"/>
            </a:pPr>
            <a:r>
              <a:rPr lang="en-US" sz="1867" dirty="0">
                <a:solidFill>
                  <a:schemeClr val="tx1"/>
                </a:solidFill>
              </a:rPr>
              <a:t>Distribute lists allow the filtering of network prefixes on a neighbor-by-neighbor basis, using standard or extended ACLs. Configuring a distribute list requires using the BGP address family configuration command </a:t>
            </a:r>
            <a:r>
              <a:rPr lang="en-US" sz="1867" b="1" dirty="0">
                <a:solidFill>
                  <a:schemeClr val="tx1"/>
                </a:solidFill>
              </a:rPr>
              <a:t>                       </a:t>
            </a:r>
            <a:endParaRPr lang="en-US" sz="1867" b="1" dirty="0" smtClean="0">
              <a:solidFill>
                <a:schemeClr val="tx1"/>
              </a:solidFill>
            </a:endParaRPr>
          </a:p>
          <a:p>
            <a:pPr marL="0" indent="0" algn="just" defTabSz="912261" fontAlgn="base">
              <a:spcBef>
                <a:spcPts val="800"/>
              </a:spcBef>
              <a:spcAft>
                <a:spcPts val="800"/>
              </a:spcAft>
              <a:buClr>
                <a:schemeClr val="tx2"/>
              </a:buClr>
              <a:buSzPct val="90000"/>
            </a:pPr>
            <a:r>
              <a:rPr lang="en-US" sz="1867" b="1" dirty="0" smtClean="0">
                <a:solidFill>
                  <a:schemeClr val="tx1"/>
                </a:solidFill>
              </a:rPr>
              <a:t>neighbor </a:t>
            </a:r>
            <a:r>
              <a:rPr lang="en-US" sz="1867" b="1" dirty="0">
                <a:solidFill>
                  <a:schemeClr val="tx1"/>
                </a:solidFill>
              </a:rPr>
              <a:t>ip-address distribute-list {</a:t>
            </a:r>
            <a:r>
              <a:rPr lang="en-US" sz="1867" i="1" dirty="0">
                <a:solidFill>
                  <a:schemeClr val="tx1"/>
                </a:solidFill>
              </a:rPr>
              <a:t>acl-number </a:t>
            </a:r>
            <a:r>
              <a:rPr lang="en-US" sz="1867" dirty="0">
                <a:solidFill>
                  <a:schemeClr val="tx1"/>
                </a:solidFill>
              </a:rPr>
              <a:t>| </a:t>
            </a:r>
            <a:r>
              <a:rPr lang="en-US" sz="1867" i="1" dirty="0">
                <a:solidFill>
                  <a:schemeClr val="tx1"/>
                </a:solidFill>
              </a:rPr>
              <a:t>acl-name</a:t>
            </a:r>
            <a:r>
              <a:rPr lang="en-US" sz="1867" b="1" dirty="0">
                <a:solidFill>
                  <a:schemeClr val="tx1"/>
                </a:solidFill>
              </a:rPr>
              <a:t>} {in|out}.</a:t>
            </a:r>
          </a:p>
          <a:p>
            <a:pPr marL="0" indent="0" algn="just" defTabSz="912261" fontAlgn="base">
              <a:spcBef>
                <a:spcPts val="800"/>
              </a:spcBef>
              <a:spcAft>
                <a:spcPts val="800"/>
              </a:spcAft>
              <a:buClr>
                <a:schemeClr val="tx2"/>
              </a:buClr>
              <a:buSzPct val="90000"/>
            </a:pPr>
            <a:r>
              <a:rPr lang="en-US" sz="1867" dirty="0">
                <a:solidFill>
                  <a:schemeClr val="tx1"/>
                </a:solidFill>
              </a:rPr>
              <a:t>Remember that extended ACLs for BGP use the source fields to match the network portion and the destination fields to match against the network mask.</a:t>
            </a:r>
          </a:p>
        </p:txBody>
      </p:sp>
      <p:pic>
        <p:nvPicPr>
          <p:cNvPr id="6" name="Picture 5" descr="A screenshot of a cell phone&#10;&#10;Description automatically generated">
            <a:extLst>
              <a:ext uri="{FF2B5EF4-FFF2-40B4-BE49-F238E27FC236}">
                <a16:creationId xmlns:a16="http://schemas.microsoft.com/office/drawing/2014/main" id="{F8E2E92A-9A63-4476-86FD-5F8BB93B7C7A}"/>
              </a:ext>
            </a:extLst>
          </p:cNvPr>
          <p:cNvPicPr>
            <a:picLocks noChangeAspect="1"/>
          </p:cNvPicPr>
          <p:nvPr/>
        </p:nvPicPr>
        <p:blipFill>
          <a:blip r:embed="rId3"/>
          <a:stretch>
            <a:fillRect/>
          </a:stretch>
        </p:blipFill>
        <p:spPr>
          <a:xfrm>
            <a:off x="2067357" y="3094138"/>
            <a:ext cx="7394143" cy="2371866"/>
          </a:xfrm>
          <a:prstGeom prst="rect">
            <a:avLst/>
          </a:prstGeom>
        </p:spPr>
      </p:pic>
    </p:spTree>
    <p:extLst>
      <p:ext uri="{BB962C8B-B14F-4D97-AF65-F5344CB8AC3E}">
        <p14:creationId xmlns:p14="http://schemas.microsoft.com/office/powerpoint/2010/main" val="1854218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BGP Route Filtering and Manipulation</a:t>
            </a:r>
            <a:r>
              <a:rPr lang="en-US" sz="3200" dirty="0"/>
              <a:t/>
            </a:r>
            <a:br>
              <a:rPr lang="en-US" sz="3200" dirty="0"/>
            </a:br>
            <a:r>
              <a:rPr lang="en-US" sz="3200" dirty="0"/>
              <a:t>BGP Distribute List Filtering (routing table result) </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366" y="899584"/>
            <a:ext cx="11996549" cy="2083101"/>
          </a:xfrm>
        </p:spPr>
        <p:txBody>
          <a:bodyPr/>
          <a:lstStyle/>
          <a:p>
            <a:pPr marL="0" indent="0" algn="just" defTabSz="912261" fontAlgn="base">
              <a:spcBef>
                <a:spcPts val="800"/>
              </a:spcBef>
              <a:spcAft>
                <a:spcPts val="800"/>
              </a:spcAft>
              <a:buClr>
                <a:schemeClr val="tx2"/>
              </a:buClr>
              <a:buSzPct val="90000"/>
            </a:pPr>
            <a:r>
              <a:rPr lang="en-US" sz="1867" dirty="0">
                <a:solidFill>
                  <a:schemeClr val="tx1"/>
                </a:solidFill>
              </a:rPr>
              <a:t>Example 12-10 displays the routing table of R1 after BGP distribute list filtering. </a:t>
            </a:r>
          </a:p>
          <a:p>
            <a:pPr marL="0" indent="0" algn="just" defTabSz="912261" fontAlgn="base">
              <a:spcBef>
                <a:spcPts val="800"/>
              </a:spcBef>
              <a:spcAft>
                <a:spcPts val="800"/>
              </a:spcAft>
              <a:buClr>
                <a:schemeClr val="tx2"/>
              </a:buClr>
              <a:buSzPct val="90000"/>
            </a:pPr>
            <a:r>
              <a:rPr lang="en-US" sz="1867" dirty="0">
                <a:solidFill>
                  <a:schemeClr val="tx1"/>
                </a:solidFill>
              </a:rPr>
              <a:t>Two local routes are injected into the BGP table by R1 (10.12.1.0/24 and 192.168.1.1/32). The two loopback networks from R2 (AS 65200) and R3 (AS 65300) are allowed because they are within the first ACL-ALLOW entry, and two of the networks in the 100.64.x.0 pattern (100.64.2.0/25 and 100.64.3.0/25) are accepted. The 100.64.2.192/26 network is rejected because the prefix length does not match the second ACL-ALLOW entry.</a:t>
            </a:r>
          </a:p>
        </p:txBody>
      </p:sp>
      <p:pic>
        <p:nvPicPr>
          <p:cNvPr id="6" name="Picture 5">
            <a:extLst>
              <a:ext uri="{FF2B5EF4-FFF2-40B4-BE49-F238E27FC236}">
                <a16:creationId xmlns:a16="http://schemas.microsoft.com/office/drawing/2014/main" id="{F8E2E92A-9A63-4476-86FD-5F8BB93B7C7A}"/>
              </a:ext>
            </a:extLst>
          </p:cNvPr>
          <p:cNvPicPr>
            <a:picLocks noChangeAspect="1"/>
          </p:cNvPicPr>
          <p:nvPr/>
        </p:nvPicPr>
        <p:blipFill>
          <a:blip r:embed="rId3"/>
          <a:srcRect/>
          <a:stretch/>
        </p:blipFill>
        <p:spPr>
          <a:xfrm>
            <a:off x="2669484" y="2982685"/>
            <a:ext cx="6874312" cy="2260047"/>
          </a:xfrm>
          <a:prstGeom prst="rect">
            <a:avLst/>
          </a:prstGeom>
        </p:spPr>
      </p:pic>
    </p:spTree>
    <p:extLst>
      <p:ext uri="{BB962C8B-B14F-4D97-AF65-F5344CB8AC3E}">
        <p14:creationId xmlns:p14="http://schemas.microsoft.com/office/powerpoint/2010/main" val="14137783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BGP Route Filtering and Manipulation</a:t>
            </a:r>
            <a:r>
              <a:rPr lang="en-US" sz="3200" dirty="0"/>
              <a:t/>
            </a:r>
            <a:br>
              <a:rPr lang="en-US" sz="3200" dirty="0"/>
            </a:br>
            <a:r>
              <a:rPr lang="en-US" sz="3200" dirty="0"/>
              <a:t>BGP Prefix List Filtering and Routing Table Result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366" y="899584"/>
            <a:ext cx="5136734" cy="5266752"/>
          </a:xfrm>
        </p:spPr>
        <p:txBody>
          <a:bodyPr/>
          <a:lstStyle/>
          <a:p>
            <a:pPr marL="0" indent="0" algn="just" defTabSz="912261" fontAlgn="base">
              <a:spcBef>
                <a:spcPts val="800"/>
              </a:spcBef>
              <a:spcAft>
                <a:spcPts val="800"/>
              </a:spcAft>
              <a:buClr>
                <a:schemeClr val="tx2"/>
              </a:buClr>
              <a:buSzPct val="90000"/>
            </a:pPr>
            <a:r>
              <a:rPr lang="en-US" sz="1867" dirty="0">
                <a:solidFill>
                  <a:schemeClr val="tx1"/>
                </a:solidFill>
              </a:rPr>
              <a:t>Prefix lists allow the filtering of network prefixes on a neighbor-by-neighbor basis, using a prefix list. Configuring a prefix list involves using the BGP address family configuration command </a:t>
            </a:r>
            <a:r>
              <a:rPr lang="en-US" sz="1867" b="1" dirty="0">
                <a:solidFill>
                  <a:schemeClr val="tx1"/>
                </a:solidFill>
              </a:rPr>
              <a:t>neighbor </a:t>
            </a:r>
            <a:r>
              <a:rPr lang="en-US" sz="1867" i="1" dirty="0">
                <a:solidFill>
                  <a:schemeClr val="tx1"/>
                </a:solidFill>
              </a:rPr>
              <a:t>ip-address</a:t>
            </a:r>
            <a:r>
              <a:rPr lang="en-US" sz="1867" b="1" dirty="0">
                <a:solidFill>
                  <a:schemeClr val="tx1"/>
                </a:solidFill>
              </a:rPr>
              <a:t> prefix-list </a:t>
            </a:r>
            <a:r>
              <a:rPr lang="en-US" sz="1867" i="1" dirty="0">
                <a:solidFill>
                  <a:schemeClr val="tx1"/>
                </a:solidFill>
              </a:rPr>
              <a:t>prefix-list-name</a:t>
            </a:r>
            <a:r>
              <a:rPr lang="en-US" sz="1867" b="1" dirty="0">
                <a:solidFill>
                  <a:schemeClr val="tx1"/>
                </a:solidFill>
              </a:rPr>
              <a:t> {in | out}.</a:t>
            </a:r>
            <a:endParaRPr lang="en-US" sz="1867" dirty="0">
              <a:solidFill>
                <a:schemeClr val="tx1"/>
              </a:solidFill>
            </a:endParaRPr>
          </a:p>
          <a:p>
            <a:pPr marL="0" indent="0" algn="just" defTabSz="912261" fontAlgn="base">
              <a:spcBef>
                <a:spcPts val="800"/>
              </a:spcBef>
              <a:spcAft>
                <a:spcPts val="800"/>
              </a:spcAft>
              <a:buClr>
                <a:schemeClr val="tx2"/>
              </a:buClr>
              <a:buSzPct val="90000"/>
            </a:pPr>
            <a:r>
              <a:rPr lang="en-US" sz="1867" dirty="0">
                <a:solidFill>
                  <a:schemeClr val="tx1"/>
                </a:solidFill>
              </a:rPr>
              <a:t>Example 12-11 demonstrates the use of a prefix list filter to allow only routes within the RFC 1918 space. The prefix-list is applied on R1’s peering to R2 (AS 65200).</a:t>
            </a:r>
          </a:p>
          <a:p>
            <a:pPr marL="0" indent="0" algn="just" defTabSz="912261" fontAlgn="base">
              <a:spcBef>
                <a:spcPts val="800"/>
              </a:spcBef>
              <a:spcAft>
                <a:spcPts val="800"/>
              </a:spcAft>
              <a:buClr>
                <a:schemeClr val="tx2"/>
              </a:buClr>
              <a:buSzPct val="90000"/>
            </a:pPr>
            <a:r>
              <a:rPr lang="en-US" sz="1867" dirty="0">
                <a:solidFill>
                  <a:schemeClr val="tx1"/>
                </a:solidFill>
              </a:rPr>
              <a:t>The BGP table can be examined on R1, as shown in Example 12-12. Notice that the 100.64.2.0/25, 100.64.2.192/26, and 100.64.3.0/25 networks were filtered as they did not fall within the prefix list matching criteria.</a:t>
            </a:r>
          </a:p>
          <a:p>
            <a:pPr marL="0" indent="0" algn="just" defTabSz="912261" fontAlgn="base">
              <a:spcBef>
                <a:spcPts val="800"/>
              </a:spcBef>
              <a:spcAft>
                <a:spcPts val="800"/>
              </a:spcAft>
              <a:buClr>
                <a:schemeClr val="tx2"/>
              </a:buClr>
              <a:buSzPct val="90000"/>
            </a:pPr>
            <a:endParaRPr lang="en-US" sz="1867" dirty="0">
              <a:solidFill>
                <a:schemeClr val="tx1"/>
              </a:solidFill>
            </a:endParaRPr>
          </a:p>
        </p:txBody>
      </p:sp>
      <p:pic>
        <p:nvPicPr>
          <p:cNvPr id="6" name="Picture 5">
            <a:extLst>
              <a:ext uri="{FF2B5EF4-FFF2-40B4-BE49-F238E27FC236}">
                <a16:creationId xmlns:a16="http://schemas.microsoft.com/office/drawing/2014/main" id="{F8E2E92A-9A63-4476-86FD-5F8BB93B7C7A}"/>
              </a:ext>
            </a:extLst>
          </p:cNvPr>
          <p:cNvPicPr>
            <a:picLocks noChangeAspect="1"/>
          </p:cNvPicPr>
          <p:nvPr/>
        </p:nvPicPr>
        <p:blipFill>
          <a:blip r:embed="rId3"/>
          <a:srcRect/>
          <a:stretch/>
        </p:blipFill>
        <p:spPr>
          <a:xfrm>
            <a:off x="5245100" y="899584"/>
            <a:ext cx="6701280" cy="2602215"/>
          </a:xfrm>
          <a:prstGeom prst="rect">
            <a:avLst/>
          </a:prstGeom>
        </p:spPr>
      </p:pic>
      <p:pic>
        <p:nvPicPr>
          <p:cNvPr id="5" name="Picture 4">
            <a:extLst>
              <a:ext uri="{FF2B5EF4-FFF2-40B4-BE49-F238E27FC236}">
                <a16:creationId xmlns:a16="http://schemas.microsoft.com/office/drawing/2014/main" id="{67257CBD-4098-43E1-8036-A5BCE67D45D9}"/>
              </a:ext>
            </a:extLst>
          </p:cNvPr>
          <p:cNvPicPr>
            <a:picLocks noChangeAspect="1"/>
          </p:cNvPicPr>
          <p:nvPr/>
        </p:nvPicPr>
        <p:blipFill>
          <a:blip r:embed="rId4"/>
          <a:srcRect/>
          <a:stretch/>
        </p:blipFill>
        <p:spPr>
          <a:xfrm>
            <a:off x="6083300" y="3662374"/>
            <a:ext cx="5389547" cy="1913412"/>
          </a:xfrm>
          <a:prstGeom prst="rect">
            <a:avLst/>
          </a:prstGeom>
        </p:spPr>
      </p:pic>
    </p:spTree>
    <p:extLst>
      <p:ext uri="{BB962C8B-B14F-4D97-AF65-F5344CB8AC3E}">
        <p14:creationId xmlns:p14="http://schemas.microsoft.com/office/powerpoint/2010/main" val="2004460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BGP Route Filtering and Manipulation</a:t>
            </a:r>
            <a:r>
              <a:rPr lang="en-US" sz="3200" dirty="0"/>
              <a:t/>
            </a:r>
            <a:br>
              <a:rPr lang="en-US" sz="3200" dirty="0"/>
            </a:br>
            <a:r>
              <a:rPr lang="en-US" sz="3200" dirty="0"/>
              <a:t>BGP AS Path ACL Filtering</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367" y="932240"/>
            <a:ext cx="4147948" cy="3378501"/>
          </a:xfrm>
        </p:spPr>
        <p:txBody>
          <a:bodyPr/>
          <a:lstStyle/>
          <a:p>
            <a:pPr marL="0" indent="0" algn="just" defTabSz="912261" fontAlgn="base">
              <a:spcBef>
                <a:spcPts val="800"/>
              </a:spcBef>
              <a:spcAft>
                <a:spcPts val="800"/>
              </a:spcAft>
              <a:buClr>
                <a:schemeClr val="tx2"/>
              </a:buClr>
              <a:buSzPct val="90000"/>
            </a:pPr>
            <a:r>
              <a:rPr lang="en-US" sz="1867" dirty="0">
                <a:solidFill>
                  <a:schemeClr val="tx1"/>
                </a:solidFill>
              </a:rPr>
              <a:t>Selecting routes from a BGP neighbor by using the AS path requires the definition of an AS path access control list (AS path ACL). </a:t>
            </a:r>
          </a:p>
          <a:p>
            <a:pPr marL="0" indent="0" algn="just" defTabSz="912261" fontAlgn="base">
              <a:spcBef>
                <a:spcPts val="800"/>
              </a:spcBef>
              <a:spcAft>
                <a:spcPts val="800"/>
              </a:spcAft>
              <a:buClr>
                <a:schemeClr val="tx2"/>
              </a:buClr>
              <a:buSzPct val="90000"/>
            </a:pPr>
            <a:r>
              <a:rPr lang="en-US" sz="1867" dirty="0">
                <a:solidFill>
                  <a:schemeClr val="tx1"/>
                </a:solidFill>
              </a:rPr>
              <a:t>Regular expressions, introduced earlier in this chapter, are a component of AS_Path filtering.</a:t>
            </a:r>
          </a:p>
          <a:p>
            <a:pPr marL="0" indent="0" algn="just" defTabSz="912261" fontAlgn="base">
              <a:spcBef>
                <a:spcPts val="800"/>
              </a:spcBef>
              <a:spcAft>
                <a:spcPts val="800"/>
              </a:spcAft>
              <a:buClr>
                <a:schemeClr val="tx2"/>
              </a:buClr>
              <a:buSzPct val="90000"/>
            </a:pPr>
            <a:r>
              <a:rPr lang="en-US" sz="1867" dirty="0">
                <a:solidFill>
                  <a:schemeClr val="tx1"/>
                </a:solidFill>
              </a:rPr>
              <a:t>Example 12-13 shows the routes that R2 (AS 65200) is advertising toward R1 (AS 65100).</a:t>
            </a:r>
          </a:p>
        </p:txBody>
      </p:sp>
      <p:sp>
        <p:nvSpPr>
          <p:cNvPr id="5" name="Content Placeholder 3">
            <a:extLst>
              <a:ext uri="{FF2B5EF4-FFF2-40B4-BE49-F238E27FC236}">
                <a16:creationId xmlns:a16="http://schemas.microsoft.com/office/drawing/2014/main" id="{D9F86C08-B2A7-4C0B-80FA-04CA1C702064}"/>
              </a:ext>
            </a:extLst>
          </p:cNvPr>
          <p:cNvSpPr txBox="1">
            <a:spLocks/>
          </p:cNvSpPr>
          <p:nvPr/>
        </p:nvSpPr>
        <p:spPr>
          <a:xfrm>
            <a:off x="108367" y="4260317"/>
            <a:ext cx="11996549" cy="1422933"/>
          </a:xfrm>
          <a:prstGeom prst="rect">
            <a:avLst/>
          </a:prstGeom>
        </p:spPr>
        <p:txBody>
          <a:bodyPr lIns="121893" tIns="60947" rIns="121893" bIns="60947">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just" defTabSz="912261" fontAlgn="base">
              <a:spcBef>
                <a:spcPts val="800"/>
              </a:spcBef>
              <a:spcAft>
                <a:spcPts val="800"/>
              </a:spcAft>
              <a:buClr>
                <a:schemeClr val="tx2"/>
              </a:buClr>
              <a:buSzPct val="90000"/>
            </a:pPr>
            <a:r>
              <a:rPr lang="en-US" sz="1867" dirty="0">
                <a:solidFill>
                  <a:schemeClr val="tx1"/>
                </a:solidFill>
              </a:rPr>
              <a:t>R2 is advertising the routes learned from R3 (AS 65300) to R1. In essence, R2 provides transit connectivity between the autonomous systems. If this were an Internet connection and R2 were an enterprise, it would not want to advertise routes learned from other ASs. </a:t>
            </a:r>
          </a:p>
          <a:p>
            <a:pPr marL="0" indent="0" algn="just" defTabSz="912261" fontAlgn="base">
              <a:spcBef>
                <a:spcPts val="800"/>
              </a:spcBef>
              <a:spcAft>
                <a:spcPts val="800"/>
              </a:spcAft>
              <a:buClr>
                <a:schemeClr val="tx2"/>
              </a:buClr>
              <a:buSzPct val="90000"/>
            </a:pPr>
            <a:r>
              <a:rPr lang="en-US" sz="1867" dirty="0">
                <a:solidFill>
                  <a:schemeClr val="tx1"/>
                </a:solidFill>
              </a:rPr>
              <a:t>Using an AS path access list to restrict the advertisement of only AS 65200 routes is recommended.</a:t>
            </a:r>
          </a:p>
        </p:txBody>
      </p:sp>
      <p:pic>
        <p:nvPicPr>
          <p:cNvPr id="6" name="Picture 5">
            <a:extLst>
              <a:ext uri="{FF2B5EF4-FFF2-40B4-BE49-F238E27FC236}">
                <a16:creationId xmlns:a16="http://schemas.microsoft.com/office/drawing/2014/main" id="{F8E2E92A-9A63-4476-86FD-5F8BB93B7C7A}"/>
              </a:ext>
            </a:extLst>
          </p:cNvPr>
          <p:cNvPicPr>
            <a:picLocks noChangeAspect="1"/>
          </p:cNvPicPr>
          <p:nvPr/>
        </p:nvPicPr>
        <p:blipFill>
          <a:blip r:embed="rId3"/>
          <a:srcRect/>
          <a:stretch/>
        </p:blipFill>
        <p:spPr>
          <a:xfrm>
            <a:off x="4364682" y="354391"/>
            <a:ext cx="7764337" cy="3465588"/>
          </a:xfrm>
          <a:prstGeom prst="rect">
            <a:avLst/>
          </a:prstGeom>
        </p:spPr>
      </p:pic>
    </p:spTree>
    <p:extLst>
      <p:ext uri="{BB962C8B-B14F-4D97-AF65-F5344CB8AC3E}">
        <p14:creationId xmlns:p14="http://schemas.microsoft.com/office/powerpoint/2010/main" val="443228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BGP Route Filtering and Manipulation</a:t>
            </a:r>
            <a:r>
              <a:rPr lang="en-US" sz="3200" dirty="0"/>
              <a:t/>
            </a:r>
            <a:br>
              <a:rPr lang="en-US" sz="3200" dirty="0"/>
            </a:br>
            <a:r>
              <a:rPr lang="en-US" sz="3200" dirty="0"/>
              <a:t>BGP AS Path ACL Filtering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366" y="932241"/>
            <a:ext cx="5333584" cy="4445303"/>
          </a:xfrm>
        </p:spPr>
        <p:txBody>
          <a:bodyPr/>
          <a:lstStyle/>
          <a:p>
            <a:pPr marL="0" indent="0" algn="just" defTabSz="912261" fontAlgn="base">
              <a:spcBef>
                <a:spcPts val="800"/>
              </a:spcBef>
              <a:spcAft>
                <a:spcPts val="800"/>
              </a:spcAft>
              <a:buClr>
                <a:schemeClr val="tx2"/>
              </a:buClr>
              <a:buSzPct val="90000"/>
            </a:pPr>
            <a:r>
              <a:rPr lang="en-US" sz="2000" dirty="0">
                <a:solidFill>
                  <a:schemeClr val="tx1"/>
                </a:solidFill>
              </a:rPr>
              <a:t>IOS supports up to 500 AS path ACLs and uses the command </a:t>
            </a:r>
            <a:r>
              <a:rPr lang="en-US" sz="2000" b="1" dirty="0">
                <a:solidFill>
                  <a:schemeClr val="tx1"/>
                </a:solidFill>
              </a:rPr>
              <a:t>ip as-path access-list </a:t>
            </a:r>
            <a:r>
              <a:rPr lang="en-US" sz="2000" i="1" dirty="0">
                <a:solidFill>
                  <a:schemeClr val="tx1"/>
                </a:solidFill>
              </a:rPr>
              <a:t>acl-number</a:t>
            </a:r>
            <a:r>
              <a:rPr lang="en-US" sz="2000" b="1" dirty="0">
                <a:solidFill>
                  <a:schemeClr val="tx1"/>
                </a:solidFill>
              </a:rPr>
              <a:t> {deny | permit} </a:t>
            </a:r>
            <a:r>
              <a:rPr lang="en-US" sz="2000" i="1" dirty="0">
                <a:solidFill>
                  <a:schemeClr val="tx1"/>
                </a:solidFill>
              </a:rPr>
              <a:t>regex-query</a:t>
            </a:r>
            <a:r>
              <a:rPr lang="en-US" sz="2000" b="1" i="1" dirty="0">
                <a:solidFill>
                  <a:schemeClr val="tx1"/>
                </a:solidFill>
              </a:rPr>
              <a:t>  </a:t>
            </a:r>
            <a:r>
              <a:rPr lang="en-US" sz="2000" dirty="0">
                <a:solidFill>
                  <a:schemeClr val="tx1"/>
                </a:solidFill>
              </a:rPr>
              <a:t>for creating an AS path ACL. The ACL is then applied with the command                                </a:t>
            </a:r>
            <a:r>
              <a:rPr lang="en-US" sz="2000" b="1" dirty="0">
                <a:solidFill>
                  <a:schemeClr val="tx1"/>
                </a:solidFill>
              </a:rPr>
              <a:t>neighbor </a:t>
            </a:r>
            <a:r>
              <a:rPr lang="en-US" sz="2000" i="1" dirty="0">
                <a:solidFill>
                  <a:schemeClr val="tx1"/>
                </a:solidFill>
              </a:rPr>
              <a:t>ip-address</a:t>
            </a:r>
            <a:r>
              <a:rPr lang="en-US" sz="2000" b="1" dirty="0">
                <a:solidFill>
                  <a:schemeClr val="tx1"/>
                </a:solidFill>
              </a:rPr>
              <a:t> filter-list </a:t>
            </a:r>
            <a:r>
              <a:rPr lang="en-US" sz="2000" i="1" dirty="0">
                <a:solidFill>
                  <a:schemeClr val="tx1"/>
                </a:solidFill>
              </a:rPr>
              <a:t>acl-number </a:t>
            </a:r>
            <a:r>
              <a:rPr lang="en-US" sz="2000" b="1" dirty="0">
                <a:solidFill>
                  <a:schemeClr val="tx1"/>
                </a:solidFill>
              </a:rPr>
              <a:t>{in|out}.</a:t>
            </a:r>
            <a:endParaRPr lang="en-US" sz="2000" dirty="0">
              <a:solidFill>
                <a:schemeClr val="tx1"/>
              </a:solidFill>
            </a:endParaRPr>
          </a:p>
          <a:p>
            <a:pPr marL="0" indent="0" algn="just" defTabSz="912261" fontAlgn="base">
              <a:spcBef>
                <a:spcPts val="800"/>
              </a:spcBef>
              <a:spcAft>
                <a:spcPts val="800"/>
              </a:spcAft>
              <a:buClr>
                <a:schemeClr val="tx2"/>
              </a:buClr>
              <a:buSzPct val="90000"/>
            </a:pPr>
            <a:r>
              <a:rPr lang="en-US" sz="2000" dirty="0">
                <a:solidFill>
                  <a:schemeClr val="tx1"/>
                </a:solidFill>
              </a:rPr>
              <a:t>Example 12-14 shows the configuration on R2 using an AS path ACL to restrict traffic to only locally originated traffic, using the regex pattern ^$ to ensure completeness, the AS path ACL is applied on all eBGP neighborships.</a:t>
            </a:r>
          </a:p>
          <a:p>
            <a:pPr marL="0" indent="0" algn="just" defTabSz="912261" fontAlgn="base">
              <a:spcBef>
                <a:spcPts val="800"/>
              </a:spcBef>
              <a:spcAft>
                <a:spcPts val="800"/>
              </a:spcAft>
              <a:buClr>
                <a:schemeClr val="tx2"/>
              </a:buClr>
              <a:buSzPct val="90000"/>
            </a:pPr>
            <a:endParaRPr lang="en-US" sz="1867" dirty="0">
              <a:solidFill>
                <a:schemeClr val="tx1"/>
              </a:solidFill>
            </a:endParaRPr>
          </a:p>
        </p:txBody>
      </p:sp>
      <p:sp>
        <p:nvSpPr>
          <p:cNvPr id="2" name="Rectangle 1">
            <a:extLst>
              <a:ext uri="{FF2B5EF4-FFF2-40B4-BE49-F238E27FC236}">
                <a16:creationId xmlns:a16="http://schemas.microsoft.com/office/drawing/2014/main" id="{616E8239-EEAC-44A4-8E17-35317C0F198F}"/>
              </a:ext>
            </a:extLst>
          </p:cNvPr>
          <p:cNvSpPr/>
          <p:nvPr/>
        </p:nvSpPr>
        <p:spPr>
          <a:xfrm>
            <a:off x="552450" y="4725121"/>
            <a:ext cx="11280322" cy="707886"/>
          </a:xfrm>
          <a:prstGeom prst="rect">
            <a:avLst/>
          </a:prstGeom>
        </p:spPr>
        <p:txBody>
          <a:bodyPr wrap="square">
            <a:spAutoFit/>
          </a:bodyPr>
          <a:lstStyle/>
          <a:p>
            <a:pPr defTabSz="912261">
              <a:spcBef>
                <a:spcPts val="800"/>
              </a:spcBef>
              <a:spcAft>
                <a:spcPts val="800"/>
              </a:spcAft>
              <a:buClr>
                <a:schemeClr val="tx2"/>
              </a:buClr>
              <a:buSzPct val="90000"/>
            </a:pPr>
            <a:r>
              <a:rPr lang="en-US" sz="2000" i="1" dirty="0"/>
              <a:t>Example 12-15 displays the routes being advertised to R1. Notice that all the routes do not have an AS path, confirming that only locally originating routes are being advertised externally.</a:t>
            </a:r>
          </a:p>
        </p:txBody>
      </p:sp>
      <p:pic>
        <p:nvPicPr>
          <p:cNvPr id="7" name="Picture 6" descr="A screenshot of a social media post&#10;&#10;Description automatically generated">
            <a:extLst>
              <a:ext uri="{FF2B5EF4-FFF2-40B4-BE49-F238E27FC236}">
                <a16:creationId xmlns:a16="http://schemas.microsoft.com/office/drawing/2014/main" id="{877579F9-DD6C-43D7-A0E9-8A5B41AA9C99}"/>
              </a:ext>
            </a:extLst>
          </p:cNvPr>
          <p:cNvPicPr>
            <a:picLocks noChangeAspect="1"/>
          </p:cNvPicPr>
          <p:nvPr/>
        </p:nvPicPr>
        <p:blipFill>
          <a:blip r:embed="rId3"/>
          <a:stretch>
            <a:fillRect/>
          </a:stretch>
        </p:blipFill>
        <p:spPr>
          <a:xfrm>
            <a:off x="5746749" y="141369"/>
            <a:ext cx="6144079" cy="1779664"/>
          </a:xfrm>
          <a:prstGeom prst="rect">
            <a:avLst/>
          </a:prstGeom>
        </p:spPr>
      </p:pic>
      <p:pic>
        <p:nvPicPr>
          <p:cNvPr id="6" name="Picture 5">
            <a:extLst>
              <a:ext uri="{FF2B5EF4-FFF2-40B4-BE49-F238E27FC236}">
                <a16:creationId xmlns:a16="http://schemas.microsoft.com/office/drawing/2014/main" id="{438E6C02-E579-4D7C-89E4-81185F75DBB4}"/>
              </a:ext>
            </a:extLst>
          </p:cNvPr>
          <p:cNvPicPr>
            <a:picLocks noChangeAspect="1"/>
          </p:cNvPicPr>
          <p:nvPr/>
        </p:nvPicPr>
        <p:blipFill>
          <a:blip r:embed="rId4"/>
          <a:srcRect/>
          <a:stretch/>
        </p:blipFill>
        <p:spPr>
          <a:xfrm>
            <a:off x="5736771" y="2062401"/>
            <a:ext cx="6096001" cy="2153175"/>
          </a:xfrm>
          <a:prstGeom prst="rect">
            <a:avLst/>
          </a:prstGeom>
        </p:spPr>
      </p:pic>
    </p:spTree>
    <p:extLst>
      <p:ext uri="{BB962C8B-B14F-4D97-AF65-F5344CB8AC3E}">
        <p14:creationId xmlns:p14="http://schemas.microsoft.com/office/powerpoint/2010/main" val="1170007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BGP Route Filtering and Manipulation</a:t>
            </a:r>
            <a:r>
              <a:rPr lang="en-US" sz="3200" dirty="0"/>
              <a:t/>
            </a:r>
            <a:br>
              <a:rPr lang="en-US" sz="3200" dirty="0"/>
            </a:br>
            <a:r>
              <a:rPr lang="en-US" sz="3200" dirty="0"/>
              <a:t>BGP Route Map Filtering</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366" y="932241"/>
            <a:ext cx="11942119" cy="1767416"/>
          </a:xfrm>
        </p:spPr>
        <p:txBody>
          <a:bodyPr/>
          <a:lstStyle/>
          <a:p>
            <a:pPr marL="0" indent="0" algn="just" defTabSz="912261" fontAlgn="base">
              <a:spcBef>
                <a:spcPts val="800"/>
              </a:spcBef>
              <a:spcAft>
                <a:spcPts val="800"/>
              </a:spcAft>
              <a:buClr>
                <a:schemeClr val="tx2"/>
              </a:buClr>
              <a:buSzPct val="90000"/>
            </a:pPr>
            <a:r>
              <a:rPr lang="en-US" sz="1867" dirty="0">
                <a:solidFill>
                  <a:schemeClr val="tx1"/>
                </a:solidFill>
              </a:rPr>
              <a:t>Route maps provide additional functionality over pure filtering. Route maps can manipulate BGP path attributes as well. Route maps are applied on a BGP neighbor for routes that are advertised or received. A different route map can be used for each direction. The route map is associated with the BGP neighbor under the specific address family, with the command </a:t>
            </a:r>
            <a:r>
              <a:rPr lang="en-US" sz="1867" b="1" dirty="0">
                <a:solidFill>
                  <a:schemeClr val="tx1"/>
                </a:solidFill>
              </a:rPr>
              <a:t>neighbor </a:t>
            </a:r>
            <a:r>
              <a:rPr lang="en-US" sz="1867" i="1" dirty="0">
                <a:solidFill>
                  <a:schemeClr val="tx1"/>
                </a:solidFill>
              </a:rPr>
              <a:t>ip-address</a:t>
            </a:r>
            <a:r>
              <a:rPr lang="en-US" sz="1867" b="1" dirty="0">
                <a:solidFill>
                  <a:schemeClr val="tx1"/>
                </a:solidFill>
              </a:rPr>
              <a:t> route-map </a:t>
            </a:r>
            <a:r>
              <a:rPr lang="en-US" sz="1867" i="1" dirty="0">
                <a:solidFill>
                  <a:schemeClr val="tx1"/>
                </a:solidFill>
              </a:rPr>
              <a:t>route-map-name</a:t>
            </a:r>
            <a:r>
              <a:rPr lang="en-US" sz="1867" b="1" dirty="0">
                <a:solidFill>
                  <a:schemeClr val="tx1"/>
                </a:solidFill>
              </a:rPr>
              <a:t> {in|out}.</a:t>
            </a:r>
          </a:p>
        </p:txBody>
      </p:sp>
      <p:sp>
        <p:nvSpPr>
          <p:cNvPr id="11" name="Content Placeholder 3">
            <a:extLst>
              <a:ext uri="{FF2B5EF4-FFF2-40B4-BE49-F238E27FC236}">
                <a16:creationId xmlns:a16="http://schemas.microsoft.com/office/drawing/2014/main" id="{90886A5A-85B0-4847-86C2-702E32319995}"/>
              </a:ext>
            </a:extLst>
          </p:cNvPr>
          <p:cNvSpPr txBox="1">
            <a:spLocks/>
          </p:cNvSpPr>
          <p:nvPr/>
        </p:nvSpPr>
        <p:spPr>
          <a:xfrm>
            <a:off x="222100" y="4158345"/>
            <a:ext cx="5218861" cy="1668356"/>
          </a:xfrm>
          <a:prstGeom prst="rect">
            <a:avLst/>
          </a:prstGeom>
        </p:spPr>
        <p:txBody>
          <a:bodyPr lIns="121893" tIns="60947" rIns="121893" bIns="60947">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just" defTabSz="912261" fontAlgn="base">
              <a:spcBef>
                <a:spcPts val="800"/>
              </a:spcBef>
              <a:spcAft>
                <a:spcPts val="800"/>
              </a:spcAft>
              <a:buClr>
                <a:schemeClr val="tx2"/>
              </a:buClr>
              <a:buSzPct val="90000"/>
            </a:pPr>
            <a:r>
              <a:rPr lang="en-US" sz="1867" i="1" dirty="0">
                <a:solidFill>
                  <a:schemeClr val="tx1"/>
                </a:solidFill>
              </a:rPr>
              <a:t>Example 12-16 shows the BGP routing table of R1, which is used here to demonstrate the power of a route map.</a:t>
            </a:r>
            <a:endParaRPr lang="en-US" sz="1867" b="1" i="1" dirty="0">
              <a:solidFill>
                <a:schemeClr val="tx1"/>
              </a:solidFill>
            </a:endParaRPr>
          </a:p>
        </p:txBody>
      </p:sp>
      <p:grpSp>
        <p:nvGrpSpPr>
          <p:cNvPr id="9" name="Group 8">
            <a:extLst>
              <a:ext uri="{FF2B5EF4-FFF2-40B4-BE49-F238E27FC236}">
                <a16:creationId xmlns:a16="http://schemas.microsoft.com/office/drawing/2014/main" id="{E5B9F4A6-9B5E-4094-8AB9-678B1827834F}"/>
              </a:ext>
            </a:extLst>
          </p:cNvPr>
          <p:cNvGrpSpPr/>
          <p:nvPr/>
        </p:nvGrpSpPr>
        <p:grpSpPr>
          <a:xfrm>
            <a:off x="5473699" y="2699657"/>
            <a:ext cx="6145863" cy="2549328"/>
            <a:chOff x="1228167" y="2088326"/>
            <a:chExt cx="6657819" cy="3241363"/>
          </a:xfrm>
        </p:grpSpPr>
        <p:pic>
          <p:nvPicPr>
            <p:cNvPr id="5" name="Picture 4" descr="A screenshot of a cell phone&#10;&#10;Description automatically generated">
              <a:extLst>
                <a:ext uri="{FF2B5EF4-FFF2-40B4-BE49-F238E27FC236}">
                  <a16:creationId xmlns:a16="http://schemas.microsoft.com/office/drawing/2014/main" id="{4DFBDCB4-E355-4AF2-B404-FD9B2B59AE6C}"/>
                </a:ext>
              </a:extLst>
            </p:cNvPr>
            <p:cNvPicPr>
              <a:picLocks noChangeAspect="1"/>
            </p:cNvPicPr>
            <p:nvPr/>
          </p:nvPicPr>
          <p:blipFill>
            <a:blip r:embed="rId3"/>
            <a:stretch>
              <a:fillRect/>
            </a:stretch>
          </p:blipFill>
          <p:spPr>
            <a:xfrm>
              <a:off x="1233149" y="2088326"/>
              <a:ext cx="6652837" cy="2354784"/>
            </a:xfrm>
            <a:prstGeom prst="rect">
              <a:avLst/>
            </a:prstGeom>
          </p:spPr>
        </p:pic>
        <p:pic>
          <p:nvPicPr>
            <p:cNvPr id="8" name="Picture 7" descr="A screenshot of a social media post&#10;&#10;Description automatically generated">
              <a:extLst>
                <a:ext uri="{FF2B5EF4-FFF2-40B4-BE49-F238E27FC236}">
                  <a16:creationId xmlns:a16="http://schemas.microsoft.com/office/drawing/2014/main" id="{A6F1032C-91C7-4833-9CBD-EEC709DC6A00}"/>
                </a:ext>
              </a:extLst>
            </p:cNvPr>
            <p:cNvPicPr>
              <a:picLocks noChangeAspect="1"/>
            </p:cNvPicPr>
            <p:nvPr/>
          </p:nvPicPr>
          <p:blipFill>
            <a:blip r:embed="rId4"/>
            <a:stretch>
              <a:fillRect/>
            </a:stretch>
          </p:blipFill>
          <p:spPr>
            <a:xfrm>
              <a:off x="1228167" y="4369486"/>
              <a:ext cx="6622354" cy="960203"/>
            </a:xfrm>
            <a:prstGeom prst="rect">
              <a:avLst/>
            </a:prstGeom>
          </p:spPr>
        </p:pic>
      </p:grpSp>
    </p:spTree>
    <p:extLst>
      <p:ext uri="{BB962C8B-B14F-4D97-AF65-F5344CB8AC3E}">
        <p14:creationId xmlns:p14="http://schemas.microsoft.com/office/powerpoint/2010/main" val="2369546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BGP Route Filtering and Manipulation</a:t>
            </a:r>
            <a:r>
              <a:rPr lang="en-US" sz="3200" dirty="0"/>
              <a:t/>
            </a:r>
            <a:br>
              <a:rPr lang="en-US" sz="3200" dirty="0"/>
            </a:br>
            <a:r>
              <a:rPr lang="en-US" sz="3200" dirty="0"/>
              <a:t>BGP Route Map Filtering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366" y="932241"/>
            <a:ext cx="6781384" cy="4560509"/>
          </a:xfrm>
        </p:spPr>
        <p:txBody>
          <a:bodyPr/>
          <a:lstStyle/>
          <a:p>
            <a:pPr marL="0" indent="0" algn="just" defTabSz="912261" fontAlgn="base">
              <a:spcBef>
                <a:spcPts val="800"/>
              </a:spcBef>
              <a:spcAft>
                <a:spcPts val="800"/>
              </a:spcAft>
              <a:buClr>
                <a:schemeClr val="tx2"/>
              </a:buClr>
              <a:buSzPct val="90000"/>
            </a:pPr>
            <a:r>
              <a:rPr lang="en-US" sz="1867" dirty="0">
                <a:solidFill>
                  <a:schemeClr val="tx1"/>
                </a:solidFill>
              </a:rPr>
              <a:t>This route map consists of four steps:</a:t>
            </a:r>
          </a:p>
          <a:p>
            <a:pPr marL="0" indent="0" algn="just" defTabSz="912261" fontAlgn="base">
              <a:spcBef>
                <a:spcPts val="800"/>
              </a:spcBef>
              <a:spcAft>
                <a:spcPts val="800"/>
              </a:spcAft>
              <a:buClr>
                <a:schemeClr val="tx2"/>
              </a:buClr>
              <a:buSzPct val="90000"/>
            </a:pPr>
            <a:r>
              <a:rPr lang="en-US" sz="1867" dirty="0">
                <a:solidFill>
                  <a:schemeClr val="tx1"/>
                </a:solidFill>
              </a:rPr>
              <a:t>1. Deny any routes that are in the 192.168.0.0/16 network by using a prefix list.</a:t>
            </a:r>
          </a:p>
          <a:p>
            <a:pPr marL="0" indent="0" algn="just" defTabSz="912261" fontAlgn="base">
              <a:spcBef>
                <a:spcPts val="800"/>
              </a:spcBef>
              <a:spcAft>
                <a:spcPts val="800"/>
              </a:spcAft>
              <a:buClr>
                <a:schemeClr val="tx2"/>
              </a:buClr>
              <a:buSzPct val="90000"/>
            </a:pPr>
            <a:r>
              <a:rPr lang="en-US" sz="1867" dirty="0">
                <a:solidFill>
                  <a:schemeClr val="tx1"/>
                </a:solidFill>
              </a:rPr>
              <a:t>2. Match any routes originating from AS 65200 that are within the 100.64.0.0/10 network range and set the BGP local preference to 222.</a:t>
            </a:r>
          </a:p>
          <a:p>
            <a:pPr marL="0" indent="0" algn="just" defTabSz="912261" fontAlgn="base">
              <a:spcBef>
                <a:spcPts val="800"/>
              </a:spcBef>
              <a:spcAft>
                <a:spcPts val="800"/>
              </a:spcAft>
              <a:buClr>
                <a:schemeClr val="tx2"/>
              </a:buClr>
              <a:buSzPct val="90000"/>
            </a:pPr>
            <a:r>
              <a:rPr lang="en-US" sz="1867" dirty="0">
                <a:solidFill>
                  <a:schemeClr val="tx1"/>
                </a:solidFill>
              </a:rPr>
              <a:t>3. Match any routes originating from AS 65200 that did not match step 2 and set the BGP weight to 65200.</a:t>
            </a:r>
          </a:p>
          <a:p>
            <a:pPr marL="0" indent="0" algn="just" defTabSz="912261" fontAlgn="base">
              <a:spcBef>
                <a:spcPts val="800"/>
              </a:spcBef>
              <a:spcAft>
                <a:spcPts val="800"/>
              </a:spcAft>
              <a:buClr>
                <a:schemeClr val="tx2"/>
              </a:buClr>
              <a:buSzPct val="90000"/>
            </a:pPr>
            <a:r>
              <a:rPr lang="en-US" sz="1867" dirty="0">
                <a:solidFill>
                  <a:schemeClr val="tx1"/>
                </a:solidFill>
              </a:rPr>
              <a:t>4. Permit all other routes to process.</a:t>
            </a:r>
          </a:p>
          <a:p>
            <a:pPr marL="0" indent="0" algn="just" defTabSz="912261" fontAlgn="base">
              <a:spcBef>
                <a:spcPts val="800"/>
              </a:spcBef>
              <a:spcAft>
                <a:spcPts val="800"/>
              </a:spcAft>
              <a:buClr>
                <a:schemeClr val="tx2"/>
              </a:buClr>
              <a:buSzPct val="90000"/>
            </a:pPr>
            <a:r>
              <a:rPr lang="en-US" sz="1867" dirty="0">
                <a:solidFill>
                  <a:schemeClr val="tx1"/>
                </a:solidFill>
              </a:rPr>
              <a:t>Example 12-17 demonstrates R1’s configuration, where multiple prefix lists are referenced along with an AS path ACL.</a:t>
            </a:r>
            <a:endParaRPr lang="en-US" sz="1867" b="1" dirty="0">
              <a:solidFill>
                <a:schemeClr val="tx1"/>
              </a:solidFill>
            </a:endParaRPr>
          </a:p>
        </p:txBody>
      </p:sp>
      <p:pic>
        <p:nvPicPr>
          <p:cNvPr id="6" name="Picture 5" descr="A screenshot of a social media post&#10;&#10;Description automatically generated">
            <a:extLst>
              <a:ext uri="{FF2B5EF4-FFF2-40B4-BE49-F238E27FC236}">
                <a16:creationId xmlns:a16="http://schemas.microsoft.com/office/drawing/2014/main" id="{745113B5-E2DB-4346-8AAE-DF7D1A591649}"/>
              </a:ext>
            </a:extLst>
          </p:cNvPr>
          <p:cNvPicPr>
            <a:picLocks noChangeAspect="1"/>
          </p:cNvPicPr>
          <p:nvPr/>
        </p:nvPicPr>
        <p:blipFill>
          <a:blip r:embed="rId3"/>
          <a:stretch>
            <a:fillRect/>
          </a:stretch>
        </p:blipFill>
        <p:spPr>
          <a:xfrm>
            <a:off x="7042149" y="932242"/>
            <a:ext cx="5008335" cy="4453759"/>
          </a:xfrm>
          <a:prstGeom prst="rect">
            <a:avLst/>
          </a:prstGeom>
        </p:spPr>
      </p:pic>
    </p:spTree>
    <p:extLst>
      <p:ext uri="{BB962C8B-B14F-4D97-AF65-F5344CB8AC3E}">
        <p14:creationId xmlns:p14="http://schemas.microsoft.com/office/powerpoint/2010/main" val="3227912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BGP Route Filtering and Manipulation</a:t>
            </a:r>
            <a:r>
              <a:rPr lang="en-US" sz="3200" dirty="0"/>
              <a:t/>
            </a:r>
            <a:br>
              <a:rPr lang="en-US" sz="3200" dirty="0"/>
            </a:br>
            <a:r>
              <a:rPr lang="en-US" sz="3200" dirty="0"/>
              <a:t>BGP Route Map Filtering (routing table result)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366" y="932243"/>
            <a:ext cx="5274177" cy="4668458"/>
          </a:xfrm>
        </p:spPr>
        <p:txBody>
          <a:bodyPr/>
          <a:lstStyle/>
          <a:p>
            <a:pPr marL="0" indent="0" algn="just" defTabSz="912261" fontAlgn="base">
              <a:spcBef>
                <a:spcPts val="800"/>
              </a:spcBef>
              <a:spcAft>
                <a:spcPts val="800"/>
              </a:spcAft>
              <a:buClr>
                <a:schemeClr val="tx2"/>
              </a:buClr>
              <a:buSzPct val="90000"/>
            </a:pPr>
            <a:r>
              <a:rPr lang="en-US" sz="1867" dirty="0">
                <a:solidFill>
                  <a:schemeClr val="tx1"/>
                </a:solidFill>
              </a:rPr>
              <a:t>Example 12-18 displays R1’s BGP routing table. The following actions have occurred:</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1867" dirty="0">
                <a:solidFill>
                  <a:schemeClr val="tx1"/>
                </a:solidFill>
              </a:rPr>
              <a:t>The 192.168.2.2/32 and 192.168.3.3/32 routes were discarded. The 192.168.1.1/32 route is a locally generated route.</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1867" dirty="0">
                <a:solidFill>
                  <a:schemeClr val="tx1"/>
                </a:solidFill>
              </a:rPr>
              <a:t>The 100.64.2.0/25 and 100.64.2.192/26 networks had the local preference modified to 222 because they originated from AS 65200 and are within the 100.64.0.0/10 network range.</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1867" dirty="0">
                <a:solidFill>
                  <a:schemeClr val="tx1"/>
                </a:solidFill>
              </a:rPr>
              <a:t>The 10.12.1.0/24 and 10.23.1.0/24 routes from R2 were assigned the locally significant BGP attribute weight 65200.</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1867" dirty="0">
                <a:solidFill>
                  <a:schemeClr val="tx1"/>
                </a:solidFill>
              </a:rPr>
              <a:t>All other routes were received and not modified.</a:t>
            </a:r>
            <a:endParaRPr lang="en-US" sz="1867" b="1" dirty="0">
              <a:solidFill>
                <a:schemeClr val="tx1"/>
              </a:solidFill>
            </a:endParaRPr>
          </a:p>
        </p:txBody>
      </p:sp>
      <p:sp>
        <p:nvSpPr>
          <p:cNvPr id="5" name="Content Placeholder 3">
            <a:extLst>
              <a:ext uri="{FF2B5EF4-FFF2-40B4-BE49-F238E27FC236}">
                <a16:creationId xmlns:a16="http://schemas.microsoft.com/office/drawing/2014/main" id="{3DCD46B2-A0B0-4A0F-94F0-3B1C7600AA00}"/>
              </a:ext>
            </a:extLst>
          </p:cNvPr>
          <p:cNvSpPr txBox="1">
            <a:spLocks/>
          </p:cNvSpPr>
          <p:nvPr/>
        </p:nvSpPr>
        <p:spPr>
          <a:xfrm>
            <a:off x="5490909" y="3710451"/>
            <a:ext cx="6086475" cy="1165013"/>
          </a:xfrm>
          <a:prstGeom prst="rect">
            <a:avLst/>
          </a:prstGeom>
        </p:spPr>
        <p:txBody>
          <a:bodyPr lIns="121893" tIns="60947" rIns="121893" bIns="60947">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just" defTabSz="912261" fontAlgn="base">
              <a:spcBef>
                <a:spcPts val="800"/>
              </a:spcBef>
              <a:spcAft>
                <a:spcPts val="800"/>
              </a:spcAft>
              <a:buClr>
                <a:schemeClr val="tx2"/>
              </a:buClr>
              <a:buSzPct val="90000"/>
            </a:pPr>
            <a:r>
              <a:rPr lang="en-US" sz="1867" i="1" dirty="0">
                <a:solidFill>
                  <a:schemeClr val="tx1"/>
                </a:solidFill>
              </a:rPr>
              <a:t>It is considered a best practice to use a different route policy for inbound and outbound prefixes for each BGP neighbor.</a:t>
            </a:r>
          </a:p>
        </p:txBody>
      </p:sp>
      <p:pic>
        <p:nvPicPr>
          <p:cNvPr id="6" name="Picture 5">
            <a:extLst>
              <a:ext uri="{FF2B5EF4-FFF2-40B4-BE49-F238E27FC236}">
                <a16:creationId xmlns:a16="http://schemas.microsoft.com/office/drawing/2014/main" id="{745113B5-E2DB-4346-8AAE-DF7D1A591649}"/>
              </a:ext>
            </a:extLst>
          </p:cNvPr>
          <p:cNvPicPr>
            <a:picLocks noChangeAspect="1"/>
          </p:cNvPicPr>
          <p:nvPr/>
        </p:nvPicPr>
        <p:blipFill>
          <a:blip r:embed="rId3"/>
          <a:srcRect/>
          <a:stretch/>
        </p:blipFill>
        <p:spPr>
          <a:xfrm>
            <a:off x="5432401" y="975783"/>
            <a:ext cx="6245250" cy="2652975"/>
          </a:xfrm>
          <a:prstGeom prst="rect">
            <a:avLst/>
          </a:prstGeom>
        </p:spPr>
      </p:pic>
    </p:spTree>
    <p:extLst>
      <p:ext uri="{BB962C8B-B14F-4D97-AF65-F5344CB8AC3E}">
        <p14:creationId xmlns:p14="http://schemas.microsoft.com/office/powerpoint/2010/main" val="3275904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BGP Route Filtering and Manipulation</a:t>
            </a:r>
            <a:r>
              <a:rPr lang="en-US" sz="3200" dirty="0"/>
              <a:t/>
            </a:r>
            <a:br>
              <a:rPr lang="en-US" sz="3200" dirty="0"/>
            </a:br>
            <a:r>
              <a:rPr lang="en-US" sz="3200" dirty="0"/>
              <a:t>Clearing BGP Connections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366" y="932241"/>
            <a:ext cx="11586924" cy="4528759"/>
          </a:xfrm>
        </p:spPr>
        <p:txBody>
          <a:bodyPr/>
          <a:lstStyle/>
          <a:p>
            <a:pPr marL="0" indent="0" algn="just" defTabSz="912261" fontAlgn="base">
              <a:spcBef>
                <a:spcPts val="800"/>
              </a:spcBef>
              <a:spcAft>
                <a:spcPts val="800"/>
              </a:spcAft>
              <a:buClr>
                <a:schemeClr val="tx2"/>
              </a:buClr>
              <a:buSzPct val="90000"/>
            </a:pPr>
            <a:r>
              <a:rPr lang="en-US" sz="1867" dirty="0">
                <a:solidFill>
                  <a:schemeClr val="tx1"/>
                </a:solidFill>
              </a:rPr>
              <a:t>Depending on the change to the BGP route manipulation technique, a BGP session may need to be refreshed in order to take effect. </a:t>
            </a:r>
          </a:p>
          <a:p>
            <a:pPr marL="0" indent="0" algn="just" defTabSz="912261" fontAlgn="base">
              <a:spcBef>
                <a:spcPts val="800"/>
              </a:spcBef>
              <a:spcAft>
                <a:spcPts val="800"/>
              </a:spcAft>
              <a:buClr>
                <a:schemeClr val="tx2"/>
              </a:buClr>
              <a:buSzPct val="90000"/>
            </a:pPr>
            <a:r>
              <a:rPr lang="en-US" sz="1867" dirty="0">
                <a:solidFill>
                  <a:schemeClr val="tx1"/>
                </a:solidFill>
              </a:rPr>
              <a:t>BGP supports two methods of clearing a BGP session: </a:t>
            </a:r>
          </a:p>
          <a:p>
            <a:pPr marL="457189" indent="-457189" algn="just" defTabSz="912261" fontAlgn="base">
              <a:spcBef>
                <a:spcPts val="800"/>
              </a:spcBef>
              <a:spcAft>
                <a:spcPts val="800"/>
              </a:spcAft>
              <a:buClr>
                <a:schemeClr val="tx2"/>
              </a:buClr>
              <a:buSzPct val="90000"/>
              <a:buFont typeface="+mj-lt"/>
              <a:buAutoNum type="arabicPeriod"/>
            </a:pPr>
            <a:r>
              <a:rPr lang="en-US" sz="1867" dirty="0">
                <a:solidFill>
                  <a:schemeClr val="tx1"/>
                </a:solidFill>
              </a:rPr>
              <a:t>Hard reset tears down the BGP session, removes BGP routes from the peer, and is the most disruptive. </a:t>
            </a:r>
          </a:p>
          <a:p>
            <a:pPr marL="457189" indent="-457189" algn="just" defTabSz="912261" fontAlgn="base">
              <a:spcBef>
                <a:spcPts val="800"/>
              </a:spcBef>
              <a:spcAft>
                <a:spcPts val="800"/>
              </a:spcAft>
              <a:buClr>
                <a:schemeClr val="tx2"/>
              </a:buClr>
              <a:buSzPct val="90000"/>
              <a:buFont typeface="+mj-lt"/>
              <a:buAutoNum type="arabicPeriod"/>
            </a:pPr>
            <a:r>
              <a:rPr lang="en-US" sz="1867" dirty="0">
                <a:solidFill>
                  <a:schemeClr val="tx1"/>
                </a:solidFill>
              </a:rPr>
              <a:t>Soft reset invalidates the BGP cache and requests a full advertisement from its BGP peer.</a:t>
            </a:r>
          </a:p>
          <a:p>
            <a:pPr marL="0" indent="0" algn="just" defTabSz="912261" fontAlgn="base">
              <a:spcBef>
                <a:spcPts val="800"/>
              </a:spcBef>
              <a:spcAft>
                <a:spcPts val="800"/>
              </a:spcAft>
              <a:buClr>
                <a:schemeClr val="tx2"/>
              </a:buClr>
              <a:buSzPct val="90000"/>
            </a:pPr>
            <a:r>
              <a:rPr lang="en-US" sz="1867" dirty="0">
                <a:solidFill>
                  <a:schemeClr val="tx1"/>
                </a:solidFill>
              </a:rPr>
              <a:t>Routers initiate a hard reset with the command: </a:t>
            </a:r>
            <a:r>
              <a:rPr lang="en-US" sz="1867" b="1" dirty="0">
                <a:solidFill>
                  <a:schemeClr val="tx1"/>
                </a:solidFill>
              </a:rPr>
              <a:t>clear ip bgp </a:t>
            </a:r>
            <a:r>
              <a:rPr lang="en-US" sz="1867" i="1" dirty="0">
                <a:solidFill>
                  <a:schemeClr val="tx1"/>
                </a:solidFill>
              </a:rPr>
              <a:t>ip-address</a:t>
            </a:r>
            <a:r>
              <a:rPr lang="en-US" sz="1867" b="1" dirty="0">
                <a:solidFill>
                  <a:schemeClr val="tx1"/>
                </a:solidFill>
              </a:rPr>
              <a:t> [soft] </a:t>
            </a:r>
            <a:r>
              <a:rPr lang="en-US" sz="1867" dirty="0">
                <a:solidFill>
                  <a:schemeClr val="tx1"/>
                </a:solidFill>
              </a:rPr>
              <a:t>and a soft reset by using the optional </a:t>
            </a:r>
            <a:r>
              <a:rPr lang="en-US" sz="1867" b="1" dirty="0">
                <a:solidFill>
                  <a:schemeClr val="tx1"/>
                </a:solidFill>
              </a:rPr>
              <a:t>soft</a:t>
            </a:r>
            <a:r>
              <a:rPr lang="en-US" sz="1867" dirty="0">
                <a:solidFill>
                  <a:schemeClr val="tx1"/>
                </a:solidFill>
              </a:rPr>
              <a:t> keyword. All of a router’s BGP sessions can be cleared by using an asterisk </a:t>
            </a:r>
            <a:r>
              <a:rPr lang="en-US" sz="1867" b="1" dirty="0">
                <a:solidFill>
                  <a:schemeClr val="tx1"/>
                </a:solidFill>
              </a:rPr>
              <a:t>*</a:t>
            </a:r>
            <a:r>
              <a:rPr lang="en-US" sz="1867" dirty="0">
                <a:solidFill>
                  <a:schemeClr val="tx1"/>
                </a:solidFill>
              </a:rPr>
              <a:t> in lieu of the peer’s IP address.</a:t>
            </a:r>
          </a:p>
          <a:p>
            <a:pPr marL="0" indent="0" algn="just" defTabSz="912261" fontAlgn="base">
              <a:spcBef>
                <a:spcPts val="800"/>
              </a:spcBef>
              <a:spcAft>
                <a:spcPts val="800"/>
              </a:spcAft>
              <a:buClr>
                <a:schemeClr val="tx2"/>
              </a:buClr>
              <a:buSzPct val="90000"/>
            </a:pPr>
            <a:r>
              <a:rPr lang="en-US" sz="1867" dirty="0">
                <a:solidFill>
                  <a:schemeClr val="tx1"/>
                </a:solidFill>
              </a:rPr>
              <a:t>Soft resets can be performed for a specific address family with the command </a:t>
            </a:r>
            <a:r>
              <a:rPr lang="en-US" sz="1867" b="1" dirty="0">
                <a:solidFill>
                  <a:schemeClr val="tx1"/>
                </a:solidFill>
              </a:rPr>
              <a:t>clear bgp </a:t>
            </a:r>
            <a:r>
              <a:rPr lang="en-US" sz="1867" i="1" dirty="0">
                <a:solidFill>
                  <a:schemeClr val="tx1"/>
                </a:solidFill>
              </a:rPr>
              <a:t>afi</a:t>
            </a:r>
            <a:r>
              <a:rPr lang="en-US" sz="1867" b="1" i="1" dirty="0">
                <a:solidFill>
                  <a:schemeClr val="tx1"/>
                </a:solidFill>
              </a:rPr>
              <a:t> </a:t>
            </a:r>
            <a:r>
              <a:rPr lang="en-US" sz="1867" i="1" dirty="0">
                <a:solidFill>
                  <a:schemeClr val="tx1"/>
                </a:solidFill>
              </a:rPr>
              <a:t>safi</a:t>
            </a:r>
            <a:r>
              <a:rPr lang="en-US" sz="1867" b="1" i="1" dirty="0">
                <a:solidFill>
                  <a:schemeClr val="tx1"/>
                </a:solidFill>
              </a:rPr>
              <a:t> </a:t>
            </a:r>
            <a:r>
              <a:rPr lang="en-US" sz="1867" b="1" dirty="0">
                <a:solidFill>
                  <a:schemeClr val="tx1"/>
                </a:solidFill>
              </a:rPr>
              <a:t>{</a:t>
            </a:r>
            <a:r>
              <a:rPr lang="en-US" sz="1867" i="1" dirty="0">
                <a:solidFill>
                  <a:schemeClr val="tx1"/>
                </a:solidFill>
              </a:rPr>
              <a:t>ip-address</a:t>
            </a:r>
            <a:r>
              <a:rPr lang="en-US" sz="1867" b="1" dirty="0">
                <a:solidFill>
                  <a:schemeClr val="tx1"/>
                </a:solidFill>
              </a:rPr>
              <a:t>|*} soft [in | out]</a:t>
            </a:r>
          </a:p>
          <a:p>
            <a:pPr marL="0" indent="0" algn="just" defTabSz="912261" fontAlgn="base">
              <a:spcBef>
                <a:spcPts val="800"/>
              </a:spcBef>
              <a:spcAft>
                <a:spcPts val="800"/>
              </a:spcAft>
              <a:buClr>
                <a:schemeClr val="tx2"/>
              </a:buClr>
              <a:buSzPct val="90000"/>
            </a:pPr>
            <a:r>
              <a:rPr lang="en-US" sz="1867" dirty="0">
                <a:solidFill>
                  <a:schemeClr val="tx1"/>
                </a:solidFill>
              </a:rPr>
              <a:t>Soft resets reduce the number of routes that must be exchanged if multiple address families are configured with a single BGP peer.</a:t>
            </a:r>
          </a:p>
        </p:txBody>
      </p:sp>
    </p:spTree>
    <p:extLst>
      <p:ext uri="{BB962C8B-B14F-4D97-AF65-F5344CB8AC3E}">
        <p14:creationId xmlns:p14="http://schemas.microsoft.com/office/powerpoint/2010/main" val="648703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p:txBody>
          <a:bodyPr/>
          <a:lstStyle/>
          <a:p>
            <a:r>
              <a:rPr lang="en-GB" b="1" dirty="0" smtClean="0"/>
              <a:t>To be continued...</a:t>
            </a:r>
          </a:p>
          <a:p>
            <a:r>
              <a:rPr lang="en-GB" b="1" i="1" dirty="0" smtClean="0"/>
              <a:t>Part </a:t>
            </a:r>
            <a:r>
              <a:rPr lang="cy-GB" b="1" i="1" dirty="0" smtClean="0"/>
              <a:t>4</a:t>
            </a:r>
            <a:endParaRPr lang="en-US" b="1" i="1" dirty="0"/>
          </a:p>
          <a:p>
            <a:pPr marL="457200" indent="-457200">
              <a:buFont typeface="Wingdings" panose="05000000000000000000" pitchFamily="2" charset="2"/>
              <a:buChar char="Ø"/>
            </a:pPr>
            <a:r>
              <a:rPr lang="en-US" b="1" i="1" dirty="0" smtClean="0"/>
              <a:t>BGP Communities</a:t>
            </a:r>
            <a:endParaRPr lang="en-GB" b="1" i="1" dirty="0"/>
          </a:p>
        </p:txBody>
      </p:sp>
      <p:sp>
        <p:nvSpPr>
          <p:cNvPr id="4" name="Rectangle 3"/>
          <p:cNvSpPr/>
          <p:nvPr/>
        </p:nvSpPr>
        <p:spPr>
          <a:xfrm>
            <a:off x="6694584" y="457195"/>
            <a:ext cx="5152571" cy="5355312"/>
          </a:xfrm>
          <a:prstGeom prst="rect">
            <a:avLst/>
          </a:prstGeom>
        </p:spPr>
        <p:txBody>
          <a:bodyPr wrap="square">
            <a:spAutoFit/>
          </a:bodyPr>
          <a:lstStyle/>
          <a:p>
            <a:pPr algn="just">
              <a:spcBef>
                <a:spcPts val="0"/>
              </a:spcBef>
            </a:pPr>
            <a:r>
              <a:rPr lang="en-US" i="1" dirty="0" smtClean="0">
                <a:solidFill>
                  <a:schemeClr val="tx1">
                    <a:lumMod val="50000"/>
                  </a:schemeClr>
                </a:solidFill>
              </a:rPr>
              <a:t>So far,</a:t>
            </a:r>
          </a:p>
          <a:p>
            <a:pPr marL="285750" indent="-285750" fontAlgn="t">
              <a:buFont typeface="Wingdings" panose="05000000000000000000" pitchFamily="2" charset="2"/>
              <a:buChar char="ü"/>
            </a:pPr>
            <a:r>
              <a:rPr lang="en-US" b="1" i="1" dirty="0">
                <a:solidFill>
                  <a:srgbClr val="1C5175"/>
                </a:solidFill>
              </a:rPr>
              <a:t>Basic BGP configuration</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Verification of BGP Sessions</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Prefix advertisement</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BGP Database  Processing</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BGP Table Fields</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BGP summarization techniques</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Aggregate address</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Aggregate address with summary-only</a:t>
            </a:r>
            <a:endParaRPr lang="en-GB" b="1" i="1" dirty="0">
              <a:solidFill>
                <a:srgbClr val="1C5175"/>
              </a:solidFill>
            </a:endParaRPr>
          </a:p>
          <a:p>
            <a:pPr marL="285750" indent="-285750" fontAlgn="t">
              <a:buFont typeface="Wingdings" panose="05000000000000000000" pitchFamily="2" charset="2"/>
              <a:buChar char="ü"/>
            </a:pPr>
            <a:r>
              <a:rPr lang="en-US" b="1" i="1" dirty="0" smtClean="0">
                <a:solidFill>
                  <a:srgbClr val="1C5175"/>
                </a:solidFill>
              </a:rPr>
              <a:t>Atomic </a:t>
            </a:r>
            <a:r>
              <a:rPr lang="en-US" b="1" i="1" dirty="0">
                <a:solidFill>
                  <a:srgbClr val="1C5175"/>
                </a:solidFill>
              </a:rPr>
              <a:t>aggregate</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Route aggregation with AS_SET</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Multiprotocol BGP for IPv6</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IPv6 configuration</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IPv6 </a:t>
            </a:r>
            <a:r>
              <a:rPr lang="en-US" b="1" i="1" dirty="0" smtClean="0">
                <a:solidFill>
                  <a:srgbClr val="1C5175"/>
                </a:solidFill>
              </a:rPr>
              <a:t>summarization</a:t>
            </a:r>
          </a:p>
          <a:p>
            <a:pPr marL="285750" indent="-285750" fontAlgn="t">
              <a:buFont typeface="Wingdings" panose="05000000000000000000" pitchFamily="2" charset="2"/>
              <a:buChar char="ü"/>
            </a:pPr>
            <a:r>
              <a:rPr lang="en-US" b="1" i="1" dirty="0" smtClean="0">
                <a:solidFill>
                  <a:srgbClr val="1C5175"/>
                </a:solidFill>
              </a:rPr>
              <a:t>BGP </a:t>
            </a:r>
            <a:r>
              <a:rPr lang="en-US" b="1" i="1" dirty="0" err="1" smtClean="0">
                <a:solidFill>
                  <a:srgbClr val="1C5175"/>
                </a:solidFill>
              </a:rPr>
              <a:t>Mulithoming</a:t>
            </a:r>
            <a:endParaRPr lang="en-US" b="1" i="1" dirty="0" smtClean="0">
              <a:solidFill>
                <a:srgbClr val="1C5175"/>
              </a:solidFill>
            </a:endParaRPr>
          </a:p>
          <a:p>
            <a:pPr marL="285750" indent="-285750" fontAlgn="t">
              <a:buFont typeface="Wingdings" panose="05000000000000000000" pitchFamily="2" charset="2"/>
              <a:buChar char="ü"/>
            </a:pPr>
            <a:r>
              <a:rPr lang="en-US" b="1" i="1" dirty="0" smtClean="0">
                <a:solidFill>
                  <a:srgbClr val="1C5175"/>
                </a:solidFill>
              </a:rPr>
              <a:t>Conditional Matching</a:t>
            </a:r>
          </a:p>
          <a:p>
            <a:pPr marL="285750" indent="-285750" fontAlgn="t">
              <a:buFont typeface="Wingdings" panose="05000000000000000000" pitchFamily="2" charset="2"/>
              <a:buChar char="ü"/>
            </a:pPr>
            <a:r>
              <a:rPr lang="en-US" b="1" i="1" dirty="0" smtClean="0">
                <a:solidFill>
                  <a:srgbClr val="1C5175"/>
                </a:solidFill>
              </a:rPr>
              <a:t>Route Maps</a:t>
            </a:r>
          </a:p>
          <a:p>
            <a:pPr marL="285750" indent="-285750" fontAlgn="t">
              <a:buFont typeface="Wingdings" panose="05000000000000000000" pitchFamily="2" charset="2"/>
              <a:buChar char="ü"/>
            </a:pPr>
            <a:r>
              <a:rPr lang="en-US" b="1" i="1" dirty="0" smtClean="0">
                <a:solidFill>
                  <a:srgbClr val="1C5175"/>
                </a:solidFill>
              </a:rPr>
              <a:t>Route Filtering and Manipulation</a:t>
            </a:r>
            <a:endParaRPr lang="en-GB" b="1" i="1" dirty="0">
              <a:solidFill>
                <a:srgbClr val="1C5175"/>
              </a:solidFill>
            </a:endParaRPr>
          </a:p>
          <a:p>
            <a:pPr algn="just">
              <a:spcBef>
                <a:spcPts val="0"/>
              </a:spcBef>
            </a:pP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Tree>
    <p:extLst>
      <p:ext uri="{BB962C8B-B14F-4D97-AF65-F5344CB8AC3E}">
        <p14:creationId xmlns:p14="http://schemas.microsoft.com/office/powerpoint/2010/main" val="1578929923"/>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http://purl.org/dc/elements/1.1/"/>
    <ds:schemaRef ds:uri="d2ec016d-25cf-4c07-aa6b-c53e267faa6f"/>
    <ds:schemaRef ds:uri="http://schemas.microsoft.com/office/2006/metadata/properties"/>
    <ds:schemaRef ds:uri="http://purl.org/dc/terms/"/>
    <ds:schemaRef ds:uri="http://schemas.microsoft.com/office/infopath/2007/PartnerControls"/>
    <ds:schemaRef ds:uri="http://schemas.microsoft.com/office/2006/documentManagement/types"/>
    <ds:schemaRef ds:uri="9902240c-f584-4322-946e-7b0be23bca91"/>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294</TotalTime>
  <Words>4944</Words>
  <Application>Microsoft Office PowerPoint</Application>
  <PresentationFormat>Widescreen</PresentationFormat>
  <Paragraphs>328</Paragraphs>
  <Slides>38</Slides>
  <Notes>34</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38</vt:i4>
      </vt:variant>
    </vt:vector>
  </HeadingPairs>
  <TitlesOfParts>
    <vt:vector size="50" baseType="lpstr">
      <vt:lpstr>ＭＳ Ｐゴシック</vt:lpstr>
      <vt:lpstr>Arial</vt:lpstr>
      <vt:lpstr>Calibri</vt:lpstr>
      <vt:lpstr>Calibri Light</vt:lpstr>
      <vt:lpstr>CiscoSans ExtraLight</vt:lpstr>
      <vt:lpstr>Times New Roman</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BGP Multihoming Introduction</vt:lpstr>
      <vt:lpstr>BGP Multihoming Resiliency in Service Providers</vt:lpstr>
      <vt:lpstr>BGP Multihoming Internet Transit Routing</vt:lpstr>
      <vt:lpstr>BGP Multihoming Branch Transit Routing</vt:lpstr>
      <vt:lpstr>BGP Multihoming Branch Transit Routing (Cont.)</vt:lpstr>
      <vt:lpstr>Conditional Matching Access Control Lists</vt:lpstr>
      <vt:lpstr>Conditional Matching Standard ACLs</vt:lpstr>
      <vt:lpstr>Conditional Matching Extended ACLs</vt:lpstr>
      <vt:lpstr>Conditional Matching Extended ACL IGP Network Selection</vt:lpstr>
      <vt:lpstr>Conditional Matching Extended ACL BGP Network Selection</vt:lpstr>
      <vt:lpstr>Conditional Matching Prefix Match Specifications</vt:lpstr>
      <vt:lpstr>Conditional Matching Prefix Matching with Length Parameters</vt:lpstr>
      <vt:lpstr>Conditional Matching Prefix Matching with Length Parameters (Cont.)</vt:lpstr>
      <vt:lpstr>Conditional Matching Prefix Lists – IPv4</vt:lpstr>
      <vt:lpstr>Conditional Matching Prefix Lists – IPv6</vt:lpstr>
      <vt:lpstr>Conditional Matching Regular Expressions (regex)</vt:lpstr>
      <vt:lpstr>Route Maps Route Map Components and Syntax</vt:lpstr>
      <vt:lpstr>Route Maps Route Map Components and Syntax (example)</vt:lpstr>
      <vt:lpstr>Route Maps Route Map Conditional Matching </vt:lpstr>
      <vt:lpstr>Route Maps Route Map Multiple Match Variables and Options </vt:lpstr>
      <vt:lpstr>Route Maps Route Map Complex Matching Problems </vt:lpstr>
      <vt:lpstr>Route Maps Route Map Optional Actions </vt:lpstr>
      <vt:lpstr>Route Maps Route Map continue Keyword </vt:lpstr>
      <vt:lpstr>BGP Route Filtering and Manipulation BGP Route Filtering Concepts </vt:lpstr>
      <vt:lpstr>BGP Route Filtering and Manipulation BGP Route Filtering Concepts (begin routing table reference) </vt:lpstr>
      <vt:lpstr>BGP Route Filtering and Manipulation BGP Distribute List Filtering </vt:lpstr>
      <vt:lpstr>BGP Route Filtering and Manipulation BGP Distribute List Filtering (routing table result) </vt:lpstr>
      <vt:lpstr>BGP Route Filtering and Manipulation BGP Prefix List Filtering and Routing Table Result</vt:lpstr>
      <vt:lpstr>BGP Route Filtering and Manipulation BGP AS Path ACL Filtering</vt:lpstr>
      <vt:lpstr>BGP Route Filtering and Manipulation BGP AS Path ACL Filtering (Cont.)</vt:lpstr>
      <vt:lpstr>BGP Route Filtering and Manipulation BGP Route Map Filtering</vt:lpstr>
      <vt:lpstr>BGP Route Filtering and Manipulation BGP Route Map Filtering (Cont.)</vt:lpstr>
      <vt:lpstr>BGP Route Filtering and Manipulation BGP Route Map Filtering (routing table result)</vt:lpstr>
      <vt:lpstr>BGP Route Filtering and Manipulation Clearing BGP Connections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23</cp:revision>
  <dcterms:created xsi:type="dcterms:W3CDTF">2021-03-05T06:07:01Z</dcterms:created>
  <dcterms:modified xsi:type="dcterms:W3CDTF">2021-03-18T20:09:12Z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