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57" r:id="rId4"/>
    <p:sldId id="258" r:id="rId5"/>
    <p:sldId id="259" r:id="rId6"/>
    <p:sldId id="260" r:id="rId7"/>
    <p:sldId id="269" r:id="rId8"/>
    <p:sldId id="262" r:id="rId9"/>
    <p:sldId id="264" r:id="rId10"/>
    <p:sldId id="266" r:id="rId11"/>
    <p:sldId id="267" r:id="rId12"/>
    <p:sldId id="268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160"/>
    <p:restoredTop sz="94610"/>
  </p:normalViewPr>
  <p:slideViewPr>
    <p:cSldViewPr snapToGrid="0" snapToObjects="1">
      <p:cViewPr varScale="1">
        <p:scale>
          <a:sx n="117" d="100"/>
          <a:sy n="117" d="100"/>
        </p:scale>
        <p:origin x="192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0650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72480-10DA-4FB4-BEAE-2A1DEA90F248}" type="datetimeFigureOut">
              <a:rPr lang="tr-TR" smtClean="0"/>
              <a:t>6.08.2026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84BC-3F9E-4B08-9743-FC4E27FA512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056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645920"/>
            <a:ext cx="4572000" cy="4572000"/>
          </a:xfrm>
          <a:prstGeom prst="ellipse">
            <a:avLst/>
          </a:prstGeom>
          <a:solidFill>
            <a:srgbClr val="2E75B6">
              <a:alpha val="1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-1463040" y="4754880"/>
            <a:ext cx="3657600" cy="3657600"/>
          </a:xfrm>
          <a:prstGeom prst="ellipse">
            <a:avLst/>
          </a:prstGeom>
          <a:solidFill>
            <a:srgbClr val="5B7FA6">
              <a:alpha val="1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822960" y="685800"/>
            <a:ext cx="777240" cy="77724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/home/claude/icons/package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498" y="872338"/>
            <a:ext cx="404165" cy="40416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783080" y="777240"/>
            <a:ext cx="7315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GROUP PRESENTATION  ·  COMMUNICATION MODULE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822960" y="1387210"/>
            <a:ext cx="10698480" cy="16698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5200"/>
              </a:lnSpc>
              <a:buNone/>
            </a:pPr>
            <a:r>
              <a:rPr lang="en-US" sz="46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Communication Barriers</a:t>
            </a:r>
            <a:endParaRPr lang="en-US" sz="4600" dirty="0"/>
          </a:p>
          <a:p>
            <a:pPr marL="0" indent="0">
              <a:lnSpc>
                <a:spcPts val="5200"/>
              </a:lnSpc>
              <a:buNone/>
            </a:pPr>
            <a:r>
              <a:rPr lang="en-US" sz="46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 Flight Foods Ltd</a:t>
            </a:r>
            <a:endParaRPr lang="en-US" sz="4600" dirty="0"/>
          </a:p>
        </p:txBody>
      </p:sp>
      <p:sp>
        <p:nvSpPr>
          <p:cNvPr id="8" name="Text 5"/>
          <p:cNvSpPr/>
          <p:nvPr/>
        </p:nvSpPr>
        <p:spPr>
          <a:xfrm>
            <a:off x="822960" y="2971800"/>
            <a:ext cx="9601200" cy="9829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6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case study analysis of the breakdown between management and</a:t>
            </a:r>
            <a:endParaRPr lang="en-US" sz="160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6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factory floor — and how it can be repaired.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822960" y="4085807"/>
            <a:ext cx="3840480" cy="0"/>
          </a:xfrm>
          <a:prstGeom prst="line">
            <a:avLst/>
          </a:prstGeom>
          <a:noFill/>
          <a:ln w="25400">
            <a:solidFill>
              <a:srgbClr val="2E75B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822960" y="4000501"/>
            <a:ext cx="1641460" cy="4343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758282" y="4491377"/>
            <a:ext cx="9982573" cy="116117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Saiqa N Shah — ID: 2532490     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Zeeshan B Gill — ID: 2530055    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Maribeth Magpantay — ID: 2524182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557561" y="5367639"/>
            <a:ext cx="7359806" cy="94172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Babajide A O Oke — ID: 2533987     </a:t>
            </a:r>
          </a:p>
          <a:p>
            <a:r>
              <a:rPr lang="en-US" sz="20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Behiye Kaya — ID: 2532835</a:t>
            </a:r>
            <a:endParaRPr lang="en-US" sz="2000" dirty="0"/>
          </a:p>
        </p:txBody>
      </p:sp>
      <p:sp>
        <p:nvSpPr>
          <p:cNvPr id="13" name="Text 10"/>
          <p:cNvSpPr/>
          <p:nvPr/>
        </p:nvSpPr>
        <p:spPr>
          <a:xfrm>
            <a:off x="822960" y="630936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Company: Flight Foods Ltd   |   Size: Medium   |   Sector: Ready meals for airlines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Overview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548640" y="109728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the presentation is structured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548640" y="1874520"/>
            <a:ext cx="11109960" cy="777240"/>
          </a:xfrm>
          <a:prstGeom prst="roundRect">
            <a:avLst>
              <a:gd name="adj" fmla="val 8235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777240" y="2020824"/>
            <a:ext cx="502920" cy="50292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77240" y="2020824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508760" y="1874520"/>
            <a:ext cx="9966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and company background and Environmental noise barrier — Saiqa N Shah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548640" y="2788920"/>
            <a:ext cx="11109960" cy="777240"/>
          </a:xfrm>
          <a:prstGeom prst="roundRect">
            <a:avLst>
              <a:gd name="adj" fmla="val 8235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777240" y="2935224"/>
            <a:ext cx="502920" cy="50292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777240" y="2935224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08760" y="2788920"/>
            <a:ext cx="9966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Language, communication and body language barrier — Babajide A O Oke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548640" y="3703320"/>
            <a:ext cx="11109960" cy="777240"/>
          </a:xfrm>
          <a:prstGeom prst="roundRect">
            <a:avLst>
              <a:gd name="adj" fmla="val 8235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777240" y="3849624"/>
            <a:ext cx="502920" cy="50292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777240" y="3849624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1508760" y="3703320"/>
            <a:ext cx="9966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 and generational barrier — Behiye Kaya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548640" y="4617720"/>
            <a:ext cx="11109960" cy="777240"/>
          </a:xfrm>
          <a:prstGeom prst="roundRect">
            <a:avLst>
              <a:gd name="adj" fmla="val 8235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777240" y="4764024"/>
            <a:ext cx="502920" cy="50292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777240" y="4764024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508760" y="4617720"/>
            <a:ext cx="9966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Cultural standards and practices barrier — Maribeth Magpantay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548640" y="5532120"/>
            <a:ext cx="11109960" cy="777240"/>
          </a:xfrm>
          <a:prstGeom prst="roundRect">
            <a:avLst>
              <a:gd name="adj" fmla="val 8235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777240" y="5678424"/>
            <a:ext cx="502920" cy="50292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777240" y="5678424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1508760" y="5532120"/>
            <a:ext cx="9966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Emotional barrier and conclusion — Zeeshan B Gill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Company background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48640" y="105156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Understanding the business behind the case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594360" y="1691640"/>
            <a:ext cx="6035040" cy="4480560"/>
          </a:xfrm>
          <a:prstGeom prst="roundRect">
            <a:avLst>
              <a:gd name="adj" fmla="val 2041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914400" y="1965960"/>
            <a:ext cx="5303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Flight Foods Ltd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914400" y="2468880"/>
            <a:ext cx="5303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50" dirty="0">
                <a:solidFill>
                  <a:srgbClr val="EAF3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medium-sized manufacturer producing ready meals sold to airlines for in-flight catering.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914400" y="3483864"/>
            <a:ext cx="54864" cy="457200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097280" y="341071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NATURE OF BUSINESS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1097280" y="3648456"/>
            <a:ext cx="4937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Manufacture and sale of ready meals to airlines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914400" y="4078224"/>
            <a:ext cx="54864" cy="457200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097280" y="400507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SIZE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1097280" y="4242816"/>
            <a:ext cx="4937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Medium-sized company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914400" y="4672584"/>
            <a:ext cx="54864" cy="457200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1097280" y="459943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RECENT TREND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1097280" y="4837176"/>
            <a:ext cx="4937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Trying to grow market share, but losing business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914400" y="5266944"/>
            <a:ext cx="54864" cy="457200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1097280" y="519379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CLIENT FEEDBACK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97280" y="5431536"/>
            <a:ext cx="4937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Airlines complaining about product quality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6858000" y="1691640"/>
            <a:ext cx="4754880" cy="1371600"/>
          </a:xfrm>
          <a:prstGeom prst="roundRect">
            <a:avLst>
              <a:gd name="adj" fmla="val 5333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7086600" y="2011680"/>
            <a:ext cx="731520" cy="73152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Image 0" descr="/home/claude/icons/clipboard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2165" y="2187245"/>
            <a:ext cx="380390" cy="380390"/>
          </a:xfrm>
          <a:prstGeom prst="rect">
            <a:avLst/>
          </a:prstGeom>
        </p:spPr>
      </p:pic>
      <p:sp>
        <p:nvSpPr>
          <p:cNvPr id="22" name="Text 19"/>
          <p:cNvSpPr/>
          <p:nvPr/>
        </p:nvSpPr>
        <p:spPr>
          <a:xfrm>
            <a:off x="8001000" y="1801368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40</a:t>
            </a:r>
            <a:endParaRPr lang="en-US" sz="3000" dirty="0"/>
          </a:p>
        </p:txBody>
      </p:sp>
      <p:sp>
        <p:nvSpPr>
          <p:cNvPr id="23" name="Text 20"/>
          <p:cNvSpPr/>
          <p:nvPr/>
        </p:nvSpPr>
        <p:spPr>
          <a:xfrm>
            <a:off x="8001000" y="2468880"/>
            <a:ext cx="3383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employees on the factory floor</a:t>
            </a:r>
            <a:endParaRPr lang="en-US" sz="1150" dirty="0"/>
          </a:p>
        </p:txBody>
      </p:sp>
      <p:sp>
        <p:nvSpPr>
          <p:cNvPr id="24" name="Shape 21"/>
          <p:cNvSpPr/>
          <p:nvPr/>
        </p:nvSpPr>
        <p:spPr>
          <a:xfrm>
            <a:off x="6858000" y="3246120"/>
            <a:ext cx="4754880" cy="1371600"/>
          </a:xfrm>
          <a:prstGeom prst="roundRect">
            <a:avLst>
              <a:gd name="adj" fmla="val 5333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2"/>
          <p:cNvSpPr/>
          <p:nvPr/>
        </p:nvSpPr>
        <p:spPr>
          <a:xfrm>
            <a:off x="7086600" y="3566160"/>
            <a:ext cx="731520" cy="73152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Image 1" descr="/home/claude/icons/culture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165" y="3741725"/>
            <a:ext cx="380390" cy="380390"/>
          </a:xfrm>
          <a:prstGeom prst="rect">
            <a:avLst/>
          </a:prstGeom>
        </p:spPr>
      </p:pic>
      <p:sp>
        <p:nvSpPr>
          <p:cNvPr id="27" name="Text 23"/>
          <p:cNvSpPr/>
          <p:nvPr/>
        </p:nvSpPr>
        <p:spPr>
          <a:xfrm>
            <a:off x="8001000" y="3355848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3000" dirty="0"/>
          </a:p>
        </p:txBody>
      </p:sp>
      <p:sp>
        <p:nvSpPr>
          <p:cNvPr id="28" name="Text 24"/>
          <p:cNvSpPr/>
          <p:nvPr/>
        </p:nvSpPr>
        <p:spPr>
          <a:xfrm>
            <a:off x="8001000" y="4023360"/>
            <a:ext cx="3383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distinct cultural groups</a:t>
            </a:r>
            <a:endParaRPr lang="en-US" sz="1150" dirty="0"/>
          </a:p>
        </p:txBody>
      </p:sp>
      <p:sp>
        <p:nvSpPr>
          <p:cNvPr id="29" name="Shape 25"/>
          <p:cNvSpPr/>
          <p:nvPr/>
        </p:nvSpPr>
        <p:spPr>
          <a:xfrm>
            <a:off x="6858000" y="4800600"/>
            <a:ext cx="4754880" cy="1371600"/>
          </a:xfrm>
          <a:prstGeom prst="roundRect">
            <a:avLst>
              <a:gd name="adj" fmla="val 5333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0" name="Shape 26"/>
          <p:cNvSpPr/>
          <p:nvPr/>
        </p:nvSpPr>
        <p:spPr>
          <a:xfrm>
            <a:off x="7086600" y="5120640"/>
            <a:ext cx="731520" cy="73152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1" name="Image 2" descr="/home/claude/icons/age_FFFFF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2165" y="5296205"/>
            <a:ext cx="380390" cy="380390"/>
          </a:xfrm>
          <a:prstGeom prst="rect">
            <a:avLst/>
          </a:prstGeom>
        </p:spPr>
      </p:pic>
      <p:sp>
        <p:nvSpPr>
          <p:cNvPr id="32" name="Text 27"/>
          <p:cNvSpPr/>
          <p:nvPr/>
        </p:nvSpPr>
        <p:spPr>
          <a:xfrm>
            <a:off x="8001000" y="4910328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16–60</a:t>
            </a:r>
            <a:endParaRPr lang="en-US" sz="3000" dirty="0"/>
          </a:p>
        </p:txBody>
      </p:sp>
      <p:sp>
        <p:nvSpPr>
          <p:cNvPr id="33" name="Text 28"/>
          <p:cNvSpPr/>
          <p:nvPr/>
        </p:nvSpPr>
        <p:spPr>
          <a:xfrm>
            <a:off x="8001000" y="5577840"/>
            <a:ext cx="3383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 range of the workforce</a:t>
            </a:r>
            <a:endParaRPr lang="en-US" sz="1150" dirty="0"/>
          </a:p>
        </p:txBody>
      </p:sp>
      <p:sp>
        <p:nvSpPr>
          <p:cNvPr id="34" name="Text 29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  <p:sp>
        <p:nvSpPr>
          <p:cNvPr id="35" name="Text 30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9144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About the company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48640" y="105156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situation Flight Foods finds itself in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640080" cy="64008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/home/claude/icons/trenddown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59" y="1890979"/>
            <a:ext cx="332842" cy="33284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17320" y="1737360"/>
            <a:ext cx="10058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000"/>
              </a:lnSpc>
              <a:buNone/>
            </a:pPr>
            <a:r>
              <a:rPr lang="en-US" sz="15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has been trying to grow its market share, but has instead been losing business as airline clients raise concerns about product quality.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788920"/>
            <a:ext cx="2651760" cy="201168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548640" y="2788920"/>
            <a:ext cx="2651760" cy="73152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749808" y="3017520"/>
            <a:ext cx="224942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Poor food standards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749808" y="3703320"/>
            <a:ext cx="2249424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 quality falling short of airline expectations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3447288" y="2788920"/>
            <a:ext cx="2651760" cy="201168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9"/>
          <p:cNvSpPr/>
          <p:nvPr/>
        </p:nvSpPr>
        <p:spPr>
          <a:xfrm>
            <a:off x="3447288" y="2788920"/>
            <a:ext cx="2651760" cy="73152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3648456" y="3017520"/>
            <a:ext cx="224942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Under-cooked food</a:t>
            </a:r>
            <a:endParaRPr lang="en-US" sz="1350" dirty="0"/>
          </a:p>
        </p:txBody>
      </p:sp>
      <p:sp>
        <p:nvSpPr>
          <p:cNvPr id="14" name="Text 11"/>
          <p:cNvSpPr/>
          <p:nvPr/>
        </p:nvSpPr>
        <p:spPr>
          <a:xfrm>
            <a:off x="3648456" y="3703320"/>
            <a:ext cx="2249424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direct food safety risk reaching passengers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6345936" y="2788920"/>
            <a:ext cx="2651760" cy="201168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3"/>
          <p:cNvSpPr/>
          <p:nvPr/>
        </p:nvSpPr>
        <p:spPr>
          <a:xfrm>
            <a:off x="6345936" y="2788920"/>
            <a:ext cx="2651760" cy="73152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6547104" y="3017520"/>
            <a:ext cx="224942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Poor packaging</a:t>
            </a:r>
            <a:endParaRPr lang="en-US" sz="1350" dirty="0"/>
          </a:p>
        </p:txBody>
      </p:sp>
      <p:sp>
        <p:nvSpPr>
          <p:cNvPr id="18" name="Text 15"/>
          <p:cNvSpPr/>
          <p:nvPr/>
        </p:nvSpPr>
        <p:spPr>
          <a:xfrm>
            <a:off x="6547104" y="3703320"/>
            <a:ext cx="2249424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Meals not arriving in a fit, presentable state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9244584" y="2788920"/>
            <a:ext cx="2651760" cy="201168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7"/>
          <p:cNvSpPr/>
          <p:nvPr/>
        </p:nvSpPr>
        <p:spPr>
          <a:xfrm>
            <a:off x="9244584" y="2788920"/>
            <a:ext cx="2651760" cy="73152"/>
          </a:xfrm>
          <a:prstGeom prst="rect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/>
          <p:nvPr/>
        </p:nvSpPr>
        <p:spPr>
          <a:xfrm>
            <a:off x="9445752" y="3017520"/>
            <a:ext cx="224942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Meat found in vegetarian meals</a:t>
            </a:r>
            <a:endParaRPr lang="en-US" sz="1350" dirty="0"/>
          </a:p>
        </p:txBody>
      </p:sp>
      <p:sp>
        <p:nvSpPr>
          <p:cNvPr id="22" name="Text 19"/>
          <p:cNvSpPr/>
          <p:nvPr/>
        </p:nvSpPr>
        <p:spPr>
          <a:xfrm>
            <a:off x="9445752" y="3703320"/>
            <a:ext cx="2249424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serious dietary and cross-contamination failure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548640" y="5074920"/>
            <a:ext cx="109728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300" i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consultancy firm was hired to investigate these problems and described the food manufacturing operations on the factory floor — a large, spacious space with good lighting and ventilation, but packed with old, noisy machines, and staffed by 40 people from 5 distinct cultural groups, aged 16 to 60.</a:t>
            </a:r>
          </a:p>
          <a:p>
            <a:pPr marL="0" indent="0" algn="r">
              <a:lnSpc>
                <a:spcPts val="1800"/>
              </a:lnSpc>
              <a:buNone/>
            </a:pPr>
            <a:r>
              <a:rPr lang="en-US" sz="13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(Flights foods Ltd</a:t>
            </a:r>
            <a:r>
              <a:rPr lang="en-US" sz="1300" b="1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2026)</a:t>
            </a:r>
            <a:endParaRPr lang="en-US" sz="1300" b="1" dirty="0"/>
          </a:p>
        </p:txBody>
      </p:sp>
      <p:sp>
        <p:nvSpPr>
          <p:cNvPr id="24" name="Text 21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417320"/>
          </a:xfrm>
          <a:prstGeom prst="rect">
            <a:avLst/>
          </a:prstGeom>
          <a:solidFill>
            <a:srgbClr val="F4F6F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548640" y="320040"/>
            <a:ext cx="777240" cy="77724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/home/claude/icons/noise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78" y="506578"/>
            <a:ext cx="404165" cy="40416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508760" y="29260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BARRIER 1 OF 5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1508760" y="54864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Environmental noise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1508760" y="1051560"/>
            <a:ext cx="9601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physical noise of the factory floor drowns out instruction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395832" y="1581912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HAPPENED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395832" y="1901952"/>
            <a:ext cx="5303520" cy="1691640"/>
          </a:xfrm>
          <a:prstGeom prst="roundRect">
            <a:avLst>
              <a:gd name="adj" fmla="val 4324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777240" y="2194560"/>
            <a:ext cx="484632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factory floor is large and </a:t>
            </a:r>
            <a:r>
              <a:rPr lang="en-US" sz="1250" dirty="0" err="1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spacious,but</a:t>
            </a:r>
            <a:r>
              <a:rPr lang="en-US" sz="12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packed with old machines that clank and bang constantly. Gary points to the noise itself as the reason he struggles to explain tasks to his team — spoken instruction simply cannot compete with it.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548640" y="3886200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RELEVANT THEORY</a:t>
            </a:r>
            <a:endParaRPr lang="en-US" sz="1150" dirty="0"/>
          </a:p>
        </p:txBody>
      </p:sp>
      <p:sp>
        <p:nvSpPr>
          <p:cNvPr id="12" name="Shape 9"/>
          <p:cNvSpPr/>
          <p:nvPr/>
        </p:nvSpPr>
        <p:spPr>
          <a:xfrm>
            <a:off x="548640" y="4206240"/>
            <a:ext cx="5303520" cy="1965960"/>
          </a:xfrm>
          <a:prstGeom prst="roundRect">
            <a:avLst>
              <a:gd name="adj" fmla="val 3721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777240" y="4370832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Shannon &amp; Weaver's Model of Communication (1949)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777240" y="4754880"/>
            <a:ext cx="484632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EAF3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linear model shows a message passing from sender to receiver through a channel that is vulnerable to noise. Physical noise on the factory floor is a textbook example: it corrupts the signal between Gary and his staff before the message is ever decoded.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6263640" y="1691640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GARY COULD OVERCOME THIS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6263640" y="2057400"/>
            <a:ext cx="539496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4"/>
          <p:cNvSpPr/>
          <p:nvPr/>
        </p:nvSpPr>
        <p:spPr>
          <a:xfrm>
            <a:off x="6446520" y="2249424"/>
            <a:ext cx="548640" cy="54864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Image 1" descr="/home/claude/icons/chec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194" y="2381098"/>
            <a:ext cx="285293" cy="285293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7178040" y="2148840"/>
            <a:ext cx="4343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 safety briefings to a quiet room, away from running machinery</a:t>
            </a:r>
            <a:endParaRPr lang="en-US" sz="1200" dirty="0"/>
          </a:p>
        </p:txBody>
      </p:sp>
      <p:sp>
        <p:nvSpPr>
          <p:cNvPr id="20" name="Shape 16"/>
          <p:cNvSpPr/>
          <p:nvPr/>
        </p:nvSpPr>
        <p:spPr>
          <a:xfrm>
            <a:off x="6263640" y="3108960"/>
            <a:ext cx="539496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7"/>
          <p:cNvSpPr/>
          <p:nvPr/>
        </p:nvSpPr>
        <p:spPr>
          <a:xfrm>
            <a:off x="6446520" y="3300984"/>
            <a:ext cx="548640" cy="54864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2" name="Image 2" descr="/home/claude/icons/chec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194" y="3432658"/>
            <a:ext cx="285293" cy="285293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7178040" y="3200400"/>
            <a:ext cx="4343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Replace verbal instruction with clear visual demonstrations</a:t>
            </a:r>
            <a:endParaRPr lang="en-US" sz="1200" dirty="0"/>
          </a:p>
        </p:txBody>
      </p:sp>
      <p:sp>
        <p:nvSpPr>
          <p:cNvPr id="24" name="Shape 19"/>
          <p:cNvSpPr/>
          <p:nvPr/>
        </p:nvSpPr>
        <p:spPr>
          <a:xfrm>
            <a:off x="6263640" y="4160520"/>
            <a:ext cx="539496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0"/>
          <p:cNvSpPr/>
          <p:nvPr/>
        </p:nvSpPr>
        <p:spPr>
          <a:xfrm>
            <a:off x="6446520" y="4352544"/>
            <a:ext cx="548640" cy="54864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Image 3" descr="/home/claude/icons/chec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194" y="4484218"/>
            <a:ext cx="285293" cy="285293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7178040" y="4251960"/>
            <a:ext cx="4343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 in quieter equipment or sound-dampening where feasible</a:t>
            </a:r>
            <a:endParaRPr lang="en-US" sz="1200" dirty="0"/>
          </a:p>
        </p:txBody>
      </p:sp>
      <p:sp>
        <p:nvSpPr>
          <p:cNvPr id="28" name="Text 22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  <p:sp>
        <p:nvSpPr>
          <p:cNvPr id="29" name="Text 23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9BFA924-0BA3-BEC1-1F40-AD4A29DB1C7D}"/>
              </a:ext>
            </a:extLst>
          </p:cNvPr>
          <p:cNvSpPr txBox="1"/>
          <p:nvPr/>
        </p:nvSpPr>
        <p:spPr>
          <a:xfrm>
            <a:off x="7236963" y="5782017"/>
            <a:ext cx="457200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500" b="1" dirty="0">
                <a:latin typeface="Cambria" pitchFamily="34" charset="0"/>
                <a:ea typeface="Cambria" pitchFamily="34" charset="-122"/>
                <a:cs typeface="Cambria" pitchFamily="34" charset="-120"/>
              </a:rPr>
              <a:t>(Shannon &amp; Weaver,  1949)</a:t>
            </a:r>
            <a:endParaRPr lang="en-US" sz="15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371600"/>
          </a:xfrm>
          <a:prstGeom prst="rect">
            <a:avLst/>
          </a:prstGeom>
          <a:solidFill>
            <a:srgbClr val="F4F6F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548640" y="301752"/>
            <a:ext cx="777240" cy="77724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/home/claude/icons/language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78" y="488290"/>
            <a:ext cx="404165" cy="40416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508760" y="27432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BARRIER 2 OF 5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1508760" y="512064"/>
            <a:ext cx="10058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Language / Communication / Body Language Barrier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1508760" y="10058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languages and communication styles may influence how workplace messages are understood.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548640" y="155448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731520" y="1719072"/>
            <a:ext cx="384048" cy="38404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1" descr="/home/claude/icons/language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" y="1801368"/>
            <a:ext cx="219456" cy="2194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207008" y="168249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this barrier?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777240" y="2148840"/>
            <a:ext cx="50292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Happens when employees don't clearly understand spoken, written or non-verbal messages</a:t>
            </a:r>
            <a:endParaRPr lang="en-US" sz="1050" dirty="0"/>
          </a:p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Different languages, styles and body language may cause misunderstandings</a:t>
            </a:r>
            <a:endParaRPr lang="en-US" sz="1050" dirty="0"/>
          </a:p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Important instructions may not be understood correctly</a:t>
            </a:r>
            <a:endParaRPr lang="en-US" sz="1050" dirty="0"/>
          </a:p>
        </p:txBody>
      </p:sp>
      <p:sp>
        <p:nvSpPr>
          <p:cNvPr id="13" name="Text 9"/>
          <p:cNvSpPr/>
          <p:nvPr/>
        </p:nvSpPr>
        <p:spPr>
          <a:xfrm>
            <a:off x="777240" y="2926080"/>
            <a:ext cx="5029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i="1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(Schramm, 1954)</a:t>
            </a:r>
            <a:endParaRPr lang="en-US" sz="1000" dirty="0"/>
          </a:p>
        </p:txBody>
      </p:sp>
      <p:sp>
        <p:nvSpPr>
          <p:cNvPr id="14" name="Shape 10"/>
          <p:cNvSpPr/>
          <p:nvPr/>
        </p:nvSpPr>
        <p:spPr>
          <a:xfrm>
            <a:off x="6172200" y="155448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1"/>
          <p:cNvSpPr/>
          <p:nvPr/>
        </p:nvSpPr>
        <p:spPr>
          <a:xfrm>
            <a:off x="6355080" y="1719072"/>
            <a:ext cx="384048" cy="38404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Image 2" descr="/home/claude/icons/boo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376" y="1801368"/>
            <a:ext cx="219456" cy="219456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830568" y="168249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Schramm's Model (1954)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6400800" y="2148840"/>
            <a:ext cx="50292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600"/>
              </a:lnSpc>
              <a:buNone/>
            </a:pPr>
            <a:r>
              <a:rPr lang="en-US" sz="1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Sender   ✔ Message</a:t>
            </a:r>
            <a:endParaRPr lang="en-US" sz="1100" dirty="0"/>
          </a:p>
          <a:p>
            <a:pPr marL="0" indent="0">
              <a:lnSpc>
                <a:spcPts val="1600"/>
              </a:lnSpc>
              <a:buNone/>
            </a:pPr>
            <a:r>
              <a:rPr lang="en-US" sz="1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Receiver   ✔ Feedback</a:t>
            </a:r>
            <a:endParaRPr lang="en-US" sz="1100" dirty="0"/>
          </a:p>
        </p:txBody>
      </p:sp>
      <p:sp>
        <p:nvSpPr>
          <p:cNvPr id="19" name="Shape 14"/>
          <p:cNvSpPr/>
          <p:nvPr/>
        </p:nvSpPr>
        <p:spPr>
          <a:xfrm>
            <a:off x="6400800" y="2724912"/>
            <a:ext cx="5029200" cy="347472"/>
          </a:xfrm>
          <a:prstGeom prst="roundRect">
            <a:avLst>
              <a:gd name="adj" fmla="val 15789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5"/>
          <p:cNvSpPr/>
          <p:nvPr/>
        </p:nvSpPr>
        <p:spPr>
          <a:xfrm>
            <a:off x="6492240" y="2724912"/>
            <a:ext cx="48463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  Shared understanding depends on feedback</a:t>
            </a:r>
            <a:endParaRPr lang="en-US" sz="1000" dirty="0"/>
          </a:p>
        </p:txBody>
      </p:sp>
      <p:sp>
        <p:nvSpPr>
          <p:cNvPr id="21" name="Shape 16"/>
          <p:cNvSpPr/>
          <p:nvPr/>
        </p:nvSpPr>
        <p:spPr>
          <a:xfrm>
            <a:off x="548640" y="329184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17"/>
          <p:cNvSpPr/>
          <p:nvPr/>
        </p:nvSpPr>
        <p:spPr>
          <a:xfrm>
            <a:off x="731520" y="3456432"/>
            <a:ext cx="384048" cy="384048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3" name="Image 3" descr="/home/claude/icons/clipboard_FFFFF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816" y="3538728"/>
            <a:ext cx="219456" cy="219456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1207008" y="341985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from the case study</a:t>
            </a:r>
            <a:endParaRPr lang="en-US" sz="1400" dirty="0"/>
          </a:p>
        </p:txBody>
      </p:sp>
      <p:sp>
        <p:nvSpPr>
          <p:cNvPr id="25" name="Text 19"/>
          <p:cNvSpPr/>
          <p:nvPr/>
        </p:nvSpPr>
        <p:spPr>
          <a:xfrm>
            <a:off x="777240" y="3886200"/>
            <a:ext cx="502920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Flight Foods employs people from 5 different cultural groups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Gary mainly gives verbal instructions while employees are working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Some employees do not understand or correctly follow instructions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Poor communication contributes to food safety and quality problems</a:t>
            </a:r>
            <a:endParaRPr lang="en-US" sz="1000" dirty="0"/>
          </a:p>
        </p:txBody>
      </p:sp>
      <p:sp>
        <p:nvSpPr>
          <p:cNvPr id="26" name="Shape 20"/>
          <p:cNvSpPr/>
          <p:nvPr/>
        </p:nvSpPr>
        <p:spPr>
          <a:xfrm>
            <a:off x="6172200" y="329184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1"/>
          <p:cNvSpPr/>
          <p:nvPr/>
        </p:nvSpPr>
        <p:spPr>
          <a:xfrm>
            <a:off x="6355080" y="3456432"/>
            <a:ext cx="384048" cy="38404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8" name="Image 4" descr="/home/claude/icons/alert_FFFFFF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7376" y="3538728"/>
            <a:ext cx="219456" cy="219456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6830568" y="341985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analysis</a:t>
            </a:r>
            <a:endParaRPr lang="en-US" sz="1400" dirty="0"/>
          </a:p>
        </p:txBody>
      </p:sp>
      <p:sp>
        <p:nvSpPr>
          <p:cNvPr id="30" name="Text 23"/>
          <p:cNvSpPr/>
          <p:nvPr/>
        </p:nvSpPr>
        <p:spPr>
          <a:xfrm>
            <a:off x="6400800" y="3886200"/>
            <a:ext cx="50292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Language and communication differences may contribute to misunderstandings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However, employees also received no food hygiene training before starting work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Without clear feedback and training, problems become more likely</a:t>
            </a:r>
            <a:endParaRPr lang="en-US" sz="1000" dirty="0"/>
          </a:p>
        </p:txBody>
      </p:sp>
      <p:sp>
        <p:nvSpPr>
          <p:cNvPr id="31" name="Text 24"/>
          <p:cNvSpPr/>
          <p:nvPr/>
        </p:nvSpPr>
        <p:spPr>
          <a:xfrm>
            <a:off x="6400800" y="464515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Therefore, language is one contributing factor, not the only cause.</a:t>
            </a:r>
            <a:endParaRPr lang="en-US" sz="1050" dirty="0"/>
          </a:p>
        </p:txBody>
      </p:sp>
      <p:sp>
        <p:nvSpPr>
          <p:cNvPr id="32" name="Text 25"/>
          <p:cNvSpPr/>
          <p:nvPr/>
        </p:nvSpPr>
        <p:spPr>
          <a:xfrm>
            <a:off x="548640" y="5102352"/>
            <a:ext cx="111099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languages and communication styles may influence how workplace messages are understood.</a:t>
            </a:r>
            <a:endParaRPr lang="en-US" sz="1200" dirty="0"/>
          </a:p>
        </p:txBody>
      </p:sp>
      <p:sp>
        <p:nvSpPr>
          <p:cNvPr id="33" name="Shape 26"/>
          <p:cNvSpPr/>
          <p:nvPr/>
        </p:nvSpPr>
        <p:spPr>
          <a:xfrm>
            <a:off x="548640" y="5486400"/>
            <a:ext cx="11109960" cy="777240"/>
          </a:xfrm>
          <a:prstGeom prst="roundRect">
            <a:avLst>
              <a:gd name="adj" fmla="val 9412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Shape 27"/>
          <p:cNvSpPr/>
          <p:nvPr/>
        </p:nvSpPr>
        <p:spPr>
          <a:xfrm>
            <a:off x="548640" y="5486400"/>
            <a:ext cx="2103120" cy="777240"/>
          </a:xfrm>
          <a:prstGeom prst="roundRect">
            <a:avLst>
              <a:gd name="adj" fmla="val 9412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Shape 28"/>
          <p:cNvSpPr/>
          <p:nvPr/>
        </p:nvSpPr>
        <p:spPr>
          <a:xfrm>
            <a:off x="731520" y="5660136"/>
            <a:ext cx="429768" cy="42976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6" name="Image 5" descr="/home/claude/icons/target_FFFFFF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6384" y="5715000"/>
            <a:ext cx="320040" cy="320040"/>
          </a:xfrm>
          <a:prstGeom prst="rect">
            <a:avLst/>
          </a:prstGeom>
        </p:spPr>
      </p:pic>
      <p:sp>
        <p:nvSpPr>
          <p:cNvPr id="37" name="Text 29"/>
          <p:cNvSpPr/>
          <p:nvPr/>
        </p:nvSpPr>
        <p:spPr>
          <a:xfrm>
            <a:off x="1280160" y="5486400"/>
            <a:ext cx="13258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</a:t>
            </a:r>
            <a:endParaRPr lang="en-US" sz="1200" dirty="0"/>
          </a:p>
        </p:txBody>
      </p:sp>
      <p:sp>
        <p:nvSpPr>
          <p:cNvPr id="38" name="Text 30"/>
          <p:cNvSpPr/>
          <p:nvPr/>
        </p:nvSpPr>
        <p:spPr>
          <a:xfrm>
            <a:off x="2834640" y="5486400"/>
            <a:ext cx="86410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EAF3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Clear communication, active feedback and simple visual instructions can help employees understand workplace messages more effectively.</a:t>
            </a:r>
            <a:endParaRPr lang="en-US" sz="1250" dirty="0"/>
          </a:p>
        </p:txBody>
      </p:sp>
      <p:sp>
        <p:nvSpPr>
          <p:cNvPr id="39" name="Text 31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  <p:sp>
        <p:nvSpPr>
          <p:cNvPr id="40" name="Text 32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>
            <a:extLst>
              <a:ext uri="{FF2B5EF4-FFF2-40B4-BE49-F238E27FC236}">
                <a16:creationId xmlns:a16="http://schemas.microsoft.com/office/drawing/2014/main" id="{A16330CB-44EC-4A40-FCBA-CBDB5F6D2D75}"/>
              </a:ext>
            </a:extLst>
          </p:cNvPr>
          <p:cNvSpPr txBox="1"/>
          <p:nvPr/>
        </p:nvSpPr>
        <p:spPr>
          <a:xfrm>
            <a:off x="3345543" y="185059"/>
            <a:ext cx="5290456" cy="26673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r-TR" sz="3600" b="1" baseline="30000" dirty="0">
                <a:solidFill>
                  <a:schemeClr val="accent1"/>
                </a:solidFill>
              </a:rPr>
              <a:t>  </a:t>
            </a:r>
            <a:endParaRPr lang="tr-TR" sz="3600" b="1">
              <a:solidFill>
                <a:schemeClr val="accent1">
                  <a:lumMod val="76000"/>
                </a:schemeClr>
              </a:solidFill>
            </a:endParaRPr>
          </a:p>
          <a:p>
            <a:r>
              <a:rPr lang="tr-TR" sz="3600" b="1" baseline="30000">
                <a:solidFill>
                  <a:schemeClr val="accent1">
                    <a:lumMod val="76000"/>
                  </a:schemeClr>
                </a:solidFill>
              </a:rPr>
              <a:t> Age/Generational Barrier</a:t>
            </a:r>
            <a:endParaRPr lang="tr-TR" sz="3600" b="1">
              <a:solidFill>
                <a:schemeClr val="accent1">
                  <a:lumMod val="76000"/>
                </a:schemeClr>
              </a:solidFill>
            </a:endParaRPr>
          </a:p>
          <a:p>
            <a:endParaRPr lang="tr-TR" sz="4000" b="1" baseline="30000" dirty="0">
              <a:solidFill>
                <a:srgbClr val="1B4B72"/>
              </a:solidFill>
            </a:endParaRPr>
          </a:p>
          <a:p>
            <a:endParaRPr lang="tr-TR" sz="4000" b="1" baseline="30000" dirty="0">
              <a:solidFill>
                <a:srgbClr val="1B4B72"/>
              </a:solidFill>
            </a:endParaRPr>
          </a:p>
          <a:p>
            <a:endParaRPr lang="tr-TR" sz="3600" b="1" baseline="30000">
              <a:solidFill>
                <a:srgbClr val="1B4B72"/>
              </a:solidFill>
            </a:endParaRPr>
          </a:p>
          <a:p>
            <a:pPr algn="ctr"/>
            <a:endParaRPr lang="tr-TR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47EF4357-9533-D657-01BB-C10DB05D72C6}"/>
              </a:ext>
            </a:extLst>
          </p:cNvPr>
          <p:cNvSpPr txBox="1"/>
          <p:nvPr/>
        </p:nvSpPr>
        <p:spPr>
          <a:xfrm>
            <a:off x="4151086" y="177800"/>
            <a:ext cx="2394857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r-TR" sz="2400" b="1" baseline="0">
                <a:latin typeface="Aptos"/>
              </a:rPr>
              <a:t>BARRIER 3 OF 5​</a:t>
            </a:r>
            <a:endParaRPr lang="tr-TR" b="1"/>
          </a:p>
          <a:p>
            <a:pPr algn="ctr"/>
            <a:endParaRPr lang="tr-TR" b="1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ADB8982-D834-A9EB-AA4B-5A597A4C5B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3257" y="185057"/>
            <a:ext cx="754742" cy="747485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CA340125-7AB1-9535-4241-05025576432D}"/>
              </a:ext>
            </a:extLst>
          </p:cNvPr>
          <p:cNvSpPr txBox="1"/>
          <p:nvPr/>
        </p:nvSpPr>
        <p:spPr>
          <a:xfrm>
            <a:off x="156234" y="1256376"/>
            <a:ext cx="5780108" cy="184665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tr-TR" sz="24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👥 What is an Age Barrier?</a:t>
            </a:r>
            <a:r>
              <a:rPr lang="en-US" sz="24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• Different age groups communicate differently.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• Experience and learning styles vary.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• This may lead to misunderstandings at work.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chemeClr val="accent1"/>
                </a:solidFill>
                <a:latin typeface="Aptos"/>
                <a:ea typeface="Segoe UI"/>
                <a:cs typeface="Segoe UI"/>
              </a:rPr>
              <a:t>(Berlo, </a:t>
            </a:r>
            <a:r>
              <a:rPr lang="tr-TR" b="1">
                <a:solidFill>
                  <a:schemeClr val="accent1"/>
                </a:solidFill>
                <a:latin typeface="Aptos"/>
                <a:ea typeface="Segoe UI"/>
                <a:cs typeface="Segoe UI"/>
              </a:rPr>
              <a:t>1960</a:t>
            </a:r>
            <a:r>
              <a:rPr lang="tr-TR" sz="1800" b="1" baseline="0">
                <a:solidFill>
                  <a:schemeClr val="accent1"/>
                </a:solidFill>
                <a:latin typeface="Aptos"/>
                <a:ea typeface="Segoe UI"/>
                <a:cs typeface="Segoe UI"/>
              </a:rPr>
              <a:t>)</a:t>
            </a:r>
            <a:r>
              <a:rPr lang="tr-TR" sz="1800" b="1">
                <a:solidFill>
                  <a:schemeClr val="accent1"/>
                </a:solidFill>
                <a:latin typeface="Aptos"/>
                <a:ea typeface="Segoe UI"/>
                <a:cs typeface="Segoe UI"/>
              </a:rPr>
              <a:t>​</a:t>
            </a:r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id="{B4706F07-C74C-639F-1382-38AD54A0A64B}"/>
              </a:ext>
            </a:extLst>
          </p:cNvPr>
          <p:cNvSpPr txBox="1"/>
          <p:nvPr/>
        </p:nvSpPr>
        <p:spPr>
          <a:xfrm>
            <a:off x="153019" y="3113585"/>
            <a:ext cx="5769425" cy="2492990"/>
          </a:xfrm>
          <a:prstGeom prst="rect">
            <a:avLst/>
          </a:prstGeom>
          <a:solidFill>
            <a:srgbClr val="EDF4F7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tr-TR" sz="24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📄 Evidence from the Case Study</a:t>
            </a:r>
            <a:r>
              <a:rPr lang="en-US" sz="2400">
                <a:latin typeface="Aptos"/>
                <a:ea typeface="Segoe UI"/>
                <a:cs typeface="Segoe UI"/>
              </a:rPr>
              <a:t>​</a:t>
            </a:r>
          </a:p>
          <a:p>
            <a:endParaRPr lang="en-US" sz="2400" dirty="0">
              <a:solidFill>
                <a:srgbClr val="1B4B72"/>
              </a:solidFill>
              <a:latin typeface="Aptos"/>
              <a:ea typeface="Segoe UI"/>
              <a:cs typeface="Segoe UI"/>
            </a:endParaRPr>
          </a:p>
          <a:p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• Employees aged 16–60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  <a:endParaRPr lang="tr-TR"/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• Gary says: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i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"The older ones seem to understand, but the younger ones do something different."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• </a:t>
            </a:r>
            <a:r>
              <a:rPr lang="tr-TR" b="1">
                <a:ea typeface="+mn-lt"/>
                <a:cs typeface="+mn-lt"/>
              </a:rPr>
              <a:t>Gary observed that older and younger employees responded differently to his instructions.</a:t>
            </a:r>
            <a:endParaRPr lang="tr-TR" b="1">
              <a:solidFill>
                <a:srgbClr val="1B4B72"/>
              </a:solidFill>
              <a:latin typeface="Aptos"/>
              <a:ea typeface="Segoe UI"/>
              <a:cs typeface="Segoe UI"/>
            </a:endParaRPr>
          </a:p>
        </p:txBody>
      </p:sp>
      <p:sp>
        <p:nvSpPr>
          <p:cNvPr id="4" name="Metin kutusu 22">
            <a:extLst>
              <a:ext uri="{FF2B5EF4-FFF2-40B4-BE49-F238E27FC236}">
                <a16:creationId xmlns:a16="http://schemas.microsoft.com/office/drawing/2014/main" id="{BD700DB3-9AFE-C8C0-E281-8491CBEBDF58}"/>
              </a:ext>
            </a:extLst>
          </p:cNvPr>
          <p:cNvSpPr txBox="1"/>
          <p:nvPr/>
        </p:nvSpPr>
        <p:spPr>
          <a:xfrm>
            <a:off x="5929908" y="3133445"/>
            <a:ext cx="6246483" cy="246221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b="1">
                <a:solidFill>
                  <a:schemeClr val="accent1">
                    <a:lumMod val="76000"/>
                  </a:schemeClr>
                </a:solidFill>
              </a:rPr>
              <a:t>💡</a:t>
            </a:r>
            <a:r>
              <a:rPr lang="tr-TR" sz="2400" b="1">
                <a:solidFill>
                  <a:schemeClr val="accent1">
                    <a:lumMod val="76000"/>
                  </a:schemeClr>
                </a:solidFill>
              </a:rPr>
              <a:t> Critical Analysis</a:t>
            </a:r>
            <a:endParaRPr lang="tr-TR" sz="2400" b="1" dirty="0">
              <a:solidFill>
                <a:schemeClr val="accent1">
                  <a:lumMod val="76000"/>
                </a:schemeClr>
              </a:solidFill>
            </a:endParaRPr>
          </a:p>
          <a:p>
            <a:r>
              <a:rPr lang="tr-TR" b="1">
                <a:ea typeface="+mn-lt"/>
                <a:cs typeface="+mn-lt"/>
              </a:rPr>
              <a:t>• Age may contribute to communication problems.</a:t>
            </a:r>
            <a:endParaRPr lang="tr-TR" b="1"/>
          </a:p>
          <a:p>
            <a:r>
              <a:rPr lang="tr-TR" b="1">
                <a:ea typeface="+mn-lt"/>
                <a:cs typeface="+mn-lt"/>
              </a:rPr>
              <a:t>• However, employees receive no training before starting work.</a:t>
            </a:r>
            <a:endParaRPr lang="tr-TR" b="1"/>
          </a:p>
          <a:p>
            <a:r>
              <a:rPr lang="tr-TR" b="1">
                <a:ea typeface="+mn-lt"/>
                <a:cs typeface="+mn-lt"/>
              </a:rPr>
              <a:t>• Experience and training also influence communication.</a:t>
            </a:r>
            <a:endParaRPr lang="tr-TR" b="1"/>
          </a:p>
          <a:p>
            <a:r>
              <a:rPr lang="tr-TR" sz="2000" b="1">
                <a:solidFill>
                  <a:schemeClr val="tx2">
                    <a:lumMod val="76000"/>
                    <a:lumOff val="24000"/>
                  </a:schemeClr>
                </a:solidFill>
                <a:ea typeface="+mn-lt"/>
                <a:cs typeface="+mn-lt"/>
              </a:rPr>
              <a:t>• Therefore, age is one contributing factor, not the only cause.</a:t>
            </a:r>
            <a:endParaRPr lang="tr-TR" sz="2000" b="1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endParaRPr lang="tr-TR" b="1" dirty="0">
              <a:solidFill>
                <a:schemeClr val="tx2">
                  <a:lumMod val="76000"/>
                  <a:lumOff val="24000"/>
                </a:schemeClr>
              </a:solidFill>
            </a:endParaRPr>
          </a:p>
        </p:txBody>
      </p:sp>
      <p:sp>
        <p:nvSpPr>
          <p:cNvPr id="11" name="Metin kutusu 1">
            <a:extLst>
              <a:ext uri="{FF2B5EF4-FFF2-40B4-BE49-F238E27FC236}">
                <a16:creationId xmlns:a16="http://schemas.microsoft.com/office/drawing/2014/main" id="{6FC56FD2-9277-14BC-6BFF-FA45978063B3}"/>
              </a:ext>
            </a:extLst>
          </p:cNvPr>
          <p:cNvSpPr txBox="1"/>
          <p:nvPr/>
        </p:nvSpPr>
        <p:spPr>
          <a:xfrm flipH="1">
            <a:off x="5944932" y="1266371"/>
            <a:ext cx="6239346" cy="18396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tr-TR" sz="24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🧠 Berlo's Model (</a:t>
            </a:r>
            <a:r>
              <a:rPr lang="tr-TR" sz="2400" b="1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1960</a:t>
            </a:r>
            <a:r>
              <a:rPr lang="tr-TR" sz="24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)</a:t>
            </a:r>
            <a:r>
              <a:rPr lang="en-US" sz="2400" dirty="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✔ Communication Skills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✔ Knowledge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✔ Experience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pPr rtl="0"/>
            <a:r>
              <a:rPr lang="tr-TR" sz="1800" b="1" baseline="0">
                <a:solidFill>
                  <a:srgbClr val="1B4B72"/>
                </a:solidFill>
                <a:latin typeface="Aptos"/>
                <a:ea typeface="Segoe UI"/>
                <a:cs typeface="Segoe UI"/>
              </a:rPr>
              <a:t>✔ Attitudes</a:t>
            </a:r>
            <a:r>
              <a:rPr lang="tr-TR" sz="1800">
                <a:latin typeface="Aptos"/>
                <a:ea typeface="Segoe UI"/>
                <a:cs typeface="Segoe UI"/>
              </a:rPr>
              <a:t>​</a:t>
            </a:r>
          </a:p>
          <a:p>
            <a:endParaRPr lang="tr-TR" dirty="0">
              <a:solidFill>
                <a:srgbClr val="1B4B72"/>
              </a:solidFill>
              <a:latin typeface="Aptos"/>
              <a:ea typeface="Segoe UI"/>
              <a:cs typeface="Segoe UI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5180788E-1137-4156-9574-0D5E5D476C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2172" y="1955800"/>
            <a:ext cx="667657" cy="624115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17BFB54E-E7B2-85F2-012A-61679B361B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25544" y="2021115"/>
            <a:ext cx="522516" cy="493487"/>
          </a:xfrm>
          <a:prstGeom prst="rect">
            <a:avLst/>
          </a:prstGeom>
        </p:spPr>
      </p:pic>
      <p:sp>
        <p:nvSpPr>
          <p:cNvPr id="15" name="Ok: Sağ 14">
            <a:extLst>
              <a:ext uri="{FF2B5EF4-FFF2-40B4-BE49-F238E27FC236}">
                <a16:creationId xmlns:a16="http://schemas.microsoft.com/office/drawing/2014/main" id="{C9154424-05E5-32CB-6D41-DFC70771C2C1}"/>
              </a:ext>
            </a:extLst>
          </p:cNvPr>
          <p:cNvSpPr/>
          <p:nvPr/>
        </p:nvSpPr>
        <p:spPr>
          <a:xfrm>
            <a:off x="9213833" y="2206581"/>
            <a:ext cx="201894" cy="12177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70425D03-2E12-2820-B39F-3E2048EBD927}"/>
              </a:ext>
            </a:extLst>
          </p:cNvPr>
          <p:cNvSpPr txBox="1"/>
          <p:nvPr/>
        </p:nvSpPr>
        <p:spPr>
          <a:xfrm rot="-10800000" flipV="1">
            <a:off x="7521546" y="2674935"/>
            <a:ext cx="3381831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r-TR">
                <a:ea typeface="+mn-lt"/>
                <a:cs typeface="+mn-lt"/>
              </a:rPr>
              <a:t>Different Message Interpretation</a:t>
            </a:r>
            <a:endParaRPr lang="tr-TR"/>
          </a:p>
        </p:txBody>
      </p:sp>
      <p:sp>
        <p:nvSpPr>
          <p:cNvPr id="20" name="Metin kutusu 19">
            <a:extLst>
              <a:ext uri="{FF2B5EF4-FFF2-40B4-BE49-F238E27FC236}">
                <a16:creationId xmlns:a16="http://schemas.microsoft.com/office/drawing/2014/main" id="{694751A2-BA3D-778B-6A6D-5BFB2556CAE9}"/>
              </a:ext>
            </a:extLst>
          </p:cNvPr>
          <p:cNvSpPr txBox="1"/>
          <p:nvPr/>
        </p:nvSpPr>
        <p:spPr>
          <a:xfrm>
            <a:off x="182249" y="6142692"/>
            <a:ext cx="2329544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r-TR" b="1">
                <a:solidFill>
                  <a:schemeClr val="bg1"/>
                </a:solidFill>
              </a:rPr>
              <a:t>         KEY TAKEAWAY</a:t>
            </a:r>
          </a:p>
          <a:p>
            <a:endParaRPr lang="tr-TR" dirty="0"/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3628F53D-CB85-429B-CBA6-8D9CF8FFE4B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7713" y="6143171"/>
            <a:ext cx="413658" cy="384629"/>
          </a:xfrm>
          <a:prstGeom prst="rect">
            <a:avLst/>
          </a:prstGeom>
        </p:spPr>
      </p:pic>
      <p:sp>
        <p:nvSpPr>
          <p:cNvPr id="23" name="Metin kutusu 22">
            <a:extLst>
              <a:ext uri="{FF2B5EF4-FFF2-40B4-BE49-F238E27FC236}">
                <a16:creationId xmlns:a16="http://schemas.microsoft.com/office/drawing/2014/main" id="{F737413C-B97F-BCAB-0C78-CA139E56DEA5}"/>
              </a:ext>
            </a:extLst>
          </p:cNvPr>
          <p:cNvSpPr txBox="1"/>
          <p:nvPr/>
        </p:nvSpPr>
        <p:spPr>
          <a:xfrm>
            <a:off x="2544794" y="6143240"/>
            <a:ext cx="943428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tr-TR" sz="1600" b="1" dirty="0" err="1">
                <a:ea typeface="+mn-lt"/>
                <a:cs typeface="+mn-lt"/>
              </a:rPr>
              <a:t>Inclusive</a:t>
            </a:r>
            <a:r>
              <a:rPr lang="tr-TR" sz="1600" b="1" dirty="0">
                <a:ea typeface="+mn-lt"/>
                <a:cs typeface="+mn-lt"/>
              </a:rPr>
              <a:t>  </a:t>
            </a:r>
            <a:r>
              <a:rPr lang="tr-TR" sz="1600" b="1" dirty="0" err="1">
                <a:ea typeface="+mn-lt"/>
                <a:cs typeface="+mn-lt"/>
              </a:rPr>
              <a:t>training</a:t>
            </a:r>
            <a:r>
              <a:rPr lang="tr-TR" sz="1600" b="1" dirty="0">
                <a:ea typeface="+mn-lt"/>
                <a:cs typeface="+mn-lt"/>
              </a:rPr>
              <a:t> </a:t>
            </a:r>
            <a:r>
              <a:rPr lang="tr-TR" sz="1600" b="1" dirty="0" err="1">
                <a:ea typeface="+mn-lt"/>
                <a:cs typeface="+mn-lt"/>
              </a:rPr>
              <a:t>and</a:t>
            </a:r>
            <a:r>
              <a:rPr lang="tr-TR" sz="1600" b="1" dirty="0">
                <a:ea typeface="+mn-lt"/>
                <a:cs typeface="+mn-lt"/>
              </a:rPr>
              <a:t> adapt inclusivity  communication can help employees of different ages understand workplace instructions more effectively. Introduce me</a:t>
            </a:r>
            <a:r>
              <a:rPr lang="en-GB" sz="1600" b="1" dirty="0">
                <a:ea typeface="+mn-lt"/>
                <a:cs typeface="+mn-lt"/>
              </a:rPr>
              <a:t>n</a:t>
            </a:r>
            <a:r>
              <a:rPr lang="tr-TR" sz="1600" b="1" dirty="0">
                <a:ea typeface="+mn-lt"/>
                <a:cs typeface="+mn-lt"/>
              </a:rPr>
              <a:t>tors to support the team. </a:t>
            </a:r>
            <a:endParaRPr lang="tr-TR" sz="1600" b="1" dirty="0"/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5C8EB981-393B-DB31-868A-9AD23AB90A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069357" y="5428476"/>
            <a:ext cx="914400" cy="914400"/>
          </a:xfrm>
          <a:prstGeom prst="rect">
            <a:avLst/>
          </a:prstGeom>
        </p:spPr>
      </p:pic>
      <p:sp>
        <p:nvSpPr>
          <p:cNvPr id="25" name="Metin kutusu 6">
            <a:extLst>
              <a:ext uri="{FF2B5EF4-FFF2-40B4-BE49-F238E27FC236}">
                <a16:creationId xmlns:a16="http://schemas.microsoft.com/office/drawing/2014/main" id="{10846DB8-69B3-D40F-1928-1B516B947433}"/>
              </a:ext>
            </a:extLst>
          </p:cNvPr>
          <p:cNvSpPr txBox="1"/>
          <p:nvPr/>
        </p:nvSpPr>
        <p:spPr>
          <a:xfrm rot="10800000" flipV="1">
            <a:off x="-1644" y="5498972"/>
            <a:ext cx="10518955" cy="615553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b="1" baseline="-25000" dirty="0">
                <a:solidFill>
                  <a:srgbClr val="2E5F8A"/>
                </a:solidFill>
              </a:rPr>
              <a:t>    </a:t>
            </a:r>
            <a:r>
              <a:rPr lang="tr-TR" sz="2400" b="1" baseline="-25000" dirty="0">
                <a:solidFill>
                  <a:srgbClr val="2E5F8A"/>
                </a:solidFill>
              </a:rPr>
              <a:t>           </a:t>
            </a:r>
            <a:r>
              <a:rPr lang="tr-TR" sz="2400" b="1" baseline="-25000" dirty="0" err="1">
                <a:solidFill>
                  <a:srgbClr val="2E5F8A"/>
                </a:solidFill>
              </a:rPr>
              <a:t>Different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generations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may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interpret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the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same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workplace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message</a:t>
            </a:r>
            <a:r>
              <a:rPr lang="tr-TR" sz="2400" b="1" baseline="-25000" dirty="0">
                <a:solidFill>
                  <a:srgbClr val="2E5F8A"/>
                </a:solidFill>
              </a:rPr>
              <a:t> </a:t>
            </a:r>
            <a:r>
              <a:rPr lang="tr-TR" sz="2400" b="1" baseline="-25000" dirty="0" err="1">
                <a:solidFill>
                  <a:srgbClr val="2E5F8A"/>
                </a:solidFill>
              </a:rPr>
              <a:t>differently</a:t>
            </a:r>
            <a:r>
              <a:rPr lang="tr-TR" sz="2400" b="1" baseline="-25000" dirty="0">
                <a:solidFill>
                  <a:srgbClr val="2E5F8A"/>
                </a:solidFill>
              </a:rPr>
              <a:t>.</a:t>
            </a:r>
          </a:p>
          <a:p>
            <a:pPr algn="ctr"/>
            <a:endParaRPr lang="tr-TR" dirty="0"/>
          </a:p>
        </p:txBody>
      </p:sp>
      <p:sp>
        <p:nvSpPr>
          <p:cNvPr id="26" name="Ok: Yukarı Bükülü 25">
            <a:extLst>
              <a:ext uri="{FF2B5EF4-FFF2-40B4-BE49-F238E27FC236}">
                <a16:creationId xmlns:a16="http://schemas.microsoft.com/office/drawing/2014/main" id="{71B6370E-B603-3318-5AF6-FDD2EDFC722E}"/>
              </a:ext>
            </a:extLst>
          </p:cNvPr>
          <p:cNvSpPr/>
          <p:nvPr/>
        </p:nvSpPr>
        <p:spPr>
          <a:xfrm rot="5400000">
            <a:off x="6751470" y="2664878"/>
            <a:ext cx="139192" cy="42672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4425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371600"/>
          </a:xfrm>
          <a:prstGeom prst="rect">
            <a:avLst/>
          </a:prstGeom>
          <a:solidFill>
            <a:srgbClr val="F4F6F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548640" y="301752"/>
            <a:ext cx="777240" cy="77724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/home/claude/icons/culture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78" y="488290"/>
            <a:ext cx="404165" cy="40416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508760" y="27432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BARRIER 4 OF 5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1508760" y="512064"/>
            <a:ext cx="10058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Cultural Barrier (Standards and Practices)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1508760" y="10058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cultural backgrounds may influence how workplace rules and standards are understood.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548640" y="155448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731520" y="1719072"/>
            <a:ext cx="384048" cy="38404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1" descr="/home/claude/icons/culture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" y="1801368"/>
            <a:ext cx="219456" cy="2194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207008" y="168249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a cultural barrier?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777240" y="2148840"/>
            <a:ext cx="50292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Happens when employees have different values, beliefs and ways of working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May influence how rules and communication are understood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In food manufacturing, following the same safety standards is essential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777240" y="2926080"/>
            <a:ext cx="5029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i="1" dirty="0">
                <a:solidFill>
                  <a:srgbClr val="2E75B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(Hofstede, 1980)</a:t>
            </a:r>
            <a:endParaRPr lang="en-US" sz="1000" dirty="0"/>
          </a:p>
        </p:txBody>
      </p:sp>
      <p:sp>
        <p:nvSpPr>
          <p:cNvPr id="14" name="Shape 10"/>
          <p:cNvSpPr/>
          <p:nvPr/>
        </p:nvSpPr>
        <p:spPr>
          <a:xfrm>
            <a:off x="6172200" y="155448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1"/>
          <p:cNvSpPr/>
          <p:nvPr/>
        </p:nvSpPr>
        <p:spPr>
          <a:xfrm>
            <a:off x="6355080" y="1719072"/>
            <a:ext cx="384048" cy="38404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Image 2" descr="/home/claude/icons/boo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376" y="1801368"/>
            <a:ext cx="219456" cy="219456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830568" y="168249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Hofstede's Cultural Dimensions (1980)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6400800" y="2148840"/>
            <a:ext cx="502920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Individualism vs Collectivism — food safety is a shared responsibility; employees should work together on the same procedures.</a:t>
            </a:r>
            <a:endParaRPr lang="en-US" sz="950" dirty="0"/>
          </a:p>
          <a:p>
            <a:pPr marL="0" indent="0">
              <a:lnSpc>
                <a:spcPts val="1200"/>
              </a:lnSpc>
              <a:buNone/>
            </a:pPr>
            <a:r>
              <a:rPr lang="en-US" sz="9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Uncertainty Avoidance — employees need clear rules; following standards reduces mistakes.</a:t>
            </a:r>
            <a:endParaRPr lang="en-US" sz="950" dirty="0"/>
          </a:p>
        </p:txBody>
      </p:sp>
      <p:sp>
        <p:nvSpPr>
          <p:cNvPr id="19" name="Shape 14"/>
          <p:cNvSpPr/>
          <p:nvPr/>
        </p:nvSpPr>
        <p:spPr>
          <a:xfrm>
            <a:off x="6400800" y="2852928"/>
            <a:ext cx="5029200" cy="256032"/>
          </a:xfrm>
          <a:prstGeom prst="roundRect">
            <a:avLst>
              <a:gd name="adj" fmla="val 21429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5"/>
          <p:cNvSpPr/>
          <p:nvPr/>
        </p:nvSpPr>
        <p:spPr>
          <a:xfrm>
            <a:off x="6464808" y="2852928"/>
            <a:ext cx="49377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  Different attitudes towards rules and teamwork</a:t>
            </a:r>
            <a:endParaRPr lang="en-US" sz="900" dirty="0"/>
          </a:p>
        </p:txBody>
      </p:sp>
      <p:sp>
        <p:nvSpPr>
          <p:cNvPr id="21" name="Shape 16"/>
          <p:cNvSpPr/>
          <p:nvPr/>
        </p:nvSpPr>
        <p:spPr>
          <a:xfrm>
            <a:off x="548640" y="329184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17"/>
          <p:cNvSpPr/>
          <p:nvPr/>
        </p:nvSpPr>
        <p:spPr>
          <a:xfrm>
            <a:off x="731520" y="3456432"/>
            <a:ext cx="384048" cy="384048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3" name="Image 3" descr="/home/claude/icons/clipboard_FFFFF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816" y="3538728"/>
            <a:ext cx="219456" cy="219456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1207008" y="341985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from the case study</a:t>
            </a:r>
            <a:endParaRPr lang="en-US" sz="1400" dirty="0"/>
          </a:p>
        </p:txBody>
      </p:sp>
      <p:sp>
        <p:nvSpPr>
          <p:cNvPr id="25" name="Text 19"/>
          <p:cNvSpPr/>
          <p:nvPr/>
        </p:nvSpPr>
        <p:spPr>
          <a:xfrm>
            <a:off x="777240" y="3886200"/>
            <a:ext cx="502920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250"/>
              </a:lnSpc>
              <a:buNone/>
            </a:pPr>
            <a:r>
              <a:rPr lang="en-US" sz="9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Employees ignored hygiene signs displayed around the factory</a:t>
            </a:r>
            <a:endParaRPr lang="en-US" sz="950" dirty="0"/>
          </a:p>
          <a:p>
            <a:pPr marL="0" indent="0">
              <a:lnSpc>
                <a:spcPts val="1250"/>
              </a:lnSpc>
              <a:buNone/>
            </a:pPr>
            <a:r>
              <a:rPr lang="en-US" sz="9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Hairnets and handwashing were not consistently followed</a:t>
            </a:r>
            <a:endParaRPr lang="en-US" sz="950" dirty="0"/>
          </a:p>
          <a:p>
            <a:pPr marL="0" indent="0">
              <a:lnSpc>
                <a:spcPts val="1250"/>
              </a:lnSpc>
              <a:buNone/>
            </a:pPr>
            <a:r>
              <a:rPr lang="en-US" sz="9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Raw chicken was left unrefrigerated overnight</a:t>
            </a:r>
            <a:endParaRPr lang="en-US" sz="950" dirty="0"/>
          </a:p>
          <a:p>
            <a:pPr marL="0" indent="0">
              <a:lnSpc>
                <a:spcPts val="1250"/>
              </a:lnSpc>
              <a:buNone/>
            </a:pPr>
            <a:r>
              <a:rPr lang="en-US" sz="9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Gary repeatedly explained procedures, but unsafe practices continued</a:t>
            </a:r>
            <a:endParaRPr lang="en-US" sz="950" dirty="0"/>
          </a:p>
        </p:txBody>
      </p:sp>
      <p:sp>
        <p:nvSpPr>
          <p:cNvPr id="26" name="Shape 20"/>
          <p:cNvSpPr/>
          <p:nvPr/>
        </p:nvSpPr>
        <p:spPr>
          <a:xfrm>
            <a:off x="6172200" y="3291840"/>
            <a:ext cx="5486400" cy="1600200"/>
          </a:xfrm>
          <a:prstGeom prst="roundRect">
            <a:avLst>
              <a:gd name="adj" fmla="val 4000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1"/>
          <p:cNvSpPr/>
          <p:nvPr/>
        </p:nvSpPr>
        <p:spPr>
          <a:xfrm>
            <a:off x="6355080" y="3456432"/>
            <a:ext cx="384048" cy="38404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8" name="Image 4" descr="/home/claude/icons/alert_FFFFFF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7376" y="3538728"/>
            <a:ext cx="219456" cy="219456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6830568" y="3419856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analysis</a:t>
            </a:r>
            <a:endParaRPr lang="en-US" sz="1400" dirty="0"/>
          </a:p>
        </p:txBody>
      </p:sp>
      <p:sp>
        <p:nvSpPr>
          <p:cNvPr id="30" name="Text 23"/>
          <p:cNvSpPr/>
          <p:nvPr/>
        </p:nvSpPr>
        <p:spPr>
          <a:xfrm>
            <a:off x="6400800" y="3886200"/>
            <a:ext cx="50292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Cultural differences may contribute to communication problems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However, employees also received no food hygiene training before starting work</a:t>
            </a:r>
            <a:endParaRPr lang="en-US" sz="10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Training and workplace experience also influence how standards are followed</a:t>
            </a:r>
            <a:endParaRPr lang="en-US" sz="1000" dirty="0"/>
          </a:p>
        </p:txBody>
      </p:sp>
      <p:sp>
        <p:nvSpPr>
          <p:cNvPr id="31" name="Text 24"/>
          <p:cNvSpPr/>
          <p:nvPr/>
        </p:nvSpPr>
        <p:spPr>
          <a:xfrm>
            <a:off x="6400800" y="464515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Therefore, culture is one contributing factor, not the only cause.</a:t>
            </a:r>
            <a:endParaRPr lang="en-US" sz="1050" dirty="0"/>
          </a:p>
        </p:txBody>
      </p:sp>
      <p:sp>
        <p:nvSpPr>
          <p:cNvPr id="32" name="Text 25"/>
          <p:cNvSpPr/>
          <p:nvPr/>
        </p:nvSpPr>
        <p:spPr>
          <a:xfrm>
            <a:off x="548640" y="5102352"/>
            <a:ext cx="111099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cultural backgrounds may influence how workplace rules and standards are understood.</a:t>
            </a:r>
            <a:endParaRPr lang="en-US" sz="1200" dirty="0"/>
          </a:p>
        </p:txBody>
      </p:sp>
      <p:sp>
        <p:nvSpPr>
          <p:cNvPr id="33" name="Shape 26"/>
          <p:cNvSpPr/>
          <p:nvPr/>
        </p:nvSpPr>
        <p:spPr>
          <a:xfrm>
            <a:off x="548640" y="5486400"/>
            <a:ext cx="11109960" cy="777240"/>
          </a:xfrm>
          <a:prstGeom prst="roundRect">
            <a:avLst>
              <a:gd name="adj" fmla="val 9412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Shape 27"/>
          <p:cNvSpPr/>
          <p:nvPr/>
        </p:nvSpPr>
        <p:spPr>
          <a:xfrm>
            <a:off x="548640" y="5486400"/>
            <a:ext cx="2103120" cy="777240"/>
          </a:xfrm>
          <a:prstGeom prst="roundRect">
            <a:avLst>
              <a:gd name="adj" fmla="val 9412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Shape 28"/>
          <p:cNvSpPr/>
          <p:nvPr/>
        </p:nvSpPr>
        <p:spPr>
          <a:xfrm>
            <a:off x="731520" y="5660136"/>
            <a:ext cx="429768" cy="429768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6" name="Image 5" descr="/home/claude/icons/target_FFFFFF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6384" y="5715000"/>
            <a:ext cx="320040" cy="320040"/>
          </a:xfrm>
          <a:prstGeom prst="rect">
            <a:avLst/>
          </a:prstGeom>
        </p:spPr>
      </p:pic>
      <p:sp>
        <p:nvSpPr>
          <p:cNvPr id="37" name="Text 29"/>
          <p:cNvSpPr/>
          <p:nvPr/>
        </p:nvSpPr>
        <p:spPr>
          <a:xfrm>
            <a:off x="1280160" y="5486400"/>
            <a:ext cx="13258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</a:t>
            </a:r>
            <a:endParaRPr lang="en-US" sz="1200" dirty="0"/>
          </a:p>
        </p:txBody>
      </p:sp>
      <p:sp>
        <p:nvSpPr>
          <p:cNvPr id="38" name="Text 30"/>
          <p:cNvSpPr/>
          <p:nvPr/>
        </p:nvSpPr>
        <p:spPr>
          <a:xfrm>
            <a:off x="2834640" y="5486400"/>
            <a:ext cx="86410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EAF3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Clear communication, regular training and shared responsibility can help employees from different cultural backgrounds follow workplace standards more consistently.</a:t>
            </a:r>
            <a:endParaRPr lang="en-US" sz="1200" dirty="0"/>
          </a:p>
        </p:txBody>
      </p:sp>
      <p:sp>
        <p:nvSpPr>
          <p:cNvPr id="39" name="Text 31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  <p:sp>
        <p:nvSpPr>
          <p:cNvPr id="40" name="Text 32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417320"/>
          </a:xfrm>
          <a:prstGeom prst="rect">
            <a:avLst/>
          </a:prstGeom>
          <a:solidFill>
            <a:srgbClr val="F4F6F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548640" y="320040"/>
            <a:ext cx="777240" cy="777240"/>
          </a:xfrm>
          <a:prstGeom prst="ellipse">
            <a:avLst/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/home/claude/icons/emotional_FFFF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78" y="506578"/>
            <a:ext cx="404165" cy="40416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508760" y="29260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BARRIER 5 OF 5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1508760" y="54864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4B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Emotional barriers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1508760" y="1051560"/>
            <a:ext cx="9601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Stress, exhaustion and a one-way management style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548640" y="1691640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HAPPENED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502920" y="1975757"/>
            <a:ext cx="5303520" cy="1691640"/>
          </a:xfrm>
          <a:prstGeom prst="roundRect">
            <a:avLst>
              <a:gd name="adj" fmla="val 4324"/>
            </a:avLst>
          </a:prstGeom>
          <a:solidFill>
            <a:srgbClr val="F4F6FA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777240" y="2194560"/>
            <a:ext cx="484632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Gary arrived at work exhausted and in a stained uniform after a rough night, then found chicken left out all night. His reaction — screaming ‘Idiots!’ — reflects a stressed, one-way style of communication with no real feedback loop.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548640" y="3886200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RELEVANT THEORY</a:t>
            </a:r>
            <a:endParaRPr lang="en-US" sz="1150" dirty="0"/>
          </a:p>
        </p:txBody>
      </p:sp>
      <p:sp>
        <p:nvSpPr>
          <p:cNvPr id="12" name="Shape 9"/>
          <p:cNvSpPr/>
          <p:nvPr/>
        </p:nvSpPr>
        <p:spPr>
          <a:xfrm>
            <a:off x="548640" y="4206240"/>
            <a:ext cx="5303520" cy="1965960"/>
          </a:xfrm>
          <a:prstGeom prst="roundRect">
            <a:avLst>
              <a:gd name="adj" fmla="val 3721"/>
            </a:avLst>
          </a:prstGeom>
          <a:solidFill>
            <a:srgbClr val="2E75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616120" y="4370832"/>
            <a:ext cx="536771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Semantic &amp; psychological noise (Shannon &amp; Weaver, 1949)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777240" y="4754880"/>
            <a:ext cx="484632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EAF3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Beyond physical noise, Shannon &amp; Weaver's model recognises psychological or emotional ‘noise’ that distorts a message. Gary's stress affects both how he sends instructions and how receptive his team is when he does.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6263640" y="1691640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GARY COULD OVERCOME THIS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6263640" y="2057400"/>
            <a:ext cx="539496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4"/>
          <p:cNvSpPr/>
          <p:nvPr/>
        </p:nvSpPr>
        <p:spPr>
          <a:xfrm>
            <a:off x="6446520" y="2249424"/>
            <a:ext cx="548640" cy="54864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Image 1" descr="/home/claude/icons/chec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194" y="2381098"/>
            <a:ext cx="285293" cy="285293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7178040" y="2148840"/>
            <a:ext cx="4343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Give supervisors basic stress-management and leadership training</a:t>
            </a:r>
            <a:endParaRPr lang="en-US" sz="1200" dirty="0"/>
          </a:p>
        </p:txBody>
      </p:sp>
      <p:sp>
        <p:nvSpPr>
          <p:cNvPr id="20" name="Shape 16"/>
          <p:cNvSpPr/>
          <p:nvPr/>
        </p:nvSpPr>
        <p:spPr>
          <a:xfrm>
            <a:off x="6263640" y="3108960"/>
            <a:ext cx="539496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7"/>
          <p:cNvSpPr/>
          <p:nvPr/>
        </p:nvSpPr>
        <p:spPr>
          <a:xfrm>
            <a:off x="6446520" y="3300984"/>
            <a:ext cx="548640" cy="54864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2" name="Image 2" descr="/home/claude/icons/chec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194" y="3432658"/>
            <a:ext cx="285293" cy="285293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7178040" y="3200400"/>
            <a:ext cx="4343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in structured two-way feedback, not just top-down orders</a:t>
            </a:r>
            <a:endParaRPr lang="en-US" sz="1200" dirty="0"/>
          </a:p>
        </p:txBody>
      </p:sp>
      <p:sp>
        <p:nvSpPr>
          <p:cNvPr id="24" name="Shape 19"/>
          <p:cNvSpPr/>
          <p:nvPr/>
        </p:nvSpPr>
        <p:spPr>
          <a:xfrm>
            <a:off x="6263640" y="4160520"/>
            <a:ext cx="539496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 w="12700">
            <a:solidFill>
              <a:srgbClr val="DCE2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0"/>
          <p:cNvSpPr/>
          <p:nvPr/>
        </p:nvSpPr>
        <p:spPr>
          <a:xfrm>
            <a:off x="6446520" y="4352544"/>
            <a:ext cx="548640" cy="548640"/>
          </a:xfrm>
          <a:prstGeom prst="ellipse">
            <a:avLst/>
          </a:prstGeom>
          <a:solidFill>
            <a:srgbClr val="5B7FA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Image 3" descr="/home/claude/icons/check_FFFFF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194" y="4484218"/>
            <a:ext cx="285293" cy="285293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7178040" y="4251960"/>
            <a:ext cx="4343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B4B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realistic staffing and workload plans to reduce firefighting</a:t>
            </a:r>
            <a:endParaRPr lang="en-US" sz="1200" dirty="0"/>
          </a:p>
        </p:txBody>
      </p:sp>
      <p:sp>
        <p:nvSpPr>
          <p:cNvPr id="28" name="Text 22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  <p:sp>
        <p:nvSpPr>
          <p:cNvPr id="29" name="Text 23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4F7A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F99D9B6-318F-DE6E-2B41-E10B3516979E}"/>
              </a:ext>
            </a:extLst>
          </p:cNvPr>
          <p:cNvSpPr txBox="1"/>
          <p:nvPr/>
        </p:nvSpPr>
        <p:spPr>
          <a:xfrm>
            <a:off x="7623260" y="5881987"/>
            <a:ext cx="415147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500" b="1" dirty="0">
                <a:latin typeface="Cambria" pitchFamily="34" charset="0"/>
                <a:ea typeface="Cambria" pitchFamily="34" charset="-122"/>
                <a:cs typeface="Cambria" pitchFamily="34" charset="-120"/>
              </a:rPr>
              <a:t>(Shannon &amp; Weaver, 1949)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8">
            <a:extLst>
              <a:ext uri="{FF2B5EF4-FFF2-40B4-BE49-F238E27FC236}">
                <a16:creationId xmlns:a16="http://schemas.microsoft.com/office/drawing/2014/main" id="{106D4757-EDAF-77BF-D004-ED6E5800AE97}"/>
              </a:ext>
            </a:extLst>
          </p:cNvPr>
          <p:cNvSpPr/>
          <p:nvPr/>
        </p:nvSpPr>
        <p:spPr>
          <a:xfrm>
            <a:off x="868680" y="4270248"/>
            <a:ext cx="103327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endParaRPr lang="en-US" sz="13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186139A9-E8F8-DEC8-F672-5B0574AB7DD8}"/>
              </a:ext>
            </a:extLst>
          </p:cNvPr>
          <p:cNvSpPr/>
          <p:nvPr/>
        </p:nvSpPr>
        <p:spPr>
          <a:xfrm>
            <a:off x="548640" y="59436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C382FE-B84D-E0F1-E1B1-7A54605DA0B8}"/>
              </a:ext>
            </a:extLst>
          </p:cNvPr>
          <p:cNvSpPr txBox="1"/>
          <p:nvPr/>
        </p:nvSpPr>
        <p:spPr>
          <a:xfrm>
            <a:off x="548639" y="1337987"/>
            <a:ext cx="11204089" cy="38460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Foods' problems are not about effort — Gary works hard and genuinely cares about getting it right. They stem from a communication process that never adapted to a noisy, multilingual, multigenerational, multicultural floor.</a:t>
            </a:r>
          </a:p>
          <a:p>
            <a:pPr marL="0" indent="0">
              <a:lnSpc>
                <a:spcPts val="2100"/>
              </a:lnSpc>
              <a:buNone/>
            </a:pPr>
            <a:endParaRPr lang="en-US" sz="1500" dirty="0">
              <a:latin typeface="Calibri" pitchFamily="34" charset="0"/>
              <a:cs typeface="Calibri" pitchFamily="34" charset="-120"/>
            </a:endParaRPr>
          </a:p>
          <a:p>
            <a:pPr marL="0" indent="0">
              <a:lnSpc>
                <a:spcPts val="2100"/>
              </a:lnSpc>
              <a:buNone/>
            </a:pPr>
            <a:endParaRPr lang="en-US" sz="1500" dirty="0">
              <a:latin typeface="Calibri" pitchFamily="34" charset="0"/>
              <a:cs typeface="Calibri" pitchFamily="34" charset="-120"/>
            </a:endParaRPr>
          </a:p>
          <a:p>
            <a:pPr marL="285750" indent="-285750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Five distinct barriers — noise, language, age, culture and emotion — compound rather than act alone.</a:t>
            </a:r>
          </a:p>
          <a:p>
            <a:pPr marL="285750" indent="-285750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Signage on its own has clearly not been enough: quality complaints continue and understanding is still failing.</a:t>
            </a:r>
          </a:p>
          <a:p>
            <a:pPr marL="285750" indent="-285750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Applying Shannon &amp; Weaver, Schramm and Berlo shows why: noise, shared experience and cultural context all shape whether a message lands.</a:t>
            </a:r>
          </a:p>
          <a:p>
            <a:pPr marL="285750" indent="-285750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Targeted, practical changes — visual training, translated materials, mentoring and two-way feedback — can close the gap without overhauling the whole operation.</a:t>
            </a:r>
            <a:endParaRPr lang="en-US" dirty="0"/>
          </a:p>
          <a:p>
            <a:pPr>
              <a:lnSpc>
                <a:spcPts val="2100"/>
              </a:lnSpc>
            </a:pPr>
            <a:endParaRPr lang="en-US" sz="1600" dirty="0"/>
          </a:p>
          <a:p>
            <a:pPr>
              <a:lnSpc>
                <a:spcPts val="2100"/>
              </a:lnSpc>
            </a:pPr>
            <a:endParaRPr lang="en-US" sz="1600" dirty="0"/>
          </a:p>
          <a:p>
            <a:pPr>
              <a:lnSpc>
                <a:spcPts val="2100"/>
              </a:lnSpc>
            </a:pPr>
            <a:endParaRPr lang="en-US" sz="1600" dirty="0"/>
          </a:p>
          <a:p>
            <a:pPr marL="0" indent="0">
              <a:lnSpc>
                <a:spcPts val="2100"/>
              </a:lnSpc>
              <a:buNone/>
            </a:pPr>
            <a:endParaRPr lang="en-US" sz="15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D05BF8-FEBC-EC9A-B205-96BA3B4CC67C}"/>
              </a:ext>
            </a:extLst>
          </p:cNvPr>
          <p:cNvSpPr txBox="1"/>
          <p:nvPr/>
        </p:nvSpPr>
        <p:spPr>
          <a:xfrm>
            <a:off x="668992" y="6277087"/>
            <a:ext cx="609824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90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Flight Foods Ltd  |  Communication Barriers Case Study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451782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1096072-79ED-FF36-8F7E-B33F021D7932}"/>
              </a:ext>
            </a:extLst>
          </p:cNvPr>
          <p:cNvSpPr txBox="1"/>
          <p:nvPr/>
        </p:nvSpPr>
        <p:spPr>
          <a:xfrm>
            <a:off x="611230" y="205374"/>
            <a:ext cx="10043730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b="1" dirty="0"/>
              <a:t>References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Berlo, D. K. (1960). The Process of Communication: An Introduction to Theory and Practice. New York: Holt, Rinehart and Winston.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Flight food Ltd (2026) Case Study provided in class. UWTSD.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Hofstede, G., 1980. Culture and organizations. 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studies of management &amp; organization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(4), pp.15-41</a:t>
            </a:r>
            <a:endParaRPr lang="en-US" sz="2400" dirty="0">
              <a:solidFill>
                <a:srgbClr val="1B4B72"/>
              </a:solidFill>
              <a:latin typeface="Arial" panose="020B0604020202020204" pitchFamily="34" charset="0"/>
              <a:ea typeface="Calibri" pitchFamily="34" charset="-122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Shannon, C.E. and Weaver, W., 1949). A mathematical model of communication. 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Urbana, IL: University of Illinois Press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pp.11-20.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Schramm, W., 1954. Procedures and effects of mass communication. 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Teachers College Record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55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(10), pp.113-138.</a:t>
            </a:r>
          </a:p>
          <a:p>
            <a:endParaRPr lang="en-US" sz="2400" dirty="0">
              <a:latin typeface="Arial" panose="020B0604020202020204" pitchFamily="34" charset="0"/>
              <a:ea typeface="Cambria" pitchFamily="34" charset="-122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535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A5DC7D-074B-C5BE-16FF-BCC76CBBD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F643057-3BBF-DEB7-00BB-46F3F845A710}"/>
              </a:ext>
            </a:extLst>
          </p:cNvPr>
          <p:cNvSpPr txBox="1"/>
          <p:nvPr/>
        </p:nvSpPr>
        <p:spPr>
          <a:xfrm>
            <a:off x="3215729" y="1904999"/>
            <a:ext cx="5760846" cy="21697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Thank you !</a:t>
            </a:r>
            <a:endParaRPr lang="en-US" sz="60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0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6547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1645</Words>
  <Application>Microsoft Macintosh PowerPoint</Application>
  <PresentationFormat>Widescreen</PresentationFormat>
  <Paragraphs>207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Zeeshan Benadicate Gill (2530055)</cp:lastModifiedBy>
  <cp:revision>16</cp:revision>
  <dcterms:created xsi:type="dcterms:W3CDTF">2026-08-01T09:50:28Z</dcterms:created>
  <dcterms:modified xsi:type="dcterms:W3CDTF">2026-08-06T17:35:58Z</dcterms:modified>
</cp:coreProperties>
</file>