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59" r:id="rId3"/>
    <p:sldId id="262" r:id="rId4"/>
    <p:sldId id="290" r:id="rId5"/>
    <p:sldId id="280" r:id="rId6"/>
    <p:sldId id="263" r:id="rId7"/>
    <p:sldId id="264" r:id="rId8"/>
    <p:sldId id="266" r:id="rId9"/>
    <p:sldId id="267" r:id="rId10"/>
    <p:sldId id="268" r:id="rId11"/>
    <p:sldId id="269" r:id="rId12"/>
    <p:sldId id="270" r:id="rId13"/>
    <p:sldId id="271" r:id="rId14"/>
    <p:sldId id="272" r:id="rId15"/>
    <p:sldId id="273" r:id="rId16"/>
    <p:sldId id="274" r:id="rId17"/>
    <p:sldId id="276" r:id="rId18"/>
    <p:sldId id="277" r:id="rId19"/>
    <p:sldId id="278" r:id="rId20"/>
    <p:sldId id="279" r:id="rId21"/>
    <p:sldId id="281" r:id="rId22"/>
    <p:sldId id="282" r:id="rId23"/>
    <p:sldId id="283" r:id="rId24"/>
    <p:sldId id="284" r:id="rId25"/>
    <p:sldId id="285" r:id="rId26"/>
    <p:sldId id="287" r:id="rId27"/>
    <p:sldId id="286" r:id="rId28"/>
    <p:sldId id="288" r:id="rId29"/>
    <p:sldId id="289" r:id="rId30"/>
    <p:sldId id="26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5" autoAdjust="0"/>
    <p:restoredTop sz="68639" autoAdjust="0"/>
  </p:normalViewPr>
  <p:slideViewPr>
    <p:cSldViewPr snapToGrid="0">
      <p:cViewPr varScale="1">
        <p:scale>
          <a:sx n="86" d="100"/>
          <a:sy n="86" d="100"/>
        </p:scale>
        <p:origin x="154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7.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rawing7.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F136BC-8CEA-4024-8C47-ACD4CDBA57FB}" type="doc">
      <dgm:prSet loTypeId="urn:microsoft.com/office/officeart/2005/8/layout/vList2" loCatId="list" qsTypeId="urn:microsoft.com/office/officeart/2005/8/quickstyle/simple3" qsCatId="simple" csTypeId="urn:microsoft.com/office/officeart/2005/8/colors/colorful5" csCatId="colorful"/>
      <dgm:spPr/>
      <dgm:t>
        <a:bodyPr/>
        <a:lstStyle/>
        <a:p>
          <a:endParaRPr lang="en-US"/>
        </a:p>
      </dgm:t>
    </dgm:pt>
    <dgm:pt modelId="{C0FB9B4E-F244-4B1F-A114-D593D3BBD799}">
      <dgm:prSet custT="1"/>
      <dgm:spPr/>
      <dgm:t>
        <a:bodyPr/>
        <a:lstStyle/>
        <a:p>
          <a:r>
            <a:rPr lang="en-GB" sz="1800" dirty="0"/>
            <a:t>Understand the term ‘</a:t>
          </a:r>
          <a:r>
            <a:rPr lang="en-GB" sz="1800" b="1" i="1" dirty="0"/>
            <a:t>Methodology</a:t>
          </a:r>
          <a:r>
            <a:rPr lang="en-GB" sz="1800" b="1" dirty="0"/>
            <a:t>’</a:t>
          </a:r>
          <a:r>
            <a:rPr lang="en-GB" sz="1800" dirty="0"/>
            <a:t> &amp; ‘</a:t>
          </a:r>
          <a:r>
            <a:rPr lang="en-GB" sz="1800" b="1" i="1" dirty="0"/>
            <a:t>Research methods</a:t>
          </a:r>
          <a:r>
            <a:rPr lang="en-GB" sz="1800" b="1" dirty="0"/>
            <a:t>’</a:t>
          </a:r>
          <a:endParaRPr lang="en-US" sz="1800" dirty="0"/>
        </a:p>
      </dgm:t>
    </dgm:pt>
    <dgm:pt modelId="{72738DCC-C06C-492D-A492-5C13CB2023E8}" type="parTrans" cxnId="{148CCE3B-52E9-4C4D-B650-27656EAEC896}">
      <dgm:prSet/>
      <dgm:spPr/>
      <dgm:t>
        <a:bodyPr/>
        <a:lstStyle/>
        <a:p>
          <a:endParaRPr lang="en-US"/>
        </a:p>
      </dgm:t>
    </dgm:pt>
    <dgm:pt modelId="{74B4CCBC-0D82-481D-A48D-DF2675A70BAC}" type="sibTrans" cxnId="{148CCE3B-52E9-4C4D-B650-27656EAEC896}">
      <dgm:prSet/>
      <dgm:spPr/>
      <dgm:t>
        <a:bodyPr/>
        <a:lstStyle/>
        <a:p>
          <a:endParaRPr lang="en-US"/>
        </a:p>
      </dgm:t>
    </dgm:pt>
    <dgm:pt modelId="{27A9F1BE-9140-4B58-9B95-7CA4CAF25DAD}">
      <dgm:prSet custT="1"/>
      <dgm:spPr/>
      <dgm:t>
        <a:bodyPr/>
        <a:lstStyle/>
        <a:p>
          <a:r>
            <a:rPr lang="en-GB" sz="1800" dirty="0"/>
            <a:t>List the 3 types of Data Collection</a:t>
          </a:r>
          <a:endParaRPr lang="en-US" sz="1800" dirty="0"/>
        </a:p>
      </dgm:t>
    </dgm:pt>
    <dgm:pt modelId="{71D3E15E-5ABA-4BEF-8E99-37E3E2CAD4B0}" type="parTrans" cxnId="{DF9747E8-77D2-4F65-A377-13AFE58DE54B}">
      <dgm:prSet/>
      <dgm:spPr/>
      <dgm:t>
        <a:bodyPr/>
        <a:lstStyle/>
        <a:p>
          <a:endParaRPr lang="en-US"/>
        </a:p>
      </dgm:t>
    </dgm:pt>
    <dgm:pt modelId="{767041B8-581C-431E-9BC9-5FE4827465D6}" type="sibTrans" cxnId="{DF9747E8-77D2-4F65-A377-13AFE58DE54B}">
      <dgm:prSet/>
      <dgm:spPr/>
      <dgm:t>
        <a:bodyPr/>
        <a:lstStyle/>
        <a:p>
          <a:endParaRPr lang="en-US"/>
        </a:p>
      </dgm:t>
    </dgm:pt>
    <dgm:pt modelId="{755A59A7-692D-4966-99C0-00A7EDE92D03}">
      <dgm:prSet custT="1"/>
      <dgm:spPr/>
      <dgm:t>
        <a:bodyPr/>
        <a:lstStyle/>
        <a:p>
          <a:r>
            <a:rPr lang="en-GB" sz="1800" dirty="0"/>
            <a:t>Describe the difference between ‘</a:t>
          </a:r>
          <a:r>
            <a:rPr lang="en-GB" sz="1800" i="1" dirty="0"/>
            <a:t>Quantitative &amp; Qualitative data</a:t>
          </a:r>
          <a:r>
            <a:rPr lang="en-GB" sz="1800" dirty="0"/>
            <a:t>’, ‘</a:t>
          </a:r>
          <a:r>
            <a:rPr lang="en-GB" sz="1800" i="1" dirty="0"/>
            <a:t>Primary &amp; Secondary data</a:t>
          </a:r>
          <a:r>
            <a:rPr lang="en-GB" sz="1800" dirty="0"/>
            <a:t>’, ‘</a:t>
          </a:r>
          <a:r>
            <a:rPr lang="en-GB" sz="1800" i="1" dirty="0"/>
            <a:t>Descriptive &amp; Experimental Data’</a:t>
          </a:r>
          <a:endParaRPr lang="en-US" sz="1800" dirty="0"/>
        </a:p>
      </dgm:t>
    </dgm:pt>
    <dgm:pt modelId="{72F60966-969F-4AF6-81F1-EE46E0418F33}" type="parTrans" cxnId="{CE669B84-0F47-4F8E-8094-97DD655A5FF7}">
      <dgm:prSet/>
      <dgm:spPr/>
      <dgm:t>
        <a:bodyPr/>
        <a:lstStyle/>
        <a:p>
          <a:endParaRPr lang="en-US"/>
        </a:p>
      </dgm:t>
    </dgm:pt>
    <dgm:pt modelId="{1B19B5E3-ED3B-47EB-9570-A2DE4E23BB18}" type="sibTrans" cxnId="{CE669B84-0F47-4F8E-8094-97DD655A5FF7}">
      <dgm:prSet/>
      <dgm:spPr/>
      <dgm:t>
        <a:bodyPr/>
        <a:lstStyle/>
        <a:p>
          <a:endParaRPr lang="en-US"/>
        </a:p>
      </dgm:t>
    </dgm:pt>
    <dgm:pt modelId="{481B3072-52B0-4D7F-AB73-6519632625AD}">
      <dgm:prSet custT="1"/>
      <dgm:spPr/>
      <dgm:t>
        <a:bodyPr/>
        <a:lstStyle/>
        <a:p>
          <a:r>
            <a:rPr lang="en-GB" sz="1800" dirty="0"/>
            <a:t>List the different types of methods for data collection</a:t>
          </a:r>
          <a:endParaRPr lang="en-US" sz="1800" dirty="0"/>
        </a:p>
      </dgm:t>
    </dgm:pt>
    <dgm:pt modelId="{FD865BBD-29BB-487F-BECF-5D95E3F7B5FB}" type="parTrans" cxnId="{725480B5-4CBD-4C71-B1A8-A576A355ECEB}">
      <dgm:prSet/>
      <dgm:spPr/>
      <dgm:t>
        <a:bodyPr/>
        <a:lstStyle/>
        <a:p>
          <a:endParaRPr lang="en-US"/>
        </a:p>
      </dgm:t>
    </dgm:pt>
    <dgm:pt modelId="{F3AD7F04-0248-4A83-BF8F-BEF326AF9FDF}" type="sibTrans" cxnId="{725480B5-4CBD-4C71-B1A8-A576A355ECEB}">
      <dgm:prSet/>
      <dgm:spPr/>
      <dgm:t>
        <a:bodyPr/>
        <a:lstStyle/>
        <a:p>
          <a:endParaRPr lang="en-US"/>
        </a:p>
      </dgm:t>
    </dgm:pt>
    <dgm:pt modelId="{506BE9D2-9B20-48E6-AAD7-E514CCA645E1}">
      <dgm:prSet custT="1"/>
      <dgm:spPr/>
      <dgm:t>
        <a:bodyPr/>
        <a:lstStyle/>
        <a:p>
          <a:r>
            <a:rPr lang="en-GB" sz="1800" dirty="0"/>
            <a:t>List the 4 main methods of data analysis</a:t>
          </a:r>
          <a:endParaRPr lang="en-US" sz="1800" dirty="0"/>
        </a:p>
      </dgm:t>
    </dgm:pt>
    <dgm:pt modelId="{B15FFFC1-6ABC-439E-BA69-4819252164DA}" type="parTrans" cxnId="{4CE0740C-5934-40D2-BAB9-B84051A56E0C}">
      <dgm:prSet/>
      <dgm:spPr/>
      <dgm:t>
        <a:bodyPr/>
        <a:lstStyle/>
        <a:p>
          <a:endParaRPr lang="en-US"/>
        </a:p>
      </dgm:t>
    </dgm:pt>
    <dgm:pt modelId="{63E2236E-2BCD-48D7-B15A-33414DACF204}" type="sibTrans" cxnId="{4CE0740C-5934-40D2-BAB9-B84051A56E0C}">
      <dgm:prSet/>
      <dgm:spPr/>
      <dgm:t>
        <a:bodyPr/>
        <a:lstStyle/>
        <a:p>
          <a:endParaRPr lang="en-US"/>
        </a:p>
      </dgm:t>
    </dgm:pt>
    <dgm:pt modelId="{2B7BFB22-45DF-4852-8E1A-9980DD4CDCBC}">
      <dgm:prSet custT="1"/>
      <dgm:spPr/>
      <dgm:t>
        <a:bodyPr/>
        <a:lstStyle/>
        <a:p>
          <a:r>
            <a:rPr lang="en-GB" sz="1800" dirty="0"/>
            <a:t>How to structure your ‘methodology chapter’</a:t>
          </a:r>
          <a:endParaRPr lang="en-US" sz="1800" dirty="0"/>
        </a:p>
      </dgm:t>
    </dgm:pt>
    <dgm:pt modelId="{C28ADF48-D9CA-4D71-A86E-BF3A2729CA2E}" type="parTrans" cxnId="{B6BF07DD-36FA-49C1-80EF-CCAE805A24F7}">
      <dgm:prSet/>
      <dgm:spPr/>
      <dgm:t>
        <a:bodyPr/>
        <a:lstStyle/>
        <a:p>
          <a:endParaRPr lang="en-US"/>
        </a:p>
      </dgm:t>
    </dgm:pt>
    <dgm:pt modelId="{5F90A51E-AFAF-4147-BF29-498964D3C40A}" type="sibTrans" cxnId="{B6BF07DD-36FA-49C1-80EF-CCAE805A24F7}">
      <dgm:prSet/>
      <dgm:spPr/>
      <dgm:t>
        <a:bodyPr/>
        <a:lstStyle/>
        <a:p>
          <a:endParaRPr lang="en-US"/>
        </a:p>
      </dgm:t>
    </dgm:pt>
    <dgm:pt modelId="{A9666AE5-429F-3D44-898C-D81BAD51E86A}" type="pres">
      <dgm:prSet presAssocID="{A6F136BC-8CEA-4024-8C47-ACD4CDBA57FB}" presName="linear" presStyleCnt="0">
        <dgm:presLayoutVars>
          <dgm:animLvl val="lvl"/>
          <dgm:resizeHandles val="exact"/>
        </dgm:presLayoutVars>
      </dgm:prSet>
      <dgm:spPr/>
    </dgm:pt>
    <dgm:pt modelId="{FF8CC154-B657-694F-8D94-FB8A4DF7F761}" type="pres">
      <dgm:prSet presAssocID="{C0FB9B4E-F244-4B1F-A114-D593D3BBD799}" presName="parentText" presStyleLbl="node1" presStyleIdx="0" presStyleCnt="6">
        <dgm:presLayoutVars>
          <dgm:chMax val="0"/>
          <dgm:bulletEnabled val="1"/>
        </dgm:presLayoutVars>
      </dgm:prSet>
      <dgm:spPr/>
    </dgm:pt>
    <dgm:pt modelId="{63271725-9C3B-164C-8D25-AAFA11ECC3FE}" type="pres">
      <dgm:prSet presAssocID="{74B4CCBC-0D82-481D-A48D-DF2675A70BAC}" presName="spacer" presStyleCnt="0"/>
      <dgm:spPr/>
    </dgm:pt>
    <dgm:pt modelId="{15EF7190-17C7-F842-81B0-B5C412D2912C}" type="pres">
      <dgm:prSet presAssocID="{27A9F1BE-9140-4B58-9B95-7CA4CAF25DAD}" presName="parentText" presStyleLbl="node1" presStyleIdx="1" presStyleCnt="6">
        <dgm:presLayoutVars>
          <dgm:chMax val="0"/>
          <dgm:bulletEnabled val="1"/>
        </dgm:presLayoutVars>
      </dgm:prSet>
      <dgm:spPr/>
    </dgm:pt>
    <dgm:pt modelId="{5F09EB6F-0D4D-9349-8BE8-1FEB6022D0BD}" type="pres">
      <dgm:prSet presAssocID="{767041B8-581C-431E-9BC9-5FE4827465D6}" presName="spacer" presStyleCnt="0"/>
      <dgm:spPr/>
    </dgm:pt>
    <dgm:pt modelId="{7FC2C128-6930-F648-97F2-2D0790B6774D}" type="pres">
      <dgm:prSet presAssocID="{755A59A7-692D-4966-99C0-00A7EDE92D03}" presName="parentText" presStyleLbl="node1" presStyleIdx="2" presStyleCnt="6">
        <dgm:presLayoutVars>
          <dgm:chMax val="0"/>
          <dgm:bulletEnabled val="1"/>
        </dgm:presLayoutVars>
      </dgm:prSet>
      <dgm:spPr/>
    </dgm:pt>
    <dgm:pt modelId="{47D0719A-AACE-D640-9245-43C992CAF76E}" type="pres">
      <dgm:prSet presAssocID="{1B19B5E3-ED3B-47EB-9570-A2DE4E23BB18}" presName="spacer" presStyleCnt="0"/>
      <dgm:spPr/>
    </dgm:pt>
    <dgm:pt modelId="{7FF19EC5-6B86-B942-959E-3DA1307A5D47}" type="pres">
      <dgm:prSet presAssocID="{481B3072-52B0-4D7F-AB73-6519632625AD}" presName="parentText" presStyleLbl="node1" presStyleIdx="3" presStyleCnt="6">
        <dgm:presLayoutVars>
          <dgm:chMax val="0"/>
          <dgm:bulletEnabled val="1"/>
        </dgm:presLayoutVars>
      </dgm:prSet>
      <dgm:spPr/>
    </dgm:pt>
    <dgm:pt modelId="{0A843484-6514-164A-B6EB-10574AB491AA}" type="pres">
      <dgm:prSet presAssocID="{F3AD7F04-0248-4A83-BF8F-BEF326AF9FDF}" presName="spacer" presStyleCnt="0"/>
      <dgm:spPr/>
    </dgm:pt>
    <dgm:pt modelId="{77A653A4-1716-014C-A982-6384ACDD32E8}" type="pres">
      <dgm:prSet presAssocID="{506BE9D2-9B20-48E6-AAD7-E514CCA645E1}" presName="parentText" presStyleLbl="node1" presStyleIdx="4" presStyleCnt="6">
        <dgm:presLayoutVars>
          <dgm:chMax val="0"/>
          <dgm:bulletEnabled val="1"/>
        </dgm:presLayoutVars>
      </dgm:prSet>
      <dgm:spPr/>
    </dgm:pt>
    <dgm:pt modelId="{18506410-5D51-6A43-97E2-06A241A76889}" type="pres">
      <dgm:prSet presAssocID="{63E2236E-2BCD-48D7-B15A-33414DACF204}" presName="spacer" presStyleCnt="0"/>
      <dgm:spPr/>
    </dgm:pt>
    <dgm:pt modelId="{38A8821A-70A6-1140-8A05-3ACD163E2D7D}" type="pres">
      <dgm:prSet presAssocID="{2B7BFB22-45DF-4852-8E1A-9980DD4CDCBC}" presName="parentText" presStyleLbl="node1" presStyleIdx="5" presStyleCnt="6">
        <dgm:presLayoutVars>
          <dgm:chMax val="0"/>
          <dgm:bulletEnabled val="1"/>
        </dgm:presLayoutVars>
      </dgm:prSet>
      <dgm:spPr/>
    </dgm:pt>
  </dgm:ptLst>
  <dgm:cxnLst>
    <dgm:cxn modelId="{6D795107-AC16-3147-8319-6A5EA7BDFF88}" type="presOf" srcId="{C0FB9B4E-F244-4B1F-A114-D593D3BBD799}" destId="{FF8CC154-B657-694F-8D94-FB8A4DF7F761}" srcOrd="0" destOrd="0" presId="urn:microsoft.com/office/officeart/2005/8/layout/vList2"/>
    <dgm:cxn modelId="{4CE0740C-5934-40D2-BAB9-B84051A56E0C}" srcId="{A6F136BC-8CEA-4024-8C47-ACD4CDBA57FB}" destId="{506BE9D2-9B20-48E6-AAD7-E514CCA645E1}" srcOrd="4" destOrd="0" parTransId="{B15FFFC1-6ABC-439E-BA69-4819252164DA}" sibTransId="{63E2236E-2BCD-48D7-B15A-33414DACF204}"/>
    <dgm:cxn modelId="{70613631-6D8F-E641-A94D-6AE55E9D6ECF}" type="presOf" srcId="{481B3072-52B0-4D7F-AB73-6519632625AD}" destId="{7FF19EC5-6B86-B942-959E-3DA1307A5D47}" srcOrd="0" destOrd="0" presId="urn:microsoft.com/office/officeart/2005/8/layout/vList2"/>
    <dgm:cxn modelId="{12690C39-565A-1B4B-9C0F-475CB2DEFDF0}" type="presOf" srcId="{A6F136BC-8CEA-4024-8C47-ACD4CDBA57FB}" destId="{A9666AE5-429F-3D44-898C-D81BAD51E86A}" srcOrd="0" destOrd="0" presId="urn:microsoft.com/office/officeart/2005/8/layout/vList2"/>
    <dgm:cxn modelId="{148CCE3B-52E9-4C4D-B650-27656EAEC896}" srcId="{A6F136BC-8CEA-4024-8C47-ACD4CDBA57FB}" destId="{C0FB9B4E-F244-4B1F-A114-D593D3BBD799}" srcOrd="0" destOrd="0" parTransId="{72738DCC-C06C-492D-A492-5C13CB2023E8}" sibTransId="{74B4CCBC-0D82-481D-A48D-DF2675A70BAC}"/>
    <dgm:cxn modelId="{08303962-8EF9-3C44-A44E-EBEC3EFC25AD}" type="presOf" srcId="{27A9F1BE-9140-4B58-9B95-7CA4CAF25DAD}" destId="{15EF7190-17C7-F842-81B0-B5C412D2912C}" srcOrd="0" destOrd="0" presId="urn:microsoft.com/office/officeart/2005/8/layout/vList2"/>
    <dgm:cxn modelId="{CE669B84-0F47-4F8E-8094-97DD655A5FF7}" srcId="{A6F136BC-8CEA-4024-8C47-ACD4CDBA57FB}" destId="{755A59A7-692D-4966-99C0-00A7EDE92D03}" srcOrd="2" destOrd="0" parTransId="{72F60966-969F-4AF6-81F1-EE46E0418F33}" sibTransId="{1B19B5E3-ED3B-47EB-9570-A2DE4E23BB18}"/>
    <dgm:cxn modelId="{3A4A08A9-B528-6D43-8567-A24EC661F8DF}" type="presOf" srcId="{506BE9D2-9B20-48E6-AAD7-E514CCA645E1}" destId="{77A653A4-1716-014C-A982-6384ACDD32E8}" srcOrd="0" destOrd="0" presId="urn:microsoft.com/office/officeart/2005/8/layout/vList2"/>
    <dgm:cxn modelId="{725480B5-4CBD-4C71-B1A8-A576A355ECEB}" srcId="{A6F136BC-8CEA-4024-8C47-ACD4CDBA57FB}" destId="{481B3072-52B0-4D7F-AB73-6519632625AD}" srcOrd="3" destOrd="0" parTransId="{FD865BBD-29BB-487F-BECF-5D95E3F7B5FB}" sibTransId="{F3AD7F04-0248-4A83-BF8F-BEF326AF9FDF}"/>
    <dgm:cxn modelId="{476A9BBF-BA63-2F47-A205-BD54055583B6}" type="presOf" srcId="{755A59A7-692D-4966-99C0-00A7EDE92D03}" destId="{7FC2C128-6930-F648-97F2-2D0790B6774D}" srcOrd="0" destOrd="0" presId="urn:microsoft.com/office/officeart/2005/8/layout/vList2"/>
    <dgm:cxn modelId="{9197FDCF-63DE-884B-BBC2-398288357B27}" type="presOf" srcId="{2B7BFB22-45DF-4852-8E1A-9980DD4CDCBC}" destId="{38A8821A-70A6-1140-8A05-3ACD163E2D7D}" srcOrd="0" destOrd="0" presId="urn:microsoft.com/office/officeart/2005/8/layout/vList2"/>
    <dgm:cxn modelId="{B6BF07DD-36FA-49C1-80EF-CCAE805A24F7}" srcId="{A6F136BC-8CEA-4024-8C47-ACD4CDBA57FB}" destId="{2B7BFB22-45DF-4852-8E1A-9980DD4CDCBC}" srcOrd="5" destOrd="0" parTransId="{C28ADF48-D9CA-4D71-A86E-BF3A2729CA2E}" sibTransId="{5F90A51E-AFAF-4147-BF29-498964D3C40A}"/>
    <dgm:cxn modelId="{DF9747E8-77D2-4F65-A377-13AFE58DE54B}" srcId="{A6F136BC-8CEA-4024-8C47-ACD4CDBA57FB}" destId="{27A9F1BE-9140-4B58-9B95-7CA4CAF25DAD}" srcOrd="1" destOrd="0" parTransId="{71D3E15E-5ABA-4BEF-8E99-37E3E2CAD4B0}" sibTransId="{767041B8-581C-431E-9BC9-5FE4827465D6}"/>
    <dgm:cxn modelId="{1E28B183-5A2E-FB42-B6FF-36EDC6087DFD}" type="presParOf" srcId="{A9666AE5-429F-3D44-898C-D81BAD51E86A}" destId="{FF8CC154-B657-694F-8D94-FB8A4DF7F761}" srcOrd="0" destOrd="0" presId="urn:microsoft.com/office/officeart/2005/8/layout/vList2"/>
    <dgm:cxn modelId="{A5E981EA-685A-9E4B-AEBE-C416AB572CD9}" type="presParOf" srcId="{A9666AE5-429F-3D44-898C-D81BAD51E86A}" destId="{63271725-9C3B-164C-8D25-AAFA11ECC3FE}" srcOrd="1" destOrd="0" presId="urn:microsoft.com/office/officeart/2005/8/layout/vList2"/>
    <dgm:cxn modelId="{BF87C7B0-9C66-E247-9FA9-76F33940A381}" type="presParOf" srcId="{A9666AE5-429F-3D44-898C-D81BAD51E86A}" destId="{15EF7190-17C7-F842-81B0-B5C412D2912C}" srcOrd="2" destOrd="0" presId="urn:microsoft.com/office/officeart/2005/8/layout/vList2"/>
    <dgm:cxn modelId="{02CAB0D2-EF95-E343-9EFD-13AA31F1DBC8}" type="presParOf" srcId="{A9666AE5-429F-3D44-898C-D81BAD51E86A}" destId="{5F09EB6F-0D4D-9349-8BE8-1FEB6022D0BD}" srcOrd="3" destOrd="0" presId="urn:microsoft.com/office/officeart/2005/8/layout/vList2"/>
    <dgm:cxn modelId="{2A8F4436-961A-C643-B073-C893FD7AF8E8}" type="presParOf" srcId="{A9666AE5-429F-3D44-898C-D81BAD51E86A}" destId="{7FC2C128-6930-F648-97F2-2D0790B6774D}" srcOrd="4" destOrd="0" presId="urn:microsoft.com/office/officeart/2005/8/layout/vList2"/>
    <dgm:cxn modelId="{53EC0518-D3CA-9548-A45C-302FF6628547}" type="presParOf" srcId="{A9666AE5-429F-3D44-898C-D81BAD51E86A}" destId="{47D0719A-AACE-D640-9245-43C992CAF76E}" srcOrd="5" destOrd="0" presId="urn:microsoft.com/office/officeart/2005/8/layout/vList2"/>
    <dgm:cxn modelId="{23F0ED53-E726-A941-A406-F6D4B0B4F24A}" type="presParOf" srcId="{A9666AE5-429F-3D44-898C-D81BAD51E86A}" destId="{7FF19EC5-6B86-B942-959E-3DA1307A5D47}" srcOrd="6" destOrd="0" presId="urn:microsoft.com/office/officeart/2005/8/layout/vList2"/>
    <dgm:cxn modelId="{5CA5A69F-6A20-594D-B727-F3D059527165}" type="presParOf" srcId="{A9666AE5-429F-3D44-898C-D81BAD51E86A}" destId="{0A843484-6514-164A-B6EB-10574AB491AA}" srcOrd="7" destOrd="0" presId="urn:microsoft.com/office/officeart/2005/8/layout/vList2"/>
    <dgm:cxn modelId="{C8182322-0DB1-5F43-A9CD-43DF82915BC1}" type="presParOf" srcId="{A9666AE5-429F-3D44-898C-D81BAD51E86A}" destId="{77A653A4-1716-014C-A982-6384ACDD32E8}" srcOrd="8" destOrd="0" presId="urn:microsoft.com/office/officeart/2005/8/layout/vList2"/>
    <dgm:cxn modelId="{D02C3D33-E480-724F-8156-C8340EC60F29}" type="presParOf" srcId="{A9666AE5-429F-3D44-898C-D81BAD51E86A}" destId="{18506410-5D51-6A43-97E2-06A241A76889}" srcOrd="9" destOrd="0" presId="urn:microsoft.com/office/officeart/2005/8/layout/vList2"/>
    <dgm:cxn modelId="{78A238EB-79B6-1C40-8A6A-11F1324373FD}" type="presParOf" srcId="{A9666AE5-429F-3D44-898C-D81BAD51E86A}" destId="{38A8821A-70A6-1140-8A05-3ACD163E2D7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69340F-DED7-4ECB-9189-F42AF311EE2F}" type="doc">
      <dgm:prSet loTypeId="urn:microsoft.com/office/officeart/2005/8/layout/arrow3" loCatId="relationship" qsTypeId="urn:microsoft.com/office/officeart/2005/8/quickstyle/simple5" qsCatId="simple" csTypeId="urn:microsoft.com/office/officeart/2005/8/colors/colorful4" csCatId="colorful" phldr="1"/>
      <dgm:spPr/>
      <dgm:t>
        <a:bodyPr/>
        <a:lstStyle/>
        <a:p>
          <a:endParaRPr lang="en-GB"/>
        </a:p>
      </dgm:t>
    </dgm:pt>
    <dgm:pt modelId="{53212CEB-BBF2-43BF-A521-E4FC43571AE8}">
      <dgm:prSet phldrT="[Text]" custT="1"/>
      <dgm:spPr/>
      <dgm:t>
        <a:bodyPr/>
        <a:lstStyle/>
        <a:p>
          <a:r>
            <a:rPr lang="en-GB" sz="2800" b="1" i="1" dirty="0">
              <a:solidFill>
                <a:srgbClr val="7030A0"/>
              </a:solidFill>
            </a:rPr>
            <a:t>Methodology</a:t>
          </a:r>
          <a:r>
            <a:rPr lang="en-GB" sz="2800" dirty="0"/>
            <a:t> – overarching strategy and rationale of your research project – a study of the methods, theories and principles </a:t>
          </a:r>
        </a:p>
      </dgm:t>
    </dgm:pt>
    <dgm:pt modelId="{932F92B2-7CF8-4819-9669-82B142B37AFD}" type="parTrans" cxnId="{546A7C22-6DFB-4C64-98A4-0A75DE02312B}">
      <dgm:prSet/>
      <dgm:spPr/>
      <dgm:t>
        <a:bodyPr/>
        <a:lstStyle/>
        <a:p>
          <a:endParaRPr lang="en-GB"/>
        </a:p>
      </dgm:t>
    </dgm:pt>
    <dgm:pt modelId="{C8891CDB-2669-4A11-92C3-6F360EB6A58F}" type="sibTrans" cxnId="{546A7C22-6DFB-4C64-98A4-0A75DE02312B}">
      <dgm:prSet/>
      <dgm:spPr/>
      <dgm:t>
        <a:bodyPr/>
        <a:lstStyle/>
        <a:p>
          <a:endParaRPr lang="en-GB"/>
        </a:p>
      </dgm:t>
    </dgm:pt>
    <dgm:pt modelId="{D881DC53-2206-49C5-A52E-FC5F7C496AE7}">
      <dgm:prSet phldrT="[Text]"/>
      <dgm:spPr/>
      <dgm:t>
        <a:bodyPr/>
        <a:lstStyle/>
        <a:p>
          <a:r>
            <a:rPr lang="en-GB" b="1" i="1" dirty="0">
              <a:solidFill>
                <a:srgbClr val="00B0F0"/>
              </a:solidFill>
            </a:rPr>
            <a:t>Methods </a:t>
          </a:r>
          <a:r>
            <a:rPr lang="en-GB" dirty="0"/>
            <a:t>– specific tools and procedures data use to collect and analyse </a:t>
          </a:r>
        </a:p>
      </dgm:t>
    </dgm:pt>
    <dgm:pt modelId="{C26C17CF-F474-4AD9-999C-CAD31A63C1B8}" type="parTrans" cxnId="{FDB54951-C0A3-458C-B464-C9AC9CA3F4BA}">
      <dgm:prSet/>
      <dgm:spPr/>
      <dgm:t>
        <a:bodyPr/>
        <a:lstStyle/>
        <a:p>
          <a:endParaRPr lang="en-GB"/>
        </a:p>
      </dgm:t>
    </dgm:pt>
    <dgm:pt modelId="{D929D6B8-9E2E-4193-8B9B-1422FA27ACDB}" type="sibTrans" cxnId="{FDB54951-C0A3-458C-B464-C9AC9CA3F4BA}">
      <dgm:prSet/>
      <dgm:spPr/>
      <dgm:t>
        <a:bodyPr/>
        <a:lstStyle/>
        <a:p>
          <a:endParaRPr lang="en-GB"/>
        </a:p>
      </dgm:t>
    </dgm:pt>
    <dgm:pt modelId="{8ACB5398-2826-4694-9C81-7AC7BB409680}" type="pres">
      <dgm:prSet presAssocID="{1F69340F-DED7-4ECB-9189-F42AF311EE2F}" presName="compositeShape" presStyleCnt="0">
        <dgm:presLayoutVars>
          <dgm:chMax val="2"/>
          <dgm:dir/>
          <dgm:resizeHandles val="exact"/>
        </dgm:presLayoutVars>
      </dgm:prSet>
      <dgm:spPr/>
    </dgm:pt>
    <dgm:pt modelId="{2374E69D-742A-4771-A9E4-2A7F32D59C3C}" type="pres">
      <dgm:prSet presAssocID="{1F69340F-DED7-4ECB-9189-F42AF311EE2F}" presName="divider" presStyleLbl="fgShp" presStyleIdx="0" presStyleCnt="1"/>
      <dgm:spPr/>
    </dgm:pt>
    <dgm:pt modelId="{BF5DB29D-2B17-46FB-B862-D0EB1136B569}" type="pres">
      <dgm:prSet presAssocID="{53212CEB-BBF2-43BF-A521-E4FC43571AE8}" presName="downArrow" presStyleLbl="node1" presStyleIdx="0" presStyleCnt="2"/>
      <dgm:spPr/>
    </dgm:pt>
    <dgm:pt modelId="{8F574908-3C0F-4FFE-91C4-02BFEFA3DA70}" type="pres">
      <dgm:prSet presAssocID="{53212CEB-BBF2-43BF-A521-E4FC43571AE8}" presName="downArrowText" presStyleLbl="revTx" presStyleIdx="0" presStyleCnt="2" custScaleX="177557" custLinFactNeighborX="8097">
        <dgm:presLayoutVars>
          <dgm:bulletEnabled val="1"/>
        </dgm:presLayoutVars>
      </dgm:prSet>
      <dgm:spPr/>
    </dgm:pt>
    <dgm:pt modelId="{B7163D13-FD51-46EC-801C-CB98E17DB749}" type="pres">
      <dgm:prSet presAssocID="{D881DC53-2206-49C5-A52E-FC5F7C496AE7}" presName="upArrow" presStyleLbl="node1" presStyleIdx="1" presStyleCnt="2"/>
      <dgm:spPr/>
    </dgm:pt>
    <dgm:pt modelId="{E0B70F6F-6FCD-4999-9EEB-B32DD26785CF}" type="pres">
      <dgm:prSet presAssocID="{D881DC53-2206-49C5-A52E-FC5F7C496AE7}" presName="upArrowText" presStyleLbl="revTx" presStyleIdx="1" presStyleCnt="2" custScaleX="153314">
        <dgm:presLayoutVars>
          <dgm:bulletEnabled val="1"/>
        </dgm:presLayoutVars>
      </dgm:prSet>
      <dgm:spPr/>
    </dgm:pt>
  </dgm:ptLst>
  <dgm:cxnLst>
    <dgm:cxn modelId="{546A7C22-6DFB-4C64-98A4-0A75DE02312B}" srcId="{1F69340F-DED7-4ECB-9189-F42AF311EE2F}" destId="{53212CEB-BBF2-43BF-A521-E4FC43571AE8}" srcOrd="0" destOrd="0" parTransId="{932F92B2-7CF8-4819-9669-82B142B37AFD}" sibTransId="{C8891CDB-2669-4A11-92C3-6F360EB6A58F}"/>
    <dgm:cxn modelId="{928C993C-7D54-4DBF-BE53-B32CDD4BCB6D}" type="presOf" srcId="{1F69340F-DED7-4ECB-9189-F42AF311EE2F}" destId="{8ACB5398-2826-4694-9C81-7AC7BB409680}" srcOrd="0" destOrd="0" presId="urn:microsoft.com/office/officeart/2005/8/layout/arrow3"/>
    <dgm:cxn modelId="{FDB54951-C0A3-458C-B464-C9AC9CA3F4BA}" srcId="{1F69340F-DED7-4ECB-9189-F42AF311EE2F}" destId="{D881DC53-2206-49C5-A52E-FC5F7C496AE7}" srcOrd="1" destOrd="0" parTransId="{C26C17CF-F474-4AD9-999C-CAD31A63C1B8}" sibTransId="{D929D6B8-9E2E-4193-8B9B-1422FA27ACDB}"/>
    <dgm:cxn modelId="{ECF57CA1-C187-4E17-831E-04F589EA26C8}" type="presOf" srcId="{53212CEB-BBF2-43BF-A521-E4FC43571AE8}" destId="{8F574908-3C0F-4FFE-91C4-02BFEFA3DA70}" srcOrd="0" destOrd="0" presId="urn:microsoft.com/office/officeart/2005/8/layout/arrow3"/>
    <dgm:cxn modelId="{2FDC68ED-457F-46AD-841C-D10249811C9F}" type="presOf" srcId="{D881DC53-2206-49C5-A52E-FC5F7C496AE7}" destId="{E0B70F6F-6FCD-4999-9EEB-B32DD26785CF}" srcOrd="0" destOrd="0" presId="urn:microsoft.com/office/officeart/2005/8/layout/arrow3"/>
    <dgm:cxn modelId="{4CE0B379-2EFA-4384-81DC-9D8EB7580644}" type="presParOf" srcId="{8ACB5398-2826-4694-9C81-7AC7BB409680}" destId="{2374E69D-742A-4771-A9E4-2A7F32D59C3C}" srcOrd="0" destOrd="0" presId="urn:microsoft.com/office/officeart/2005/8/layout/arrow3"/>
    <dgm:cxn modelId="{E971600A-651B-4523-A21A-1343419526C1}" type="presParOf" srcId="{8ACB5398-2826-4694-9C81-7AC7BB409680}" destId="{BF5DB29D-2B17-46FB-B862-D0EB1136B569}" srcOrd="1" destOrd="0" presId="urn:microsoft.com/office/officeart/2005/8/layout/arrow3"/>
    <dgm:cxn modelId="{5B2821C2-1F3C-4F54-AE0F-0F0F12D0768F}" type="presParOf" srcId="{8ACB5398-2826-4694-9C81-7AC7BB409680}" destId="{8F574908-3C0F-4FFE-91C4-02BFEFA3DA70}" srcOrd="2" destOrd="0" presId="urn:microsoft.com/office/officeart/2005/8/layout/arrow3"/>
    <dgm:cxn modelId="{8F8C350F-43D0-4681-AFC3-2C4844D8F064}" type="presParOf" srcId="{8ACB5398-2826-4694-9C81-7AC7BB409680}" destId="{B7163D13-FD51-46EC-801C-CB98E17DB749}" srcOrd="3" destOrd="0" presId="urn:microsoft.com/office/officeart/2005/8/layout/arrow3"/>
    <dgm:cxn modelId="{7454F4E4-DDC3-4F21-A3D7-0BD1339B76E6}" type="presParOf" srcId="{8ACB5398-2826-4694-9C81-7AC7BB409680}" destId="{E0B70F6F-6FCD-4999-9EEB-B32DD26785CF}"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36EB5C-4F5A-43D8-B91C-1432BB3950E1}"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B4AA55B2-57FE-4B30-8D93-EC58677C3FE0}">
      <dgm:prSet phldrT="[Text]"/>
      <dgm:spPr/>
      <dgm:t>
        <a:bodyPr/>
        <a:lstStyle/>
        <a:p>
          <a:r>
            <a:rPr lang="en-GB" dirty="0"/>
            <a:t>Qualitative v Quantitative data</a:t>
          </a:r>
        </a:p>
      </dgm:t>
    </dgm:pt>
    <dgm:pt modelId="{571D1D0A-055E-40BA-B706-ED09CA271B3A}" type="parTrans" cxnId="{4CF81EEC-E6D3-47FA-BE5D-678A14526E86}">
      <dgm:prSet/>
      <dgm:spPr/>
      <dgm:t>
        <a:bodyPr/>
        <a:lstStyle/>
        <a:p>
          <a:endParaRPr lang="en-GB"/>
        </a:p>
      </dgm:t>
    </dgm:pt>
    <dgm:pt modelId="{C318D7D3-081F-49B0-8B48-981EF15938B1}" type="sibTrans" cxnId="{4CF81EEC-E6D3-47FA-BE5D-678A14526E86}">
      <dgm:prSet/>
      <dgm:spPr/>
      <dgm:t>
        <a:bodyPr/>
        <a:lstStyle/>
        <a:p>
          <a:endParaRPr lang="en-GB"/>
        </a:p>
      </dgm:t>
    </dgm:pt>
    <dgm:pt modelId="{FF4B578B-C117-49D8-8FF0-82D17261C175}">
      <dgm:prSet phldrT="[Text]"/>
      <dgm:spPr/>
      <dgm:t>
        <a:bodyPr/>
        <a:lstStyle/>
        <a:p>
          <a:r>
            <a:rPr lang="en-GB" dirty="0"/>
            <a:t>Primary v Secondary data</a:t>
          </a:r>
        </a:p>
      </dgm:t>
    </dgm:pt>
    <dgm:pt modelId="{450BA118-5AE1-4A07-BBEA-E8D622AD48D0}" type="parTrans" cxnId="{85A2F306-95BF-4B68-8295-7433BCA1FB29}">
      <dgm:prSet/>
      <dgm:spPr/>
      <dgm:t>
        <a:bodyPr/>
        <a:lstStyle/>
        <a:p>
          <a:endParaRPr lang="en-GB"/>
        </a:p>
      </dgm:t>
    </dgm:pt>
    <dgm:pt modelId="{142D5813-3A2D-4E72-8014-1470FBC8E909}" type="sibTrans" cxnId="{85A2F306-95BF-4B68-8295-7433BCA1FB29}">
      <dgm:prSet/>
      <dgm:spPr/>
      <dgm:t>
        <a:bodyPr/>
        <a:lstStyle/>
        <a:p>
          <a:endParaRPr lang="en-GB"/>
        </a:p>
      </dgm:t>
    </dgm:pt>
    <dgm:pt modelId="{1E1159F1-483D-4354-BF5D-C08EE64F3330}">
      <dgm:prSet phldrT="[Text]"/>
      <dgm:spPr/>
      <dgm:t>
        <a:bodyPr/>
        <a:lstStyle/>
        <a:p>
          <a:r>
            <a:rPr lang="en-GB" dirty="0"/>
            <a:t>Descriptive v experimental data</a:t>
          </a:r>
        </a:p>
      </dgm:t>
    </dgm:pt>
    <dgm:pt modelId="{84F78C43-5D4C-43B3-B773-05F4841D4F99}" type="parTrans" cxnId="{611C6F2A-D416-44AF-AB3A-47AA0F84D035}">
      <dgm:prSet/>
      <dgm:spPr/>
      <dgm:t>
        <a:bodyPr/>
        <a:lstStyle/>
        <a:p>
          <a:endParaRPr lang="en-GB"/>
        </a:p>
      </dgm:t>
    </dgm:pt>
    <dgm:pt modelId="{57A60337-09C8-4D78-BA39-E6E4F019670B}" type="sibTrans" cxnId="{611C6F2A-D416-44AF-AB3A-47AA0F84D035}">
      <dgm:prSet/>
      <dgm:spPr/>
      <dgm:t>
        <a:bodyPr/>
        <a:lstStyle/>
        <a:p>
          <a:endParaRPr lang="en-GB"/>
        </a:p>
      </dgm:t>
    </dgm:pt>
    <dgm:pt modelId="{7FFEE06F-0D16-48C2-9BDA-10D0142EE5D0}" type="pres">
      <dgm:prSet presAssocID="{9136EB5C-4F5A-43D8-B91C-1432BB3950E1}" presName="linear" presStyleCnt="0">
        <dgm:presLayoutVars>
          <dgm:dir/>
          <dgm:animLvl val="lvl"/>
          <dgm:resizeHandles val="exact"/>
        </dgm:presLayoutVars>
      </dgm:prSet>
      <dgm:spPr/>
    </dgm:pt>
    <dgm:pt modelId="{68BBDF78-0935-4DCD-839C-49284DD6CB2D}" type="pres">
      <dgm:prSet presAssocID="{B4AA55B2-57FE-4B30-8D93-EC58677C3FE0}" presName="parentLin" presStyleCnt="0"/>
      <dgm:spPr/>
    </dgm:pt>
    <dgm:pt modelId="{0A6F6B6A-7E8F-4251-8536-533EFD5D8C2F}" type="pres">
      <dgm:prSet presAssocID="{B4AA55B2-57FE-4B30-8D93-EC58677C3FE0}" presName="parentLeftMargin" presStyleLbl="node1" presStyleIdx="0" presStyleCnt="3"/>
      <dgm:spPr/>
    </dgm:pt>
    <dgm:pt modelId="{AF0C2030-0231-4169-A931-5A72A725BDD1}" type="pres">
      <dgm:prSet presAssocID="{B4AA55B2-57FE-4B30-8D93-EC58677C3FE0}" presName="parentText" presStyleLbl="node1" presStyleIdx="0" presStyleCnt="3">
        <dgm:presLayoutVars>
          <dgm:chMax val="0"/>
          <dgm:bulletEnabled val="1"/>
        </dgm:presLayoutVars>
      </dgm:prSet>
      <dgm:spPr/>
    </dgm:pt>
    <dgm:pt modelId="{66D3FDAF-A6D5-4F25-B8E5-810422773FD6}" type="pres">
      <dgm:prSet presAssocID="{B4AA55B2-57FE-4B30-8D93-EC58677C3FE0}" presName="negativeSpace" presStyleCnt="0"/>
      <dgm:spPr/>
    </dgm:pt>
    <dgm:pt modelId="{0714AE74-9D85-4A59-B810-5AA17BDFDB5E}" type="pres">
      <dgm:prSet presAssocID="{B4AA55B2-57FE-4B30-8D93-EC58677C3FE0}" presName="childText" presStyleLbl="conFgAcc1" presStyleIdx="0" presStyleCnt="3">
        <dgm:presLayoutVars>
          <dgm:bulletEnabled val="1"/>
        </dgm:presLayoutVars>
      </dgm:prSet>
      <dgm:spPr/>
    </dgm:pt>
    <dgm:pt modelId="{3DD220B3-F1E1-4CDD-BB70-583E0862B795}" type="pres">
      <dgm:prSet presAssocID="{C318D7D3-081F-49B0-8B48-981EF15938B1}" presName="spaceBetweenRectangles" presStyleCnt="0"/>
      <dgm:spPr/>
    </dgm:pt>
    <dgm:pt modelId="{61804FA0-E551-4B7D-879E-2F2488CB8DAB}" type="pres">
      <dgm:prSet presAssocID="{FF4B578B-C117-49D8-8FF0-82D17261C175}" presName="parentLin" presStyleCnt="0"/>
      <dgm:spPr/>
    </dgm:pt>
    <dgm:pt modelId="{6A0D43AD-157B-4400-85C4-DC2BB2EDBD04}" type="pres">
      <dgm:prSet presAssocID="{FF4B578B-C117-49D8-8FF0-82D17261C175}" presName="parentLeftMargin" presStyleLbl="node1" presStyleIdx="0" presStyleCnt="3"/>
      <dgm:spPr/>
    </dgm:pt>
    <dgm:pt modelId="{7B3B643D-3A67-4C58-9C3C-1DA66DA67574}" type="pres">
      <dgm:prSet presAssocID="{FF4B578B-C117-49D8-8FF0-82D17261C175}" presName="parentText" presStyleLbl="node1" presStyleIdx="1" presStyleCnt="3">
        <dgm:presLayoutVars>
          <dgm:chMax val="0"/>
          <dgm:bulletEnabled val="1"/>
        </dgm:presLayoutVars>
      </dgm:prSet>
      <dgm:spPr/>
    </dgm:pt>
    <dgm:pt modelId="{79916F07-0223-44F9-B6D1-DD52263A5BD8}" type="pres">
      <dgm:prSet presAssocID="{FF4B578B-C117-49D8-8FF0-82D17261C175}" presName="negativeSpace" presStyleCnt="0"/>
      <dgm:spPr/>
    </dgm:pt>
    <dgm:pt modelId="{F7DD9EE3-4911-4AFE-B2AA-DC2836CD83C0}" type="pres">
      <dgm:prSet presAssocID="{FF4B578B-C117-49D8-8FF0-82D17261C175}" presName="childText" presStyleLbl="conFgAcc1" presStyleIdx="1" presStyleCnt="3">
        <dgm:presLayoutVars>
          <dgm:bulletEnabled val="1"/>
        </dgm:presLayoutVars>
      </dgm:prSet>
      <dgm:spPr/>
    </dgm:pt>
    <dgm:pt modelId="{CF9D80A1-382F-4F15-83D4-86375414EABF}" type="pres">
      <dgm:prSet presAssocID="{142D5813-3A2D-4E72-8014-1470FBC8E909}" presName="spaceBetweenRectangles" presStyleCnt="0"/>
      <dgm:spPr/>
    </dgm:pt>
    <dgm:pt modelId="{77F0BC56-401E-4B44-891A-994CB179797F}" type="pres">
      <dgm:prSet presAssocID="{1E1159F1-483D-4354-BF5D-C08EE64F3330}" presName="parentLin" presStyleCnt="0"/>
      <dgm:spPr/>
    </dgm:pt>
    <dgm:pt modelId="{089C0BA3-4002-4F1F-ADE2-97F5A72A16F6}" type="pres">
      <dgm:prSet presAssocID="{1E1159F1-483D-4354-BF5D-C08EE64F3330}" presName="parentLeftMargin" presStyleLbl="node1" presStyleIdx="1" presStyleCnt="3"/>
      <dgm:spPr/>
    </dgm:pt>
    <dgm:pt modelId="{EE02543C-1CC5-42FC-9D1A-9057598F5C21}" type="pres">
      <dgm:prSet presAssocID="{1E1159F1-483D-4354-BF5D-C08EE64F3330}" presName="parentText" presStyleLbl="node1" presStyleIdx="2" presStyleCnt="3">
        <dgm:presLayoutVars>
          <dgm:chMax val="0"/>
          <dgm:bulletEnabled val="1"/>
        </dgm:presLayoutVars>
      </dgm:prSet>
      <dgm:spPr/>
    </dgm:pt>
    <dgm:pt modelId="{E563AAAC-9B60-4B95-AC56-5DC2D7948DE4}" type="pres">
      <dgm:prSet presAssocID="{1E1159F1-483D-4354-BF5D-C08EE64F3330}" presName="negativeSpace" presStyleCnt="0"/>
      <dgm:spPr/>
    </dgm:pt>
    <dgm:pt modelId="{66AE0611-9581-4976-BD68-24351CE4761B}" type="pres">
      <dgm:prSet presAssocID="{1E1159F1-483D-4354-BF5D-C08EE64F3330}" presName="childText" presStyleLbl="conFgAcc1" presStyleIdx="2" presStyleCnt="3">
        <dgm:presLayoutVars>
          <dgm:bulletEnabled val="1"/>
        </dgm:presLayoutVars>
      </dgm:prSet>
      <dgm:spPr/>
    </dgm:pt>
  </dgm:ptLst>
  <dgm:cxnLst>
    <dgm:cxn modelId="{85A2F306-95BF-4B68-8295-7433BCA1FB29}" srcId="{9136EB5C-4F5A-43D8-B91C-1432BB3950E1}" destId="{FF4B578B-C117-49D8-8FF0-82D17261C175}" srcOrd="1" destOrd="0" parTransId="{450BA118-5AE1-4A07-BBEA-E8D622AD48D0}" sibTransId="{142D5813-3A2D-4E72-8014-1470FBC8E909}"/>
    <dgm:cxn modelId="{611C6F2A-D416-44AF-AB3A-47AA0F84D035}" srcId="{9136EB5C-4F5A-43D8-B91C-1432BB3950E1}" destId="{1E1159F1-483D-4354-BF5D-C08EE64F3330}" srcOrd="2" destOrd="0" parTransId="{84F78C43-5D4C-43B3-B773-05F4841D4F99}" sibTransId="{57A60337-09C8-4D78-BA39-E6E4F019670B}"/>
    <dgm:cxn modelId="{F606452C-6D9E-468A-BC6B-ACA235F7E11F}" type="presOf" srcId="{9136EB5C-4F5A-43D8-B91C-1432BB3950E1}" destId="{7FFEE06F-0D16-48C2-9BDA-10D0142EE5D0}" srcOrd="0" destOrd="0" presId="urn:microsoft.com/office/officeart/2005/8/layout/list1"/>
    <dgm:cxn modelId="{185B1D3A-8A37-4969-8079-2FD42ED1E86A}" type="presOf" srcId="{FF4B578B-C117-49D8-8FF0-82D17261C175}" destId="{6A0D43AD-157B-4400-85C4-DC2BB2EDBD04}" srcOrd="0" destOrd="0" presId="urn:microsoft.com/office/officeart/2005/8/layout/list1"/>
    <dgm:cxn modelId="{80FFE154-DAFD-4146-BA2A-4750EE9215EB}" type="presOf" srcId="{FF4B578B-C117-49D8-8FF0-82D17261C175}" destId="{7B3B643D-3A67-4C58-9C3C-1DA66DA67574}" srcOrd="1" destOrd="0" presId="urn:microsoft.com/office/officeart/2005/8/layout/list1"/>
    <dgm:cxn modelId="{D9377E8B-43D3-4FFD-A1A3-74FADF7524F1}" type="presOf" srcId="{B4AA55B2-57FE-4B30-8D93-EC58677C3FE0}" destId="{0A6F6B6A-7E8F-4251-8536-533EFD5D8C2F}" srcOrd="0" destOrd="0" presId="urn:microsoft.com/office/officeart/2005/8/layout/list1"/>
    <dgm:cxn modelId="{BD2054CE-959C-498E-A47D-B4F1B6BA51FB}" type="presOf" srcId="{1E1159F1-483D-4354-BF5D-C08EE64F3330}" destId="{EE02543C-1CC5-42FC-9D1A-9057598F5C21}" srcOrd="1" destOrd="0" presId="urn:microsoft.com/office/officeart/2005/8/layout/list1"/>
    <dgm:cxn modelId="{94F69CE0-356A-49D3-8044-F3026839F09C}" type="presOf" srcId="{1E1159F1-483D-4354-BF5D-C08EE64F3330}" destId="{089C0BA3-4002-4F1F-ADE2-97F5A72A16F6}" srcOrd="0" destOrd="0" presId="urn:microsoft.com/office/officeart/2005/8/layout/list1"/>
    <dgm:cxn modelId="{411817E8-B61E-48CF-AD95-F1D05B941338}" type="presOf" srcId="{B4AA55B2-57FE-4B30-8D93-EC58677C3FE0}" destId="{AF0C2030-0231-4169-A931-5A72A725BDD1}" srcOrd="1" destOrd="0" presId="urn:microsoft.com/office/officeart/2005/8/layout/list1"/>
    <dgm:cxn modelId="{4CF81EEC-E6D3-47FA-BE5D-678A14526E86}" srcId="{9136EB5C-4F5A-43D8-B91C-1432BB3950E1}" destId="{B4AA55B2-57FE-4B30-8D93-EC58677C3FE0}" srcOrd="0" destOrd="0" parTransId="{571D1D0A-055E-40BA-B706-ED09CA271B3A}" sibTransId="{C318D7D3-081F-49B0-8B48-981EF15938B1}"/>
    <dgm:cxn modelId="{934F5084-BA29-41E1-BD26-54952E129BE2}" type="presParOf" srcId="{7FFEE06F-0D16-48C2-9BDA-10D0142EE5D0}" destId="{68BBDF78-0935-4DCD-839C-49284DD6CB2D}" srcOrd="0" destOrd="0" presId="urn:microsoft.com/office/officeart/2005/8/layout/list1"/>
    <dgm:cxn modelId="{EBA714BA-99D8-4A0B-BC58-3B1E888113B2}" type="presParOf" srcId="{68BBDF78-0935-4DCD-839C-49284DD6CB2D}" destId="{0A6F6B6A-7E8F-4251-8536-533EFD5D8C2F}" srcOrd="0" destOrd="0" presId="urn:microsoft.com/office/officeart/2005/8/layout/list1"/>
    <dgm:cxn modelId="{0BBB03E1-46BE-4487-B73A-001ACC84E825}" type="presParOf" srcId="{68BBDF78-0935-4DCD-839C-49284DD6CB2D}" destId="{AF0C2030-0231-4169-A931-5A72A725BDD1}" srcOrd="1" destOrd="0" presId="urn:microsoft.com/office/officeart/2005/8/layout/list1"/>
    <dgm:cxn modelId="{48DAAA68-8C6C-4A87-B84E-26AB3699EFE2}" type="presParOf" srcId="{7FFEE06F-0D16-48C2-9BDA-10D0142EE5D0}" destId="{66D3FDAF-A6D5-4F25-B8E5-810422773FD6}" srcOrd="1" destOrd="0" presId="urn:microsoft.com/office/officeart/2005/8/layout/list1"/>
    <dgm:cxn modelId="{BA4C4603-2683-4189-96E7-F88A27503A98}" type="presParOf" srcId="{7FFEE06F-0D16-48C2-9BDA-10D0142EE5D0}" destId="{0714AE74-9D85-4A59-B810-5AA17BDFDB5E}" srcOrd="2" destOrd="0" presId="urn:microsoft.com/office/officeart/2005/8/layout/list1"/>
    <dgm:cxn modelId="{604933EA-98F1-4F4F-B410-639A2C4F304F}" type="presParOf" srcId="{7FFEE06F-0D16-48C2-9BDA-10D0142EE5D0}" destId="{3DD220B3-F1E1-4CDD-BB70-583E0862B795}" srcOrd="3" destOrd="0" presId="urn:microsoft.com/office/officeart/2005/8/layout/list1"/>
    <dgm:cxn modelId="{474655FE-CA7F-4DB8-BADB-27360B568BA3}" type="presParOf" srcId="{7FFEE06F-0D16-48C2-9BDA-10D0142EE5D0}" destId="{61804FA0-E551-4B7D-879E-2F2488CB8DAB}" srcOrd="4" destOrd="0" presId="urn:microsoft.com/office/officeart/2005/8/layout/list1"/>
    <dgm:cxn modelId="{2A2740A0-F7A4-4A55-B0BF-E97F10C8509D}" type="presParOf" srcId="{61804FA0-E551-4B7D-879E-2F2488CB8DAB}" destId="{6A0D43AD-157B-4400-85C4-DC2BB2EDBD04}" srcOrd="0" destOrd="0" presId="urn:microsoft.com/office/officeart/2005/8/layout/list1"/>
    <dgm:cxn modelId="{658E5C53-1A20-47E4-9C34-83CEA32E485F}" type="presParOf" srcId="{61804FA0-E551-4B7D-879E-2F2488CB8DAB}" destId="{7B3B643D-3A67-4C58-9C3C-1DA66DA67574}" srcOrd="1" destOrd="0" presId="urn:microsoft.com/office/officeart/2005/8/layout/list1"/>
    <dgm:cxn modelId="{0C3A4195-E020-4387-8BF0-F32E7B3ECFE9}" type="presParOf" srcId="{7FFEE06F-0D16-48C2-9BDA-10D0142EE5D0}" destId="{79916F07-0223-44F9-B6D1-DD52263A5BD8}" srcOrd="5" destOrd="0" presId="urn:microsoft.com/office/officeart/2005/8/layout/list1"/>
    <dgm:cxn modelId="{5B4ACE0E-D09D-4549-BBA8-5EFDFCABA3CC}" type="presParOf" srcId="{7FFEE06F-0D16-48C2-9BDA-10D0142EE5D0}" destId="{F7DD9EE3-4911-4AFE-B2AA-DC2836CD83C0}" srcOrd="6" destOrd="0" presId="urn:microsoft.com/office/officeart/2005/8/layout/list1"/>
    <dgm:cxn modelId="{07ED2DC2-70A3-4702-B47D-76CF9D73F8BD}" type="presParOf" srcId="{7FFEE06F-0D16-48C2-9BDA-10D0142EE5D0}" destId="{CF9D80A1-382F-4F15-83D4-86375414EABF}" srcOrd="7" destOrd="0" presId="urn:microsoft.com/office/officeart/2005/8/layout/list1"/>
    <dgm:cxn modelId="{8A477897-E228-474C-BB6D-21D407ECDC54}" type="presParOf" srcId="{7FFEE06F-0D16-48C2-9BDA-10D0142EE5D0}" destId="{77F0BC56-401E-4B44-891A-994CB179797F}" srcOrd="8" destOrd="0" presId="urn:microsoft.com/office/officeart/2005/8/layout/list1"/>
    <dgm:cxn modelId="{91FE5778-AB04-4AD8-8336-BD23CC5F1609}" type="presParOf" srcId="{77F0BC56-401E-4B44-891A-994CB179797F}" destId="{089C0BA3-4002-4F1F-ADE2-97F5A72A16F6}" srcOrd="0" destOrd="0" presId="urn:microsoft.com/office/officeart/2005/8/layout/list1"/>
    <dgm:cxn modelId="{913D2D74-AE5C-482F-88BD-A144E2FFA01B}" type="presParOf" srcId="{77F0BC56-401E-4B44-891A-994CB179797F}" destId="{EE02543C-1CC5-42FC-9D1A-9057598F5C21}" srcOrd="1" destOrd="0" presId="urn:microsoft.com/office/officeart/2005/8/layout/list1"/>
    <dgm:cxn modelId="{3A5BAA40-37B7-440B-AC1F-1895C2F4EAF7}" type="presParOf" srcId="{7FFEE06F-0D16-48C2-9BDA-10D0142EE5D0}" destId="{E563AAAC-9B60-4B95-AC56-5DC2D7948DE4}" srcOrd="9" destOrd="0" presId="urn:microsoft.com/office/officeart/2005/8/layout/list1"/>
    <dgm:cxn modelId="{D7961296-BA63-4BBF-BC7C-F504A2B27470}" type="presParOf" srcId="{7FFEE06F-0D16-48C2-9BDA-10D0142EE5D0}" destId="{66AE0611-9581-4976-BD68-24351CE4761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633498-21BF-4DCF-B15F-289191F764CF}" type="doc">
      <dgm:prSet loTypeId="urn:microsoft.com/office/officeart/2005/8/layout/hProcess9" loCatId="process" qsTypeId="urn:microsoft.com/office/officeart/2005/8/quickstyle/simple1" qsCatId="simple" csTypeId="urn:microsoft.com/office/officeart/2005/8/colors/colorful4" csCatId="colorful" phldr="1"/>
      <dgm:spPr/>
    </dgm:pt>
    <dgm:pt modelId="{FA1BDB5D-4E5E-4484-99A1-D6E7F96A30B5}">
      <dgm:prSet phldrT="[Text]"/>
      <dgm:spPr/>
      <dgm:t>
        <a:bodyPr/>
        <a:lstStyle/>
        <a:p>
          <a:r>
            <a:rPr lang="en-GB" dirty="0"/>
            <a:t>Statistical analysis</a:t>
          </a:r>
        </a:p>
      </dgm:t>
    </dgm:pt>
    <dgm:pt modelId="{142D66D3-A784-4E71-95AE-C7A892274795}" type="parTrans" cxnId="{29B34085-3B8B-41D9-BC26-77333114AC89}">
      <dgm:prSet/>
      <dgm:spPr/>
      <dgm:t>
        <a:bodyPr/>
        <a:lstStyle/>
        <a:p>
          <a:endParaRPr lang="en-GB"/>
        </a:p>
      </dgm:t>
    </dgm:pt>
    <dgm:pt modelId="{488F28B1-F566-448D-A435-A9D52880FABD}" type="sibTrans" cxnId="{29B34085-3B8B-41D9-BC26-77333114AC89}">
      <dgm:prSet/>
      <dgm:spPr/>
      <dgm:t>
        <a:bodyPr/>
        <a:lstStyle/>
        <a:p>
          <a:endParaRPr lang="en-GB"/>
        </a:p>
      </dgm:t>
    </dgm:pt>
    <dgm:pt modelId="{08B84B91-C2A2-40C3-9D57-72F63582DA0C}">
      <dgm:prSet phldrT="[Text]"/>
      <dgm:spPr/>
      <dgm:t>
        <a:bodyPr/>
        <a:lstStyle/>
        <a:p>
          <a:r>
            <a:rPr lang="en-GB" dirty="0"/>
            <a:t>Meta-analysis</a:t>
          </a:r>
        </a:p>
      </dgm:t>
    </dgm:pt>
    <dgm:pt modelId="{73425713-2193-4860-99AD-C076C05C5052}" type="parTrans" cxnId="{E10648EF-4C47-43AD-81C9-FAE48A47E9E3}">
      <dgm:prSet/>
      <dgm:spPr/>
      <dgm:t>
        <a:bodyPr/>
        <a:lstStyle/>
        <a:p>
          <a:endParaRPr lang="en-GB"/>
        </a:p>
      </dgm:t>
    </dgm:pt>
    <dgm:pt modelId="{6DD65272-DBBF-40B5-9C34-5C924A686B10}" type="sibTrans" cxnId="{E10648EF-4C47-43AD-81C9-FAE48A47E9E3}">
      <dgm:prSet/>
      <dgm:spPr/>
      <dgm:t>
        <a:bodyPr/>
        <a:lstStyle/>
        <a:p>
          <a:endParaRPr lang="en-GB"/>
        </a:p>
      </dgm:t>
    </dgm:pt>
    <dgm:pt modelId="{EF7669AC-1E4E-47BA-8E8B-381AD226C606}">
      <dgm:prSet phldrT="[Text]"/>
      <dgm:spPr/>
      <dgm:t>
        <a:bodyPr/>
        <a:lstStyle/>
        <a:p>
          <a:r>
            <a:rPr lang="en-GB" dirty="0"/>
            <a:t>Thematic analysis</a:t>
          </a:r>
        </a:p>
      </dgm:t>
    </dgm:pt>
    <dgm:pt modelId="{7FB97386-918B-4BE7-8BCB-74108142BBAF}" type="parTrans" cxnId="{2E7C0870-23D4-4769-AEDB-82E773FA4F0C}">
      <dgm:prSet/>
      <dgm:spPr/>
      <dgm:t>
        <a:bodyPr/>
        <a:lstStyle/>
        <a:p>
          <a:endParaRPr lang="en-GB"/>
        </a:p>
      </dgm:t>
    </dgm:pt>
    <dgm:pt modelId="{2E957AF9-56DD-4F7A-A0AE-173B622BCCCF}" type="sibTrans" cxnId="{2E7C0870-23D4-4769-AEDB-82E773FA4F0C}">
      <dgm:prSet/>
      <dgm:spPr/>
      <dgm:t>
        <a:bodyPr/>
        <a:lstStyle/>
        <a:p>
          <a:endParaRPr lang="en-GB"/>
        </a:p>
      </dgm:t>
    </dgm:pt>
    <dgm:pt modelId="{C3616AD2-F241-4CF5-9885-D102DD7ACCA8}">
      <dgm:prSet/>
      <dgm:spPr/>
      <dgm:t>
        <a:bodyPr/>
        <a:lstStyle/>
        <a:p>
          <a:r>
            <a:rPr lang="en-GB" dirty="0"/>
            <a:t>Content analysis</a:t>
          </a:r>
        </a:p>
      </dgm:t>
    </dgm:pt>
    <dgm:pt modelId="{44B2A61C-46DC-41DE-8FD2-03CE913AABBA}" type="parTrans" cxnId="{DD751264-284F-4582-9BD6-9CBB8028711E}">
      <dgm:prSet/>
      <dgm:spPr/>
      <dgm:t>
        <a:bodyPr/>
        <a:lstStyle/>
        <a:p>
          <a:endParaRPr lang="en-GB"/>
        </a:p>
      </dgm:t>
    </dgm:pt>
    <dgm:pt modelId="{89CE95EB-FF75-4F23-8312-8DABC0CF568B}" type="sibTrans" cxnId="{DD751264-284F-4582-9BD6-9CBB8028711E}">
      <dgm:prSet/>
      <dgm:spPr/>
      <dgm:t>
        <a:bodyPr/>
        <a:lstStyle/>
        <a:p>
          <a:endParaRPr lang="en-GB"/>
        </a:p>
      </dgm:t>
    </dgm:pt>
    <dgm:pt modelId="{417D76F9-E512-407B-8B1A-7DE14F6CEC29}" type="pres">
      <dgm:prSet presAssocID="{72633498-21BF-4DCF-B15F-289191F764CF}" presName="CompostProcess" presStyleCnt="0">
        <dgm:presLayoutVars>
          <dgm:dir/>
          <dgm:resizeHandles val="exact"/>
        </dgm:presLayoutVars>
      </dgm:prSet>
      <dgm:spPr/>
    </dgm:pt>
    <dgm:pt modelId="{622383A3-2F0E-454E-8645-D3337CA3350B}" type="pres">
      <dgm:prSet presAssocID="{72633498-21BF-4DCF-B15F-289191F764CF}" presName="arrow" presStyleLbl="bgShp" presStyleIdx="0" presStyleCnt="1"/>
      <dgm:spPr/>
    </dgm:pt>
    <dgm:pt modelId="{409D74F5-1281-4566-83AF-656EE6B23C38}" type="pres">
      <dgm:prSet presAssocID="{72633498-21BF-4DCF-B15F-289191F764CF}" presName="linearProcess" presStyleCnt="0"/>
      <dgm:spPr/>
    </dgm:pt>
    <dgm:pt modelId="{0F1F0FD0-68B3-4D20-9B84-F0B5867205AC}" type="pres">
      <dgm:prSet presAssocID="{FA1BDB5D-4E5E-4484-99A1-D6E7F96A30B5}" presName="textNode" presStyleLbl="node1" presStyleIdx="0" presStyleCnt="4">
        <dgm:presLayoutVars>
          <dgm:bulletEnabled val="1"/>
        </dgm:presLayoutVars>
      </dgm:prSet>
      <dgm:spPr/>
    </dgm:pt>
    <dgm:pt modelId="{1F98BD25-D3B6-40E5-A411-F7B1930CB4A1}" type="pres">
      <dgm:prSet presAssocID="{488F28B1-F566-448D-A435-A9D52880FABD}" presName="sibTrans" presStyleCnt="0"/>
      <dgm:spPr/>
    </dgm:pt>
    <dgm:pt modelId="{6B9C864A-8034-4657-8803-0D010AD5ABC9}" type="pres">
      <dgm:prSet presAssocID="{08B84B91-C2A2-40C3-9D57-72F63582DA0C}" presName="textNode" presStyleLbl="node1" presStyleIdx="1" presStyleCnt="4">
        <dgm:presLayoutVars>
          <dgm:bulletEnabled val="1"/>
        </dgm:presLayoutVars>
      </dgm:prSet>
      <dgm:spPr/>
    </dgm:pt>
    <dgm:pt modelId="{B3D3C526-89A1-49D5-B220-62987DA81346}" type="pres">
      <dgm:prSet presAssocID="{6DD65272-DBBF-40B5-9C34-5C924A686B10}" presName="sibTrans" presStyleCnt="0"/>
      <dgm:spPr/>
    </dgm:pt>
    <dgm:pt modelId="{B49448E7-CE79-4237-AB61-85735FF4AEF3}" type="pres">
      <dgm:prSet presAssocID="{EF7669AC-1E4E-47BA-8E8B-381AD226C606}" presName="textNode" presStyleLbl="node1" presStyleIdx="2" presStyleCnt="4">
        <dgm:presLayoutVars>
          <dgm:bulletEnabled val="1"/>
        </dgm:presLayoutVars>
      </dgm:prSet>
      <dgm:spPr/>
    </dgm:pt>
    <dgm:pt modelId="{05A399AE-80A1-4508-A8AB-560DC1A3EF69}" type="pres">
      <dgm:prSet presAssocID="{2E957AF9-56DD-4F7A-A0AE-173B622BCCCF}" presName="sibTrans" presStyleCnt="0"/>
      <dgm:spPr/>
    </dgm:pt>
    <dgm:pt modelId="{0BA47B3E-59A7-4DAE-A818-98B1C5D1381D}" type="pres">
      <dgm:prSet presAssocID="{C3616AD2-F241-4CF5-9885-D102DD7ACCA8}" presName="textNode" presStyleLbl="node1" presStyleIdx="3" presStyleCnt="4">
        <dgm:presLayoutVars>
          <dgm:bulletEnabled val="1"/>
        </dgm:presLayoutVars>
      </dgm:prSet>
      <dgm:spPr/>
    </dgm:pt>
  </dgm:ptLst>
  <dgm:cxnLst>
    <dgm:cxn modelId="{DD751264-284F-4582-9BD6-9CBB8028711E}" srcId="{72633498-21BF-4DCF-B15F-289191F764CF}" destId="{C3616AD2-F241-4CF5-9885-D102DD7ACCA8}" srcOrd="3" destOrd="0" parTransId="{44B2A61C-46DC-41DE-8FD2-03CE913AABBA}" sibTransId="{89CE95EB-FF75-4F23-8312-8DABC0CF568B}"/>
    <dgm:cxn modelId="{112CF54D-CF63-4359-834B-C4CA8C344AC6}" type="presOf" srcId="{EF7669AC-1E4E-47BA-8E8B-381AD226C606}" destId="{B49448E7-CE79-4237-AB61-85735FF4AEF3}" srcOrd="0" destOrd="0" presId="urn:microsoft.com/office/officeart/2005/8/layout/hProcess9"/>
    <dgm:cxn modelId="{2E7C0870-23D4-4769-AEDB-82E773FA4F0C}" srcId="{72633498-21BF-4DCF-B15F-289191F764CF}" destId="{EF7669AC-1E4E-47BA-8E8B-381AD226C606}" srcOrd="2" destOrd="0" parTransId="{7FB97386-918B-4BE7-8BCB-74108142BBAF}" sibTransId="{2E957AF9-56DD-4F7A-A0AE-173B622BCCCF}"/>
    <dgm:cxn modelId="{29B34085-3B8B-41D9-BC26-77333114AC89}" srcId="{72633498-21BF-4DCF-B15F-289191F764CF}" destId="{FA1BDB5D-4E5E-4484-99A1-D6E7F96A30B5}" srcOrd="0" destOrd="0" parTransId="{142D66D3-A784-4E71-95AE-C7A892274795}" sibTransId="{488F28B1-F566-448D-A435-A9D52880FABD}"/>
    <dgm:cxn modelId="{84AA02A0-39B8-4F47-9E68-397544C4203D}" type="presOf" srcId="{08B84B91-C2A2-40C3-9D57-72F63582DA0C}" destId="{6B9C864A-8034-4657-8803-0D010AD5ABC9}" srcOrd="0" destOrd="0" presId="urn:microsoft.com/office/officeart/2005/8/layout/hProcess9"/>
    <dgm:cxn modelId="{D43B6AA4-4DB0-4AC9-837B-65322635E92F}" type="presOf" srcId="{72633498-21BF-4DCF-B15F-289191F764CF}" destId="{417D76F9-E512-407B-8B1A-7DE14F6CEC29}" srcOrd="0" destOrd="0" presId="urn:microsoft.com/office/officeart/2005/8/layout/hProcess9"/>
    <dgm:cxn modelId="{9F7A10D6-95F6-4895-976C-AD9B6CE02CBF}" type="presOf" srcId="{C3616AD2-F241-4CF5-9885-D102DD7ACCA8}" destId="{0BA47B3E-59A7-4DAE-A818-98B1C5D1381D}" srcOrd="0" destOrd="0" presId="urn:microsoft.com/office/officeart/2005/8/layout/hProcess9"/>
    <dgm:cxn modelId="{945CF6E0-8B91-4681-93EC-D2F800342A6A}" type="presOf" srcId="{FA1BDB5D-4E5E-4484-99A1-D6E7F96A30B5}" destId="{0F1F0FD0-68B3-4D20-9B84-F0B5867205AC}" srcOrd="0" destOrd="0" presId="urn:microsoft.com/office/officeart/2005/8/layout/hProcess9"/>
    <dgm:cxn modelId="{E10648EF-4C47-43AD-81C9-FAE48A47E9E3}" srcId="{72633498-21BF-4DCF-B15F-289191F764CF}" destId="{08B84B91-C2A2-40C3-9D57-72F63582DA0C}" srcOrd="1" destOrd="0" parTransId="{73425713-2193-4860-99AD-C076C05C5052}" sibTransId="{6DD65272-DBBF-40B5-9C34-5C924A686B10}"/>
    <dgm:cxn modelId="{4565DB07-F015-4FC8-8212-1CF82E79D810}" type="presParOf" srcId="{417D76F9-E512-407B-8B1A-7DE14F6CEC29}" destId="{622383A3-2F0E-454E-8645-D3337CA3350B}" srcOrd="0" destOrd="0" presId="urn:microsoft.com/office/officeart/2005/8/layout/hProcess9"/>
    <dgm:cxn modelId="{5D8FCB74-1470-4F40-959F-6951B0C236E0}" type="presParOf" srcId="{417D76F9-E512-407B-8B1A-7DE14F6CEC29}" destId="{409D74F5-1281-4566-83AF-656EE6B23C38}" srcOrd="1" destOrd="0" presId="urn:microsoft.com/office/officeart/2005/8/layout/hProcess9"/>
    <dgm:cxn modelId="{C751B056-5D3A-4DC0-A718-631FB5D953A1}" type="presParOf" srcId="{409D74F5-1281-4566-83AF-656EE6B23C38}" destId="{0F1F0FD0-68B3-4D20-9B84-F0B5867205AC}" srcOrd="0" destOrd="0" presId="urn:microsoft.com/office/officeart/2005/8/layout/hProcess9"/>
    <dgm:cxn modelId="{8BEA2A66-8848-44EE-A6DB-AC618148F064}" type="presParOf" srcId="{409D74F5-1281-4566-83AF-656EE6B23C38}" destId="{1F98BD25-D3B6-40E5-A411-F7B1930CB4A1}" srcOrd="1" destOrd="0" presId="urn:microsoft.com/office/officeart/2005/8/layout/hProcess9"/>
    <dgm:cxn modelId="{B30A89EB-B0FE-4BC6-A060-9C947017162A}" type="presParOf" srcId="{409D74F5-1281-4566-83AF-656EE6B23C38}" destId="{6B9C864A-8034-4657-8803-0D010AD5ABC9}" srcOrd="2" destOrd="0" presId="urn:microsoft.com/office/officeart/2005/8/layout/hProcess9"/>
    <dgm:cxn modelId="{CBD4E0C4-8418-4B21-98F3-486F2D4B42CD}" type="presParOf" srcId="{409D74F5-1281-4566-83AF-656EE6B23C38}" destId="{B3D3C526-89A1-49D5-B220-62987DA81346}" srcOrd="3" destOrd="0" presId="urn:microsoft.com/office/officeart/2005/8/layout/hProcess9"/>
    <dgm:cxn modelId="{287205D4-5852-4847-84D9-7799F328BC64}" type="presParOf" srcId="{409D74F5-1281-4566-83AF-656EE6B23C38}" destId="{B49448E7-CE79-4237-AB61-85735FF4AEF3}" srcOrd="4" destOrd="0" presId="urn:microsoft.com/office/officeart/2005/8/layout/hProcess9"/>
    <dgm:cxn modelId="{B56B55CE-0AED-4912-960B-2D6FC09C553E}" type="presParOf" srcId="{409D74F5-1281-4566-83AF-656EE6B23C38}" destId="{05A399AE-80A1-4508-A8AB-560DC1A3EF69}" srcOrd="5" destOrd="0" presId="urn:microsoft.com/office/officeart/2005/8/layout/hProcess9"/>
    <dgm:cxn modelId="{B4402B41-B62B-4F3C-BF44-7E20F8DBD9A2}" type="presParOf" srcId="{409D74F5-1281-4566-83AF-656EE6B23C38}" destId="{0BA47B3E-59A7-4DAE-A818-98B1C5D1381D}"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77B4E55-A50A-49A0-81EE-86300AFED84A}"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GB"/>
        </a:p>
      </dgm:t>
    </dgm:pt>
    <dgm:pt modelId="{58F3FBED-36B2-43E1-804E-565F8AE7720A}">
      <dgm:prSet phldrT="[Text]" custT="1"/>
      <dgm:spPr/>
      <dgm:t>
        <a:bodyPr/>
        <a:lstStyle/>
        <a:p>
          <a:r>
            <a:rPr lang="en-GB" sz="2800" dirty="0"/>
            <a:t>All dissertation projects need to be clear on data collection</a:t>
          </a:r>
        </a:p>
      </dgm:t>
    </dgm:pt>
    <dgm:pt modelId="{280968D8-3303-45AA-B7C4-5F2CBD5DBF3D}" type="parTrans" cxnId="{43C19ADD-9F7C-4ABC-9E3C-C2E3AD568906}">
      <dgm:prSet/>
      <dgm:spPr/>
      <dgm:t>
        <a:bodyPr/>
        <a:lstStyle/>
        <a:p>
          <a:endParaRPr lang="en-GB" sz="2800"/>
        </a:p>
      </dgm:t>
    </dgm:pt>
    <dgm:pt modelId="{2990178F-B5F7-42A0-A873-9939DA9ACC1A}" type="sibTrans" cxnId="{43C19ADD-9F7C-4ABC-9E3C-C2E3AD568906}">
      <dgm:prSet/>
      <dgm:spPr/>
      <dgm:t>
        <a:bodyPr/>
        <a:lstStyle/>
        <a:p>
          <a:endParaRPr lang="en-GB" sz="2800"/>
        </a:p>
      </dgm:t>
    </dgm:pt>
    <dgm:pt modelId="{7D81A0CC-7535-4A94-A345-E49AD594CFFF}">
      <dgm:prSet phldrT="[Text]" custT="1"/>
      <dgm:spPr/>
      <dgm:t>
        <a:bodyPr/>
        <a:lstStyle/>
        <a:p>
          <a:r>
            <a:rPr lang="en-GB" sz="2800" dirty="0"/>
            <a:t>Include this chapter if undertaking – Primary/secondary/case study</a:t>
          </a:r>
        </a:p>
      </dgm:t>
    </dgm:pt>
    <dgm:pt modelId="{6A452F02-9FBD-4788-8E1D-06BDC2A4F417}" type="parTrans" cxnId="{1E98FFE2-DAB7-45E1-ACB8-F47DA4A24E07}">
      <dgm:prSet/>
      <dgm:spPr/>
      <dgm:t>
        <a:bodyPr/>
        <a:lstStyle/>
        <a:p>
          <a:endParaRPr lang="en-GB" sz="2800"/>
        </a:p>
      </dgm:t>
    </dgm:pt>
    <dgm:pt modelId="{FADE671D-3297-497F-AD8F-BCC1D08356D5}" type="sibTrans" cxnId="{1E98FFE2-DAB7-45E1-ACB8-F47DA4A24E07}">
      <dgm:prSet/>
      <dgm:spPr/>
      <dgm:t>
        <a:bodyPr/>
        <a:lstStyle/>
        <a:p>
          <a:endParaRPr lang="en-GB" sz="2800"/>
        </a:p>
      </dgm:t>
    </dgm:pt>
    <dgm:pt modelId="{B8862D53-30E3-4F48-BAA6-EF878A598BEB}">
      <dgm:prSet phldrT="[Text]" custT="1"/>
      <dgm:spPr/>
      <dgm:t>
        <a:bodyPr/>
        <a:lstStyle/>
        <a:p>
          <a:r>
            <a:rPr lang="en-GB" sz="2800" dirty="0"/>
            <a:t>It is the ….</a:t>
          </a:r>
          <a:r>
            <a:rPr lang="en-GB" sz="2800" i="1" dirty="0"/>
            <a:t>who, when, where, why</a:t>
          </a:r>
          <a:r>
            <a:rPr lang="en-GB" sz="2800" dirty="0"/>
            <a:t>…. of your research</a:t>
          </a:r>
        </a:p>
      </dgm:t>
    </dgm:pt>
    <dgm:pt modelId="{48605FFB-A2C7-4EFA-AC07-B4AEA289AB4F}" type="parTrans" cxnId="{60D5985D-5C60-439E-B822-4838547E5A75}">
      <dgm:prSet/>
      <dgm:spPr/>
      <dgm:t>
        <a:bodyPr/>
        <a:lstStyle/>
        <a:p>
          <a:endParaRPr lang="en-GB" sz="2800"/>
        </a:p>
      </dgm:t>
    </dgm:pt>
    <dgm:pt modelId="{64B24B62-C7ED-4BAF-BD97-D7AE3D8C987A}" type="sibTrans" cxnId="{60D5985D-5C60-439E-B822-4838547E5A75}">
      <dgm:prSet/>
      <dgm:spPr/>
      <dgm:t>
        <a:bodyPr/>
        <a:lstStyle/>
        <a:p>
          <a:endParaRPr lang="en-GB" sz="2800"/>
        </a:p>
      </dgm:t>
    </dgm:pt>
    <dgm:pt modelId="{2CDF0091-6767-4E6E-8E1B-4289B97CA7B3}" type="pres">
      <dgm:prSet presAssocID="{777B4E55-A50A-49A0-81EE-86300AFED84A}" presName="Name0" presStyleCnt="0">
        <dgm:presLayoutVars>
          <dgm:chMax val="7"/>
          <dgm:chPref val="7"/>
          <dgm:dir/>
        </dgm:presLayoutVars>
      </dgm:prSet>
      <dgm:spPr/>
    </dgm:pt>
    <dgm:pt modelId="{5CA39B8E-45EC-48C2-84D5-B19342806A5B}" type="pres">
      <dgm:prSet presAssocID="{777B4E55-A50A-49A0-81EE-86300AFED84A}" presName="Name1" presStyleCnt="0"/>
      <dgm:spPr/>
    </dgm:pt>
    <dgm:pt modelId="{ED833E75-20DA-431A-A909-1B98B38CABB8}" type="pres">
      <dgm:prSet presAssocID="{777B4E55-A50A-49A0-81EE-86300AFED84A}" presName="cycle" presStyleCnt="0"/>
      <dgm:spPr/>
    </dgm:pt>
    <dgm:pt modelId="{20E300B8-9E70-4BF5-9331-34707298C402}" type="pres">
      <dgm:prSet presAssocID="{777B4E55-A50A-49A0-81EE-86300AFED84A}" presName="srcNode" presStyleLbl="node1" presStyleIdx="0" presStyleCnt="3"/>
      <dgm:spPr/>
    </dgm:pt>
    <dgm:pt modelId="{207E8CFC-E63B-44E0-AF24-C816198466A2}" type="pres">
      <dgm:prSet presAssocID="{777B4E55-A50A-49A0-81EE-86300AFED84A}" presName="conn" presStyleLbl="parChTrans1D2" presStyleIdx="0" presStyleCnt="1"/>
      <dgm:spPr/>
    </dgm:pt>
    <dgm:pt modelId="{9CC4946F-FD60-4DEF-9E6C-499272EE09A9}" type="pres">
      <dgm:prSet presAssocID="{777B4E55-A50A-49A0-81EE-86300AFED84A}" presName="extraNode" presStyleLbl="node1" presStyleIdx="0" presStyleCnt="3"/>
      <dgm:spPr/>
    </dgm:pt>
    <dgm:pt modelId="{C4D6E04C-5592-4C4E-8FBA-DEE749B0809D}" type="pres">
      <dgm:prSet presAssocID="{777B4E55-A50A-49A0-81EE-86300AFED84A}" presName="dstNode" presStyleLbl="node1" presStyleIdx="0" presStyleCnt="3"/>
      <dgm:spPr/>
    </dgm:pt>
    <dgm:pt modelId="{19F344FA-60B3-435E-BF4E-A500DC178145}" type="pres">
      <dgm:prSet presAssocID="{58F3FBED-36B2-43E1-804E-565F8AE7720A}" presName="text_1" presStyleLbl="node1" presStyleIdx="0" presStyleCnt="3">
        <dgm:presLayoutVars>
          <dgm:bulletEnabled val="1"/>
        </dgm:presLayoutVars>
      </dgm:prSet>
      <dgm:spPr/>
    </dgm:pt>
    <dgm:pt modelId="{2D21EDBD-F32B-454E-A717-6D8D988C828D}" type="pres">
      <dgm:prSet presAssocID="{58F3FBED-36B2-43E1-804E-565F8AE7720A}" presName="accent_1" presStyleCnt="0"/>
      <dgm:spPr/>
    </dgm:pt>
    <dgm:pt modelId="{E2CF024B-AF66-46D1-88C7-A2FDEF1696A4}" type="pres">
      <dgm:prSet presAssocID="{58F3FBED-36B2-43E1-804E-565F8AE7720A}" presName="accentRepeatNode" presStyleLbl="solidFgAcc1" presStyleIdx="0" presStyleCnt="3"/>
      <dgm:spPr/>
    </dgm:pt>
    <dgm:pt modelId="{EFBC624E-54DC-476A-9401-70C6B57943AA}" type="pres">
      <dgm:prSet presAssocID="{7D81A0CC-7535-4A94-A345-E49AD594CFFF}" presName="text_2" presStyleLbl="node1" presStyleIdx="1" presStyleCnt="3">
        <dgm:presLayoutVars>
          <dgm:bulletEnabled val="1"/>
        </dgm:presLayoutVars>
      </dgm:prSet>
      <dgm:spPr/>
    </dgm:pt>
    <dgm:pt modelId="{16E41243-5EF2-4E92-A567-B3BB7E0D6C26}" type="pres">
      <dgm:prSet presAssocID="{7D81A0CC-7535-4A94-A345-E49AD594CFFF}" presName="accent_2" presStyleCnt="0"/>
      <dgm:spPr/>
    </dgm:pt>
    <dgm:pt modelId="{811D9B71-B895-4E98-BDBC-6486DB959CF2}" type="pres">
      <dgm:prSet presAssocID="{7D81A0CC-7535-4A94-A345-E49AD594CFFF}" presName="accentRepeatNode" presStyleLbl="solidFgAcc1" presStyleIdx="1" presStyleCnt="3"/>
      <dgm:spPr/>
    </dgm:pt>
    <dgm:pt modelId="{F0519A71-429D-4905-A69E-706D5EDE5AAD}" type="pres">
      <dgm:prSet presAssocID="{B8862D53-30E3-4F48-BAA6-EF878A598BEB}" presName="text_3" presStyleLbl="node1" presStyleIdx="2" presStyleCnt="3">
        <dgm:presLayoutVars>
          <dgm:bulletEnabled val="1"/>
        </dgm:presLayoutVars>
      </dgm:prSet>
      <dgm:spPr/>
    </dgm:pt>
    <dgm:pt modelId="{5622ACC9-11C0-4662-9503-64DF45BA2781}" type="pres">
      <dgm:prSet presAssocID="{B8862D53-30E3-4F48-BAA6-EF878A598BEB}" presName="accent_3" presStyleCnt="0"/>
      <dgm:spPr/>
    </dgm:pt>
    <dgm:pt modelId="{82D26E54-D7C6-48DD-AB6F-60E8D65FEB20}" type="pres">
      <dgm:prSet presAssocID="{B8862D53-30E3-4F48-BAA6-EF878A598BEB}" presName="accentRepeatNode" presStyleLbl="solidFgAcc1" presStyleIdx="2" presStyleCnt="3"/>
      <dgm:spPr/>
    </dgm:pt>
  </dgm:ptLst>
  <dgm:cxnLst>
    <dgm:cxn modelId="{CE091E15-7EDE-417B-9737-8FEA6B46F268}" type="presOf" srcId="{2990178F-B5F7-42A0-A873-9939DA9ACC1A}" destId="{207E8CFC-E63B-44E0-AF24-C816198466A2}" srcOrd="0" destOrd="0" presId="urn:microsoft.com/office/officeart/2008/layout/VerticalCurvedList"/>
    <dgm:cxn modelId="{60D5985D-5C60-439E-B822-4838547E5A75}" srcId="{777B4E55-A50A-49A0-81EE-86300AFED84A}" destId="{B8862D53-30E3-4F48-BAA6-EF878A598BEB}" srcOrd="2" destOrd="0" parTransId="{48605FFB-A2C7-4EFA-AC07-B4AEA289AB4F}" sibTransId="{64B24B62-C7ED-4BAF-BD97-D7AE3D8C987A}"/>
    <dgm:cxn modelId="{BBAB3F61-19C8-42A2-852C-F498A6A26B89}" type="presOf" srcId="{7D81A0CC-7535-4A94-A345-E49AD594CFFF}" destId="{EFBC624E-54DC-476A-9401-70C6B57943AA}" srcOrd="0" destOrd="0" presId="urn:microsoft.com/office/officeart/2008/layout/VerticalCurvedList"/>
    <dgm:cxn modelId="{F5CB9E9F-6C11-48D3-8F1D-703613602F75}" type="presOf" srcId="{777B4E55-A50A-49A0-81EE-86300AFED84A}" destId="{2CDF0091-6767-4E6E-8E1B-4289B97CA7B3}" srcOrd="0" destOrd="0" presId="urn:microsoft.com/office/officeart/2008/layout/VerticalCurvedList"/>
    <dgm:cxn modelId="{1C13CCCC-88E6-45FA-B313-0621637996BC}" type="presOf" srcId="{58F3FBED-36B2-43E1-804E-565F8AE7720A}" destId="{19F344FA-60B3-435E-BF4E-A500DC178145}" srcOrd="0" destOrd="0" presId="urn:microsoft.com/office/officeart/2008/layout/VerticalCurvedList"/>
    <dgm:cxn modelId="{43C19ADD-9F7C-4ABC-9E3C-C2E3AD568906}" srcId="{777B4E55-A50A-49A0-81EE-86300AFED84A}" destId="{58F3FBED-36B2-43E1-804E-565F8AE7720A}" srcOrd="0" destOrd="0" parTransId="{280968D8-3303-45AA-B7C4-5F2CBD5DBF3D}" sibTransId="{2990178F-B5F7-42A0-A873-9939DA9ACC1A}"/>
    <dgm:cxn modelId="{1E98FFE2-DAB7-45E1-ACB8-F47DA4A24E07}" srcId="{777B4E55-A50A-49A0-81EE-86300AFED84A}" destId="{7D81A0CC-7535-4A94-A345-E49AD594CFFF}" srcOrd="1" destOrd="0" parTransId="{6A452F02-9FBD-4788-8E1D-06BDC2A4F417}" sibTransId="{FADE671D-3297-497F-AD8F-BCC1D08356D5}"/>
    <dgm:cxn modelId="{A7D127FB-93AE-48D5-A77E-C86DEF0CA230}" type="presOf" srcId="{B8862D53-30E3-4F48-BAA6-EF878A598BEB}" destId="{F0519A71-429D-4905-A69E-706D5EDE5AAD}" srcOrd="0" destOrd="0" presId="urn:microsoft.com/office/officeart/2008/layout/VerticalCurvedList"/>
    <dgm:cxn modelId="{309F7A3D-B799-46AE-A865-2E430286CD1D}" type="presParOf" srcId="{2CDF0091-6767-4E6E-8E1B-4289B97CA7B3}" destId="{5CA39B8E-45EC-48C2-84D5-B19342806A5B}" srcOrd="0" destOrd="0" presId="urn:microsoft.com/office/officeart/2008/layout/VerticalCurvedList"/>
    <dgm:cxn modelId="{0531D730-43ED-4142-BF89-49A40F6E84CE}" type="presParOf" srcId="{5CA39B8E-45EC-48C2-84D5-B19342806A5B}" destId="{ED833E75-20DA-431A-A909-1B98B38CABB8}" srcOrd="0" destOrd="0" presId="urn:microsoft.com/office/officeart/2008/layout/VerticalCurvedList"/>
    <dgm:cxn modelId="{16F1A5BC-4E75-442A-AA61-2CDEEEE34CBA}" type="presParOf" srcId="{ED833E75-20DA-431A-A909-1B98B38CABB8}" destId="{20E300B8-9E70-4BF5-9331-34707298C402}" srcOrd="0" destOrd="0" presId="urn:microsoft.com/office/officeart/2008/layout/VerticalCurvedList"/>
    <dgm:cxn modelId="{98D13083-97E4-47FA-979E-75D9B8B9EDD9}" type="presParOf" srcId="{ED833E75-20DA-431A-A909-1B98B38CABB8}" destId="{207E8CFC-E63B-44E0-AF24-C816198466A2}" srcOrd="1" destOrd="0" presId="urn:microsoft.com/office/officeart/2008/layout/VerticalCurvedList"/>
    <dgm:cxn modelId="{B55C25B5-6C5C-46A3-8C60-DFF1D84634EF}" type="presParOf" srcId="{ED833E75-20DA-431A-A909-1B98B38CABB8}" destId="{9CC4946F-FD60-4DEF-9E6C-499272EE09A9}" srcOrd="2" destOrd="0" presId="urn:microsoft.com/office/officeart/2008/layout/VerticalCurvedList"/>
    <dgm:cxn modelId="{CA0D04BE-5404-47C6-9B9D-2852A7B5BDC9}" type="presParOf" srcId="{ED833E75-20DA-431A-A909-1B98B38CABB8}" destId="{C4D6E04C-5592-4C4E-8FBA-DEE749B0809D}" srcOrd="3" destOrd="0" presId="urn:microsoft.com/office/officeart/2008/layout/VerticalCurvedList"/>
    <dgm:cxn modelId="{5E26BDD9-50A0-40AD-BDFB-AC9A6C00F901}" type="presParOf" srcId="{5CA39B8E-45EC-48C2-84D5-B19342806A5B}" destId="{19F344FA-60B3-435E-BF4E-A500DC178145}" srcOrd="1" destOrd="0" presId="urn:microsoft.com/office/officeart/2008/layout/VerticalCurvedList"/>
    <dgm:cxn modelId="{48CA2814-F810-4C04-AD32-2B2181373ED0}" type="presParOf" srcId="{5CA39B8E-45EC-48C2-84D5-B19342806A5B}" destId="{2D21EDBD-F32B-454E-A717-6D8D988C828D}" srcOrd="2" destOrd="0" presId="urn:microsoft.com/office/officeart/2008/layout/VerticalCurvedList"/>
    <dgm:cxn modelId="{B2BE0781-F533-41FC-8637-DF97CBB1BCA1}" type="presParOf" srcId="{2D21EDBD-F32B-454E-A717-6D8D988C828D}" destId="{E2CF024B-AF66-46D1-88C7-A2FDEF1696A4}" srcOrd="0" destOrd="0" presId="urn:microsoft.com/office/officeart/2008/layout/VerticalCurvedList"/>
    <dgm:cxn modelId="{41983C4E-E825-47FF-AD36-A95DFCD1A5F6}" type="presParOf" srcId="{5CA39B8E-45EC-48C2-84D5-B19342806A5B}" destId="{EFBC624E-54DC-476A-9401-70C6B57943AA}" srcOrd="3" destOrd="0" presId="urn:microsoft.com/office/officeart/2008/layout/VerticalCurvedList"/>
    <dgm:cxn modelId="{1F77C764-7352-4984-BB5D-70B82338E39A}" type="presParOf" srcId="{5CA39B8E-45EC-48C2-84D5-B19342806A5B}" destId="{16E41243-5EF2-4E92-A567-B3BB7E0D6C26}" srcOrd="4" destOrd="0" presId="urn:microsoft.com/office/officeart/2008/layout/VerticalCurvedList"/>
    <dgm:cxn modelId="{1F33CE12-F4DE-48C3-9812-10B2CADFB36A}" type="presParOf" srcId="{16E41243-5EF2-4E92-A567-B3BB7E0D6C26}" destId="{811D9B71-B895-4E98-BDBC-6486DB959CF2}" srcOrd="0" destOrd="0" presId="urn:microsoft.com/office/officeart/2008/layout/VerticalCurvedList"/>
    <dgm:cxn modelId="{6FB9151E-1258-403E-ABC9-4B1A001DA166}" type="presParOf" srcId="{5CA39B8E-45EC-48C2-84D5-B19342806A5B}" destId="{F0519A71-429D-4905-A69E-706D5EDE5AAD}" srcOrd="5" destOrd="0" presId="urn:microsoft.com/office/officeart/2008/layout/VerticalCurvedList"/>
    <dgm:cxn modelId="{968702C7-336C-4FD8-A4EC-104B1EE96464}" type="presParOf" srcId="{5CA39B8E-45EC-48C2-84D5-B19342806A5B}" destId="{5622ACC9-11C0-4662-9503-64DF45BA2781}" srcOrd="6" destOrd="0" presId="urn:microsoft.com/office/officeart/2008/layout/VerticalCurvedList"/>
    <dgm:cxn modelId="{91D9D086-EECB-452D-9B49-97574E22331F}" type="presParOf" srcId="{5622ACC9-11C0-4662-9503-64DF45BA2781}" destId="{82D26E54-D7C6-48DD-AB6F-60E8D65FEB2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D9B08BB-D56E-41E4-9AB5-5BA9614CA5FE}"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A84AE68E-BD88-4EC9-803F-F2EF0D0962C9}">
      <dgm:prSet phldrT="[Text]"/>
      <dgm:spPr/>
      <dgm:t>
        <a:bodyPr/>
        <a:lstStyle/>
        <a:p>
          <a:r>
            <a:rPr lang="en-GB" dirty="0"/>
            <a:t>1.Introduction to the chapter</a:t>
          </a:r>
        </a:p>
      </dgm:t>
    </dgm:pt>
    <dgm:pt modelId="{EDB32C06-E997-45CD-82EA-DEB30A3788CC}" type="parTrans" cxnId="{1D260D44-4986-4110-84A4-1258177C022A}">
      <dgm:prSet/>
      <dgm:spPr/>
      <dgm:t>
        <a:bodyPr/>
        <a:lstStyle/>
        <a:p>
          <a:endParaRPr lang="en-GB"/>
        </a:p>
      </dgm:t>
    </dgm:pt>
    <dgm:pt modelId="{452F70D2-91BF-47D5-830F-0E01B56FC0CB}" type="sibTrans" cxnId="{1D260D44-4986-4110-84A4-1258177C022A}">
      <dgm:prSet/>
      <dgm:spPr/>
      <dgm:t>
        <a:bodyPr/>
        <a:lstStyle/>
        <a:p>
          <a:endParaRPr lang="en-GB"/>
        </a:p>
      </dgm:t>
    </dgm:pt>
    <dgm:pt modelId="{9E3A43AB-163C-4159-B1F5-AB82F5845873}">
      <dgm:prSet phldrT="[Text]"/>
      <dgm:spPr/>
      <dgm:t>
        <a:bodyPr/>
        <a:lstStyle/>
        <a:p>
          <a:r>
            <a:rPr lang="en-GB" dirty="0"/>
            <a:t>2. Research strategy</a:t>
          </a:r>
        </a:p>
      </dgm:t>
    </dgm:pt>
    <dgm:pt modelId="{CD610B18-D8A0-472C-ADE0-D6C522F38440}" type="parTrans" cxnId="{AB2AEF9F-899E-4153-B43E-EEED8E09E500}">
      <dgm:prSet/>
      <dgm:spPr/>
      <dgm:t>
        <a:bodyPr/>
        <a:lstStyle/>
        <a:p>
          <a:endParaRPr lang="en-GB"/>
        </a:p>
      </dgm:t>
    </dgm:pt>
    <dgm:pt modelId="{F33DC98B-589C-49EE-8544-57332B8A5498}" type="sibTrans" cxnId="{AB2AEF9F-899E-4153-B43E-EEED8E09E500}">
      <dgm:prSet/>
      <dgm:spPr/>
      <dgm:t>
        <a:bodyPr/>
        <a:lstStyle/>
        <a:p>
          <a:endParaRPr lang="en-GB"/>
        </a:p>
      </dgm:t>
    </dgm:pt>
    <dgm:pt modelId="{4D1E04ED-6922-413D-8D77-46160799FCFE}">
      <dgm:prSet phldrT="[Text]"/>
      <dgm:spPr/>
      <dgm:t>
        <a:bodyPr/>
        <a:lstStyle/>
        <a:p>
          <a:r>
            <a:rPr lang="en-GB" dirty="0"/>
            <a:t>3. Data collection</a:t>
          </a:r>
        </a:p>
      </dgm:t>
    </dgm:pt>
    <dgm:pt modelId="{AFD6463E-F893-4B3A-BB01-12FBA1300E1F}" type="parTrans" cxnId="{AFEE60A2-D7AA-45D7-8D98-88E6F9B7B9A1}">
      <dgm:prSet/>
      <dgm:spPr/>
      <dgm:t>
        <a:bodyPr/>
        <a:lstStyle/>
        <a:p>
          <a:endParaRPr lang="en-GB"/>
        </a:p>
      </dgm:t>
    </dgm:pt>
    <dgm:pt modelId="{A8917F89-D8BB-4137-9899-6C6478B6102B}" type="sibTrans" cxnId="{AFEE60A2-D7AA-45D7-8D98-88E6F9B7B9A1}">
      <dgm:prSet/>
      <dgm:spPr/>
      <dgm:t>
        <a:bodyPr/>
        <a:lstStyle/>
        <a:p>
          <a:endParaRPr lang="en-GB"/>
        </a:p>
      </dgm:t>
    </dgm:pt>
    <dgm:pt modelId="{582C7ABF-2962-4EBF-9825-9582A42A8970}">
      <dgm:prSet/>
      <dgm:spPr/>
      <dgm:t>
        <a:bodyPr/>
        <a:lstStyle/>
        <a:p>
          <a:r>
            <a:rPr lang="en-GB" dirty="0"/>
            <a:t>4. Data Analysis</a:t>
          </a:r>
        </a:p>
      </dgm:t>
    </dgm:pt>
    <dgm:pt modelId="{84848829-F0D8-43E8-A888-D4264E093166}" type="parTrans" cxnId="{18325523-5C26-42FE-B364-19400F2B60FC}">
      <dgm:prSet/>
      <dgm:spPr/>
      <dgm:t>
        <a:bodyPr/>
        <a:lstStyle/>
        <a:p>
          <a:endParaRPr lang="en-GB"/>
        </a:p>
      </dgm:t>
    </dgm:pt>
    <dgm:pt modelId="{D9A38552-FBCB-4190-B677-53960F7C9AFB}" type="sibTrans" cxnId="{18325523-5C26-42FE-B364-19400F2B60FC}">
      <dgm:prSet/>
      <dgm:spPr/>
      <dgm:t>
        <a:bodyPr/>
        <a:lstStyle/>
        <a:p>
          <a:endParaRPr lang="en-GB"/>
        </a:p>
      </dgm:t>
    </dgm:pt>
    <dgm:pt modelId="{D20475AD-B04B-4421-9EBB-7B6141FBD4A2}">
      <dgm:prSet/>
      <dgm:spPr/>
      <dgm:t>
        <a:bodyPr/>
        <a:lstStyle/>
        <a:p>
          <a:r>
            <a:rPr lang="en-GB" dirty="0"/>
            <a:t>5. Limitations </a:t>
          </a:r>
        </a:p>
      </dgm:t>
    </dgm:pt>
    <dgm:pt modelId="{22183FCE-3FCA-42D1-A1C2-4922FD5926AA}" type="parTrans" cxnId="{FCE1CF17-4C6A-4F5C-AB99-D4CE54150807}">
      <dgm:prSet/>
      <dgm:spPr/>
      <dgm:t>
        <a:bodyPr/>
        <a:lstStyle/>
        <a:p>
          <a:endParaRPr lang="en-GB"/>
        </a:p>
      </dgm:t>
    </dgm:pt>
    <dgm:pt modelId="{02D3B2D6-2513-4154-9FEC-9F0AC69F3B44}" type="sibTrans" cxnId="{FCE1CF17-4C6A-4F5C-AB99-D4CE54150807}">
      <dgm:prSet/>
      <dgm:spPr/>
      <dgm:t>
        <a:bodyPr/>
        <a:lstStyle/>
        <a:p>
          <a:endParaRPr lang="en-GB"/>
        </a:p>
      </dgm:t>
    </dgm:pt>
    <dgm:pt modelId="{A187E05F-4207-4368-A270-959830E082CA}" type="pres">
      <dgm:prSet presAssocID="{0D9B08BB-D56E-41E4-9AB5-5BA9614CA5FE}" presName="diagram" presStyleCnt="0">
        <dgm:presLayoutVars>
          <dgm:dir/>
          <dgm:resizeHandles val="exact"/>
        </dgm:presLayoutVars>
      </dgm:prSet>
      <dgm:spPr/>
    </dgm:pt>
    <dgm:pt modelId="{FEA58C39-2EBB-48AB-B650-F0502A08A974}" type="pres">
      <dgm:prSet presAssocID="{A84AE68E-BD88-4EC9-803F-F2EF0D0962C9}" presName="node" presStyleLbl="node1" presStyleIdx="0" presStyleCnt="5">
        <dgm:presLayoutVars>
          <dgm:bulletEnabled val="1"/>
        </dgm:presLayoutVars>
      </dgm:prSet>
      <dgm:spPr/>
    </dgm:pt>
    <dgm:pt modelId="{508D0E4A-4B63-4D22-97E8-3051A676835B}" type="pres">
      <dgm:prSet presAssocID="{452F70D2-91BF-47D5-830F-0E01B56FC0CB}" presName="sibTrans" presStyleCnt="0"/>
      <dgm:spPr/>
    </dgm:pt>
    <dgm:pt modelId="{9BD69C2A-91F2-413B-8155-81F89E1112AD}" type="pres">
      <dgm:prSet presAssocID="{9E3A43AB-163C-4159-B1F5-AB82F5845873}" presName="node" presStyleLbl="node1" presStyleIdx="1" presStyleCnt="5">
        <dgm:presLayoutVars>
          <dgm:bulletEnabled val="1"/>
        </dgm:presLayoutVars>
      </dgm:prSet>
      <dgm:spPr/>
    </dgm:pt>
    <dgm:pt modelId="{C1565DB0-848C-45B0-8E5C-D3DBE0D53821}" type="pres">
      <dgm:prSet presAssocID="{F33DC98B-589C-49EE-8544-57332B8A5498}" presName="sibTrans" presStyleCnt="0"/>
      <dgm:spPr/>
    </dgm:pt>
    <dgm:pt modelId="{83354C05-9313-4D38-BEC0-E04898480531}" type="pres">
      <dgm:prSet presAssocID="{4D1E04ED-6922-413D-8D77-46160799FCFE}" presName="node" presStyleLbl="node1" presStyleIdx="2" presStyleCnt="5">
        <dgm:presLayoutVars>
          <dgm:bulletEnabled val="1"/>
        </dgm:presLayoutVars>
      </dgm:prSet>
      <dgm:spPr/>
    </dgm:pt>
    <dgm:pt modelId="{9BFC086B-BAB5-47FD-9D6C-A8AD3EDCF52A}" type="pres">
      <dgm:prSet presAssocID="{A8917F89-D8BB-4137-9899-6C6478B6102B}" presName="sibTrans" presStyleCnt="0"/>
      <dgm:spPr/>
    </dgm:pt>
    <dgm:pt modelId="{1AEBE335-DC8E-400F-827F-86EC8B24706B}" type="pres">
      <dgm:prSet presAssocID="{582C7ABF-2962-4EBF-9825-9582A42A8970}" presName="node" presStyleLbl="node1" presStyleIdx="3" presStyleCnt="5">
        <dgm:presLayoutVars>
          <dgm:bulletEnabled val="1"/>
        </dgm:presLayoutVars>
      </dgm:prSet>
      <dgm:spPr/>
    </dgm:pt>
    <dgm:pt modelId="{492E3AD2-EBD6-47D9-A186-A968979C4214}" type="pres">
      <dgm:prSet presAssocID="{D9A38552-FBCB-4190-B677-53960F7C9AFB}" presName="sibTrans" presStyleCnt="0"/>
      <dgm:spPr/>
    </dgm:pt>
    <dgm:pt modelId="{CEBB3608-0A4C-4EC9-9895-38E9795CF591}" type="pres">
      <dgm:prSet presAssocID="{D20475AD-B04B-4421-9EBB-7B6141FBD4A2}" presName="node" presStyleLbl="node1" presStyleIdx="4" presStyleCnt="5">
        <dgm:presLayoutVars>
          <dgm:bulletEnabled val="1"/>
        </dgm:presLayoutVars>
      </dgm:prSet>
      <dgm:spPr/>
    </dgm:pt>
  </dgm:ptLst>
  <dgm:cxnLst>
    <dgm:cxn modelId="{FCE1CF17-4C6A-4F5C-AB99-D4CE54150807}" srcId="{0D9B08BB-D56E-41E4-9AB5-5BA9614CA5FE}" destId="{D20475AD-B04B-4421-9EBB-7B6141FBD4A2}" srcOrd="4" destOrd="0" parTransId="{22183FCE-3FCA-42D1-A1C2-4922FD5926AA}" sibTransId="{02D3B2D6-2513-4154-9FEC-9F0AC69F3B44}"/>
    <dgm:cxn modelId="{18325523-5C26-42FE-B364-19400F2B60FC}" srcId="{0D9B08BB-D56E-41E4-9AB5-5BA9614CA5FE}" destId="{582C7ABF-2962-4EBF-9825-9582A42A8970}" srcOrd="3" destOrd="0" parTransId="{84848829-F0D8-43E8-A888-D4264E093166}" sibTransId="{D9A38552-FBCB-4190-B677-53960F7C9AFB}"/>
    <dgm:cxn modelId="{3291D928-2422-458B-942E-5FB587E611E0}" type="presOf" srcId="{D20475AD-B04B-4421-9EBB-7B6141FBD4A2}" destId="{CEBB3608-0A4C-4EC9-9895-38E9795CF591}" srcOrd="0" destOrd="0" presId="urn:microsoft.com/office/officeart/2005/8/layout/default"/>
    <dgm:cxn modelId="{DFB94231-B962-4339-827D-FB30F1B6110A}" type="presOf" srcId="{9E3A43AB-163C-4159-B1F5-AB82F5845873}" destId="{9BD69C2A-91F2-413B-8155-81F89E1112AD}" srcOrd="0" destOrd="0" presId="urn:microsoft.com/office/officeart/2005/8/layout/default"/>
    <dgm:cxn modelId="{BB5A9F40-4636-42CA-8830-209439471D0F}" type="presOf" srcId="{A84AE68E-BD88-4EC9-803F-F2EF0D0962C9}" destId="{FEA58C39-2EBB-48AB-B650-F0502A08A974}" srcOrd="0" destOrd="0" presId="urn:microsoft.com/office/officeart/2005/8/layout/default"/>
    <dgm:cxn modelId="{1D260D44-4986-4110-84A4-1258177C022A}" srcId="{0D9B08BB-D56E-41E4-9AB5-5BA9614CA5FE}" destId="{A84AE68E-BD88-4EC9-803F-F2EF0D0962C9}" srcOrd="0" destOrd="0" parTransId="{EDB32C06-E997-45CD-82EA-DEB30A3788CC}" sibTransId="{452F70D2-91BF-47D5-830F-0E01B56FC0CB}"/>
    <dgm:cxn modelId="{7B742C6E-9E06-40AE-8076-8CDAEC2E22C0}" type="presOf" srcId="{0D9B08BB-D56E-41E4-9AB5-5BA9614CA5FE}" destId="{A187E05F-4207-4368-A270-959830E082CA}" srcOrd="0" destOrd="0" presId="urn:microsoft.com/office/officeart/2005/8/layout/default"/>
    <dgm:cxn modelId="{F182EA98-37DA-413B-A4DA-861497EBE356}" type="presOf" srcId="{582C7ABF-2962-4EBF-9825-9582A42A8970}" destId="{1AEBE335-DC8E-400F-827F-86EC8B24706B}" srcOrd="0" destOrd="0" presId="urn:microsoft.com/office/officeart/2005/8/layout/default"/>
    <dgm:cxn modelId="{AB2AEF9F-899E-4153-B43E-EEED8E09E500}" srcId="{0D9B08BB-D56E-41E4-9AB5-5BA9614CA5FE}" destId="{9E3A43AB-163C-4159-B1F5-AB82F5845873}" srcOrd="1" destOrd="0" parTransId="{CD610B18-D8A0-472C-ADE0-D6C522F38440}" sibTransId="{F33DC98B-589C-49EE-8544-57332B8A5498}"/>
    <dgm:cxn modelId="{6B6E34A0-8CD7-420D-A77E-FB5B2EA54601}" type="presOf" srcId="{4D1E04ED-6922-413D-8D77-46160799FCFE}" destId="{83354C05-9313-4D38-BEC0-E04898480531}" srcOrd="0" destOrd="0" presId="urn:microsoft.com/office/officeart/2005/8/layout/default"/>
    <dgm:cxn modelId="{AFEE60A2-D7AA-45D7-8D98-88E6F9B7B9A1}" srcId="{0D9B08BB-D56E-41E4-9AB5-5BA9614CA5FE}" destId="{4D1E04ED-6922-413D-8D77-46160799FCFE}" srcOrd="2" destOrd="0" parTransId="{AFD6463E-F893-4B3A-BB01-12FBA1300E1F}" sibTransId="{A8917F89-D8BB-4137-9899-6C6478B6102B}"/>
    <dgm:cxn modelId="{B32B9CAA-FAA5-484E-8EAF-34A30DD3AC31}" type="presParOf" srcId="{A187E05F-4207-4368-A270-959830E082CA}" destId="{FEA58C39-2EBB-48AB-B650-F0502A08A974}" srcOrd="0" destOrd="0" presId="urn:microsoft.com/office/officeart/2005/8/layout/default"/>
    <dgm:cxn modelId="{2ED1FFBA-A043-45A1-B95E-6FCE8DBFE21C}" type="presParOf" srcId="{A187E05F-4207-4368-A270-959830E082CA}" destId="{508D0E4A-4B63-4D22-97E8-3051A676835B}" srcOrd="1" destOrd="0" presId="urn:microsoft.com/office/officeart/2005/8/layout/default"/>
    <dgm:cxn modelId="{E8327CA1-90B0-4C71-937B-A748E2459769}" type="presParOf" srcId="{A187E05F-4207-4368-A270-959830E082CA}" destId="{9BD69C2A-91F2-413B-8155-81F89E1112AD}" srcOrd="2" destOrd="0" presId="urn:microsoft.com/office/officeart/2005/8/layout/default"/>
    <dgm:cxn modelId="{376E183E-4302-46FD-BB55-E116E50D9764}" type="presParOf" srcId="{A187E05F-4207-4368-A270-959830E082CA}" destId="{C1565DB0-848C-45B0-8E5C-D3DBE0D53821}" srcOrd="3" destOrd="0" presId="urn:microsoft.com/office/officeart/2005/8/layout/default"/>
    <dgm:cxn modelId="{7A3A8BED-4FEC-4255-A44C-FEF692FDBA7B}" type="presParOf" srcId="{A187E05F-4207-4368-A270-959830E082CA}" destId="{83354C05-9313-4D38-BEC0-E04898480531}" srcOrd="4" destOrd="0" presId="urn:microsoft.com/office/officeart/2005/8/layout/default"/>
    <dgm:cxn modelId="{C2E276CB-8BEB-43EC-A244-3311EE26FB88}" type="presParOf" srcId="{A187E05F-4207-4368-A270-959830E082CA}" destId="{9BFC086B-BAB5-47FD-9D6C-A8AD3EDCF52A}" srcOrd="5" destOrd="0" presId="urn:microsoft.com/office/officeart/2005/8/layout/default"/>
    <dgm:cxn modelId="{C1A3931F-0C8C-4F54-9E55-DCD31E202F82}" type="presParOf" srcId="{A187E05F-4207-4368-A270-959830E082CA}" destId="{1AEBE335-DC8E-400F-827F-86EC8B24706B}" srcOrd="6" destOrd="0" presId="urn:microsoft.com/office/officeart/2005/8/layout/default"/>
    <dgm:cxn modelId="{0D389440-6F9D-435C-BDBA-390FA9294997}" type="presParOf" srcId="{A187E05F-4207-4368-A270-959830E082CA}" destId="{492E3AD2-EBD6-47D9-A186-A968979C4214}" srcOrd="7" destOrd="0" presId="urn:microsoft.com/office/officeart/2005/8/layout/default"/>
    <dgm:cxn modelId="{95509B6A-0BBA-40A8-92AD-7A32CC931C5F}" type="presParOf" srcId="{A187E05F-4207-4368-A270-959830E082CA}" destId="{CEBB3608-0A4C-4EC9-9895-38E9795CF591}"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9A422FB-84F1-4EFA-ADB5-D5660CBEFDF4}" type="doc">
      <dgm:prSet loTypeId="urn:microsoft.com/office/officeart/2018/2/layout/IconVerticalSolidList" loCatId="icon" qsTypeId="urn:microsoft.com/office/officeart/2005/8/quickstyle/simple1" qsCatId="simple" csTypeId="urn:microsoft.com/office/officeart/2005/8/colors/accent2_3" csCatId="accent2" phldr="1"/>
      <dgm:spPr/>
      <dgm:t>
        <a:bodyPr/>
        <a:lstStyle/>
        <a:p>
          <a:endParaRPr lang="en-US"/>
        </a:p>
      </dgm:t>
    </dgm:pt>
    <dgm:pt modelId="{8015B57E-9431-4DA9-B28D-78CA8F3D1C8D}">
      <dgm:prSet/>
      <dgm:spPr/>
      <dgm:t>
        <a:bodyPr/>
        <a:lstStyle/>
        <a:p>
          <a:pPr>
            <a:lnSpc>
              <a:spcPct val="100000"/>
            </a:lnSpc>
          </a:pPr>
          <a:r>
            <a:rPr lang="en-GB" b="0" i="0"/>
            <a:t>Burnett, J. (2009) </a:t>
          </a:r>
          <a:r>
            <a:rPr lang="en-GB" b="0" i="1"/>
            <a:t>Doing Your Social Science Dissertation</a:t>
          </a:r>
          <a:r>
            <a:rPr lang="en-GB" b="0" i="0"/>
            <a:t>. London: SAGE Publications.</a:t>
          </a:r>
          <a:endParaRPr lang="en-US"/>
        </a:p>
      </dgm:t>
    </dgm:pt>
    <dgm:pt modelId="{8795150C-D966-4B67-8CD9-14957CFDD129}" type="parTrans" cxnId="{78C602CB-06DE-4456-BC5A-8E0A5B7B9EA6}">
      <dgm:prSet/>
      <dgm:spPr/>
      <dgm:t>
        <a:bodyPr/>
        <a:lstStyle/>
        <a:p>
          <a:endParaRPr lang="en-US"/>
        </a:p>
      </dgm:t>
    </dgm:pt>
    <dgm:pt modelId="{38465F18-6B27-46DC-9B77-AB85E0414293}" type="sibTrans" cxnId="{78C602CB-06DE-4456-BC5A-8E0A5B7B9EA6}">
      <dgm:prSet/>
      <dgm:spPr/>
      <dgm:t>
        <a:bodyPr/>
        <a:lstStyle/>
        <a:p>
          <a:endParaRPr lang="en-US"/>
        </a:p>
      </dgm:t>
    </dgm:pt>
    <dgm:pt modelId="{D9F2A7E9-1DA7-4F4A-8C7E-4AE230C73220}">
      <dgm:prSet/>
      <dgm:spPr/>
      <dgm:t>
        <a:bodyPr/>
        <a:lstStyle/>
        <a:p>
          <a:pPr>
            <a:lnSpc>
              <a:spcPct val="100000"/>
            </a:lnSpc>
          </a:pPr>
          <a:r>
            <a:rPr lang="en-GB" b="0" i="0"/>
            <a:t>Denscombe, M. (2012) </a:t>
          </a:r>
          <a:r>
            <a:rPr lang="en-GB" b="0" i="1"/>
            <a:t>Research proposals a practical guide</a:t>
          </a:r>
          <a:r>
            <a:rPr lang="en-GB" b="0" i="0"/>
            <a:t>. Berkshire,  McGraw Hill Open University Press.</a:t>
          </a:r>
          <a:endParaRPr lang="en-US"/>
        </a:p>
      </dgm:t>
    </dgm:pt>
    <dgm:pt modelId="{7122F71F-7DEE-4F22-8D8D-AE9B90E1A927}" type="parTrans" cxnId="{267546DA-CB49-45D9-BB0B-EC8F83E2A277}">
      <dgm:prSet/>
      <dgm:spPr/>
      <dgm:t>
        <a:bodyPr/>
        <a:lstStyle/>
        <a:p>
          <a:endParaRPr lang="en-US"/>
        </a:p>
      </dgm:t>
    </dgm:pt>
    <dgm:pt modelId="{E3AED92C-A144-4718-88BF-A164122B64E1}" type="sibTrans" cxnId="{267546DA-CB49-45D9-BB0B-EC8F83E2A277}">
      <dgm:prSet/>
      <dgm:spPr/>
      <dgm:t>
        <a:bodyPr/>
        <a:lstStyle/>
        <a:p>
          <a:endParaRPr lang="en-US"/>
        </a:p>
      </dgm:t>
    </dgm:pt>
    <dgm:pt modelId="{E37414C8-277C-49B1-99DE-79C12A98DB8B}">
      <dgm:prSet/>
      <dgm:spPr/>
      <dgm:t>
        <a:bodyPr/>
        <a:lstStyle/>
        <a:p>
          <a:pPr>
            <a:lnSpc>
              <a:spcPct val="100000"/>
            </a:lnSpc>
          </a:pPr>
          <a:r>
            <a:rPr lang="en-GB" b="0" i="0"/>
            <a:t>Walliman, N. (2006) </a:t>
          </a:r>
          <a:r>
            <a:rPr lang="en-GB" b="0" i="1"/>
            <a:t>Social research methods</a:t>
          </a:r>
          <a:r>
            <a:rPr lang="en-GB" b="0" i="0"/>
            <a:t>. London: SAGE.</a:t>
          </a:r>
          <a:endParaRPr lang="en-US"/>
        </a:p>
      </dgm:t>
    </dgm:pt>
    <dgm:pt modelId="{A120B08F-8F25-4F37-A2EC-CE7DD6319EB6}" type="parTrans" cxnId="{31B46820-ECD9-4FA7-8CFE-47B1C622A1DB}">
      <dgm:prSet/>
      <dgm:spPr/>
      <dgm:t>
        <a:bodyPr/>
        <a:lstStyle/>
        <a:p>
          <a:endParaRPr lang="en-US"/>
        </a:p>
      </dgm:t>
    </dgm:pt>
    <dgm:pt modelId="{E29FB606-64FD-48E1-AC24-25A4DB10ACB9}" type="sibTrans" cxnId="{31B46820-ECD9-4FA7-8CFE-47B1C622A1DB}">
      <dgm:prSet/>
      <dgm:spPr/>
      <dgm:t>
        <a:bodyPr/>
        <a:lstStyle/>
        <a:p>
          <a:endParaRPr lang="en-US"/>
        </a:p>
      </dgm:t>
    </dgm:pt>
    <dgm:pt modelId="{DF7661C4-2153-49D6-9BAA-4F6C574EBBF9}">
      <dgm:prSet/>
      <dgm:spPr/>
      <dgm:t>
        <a:bodyPr/>
        <a:lstStyle/>
        <a:p>
          <a:pPr>
            <a:lnSpc>
              <a:spcPct val="100000"/>
            </a:lnSpc>
          </a:pPr>
          <a:r>
            <a:rPr lang="en-GB" dirty="0"/>
            <a:t>https://</a:t>
          </a:r>
          <a:r>
            <a:rPr lang="en-GB" dirty="0" err="1"/>
            <a:t>www.sagepub.com</a:t>
          </a:r>
          <a:r>
            <a:rPr lang="en-GB" dirty="0"/>
            <a:t>/sites/default/files/</a:t>
          </a:r>
          <a:r>
            <a:rPr lang="en-GB" dirty="0" err="1"/>
            <a:t>upm</a:t>
          </a:r>
          <a:r>
            <a:rPr lang="en-GB" dirty="0"/>
            <a:t>-binaries/18533_Chapter3.pdf</a:t>
          </a:r>
          <a:endParaRPr lang="en-US" dirty="0"/>
        </a:p>
      </dgm:t>
    </dgm:pt>
    <dgm:pt modelId="{DC7B3B77-0A2F-4155-B5A5-FF73E3570311}" type="parTrans" cxnId="{A8A0E181-B54F-4E84-B4AB-9D0D7A75C540}">
      <dgm:prSet/>
      <dgm:spPr/>
      <dgm:t>
        <a:bodyPr/>
        <a:lstStyle/>
        <a:p>
          <a:endParaRPr lang="en-US"/>
        </a:p>
      </dgm:t>
    </dgm:pt>
    <dgm:pt modelId="{A572ABA0-9786-4EA9-A490-D42E5D850DEF}" type="sibTrans" cxnId="{A8A0E181-B54F-4E84-B4AB-9D0D7A75C540}">
      <dgm:prSet/>
      <dgm:spPr/>
      <dgm:t>
        <a:bodyPr/>
        <a:lstStyle/>
        <a:p>
          <a:endParaRPr lang="en-US"/>
        </a:p>
      </dgm:t>
    </dgm:pt>
    <dgm:pt modelId="{143C17A3-97B6-4D3B-8356-FAD5E541DDC7}" type="pres">
      <dgm:prSet presAssocID="{09A422FB-84F1-4EFA-ADB5-D5660CBEFDF4}" presName="root" presStyleCnt="0">
        <dgm:presLayoutVars>
          <dgm:dir/>
          <dgm:resizeHandles val="exact"/>
        </dgm:presLayoutVars>
      </dgm:prSet>
      <dgm:spPr/>
    </dgm:pt>
    <dgm:pt modelId="{242AFEC8-2452-49B1-BCAF-CF9FA3CE9126}" type="pres">
      <dgm:prSet presAssocID="{8015B57E-9431-4DA9-B28D-78CA8F3D1C8D}" presName="compNode" presStyleCnt="0"/>
      <dgm:spPr/>
    </dgm:pt>
    <dgm:pt modelId="{4712F1E8-7A3D-4864-B872-DAFA6BC34FE7}" type="pres">
      <dgm:prSet presAssocID="{8015B57E-9431-4DA9-B28D-78CA8F3D1C8D}" presName="bgRect" presStyleLbl="bgShp" presStyleIdx="0" presStyleCnt="4"/>
      <dgm:spPr/>
    </dgm:pt>
    <dgm:pt modelId="{FA21D4AC-73F0-42AE-8A85-48641C137DAD}" type="pres">
      <dgm:prSet presAssocID="{8015B57E-9431-4DA9-B28D-78CA8F3D1C8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wboy"/>
        </a:ext>
      </dgm:extLst>
    </dgm:pt>
    <dgm:pt modelId="{EC2454C9-4322-4596-B525-45A83B67ABF7}" type="pres">
      <dgm:prSet presAssocID="{8015B57E-9431-4DA9-B28D-78CA8F3D1C8D}" presName="spaceRect" presStyleCnt="0"/>
      <dgm:spPr/>
    </dgm:pt>
    <dgm:pt modelId="{72044363-046B-4F8D-A327-896BF0A0537D}" type="pres">
      <dgm:prSet presAssocID="{8015B57E-9431-4DA9-B28D-78CA8F3D1C8D}" presName="parTx" presStyleLbl="revTx" presStyleIdx="0" presStyleCnt="4">
        <dgm:presLayoutVars>
          <dgm:chMax val="0"/>
          <dgm:chPref val="0"/>
        </dgm:presLayoutVars>
      </dgm:prSet>
      <dgm:spPr/>
    </dgm:pt>
    <dgm:pt modelId="{C9A267C6-AC11-48E0-B147-CB8A9E4ECE04}" type="pres">
      <dgm:prSet presAssocID="{38465F18-6B27-46DC-9B77-AB85E0414293}" presName="sibTrans" presStyleCnt="0"/>
      <dgm:spPr/>
    </dgm:pt>
    <dgm:pt modelId="{EED634BE-E9A2-406D-BA60-579E5481BBA3}" type="pres">
      <dgm:prSet presAssocID="{D9F2A7E9-1DA7-4F4A-8C7E-4AE230C73220}" presName="compNode" presStyleCnt="0"/>
      <dgm:spPr/>
    </dgm:pt>
    <dgm:pt modelId="{7A6CE397-A318-4BA1-85A8-739D18862755}" type="pres">
      <dgm:prSet presAssocID="{D9F2A7E9-1DA7-4F4A-8C7E-4AE230C73220}" presName="bgRect" presStyleLbl="bgShp" presStyleIdx="1" presStyleCnt="4"/>
      <dgm:spPr/>
    </dgm:pt>
    <dgm:pt modelId="{581BCFBE-DB97-41EF-9D86-01B7A609F5BE}" type="pres">
      <dgm:prSet presAssocID="{D9F2A7E9-1DA7-4F4A-8C7E-4AE230C7322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D26E0A75-9183-495E-97E8-3C985DCB9581}" type="pres">
      <dgm:prSet presAssocID="{D9F2A7E9-1DA7-4F4A-8C7E-4AE230C73220}" presName="spaceRect" presStyleCnt="0"/>
      <dgm:spPr/>
    </dgm:pt>
    <dgm:pt modelId="{E934435E-ABC5-4EFC-9782-A7AFE1509BF3}" type="pres">
      <dgm:prSet presAssocID="{D9F2A7E9-1DA7-4F4A-8C7E-4AE230C73220}" presName="parTx" presStyleLbl="revTx" presStyleIdx="1" presStyleCnt="4">
        <dgm:presLayoutVars>
          <dgm:chMax val="0"/>
          <dgm:chPref val="0"/>
        </dgm:presLayoutVars>
      </dgm:prSet>
      <dgm:spPr/>
    </dgm:pt>
    <dgm:pt modelId="{907C82DA-1224-464F-B0AC-1455F389F0D7}" type="pres">
      <dgm:prSet presAssocID="{E3AED92C-A144-4718-88BF-A164122B64E1}" presName="sibTrans" presStyleCnt="0"/>
      <dgm:spPr/>
    </dgm:pt>
    <dgm:pt modelId="{87BE56B3-5721-4EBE-B8F3-94ED591CFCAB}" type="pres">
      <dgm:prSet presAssocID="{E37414C8-277C-49B1-99DE-79C12A98DB8B}" presName="compNode" presStyleCnt="0"/>
      <dgm:spPr/>
    </dgm:pt>
    <dgm:pt modelId="{A4441ECA-61C7-4AF6-870A-29DFD0C70CEE}" type="pres">
      <dgm:prSet presAssocID="{E37414C8-277C-49B1-99DE-79C12A98DB8B}" presName="bgRect" presStyleLbl="bgShp" presStyleIdx="2" presStyleCnt="4" custLinFactNeighborX="-729" custLinFactNeighborY="-36298"/>
      <dgm:spPr/>
    </dgm:pt>
    <dgm:pt modelId="{6B8170AB-E359-4E0E-B182-73C9EF766545}" type="pres">
      <dgm:prSet presAssocID="{E37414C8-277C-49B1-99DE-79C12A98DB8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ycle with People"/>
        </a:ext>
      </dgm:extLst>
    </dgm:pt>
    <dgm:pt modelId="{083CF91A-AB53-4FA3-9D43-0F1E19D329FA}" type="pres">
      <dgm:prSet presAssocID="{E37414C8-277C-49B1-99DE-79C12A98DB8B}" presName="spaceRect" presStyleCnt="0"/>
      <dgm:spPr/>
    </dgm:pt>
    <dgm:pt modelId="{6ABC8DB4-9A6B-4CC1-BD3A-229BC2CA6E13}" type="pres">
      <dgm:prSet presAssocID="{E37414C8-277C-49B1-99DE-79C12A98DB8B}" presName="parTx" presStyleLbl="revTx" presStyleIdx="2" presStyleCnt="4">
        <dgm:presLayoutVars>
          <dgm:chMax val="0"/>
          <dgm:chPref val="0"/>
        </dgm:presLayoutVars>
      </dgm:prSet>
      <dgm:spPr/>
    </dgm:pt>
    <dgm:pt modelId="{9441A7FB-9CA8-4732-88E5-82777B1C1F59}" type="pres">
      <dgm:prSet presAssocID="{E29FB606-64FD-48E1-AC24-25A4DB10ACB9}" presName="sibTrans" presStyleCnt="0"/>
      <dgm:spPr/>
    </dgm:pt>
    <dgm:pt modelId="{B22531B7-A802-46BD-9B0A-DA0F10D9A09B}" type="pres">
      <dgm:prSet presAssocID="{DF7661C4-2153-49D6-9BAA-4F6C574EBBF9}" presName="compNode" presStyleCnt="0"/>
      <dgm:spPr/>
    </dgm:pt>
    <dgm:pt modelId="{E710A59E-7332-4C00-869F-11A444A5A761}" type="pres">
      <dgm:prSet presAssocID="{DF7661C4-2153-49D6-9BAA-4F6C574EBBF9}" presName="bgRect" presStyleLbl="bgShp" presStyleIdx="3" presStyleCnt="4"/>
      <dgm:spPr/>
    </dgm:pt>
    <dgm:pt modelId="{06A6D7DC-D667-4D5B-86FF-3CFFEF360D9E}" type="pres">
      <dgm:prSet presAssocID="{DF7661C4-2153-49D6-9BAA-4F6C574EBBF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arth Globe Americas"/>
        </a:ext>
      </dgm:extLst>
    </dgm:pt>
    <dgm:pt modelId="{C714DB95-B6E9-4138-8BC0-294E19B54740}" type="pres">
      <dgm:prSet presAssocID="{DF7661C4-2153-49D6-9BAA-4F6C574EBBF9}" presName="spaceRect" presStyleCnt="0"/>
      <dgm:spPr/>
    </dgm:pt>
    <dgm:pt modelId="{27EDF366-4512-47D9-AE93-893A44AB1E0A}" type="pres">
      <dgm:prSet presAssocID="{DF7661C4-2153-49D6-9BAA-4F6C574EBBF9}" presName="parTx" presStyleLbl="revTx" presStyleIdx="3" presStyleCnt="4">
        <dgm:presLayoutVars>
          <dgm:chMax val="0"/>
          <dgm:chPref val="0"/>
        </dgm:presLayoutVars>
      </dgm:prSet>
      <dgm:spPr/>
    </dgm:pt>
  </dgm:ptLst>
  <dgm:cxnLst>
    <dgm:cxn modelId="{029DE513-7015-4700-B6F7-F1C6654E4D32}" type="presOf" srcId="{09A422FB-84F1-4EFA-ADB5-D5660CBEFDF4}" destId="{143C17A3-97B6-4D3B-8356-FAD5E541DDC7}" srcOrd="0" destOrd="0" presId="urn:microsoft.com/office/officeart/2018/2/layout/IconVerticalSolidList"/>
    <dgm:cxn modelId="{31B46820-ECD9-4FA7-8CFE-47B1C622A1DB}" srcId="{09A422FB-84F1-4EFA-ADB5-D5660CBEFDF4}" destId="{E37414C8-277C-49B1-99DE-79C12A98DB8B}" srcOrd="2" destOrd="0" parTransId="{A120B08F-8F25-4F37-A2EC-CE7DD6319EB6}" sibTransId="{E29FB606-64FD-48E1-AC24-25A4DB10ACB9}"/>
    <dgm:cxn modelId="{62865464-3E94-4998-9DC8-734FFC2D68BF}" type="presOf" srcId="{8015B57E-9431-4DA9-B28D-78CA8F3D1C8D}" destId="{72044363-046B-4F8D-A327-896BF0A0537D}" srcOrd="0" destOrd="0" presId="urn:microsoft.com/office/officeart/2018/2/layout/IconVerticalSolidList"/>
    <dgm:cxn modelId="{A8A0E181-B54F-4E84-B4AB-9D0D7A75C540}" srcId="{09A422FB-84F1-4EFA-ADB5-D5660CBEFDF4}" destId="{DF7661C4-2153-49D6-9BAA-4F6C574EBBF9}" srcOrd="3" destOrd="0" parTransId="{DC7B3B77-0A2F-4155-B5A5-FF73E3570311}" sibTransId="{A572ABA0-9786-4EA9-A490-D42E5D850DEF}"/>
    <dgm:cxn modelId="{0A75C68B-5C37-4DE1-9E46-BF955841774E}" type="presOf" srcId="{D9F2A7E9-1DA7-4F4A-8C7E-4AE230C73220}" destId="{E934435E-ABC5-4EFC-9782-A7AFE1509BF3}" srcOrd="0" destOrd="0" presId="urn:microsoft.com/office/officeart/2018/2/layout/IconVerticalSolidList"/>
    <dgm:cxn modelId="{298B1BA0-F0B1-4972-8A2E-0DAD077213E4}" type="presOf" srcId="{E37414C8-277C-49B1-99DE-79C12A98DB8B}" destId="{6ABC8DB4-9A6B-4CC1-BD3A-229BC2CA6E13}" srcOrd="0" destOrd="0" presId="urn:microsoft.com/office/officeart/2018/2/layout/IconVerticalSolidList"/>
    <dgm:cxn modelId="{78C602CB-06DE-4456-BC5A-8E0A5B7B9EA6}" srcId="{09A422FB-84F1-4EFA-ADB5-D5660CBEFDF4}" destId="{8015B57E-9431-4DA9-B28D-78CA8F3D1C8D}" srcOrd="0" destOrd="0" parTransId="{8795150C-D966-4B67-8CD9-14957CFDD129}" sibTransId="{38465F18-6B27-46DC-9B77-AB85E0414293}"/>
    <dgm:cxn modelId="{267546DA-CB49-45D9-BB0B-EC8F83E2A277}" srcId="{09A422FB-84F1-4EFA-ADB5-D5660CBEFDF4}" destId="{D9F2A7E9-1DA7-4F4A-8C7E-4AE230C73220}" srcOrd="1" destOrd="0" parTransId="{7122F71F-7DEE-4F22-8D8D-AE9B90E1A927}" sibTransId="{E3AED92C-A144-4718-88BF-A164122B64E1}"/>
    <dgm:cxn modelId="{38C14BE8-EF44-41FE-8134-73B62CDF043A}" type="presOf" srcId="{DF7661C4-2153-49D6-9BAA-4F6C574EBBF9}" destId="{27EDF366-4512-47D9-AE93-893A44AB1E0A}" srcOrd="0" destOrd="0" presId="urn:microsoft.com/office/officeart/2018/2/layout/IconVerticalSolidList"/>
    <dgm:cxn modelId="{3913F94E-8269-43B8-AF9F-D388716D154B}" type="presParOf" srcId="{143C17A3-97B6-4D3B-8356-FAD5E541DDC7}" destId="{242AFEC8-2452-49B1-BCAF-CF9FA3CE9126}" srcOrd="0" destOrd="0" presId="urn:microsoft.com/office/officeart/2018/2/layout/IconVerticalSolidList"/>
    <dgm:cxn modelId="{2ED8C23E-32AD-4ABF-9CE4-06DD7181A22A}" type="presParOf" srcId="{242AFEC8-2452-49B1-BCAF-CF9FA3CE9126}" destId="{4712F1E8-7A3D-4864-B872-DAFA6BC34FE7}" srcOrd="0" destOrd="0" presId="urn:microsoft.com/office/officeart/2018/2/layout/IconVerticalSolidList"/>
    <dgm:cxn modelId="{492A0B6D-8643-4705-BC9B-A947591DE510}" type="presParOf" srcId="{242AFEC8-2452-49B1-BCAF-CF9FA3CE9126}" destId="{FA21D4AC-73F0-42AE-8A85-48641C137DAD}" srcOrd="1" destOrd="0" presId="urn:microsoft.com/office/officeart/2018/2/layout/IconVerticalSolidList"/>
    <dgm:cxn modelId="{B0B69957-9042-49FC-B3A4-C073121AF761}" type="presParOf" srcId="{242AFEC8-2452-49B1-BCAF-CF9FA3CE9126}" destId="{EC2454C9-4322-4596-B525-45A83B67ABF7}" srcOrd="2" destOrd="0" presId="urn:microsoft.com/office/officeart/2018/2/layout/IconVerticalSolidList"/>
    <dgm:cxn modelId="{5CCC2A5F-46F8-4661-B812-E04CE9126F77}" type="presParOf" srcId="{242AFEC8-2452-49B1-BCAF-CF9FA3CE9126}" destId="{72044363-046B-4F8D-A327-896BF0A0537D}" srcOrd="3" destOrd="0" presId="urn:microsoft.com/office/officeart/2018/2/layout/IconVerticalSolidList"/>
    <dgm:cxn modelId="{12AC7F05-A52B-491A-9DB1-A970C3B5D0CA}" type="presParOf" srcId="{143C17A3-97B6-4D3B-8356-FAD5E541DDC7}" destId="{C9A267C6-AC11-48E0-B147-CB8A9E4ECE04}" srcOrd="1" destOrd="0" presId="urn:microsoft.com/office/officeart/2018/2/layout/IconVerticalSolidList"/>
    <dgm:cxn modelId="{450D4474-DF3D-434B-B061-D0510DAC744D}" type="presParOf" srcId="{143C17A3-97B6-4D3B-8356-FAD5E541DDC7}" destId="{EED634BE-E9A2-406D-BA60-579E5481BBA3}" srcOrd="2" destOrd="0" presId="urn:microsoft.com/office/officeart/2018/2/layout/IconVerticalSolidList"/>
    <dgm:cxn modelId="{CEE0FD51-A851-4903-A838-0B7122903CC3}" type="presParOf" srcId="{EED634BE-E9A2-406D-BA60-579E5481BBA3}" destId="{7A6CE397-A318-4BA1-85A8-739D18862755}" srcOrd="0" destOrd="0" presId="urn:microsoft.com/office/officeart/2018/2/layout/IconVerticalSolidList"/>
    <dgm:cxn modelId="{A3E54CE3-D0EB-44AA-A7E4-5A8DD6A7E60B}" type="presParOf" srcId="{EED634BE-E9A2-406D-BA60-579E5481BBA3}" destId="{581BCFBE-DB97-41EF-9D86-01B7A609F5BE}" srcOrd="1" destOrd="0" presId="urn:microsoft.com/office/officeart/2018/2/layout/IconVerticalSolidList"/>
    <dgm:cxn modelId="{BAFB7EE9-A942-43B8-AAA0-16BC7D9533A6}" type="presParOf" srcId="{EED634BE-E9A2-406D-BA60-579E5481BBA3}" destId="{D26E0A75-9183-495E-97E8-3C985DCB9581}" srcOrd="2" destOrd="0" presId="urn:microsoft.com/office/officeart/2018/2/layout/IconVerticalSolidList"/>
    <dgm:cxn modelId="{7FDF8386-7A9E-4B65-8DF0-D512A2214B0F}" type="presParOf" srcId="{EED634BE-E9A2-406D-BA60-579E5481BBA3}" destId="{E934435E-ABC5-4EFC-9782-A7AFE1509BF3}" srcOrd="3" destOrd="0" presId="urn:microsoft.com/office/officeart/2018/2/layout/IconVerticalSolidList"/>
    <dgm:cxn modelId="{A15501A5-FA74-4E60-B552-FDD16DA53939}" type="presParOf" srcId="{143C17A3-97B6-4D3B-8356-FAD5E541DDC7}" destId="{907C82DA-1224-464F-B0AC-1455F389F0D7}" srcOrd="3" destOrd="0" presId="urn:microsoft.com/office/officeart/2018/2/layout/IconVerticalSolidList"/>
    <dgm:cxn modelId="{0B2C6705-7A74-4FAA-B7F1-05948A204D38}" type="presParOf" srcId="{143C17A3-97B6-4D3B-8356-FAD5E541DDC7}" destId="{87BE56B3-5721-4EBE-B8F3-94ED591CFCAB}" srcOrd="4" destOrd="0" presId="urn:microsoft.com/office/officeart/2018/2/layout/IconVerticalSolidList"/>
    <dgm:cxn modelId="{4ACCAAF3-F6C9-4632-83A7-CF63E0FD5E9C}" type="presParOf" srcId="{87BE56B3-5721-4EBE-B8F3-94ED591CFCAB}" destId="{A4441ECA-61C7-4AF6-870A-29DFD0C70CEE}" srcOrd="0" destOrd="0" presId="urn:microsoft.com/office/officeart/2018/2/layout/IconVerticalSolidList"/>
    <dgm:cxn modelId="{DEA45C09-A073-45EE-BA5B-038C423FD8B5}" type="presParOf" srcId="{87BE56B3-5721-4EBE-B8F3-94ED591CFCAB}" destId="{6B8170AB-E359-4E0E-B182-73C9EF766545}" srcOrd="1" destOrd="0" presId="urn:microsoft.com/office/officeart/2018/2/layout/IconVerticalSolidList"/>
    <dgm:cxn modelId="{6BDA2CBC-E253-4DD7-B1FD-E2228999B19D}" type="presParOf" srcId="{87BE56B3-5721-4EBE-B8F3-94ED591CFCAB}" destId="{083CF91A-AB53-4FA3-9D43-0F1E19D329FA}" srcOrd="2" destOrd="0" presId="urn:microsoft.com/office/officeart/2018/2/layout/IconVerticalSolidList"/>
    <dgm:cxn modelId="{979CD4D0-3F56-4B1A-A1CB-2F05D717F05F}" type="presParOf" srcId="{87BE56B3-5721-4EBE-B8F3-94ED591CFCAB}" destId="{6ABC8DB4-9A6B-4CC1-BD3A-229BC2CA6E13}" srcOrd="3" destOrd="0" presId="urn:microsoft.com/office/officeart/2018/2/layout/IconVerticalSolidList"/>
    <dgm:cxn modelId="{B93F9D5B-C72D-45F7-8ABC-713CCD4A3D78}" type="presParOf" srcId="{143C17A3-97B6-4D3B-8356-FAD5E541DDC7}" destId="{9441A7FB-9CA8-4732-88E5-82777B1C1F59}" srcOrd="5" destOrd="0" presId="urn:microsoft.com/office/officeart/2018/2/layout/IconVerticalSolidList"/>
    <dgm:cxn modelId="{D9DDD5A8-CD83-4D78-8493-8F9F8975D8DB}" type="presParOf" srcId="{143C17A3-97B6-4D3B-8356-FAD5E541DDC7}" destId="{B22531B7-A802-46BD-9B0A-DA0F10D9A09B}" srcOrd="6" destOrd="0" presId="urn:microsoft.com/office/officeart/2018/2/layout/IconVerticalSolidList"/>
    <dgm:cxn modelId="{6E60C048-D544-4D06-8E2A-32D0BDE0D854}" type="presParOf" srcId="{B22531B7-A802-46BD-9B0A-DA0F10D9A09B}" destId="{E710A59E-7332-4C00-869F-11A444A5A761}" srcOrd="0" destOrd="0" presId="urn:microsoft.com/office/officeart/2018/2/layout/IconVerticalSolidList"/>
    <dgm:cxn modelId="{D0F17053-DFA8-441E-93EA-98007E93B6F2}" type="presParOf" srcId="{B22531B7-A802-46BD-9B0A-DA0F10D9A09B}" destId="{06A6D7DC-D667-4D5B-86FF-3CFFEF360D9E}" srcOrd="1" destOrd="0" presId="urn:microsoft.com/office/officeart/2018/2/layout/IconVerticalSolidList"/>
    <dgm:cxn modelId="{5259E91C-CB28-4A79-B208-AA6A4416A20B}" type="presParOf" srcId="{B22531B7-A802-46BD-9B0A-DA0F10D9A09B}" destId="{C714DB95-B6E9-4138-8BC0-294E19B54740}" srcOrd="2" destOrd="0" presId="urn:microsoft.com/office/officeart/2018/2/layout/IconVerticalSolidList"/>
    <dgm:cxn modelId="{08C621A4-1DDC-459C-A04F-6E500EF405AA}" type="presParOf" srcId="{B22531B7-A802-46BD-9B0A-DA0F10D9A09B}" destId="{27EDF366-4512-47D9-AE93-893A44AB1E0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8CC154-B657-694F-8D94-FB8A4DF7F761}">
      <dsp:nvSpPr>
        <dsp:cNvPr id="0" name=""/>
        <dsp:cNvSpPr/>
      </dsp:nvSpPr>
      <dsp:spPr>
        <a:xfrm>
          <a:off x="0" y="2674"/>
          <a:ext cx="6151756" cy="1046669"/>
        </a:xfrm>
        <a:prstGeom prst="roundRect">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Understand the term ‘</a:t>
          </a:r>
          <a:r>
            <a:rPr lang="en-GB" sz="1800" b="1" i="1" kern="1200" dirty="0"/>
            <a:t>Methodology</a:t>
          </a:r>
          <a:r>
            <a:rPr lang="en-GB" sz="1800" b="1" kern="1200" dirty="0"/>
            <a:t>’</a:t>
          </a:r>
          <a:r>
            <a:rPr lang="en-GB" sz="1800" kern="1200" dirty="0"/>
            <a:t> &amp; ‘</a:t>
          </a:r>
          <a:r>
            <a:rPr lang="en-GB" sz="1800" b="1" i="1" kern="1200" dirty="0"/>
            <a:t>Research methods</a:t>
          </a:r>
          <a:r>
            <a:rPr lang="en-GB" sz="1800" b="1" kern="1200" dirty="0"/>
            <a:t>’</a:t>
          </a:r>
          <a:endParaRPr lang="en-US" sz="1800" kern="1200" dirty="0"/>
        </a:p>
      </dsp:txBody>
      <dsp:txXfrm>
        <a:off x="51094" y="53768"/>
        <a:ext cx="6049568" cy="944481"/>
      </dsp:txXfrm>
    </dsp:sp>
    <dsp:sp modelId="{15EF7190-17C7-F842-81B0-B5C412D2912C}">
      <dsp:nvSpPr>
        <dsp:cNvPr id="0" name=""/>
        <dsp:cNvSpPr/>
      </dsp:nvSpPr>
      <dsp:spPr>
        <a:xfrm>
          <a:off x="0" y="1063223"/>
          <a:ext cx="6151756" cy="1046669"/>
        </a:xfrm>
        <a:prstGeom prst="roundRect">
          <a:avLst/>
        </a:prstGeom>
        <a:gradFill rotWithShape="0">
          <a:gsLst>
            <a:gs pos="0">
              <a:schemeClr val="accent5">
                <a:hueOff val="-1986775"/>
                <a:satOff val="7962"/>
                <a:lumOff val="1726"/>
                <a:alphaOff val="0"/>
                <a:tint val="50000"/>
                <a:satMod val="300000"/>
              </a:schemeClr>
            </a:gs>
            <a:gs pos="35000">
              <a:schemeClr val="accent5">
                <a:hueOff val="-1986775"/>
                <a:satOff val="7962"/>
                <a:lumOff val="1726"/>
                <a:alphaOff val="0"/>
                <a:tint val="37000"/>
                <a:satMod val="300000"/>
              </a:schemeClr>
            </a:gs>
            <a:gs pos="100000">
              <a:schemeClr val="accent5">
                <a:hueOff val="-1986775"/>
                <a:satOff val="7962"/>
                <a:lumOff val="172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List the 3 types of Data Collection</a:t>
          </a:r>
          <a:endParaRPr lang="en-US" sz="1800" kern="1200" dirty="0"/>
        </a:p>
      </dsp:txBody>
      <dsp:txXfrm>
        <a:off x="51094" y="1114317"/>
        <a:ext cx="6049568" cy="944481"/>
      </dsp:txXfrm>
    </dsp:sp>
    <dsp:sp modelId="{7FC2C128-6930-F648-97F2-2D0790B6774D}">
      <dsp:nvSpPr>
        <dsp:cNvPr id="0" name=""/>
        <dsp:cNvSpPr/>
      </dsp:nvSpPr>
      <dsp:spPr>
        <a:xfrm>
          <a:off x="0" y="2123772"/>
          <a:ext cx="6151756" cy="1046669"/>
        </a:xfrm>
        <a:prstGeom prst="roundRect">
          <a:avLst/>
        </a:prstGeom>
        <a:gradFill rotWithShape="0">
          <a:gsLst>
            <a:gs pos="0">
              <a:schemeClr val="accent5">
                <a:hueOff val="-3973551"/>
                <a:satOff val="15924"/>
                <a:lumOff val="3451"/>
                <a:alphaOff val="0"/>
                <a:tint val="50000"/>
                <a:satMod val="300000"/>
              </a:schemeClr>
            </a:gs>
            <a:gs pos="35000">
              <a:schemeClr val="accent5">
                <a:hueOff val="-3973551"/>
                <a:satOff val="15924"/>
                <a:lumOff val="3451"/>
                <a:alphaOff val="0"/>
                <a:tint val="37000"/>
                <a:satMod val="300000"/>
              </a:schemeClr>
            </a:gs>
            <a:gs pos="100000">
              <a:schemeClr val="accent5">
                <a:hueOff val="-3973551"/>
                <a:satOff val="15924"/>
                <a:lumOff val="3451"/>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Describe the difference between ‘</a:t>
          </a:r>
          <a:r>
            <a:rPr lang="en-GB" sz="1800" i="1" kern="1200" dirty="0"/>
            <a:t>Quantitative &amp; Qualitative data</a:t>
          </a:r>
          <a:r>
            <a:rPr lang="en-GB" sz="1800" kern="1200" dirty="0"/>
            <a:t>’, ‘</a:t>
          </a:r>
          <a:r>
            <a:rPr lang="en-GB" sz="1800" i="1" kern="1200" dirty="0"/>
            <a:t>Primary &amp; Secondary data</a:t>
          </a:r>
          <a:r>
            <a:rPr lang="en-GB" sz="1800" kern="1200" dirty="0"/>
            <a:t>’, ‘</a:t>
          </a:r>
          <a:r>
            <a:rPr lang="en-GB" sz="1800" i="1" kern="1200" dirty="0"/>
            <a:t>Descriptive &amp; Experimental Data’</a:t>
          </a:r>
          <a:endParaRPr lang="en-US" sz="1800" kern="1200" dirty="0"/>
        </a:p>
      </dsp:txBody>
      <dsp:txXfrm>
        <a:off x="51094" y="2174866"/>
        <a:ext cx="6049568" cy="944481"/>
      </dsp:txXfrm>
    </dsp:sp>
    <dsp:sp modelId="{7FF19EC5-6B86-B942-959E-3DA1307A5D47}">
      <dsp:nvSpPr>
        <dsp:cNvPr id="0" name=""/>
        <dsp:cNvSpPr/>
      </dsp:nvSpPr>
      <dsp:spPr>
        <a:xfrm>
          <a:off x="0" y="3184321"/>
          <a:ext cx="6151756" cy="1046669"/>
        </a:xfrm>
        <a:prstGeom prst="roundRect">
          <a:avLst/>
        </a:prstGeom>
        <a:gradFill rotWithShape="0">
          <a:gsLst>
            <a:gs pos="0">
              <a:schemeClr val="accent5">
                <a:hueOff val="-5960326"/>
                <a:satOff val="23887"/>
                <a:lumOff val="5177"/>
                <a:alphaOff val="0"/>
                <a:tint val="50000"/>
                <a:satMod val="300000"/>
              </a:schemeClr>
            </a:gs>
            <a:gs pos="35000">
              <a:schemeClr val="accent5">
                <a:hueOff val="-5960326"/>
                <a:satOff val="23887"/>
                <a:lumOff val="5177"/>
                <a:alphaOff val="0"/>
                <a:tint val="37000"/>
                <a:satMod val="300000"/>
              </a:schemeClr>
            </a:gs>
            <a:gs pos="100000">
              <a:schemeClr val="accent5">
                <a:hueOff val="-5960326"/>
                <a:satOff val="23887"/>
                <a:lumOff val="517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List the different types of methods for data collection</a:t>
          </a:r>
          <a:endParaRPr lang="en-US" sz="1800" kern="1200" dirty="0"/>
        </a:p>
      </dsp:txBody>
      <dsp:txXfrm>
        <a:off x="51094" y="3235415"/>
        <a:ext cx="6049568" cy="944481"/>
      </dsp:txXfrm>
    </dsp:sp>
    <dsp:sp modelId="{77A653A4-1716-014C-A982-6384ACDD32E8}">
      <dsp:nvSpPr>
        <dsp:cNvPr id="0" name=""/>
        <dsp:cNvSpPr/>
      </dsp:nvSpPr>
      <dsp:spPr>
        <a:xfrm>
          <a:off x="0" y="4244870"/>
          <a:ext cx="6151756" cy="1046669"/>
        </a:xfrm>
        <a:prstGeom prst="roundRect">
          <a:avLst/>
        </a:prstGeom>
        <a:gradFill rotWithShape="0">
          <a:gsLst>
            <a:gs pos="0">
              <a:schemeClr val="accent5">
                <a:hueOff val="-7947101"/>
                <a:satOff val="31849"/>
                <a:lumOff val="6902"/>
                <a:alphaOff val="0"/>
                <a:tint val="50000"/>
                <a:satMod val="300000"/>
              </a:schemeClr>
            </a:gs>
            <a:gs pos="35000">
              <a:schemeClr val="accent5">
                <a:hueOff val="-7947101"/>
                <a:satOff val="31849"/>
                <a:lumOff val="6902"/>
                <a:alphaOff val="0"/>
                <a:tint val="37000"/>
                <a:satMod val="300000"/>
              </a:schemeClr>
            </a:gs>
            <a:gs pos="100000">
              <a:schemeClr val="accent5">
                <a:hueOff val="-7947101"/>
                <a:satOff val="31849"/>
                <a:lumOff val="6902"/>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List the 4 main methods of data analysis</a:t>
          </a:r>
          <a:endParaRPr lang="en-US" sz="1800" kern="1200" dirty="0"/>
        </a:p>
      </dsp:txBody>
      <dsp:txXfrm>
        <a:off x="51094" y="4295964"/>
        <a:ext cx="6049568" cy="944481"/>
      </dsp:txXfrm>
    </dsp:sp>
    <dsp:sp modelId="{38A8821A-70A6-1140-8A05-3ACD163E2D7D}">
      <dsp:nvSpPr>
        <dsp:cNvPr id="0" name=""/>
        <dsp:cNvSpPr/>
      </dsp:nvSpPr>
      <dsp:spPr>
        <a:xfrm>
          <a:off x="0" y="5305419"/>
          <a:ext cx="6151756" cy="1046669"/>
        </a:xfrm>
        <a:prstGeom prst="roundRect">
          <a:avLst/>
        </a:prstGeom>
        <a:gradFill rotWithShape="0">
          <a:gsLst>
            <a:gs pos="0">
              <a:schemeClr val="accent5">
                <a:hueOff val="-9933876"/>
                <a:satOff val="39811"/>
                <a:lumOff val="8628"/>
                <a:alphaOff val="0"/>
                <a:tint val="50000"/>
                <a:satMod val="300000"/>
              </a:schemeClr>
            </a:gs>
            <a:gs pos="35000">
              <a:schemeClr val="accent5">
                <a:hueOff val="-9933876"/>
                <a:satOff val="39811"/>
                <a:lumOff val="8628"/>
                <a:alphaOff val="0"/>
                <a:tint val="37000"/>
                <a:satMod val="300000"/>
              </a:schemeClr>
            </a:gs>
            <a:gs pos="100000">
              <a:schemeClr val="accent5">
                <a:hueOff val="-9933876"/>
                <a:satOff val="39811"/>
                <a:lumOff val="862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How to structure your ‘methodology chapter’</a:t>
          </a:r>
          <a:endParaRPr lang="en-US" sz="1800" kern="1200" dirty="0"/>
        </a:p>
      </dsp:txBody>
      <dsp:txXfrm>
        <a:off x="51094" y="5356513"/>
        <a:ext cx="6049568" cy="9444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4E69D-742A-4771-A9E4-2A7F32D59C3C}">
      <dsp:nvSpPr>
        <dsp:cNvPr id="0" name=""/>
        <dsp:cNvSpPr/>
      </dsp:nvSpPr>
      <dsp:spPr>
        <a:xfrm rot="21300000">
          <a:off x="21847" y="1991304"/>
          <a:ext cx="11433774" cy="1000553"/>
        </a:xfrm>
        <a:prstGeom prst="mathMinus">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dsp:style>
    </dsp:sp>
    <dsp:sp modelId="{BF5DB29D-2B17-46FB-B862-D0EB1136B569}">
      <dsp:nvSpPr>
        <dsp:cNvPr id="0" name=""/>
        <dsp:cNvSpPr/>
      </dsp:nvSpPr>
      <dsp:spPr>
        <a:xfrm>
          <a:off x="1377296" y="249158"/>
          <a:ext cx="3443240" cy="1993264"/>
        </a:xfrm>
        <a:prstGeom prst="downArrow">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F574908-3C0F-4FFE-91C4-02BFEFA3DA70}">
      <dsp:nvSpPr>
        <dsp:cNvPr id="0" name=""/>
        <dsp:cNvSpPr/>
      </dsp:nvSpPr>
      <dsp:spPr>
        <a:xfrm>
          <a:off x="4956173" y="0"/>
          <a:ext cx="6521295" cy="20929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b="1" i="1" kern="1200" dirty="0">
              <a:solidFill>
                <a:srgbClr val="7030A0"/>
              </a:solidFill>
            </a:rPr>
            <a:t>Methodology</a:t>
          </a:r>
          <a:r>
            <a:rPr lang="en-GB" sz="2800" kern="1200" dirty="0"/>
            <a:t> – overarching strategy and rationale of your research project – a study of the methods, theories and principles </a:t>
          </a:r>
        </a:p>
      </dsp:txBody>
      <dsp:txXfrm>
        <a:off x="4956173" y="0"/>
        <a:ext cx="6521295" cy="2092928"/>
      </dsp:txXfrm>
    </dsp:sp>
    <dsp:sp modelId="{B7163D13-FD51-46EC-801C-CB98E17DB749}">
      <dsp:nvSpPr>
        <dsp:cNvPr id="0" name=""/>
        <dsp:cNvSpPr/>
      </dsp:nvSpPr>
      <dsp:spPr>
        <a:xfrm>
          <a:off x="6656932" y="2740739"/>
          <a:ext cx="3443240" cy="1993264"/>
        </a:xfrm>
        <a:prstGeom prst="upArrow">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E0B70F6F-6FCD-4999-9EEB-B32DD26785CF}">
      <dsp:nvSpPr>
        <dsp:cNvPr id="0" name=""/>
        <dsp:cNvSpPr/>
      </dsp:nvSpPr>
      <dsp:spPr>
        <a:xfrm>
          <a:off x="742564" y="2890233"/>
          <a:ext cx="5630901" cy="20929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GB" sz="3300" b="1" i="1" kern="1200" dirty="0">
              <a:solidFill>
                <a:srgbClr val="00B0F0"/>
              </a:solidFill>
            </a:rPr>
            <a:t>Methods </a:t>
          </a:r>
          <a:r>
            <a:rPr lang="en-GB" sz="3300" kern="1200" dirty="0"/>
            <a:t>– specific tools and procedures data use to collect and analyse </a:t>
          </a:r>
        </a:p>
      </dsp:txBody>
      <dsp:txXfrm>
        <a:off x="742564" y="2890233"/>
        <a:ext cx="5630901" cy="20929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14AE74-9D85-4A59-B810-5AA17BDFDB5E}">
      <dsp:nvSpPr>
        <dsp:cNvPr id="0" name=""/>
        <dsp:cNvSpPr/>
      </dsp:nvSpPr>
      <dsp:spPr>
        <a:xfrm>
          <a:off x="0" y="1139025"/>
          <a:ext cx="7175292" cy="6552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0C2030-0231-4169-A931-5A72A725BDD1}">
      <dsp:nvSpPr>
        <dsp:cNvPr id="0" name=""/>
        <dsp:cNvSpPr/>
      </dsp:nvSpPr>
      <dsp:spPr>
        <a:xfrm>
          <a:off x="358764" y="755265"/>
          <a:ext cx="5022704" cy="76752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9846" tIns="0" rIns="189846" bIns="0" numCol="1" spcCol="1270" anchor="ctr" anchorCtr="0">
          <a:noAutofit/>
        </a:bodyPr>
        <a:lstStyle/>
        <a:p>
          <a:pPr marL="0" lvl="0" indent="0" algn="l" defTabSz="1155700">
            <a:lnSpc>
              <a:spcPct val="90000"/>
            </a:lnSpc>
            <a:spcBef>
              <a:spcPct val="0"/>
            </a:spcBef>
            <a:spcAft>
              <a:spcPct val="35000"/>
            </a:spcAft>
            <a:buNone/>
          </a:pPr>
          <a:r>
            <a:rPr lang="en-GB" sz="2600" kern="1200" dirty="0"/>
            <a:t>Qualitative v Quantitative data</a:t>
          </a:r>
        </a:p>
      </dsp:txBody>
      <dsp:txXfrm>
        <a:off x="396231" y="792732"/>
        <a:ext cx="4947770" cy="692586"/>
      </dsp:txXfrm>
    </dsp:sp>
    <dsp:sp modelId="{F7DD9EE3-4911-4AFE-B2AA-DC2836CD83C0}">
      <dsp:nvSpPr>
        <dsp:cNvPr id="0" name=""/>
        <dsp:cNvSpPr/>
      </dsp:nvSpPr>
      <dsp:spPr>
        <a:xfrm>
          <a:off x="0" y="2318385"/>
          <a:ext cx="7175292" cy="655200"/>
        </a:xfrm>
        <a:prstGeom prst="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7B3B643D-3A67-4C58-9C3C-1DA66DA67574}">
      <dsp:nvSpPr>
        <dsp:cNvPr id="0" name=""/>
        <dsp:cNvSpPr/>
      </dsp:nvSpPr>
      <dsp:spPr>
        <a:xfrm>
          <a:off x="358764" y="1934625"/>
          <a:ext cx="5022704" cy="767520"/>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9846" tIns="0" rIns="189846" bIns="0" numCol="1" spcCol="1270" anchor="ctr" anchorCtr="0">
          <a:noAutofit/>
        </a:bodyPr>
        <a:lstStyle/>
        <a:p>
          <a:pPr marL="0" lvl="0" indent="0" algn="l" defTabSz="1155700">
            <a:lnSpc>
              <a:spcPct val="90000"/>
            </a:lnSpc>
            <a:spcBef>
              <a:spcPct val="0"/>
            </a:spcBef>
            <a:spcAft>
              <a:spcPct val="35000"/>
            </a:spcAft>
            <a:buNone/>
          </a:pPr>
          <a:r>
            <a:rPr lang="en-GB" sz="2600" kern="1200" dirty="0"/>
            <a:t>Primary v Secondary data</a:t>
          </a:r>
        </a:p>
      </dsp:txBody>
      <dsp:txXfrm>
        <a:off x="396231" y="1972092"/>
        <a:ext cx="4947770" cy="692586"/>
      </dsp:txXfrm>
    </dsp:sp>
    <dsp:sp modelId="{66AE0611-9581-4976-BD68-24351CE4761B}">
      <dsp:nvSpPr>
        <dsp:cNvPr id="0" name=""/>
        <dsp:cNvSpPr/>
      </dsp:nvSpPr>
      <dsp:spPr>
        <a:xfrm>
          <a:off x="0" y="3497745"/>
          <a:ext cx="7175292" cy="655200"/>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EE02543C-1CC5-42FC-9D1A-9057598F5C21}">
      <dsp:nvSpPr>
        <dsp:cNvPr id="0" name=""/>
        <dsp:cNvSpPr/>
      </dsp:nvSpPr>
      <dsp:spPr>
        <a:xfrm>
          <a:off x="358764" y="3113985"/>
          <a:ext cx="5022704" cy="76752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9846" tIns="0" rIns="189846" bIns="0" numCol="1" spcCol="1270" anchor="ctr" anchorCtr="0">
          <a:noAutofit/>
        </a:bodyPr>
        <a:lstStyle/>
        <a:p>
          <a:pPr marL="0" lvl="0" indent="0" algn="l" defTabSz="1155700">
            <a:lnSpc>
              <a:spcPct val="90000"/>
            </a:lnSpc>
            <a:spcBef>
              <a:spcPct val="0"/>
            </a:spcBef>
            <a:spcAft>
              <a:spcPct val="35000"/>
            </a:spcAft>
            <a:buNone/>
          </a:pPr>
          <a:r>
            <a:rPr lang="en-GB" sz="2600" kern="1200" dirty="0"/>
            <a:t>Descriptive v experimental data</a:t>
          </a:r>
        </a:p>
      </dsp:txBody>
      <dsp:txXfrm>
        <a:off x="396231" y="3151452"/>
        <a:ext cx="4947770" cy="6925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383A3-2F0E-454E-8645-D3337CA3350B}">
      <dsp:nvSpPr>
        <dsp:cNvPr id="0" name=""/>
        <dsp:cNvSpPr/>
      </dsp:nvSpPr>
      <dsp:spPr>
        <a:xfrm>
          <a:off x="822959" y="0"/>
          <a:ext cx="9326880" cy="3916363"/>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1F0FD0-68B3-4D20-9B84-F0B5867205AC}">
      <dsp:nvSpPr>
        <dsp:cNvPr id="0" name=""/>
        <dsp:cNvSpPr/>
      </dsp:nvSpPr>
      <dsp:spPr>
        <a:xfrm>
          <a:off x="5357" y="1174908"/>
          <a:ext cx="2591038" cy="156654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Statistical analysis</a:t>
          </a:r>
        </a:p>
      </dsp:txBody>
      <dsp:txXfrm>
        <a:off x="81829" y="1251380"/>
        <a:ext cx="2438094" cy="1413601"/>
      </dsp:txXfrm>
    </dsp:sp>
    <dsp:sp modelId="{6B9C864A-8034-4657-8803-0D010AD5ABC9}">
      <dsp:nvSpPr>
        <dsp:cNvPr id="0" name=""/>
        <dsp:cNvSpPr/>
      </dsp:nvSpPr>
      <dsp:spPr>
        <a:xfrm>
          <a:off x="2795706" y="1174908"/>
          <a:ext cx="2591038" cy="1566545"/>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Meta-analysis</a:t>
          </a:r>
        </a:p>
      </dsp:txBody>
      <dsp:txXfrm>
        <a:off x="2872178" y="1251380"/>
        <a:ext cx="2438094" cy="1413601"/>
      </dsp:txXfrm>
    </dsp:sp>
    <dsp:sp modelId="{B49448E7-CE79-4237-AB61-85735FF4AEF3}">
      <dsp:nvSpPr>
        <dsp:cNvPr id="0" name=""/>
        <dsp:cNvSpPr/>
      </dsp:nvSpPr>
      <dsp:spPr>
        <a:xfrm>
          <a:off x="5586055" y="1174908"/>
          <a:ext cx="2591038" cy="1566545"/>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Thematic analysis</a:t>
          </a:r>
        </a:p>
      </dsp:txBody>
      <dsp:txXfrm>
        <a:off x="5662527" y="1251380"/>
        <a:ext cx="2438094" cy="1413601"/>
      </dsp:txXfrm>
    </dsp:sp>
    <dsp:sp modelId="{0BA47B3E-59A7-4DAE-A818-98B1C5D1381D}">
      <dsp:nvSpPr>
        <dsp:cNvPr id="0" name=""/>
        <dsp:cNvSpPr/>
      </dsp:nvSpPr>
      <dsp:spPr>
        <a:xfrm>
          <a:off x="8376404" y="1174908"/>
          <a:ext cx="2591038" cy="156654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Content analysis</a:t>
          </a:r>
        </a:p>
      </dsp:txBody>
      <dsp:txXfrm>
        <a:off x="8452876" y="1251380"/>
        <a:ext cx="2438094" cy="14136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E8CFC-E63B-44E0-AF24-C816198466A2}">
      <dsp:nvSpPr>
        <dsp:cNvPr id="0" name=""/>
        <dsp:cNvSpPr/>
      </dsp:nvSpPr>
      <dsp:spPr>
        <a:xfrm>
          <a:off x="-5633322" y="-862503"/>
          <a:ext cx="6708169" cy="6708169"/>
        </a:xfrm>
        <a:prstGeom prst="blockArc">
          <a:avLst>
            <a:gd name="adj1" fmla="val 18900000"/>
            <a:gd name="adj2" fmla="val 2700000"/>
            <a:gd name="adj3" fmla="val 322"/>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F344FA-60B3-435E-BF4E-A500DC178145}">
      <dsp:nvSpPr>
        <dsp:cNvPr id="0" name=""/>
        <dsp:cNvSpPr/>
      </dsp:nvSpPr>
      <dsp:spPr>
        <a:xfrm>
          <a:off x="691662" y="498316"/>
          <a:ext cx="10439110" cy="99663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107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All dissertation projects need to be clear on data collection</a:t>
          </a:r>
        </a:p>
      </dsp:txBody>
      <dsp:txXfrm>
        <a:off x="691662" y="498316"/>
        <a:ext cx="10439110" cy="996632"/>
      </dsp:txXfrm>
    </dsp:sp>
    <dsp:sp modelId="{E2CF024B-AF66-46D1-88C7-A2FDEF1696A4}">
      <dsp:nvSpPr>
        <dsp:cNvPr id="0" name=""/>
        <dsp:cNvSpPr/>
      </dsp:nvSpPr>
      <dsp:spPr>
        <a:xfrm>
          <a:off x="68767" y="373737"/>
          <a:ext cx="1245790" cy="1245790"/>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BC624E-54DC-476A-9401-70C6B57943AA}">
      <dsp:nvSpPr>
        <dsp:cNvPr id="0" name=""/>
        <dsp:cNvSpPr/>
      </dsp:nvSpPr>
      <dsp:spPr>
        <a:xfrm>
          <a:off x="1053938" y="1993264"/>
          <a:ext cx="10076834" cy="996632"/>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107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Include this chapter if undertaking – Primary/secondary/case study</a:t>
          </a:r>
        </a:p>
      </dsp:txBody>
      <dsp:txXfrm>
        <a:off x="1053938" y="1993264"/>
        <a:ext cx="10076834" cy="996632"/>
      </dsp:txXfrm>
    </dsp:sp>
    <dsp:sp modelId="{811D9B71-B895-4E98-BDBC-6486DB959CF2}">
      <dsp:nvSpPr>
        <dsp:cNvPr id="0" name=""/>
        <dsp:cNvSpPr/>
      </dsp:nvSpPr>
      <dsp:spPr>
        <a:xfrm>
          <a:off x="431043" y="1868685"/>
          <a:ext cx="1245790" cy="1245790"/>
        </a:xfrm>
        <a:prstGeom prst="ellipse">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F0519A71-429D-4905-A69E-706D5EDE5AAD}">
      <dsp:nvSpPr>
        <dsp:cNvPr id="0" name=""/>
        <dsp:cNvSpPr/>
      </dsp:nvSpPr>
      <dsp:spPr>
        <a:xfrm>
          <a:off x="691662" y="3488213"/>
          <a:ext cx="10439110" cy="996632"/>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1077" tIns="71120" rIns="71120" bIns="71120" numCol="1" spcCol="1270" anchor="ctr" anchorCtr="0">
          <a:noAutofit/>
        </a:bodyPr>
        <a:lstStyle/>
        <a:p>
          <a:pPr marL="0" lvl="0" indent="0" algn="l" defTabSz="1244600">
            <a:lnSpc>
              <a:spcPct val="90000"/>
            </a:lnSpc>
            <a:spcBef>
              <a:spcPct val="0"/>
            </a:spcBef>
            <a:spcAft>
              <a:spcPct val="35000"/>
            </a:spcAft>
            <a:buNone/>
          </a:pPr>
          <a:r>
            <a:rPr lang="en-GB" sz="2800" kern="1200" dirty="0"/>
            <a:t>It is the ….</a:t>
          </a:r>
          <a:r>
            <a:rPr lang="en-GB" sz="2800" i="1" kern="1200" dirty="0"/>
            <a:t>who, when, where, why</a:t>
          </a:r>
          <a:r>
            <a:rPr lang="en-GB" sz="2800" kern="1200" dirty="0"/>
            <a:t>…. of your research</a:t>
          </a:r>
        </a:p>
      </dsp:txBody>
      <dsp:txXfrm>
        <a:off x="691662" y="3488213"/>
        <a:ext cx="10439110" cy="996632"/>
      </dsp:txXfrm>
    </dsp:sp>
    <dsp:sp modelId="{82D26E54-D7C6-48DD-AB6F-60E8D65FEB20}">
      <dsp:nvSpPr>
        <dsp:cNvPr id="0" name=""/>
        <dsp:cNvSpPr/>
      </dsp:nvSpPr>
      <dsp:spPr>
        <a:xfrm>
          <a:off x="68767" y="3363634"/>
          <a:ext cx="1245790" cy="1245790"/>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58C39-2EBB-48AB-B650-F0502A08A974}">
      <dsp:nvSpPr>
        <dsp:cNvPr id="0" name=""/>
        <dsp:cNvSpPr/>
      </dsp:nvSpPr>
      <dsp:spPr>
        <a:xfrm>
          <a:off x="0" y="208925"/>
          <a:ext cx="3428999" cy="2057400"/>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1.Introduction to the chapter</a:t>
          </a:r>
        </a:p>
      </dsp:txBody>
      <dsp:txXfrm>
        <a:off x="0" y="208925"/>
        <a:ext cx="3428999" cy="2057400"/>
      </dsp:txXfrm>
    </dsp:sp>
    <dsp:sp modelId="{9BD69C2A-91F2-413B-8155-81F89E1112AD}">
      <dsp:nvSpPr>
        <dsp:cNvPr id="0" name=""/>
        <dsp:cNvSpPr/>
      </dsp:nvSpPr>
      <dsp:spPr>
        <a:xfrm>
          <a:off x="3771900" y="208925"/>
          <a:ext cx="3428999" cy="2057400"/>
        </a:xfrm>
        <a:prstGeom prst="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2. Research strategy</a:t>
          </a:r>
        </a:p>
      </dsp:txBody>
      <dsp:txXfrm>
        <a:off x="3771900" y="208925"/>
        <a:ext cx="3428999" cy="2057400"/>
      </dsp:txXfrm>
    </dsp:sp>
    <dsp:sp modelId="{83354C05-9313-4D38-BEC0-E04898480531}">
      <dsp:nvSpPr>
        <dsp:cNvPr id="0" name=""/>
        <dsp:cNvSpPr/>
      </dsp:nvSpPr>
      <dsp:spPr>
        <a:xfrm>
          <a:off x="7543800" y="208925"/>
          <a:ext cx="3428999" cy="2057400"/>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3. Data collection</a:t>
          </a:r>
        </a:p>
      </dsp:txBody>
      <dsp:txXfrm>
        <a:off x="7543800" y="208925"/>
        <a:ext cx="3428999" cy="2057400"/>
      </dsp:txXfrm>
    </dsp:sp>
    <dsp:sp modelId="{1AEBE335-DC8E-400F-827F-86EC8B24706B}">
      <dsp:nvSpPr>
        <dsp:cNvPr id="0" name=""/>
        <dsp:cNvSpPr/>
      </dsp:nvSpPr>
      <dsp:spPr>
        <a:xfrm>
          <a:off x="1885950" y="2609225"/>
          <a:ext cx="3428999" cy="2057400"/>
        </a:xfrm>
        <a:prstGeom prst="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4. Data Analysis</a:t>
          </a:r>
        </a:p>
      </dsp:txBody>
      <dsp:txXfrm>
        <a:off x="1885950" y="2609225"/>
        <a:ext cx="3428999" cy="2057400"/>
      </dsp:txXfrm>
    </dsp:sp>
    <dsp:sp modelId="{CEBB3608-0A4C-4EC9-9895-38E9795CF591}">
      <dsp:nvSpPr>
        <dsp:cNvPr id="0" name=""/>
        <dsp:cNvSpPr/>
      </dsp:nvSpPr>
      <dsp:spPr>
        <a:xfrm>
          <a:off x="5657850" y="2609225"/>
          <a:ext cx="3428999" cy="2057400"/>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5. Limitations </a:t>
          </a:r>
        </a:p>
      </dsp:txBody>
      <dsp:txXfrm>
        <a:off x="5657850" y="2609225"/>
        <a:ext cx="3428999" cy="20574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12F1E8-7A3D-4864-B872-DAFA6BC34FE7}">
      <dsp:nvSpPr>
        <dsp:cNvPr id="0" name=""/>
        <dsp:cNvSpPr/>
      </dsp:nvSpPr>
      <dsp:spPr>
        <a:xfrm>
          <a:off x="0" y="1625"/>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21D4AC-73F0-42AE-8A85-48641C137DAD}">
      <dsp:nvSpPr>
        <dsp:cNvPr id="0" name=""/>
        <dsp:cNvSpPr/>
      </dsp:nvSpPr>
      <dsp:spPr>
        <a:xfrm>
          <a:off x="249203" y="186983"/>
          <a:ext cx="453097" cy="453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044363-046B-4F8D-A327-896BF0A0537D}">
      <dsp:nvSpPr>
        <dsp:cNvPr id="0" name=""/>
        <dsp:cNvSpPr/>
      </dsp:nvSpPr>
      <dsp:spPr>
        <a:xfrm>
          <a:off x="951504" y="1625"/>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Burnett, J. (2009) </a:t>
          </a:r>
          <a:r>
            <a:rPr lang="en-GB" sz="1900" b="0" i="1" kern="1200"/>
            <a:t>Doing Your Social Science Dissertation</a:t>
          </a:r>
          <a:r>
            <a:rPr lang="en-GB" sz="1900" b="0" i="0" kern="1200"/>
            <a:t>. London: SAGE Publications.</a:t>
          </a:r>
          <a:endParaRPr lang="en-US" sz="1900" kern="1200"/>
        </a:p>
      </dsp:txBody>
      <dsp:txXfrm>
        <a:off x="951504" y="1625"/>
        <a:ext cx="10021295" cy="823813"/>
      </dsp:txXfrm>
    </dsp:sp>
    <dsp:sp modelId="{7A6CE397-A318-4BA1-85A8-739D18862755}">
      <dsp:nvSpPr>
        <dsp:cNvPr id="0" name=""/>
        <dsp:cNvSpPr/>
      </dsp:nvSpPr>
      <dsp:spPr>
        <a:xfrm>
          <a:off x="0" y="1031391"/>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1BCFBE-DB97-41EF-9D86-01B7A609F5BE}">
      <dsp:nvSpPr>
        <dsp:cNvPr id="0" name=""/>
        <dsp:cNvSpPr/>
      </dsp:nvSpPr>
      <dsp:spPr>
        <a:xfrm>
          <a:off x="249203" y="1216749"/>
          <a:ext cx="453097" cy="453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34435E-ABC5-4EFC-9782-A7AFE1509BF3}">
      <dsp:nvSpPr>
        <dsp:cNvPr id="0" name=""/>
        <dsp:cNvSpPr/>
      </dsp:nvSpPr>
      <dsp:spPr>
        <a:xfrm>
          <a:off x="951504" y="1031391"/>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Denscombe, M. (2012) </a:t>
          </a:r>
          <a:r>
            <a:rPr lang="en-GB" sz="1900" b="0" i="1" kern="1200"/>
            <a:t>Research proposals a practical guide</a:t>
          </a:r>
          <a:r>
            <a:rPr lang="en-GB" sz="1900" b="0" i="0" kern="1200"/>
            <a:t>. Berkshire,  McGraw Hill Open University Press.</a:t>
          </a:r>
          <a:endParaRPr lang="en-US" sz="1900" kern="1200"/>
        </a:p>
      </dsp:txBody>
      <dsp:txXfrm>
        <a:off x="951504" y="1031391"/>
        <a:ext cx="10021295" cy="823813"/>
      </dsp:txXfrm>
    </dsp:sp>
    <dsp:sp modelId="{A4441ECA-61C7-4AF6-870A-29DFD0C70CEE}">
      <dsp:nvSpPr>
        <dsp:cNvPr id="0" name=""/>
        <dsp:cNvSpPr/>
      </dsp:nvSpPr>
      <dsp:spPr>
        <a:xfrm>
          <a:off x="0" y="1762130"/>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8170AB-E359-4E0E-B182-73C9EF766545}">
      <dsp:nvSpPr>
        <dsp:cNvPr id="0" name=""/>
        <dsp:cNvSpPr/>
      </dsp:nvSpPr>
      <dsp:spPr>
        <a:xfrm>
          <a:off x="249203" y="2246516"/>
          <a:ext cx="453097" cy="4530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BC8DB4-9A6B-4CC1-BD3A-229BC2CA6E13}">
      <dsp:nvSpPr>
        <dsp:cNvPr id="0" name=""/>
        <dsp:cNvSpPr/>
      </dsp:nvSpPr>
      <dsp:spPr>
        <a:xfrm>
          <a:off x="951504" y="2061158"/>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Walliman, N. (2006) </a:t>
          </a:r>
          <a:r>
            <a:rPr lang="en-GB" sz="1900" b="0" i="1" kern="1200"/>
            <a:t>Social research methods</a:t>
          </a:r>
          <a:r>
            <a:rPr lang="en-GB" sz="1900" b="0" i="0" kern="1200"/>
            <a:t>. London: SAGE.</a:t>
          </a:r>
          <a:endParaRPr lang="en-US" sz="1900" kern="1200"/>
        </a:p>
      </dsp:txBody>
      <dsp:txXfrm>
        <a:off x="951504" y="2061158"/>
        <a:ext cx="10021295" cy="823813"/>
      </dsp:txXfrm>
    </dsp:sp>
    <dsp:sp modelId="{E710A59E-7332-4C00-869F-11A444A5A761}">
      <dsp:nvSpPr>
        <dsp:cNvPr id="0" name=""/>
        <dsp:cNvSpPr/>
      </dsp:nvSpPr>
      <dsp:spPr>
        <a:xfrm>
          <a:off x="0" y="3090924"/>
          <a:ext cx="10972800" cy="82381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A6D7DC-D667-4D5B-86FF-3CFFEF360D9E}">
      <dsp:nvSpPr>
        <dsp:cNvPr id="0" name=""/>
        <dsp:cNvSpPr/>
      </dsp:nvSpPr>
      <dsp:spPr>
        <a:xfrm>
          <a:off x="249203" y="3276282"/>
          <a:ext cx="453097" cy="4530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EDF366-4512-47D9-AE93-893A44AB1E0A}">
      <dsp:nvSpPr>
        <dsp:cNvPr id="0" name=""/>
        <dsp:cNvSpPr/>
      </dsp:nvSpPr>
      <dsp:spPr>
        <a:xfrm>
          <a:off x="951504" y="3090924"/>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kern="1200" dirty="0"/>
            <a:t>https://</a:t>
          </a:r>
          <a:r>
            <a:rPr lang="en-GB" sz="1900" kern="1200" dirty="0" err="1"/>
            <a:t>www.sagepub.com</a:t>
          </a:r>
          <a:r>
            <a:rPr lang="en-GB" sz="1900" kern="1200" dirty="0"/>
            <a:t>/sites/default/files/</a:t>
          </a:r>
          <a:r>
            <a:rPr lang="en-GB" sz="1900" kern="1200" dirty="0" err="1"/>
            <a:t>upm</a:t>
          </a:r>
          <a:r>
            <a:rPr lang="en-GB" sz="1900" kern="1200" dirty="0"/>
            <a:t>-binaries/18533_Chapter3.pdf</a:t>
          </a:r>
          <a:endParaRPr lang="en-US" sz="1900" kern="1200" dirty="0"/>
        </a:p>
      </dsp:txBody>
      <dsp:txXfrm>
        <a:off x="951504" y="3090924"/>
        <a:ext cx="10021295" cy="8238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19/02/2024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1</a:t>
            </a:fld>
            <a:endParaRPr lang="en-GB"/>
          </a:p>
        </p:txBody>
      </p:sp>
    </p:spTree>
    <p:extLst>
      <p:ext uri="{BB962C8B-B14F-4D97-AF65-F5344CB8AC3E}">
        <p14:creationId xmlns:p14="http://schemas.microsoft.com/office/powerpoint/2010/main" val="1174572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So lets begin by trying to define ‘methodology’ and ‘research methods’</a:t>
            </a:r>
          </a:p>
          <a:p>
            <a:pPr marL="0" indent="0">
              <a:buNone/>
            </a:pPr>
            <a:endParaRPr lang="en-GB" dirty="0"/>
          </a:p>
          <a:p>
            <a:pPr marL="0" indent="0">
              <a:buNone/>
            </a:pPr>
            <a:r>
              <a:rPr lang="en-GB" dirty="0"/>
              <a:t>Methodology is: </a:t>
            </a:r>
          </a:p>
          <a:p>
            <a:pPr marL="171450" indent="-171450">
              <a:buFont typeface="Arial" panose="020B0604020202020204" pitchFamily="34" charset="0"/>
              <a:buChar char="•"/>
            </a:pPr>
            <a:r>
              <a:rPr lang="en-GB" i="1" dirty="0">
                <a:solidFill>
                  <a:srgbClr val="002060"/>
                </a:solidFill>
              </a:rPr>
              <a:t>a set of systems, methods, procedures or rules that is used to conduct a structured research process for a dissertation</a:t>
            </a:r>
            <a:r>
              <a:rPr lang="en-GB" dirty="0"/>
              <a:t>’ or ( Dissertation-help.co.uk. 2022)</a:t>
            </a:r>
          </a:p>
          <a:p>
            <a:pPr marL="171450" indent="-171450">
              <a:buFont typeface="Arial" panose="020B0604020202020204" pitchFamily="34" charset="0"/>
              <a:buChar char="•"/>
            </a:pPr>
            <a:r>
              <a:rPr lang="en-GB" dirty="0"/>
              <a:t>‘a system of ways of doing, teaching or studying something’ ( Cambridge English Dictionary online, 2022)</a:t>
            </a:r>
          </a:p>
          <a:p>
            <a:pPr marL="171450" indent="-171450">
              <a:buFont typeface="Arial" panose="020B0604020202020204" pitchFamily="34" charset="0"/>
              <a:buChar char="•"/>
            </a:pPr>
            <a:r>
              <a:rPr lang="en-GB" dirty="0"/>
              <a:t>It explains what the exact activities and processes of your research is , through what methods you will be measuring the data and how you will interpret your results and outcome. ( dissertation.help.co.uk, 2022)</a:t>
            </a:r>
          </a:p>
          <a:p>
            <a:endParaRPr lang="en-GB" dirty="0"/>
          </a:p>
          <a:p>
            <a:pPr marL="0" indent="0">
              <a:buNone/>
            </a:pPr>
            <a:r>
              <a:rPr lang="en-GB" dirty="0"/>
              <a:t>Research methods are:</a:t>
            </a:r>
          </a:p>
          <a:p>
            <a:r>
              <a:rPr lang="en-GB" i="1" dirty="0">
                <a:solidFill>
                  <a:srgbClr val="0070C0"/>
                </a:solidFill>
              </a:rPr>
              <a:t>‘ specific procedures for collecting and analysing data.</a:t>
            </a:r>
          </a:p>
          <a:p>
            <a:r>
              <a:rPr lang="en-GB" i="1" dirty="0">
                <a:solidFill>
                  <a:srgbClr val="0070C0"/>
                </a:solidFill>
              </a:rPr>
              <a:t>Integral part of research design   ( </a:t>
            </a:r>
            <a:r>
              <a:rPr lang="en-GB" i="1" dirty="0" err="1">
                <a:solidFill>
                  <a:srgbClr val="0070C0"/>
                </a:solidFill>
              </a:rPr>
              <a:t>Scribbr</a:t>
            </a:r>
            <a:r>
              <a:rPr lang="en-GB" i="1" dirty="0">
                <a:solidFill>
                  <a:srgbClr val="0070C0"/>
                </a:solidFill>
              </a:rPr>
              <a:t>, 2022)</a:t>
            </a: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1788656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So lets begin by trying to define ‘methodology’ and ‘research methods’</a:t>
            </a:r>
          </a:p>
          <a:p>
            <a:pPr marL="0" indent="0">
              <a:buNone/>
            </a:pPr>
            <a:endParaRPr lang="en-GB" dirty="0"/>
          </a:p>
          <a:p>
            <a:pPr marL="0" indent="0">
              <a:buNone/>
            </a:pPr>
            <a:r>
              <a:rPr lang="en-GB" dirty="0"/>
              <a:t>Methodology is: </a:t>
            </a:r>
          </a:p>
          <a:p>
            <a:pPr marL="171450" indent="-171450">
              <a:buFont typeface="Arial" panose="020B0604020202020204" pitchFamily="34" charset="0"/>
              <a:buChar char="•"/>
            </a:pPr>
            <a:r>
              <a:rPr lang="en-GB" i="1" dirty="0">
                <a:solidFill>
                  <a:srgbClr val="002060"/>
                </a:solidFill>
              </a:rPr>
              <a:t>a set of systems, methods, procedures or rules that is used to conduct a structured research process for a dissertation</a:t>
            </a:r>
            <a:r>
              <a:rPr lang="en-GB" dirty="0"/>
              <a:t>’ or ( Dissertation-help.co.uk. 2022)</a:t>
            </a:r>
          </a:p>
          <a:p>
            <a:pPr marL="171450" indent="-171450">
              <a:buFont typeface="Arial" panose="020B0604020202020204" pitchFamily="34" charset="0"/>
              <a:buChar char="•"/>
            </a:pPr>
            <a:r>
              <a:rPr lang="en-GB" dirty="0"/>
              <a:t>‘a system of ways of doing, teaching or studying something’ ( Cambridge English Dictionary online, 2022)</a:t>
            </a:r>
          </a:p>
          <a:p>
            <a:pPr marL="171450" indent="-171450">
              <a:buFont typeface="Arial" panose="020B0604020202020204" pitchFamily="34" charset="0"/>
              <a:buChar char="•"/>
            </a:pPr>
            <a:r>
              <a:rPr lang="en-GB" dirty="0"/>
              <a:t>It explains what the exact activities and processes of your research is , through what methods you will be measuring the data and how you will interpret your results and outcome. ( dissertation.help.co.uk, 2022)</a:t>
            </a:r>
          </a:p>
          <a:p>
            <a:endParaRPr lang="en-GB" dirty="0"/>
          </a:p>
          <a:p>
            <a:pPr marL="0" indent="0">
              <a:buNone/>
            </a:pPr>
            <a:r>
              <a:rPr lang="en-GB" dirty="0"/>
              <a:t>Research methods are:</a:t>
            </a:r>
          </a:p>
          <a:p>
            <a:r>
              <a:rPr lang="en-GB" i="1" dirty="0">
                <a:solidFill>
                  <a:srgbClr val="0070C0"/>
                </a:solidFill>
              </a:rPr>
              <a:t>‘ specific procedures for collecting and analysing data.</a:t>
            </a:r>
          </a:p>
          <a:p>
            <a:r>
              <a:rPr lang="en-GB" i="1" dirty="0">
                <a:solidFill>
                  <a:srgbClr val="0070C0"/>
                </a:solidFill>
              </a:rPr>
              <a:t>Integral part of research design   ( </a:t>
            </a:r>
            <a:r>
              <a:rPr lang="en-GB" i="1" dirty="0" err="1">
                <a:solidFill>
                  <a:srgbClr val="0070C0"/>
                </a:solidFill>
              </a:rPr>
              <a:t>Scribbr</a:t>
            </a:r>
            <a:r>
              <a:rPr lang="en-GB" i="1" dirty="0">
                <a:solidFill>
                  <a:srgbClr val="0070C0"/>
                </a:solidFill>
              </a:rPr>
              <a:t>, 2022)</a:t>
            </a: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186700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3956159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Research methods are specific procedures for collecting and analysing data. Developing your research methods is an integral part of your research design. When considering your methods around how you will plan your research , two key areas to consider:</a:t>
            </a:r>
          </a:p>
          <a:p>
            <a:endParaRPr lang="en-GB" b="1" dirty="0"/>
          </a:p>
          <a:p>
            <a:endParaRPr lang="en-GB" b="1" dirty="0"/>
          </a:p>
          <a:p>
            <a:r>
              <a:rPr lang="en-GB" b="1" dirty="0"/>
              <a:t>Firstly - Step 1 </a:t>
            </a:r>
            <a:r>
              <a:rPr lang="en-GB" dirty="0"/>
              <a:t>- </a:t>
            </a:r>
            <a:r>
              <a:rPr lang="en-GB" b="1" u="sng" dirty="0"/>
              <a:t>Deciding on how you will collect data</a:t>
            </a:r>
          </a:p>
          <a:p>
            <a:pPr marL="171450" indent="-171450">
              <a:buFont typeface="Arial" panose="020B0604020202020204" pitchFamily="34" charset="0"/>
              <a:buChar char="•"/>
            </a:pPr>
            <a:r>
              <a:rPr lang="en-GB" dirty="0"/>
              <a:t>Methods will depend on the data required to answer your research question:</a:t>
            </a:r>
          </a:p>
          <a:p>
            <a:pPr marL="171450" indent="-171450">
              <a:buFont typeface="Arial" panose="020B0604020202020204" pitchFamily="34" charset="0"/>
              <a:buChar char="•"/>
            </a:pPr>
            <a:r>
              <a:rPr lang="en-GB" dirty="0"/>
              <a:t>Qualitative v quantitative data – will your data take the form of words or numbers?</a:t>
            </a:r>
          </a:p>
          <a:p>
            <a:pPr marL="171450" indent="-171450">
              <a:buFont typeface="Arial" panose="020B0604020202020204" pitchFamily="34" charset="0"/>
              <a:buChar char="•"/>
            </a:pPr>
            <a:r>
              <a:rPr lang="en-GB" dirty="0"/>
              <a:t>Primary v secondary data – will you collect original data yourself or data that has already been collected by someone else?</a:t>
            </a:r>
          </a:p>
          <a:p>
            <a:pPr marL="171450" indent="-171450">
              <a:buFont typeface="Arial" panose="020B0604020202020204" pitchFamily="34" charset="0"/>
              <a:buChar char="•"/>
            </a:pPr>
            <a:r>
              <a:rPr lang="en-GB" dirty="0"/>
              <a:t>Descriptive v experimental – will you take measurements of something as it is or will you undertake an experiment</a:t>
            </a:r>
          </a:p>
          <a:p>
            <a:r>
              <a:rPr lang="en-GB" dirty="0"/>
              <a:t>(</a:t>
            </a:r>
            <a:r>
              <a:rPr lang="en-GB" dirty="0" err="1"/>
              <a:t>scribbr</a:t>
            </a:r>
            <a:r>
              <a:rPr lang="en-GB" dirty="0"/>
              <a:t>, 2022)</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663654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Secondly - Step 2 – how will you analyse the data</a:t>
            </a:r>
          </a:p>
          <a:p>
            <a:pPr marL="171450" indent="-171450">
              <a:buFont typeface="Arial" panose="020B0604020202020204" pitchFamily="34" charset="0"/>
              <a:buChar char="•"/>
            </a:pPr>
            <a:r>
              <a:rPr lang="en-GB" dirty="0"/>
              <a:t>Quantitative data – you can use statistical analysis methods to test relationships between variable</a:t>
            </a:r>
          </a:p>
          <a:p>
            <a:pPr marL="171450" indent="-171450">
              <a:buFont typeface="Arial" panose="020B0604020202020204" pitchFamily="34" charset="0"/>
              <a:buChar char="•"/>
            </a:pPr>
            <a:r>
              <a:rPr lang="en-GB" dirty="0"/>
              <a:t>Qualitative data – you can use methods such as thematic analysis to interpret patterns and meanings in the data</a:t>
            </a:r>
          </a:p>
          <a:p>
            <a:pPr marL="171450" indent="-171450">
              <a:buFont typeface="Arial" panose="020B0604020202020204" pitchFamily="34" charset="0"/>
              <a:buChar char="•"/>
            </a:pPr>
            <a:r>
              <a:rPr lang="en-GB" dirty="0"/>
              <a:t>(</a:t>
            </a:r>
            <a:r>
              <a:rPr lang="en-GB" dirty="0" err="1"/>
              <a:t>scribbr</a:t>
            </a:r>
            <a:r>
              <a:rPr lang="en-GB" dirty="0"/>
              <a:t>, 2022)</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1568927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Data is the information you collect for the purpose of answering your research question</a:t>
            </a:r>
          </a:p>
          <a:p>
            <a:r>
              <a:rPr lang="en-GB" dirty="0"/>
              <a:t>Keep referring back to your research question to make sure that what you are doing/your chosen methods will lead you to that answer</a:t>
            </a:r>
          </a:p>
          <a:p>
            <a:pPr marL="171450" indent="-171450">
              <a:buFont typeface="Arial" panose="020B0604020202020204" pitchFamily="34" charset="0"/>
              <a:buChar char="•"/>
            </a:pPr>
            <a:r>
              <a:rPr lang="en-GB" dirty="0"/>
              <a:t>The type of data you need depends on the aims of your research</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It could be any of the following:</a:t>
            </a:r>
          </a:p>
          <a:p>
            <a:pPr marL="0" indent="0">
              <a:buFont typeface="Arial" panose="020B0604020202020204" pitchFamily="34" charset="0"/>
              <a:buNone/>
            </a:pPr>
            <a:r>
              <a:rPr lang="en-GB" dirty="0"/>
              <a:t>1. Qualitative v quantitative data</a:t>
            </a:r>
          </a:p>
          <a:p>
            <a:pPr marL="0" indent="0">
              <a:buFont typeface="Arial" panose="020B0604020202020204" pitchFamily="34" charset="0"/>
              <a:buNone/>
            </a:pPr>
            <a:r>
              <a:rPr lang="en-GB" dirty="0"/>
              <a:t>2. Primary v secondary  data</a:t>
            </a:r>
          </a:p>
          <a:p>
            <a:pPr marL="0" indent="0">
              <a:buFont typeface="Arial" panose="020B0604020202020204" pitchFamily="34" charset="0"/>
              <a:buNone/>
            </a:pPr>
            <a:r>
              <a:rPr lang="en-GB" dirty="0"/>
              <a:t>3. Descriptive v experimental data</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427378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choice of qualitative or quantitative data collection depends on the type of knowledge you want to develop</a:t>
            </a:r>
          </a:p>
          <a:p>
            <a:endParaRPr lang="en-GB" dirty="0"/>
          </a:p>
          <a:p>
            <a:r>
              <a:rPr lang="en-GB" dirty="0"/>
              <a:t>What do we mean by ‘QUALITATIVE’ and ‘QUANTITATIVE’</a:t>
            </a:r>
          </a:p>
          <a:p>
            <a:r>
              <a:rPr lang="en-GB" dirty="0"/>
              <a:t>In its simplest form:</a:t>
            </a:r>
          </a:p>
          <a:p>
            <a:pPr marL="228600" indent="-228600">
              <a:buAutoNum type="arabicPeriod"/>
            </a:pPr>
            <a:r>
              <a:rPr lang="en-GB" dirty="0"/>
              <a:t>Questions about ideas, experiences and meanings or to study something that can’t be described numerically, collect – QUALITATIVE data</a:t>
            </a:r>
          </a:p>
          <a:p>
            <a:pPr marL="228600" indent="-228600">
              <a:buAutoNum type="arabicPeriod"/>
            </a:pPr>
            <a:r>
              <a:rPr lang="en-GB" dirty="0"/>
              <a:t>If you want to develop a more systematic/automatic understanding of a subject, or your research involves hypothesis testing, collect – QUANTITATIVE data</a:t>
            </a:r>
          </a:p>
          <a:p>
            <a:pPr marL="0" indent="0">
              <a:buNone/>
            </a:pPr>
            <a:endParaRPr lang="en-GB" dirty="0"/>
          </a:p>
          <a:p>
            <a:pPr marL="0" indent="0">
              <a:buNone/>
            </a:pPr>
            <a:r>
              <a:rPr lang="en-GB" dirty="0"/>
              <a:t>So what are the pros and cons of each data method – take 5 mins to discuss with your colleague</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035327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others ( source </a:t>
            </a:r>
            <a:r>
              <a:rPr lang="en-GB" dirty="0" err="1"/>
              <a:t>Scribbr</a:t>
            </a:r>
            <a:r>
              <a:rPr lang="en-GB" dirty="0"/>
              <a:t>, 2022 online)</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2331723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Question: What is the difference between PRIMARY and SECONDARY data?</a:t>
            </a:r>
          </a:p>
          <a:p>
            <a:endParaRPr lang="en-GB" dirty="0"/>
          </a:p>
          <a:p>
            <a:pPr marL="171450" indent="-171450">
              <a:buFont typeface="Arial" panose="020B0604020202020204" pitchFamily="34" charset="0"/>
              <a:buChar char="•"/>
            </a:pPr>
            <a:r>
              <a:rPr lang="en-GB" dirty="0"/>
              <a:t>PRIMARY is any original or new information that you collect for the purpose of answering your research question ( e.g. surveys, observations, experiments)</a:t>
            </a:r>
          </a:p>
          <a:p>
            <a:pPr marL="171450" indent="-171450">
              <a:buFont typeface="Arial" panose="020B0604020202020204" pitchFamily="34" charset="0"/>
              <a:buChar char="•"/>
            </a:pPr>
            <a:r>
              <a:rPr lang="en-GB" dirty="0"/>
              <a:t>SECONDARY is information that is already out there, which has been collected by other research that has been done ( previous studies, Govt stats etc)</a:t>
            </a:r>
          </a:p>
          <a:p>
            <a:endParaRPr lang="en-GB" dirty="0"/>
          </a:p>
          <a:p>
            <a:r>
              <a:rPr lang="en-GB" dirty="0"/>
              <a:t>So what are the pros/cons of each?</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9244054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Content taken from </a:t>
            </a:r>
            <a:r>
              <a:rPr lang="en-GB" dirty="0" err="1"/>
              <a:t>Scribbr</a:t>
            </a:r>
            <a:r>
              <a:rPr lang="en-GB" dirty="0"/>
              <a:t> , 2022</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2136839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QUT Library , </a:t>
            </a:r>
            <a:r>
              <a:rPr lang="en-GB" dirty="0" err="1"/>
              <a:t>Youtube</a:t>
            </a:r>
            <a:r>
              <a:rPr lang="en-GB" dirty="0"/>
              <a:t> 2020</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2542013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27337374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a:t>
            </a:r>
            <a:r>
              <a:rPr lang="en-GB" dirty="0" err="1"/>
              <a:t>Scribbr</a:t>
            </a:r>
            <a:r>
              <a:rPr lang="en-GB" dirty="0"/>
              <a:t> , online 2022</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1850009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data analysis methods will depend on the type of data you collect and how you prepare it for analysis.</a:t>
            </a:r>
          </a:p>
          <a:p>
            <a:r>
              <a:rPr lang="en-GB" b="1" dirty="0"/>
              <a:t>Qualitative analysis:</a:t>
            </a:r>
          </a:p>
          <a:p>
            <a:r>
              <a:rPr lang="en-GB" dirty="0"/>
              <a:t>Data can be analysed both quantitatively and qualitatively. </a:t>
            </a:r>
            <a:r>
              <a:rPr lang="en-GB" dirty="0" err="1"/>
              <a:t>e,g</a:t>
            </a:r>
            <a:r>
              <a:rPr lang="en-GB" dirty="0"/>
              <a:t> survey responses could be analysed qualitatively by studying the meanings of responses or quantitatively by studying the frequency of responses to a question.</a:t>
            </a:r>
          </a:p>
          <a:p>
            <a:r>
              <a:rPr lang="en-GB" dirty="0"/>
              <a:t>It relies upon the researchers judgements – so its good to reflect carefully on your choices and assumptions. It tends to be quite flexible.</a:t>
            </a:r>
          </a:p>
          <a:p>
            <a:endParaRPr lang="en-GB" dirty="0"/>
          </a:p>
          <a:p>
            <a:r>
              <a:rPr lang="en-GB" b="1" dirty="0"/>
              <a:t>Quantitative analysis:</a:t>
            </a:r>
          </a:p>
          <a:p>
            <a:r>
              <a:rPr lang="en-GB" dirty="0"/>
              <a:t>Uses numbers and statistics to understand frequencies, averages in descriptive studies and correlations or cause and effect relationships in experiments</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2146636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5 different methods for analysing data</a:t>
            </a:r>
          </a:p>
          <a:p>
            <a:endParaRPr lang="en-GB" dirty="0"/>
          </a:p>
          <a:p>
            <a:r>
              <a:rPr lang="en-GB" dirty="0"/>
              <a:t>How many have you heard of?</a:t>
            </a:r>
          </a:p>
          <a:p>
            <a:endParaRPr lang="en-GB" dirty="0"/>
          </a:p>
          <a:p>
            <a:r>
              <a:rPr lang="en-GB" dirty="0"/>
              <a:t>What do you think they mean?</a:t>
            </a:r>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35432464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about mixed methods approach to your research – what do you think that is ?</a:t>
            </a:r>
          </a:p>
        </p:txBody>
      </p:sp>
      <p:sp>
        <p:nvSpPr>
          <p:cNvPr id="4" name="Slide Number Placeholder 3"/>
          <p:cNvSpPr>
            <a:spLocks noGrp="1"/>
          </p:cNvSpPr>
          <p:nvPr>
            <p:ph type="sldNum" sz="quarter" idx="5"/>
          </p:nvPr>
        </p:nvSpPr>
        <p:spPr/>
        <p:txBody>
          <a:bodyPr/>
          <a:lstStyle/>
          <a:p>
            <a:fld id="{D2EC847A-7DAE-4150-8492-BD754CE2926B}" type="slidenum">
              <a:rPr lang="en-GB" smtClean="0"/>
              <a:t>20</a:t>
            </a:fld>
            <a:endParaRPr lang="en-GB"/>
          </a:p>
        </p:txBody>
      </p:sp>
    </p:spTree>
    <p:extLst>
      <p:ext uri="{BB962C8B-B14F-4D97-AF65-F5344CB8AC3E}">
        <p14:creationId xmlns:p14="http://schemas.microsoft.com/office/powerpoint/2010/main" val="362412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what needs to be included in this chapter and how to structure it</a:t>
            </a:r>
          </a:p>
          <a:p>
            <a:r>
              <a:rPr lang="en-GB" dirty="0"/>
              <a:t>5 areas to cover:</a:t>
            </a:r>
          </a:p>
          <a:p>
            <a:endParaRPr lang="en-GB" dirty="0"/>
          </a:p>
          <a:p>
            <a:pPr marL="228600" indent="-228600">
              <a:buAutoNum type="arabicPeriod"/>
            </a:pPr>
            <a:r>
              <a:rPr lang="en-GB" dirty="0"/>
              <a:t>Introduction</a:t>
            </a:r>
          </a:p>
          <a:p>
            <a:pPr marL="228600" indent="-228600">
              <a:buAutoNum type="arabicPeriod"/>
            </a:pPr>
            <a:r>
              <a:rPr lang="en-GB" dirty="0"/>
              <a:t>Your research strategy</a:t>
            </a:r>
          </a:p>
          <a:p>
            <a:pPr marL="228600" indent="-228600">
              <a:buAutoNum type="arabicPeriod"/>
            </a:pPr>
            <a:r>
              <a:rPr lang="en-GB" dirty="0"/>
              <a:t>Data collection</a:t>
            </a:r>
          </a:p>
          <a:p>
            <a:pPr marL="228600" indent="-228600">
              <a:buAutoNum type="arabicPeriod"/>
            </a:pPr>
            <a:r>
              <a:rPr lang="en-GB" dirty="0"/>
              <a:t>Data analysis</a:t>
            </a:r>
          </a:p>
          <a:p>
            <a:pPr marL="228600" indent="-228600">
              <a:buAutoNum type="arabicPeriod"/>
            </a:pPr>
            <a:r>
              <a:rPr lang="en-GB" dirty="0"/>
              <a:t>Any limitations or problems that you encountered throughout your research</a:t>
            </a:r>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34385963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the word count this subheading will not be very long</a:t>
            </a:r>
          </a:p>
          <a:p>
            <a:endParaRPr lang="en-GB" dirty="0"/>
          </a:p>
          <a:p>
            <a:r>
              <a:rPr lang="en-GB" dirty="0"/>
              <a:t>What do you think needs to be in your introduction?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3585180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Considering the next sub heading of the chapter – what would you consider writing here?</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24</a:t>
            </a:fld>
            <a:endParaRPr lang="en-GB"/>
          </a:p>
        </p:txBody>
      </p:sp>
    </p:spTree>
    <p:extLst>
      <p:ext uri="{BB962C8B-B14F-4D97-AF65-F5344CB8AC3E}">
        <p14:creationId xmlns:p14="http://schemas.microsoft.com/office/powerpoint/2010/main" val="6574837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sub-heading – data collection – what do you think you need to write about here?</a:t>
            </a:r>
          </a:p>
        </p:txBody>
      </p:sp>
      <p:sp>
        <p:nvSpPr>
          <p:cNvPr id="4" name="Slide Number Placeholder 3"/>
          <p:cNvSpPr>
            <a:spLocks noGrp="1"/>
          </p:cNvSpPr>
          <p:nvPr>
            <p:ph type="sldNum" sz="quarter" idx="5"/>
          </p:nvPr>
        </p:nvSpPr>
        <p:spPr/>
        <p:txBody>
          <a:bodyPr/>
          <a:lstStyle/>
          <a:p>
            <a:fld id="{D2EC847A-7DAE-4150-8492-BD754CE2926B}" type="slidenum">
              <a:rPr lang="en-GB" smtClean="0"/>
              <a:t>25</a:t>
            </a:fld>
            <a:endParaRPr lang="en-GB"/>
          </a:p>
        </p:txBody>
      </p:sp>
    </p:spTree>
    <p:extLst>
      <p:ext uri="{BB962C8B-B14F-4D97-AF65-F5344CB8AC3E}">
        <p14:creationId xmlns:p14="http://schemas.microsoft.com/office/powerpoint/2010/main" val="11069132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a:t>
            </a:r>
            <a:r>
              <a:rPr lang="en-GB" baseline="30000" dirty="0"/>
              <a:t>th</a:t>
            </a:r>
            <a:r>
              <a:rPr lang="en-GB" dirty="0"/>
              <a:t> sub-heading – data analysis</a:t>
            </a:r>
          </a:p>
          <a:p>
            <a:endParaRPr lang="en-GB" dirty="0"/>
          </a:p>
          <a:p>
            <a:r>
              <a:rPr lang="en-GB" dirty="0"/>
              <a:t>What will you write here?</a:t>
            </a:r>
          </a:p>
        </p:txBody>
      </p:sp>
      <p:sp>
        <p:nvSpPr>
          <p:cNvPr id="4" name="Slide Number Placeholder 3"/>
          <p:cNvSpPr>
            <a:spLocks noGrp="1"/>
          </p:cNvSpPr>
          <p:nvPr>
            <p:ph type="sldNum" sz="quarter" idx="5"/>
          </p:nvPr>
        </p:nvSpPr>
        <p:spPr/>
        <p:txBody>
          <a:bodyPr/>
          <a:lstStyle/>
          <a:p>
            <a:fld id="{D2EC847A-7DAE-4150-8492-BD754CE2926B}" type="slidenum">
              <a:rPr lang="en-GB" smtClean="0"/>
              <a:t>26</a:t>
            </a:fld>
            <a:endParaRPr lang="en-GB"/>
          </a:p>
        </p:txBody>
      </p:sp>
    </p:spTree>
    <p:extLst>
      <p:ext uri="{BB962C8B-B14F-4D97-AF65-F5344CB8AC3E}">
        <p14:creationId xmlns:p14="http://schemas.microsoft.com/office/powerpoint/2010/main" val="9464692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 sub-heading</a:t>
            </a:r>
          </a:p>
          <a:p>
            <a:endParaRPr lang="en-GB" dirty="0"/>
          </a:p>
          <a:p>
            <a:r>
              <a:rPr lang="en-GB" dirty="0"/>
              <a:t>What will you write here?</a:t>
            </a:r>
          </a:p>
          <a:p>
            <a:endParaRPr lang="en-GB" dirty="0"/>
          </a:p>
          <a:p>
            <a:r>
              <a:rPr lang="en-GB" dirty="0"/>
              <a:t>Remember that you are writing about limitations/problems in relation to your data gathering only – not general problems like time management</a:t>
            </a:r>
          </a:p>
          <a:p>
            <a:endParaRPr lang="en-GB" dirty="0"/>
          </a:p>
          <a:p>
            <a:r>
              <a:rPr lang="en-GB" dirty="0"/>
              <a:t>Questions to ask ( </a:t>
            </a:r>
            <a:r>
              <a:rPr lang="en-GB" dirty="0" err="1"/>
              <a:t>Biggam</a:t>
            </a:r>
            <a:r>
              <a:rPr lang="en-GB" dirty="0"/>
              <a:t>, 2015. p194)</a:t>
            </a:r>
          </a:p>
          <a:p>
            <a:endParaRPr lang="en-GB" dirty="0"/>
          </a:p>
          <a:p>
            <a:r>
              <a:rPr lang="en-GB" dirty="0"/>
              <a:t>What are the known criticisms of my chosen research strategy?</a:t>
            </a:r>
          </a:p>
          <a:p>
            <a:r>
              <a:rPr lang="en-GB" dirty="0"/>
              <a:t>Is the approach to my data collection limited in any way? ( e.g. why use </a:t>
            </a:r>
            <a:r>
              <a:rPr lang="en-GB" dirty="0" err="1"/>
              <a:t>q’aires</a:t>
            </a:r>
            <a:r>
              <a:rPr lang="en-GB" dirty="0"/>
              <a:t> when interviews may give more meaningful info)</a:t>
            </a:r>
          </a:p>
          <a:p>
            <a:r>
              <a:rPr lang="en-GB" dirty="0"/>
              <a:t>Is my sample population big enough – too big?</a:t>
            </a:r>
          </a:p>
          <a:p>
            <a:r>
              <a:rPr lang="en-GB" dirty="0"/>
              <a:t>Is it valid? ( have I argued successfully that my methods are appropriate to achieving my objectives)</a:t>
            </a:r>
          </a:p>
          <a:p>
            <a:r>
              <a:rPr lang="en-GB" dirty="0"/>
              <a:t>Is it free from bias and is it fair?</a:t>
            </a:r>
          </a:p>
          <a:p>
            <a:endParaRPr lang="en-GB" dirty="0"/>
          </a:p>
          <a:p>
            <a:r>
              <a:rPr lang="en-GB" dirty="0"/>
              <a:t>You must show how you have addressed any limitations that you highlight. Avoid just producing a list – not acceptable</a:t>
            </a:r>
          </a:p>
          <a:p>
            <a:endParaRPr lang="en-GB" dirty="0"/>
          </a:p>
          <a:p>
            <a:r>
              <a:rPr lang="en-GB" dirty="0"/>
              <a:t>Also – is time management a limitation?</a:t>
            </a:r>
          </a:p>
          <a:p>
            <a:r>
              <a:rPr lang="en-GB" dirty="0"/>
              <a:t>Time limits is a common limitation expressed by students – especially when deadlines are fast approaching – these are more to do with a </a:t>
            </a:r>
            <a:r>
              <a:rPr lang="en-GB" dirty="0" err="1"/>
              <a:t>lackof</a:t>
            </a:r>
            <a:r>
              <a:rPr lang="en-GB" dirty="0"/>
              <a:t>  time management and planning </a:t>
            </a:r>
          </a:p>
          <a:p>
            <a:endParaRPr lang="en-GB" dirty="0"/>
          </a:p>
          <a:p>
            <a:r>
              <a:rPr lang="en-GB" dirty="0"/>
              <a:t>Leave time for your empirical work and plan for any mishaps like people not available</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27</a:t>
            </a:fld>
            <a:endParaRPr lang="en-GB"/>
          </a:p>
        </p:txBody>
      </p:sp>
    </p:spTree>
    <p:extLst>
      <p:ext uri="{BB962C8B-B14F-4D97-AF65-F5344CB8AC3E}">
        <p14:creationId xmlns:p14="http://schemas.microsoft.com/office/powerpoint/2010/main" val="540713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finally some tips for writing a strong methodology chapter:</a:t>
            </a:r>
          </a:p>
          <a:p>
            <a:endParaRPr lang="en-GB" dirty="0"/>
          </a:p>
          <a:p>
            <a:pPr marL="171450" indent="-171450">
              <a:buFont typeface="Arial" panose="020B0604020202020204" pitchFamily="34" charset="0"/>
              <a:buChar char="•"/>
            </a:pPr>
            <a:r>
              <a:rPr lang="en-GB" dirty="0">
                <a:solidFill>
                  <a:srgbClr val="0070C0"/>
                </a:solidFill>
              </a:rPr>
              <a:t>Don’t just describe – explain how and why you applied them and demonstrate how it was conducted</a:t>
            </a:r>
          </a:p>
          <a:p>
            <a:pPr marL="171450" indent="-171450">
              <a:buFont typeface="Arial" panose="020B0604020202020204" pitchFamily="34" charset="0"/>
              <a:buChar char="•"/>
            </a:pPr>
            <a:r>
              <a:rPr lang="en-GB" dirty="0">
                <a:solidFill>
                  <a:schemeClr val="accent3">
                    <a:lumMod val="75000"/>
                  </a:schemeClr>
                </a:solidFill>
              </a:rPr>
              <a:t>Focus on your objectives and research question- show why your methods suit your objectives. Keep relating your choices back to the purpose of your research</a:t>
            </a:r>
          </a:p>
          <a:p>
            <a:pPr marL="171450" indent="-171450">
              <a:buFont typeface="Arial" panose="020B0604020202020204" pitchFamily="34" charset="0"/>
              <a:buChar char="•"/>
            </a:pPr>
            <a:r>
              <a:rPr lang="en-GB" dirty="0">
                <a:solidFill>
                  <a:srgbClr val="002060"/>
                </a:solidFill>
              </a:rPr>
              <a:t>Cite relevant sources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9BBB59">
                    <a:lumMod val="50000"/>
                  </a:srgbClr>
                </a:solidFill>
                <a:effectLst/>
                <a:uLnTx/>
                <a:uFillTx/>
                <a:latin typeface="Myriad Pro"/>
                <a:ea typeface="+mn-ea"/>
                <a:cs typeface="+mn-cs"/>
              </a:rPr>
              <a:t>Write for your audience – consider how much info you need to give. Clear – structured – argues your approach.</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70C0"/>
                </a:solidFill>
                <a:effectLst/>
                <a:uLnTx/>
                <a:uFillTx/>
                <a:latin typeface="Myriad Pro"/>
                <a:ea typeface="+mn-ea"/>
                <a:cs typeface="+mn-cs"/>
              </a:rPr>
              <a:t>Don’t just list details and procedures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2060"/>
                </a:solidFill>
                <a:effectLst/>
                <a:uLnTx/>
                <a:uFillTx/>
                <a:latin typeface="Myriad Pro"/>
                <a:ea typeface="+mn-ea"/>
                <a:cs typeface="+mn-cs"/>
              </a:rPr>
              <a:t>Discuss any difficulties you encountered and how you dealt with them – include how you minimised impact as a result or changed methods</a:t>
            </a:r>
            <a:r>
              <a:rPr kumimoji="0" lang="en-GB" sz="1200" b="0" i="0" u="none" strike="noStrike" kern="1200" cap="none" spc="0" normalizeH="0" baseline="0" noProof="0" dirty="0">
                <a:ln>
                  <a:noFill/>
                </a:ln>
                <a:solidFill>
                  <a:prstClr val="black"/>
                </a:solidFill>
                <a:effectLst/>
                <a:uLnTx/>
                <a:uFillTx/>
                <a:latin typeface="Myriad Pro"/>
                <a:ea typeface="+mn-ea"/>
                <a:cs typeface="+mn-cs"/>
              </a:rPr>
              <a:t>.</a:t>
            </a:r>
          </a:p>
          <a:p>
            <a:pPr marL="0" indent="0">
              <a:buFont typeface="Arial" panose="020B0604020202020204" pitchFamily="34" charset="0"/>
              <a:buNone/>
            </a:pPr>
            <a:endParaRPr lang="en-GB" dirty="0">
              <a:solidFill>
                <a:srgbClr val="002060"/>
              </a:solidFill>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28</a:t>
            </a:fld>
            <a:endParaRPr lang="en-GB"/>
          </a:p>
        </p:txBody>
      </p:sp>
    </p:spTree>
    <p:extLst>
      <p:ext uri="{BB962C8B-B14F-4D97-AF65-F5344CB8AC3E}">
        <p14:creationId xmlns:p14="http://schemas.microsoft.com/office/powerpoint/2010/main" val="3288706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useful sources for you – others will be added to Moodle over the next few weeks</a:t>
            </a:r>
          </a:p>
        </p:txBody>
      </p:sp>
      <p:sp>
        <p:nvSpPr>
          <p:cNvPr id="4" name="Slide Number Placeholder 3"/>
          <p:cNvSpPr>
            <a:spLocks noGrp="1"/>
          </p:cNvSpPr>
          <p:nvPr>
            <p:ph type="sldNum" sz="quarter" idx="5"/>
          </p:nvPr>
        </p:nvSpPr>
        <p:spPr/>
        <p:txBody>
          <a:bodyPr/>
          <a:lstStyle/>
          <a:p>
            <a:fld id="{D2EC847A-7DAE-4150-8492-BD754CE2926B}" type="slidenum">
              <a:rPr lang="en-GB" smtClean="0"/>
              <a:t>29</a:t>
            </a:fld>
            <a:endParaRPr lang="en-GB"/>
          </a:p>
        </p:txBody>
      </p:sp>
    </p:spTree>
    <p:extLst>
      <p:ext uri="{BB962C8B-B14F-4D97-AF65-F5344CB8AC3E}">
        <p14:creationId xmlns:p14="http://schemas.microsoft.com/office/powerpoint/2010/main" val="1578367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19/02/2024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19/02/2024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19/02/2024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19/02/2024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19/02/2024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DD6B1-EAFE-AB93-E987-E82A87EA5FE6}"/>
              </a:ext>
            </a:extLst>
          </p:cNvPr>
          <p:cNvSpPr>
            <a:spLocks noGrp="1"/>
          </p:cNvSpPr>
          <p:nvPr>
            <p:ph type="ctrTitle"/>
          </p:nvPr>
        </p:nvSpPr>
        <p:spPr>
          <a:xfrm>
            <a:off x="5373610" y="4077333"/>
            <a:ext cx="5967490" cy="2323467"/>
          </a:xfrm>
        </p:spPr>
        <p:txBody>
          <a:bodyPr anchor="t">
            <a:normAutofit fontScale="90000"/>
          </a:bodyPr>
          <a:lstStyle/>
          <a:p>
            <a:r>
              <a:rPr lang="en-US" sz="3600" dirty="0">
                <a:solidFill>
                  <a:schemeClr val="tx2"/>
                </a:solidFill>
                <a:latin typeface="Bahnschrift" panose="020F0502020204030204" pitchFamily="34" charset="0"/>
              </a:rPr>
              <a:t>BMPL6008 </a:t>
            </a:r>
            <a:br>
              <a:rPr lang="en-US" sz="3600" dirty="0">
                <a:solidFill>
                  <a:schemeClr val="tx2"/>
                </a:solidFill>
                <a:latin typeface="Bahnschrift" panose="020F0502020204030204" pitchFamily="34" charset="0"/>
              </a:rPr>
            </a:br>
            <a:r>
              <a:rPr lang="en-US" sz="3600" dirty="0">
                <a:solidFill>
                  <a:schemeClr val="tx2"/>
                </a:solidFill>
                <a:latin typeface="Bahnschrift" panose="020F0502020204030204" pitchFamily="34" charset="0"/>
              </a:rPr>
              <a:t>Independent Project</a:t>
            </a:r>
            <a:br>
              <a:rPr lang="en-US" sz="3600" dirty="0">
                <a:solidFill>
                  <a:schemeClr val="tx2"/>
                </a:solidFill>
                <a:latin typeface="Bahnschrift" panose="020F0502020204030204" pitchFamily="34" charset="0"/>
              </a:rPr>
            </a:br>
            <a:r>
              <a:rPr lang="en-US" sz="3600" dirty="0">
                <a:solidFill>
                  <a:schemeClr val="tx2"/>
                </a:solidFill>
                <a:latin typeface="Bahnschrift" panose="020F0502020204030204" pitchFamily="34" charset="0"/>
              </a:rPr>
              <a:t>Methodology Workshop</a:t>
            </a:r>
            <a:br>
              <a:rPr lang="en-US" sz="3600" dirty="0">
                <a:solidFill>
                  <a:schemeClr val="tx2"/>
                </a:solidFill>
                <a:latin typeface="Bahnschrift" panose="020F0502020204030204" pitchFamily="34" charset="0"/>
              </a:rPr>
            </a:br>
            <a:r>
              <a:rPr lang="en-US" sz="3600" dirty="0">
                <a:solidFill>
                  <a:schemeClr val="tx2"/>
                </a:solidFill>
                <a:latin typeface="Bahnschrift" panose="020F0502020204030204" pitchFamily="34" charset="0"/>
              </a:rPr>
              <a:t>Mike Durke</a:t>
            </a:r>
            <a:br>
              <a:rPr lang="en-US" sz="2500" dirty="0">
                <a:solidFill>
                  <a:schemeClr val="tx2"/>
                </a:solidFill>
              </a:rPr>
            </a:br>
            <a:endParaRPr lang="en-US" sz="2500" dirty="0">
              <a:solidFill>
                <a:schemeClr val="tx2"/>
              </a:solidFill>
            </a:endParaRPr>
          </a:p>
        </p:txBody>
      </p:sp>
      <p:pic>
        <p:nvPicPr>
          <p:cNvPr id="1026" name="Picture 2" descr="Keele criminology research highlighted in new national police report -  Keele University">
            <a:extLst>
              <a:ext uri="{FF2B5EF4-FFF2-40B4-BE49-F238E27FC236}">
                <a16:creationId xmlns:a16="http://schemas.microsoft.com/office/drawing/2014/main" id="{2128AB64-B2A6-B655-8D11-A67C81C51B12}"/>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9513" r="18028" b="1"/>
          <a:stretch/>
        </p:blipFill>
        <p:spPr bwMode="auto">
          <a:xfrm>
            <a:off x="1" y="1326931"/>
            <a:ext cx="5190767" cy="5530385"/>
          </a:xfrm>
          <a:custGeom>
            <a:avLst/>
            <a:gdLst/>
            <a:ahLst/>
            <a:cxnLst/>
            <a:rect l="l" t="t" r="r" b="b"/>
            <a:pathLst>
              <a:path w="5190767" h="5530385">
                <a:moveTo>
                  <a:pt x="1986067" y="0"/>
                </a:moveTo>
                <a:cubicBezTo>
                  <a:pt x="3755974" y="0"/>
                  <a:pt x="5190767" y="1434794"/>
                  <a:pt x="5190767" y="3204701"/>
                </a:cubicBezTo>
                <a:cubicBezTo>
                  <a:pt x="5190767" y="4089655"/>
                  <a:pt x="4832069" y="4890830"/>
                  <a:pt x="4252132" y="5470767"/>
                </a:cubicBezTo>
                <a:lnTo>
                  <a:pt x="4186536" y="5530385"/>
                </a:lnTo>
                <a:lnTo>
                  <a:pt x="0" y="5530385"/>
                </a:lnTo>
                <a:lnTo>
                  <a:pt x="0" y="692598"/>
                </a:lnTo>
                <a:lnTo>
                  <a:pt x="194287" y="547313"/>
                </a:lnTo>
                <a:cubicBezTo>
                  <a:pt x="705761" y="201768"/>
                  <a:pt x="1322351" y="0"/>
                  <a:pt x="1986067"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pic>
        <p:nvPicPr>
          <p:cNvPr id="1028" name="Picture 4" descr="Free Stock Photo of Research Symbols Means Gathering Data And Analysing |  Download Free Images and Free Illustrations">
            <a:extLst>
              <a:ext uri="{FF2B5EF4-FFF2-40B4-BE49-F238E27FC236}">
                <a16:creationId xmlns:a16="http://schemas.microsoft.com/office/drawing/2014/main" id="{1A020EF0-BE2D-DAAA-625B-36CAEDB2635C}"/>
              </a:ext>
            </a:extLst>
          </p:cNvPr>
          <p:cNvPicPr>
            <a:picLocks noChangeAspect="1" noChangeArrowheads="1"/>
          </p:cNvPicPr>
          <p:nvPr/>
        </p:nvPicPr>
        <p:blipFill rotWithShape="1">
          <a:blip r:embed="rId4">
            <a:alphaModFix/>
            <a:extLst>
              <a:ext uri="{28A0092B-C50C-407E-A947-70E740481C1C}">
                <a14:useLocalDpi xmlns:a14="http://schemas.microsoft.com/office/drawing/2010/main" val="0"/>
              </a:ext>
            </a:extLst>
          </a:blip>
          <a:srcRect t="3737" r="-2" b="-2"/>
          <a:stretch/>
        </p:blipFill>
        <p:spPr bwMode="auto">
          <a:xfrm>
            <a:off x="4074406" y="1"/>
            <a:ext cx="3975445" cy="3189088"/>
          </a:xfrm>
          <a:custGeom>
            <a:avLst/>
            <a:gdLst/>
            <a:ahLst/>
            <a:cxnLst/>
            <a:rect l="l" t="t" r="r" b="b"/>
            <a:pathLst>
              <a:path w="4215670" h="3381796">
                <a:moveTo>
                  <a:pt x="431362" y="0"/>
                </a:moveTo>
                <a:lnTo>
                  <a:pt x="3784309" y="0"/>
                </a:lnTo>
                <a:lnTo>
                  <a:pt x="3855685" y="95451"/>
                </a:lnTo>
                <a:cubicBezTo>
                  <a:pt x="4082961" y="431863"/>
                  <a:pt x="4215670" y="837414"/>
                  <a:pt x="4215670" y="1273961"/>
                </a:cubicBezTo>
                <a:cubicBezTo>
                  <a:pt x="4215670" y="2438087"/>
                  <a:pt x="3271960" y="3381796"/>
                  <a:pt x="2107836" y="3381796"/>
                </a:cubicBezTo>
                <a:cubicBezTo>
                  <a:pt x="943711" y="3381796"/>
                  <a:pt x="0" y="2438087"/>
                  <a:pt x="0" y="1273961"/>
                </a:cubicBezTo>
                <a:cubicBezTo>
                  <a:pt x="0" y="837414"/>
                  <a:pt x="132710" y="431863"/>
                  <a:pt x="359986" y="95451"/>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pic>
        <p:nvPicPr>
          <p:cNvPr id="1030" name="Picture 6" descr="Things to Know About writing a dissertation ? - Aimlay">
            <a:extLst>
              <a:ext uri="{FF2B5EF4-FFF2-40B4-BE49-F238E27FC236}">
                <a16:creationId xmlns:a16="http://schemas.microsoft.com/office/drawing/2014/main" id="{CD73E9E0-45F9-3DA6-A936-18C106066C72}"/>
              </a:ext>
            </a:extLst>
          </p:cNvPr>
          <p:cNvPicPr>
            <a:picLocks noChangeAspect="1" noChangeArrowheads="1"/>
          </p:cNvPicPr>
          <p:nvPr/>
        </p:nvPicPr>
        <p:blipFill rotWithShape="1">
          <a:blip r:embed="rId5">
            <a:alphaModFix/>
            <a:extLst>
              <a:ext uri="{28A0092B-C50C-407E-A947-70E740481C1C}">
                <a14:useLocalDpi xmlns:a14="http://schemas.microsoft.com/office/drawing/2010/main" val="0"/>
              </a:ext>
            </a:extLst>
          </a:blip>
          <a:srcRect l="6021" r="16792"/>
          <a:stretch/>
        </p:blipFill>
        <p:spPr bwMode="auto">
          <a:xfrm>
            <a:off x="8236424" y="1"/>
            <a:ext cx="3955576" cy="4015007"/>
          </a:xfrm>
          <a:custGeom>
            <a:avLst/>
            <a:gdLst/>
            <a:ahLst/>
            <a:cxnLst/>
            <a:rect l="l" t="t" r="r" b="b"/>
            <a:pathLst>
              <a:path w="4184139" h="4247004">
                <a:moveTo>
                  <a:pt x="807468" y="0"/>
                </a:moveTo>
                <a:lnTo>
                  <a:pt x="4068803" y="0"/>
                </a:lnTo>
                <a:lnTo>
                  <a:pt x="4162158" y="84846"/>
                </a:lnTo>
                <a:lnTo>
                  <a:pt x="4184139" y="109032"/>
                </a:lnTo>
                <a:lnTo>
                  <a:pt x="4184139" y="3508705"/>
                </a:lnTo>
                <a:lnTo>
                  <a:pt x="4162158" y="3532891"/>
                </a:lnTo>
                <a:cubicBezTo>
                  <a:pt x="3720942" y="3974107"/>
                  <a:pt x="3111408" y="4247004"/>
                  <a:pt x="2438135" y="4247004"/>
                </a:cubicBezTo>
                <a:cubicBezTo>
                  <a:pt x="1091590" y="4247004"/>
                  <a:pt x="0" y="3155414"/>
                  <a:pt x="0" y="1808869"/>
                </a:cubicBezTo>
                <a:cubicBezTo>
                  <a:pt x="0" y="1135596"/>
                  <a:pt x="272898" y="526062"/>
                  <a:pt x="714113" y="84846"/>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56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xfrm>
            <a:off x="609600" y="315860"/>
            <a:ext cx="4218878" cy="1535241"/>
          </a:xfrm>
          <a:solidFill>
            <a:schemeClr val="accent3"/>
          </a:solidFill>
        </p:spPr>
        <p:txBody>
          <a:bodyPr anchor="ctr">
            <a:normAutofit/>
          </a:bodyPr>
          <a:lstStyle/>
          <a:p>
            <a:pPr algn="l"/>
            <a:r>
              <a:rPr lang="en-GB" dirty="0"/>
              <a:t>Aims</a:t>
            </a:r>
          </a:p>
        </p:txBody>
      </p:sp>
      <p:graphicFrame>
        <p:nvGraphicFramePr>
          <p:cNvPr id="8" name="Content Placeholder 5">
            <a:extLst>
              <a:ext uri="{FF2B5EF4-FFF2-40B4-BE49-F238E27FC236}">
                <a16:creationId xmlns:a16="http://schemas.microsoft.com/office/drawing/2014/main" id="{73DDB8BF-58FB-2F17-A44C-74E49040B724}"/>
              </a:ext>
            </a:extLst>
          </p:cNvPr>
          <p:cNvGraphicFramePr>
            <a:graphicFrameLocks noGrp="1"/>
          </p:cNvGraphicFramePr>
          <p:nvPr>
            <p:ph sz="half" idx="2"/>
            <p:extLst>
              <p:ext uri="{D42A27DB-BD31-4B8C-83A1-F6EECF244321}">
                <p14:modId xmlns:p14="http://schemas.microsoft.com/office/powerpoint/2010/main" val="214175888"/>
              </p:ext>
            </p:extLst>
          </p:nvPr>
        </p:nvGraphicFramePr>
        <p:xfrm>
          <a:off x="5430644" y="315860"/>
          <a:ext cx="6151756" cy="6354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Student Learning Outcomes | School of Languages, Cultures, and Race |  Washington State University">
            <a:extLst>
              <a:ext uri="{FF2B5EF4-FFF2-40B4-BE49-F238E27FC236}">
                <a16:creationId xmlns:a16="http://schemas.microsoft.com/office/drawing/2014/main" id="{032D564F-1623-8A1A-9A10-D36F8A142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553" y="2313160"/>
            <a:ext cx="3835400" cy="3057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28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graphicEl>
                                              <a:dgm id="{FF8CC154-B657-694F-8D94-FB8A4DF7F761}"/>
                                            </p:graphicEl>
                                          </p:spTgt>
                                        </p:tgtEl>
                                        <p:attrNameLst>
                                          <p:attrName>style.visibility</p:attrName>
                                        </p:attrNameLst>
                                      </p:cBhvr>
                                      <p:to>
                                        <p:strVal val="visible"/>
                                      </p:to>
                                    </p:set>
                                    <p:anim calcmode="lin" valueType="num">
                                      <p:cBhvr additive="base">
                                        <p:cTn id="7" dur="500" fill="hold"/>
                                        <p:tgtEl>
                                          <p:spTgt spid="8">
                                            <p:graphicEl>
                                              <a:dgm id="{FF8CC154-B657-694F-8D94-FB8A4DF7F761}"/>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graphicEl>
                                              <a:dgm id="{FF8CC154-B657-694F-8D94-FB8A4DF7F761}"/>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graphicEl>
                                              <a:dgm id="{15EF7190-17C7-F842-81B0-B5C412D2912C}"/>
                                            </p:graphicEl>
                                          </p:spTgt>
                                        </p:tgtEl>
                                        <p:attrNameLst>
                                          <p:attrName>style.visibility</p:attrName>
                                        </p:attrNameLst>
                                      </p:cBhvr>
                                      <p:to>
                                        <p:strVal val="visible"/>
                                      </p:to>
                                    </p:set>
                                    <p:anim calcmode="lin" valueType="num">
                                      <p:cBhvr additive="base">
                                        <p:cTn id="13" dur="500" fill="hold"/>
                                        <p:tgtEl>
                                          <p:spTgt spid="8">
                                            <p:graphicEl>
                                              <a:dgm id="{15EF7190-17C7-F842-81B0-B5C412D2912C}"/>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graphicEl>
                                              <a:dgm id="{15EF7190-17C7-F842-81B0-B5C412D2912C}"/>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graphicEl>
                                              <a:dgm id="{7FC2C128-6930-F648-97F2-2D0790B6774D}"/>
                                            </p:graphicEl>
                                          </p:spTgt>
                                        </p:tgtEl>
                                        <p:attrNameLst>
                                          <p:attrName>style.visibility</p:attrName>
                                        </p:attrNameLst>
                                      </p:cBhvr>
                                      <p:to>
                                        <p:strVal val="visible"/>
                                      </p:to>
                                    </p:set>
                                    <p:anim calcmode="lin" valueType="num">
                                      <p:cBhvr additive="base">
                                        <p:cTn id="19" dur="500" fill="hold"/>
                                        <p:tgtEl>
                                          <p:spTgt spid="8">
                                            <p:graphicEl>
                                              <a:dgm id="{7FC2C128-6930-F648-97F2-2D0790B6774D}"/>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graphicEl>
                                              <a:dgm id="{7FC2C128-6930-F648-97F2-2D0790B6774D}"/>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graphicEl>
                                              <a:dgm id="{7FF19EC5-6B86-B942-959E-3DA1307A5D47}"/>
                                            </p:graphicEl>
                                          </p:spTgt>
                                        </p:tgtEl>
                                        <p:attrNameLst>
                                          <p:attrName>style.visibility</p:attrName>
                                        </p:attrNameLst>
                                      </p:cBhvr>
                                      <p:to>
                                        <p:strVal val="visible"/>
                                      </p:to>
                                    </p:set>
                                    <p:anim calcmode="lin" valueType="num">
                                      <p:cBhvr additive="base">
                                        <p:cTn id="25" dur="500" fill="hold"/>
                                        <p:tgtEl>
                                          <p:spTgt spid="8">
                                            <p:graphicEl>
                                              <a:dgm id="{7FF19EC5-6B86-B942-959E-3DA1307A5D47}"/>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graphicEl>
                                              <a:dgm id="{7FF19EC5-6B86-B942-959E-3DA1307A5D47}"/>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graphicEl>
                                              <a:dgm id="{77A653A4-1716-014C-A982-6384ACDD32E8}"/>
                                            </p:graphicEl>
                                          </p:spTgt>
                                        </p:tgtEl>
                                        <p:attrNameLst>
                                          <p:attrName>style.visibility</p:attrName>
                                        </p:attrNameLst>
                                      </p:cBhvr>
                                      <p:to>
                                        <p:strVal val="visible"/>
                                      </p:to>
                                    </p:set>
                                    <p:anim calcmode="lin" valueType="num">
                                      <p:cBhvr additive="base">
                                        <p:cTn id="31" dur="500" fill="hold"/>
                                        <p:tgtEl>
                                          <p:spTgt spid="8">
                                            <p:graphicEl>
                                              <a:dgm id="{77A653A4-1716-014C-A982-6384ACDD32E8}"/>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graphicEl>
                                              <a:dgm id="{77A653A4-1716-014C-A982-6384ACDD32E8}"/>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graphicEl>
                                              <a:dgm id="{38A8821A-70A6-1140-8A05-3ACD163E2D7D}"/>
                                            </p:graphicEl>
                                          </p:spTgt>
                                        </p:tgtEl>
                                        <p:attrNameLst>
                                          <p:attrName>style.visibility</p:attrName>
                                        </p:attrNameLst>
                                      </p:cBhvr>
                                      <p:to>
                                        <p:strVal val="visible"/>
                                      </p:to>
                                    </p:set>
                                    <p:anim calcmode="lin" valueType="num">
                                      <p:cBhvr additive="base">
                                        <p:cTn id="37" dur="500" fill="hold"/>
                                        <p:tgtEl>
                                          <p:spTgt spid="8">
                                            <p:graphicEl>
                                              <a:dgm id="{38A8821A-70A6-1140-8A05-3ACD163E2D7D}"/>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graphicEl>
                                              <a:dgm id="{38A8821A-70A6-1140-8A05-3ACD163E2D7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chemeClr val="accent3"/>
          </a:solidFill>
        </p:spPr>
        <p:txBody>
          <a:bodyPr/>
          <a:lstStyle/>
          <a:p>
            <a:r>
              <a:rPr lang="en-GB" dirty="0">
                <a:solidFill>
                  <a:srgbClr val="002060"/>
                </a:solidFill>
              </a:rPr>
              <a:t>Methodology v Research methods</a:t>
            </a:r>
          </a:p>
        </p:txBody>
      </p:sp>
      <p:sp>
        <p:nvSpPr>
          <p:cNvPr id="4" name="Content Placeholder 3">
            <a:extLst>
              <a:ext uri="{FF2B5EF4-FFF2-40B4-BE49-F238E27FC236}">
                <a16:creationId xmlns:a16="http://schemas.microsoft.com/office/drawing/2014/main" id="{BD4D1202-7EC5-4934-BA17-95E0369E24CD}"/>
              </a:ext>
            </a:extLst>
          </p:cNvPr>
          <p:cNvSpPr>
            <a:spLocks noGrp="1"/>
          </p:cNvSpPr>
          <p:nvPr>
            <p:ph sz="half" idx="1"/>
          </p:nvPr>
        </p:nvSpPr>
        <p:spPr>
          <a:xfrm>
            <a:off x="609599" y="1600200"/>
            <a:ext cx="8277923" cy="4983162"/>
          </a:xfrm>
        </p:spPr>
        <p:txBody>
          <a:bodyPr>
            <a:normAutofit fontScale="92500" lnSpcReduction="10000"/>
          </a:bodyPr>
          <a:lstStyle/>
          <a:p>
            <a:pPr marL="0" indent="0">
              <a:buNone/>
            </a:pPr>
            <a:r>
              <a:rPr lang="en-GB" sz="3900" dirty="0"/>
              <a:t>Methodology is:</a:t>
            </a:r>
          </a:p>
          <a:p>
            <a:r>
              <a:rPr lang="en-GB" dirty="0"/>
              <a:t>‘ </a:t>
            </a:r>
            <a:r>
              <a:rPr lang="en-GB" dirty="0">
                <a:solidFill>
                  <a:srgbClr val="002060"/>
                </a:solidFill>
              </a:rPr>
              <a:t>a set of systems, methods, procedures or rules that is used to conduct a structured research process for a dissertation</a:t>
            </a:r>
            <a:r>
              <a:rPr lang="en-GB" dirty="0"/>
              <a:t>’ </a:t>
            </a:r>
          </a:p>
          <a:p>
            <a:r>
              <a:rPr lang="en-GB" dirty="0"/>
              <a:t>‘</a:t>
            </a:r>
            <a:r>
              <a:rPr lang="en-GB" dirty="0">
                <a:solidFill>
                  <a:srgbClr val="0070C0"/>
                </a:solidFill>
              </a:rPr>
              <a:t>the science of dealing with principles of procedure in research and study</a:t>
            </a:r>
            <a:r>
              <a:rPr lang="en-GB" dirty="0"/>
              <a:t>’</a:t>
            </a:r>
          </a:p>
          <a:p>
            <a:r>
              <a:rPr lang="en-GB" dirty="0"/>
              <a:t>‘A system of ways of doing, teaching or studying something’ </a:t>
            </a:r>
          </a:p>
          <a:p>
            <a:r>
              <a:rPr lang="en-GB" dirty="0"/>
              <a:t>It explains what the exact activities and processes of your research is , through what methods you will be measuring the data and how you will interpret your results and outcome</a:t>
            </a:r>
          </a:p>
          <a:p>
            <a:endParaRPr lang="en-GB" dirty="0"/>
          </a:p>
        </p:txBody>
      </p:sp>
      <p:pic>
        <p:nvPicPr>
          <p:cNvPr id="6" name="Picture 5">
            <a:extLst>
              <a:ext uri="{FF2B5EF4-FFF2-40B4-BE49-F238E27FC236}">
                <a16:creationId xmlns:a16="http://schemas.microsoft.com/office/drawing/2014/main" id="{79614797-E119-4378-9148-A9DA86E97FAB}"/>
              </a:ext>
            </a:extLst>
          </p:cNvPr>
          <p:cNvPicPr>
            <a:picLocks noChangeAspect="1"/>
          </p:cNvPicPr>
          <p:nvPr/>
        </p:nvPicPr>
        <p:blipFill>
          <a:blip r:embed="rId3"/>
          <a:stretch>
            <a:fillRect/>
          </a:stretch>
        </p:blipFill>
        <p:spPr>
          <a:xfrm>
            <a:off x="8981252" y="2690231"/>
            <a:ext cx="2815499" cy="2815499"/>
          </a:xfrm>
          <a:prstGeom prst="rect">
            <a:avLst/>
          </a:prstGeom>
        </p:spPr>
      </p:pic>
    </p:spTree>
    <p:extLst>
      <p:ext uri="{BB962C8B-B14F-4D97-AF65-F5344CB8AC3E}">
        <p14:creationId xmlns:p14="http://schemas.microsoft.com/office/powerpoint/2010/main" val="345109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xfrm>
            <a:off x="609600" y="274638"/>
            <a:ext cx="10972800" cy="1844094"/>
          </a:xfrm>
          <a:solidFill>
            <a:schemeClr val="accent3"/>
          </a:solidFill>
        </p:spPr>
        <p:txBody>
          <a:bodyPr/>
          <a:lstStyle/>
          <a:p>
            <a:r>
              <a:rPr lang="en-GB" dirty="0">
                <a:solidFill>
                  <a:srgbClr val="002060"/>
                </a:solidFill>
              </a:rPr>
              <a:t>Methodology v Research methods</a:t>
            </a:r>
          </a:p>
        </p:txBody>
      </p:sp>
      <p:sp>
        <p:nvSpPr>
          <p:cNvPr id="5" name="Content Placeholder 4">
            <a:extLst>
              <a:ext uri="{FF2B5EF4-FFF2-40B4-BE49-F238E27FC236}">
                <a16:creationId xmlns:a16="http://schemas.microsoft.com/office/drawing/2014/main" id="{1C8F0743-F9A0-410D-8164-CDE3BBAAFC9A}"/>
              </a:ext>
            </a:extLst>
          </p:cNvPr>
          <p:cNvSpPr>
            <a:spLocks noGrp="1"/>
          </p:cNvSpPr>
          <p:nvPr>
            <p:ph sz="half" idx="2"/>
          </p:nvPr>
        </p:nvSpPr>
        <p:spPr>
          <a:xfrm>
            <a:off x="711199" y="2315426"/>
            <a:ext cx="6068741" cy="3989040"/>
          </a:xfrm>
        </p:spPr>
        <p:txBody>
          <a:bodyPr>
            <a:normAutofit/>
          </a:bodyPr>
          <a:lstStyle/>
          <a:p>
            <a:pPr marL="0" indent="0">
              <a:buNone/>
            </a:pPr>
            <a:r>
              <a:rPr lang="en-GB" sz="3600" dirty="0"/>
              <a:t>Research methods are:</a:t>
            </a:r>
          </a:p>
          <a:p>
            <a:r>
              <a:rPr lang="en-GB" dirty="0">
                <a:solidFill>
                  <a:srgbClr val="0070C0"/>
                </a:solidFill>
              </a:rPr>
              <a:t>‘ specific procedures for collecting and analysing data.</a:t>
            </a:r>
          </a:p>
          <a:p>
            <a:r>
              <a:rPr lang="en-GB" dirty="0">
                <a:solidFill>
                  <a:srgbClr val="0070C0"/>
                </a:solidFill>
              </a:rPr>
              <a:t>Integral part of research design’.</a:t>
            </a:r>
          </a:p>
        </p:txBody>
      </p:sp>
      <p:pic>
        <p:nvPicPr>
          <p:cNvPr id="6" name="Picture 5">
            <a:extLst>
              <a:ext uri="{FF2B5EF4-FFF2-40B4-BE49-F238E27FC236}">
                <a16:creationId xmlns:a16="http://schemas.microsoft.com/office/drawing/2014/main" id="{79614797-E119-4378-9148-A9DA86E97FAB}"/>
              </a:ext>
            </a:extLst>
          </p:cNvPr>
          <p:cNvPicPr>
            <a:picLocks noChangeAspect="1"/>
          </p:cNvPicPr>
          <p:nvPr/>
        </p:nvPicPr>
        <p:blipFill>
          <a:blip r:embed="rId3"/>
          <a:stretch>
            <a:fillRect/>
          </a:stretch>
        </p:blipFill>
        <p:spPr>
          <a:xfrm>
            <a:off x="7136963" y="2315426"/>
            <a:ext cx="3723913" cy="3723913"/>
          </a:xfrm>
          <a:prstGeom prst="rect">
            <a:avLst/>
          </a:prstGeom>
        </p:spPr>
      </p:pic>
    </p:spTree>
    <p:extLst>
      <p:ext uri="{BB962C8B-B14F-4D97-AF65-F5344CB8AC3E}">
        <p14:creationId xmlns:p14="http://schemas.microsoft.com/office/powerpoint/2010/main" val="79455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64CD8-199C-42AF-AF49-C8EF2B27EEE1}"/>
              </a:ext>
            </a:extLst>
          </p:cNvPr>
          <p:cNvSpPr>
            <a:spLocks noGrp="1"/>
          </p:cNvSpPr>
          <p:nvPr>
            <p:ph type="title"/>
          </p:nvPr>
        </p:nvSpPr>
        <p:spPr>
          <a:solidFill>
            <a:schemeClr val="accent3"/>
          </a:solidFill>
        </p:spPr>
        <p:txBody>
          <a:bodyPr/>
          <a:lstStyle/>
          <a:p>
            <a:r>
              <a:rPr lang="en-GB" dirty="0"/>
              <a:t>Methodology and Methods</a:t>
            </a:r>
          </a:p>
        </p:txBody>
      </p:sp>
      <p:graphicFrame>
        <p:nvGraphicFramePr>
          <p:cNvPr id="4" name="Content Placeholder 3">
            <a:extLst>
              <a:ext uri="{FF2B5EF4-FFF2-40B4-BE49-F238E27FC236}">
                <a16:creationId xmlns:a16="http://schemas.microsoft.com/office/drawing/2014/main" id="{DB4C63B9-C997-4AD5-B33E-E58E1C9237E8}"/>
              </a:ext>
            </a:extLst>
          </p:cNvPr>
          <p:cNvGraphicFramePr>
            <a:graphicFrameLocks noGrp="1"/>
          </p:cNvGraphicFramePr>
          <p:nvPr>
            <p:ph idx="1"/>
            <p:extLst>
              <p:ext uri="{D42A27DB-BD31-4B8C-83A1-F6EECF244321}">
                <p14:modId xmlns:p14="http://schemas.microsoft.com/office/powerpoint/2010/main" val="2800094448"/>
              </p:ext>
            </p:extLst>
          </p:nvPr>
        </p:nvGraphicFramePr>
        <p:xfrm>
          <a:off x="104931" y="1600200"/>
          <a:ext cx="11477469" cy="49831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8119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2374E69D-742A-4771-A9E4-2A7F32D59C3C}"/>
                                            </p:graphicEl>
                                          </p:spTgt>
                                        </p:tgtEl>
                                        <p:attrNameLst>
                                          <p:attrName>style.visibility</p:attrName>
                                        </p:attrNameLst>
                                      </p:cBhvr>
                                      <p:to>
                                        <p:strVal val="visible"/>
                                      </p:to>
                                    </p:set>
                                    <p:anim calcmode="lin" valueType="num">
                                      <p:cBhvr additive="base">
                                        <p:cTn id="7" dur="500" fill="hold"/>
                                        <p:tgtEl>
                                          <p:spTgt spid="4">
                                            <p:graphicEl>
                                              <a:dgm id="{2374E69D-742A-4771-A9E4-2A7F32D59C3C}"/>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2374E69D-742A-4771-A9E4-2A7F32D59C3C}"/>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BF5DB29D-2B17-46FB-B862-D0EB1136B569}"/>
                                            </p:graphicEl>
                                          </p:spTgt>
                                        </p:tgtEl>
                                        <p:attrNameLst>
                                          <p:attrName>style.visibility</p:attrName>
                                        </p:attrNameLst>
                                      </p:cBhvr>
                                      <p:to>
                                        <p:strVal val="visible"/>
                                      </p:to>
                                    </p:set>
                                    <p:anim calcmode="lin" valueType="num">
                                      <p:cBhvr additive="base">
                                        <p:cTn id="13" dur="500" fill="hold"/>
                                        <p:tgtEl>
                                          <p:spTgt spid="4">
                                            <p:graphicEl>
                                              <a:dgm id="{BF5DB29D-2B17-46FB-B862-D0EB1136B569}"/>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BF5DB29D-2B17-46FB-B862-D0EB1136B569}"/>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graphicEl>
                                              <a:dgm id="{8F574908-3C0F-4FFE-91C4-02BFEFA3DA70}"/>
                                            </p:graphicEl>
                                          </p:spTgt>
                                        </p:tgtEl>
                                        <p:attrNameLst>
                                          <p:attrName>style.visibility</p:attrName>
                                        </p:attrNameLst>
                                      </p:cBhvr>
                                      <p:to>
                                        <p:strVal val="visible"/>
                                      </p:to>
                                    </p:set>
                                    <p:anim calcmode="lin" valueType="num">
                                      <p:cBhvr additive="base">
                                        <p:cTn id="17" dur="500" fill="hold"/>
                                        <p:tgtEl>
                                          <p:spTgt spid="4">
                                            <p:graphicEl>
                                              <a:dgm id="{8F574908-3C0F-4FFE-91C4-02BFEFA3DA70}"/>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graphicEl>
                                              <a:dgm id="{8F574908-3C0F-4FFE-91C4-02BFEFA3DA70}"/>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graphicEl>
                                              <a:dgm id="{B7163D13-FD51-46EC-801C-CB98E17DB749}"/>
                                            </p:graphicEl>
                                          </p:spTgt>
                                        </p:tgtEl>
                                        <p:attrNameLst>
                                          <p:attrName>style.visibility</p:attrName>
                                        </p:attrNameLst>
                                      </p:cBhvr>
                                      <p:to>
                                        <p:strVal val="visible"/>
                                      </p:to>
                                    </p:set>
                                    <p:anim calcmode="lin" valueType="num">
                                      <p:cBhvr additive="base">
                                        <p:cTn id="23" dur="500" fill="hold"/>
                                        <p:tgtEl>
                                          <p:spTgt spid="4">
                                            <p:graphicEl>
                                              <a:dgm id="{B7163D13-FD51-46EC-801C-CB98E17DB749}"/>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graphicEl>
                                              <a:dgm id="{B7163D13-FD51-46EC-801C-CB98E17DB749}"/>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graphicEl>
                                              <a:dgm id="{E0B70F6F-6FCD-4999-9EEB-B32DD26785CF}"/>
                                            </p:graphicEl>
                                          </p:spTgt>
                                        </p:tgtEl>
                                        <p:attrNameLst>
                                          <p:attrName>style.visibility</p:attrName>
                                        </p:attrNameLst>
                                      </p:cBhvr>
                                      <p:to>
                                        <p:strVal val="visible"/>
                                      </p:to>
                                    </p:set>
                                    <p:anim calcmode="lin" valueType="num">
                                      <p:cBhvr additive="base">
                                        <p:cTn id="27" dur="500" fill="hold"/>
                                        <p:tgtEl>
                                          <p:spTgt spid="4">
                                            <p:graphicEl>
                                              <a:dgm id="{E0B70F6F-6FCD-4999-9EEB-B32DD26785CF}"/>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graphicEl>
                                              <a:dgm id="{E0B70F6F-6FCD-4999-9EEB-B32DD26785C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xfrm>
            <a:off x="609600" y="274637"/>
            <a:ext cx="10972800" cy="1487255"/>
          </a:xfrm>
          <a:solidFill>
            <a:schemeClr val="accent3"/>
          </a:solidFill>
        </p:spPr>
        <p:txBody>
          <a:bodyPr/>
          <a:lstStyle/>
          <a:p>
            <a:r>
              <a:rPr lang="en-GB" dirty="0">
                <a:solidFill>
                  <a:srgbClr val="002060"/>
                </a:solidFill>
              </a:rPr>
              <a:t>Planning your research methods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a:xfrm>
            <a:off x="609600" y="1761893"/>
            <a:ext cx="10972800" cy="4282068"/>
          </a:xfrm>
        </p:spPr>
        <p:txBody>
          <a:bodyPr/>
          <a:lstStyle/>
          <a:p>
            <a:pPr marL="0" indent="0">
              <a:buNone/>
            </a:pPr>
            <a:r>
              <a:rPr lang="en-GB" b="1" dirty="0"/>
              <a:t>Step 1 - Deciding on how you will collect data</a:t>
            </a:r>
          </a:p>
          <a:p>
            <a:r>
              <a:rPr lang="en-GB" dirty="0"/>
              <a:t>Methods will depend on the data required to answer your research question:</a:t>
            </a:r>
          </a:p>
          <a:p>
            <a:r>
              <a:rPr lang="en-GB" dirty="0"/>
              <a:t>Qualitative v quantitative data</a:t>
            </a:r>
          </a:p>
          <a:p>
            <a:r>
              <a:rPr lang="en-GB" dirty="0"/>
              <a:t>Primary v secondary data</a:t>
            </a:r>
          </a:p>
          <a:p>
            <a:r>
              <a:rPr lang="en-GB" dirty="0"/>
              <a:t>Descriptive v experimental</a:t>
            </a:r>
          </a:p>
        </p:txBody>
      </p:sp>
      <p:pic>
        <p:nvPicPr>
          <p:cNvPr id="4" name="Picture 3">
            <a:extLst>
              <a:ext uri="{FF2B5EF4-FFF2-40B4-BE49-F238E27FC236}">
                <a16:creationId xmlns:a16="http://schemas.microsoft.com/office/drawing/2014/main" id="{2717ADD7-8A09-490A-AEAE-B1A4DB29F636}"/>
              </a:ext>
            </a:extLst>
          </p:cNvPr>
          <p:cNvPicPr>
            <a:picLocks noChangeAspect="1"/>
          </p:cNvPicPr>
          <p:nvPr/>
        </p:nvPicPr>
        <p:blipFill>
          <a:blip r:embed="rId3"/>
          <a:stretch>
            <a:fillRect/>
          </a:stretch>
        </p:blipFill>
        <p:spPr>
          <a:xfrm>
            <a:off x="8670530" y="3272893"/>
            <a:ext cx="3027099" cy="3027099"/>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chemeClr val="accent3"/>
          </a:solidFill>
        </p:spPr>
        <p:txBody>
          <a:bodyPr/>
          <a:lstStyle/>
          <a:p>
            <a:r>
              <a:rPr lang="en-GB" dirty="0">
                <a:solidFill>
                  <a:srgbClr val="002060"/>
                </a:solidFill>
              </a:rPr>
              <a:t>Planning your research methods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a:xfrm>
            <a:off x="219855" y="1840044"/>
            <a:ext cx="8160327" cy="3917032"/>
          </a:xfrm>
        </p:spPr>
        <p:txBody>
          <a:bodyPr/>
          <a:lstStyle/>
          <a:p>
            <a:pPr marL="0" indent="0">
              <a:buNone/>
            </a:pPr>
            <a:r>
              <a:rPr lang="en-GB" b="1" dirty="0"/>
              <a:t>Step 2 – how will you analyse the data</a:t>
            </a:r>
          </a:p>
          <a:p>
            <a:r>
              <a:rPr lang="en-GB" dirty="0"/>
              <a:t>Quantitative data – you can use statistical analysis methods to test relationships between variable</a:t>
            </a:r>
          </a:p>
          <a:p>
            <a:r>
              <a:rPr lang="en-GB" dirty="0"/>
              <a:t>Qualitative data – you can use methods such as thematic analysis to interpret patterns and meanings in the data</a:t>
            </a:r>
          </a:p>
          <a:p>
            <a:endParaRPr lang="en-GB" dirty="0"/>
          </a:p>
        </p:txBody>
      </p:sp>
      <p:pic>
        <p:nvPicPr>
          <p:cNvPr id="4" name="Picture 3">
            <a:extLst>
              <a:ext uri="{FF2B5EF4-FFF2-40B4-BE49-F238E27FC236}">
                <a16:creationId xmlns:a16="http://schemas.microsoft.com/office/drawing/2014/main" id="{6DA90ECB-0EFB-464B-BC22-E10BD60D9287}"/>
              </a:ext>
            </a:extLst>
          </p:cNvPr>
          <p:cNvPicPr>
            <a:picLocks noChangeAspect="1"/>
          </p:cNvPicPr>
          <p:nvPr/>
        </p:nvPicPr>
        <p:blipFill>
          <a:blip r:embed="rId3"/>
          <a:stretch>
            <a:fillRect/>
          </a:stretch>
        </p:blipFill>
        <p:spPr>
          <a:xfrm>
            <a:off x="8380183" y="2129618"/>
            <a:ext cx="3202218" cy="3202218"/>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91020-8A76-4D6A-A863-6A84E7CE2215}"/>
              </a:ext>
            </a:extLst>
          </p:cNvPr>
          <p:cNvSpPr>
            <a:spLocks noGrp="1"/>
          </p:cNvSpPr>
          <p:nvPr>
            <p:ph type="title"/>
          </p:nvPr>
        </p:nvSpPr>
        <p:spPr>
          <a:solidFill>
            <a:schemeClr val="accent3"/>
          </a:solidFill>
        </p:spPr>
        <p:txBody>
          <a:bodyPr/>
          <a:lstStyle/>
          <a:p>
            <a:pPr algn="l"/>
            <a:r>
              <a:rPr lang="en-GB" dirty="0"/>
              <a:t>Methods for collecting data</a:t>
            </a:r>
          </a:p>
        </p:txBody>
      </p:sp>
      <p:sp>
        <p:nvSpPr>
          <p:cNvPr id="3" name="Content Placeholder 2">
            <a:extLst>
              <a:ext uri="{FF2B5EF4-FFF2-40B4-BE49-F238E27FC236}">
                <a16:creationId xmlns:a16="http://schemas.microsoft.com/office/drawing/2014/main" id="{7168F237-CC29-4B65-ABAB-0F7661FE86B2}"/>
              </a:ext>
            </a:extLst>
          </p:cNvPr>
          <p:cNvSpPr>
            <a:spLocks noGrp="1"/>
          </p:cNvSpPr>
          <p:nvPr>
            <p:ph sz="half" idx="1"/>
          </p:nvPr>
        </p:nvSpPr>
        <p:spPr>
          <a:xfrm>
            <a:off x="609600" y="1600201"/>
            <a:ext cx="3797508" cy="4545766"/>
          </a:xfrm>
        </p:spPr>
        <p:txBody>
          <a:bodyPr/>
          <a:lstStyle/>
          <a:p>
            <a:r>
              <a:rPr lang="en-GB" dirty="0"/>
              <a:t>Data is the information you collect for the purpose of answering your research question</a:t>
            </a:r>
          </a:p>
          <a:p>
            <a:r>
              <a:rPr lang="en-GB" dirty="0"/>
              <a:t>Influenced by the aims of your research</a:t>
            </a:r>
          </a:p>
        </p:txBody>
      </p:sp>
      <p:graphicFrame>
        <p:nvGraphicFramePr>
          <p:cNvPr id="5" name="Content Placeholder 4">
            <a:extLst>
              <a:ext uri="{FF2B5EF4-FFF2-40B4-BE49-F238E27FC236}">
                <a16:creationId xmlns:a16="http://schemas.microsoft.com/office/drawing/2014/main" id="{55063FE1-A173-40D7-AC0A-38D2B21084F4}"/>
              </a:ext>
            </a:extLst>
          </p:cNvPr>
          <p:cNvGraphicFramePr>
            <a:graphicFrameLocks noGrp="1"/>
          </p:cNvGraphicFramePr>
          <p:nvPr>
            <p:ph sz="half" idx="2"/>
            <p:extLst>
              <p:ext uri="{D42A27DB-BD31-4B8C-83A1-F6EECF244321}">
                <p14:modId xmlns:p14="http://schemas.microsoft.com/office/powerpoint/2010/main" val="4275031524"/>
              </p:ext>
            </p:extLst>
          </p:nvPr>
        </p:nvGraphicFramePr>
        <p:xfrm>
          <a:off x="4407108" y="1417637"/>
          <a:ext cx="7175292" cy="49082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Methodology Images – Browse 22,456 Stock Photos, Vectors, and Video | Adobe  Stock">
            <a:extLst>
              <a:ext uri="{FF2B5EF4-FFF2-40B4-BE49-F238E27FC236}">
                <a16:creationId xmlns:a16="http://schemas.microsoft.com/office/drawing/2014/main" id="{B1531D2A-751E-D16D-7BEE-1CA748CA28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02891" y="274637"/>
            <a:ext cx="3179509" cy="1780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54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A6156-1C1B-47F5-9097-5E1A99E90780}"/>
              </a:ext>
            </a:extLst>
          </p:cNvPr>
          <p:cNvSpPr>
            <a:spLocks noGrp="1"/>
          </p:cNvSpPr>
          <p:nvPr>
            <p:ph type="title"/>
          </p:nvPr>
        </p:nvSpPr>
        <p:spPr>
          <a:xfrm>
            <a:off x="609600" y="274638"/>
            <a:ext cx="10972800" cy="1699128"/>
          </a:xfrm>
          <a:solidFill>
            <a:schemeClr val="accent3"/>
          </a:solidFill>
        </p:spPr>
        <p:txBody>
          <a:bodyPr/>
          <a:lstStyle/>
          <a:p>
            <a:r>
              <a:rPr lang="en-GB" dirty="0"/>
              <a:t>Qualitative v Quantitative data</a:t>
            </a:r>
          </a:p>
        </p:txBody>
      </p:sp>
      <p:sp>
        <p:nvSpPr>
          <p:cNvPr id="3" name="Content Placeholder 2">
            <a:extLst>
              <a:ext uri="{FF2B5EF4-FFF2-40B4-BE49-F238E27FC236}">
                <a16:creationId xmlns:a16="http://schemas.microsoft.com/office/drawing/2014/main" id="{0CB81806-BAAE-42F4-A4E5-BB45772286FB}"/>
              </a:ext>
            </a:extLst>
          </p:cNvPr>
          <p:cNvSpPr>
            <a:spLocks noGrp="1"/>
          </p:cNvSpPr>
          <p:nvPr>
            <p:ph sz="half" idx="1"/>
          </p:nvPr>
        </p:nvSpPr>
        <p:spPr>
          <a:xfrm>
            <a:off x="609600" y="1600200"/>
            <a:ext cx="5588002" cy="4544121"/>
          </a:xfrm>
        </p:spPr>
        <p:txBody>
          <a:bodyPr>
            <a:normAutofit/>
          </a:bodyPr>
          <a:lstStyle/>
          <a:p>
            <a:pPr marL="0" indent="0">
              <a:buNone/>
            </a:pPr>
            <a:endParaRPr lang="en-GB" b="1" dirty="0">
              <a:solidFill>
                <a:srgbClr val="0070C0"/>
              </a:solidFill>
            </a:endParaRPr>
          </a:p>
          <a:p>
            <a:pPr marL="0" indent="0">
              <a:buNone/>
            </a:pPr>
            <a:endParaRPr lang="en-GB" b="1" dirty="0">
              <a:solidFill>
                <a:srgbClr val="0070C0"/>
              </a:solidFill>
            </a:endParaRPr>
          </a:p>
          <a:p>
            <a:pPr marL="0" indent="0">
              <a:buNone/>
            </a:pPr>
            <a:r>
              <a:rPr lang="en-GB" sz="3600" b="1" dirty="0">
                <a:solidFill>
                  <a:srgbClr val="0070C0"/>
                </a:solidFill>
              </a:rPr>
              <a:t>Qualitative data </a:t>
            </a:r>
            <a:r>
              <a:rPr lang="en-GB" sz="3600" dirty="0"/>
              <a:t>– deals with words</a:t>
            </a:r>
          </a:p>
          <a:p>
            <a:pPr marL="0" indent="0">
              <a:buNone/>
            </a:pPr>
            <a:endParaRPr lang="en-GB" sz="3600" dirty="0"/>
          </a:p>
          <a:p>
            <a:pPr marL="0" indent="0">
              <a:buNone/>
            </a:pPr>
            <a:r>
              <a:rPr lang="en-GB" sz="3600" b="1" dirty="0">
                <a:solidFill>
                  <a:srgbClr val="002060"/>
                </a:solidFill>
              </a:rPr>
              <a:t>Quantitative</a:t>
            </a:r>
            <a:r>
              <a:rPr lang="en-GB" sz="3600" dirty="0"/>
              <a:t> – deals with numbers</a:t>
            </a:r>
          </a:p>
        </p:txBody>
      </p:sp>
      <p:pic>
        <p:nvPicPr>
          <p:cNvPr id="5" name="Content Placeholder 4">
            <a:extLst>
              <a:ext uri="{FF2B5EF4-FFF2-40B4-BE49-F238E27FC236}">
                <a16:creationId xmlns:a16="http://schemas.microsoft.com/office/drawing/2014/main" id="{E286EC09-2CAB-4877-8711-2423FBB80DA5}"/>
              </a:ext>
            </a:extLst>
          </p:cNvPr>
          <p:cNvPicPr>
            <a:picLocks noGrp="1" noChangeAspect="1"/>
          </p:cNvPicPr>
          <p:nvPr>
            <p:ph sz="half" idx="2"/>
          </p:nvPr>
        </p:nvPicPr>
        <p:blipFill>
          <a:blip r:embed="rId3"/>
          <a:stretch>
            <a:fillRect/>
          </a:stretch>
        </p:blipFill>
        <p:spPr>
          <a:xfrm>
            <a:off x="6197602" y="2257087"/>
            <a:ext cx="5027485" cy="3133327"/>
          </a:xfrm>
          <a:prstGeom prst="rect">
            <a:avLst/>
          </a:prstGeom>
        </p:spPr>
      </p:pic>
    </p:spTree>
    <p:extLst>
      <p:ext uri="{BB962C8B-B14F-4D97-AF65-F5344CB8AC3E}">
        <p14:creationId xmlns:p14="http://schemas.microsoft.com/office/powerpoint/2010/main" val="1595287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8C640-D248-44C0-B297-DF9C1EFA2AF8}"/>
              </a:ext>
            </a:extLst>
          </p:cNvPr>
          <p:cNvSpPr>
            <a:spLocks noGrp="1"/>
          </p:cNvSpPr>
          <p:nvPr>
            <p:ph type="title"/>
          </p:nvPr>
        </p:nvSpPr>
        <p:spPr>
          <a:solidFill>
            <a:schemeClr val="accent3"/>
          </a:solidFill>
        </p:spPr>
        <p:txBody>
          <a:bodyPr/>
          <a:lstStyle/>
          <a:p>
            <a:r>
              <a:rPr lang="en-GB" dirty="0"/>
              <a:t>Qualitative v Quantitative</a:t>
            </a:r>
          </a:p>
        </p:txBody>
      </p:sp>
      <p:graphicFrame>
        <p:nvGraphicFramePr>
          <p:cNvPr id="4" name="Table 4">
            <a:extLst>
              <a:ext uri="{FF2B5EF4-FFF2-40B4-BE49-F238E27FC236}">
                <a16:creationId xmlns:a16="http://schemas.microsoft.com/office/drawing/2014/main" id="{6C93F0AD-35CC-45B3-86AB-120F6BE65630}"/>
              </a:ext>
            </a:extLst>
          </p:cNvPr>
          <p:cNvGraphicFramePr>
            <a:graphicFrameLocks noGrp="1"/>
          </p:cNvGraphicFramePr>
          <p:nvPr>
            <p:ph idx="1"/>
            <p:extLst>
              <p:ext uri="{D42A27DB-BD31-4B8C-83A1-F6EECF244321}">
                <p14:modId xmlns:p14="http://schemas.microsoft.com/office/powerpoint/2010/main" val="2617092958"/>
              </p:ext>
            </p:extLst>
          </p:nvPr>
        </p:nvGraphicFramePr>
        <p:xfrm>
          <a:off x="609598" y="1417639"/>
          <a:ext cx="11121485" cy="5083522"/>
        </p:xfrm>
        <a:graphic>
          <a:graphicData uri="http://schemas.openxmlformats.org/drawingml/2006/table">
            <a:tbl>
              <a:tblPr firstRow="1" bandRow="1">
                <a:tableStyleId>{74C1A8A3-306A-4EB7-A6B1-4F7E0EB9C5D6}</a:tableStyleId>
              </a:tblPr>
              <a:tblGrid>
                <a:gridCol w="2541653">
                  <a:extLst>
                    <a:ext uri="{9D8B030D-6E8A-4147-A177-3AD203B41FA5}">
                      <a16:colId xmlns:a16="http://schemas.microsoft.com/office/drawing/2014/main" val="1739314155"/>
                    </a:ext>
                  </a:extLst>
                </a:gridCol>
                <a:gridCol w="4872670">
                  <a:extLst>
                    <a:ext uri="{9D8B030D-6E8A-4147-A177-3AD203B41FA5}">
                      <a16:colId xmlns:a16="http://schemas.microsoft.com/office/drawing/2014/main" val="2589116716"/>
                    </a:ext>
                  </a:extLst>
                </a:gridCol>
                <a:gridCol w="3707162">
                  <a:extLst>
                    <a:ext uri="{9D8B030D-6E8A-4147-A177-3AD203B41FA5}">
                      <a16:colId xmlns:a16="http://schemas.microsoft.com/office/drawing/2014/main" val="3140247667"/>
                    </a:ext>
                  </a:extLst>
                </a:gridCol>
              </a:tblGrid>
              <a:tr h="1180404">
                <a:tc>
                  <a:txBody>
                    <a:bodyPr/>
                    <a:lstStyle/>
                    <a:p>
                      <a:endParaRPr lang="en-GB"/>
                    </a:p>
                  </a:txBody>
                  <a:tcPr/>
                </a:tc>
                <a:tc>
                  <a:txBody>
                    <a:bodyPr/>
                    <a:lstStyle/>
                    <a:p>
                      <a:r>
                        <a:rPr lang="en-GB" dirty="0">
                          <a:solidFill>
                            <a:srgbClr val="002060"/>
                          </a:solidFill>
                        </a:rPr>
                        <a:t> Pros</a:t>
                      </a:r>
                    </a:p>
                  </a:txBody>
                  <a:tcPr/>
                </a:tc>
                <a:tc>
                  <a:txBody>
                    <a:bodyPr/>
                    <a:lstStyle/>
                    <a:p>
                      <a:r>
                        <a:rPr lang="en-GB" dirty="0">
                          <a:solidFill>
                            <a:srgbClr val="002060"/>
                          </a:solidFill>
                        </a:rPr>
                        <a:t>Cons</a:t>
                      </a:r>
                    </a:p>
                  </a:txBody>
                  <a:tcPr/>
                </a:tc>
                <a:extLst>
                  <a:ext uri="{0D108BD9-81ED-4DB2-BD59-A6C34878D82A}">
                    <a16:rowId xmlns:a16="http://schemas.microsoft.com/office/drawing/2014/main" val="1649451434"/>
                  </a:ext>
                </a:extLst>
              </a:tr>
              <a:tr h="2397127">
                <a:tc>
                  <a:txBody>
                    <a:bodyPr/>
                    <a:lstStyle/>
                    <a:p>
                      <a:r>
                        <a:rPr lang="en-GB" b="1" dirty="0"/>
                        <a:t>Qualitative</a:t>
                      </a:r>
                    </a:p>
                  </a:txBody>
                  <a:tcPr/>
                </a:tc>
                <a:tc>
                  <a:txBody>
                    <a:bodyPr/>
                    <a:lstStyle/>
                    <a:p>
                      <a:pPr marL="285750" indent="-285750">
                        <a:buFont typeface="Arial" panose="020B0604020202020204" pitchFamily="34" charset="0"/>
                        <a:buChar char="•"/>
                      </a:pPr>
                      <a:r>
                        <a:rPr lang="en-GB" dirty="0"/>
                        <a:t>Flexible – you can often adjust your methods as you go to develop new knowledge</a:t>
                      </a:r>
                    </a:p>
                    <a:p>
                      <a:pPr marL="285750" indent="-285750">
                        <a:buFont typeface="Arial" panose="020B0604020202020204" pitchFamily="34" charset="0"/>
                        <a:buChar char="•"/>
                      </a:pPr>
                      <a:r>
                        <a:rPr lang="en-GB" dirty="0"/>
                        <a:t>Can be conducted with small number of participants</a:t>
                      </a:r>
                    </a:p>
                  </a:txBody>
                  <a:tcPr/>
                </a:tc>
                <a:tc>
                  <a:txBody>
                    <a:bodyPr/>
                    <a:lstStyle/>
                    <a:p>
                      <a:pPr marL="285750" indent="-285750">
                        <a:buFont typeface="Arial" panose="020B0604020202020204" pitchFamily="34" charset="0"/>
                        <a:buChar char="•"/>
                      </a:pPr>
                      <a:r>
                        <a:rPr lang="en-GB" dirty="0"/>
                        <a:t>Can’t be analysed statistically or generalised to broader populations</a:t>
                      </a:r>
                    </a:p>
                    <a:p>
                      <a:pPr marL="285750" indent="-285750">
                        <a:buFont typeface="Arial" panose="020B0604020202020204" pitchFamily="34" charset="0"/>
                        <a:buChar char="•"/>
                      </a:pPr>
                      <a:r>
                        <a:rPr lang="en-GB" dirty="0"/>
                        <a:t>Difficult to standardise research</a:t>
                      </a:r>
                    </a:p>
                  </a:txBody>
                  <a:tcPr/>
                </a:tc>
                <a:extLst>
                  <a:ext uri="{0D108BD9-81ED-4DB2-BD59-A6C34878D82A}">
                    <a16:rowId xmlns:a16="http://schemas.microsoft.com/office/drawing/2014/main" val="3504168558"/>
                  </a:ext>
                </a:extLst>
              </a:tr>
              <a:tr h="1505991">
                <a:tc>
                  <a:txBody>
                    <a:bodyPr/>
                    <a:lstStyle/>
                    <a:p>
                      <a:r>
                        <a:rPr lang="en-GB" b="1" dirty="0"/>
                        <a:t>Quantitative</a:t>
                      </a:r>
                    </a:p>
                  </a:txBody>
                  <a:tcPr/>
                </a:tc>
                <a:tc>
                  <a:txBody>
                    <a:bodyPr/>
                    <a:lstStyle/>
                    <a:p>
                      <a:pPr marL="285750" indent="-285750">
                        <a:buFont typeface="Arial" panose="020B0604020202020204" pitchFamily="34" charset="0"/>
                        <a:buChar char="•"/>
                      </a:pPr>
                      <a:r>
                        <a:rPr lang="en-GB" dirty="0"/>
                        <a:t>Can be used to systematically describe large collections of things</a:t>
                      </a:r>
                    </a:p>
                    <a:p>
                      <a:pPr marL="285750" indent="-285750">
                        <a:buFont typeface="Arial" panose="020B0604020202020204" pitchFamily="34" charset="0"/>
                        <a:buChar char="•"/>
                      </a:pPr>
                      <a:r>
                        <a:rPr lang="en-GB" dirty="0"/>
                        <a:t>Generates reproducible knowledge</a:t>
                      </a:r>
                    </a:p>
                  </a:txBody>
                  <a:tcPr/>
                </a:tc>
                <a:tc>
                  <a:txBody>
                    <a:bodyPr/>
                    <a:lstStyle/>
                    <a:p>
                      <a:pPr marL="285750" indent="-285750">
                        <a:buFont typeface="Arial" panose="020B0604020202020204" pitchFamily="34" charset="0"/>
                        <a:buChar char="•"/>
                      </a:pPr>
                      <a:r>
                        <a:rPr lang="en-GB" dirty="0"/>
                        <a:t>May require statistical training to analyse data</a:t>
                      </a:r>
                    </a:p>
                    <a:p>
                      <a:pPr marL="285750" indent="-285750">
                        <a:buFont typeface="Arial" panose="020B0604020202020204" pitchFamily="34" charset="0"/>
                        <a:buChar char="•"/>
                      </a:pPr>
                      <a:r>
                        <a:rPr lang="en-GB" dirty="0"/>
                        <a:t>Requires larger number of participants/sample</a:t>
                      </a:r>
                    </a:p>
                  </a:txBody>
                  <a:tcPr/>
                </a:tc>
                <a:extLst>
                  <a:ext uri="{0D108BD9-81ED-4DB2-BD59-A6C34878D82A}">
                    <a16:rowId xmlns:a16="http://schemas.microsoft.com/office/drawing/2014/main" val="1419337224"/>
                  </a:ext>
                </a:extLst>
              </a:tr>
            </a:tbl>
          </a:graphicData>
        </a:graphic>
      </p:graphicFrame>
    </p:spTree>
    <p:extLst>
      <p:ext uri="{BB962C8B-B14F-4D97-AF65-F5344CB8AC3E}">
        <p14:creationId xmlns:p14="http://schemas.microsoft.com/office/powerpoint/2010/main" val="3013440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50845-CF15-40BF-AA03-099190FFA4FA}"/>
              </a:ext>
            </a:extLst>
          </p:cNvPr>
          <p:cNvSpPr>
            <a:spLocks noGrp="1"/>
          </p:cNvSpPr>
          <p:nvPr>
            <p:ph type="title"/>
          </p:nvPr>
        </p:nvSpPr>
        <p:spPr>
          <a:xfrm>
            <a:off x="609600" y="457201"/>
            <a:ext cx="10972800" cy="1143000"/>
          </a:xfrm>
          <a:solidFill>
            <a:schemeClr val="accent3"/>
          </a:solidFill>
        </p:spPr>
        <p:txBody>
          <a:bodyPr/>
          <a:lstStyle/>
          <a:p>
            <a:r>
              <a:rPr lang="en-GB" dirty="0"/>
              <a:t>Primary v Secondary data</a:t>
            </a:r>
          </a:p>
        </p:txBody>
      </p:sp>
      <p:sp>
        <p:nvSpPr>
          <p:cNvPr id="3" name="Content Placeholder 2">
            <a:extLst>
              <a:ext uri="{FF2B5EF4-FFF2-40B4-BE49-F238E27FC236}">
                <a16:creationId xmlns:a16="http://schemas.microsoft.com/office/drawing/2014/main" id="{1F15296A-B879-4284-808D-697E9517B1A1}"/>
              </a:ext>
            </a:extLst>
          </p:cNvPr>
          <p:cNvSpPr>
            <a:spLocks noGrp="1"/>
          </p:cNvSpPr>
          <p:nvPr>
            <p:ph sz="half" idx="1"/>
          </p:nvPr>
        </p:nvSpPr>
        <p:spPr>
          <a:xfrm>
            <a:off x="609600" y="1600201"/>
            <a:ext cx="5384800" cy="4800598"/>
          </a:xfrm>
        </p:spPr>
        <p:txBody>
          <a:bodyPr>
            <a:normAutofit/>
          </a:bodyPr>
          <a:lstStyle/>
          <a:p>
            <a:pPr marL="0" indent="0">
              <a:buNone/>
            </a:pPr>
            <a:endParaRPr lang="en-GB" b="1" dirty="0"/>
          </a:p>
          <a:p>
            <a:pPr marL="0" indent="0">
              <a:buNone/>
            </a:pPr>
            <a:r>
              <a:rPr lang="en-GB" b="1" dirty="0"/>
              <a:t>Primary data </a:t>
            </a:r>
            <a:r>
              <a:rPr lang="en-GB" dirty="0"/>
              <a:t>– any new or original information that you collect for the purposes of answering your research question</a:t>
            </a:r>
          </a:p>
          <a:p>
            <a:pPr marL="0" indent="0">
              <a:buNone/>
            </a:pPr>
            <a:endParaRPr lang="en-GB" dirty="0"/>
          </a:p>
          <a:p>
            <a:pPr marL="0" indent="0">
              <a:buNone/>
            </a:pPr>
            <a:r>
              <a:rPr lang="en-GB" b="1" dirty="0"/>
              <a:t>Secondary data </a:t>
            </a:r>
            <a:r>
              <a:rPr lang="en-GB" dirty="0"/>
              <a:t>– information that has already been collected by other researchers</a:t>
            </a:r>
          </a:p>
        </p:txBody>
      </p:sp>
      <p:pic>
        <p:nvPicPr>
          <p:cNvPr id="5" name="Content Placeholder 4">
            <a:extLst>
              <a:ext uri="{FF2B5EF4-FFF2-40B4-BE49-F238E27FC236}">
                <a16:creationId xmlns:a16="http://schemas.microsoft.com/office/drawing/2014/main" id="{6B83BB86-9599-405B-8513-E2371FB7FC8E}"/>
              </a:ext>
            </a:extLst>
          </p:cNvPr>
          <p:cNvPicPr>
            <a:picLocks noGrp="1" noChangeAspect="1"/>
          </p:cNvPicPr>
          <p:nvPr>
            <p:ph sz="half" idx="2"/>
          </p:nvPr>
        </p:nvPicPr>
        <p:blipFill>
          <a:blip r:embed="rId3"/>
          <a:stretch>
            <a:fillRect/>
          </a:stretch>
        </p:blipFill>
        <p:spPr>
          <a:xfrm>
            <a:off x="6112621" y="2108530"/>
            <a:ext cx="5469779" cy="3063076"/>
          </a:xfrm>
          <a:prstGeom prst="rect">
            <a:avLst/>
          </a:prstGeom>
        </p:spPr>
      </p:pic>
    </p:spTree>
    <p:extLst>
      <p:ext uri="{BB962C8B-B14F-4D97-AF65-F5344CB8AC3E}">
        <p14:creationId xmlns:p14="http://schemas.microsoft.com/office/powerpoint/2010/main" val="3180674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B58F-B037-4781-8444-0E3D1131253A}"/>
              </a:ext>
            </a:extLst>
          </p:cNvPr>
          <p:cNvSpPr>
            <a:spLocks noGrp="1"/>
          </p:cNvSpPr>
          <p:nvPr>
            <p:ph type="title"/>
          </p:nvPr>
        </p:nvSpPr>
        <p:spPr>
          <a:solidFill>
            <a:schemeClr val="accent3"/>
          </a:solidFill>
        </p:spPr>
        <p:txBody>
          <a:bodyPr/>
          <a:lstStyle/>
          <a:p>
            <a:r>
              <a:rPr lang="en-GB" dirty="0"/>
              <a:t>Primary v Secondary Data</a:t>
            </a:r>
          </a:p>
        </p:txBody>
      </p:sp>
      <p:graphicFrame>
        <p:nvGraphicFramePr>
          <p:cNvPr id="4" name="Table 4">
            <a:extLst>
              <a:ext uri="{FF2B5EF4-FFF2-40B4-BE49-F238E27FC236}">
                <a16:creationId xmlns:a16="http://schemas.microsoft.com/office/drawing/2014/main" id="{BC4C8CB0-C73F-4FB0-8F59-BAE4ED7A6227}"/>
              </a:ext>
            </a:extLst>
          </p:cNvPr>
          <p:cNvGraphicFramePr>
            <a:graphicFrameLocks noGrp="1"/>
          </p:cNvGraphicFramePr>
          <p:nvPr>
            <p:ph idx="1"/>
            <p:extLst>
              <p:ext uri="{D42A27DB-BD31-4B8C-83A1-F6EECF244321}">
                <p14:modId xmlns:p14="http://schemas.microsoft.com/office/powerpoint/2010/main" val="2119333432"/>
              </p:ext>
            </p:extLst>
          </p:nvPr>
        </p:nvGraphicFramePr>
        <p:xfrm>
          <a:off x="609600" y="1600199"/>
          <a:ext cx="10972797" cy="4149436"/>
        </p:xfrm>
        <a:graphic>
          <a:graphicData uri="http://schemas.openxmlformats.org/drawingml/2006/table">
            <a:tbl>
              <a:tblPr firstRow="1" bandRow="1">
                <a:tableStyleId>{5C22544A-7EE6-4342-B048-85BDC9FD1C3A}</a:tableStyleId>
              </a:tblPr>
              <a:tblGrid>
                <a:gridCol w="3657599">
                  <a:extLst>
                    <a:ext uri="{9D8B030D-6E8A-4147-A177-3AD203B41FA5}">
                      <a16:colId xmlns:a16="http://schemas.microsoft.com/office/drawing/2014/main" val="1005573371"/>
                    </a:ext>
                  </a:extLst>
                </a:gridCol>
                <a:gridCol w="3657599">
                  <a:extLst>
                    <a:ext uri="{9D8B030D-6E8A-4147-A177-3AD203B41FA5}">
                      <a16:colId xmlns:a16="http://schemas.microsoft.com/office/drawing/2014/main" val="494794257"/>
                    </a:ext>
                  </a:extLst>
                </a:gridCol>
                <a:gridCol w="3657599">
                  <a:extLst>
                    <a:ext uri="{9D8B030D-6E8A-4147-A177-3AD203B41FA5}">
                      <a16:colId xmlns:a16="http://schemas.microsoft.com/office/drawing/2014/main" val="1183763698"/>
                    </a:ext>
                  </a:extLst>
                </a:gridCol>
              </a:tblGrid>
              <a:tr h="949036">
                <a:tc>
                  <a:txBody>
                    <a:bodyPr/>
                    <a:lstStyle/>
                    <a:p>
                      <a:endParaRPr lang="en-GB" dirty="0"/>
                    </a:p>
                  </a:txBody>
                  <a:tcPr/>
                </a:tc>
                <a:tc>
                  <a:txBody>
                    <a:bodyPr/>
                    <a:lstStyle/>
                    <a:p>
                      <a:r>
                        <a:rPr lang="en-GB" dirty="0"/>
                        <a:t>Pros</a:t>
                      </a:r>
                    </a:p>
                  </a:txBody>
                  <a:tcPr/>
                </a:tc>
                <a:tc>
                  <a:txBody>
                    <a:bodyPr/>
                    <a:lstStyle/>
                    <a:p>
                      <a:r>
                        <a:rPr lang="en-GB" dirty="0"/>
                        <a:t>Cons</a:t>
                      </a:r>
                    </a:p>
                  </a:txBody>
                  <a:tcPr/>
                </a:tc>
                <a:extLst>
                  <a:ext uri="{0D108BD9-81ED-4DB2-BD59-A6C34878D82A}">
                    <a16:rowId xmlns:a16="http://schemas.microsoft.com/office/drawing/2014/main" val="1763431077"/>
                  </a:ext>
                </a:extLst>
              </a:tr>
              <a:tr h="949036">
                <a:tc>
                  <a:txBody>
                    <a:bodyPr/>
                    <a:lstStyle/>
                    <a:p>
                      <a:r>
                        <a:rPr lang="en-GB" sz="3200" b="1" dirty="0"/>
                        <a:t>Primary</a:t>
                      </a:r>
                    </a:p>
                  </a:txBody>
                  <a:tcPr/>
                </a:tc>
                <a:tc>
                  <a:txBody>
                    <a:bodyPr/>
                    <a:lstStyle/>
                    <a:p>
                      <a:pPr marL="285750" indent="-285750">
                        <a:buFont typeface="Arial" panose="020B0604020202020204" pitchFamily="34" charset="0"/>
                        <a:buChar char="•"/>
                      </a:pPr>
                      <a:r>
                        <a:rPr lang="en-GB" dirty="0"/>
                        <a:t>Can be collected to answer your specific question</a:t>
                      </a:r>
                    </a:p>
                    <a:p>
                      <a:pPr marL="285750" indent="-285750">
                        <a:buFont typeface="Arial" panose="020B0604020202020204" pitchFamily="34" charset="0"/>
                        <a:buChar char="•"/>
                      </a:pPr>
                      <a:r>
                        <a:rPr lang="en-GB" dirty="0"/>
                        <a:t>You have control over the sample methods</a:t>
                      </a:r>
                    </a:p>
                    <a:p>
                      <a:pPr marL="285750" indent="-285750">
                        <a:buFont typeface="Arial" panose="020B0604020202020204" pitchFamily="34" charset="0"/>
                        <a:buChar char="•"/>
                      </a:pPr>
                      <a:r>
                        <a:rPr lang="en-GB" dirty="0"/>
                        <a:t>Up to date data</a:t>
                      </a:r>
                    </a:p>
                  </a:txBody>
                  <a:tcPr/>
                </a:tc>
                <a:tc>
                  <a:txBody>
                    <a:bodyPr/>
                    <a:lstStyle/>
                    <a:p>
                      <a:pPr marL="285750" indent="-285750">
                        <a:buFont typeface="Arial" panose="020B0604020202020204" pitchFamily="34" charset="0"/>
                        <a:buChar char="•"/>
                      </a:pPr>
                      <a:r>
                        <a:rPr lang="en-GB" dirty="0"/>
                        <a:t>May be expensive/time consuming to collect</a:t>
                      </a:r>
                    </a:p>
                    <a:p>
                      <a:pPr marL="285750" indent="-285750">
                        <a:buFont typeface="Arial" panose="020B0604020202020204" pitchFamily="34" charset="0"/>
                        <a:buChar char="•"/>
                      </a:pPr>
                      <a:r>
                        <a:rPr lang="en-GB" dirty="0"/>
                        <a:t>Need to know data collection methods</a:t>
                      </a:r>
                    </a:p>
                  </a:txBody>
                  <a:tcPr/>
                </a:tc>
                <a:extLst>
                  <a:ext uri="{0D108BD9-81ED-4DB2-BD59-A6C34878D82A}">
                    <a16:rowId xmlns:a16="http://schemas.microsoft.com/office/drawing/2014/main" val="2045792142"/>
                  </a:ext>
                </a:extLst>
              </a:tr>
              <a:tr h="949036">
                <a:tc>
                  <a:txBody>
                    <a:bodyPr/>
                    <a:lstStyle/>
                    <a:p>
                      <a:r>
                        <a:rPr lang="en-GB" sz="3200" b="1" dirty="0"/>
                        <a:t>Secondary</a:t>
                      </a:r>
                    </a:p>
                  </a:txBody>
                  <a:tcPr/>
                </a:tc>
                <a:tc>
                  <a:txBody>
                    <a:bodyPr/>
                    <a:lstStyle/>
                    <a:p>
                      <a:pPr marL="285750" indent="-285750">
                        <a:buFont typeface="Arial" panose="020B0604020202020204" pitchFamily="34" charset="0"/>
                        <a:buChar char="•"/>
                      </a:pPr>
                      <a:r>
                        <a:rPr lang="en-GB" dirty="0"/>
                        <a:t>Easier and quicker to access</a:t>
                      </a:r>
                    </a:p>
                    <a:p>
                      <a:pPr marL="285750" indent="-285750">
                        <a:buFont typeface="Arial" panose="020B0604020202020204" pitchFamily="34" charset="0"/>
                        <a:buChar char="•"/>
                      </a:pPr>
                      <a:r>
                        <a:rPr lang="en-GB" dirty="0"/>
                        <a:t>Can collect data over a longer timescale and bigger geographical area</a:t>
                      </a:r>
                    </a:p>
                  </a:txBody>
                  <a:tcPr/>
                </a:tc>
                <a:tc>
                  <a:txBody>
                    <a:bodyPr/>
                    <a:lstStyle/>
                    <a:p>
                      <a:pPr marL="285750" indent="-285750">
                        <a:buFont typeface="Arial" panose="020B0604020202020204" pitchFamily="34" charset="0"/>
                        <a:buChar char="•"/>
                      </a:pPr>
                      <a:r>
                        <a:rPr lang="en-GB" dirty="0"/>
                        <a:t>No control over how data was generated</a:t>
                      </a:r>
                    </a:p>
                    <a:p>
                      <a:pPr marL="285750" indent="-285750">
                        <a:buFont typeface="Arial" panose="020B0604020202020204" pitchFamily="34" charset="0"/>
                        <a:buChar char="•"/>
                      </a:pPr>
                      <a:r>
                        <a:rPr lang="en-GB" dirty="0"/>
                        <a:t>Requires extra processing to make sure it works for your analysis</a:t>
                      </a:r>
                    </a:p>
                    <a:p>
                      <a:pPr marL="285750" indent="-285750">
                        <a:buFont typeface="Arial" panose="020B0604020202020204" pitchFamily="34" charset="0"/>
                        <a:buChar char="•"/>
                      </a:pPr>
                      <a:r>
                        <a:rPr lang="en-GB" dirty="0"/>
                        <a:t>Could be too old</a:t>
                      </a:r>
                    </a:p>
                  </a:txBody>
                  <a:tcPr/>
                </a:tc>
                <a:extLst>
                  <a:ext uri="{0D108BD9-81ED-4DB2-BD59-A6C34878D82A}">
                    <a16:rowId xmlns:a16="http://schemas.microsoft.com/office/drawing/2014/main" val="4288716320"/>
                  </a:ext>
                </a:extLst>
              </a:tr>
            </a:tbl>
          </a:graphicData>
        </a:graphic>
      </p:graphicFrame>
    </p:spTree>
    <p:extLst>
      <p:ext uri="{BB962C8B-B14F-4D97-AF65-F5344CB8AC3E}">
        <p14:creationId xmlns:p14="http://schemas.microsoft.com/office/powerpoint/2010/main" val="4177124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8FC9C8F-1E36-4E63-8E0E-DF44F266D95F}"/>
              </a:ext>
            </a:extLst>
          </p:cNvPr>
          <p:cNvPicPr>
            <a:picLocks noGrp="1" noChangeAspect="1"/>
          </p:cNvPicPr>
          <p:nvPr>
            <p:ph idx="1"/>
          </p:nvPr>
        </p:nvPicPr>
        <p:blipFill>
          <a:blip r:embed="rId3"/>
          <a:stretch>
            <a:fillRect/>
          </a:stretch>
        </p:blipFill>
        <p:spPr>
          <a:xfrm>
            <a:off x="325016" y="91005"/>
            <a:ext cx="11541968" cy="64923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itle 4">
            <a:extLst>
              <a:ext uri="{FF2B5EF4-FFF2-40B4-BE49-F238E27FC236}">
                <a16:creationId xmlns:a16="http://schemas.microsoft.com/office/drawing/2014/main" id="{32104AF4-0E15-4CB0-9B7C-82BAD58988FF}"/>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712625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04D8C-AFD3-409E-9922-0D714EAA8E5F}"/>
              </a:ext>
            </a:extLst>
          </p:cNvPr>
          <p:cNvSpPr>
            <a:spLocks noGrp="1"/>
          </p:cNvSpPr>
          <p:nvPr>
            <p:ph type="title"/>
          </p:nvPr>
        </p:nvSpPr>
        <p:spPr>
          <a:solidFill>
            <a:schemeClr val="accent3"/>
          </a:solidFill>
        </p:spPr>
        <p:txBody>
          <a:bodyPr/>
          <a:lstStyle/>
          <a:p>
            <a:r>
              <a:rPr lang="en-GB" dirty="0"/>
              <a:t>Descriptive v Experimental Data</a:t>
            </a:r>
          </a:p>
        </p:txBody>
      </p:sp>
      <p:sp>
        <p:nvSpPr>
          <p:cNvPr id="3" name="Content Placeholder 2">
            <a:extLst>
              <a:ext uri="{FF2B5EF4-FFF2-40B4-BE49-F238E27FC236}">
                <a16:creationId xmlns:a16="http://schemas.microsoft.com/office/drawing/2014/main" id="{E0434D78-EC43-432D-A2D0-CE0FAD9DA92F}"/>
              </a:ext>
            </a:extLst>
          </p:cNvPr>
          <p:cNvSpPr>
            <a:spLocks noGrp="1"/>
          </p:cNvSpPr>
          <p:nvPr>
            <p:ph idx="1"/>
          </p:nvPr>
        </p:nvSpPr>
        <p:spPr>
          <a:xfrm>
            <a:off x="461675" y="2094877"/>
            <a:ext cx="7599218" cy="3917032"/>
          </a:xfrm>
        </p:spPr>
        <p:txBody>
          <a:bodyPr>
            <a:normAutofit lnSpcReduction="10000"/>
          </a:bodyPr>
          <a:lstStyle/>
          <a:p>
            <a:r>
              <a:rPr lang="en-GB" b="1" dirty="0">
                <a:solidFill>
                  <a:srgbClr val="002060"/>
                </a:solidFill>
              </a:rPr>
              <a:t>Descriptive research </a:t>
            </a:r>
            <a:r>
              <a:rPr lang="en-GB" dirty="0"/>
              <a:t>– you collect data about your study subject without interviewing. Validity depends on sampling method.</a:t>
            </a:r>
          </a:p>
          <a:p>
            <a:r>
              <a:rPr lang="en-GB" b="1" dirty="0">
                <a:solidFill>
                  <a:srgbClr val="0070C0"/>
                </a:solidFill>
              </a:rPr>
              <a:t>Experimental research </a:t>
            </a:r>
            <a:r>
              <a:rPr lang="en-GB" dirty="0"/>
              <a:t>– you systematically intervene in a process and measure the outcome. Validity depends on experimental design.</a:t>
            </a:r>
          </a:p>
        </p:txBody>
      </p:sp>
      <p:pic>
        <p:nvPicPr>
          <p:cNvPr id="4" name="Picture 3">
            <a:extLst>
              <a:ext uri="{FF2B5EF4-FFF2-40B4-BE49-F238E27FC236}">
                <a16:creationId xmlns:a16="http://schemas.microsoft.com/office/drawing/2014/main" id="{D693F5B7-4A9C-4CF2-A6D2-5BA3EBC24376}"/>
              </a:ext>
            </a:extLst>
          </p:cNvPr>
          <p:cNvPicPr>
            <a:picLocks noChangeAspect="1"/>
          </p:cNvPicPr>
          <p:nvPr/>
        </p:nvPicPr>
        <p:blipFill>
          <a:blip r:embed="rId3"/>
          <a:stretch>
            <a:fillRect/>
          </a:stretch>
        </p:blipFill>
        <p:spPr>
          <a:xfrm>
            <a:off x="7930717" y="2801612"/>
            <a:ext cx="3651683" cy="1884362"/>
          </a:xfrm>
          <a:prstGeom prst="rect">
            <a:avLst/>
          </a:prstGeom>
        </p:spPr>
      </p:pic>
    </p:spTree>
    <p:extLst>
      <p:ext uri="{BB962C8B-B14F-4D97-AF65-F5344CB8AC3E}">
        <p14:creationId xmlns:p14="http://schemas.microsoft.com/office/powerpoint/2010/main" val="1355915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C07FF-8583-4C7D-929D-FB6983A96E72}"/>
              </a:ext>
            </a:extLst>
          </p:cNvPr>
          <p:cNvSpPr>
            <a:spLocks noGrp="1"/>
          </p:cNvSpPr>
          <p:nvPr>
            <p:ph type="title"/>
          </p:nvPr>
        </p:nvSpPr>
        <p:spPr>
          <a:solidFill>
            <a:schemeClr val="accent3"/>
          </a:solidFill>
        </p:spPr>
        <p:txBody>
          <a:bodyPr/>
          <a:lstStyle/>
          <a:p>
            <a:r>
              <a:rPr lang="en-GB" dirty="0"/>
              <a:t>Descriptive v Experimental Data</a:t>
            </a:r>
          </a:p>
        </p:txBody>
      </p:sp>
      <p:pic>
        <p:nvPicPr>
          <p:cNvPr id="5" name="Content Placeholder 4" descr="Graphical user interface, text, application, email&#10;&#10;Description automatically generated">
            <a:extLst>
              <a:ext uri="{FF2B5EF4-FFF2-40B4-BE49-F238E27FC236}">
                <a16:creationId xmlns:a16="http://schemas.microsoft.com/office/drawing/2014/main" id="{C06F0E70-0007-46DE-BF93-19C704987EB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5040" y="1660161"/>
            <a:ext cx="11127360" cy="4923201"/>
          </a:xfrm>
        </p:spPr>
      </p:pic>
    </p:spTree>
    <p:extLst>
      <p:ext uri="{BB962C8B-B14F-4D97-AF65-F5344CB8AC3E}">
        <p14:creationId xmlns:p14="http://schemas.microsoft.com/office/powerpoint/2010/main" val="35905054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85436-603B-4504-93DD-6EF10910BD42}"/>
              </a:ext>
            </a:extLst>
          </p:cNvPr>
          <p:cNvSpPr>
            <a:spLocks noGrp="1"/>
          </p:cNvSpPr>
          <p:nvPr>
            <p:ph type="title"/>
          </p:nvPr>
        </p:nvSpPr>
        <p:spPr>
          <a:xfrm>
            <a:off x="609600" y="274638"/>
            <a:ext cx="10972800" cy="715962"/>
          </a:xfrm>
          <a:solidFill>
            <a:schemeClr val="accent3"/>
          </a:solidFill>
        </p:spPr>
        <p:txBody>
          <a:bodyPr>
            <a:normAutofit fontScale="90000"/>
          </a:bodyPr>
          <a:lstStyle/>
          <a:p>
            <a:r>
              <a:rPr lang="en-GB" dirty="0"/>
              <a:t>Research methods for collecting data</a:t>
            </a:r>
          </a:p>
        </p:txBody>
      </p:sp>
      <p:graphicFrame>
        <p:nvGraphicFramePr>
          <p:cNvPr id="4" name="Table 4">
            <a:extLst>
              <a:ext uri="{FF2B5EF4-FFF2-40B4-BE49-F238E27FC236}">
                <a16:creationId xmlns:a16="http://schemas.microsoft.com/office/drawing/2014/main" id="{A01A8DB9-69F6-4B5D-B9C9-9AFB1F77BC8C}"/>
              </a:ext>
            </a:extLst>
          </p:cNvPr>
          <p:cNvGraphicFramePr>
            <a:graphicFrameLocks noGrp="1"/>
          </p:cNvGraphicFramePr>
          <p:nvPr>
            <p:ph idx="1"/>
            <p:extLst>
              <p:ext uri="{D42A27DB-BD31-4B8C-83A1-F6EECF244321}">
                <p14:modId xmlns:p14="http://schemas.microsoft.com/office/powerpoint/2010/main" val="2899214870"/>
              </p:ext>
            </p:extLst>
          </p:nvPr>
        </p:nvGraphicFramePr>
        <p:xfrm>
          <a:off x="319668" y="990600"/>
          <a:ext cx="11552664" cy="5499235"/>
        </p:xfrm>
        <a:graphic>
          <a:graphicData uri="http://schemas.openxmlformats.org/drawingml/2006/table">
            <a:tbl>
              <a:tblPr firstRow="1" bandRow="1">
                <a:tableStyleId>{5940675A-B579-460E-94D1-54222C63F5DA}</a:tableStyleId>
              </a:tblPr>
              <a:tblGrid>
                <a:gridCol w="2888166">
                  <a:extLst>
                    <a:ext uri="{9D8B030D-6E8A-4147-A177-3AD203B41FA5}">
                      <a16:colId xmlns:a16="http://schemas.microsoft.com/office/drawing/2014/main" val="3542566699"/>
                    </a:ext>
                  </a:extLst>
                </a:gridCol>
                <a:gridCol w="2888166">
                  <a:extLst>
                    <a:ext uri="{9D8B030D-6E8A-4147-A177-3AD203B41FA5}">
                      <a16:colId xmlns:a16="http://schemas.microsoft.com/office/drawing/2014/main" val="3096734614"/>
                    </a:ext>
                  </a:extLst>
                </a:gridCol>
                <a:gridCol w="2267415">
                  <a:extLst>
                    <a:ext uri="{9D8B030D-6E8A-4147-A177-3AD203B41FA5}">
                      <a16:colId xmlns:a16="http://schemas.microsoft.com/office/drawing/2014/main" val="3773595914"/>
                    </a:ext>
                  </a:extLst>
                </a:gridCol>
                <a:gridCol w="3508917">
                  <a:extLst>
                    <a:ext uri="{9D8B030D-6E8A-4147-A177-3AD203B41FA5}">
                      <a16:colId xmlns:a16="http://schemas.microsoft.com/office/drawing/2014/main" val="2565141656"/>
                    </a:ext>
                  </a:extLst>
                </a:gridCol>
              </a:tblGrid>
              <a:tr h="770663">
                <a:tc>
                  <a:txBody>
                    <a:bodyPr/>
                    <a:lstStyle/>
                    <a:p>
                      <a:r>
                        <a:rPr lang="en-GB" sz="2000" b="1" dirty="0">
                          <a:solidFill>
                            <a:srgbClr val="0070C0"/>
                          </a:solidFill>
                        </a:rPr>
                        <a:t>Research method</a:t>
                      </a:r>
                    </a:p>
                  </a:txBody>
                  <a:tcPr/>
                </a:tc>
                <a:tc>
                  <a:txBody>
                    <a:bodyPr/>
                    <a:lstStyle/>
                    <a:p>
                      <a:r>
                        <a:rPr lang="en-GB" sz="2000" b="1" dirty="0">
                          <a:solidFill>
                            <a:srgbClr val="002060"/>
                          </a:solidFill>
                        </a:rPr>
                        <a:t>Primary or secondary?</a:t>
                      </a:r>
                    </a:p>
                  </a:txBody>
                  <a:tcPr/>
                </a:tc>
                <a:tc>
                  <a:txBody>
                    <a:bodyPr/>
                    <a:lstStyle/>
                    <a:p>
                      <a:r>
                        <a:rPr lang="en-GB" sz="2000" b="1" dirty="0">
                          <a:solidFill>
                            <a:srgbClr val="7030A0"/>
                          </a:solidFill>
                        </a:rPr>
                        <a:t>Qualitative or quantitative?</a:t>
                      </a:r>
                    </a:p>
                  </a:txBody>
                  <a:tcPr/>
                </a:tc>
                <a:tc>
                  <a:txBody>
                    <a:bodyPr/>
                    <a:lstStyle/>
                    <a:p>
                      <a:r>
                        <a:rPr lang="en-GB" sz="2000" b="1" dirty="0">
                          <a:solidFill>
                            <a:schemeClr val="accent5">
                              <a:lumMod val="50000"/>
                            </a:schemeClr>
                          </a:solidFill>
                        </a:rPr>
                        <a:t>When to use</a:t>
                      </a:r>
                    </a:p>
                  </a:txBody>
                  <a:tcPr/>
                </a:tc>
                <a:extLst>
                  <a:ext uri="{0D108BD9-81ED-4DB2-BD59-A6C34878D82A}">
                    <a16:rowId xmlns:a16="http://schemas.microsoft.com/office/drawing/2014/main" val="323511488"/>
                  </a:ext>
                </a:extLst>
              </a:tr>
              <a:tr h="770663">
                <a:tc>
                  <a:txBody>
                    <a:bodyPr/>
                    <a:lstStyle/>
                    <a:p>
                      <a:r>
                        <a:rPr lang="en-GB" b="1" dirty="0">
                          <a:solidFill>
                            <a:srgbClr val="002060"/>
                          </a:solidFill>
                        </a:rPr>
                        <a:t>Experiment</a:t>
                      </a:r>
                    </a:p>
                    <a:p>
                      <a:endParaRPr lang="en-GB" b="1" dirty="0">
                        <a:solidFill>
                          <a:srgbClr val="002060"/>
                        </a:solidFill>
                      </a:endParaRPr>
                    </a:p>
                  </a:txBody>
                  <a:tcPr/>
                </a:tc>
                <a:tc>
                  <a:txBody>
                    <a:bodyPr/>
                    <a:lstStyle/>
                    <a:p>
                      <a:r>
                        <a:rPr lang="en-GB" sz="2400" dirty="0"/>
                        <a:t>Primary</a:t>
                      </a:r>
                    </a:p>
                  </a:txBody>
                  <a:tcPr/>
                </a:tc>
                <a:tc>
                  <a:txBody>
                    <a:bodyPr/>
                    <a:lstStyle/>
                    <a:p>
                      <a:r>
                        <a:rPr lang="en-GB" sz="2400" dirty="0"/>
                        <a:t>Quantitative</a:t>
                      </a:r>
                    </a:p>
                  </a:txBody>
                  <a:tcPr/>
                </a:tc>
                <a:tc>
                  <a:txBody>
                    <a:bodyPr/>
                    <a:lstStyle/>
                    <a:p>
                      <a:r>
                        <a:rPr lang="en-GB" sz="1600" dirty="0"/>
                        <a:t>To test cause-and-effect relationships</a:t>
                      </a:r>
                    </a:p>
                  </a:txBody>
                  <a:tcPr/>
                </a:tc>
                <a:extLst>
                  <a:ext uri="{0D108BD9-81ED-4DB2-BD59-A6C34878D82A}">
                    <a16:rowId xmlns:a16="http://schemas.microsoft.com/office/drawing/2014/main" val="3551107689"/>
                  </a:ext>
                </a:extLst>
              </a:tr>
              <a:tr h="770663">
                <a:tc>
                  <a:txBody>
                    <a:bodyPr/>
                    <a:lstStyle/>
                    <a:p>
                      <a:r>
                        <a:rPr lang="en-GB" b="1" dirty="0">
                          <a:solidFill>
                            <a:srgbClr val="002060"/>
                          </a:solidFill>
                        </a:rPr>
                        <a:t>Survey</a:t>
                      </a:r>
                    </a:p>
                    <a:p>
                      <a:endParaRPr lang="en-GB" b="1" dirty="0">
                        <a:solidFill>
                          <a:srgbClr val="002060"/>
                        </a:solidFill>
                      </a:endParaRPr>
                    </a:p>
                  </a:txBody>
                  <a:tcPr/>
                </a:tc>
                <a:tc>
                  <a:txBody>
                    <a:bodyPr/>
                    <a:lstStyle/>
                    <a:p>
                      <a:r>
                        <a:rPr lang="en-GB" sz="2400" dirty="0"/>
                        <a:t>Primary</a:t>
                      </a:r>
                    </a:p>
                  </a:txBody>
                  <a:tcPr/>
                </a:tc>
                <a:tc>
                  <a:txBody>
                    <a:bodyPr/>
                    <a:lstStyle/>
                    <a:p>
                      <a:r>
                        <a:rPr lang="en-GB" sz="2400" dirty="0"/>
                        <a:t>Quantitative</a:t>
                      </a:r>
                    </a:p>
                  </a:txBody>
                  <a:tcPr/>
                </a:tc>
                <a:tc>
                  <a:txBody>
                    <a:bodyPr/>
                    <a:lstStyle/>
                    <a:p>
                      <a:r>
                        <a:rPr lang="en-GB" sz="1600" dirty="0"/>
                        <a:t>To understand general characteristics of a population</a:t>
                      </a:r>
                    </a:p>
                  </a:txBody>
                  <a:tcPr/>
                </a:tc>
                <a:extLst>
                  <a:ext uri="{0D108BD9-81ED-4DB2-BD59-A6C34878D82A}">
                    <a16:rowId xmlns:a16="http://schemas.microsoft.com/office/drawing/2014/main" val="722927280"/>
                  </a:ext>
                </a:extLst>
              </a:tr>
              <a:tr h="770663">
                <a:tc>
                  <a:txBody>
                    <a:bodyPr/>
                    <a:lstStyle/>
                    <a:p>
                      <a:r>
                        <a:rPr lang="en-GB" b="1" dirty="0">
                          <a:solidFill>
                            <a:srgbClr val="002060"/>
                          </a:solidFill>
                        </a:rPr>
                        <a:t>Interview/focus group</a:t>
                      </a:r>
                    </a:p>
                    <a:p>
                      <a:endParaRPr lang="en-GB" b="1" dirty="0">
                        <a:solidFill>
                          <a:srgbClr val="002060"/>
                        </a:solidFill>
                      </a:endParaRPr>
                    </a:p>
                  </a:txBody>
                  <a:tcPr/>
                </a:tc>
                <a:tc>
                  <a:txBody>
                    <a:bodyPr/>
                    <a:lstStyle/>
                    <a:p>
                      <a:r>
                        <a:rPr lang="en-GB" sz="2400" dirty="0"/>
                        <a:t>Primary</a:t>
                      </a:r>
                    </a:p>
                  </a:txBody>
                  <a:tcPr/>
                </a:tc>
                <a:tc>
                  <a:txBody>
                    <a:bodyPr/>
                    <a:lstStyle/>
                    <a:p>
                      <a:r>
                        <a:rPr lang="en-GB" sz="2400" dirty="0"/>
                        <a:t>Qualitative</a:t>
                      </a:r>
                    </a:p>
                  </a:txBody>
                  <a:tcPr/>
                </a:tc>
                <a:tc>
                  <a:txBody>
                    <a:bodyPr/>
                    <a:lstStyle/>
                    <a:p>
                      <a:r>
                        <a:rPr lang="en-GB" sz="1600" dirty="0"/>
                        <a:t>To gain more in-depth understanding of a topic</a:t>
                      </a:r>
                    </a:p>
                  </a:txBody>
                  <a:tcPr/>
                </a:tc>
                <a:extLst>
                  <a:ext uri="{0D108BD9-81ED-4DB2-BD59-A6C34878D82A}">
                    <a16:rowId xmlns:a16="http://schemas.microsoft.com/office/drawing/2014/main" val="413785730"/>
                  </a:ext>
                </a:extLst>
              </a:tr>
              <a:tr h="770663">
                <a:tc>
                  <a:txBody>
                    <a:bodyPr/>
                    <a:lstStyle/>
                    <a:p>
                      <a:r>
                        <a:rPr lang="en-GB" b="1" dirty="0">
                          <a:solidFill>
                            <a:srgbClr val="002060"/>
                          </a:solidFill>
                        </a:rPr>
                        <a:t>Observation</a:t>
                      </a:r>
                    </a:p>
                    <a:p>
                      <a:endParaRPr lang="en-GB" b="1" dirty="0">
                        <a:solidFill>
                          <a:srgbClr val="002060"/>
                        </a:solidFill>
                      </a:endParaRPr>
                    </a:p>
                  </a:txBody>
                  <a:tcPr/>
                </a:tc>
                <a:tc>
                  <a:txBody>
                    <a:bodyPr/>
                    <a:lstStyle/>
                    <a:p>
                      <a:r>
                        <a:rPr lang="en-GB" sz="2400" dirty="0"/>
                        <a:t>Primary</a:t>
                      </a:r>
                    </a:p>
                  </a:txBody>
                  <a:tcPr/>
                </a:tc>
                <a:tc>
                  <a:txBody>
                    <a:bodyPr/>
                    <a:lstStyle/>
                    <a:p>
                      <a:r>
                        <a:rPr lang="en-GB" sz="2400" dirty="0"/>
                        <a:t>Either</a:t>
                      </a:r>
                    </a:p>
                  </a:txBody>
                  <a:tcPr/>
                </a:tc>
                <a:tc>
                  <a:txBody>
                    <a:bodyPr/>
                    <a:lstStyle/>
                    <a:p>
                      <a:r>
                        <a:rPr lang="en-GB" sz="1600" dirty="0"/>
                        <a:t>To understand how something occurs in its natural setting</a:t>
                      </a:r>
                    </a:p>
                  </a:txBody>
                  <a:tcPr/>
                </a:tc>
                <a:extLst>
                  <a:ext uri="{0D108BD9-81ED-4DB2-BD59-A6C34878D82A}">
                    <a16:rowId xmlns:a16="http://schemas.microsoft.com/office/drawing/2014/main" val="1728027856"/>
                  </a:ext>
                </a:extLst>
              </a:tr>
              <a:tr h="770663">
                <a:tc>
                  <a:txBody>
                    <a:bodyPr/>
                    <a:lstStyle/>
                    <a:p>
                      <a:r>
                        <a:rPr lang="en-GB" b="1" dirty="0">
                          <a:solidFill>
                            <a:srgbClr val="002060"/>
                          </a:solidFill>
                        </a:rPr>
                        <a:t>Literature review</a:t>
                      </a:r>
                    </a:p>
                    <a:p>
                      <a:endParaRPr lang="en-GB" b="1" dirty="0">
                        <a:solidFill>
                          <a:srgbClr val="002060"/>
                        </a:solidFill>
                      </a:endParaRPr>
                    </a:p>
                  </a:txBody>
                  <a:tcPr/>
                </a:tc>
                <a:tc>
                  <a:txBody>
                    <a:bodyPr/>
                    <a:lstStyle/>
                    <a:p>
                      <a:r>
                        <a:rPr lang="en-GB" sz="2400" dirty="0"/>
                        <a:t>Secondary</a:t>
                      </a:r>
                    </a:p>
                  </a:txBody>
                  <a:tcPr/>
                </a:tc>
                <a:tc>
                  <a:txBody>
                    <a:bodyPr/>
                    <a:lstStyle/>
                    <a:p>
                      <a:r>
                        <a:rPr lang="en-GB" sz="2400" dirty="0"/>
                        <a:t>Either</a:t>
                      </a:r>
                    </a:p>
                  </a:txBody>
                  <a:tcPr/>
                </a:tc>
                <a:tc>
                  <a:txBody>
                    <a:bodyPr/>
                    <a:lstStyle/>
                    <a:p>
                      <a:r>
                        <a:rPr lang="en-GB" sz="1600" dirty="0"/>
                        <a:t>To situate your research in an existing body of work, or evaluate trends</a:t>
                      </a:r>
                    </a:p>
                  </a:txBody>
                  <a:tcPr/>
                </a:tc>
                <a:extLst>
                  <a:ext uri="{0D108BD9-81ED-4DB2-BD59-A6C34878D82A}">
                    <a16:rowId xmlns:a16="http://schemas.microsoft.com/office/drawing/2014/main" val="3014878972"/>
                  </a:ext>
                </a:extLst>
              </a:tr>
              <a:tr h="770663">
                <a:tc>
                  <a:txBody>
                    <a:bodyPr/>
                    <a:lstStyle/>
                    <a:p>
                      <a:r>
                        <a:rPr lang="en-GB" b="1" dirty="0">
                          <a:solidFill>
                            <a:srgbClr val="002060"/>
                          </a:solidFill>
                        </a:rPr>
                        <a:t>Case study</a:t>
                      </a:r>
                    </a:p>
                    <a:p>
                      <a:endParaRPr lang="en-GB" b="1" dirty="0">
                        <a:solidFill>
                          <a:srgbClr val="002060"/>
                        </a:solidFill>
                      </a:endParaRPr>
                    </a:p>
                  </a:txBody>
                  <a:tcPr/>
                </a:tc>
                <a:tc>
                  <a:txBody>
                    <a:bodyPr/>
                    <a:lstStyle/>
                    <a:p>
                      <a:r>
                        <a:rPr lang="en-GB" sz="2400" dirty="0"/>
                        <a:t>Either</a:t>
                      </a:r>
                    </a:p>
                  </a:txBody>
                  <a:tcPr/>
                </a:tc>
                <a:tc>
                  <a:txBody>
                    <a:bodyPr/>
                    <a:lstStyle/>
                    <a:p>
                      <a:r>
                        <a:rPr lang="en-GB" sz="2400" dirty="0"/>
                        <a:t>Either</a:t>
                      </a:r>
                    </a:p>
                  </a:txBody>
                  <a:tcPr/>
                </a:tc>
                <a:tc>
                  <a:txBody>
                    <a:bodyPr/>
                    <a:lstStyle/>
                    <a:p>
                      <a:r>
                        <a:rPr lang="en-GB" sz="1600" dirty="0"/>
                        <a:t>To gain understanding of a specific group or context (often when you do not have resources for a large study</a:t>
                      </a:r>
                    </a:p>
                  </a:txBody>
                  <a:tcPr/>
                </a:tc>
                <a:extLst>
                  <a:ext uri="{0D108BD9-81ED-4DB2-BD59-A6C34878D82A}">
                    <a16:rowId xmlns:a16="http://schemas.microsoft.com/office/drawing/2014/main" val="1111492443"/>
                  </a:ext>
                </a:extLst>
              </a:tr>
            </a:tbl>
          </a:graphicData>
        </a:graphic>
      </p:graphicFrame>
      <p:sp>
        <p:nvSpPr>
          <p:cNvPr id="5" name="Rectangle 4">
            <a:extLst>
              <a:ext uri="{FF2B5EF4-FFF2-40B4-BE49-F238E27FC236}">
                <a16:creationId xmlns:a16="http://schemas.microsoft.com/office/drawing/2014/main" id="{2D62E638-C50B-4620-98B9-4A49DDE4857E}"/>
              </a:ext>
            </a:extLst>
          </p:cNvPr>
          <p:cNvSpPr/>
          <p:nvPr/>
        </p:nvSpPr>
        <p:spPr>
          <a:xfrm>
            <a:off x="3300761" y="1828800"/>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F5B5B4A-2BCD-44A4-8358-0662CAAF2F88}"/>
              </a:ext>
            </a:extLst>
          </p:cNvPr>
          <p:cNvSpPr/>
          <p:nvPr/>
        </p:nvSpPr>
        <p:spPr>
          <a:xfrm>
            <a:off x="6172202" y="4158147"/>
            <a:ext cx="2046247"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FA793BC-F07F-4437-A1DC-9C070E681E35}"/>
              </a:ext>
            </a:extLst>
          </p:cNvPr>
          <p:cNvSpPr/>
          <p:nvPr/>
        </p:nvSpPr>
        <p:spPr>
          <a:xfrm>
            <a:off x="6135029" y="4931123"/>
            <a:ext cx="2083420"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9DCE5BC1-B5A5-4029-A7BA-D53D6F3EFA09}"/>
              </a:ext>
            </a:extLst>
          </p:cNvPr>
          <p:cNvSpPr/>
          <p:nvPr/>
        </p:nvSpPr>
        <p:spPr>
          <a:xfrm>
            <a:off x="6135029" y="5761464"/>
            <a:ext cx="2083420"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024B2BA-D4C2-4B9C-91E8-755087F11778}"/>
              </a:ext>
            </a:extLst>
          </p:cNvPr>
          <p:cNvSpPr/>
          <p:nvPr/>
        </p:nvSpPr>
        <p:spPr>
          <a:xfrm>
            <a:off x="3300761" y="3404751"/>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8152FC81-5927-4BC7-BFF9-CEC77B06930C}"/>
              </a:ext>
            </a:extLst>
          </p:cNvPr>
          <p:cNvSpPr/>
          <p:nvPr/>
        </p:nvSpPr>
        <p:spPr>
          <a:xfrm>
            <a:off x="3310054" y="4163034"/>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9069FA67-5F6E-41EB-A99B-610AB9807906}"/>
              </a:ext>
            </a:extLst>
          </p:cNvPr>
          <p:cNvSpPr/>
          <p:nvPr/>
        </p:nvSpPr>
        <p:spPr>
          <a:xfrm>
            <a:off x="3300761" y="4879084"/>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F952BE5E-5683-43DD-84DD-0B8133B5A031}"/>
              </a:ext>
            </a:extLst>
          </p:cNvPr>
          <p:cNvSpPr/>
          <p:nvPr/>
        </p:nvSpPr>
        <p:spPr>
          <a:xfrm>
            <a:off x="3300761" y="5772615"/>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4CFC29AC-D5F5-48F2-B1A0-C01172CC433A}"/>
              </a:ext>
            </a:extLst>
          </p:cNvPr>
          <p:cNvSpPr/>
          <p:nvPr/>
        </p:nvSpPr>
        <p:spPr>
          <a:xfrm>
            <a:off x="3310054" y="2616775"/>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A7FAF503-41BB-40A5-AD02-32D5EA94F90A}"/>
              </a:ext>
            </a:extLst>
          </p:cNvPr>
          <p:cNvSpPr/>
          <p:nvPr/>
        </p:nvSpPr>
        <p:spPr>
          <a:xfrm>
            <a:off x="8441474" y="1828800"/>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70218350-70BC-433E-917A-C3B8485D9847}"/>
              </a:ext>
            </a:extLst>
          </p:cNvPr>
          <p:cNvSpPr/>
          <p:nvPr/>
        </p:nvSpPr>
        <p:spPr>
          <a:xfrm>
            <a:off x="8441474" y="2633759"/>
            <a:ext cx="3384394"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130D4D92-C9AC-4376-9E05-9E792268FE56}"/>
              </a:ext>
            </a:extLst>
          </p:cNvPr>
          <p:cNvSpPr/>
          <p:nvPr/>
        </p:nvSpPr>
        <p:spPr>
          <a:xfrm>
            <a:off x="8441474" y="3383378"/>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a:extLst>
              <a:ext uri="{FF2B5EF4-FFF2-40B4-BE49-F238E27FC236}">
                <a16:creationId xmlns:a16="http://schemas.microsoft.com/office/drawing/2014/main" id="{E018EC0F-9F86-40EC-8B86-C66A7662A912}"/>
              </a:ext>
            </a:extLst>
          </p:cNvPr>
          <p:cNvSpPr/>
          <p:nvPr/>
        </p:nvSpPr>
        <p:spPr>
          <a:xfrm>
            <a:off x="8441474" y="4128411"/>
            <a:ext cx="2709746"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8E474066-4BCF-4D85-B3A3-EA72CB79A00F}"/>
              </a:ext>
            </a:extLst>
          </p:cNvPr>
          <p:cNvSpPr/>
          <p:nvPr/>
        </p:nvSpPr>
        <p:spPr>
          <a:xfrm>
            <a:off x="8441474" y="4931122"/>
            <a:ext cx="3384394" cy="7152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id="{4B27E675-8915-457E-BC14-B2FEB66CCAE5}"/>
              </a:ext>
            </a:extLst>
          </p:cNvPr>
          <p:cNvSpPr/>
          <p:nvPr/>
        </p:nvSpPr>
        <p:spPr>
          <a:xfrm>
            <a:off x="8441474" y="5761463"/>
            <a:ext cx="3384394" cy="6133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45887354-295B-48B7-816D-59AAB1128C1C}"/>
              </a:ext>
            </a:extLst>
          </p:cNvPr>
          <p:cNvSpPr/>
          <p:nvPr/>
        </p:nvSpPr>
        <p:spPr>
          <a:xfrm>
            <a:off x="6172200" y="2626019"/>
            <a:ext cx="2039744"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a16="http://schemas.microsoft.com/office/drawing/2014/main" id="{6EA5E934-B518-4D9B-8356-B457397FC1D7}"/>
              </a:ext>
            </a:extLst>
          </p:cNvPr>
          <p:cNvSpPr/>
          <p:nvPr/>
        </p:nvSpPr>
        <p:spPr>
          <a:xfrm>
            <a:off x="6172200" y="1828800"/>
            <a:ext cx="2046247"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a:extLst>
              <a:ext uri="{FF2B5EF4-FFF2-40B4-BE49-F238E27FC236}">
                <a16:creationId xmlns:a16="http://schemas.microsoft.com/office/drawing/2014/main" id="{95262C6B-5B86-46A9-817A-529E87EE639A}"/>
              </a:ext>
            </a:extLst>
          </p:cNvPr>
          <p:cNvSpPr/>
          <p:nvPr/>
        </p:nvSpPr>
        <p:spPr>
          <a:xfrm>
            <a:off x="6178705" y="3337450"/>
            <a:ext cx="2039744" cy="6021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950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xit" presetSubtype="0" fill="hold" grpId="0" nodeType="clickEffect">
                                  <p:stCondLst>
                                    <p:cond delay="0"/>
                                  </p:stCondLst>
                                  <p:childTnLst>
                                    <p:animEffect transition="out" filter="fade">
                                      <p:cBhvr>
                                        <p:cTn id="13" dur="2000"/>
                                        <p:tgtEl>
                                          <p:spTgt spid="5"/>
                                        </p:tgtEl>
                                      </p:cBhvr>
                                    </p:animEffect>
                                    <p:anim calcmode="lin" valueType="num">
                                      <p:cBhvr>
                                        <p:cTn id="1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2000"/>
                                        <p:tgtEl>
                                          <p:spTgt spid="5"/>
                                        </p:tgtEl>
                                        <p:attrNameLst>
                                          <p:attrName>ppt_h</p:attrName>
                                        </p:attrNameLst>
                                      </p:cBhvr>
                                      <p:tavLst>
                                        <p:tav tm="0">
                                          <p:val>
                                            <p:strVal val="ppt_h"/>
                                          </p:val>
                                        </p:tav>
                                        <p:tav tm="100000">
                                          <p:val>
                                            <p:strVal val="ppt_h"/>
                                          </p:val>
                                        </p:tav>
                                      </p:tavLst>
                                    </p:anim>
                                    <p:set>
                                      <p:cBhvr>
                                        <p:cTn id="16" dur="1" fill="hold">
                                          <p:stCondLst>
                                            <p:cond delay="1999"/>
                                          </p:stCondLst>
                                        </p:cTn>
                                        <p:tgtEl>
                                          <p:spTgt spid="5"/>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5" presetClass="exit" presetSubtype="0" fill="hold" grpId="0" nodeType="clickEffect">
                                  <p:stCondLst>
                                    <p:cond delay="0"/>
                                  </p:stCondLst>
                                  <p:childTnLst>
                                    <p:animEffect transition="out" filter="fade">
                                      <p:cBhvr>
                                        <p:cTn id="20" dur="2000"/>
                                        <p:tgtEl>
                                          <p:spTgt spid="21"/>
                                        </p:tgtEl>
                                      </p:cBhvr>
                                    </p:animEffect>
                                    <p:anim calcmode="lin" valueType="num">
                                      <p:cBhvr>
                                        <p:cTn id="2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 dur="2000"/>
                                        <p:tgtEl>
                                          <p:spTgt spid="21"/>
                                        </p:tgtEl>
                                        <p:attrNameLst>
                                          <p:attrName>ppt_h</p:attrName>
                                        </p:attrNameLst>
                                      </p:cBhvr>
                                      <p:tavLst>
                                        <p:tav tm="0">
                                          <p:val>
                                            <p:strVal val="ppt_h"/>
                                          </p:val>
                                        </p:tav>
                                        <p:tav tm="100000">
                                          <p:val>
                                            <p:strVal val="ppt_h"/>
                                          </p:val>
                                        </p:tav>
                                      </p:tavLst>
                                    </p:anim>
                                    <p:set>
                                      <p:cBhvr>
                                        <p:cTn id="23" dur="1" fill="hold">
                                          <p:stCondLst>
                                            <p:cond delay="1999"/>
                                          </p:stCondLst>
                                        </p:cTn>
                                        <p:tgtEl>
                                          <p:spTgt spid="21"/>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5" presetClass="exit" presetSubtype="0" fill="hold" grpId="0" nodeType="clickEffect">
                                  <p:stCondLst>
                                    <p:cond delay="0"/>
                                  </p:stCondLst>
                                  <p:childTnLst>
                                    <p:animEffect transition="out" filter="fade">
                                      <p:cBhvr>
                                        <p:cTn id="27" dur="2000"/>
                                        <p:tgtEl>
                                          <p:spTgt spid="14"/>
                                        </p:tgtEl>
                                      </p:cBhvr>
                                    </p:animEffect>
                                    <p:anim calcmode="lin" valueType="num">
                                      <p:cBhvr>
                                        <p:cTn id="28"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9" dur="2000"/>
                                        <p:tgtEl>
                                          <p:spTgt spid="14"/>
                                        </p:tgtEl>
                                        <p:attrNameLst>
                                          <p:attrName>ppt_h</p:attrName>
                                        </p:attrNameLst>
                                      </p:cBhvr>
                                      <p:tavLst>
                                        <p:tav tm="0">
                                          <p:val>
                                            <p:strVal val="ppt_h"/>
                                          </p:val>
                                        </p:tav>
                                        <p:tav tm="100000">
                                          <p:val>
                                            <p:strVal val="ppt_h"/>
                                          </p:val>
                                        </p:tav>
                                      </p:tavLst>
                                    </p:anim>
                                    <p:set>
                                      <p:cBhvr>
                                        <p:cTn id="30" dur="1" fill="hold">
                                          <p:stCondLst>
                                            <p:cond delay="1999"/>
                                          </p:stCondLst>
                                        </p:cTn>
                                        <p:tgtEl>
                                          <p:spTgt spid="14"/>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5" presetClass="exit" presetSubtype="0" fill="hold" grpId="0" nodeType="clickEffect">
                                  <p:stCondLst>
                                    <p:cond delay="0"/>
                                  </p:stCondLst>
                                  <p:childTnLst>
                                    <p:animEffect transition="out" filter="fade">
                                      <p:cBhvr>
                                        <p:cTn id="34" dur="2000"/>
                                        <p:tgtEl>
                                          <p:spTgt spid="13"/>
                                        </p:tgtEl>
                                      </p:cBhvr>
                                    </p:animEffect>
                                    <p:anim calcmode="lin" valueType="num">
                                      <p:cBhvr>
                                        <p:cTn id="3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6" dur="2000"/>
                                        <p:tgtEl>
                                          <p:spTgt spid="13"/>
                                        </p:tgtEl>
                                        <p:attrNameLst>
                                          <p:attrName>ppt_h</p:attrName>
                                        </p:attrNameLst>
                                      </p:cBhvr>
                                      <p:tavLst>
                                        <p:tav tm="0">
                                          <p:val>
                                            <p:strVal val="ppt_h"/>
                                          </p:val>
                                        </p:tav>
                                        <p:tav tm="100000">
                                          <p:val>
                                            <p:strVal val="ppt_h"/>
                                          </p:val>
                                        </p:tav>
                                      </p:tavLst>
                                    </p:anim>
                                    <p:set>
                                      <p:cBhvr>
                                        <p:cTn id="37" dur="1" fill="hold">
                                          <p:stCondLst>
                                            <p:cond delay="1999"/>
                                          </p:stCondLst>
                                        </p:cTn>
                                        <p:tgtEl>
                                          <p:spTgt spid="1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45" presetClass="exit" presetSubtype="0" fill="hold" grpId="0" nodeType="clickEffect">
                                  <p:stCondLst>
                                    <p:cond delay="0"/>
                                  </p:stCondLst>
                                  <p:childTnLst>
                                    <p:animEffect transition="out" filter="fade">
                                      <p:cBhvr>
                                        <p:cTn id="41" dur="2000"/>
                                        <p:tgtEl>
                                          <p:spTgt spid="20"/>
                                        </p:tgtEl>
                                      </p:cBhvr>
                                    </p:animEffect>
                                    <p:anim calcmode="lin" valueType="num">
                                      <p:cBhvr>
                                        <p:cTn id="42"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3" dur="2000"/>
                                        <p:tgtEl>
                                          <p:spTgt spid="20"/>
                                        </p:tgtEl>
                                        <p:attrNameLst>
                                          <p:attrName>ppt_h</p:attrName>
                                        </p:attrNameLst>
                                      </p:cBhvr>
                                      <p:tavLst>
                                        <p:tav tm="0">
                                          <p:val>
                                            <p:strVal val="ppt_h"/>
                                          </p:val>
                                        </p:tav>
                                        <p:tav tm="100000">
                                          <p:val>
                                            <p:strVal val="ppt_h"/>
                                          </p:val>
                                        </p:tav>
                                      </p:tavLst>
                                    </p:anim>
                                    <p:set>
                                      <p:cBhvr>
                                        <p:cTn id="44" dur="1" fill="hold">
                                          <p:stCondLst>
                                            <p:cond delay="1999"/>
                                          </p:stCondLst>
                                        </p:cTn>
                                        <p:tgtEl>
                                          <p:spTgt spid="20"/>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45" presetClass="exit" presetSubtype="0" fill="hold" grpId="0" nodeType="clickEffect">
                                  <p:stCondLst>
                                    <p:cond delay="0"/>
                                  </p:stCondLst>
                                  <p:childTnLst>
                                    <p:animEffect transition="out" filter="fade">
                                      <p:cBhvr>
                                        <p:cTn id="48" dur="2000"/>
                                        <p:tgtEl>
                                          <p:spTgt spid="15"/>
                                        </p:tgtEl>
                                      </p:cBhvr>
                                    </p:animEffect>
                                    <p:anim calcmode="lin" valueType="num">
                                      <p:cBhvr>
                                        <p:cTn id="49"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0" dur="2000"/>
                                        <p:tgtEl>
                                          <p:spTgt spid="15"/>
                                        </p:tgtEl>
                                        <p:attrNameLst>
                                          <p:attrName>ppt_h</p:attrName>
                                        </p:attrNameLst>
                                      </p:cBhvr>
                                      <p:tavLst>
                                        <p:tav tm="0">
                                          <p:val>
                                            <p:strVal val="ppt_h"/>
                                          </p:val>
                                        </p:tav>
                                        <p:tav tm="100000">
                                          <p:val>
                                            <p:strVal val="ppt_h"/>
                                          </p:val>
                                        </p:tav>
                                      </p:tavLst>
                                    </p:anim>
                                    <p:set>
                                      <p:cBhvr>
                                        <p:cTn id="51" dur="1" fill="hold">
                                          <p:stCondLst>
                                            <p:cond delay="1999"/>
                                          </p:stCondLst>
                                        </p:cTn>
                                        <p:tgtEl>
                                          <p:spTgt spid="15"/>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45" presetClass="exit" presetSubtype="0" fill="hold" grpId="0" nodeType="clickEffect">
                                  <p:stCondLst>
                                    <p:cond delay="0"/>
                                  </p:stCondLst>
                                  <p:childTnLst>
                                    <p:animEffect transition="out" filter="fade">
                                      <p:cBhvr>
                                        <p:cTn id="55" dur="2000"/>
                                        <p:tgtEl>
                                          <p:spTgt spid="9"/>
                                        </p:tgtEl>
                                      </p:cBhvr>
                                    </p:animEffect>
                                    <p:anim calcmode="lin" valueType="num">
                                      <p:cBhvr>
                                        <p:cTn id="5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7" dur="2000"/>
                                        <p:tgtEl>
                                          <p:spTgt spid="9"/>
                                        </p:tgtEl>
                                        <p:attrNameLst>
                                          <p:attrName>ppt_h</p:attrName>
                                        </p:attrNameLst>
                                      </p:cBhvr>
                                      <p:tavLst>
                                        <p:tav tm="0">
                                          <p:val>
                                            <p:strVal val="ppt_h"/>
                                          </p:val>
                                        </p:tav>
                                        <p:tav tm="100000">
                                          <p:val>
                                            <p:strVal val="ppt_h"/>
                                          </p:val>
                                        </p:tav>
                                      </p:tavLst>
                                    </p:anim>
                                    <p:set>
                                      <p:cBhvr>
                                        <p:cTn id="58" dur="1" fill="hold">
                                          <p:stCondLst>
                                            <p:cond delay="1999"/>
                                          </p:stCondLst>
                                        </p:cTn>
                                        <p:tgtEl>
                                          <p:spTgt spid="9"/>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45" presetClass="exit" presetSubtype="0" fill="hold" grpId="0" nodeType="clickEffect">
                                  <p:stCondLst>
                                    <p:cond delay="0"/>
                                  </p:stCondLst>
                                  <p:childTnLst>
                                    <p:animEffect transition="out" filter="fade">
                                      <p:cBhvr>
                                        <p:cTn id="62" dur="2000"/>
                                        <p:tgtEl>
                                          <p:spTgt spid="22"/>
                                        </p:tgtEl>
                                      </p:cBhvr>
                                    </p:animEffect>
                                    <p:anim calcmode="lin" valueType="num">
                                      <p:cBhvr>
                                        <p:cTn id="63"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4" dur="2000"/>
                                        <p:tgtEl>
                                          <p:spTgt spid="22"/>
                                        </p:tgtEl>
                                        <p:attrNameLst>
                                          <p:attrName>ppt_h</p:attrName>
                                        </p:attrNameLst>
                                      </p:cBhvr>
                                      <p:tavLst>
                                        <p:tav tm="0">
                                          <p:val>
                                            <p:strVal val="ppt_h"/>
                                          </p:val>
                                        </p:tav>
                                        <p:tav tm="100000">
                                          <p:val>
                                            <p:strVal val="ppt_h"/>
                                          </p:val>
                                        </p:tav>
                                      </p:tavLst>
                                    </p:anim>
                                    <p:set>
                                      <p:cBhvr>
                                        <p:cTn id="65" dur="1" fill="hold">
                                          <p:stCondLst>
                                            <p:cond delay="1999"/>
                                          </p:stCondLst>
                                        </p:cTn>
                                        <p:tgtEl>
                                          <p:spTgt spid="22"/>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45" presetClass="exit" presetSubtype="0" fill="hold" grpId="0" nodeType="clickEffect">
                                  <p:stCondLst>
                                    <p:cond delay="0"/>
                                  </p:stCondLst>
                                  <p:childTnLst>
                                    <p:animEffect transition="out" filter="fade">
                                      <p:cBhvr>
                                        <p:cTn id="69" dur="2000"/>
                                        <p:tgtEl>
                                          <p:spTgt spid="16"/>
                                        </p:tgtEl>
                                      </p:cBhvr>
                                    </p:animEffect>
                                    <p:anim calcmode="lin" valueType="num">
                                      <p:cBhvr>
                                        <p:cTn id="70"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1" dur="2000"/>
                                        <p:tgtEl>
                                          <p:spTgt spid="16"/>
                                        </p:tgtEl>
                                        <p:attrNameLst>
                                          <p:attrName>ppt_h</p:attrName>
                                        </p:attrNameLst>
                                      </p:cBhvr>
                                      <p:tavLst>
                                        <p:tav tm="0">
                                          <p:val>
                                            <p:strVal val="ppt_h"/>
                                          </p:val>
                                        </p:tav>
                                        <p:tav tm="100000">
                                          <p:val>
                                            <p:strVal val="ppt_h"/>
                                          </p:val>
                                        </p:tav>
                                      </p:tavLst>
                                    </p:anim>
                                    <p:set>
                                      <p:cBhvr>
                                        <p:cTn id="72" dur="1" fill="hold">
                                          <p:stCondLst>
                                            <p:cond delay="1999"/>
                                          </p:stCondLst>
                                        </p:cTn>
                                        <p:tgtEl>
                                          <p:spTgt spid="16"/>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5" presetClass="exit" presetSubtype="0" fill="hold" grpId="0" nodeType="clickEffect">
                                  <p:stCondLst>
                                    <p:cond delay="0"/>
                                  </p:stCondLst>
                                  <p:childTnLst>
                                    <p:animEffect transition="out" filter="fade">
                                      <p:cBhvr>
                                        <p:cTn id="76" dur="2000"/>
                                        <p:tgtEl>
                                          <p:spTgt spid="10"/>
                                        </p:tgtEl>
                                      </p:cBhvr>
                                    </p:animEffect>
                                    <p:anim calcmode="lin" valueType="num">
                                      <p:cBhvr>
                                        <p:cTn id="7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8" dur="2000"/>
                                        <p:tgtEl>
                                          <p:spTgt spid="10"/>
                                        </p:tgtEl>
                                        <p:attrNameLst>
                                          <p:attrName>ppt_h</p:attrName>
                                        </p:attrNameLst>
                                      </p:cBhvr>
                                      <p:tavLst>
                                        <p:tav tm="0">
                                          <p:val>
                                            <p:strVal val="ppt_h"/>
                                          </p:val>
                                        </p:tav>
                                        <p:tav tm="100000">
                                          <p:val>
                                            <p:strVal val="ppt_h"/>
                                          </p:val>
                                        </p:tav>
                                      </p:tavLst>
                                    </p:anim>
                                    <p:set>
                                      <p:cBhvr>
                                        <p:cTn id="79" dur="1" fill="hold">
                                          <p:stCondLst>
                                            <p:cond delay="1999"/>
                                          </p:stCondLst>
                                        </p:cTn>
                                        <p:tgtEl>
                                          <p:spTgt spid="10"/>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45" presetClass="exit" presetSubtype="0" fill="hold" grpId="0" nodeType="clickEffect">
                                  <p:stCondLst>
                                    <p:cond delay="0"/>
                                  </p:stCondLst>
                                  <p:childTnLst>
                                    <p:animEffect transition="out" filter="fade">
                                      <p:cBhvr>
                                        <p:cTn id="83" dur="2000"/>
                                        <p:tgtEl>
                                          <p:spTgt spid="6"/>
                                        </p:tgtEl>
                                      </p:cBhvr>
                                    </p:animEffect>
                                    <p:anim calcmode="lin" valueType="num">
                                      <p:cBhvr>
                                        <p:cTn id="8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5" dur="2000"/>
                                        <p:tgtEl>
                                          <p:spTgt spid="6"/>
                                        </p:tgtEl>
                                        <p:attrNameLst>
                                          <p:attrName>ppt_h</p:attrName>
                                        </p:attrNameLst>
                                      </p:cBhvr>
                                      <p:tavLst>
                                        <p:tav tm="0">
                                          <p:val>
                                            <p:strVal val="ppt_h"/>
                                          </p:val>
                                        </p:tav>
                                        <p:tav tm="100000">
                                          <p:val>
                                            <p:strVal val="ppt_h"/>
                                          </p:val>
                                        </p:tav>
                                      </p:tavLst>
                                    </p:anim>
                                    <p:set>
                                      <p:cBhvr>
                                        <p:cTn id="86" dur="1" fill="hold">
                                          <p:stCondLst>
                                            <p:cond delay="1999"/>
                                          </p:stCondLst>
                                        </p:cTn>
                                        <p:tgtEl>
                                          <p:spTgt spid="6"/>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45" presetClass="exit" presetSubtype="0" fill="hold" grpId="0" nodeType="clickEffect">
                                  <p:stCondLst>
                                    <p:cond delay="0"/>
                                  </p:stCondLst>
                                  <p:childTnLst>
                                    <p:animEffect transition="out" filter="fade">
                                      <p:cBhvr>
                                        <p:cTn id="90" dur="2000"/>
                                        <p:tgtEl>
                                          <p:spTgt spid="17"/>
                                        </p:tgtEl>
                                      </p:cBhvr>
                                    </p:animEffect>
                                    <p:anim calcmode="lin" valueType="num">
                                      <p:cBhvr>
                                        <p:cTn id="9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2" dur="2000"/>
                                        <p:tgtEl>
                                          <p:spTgt spid="17"/>
                                        </p:tgtEl>
                                        <p:attrNameLst>
                                          <p:attrName>ppt_h</p:attrName>
                                        </p:attrNameLst>
                                      </p:cBhvr>
                                      <p:tavLst>
                                        <p:tav tm="0">
                                          <p:val>
                                            <p:strVal val="ppt_h"/>
                                          </p:val>
                                        </p:tav>
                                        <p:tav tm="100000">
                                          <p:val>
                                            <p:strVal val="ppt_h"/>
                                          </p:val>
                                        </p:tav>
                                      </p:tavLst>
                                    </p:anim>
                                    <p:set>
                                      <p:cBhvr>
                                        <p:cTn id="93" dur="1" fill="hold">
                                          <p:stCondLst>
                                            <p:cond delay="1999"/>
                                          </p:stCondLst>
                                        </p:cTn>
                                        <p:tgtEl>
                                          <p:spTgt spid="17"/>
                                        </p:tgtEl>
                                        <p:attrNameLst>
                                          <p:attrName>style.visibility</p:attrName>
                                        </p:attrNameLst>
                                      </p:cBhvr>
                                      <p:to>
                                        <p:strVal val="hidden"/>
                                      </p:to>
                                    </p:set>
                                  </p:childTnLst>
                                </p:cTn>
                              </p:par>
                            </p:childTnLst>
                          </p:cTn>
                        </p:par>
                      </p:childTnLst>
                    </p:cTn>
                  </p:par>
                  <p:par>
                    <p:cTn id="94" fill="hold">
                      <p:stCondLst>
                        <p:cond delay="indefinite"/>
                      </p:stCondLst>
                      <p:childTnLst>
                        <p:par>
                          <p:cTn id="95" fill="hold">
                            <p:stCondLst>
                              <p:cond delay="0"/>
                            </p:stCondLst>
                            <p:childTnLst>
                              <p:par>
                                <p:cTn id="96" presetID="45" presetClass="exit" presetSubtype="0" fill="hold" grpId="0" nodeType="clickEffect">
                                  <p:stCondLst>
                                    <p:cond delay="0"/>
                                  </p:stCondLst>
                                  <p:childTnLst>
                                    <p:animEffect transition="out" filter="fade">
                                      <p:cBhvr>
                                        <p:cTn id="97" dur="2000"/>
                                        <p:tgtEl>
                                          <p:spTgt spid="11"/>
                                        </p:tgtEl>
                                      </p:cBhvr>
                                    </p:animEffect>
                                    <p:anim calcmode="lin" valueType="num">
                                      <p:cBhvr>
                                        <p:cTn id="98"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strVal val="ppt_h"/>
                                          </p:val>
                                        </p:tav>
                                      </p:tavLst>
                                    </p:anim>
                                    <p:set>
                                      <p:cBhvr>
                                        <p:cTn id="100" dur="1" fill="hold">
                                          <p:stCondLst>
                                            <p:cond delay="1999"/>
                                          </p:stCondLst>
                                        </p:cTn>
                                        <p:tgtEl>
                                          <p:spTgt spid="11"/>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45" presetClass="exit" presetSubtype="0" fill="hold" grpId="0" nodeType="clickEffect">
                                  <p:stCondLst>
                                    <p:cond delay="0"/>
                                  </p:stCondLst>
                                  <p:childTnLst>
                                    <p:animEffect transition="out" filter="fade">
                                      <p:cBhvr>
                                        <p:cTn id="104" dur="2000"/>
                                        <p:tgtEl>
                                          <p:spTgt spid="7"/>
                                        </p:tgtEl>
                                      </p:cBhvr>
                                    </p:animEffect>
                                    <p:anim calcmode="lin" valueType="num">
                                      <p:cBhvr>
                                        <p:cTn id="10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strVal val="ppt_h"/>
                                          </p:val>
                                        </p:tav>
                                      </p:tavLst>
                                    </p:anim>
                                    <p:set>
                                      <p:cBhvr>
                                        <p:cTn id="107" dur="1" fill="hold">
                                          <p:stCondLst>
                                            <p:cond delay="1999"/>
                                          </p:stCondLst>
                                        </p:cTn>
                                        <p:tgtEl>
                                          <p:spTgt spid="7"/>
                                        </p:tgtEl>
                                        <p:attrNameLst>
                                          <p:attrName>style.visibility</p:attrName>
                                        </p:attrNameLst>
                                      </p:cBhvr>
                                      <p:to>
                                        <p:strVal val="hidden"/>
                                      </p:to>
                                    </p:set>
                                  </p:childTnLst>
                                </p:cTn>
                              </p:par>
                            </p:childTnLst>
                          </p:cTn>
                        </p:par>
                      </p:childTnLst>
                    </p:cTn>
                  </p:par>
                  <p:par>
                    <p:cTn id="108" fill="hold">
                      <p:stCondLst>
                        <p:cond delay="indefinite"/>
                      </p:stCondLst>
                      <p:childTnLst>
                        <p:par>
                          <p:cTn id="109" fill="hold">
                            <p:stCondLst>
                              <p:cond delay="0"/>
                            </p:stCondLst>
                            <p:childTnLst>
                              <p:par>
                                <p:cTn id="110" presetID="45" presetClass="exit" presetSubtype="0" fill="hold" grpId="0" nodeType="clickEffect">
                                  <p:stCondLst>
                                    <p:cond delay="0"/>
                                  </p:stCondLst>
                                  <p:childTnLst>
                                    <p:animEffect transition="out" filter="fade">
                                      <p:cBhvr>
                                        <p:cTn id="111" dur="2000"/>
                                        <p:tgtEl>
                                          <p:spTgt spid="18"/>
                                        </p:tgtEl>
                                      </p:cBhvr>
                                    </p:animEffect>
                                    <p:anim calcmode="lin" valueType="num">
                                      <p:cBhvr>
                                        <p:cTn id="112"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 dur="2000"/>
                                        <p:tgtEl>
                                          <p:spTgt spid="18"/>
                                        </p:tgtEl>
                                        <p:attrNameLst>
                                          <p:attrName>ppt_h</p:attrName>
                                        </p:attrNameLst>
                                      </p:cBhvr>
                                      <p:tavLst>
                                        <p:tav tm="0">
                                          <p:val>
                                            <p:strVal val="ppt_h"/>
                                          </p:val>
                                        </p:tav>
                                        <p:tav tm="100000">
                                          <p:val>
                                            <p:strVal val="ppt_h"/>
                                          </p:val>
                                        </p:tav>
                                      </p:tavLst>
                                    </p:anim>
                                    <p:set>
                                      <p:cBhvr>
                                        <p:cTn id="114" dur="1" fill="hold">
                                          <p:stCondLst>
                                            <p:cond delay="1999"/>
                                          </p:stCondLst>
                                        </p:cTn>
                                        <p:tgtEl>
                                          <p:spTgt spid="18"/>
                                        </p:tgtEl>
                                        <p:attrNameLst>
                                          <p:attrName>style.visibility</p:attrName>
                                        </p:attrNameLst>
                                      </p:cBhvr>
                                      <p:to>
                                        <p:strVal val="hidden"/>
                                      </p:to>
                                    </p:set>
                                  </p:childTnLst>
                                </p:cTn>
                              </p:par>
                            </p:childTnLst>
                          </p:cTn>
                        </p:par>
                      </p:childTnLst>
                    </p:cTn>
                  </p:par>
                  <p:par>
                    <p:cTn id="115" fill="hold">
                      <p:stCondLst>
                        <p:cond delay="indefinite"/>
                      </p:stCondLst>
                      <p:childTnLst>
                        <p:par>
                          <p:cTn id="116" fill="hold">
                            <p:stCondLst>
                              <p:cond delay="0"/>
                            </p:stCondLst>
                            <p:childTnLst>
                              <p:par>
                                <p:cTn id="117" presetID="45" presetClass="exit" presetSubtype="0" fill="hold" grpId="0" nodeType="clickEffect">
                                  <p:stCondLst>
                                    <p:cond delay="0"/>
                                  </p:stCondLst>
                                  <p:childTnLst>
                                    <p:animEffect transition="out" filter="fade">
                                      <p:cBhvr>
                                        <p:cTn id="118" dur="2000"/>
                                        <p:tgtEl>
                                          <p:spTgt spid="12"/>
                                        </p:tgtEl>
                                      </p:cBhvr>
                                    </p:animEffect>
                                    <p:anim calcmode="lin" valueType="num">
                                      <p:cBhvr>
                                        <p:cTn id="119"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 dur="2000"/>
                                        <p:tgtEl>
                                          <p:spTgt spid="12"/>
                                        </p:tgtEl>
                                        <p:attrNameLst>
                                          <p:attrName>ppt_h</p:attrName>
                                        </p:attrNameLst>
                                      </p:cBhvr>
                                      <p:tavLst>
                                        <p:tav tm="0">
                                          <p:val>
                                            <p:strVal val="ppt_h"/>
                                          </p:val>
                                        </p:tav>
                                        <p:tav tm="100000">
                                          <p:val>
                                            <p:strVal val="ppt_h"/>
                                          </p:val>
                                        </p:tav>
                                      </p:tavLst>
                                    </p:anim>
                                    <p:set>
                                      <p:cBhvr>
                                        <p:cTn id="121" dur="1" fill="hold">
                                          <p:stCondLst>
                                            <p:cond delay="1999"/>
                                          </p:stCondLst>
                                        </p:cTn>
                                        <p:tgtEl>
                                          <p:spTgt spid="12"/>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45" presetClass="exit" presetSubtype="0" fill="hold" grpId="0" nodeType="clickEffect">
                                  <p:stCondLst>
                                    <p:cond delay="0"/>
                                  </p:stCondLst>
                                  <p:childTnLst>
                                    <p:animEffect transition="out" filter="fade">
                                      <p:cBhvr>
                                        <p:cTn id="125" dur="2000"/>
                                        <p:tgtEl>
                                          <p:spTgt spid="8"/>
                                        </p:tgtEl>
                                      </p:cBhvr>
                                    </p:animEffect>
                                    <p:anim calcmode="lin" valueType="num">
                                      <p:cBhvr>
                                        <p:cTn id="12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 dur="2000"/>
                                        <p:tgtEl>
                                          <p:spTgt spid="8"/>
                                        </p:tgtEl>
                                        <p:attrNameLst>
                                          <p:attrName>ppt_h</p:attrName>
                                        </p:attrNameLst>
                                      </p:cBhvr>
                                      <p:tavLst>
                                        <p:tav tm="0">
                                          <p:val>
                                            <p:strVal val="ppt_h"/>
                                          </p:val>
                                        </p:tav>
                                        <p:tav tm="100000">
                                          <p:val>
                                            <p:strVal val="ppt_h"/>
                                          </p:val>
                                        </p:tav>
                                      </p:tavLst>
                                    </p:anim>
                                    <p:set>
                                      <p:cBhvr>
                                        <p:cTn id="128" dur="1" fill="hold">
                                          <p:stCondLst>
                                            <p:cond delay="1999"/>
                                          </p:stCondLst>
                                        </p:cTn>
                                        <p:tgtEl>
                                          <p:spTgt spid="8"/>
                                        </p:tgtEl>
                                        <p:attrNameLst>
                                          <p:attrName>style.visibility</p:attrName>
                                        </p:attrNameLst>
                                      </p:cBhvr>
                                      <p:to>
                                        <p:strVal val="hidden"/>
                                      </p:to>
                                    </p:set>
                                  </p:childTnLst>
                                </p:cTn>
                              </p:par>
                            </p:childTnLst>
                          </p:cTn>
                        </p:par>
                      </p:childTnLst>
                    </p:cTn>
                  </p:par>
                  <p:par>
                    <p:cTn id="129" fill="hold">
                      <p:stCondLst>
                        <p:cond delay="indefinite"/>
                      </p:stCondLst>
                      <p:childTnLst>
                        <p:par>
                          <p:cTn id="130" fill="hold">
                            <p:stCondLst>
                              <p:cond delay="0"/>
                            </p:stCondLst>
                            <p:childTnLst>
                              <p:par>
                                <p:cTn id="131" presetID="45" presetClass="exit" presetSubtype="0" fill="hold" grpId="0" nodeType="clickEffect">
                                  <p:stCondLst>
                                    <p:cond delay="0"/>
                                  </p:stCondLst>
                                  <p:childTnLst>
                                    <p:animEffect transition="out" filter="fade">
                                      <p:cBhvr>
                                        <p:cTn id="132" dur="2000"/>
                                        <p:tgtEl>
                                          <p:spTgt spid="19"/>
                                        </p:tgtEl>
                                      </p:cBhvr>
                                    </p:animEffect>
                                    <p:anim calcmode="lin" valueType="num">
                                      <p:cBhvr>
                                        <p:cTn id="13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4" dur="2000"/>
                                        <p:tgtEl>
                                          <p:spTgt spid="19"/>
                                        </p:tgtEl>
                                        <p:attrNameLst>
                                          <p:attrName>ppt_h</p:attrName>
                                        </p:attrNameLst>
                                      </p:cBhvr>
                                      <p:tavLst>
                                        <p:tav tm="0">
                                          <p:val>
                                            <p:strVal val="ppt_h"/>
                                          </p:val>
                                        </p:tav>
                                        <p:tav tm="100000">
                                          <p:val>
                                            <p:strVal val="ppt_h"/>
                                          </p:val>
                                        </p:tav>
                                      </p:tavLst>
                                    </p:anim>
                                    <p:set>
                                      <p:cBhvr>
                                        <p:cTn id="135" dur="1" fill="hold">
                                          <p:stCondLst>
                                            <p:cond delay="1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0712B-C77D-42F8-8D29-6676467E17B1}"/>
              </a:ext>
            </a:extLst>
          </p:cNvPr>
          <p:cNvSpPr>
            <a:spLocks noGrp="1"/>
          </p:cNvSpPr>
          <p:nvPr>
            <p:ph type="title"/>
          </p:nvPr>
        </p:nvSpPr>
        <p:spPr>
          <a:xfrm>
            <a:off x="609600" y="274637"/>
            <a:ext cx="10972800" cy="1421941"/>
          </a:xfrm>
          <a:solidFill>
            <a:schemeClr val="accent3"/>
          </a:solidFill>
        </p:spPr>
        <p:txBody>
          <a:bodyPr anchor="ctr">
            <a:normAutofit/>
          </a:bodyPr>
          <a:lstStyle/>
          <a:p>
            <a:r>
              <a:rPr lang="en-GB" dirty="0"/>
              <a:t>Methods for analysing data</a:t>
            </a:r>
          </a:p>
        </p:txBody>
      </p:sp>
      <p:sp>
        <p:nvSpPr>
          <p:cNvPr id="3" name="Content Placeholder 2">
            <a:extLst>
              <a:ext uri="{FF2B5EF4-FFF2-40B4-BE49-F238E27FC236}">
                <a16:creationId xmlns:a16="http://schemas.microsoft.com/office/drawing/2014/main" id="{260A99BB-BD56-4D31-848A-7BD71656BCB5}"/>
              </a:ext>
            </a:extLst>
          </p:cNvPr>
          <p:cNvSpPr>
            <a:spLocks noGrp="1"/>
          </p:cNvSpPr>
          <p:nvPr>
            <p:ph sz="half" idx="1"/>
          </p:nvPr>
        </p:nvSpPr>
        <p:spPr>
          <a:xfrm>
            <a:off x="289586" y="2109015"/>
            <a:ext cx="7003311" cy="4157970"/>
          </a:xfrm>
        </p:spPr>
        <p:txBody>
          <a:bodyPr>
            <a:normAutofit lnSpcReduction="10000"/>
          </a:bodyPr>
          <a:lstStyle/>
          <a:p>
            <a:pPr>
              <a:lnSpc>
                <a:spcPct val="90000"/>
              </a:lnSpc>
            </a:pPr>
            <a:r>
              <a:rPr lang="en-GB" sz="2400" b="1" dirty="0">
                <a:solidFill>
                  <a:srgbClr val="00B0F0"/>
                </a:solidFill>
              </a:rPr>
              <a:t>Qualitative analysis methods </a:t>
            </a:r>
            <a:r>
              <a:rPr lang="en-GB" sz="2400" dirty="0"/>
              <a:t>– used to understand words, ideas and experiences.</a:t>
            </a:r>
          </a:p>
          <a:p>
            <a:pPr marL="400050" lvl="1" indent="0">
              <a:lnSpc>
                <a:spcPct val="90000"/>
              </a:lnSpc>
              <a:buNone/>
            </a:pPr>
            <a:r>
              <a:rPr lang="en-GB" dirty="0"/>
              <a:t>It relies upon the researcher’s judgement – reflect carefully on your choices and assumptions. </a:t>
            </a:r>
          </a:p>
          <a:p>
            <a:pPr marL="400050" lvl="1" indent="0">
              <a:lnSpc>
                <a:spcPct val="90000"/>
              </a:lnSpc>
              <a:buNone/>
            </a:pPr>
            <a:endParaRPr lang="en-GB" dirty="0"/>
          </a:p>
          <a:p>
            <a:pPr marL="457200" indent="-457200">
              <a:lnSpc>
                <a:spcPct val="90000"/>
              </a:lnSpc>
            </a:pPr>
            <a:r>
              <a:rPr lang="en-GB" sz="2400" b="1" dirty="0">
                <a:solidFill>
                  <a:srgbClr val="7030A0"/>
                </a:solidFill>
              </a:rPr>
              <a:t>Quantitative analysis methods </a:t>
            </a:r>
            <a:r>
              <a:rPr lang="en-GB" sz="2400" dirty="0"/>
              <a:t>– uses numbers and statistics to understand frequencies, averages and connections</a:t>
            </a:r>
          </a:p>
          <a:p>
            <a:pPr marL="400050" lvl="1" indent="0">
              <a:lnSpc>
                <a:spcPct val="90000"/>
              </a:lnSpc>
              <a:buNone/>
            </a:pPr>
            <a:endParaRPr lang="en-GB" sz="2000" dirty="0"/>
          </a:p>
          <a:p>
            <a:pPr marL="400050" lvl="1" indent="0">
              <a:lnSpc>
                <a:spcPct val="90000"/>
              </a:lnSpc>
              <a:buNone/>
            </a:pPr>
            <a:r>
              <a:rPr lang="en-GB" sz="2000" dirty="0"/>
              <a:t>As the data is collected and analysed statistically, the results are easily standardised and shared</a:t>
            </a:r>
          </a:p>
        </p:txBody>
      </p:sp>
      <p:pic>
        <p:nvPicPr>
          <p:cNvPr id="4" name="Picture 3" descr="Graphical user interface&#10;&#10;Description automatically generated">
            <a:extLst>
              <a:ext uri="{FF2B5EF4-FFF2-40B4-BE49-F238E27FC236}">
                <a16:creationId xmlns:a16="http://schemas.microsoft.com/office/drawing/2014/main" id="{8CF18EBF-18E6-4F3A-A8B4-4123AC66BB7C}"/>
              </a:ext>
            </a:extLst>
          </p:cNvPr>
          <p:cNvPicPr>
            <a:picLocks noChangeAspect="1"/>
          </p:cNvPicPr>
          <p:nvPr/>
        </p:nvPicPr>
        <p:blipFill>
          <a:blip r:embed="rId3"/>
          <a:stretch>
            <a:fillRect/>
          </a:stretch>
        </p:blipFill>
        <p:spPr>
          <a:xfrm>
            <a:off x="7560334" y="2711260"/>
            <a:ext cx="4189334" cy="2953480"/>
          </a:xfrm>
          <a:prstGeom prst="rect">
            <a:avLst/>
          </a:prstGeom>
          <a:noFill/>
        </p:spPr>
      </p:pic>
    </p:spTree>
    <p:extLst>
      <p:ext uri="{BB962C8B-B14F-4D97-AF65-F5344CB8AC3E}">
        <p14:creationId xmlns:p14="http://schemas.microsoft.com/office/powerpoint/2010/main" val="181302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DF4EA-2740-42EB-9D26-B06794561A95}"/>
              </a:ext>
            </a:extLst>
          </p:cNvPr>
          <p:cNvSpPr>
            <a:spLocks noGrp="1"/>
          </p:cNvSpPr>
          <p:nvPr>
            <p:ph type="title"/>
          </p:nvPr>
        </p:nvSpPr>
        <p:spPr>
          <a:solidFill>
            <a:schemeClr val="accent3"/>
          </a:solidFill>
        </p:spPr>
        <p:txBody>
          <a:bodyPr/>
          <a:lstStyle/>
          <a:p>
            <a:r>
              <a:rPr lang="en-GB" dirty="0"/>
              <a:t>Methods for analysing data</a:t>
            </a:r>
          </a:p>
        </p:txBody>
      </p:sp>
      <p:graphicFrame>
        <p:nvGraphicFramePr>
          <p:cNvPr id="4" name="Content Placeholder 3">
            <a:extLst>
              <a:ext uri="{FF2B5EF4-FFF2-40B4-BE49-F238E27FC236}">
                <a16:creationId xmlns:a16="http://schemas.microsoft.com/office/drawing/2014/main" id="{DDC89FB9-4F33-4134-958A-4DC5FE02998F}"/>
              </a:ext>
            </a:extLst>
          </p:cNvPr>
          <p:cNvGraphicFramePr>
            <a:graphicFrameLocks noGrp="1"/>
          </p:cNvGraphicFramePr>
          <p:nvPr>
            <p:ph idx="1"/>
            <p:extLst>
              <p:ext uri="{D42A27DB-BD31-4B8C-83A1-F6EECF244321}">
                <p14:modId xmlns:p14="http://schemas.microsoft.com/office/powerpoint/2010/main" val="3225520272"/>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2833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FE79B-63A7-4991-8066-4438A12FC74D}"/>
              </a:ext>
            </a:extLst>
          </p:cNvPr>
          <p:cNvSpPr>
            <a:spLocks noGrp="1"/>
          </p:cNvSpPr>
          <p:nvPr>
            <p:ph type="title"/>
          </p:nvPr>
        </p:nvSpPr>
        <p:spPr>
          <a:xfrm>
            <a:off x="223024" y="1759223"/>
            <a:ext cx="2698596" cy="3339553"/>
          </a:xfrm>
          <a:solidFill>
            <a:schemeClr val="accent3"/>
          </a:solidFill>
        </p:spPr>
        <p:txBody>
          <a:bodyPr>
            <a:normAutofit/>
          </a:bodyPr>
          <a:lstStyle/>
          <a:p>
            <a:r>
              <a:rPr lang="en-GB" sz="3600" dirty="0"/>
              <a:t>Methods for data analysis</a:t>
            </a:r>
          </a:p>
        </p:txBody>
      </p:sp>
      <p:pic>
        <p:nvPicPr>
          <p:cNvPr id="5" name="Content Placeholder 4" descr="Graphical user interface&#10;&#10;Description automatically generated with low confidence">
            <a:extLst>
              <a:ext uri="{FF2B5EF4-FFF2-40B4-BE49-F238E27FC236}">
                <a16:creationId xmlns:a16="http://schemas.microsoft.com/office/drawing/2014/main" id="{BA0CDD90-18F9-4C3B-8251-78B4E9F8846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88888" y="362320"/>
            <a:ext cx="8385717" cy="62999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77157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FCA51-0F02-4995-A6BC-7117419E5D26}"/>
              </a:ext>
            </a:extLst>
          </p:cNvPr>
          <p:cNvSpPr>
            <a:spLocks noGrp="1"/>
          </p:cNvSpPr>
          <p:nvPr>
            <p:ph type="title"/>
          </p:nvPr>
        </p:nvSpPr>
        <p:spPr>
          <a:solidFill>
            <a:schemeClr val="accent3"/>
          </a:solidFill>
        </p:spPr>
        <p:txBody>
          <a:bodyPr/>
          <a:lstStyle/>
          <a:p>
            <a:r>
              <a:rPr lang="en-GB" dirty="0"/>
              <a:t>Mixed Methods Research </a:t>
            </a:r>
          </a:p>
        </p:txBody>
      </p:sp>
      <p:sp>
        <p:nvSpPr>
          <p:cNvPr id="3" name="Content Placeholder 2">
            <a:extLst>
              <a:ext uri="{FF2B5EF4-FFF2-40B4-BE49-F238E27FC236}">
                <a16:creationId xmlns:a16="http://schemas.microsoft.com/office/drawing/2014/main" id="{C08F4704-3DDB-43A2-A305-A2E8FF6389FC}"/>
              </a:ext>
            </a:extLst>
          </p:cNvPr>
          <p:cNvSpPr>
            <a:spLocks noGrp="1"/>
          </p:cNvSpPr>
          <p:nvPr>
            <p:ph idx="1"/>
          </p:nvPr>
        </p:nvSpPr>
        <p:spPr/>
        <p:txBody>
          <a:bodyPr/>
          <a:lstStyle/>
          <a:p>
            <a:pPr marL="0" indent="0">
              <a:buNone/>
            </a:pPr>
            <a:r>
              <a:rPr lang="en-GB" b="1" dirty="0">
                <a:solidFill>
                  <a:srgbClr val="0070C0"/>
                </a:solidFill>
              </a:rPr>
              <a:t>Mixed methods research </a:t>
            </a:r>
            <a:r>
              <a:rPr lang="en-GB" dirty="0"/>
              <a:t>is where you use both qualitative and quantitative data collection and analysis methods to answer your research question</a:t>
            </a:r>
          </a:p>
        </p:txBody>
      </p:sp>
      <p:pic>
        <p:nvPicPr>
          <p:cNvPr id="4" name="Picture 3">
            <a:extLst>
              <a:ext uri="{FF2B5EF4-FFF2-40B4-BE49-F238E27FC236}">
                <a16:creationId xmlns:a16="http://schemas.microsoft.com/office/drawing/2014/main" id="{2C188C3F-02B4-47AD-929E-ACAB83607080}"/>
              </a:ext>
            </a:extLst>
          </p:cNvPr>
          <p:cNvPicPr>
            <a:picLocks noChangeAspect="1"/>
          </p:cNvPicPr>
          <p:nvPr/>
        </p:nvPicPr>
        <p:blipFill>
          <a:blip r:embed="rId3"/>
          <a:stretch>
            <a:fillRect/>
          </a:stretch>
        </p:blipFill>
        <p:spPr>
          <a:xfrm>
            <a:off x="3529268" y="3429000"/>
            <a:ext cx="5133463" cy="2938346"/>
          </a:xfrm>
          <a:prstGeom prst="rect">
            <a:avLst/>
          </a:prstGeom>
        </p:spPr>
      </p:pic>
    </p:spTree>
    <p:extLst>
      <p:ext uri="{BB962C8B-B14F-4D97-AF65-F5344CB8AC3E}">
        <p14:creationId xmlns:p14="http://schemas.microsoft.com/office/powerpoint/2010/main" val="105642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8F54C-3EDE-43A9-973D-98F122EB8B57}"/>
              </a:ext>
            </a:extLst>
          </p:cNvPr>
          <p:cNvSpPr>
            <a:spLocks noGrp="1"/>
          </p:cNvSpPr>
          <p:nvPr>
            <p:ph type="title"/>
          </p:nvPr>
        </p:nvSpPr>
        <p:spPr>
          <a:solidFill>
            <a:schemeClr val="accent3"/>
          </a:solidFill>
        </p:spPr>
        <p:txBody>
          <a:bodyPr/>
          <a:lstStyle/>
          <a:p>
            <a:r>
              <a:rPr lang="en-GB" dirty="0"/>
              <a:t>Writing your Methodology Chapter</a:t>
            </a:r>
          </a:p>
        </p:txBody>
      </p:sp>
      <p:graphicFrame>
        <p:nvGraphicFramePr>
          <p:cNvPr id="5" name="Content Placeholder 4">
            <a:extLst>
              <a:ext uri="{FF2B5EF4-FFF2-40B4-BE49-F238E27FC236}">
                <a16:creationId xmlns:a16="http://schemas.microsoft.com/office/drawing/2014/main" id="{310268F5-FC9F-47A7-8E87-8707ABDB5350}"/>
              </a:ext>
            </a:extLst>
          </p:cNvPr>
          <p:cNvGraphicFramePr>
            <a:graphicFrameLocks noGrp="1"/>
          </p:cNvGraphicFramePr>
          <p:nvPr>
            <p:ph idx="1"/>
            <p:extLst>
              <p:ext uri="{D42A27DB-BD31-4B8C-83A1-F6EECF244321}">
                <p14:modId xmlns:p14="http://schemas.microsoft.com/office/powerpoint/2010/main" val="1906794624"/>
              </p:ext>
            </p:extLst>
          </p:nvPr>
        </p:nvGraphicFramePr>
        <p:xfrm>
          <a:off x="609599" y="1600200"/>
          <a:ext cx="11199541" cy="4983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76803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69A94-70A7-437E-9FC0-DCFC9525BD27}"/>
              </a:ext>
            </a:extLst>
          </p:cNvPr>
          <p:cNvSpPr>
            <a:spLocks noGrp="1"/>
          </p:cNvSpPr>
          <p:nvPr>
            <p:ph type="title"/>
          </p:nvPr>
        </p:nvSpPr>
        <p:spPr>
          <a:solidFill>
            <a:schemeClr val="accent3"/>
          </a:solidFill>
        </p:spPr>
        <p:txBody>
          <a:bodyPr/>
          <a:lstStyle/>
          <a:p>
            <a:r>
              <a:rPr lang="en-GB" dirty="0"/>
              <a:t>What needs to be included</a:t>
            </a:r>
          </a:p>
        </p:txBody>
      </p:sp>
      <p:graphicFrame>
        <p:nvGraphicFramePr>
          <p:cNvPr id="4" name="Content Placeholder 3">
            <a:extLst>
              <a:ext uri="{FF2B5EF4-FFF2-40B4-BE49-F238E27FC236}">
                <a16:creationId xmlns:a16="http://schemas.microsoft.com/office/drawing/2014/main" id="{818FEDFA-55B3-45B4-B92E-19D985AA9DF8}"/>
              </a:ext>
            </a:extLst>
          </p:cNvPr>
          <p:cNvGraphicFramePr>
            <a:graphicFrameLocks noGrp="1"/>
          </p:cNvGraphicFramePr>
          <p:nvPr>
            <p:ph idx="1"/>
            <p:extLst>
              <p:ext uri="{D42A27DB-BD31-4B8C-83A1-F6EECF244321}">
                <p14:modId xmlns:p14="http://schemas.microsoft.com/office/powerpoint/2010/main" val="3638559511"/>
              </p:ext>
            </p:extLst>
          </p:nvPr>
        </p:nvGraphicFramePr>
        <p:xfrm>
          <a:off x="609600" y="1707811"/>
          <a:ext cx="10972800" cy="4875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6673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E5580-BBF3-4744-A37A-12C36344FE0B}"/>
              </a:ext>
            </a:extLst>
          </p:cNvPr>
          <p:cNvSpPr>
            <a:spLocks noGrp="1"/>
          </p:cNvSpPr>
          <p:nvPr>
            <p:ph type="title"/>
          </p:nvPr>
        </p:nvSpPr>
        <p:spPr>
          <a:xfrm>
            <a:off x="609600" y="274637"/>
            <a:ext cx="10972800" cy="1621069"/>
          </a:xfrm>
          <a:solidFill>
            <a:schemeClr val="accent3"/>
          </a:solidFill>
        </p:spPr>
        <p:txBody>
          <a:bodyPr/>
          <a:lstStyle/>
          <a:p>
            <a:pPr algn="l"/>
            <a:r>
              <a:rPr lang="en-GB" dirty="0"/>
              <a:t>Introduction</a:t>
            </a:r>
          </a:p>
        </p:txBody>
      </p:sp>
      <p:sp>
        <p:nvSpPr>
          <p:cNvPr id="3" name="Content Placeholder 2">
            <a:extLst>
              <a:ext uri="{FF2B5EF4-FFF2-40B4-BE49-F238E27FC236}">
                <a16:creationId xmlns:a16="http://schemas.microsoft.com/office/drawing/2014/main" id="{27020FC2-2C4D-416F-83C7-83E09E61AB8A}"/>
              </a:ext>
            </a:extLst>
          </p:cNvPr>
          <p:cNvSpPr>
            <a:spLocks noGrp="1"/>
          </p:cNvSpPr>
          <p:nvPr>
            <p:ph sz="half" idx="1"/>
          </p:nvPr>
        </p:nvSpPr>
        <p:spPr>
          <a:xfrm>
            <a:off x="609600" y="2289749"/>
            <a:ext cx="5384800" cy="3989040"/>
          </a:xfrm>
        </p:spPr>
        <p:txBody>
          <a:bodyPr>
            <a:normAutofit lnSpcReduction="10000"/>
          </a:bodyPr>
          <a:lstStyle/>
          <a:p>
            <a:r>
              <a:rPr lang="en-GB" dirty="0"/>
              <a:t>Brief introduction to your subject area</a:t>
            </a:r>
          </a:p>
          <a:p>
            <a:r>
              <a:rPr lang="en-GB" dirty="0"/>
              <a:t>Remind reader of your objectives</a:t>
            </a:r>
          </a:p>
          <a:p>
            <a:r>
              <a:rPr lang="en-GB" dirty="0"/>
              <a:t>Explain why you are undertaking this research</a:t>
            </a:r>
          </a:p>
          <a:p>
            <a:pPr lvl="1"/>
            <a:r>
              <a:rPr lang="en-GB" dirty="0"/>
              <a:t>Reflection on literature review</a:t>
            </a:r>
          </a:p>
          <a:p>
            <a:pPr lvl="1"/>
            <a:r>
              <a:rPr lang="en-GB" dirty="0"/>
              <a:t>Gaps within the research</a:t>
            </a:r>
          </a:p>
          <a:p>
            <a:pPr lvl="1"/>
            <a:r>
              <a:rPr lang="en-GB" dirty="0"/>
              <a:t>New legislation</a:t>
            </a:r>
          </a:p>
        </p:txBody>
      </p:sp>
      <p:pic>
        <p:nvPicPr>
          <p:cNvPr id="6" name="Content Placeholder 5">
            <a:extLst>
              <a:ext uri="{FF2B5EF4-FFF2-40B4-BE49-F238E27FC236}">
                <a16:creationId xmlns:a16="http://schemas.microsoft.com/office/drawing/2014/main" id="{56D56207-2993-4566-ABB0-CAB46BDB89D5}"/>
              </a:ext>
            </a:extLst>
          </p:cNvPr>
          <p:cNvPicPr>
            <a:picLocks noGrp="1" noChangeAspect="1"/>
          </p:cNvPicPr>
          <p:nvPr>
            <p:ph sz="half" idx="2"/>
          </p:nvPr>
        </p:nvPicPr>
        <p:blipFill>
          <a:blip r:embed="rId3"/>
          <a:stretch>
            <a:fillRect/>
          </a:stretch>
        </p:blipFill>
        <p:spPr>
          <a:xfrm>
            <a:off x="5994400" y="3196199"/>
            <a:ext cx="5127271" cy="3082590"/>
          </a:xfrm>
        </p:spPr>
      </p:pic>
      <p:pic>
        <p:nvPicPr>
          <p:cNvPr id="9218" name="Picture 2" descr="Starting point Stock Photos, Royalty Free Starting point Images |  Depositphotos">
            <a:extLst>
              <a:ext uri="{FF2B5EF4-FFF2-40B4-BE49-F238E27FC236}">
                <a16:creationId xmlns:a16="http://schemas.microsoft.com/office/drawing/2014/main" id="{F05DF365-3E19-E16E-03CB-5F1D9819F0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24900" y="27463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685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DE839-5185-4372-B172-7396659077F9}"/>
              </a:ext>
            </a:extLst>
          </p:cNvPr>
          <p:cNvSpPr>
            <a:spLocks noGrp="1"/>
          </p:cNvSpPr>
          <p:nvPr>
            <p:ph type="title"/>
          </p:nvPr>
        </p:nvSpPr>
        <p:spPr>
          <a:xfrm>
            <a:off x="609600" y="262328"/>
            <a:ext cx="10972800" cy="1510715"/>
          </a:xfrm>
          <a:solidFill>
            <a:schemeClr val="accent3"/>
          </a:solidFill>
        </p:spPr>
        <p:txBody>
          <a:bodyPr/>
          <a:lstStyle/>
          <a:p>
            <a:pPr algn="l"/>
            <a:r>
              <a:rPr lang="en-GB" dirty="0"/>
              <a:t>Research Strategy</a:t>
            </a:r>
          </a:p>
        </p:txBody>
      </p:sp>
      <p:pic>
        <p:nvPicPr>
          <p:cNvPr id="6" name="Content Placeholder 5">
            <a:extLst>
              <a:ext uri="{FF2B5EF4-FFF2-40B4-BE49-F238E27FC236}">
                <a16:creationId xmlns:a16="http://schemas.microsoft.com/office/drawing/2014/main" id="{2612E30C-DBA8-4F95-A1A5-EF75800D2567}"/>
              </a:ext>
            </a:extLst>
          </p:cNvPr>
          <p:cNvPicPr>
            <a:picLocks noGrp="1" noChangeAspect="1"/>
          </p:cNvPicPr>
          <p:nvPr>
            <p:ph sz="half" idx="1"/>
          </p:nvPr>
        </p:nvPicPr>
        <p:blipFill>
          <a:blip r:embed="rId3"/>
          <a:stretch>
            <a:fillRect/>
          </a:stretch>
        </p:blipFill>
        <p:spPr>
          <a:xfrm>
            <a:off x="841578" y="2958736"/>
            <a:ext cx="3893265" cy="2340688"/>
          </a:xfrm>
          <a:solidFill>
            <a:schemeClr val="accent1">
              <a:lumMod val="40000"/>
              <a:lumOff val="60000"/>
            </a:schemeClr>
          </a:solidFill>
        </p:spPr>
      </p:pic>
      <p:sp>
        <p:nvSpPr>
          <p:cNvPr id="4" name="Content Placeholder 3">
            <a:extLst>
              <a:ext uri="{FF2B5EF4-FFF2-40B4-BE49-F238E27FC236}">
                <a16:creationId xmlns:a16="http://schemas.microsoft.com/office/drawing/2014/main" id="{DCFB2373-0410-4430-8003-B139ECDADBAB}"/>
              </a:ext>
            </a:extLst>
          </p:cNvPr>
          <p:cNvSpPr>
            <a:spLocks noGrp="1"/>
          </p:cNvSpPr>
          <p:nvPr>
            <p:ph sz="half" idx="2"/>
          </p:nvPr>
        </p:nvSpPr>
        <p:spPr>
          <a:xfrm>
            <a:off x="5374888" y="2606632"/>
            <a:ext cx="6523463" cy="3989040"/>
          </a:xfrm>
        </p:spPr>
        <p:txBody>
          <a:bodyPr>
            <a:normAutofit fontScale="92500"/>
          </a:bodyPr>
          <a:lstStyle/>
          <a:p>
            <a:r>
              <a:rPr lang="en-GB" dirty="0"/>
              <a:t>What research methods have you used ( survey, questionnaire, case study etc)</a:t>
            </a:r>
          </a:p>
          <a:p>
            <a:r>
              <a:rPr lang="en-GB" dirty="0"/>
              <a:t>Why did you choose that strategy/model?</a:t>
            </a:r>
          </a:p>
          <a:p>
            <a:r>
              <a:rPr lang="en-GB" dirty="0"/>
              <a:t>How did you choose your sample (size/participants)?</a:t>
            </a:r>
          </a:p>
          <a:p>
            <a:r>
              <a:rPr lang="en-GB" dirty="0"/>
              <a:t>NB – don’t spend too much time writing about research methods in general</a:t>
            </a:r>
          </a:p>
        </p:txBody>
      </p:sp>
      <p:pic>
        <p:nvPicPr>
          <p:cNvPr id="8194" name="Picture 2" descr="How to do research | Articles | University of Greenwich">
            <a:extLst>
              <a:ext uri="{FF2B5EF4-FFF2-40B4-BE49-F238E27FC236}">
                <a16:creationId xmlns:a16="http://schemas.microsoft.com/office/drawing/2014/main" id="{812B9333-F2E8-22BC-3544-ECDCD07E57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3097" y="195304"/>
            <a:ext cx="3559303" cy="1779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68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EEBFA-316A-4E81-B937-A631D461A3FA}"/>
              </a:ext>
            </a:extLst>
          </p:cNvPr>
          <p:cNvSpPr>
            <a:spLocks noGrp="1"/>
          </p:cNvSpPr>
          <p:nvPr>
            <p:ph type="title"/>
          </p:nvPr>
        </p:nvSpPr>
        <p:spPr>
          <a:xfrm>
            <a:off x="609600" y="457201"/>
            <a:ext cx="10972800" cy="1505414"/>
          </a:xfrm>
          <a:solidFill>
            <a:schemeClr val="accent3"/>
          </a:solidFill>
        </p:spPr>
        <p:txBody>
          <a:bodyPr/>
          <a:lstStyle/>
          <a:p>
            <a:pPr algn="l"/>
            <a:r>
              <a:rPr lang="en-GB" dirty="0"/>
              <a:t>Data Collection</a:t>
            </a:r>
          </a:p>
        </p:txBody>
      </p:sp>
      <p:sp>
        <p:nvSpPr>
          <p:cNvPr id="3" name="Content Placeholder 2">
            <a:extLst>
              <a:ext uri="{FF2B5EF4-FFF2-40B4-BE49-F238E27FC236}">
                <a16:creationId xmlns:a16="http://schemas.microsoft.com/office/drawing/2014/main" id="{B56C6A7E-F173-4379-8BAF-28314CEE352A}"/>
              </a:ext>
            </a:extLst>
          </p:cNvPr>
          <p:cNvSpPr>
            <a:spLocks noGrp="1"/>
          </p:cNvSpPr>
          <p:nvPr>
            <p:ph sz="half" idx="1"/>
          </p:nvPr>
        </p:nvSpPr>
        <p:spPr>
          <a:xfrm>
            <a:off x="545966" y="2610562"/>
            <a:ext cx="7129346" cy="3989040"/>
          </a:xfrm>
        </p:spPr>
        <p:txBody>
          <a:bodyPr>
            <a:normAutofit/>
          </a:bodyPr>
          <a:lstStyle/>
          <a:p>
            <a:r>
              <a:rPr lang="en-GB" dirty="0"/>
              <a:t>How will you analyse your findings?</a:t>
            </a:r>
          </a:p>
          <a:p>
            <a:pPr lvl="1"/>
            <a:r>
              <a:rPr lang="en-GB" sz="2800" dirty="0"/>
              <a:t>Quantitative = numbers</a:t>
            </a:r>
          </a:p>
          <a:p>
            <a:pPr lvl="1"/>
            <a:r>
              <a:rPr lang="en-GB" sz="2800" dirty="0"/>
              <a:t>Qualitative = focus on words</a:t>
            </a:r>
          </a:p>
          <a:p>
            <a:pPr lvl="1"/>
            <a:r>
              <a:rPr lang="en-GB" sz="2800" dirty="0"/>
              <a:t>Themes</a:t>
            </a:r>
          </a:p>
          <a:p>
            <a:endParaRPr lang="en-GB" dirty="0"/>
          </a:p>
          <a:p>
            <a:r>
              <a:rPr lang="en-GB" dirty="0"/>
              <a:t>NB – don’t talk about your findings yet!</a:t>
            </a:r>
          </a:p>
        </p:txBody>
      </p:sp>
      <p:pic>
        <p:nvPicPr>
          <p:cNvPr id="6" name="Content Placeholder 5">
            <a:extLst>
              <a:ext uri="{FF2B5EF4-FFF2-40B4-BE49-F238E27FC236}">
                <a16:creationId xmlns:a16="http://schemas.microsoft.com/office/drawing/2014/main" id="{A307CF88-8347-4B70-BAD3-4DACFE84D951}"/>
              </a:ext>
            </a:extLst>
          </p:cNvPr>
          <p:cNvPicPr>
            <a:picLocks noGrp="1" noChangeAspect="1"/>
          </p:cNvPicPr>
          <p:nvPr>
            <p:ph sz="half" idx="2"/>
          </p:nvPr>
        </p:nvPicPr>
        <p:blipFill>
          <a:blip r:embed="rId3"/>
          <a:stretch>
            <a:fillRect/>
          </a:stretch>
        </p:blipFill>
        <p:spPr>
          <a:xfrm>
            <a:off x="8217034" y="3125733"/>
            <a:ext cx="3731465" cy="2243411"/>
          </a:xfrm>
        </p:spPr>
      </p:pic>
      <p:pic>
        <p:nvPicPr>
          <p:cNvPr id="7170" name="Picture 2" descr="Data Collection Premium Domain - WeBrokr, LLC - Website &amp; Online Business  Broker">
            <a:extLst>
              <a:ext uri="{FF2B5EF4-FFF2-40B4-BE49-F238E27FC236}">
                <a16:creationId xmlns:a16="http://schemas.microsoft.com/office/drawing/2014/main" id="{DB065C81-A341-64DD-FFBB-A6020325A9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17034" y="235662"/>
            <a:ext cx="3429000" cy="237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04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B4C7B-4778-4215-B609-2B76A254599A}"/>
              </a:ext>
            </a:extLst>
          </p:cNvPr>
          <p:cNvSpPr>
            <a:spLocks noGrp="1"/>
          </p:cNvSpPr>
          <p:nvPr>
            <p:ph type="title"/>
          </p:nvPr>
        </p:nvSpPr>
        <p:spPr>
          <a:xfrm>
            <a:off x="609600" y="274638"/>
            <a:ext cx="10972800" cy="1607510"/>
          </a:xfrm>
          <a:solidFill>
            <a:schemeClr val="accent3"/>
          </a:solidFill>
        </p:spPr>
        <p:txBody>
          <a:bodyPr/>
          <a:lstStyle/>
          <a:p>
            <a:pPr algn="l"/>
            <a:r>
              <a:rPr lang="en-GB" dirty="0"/>
              <a:t>Data Analysis</a:t>
            </a:r>
          </a:p>
        </p:txBody>
      </p:sp>
      <p:pic>
        <p:nvPicPr>
          <p:cNvPr id="6" name="Content Placeholder 5">
            <a:extLst>
              <a:ext uri="{FF2B5EF4-FFF2-40B4-BE49-F238E27FC236}">
                <a16:creationId xmlns:a16="http://schemas.microsoft.com/office/drawing/2014/main" id="{EBDB3421-68C7-4F59-9395-449704F2DE78}"/>
              </a:ext>
            </a:extLst>
          </p:cNvPr>
          <p:cNvPicPr>
            <a:picLocks noGrp="1" noChangeAspect="1"/>
          </p:cNvPicPr>
          <p:nvPr>
            <p:ph sz="half" idx="1"/>
          </p:nvPr>
        </p:nvPicPr>
        <p:blipFill>
          <a:blip r:embed="rId3"/>
          <a:stretch>
            <a:fillRect/>
          </a:stretch>
        </p:blipFill>
        <p:spPr>
          <a:xfrm>
            <a:off x="7848600" y="3085262"/>
            <a:ext cx="4087424" cy="2457419"/>
          </a:xfrm>
        </p:spPr>
      </p:pic>
      <p:sp>
        <p:nvSpPr>
          <p:cNvPr id="4" name="Content Placeholder 3">
            <a:extLst>
              <a:ext uri="{FF2B5EF4-FFF2-40B4-BE49-F238E27FC236}">
                <a16:creationId xmlns:a16="http://schemas.microsoft.com/office/drawing/2014/main" id="{97F4A383-ED90-4D1E-824B-C70D19AE454D}"/>
              </a:ext>
            </a:extLst>
          </p:cNvPr>
          <p:cNvSpPr>
            <a:spLocks noGrp="1"/>
          </p:cNvSpPr>
          <p:nvPr>
            <p:ph sz="half" idx="2"/>
          </p:nvPr>
        </p:nvSpPr>
        <p:spPr>
          <a:xfrm>
            <a:off x="544642" y="1882148"/>
            <a:ext cx="7116246" cy="4701214"/>
          </a:xfrm>
        </p:spPr>
        <p:txBody>
          <a:bodyPr>
            <a:normAutofit/>
          </a:bodyPr>
          <a:lstStyle/>
          <a:p>
            <a:r>
              <a:rPr lang="en-GB" sz="3200" dirty="0"/>
              <a:t>How you prepared the data before analysis</a:t>
            </a:r>
          </a:p>
          <a:p>
            <a:r>
              <a:rPr lang="en-GB" sz="3200" dirty="0"/>
              <a:t>Quantitative data:</a:t>
            </a:r>
          </a:p>
          <a:p>
            <a:pPr lvl="1"/>
            <a:r>
              <a:rPr lang="en-GB" sz="3200" dirty="0"/>
              <a:t>Any software used</a:t>
            </a:r>
          </a:p>
          <a:p>
            <a:pPr lvl="1"/>
            <a:r>
              <a:rPr lang="en-GB" sz="3200" dirty="0"/>
              <a:t>any statistical methods used</a:t>
            </a:r>
          </a:p>
          <a:p>
            <a:r>
              <a:rPr lang="en-GB" sz="3200" dirty="0"/>
              <a:t>Qualitative data:</a:t>
            </a:r>
          </a:p>
          <a:p>
            <a:pPr lvl="1"/>
            <a:r>
              <a:rPr lang="en-GB" sz="3200" dirty="0"/>
              <a:t>Any coding or categorising of themes/ideas</a:t>
            </a:r>
          </a:p>
          <a:p>
            <a:endParaRPr lang="en-GB" dirty="0"/>
          </a:p>
        </p:txBody>
      </p:sp>
      <p:pic>
        <p:nvPicPr>
          <p:cNvPr id="6146" name="Picture 2" descr="How Data, Analysis, and Reports Can Improve Customer Service - CommBox">
            <a:extLst>
              <a:ext uri="{FF2B5EF4-FFF2-40B4-BE49-F238E27FC236}">
                <a16:creationId xmlns:a16="http://schemas.microsoft.com/office/drawing/2014/main" id="{A25565B5-E038-08E5-84F5-5FC8E169E7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274638"/>
            <a:ext cx="3733800" cy="217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7858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802C-A552-4E56-BF6B-D09EED82EB74}"/>
              </a:ext>
            </a:extLst>
          </p:cNvPr>
          <p:cNvSpPr>
            <a:spLocks noGrp="1"/>
          </p:cNvSpPr>
          <p:nvPr>
            <p:ph type="title"/>
          </p:nvPr>
        </p:nvSpPr>
        <p:spPr>
          <a:xfrm>
            <a:off x="508000" y="512845"/>
            <a:ext cx="10972800" cy="1143000"/>
          </a:xfrm>
          <a:solidFill>
            <a:schemeClr val="accent3"/>
          </a:solidFill>
        </p:spPr>
        <p:txBody>
          <a:bodyPr/>
          <a:lstStyle/>
          <a:p>
            <a:pPr algn="l"/>
            <a:r>
              <a:rPr lang="en-GB" dirty="0"/>
              <a:t>Limitations</a:t>
            </a:r>
          </a:p>
        </p:txBody>
      </p:sp>
      <p:sp>
        <p:nvSpPr>
          <p:cNvPr id="3" name="Content Placeholder 2">
            <a:extLst>
              <a:ext uri="{FF2B5EF4-FFF2-40B4-BE49-F238E27FC236}">
                <a16:creationId xmlns:a16="http://schemas.microsoft.com/office/drawing/2014/main" id="{923E20BC-AEAD-4C97-8081-0BDB94618018}"/>
              </a:ext>
            </a:extLst>
          </p:cNvPr>
          <p:cNvSpPr>
            <a:spLocks noGrp="1"/>
          </p:cNvSpPr>
          <p:nvPr>
            <p:ph sz="half" idx="1"/>
          </p:nvPr>
        </p:nvSpPr>
        <p:spPr>
          <a:xfrm>
            <a:off x="609599" y="2011032"/>
            <a:ext cx="7304098" cy="4702001"/>
          </a:xfrm>
        </p:spPr>
        <p:txBody>
          <a:bodyPr>
            <a:noAutofit/>
          </a:bodyPr>
          <a:lstStyle/>
          <a:p>
            <a:r>
              <a:rPr lang="en-GB" sz="3200" dirty="0"/>
              <a:t>Do you foresee any limitations or problems with undertaking your research?</a:t>
            </a:r>
            <a:br>
              <a:rPr lang="en-GB" sz="3200" dirty="0"/>
            </a:br>
            <a:endParaRPr lang="en-GB" sz="3200" dirty="0"/>
          </a:p>
          <a:p>
            <a:r>
              <a:rPr lang="en-GB" sz="3200" dirty="0"/>
              <a:t>Any limitations to your research strategy</a:t>
            </a:r>
          </a:p>
          <a:p>
            <a:pPr lvl="1"/>
            <a:r>
              <a:rPr lang="en-GB" sz="3200" dirty="0"/>
              <a:t>Access to participants</a:t>
            </a:r>
          </a:p>
          <a:p>
            <a:pPr lvl="1"/>
            <a:r>
              <a:rPr lang="en-GB" sz="3200" dirty="0"/>
              <a:t>Limited data collection</a:t>
            </a:r>
          </a:p>
        </p:txBody>
      </p:sp>
      <p:pic>
        <p:nvPicPr>
          <p:cNvPr id="6" name="Content Placeholder 5">
            <a:extLst>
              <a:ext uri="{FF2B5EF4-FFF2-40B4-BE49-F238E27FC236}">
                <a16:creationId xmlns:a16="http://schemas.microsoft.com/office/drawing/2014/main" id="{2A440ECB-D95E-4B70-8A66-6A2E57150C73}"/>
              </a:ext>
            </a:extLst>
          </p:cNvPr>
          <p:cNvPicPr>
            <a:picLocks noGrp="1" noChangeAspect="1"/>
          </p:cNvPicPr>
          <p:nvPr>
            <p:ph sz="half" idx="2"/>
          </p:nvPr>
        </p:nvPicPr>
        <p:blipFill>
          <a:blip r:embed="rId3"/>
          <a:stretch>
            <a:fillRect/>
          </a:stretch>
        </p:blipFill>
        <p:spPr>
          <a:xfrm>
            <a:off x="7913697" y="3258631"/>
            <a:ext cx="4022705" cy="2418509"/>
          </a:xfrm>
        </p:spPr>
      </p:pic>
      <p:pic>
        <p:nvPicPr>
          <p:cNvPr id="5122" name="Picture 2" descr="Understanding customer journeys: The four limitations of traditional  analytics tools | MyCustomer">
            <a:extLst>
              <a:ext uri="{FF2B5EF4-FFF2-40B4-BE49-F238E27FC236}">
                <a16:creationId xmlns:a16="http://schemas.microsoft.com/office/drawing/2014/main" id="{680C0734-989C-7682-BFBC-6439ADF002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7700" y="48150"/>
            <a:ext cx="3314700"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260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733F1-0DF8-4F02-BBDA-99B78C79738F}"/>
              </a:ext>
            </a:extLst>
          </p:cNvPr>
          <p:cNvSpPr>
            <a:spLocks noGrp="1"/>
          </p:cNvSpPr>
          <p:nvPr>
            <p:ph type="title"/>
          </p:nvPr>
        </p:nvSpPr>
        <p:spPr>
          <a:xfrm>
            <a:off x="609600" y="274638"/>
            <a:ext cx="10972800" cy="1520708"/>
          </a:xfrm>
          <a:solidFill>
            <a:schemeClr val="accent3"/>
          </a:solidFill>
        </p:spPr>
        <p:txBody>
          <a:bodyPr>
            <a:normAutofit/>
          </a:bodyPr>
          <a:lstStyle/>
          <a:p>
            <a:pPr algn="l"/>
            <a:r>
              <a:rPr lang="en-GB" sz="4000" dirty="0"/>
              <a:t>Tips for writing a strong methodology</a:t>
            </a:r>
          </a:p>
        </p:txBody>
      </p:sp>
      <p:sp>
        <p:nvSpPr>
          <p:cNvPr id="3" name="Content Placeholder 2">
            <a:extLst>
              <a:ext uri="{FF2B5EF4-FFF2-40B4-BE49-F238E27FC236}">
                <a16:creationId xmlns:a16="http://schemas.microsoft.com/office/drawing/2014/main" id="{5614CC61-E8F6-4F96-8D4A-C220093E7FE4}"/>
              </a:ext>
            </a:extLst>
          </p:cNvPr>
          <p:cNvSpPr>
            <a:spLocks noGrp="1"/>
          </p:cNvSpPr>
          <p:nvPr>
            <p:ph sz="half" idx="1"/>
          </p:nvPr>
        </p:nvSpPr>
        <p:spPr>
          <a:xfrm>
            <a:off x="609600" y="2004936"/>
            <a:ext cx="5384800" cy="3989040"/>
          </a:xfrm>
        </p:spPr>
        <p:txBody>
          <a:bodyPr>
            <a:normAutofit fontScale="85000" lnSpcReduction="10000"/>
          </a:bodyPr>
          <a:lstStyle/>
          <a:p>
            <a:r>
              <a:rPr lang="en-GB" dirty="0">
                <a:solidFill>
                  <a:srgbClr val="0070C0"/>
                </a:solidFill>
              </a:rPr>
              <a:t>Don’t just describe – explain how and why you applied them and demonstrate how it was conducted</a:t>
            </a:r>
            <a:br>
              <a:rPr lang="en-GB" dirty="0">
                <a:solidFill>
                  <a:srgbClr val="0070C0"/>
                </a:solidFill>
              </a:rPr>
            </a:br>
            <a:endParaRPr lang="en-GB" dirty="0">
              <a:solidFill>
                <a:srgbClr val="0070C0"/>
              </a:solidFill>
            </a:endParaRPr>
          </a:p>
          <a:p>
            <a:r>
              <a:rPr lang="en-GB" dirty="0">
                <a:solidFill>
                  <a:schemeClr val="accent3">
                    <a:lumMod val="75000"/>
                  </a:schemeClr>
                </a:solidFill>
              </a:rPr>
              <a:t>Focus on your objectives and research question- show why your methods suit your objectives. Keep relating your choices back to the purpose of your research</a:t>
            </a:r>
            <a:br>
              <a:rPr lang="en-GB" dirty="0">
                <a:solidFill>
                  <a:schemeClr val="accent3">
                    <a:lumMod val="75000"/>
                  </a:schemeClr>
                </a:solidFill>
              </a:rPr>
            </a:br>
            <a:endParaRPr lang="en-GB" dirty="0">
              <a:solidFill>
                <a:schemeClr val="accent3">
                  <a:lumMod val="75000"/>
                </a:schemeClr>
              </a:solidFill>
            </a:endParaRPr>
          </a:p>
          <a:p>
            <a:r>
              <a:rPr lang="en-GB" dirty="0">
                <a:solidFill>
                  <a:srgbClr val="002060"/>
                </a:solidFill>
              </a:rPr>
              <a:t>Cite relevant sources</a:t>
            </a:r>
          </a:p>
          <a:p>
            <a:pPr marL="0" indent="0">
              <a:buNone/>
            </a:pPr>
            <a:endParaRPr lang="en-GB" dirty="0"/>
          </a:p>
        </p:txBody>
      </p:sp>
      <p:sp>
        <p:nvSpPr>
          <p:cNvPr id="4" name="Content Placeholder 3">
            <a:extLst>
              <a:ext uri="{FF2B5EF4-FFF2-40B4-BE49-F238E27FC236}">
                <a16:creationId xmlns:a16="http://schemas.microsoft.com/office/drawing/2014/main" id="{5119EC93-5875-4AA9-95AC-37A81A157540}"/>
              </a:ext>
            </a:extLst>
          </p:cNvPr>
          <p:cNvSpPr>
            <a:spLocks noGrp="1"/>
          </p:cNvSpPr>
          <p:nvPr>
            <p:ph sz="half" idx="2"/>
          </p:nvPr>
        </p:nvSpPr>
        <p:spPr>
          <a:xfrm>
            <a:off x="6197600" y="2004936"/>
            <a:ext cx="5384800" cy="3989040"/>
          </a:xfrm>
        </p:spPr>
        <p:txBody>
          <a:bodyPr>
            <a:normAutofit fontScale="85000"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9BBB59">
                    <a:lumMod val="50000"/>
                  </a:srgbClr>
                </a:solidFill>
                <a:effectLst/>
                <a:uLnTx/>
                <a:uFillTx/>
                <a:latin typeface="Myriad Pro"/>
                <a:ea typeface="+mn-ea"/>
                <a:cs typeface="+mn-cs"/>
              </a:rPr>
              <a:t>Write for your audience – consider how much info you need to give. Clear – structured – argues your approach.</a:t>
            </a:r>
            <a:br>
              <a:rPr kumimoji="0" lang="en-GB" sz="2600" b="0" i="0" u="none" strike="noStrike" kern="1200" cap="none" spc="0" normalizeH="0" baseline="0" noProof="0" dirty="0">
                <a:ln>
                  <a:noFill/>
                </a:ln>
                <a:solidFill>
                  <a:srgbClr val="9BBB59">
                    <a:lumMod val="50000"/>
                  </a:srgbClr>
                </a:solidFill>
                <a:effectLst/>
                <a:uLnTx/>
                <a:uFillTx/>
                <a:latin typeface="Myriad Pro"/>
                <a:ea typeface="+mn-ea"/>
                <a:cs typeface="+mn-cs"/>
              </a:rPr>
            </a:br>
            <a:endParaRPr kumimoji="0" lang="en-GB" sz="2600" b="0" i="0" u="none" strike="noStrike" kern="1200" cap="none" spc="0" normalizeH="0" baseline="0" noProof="0" dirty="0">
              <a:ln>
                <a:noFill/>
              </a:ln>
              <a:solidFill>
                <a:srgbClr val="9BBB59">
                  <a:lumMod val="50000"/>
                </a:srgbClr>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0070C0"/>
                </a:solidFill>
                <a:effectLst/>
                <a:uLnTx/>
                <a:uFillTx/>
                <a:latin typeface="Myriad Pro"/>
                <a:ea typeface="+mn-ea"/>
                <a:cs typeface="+mn-cs"/>
              </a:rPr>
              <a:t>Don’t just list details and procedures</a:t>
            </a:r>
            <a:br>
              <a:rPr kumimoji="0" lang="en-GB" sz="2600" b="0" i="0" u="none" strike="noStrike" kern="1200" cap="none" spc="0" normalizeH="0" baseline="0" noProof="0" dirty="0">
                <a:ln>
                  <a:noFill/>
                </a:ln>
                <a:solidFill>
                  <a:srgbClr val="0070C0"/>
                </a:solidFill>
                <a:effectLst/>
                <a:uLnTx/>
                <a:uFillTx/>
                <a:latin typeface="Myriad Pro"/>
                <a:ea typeface="+mn-ea"/>
                <a:cs typeface="+mn-cs"/>
              </a:rPr>
            </a:br>
            <a:endParaRPr kumimoji="0" lang="en-GB" sz="2600" b="0" i="0" u="none" strike="noStrike" kern="1200" cap="none" spc="0" normalizeH="0" baseline="0" noProof="0" dirty="0">
              <a:ln>
                <a:noFill/>
              </a:ln>
              <a:solidFill>
                <a:srgbClr val="0070C0"/>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002060"/>
                </a:solidFill>
                <a:effectLst/>
                <a:uLnTx/>
                <a:uFillTx/>
                <a:latin typeface="Myriad Pro"/>
                <a:ea typeface="+mn-ea"/>
                <a:cs typeface="+mn-cs"/>
              </a:rPr>
              <a:t>Discuss any difficulties you encountered and how you dealt with them – include how you minimised impact as a result or changed methods</a:t>
            </a:r>
            <a:r>
              <a:rPr kumimoji="0" lang="en-GB" sz="2600" b="0" i="0" u="none" strike="noStrike" kern="1200" cap="none" spc="0" normalizeH="0" baseline="0" noProof="0" dirty="0">
                <a:ln>
                  <a:noFill/>
                </a:ln>
                <a:solidFill>
                  <a:prstClr val="black"/>
                </a:solidFill>
                <a:effectLst/>
                <a:uLnTx/>
                <a:uFillTx/>
                <a:latin typeface="Myriad Pro"/>
                <a:ea typeface="+mn-ea"/>
                <a:cs typeface="+mn-cs"/>
              </a:rPr>
              <a:t>.</a:t>
            </a:r>
          </a:p>
          <a:p>
            <a:endParaRPr lang="en-GB" dirty="0"/>
          </a:p>
        </p:txBody>
      </p:sp>
      <p:pic>
        <p:nvPicPr>
          <p:cNvPr id="4098" name="Picture 2" descr="Free Remember Cliparts, Download Free Remember Cliparts png images, Free  ClipArts on Clipart Library">
            <a:extLst>
              <a:ext uri="{FF2B5EF4-FFF2-40B4-BE49-F238E27FC236}">
                <a16:creationId xmlns:a16="http://schemas.microsoft.com/office/drawing/2014/main" id="{F7CEDC3B-1FF0-53A4-5F76-C5191C5CD9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46521" y="161652"/>
            <a:ext cx="2039145" cy="1404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3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10707-CAA5-483F-AC21-2EBA86894DDA}"/>
              </a:ext>
            </a:extLst>
          </p:cNvPr>
          <p:cNvSpPr>
            <a:spLocks noGrp="1"/>
          </p:cNvSpPr>
          <p:nvPr>
            <p:ph type="title"/>
          </p:nvPr>
        </p:nvSpPr>
        <p:spPr>
          <a:xfrm>
            <a:off x="609600" y="393700"/>
            <a:ext cx="10972800" cy="1143000"/>
          </a:xfrm>
          <a:solidFill>
            <a:schemeClr val="accent3"/>
          </a:solidFill>
        </p:spPr>
        <p:txBody>
          <a:bodyPr/>
          <a:lstStyle/>
          <a:p>
            <a:pPr algn="l"/>
            <a:r>
              <a:rPr lang="en-GB" dirty="0"/>
              <a:t>   Sources</a:t>
            </a:r>
          </a:p>
        </p:txBody>
      </p:sp>
      <p:graphicFrame>
        <p:nvGraphicFramePr>
          <p:cNvPr id="7" name="Content Placeholder 2">
            <a:extLst>
              <a:ext uri="{FF2B5EF4-FFF2-40B4-BE49-F238E27FC236}">
                <a16:creationId xmlns:a16="http://schemas.microsoft.com/office/drawing/2014/main" id="{E6663533-8EF1-4B2B-B2D3-9629E3CB971F}"/>
              </a:ext>
            </a:extLst>
          </p:cNvPr>
          <p:cNvGraphicFramePr>
            <a:graphicFrameLocks noGrp="1"/>
          </p:cNvGraphicFramePr>
          <p:nvPr>
            <p:ph idx="1"/>
            <p:extLst>
              <p:ext uri="{D42A27DB-BD31-4B8C-83A1-F6EECF244321}">
                <p14:modId xmlns:p14="http://schemas.microsoft.com/office/powerpoint/2010/main" val="2157122096"/>
              </p:ext>
            </p:extLst>
          </p:nvPr>
        </p:nvGraphicFramePr>
        <p:xfrm>
          <a:off x="744512" y="2547937"/>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The Best Higher Education Books Of 2020">
            <a:extLst>
              <a:ext uri="{FF2B5EF4-FFF2-40B4-BE49-F238E27FC236}">
                <a16:creationId xmlns:a16="http://schemas.microsoft.com/office/drawing/2014/main" id="{F77DC36F-A339-01EA-F75D-EBF83E09F9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84224" y="134937"/>
            <a:ext cx="33782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0747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2"/>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2550</Words>
  <Application>Microsoft Office PowerPoint</Application>
  <PresentationFormat>Widescreen</PresentationFormat>
  <Paragraphs>321</Paragraphs>
  <Slides>30</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Myriad Pro</vt:lpstr>
      <vt:lpstr>Arial</vt:lpstr>
      <vt:lpstr>Bahnschrift</vt:lpstr>
      <vt:lpstr>Calibri</vt:lpstr>
      <vt:lpstr>Theme1.thmx first page pp</vt:lpstr>
      <vt:lpstr>BMPL6008  Independent Project Methodology Workshop Mike Durke </vt:lpstr>
      <vt:lpstr>Aims</vt:lpstr>
      <vt:lpstr>Methodology v Research methods</vt:lpstr>
      <vt:lpstr>Methodology v Research methods</vt:lpstr>
      <vt:lpstr>Methodology and Methods</vt:lpstr>
      <vt:lpstr>Planning your research methods</vt:lpstr>
      <vt:lpstr>Planning your research methods</vt:lpstr>
      <vt:lpstr>Methods for collecting data</vt:lpstr>
      <vt:lpstr>Qualitative v Quantitative data</vt:lpstr>
      <vt:lpstr>Qualitative v Quantitative</vt:lpstr>
      <vt:lpstr>Primary v Secondary data</vt:lpstr>
      <vt:lpstr>Primary v Secondary Data</vt:lpstr>
      <vt:lpstr>PowerPoint Presentation</vt:lpstr>
      <vt:lpstr>Descriptive v Experimental Data</vt:lpstr>
      <vt:lpstr>Descriptive v Experimental Data</vt:lpstr>
      <vt:lpstr>Research methods for collecting data</vt:lpstr>
      <vt:lpstr>Methods for analysing data</vt:lpstr>
      <vt:lpstr>Methods for analysing data</vt:lpstr>
      <vt:lpstr>Methods for data analysis</vt:lpstr>
      <vt:lpstr>Mixed Methods Research </vt:lpstr>
      <vt:lpstr>Writing your Methodology Chapter</vt:lpstr>
      <vt:lpstr>What needs to be included</vt:lpstr>
      <vt:lpstr>Introduction</vt:lpstr>
      <vt:lpstr>Research Strategy</vt:lpstr>
      <vt:lpstr>Data Collection</vt:lpstr>
      <vt:lpstr>Data Analysis</vt:lpstr>
      <vt:lpstr>Limitations</vt:lpstr>
      <vt:lpstr>Tips for writing a strong methodology</vt:lpstr>
      <vt:lpstr>   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BSc Professional Investigation 13.10.2021 Induction</dc:title>
  <dc:creator>Alison</dc:creator>
  <cp:lastModifiedBy>Mike Durke</cp:lastModifiedBy>
  <cp:revision>19</cp:revision>
  <dcterms:created xsi:type="dcterms:W3CDTF">2021-10-13T07:56:41Z</dcterms:created>
  <dcterms:modified xsi:type="dcterms:W3CDTF">2024-02-19T13:43:32Z</dcterms:modified>
</cp:coreProperties>
</file>