
<file path=[Content_Types].xml><?xml version="1.0" encoding="utf-8"?>
<Types xmlns="http://schemas.openxmlformats.org/package/2006/content-types">
  <Default Extension="xml" ContentType="application/xml"/>
  <Default Extension="jpeg" ContentType="image/jpeg"/>
  <Default Extension="png" ContentType="image/png"/>
  <Default Extension="gif" ContentType="image/gif"/>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14"/>
  </p:notesMasterIdLst>
  <p:sldIdLst>
    <p:sldId id="263" r:id="rId2"/>
    <p:sldId id="266" r:id="rId3"/>
    <p:sldId id="268" r:id="rId4"/>
    <p:sldId id="269" r:id="rId5"/>
    <p:sldId id="267" r:id="rId6"/>
    <p:sldId id="265" r:id="rId7"/>
    <p:sldId id="256" r:id="rId8"/>
    <p:sldId id="257" r:id="rId9"/>
    <p:sldId id="271" r:id="rId10"/>
    <p:sldId id="260" r:id="rId11"/>
    <p:sldId id="259" r:id="rId12"/>
    <p:sldId id="258" r:id="rId1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orbel" pitchFamily="34" charset="0"/>
        <a:ea typeface="+mn-ea"/>
        <a:cs typeface="Arial" charset="0"/>
      </a:defRPr>
    </a:lvl1pPr>
    <a:lvl2pPr marL="457200" algn="l" rtl="0" fontAlgn="base">
      <a:spcBef>
        <a:spcPct val="0"/>
      </a:spcBef>
      <a:spcAft>
        <a:spcPct val="0"/>
      </a:spcAft>
      <a:defRPr kern="1200">
        <a:solidFill>
          <a:schemeClr val="tx1"/>
        </a:solidFill>
        <a:latin typeface="Corbel" pitchFamily="34" charset="0"/>
        <a:ea typeface="+mn-ea"/>
        <a:cs typeface="Arial" charset="0"/>
      </a:defRPr>
    </a:lvl2pPr>
    <a:lvl3pPr marL="914400" algn="l" rtl="0" fontAlgn="base">
      <a:spcBef>
        <a:spcPct val="0"/>
      </a:spcBef>
      <a:spcAft>
        <a:spcPct val="0"/>
      </a:spcAft>
      <a:defRPr kern="1200">
        <a:solidFill>
          <a:schemeClr val="tx1"/>
        </a:solidFill>
        <a:latin typeface="Corbel" pitchFamily="34" charset="0"/>
        <a:ea typeface="+mn-ea"/>
        <a:cs typeface="Arial" charset="0"/>
      </a:defRPr>
    </a:lvl3pPr>
    <a:lvl4pPr marL="1371600" algn="l" rtl="0" fontAlgn="base">
      <a:spcBef>
        <a:spcPct val="0"/>
      </a:spcBef>
      <a:spcAft>
        <a:spcPct val="0"/>
      </a:spcAft>
      <a:defRPr kern="1200">
        <a:solidFill>
          <a:schemeClr val="tx1"/>
        </a:solidFill>
        <a:latin typeface="Corbel" pitchFamily="34" charset="0"/>
        <a:ea typeface="+mn-ea"/>
        <a:cs typeface="Arial" charset="0"/>
      </a:defRPr>
    </a:lvl4pPr>
    <a:lvl5pPr marL="1828800" algn="l" rtl="0" fontAlgn="base">
      <a:spcBef>
        <a:spcPct val="0"/>
      </a:spcBef>
      <a:spcAft>
        <a:spcPct val="0"/>
      </a:spcAft>
      <a:defRPr kern="1200">
        <a:solidFill>
          <a:schemeClr val="tx1"/>
        </a:solidFill>
        <a:latin typeface="Corbel" pitchFamily="34" charset="0"/>
        <a:ea typeface="+mn-ea"/>
        <a:cs typeface="Arial" charset="0"/>
      </a:defRPr>
    </a:lvl5pPr>
    <a:lvl6pPr marL="2286000" algn="l" defTabSz="914400" rtl="0" eaLnBrk="1" latinLnBrk="0" hangingPunct="1">
      <a:defRPr kern="1200">
        <a:solidFill>
          <a:schemeClr val="tx1"/>
        </a:solidFill>
        <a:latin typeface="Corbel" pitchFamily="34" charset="0"/>
        <a:ea typeface="+mn-ea"/>
        <a:cs typeface="Arial" charset="0"/>
      </a:defRPr>
    </a:lvl6pPr>
    <a:lvl7pPr marL="2743200" algn="l" defTabSz="914400" rtl="0" eaLnBrk="1" latinLnBrk="0" hangingPunct="1">
      <a:defRPr kern="1200">
        <a:solidFill>
          <a:schemeClr val="tx1"/>
        </a:solidFill>
        <a:latin typeface="Corbel" pitchFamily="34" charset="0"/>
        <a:ea typeface="+mn-ea"/>
        <a:cs typeface="Arial" charset="0"/>
      </a:defRPr>
    </a:lvl7pPr>
    <a:lvl8pPr marL="3200400" algn="l" defTabSz="914400" rtl="0" eaLnBrk="1" latinLnBrk="0" hangingPunct="1">
      <a:defRPr kern="1200">
        <a:solidFill>
          <a:schemeClr val="tx1"/>
        </a:solidFill>
        <a:latin typeface="Corbel" pitchFamily="34" charset="0"/>
        <a:ea typeface="+mn-ea"/>
        <a:cs typeface="Arial" charset="0"/>
      </a:defRPr>
    </a:lvl8pPr>
    <a:lvl9pPr marL="3657600" algn="l" defTabSz="914400" rtl="0" eaLnBrk="1" latinLnBrk="0" hangingPunct="1">
      <a:defRPr kern="1200">
        <a:solidFill>
          <a:schemeClr val="tx1"/>
        </a:solidFill>
        <a:latin typeface="Corbel"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77371" autoAdjust="0"/>
  </p:normalViewPr>
  <p:slideViewPr>
    <p:cSldViewPr>
      <p:cViewPr>
        <p:scale>
          <a:sx n="77" d="100"/>
          <a:sy n="77" d="100"/>
        </p:scale>
        <p:origin x="3184" y="63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notesMaster" Target="notesMasters/notesMaster1.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smtClean="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72AB1D35-83F9-47A4-89F8-B940080D27BB}" type="datetimeFigureOut">
              <a:rPr lang="en-GB"/>
              <a:pPr>
                <a:defRPr/>
              </a:pPr>
              <a:t>29/06/2016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smtClean="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DE9871A0-518B-41B6-911E-6E36390881AF}" type="slidenum">
              <a:rPr lang="en-GB"/>
              <a:pPr>
                <a:defRPr/>
              </a:pPr>
              <a:t>‹#›</a:t>
            </a:fld>
            <a:endParaRPr lang="en-GB"/>
          </a:p>
        </p:txBody>
      </p:sp>
    </p:spTree>
    <p:extLst>
      <p:ext uri="{BB962C8B-B14F-4D97-AF65-F5344CB8AC3E}">
        <p14:creationId xmlns:p14="http://schemas.microsoft.com/office/powerpoint/2010/main" val="150380768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DE9871A0-518B-41B6-911E-6E36390881AF}" type="slidenum">
              <a:rPr lang="en-GB" smtClean="0"/>
              <a:pPr>
                <a:defRPr/>
              </a:pPr>
              <a:t>1</a:t>
            </a:fld>
            <a:endParaRPr lang="en-GB"/>
          </a:p>
        </p:txBody>
      </p:sp>
    </p:spTree>
    <p:extLst>
      <p:ext uri="{BB962C8B-B14F-4D97-AF65-F5344CB8AC3E}">
        <p14:creationId xmlns:p14="http://schemas.microsoft.com/office/powerpoint/2010/main" val="1536663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DE9871A0-518B-41B6-911E-6E36390881AF}" type="slidenum">
              <a:rPr lang="en-GB" smtClean="0"/>
              <a:pPr>
                <a:defRPr/>
              </a:pPr>
              <a:t>3</a:t>
            </a:fld>
            <a:endParaRPr lang="en-GB"/>
          </a:p>
        </p:txBody>
      </p:sp>
    </p:spTree>
    <p:extLst>
      <p:ext uri="{BB962C8B-B14F-4D97-AF65-F5344CB8AC3E}">
        <p14:creationId xmlns:p14="http://schemas.microsoft.com/office/powerpoint/2010/main" val="2987746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DE9871A0-518B-41B6-911E-6E36390881AF}" type="slidenum">
              <a:rPr lang="en-GB" smtClean="0"/>
              <a:pPr>
                <a:defRPr/>
              </a:pPr>
              <a:t>4</a:t>
            </a:fld>
            <a:endParaRPr lang="en-GB"/>
          </a:p>
        </p:txBody>
      </p:sp>
    </p:spTree>
    <p:extLst>
      <p:ext uri="{BB962C8B-B14F-4D97-AF65-F5344CB8AC3E}">
        <p14:creationId xmlns:p14="http://schemas.microsoft.com/office/powerpoint/2010/main" val="322432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smtClean="0"/>
              <a:t>Bibliography</a:t>
            </a:r>
          </a:p>
          <a:p>
            <a:pPr>
              <a:spcBef>
                <a:spcPct val="0"/>
              </a:spcBef>
            </a:pPr>
            <a:endParaRPr lang="en-GB" altLang="en-US" dirty="0" smtClean="0"/>
          </a:p>
          <a:p>
            <a:pPr>
              <a:spcBef>
                <a:spcPct val="0"/>
              </a:spcBef>
            </a:pPr>
            <a:r>
              <a:rPr lang="en-GB" altLang="en-US" dirty="0" smtClean="0"/>
              <a:t>Bradley, M. Woodman, P. &amp; Hutchings, P. (2012) The value of management and leadership qualifications. Chartered Management Institute,  London.</a:t>
            </a:r>
          </a:p>
          <a:p>
            <a:pPr>
              <a:spcBef>
                <a:spcPct val="0"/>
              </a:spcBef>
            </a:pPr>
            <a:endParaRPr lang="en-GB" altLang="en-US" dirty="0" smtClean="0"/>
          </a:p>
          <a:p>
            <a:pPr>
              <a:spcBef>
                <a:spcPct val="0"/>
              </a:spcBef>
            </a:pPr>
            <a:r>
              <a:rPr lang="en-GB" altLang="en-US" dirty="0" smtClean="0"/>
              <a:t> </a:t>
            </a:r>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D42BA6F8-30F7-4932-A598-07A8BCF499F9}" type="slidenum">
              <a:rPr lang="en-GB" altLang="en-US">
                <a:latin typeface="Calibri" pitchFamily="34" charset="0"/>
              </a:rPr>
              <a:pPr fontAlgn="base">
                <a:spcBef>
                  <a:spcPct val="0"/>
                </a:spcBef>
                <a:spcAft>
                  <a:spcPct val="0"/>
                </a:spcAft>
              </a:pPr>
              <a:t>7</a:t>
            </a:fld>
            <a:endParaRPr lang="en-GB" altLang="en-US">
              <a:latin typeface="Calibri" pitchFamily="34" charset="0"/>
            </a:endParaRPr>
          </a:p>
        </p:txBody>
      </p:sp>
    </p:spTree>
    <p:extLst>
      <p:ext uri="{BB962C8B-B14F-4D97-AF65-F5344CB8AC3E}">
        <p14:creationId xmlns:p14="http://schemas.microsoft.com/office/powerpoint/2010/main" val="420989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z="900" smtClean="0"/>
              <a:t>Source: Bradley, Woodman and Hutchings 2012</a:t>
            </a:r>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5DBF061A-78F3-4E9B-9CC8-61AC3EC6FD1B}" type="slidenum">
              <a:rPr lang="en-GB" altLang="en-US">
                <a:latin typeface="Calibri" pitchFamily="34" charset="0"/>
              </a:rPr>
              <a:pPr fontAlgn="base">
                <a:spcBef>
                  <a:spcPct val="0"/>
                </a:spcBef>
                <a:spcAft>
                  <a:spcPct val="0"/>
                </a:spcAft>
              </a:pPr>
              <a:t>8</a:t>
            </a:fld>
            <a:endParaRPr lang="en-GB" altLang="en-US">
              <a:latin typeface="Calibri" pitchFamily="34" charset="0"/>
            </a:endParaRPr>
          </a:p>
        </p:txBody>
      </p:sp>
    </p:spTree>
    <p:extLst>
      <p:ext uri="{BB962C8B-B14F-4D97-AF65-F5344CB8AC3E}">
        <p14:creationId xmlns:p14="http://schemas.microsoft.com/office/powerpoint/2010/main" val="17531578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smtClean="0"/>
              <a:t>Increasing confidence - </a:t>
            </a:r>
            <a:r>
              <a:rPr lang="en-GB" altLang="en-US" dirty="0" smtClean="0"/>
              <a:t>is a very important concept in organisational psychology as it is closely linked to “self-efficacy” ,a person’s belief in their ability to succeed in specific situations. People with a high level of self-efficacy will readily undertake challenging activities and will be more motivated to</a:t>
            </a:r>
          </a:p>
          <a:p>
            <a:pPr>
              <a:spcBef>
                <a:spcPct val="0"/>
              </a:spcBef>
            </a:pPr>
            <a:r>
              <a:rPr lang="en-GB" altLang="en-US" dirty="0" smtClean="0"/>
              <a:t>persist in these activities (Wood and Bandura 1989).</a:t>
            </a:r>
          </a:p>
          <a:p>
            <a:pPr>
              <a:spcBef>
                <a:spcPct val="0"/>
              </a:spcBef>
            </a:pPr>
            <a:r>
              <a:rPr lang="en-GB" altLang="en-US" b="1" dirty="0" smtClean="0"/>
              <a:t>Increased </a:t>
            </a:r>
            <a:r>
              <a:rPr lang="en-GB" altLang="en-US" b="1" dirty="0" err="1" smtClean="0"/>
              <a:t>self awareness</a:t>
            </a:r>
            <a:r>
              <a:rPr lang="en-GB" altLang="en-US" b="1" dirty="0" smtClean="0"/>
              <a:t>  -</a:t>
            </a:r>
            <a:r>
              <a:rPr lang="en-GB" altLang="en-US" dirty="0" smtClean="0"/>
              <a:t>MLQs had provided the opportunity to reflect on their behaviour in relation to theory and best practice, and how they may be perceived by others. This was especially pertinent in relation to people management</a:t>
            </a:r>
          </a:p>
          <a:p>
            <a:pPr>
              <a:spcBef>
                <a:spcPct val="0"/>
              </a:spcBef>
            </a:pPr>
            <a:r>
              <a:rPr lang="en-GB" altLang="en-US" b="1" dirty="0" smtClean="0"/>
              <a:t>Increased strategic awareness </a:t>
            </a:r>
            <a:r>
              <a:rPr lang="en-GB" altLang="en-US" dirty="0" smtClean="0"/>
              <a:t>- Numerous participants described how their qualification had helped them to develop a broader outlook on their business, beyond the immediate concerns of their department. This helped them understand their role in the wider organisational context and gave them strategic awareness of the organisation’s aims, hence enhancing their effectiveness.</a:t>
            </a:r>
          </a:p>
          <a:p>
            <a:pPr>
              <a:spcBef>
                <a:spcPct val="0"/>
              </a:spcBef>
            </a:pPr>
            <a:r>
              <a:rPr lang="en-GB" altLang="en-US" b="1" dirty="0" smtClean="0"/>
              <a:t>Enhanced people management skills </a:t>
            </a:r>
            <a:r>
              <a:rPr lang="en-GB" altLang="en-US" dirty="0" smtClean="0"/>
              <a:t>- These enhanced people management skills are evidence of an engaging transformational style of leadership, which is known to not only increase employee engagement and motivation, but has also been shown to enhance team performance (</a:t>
            </a:r>
            <a:r>
              <a:rPr lang="en-GB" altLang="en-US" dirty="0" err="1" smtClean="0"/>
              <a:t>Alimo</a:t>
            </a:r>
            <a:r>
              <a:rPr lang="en-GB" altLang="en-US" dirty="0" smtClean="0"/>
              <a:t>-Metcalfe at al.</a:t>
            </a:r>
          </a:p>
          <a:p>
            <a:pPr>
              <a:spcBef>
                <a:spcPct val="0"/>
              </a:spcBef>
            </a:pPr>
            <a:r>
              <a:rPr lang="en-GB" altLang="en-US" dirty="0" smtClean="0"/>
              <a:t>2008; </a:t>
            </a:r>
            <a:r>
              <a:rPr lang="en-GB" altLang="en-US" dirty="0" err="1" smtClean="0"/>
              <a:t>Alimo</a:t>
            </a:r>
            <a:r>
              <a:rPr lang="en-GB" altLang="en-US" dirty="0" smtClean="0"/>
              <a:t>-Metcalfe and Alban-Metcalfe 2011).</a:t>
            </a:r>
          </a:p>
          <a:p>
            <a:pPr>
              <a:spcBef>
                <a:spcPct val="0"/>
              </a:spcBef>
            </a:pPr>
            <a:r>
              <a:rPr lang="en-GB" altLang="en-US" b="1" dirty="0" smtClean="0"/>
              <a:t>Managing change more effectively </a:t>
            </a:r>
            <a:r>
              <a:rPr lang="en-GB" altLang="en-US" dirty="0" smtClean="0"/>
              <a:t>- MLQ had equipped them to manage change better, a particularly relevant benefit given the prevailing economic conditions. This increased effectiveness was largely attributed to enhanced people management skills, which enabled them to communicate change more positively and in a way that engaged staff rather than de-motivated them </a:t>
            </a:r>
          </a:p>
          <a:p>
            <a:pPr>
              <a:spcBef>
                <a:spcPct val="0"/>
              </a:spcBef>
            </a:pPr>
            <a:r>
              <a:rPr lang="en-GB" altLang="en-US" b="1" dirty="0" smtClean="0"/>
              <a:t>Improved networks </a:t>
            </a:r>
            <a:r>
              <a:rPr lang="en-GB" altLang="en-US" dirty="0" smtClean="0"/>
              <a:t>- Undertaking courses gave participants the opportunity to meet people within the organisation that they would otherwise not have met; they valued the opportunity to build relationships with their colleagues and have a wider network of “friends” internally to call on when needed.</a:t>
            </a:r>
          </a:p>
          <a:p>
            <a:pPr>
              <a:spcBef>
                <a:spcPct val="0"/>
              </a:spcBef>
            </a:pPr>
            <a:endParaRPr lang="en-GB" altLang="en-US" dirty="0" smtClean="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94E931E9-F55E-4B23-82DE-5C36C1047B2B}" type="slidenum">
              <a:rPr lang="en-GB" altLang="en-US">
                <a:latin typeface="Calibri" pitchFamily="34" charset="0"/>
              </a:rPr>
              <a:pPr fontAlgn="base">
                <a:spcBef>
                  <a:spcPct val="0"/>
                </a:spcBef>
                <a:spcAft>
                  <a:spcPct val="0"/>
                </a:spcAft>
              </a:pPr>
              <a:t>12</a:t>
            </a:fld>
            <a:endParaRPr lang="en-GB" altLang="en-US">
              <a:latin typeface="Calibri" pitchFamily="34" charset="0"/>
            </a:endParaRPr>
          </a:p>
        </p:txBody>
      </p:sp>
    </p:spTree>
    <p:extLst>
      <p:ext uri="{BB962C8B-B14F-4D97-AF65-F5344CB8AC3E}">
        <p14:creationId xmlns:p14="http://schemas.microsoft.com/office/powerpoint/2010/main" val="18489363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pPr>
              <a:defRPr/>
            </a:pPr>
            <a:fld id="{4908F19B-3057-4558-A76C-5E092891AD71}" type="datetimeFigureOut">
              <a:rPr lang="en-GB" smtClean="0"/>
              <a:pPr>
                <a:defRPr/>
              </a:pPr>
              <a:t>29/06/2016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BE2BC3E-5565-4413-B352-D2D12C8853C2}" type="slidenum">
              <a:rPr lang="en-GB" smtClean="0"/>
              <a:pPr>
                <a:defRPr/>
              </a:pPr>
              <a:t>‹#›</a:t>
            </a:fld>
            <a:endParaRPr lang="en-GB"/>
          </a:p>
        </p:txBody>
      </p:sp>
    </p:spTree>
    <p:extLst>
      <p:ext uri="{BB962C8B-B14F-4D97-AF65-F5344CB8AC3E}">
        <p14:creationId xmlns:p14="http://schemas.microsoft.com/office/powerpoint/2010/main" val="492851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C2D68B7E-024B-4F75-ACB5-27525B99FA66}" type="datetimeFigureOut">
              <a:rPr lang="en-GB" smtClean="0"/>
              <a:pPr>
                <a:defRPr/>
              </a:pPr>
              <a:t>29/06/2016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C79AA6D-10F2-4C30-849F-BCCCB9BA83A6}" type="slidenum">
              <a:rPr lang="en-GB" smtClean="0"/>
              <a:pPr>
                <a:defRPr/>
              </a:pPr>
              <a:t>‹#›</a:t>
            </a:fld>
            <a:endParaRPr lang="en-GB"/>
          </a:p>
        </p:txBody>
      </p:sp>
    </p:spTree>
    <p:extLst>
      <p:ext uri="{BB962C8B-B14F-4D97-AF65-F5344CB8AC3E}">
        <p14:creationId xmlns:p14="http://schemas.microsoft.com/office/powerpoint/2010/main" val="2373037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1D0F14D8-47EA-4D4F-A9A2-AD80C0250A83}" type="datetimeFigureOut">
              <a:rPr lang="en-GB" smtClean="0"/>
              <a:pPr>
                <a:defRPr/>
              </a:pPr>
              <a:t>29/06/2016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8AE2928-7436-4DE7-9B7C-C940EF7842F8}" type="slidenum">
              <a:rPr lang="en-GB" smtClean="0"/>
              <a:pPr>
                <a:defRPr/>
              </a:pPr>
              <a:t>‹#›</a:t>
            </a:fld>
            <a:endParaRPr lang="en-GB"/>
          </a:p>
        </p:txBody>
      </p:sp>
    </p:spTree>
    <p:extLst>
      <p:ext uri="{BB962C8B-B14F-4D97-AF65-F5344CB8AC3E}">
        <p14:creationId xmlns:p14="http://schemas.microsoft.com/office/powerpoint/2010/main" val="32950059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fld id="{AE47057F-DC6D-4814-8E2A-AE2C9024A933}" type="datetimeFigureOut">
              <a:rPr lang="en-GB" smtClean="0"/>
              <a:pPr>
                <a:defRPr/>
              </a:pPr>
              <a:t>29/06/2016</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B321168-5FDE-4571-8779-84AEBAC86911}" type="slidenum">
              <a:rPr lang="en-GB" smtClean="0"/>
              <a:pPr>
                <a:defRPr/>
              </a:pPr>
              <a:t>‹#›</a:t>
            </a:fld>
            <a:endParaRPr lang="en-GB"/>
          </a:p>
        </p:txBody>
      </p:sp>
    </p:spTree>
    <p:extLst>
      <p:ext uri="{BB962C8B-B14F-4D97-AF65-F5344CB8AC3E}">
        <p14:creationId xmlns:p14="http://schemas.microsoft.com/office/powerpoint/2010/main" val="805971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fld id="{994EB3B7-11E8-4B0F-8360-0C697E1E7979}" type="datetimeFigureOut">
              <a:rPr lang="en-GB" smtClean="0"/>
              <a:pPr>
                <a:defRPr/>
              </a:pPr>
              <a:t>29/06/2016</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B83AAC6C-F47F-4E08-883B-073273FD972E}" type="slidenum">
              <a:rPr lang="en-GB" smtClean="0"/>
              <a:pPr>
                <a:defRPr/>
              </a:pPr>
              <a:t>‹#›</a:t>
            </a:fld>
            <a:endParaRPr lang="en-GB"/>
          </a:p>
        </p:txBody>
      </p:sp>
    </p:spTree>
    <p:extLst>
      <p:ext uri="{BB962C8B-B14F-4D97-AF65-F5344CB8AC3E}">
        <p14:creationId xmlns:p14="http://schemas.microsoft.com/office/powerpoint/2010/main" val="3051529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fld id="{E082E962-E3A5-4203-BA6E-664669C01FE6}" type="datetimeFigureOut">
              <a:rPr lang="en-GB" smtClean="0"/>
              <a:pPr>
                <a:defRPr/>
              </a:pPr>
              <a:t>29/06/2016</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C92F3D88-C136-4943-AB93-F9B82A4B7E8D}" type="slidenum">
              <a:rPr lang="en-GB" smtClean="0"/>
              <a:pPr>
                <a:defRPr/>
              </a:pPr>
              <a:t>‹#›</a:t>
            </a:fld>
            <a:endParaRPr lang="en-GB"/>
          </a:p>
        </p:txBody>
      </p:sp>
    </p:spTree>
    <p:extLst>
      <p:ext uri="{BB962C8B-B14F-4D97-AF65-F5344CB8AC3E}">
        <p14:creationId xmlns:p14="http://schemas.microsoft.com/office/powerpoint/2010/main" val="4028955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07D5D9C-D303-48E9-A406-AD8D549A55B0}" type="datetimeFigureOut">
              <a:rPr lang="en-GB" smtClean="0"/>
              <a:pPr>
                <a:defRPr/>
              </a:pPr>
              <a:t>29/06/2016</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4550ACF8-0D57-4422-928A-D83F0C35007D}" type="slidenum">
              <a:rPr lang="en-GB" smtClean="0"/>
              <a:pPr>
                <a:defRPr/>
              </a:pPr>
              <a:t>‹#›</a:t>
            </a:fld>
            <a:endParaRPr lang="en-GB"/>
          </a:p>
        </p:txBody>
      </p:sp>
    </p:spTree>
    <p:extLst>
      <p:ext uri="{BB962C8B-B14F-4D97-AF65-F5344CB8AC3E}">
        <p14:creationId xmlns:p14="http://schemas.microsoft.com/office/powerpoint/2010/main" val="2845891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F492F42C-2FEE-4550-9A1E-D24F040C5199}" type="datetimeFigureOut">
              <a:rPr lang="en-GB" smtClean="0"/>
              <a:pPr>
                <a:defRPr/>
              </a:pPr>
              <a:t>29/06/2016</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560FA4FB-F0EF-4BBC-B462-550A9900853F}" type="slidenum">
              <a:rPr lang="en-GB" smtClean="0"/>
              <a:pPr>
                <a:defRPr/>
              </a:pPr>
              <a:t>‹#›</a:t>
            </a:fld>
            <a:endParaRPr lang="en-GB"/>
          </a:p>
        </p:txBody>
      </p:sp>
    </p:spTree>
    <p:extLst>
      <p:ext uri="{BB962C8B-B14F-4D97-AF65-F5344CB8AC3E}">
        <p14:creationId xmlns:p14="http://schemas.microsoft.com/office/powerpoint/2010/main" val="2229244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062543EF-A6BB-4D57-9863-5C178E5F39AC}" type="datetimeFigureOut">
              <a:rPr lang="en-GB" smtClean="0"/>
              <a:pPr>
                <a:defRPr/>
              </a:pPr>
              <a:t>29/06/2016</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25DBA12-0AD4-492B-856F-731F28A52AAC}" type="slidenum">
              <a:rPr lang="en-GB" smtClean="0"/>
              <a:pPr>
                <a:defRPr/>
              </a:pPr>
              <a:t>‹#›</a:t>
            </a:fld>
            <a:endParaRPr lang="en-GB"/>
          </a:p>
        </p:txBody>
      </p:sp>
    </p:spTree>
    <p:extLst>
      <p:ext uri="{BB962C8B-B14F-4D97-AF65-F5344CB8AC3E}">
        <p14:creationId xmlns:p14="http://schemas.microsoft.com/office/powerpoint/2010/main" val="273213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0B6CB8B6-FC8B-44F5-B7DA-77C3EE65952D}" type="datetimeFigureOut">
              <a:rPr lang="en-GB" smtClean="0"/>
              <a:pPr>
                <a:defRPr/>
              </a:pPr>
              <a:t>29/06/2016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0B593BF-135C-40B2-94FD-6397498AD301}" type="slidenum">
              <a:rPr lang="en-GB" smtClean="0"/>
              <a:pPr>
                <a:defRPr/>
              </a:pPr>
              <a:t>‹#›</a:t>
            </a:fld>
            <a:endParaRPr lang="en-GB"/>
          </a:p>
        </p:txBody>
      </p:sp>
    </p:spTree>
    <p:extLst>
      <p:ext uri="{BB962C8B-B14F-4D97-AF65-F5344CB8AC3E}">
        <p14:creationId xmlns:p14="http://schemas.microsoft.com/office/powerpoint/2010/main" val="1182069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B55D429C-C447-4ED0-B910-CF229D280D0B}" type="datetimeFigureOut">
              <a:rPr lang="en-GB" smtClean="0"/>
              <a:pPr>
                <a:defRPr/>
              </a:pPr>
              <a:t>29/06/2016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59C7178-6626-4808-AC81-83ED1E5169DC}" type="slidenum">
              <a:rPr lang="en-GB" smtClean="0"/>
              <a:pPr>
                <a:defRPr/>
              </a:pPr>
              <a:t>‹#›</a:t>
            </a:fld>
            <a:endParaRPr lang="en-GB"/>
          </a:p>
        </p:txBody>
      </p:sp>
    </p:spTree>
    <p:extLst>
      <p:ext uri="{BB962C8B-B14F-4D97-AF65-F5344CB8AC3E}">
        <p14:creationId xmlns:p14="http://schemas.microsoft.com/office/powerpoint/2010/main" val="206836310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A3462AFA-8D6E-4A06-BE3F-4FC0C7261DC6}" type="datetimeFigureOut">
              <a:rPr lang="en-GB" smtClean="0"/>
              <a:pPr>
                <a:defRPr/>
              </a:pPr>
              <a:t>29/06/2016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9FAAB697-3407-4B2C-B195-CD78B8E487A8}" type="slidenum">
              <a:rPr lang="en-GB" smtClean="0"/>
              <a:pPr>
                <a:defRPr/>
              </a:pPr>
              <a:t>‹#›</a:t>
            </a:fld>
            <a:endParaRPr lang="en-GB"/>
          </a:p>
        </p:txBody>
      </p:sp>
    </p:spTree>
    <p:extLst>
      <p:ext uri="{BB962C8B-B14F-4D97-AF65-F5344CB8AC3E}">
        <p14:creationId xmlns:p14="http://schemas.microsoft.com/office/powerpoint/2010/main" val="3782828010"/>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gif"/><Relationship Id="rId3"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 Id="rId3"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1.png"/><Relationship Id="rId1" Type="http://schemas.openxmlformats.org/officeDocument/2006/relationships/slideLayout" Target="../slideLayouts/slideLayout6.xml"/><Relationship Id="rId2"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1.png"/><Relationship Id="rId1" Type="http://schemas.openxmlformats.org/officeDocument/2006/relationships/slideLayout" Target="../slideLayouts/slideLayout6.xml"/><Relationship Id="rId2"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1.png"/><Relationship Id="rId1" Type="http://schemas.openxmlformats.org/officeDocument/2006/relationships/slideLayout" Target="../slideLayouts/slideLayout6.xml"/><Relationship Id="rId2" Type="http://schemas.openxmlformats.org/officeDocument/2006/relationships/image" Target="../media/image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EMPL5002 </a:t>
            </a:r>
            <a:br>
              <a:rPr lang="en-GB" dirty="0" smtClean="0"/>
            </a:br>
            <a:r>
              <a:rPr lang="en-GB" dirty="0" smtClean="0"/>
              <a:t>Developing relationships and workplace achievement</a:t>
            </a:r>
            <a:endParaRPr lang="en-GB" dirty="0"/>
          </a:p>
        </p:txBody>
      </p:sp>
      <p:sp>
        <p:nvSpPr>
          <p:cNvPr id="3" name="Subtitle 2"/>
          <p:cNvSpPr>
            <a:spLocks noGrp="1"/>
          </p:cNvSpPr>
          <p:nvPr>
            <p:ph type="subTitle" idx="1"/>
          </p:nvPr>
        </p:nvSpPr>
        <p:spPr/>
        <p:txBody>
          <a:bodyPr/>
          <a:lstStyle/>
          <a:p>
            <a:r>
              <a:rPr lang="en-GB" dirty="0" smtClean="0"/>
              <a:t>Workshop</a:t>
            </a:r>
            <a:endParaRPr lang="en-GB" dirty="0"/>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237021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of the module</a:t>
            </a:r>
            <a:endParaRPr lang="en-GB" dirty="0"/>
          </a:p>
        </p:txBody>
      </p:sp>
      <p:sp>
        <p:nvSpPr>
          <p:cNvPr id="3" name="Content Placeholder 2"/>
          <p:cNvSpPr>
            <a:spLocks noGrp="1"/>
          </p:cNvSpPr>
          <p:nvPr>
            <p:ph idx="1"/>
          </p:nvPr>
        </p:nvSpPr>
        <p:spPr/>
        <p:txBody>
          <a:bodyPr/>
          <a:lstStyle/>
          <a:p>
            <a:r>
              <a:rPr lang="en-GB" dirty="0" smtClean="0"/>
              <a:t>To develop strategies for the personal and career development of individuals</a:t>
            </a:r>
            <a:endParaRPr lang="en-GB"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360290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objectives</a:t>
            </a:r>
            <a:endParaRPr lang="en-GB" dirty="0"/>
          </a:p>
        </p:txBody>
      </p:sp>
      <p:sp>
        <p:nvSpPr>
          <p:cNvPr id="3" name="Text Placeholder 2"/>
          <p:cNvSpPr>
            <a:spLocks noGrp="1"/>
          </p:cNvSpPr>
          <p:nvPr>
            <p:ph type="body" idx="1"/>
          </p:nvPr>
        </p:nvSpPr>
        <p:spPr>
          <a:xfrm>
            <a:off x="457200" y="1535113"/>
            <a:ext cx="8219256" cy="639762"/>
          </a:xfrm>
        </p:spPr>
        <p:txBody>
          <a:bodyPr/>
          <a:lstStyle/>
          <a:p>
            <a:r>
              <a:rPr lang="en-GB" dirty="0" smtClean="0"/>
              <a:t>At the end of the module the learner will be able to:</a:t>
            </a:r>
            <a:endParaRPr lang="en-GB" dirty="0"/>
          </a:p>
        </p:txBody>
      </p:sp>
      <p:sp>
        <p:nvSpPr>
          <p:cNvPr id="4" name="Content Placeholder 3"/>
          <p:cNvSpPr>
            <a:spLocks noGrp="1"/>
          </p:cNvSpPr>
          <p:nvPr>
            <p:ph sz="half" idx="2"/>
          </p:nvPr>
        </p:nvSpPr>
        <p:spPr>
          <a:xfrm>
            <a:off x="457200" y="2174875"/>
            <a:ext cx="8219256" cy="3951288"/>
          </a:xfrm>
        </p:spPr>
        <p:txBody>
          <a:bodyPr/>
          <a:lstStyle/>
          <a:p>
            <a:r>
              <a:rPr lang="en-GB" dirty="0" smtClean="0"/>
              <a:t>Critically assess the potential benefits to the organisation of developing individuals in the workplace</a:t>
            </a:r>
          </a:p>
          <a:p>
            <a:r>
              <a:rPr lang="en-GB" dirty="0" smtClean="0"/>
              <a:t>Manage the individual's expectations in respect of personal development</a:t>
            </a:r>
          </a:p>
          <a:p>
            <a:r>
              <a:rPr lang="en-GB" dirty="0" smtClean="0"/>
              <a:t>Critically evaluate  development vehicles available to an organisation appropriate to the development needs of the individual</a:t>
            </a:r>
          </a:p>
          <a:p>
            <a:r>
              <a:rPr lang="en-GB" dirty="0" smtClean="0"/>
              <a:t>General a detailed plan to meet the development  needs of the individual in the workplace </a:t>
            </a:r>
            <a:endParaRPr lang="en-GB" dirty="0"/>
          </a:p>
        </p:txBody>
      </p:sp>
      <p:pic>
        <p:nvPicPr>
          <p:cNvPr id="7"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2944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Assessment Criteria EMPL5002</a:t>
            </a:r>
            <a:endParaRPr lang="en-US" dirty="0"/>
          </a:p>
        </p:txBody>
      </p:sp>
      <p:sp>
        <p:nvSpPr>
          <p:cNvPr id="3" name="Content Placeholder 2"/>
          <p:cNvSpPr>
            <a:spLocks noGrp="1"/>
          </p:cNvSpPr>
          <p:nvPr>
            <p:ph idx="1"/>
          </p:nvPr>
        </p:nvSpPr>
        <p:spPr/>
        <p:txBody>
          <a:bodyPr>
            <a:normAutofit fontScale="70000" lnSpcReduction="20000"/>
          </a:bodyPr>
          <a:lstStyle/>
          <a:p>
            <a:r>
              <a:rPr lang="en-US" dirty="0"/>
              <a:t>Critically assess the </a:t>
            </a:r>
            <a:r>
              <a:rPr lang="en-US" dirty="0" smtClean="0"/>
              <a:t>potential benefits </a:t>
            </a:r>
            <a:r>
              <a:rPr lang="en-US" dirty="0"/>
              <a:t>to the organisation </a:t>
            </a:r>
            <a:r>
              <a:rPr lang="en-US" dirty="0" smtClean="0"/>
              <a:t>and the </a:t>
            </a:r>
            <a:r>
              <a:rPr lang="en-US" dirty="0"/>
              <a:t>individual of </a:t>
            </a:r>
            <a:r>
              <a:rPr lang="en-US" dirty="0" smtClean="0"/>
              <a:t>personally developing </a:t>
            </a:r>
            <a:r>
              <a:rPr lang="en-US" dirty="0"/>
              <a:t>individuals in </a:t>
            </a:r>
            <a:r>
              <a:rPr lang="en-US" dirty="0" smtClean="0"/>
              <a:t>the workplace</a:t>
            </a:r>
            <a:r>
              <a:rPr lang="en-US" dirty="0"/>
              <a:t>. </a:t>
            </a:r>
            <a:r>
              <a:rPr lang="en-US" b="1" dirty="0"/>
              <a:t>30</a:t>
            </a:r>
            <a:r>
              <a:rPr lang="en-US" b="1" dirty="0" smtClean="0"/>
              <a:t>%</a:t>
            </a:r>
          </a:p>
          <a:p>
            <a:r>
              <a:rPr lang="en-US" dirty="0"/>
              <a:t>Critically evaluate </a:t>
            </a:r>
            <a:r>
              <a:rPr lang="en-US" dirty="0" smtClean="0"/>
              <a:t>development vehicles </a:t>
            </a:r>
            <a:r>
              <a:rPr lang="en-US" dirty="0"/>
              <a:t>available to </a:t>
            </a:r>
            <a:r>
              <a:rPr lang="en-US" dirty="0" smtClean="0"/>
              <a:t>an organisation </a:t>
            </a:r>
            <a:r>
              <a:rPr lang="en-US" dirty="0"/>
              <a:t>appropriate to </a:t>
            </a:r>
            <a:r>
              <a:rPr lang="en-US" dirty="0" smtClean="0"/>
              <a:t>the development </a:t>
            </a:r>
            <a:r>
              <a:rPr lang="en-US" dirty="0"/>
              <a:t>needs of </a:t>
            </a:r>
            <a:r>
              <a:rPr lang="en-US" dirty="0" smtClean="0"/>
              <a:t>the individual.              </a:t>
            </a:r>
            <a:r>
              <a:rPr lang="en-US" b="1" dirty="0" smtClean="0"/>
              <a:t>30%</a:t>
            </a:r>
          </a:p>
          <a:p>
            <a:r>
              <a:rPr lang="en-US" dirty="0"/>
              <a:t>Develop a plan to meet </a:t>
            </a:r>
            <a:r>
              <a:rPr lang="en-US" dirty="0" smtClean="0"/>
              <a:t>the identified </a:t>
            </a:r>
            <a:r>
              <a:rPr lang="en-US" dirty="0"/>
              <a:t>development </a:t>
            </a:r>
            <a:r>
              <a:rPr lang="en-US" dirty="0" smtClean="0"/>
              <a:t>needs and </a:t>
            </a:r>
            <a:r>
              <a:rPr lang="en-US" dirty="0"/>
              <a:t>expectations of an </a:t>
            </a:r>
            <a:r>
              <a:rPr lang="en-US" dirty="0" smtClean="0"/>
              <a:t>individual                                                               </a:t>
            </a:r>
            <a:r>
              <a:rPr lang="en-US" b="1" dirty="0" smtClean="0"/>
              <a:t>20%</a:t>
            </a:r>
            <a:endParaRPr lang="en-US" b="1" dirty="0"/>
          </a:p>
          <a:p>
            <a:r>
              <a:rPr lang="en-US" dirty="0"/>
              <a:t>Evidence of wide reading </a:t>
            </a:r>
            <a:r>
              <a:rPr lang="en-US" dirty="0" smtClean="0"/>
              <a:t>and research</a:t>
            </a:r>
            <a:r>
              <a:rPr lang="en-US" dirty="0"/>
              <a:t>, </a:t>
            </a:r>
            <a:r>
              <a:rPr lang="en-US" dirty="0" smtClean="0"/>
              <a:t>encompassing application </a:t>
            </a:r>
            <a:r>
              <a:rPr lang="en-US" dirty="0"/>
              <a:t>of relevant </a:t>
            </a:r>
            <a:r>
              <a:rPr lang="en-US" dirty="0" smtClean="0"/>
              <a:t>academic theories </a:t>
            </a:r>
            <a:r>
              <a:rPr lang="en-US" dirty="0"/>
              <a:t>and models </a:t>
            </a:r>
            <a:r>
              <a:rPr lang="en-US" dirty="0" smtClean="0"/>
              <a:t>                                           </a:t>
            </a:r>
            <a:r>
              <a:rPr lang="en-US" b="1" dirty="0" smtClean="0"/>
              <a:t>10%</a:t>
            </a:r>
          </a:p>
          <a:p>
            <a:r>
              <a:rPr lang="en-US" dirty="0"/>
              <a:t>Citation/ referencing, </a:t>
            </a:r>
            <a:r>
              <a:rPr lang="en-US" dirty="0" smtClean="0"/>
              <a:t>report structure</a:t>
            </a:r>
            <a:r>
              <a:rPr lang="en-US" dirty="0"/>
              <a:t>, syntax, grammar </a:t>
            </a:r>
            <a:r>
              <a:rPr lang="en-US" dirty="0" smtClean="0"/>
              <a:t>and punctuation                                                                                            </a:t>
            </a:r>
            <a:r>
              <a:rPr lang="en-US" b="1" dirty="0"/>
              <a:t>10%</a:t>
            </a:r>
          </a:p>
          <a:p>
            <a:endParaRPr lang="en-US" dirty="0"/>
          </a:p>
          <a:p>
            <a:endParaRPr lang="en-US" dirty="0"/>
          </a:p>
          <a:p>
            <a:endParaRPr lang="en-US" dirty="0"/>
          </a:p>
          <a:p>
            <a:endParaRPr lang="en-US" dirty="0"/>
          </a:p>
        </p:txBody>
      </p:sp>
      <p:pic>
        <p:nvPicPr>
          <p:cNvPr id="5" name="Picture 4" descr=":::::::Desktop:In progress desktop:TRINITY SAINT DAVID:logo:TSD_logo2010.jpg"/>
          <p:cNvPicPr/>
          <p:nvPr/>
        </p:nvPicPr>
        <p:blipFill>
          <a:blip r:embed="rId3">
            <a:extLst>
              <a:ext uri="{28A0092B-C50C-407E-A947-70E740481C1C}">
                <a14:useLocalDpi xmlns:a14="http://schemas.microsoft.com/office/drawing/2010/main" val="0"/>
              </a:ext>
            </a:extLst>
          </a:blip>
          <a:srcRect/>
          <a:stretch>
            <a:fillRect/>
          </a:stretch>
        </p:blipFill>
        <p:spPr bwMode="auto">
          <a:xfrm>
            <a:off x="7589400" y="857250"/>
            <a:ext cx="1464469" cy="477203"/>
          </a:xfrm>
          <a:prstGeom prst="rect">
            <a:avLst/>
          </a:prstGeom>
          <a:noFill/>
          <a:ln>
            <a:noFill/>
          </a:ln>
        </p:spPr>
      </p:pic>
    </p:spTree>
    <p:extLst>
      <p:ext uri="{BB962C8B-B14F-4D97-AF65-F5344CB8AC3E}">
        <p14:creationId xmlns:p14="http://schemas.microsoft.com/office/powerpoint/2010/main" val="752139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66755"/>
            <a:ext cx="8229600" cy="1143000"/>
          </a:xfrm>
        </p:spPr>
        <p:txBody>
          <a:bodyPr>
            <a:normAutofit fontScale="90000"/>
          </a:bodyPr>
          <a:lstStyle/>
          <a:p>
            <a:r>
              <a:rPr lang="en-GB" dirty="0" smtClean="0"/>
              <a:t>Aligning people development with business strategy</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7254" y="1679235"/>
            <a:ext cx="8135185" cy="4486069"/>
          </a:xfrm>
        </p:spPr>
      </p:pic>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603732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23528" y="1756805"/>
            <a:ext cx="8280920" cy="4447341"/>
          </a:xfrm>
        </p:spPr>
      </p:pic>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099330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2996952"/>
            <a:ext cx="8077200" cy="1673352"/>
          </a:xfrm>
        </p:spPr>
        <p:txBody>
          <a:bodyPr>
            <a:normAutofit fontScale="90000"/>
          </a:bodyPr>
          <a:lstStyle/>
          <a:p>
            <a:pPr algn="ctr" fontAlgn="auto">
              <a:spcAft>
                <a:spcPts val="0"/>
              </a:spcAft>
              <a:defRPr/>
            </a:pPr>
            <a:r>
              <a:rPr lang="en-GB" dirty="0" smtClean="0"/>
              <a:t>The value of </a:t>
            </a:r>
            <a:br>
              <a:rPr lang="en-GB" dirty="0" smtClean="0"/>
            </a:br>
            <a:r>
              <a:rPr lang="en-GB" sz="5300" dirty="0" smtClean="0"/>
              <a:t>“Skills for the Workplace” </a:t>
            </a:r>
            <a:r>
              <a:rPr lang="en-GB" dirty="0" smtClean="0"/>
              <a:t/>
            </a:r>
            <a:br>
              <a:rPr lang="en-GB" dirty="0" smtClean="0"/>
            </a:br>
            <a:r>
              <a:rPr lang="en-GB" dirty="0" smtClean="0"/>
              <a:t>qualifications</a:t>
            </a:r>
            <a:endParaRPr lang="en-GB" dirty="0"/>
          </a:p>
        </p:txBody>
      </p:sp>
      <p:sp>
        <p:nvSpPr>
          <p:cNvPr id="3" name="TextBox 2"/>
          <p:cNvSpPr txBox="1"/>
          <p:nvPr/>
        </p:nvSpPr>
        <p:spPr>
          <a:xfrm>
            <a:off x="4067944" y="5589240"/>
            <a:ext cx="4752528" cy="369332"/>
          </a:xfrm>
          <a:prstGeom prst="rect">
            <a:avLst/>
          </a:prstGeom>
          <a:noFill/>
        </p:spPr>
        <p:txBody>
          <a:bodyPr wrap="square" rtlCol="0">
            <a:spAutoFit/>
          </a:bodyPr>
          <a:lstStyle/>
          <a:p>
            <a:r>
              <a:rPr lang="en-GB" dirty="0" smtClean="0"/>
              <a:t>Bradley, M. Woodman, P. &amp; Hutchings, P. (2012) </a:t>
            </a:r>
            <a:endParaRPr lang="en-GB" dirty="0"/>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764704"/>
            <a:ext cx="8229600" cy="1143000"/>
          </a:xfrm>
        </p:spPr>
        <p:txBody>
          <a:bodyPr>
            <a:normAutofit fontScale="90000"/>
          </a:bodyPr>
          <a:lstStyle/>
          <a:p>
            <a:pPr fontAlgn="auto">
              <a:spcAft>
                <a:spcPts val="0"/>
              </a:spcAft>
              <a:defRPr/>
            </a:pPr>
            <a:r>
              <a:rPr lang="en-GB" dirty="0" smtClean="0"/>
              <a:t>Why qualifications have become more important, by sector</a:t>
            </a:r>
            <a:endParaRPr lang="en-GB" dirty="0"/>
          </a:p>
        </p:txBody>
      </p:sp>
      <p:sp>
        <p:nvSpPr>
          <p:cNvPr id="10243" name="TextBox 2"/>
          <p:cNvSpPr txBox="1">
            <a:spLocks noChangeArrowheads="1"/>
          </p:cNvSpPr>
          <p:nvPr/>
        </p:nvSpPr>
        <p:spPr bwMode="auto">
          <a:xfrm>
            <a:off x="3563938" y="6381750"/>
            <a:ext cx="48958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r>
              <a:rPr lang="en-GB" altLang="en-US"/>
              <a:t>Source: Bradley, Woodman and Hutchings 2012</a:t>
            </a:r>
          </a:p>
        </p:txBody>
      </p:sp>
      <p:pic>
        <p:nvPicPr>
          <p:cNvPr id="1024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514" y="2266668"/>
            <a:ext cx="6818782" cy="41150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Benefits of people development</a:t>
            </a:r>
            <a:endParaRPr lang="en-US" dirty="0"/>
          </a:p>
        </p:txBody>
      </p:sp>
      <p:sp>
        <p:nvSpPr>
          <p:cNvPr id="3" name="Content Placeholder 2"/>
          <p:cNvSpPr>
            <a:spLocks noGrp="1"/>
          </p:cNvSpPr>
          <p:nvPr>
            <p:ph idx="1"/>
          </p:nvPr>
        </p:nvSpPr>
        <p:spPr/>
        <p:txBody>
          <a:bodyPr/>
          <a:lstStyle/>
          <a:p>
            <a:r>
              <a:rPr lang="en-US" dirty="0" smtClean="0"/>
              <a:t>What are the benefits for individual’s who undertake personal development?</a:t>
            </a:r>
          </a:p>
          <a:p>
            <a:r>
              <a:rPr lang="en-US" dirty="0" smtClean="0"/>
              <a:t>What are the benefits for organisations who develop their workforce?</a:t>
            </a:r>
            <a:endParaRPr lang="en-US"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635248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Learners reasons for study</a:t>
            </a:r>
            <a:endParaRPr lang="en-GB" dirty="0"/>
          </a:p>
        </p:txBody>
      </p:sp>
      <p:pic>
        <p:nvPicPr>
          <p:cNvPr id="1126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6638" y="1484313"/>
            <a:ext cx="7102475" cy="4897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6100" y="6364288"/>
            <a:ext cx="4949825" cy="493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a:t>Value of qualifications </a:t>
            </a:r>
            <a:r>
              <a:rPr lang="en-GB" dirty="0" smtClean="0"/>
              <a:t>from an employer </a:t>
            </a:r>
            <a:r>
              <a:rPr lang="en-GB" dirty="0"/>
              <a:t>perspective</a:t>
            </a:r>
          </a:p>
        </p:txBody>
      </p:sp>
      <p:pic>
        <p:nvPicPr>
          <p:cNvPr id="1229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2565400"/>
            <a:ext cx="8205787" cy="1223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4175" y="6364288"/>
            <a:ext cx="4949825" cy="493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92696"/>
            <a:ext cx="9036496" cy="1252728"/>
          </a:xfrm>
        </p:spPr>
        <p:txBody>
          <a:bodyPr>
            <a:noAutofit/>
          </a:bodyPr>
          <a:lstStyle/>
          <a:p>
            <a:pPr algn="l" fontAlgn="auto">
              <a:spcAft>
                <a:spcPts val="0"/>
              </a:spcAft>
              <a:defRPr/>
            </a:pPr>
            <a:r>
              <a:rPr lang="en-GB" sz="4000" dirty="0" smtClean="0"/>
              <a:t>Impact of management qualifications on work based skills, knowledge &amp; behaviours</a:t>
            </a:r>
            <a:endParaRPr lang="en-GB" sz="4000" dirty="0"/>
          </a:p>
        </p:txBody>
      </p:sp>
      <p:sp>
        <p:nvSpPr>
          <p:cNvPr id="13315" name="Content Placeholder 2"/>
          <p:cNvSpPr>
            <a:spLocks noGrp="1"/>
          </p:cNvSpPr>
          <p:nvPr>
            <p:ph idx="1"/>
          </p:nvPr>
        </p:nvSpPr>
        <p:spPr>
          <a:xfrm>
            <a:off x="467544" y="2420888"/>
            <a:ext cx="8229600" cy="4176613"/>
          </a:xfrm>
        </p:spPr>
        <p:txBody>
          <a:bodyPr/>
          <a:lstStyle/>
          <a:p>
            <a:r>
              <a:rPr lang="en-GB" altLang="en-US" dirty="0" smtClean="0"/>
              <a:t>Increased confidence</a:t>
            </a:r>
          </a:p>
          <a:p>
            <a:r>
              <a:rPr lang="en-GB" altLang="en-US" dirty="0" smtClean="0"/>
              <a:t>Increased self-awareness</a:t>
            </a:r>
          </a:p>
          <a:p>
            <a:r>
              <a:rPr lang="en-GB" altLang="en-US" dirty="0" smtClean="0"/>
              <a:t>Increased strategic awareness</a:t>
            </a:r>
          </a:p>
          <a:p>
            <a:r>
              <a:rPr lang="en-GB" altLang="en-US" dirty="0" smtClean="0"/>
              <a:t>Enhanced people management skills</a:t>
            </a:r>
          </a:p>
          <a:p>
            <a:r>
              <a:rPr lang="en-GB" altLang="en-US" dirty="0" smtClean="0"/>
              <a:t>Managing change more effectively</a:t>
            </a:r>
          </a:p>
          <a:p>
            <a:r>
              <a:rPr lang="en-GB" altLang="en-US" dirty="0" smtClean="0"/>
              <a:t>Improved networks</a:t>
            </a:r>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791</TotalTime>
  <Words>644</Words>
  <Application>Microsoft Macintosh PowerPoint</Application>
  <PresentationFormat>On-screen Show (4:3)</PresentationFormat>
  <Paragraphs>55</Paragraphs>
  <Slides>12</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Corbel</vt:lpstr>
      <vt:lpstr>Arial</vt:lpstr>
      <vt:lpstr>Office Theme</vt:lpstr>
      <vt:lpstr>EMPL5002  Developing relationships and workplace achievement</vt:lpstr>
      <vt:lpstr>Aim of the module</vt:lpstr>
      <vt:lpstr>Module objectives</vt:lpstr>
      <vt:lpstr>Assessment Criteria EMPL5002</vt:lpstr>
      <vt:lpstr>Aligning people development with business strategy</vt:lpstr>
      <vt:lpstr>PowerPoint Presentation</vt:lpstr>
      <vt:lpstr>The value of  “Skills for the Workplace”  qualifications</vt:lpstr>
      <vt:lpstr>Why qualifications have become more important, by sector</vt:lpstr>
      <vt:lpstr>Benefits of people development</vt:lpstr>
      <vt:lpstr>Learners reasons for study</vt:lpstr>
      <vt:lpstr>Value of qualifications from an employer perspective</vt:lpstr>
      <vt:lpstr>Impact of management qualifications on work based skills, knowledge &amp; behaviours</vt:lpstr>
    </vt:vector>
  </TitlesOfParts>
  <LinksUpToDate>false</LinksUpToDate>
  <SharedDoc>false</SharedDoc>
  <HyperlinksChanged>false</HyperlinksChanged>
  <AppVersion>15.0022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dc:creator>
  <cp:lastModifiedBy>Andrew Maund</cp:lastModifiedBy>
  <cp:revision>24</cp:revision>
  <dcterms:created xsi:type="dcterms:W3CDTF">2013-07-17T08:51:32Z</dcterms:created>
  <dcterms:modified xsi:type="dcterms:W3CDTF">2016-06-29T14:40:57Z</dcterms:modified>
</cp:coreProperties>
</file>