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691" y="-9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33F7C1E-4ED8-4A53-AAA4-12522A0306A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6F826DC-4214-40D7-B657-53929BE7BD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00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7040EDC-6C30-451E-BDC7-AE3CCD5F5BA9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00A885E-6FBA-48C8-B855-2E174689D800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F1A6038-AA3F-4C50-B92D-421872B9B44B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98A852-B438-43E0-8FC2-D6474089C6AB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9F904D-13BF-4243-816F-19D3BC143D4D}" type="slidenum">
              <a:t>‹#›</a:t>
            </a:fld>
            <a:endParaRPr lang="en-GB"/>
          </a:p>
        </p:txBody>
      </p:sp>
      <p:cxnSp>
        <p:nvCxnSpPr>
          <p:cNvPr id="7" name="Straight Connector 12"/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>
            <a:solidFill>
              <a:srgbClr val="0F6FC6"/>
            </a:solidFill>
            <a:prstDash val="solid"/>
            <a:miter/>
          </a:ln>
        </p:spPr>
      </p:cxnSp>
      <p:sp>
        <p:nvSpPr>
          <p:cNvPr id="8" name="Rectangle 9"/>
          <p:cNvSpPr/>
          <p:nvPr/>
        </p:nvSpPr>
        <p:spPr>
          <a:xfrm>
            <a:off x="0" y="0"/>
            <a:ext cx="12191996" cy="4572000"/>
          </a:xfrm>
          <a:prstGeom prst="rect">
            <a:avLst/>
          </a:prstGeom>
          <a:blipFill>
            <a:blip r:embed="rId2">
              <a:alphaModFix/>
            </a:blip>
            <a:tile sx="50376" sy="50382" algn="tl"/>
          </a:blipFill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w Cen MT"/>
            </a:endParaRPr>
          </a:p>
        </p:txBody>
      </p:sp>
    </p:spTree>
    <p:extLst>
      <p:ext uri="{BB962C8B-B14F-4D97-AF65-F5344CB8AC3E}">
        <p14:creationId xmlns:p14="http://schemas.microsoft.com/office/powerpoint/2010/main" val="644640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033FFA-6384-403F-BA3C-913EEBC5D8A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4EF3E-7823-4388-8E0B-B26BFB1647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48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868278-8252-42D3-BB25-B84F2E8ABE54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22C9CE-A557-40B5-B56F-55EB8BA1C961}" type="slidenum">
              <a:t>‹#›</a:t>
            </a:fld>
            <a:endParaRPr lang="en-GB"/>
          </a:p>
        </p:txBody>
      </p:sp>
      <p:cxnSp>
        <p:nvCxnSpPr>
          <p:cNvPr id="7" name="Straight Connector 11"/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>
            <a:solidFill>
              <a:srgbClr val="0BD0D9"/>
            </a:solidFill>
            <a:prstDash val="solid"/>
            <a:miter/>
          </a:ln>
        </p:spPr>
      </p:cxnSp>
      <p:sp>
        <p:nvSpPr>
          <p:cNvPr id="8" name="Rectangle 12"/>
          <p:cNvSpPr/>
          <p:nvPr/>
        </p:nvSpPr>
        <p:spPr>
          <a:xfrm>
            <a:off x="0" y="0"/>
            <a:ext cx="12191996" cy="4572000"/>
          </a:xfrm>
          <a:prstGeom prst="rect">
            <a:avLst/>
          </a:prstGeom>
          <a:blipFill>
            <a:blip r:embed="rId2">
              <a:alphaModFix/>
            </a:blip>
            <a:tile sx="50376" sy="50382" algn="tl"/>
          </a:blipFill>
          <a:ln>
            <a:noFill/>
            <a:prstDash val="solid"/>
          </a:ln>
        </p:spPr>
        <p:txBody>
          <a:bodyPr vert="horz" wrap="square" lIns="0" tIns="0" rIns="0" bIns="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732502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024128" y="2286000"/>
            <a:ext cx="475488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989320" y="2286000"/>
            <a:ext cx="475488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9112A3-214D-440C-88F3-47631A1D7F3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EFF425-5AD8-4716-9749-FD5DDC8599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378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/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rgbClr val="0F6FC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024128" y="2967785"/>
            <a:ext cx="4754880" cy="33415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990883" y="2179636"/>
            <a:ext cx="4754880" cy="822960"/>
          </a:xfrm>
        </p:spPr>
        <p:txBody>
          <a:bodyPr lIns="137160" rIns="137160" anchor="ctr"/>
          <a:lstStyle>
            <a:lvl1pPr marL="0" indent="0">
              <a:spcBef>
                <a:spcPts val="1800"/>
              </a:spcBef>
              <a:spcAft>
                <a:spcPts val="0"/>
              </a:spcAft>
              <a:buNone/>
              <a:defRPr sz="2300">
                <a:solidFill>
                  <a:srgbClr val="0F6FC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990883" y="2967785"/>
            <a:ext cx="4754880" cy="33415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5C4E3B-97AE-4ED9-B4D4-731037BEFC9A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7843C6-8FE8-401E-AECB-ABF60A08D3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1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9C3EE6-85FA-4A45-A885-80D6C9F4EAA9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8FC964-0680-4BA7-9B87-AC10807255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25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BEAD3C-0410-4153-B6A5-2C02662802C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647F62-B584-4EA4-A80C-5A7903DFF3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326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/>
          <p:cNvSpPr txBox="1">
            <a:spLocks noGrp="1"/>
          </p:cNvSpPr>
          <p:nvPr>
            <p:ph type="title"/>
          </p:nvPr>
        </p:nvSpPr>
        <p:spPr>
          <a:xfrm>
            <a:off x="1024128" y="471510"/>
            <a:ext cx="4389120" cy="173736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024128" y="2257507"/>
            <a:ext cx="4389120" cy="3762289"/>
          </a:xfrm>
        </p:spPr>
        <p:txBody>
          <a:bodyPr lIns="91440" rIns="91440"/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9D219D-6E89-4347-A1F5-26C871CF8DCF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09F92A-CC18-43A7-8B95-A2863087CCD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61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12188952" cy="4572000"/>
          </a:xfrm>
          <a:solidFill>
            <a:srgbClr val="59AAF2"/>
          </a:solidFill>
        </p:spPr>
        <p:txBody>
          <a:bodyPr lIns="457200" tIns="365760"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14ACB7-4788-4D7C-8008-77A855A5764A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0E2D7-D5B2-4EE6-918C-CB36C44F92D9}" type="slidenum"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>
            <a:solidFill>
              <a:srgbClr val="0F6FC6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18319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69A0E6-E64C-4546-BF5C-54A0BE8E0643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481B49-871A-4CE4-9858-30D2DE8354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13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761996"/>
            <a:ext cx="2628899" cy="5410203"/>
          </a:xfrm>
        </p:spPr>
        <p:txBody>
          <a:bodyPr vert="eaVert" lIns="45720" tIns="91440" rIns="45720" bIns="91440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90596" y="761996"/>
            <a:ext cx="7581903" cy="54102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1ECD6A-16FB-46E8-B1D5-DF86A099E1A7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FE69F3-99ED-4292-9435-B9B62D451AFA}" type="slidenum"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399996" flipV="1">
            <a:off x="10058400" y="59262"/>
            <a:ext cx="0" cy="914400"/>
          </a:xfrm>
          <a:prstGeom prst="straightConnector1">
            <a:avLst/>
          </a:prstGeom>
          <a:noFill/>
          <a:ln w="19046">
            <a:solidFill>
              <a:srgbClr val="0F6FC6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59418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024128" y="2286000"/>
            <a:ext cx="9720072" cy="4023360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45720" rIns="4572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1024128" y="6470705"/>
            <a:ext cx="2154143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fld id="{DEAE60E7-575D-438C-BD52-9C6ACAC1F04D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842927" y="6470705"/>
            <a:ext cx="5901455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all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837331" y="6470705"/>
            <a:ext cx="973671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fld id="{2E227E86-F0C4-439C-B5EF-29EB0DE9F13D}" type="slidenum">
              <a:t>‹#›</a:t>
            </a:fld>
            <a:endParaRPr lang="en-GB"/>
          </a:p>
        </p:txBody>
      </p:sp>
      <p:cxnSp>
        <p:nvCxnSpPr>
          <p:cNvPr id="7" name="Straight Connector 7"/>
          <p:cNvCxnSpPr/>
          <p:nvPr/>
        </p:nvCxnSpPr>
        <p:spPr>
          <a:xfrm flipV="1">
            <a:off x="761996" y="826324"/>
            <a:ext cx="0" cy="914400"/>
          </a:xfrm>
          <a:prstGeom prst="straightConnector1">
            <a:avLst/>
          </a:prstGeom>
          <a:noFill/>
          <a:ln w="19046">
            <a:solidFill>
              <a:srgbClr val="0F6FC6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5000" b="0" i="0" u="none" strike="noStrike" kern="1200" cap="all" spc="100" baseline="0">
          <a:solidFill>
            <a:srgbClr val="0D0D0D"/>
          </a:solidFill>
          <a:uFillTx/>
          <a:latin typeface="Tw Cen MT Condensed"/>
        </a:defRPr>
      </a:lvl1pPr>
    </p:titleStyle>
    <p:bodyStyle>
      <a:lvl1pPr marL="91440" marR="0" lvl="0" indent="-91440" algn="l" defTabSz="914400" rtl="0" fontAlgn="auto" hangingPunct="1">
        <a:lnSpc>
          <a:spcPct val="90000"/>
        </a:lnSpc>
        <a:spcBef>
          <a:spcPts val="1200"/>
        </a:spcBef>
        <a:spcAft>
          <a:spcPts val="200"/>
        </a:spcAft>
        <a:buClr>
          <a:srgbClr val="0F6FC6"/>
        </a:buClr>
        <a:buSzPct val="100000"/>
        <a:buFont typeface="Tw Cen MT" pitchFamily="34"/>
        <a:buChar char=" "/>
        <a:tabLst/>
        <a:defRPr lang="en-US" sz="2200" b="0" i="0" u="none" strike="noStrike" kern="1200" cap="none" spc="0" baseline="0">
          <a:solidFill>
            <a:srgbClr val="000000"/>
          </a:solidFill>
          <a:uFillTx/>
          <a:latin typeface="Tw Cen MT"/>
        </a:defRPr>
      </a:lvl1pPr>
      <a:lvl2pPr marL="265176" marR="0" lvl="1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0F6FC6"/>
        </a:buClr>
        <a:buSzPct val="100000"/>
        <a:buFont typeface="Wingdings 3" pitchFamily="18"/>
        <a:buChar char="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w Cen MT"/>
        </a:defRPr>
      </a:lvl2pPr>
      <a:lvl3pPr marL="448056" marR="0" lvl="2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0F6FC6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3pPr>
      <a:lvl4pPr marL="594360" marR="0" lvl="3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0F6FC6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4pPr>
      <a:lvl5pPr marL="777240" marR="0" lvl="4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0F6FC6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" TargetMode="External"/><Relationship Id="rId7" Type="http://schemas.openxmlformats.org/officeDocument/2006/relationships/hyperlink" Target="https://pmc.ncbi.nlm.nih.gov/" TargetMode="External"/><Relationship Id="rId2" Type="http://schemas.openxmlformats.org/officeDocument/2006/relationships/hyperlink" Target="https://pubmed.ncbi.nlm.nih.gov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rainingexpress.org.uk/effective-communication-in-health-and-social-care/" TargetMode="External"/><Relationship Id="rId5" Type="http://schemas.openxmlformats.org/officeDocument/2006/relationships/hyperlink" Target="https://qi.eltf.nhs.uk/resource/cause-and-effect-diagram-fish-bone" TargetMode="External"/><Relationship Id="rId4" Type="http://schemas.openxmlformats.org/officeDocument/2006/relationships/hyperlink" Target="https://asmepublications.onlinelibrary.wile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/>
          <p:cNvSpPr>
            <a:spLocks noMove="1" noResize="1"/>
          </p:cNvSpPr>
          <p:nvPr/>
        </p:nvSpPr>
        <p:spPr>
          <a:xfrm flipH="1">
            <a:off x="0" y="0"/>
            <a:ext cx="12188723" cy="6858978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w Cen MT"/>
            </a:endParaRPr>
          </a:p>
        </p:txBody>
      </p:sp>
      <p:sp>
        <p:nvSpPr>
          <p:cNvPr id="3" name="Rectangle 15"/>
          <p:cNvSpPr>
            <a:spLocks noMove="1" noResize="1"/>
          </p:cNvSpPr>
          <p:nvPr/>
        </p:nvSpPr>
        <p:spPr>
          <a:xfrm>
            <a:off x="697943" y="620722"/>
            <a:ext cx="4193173" cy="5571073"/>
          </a:xfrm>
          <a:prstGeom prst="rect">
            <a:avLst/>
          </a:prstGeom>
          <a:blipFill>
            <a:blip r:embed="rId2">
              <a:alphaModFix/>
            </a:blip>
            <a:tile sx="80602" sy="80611" algn="ctr"/>
          </a:blipFill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w Cen MT"/>
            </a:endParaRPr>
          </a:p>
        </p:txBody>
      </p:sp>
      <p:sp>
        <p:nvSpPr>
          <p:cNvPr id="4" name="Rectangle 16"/>
          <p:cNvSpPr>
            <a:spLocks noMove="1" noResize="1"/>
          </p:cNvSpPr>
          <p:nvPr/>
        </p:nvSpPr>
        <p:spPr>
          <a:xfrm>
            <a:off x="5109347" y="620722"/>
            <a:ext cx="6442478" cy="5593165"/>
          </a:xfrm>
          <a:prstGeom prst="rect">
            <a:avLst/>
          </a:prstGeom>
          <a:solidFill>
            <a:srgbClr val="40404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w Cen MT"/>
            </a:endParaRPr>
          </a:p>
        </p:txBody>
      </p:sp>
      <p:sp>
        <p:nvSpPr>
          <p:cNvPr id="5" name="Title 1"/>
          <p:cNvSpPr txBox="1">
            <a:spLocks noGrp="1"/>
          </p:cNvSpPr>
          <p:nvPr>
            <p:ph type="ctrTitle"/>
          </p:nvPr>
        </p:nvSpPr>
        <p:spPr>
          <a:xfrm>
            <a:off x="5590120" y="1105354"/>
            <a:ext cx="5477073" cy="3023984"/>
          </a:xfrm>
        </p:spPr>
        <p:txBody>
          <a:bodyPr anchor="b"/>
          <a:lstStyle/>
          <a:p>
            <a:pPr lvl="0" algn="l"/>
            <a:r>
              <a:rPr lang="en-GB" sz="2400">
                <a:solidFill>
                  <a:srgbClr val="FFFFFF"/>
                </a:solidFill>
              </a:rPr>
              <a:t>Module title : </a:t>
            </a:r>
            <a:r>
              <a:rPr lang="en-GB" sz="2400" b="1">
                <a:solidFill>
                  <a:srgbClr val="FFFFFF"/>
                </a:solidFill>
              </a:rPr>
              <a:t>Professional Carrer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 b="1">
                <a:solidFill>
                  <a:srgbClr val="FFFFFF"/>
                </a:solidFill>
              </a:rPr>
              <a:t>Development within Health and social care 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Module Number: </a:t>
            </a:r>
            <a:r>
              <a:rPr lang="en-GB" sz="2400" b="1">
                <a:solidFill>
                  <a:srgbClr val="FFFFFF"/>
                </a:solidFill>
              </a:rPr>
              <a:t>LCHS 4009 (LON)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Assignment NO: </a:t>
            </a:r>
            <a:r>
              <a:rPr lang="en-GB" sz="2400" b="1">
                <a:solidFill>
                  <a:srgbClr val="FFFFFF"/>
                </a:solidFill>
              </a:rPr>
              <a:t>Assignment 1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Student name: </a:t>
            </a:r>
            <a:r>
              <a:rPr lang="en-GB" sz="2400" b="1">
                <a:solidFill>
                  <a:srgbClr val="FFFFFF"/>
                </a:solidFill>
              </a:rPr>
              <a:t>Romana Sucha 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Student ID: </a:t>
            </a:r>
            <a:r>
              <a:rPr lang="en-GB" sz="2400" b="1">
                <a:solidFill>
                  <a:srgbClr val="FFFFFF"/>
                </a:solidFill>
              </a:rPr>
              <a:t>2442958</a:t>
            </a:r>
            <a:br>
              <a:rPr lang="en-GB" sz="2400" b="1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Lecturer’s name : Miss </a:t>
            </a:r>
            <a:r>
              <a:rPr lang="en-GB" sz="2400" b="1">
                <a:solidFill>
                  <a:srgbClr val="FFFFFF"/>
                </a:solidFill>
              </a:rPr>
              <a:t>Umma Suleiman</a:t>
            </a: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6508955" y="5942118"/>
            <a:ext cx="2910352" cy="45720"/>
          </a:xfrm>
        </p:spPr>
        <p:txBody>
          <a:bodyPr anchor="t"/>
          <a:lstStyle/>
          <a:p>
            <a:endParaRPr lang="en-GB"/>
          </a:p>
        </p:txBody>
      </p:sp>
      <p:cxnSp>
        <p:nvCxnSpPr>
          <p:cNvPr id="7" name="Straight Connector 13"/>
          <p:cNvCxnSpPr>
            <a:cxnSpLocks noMove="1" noResize="1"/>
          </p:cNvCxnSpPr>
          <p:nvPr/>
        </p:nvCxnSpPr>
        <p:spPr>
          <a:xfrm>
            <a:off x="5609962" y="4214332"/>
            <a:ext cx="5120640" cy="0"/>
          </a:xfrm>
          <a:prstGeom prst="straightConnector1">
            <a:avLst/>
          </a:prstGeom>
          <a:noFill/>
          <a:ln w="19046">
            <a:solidFill>
              <a:srgbClr val="FFFFFF"/>
            </a:solidFill>
            <a:prstDash val="solid"/>
            <a:miter/>
          </a:ln>
        </p:spPr>
      </p:cxnSp>
      <p:pic>
        <p:nvPicPr>
          <p:cNvPr id="8" name="Graphic 32" descr="Heart with pulse with solid fill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7591239" y="4729258"/>
            <a:ext cx="914400" cy="91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5"/>
          <p:cNvSpPr/>
          <p:nvPr/>
        </p:nvSpPr>
        <p:spPr>
          <a:xfrm>
            <a:off x="1285463" y="702606"/>
            <a:ext cx="4277032" cy="91440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4FCEFF"/>
          </a:solidFill>
          <a:ln w="15873">
            <a:solidFill>
              <a:srgbClr val="022B5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113052"/>
                </a:solidFill>
                <a:effectLst>
                  <a:outerShdw dist="25402" dir="5400000">
                    <a:srgbClr val="6E747A"/>
                  </a:outerShdw>
                </a:effectLst>
                <a:uFillTx/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TextBox 8"/>
          <p:cNvSpPr txBox="1"/>
          <p:nvPr/>
        </p:nvSpPr>
        <p:spPr>
          <a:xfrm>
            <a:off x="268687" y="2054931"/>
            <a:ext cx="7625291" cy="2308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113052"/>
                </a:solidFill>
                <a:uFillTx/>
                <a:latin typeface="Tw Cen MT"/>
              </a:rPr>
              <a:t>Hi, my name is Romana. I am a qualified and experienced a preschool assistant. I decided to study to gain higher education and more skills to be able to apply for more meaningful and fulfilling job positions in Health and Social care sector.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113052"/>
              </a:solidFill>
              <a:uFillTx/>
              <a:latin typeface="Tw Cen MT"/>
            </a:endParaRPr>
          </a:p>
        </p:txBody>
      </p:sp>
      <p:pic>
        <p:nvPicPr>
          <p:cNvPr id="4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8583" y="462119"/>
            <a:ext cx="3592055" cy="24789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253" y="2714625"/>
            <a:ext cx="285750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6146" y="3834582"/>
            <a:ext cx="3952567" cy="263682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19"/>
          <p:cNvSpPr txBox="1"/>
          <p:nvPr/>
        </p:nvSpPr>
        <p:spPr>
          <a:xfrm>
            <a:off x="268687" y="4497860"/>
            <a:ext cx="6941576" cy="1200332"/>
          </a:xfrm>
          <a:prstGeom prst="rect">
            <a:avLst/>
          </a:prstGeom>
          <a:solidFill>
            <a:srgbClr val="EDF3DB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7030A0"/>
                </a:solidFill>
                <a:uFillTx/>
                <a:latin typeface="Tw Cen MT"/>
              </a:rPr>
              <a:t>In this presentation I will be talking about COMMUNICATION, it’s importance and impact on people in Health and Social care.</a:t>
            </a:r>
          </a:p>
        </p:txBody>
      </p:sp>
      <p:sp>
        <p:nvSpPr>
          <p:cNvPr id="8" name="TextBox 22"/>
          <p:cNvSpPr txBox="1"/>
          <p:nvPr/>
        </p:nvSpPr>
        <p:spPr>
          <a:xfrm>
            <a:off x="194886" y="231279"/>
            <a:ext cx="512064" cy="46166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7030A0"/>
                </a:solidFill>
                <a:uFillTx/>
                <a:latin typeface="Tw Cen MT"/>
              </a:rPr>
              <a:t> 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35507" y="1002886"/>
            <a:ext cx="5296643" cy="400114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Communication in Health and Social care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2952" y="2003871"/>
            <a:ext cx="8375053" cy="923333"/>
          </a:xfrm>
          <a:prstGeom prst="rect">
            <a:avLst/>
          </a:prstGeom>
          <a:solidFill>
            <a:srgbClr val="FBE3D6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“</a:t>
            </a:r>
            <a:r>
              <a:rPr lang="en-GB" sz="1800" b="0" i="0" u="none" strike="noStrike" kern="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Communication plays a critical role in the functioning and quality care within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NHS, influencing patients experience , staff coordination</a:t>
            </a:r>
            <a:r>
              <a:rPr lang="en-GB" sz="1800" b="0" i="0" u="none" strike="noStrike" kern="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, and overall healthcare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Delivery”. Woolford, M. et. Al. (2020).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2952" y="3930795"/>
            <a:ext cx="5982727" cy="1631216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My own personal experience in practice: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As a customer assistant in a private health store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As a Preschool assistant 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As a receptionist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And in retail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868" y="3660617"/>
            <a:ext cx="3834582" cy="272052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6"/>
          <p:cNvSpPr txBox="1"/>
          <p:nvPr/>
        </p:nvSpPr>
        <p:spPr>
          <a:xfrm>
            <a:off x="717758" y="442450"/>
            <a:ext cx="334295" cy="3693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2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049484" y="213192"/>
            <a:ext cx="5046518" cy="1116839"/>
          </a:xfrm>
          <a:solidFill>
            <a:srgbClr val="F2CFEE"/>
          </a:solidFill>
        </p:spPr>
        <p:txBody>
          <a:bodyPr/>
          <a:lstStyle/>
          <a:p>
            <a:pPr lvl="0"/>
            <a:r>
              <a:rPr lang="en-GB" sz="2400" b="1">
                <a:solidFill>
                  <a:srgbClr val="002060"/>
                </a:solidFill>
                <a:latin typeface="Arial" pitchFamily="34"/>
                <a:cs typeface="Arial" pitchFamily="34"/>
              </a:rPr>
              <a:t>Communication in health and social care </a:t>
            </a:r>
          </a:p>
        </p:txBody>
      </p:sp>
      <p:sp>
        <p:nvSpPr>
          <p:cNvPr id="3" name="TextBox 9"/>
          <p:cNvSpPr txBox="1"/>
          <p:nvPr/>
        </p:nvSpPr>
        <p:spPr>
          <a:xfrm>
            <a:off x="434230" y="1533311"/>
            <a:ext cx="5830635" cy="2862318"/>
          </a:xfrm>
          <a:prstGeom prst="rect">
            <a:avLst/>
          </a:prstGeom>
          <a:solidFill>
            <a:srgbClr val="C2F1C8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Types of communication: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verbal (clear speaking).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nonverbal (body language, gestures).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written (notes, reports and prescriptions).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Tw Cen MT"/>
              </a:rPr>
              <a:t>Digital (technology).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Tw Cen MT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visual (pictures, charts, videos, diagrams, British sign language).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formal and informal (professional or casual chat).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Translator (language barrier).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Tw Cen MT"/>
              </a:rPr>
              <a:t>     (Medical Education, 2017).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Tw Cen MT"/>
            </a:endParaRPr>
          </a:p>
        </p:txBody>
      </p:sp>
      <p:sp>
        <p:nvSpPr>
          <p:cNvPr id="4" name="TextBox 10"/>
          <p:cNvSpPr txBox="1"/>
          <p:nvPr/>
        </p:nvSpPr>
        <p:spPr>
          <a:xfrm>
            <a:off x="507857" y="4585304"/>
            <a:ext cx="3332622" cy="2031321"/>
          </a:xfrm>
          <a:prstGeom prst="rect">
            <a:avLst/>
          </a:prstGeom>
          <a:solidFill>
            <a:srgbClr val="F6C6AD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Effective communication: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Good listening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Clear communicating, eye contact</a:t>
            </a: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Tw Cen MT"/>
              </a:rPr>
              <a:t> and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 smile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Empathy, compassion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Positive body language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Tw Cen MT"/>
              </a:rPr>
              <a:t>  ( Medical Education , 2017).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Tw Cen MT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8425153" y="5870850"/>
            <a:ext cx="2217420" cy="3693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trainingexpress.org.uk</a:t>
            </a:r>
          </a:p>
        </p:txBody>
      </p:sp>
      <p:sp>
        <p:nvSpPr>
          <p:cNvPr id="6" name="TextBox 17"/>
          <p:cNvSpPr txBox="1"/>
          <p:nvPr/>
        </p:nvSpPr>
        <p:spPr>
          <a:xfrm>
            <a:off x="282311" y="241374"/>
            <a:ext cx="451100" cy="4001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000" b="1" i="0" u="none" strike="noStrike" kern="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3</a:t>
            </a: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7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1341" y="1101751"/>
            <a:ext cx="5559140" cy="42613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48973" y="306378"/>
            <a:ext cx="7487509" cy="461662"/>
          </a:xfrm>
          <a:prstGeom prst="rect">
            <a:avLst/>
          </a:prstGeom>
          <a:solidFill>
            <a:srgbClr val="EDF3DB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Importance of communication in professional practice</a:t>
            </a:r>
          </a:p>
        </p:txBody>
      </p:sp>
      <p:sp>
        <p:nvSpPr>
          <p:cNvPr id="3" name="TextBox 9"/>
          <p:cNvSpPr txBox="1"/>
          <p:nvPr/>
        </p:nvSpPr>
        <p:spPr>
          <a:xfrm>
            <a:off x="769623" y="1066053"/>
            <a:ext cx="5326379" cy="3416317"/>
          </a:xfrm>
          <a:prstGeom prst="rect">
            <a:avLst/>
          </a:prstGeom>
          <a:solidFill>
            <a:srgbClr val="B4E5A2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Professional communication ensures: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Effective care, confidentiality and safety for the patient and his records.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Improvement of patient’s health and safety.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Effective and smooth practice for NHS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Tw Cen MT"/>
              </a:rPr>
              <a:t>for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 all the staff and professionals involved.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B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Tw Cen MT"/>
              </a:rPr>
              <a:t>uilds strong trusting work relationships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Strengthens teamwork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Tw Cen MT"/>
              </a:rPr>
              <a:t>Reduces errors with medication administration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Tw Cen MT"/>
              </a:rPr>
              <a:t>Satisfied patient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w Cen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(Baylor, C. et.al., American Journal of Speech language pathology,2019).</a:t>
            </a:r>
          </a:p>
        </p:txBody>
      </p:sp>
      <p:sp>
        <p:nvSpPr>
          <p:cNvPr id="4" name="TextBox 10"/>
          <p:cNvSpPr txBox="1"/>
          <p:nvPr/>
        </p:nvSpPr>
        <p:spPr>
          <a:xfrm>
            <a:off x="671297" y="4549679"/>
            <a:ext cx="5326379" cy="2308320"/>
          </a:xfrm>
          <a:prstGeom prst="rect">
            <a:avLst/>
          </a:prstGeom>
          <a:solidFill>
            <a:srgbClr val="F2CFEE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Results of ineffective communication: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Compromised patient’s health and even life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Ineffective teamwork and unpleasant work environment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Communication errors and delays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Tw Cen MT"/>
              </a:rPr>
              <a:t>Poor quality of care, ineffective care plan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2060"/>
              </a:solidFill>
              <a:uFillTx/>
              <a:latin typeface="Tw Cen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2060"/>
              </a:solidFill>
              <a:uFillTx/>
              <a:latin typeface="Tw Cen MT"/>
            </a:endParaRPr>
          </a:p>
        </p:txBody>
      </p:sp>
      <p:sp>
        <p:nvSpPr>
          <p:cNvPr id="5" name="TextBox 12"/>
          <p:cNvSpPr txBox="1"/>
          <p:nvPr/>
        </p:nvSpPr>
        <p:spPr>
          <a:xfrm>
            <a:off x="364946" y="306378"/>
            <a:ext cx="438912" cy="4001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 </a:t>
            </a:r>
            <a:r>
              <a:rPr lang="en-GB" sz="2000" b="1" i="0" u="none" strike="noStrike" kern="0" cap="none" spc="0" baseline="0">
                <a:solidFill>
                  <a:srgbClr val="7030A0"/>
                </a:solidFill>
                <a:uFillTx/>
                <a:latin typeface="Tw Cen MT"/>
              </a:rPr>
              <a:t>4</a:t>
            </a: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w Cen MT"/>
            </a:endParaRPr>
          </a:p>
        </p:txBody>
      </p:sp>
      <p:pic>
        <p:nvPicPr>
          <p:cNvPr id="6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5861" y="953344"/>
            <a:ext cx="3636504" cy="51460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04796" y="280419"/>
            <a:ext cx="402336" cy="4001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0" cap="none" spc="0" baseline="0">
                <a:solidFill>
                  <a:srgbClr val="000000"/>
                </a:solidFill>
                <a:uFillTx/>
                <a:latin typeface="Tw Cen MT"/>
              </a:rPr>
              <a:t>5</a:t>
            </a: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Tw Cen MT"/>
            </a:endParaRPr>
          </a:p>
        </p:txBody>
      </p:sp>
      <p:sp>
        <p:nvSpPr>
          <p:cNvPr id="3" name="TextBox 4"/>
          <p:cNvSpPr txBox="1"/>
          <p:nvPr/>
        </p:nvSpPr>
        <p:spPr>
          <a:xfrm>
            <a:off x="1539813" y="218870"/>
            <a:ext cx="5681084" cy="461662"/>
          </a:xfrm>
          <a:prstGeom prst="rect">
            <a:avLst/>
          </a:prstGeom>
          <a:solidFill>
            <a:srgbClr val="EDF3DB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>
                <a:solidFill>
                  <a:srgbClr val="7030A0"/>
                </a:solidFill>
                <a:uFillTx/>
                <a:latin typeface="Tw Cen MT"/>
              </a:rPr>
              <a:t>Communication and patient- centered care </a:t>
            </a:r>
            <a:endParaRPr lang="en-GB" sz="2400" b="1" i="0" u="none" strike="noStrike" kern="1200" cap="none" spc="0" baseline="0">
              <a:solidFill>
                <a:srgbClr val="7030A0"/>
              </a:solidFill>
              <a:uFillTx/>
              <a:latin typeface="Tw Cen M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64874" y="813916"/>
            <a:ext cx="6027176" cy="1477332"/>
          </a:xfrm>
          <a:prstGeom prst="rect">
            <a:avLst/>
          </a:prstGeom>
          <a:solidFill>
            <a:srgbClr val="FBE3D6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Patient-centered communication (PCC)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is a personalized, empathetic approach that treats patient as partner , focusing on their unique needs, values, and preferences rather than just symptoms. (</a:t>
            </a: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Health Education England,2023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).</a:t>
            </a:r>
            <a:endParaRPr lang="en-GB" sz="1800" b="1" i="0" u="none" strike="noStrike" kern="1200" cap="none" spc="0" baseline="0">
              <a:solidFill>
                <a:srgbClr val="00206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9698" y="813916"/>
            <a:ext cx="3516928" cy="326571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7"/>
          <p:cNvSpPr txBox="1"/>
          <p:nvPr/>
        </p:nvSpPr>
        <p:spPr>
          <a:xfrm>
            <a:off x="1768422" y="2468916"/>
            <a:ext cx="5638400" cy="2031321"/>
          </a:xfrm>
          <a:prstGeom prst="rect">
            <a:avLst/>
          </a:prstGeom>
          <a:solidFill>
            <a:srgbClr val="FBE3D6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Dignity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Respect, confidentiality and safety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Compassion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Shared decision making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Coordinated care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Tailored treatment (Personal care Plan)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ptos"/>
              </a:rPr>
              <a:t>       (NHS, Health Education England,2023).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Apto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05964" y="4656646"/>
            <a:ext cx="9305995" cy="2031321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Communication barriers: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Hearing barrier –British Sign Language, hearing aids, induction loops.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Social and Cultural – eye contact, hand-shake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Environmental-noise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Psychological-dementia, poor concentration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Emotional- stress, depression , fatigue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Speech- language-stammer, English as a secondary language (NHS,2023).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4796" y="2498927"/>
            <a:ext cx="1287530" cy="369335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Focus on: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74609" y="212140"/>
            <a:ext cx="5584725" cy="461662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2060"/>
                </a:solidFill>
                <a:uFillTx/>
                <a:latin typeface="Aptos"/>
              </a:rPr>
              <a:t>Framework linked to communication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6787" y="1016410"/>
            <a:ext cx="6420066" cy="423100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4"/>
          <p:cNvSpPr txBox="1"/>
          <p:nvPr/>
        </p:nvSpPr>
        <p:spPr>
          <a:xfrm>
            <a:off x="883218" y="883968"/>
            <a:ext cx="5291788" cy="1477332"/>
          </a:xfrm>
          <a:prstGeom prst="rect">
            <a:avLst/>
          </a:prstGeom>
          <a:solidFill>
            <a:srgbClr val="FBE3D6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50164A"/>
                </a:solidFill>
                <a:uFillTx/>
                <a:latin typeface="Arial" pitchFamily="34"/>
                <a:cs typeface="Arial" pitchFamily="34"/>
              </a:rPr>
              <a:t>Fishbone Model (Ishikawa) is a tool that helps in a teamwork to tackle everyday challenges  ensuring smooth running of a health care. (</a:t>
            </a:r>
            <a:r>
              <a:rPr lang="en-GB" sz="1800" b="0" i="0" u="none" strike="noStrike" kern="1200" cap="none" spc="0" baseline="0">
                <a:solidFill>
                  <a:srgbClr val="50164A"/>
                </a:solidFill>
                <a:uFillTx/>
                <a:latin typeface="Arial" pitchFamily="34"/>
                <a:cs typeface="Arial" pitchFamily="34"/>
              </a:rPr>
              <a:t>NHS,East London NHS Fond Trust Quality improvement,2026).</a:t>
            </a:r>
            <a:endParaRPr lang="en-GB" sz="1800" b="1" i="0" u="none" strike="noStrike" kern="1200" cap="none" spc="0" baseline="0">
              <a:solidFill>
                <a:srgbClr val="50164A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5142" y="2571466"/>
            <a:ext cx="5101913" cy="2031321"/>
          </a:xfrm>
          <a:prstGeom prst="rect">
            <a:avLst/>
          </a:prstGeom>
          <a:solidFill>
            <a:srgbClr val="84E291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As explained by NHS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“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Cause and effect analysis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helps you to think through the causes of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a problem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thoroughly including it’s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possible root causes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. It is only by identifying the main causes that you can permanently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remove the problem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, or to reduce the delay.” (NHS, 2026).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142" y="4916911"/>
            <a:ext cx="5423278" cy="1754322"/>
          </a:xfrm>
          <a:prstGeom prst="rect">
            <a:avLst/>
          </a:prstGeom>
          <a:solidFill>
            <a:srgbClr val="F2CFEE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cs typeface="Arial" pitchFamily="34"/>
              </a:rPr>
              <a:t>Examples in practice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 a Personal Care Plan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a care home for care assistant team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a Hospital wards for doctors and nurses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a Community setting for social care assistants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(NHS, 2026).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27359" y="452280"/>
            <a:ext cx="311728" cy="3693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6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45571" y="654628"/>
            <a:ext cx="332512" cy="3693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7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610587" y="516123"/>
            <a:ext cx="6806043" cy="1015660"/>
          </a:xfrm>
          <a:prstGeom prst="rect">
            <a:avLst/>
          </a:prstGeom>
          <a:solidFill>
            <a:srgbClr val="E59EDD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The importance of a Communication and the Fishbone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Model of analysis for me as a future staff in a health and Social care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5680" y="3514542"/>
            <a:ext cx="7128159" cy="2616098"/>
          </a:xfrm>
          <a:prstGeom prst="rect">
            <a:avLst/>
          </a:prstGeom>
          <a:solidFill>
            <a:srgbClr val="B4E5A2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Improvement of my own</a:t>
            </a:r>
            <a:r>
              <a:rPr lang="en-GB" sz="2000" b="1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 personal </a:t>
            </a:r>
            <a:r>
              <a:rPr lang="en-GB" sz="2000" b="1" i="0" u="none" strike="noStrike" kern="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communication</a:t>
            </a:r>
            <a:r>
              <a:rPr lang="en-GB" sz="2000" b="1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</a:rPr>
              <a:t> skills: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Communication and analysis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of a root cause of a problem is a very important for me to work in a Health and a Social care to be able to provide excellent and professional service.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Good rapport with other colleagues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through a good communication and a good problem-solving strategies and solution with the help of Ishikawa framework.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To </a:t>
            </a:r>
            <a:r>
              <a:rPr lang="en-GB" sz="1800" b="0" i="0" u="none" strike="noStrike" kern="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improve</a:t>
            </a: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 my </a:t>
            </a:r>
            <a:r>
              <a:rPr lang="en-GB" sz="1800" b="0" i="0" u="none" strike="noStrike" kern="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critical thinking and problem-solving </a:t>
            </a: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skills. 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5287" y="1929512"/>
            <a:ext cx="4077382" cy="420112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425680" y="2199991"/>
            <a:ext cx="7225058" cy="923333"/>
          </a:xfrm>
          <a:prstGeom prst="rect">
            <a:avLst/>
          </a:prstGeom>
          <a:solidFill>
            <a:srgbClr val="F6C6AD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Ishikawa strategy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is a very good way to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be involved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in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a teamwork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And to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directly contribute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to </a:t>
            </a:r>
            <a:r>
              <a:rPr lang="en-GB" sz="1800" b="0" i="0" u="none" strike="noStrike" kern="1200" cap="none" spc="0" baseline="0">
                <a:solidFill>
                  <a:srgbClr val="C00000"/>
                </a:solidFill>
                <a:uFillTx/>
                <a:latin typeface="Arial" pitchFamily="34"/>
                <a:cs typeface="Arial" pitchFamily="34"/>
              </a:rPr>
              <a:t>a problem solving </a:t>
            </a:r>
            <a:r>
              <a:rPr lang="en-GB" sz="18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in a work-place. (NHS,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National Institute of Health, 2020).</a:t>
            </a:r>
            <a:endParaRPr lang="en-GB" sz="1800" b="0" i="0" u="none" strike="noStrike" kern="1200" cap="none" spc="0" baseline="0">
              <a:solidFill>
                <a:srgbClr val="00206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31922" y="1435507"/>
            <a:ext cx="1494504" cy="400114"/>
          </a:xfrm>
          <a:prstGeom prst="rect">
            <a:avLst/>
          </a:prstGeom>
          <a:solidFill>
            <a:srgbClr val="D86ECC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2060"/>
                </a:solidFill>
                <a:uFillTx/>
                <a:latin typeface="Arial" pitchFamily="34"/>
                <a:cs typeface="Arial" pitchFamily="34"/>
              </a:rPr>
              <a:t>Conclusion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36444" y="2190106"/>
            <a:ext cx="10426958" cy="1200332"/>
          </a:xfrm>
          <a:prstGeom prst="rect">
            <a:avLst/>
          </a:prstGeom>
          <a:solidFill>
            <a:srgbClr val="84E291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today’s diverse world a communication has became ongoing challenge with many obstacles.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To find a ways and solutions to a better understanding of each other and of our needs to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fulfill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 the help of useful practical tools to handle a private information in a safe way as well to avoid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sunderstandings and mistakes in providing efficient and quality care.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6444" y="560435"/>
            <a:ext cx="308097" cy="36933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8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6416" y="892673"/>
            <a:ext cx="1428594" cy="369335"/>
          </a:xfrm>
          <a:prstGeom prst="rect">
            <a:avLst/>
          </a:prstGeom>
          <a:solidFill>
            <a:srgbClr val="F2CFEE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78206E"/>
                </a:solidFill>
                <a:uFillTx/>
                <a:latin typeface="Arial" pitchFamily="34"/>
                <a:cs typeface="Arial" pitchFamily="34"/>
              </a:rPr>
              <a:t>References: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5452" y="1912211"/>
            <a:ext cx="12179936" cy="5909309"/>
          </a:xfrm>
          <a:prstGeom prst="rect">
            <a:avLst/>
          </a:prstGeom>
          <a:solidFill>
            <a:srgbClr val="FBE3D6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Baylor, C. et .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al. , America Journal of Speech Language Pathology (2019).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2"/>
              </a:rPr>
              <a:t>https://pubmed.ncbi.nlm.nih.gov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Health Education England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hlinkClick r:id="rId3"/>
              </a:rPr>
              <a:t>https://www.hee.nhs.uk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Kaplonyi, J. et. al. (2017) Medical Education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/>
              </a:rPr>
              <a:t>https://asmepu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hlinkClick r:id="rId4"/>
              </a:rPr>
              <a:t>blications.onlinelibrary.wiley.com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Understanding the impact of simulated patients on health care learners’ communication skills: a systematic review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Kaplonyi, Jessica; Bowles, Kelly‐Ann; Nestel, Debra. et al. Medical education. 2017.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NHS, East London NHS Fond Trust Quality Improvement (2026)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/>
              </a:rPr>
              <a:t>https://qi.eltf.nhs.uk/resource/cause-and-effect-diagram-fish-bone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TrainingExpress.org.uk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6"/>
              </a:rPr>
              <a:t>http://trainingexpress.org.uk/effective-communication-in-health-and-social-care/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Woolford, M. et. al. (2020) National Institutes of Health (.gov).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hlinkClick r:id="rId7"/>
              </a:rPr>
              <a:t>https://pmc.ncbi.nlm.nih.gov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ntegral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32</TotalTime>
  <Words>927</Words>
  <Application>Microsoft Office PowerPoint</Application>
  <PresentationFormat>On-screen Show (4:3)</PresentationFormat>
  <Paragraphs>118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Integral</vt:lpstr>
      <vt:lpstr>Module title : Professional Carrer Development within Health and social care  Module Number: LCHS 4009 (LON) Assignment NO: Assignment 1 Student name: Romana Sucha  Student ID: 2442958 Lecturer’s name : Miss Umma Suleiman</vt:lpstr>
      <vt:lpstr>PowerPoint Presentation</vt:lpstr>
      <vt:lpstr>PowerPoint Presentation</vt:lpstr>
      <vt:lpstr>Communication in health and social care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: Professional Carrer Development within Health and social care  Module Number: LCHS 4009 (LON) Assignment NO: Assignment 1 Student name: Romana Sucha  Student ID: 2442958 Lecturer’s name : Miss Umma Suleiman</dc:title>
  <dc:creator>Romana Sucha (2442958)</dc:creator>
  <cp:lastModifiedBy>fcbcbc</cp:lastModifiedBy>
  <cp:revision>35</cp:revision>
  <dcterms:created xsi:type="dcterms:W3CDTF">2026-03-06T11:41:31Z</dcterms:created>
  <dcterms:modified xsi:type="dcterms:W3CDTF">2026-03-22T23:54:41Z</dcterms:modified>
</cp:coreProperties>
</file>