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412852-7EC4-6FFB-D140-E9589492E367}" v="663" dt="2026-03-09T19:37:31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A0265D-C0C2-4590-B844-3F0DB60610EC}" type="datetimeFigureOut">
              <a:t>3/9/2026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3800B0-8FA7-4AD7-B0AB-65A345E69F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894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 </a:t>
            </a:r>
            <a:r>
              <a:rPr lang="en-US" b="1" dirty="0"/>
              <a:t>affirmation model</a:t>
            </a:r>
            <a:r>
              <a:rPr lang="en-US" dirty="0"/>
              <a:t>, proposed by Swain and French in 2000, emerged as a critique of both the medical and social models of disability. While the </a:t>
            </a:r>
            <a:r>
              <a:rPr lang="en-US" b="1" dirty="0"/>
              <a:t>medical model</a:t>
            </a:r>
            <a:r>
              <a:rPr lang="en-US" dirty="0"/>
              <a:t> frames disability as a personal health problem requiring correction, and the </a:t>
            </a:r>
            <a:r>
              <a:rPr lang="en-US" b="1" dirty="0"/>
              <a:t>social model</a:t>
            </a:r>
            <a:r>
              <a:rPr lang="en-US" dirty="0"/>
              <a:t> emphasizes societal barriers as the primary source of disability, the affirmation model focuses on </a:t>
            </a:r>
            <a:r>
              <a:rPr lang="en-US" b="1" dirty="0"/>
              <a:t>disability as a valid identity</a:t>
            </a:r>
            <a:r>
              <a:rPr lang="en-US" dirty="0"/>
              <a:t> and a source of personal and collective value. It is grounded in </a:t>
            </a:r>
            <a:r>
              <a:rPr lang="en-US" b="1" dirty="0"/>
              <a:t>Disability Pride</a:t>
            </a:r>
            <a:r>
              <a:rPr lang="en-US" dirty="0"/>
              <a:t> and perspectives from the </a:t>
            </a:r>
            <a:r>
              <a:rPr lang="en-US" b="1" dirty="0"/>
              <a:t>Disability Arts Movement</a:t>
            </a:r>
            <a:r>
              <a:rPr lang="en-US" dirty="0"/>
              <a:t>, promoting a non-tragic understanding of impairment. </a:t>
            </a:r>
          </a:p>
          <a:p>
            <a:br>
              <a:rPr lang="en-US" dirty="0"/>
            </a:b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800B0-8FA7-4AD7-B0AB-65A345E69F35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66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710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524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737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880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675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635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444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715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367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374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170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951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Affirmation model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/>
              <a:t>Awel and Matt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CD2B66-CB1D-8D72-7BDA-D2F16D2D61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8" r="16050" b="4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F07C7-4114-7F96-3AC0-FC45C5C07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/>
              <a:t>What does the model say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2B18B-0B3E-521F-D8AE-D0A69B9BEE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4000" b="1">
                <a:latin typeface="Courier New"/>
                <a:cs typeface="Courier New"/>
              </a:rPr>
              <a:t>Rejection of tragedy narratives </a:t>
            </a:r>
          </a:p>
          <a:p>
            <a:r>
              <a:rPr lang="en-GB" sz="4000" b="1">
                <a:latin typeface="Courier New"/>
                <a:cs typeface="Courier New"/>
              </a:rPr>
              <a:t>Positive identity and pride </a:t>
            </a:r>
            <a:endParaRPr lang="en-GB" sz="4000" b="1" dirty="0">
              <a:latin typeface="Courier New"/>
              <a:cs typeface="Courier New"/>
            </a:endParaRPr>
          </a:p>
          <a:p>
            <a:r>
              <a:rPr lang="en-GB" sz="4000" b="1" dirty="0">
                <a:latin typeface="Courier New"/>
                <a:cs typeface="Courier New"/>
              </a:rPr>
              <a:t>Empowerment and </a:t>
            </a:r>
            <a:r>
              <a:rPr lang="en-GB" sz="4000" b="1">
                <a:latin typeface="Courier New"/>
                <a:cs typeface="Courier New"/>
              </a:rPr>
              <a:t>self-acceptance</a:t>
            </a:r>
            <a:endParaRPr lang="en-GB" sz="4000" b="1" dirty="0">
              <a:latin typeface="Courier New"/>
              <a:cs typeface="Courier New"/>
            </a:endParaRPr>
          </a:p>
          <a:p>
            <a:r>
              <a:rPr lang="en-GB" sz="4000" b="1" dirty="0">
                <a:latin typeface="Courier New"/>
                <a:cs typeface="Courier New"/>
              </a:rPr>
              <a:t>Social and </a:t>
            </a:r>
            <a:r>
              <a:rPr lang="en-GB" sz="4000" b="1">
                <a:latin typeface="Courier New"/>
                <a:cs typeface="Courier New"/>
              </a:rPr>
              <a:t>cultural recognition </a:t>
            </a:r>
            <a:endParaRPr lang="en-GB" sz="4000" b="1" dirty="0">
              <a:latin typeface="Courier New"/>
              <a:cs typeface="Courier New"/>
            </a:endParaRP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i="1">
                <a:latin typeface="Courier New"/>
                <a:cs typeface="Courier New"/>
              </a:rPr>
              <a:t>Swain and French</a:t>
            </a:r>
            <a:r>
              <a:rPr lang="en-GB" sz="4000" i="1" dirty="0">
                <a:latin typeface="Courier New"/>
                <a:cs typeface="Courier New"/>
              </a:rPr>
              <a:t> (2000)</a:t>
            </a:r>
            <a:endParaRPr lang="en-GB" i="1">
              <a:latin typeface="Courier New"/>
              <a:cs typeface="Courier New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189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333CC-A6C7-455F-C566-EA73E4328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latin typeface="Courier New"/>
                <a:cs typeface="Courier New"/>
              </a:rPr>
              <a:t>Rejection of tragedy narratives </a:t>
            </a:r>
            <a:endParaRPr lang="en-US">
              <a:latin typeface="Courier New"/>
              <a:cs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2D489-288C-160C-2CF1-2CCD772BC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0897"/>
            <a:ext cx="11207760" cy="4628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latin typeface="Courier New"/>
                <a:ea typeface="Roboto"/>
                <a:cs typeface="Courier New"/>
              </a:rPr>
              <a:t>The model challenges societal perceptions that frame disability solely as suffering or loss. Disability is not something to be pitied but a legitimate way of being. </a:t>
            </a:r>
            <a:endParaRPr lang="en-GB" sz="3200" b="1" dirty="0">
              <a:latin typeface="Courier New"/>
              <a:cs typeface="Courier New"/>
            </a:endParaRPr>
          </a:p>
          <a:p>
            <a:endParaRPr lang="en-GB" sz="2800" dirty="0">
              <a:ea typeface="Roboto"/>
              <a:cs typeface="Roboto"/>
            </a:endParaRPr>
          </a:p>
          <a:p>
            <a:endParaRPr lang="en-GB" dirty="0">
              <a:ea typeface="Roboto"/>
              <a:cs typeface="Roboto"/>
            </a:endParaRPr>
          </a:p>
          <a:p>
            <a:endParaRPr lang="en-GB" dirty="0"/>
          </a:p>
        </p:txBody>
      </p:sp>
      <p:pic>
        <p:nvPicPr>
          <p:cNvPr id="5" name="Picture 4" descr="Flower Background PNGs for Free Download">
            <a:extLst>
              <a:ext uri="{FF2B5EF4-FFF2-40B4-BE49-F238E27FC236}">
                <a16:creationId xmlns:a16="http://schemas.microsoft.com/office/drawing/2014/main" id="{49C5C9FE-3AFE-A173-854E-EA0B221CCD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9449" y="3545816"/>
            <a:ext cx="5268764" cy="3044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78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8DE60-D3AD-BF7B-5941-E0E33B23A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latin typeface="Courier New"/>
                <a:cs typeface="Courier New"/>
              </a:rPr>
              <a:t>Positive identity and pride </a:t>
            </a:r>
            <a:endParaRPr lang="en-US">
              <a:latin typeface="Courier New"/>
              <a:cs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A51A2-8F88-9669-9AA7-7537A56A0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0897"/>
            <a:ext cx="11196215" cy="4628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>
                <a:latin typeface="Courier New"/>
                <a:ea typeface="Roboto"/>
                <a:cs typeface="Courier New"/>
              </a:rPr>
              <a:t>Disabled people are encouraged to embrace their identity, recognizing their unique strengths, creativity, and </a:t>
            </a:r>
            <a:r>
              <a:rPr lang="en-GB" sz="2800" b="1" dirty="0">
                <a:latin typeface="Courier New"/>
                <a:ea typeface="Roboto"/>
                <a:cs typeface="Courier New"/>
              </a:rPr>
              <a:t>the perspectives they bring to society.</a:t>
            </a:r>
            <a:r>
              <a:rPr lang="en-GB" sz="3200" b="1" dirty="0">
                <a:latin typeface="Courier New"/>
                <a:ea typeface="Roboto"/>
                <a:cs typeface="Courier New"/>
              </a:rPr>
              <a:t> </a:t>
            </a:r>
            <a:endParaRPr lang="en-GB" sz="3200" b="1" dirty="0">
              <a:latin typeface="Courier New"/>
              <a:cs typeface="Courier New"/>
            </a:endParaRPr>
          </a:p>
          <a:p>
            <a:endParaRPr lang="en-GB" dirty="0">
              <a:ea typeface="Roboto"/>
              <a:cs typeface="Roboto"/>
            </a:endParaRPr>
          </a:p>
        </p:txBody>
      </p:sp>
      <p:pic>
        <p:nvPicPr>
          <p:cNvPr id="5" name="Picture 4" descr="Download Purple Flowers PNG Image for Free">
            <a:extLst>
              <a:ext uri="{FF2B5EF4-FFF2-40B4-BE49-F238E27FC236}">
                <a16:creationId xmlns:a16="http://schemas.microsoft.com/office/drawing/2014/main" id="{B4CC8435-AF09-A38E-A88F-364E8387B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480000">
            <a:off x="8121810" y="3173803"/>
            <a:ext cx="3378683" cy="3417321"/>
          </a:xfrm>
          <a:prstGeom prst="rect">
            <a:avLst/>
          </a:prstGeom>
        </p:spPr>
      </p:pic>
      <p:pic>
        <p:nvPicPr>
          <p:cNvPr id="6" name="Picture 5" descr="Rose Flower PNG Image - PurePNG | Free transparent CC0 PNG Image Library">
            <a:extLst>
              <a:ext uri="{FF2B5EF4-FFF2-40B4-BE49-F238E27FC236}">
                <a16:creationId xmlns:a16="http://schemas.microsoft.com/office/drawing/2014/main" id="{F32F5359-EB21-AAC8-F397-205D3762FF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80000">
            <a:off x="-143775" y="3069564"/>
            <a:ext cx="3881888" cy="388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50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A341B-E405-1978-DFCC-2C9F9889D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Courier New"/>
                <a:cs typeface="Courier New"/>
              </a:rPr>
              <a:t>Empowerment and self-acceptance</a:t>
            </a:r>
            <a:endParaRPr lang="en-US" sz="4000">
              <a:latin typeface="Courier New"/>
              <a:cs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C6682-F6CB-9A70-A6A8-037ABC28D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0897"/>
            <a:ext cx="11011488" cy="4628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>
                <a:latin typeface="Courier New"/>
                <a:ea typeface="Roboto"/>
                <a:cs typeface="Courier New"/>
              </a:rPr>
              <a:t>The model emphasizes personal empowerment, </a:t>
            </a:r>
            <a:br>
              <a:rPr lang="en-GB" sz="2800" b="1" dirty="0">
                <a:latin typeface="Courier New"/>
                <a:ea typeface="Roboto"/>
                <a:cs typeface="Courier New"/>
              </a:rPr>
            </a:br>
            <a:r>
              <a:rPr lang="en-GB" sz="2800" b="1">
                <a:latin typeface="Courier New"/>
                <a:ea typeface="Roboto"/>
                <a:cs typeface="Courier New"/>
              </a:rPr>
              <a:t>affirming that living with impairment can be </a:t>
            </a:r>
            <a:br>
              <a:rPr lang="en-GB" sz="2800" b="1" dirty="0">
                <a:latin typeface="Courier New"/>
                <a:ea typeface="Roboto"/>
                <a:cs typeface="Courier New"/>
              </a:rPr>
            </a:br>
            <a:r>
              <a:rPr lang="en-GB" sz="2800" b="1">
                <a:latin typeface="Courier New"/>
                <a:ea typeface="Roboto"/>
                <a:cs typeface="Courier New"/>
              </a:rPr>
              <a:t>intrinsically fulfilling and meaningful, even </a:t>
            </a:r>
            <a:br>
              <a:rPr lang="en-GB" sz="2800" b="1" dirty="0">
                <a:latin typeface="Courier New"/>
                <a:ea typeface="Roboto"/>
                <a:cs typeface="Courier New"/>
              </a:rPr>
            </a:br>
            <a:r>
              <a:rPr lang="en-GB" sz="2800" b="1">
                <a:latin typeface="Courier New"/>
                <a:ea typeface="Roboto"/>
                <a:cs typeface="Courier New"/>
              </a:rPr>
              <a:t>while acknowledging potential challenges. </a:t>
            </a:r>
            <a:endParaRPr lang="en-GB" b="1">
              <a:latin typeface="Courier New"/>
              <a:cs typeface="Courier New"/>
            </a:endParaRPr>
          </a:p>
          <a:p>
            <a:pPr marL="0" indent="0">
              <a:buNone/>
            </a:pPr>
            <a:endParaRPr lang="en-GB" dirty="0">
              <a:ea typeface="Roboto"/>
              <a:cs typeface="Roboto"/>
            </a:endParaRPr>
          </a:p>
          <a:p>
            <a:endParaRPr lang="en-GB" dirty="0"/>
          </a:p>
        </p:txBody>
      </p:sp>
      <p:pic>
        <p:nvPicPr>
          <p:cNvPr id="4" name="Picture 3" descr="Transparent Flowers PNGs for Free Download">
            <a:extLst>
              <a:ext uri="{FF2B5EF4-FFF2-40B4-BE49-F238E27FC236}">
                <a16:creationId xmlns:a16="http://schemas.microsoft.com/office/drawing/2014/main" id="{657BC321-7AAE-A88F-1953-D9A5D185C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273" y="3986067"/>
            <a:ext cx="4807817" cy="2742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734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4F3A6-98E0-9BA7-CB7C-3227ABEEA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latin typeface="Courier New"/>
                <a:cs typeface="Courier New"/>
              </a:rPr>
              <a:t>Social and cultural recognition </a:t>
            </a:r>
            <a:endParaRPr lang="en-US">
              <a:latin typeface="Courier New"/>
              <a:cs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75349-B5C0-E6D1-CA8C-FF850D44B8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0897"/>
            <a:ext cx="11438670" cy="4628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>
                <a:latin typeface="Courier New"/>
                <a:ea typeface="Roboto"/>
                <a:cs typeface="Courier New"/>
              </a:rPr>
              <a:t>Affirming the personal and cultural value of disability, rather than focusing solely on </a:t>
            </a:r>
            <a:br>
              <a:rPr lang="en-GB" sz="2800" b="1" dirty="0">
                <a:latin typeface="Courier New"/>
                <a:ea typeface="Roboto"/>
                <a:cs typeface="Courier New"/>
              </a:rPr>
            </a:br>
            <a:r>
              <a:rPr lang="en-GB" sz="2800" b="1">
                <a:latin typeface="Courier New"/>
                <a:ea typeface="Roboto"/>
                <a:cs typeface="Courier New"/>
              </a:rPr>
              <a:t>structural oppression.</a:t>
            </a:r>
            <a:r>
              <a:rPr lang="en-GB" sz="2800" dirty="0">
                <a:latin typeface="Neue Haas Grotesk Text Pro"/>
                <a:ea typeface="Roboto"/>
                <a:cs typeface="Roboto"/>
              </a:rPr>
              <a:t> </a:t>
            </a:r>
            <a:endParaRPr lang="en-GB" sz="2800" dirty="0">
              <a:latin typeface="Neue Haas Grotesk Text Pro"/>
            </a:endParaRPr>
          </a:p>
          <a:p>
            <a:endParaRPr lang="en-GB" dirty="0">
              <a:ea typeface="Roboto"/>
              <a:cs typeface="Roboto"/>
            </a:endParaRPr>
          </a:p>
          <a:p>
            <a:endParaRPr lang="en-GB" dirty="0"/>
          </a:p>
        </p:txBody>
      </p:sp>
      <p:pic>
        <p:nvPicPr>
          <p:cNvPr id="4" name="Picture 3" descr="Flores PNG Free Images with Transparent Background - (249 Free Downloads)">
            <a:extLst>
              <a:ext uri="{FF2B5EF4-FFF2-40B4-BE49-F238E27FC236}">
                <a16:creationId xmlns:a16="http://schemas.microsoft.com/office/drawing/2014/main" id="{B371394A-C683-DB05-645C-7FF39EDB0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847425" y="2676388"/>
            <a:ext cx="4191002" cy="4109360"/>
          </a:xfrm>
          <a:prstGeom prst="rect">
            <a:avLst/>
          </a:prstGeom>
        </p:spPr>
      </p:pic>
      <p:pic>
        <p:nvPicPr>
          <p:cNvPr id="6" name="Picture 5" descr="Flower PNG, Flower Transparent Background - FreeIconsPNG">
            <a:extLst>
              <a:ext uri="{FF2B5EF4-FFF2-40B4-BE49-F238E27FC236}">
                <a16:creationId xmlns:a16="http://schemas.microsoft.com/office/drawing/2014/main" id="{8C39EAFD-9D7A-C0F1-25BC-35EDE6087F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2040000">
            <a:off x="440590" y="4165350"/>
            <a:ext cx="2217709" cy="2232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875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5DB90-02F0-CB33-663F-9B388B87D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could this impact 16+ students?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9937A-6C07-481B-4CE1-7C21C0C44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Barriers </a:t>
            </a:r>
            <a:endParaRPr lang="en-US"/>
          </a:p>
          <a:p>
            <a:pPr lvl="1"/>
            <a:r>
              <a:rPr lang="en-GB">
                <a:latin typeface="Neue Haas Grotesk Text Pro"/>
                <a:ea typeface="Roboto"/>
                <a:cs typeface="Roboto"/>
              </a:rPr>
              <a:t>Misunderstanding or tokenism: Without proper training, schools might superficially adopt the rhetoric of affirmation without implementing structural and cultural changes.</a:t>
            </a:r>
            <a:endParaRPr lang="en-GB" dirty="0">
              <a:latin typeface="Neue Haas Grotesk Text Pro"/>
            </a:endParaRPr>
          </a:p>
          <a:p>
            <a:pPr lvl="1"/>
            <a:r>
              <a:rPr lang="en-GB" dirty="0"/>
              <a:t>Tailored support:</a:t>
            </a:r>
            <a:r>
              <a:rPr lang="en-GB" dirty="0">
                <a:latin typeface="Neue Haas Grotesk Text Pro"/>
                <a:ea typeface="Roboto"/>
                <a:cs typeface="Roboto"/>
              </a:rPr>
              <a:t> intersecting marginalizations may require tailored support to affirm disability alongside other i</a:t>
            </a:r>
            <a:r>
              <a:rPr lang="en-GB">
                <a:latin typeface="Neue Haas Grotesk Text Pro"/>
                <a:ea typeface="Roboto"/>
                <a:cs typeface="Roboto"/>
              </a:rPr>
              <a:t>dentities – </a:t>
            </a:r>
            <a:r>
              <a:rPr lang="en-GB" dirty="0">
                <a:latin typeface="Neue Haas Grotesk Text Pro"/>
                <a:ea typeface="Roboto"/>
                <a:cs typeface="Roboto"/>
              </a:rPr>
              <a:t>affirmati</a:t>
            </a:r>
            <a:r>
              <a:rPr lang="en-GB">
                <a:latin typeface="Neue Haas Grotesk Text Pro"/>
                <a:ea typeface="Roboto"/>
                <a:cs typeface="Roboto"/>
              </a:rPr>
              <a:t>ve ethos </a:t>
            </a:r>
          </a:p>
          <a:p>
            <a:pPr lvl="1"/>
            <a:r>
              <a:rPr lang="en-GB">
                <a:latin typeface="Neue Haas Grotesk Text Pro"/>
                <a:ea typeface="Roboto"/>
                <a:cs typeface="Roboto"/>
              </a:rPr>
              <a:t>Equitable access in legislations </a:t>
            </a:r>
          </a:p>
          <a:p>
            <a:pPr marL="228600" lvl="1" indent="0">
              <a:buNone/>
            </a:pPr>
            <a:r>
              <a:rPr lang="en-GB">
                <a:latin typeface="Neue Haas Grotesk Text Pro"/>
                <a:ea typeface="Roboto"/>
                <a:cs typeface="Roboto"/>
              </a:rPr>
              <a:t>Positive </a:t>
            </a:r>
          </a:p>
          <a:p>
            <a:pPr lvl="1"/>
            <a:r>
              <a:rPr lang="en-GB" dirty="0">
                <a:latin typeface="Neue Haas Grotesk Text Pro"/>
                <a:ea typeface="Roboto"/>
                <a:cs typeface="Roboto"/>
              </a:rPr>
              <a:t>  Empowerment through </a:t>
            </a:r>
            <a:r>
              <a:rPr lang="en-GB">
                <a:latin typeface="Neue Haas Grotesk Text Pro"/>
                <a:ea typeface="Roboto"/>
                <a:cs typeface="Roboto"/>
              </a:rPr>
              <a:t>self-definition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>
                <a:latin typeface="Neue Haas Grotesk Text Pro"/>
                <a:ea typeface="Roboto"/>
                <a:cs typeface="Roboto"/>
              </a:rPr>
              <a:t>Reduced internalization of negative stereotypes</a:t>
            </a:r>
            <a:endParaRPr lang="en-GB" dirty="0">
              <a:latin typeface="Neue Haas Grotesk Text Pro"/>
            </a:endParaRPr>
          </a:p>
          <a:p>
            <a:pPr lvl="2">
              <a:buFont typeface="Wingdings" panose="020B0604020202020204" pitchFamily="34" charset="0"/>
              <a:buChar char="§"/>
            </a:pPr>
            <a:r>
              <a:rPr lang="en-GB">
                <a:latin typeface="Neue Haas Grotesk Text Pro"/>
                <a:ea typeface="Roboto"/>
                <a:cs typeface="Roboto"/>
              </a:rPr>
              <a:t>Enhanced self-advocacy </a:t>
            </a:r>
            <a:endParaRPr lang="en-GB" dirty="0">
              <a:latin typeface="Neue Haas Grotesk Text Pro"/>
              <a:ea typeface="Roboto"/>
              <a:cs typeface="Roboto"/>
            </a:endParaRPr>
          </a:p>
          <a:p>
            <a:pPr lvl="1"/>
            <a:endParaRPr lang="en-GB" dirty="0">
              <a:latin typeface="Neue Haas Grotesk Text Pr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070389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A319A-3D1C-3F02-0EE2-F1236941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relieve these challenges?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77931-90BD-251E-825D-E22AE846E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484623"/>
            <a:ext cx="1065357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Recognizing the merits of the Affirmation Model but also recognising the legitimate needs of students with disabilities and making the appropriate adjustments to meet their needs.</a:t>
            </a:r>
            <a:endParaRPr lang="en-US" sz="2800" dirty="0"/>
          </a:p>
          <a:p>
            <a:endParaRPr lang="en-GB" dirty="0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Top 999+ flower png images – Amazing Collection flower png images Full 4K">
            <a:extLst>
              <a:ext uri="{FF2B5EF4-FFF2-40B4-BE49-F238E27FC236}">
                <a16:creationId xmlns:a16="http://schemas.microsoft.com/office/drawing/2014/main" id="{66105EF1-AE2B-5DAB-0D13-C02BDF0424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260000">
            <a:off x="513341" y="3194162"/>
            <a:ext cx="3590638" cy="3544456"/>
          </a:xfrm>
          <a:prstGeom prst="rect">
            <a:avLst/>
          </a:prstGeom>
        </p:spPr>
      </p:pic>
      <p:pic>
        <p:nvPicPr>
          <p:cNvPr id="5" name="Picture 4" descr="Top 999+ flower png images – Amazing Collection flower png images Full 4K">
            <a:extLst>
              <a:ext uri="{FF2B5EF4-FFF2-40B4-BE49-F238E27FC236}">
                <a16:creationId xmlns:a16="http://schemas.microsoft.com/office/drawing/2014/main" id="{10E96310-0EE9-7D76-E037-D8B99B68D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700000">
            <a:off x="8191068" y="3194162"/>
            <a:ext cx="3590638" cy="354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39998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VanillaVTI</vt:lpstr>
      <vt:lpstr>Affirmation model </vt:lpstr>
      <vt:lpstr>What does the model say </vt:lpstr>
      <vt:lpstr>Rejection of tragedy narratives </vt:lpstr>
      <vt:lpstr>Positive identity and pride </vt:lpstr>
      <vt:lpstr>Empowerment and self-acceptance</vt:lpstr>
      <vt:lpstr>Social and cultural recognition </vt:lpstr>
      <vt:lpstr>How could this impact 16+ students? </vt:lpstr>
      <vt:lpstr>How can we relieve these challenges?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221</cp:revision>
  <dcterms:created xsi:type="dcterms:W3CDTF">2026-03-09T18:47:26Z</dcterms:created>
  <dcterms:modified xsi:type="dcterms:W3CDTF">2026-03-09T19:40:31Z</dcterms:modified>
</cp:coreProperties>
</file>