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4" r:id="rId1"/>
  </p:sldMasterIdLst>
  <p:notesMasterIdLst>
    <p:notesMasterId r:id="rId18"/>
  </p:notesMasterIdLst>
  <p:sldIdLst>
    <p:sldId id="256" r:id="rId2"/>
    <p:sldId id="257" r:id="rId3"/>
    <p:sldId id="271" r:id="rId4"/>
    <p:sldId id="258" r:id="rId5"/>
    <p:sldId id="259" r:id="rId6"/>
    <p:sldId id="260" r:id="rId7"/>
    <p:sldId id="261" r:id="rId8"/>
    <p:sldId id="269" r:id="rId9"/>
    <p:sldId id="262" r:id="rId10"/>
    <p:sldId id="263" r:id="rId11"/>
    <p:sldId id="264" r:id="rId12"/>
    <p:sldId id="270"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A9176-7389-4ACF-BEA4-EADF6DE83CD8}" v="571" dt="2024-07-16T14:06:48.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706" autoAdjust="0"/>
    <p:restoredTop sz="86410"/>
  </p:normalViewPr>
  <p:slideViewPr>
    <p:cSldViewPr snapToGrid="0" showGuides="1">
      <p:cViewPr varScale="1">
        <p:scale>
          <a:sx n="59" d="100"/>
          <a:sy n="59" d="100"/>
        </p:scale>
        <p:origin x="372" y="72"/>
      </p:cViewPr>
      <p:guideLst>
        <p:guide orient="horz" pos="2160"/>
        <p:guide pos="3840"/>
      </p:guideLst>
    </p:cSldViewPr>
  </p:slideViewPr>
  <p:outlineViewPr>
    <p:cViewPr>
      <p:scale>
        <a:sx n="33" d="100"/>
        <a:sy n="33" d="100"/>
      </p:scale>
      <p:origin x="0" y="-1109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m dum" userId="6992c996da05431a" providerId="LiveId" clId="{73AA9176-7389-4ACF-BEA4-EADF6DE83CD8}"/>
    <pc:docChg chg="undo custSel modSld">
      <pc:chgData name="dum dum" userId="6992c996da05431a" providerId="LiveId" clId="{73AA9176-7389-4ACF-BEA4-EADF6DE83CD8}" dt="2024-07-16T14:06:48.430" v="531" actId="113"/>
      <pc:docMkLst>
        <pc:docMk/>
      </pc:docMkLst>
      <pc:sldChg chg="modSp">
        <pc:chgData name="dum dum" userId="6992c996da05431a" providerId="LiveId" clId="{73AA9176-7389-4ACF-BEA4-EADF6DE83CD8}" dt="2024-07-16T14:04:19.945" v="517" actId="20577"/>
        <pc:sldMkLst>
          <pc:docMk/>
          <pc:sldMk cId="1414458434" sldId="256"/>
        </pc:sldMkLst>
        <pc:spChg chg="mod">
          <ac:chgData name="dum dum" userId="6992c996da05431a" providerId="LiveId" clId="{73AA9176-7389-4ACF-BEA4-EADF6DE83CD8}" dt="2024-07-16T14:04:19.945" v="517" actId="20577"/>
          <ac:spMkLst>
            <pc:docMk/>
            <pc:sldMk cId="1414458434" sldId="256"/>
            <ac:spMk id="3" creationId="{E0207D3F-9BE3-5C59-C26E-483364443D5A}"/>
          </ac:spMkLst>
        </pc:spChg>
      </pc:sldChg>
      <pc:sldChg chg="modSp">
        <pc:chgData name="dum dum" userId="6992c996da05431a" providerId="LiveId" clId="{73AA9176-7389-4ACF-BEA4-EADF6DE83CD8}" dt="2024-07-16T12:59:29.581" v="13" actId="27636"/>
        <pc:sldMkLst>
          <pc:docMk/>
          <pc:sldMk cId="3273343250" sldId="258"/>
        </pc:sldMkLst>
        <pc:spChg chg="mod">
          <ac:chgData name="dum dum" userId="6992c996da05431a" providerId="LiveId" clId="{73AA9176-7389-4ACF-BEA4-EADF6DE83CD8}" dt="2024-07-16T12:59:29.581" v="13" actId="27636"/>
          <ac:spMkLst>
            <pc:docMk/>
            <pc:sldMk cId="3273343250" sldId="258"/>
            <ac:spMk id="3" creationId="{9AB5DA8E-B00C-E0AE-CD04-A8E6617E790E}"/>
          </ac:spMkLst>
        </pc:spChg>
        <pc:picChg chg="mod">
          <ac:chgData name="dum dum" userId="6992c996da05431a" providerId="LiveId" clId="{73AA9176-7389-4ACF-BEA4-EADF6DE83CD8}" dt="2024-07-16T12:57:43.241" v="1" actId="1076"/>
          <ac:picMkLst>
            <pc:docMk/>
            <pc:sldMk cId="3273343250" sldId="258"/>
            <ac:picMk id="2050" creationId="{667FAC99-66FF-8843-560B-4932C82F2EC9}"/>
          </ac:picMkLst>
        </pc:picChg>
      </pc:sldChg>
      <pc:sldChg chg="modSp">
        <pc:chgData name="dum dum" userId="6992c996da05431a" providerId="LiveId" clId="{73AA9176-7389-4ACF-BEA4-EADF6DE83CD8}" dt="2024-07-16T13:03:29.426" v="37" actId="20577"/>
        <pc:sldMkLst>
          <pc:docMk/>
          <pc:sldMk cId="486972074" sldId="259"/>
        </pc:sldMkLst>
        <pc:spChg chg="mod">
          <ac:chgData name="dum dum" userId="6992c996da05431a" providerId="LiveId" clId="{73AA9176-7389-4ACF-BEA4-EADF6DE83CD8}" dt="2024-07-16T13:03:29.426" v="37" actId="20577"/>
          <ac:spMkLst>
            <pc:docMk/>
            <pc:sldMk cId="486972074" sldId="259"/>
            <ac:spMk id="3" creationId="{A99A6C4B-6A64-715A-00AC-5F8AC4BEC28D}"/>
          </ac:spMkLst>
        </pc:spChg>
        <pc:picChg chg="mod">
          <ac:chgData name="dum dum" userId="6992c996da05431a" providerId="LiveId" clId="{73AA9176-7389-4ACF-BEA4-EADF6DE83CD8}" dt="2024-07-16T13:01:36.556" v="28" actId="1076"/>
          <ac:picMkLst>
            <pc:docMk/>
            <pc:sldMk cId="486972074" sldId="259"/>
            <ac:picMk id="6" creationId="{4E36AE68-A4FC-24D0-5F2A-595B750C7E6D}"/>
          </ac:picMkLst>
        </pc:picChg>
      </pc:sldChg>
      <pc:sldChg chg="modSp">
        <pc:chgData name="dum dum" userId="6992c996da05431a" providerId="LiveId" clId="{73AA9176-7389-4ACF-BEA4-EADF6DE83CD8}" dt="2024-07-16T13:05:22.842" v="44" actId="1076"/>
        <pc:sldMkLst>
          <pc:docMk/>
          <pc:sldMk cId="3587520214" sldId="260"/>
        </pc:sldMkLst>
        <pc:spChg chg="mod">
          <ac:chgData name="dum dum" userId="6992c996da05431a" providerId="LiveId" clId="{73AA9176-7389-4ACF-BEA4-EADF6DE83CD8}" dt="2024-07-16T13:04:36.454" v="42" actId="255"/>
          <ac:spMkLst>
            <pc:docMk/>
            <pc:sldMk cId="3587520214" sldId="260"/>
            <ac:spMk id="3" creationId="{C4F7FD6D-8979-0390-2FA0-D964D87B2120}"/>
          </ac:spMkLst>
        </pc:spChg>
        <pc:picChg chg="mod">
          <ac:chgData name="dum dum" userId="6992c996da05431a" providerId="LiveId" clId="{73AA9176-7389-4ACF-BEA4-EADF6DE83CD8}" dt="2024-07-16T13:05:22.842" v="44" actId="1076"/>
          <ac:picMkLst>
            <pc:docMk/>
            <pc:sldMk cId="3587520214" sldId="260"/>
            <ac:picMk id="6" creationId="{CF84064B-4C4A-4ED0-2C7F-48DDA76CA991}"/>
          </ac:picMkLst>
        </pc:picChg>
      </pc:sldChg>
      <pc:sldChg chg="modSp">
        <pc:chgData name="dum dum" userId="6992c996da05431a" providerId="LiveId" clId="{73AA9176-7389-4ACF-BEA4-EADF6DE83CD8}" dt="2024-07-16T14:06:04.497" v="524" actId="113"/>
        <pc:sldMkLst>
          <pc:docMk/>
          <pc:sldMk cId="1551332299" sldId="261"/>
        </pc:sldMkLst>
        <pc:spChg chg="mod">
          <ac:chgData name="dum dum" userId="6992c996da05431a" providerId="LiveId" clId="{73AA9176-7389-4ACF-BEA4-EADF6DE83CD8}" dt="2024-07-16T14:06:04.497" v="524" actId="113"/>
          <ac:spMkLst>
            <pc:docMk/>
            <pc:sldMk cId="1551332299" sldId="261"/>
            <ac:spMk id="3" creationId="{166896FD-4069-BD7E-6BF7-76E990F731A9}"/>
          </ac:spMkLst>
        </pc:spChg>
      </pc:sldChg>
      <pc:sldChg chg="modSp">
        <pc:chgData name="dum dum" userId="6992c996da05431a" providerId="LiveId" clId="{73AA9176-7389-4ACF-BEA4-EADF6DE83CD8}" dt="2024-07-16T14:03:01.060" v="507" actId="12"/>
        <pc:sldMkLst>
          <pc:docMk/>
          <pc:sldMk cId="3405065439" sldId="262"/>
        </pc:sldMkLst>
        <pc:spChg chg="mod">
          <ac:chgData name="dum dum" userId="6992c996da05431a" providerId="LiveId" clId="{73AA9176-7389-4ACF-BEA4-EADF6DE83CD8}" dt="2024-07-16T13:18:14.870" v="138" actId="255"/>
          <ac:spMkLst>
            <pc:docMk/>
            <pc:sldMk cId="3405065439" sldId="262"/>
            <ac:spMk id="2" creationId="{73FE5582-D363-A1AC-90C7-1BA97DC5F354}"/>
          </ac:spMkLst>
        </pc:spChg>
        <pc:spChg chg="mod">
          <ac:chgData name="dum dum" userId="6992c996da05431a" providerId="LiveId" clId="{73AA9176-7389-4ACF-BEA4-EADF6DE83CD8}" dt="2024-07-16T14:03:01.060" v="507" actId="12"/>
          <ac:spMkLst>
            <pc:docMk/>
            <pc:sldMk cId="3405065439" sldId="262"/>
            <ac:spMk id="3" creationId="{AB8826CE-DAAA-F8FF-9833-36E02BE95DB4}"/>
          </ac:spMkLst>
        </pc:spChg>
        <pc:picChg chg="mod">
          <ac:chgData name="dum dum" userId="6992c996da05431a" providerId="LiveId" clId="{73AA9176-7389-4ACF-BEA4-EADF6DE83CD8}" dt="2024-07-16T13:10:52.191" v="84" actId="1076"/>
          <ac:picMkLst>
            <pc:docMk/>
            <pc:sldMk cId="3405065439" sldId="262"/>
            <ac:picMk id="6" creationId="{822E16AC-2FB8-5C53-9E11-C3B7B55F320A}"/>
          </ac:picMkLst>
        </pc:picChg>
      </pc:sldChg>
      <pc:sldChg chg="modSp">
        <pc:chgData name="dum dum" userId="6992c996da05431a" providerId="LiveId" clId="{73AA9176-7389-4ACF-BEA4-EADF6DE83CD8}" dt="2024-07-16T14:02:22.484" v="502" actId="1076"/>
        <pc:sldMkLst>
          <pc:docMk/>
          <pc:sldMk cId="1124259323" sldId="263"/>
        </pc:sldMkLst>
        <pc:spChg chg="mod">
          <ac:chgData name="dum dum" userId="6992c996da05431a" providerId="LiveId" clId="{73AA9176-7389-4ACF-BEA4-EADF6DE83CD8}" dt="2024-07-16T13:20:23.102" v="153" actId="113"/>
          <ac:spMkLst>
            <pc:docMk/>
            <pc:sldMk cId="1124259323" sldId="263"/>
            <ac:spMk id="3" creationId="{5C3690DD-AC63-FC5C-61C7-869A334EE282}"/>
          </ac:spMkLst>
        </pc:spChg>
        <pc:picChg chg="mod">
          <ac:chgData name="dum dum" userId="6992c996da05431a" providerId="LiveId" clId="{73AA9176-7389-4ACF-BEA4-EADF6DE83CD8}" dt="2024-07-16T14:02:22.484" v="502" actId="1076"/>
          <ac:picMkLst>
            <pc:docMk/>
            <pc:sldMk cId="1124259323" sldId="263"/>
            <ac:picMk id="5" creationId="{6181448C-819A-9EBD-A56F-B35FCF1C44CC}"/>
          </ac:picMkLst>
        </pc:picChg>
      </pc:sldChg>
      <pc:sldChg chg="modSp">
        <pc:chgData name="dum dum" userId="6992c996da05431a" providerId="LiveId" clId="{73AA9176-7389-4ACF-BEA4-EADF6DE83CD8}" dt="2024-07-16T14:02:03.063" v="501" actId="1035"/>
        <pc:sldMkLst>
          <pc:docMk/>
          <pc:sldMk cId="1052672547" sldId="264"/>
        </pc:sldMkLst>
        <pc:spChg chg="mod">
          <ac:chgData name="dum dum" userId="6992c996da05431a" providerId="LiveId" clId="{73AA9176-7389-4ACF-BEA4-EADF6DE83CD8}" dt="2024-07-16T13:25:00.183" v="189" actId="255"/>
          <ac:spMkLst>
            <pc:docMk/>
            <pc:sldMk cId="1052672547" sldId="264"/>
            <ac:spMk id="2" creationId="{4246C901-746B-A115-E4F0-AE8C2E6F303A}"/>
          </ac:spMkLst>
        </pc:spChg>
        <pc:spChg chg="mod">
          <ac:chgData name="dum dum" userId="6992c996da05431a" providerId="LiveId" clId="{73AA9176-7389-4ACF-BEA4-EADF6DE83CD8}" dt="2024-07-16T13:24:02.796" v="178" actId="20577"/>
          <ac:spMkLst>
            <pc:docMk/>
            <pc:sldMk cId="1052672547" sldId="264"/>
            <ac:spMk id="3" creationId="{2E5A59D2-842A-9FD8-8F9B-2F2DDD764B3B}"/>
          </ac:spMkLst>
        </pc:spChg>
        <pc:picChg chg="mod">
          <ac:chgData name="dum dum" userId="6992c996da05431a" providerId="LiveId" clId="{73AA9176-7389-4ACF-BEA4-EADF6DE83CD8}" dt="2024-07-16T14:02:03.063" v="501" actId="1035"/>
          <ac:picMkLst>
            <pc:docMk/>
            <pc:sldMk cId="1052672547" sldId="264"/>
            <ac:picMk id="5" creationId="{32F4D65B-7520-3D04-1B50-69B23269426D}"/>
          </ac:picMkLst>
        </pc:picChg>
      </pc:sldChg>
      <pc:sldChg chg="addSp delSp modSp mod">
        <pc:chgData name="dum dum" userId="6992c996da05431a" providerId="LiveId" clId="{73AA9176-7389-4ACF-BEA4-EADF6DE83CD8}" dt="2024-07-16T13:39:57.899" v="326" actId="20577"/>
        <pc:sldMkLst>
          <pc:docMk/>
          <pc:sldMk cId="3002079370" sldId="265"/>
        </pc:sldMkLst>
        <pc:spChg chg="mod">
          <ac:chgData name="dum dum" userId="6992c996da05431a" providerId="LiveId" clId="{73AA9176-7389-4ACF-BEA4-EADF6DE83CD8}" dt="2024-07-16T13:39:57.899" v="326" actId="20577"/>
          <ac:spMkLst>
            <pc:docMk/>
            <pc:sldMk cId="3002079370" sldId="265"/>
            <ac:spMk id="3" creationId="{BA435A94-C4BE-3C40-BDF5-0323A39FC772}"/>
          </ac:spMkLst>
        </pc:spChg>
        <pc:spChg chg="add del mod">
          <ac:chgData name="dum dum" userId="6992c996da05431a" providerId="LiveId" clId="{73AA9176-7389-4ACF-BEA4-EADF6DE83CD8}" dt="2024-07-16T13:34:30.325" v="279" actId="22"/>
          <ac:spMkLst>
            <pc:docMk/>
            <pc:sldMk cId="3002079370" sldId="265"/>
            <ac:spMk id="6" creationId="{3E3C6406-8BD4-2627-3FC9-7FD8BAFCBEB6}"/>
          </ac:spMkLst>
        </pc:spChg>
        <pc:picChg chg="mod">
          <ac:chgData name="dum dum" userId="6992c996da05431a" providerId="LiveId" clId="{73AA9176-7389-4ACF-BEA4-EADF6DE83CD8}" dt="2024-07-16T13:30:10.294" v="219" actId="1076"/>
          <ac:picMkLst>
            <pc:docMk/>
            <pc:sldMk cId="3002079370" sldId="265"/>
            <ac:picMk id="4" creationId="{B0C0B91F-EA4E-A0F2-6BC9-6A0F0F73453F}"/>
          </ac:picMkLst>
        </pc:picChg>
      </pc:sldChg>
      <pc:sldChg chg="addSp modSp">
        <pc:chgData name="dum dum" userId="6992c996da05431a" providerId="LiveId" clId="{73AA9176-7389-4ACF-BEA4-EADF6DE83CD8}" dt="2024-07-16T13:44:20.368" v="378"/>
        <pc:sldMkLst>
          <pc:docMk/>
          <pc:sldMk cId="1396426293" sldId="266"/>
        </pc:sldMkLst>
        <pc:spChg chg="mod">
          <ac:chgData name="dum dum" userId="6992c996da05431a" providerId="LiveId" clId="{73AA9176-7389-4ACF-BEA4-EADF6DE83CD8}" dt="2024-07-16T13:43:11.278" v="376" actId="255"/>
          <ac:spMkLst>
            <pc:docMk/>
            <pc:sldMk cId="1396426293" sldId="266"/>
            <ac:spMk id="3" creationId="{4EA2DAFB-8F07-BCA4-4D60-EC8A6236B67A}"/>
          </ac:spMkLst>
        </pc:spChg>
        <pc:picChg chg="mod">
          <ac:chgData name="dum dum" userId="6992c996da05431a" providerId="LiveId" clId="{73AA9176-7389-4ACF-BEA4-EADF6DE83CD8}" dt="2024-07-16T13:44:11.635" v="377" actId="1076"/>
          <ac:picMkLst>
            <pc:docMk/>
            <pc:sldMk cId="1396426293" sldId="266"/>
            <ac:picMk id="4" creationId="{FA6DF7B9-ADEE-E425-F499-DB11AE0E030E}"/>
          </ac:picMkLst>
        </pc:picChg>
        <pc:picChg chg="add mod">
          <ac:chgData name="dum dum" userId="6992c996da05431a" providerId="LiveId" clId="{73AA9176-7389-4ACF-BEA4-EADF6DE83CD8}" dt="2024-07-16T13:44:20.368" v="378"/>
          <ac:picMkLst>
            <pc:docMk/>
            <pc:sldMk cId="1396426293" sldId="266"/>
            <ac:picMk id="5" creationId="{4F3578FE-C921-235D-6BAE-77848E22A36D}"/>
          </ac:picMkLst>
        </pc:picChg>
      </pc:sldChg>
      <pc:sldChg chg="addSp delSp modSp">
        <pc:chgData name="dum dum" userId="6992c996da05431a" providerId="LiveId" clId="{73AA9176-7389-4ACF-BEA4-EADF6DE83CD8}" dt="2024-07-16T13:58:08.857" v="488" actId="1076"/>
        <pc:sldMkLst>
          <pc:docMk/>
          <pc:sldMk cId="586536738" sldId="267"/>
        </pc:sldMkLst>
        <pc:spChg chg="mod">
          <ac:chgData name="dum dum" userId="6992c996da05431a" providerId="LiveId" clId="{73AA9176-7389-4ACF-BEA4-EADF6DE83CD8}" dt="2024-07-16T13:45:53.993" v="380" actId="14100"/>
          <ac:spMkLst>
            <pc:docMk/>
            <pc:sldMk cId="586536738" sldId="267"/>
            <ac:spMk id="2" creationId="{C9A54ACC-2C40-4D34-1CCF-42F30D9DD198}"/>
          </ac:spMkLst>
        </pc:spChg>
        <pc:spChg chg="mod">
          <ac:chgData name="dum dum" userId="6992c996da05431a" providerId="LiveId" clId="{73AA9176-7389-4ACF-BEA4-EADF6DE83CD8}" dt="2024-07-16T13:56:28.627" v="482" actId="1076"/>
          <ac:spMkLst>
            <pc:docMk/>
            <pc:sldMk cId="586536738" sldId="267"/>
            <ac:spMk id="3" creationId="{02B7CF59-2104-ED9E-7250-0EE3EDF36179}"/>
          </ac:spMkLst>
        </pc:spChg>
        <pc:picChg chg="add del mod">
          <ac:chgData name="dum dum" userId="6992c996da05431a" providerId="LiveId" clId="{73AA9176-7389-4ACF-BEA4-EADF6DE83CD8}" dt="2024-07-16T13:56:57.672" v="484" actId="478"/>
          <ac:picMkLst>
            <pc:docMk/>
            <pc:sldMk cId="586536738" sldId="267"/>
            <ac:picMk id="5" creationId="{BB934CE2-1695-C662-E979-8845C80733F5}"/>
          </ac:picMkLst>
        </pc:picChg>
        <pc:picChg chg="add mod">
          <ac:chgData name="dum dum" userId="6992c996da05431a" providerId="LiveId" clId="{73AA9176-7389-4ACF-BEA4-EADF6DE83CD8}" dt="2024-07-16T13:58:08.857" v="488" actId="1076"/>
          <ac:picMkLst>
            <pc:docMk/>
            <pc:sldMk cId="586536738" sldId="267"/>
            <ac:picMk id="7" creationId="{5F5B21E5-5F2D-FC4C-0A1D-0516212162AA}"/>
          </ac:picMkLst>
        </pc:picChg>
        <pc:picChg chg="del mod">
          <ac:chgData name="dum dum" userId="6992c996da05431a" providerId="LiveId" clId="{73AA9176-7389-4ACF-BEA4-EADF6DE83CD8}" dt="2024-07-16T13:50:07.504" v="416" actId="478"/>
          <ac:picMkLst>
            <pc:docMk/>
            <pc:sldMk cId="586536738" sldId="267"/>
            <ac:picMk id="7170" creationId="{7D8CE0C2-BD72-8828-F874-87F5E0224115}"/>
          </ac:picMkLst>
        </pc:picChg>
      </pc:sldChg>
      <pc:sldChg chg="modSp">
        <pc:chgData name="dum dum" userId="6992c996da05431a" providerId="LiveId" clId="{73AA9176-7389-4ACF-BEA4-EADF6DE83CD8}" dt="2024-07-16T13:59:27.776" v="499" actId="14100"/>
        <pc:sldMkLst>
          <pc:docMk/>
          <pc:sldMk cId="2424718665" sldId="268"/>
        </pc:sldMkLst>
        <pc:spChg chg="mod">
          <ac:chgData name="dum dum" userId="6992c996da05431a" providerId="LiveId" clId="{73AA9176-7389-4ACF-BEA4-EADF6DE83CD8}" dt="2024-07-16T13:59:20.526" v="498" actId="27636"/>
          <ac:spMkLst>
            <pc:docMk/>
            <pc:sldMk cId="2424718665" sldId="268"/>
            <ac:spMk id="2" creationId="{74E9370D-EC1E-1971-2BF7-FEB1D9FA221B}"/>
          </ac:spMkLst>
        </pc:spChg>
        <pc:spChg chg="mod">
          <ac:chgData name="dum dum" userId="6992c996da05431a" providerId="LiveId" clId="{73AA9176-7389-4ACF-BEA4-EADF6DE83CD8}" dt="2024-07-16T13:59:27.776" v="499" actId="14100"/>
          <ac:spMkLst>
            <pc:docMk/>
            <pc:sldMk cId="2424718665" sldId="268"/>
            <ac:spMk id="3" creationId="{DC6DADA7-4A71-C744-9E5C-BD0C983C656D}"/>
          </ac:spMkLst>
        </pc:spChg>
      </pc:sldChg>
      <pc:sldChg chg="modSp">
        <pc:chgData name="dum dum" userId="6992c996da05431a" providerId="LiveId" clId="{73AA9176-7389-4ACF-BEA4-EADF6DE83CD8}" dt="2024-07-16T14:06:48.430" v="531" actId="113"/>
        <pc:sldMkLst>
          <pc:docMk/>
          <pc:sldMk cId="2416819725" sldId="269"/>
        </pc:sldMkLst>
        <pc:spChg chg="mod">
          <ac:chgData name="dum dum" userId="6992c996da05431a" providerId="LiveId" clId="{73AA9176-7389-4ACF-BEA4-EADF6DE83CD8}" dt="2024-07-16T14:06:48.430" v="531" actId="113"/>
          <ac:spMkLst>
            <pc:docMk/>
            <pc:sldMk cId="2416819725" sldId="269"/>
            <ac:spMk id="3" creationId="{02CD2371-E898-AE1B-35D6-7D0744632C43}"/>
          </ac:spMkLst>
        </pc:spChg>
        <pc:picChg chg="mod">
          <ac:chgData name="dum dum" userId="6992c996da05431a" providerId="LiveId" clId="{73AA9176-7389-4ACF-BEA4-EADF6DE83CD8}" dt="2024-07-16T13:10:36.020" v="83" actId="1076"/>
          <ac:picMkLst>
            <pc:docMk/>
            <pc:sldMk cId="2416819725" sldId="269"/>
            <ac:picMk id="7" creationId="{E8784079-E52D-8AAA-DC0E-7C62269A4B3B}"/>
          </ac:picMkLst>
        </pc:picChg>
      </pc:sldChg>
      <pc:sldChg chg="modSp">
        <pc:chgData name="dum dum" userId="6992c996da05431a" providerId="LiveId" clId="{73AA9176-7389-4ACF-BEA4-EADF6DE83CD8}" dt="2024-07-16T14:02:35.561" v="503" actId="1076"/>
        <pc:sldMkLst>
          <pc:docMk/>
          <pc:sldMk cId="1169303534" sldId="270"/>
        </pc:sldMkLst>
        <pc:spChg chg="mod">
          <ac:chgData name="dum dum" userId="6992c996da05431a" providerId="LiveId" clId="{73AA9176-7389-4ACF-BEA4-EADF6DE83CD8}" dt="2024-07-16T13:28:52.001" v="217" actId="27636"/>
          <ac:spMkLst>
            <pc:docMk/>
            <pc:sldMk cId="1169303534" sldId="270"/>
            <ac:spMk id="3" creationId="{778C7290-3FF7-5FE3-025A-61A96379AE67}"/>
          </ac:spMkLst>
        </pc:spChg>
        <pc:picChg chg="mod">
          <ac:chgData name="dum dum" userId="6992c996da05431a" providerId="LiveId" clId="{73AA9176-7389-4ACF-BEA4-EADF6DE83CD8}" dt="2024-07-16T14:02:35.561" v="503" actId="1076"/>
          <ac:picMkLst>
            <pc:docMk/>
            <pc:sldMk cId="1169303534" sldId="270"/>
            <ac:picMk id="5" creationId="{10999048-872F-828C-CAE2-D23A93B81A1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FFB659-4A8F-4A9A-99A1-C92B7442AC6D}" type="datetimeFigureOut">
              <a:rPr lang="en-GB" smtClean="0"/>
              <a:t>16/07/2024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3419C8-1014-464C-BC00-4D86CCF65FD0}" type="slidenum">
              <a:rPr lang="en-GB" smtClean="0"/>
              <a:t>‹#›</a:t>
            </a:fld>
            <a:endParaRPr lang="en-GB"/>
          </a:p>
        </p:txBody>
      </p:sp>
    </p:spTree>
    <p:extLst>
      <p:ext uri="{BB962C8B-B14F-4D97-AF65-F5344CB8AC3E}">
        <p14:creationId xmlns:p14="http://schemas.microsoft.com/office/powerpoint/2010/main" val="18146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7</a:t>
            </a:fld>
            <a:endParaRPr lang="en-GB"/>
          </a:p>
        </p:txBody>
      </p:sp>
    </p:spTree>
    <p:extLst>
      <p:ext uri="{BB962C8B-B14F-4D97-AF65-F5344CB8AC3E}">
        <p14:creationId xmlns:p14="http://schemas.microsoft.com/office/powerpoint/2010/main" val="143676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8</a:t>
            </a:fld>
            <a:endParaRPr lang="en-GB"/>
          </a:p>
        </p:txBody>
      </p:sp>
    </p:spTree>
    <p:extLst>
      <p:ext uri="{BB962C8B-B14F-4D97-AF65-F5344CB8AC3E}">
        <p14:creationId xmlns:p14="http://schemas.microsoft.com/office/powerpoint/2010/main" val="4268147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9</a:t>
            </a:fld>
            <a:endParaRPr lang="en-GB"/>
          </a:p>
        </p:txBody>
      </p:sp>
    </p:spTree>
    <p:extLst>
      <p:ext uri="{BB962C8B-B14F-4D97-AF65-F5344CB8AC3E}">
        <p14:creationId xmlns:p14="http://schemas.microsoft.com/office/powerpoint/2010/main" val="198717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10</a:t>
            </a:fld>
            <a:endParaRPr lang="en-GB"/>
          </a:p>
        </p:txBody>
      </p:sp>
    </p:spTree>
    <p:extLst>
      <p:ext uri="{BB962C8B-B14F-4D97-AF65-F5344CB8AC3E}">
        <p14:creationId xmlns:p14="http://schemas.microsoft.com/office/powerpoint/2010/main" val="313388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11</a:t>
            </a:fld>
            <a:endParaRPr lang="en-GB"/>
          </a:p>
        </p:txBody>
      </p:sp>
    </p:spTree>
    <p:extLst>
      <p:ext uri="{BB962C8B-B14F-4D97-AF65-F5344CB8AC3E}">
        <p14:creationId xmlns:p14="http://schemas.microsoft.com/office/powerpoint/2010/main" val="2260286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12</a:t>
            </a:fld>
            <a:endParaRPr lang="en-GB"/>
          </a:p>
        </p:txBody>
      </p:sp>
    </p:spTree>
    <p:extLst>
      <p:ext uri="{BB962C8B-B14F-4D97-AF65-F5344CB8AC3E}">
        <p14:creationId xmlns:p14="http://schemas.microsoft.com/office/powerpoint/2010/main" val="1388642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13</a:t>
            </a:fld>
            <a:endParaRPr lang="en-GB"/>
          </a:p>
        </p:txBody>
      </p:sp>
    </p:spTree>
    <p:extLst>
      <p:ext uri="{BB962C8B-B14F-4D97-AF65-F5344CB8AC3E}">
        <p14:creationId xmlns:p14="http://schemas.microsoft.com/office/powerpoint/2010/main" val="180008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CSR</a:t>
            </a:r>
            <a:r>
              <a:rPr lang="en-GB" sz="1800" b="1" baseline="0" dirty="0"/>
              <a:t> ACTIVITIES</a:t>
            </a:r>
            <a:endParaRPr lang="en-GB" sz="1800" b="1" dirty="0"/>
          </a:p>
        </p:txBody>
      </p:sp>
      <p:sp>
        <p:nvSpPr>
          <p:cNvPr id="4" name="Slide Number Placeholder 3"/>
          <p:cNvSpPr>
            <a:spLocks noGrp="1"/>
          </p:cNvSpPr>
          <p:nvPr>
            <p:ph type="sldNum" sz="quarter" idx="5"/>
          </p:nvPr>
        </p:nvSpPr>
        <p:spPr/>
        <p:txBody>
          <a:bodyPr/>
          <a:lstStyle/>
          <a:p>
            <a:fld id="{A63419C8-1014-464C-BC00-4D86CCF65FD0}" type="slidenum">
              <a:rPr lang="en-GB" smtClean="0"/>
              <a:t>14</a:t>
            </a:fld>
            <a:endParaRPr lang="en-GB"/>
          </a:p>
        </p:txBody>
      </p:sp>
    </p:spTree>
    <p:extLst>
      <p:ext uri="{BB962C8B-B14F-4D97-AF65-F5344CB8AC3E}">
        <p14:creationId xmlns:p14="http://schemas.microsoft.com/office/powerpoint/2010/main" val="1168269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15</a:t>
            </a:fld>
            <a:endParaRPr lang="en-GB"/>
          </a:p>
        </p:txBody>
      </p:sp>
    </p:spTree>
    <p:extLst>
      <p:ext uri="{BB962C8B-B14F-4D97-AF65-F5344CB8AC3E}">
        <p14:creationId xmlns:p14="http://schemas.microsoft.com/office/powerpoint/2010/main" val="378701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25F0-6634-F36F-6A4D-9E6C70E655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3941994-103C-5BA3-BBAF-4774DFEDB0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2142B92-8110-98DD-99EA-C0E77D60AD4F}"/>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5" name="Footer Placeholder 4">
            <a:extLst>
              <a:ext uri="{FF2B5EF4-FFF2-40B4-BE49-F238E27FC236}">
                <a16:creationId xmlns:a16="http://schemas.microsoft.com/office/drawing/2014/main" id="{2BBE9195-97A1-955D-7CEF-32D84A4D7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D2F65C-2736-FA77-F860-E8B5432617D6}"/>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291383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5A6A-AB26-B7F3-2C22-3BC2E520B2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37268F-94A5-E080-5224-57BCAC94867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7FAD6C-EF1C-1837-C04F-C3CDA8C43040}"/>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5" name="Footer Placeholder 4">
            <a:extLst>
              <a:ext uri="{FF2B5EF4-FFF2-40B4-BE49-F238E27FC236}">
                <a16:creationId xmlns:a16="http://schemas.microsoft.com/office/drawing/2014/main" id="{FD0FF700-5AA8-4814-68BC-EF42C12041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335E3-E5F7-3D43-559F-6DFAC2D29D68}"/>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77069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31597-8379-11DD-274E-7C82FD4C55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704AF69-CC1A-2CB3-1C3B-4FDE878241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1B6205-84D3-3271-B377-928F0FD362B9}"/>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5" name="Footer Placeholder 4">
            <a:extLst>
              <a:ext uri="{FF2B5EF4-FFF2-40B4-BE49-F238E27FC236}">
                <a16:creationId xmlns:a16="http://schemas.microsoft.com/office/drawing/2014/main" id="{3CC5A477-3CC8-011D-B158-7DB97D474A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FFCD66-06D2-ADEF-7CE3-946D323138B3}"/>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55382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B58F-13C1-96DA-5C56-DBC6E22A20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D583030-07C7-CD62-8970-106F0CF101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CF5BD2A-7EF5-CEBB-DAF9-2135531509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FD4548F-B30F-406A-CBA5-9EAECC5F24BB}"/>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6" name="Footer Placeholder 5">
            <a:extLst>
              <a:ext uri="{FF2B5EF4-FFF2-40B4-BE49-F238E27FC236}">
                <a16:creationId xmlns:a16="http://schemas.microsoft.com/office/drawing/2014/main" id="{BD555C14-3B52-B1F7-6F65-474C0F5D13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B8BF6-DA62-CC6F-9A9B-7162F1548E6C}"/>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1648127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6BFE7-6E74-D3AC-F923-DC527EBEBAD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257908E-3CCE-4BA7-C008-5CC3AFCDA6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7DA3A7-6A27-D261-6FDF-79A9526EAD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3B29CB-38C7-94B7-C586-91F586D5EF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0BC898-212A-E8D6-C06A-47044C614F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170F22-AA20-1908-EA93-F21A77A197A8}"/>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8" name="Footer Placeholder 7">
            <a:extLst>
              <a:ext uri="{FF2B5EF4-FFF2-40B4-BE49-F238E27FC236}">
                <a16:creationId xmlns:a16="http://schemas.microsoft.com/office/drawing/2014/main" id="{534C2459-4DBF-26A8-4ECA-4852DD6C62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14AE02-971F-BA9E-4316-C6A684AA737E}"/>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2120888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05FF-1946-796E-8518-5CF8EE2F282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4E16EEA-73CF-A1F5-49FE-FD477FA58674}"/>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4" name="Footer Placeholder 3">
            <a:extLst>
              <a:ext uri="{FF2B5EF4-FFF2-40B4-BE49-F238E27FC236}">
                <a16:creationId xmlns:a16="http://schemas.microsoft.com/office/drawing/2014/main" id="{4E9AD8FC-4F42-5BD9-D959-1CDF95791F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353A93-D31C-C6AA-4C81-45BC2FAE65B5}"/>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3838801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194782-A5E7-260A-A7F3-9BA9C296E637}"/>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3" name="Footer Placeholder 2">
            <a:extLst>
              <a:ext uri="{FF2B5EF4-FFF2-40B4-BE49-F238E27FC236}">
                <a16:creationId xmlns:a16="http://schemas.microsoft.com/office/drawing/2014/main" id="{C52A207D-364C-4FA2-E201-EE15DAD42D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6D02AA-9244-FFD6-65F8-191882414F2D}"/>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734650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924EA-AB7E-1C84-A464-C84D175211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777A4A5-15A0-4822-1BF5-097FE1A474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FD38C59-476B-5FAB-8906-D2C3259446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266BBE-DE40-3610-EE31-6BFC7622E81B}"/>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6" name="Footer Placeholder 5">
            <a:extLst>
              <a:ext uri="{FF2B5EF4-FFF2-40B4-BE49-F238E27FC236}">
                <a16:creationId xmlns:a16="http://schemas.microsoft.com/office/drawing/2014/main" id="{99F9AF25-4419-B129-9C43-4FBD93CDD3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A005A-9612-59C0-85E7-1F056CB8F333}"/>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3621947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48EB8-1AE8-5019-3165-7CCEBA3502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2D6B028-3EE1-3FB0-9C62-BF29A23DF4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B27BA0-31BA-6E6C-888B-3FA18AB7C5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98F70F-AD79-73DB-702A-CBB37AB09BAD}"/>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6" name="Footer Placeholder 5">
            <a:extLst>
              <a:ext uri="{FF2B5EF4-FFF2-40B4-BE49-F238E27FC236}">
                <a16:creationId xmlns:a16="http://schemas.microsoft.com/office/drawing/2014/main" id="{A30C6B5B-5826-041C-8850-001DA83AE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124A9-5B9A-7FA1-E37A-5AEDEA88B5E1}"/>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83546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0BDB5-5713-5AD1-6DD6-051B12BF5C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7983C20-3C46-5039-8F57-4139E37931A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9542FE-8AA1-8B0E-AFC9-35C5430B6801}"/>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5" name="Footer Placeholder 4">
            <a:extLst>
              <a:ext uri="{FF2B5EF4-FFF2-40B4-BE49-F238E27FC236}">
                <a16:creationId xmlns:a16="http://schemas.microsoft.com/office/drawing/2014/main" id="{F9FACF8F-7F4E-95B7-125D-8236B344E5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62D07-5B71-0320-3B2A-55C5119EDCBC}"/>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603745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165642-17B7-4B26-5CB9-62A013588F2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ABA0E67-FE97-442F-469E-E449881007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F65608-D161-E01D-96F4-42A2F859BE63}"/>
              </a:ext>
            </a:extLst>
          </p:cNvPr>
          <p:cNvSpPr>
            <a:spLocks noGrp="1"/>
          </p:cNvSpPr>
          <p:nvPr>
            <p:ph type="dt" sz="half" idx="10"/>
          </p:nvPr>
        </p:nvSpPr>
        <p:spPr/>
        <p:txBody>
          <a:bodyPr/>
          <a:lstStyle/>
          <a:p>
            <a:fld id="{61E5CFD6-0054-4E46-9118-8A739F450473}" type="datetimeFigureOut">
              <a:rPr lang="en-GB" smtClean="0"/>
              <a:t>16/07/2024</a:t>
            </a:fld>
            <a:endParaRPr lang="en-GB"/>
          </a:p>
        </p:txBody>
      </p:sp>
      <p:sp>
        <p:nvSpPr>
          <p:cNvPr id="5" name="Footer Placeholder 4">
            <a:extLst>
              <a:ext uri="{FF2B5EF4-FFF2-40B4-BE49-F238E27FC236}">
                <a16:creationId xmlns:a16="http://schemas.microsoft.com/office/drawing/2014/main" id="{09699564-0F2B-417B-D233-DC79EE5B1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042DE-D042-1955-4B30-964E24FAE810}"/>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24479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5DC237-5D8C-0CC1-50CC-02708CCAD1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8889A0-F646-4AD0-C5D4-A31D69C7A7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3CE9E9-3490-0702-DB79-B39B5954C6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E5CFD6-0054-4E46-9118-8A739F450473}" type="datetimeFigureOut">
              <a:rPr lang="en-GB" smtClean="0"/>
              <a:t>16/07/2024</a:t>
            </a:fld>
            <a:endParaRPr lang="en-GB"/>
          </a:p>
        </p:txBody>
      </p:sp>
      <p:sp>
        <p:nvSpPr>
          <p:cNvPr id="5" name="Footer Placeholder 4">
            <a:extLst>
              <a:ext uri="{FF2B5EF4-FFF2-40B4-BE49-F238E27FC236}">
                <a16:creationId xmlns:a16="http://schemas.microsoft.com/office/drawing/2014/main" id="{63A9449B-7AF3-1765-5C97-0A0FAF6E15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BC2708F-D7CD-9ADB-D1B0-CC9087A927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0309B7-9BA5-46AA-BD54-6DBA6A5D0DC0}" type="slidenum">
              <a:rPr lang="en-GB" smtClean="0"/>
              <a:t>‹#›</a:t>
            </a:fld>
            <a:endParaRPr lang="en-GB"/>
          </a:p>
        </p:txBody>
      </p:sp>
    </p:spTree>
    <p:extLst>
      <p:ext uri="{BB962C8B-B14F-4D97-AF65-F5344CB8AC3E}">
        <p14:creationId xmlns:p14="http://schemas.microsoft.com/office/powerpoint/2010/main" val="574497919"/>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 id="2147484189" r:id="rId5"/>
    <p:sldLayoutId id="2147484190" r:id="rId6"/>
    <p:sldLayoutId id="2147484191" r:id="rId7"/>
    <p:sldLayoutId id="2147484192" r:id="rId8"/>
    <p:sldLayoutId id="2147484193" r:id="rId9"/>
    <p:sldLayoutId id="2147484194" r:id="rId10"/>
    <p:sldLayoutId id="21474841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scottishpower.com/sustainabilityreport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2">
                <a:lumMod val="60000"/>
                <a:lumOff val="4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0207D3F-9BE3-5C59-C26E-483364443D5A}"/>
              </a:ext>
            </a:extLst>
          </p:cNvPr>
          <p:cNvSpPr>
            <a:spLocks noGrp="1"/>
          </p:cNvSpPr>
          <p:nvPr>
            <p:ph type="subTitle" idx="1"/>
          </p:nvPr>
        </p:nvSpPr>
        <p:spPr>
          <a:xfrm>
            <a:off x="2630814" y="3988603"/>
            <a:ext cx="9474611" cy="2869397"/>
          </a:xfrm>
        </p:spPr>
        <p:txBody>
          <a:bodyPr>
            <a:normAutofit/>
          </a:bodyPr>
          <a:lstStyle/>
          <a:p>
            <a:pPr algn="ctr"/>
            <a:r>
              <a:rPr lang="en-GB" sz="1800" b="1" i="0" dirty="0">
                <a:solidFill>
                  <a:srgbClr val="000000"/>
                </a:solidFill>
                <a:effectLst/>
                <a:latin typeface="Arial" panose="020B0604020202020204" pitchFamily="34" charset="0"/>
                <a:cs typeface="Arial" panose="020B0604020202020204" pitchFamily="34" charset="0"/>
              </a:rPr>
              <a:t> Programme: Bachelor of Arts Business Management</a:t>
            </a:r>
            <a:br>
              <a:rPr lang="en-GB" sz="1800" b="1" i="0" dirty="0">
                <a:solidFill>
                  <a:srgbClr val="000000"/>
                </a:solidFill>
                <a:effectLst/>
                <a:latin typeface="Arial" panose="020B0604020202020204" pitchFamily="34" charset="0"/>
                <a:cs typeface="Arial" panose="020B0604020202020204" pitchFamily="34" charset="0"/>
              </a:rPr>
            </a:br>
            <a:r>
              <a:rPr lang="en-GB" sz="1800" b="1" i="0" dirty="0">
                <a:solidFill>
                  <a:srgbClr val="000000"/>
                </a:solidFill>
                <a:effectLst/>
                <a:latin typeface="Arial" panose="020B0604020202020204" pitchFamily="34" charset="0"/>
                <a:cs typeface="Arial" panose="020B0604020202020204" pitchFamily="34" charset="0"/>
              </a:rPr>
              <a:t>Module: Introduction in business </a:t>
            </a:r>
            <a:br>
              <a:rPr lang="en-GB" sz="1800" b="1" i="0" dirty="0">
                <a:solidFill>
                  <a:srgbClr val="000000"/>
                </a:solidFill>
                <a:effectLst/>
                <a:latin typeface="Arial" panose="020B0604020202020204" pitchFamily="34" charset="0"/>
                <a:cs typeface="Arial" panose="020B0604020202020204" pitchFamily="34" charset="0"/>
              </a:rPr>
            </a:br>
            <a:r>
              <a:rPr lang="en-GB" sz="1800" b="1" i="0" dirty="0">
                <a:solidFill>
                  <a:srgbClr val="000000"/>
                </a:solidFill>
                <a:effectLst/>
                <a:latin typeface="Arial" panose="020B0604020202020204" pitchFamily="34" charset="0"/>
                <a:cs typeface="Arial" panose="020B0604020202020204" pitchFamily="34" charset="0"/>
              </a:rPr>
              <a:t>Module code: (LCBB40007)</a:t>
            </a:r>
            <a:br>
              <a:rPr lang="en-GB" sz="1800" b="1" i="0" dirty="0">
                <a:solidFill>
                  <a:srgbClr val="000000"/>
                </a:solidFill>
                <a:effectLst/>
                <a:latin typeface="Arial" panose="020B0604020202020204" pitchFamily="34" charset="0"/>
                <a:cs typeface="Arial" panose="020B0604020202020204" pitchFamily="34" charset="0"/>
              </a:rPr>
            </a:br>
            <a:r>
              <a:rPr lang="en-GB" sz="1800" b="1" i="0" dirty="0">
                <a:solidFill>
                  <a:srgbClr val="000000"/>
                </a:solidFill>
                <a:effectLst/>
                <a:latin typeface="Arial" panose="020B0604020202020204" pitchFamily="34" charset="0"/>
                <a:cs typeface="Arial" panose="020B0604020202020204" pitchFamily="34" charset="0"/>
              </a:rPr>
              <a:t>Internal Verifier: Dr Liyanage Rodrigo </a:t>
            </a:r>
          </a:p>
          <a:p>
            <a:pPr algn="ctr"/>
            <a:r>
              <a:rPr lang="en-GB" sz="1800" b="1" i="0" dirty="0">
                <a:solidFill>
                  <a:srgbClr val="000000"/>
                </a:solidFill>
                <a:effectLst/>
                <a:latin typeface="Arial" panose="020B0604020202020204" pitchFamily="34" charset="0"/>
                <a:cs typeface="Arial" panose="020B0604020202020204" pitchFamily="34" charset="0"/>
              </a:rPr>
              <a:t>Lecturer : </a:t>
            </a:r>
            <a:r>
              <a:rPr lang="en-GB" sz="1800" b="1" dirty="0">
                <a:solidFill>
                  <a:srgbClr val="000000"/>
                </a:solidFill>
                <a:latin typeface="Arial" panose="020B0604020202020204" pitchFamily="34" charset="0"/>
                <a:cs typeface="Arial" panose="020B0604020202020204" pitchFamily="34" charset="0"/>
              </a:rPr>
              <a:t>Ibrahim  Rufai  </a:t>
            </a:r>
          </a:p>
          <a:p>
            <a:pPr algn="ctr"/>
            <a:br>
              <a:rPr lang="en-GB" sz="1200" b="1" i="0" dirty="0">
                <a:solidFill>
                  <a:srgbClr val="000000"/>
                </a:solidFill>
                <a:effectLst/>
                <a:latin typeface="Arial" panose="020B0604020202020204" pitchFamily="34" charset="0"/>
                <a:cs typeface="Arial" panose="020B0604020202020204" pitchFamily="34" charset="0"/>
              </a:rPr>
            </a:br>
            <a:r>
              <a:rPr lang="en-GB" sz="1200" b="1" i="0" dirty="0">
                <a:solidFill>
                  <a:srgbClr val="000000"/>
                </a:solidFill>
                <a:effectLst/>
                <a:latin typeface="Arial" panose="020B0604020202020204" pitchFamily="34" charset="0"/>
                <a:cs typeface="Arial" panose="020B0604020202020204" pitchFamily="34" charset="0"/>
              </a:rPr>
              <a:t>Students :  Dumitru Nechifor  ( 2245145)</a:t>
            </a:r>
          </a:p>
          <a:p>
            <a:pPr algn="ctr"/>
            <a:r>
              <a:rPr lang="en-GB" sz="1200" b="1" i="0" dirty="0">
                <a:solidFill>
                  <a:srgbClr val="000000"/>
                </a:solidFill>
                <a:effectLst/>
                <a:latin typeface="Arial" panose="020B0604020202020204" pitchFamily="34" charset="0"/>
                <a:cs typeface="Arial" panose="020B0604020202020204" pitchFamily="34" charset="0"/>
              </a:rPr>
              <a:t>            Mihai </a:t>
            </a:r>
            <a:r>
              <a:rPr lang="en-GB" sz="1200" b="1" i="0" dirty="0" err="1">
                <a:solidFill>
                  <a:srgbClr val="000000"/>
                </a:solidFill>
                <a:effectLst/>
                <a:latin typeface="Arial" panose="020B0604020202020204" pitchFamily="34" charset="0"/>
                <a:cs typeface="Arial" panose="020B0604020202020204" pitchFamily="34" charset="0"/>
              </a:rPr>
              <a:t>Buscu</a:t>
            </a:r>
            <a:r>
              <a:rPr lang="en-GB" sz="1200" b="1" i="0" dirty="0">
                <a:solidFill>
                  <a:srgbClr val="000000"/>
                </a:solidFill>
                <a:effectLst/>
                <a:latin typeface="Arial" panose="020B0604020202020204" pitchFamily="34" charset="0"/>
                <a:cs typeface="Arial" panose="020B0604020202020204" pitchFamily="34" charset="0"/>
              </a:rPr>
              <a:t>  (2245144)</a:t>
            </a:r>
          </a:p>
          <a:p>
            <a:pPr algn="ctr"/>
            <a:r>
              <a:rPr lang="en-GB" sz="1200" b="1" i="0" dirty="0">
                <a:solidFill>
                  <a:srgbClr val="000000"/>
                </a:solidFill>
                <a:effectLst/>
                <a:latin typeface="Arial" panose="020B0604020202020204" pitchFamily="34" charset="0"/>
                <a:cs typeface="Arial" panose="020B0604020202020204" pitchFamily="34" charset="0"/>
              </a:rPr>
              <a:t>                   Florentina </a:t>
            </a:r>
            <a:r>
              <a:rPr lang="en-GB" sz="1200" b="1" i="0" dirty="0" err="1">
                <a:solidFill>
                  <a:srgbClr val="000000"/>
                </a:solidFill>
                <a:effectLst/>
                <a:latin typeface="Arial" panose="020B0604020202020204" pitchFamily="34" charset="0"/>
                <a:cs typeface="Arial" panose="020B0604020202020204" pitchFamily="34" charset="0"/>
              </a:rPr>
              <a:t>Zauca</a:t>
            </a:r>
            <a:r>
              <a:rPr lang="en-GB" sz="1200" b="1" i="0" dirty="0">
                <a:solidFill>
                  <a:srgbClr val="000000"/>
                </a:solidFill>
                <a:effectLst/>
                <a:latin typeface="Arial" panose="020B0604020202020204" pitchFamily="34" charset="0"/>
                <a:cs typeface="Arial" panose="020B0604020202020204" pitchFamily="34" charset="0"/>
              </a:rPr>
              <a:t> </a:t>
            </a:r>
            <a:r>
              <a:rPr lang="en-GB" sz="1200" b="1" dirty="0">
                <a:solidFill>
                  <a:srgbClr val="000000"/>
                </a:solidFill>
                <a:latin typeface="Arial" panose="020B0604020202020204" pitchFamily="34" charset="0"/>
                <a:cs typeface="Arial" panose="020B0604020202020204" pitchFamily="34" charset="0"/>
              </a:rPr>
              <a:t>( 233203)</a:t>
            </a:r>
            <a:r>
              <a:rPr lang="en-GB" sz="1200" b="1" i="0" dirty="0">
                <a:solidFill>
                  <a:srgbClr val="000000"/>
                </a:solidFill>
                <a:effectLst/>
                <a:latin typeface="Arial" panose="020B0604020202020204" pitchFamily="34" charset="0"/>
                <a:cs typeface="Arial" panose="020B0604020202020204" pitchFamily="34" charset="0"/>
              </a:rPr>
              <a:t> </a:t>
            </a:r>
            <a:br>
              <a:rPr lang="en-GB" sz="1200" b="1" i="0" dirty="0">
                <a:solidFill>
                  <a:srgbClr val="000000"/>
                </a:solidFill>
                <a:effectLst/>
                <a:latin typeface="Arial" panose="020B0604020202020204" pitchFamily="34" charset="0"/>
                <a:cs typeface="Arial" panose="020B0604020202020204" pitchFamily="34" charset="0"/>
              </a:rPr>
            </a:br>
            <a:endParaRPr lang="en-GB" sz="12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E2EF1C4-8FE4-3045-89A5-B671845531C7}"/>
              </a:ext>
            </a:extLst>
          </p:cNvPr>
          <p:cNvPicPr>
            <a:picLocks noChangeAspect="1"/>
          </p:cNvPicPr>
          <p:nvPr/>
        </p:nvPicPr>
        <p:blipFill>
          <a:blip r:embed="rId2"/>
          <a:stretch>
            <a:fillRect/>
          </a:stretch>
        </p:blipFill>
        <p:spPr>
          <a:xfrm>
            <a:off x="0" y="0"/>
            <a:ext cx="10142521" cy="3114251"/>
          </a:xfrm>
          <a:prstGeom prst="rect">
            <a:avLst/>
          </a:prstGeom>
        </p:spPr>
      </p:pic>
    </p:spTree>
    <p:extLst>
      <p:ext uri="{BB962C8B-B14F-4D97-AF65-F5344CB8AC3E}">
        <p14:creationId xmlns:p14="http://schemas.microsoft.com/office/powerpoint/2010/main" val="1414458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COTTISH POWER - Dynamobel - Fabricante de Mobiliario de Oficina">
            <a:extLst>
              <a:ext uri="{FF2B5EF4-FFF2-40B4-BE49-F238E27FC236}">
                <a16:creationId xmlns:a16="http://schemas.microsoft.com/office/drawing/2014/main" id="{351A010C-1E0A-6990-ABA8-1AFEA402EF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58479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elcome - ScottishPower">
            <a:extLst>
              <a:ext uri="{FF2B5EF4-FFF2-40B4-BE49-F238E27FC236}">
                <a16:creationId xmlns:a16="http://schemas.microsoft.com/office/drawing/2014/main" id="{3D65B7D2-7ED4-93F6-5456-C682B7203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9144" y="5550196"/>
            <a:ext cx="5482856" cy="1137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272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847C-C718-0180-A808-6883616312F5}"/>
              </a:ext>
            </a:extLst>
          </p:cNvPr>
          <p:cNvSpPr>
            <a:spLocks noGrp="1"/>
          </p:cNvSpPr>
          <p:nvPr>
            <p:ph type="title"/>
          </p:nvPr>
        </p:nvSpPr>
        <p:spPr/>
        <p:txBody>
          <a:bodyPr>
            <a:normAutofit/>
          </a:bodyPr>
          <a:lstStyle/>
          <a:p>
            <a:r>
              <a:rPr lang="en-GB" sz="5400" b="1" dirty="0"/>
              <a:t>Table of contents</a:t>
            </a:r>
          </a:p>
        </p:txBody>
      </p:sp>
      <p:sp>
        <p:nvSpPr>
          <p:cNvPr id="3" name="Content Placeholder 2">
            <a:extLst>
              <a:ext uri="{FF2B5EF4-FFF2-40B4-BE49-F238E27FC236}">
                <a16:creationId xmlns:a16="http://schemas.microsoft.com/office/drawing/2014/main" id="{FD7E2436-D992-1AB5-499E-FB98C75E72C1}"/>
              </a:ext>
            </a:extLst>
          </p:cNvPr>
          <p:cNvSpPr>
            <a:spLocks noGrp="1"/>
          </p:cNvSpPr>
          <p:nvPr>
            <p:ph idx="1"/>
          </p:nvPr>
        </p:nvSpPr>
        <p:spPr/>
        <p:txBody>
          <a:bodyPr>
            <a:normAutofit fontScale="85000" lnSpcReduction="20000"/>
          </a:bodyPr>
          <a:lstStyle/>
          <a:p>
            <a:r>
              <a:rPr lang="en-GB" dirty="0"/>
              <a:t>Introduction </a:t>
            </a:r>
          </a:p>
          <a:p>
            <a:r>
              <a:rPr lang="en-GB" dirty="0"/>
              <a:t>Internal Factors</a:t>
            </a:r>
          </a:p>
          <a:p>
            <a:r>
              <a:rPr lang="en-GB" dirty="0"/>
              <a:t>External factors</a:t>
            </a:r>
          </a:p>
          <a:p>
            <a:r>
              <a:rPr lang="en-GB" dirty="0"/>
              <a:t>PESTLE analysis </a:t>
            </a:r>
          </a:p>
          <a:p>
            <a:r>
              <a:rPr lang="en-GB" dirty="0"/>
              <a:t>Future strategies for sustainable growth</a:t>
            </a:r>
          </a:p>
          <a:p>
            <a:r>
              <a:rPr lang="en-GB" dirty="0"/>
              <a:t>Internal Stakeholders</a:t>
            </a:r>
          </a:p>
          <a:p>
            <a:r>
              <a:rPr lang="en-GB" dirty="0"/>
              <a:t>External Stakeholders</a:t>
            </a:r>
          </a:p>
          <a:p>
            <a:r>
              <a:rPr lang="en-GB" dirty="0"/>
              <a:t>Business environment</a:t>
            </a:r>
          </a:p>
          <a:p>
            <a:r>
              <a:rPr lang="en-GB" dirty="0"/>
              <a:t>CSR activities</a:t>
            </a:r>
          </a:p>
          <a:p>
            <a:r>
              <a:rPr lang="en-GB" dirty="0"/>
              <a:t>Conclusion</a:t>
            </a:r>
          </a:p>
          <a:p>
            <a:r>
              <a:rPr lang="en-GB" dirty="0"/>
              <a:t>References </a:t>
            </a:r>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FC0B7282-0384-B378-60D9-8858E59C3180}"/>
              </a:ext>
            </a:extLst>
          </p:cNvPr>
          <p:cNvPicPr>
            <a:picLocks noChangeAspect="1"/>
          </p:cNvPicPr>
          <p:nvPr/>
        </p:nvPicPr>
        <p:blipFill>
          <a:blip r:embed="rId2"/>
          <a:stretch>
            <a:fillRect/>
          </a:stretch>
        </p:blipFill>
        <p:spPr>
          <a:xfrm>
            <a:off x="7963148" y="0"/>
            <a:ext cx="3995928" cy="1148829"/>
          </a:xfrm>
          <a:prstGeom prst="rect">
            <a:avLst/>
          </a:prstGeom>
        </p:spPr>
      </p:pic>
    </p:spTree>
    <p:extLst>
      <p:ext uri="{BB962C8B-B14F-4D97-AF65-F5344CB8AC3E}">
        <p14:creationId xmlns:p14="http://schemas.microsoft.com/office/powerpoint/2010/main" val="3805362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3" name="Rectangle 208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5" name="Rectangle 205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38F69-478A-947D-F857-8F23625EAA47}"/>
              </a:ext>
            </a:extLst>
          </p:cNvPr>
          <p:cNvSpPr>
            <a:spLocks noGrp="1"/>
          </p:cNvSpPr>
          <p:nvPr>
            <p:ph type="title"/>
          </p:nvPr>
        </p:nvSpPr>
        <p:spPr>
          <a:xfrm>
            <a:off x="640080" y="1203692"/>
            <a:ext cx="6894576" cy="908572"/>
          </a:xfrm>
        </p:spPr>
        <p:txBody>
          <a:bodyPr anchor="b">
            <a:normAutofit/>
          </a:bodyPr>
          <a:lstStyle/>
          <a:p>
            <a:r>
              <a:rPr lang="en-US" sz="3200" b="1" dirty="0">
                <a:latin typeface="Arial" panose="020B0604020202020204" pitchFamily="34" charset="0"/>
                <a:cs typeface="Arial" panose="020B0604020202020204" pitchFamily="34" charset="0"/>
              </a:rPr>
              <a:t>Introduction</a:t>
            </a:r>
            <a:endParaRPr lang="en-GB" sz="3200" b="1" dirty="0">
              <a:latin typeface="Arial" panose="020B0604020202020204" pitchFamily="34" charset="0"/>
              <a:cs typeface="Arial" panose="020B0604020202020204" pitchFamily="34" charset="0"/>
            </a:endParaRPr>
          </a:p>
        </p:txBody>
      </p:sp>
      <p:sp>
        <p:nvSpPr>
          <p:cNvPr id="208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B5DA8E-B00C-E0AE-CD04-A8E6617E790E}"/>
              </a:ext>
            </a:extLst>
          </p:cNvPr>
          <p:cNvSpPr>
            <a:spLocks noGrp="1"/>
          </p:cNvSpPr>
          <p:nvPr>
            <p:ph idx="1"/>
          </p:nvPr>
        </p:nvSpPr>
        <p:spPr>
          <a:xfrm>
            <a:off x="323088" y="2706624"/>
            <a:ext cx="11545824" cy="3622396"/>
          </a:xfrm>
        </p:spPr>
        <p:txBody>
          <a:bodyPr>
            <a:normAutofit lnSpcReduction="10000"/>
          </a:bodyPr>
          <a:lstStyle/>
          <a:p>
            <a:pPr>
              <a:spcAft>
                <a:spcPts val="800"/>
              </a:spcAft>
            </a:pPr>
            <a:endParaRPr lang="en-GB" sz="1000" b="1" kern="0" dirty="0">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latin typeface="Arial" panose="020B0604020202020204" pitchFamily="34" charset="0"/>
                <a:ea typeface="Times New Roman" panose="02020603050405020304" pitchFamily="18" charset="0"/>
                <a:cs typeface="Arial" panose="020B0604020202020204" pitchFamily="34" charset="0"/>
              </a:rPr>
              <a:t>Scottish Power is an important energy supplier in the UK, providing millions of customers on gas and electricity. Part of the across the globe energy steadfast Iberdrola Group, that maintains its main offices in Spain. Scottish Power is a provider of energy solutions in the supply and generation businesses, specialising in wind power along with additional renewable energy sources (Scottish power , 2021). </a:t>
            </a:r>
            <a:endParaRPr lang="en-GB" sz="1600" b="1" kern="100" dirty="0">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latin typeface="Arial" panose="020B0604020202020204" pitchFamily="34" charset="0"/>
                <a:ea typeface="Times New Roman" panose="02020603050405020304" pitchFamily="18" charset="0"/>
                <a:cs typeface="Arial" panose="020B0604020202020204" pitchFamily="34" charset="0"/>
              </a:rPr>
              <a:t>The company has been separated into multiple sections, such as those for customer service, operations, finance, human resources, and the development of renewable energy. It is organized in order. With offices, factories, and renewable energy projects located around the UK, Scottish Power has thousands of workers (Scottish power , 2021). </a:t>
            </a:r>
          </a:p>
          <a:p>
            <a:pPr marL="0" indent="0">
              <a:spcAft>
                <a:spcPts val="800"/>
              </a:spcAft>
              <a:buNone/>
            </a:pPr>
            <a:r>
              <a:rPr lang="en-GB" sz="1600" b="1" kern="0" dirty="0">
                <a:latin typeface="Arial" panose="020B0604020202020204" pitchFamily="34" charset="0"/>
                <a:ea typeface="Times New Roman" panose="02020603050405020304" pitchFamily="18" charset="0"/>
                <a:cs typeface="Arial" panose="020B0604020202020204" pitchFamily="34" charset="0"/>
              </a:rPr>
              <a:t>In the end the company a vertically integrated energy firm that manufactures, transfers, allocates, and provides gas and electricity at outlets for sale. The company generates electricity through operating wind farms, power plants, and other clean energy projects. The electricity is then distributed for consumers around the UK via the national grid. Also, Scottish Power delivers gas  to both commercial and residential consumers (Scottish power , 2021). </a:t>
            </a:r>
            <a:endParaRPr lang="en-GB" sz="1600" b="1" kern="100" dirty="0">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endParaRPr lang="en-GB" sz="10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000" dirty="0"/>
          </a:p>
        </p:txBody>
      </p:sp>
      <p:pic>
        <p:nvPicPr>
          <p:cNvPr id="2050" name="Picture 2" descr="hydrogen">
            <a:extLst>
              <a:ext uri="{FF2B5EF4-FFF2-40B4-BE49-F238E27FC236}">
                <a16:creationId xmlns:a16="http://schemas.microsoft.com/office/drawing/2014/main" id="{667FAC99-66FF-8843-560B-4932C82F2E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54696" y="528980"/>
            <a:ext cx="4014216" cy="2257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34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85089-C34B-9671-6CE7-C4E1442781B9}"/>
              </a:ext>
            </a:extLst>
          </p:cNvPr>
          <p:cNvSpPr>
            <a:spLocks noGrp="1"/>
          </p:cNvSpPr>
          <p:nvPr>
            <p:ph type="title"/>
          </p:nvPr>
        </p:nvSpPr>
        <p:spPr>
          <a:xfrm>
            <a:off x="572493" y="238539"/>
            <a:ext cx="11018520" cy="1434415"/>
          </a:xfrm>
        </p:spPr>
        <p:txBody>
          <a:bodyPr anchor="b">
            <a:normAutofit/>
          </a:bodyPr>
          <a:lstStyle/>
          <a:p>
            <a:r>
              <a:rPr lang="en-US" sz="5400" b="1" dirty="0">
                <a:latin typeface="Arial" panose="020B0604020202020204" pitchFamily="34" charset="0"/>
                <a:cs typeface="Arial" panose="020B0604020202020204" pitchFamily="34" charset="0"/>
              </a:rPr>
              <a:t>Internal factors  </a:t>
            </a:r>
            <a:endParaRPr lang="en-GB" sz="5400" b="1"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9A6C4B-6A64-715A-00AC-5F8AC4BEC28D}"/>
              </a:ext>
            </a:extLst>
          </p:cNvPr>
          <p:cNvSpPr>
            <a:spLocks noGrp="1"/>
          </p:cNvSpPr>
          <p:nvPr>
            <p:ph idx="1"/>
          </p:nvPr>
        </p:nvSpPr>
        <p:spPr>
          <a:xfrm>
            <a:off x="179614" y="1744998"/>
            <a:ext cx="7641772" cy="4837886"/>
          </a:xfrm>
        </p:spPr>
        <p:txBody>
          <a:bodyPr anchor="t">
            <a:normAutofit/>
          </a:bodyPr>
          <a:lstStyle/>
          <a:p>
            <a:pPr>
              <a:spcAft>
                <a:spcPts val="800"/>
              </a:spcAft>
              <a:buFont typeface="Wingdings" panose="05000000000000000000" pitchFamily="2" charset="2"/>
              <a:buChar char="Ø"/>
            </a:pPr>
            <a:r>
              <a:rPr lang="en-GB" sz="1800" b="1" kern="100" dirty="0">
                <a:latin typeface="Arial" panose="020B0604020202020204" pitchFamily="34" charset="0"/>
                <a:ea typeface="Calibri" panose="020F0502020204030204" pitchFamily="34" charset="0"/>
                <a:cs typeface="Arial" panose="020B0604020202020204" pitchFamily="34" charset="0"/>
              </a:rPr>
              <a:t>Organizational Culture: The standards, views, and conduct at Scottish Power effect when staff operate, make decisions, and perform as an entire organization. Success can be motivated on a strong culture of sustainability, creative thinking, and customer service.</a:t>
            </a:r>
          </a:p>
          <a:p>
            <a:pPr>
              <a:spcAft>
                <a:spcPts val="800"/>
              </a:spcAft>
              <a:buFont typeface="Wingdings" panose="05000000000000000000" pitchFamily="2" charset="2"/>
              <a:buChar char="Ø"/>
            </a:pPr>
            <a:r>
              <a:rPr lang="en-GB" sz="1800" b="1" kern="100" dirty="0">
                <a:latin typeface="Arial" panose="020B0604020202020204" pitchFamily="34" charset="0"/>
                <a:ea typeface="Calibri" panose="020F0502020204030204" pitchFamily="34" charset="0"/>
                <a:cs typeface="Arial" panose="020B0604020202020204" pitchFamily="34" charset="0"/>
              </a:rPr>
              <a:t> Leadership: The Scottish Power leadership team defines the company's strategy, encourages innovation, while making sure that their goals and fundamentals are achieved (Robinson, 2019).</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Employee Skills and Capabilities: Scottish Power's team contains an assortment of skills and knowledge which is critical to producing high-quality services, driving creative thinking and  realizing operational efficiency.</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The organizational framework of Scottish Power's departments, communication lines, and decision-making procedures have each an effect on how the organization interacts, collaborates, and is able to respond promptly (Robinson, 2019)</a:t>
            </a:r>
            <a:endParaRPr lang="en-GB" sz="18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E36AE68-A4FC-24D0-5F2A-595B750C7E6D}"/>
              </a:ext>
            </a:extLst>
          </p:cNvPr>
          <p:cNvPicPr>
            <a:picLocks noChangeAspect="1"/>
          </p:cNvPicPr>
          <p:nvPr/>
        </p:nvPicPr>
        <p:blipFill rotWithShape="1">
          <a:blip r:embed="rId2"/>
          <a:srcRect t="3332" r="-2" b="-2"/>
          <a:stretch/>
        </p:blipFill>
        <p:spPr>
          <a:xfrm>
            <a:off x="7821386" y="2115685"/>
            <a:ext cx="3941064" cy="4096512"/>
          </a:xfrm>
          <a:prstGeom prst="rect">
            <a:avLst/>
          </a:prstGeom>
        </p:spPr>
      </p:pic>
    </p:spTree>
    <p:extLst>
      <p:ext uri="{BB962C8B-B14F-4D97-AF65-F5344CB8AC3E}">
        <p14:creationId xmlns:p14="http://schemas.microsoft.com/office/powerpoint/2010/main" val="486972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F0D9E-B872-B7B5-B60F-0470478D1FC3}"/>
              </a:ext>
            </a:extLst>
          </p:cNvPr>
          <p:cNvSpPr>
            <a:spLocks noGrp="1"/>
          </p:cNvSpPr>
          <p:nvPr>
            <p:ph type="title"/>
          </p:nvPr>
        </p:nvSpPr>
        <p:spPr>
          <a:xfrm>
            <a:off x="572493" y="238539"/>
            <a:ext cx="11018520" cy="1434415"/>
          </a:xfrm>
        </p:spPr>
        <p:txBody>
          <a:bodyPr anchor="b">
            <a:normAutofit/>
          </a:bodyPr>
          <a:lstStyle/>
          <a:p>
            <a:r>
              <a:rPr lang="en-US" sz="5400" dirty="0">
                <a:latin typeface="Arial" panose="020B0604020202020204" pitchFamily="34" charset="0"/>
                <a:cs typeface="Arial" panose="020B0604020202020204" pitchFamily="34" charset="0"/>
              </a:rPr>
              <a:t>External factors </a:t>
            </a:r>
            <a:endParaRPr lang="en-GB" sz="5400"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F7FD6D-8979-0390-2FA0-D964D87B2120}"/>
              </a:ext>
            </a:extLst>
          </p:cNvPr>
          <p:cNvSpPr>
            <a:spLocks noGrp="1"/>
          </p:cNvSpPr>
          <p:nvPr>
            <p:ph idx="1"/>
          </p:nvPr>
        </p:nvSpPr>
        <p:spPr>
          <a:xfrm>
            <a:off x="342900" y="1763285"/>
            <a:ext cx="7984671" cy="4856175"/>
          </a:xfrm>
        </p:spPr>
        <p:txBody>
          <a:bodyPr anchor="t">
            <a:normAutofit/>
          </a:bodyPr>
          <a:lstStyle/>
          <a:p>
            <a:r>
              <a:rPr lang="en-US" sz="1600" b="1" dirty="0">
                <a:effectLst/>
                <a:latin typeface="Arial" panose="020B0604020202020204" pitchFamily="34" charset="0"/>
                <a:ea typeface="Arial" panose="020B0604020202020204" pitchFamily="34" charset="0"/>
                <a:cs typeface="Arial" panose="020B0604020202020204" pitchFamily="34" charset="0"/>
              </a:rPr>
              <a:t>Regulatory Environment: The environment includes a lot of regulations that control different elements of the energy sector, particularly safety, tariffs, air pollution, and competitiveness in the marketplace Regulation adhering is crucial to Scottish Power's operation.</a:t>
            </a:r>
          </a:p>
          <a:p>
            <a:r>
              <a:rPr lang="en-US" sz="1600" b="1" dirty="0">
                <a:effectLst/>
                <a:latin typeface="Arial" panose="020B0604020202020204" pitchFamily="34" charset="0"/>
                <a:ea typeface="Arial" panose="020B0604020202020204" pitchFamily="34" charset="0"/>
                <a:cs typeface="Arial" panose="020B0604020202020204" pitchFamily="34" charset="0"/>
              </a:rPr>
              <a:t> Economic Factors: Scottish Power's financial performance, investment decisions, and price strategies can be affected by several  variables such as market competition, costs of energy, customer demand, and financial circumstances.</a:t>
            </a:r>
          </a:p>
          <a:p>
            <a:r>
              <a:rPr lang="en-US" sz="1600" b="1" dirty="0">
                <a:effectLst/>
                <a:latin typeface="Arial" panose="020B0604020202020204" pitchFamily="34" charset="0"/>
                <a:ea typeface="Arial" panose="020B0604020202020204" pitchFamily="34" charset="0"/>
                <a:cs typeface="Arial" panose="020B0604020202020204" pitchFamily="34" charset="0"/>
              </a:rPr>
              <a:t> Technological Advancements: In terms of innovation and competitiveness, Scottish Power might confront both potential and problems from the rapid progress of clean energy technology, smart electricity systems, and battery storage possibilities (Smith , 2021).</a:t>
            </a:r>
          </a:p>
          <a:p>
            <a:r>
              <a:rPr lang="en-US" sz="1600" b="1" dirty="0">
                <a:latin typeface="Arial" panose="020B0604020202020204" pitchFamily="34" charset="0"/>
                <a:cs typeface="Arial" panose="020B0604020202020204" pitchFamily="34" charset="0"/>
              </a:rPr>
              <a:t>Social factors: the demand in clean power, expectations from consumers, and the company's reputation may all be impacted by developing consumer preferences, knowledge of the environment, and social standards.</a:t>
            </a:r>
          </a:p>
          <a:p>
            <a:r>
              <a:rPr lang="en-US" sz="1600" b="1" dirty="0">
                <a:latin typeface="Arial" panose="020B0604020202020204" pitchFamily="34" charset="0"/>
                <a:cs typeface="Arial" panose="020B0604020202020204" pitchFamily="34" charset="0"/>
              </a:rPr>
              <a:t>  Environmental concerns: Scottish Power's strategy for the future, distribution of assets, and public perception are all dependent on changes in the climate, sustainability, and its ecological impact (Smith, 2020).</a:t>
            </a:r>
            <a:endParaRPr lang="en-GB" sz="1600" b="1" dirty="0">
              <a:latin typeface="Arial" panose="020B0604020202020204" pitchFamily="34" charset="0"/>
              <a:cs typeface="Arial" panose="020B0604020202020204" pitchFamily="34" charset="0"/>
            </a:endParaRPr>
          </a:p>
        </p:txBody>
      </p:sp>
      <p:pic>
        <p:nvPicPr>
          <p:cNvPr id="6" name="Picture 5" descr="A diagram of a business process&#10;&#10;Description automatically generated with medium confidence">
            <a:extLst>
              <a:ext uri="{FF2B5EF4-FFF2-40B4-BE49-F238E27FC236}">
                <a16:creationId xmlns:a16="http://schemas.microsoft.com/office/drawing/2014/main" id="{CF84064B-4C4A-4ED0-2C7F-48DDA76CA991}"/>
              </a:ext>
            </a:extLst>
          </p:cNvPr>
          <p:cNvPicPr>
            <a:picLocks noChangeAspect="1"/>
          </p:cNvPicPr>
          <p:nvPr/>
        </p:nvPicPr>
        <p:blipFill rotWithShape="1">
          <a:blip r:embed="rId2"/>
          <a:srcRect r="23759" b="2"/>
          <a:stretch/>
        </p:blipFill>
        <p:spPr>
          <a:xfrm>
            <a:off x="8327571" y="1911493"/>
            <a:ext cx="3787743" cy="3937144"/>
          </a:xfrm>
          <a:prstGeom prst="rect">
            <a:avLst/>
          </a:prstGeom>
        </p:spPr>
      </p:pic>
    </p:spTree>
    <p:extLst>
      <p:ext uri="{BB962C8B-B14F-4D97-AF65-F5344CB8AC3E}">
        <p14:creationId xmlns:p14="http://schemas.microsoft.com/office/powerpoint/2010/main" val="358752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BFDA5-BC22-DB39-C053-79CF47E05DEA}"/>
              </a:ext>
            </a:extLst>
          </p:cNvPr>
          <p:cNvSpPr>
            <a:spLocks noGrp="1"/>
          </p:cNvSpPr>
          <p:nvPr>
            <p:ph type="title"/>
          </p:nvPr>
        </p:nvSpPr>
        <p:spPr>
          <a:xfrm>
            <a:off x="572493" y="238539"/>
            <a:ext cx="11018520" cy="1434415"/>
          </a:xfrm>
        </p:spPr>
        <p:txBody>
          <a:bodyPr anchor="b">
            <a:normAutofit/>
          </a:bodyPr>
          <a:lstStyle/>
          <a:p>
            <a:r>
              <a:rPr lang="en-US" sz="5400" dirty="0"/>
              <a:t>PESTLE ANALYSIS </a:t>
            </a:r>
            <a:endParaRPr lang="en-GB" sz="5400" dirty="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896FD-4069-BD7E-6BF7-76E990F731A9}"/>
              </a:ext>
            </a:extLst>
          </p:cNvPr>
          <p:cNvSpPr>
            <a:spLocks noGrp="1"/>
          </p:cNvSpPr>
          <p:nvPr>
            <p:ph idx="1"/>
          </p:nvPr>
        </p:nvSpPr>
        <p:spPr>
          <a:xfrm>
            <a:off x="0" y="1948068"/>
            <a:ext cx="7675658" cy="4909932"/>
          </a:xfrm>
        </p:spPr>
        <p:txBody>
          <a:bodyPr anchor="t">
            <a:normAutofit/>
          </a:bodyPr>
          <a:lstStyle/>
          <a:p>
            <a:pPr>
              <a:spcAft>
                <a:spcPts val="800"/>
              </a:spcAft>
            </a:pPr>
            <a:r>
              <a:rPr lang="en-US" sz="1800" b="1" dirty="0">
                <a:latin typeface="Arial" panose="020B0604020202020204" pitchFamily="34" charset="0"/>
                <a:ea typeface="Arial" panose="020B0604020202020204" pitchFamily="34" charset="0"/>
                <a:cs typeface="Arial" panose="020B0604020202020204" pitchFamily="34" charset="0"/>
              </a:rPr>
              <a:t>Political</a:t>
            </a:r>
            <a:r>
              <a:rPr lang="en-US" sz="1800" dirty="0">
                <a:latin typeface="Arial" panose="020B0604020202020204" pitchFamily="34" charset="0"/>
                <a:ea typeface="Arial" panose="020B0604020202020204" pitchFamily="34" charset="0"/>
                <a:cs typeface="Arial" panose="020B0604020202020204" pitchFamily="34" charset="0"/>
              </a:rPr>
              <a:t> in the</a:t>
            </a:r>
            <a:r>
              <a:rPr lang="en-US" sz="1800" dirty="0">
                <a:effectLst/>
                <a:latin typeface="Arial" panose="020B0604020202020204" pitchFamily="34" charset="0"/>
                <a:ea typeface="Arial" panose="020B0604020202020204" pitchFamily="34" charset="0"/>
                <a:cs typeface="Arial" panose="020B0604020202020204" pitchFamily="34" charset="0"/>
              </a:rPr>
              <a:t> UK government's energy regulations and policies might have an impact on Scottish Power's operational and choice of investments (Smith, 2020).Political stability and governmental support for renewable energy lessons could encourage growth and innovation.</a:t>
            </a:r>
          </a:p>
          <a:p>
            <a:pPr>
              <a:spcAft>
                <a:spcPts val="800"/>
              </a:spcAft>
            </a:pPr>
            <a:r>
              <a:rPr lang="en-US" sz="1800" dirty="0">
                <a:effectLst/>
                <a:latin typeface="Arial" panose="020B0604020202020204" pitchFamily="34" charset="0"/>
                <a:ea typeface="Arial" panose="020B0604020202020204" pitchFamily="34" charset="0"/>
                <a:cs typeface="Arial" panose="020B0604020202020204" pitchFamily="34" charset="0"/>
              </a:rPr>
              <a:t> </a:t>
            </a:r>
            <a:r>
              <a:rPr lang="en-US" sz="1800" b="1" dirty="0">
                <a:effectLst/>
                <a:latin typeface="Arial" panose="020B0604020202020204" pitchFamily="34" charset="0"/>
                <a:ea typeface="Arial" panose="020B0604020202020204" pitchFamily="34" charset="0"/>
                <a:cs typeface="Arial" panose="020B0604020202020204" pitchFamily="34" charset="0"/>
              </a:rPr>
              <a:t>Economic </a:t>
            </a:r>
            <a:r>
              <a:rPr lang="en-US" sz="1800" dirty="0">
                <a:effectLst/>
                <a:latin typeface="Arial" panose="020B0604020202020204" pitchFamily="34" charset="0"/>
                <a:ea typeface="Arial" panose="020B0604020202020204" pitchFamily="34" charset="0"/>
                <a:cs typeface="Arial" panose="020B0604020202020204" pitchFamily="34" charset="0"/>
              </a:rPr>
              <a:t>issues, such as shifts in prices for energy and consumer spending, can have a major influence on Scottish Power's financial results and pricing strategies. Economic growth and demand for energy services may motivate the purchase of transportation and clean energy projects (Jones, 2019).</a:t>
            </a:r>
          </a:p>
          <a:p>
            <a:pPr>
              <a:spcAft>
                <a:spcPts val="800"/>
              </a:spcAft>
            </a:pPr>
            <a:r>
              <a:rPr lang="en-US" sz="1800" dirty="0">
                <a:effectLst/>
                <a:latin typeface="Arial" panose="020B0604020202020204" pitchFamily="34" charset="0"/>
                <a:ea typeface="Arial" panose="020B0604020202020204" pitchFamily="34" charset="0"/>
                <a:cs typeface="Arial" panose="020B0604020202020204" pitchFamily="34" charset="0"/>
              </a:rPr>
              <a:t> </a:t>
            </a:r>
            <a:r>
              <a:rPr lang="en-US" sz="1800" b="1" dirty="0">
                <a:effectLst/>
                <a:latin typeface="Arial" panose="020B0604020202020204" pitchFamily="34" charset="0"/>
                <a:ea typeface="Arial" panose="020B0604020202020204" pitchFamily="34" charset="0"/>
                <a:cs typeface="Arial" panose="020B0604020202020204" pitchFamily="34" charset="0"/>
              </a:rPr>
              <a:t>Social </a:t>
            </a:r>
            <a:r>
              <a:rPr lang="en-US" sz="1800" dirty="0">
                <a:effectLst/>
                <a:latin typeface="Arial" panose="020B0604020202020204" pitchFamily="34" charset="0"/>
                <a:ea typeface="Arial" panose="020B0604020202020204" pitchFamily="34" charset="0"/>
                <a:cs typeface="Arial" panose="020B0604020202020204" pitchFamily="34" charset="0"/>
              </a:rPr>
              <a:t>changing consumer choices for clean energy and awareness of the environment may influence Scottish Power's promotional strategies and offerings for products. Participation in communities and initiatives that promote social responsibility will assist Scottish Power enhance reputation and build trust of customers (Johnson, 2021).</a:t>
            </a:r>
          </a:p>
          <a:p>
            <a:pPr marL="0" indent="0">
              <a:spcAft>
                <a:spcPts val="800"/>
              </a:spcAft>
              <a:buNone/>
            </a:pPr>
            <a:endParaRPr lang="en-GB" sz="1500" b="1" dirty="0">
              <a:effectLst/>
              <a:latin typeface="Arial" panose="020B0604020202020204" pitchFamily="34" charset="0"/>
              <a:ea typeface="Arial" panose="020B0604020202020204" pitchFamily="34" charset="0"/>
              <a:cs typeface="Arial" panose="020B0604020202020204" pitchFamily="34" charset="0"/>
            </a:endParaRPr>
          </a:p>
          <a:p>
            <a:pPr marL="0" indent="0">
              <a:spcAft>
                <a:spcPts val="800"/>
              </a:spcAft>
              <a:buNone/>
            </a:pPr>
            <a:endParaRPr lang="en-GB" sz="1500" b="1" dirty="0">
              <a:latin typeface="Arial" panose="020B0604020202020204" pitchFamily="34" charset="0"/>
              <a:ea typeface="Arial" panose="020B0604020202020204" pitchFamily="34" charset="0"/>
              <a:cs typeface="Arial" panose="020B0604020202020204" pitchFamily="34" charset="0"/>
            </a:endParaRPr>
          </a:p>
          <a:p>
            <a:pPr marL="0" indent="0">
              <a:spcAft>
                <a:spcPts val="800"/>
              </a:spcAft>
              <a:buNone/>
            </a:pPr>
            <a:endParaRPr lang="en-GB" sz="1500" dirty="0">
              <a:effectLst/>
              <a:latin typeface="Aptos" panose="020B0004020202020204" pitchFamily="34" charset="0"/>
              <a:ea typeface="MS Mincho" panose="02020609040205080304" pitchFamily="49" charset="-128"/>
              <a:cs typeface="Arial" panose="020B0604020202020204" pitchFamily="34" charset="0"/>
            </a:endParaRPr>
          </a:p>
          <a:p>
            <a:endParaRPr lang="en-GB" sz="1500" dirty="0"/>
          </a:p>
        </p:txBody>
      </p:sp>
      <p:pic>
        <p:nvPicPr>
          <p:cNvPr id="5" name="Picture 4">
            <a:extLst>
              <a:ext uri="{FF2B5EF4-FFF2-40B4-BE49-F238E27FC236}">
                <a16:creationId xmlns:a16="http://schemas.microsoft.com/office/drawing/2014/main" id="{3921C075-B361-9606-D192-DC9543B44368}"/>
              </a:ext>
            </a:extLst>
          </p:cNvPr>
          <p:cNvPicPr>
            <a:picLocks noChangeAspect="1"/>
          </p:cNvPicPr>
          <p:nvPr/>
        </p:nvPicPr>
        <p:blipFill rotWithShape="1">
          <a:blip r:embed="rId3"/>
          <a:srcRect l="819" r="-3" b="-3"/>
          <a:stretch/>
        </p:blipFill>
        <p:spPr>
          <a:xfrm>
            <a:off x="7675658" y="2093976"/>
            <a:ext cx="3941064" cy="4096512"/>
          </a:xfrm>
          <a:prstGeom prst="rect">
            <a:avLst/>
          </a:prstGeom>
        </p:spPr>
      </p:pic>
    </p:spTree>
    <p:extLst>
      <p:ext uri="{BB962C8B-B14F-4D97-AF65-F5344CB8AC3E}">
        <p14:creationId xmlns:p14="http://schemas.microsoft.com/office/powerpoint/2010/main" val="1551332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19F958D-874D-506F-8129-3BF851B3AB4D}"/>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PESTLE ANALYSIS </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CD2371-E898-AE1B-35D6-7D0744632C43}"/>
              </a:ext>
            </a:extLst>
          </p:cNvPr>
          <p:cNvSpPr>
            <a:spLocks noGrp="1"/>
          </p:cNvSpPr>
          <p:nvPr>
            <p:ph idx="1"/>
          </p:nvPr>
        </p:nvSpPr>
        <p:spPr>
          <a:xfrm>
            <a:off x="0" y="1781574"/>
            <a:ext cx="7675658" cy="4925550"/>
          </a:xfrm>
        </p:spPr>
        <p:txBody>
          <a:bodyPr vert="horz" lIns="91440" tIns="45720" rIns="91440" bIns="45720" rtlCol="0" anchor="t">
            <a:normAutofit/>
          </a:bodyPr>
          <a:lstStyle/>
          <a:p>
            <a:pPr>
              <a:spcAft>
                <a:spcPts val="800"/>
              </a:spcAft>
            </a:pPr>
            <a:r>
              <a:rPr lang="en-US" sz="1800" b="1" dirty="0">
                <a:effectLst/>
              </a:rPr>
              <a:t>Technological</a:t>
            </a:r>
            <a:r>
              <a:rPr lang="en-US" sz="1800" dirty="0">
                <a:effectLst/>
              </a:rPr>
              <a:t> improvements in energy conservation, smart grids, and storage technologies for energy may help Scottish Power to enhance efficiency or cut emissions of carbon. The combined use of technology and data analytics can improve the consumer experience and productivity in operations (Garcia, 2020).</a:t>
            </a:r>
          </a:p>
          <a:p>
            <a:pPr>
              <a:spcAft>
                <a:spcPts val="800"/>
              </a:spcAft>
            </a:pPr>
            <a:r>
              <a:rPr lang="en-US" sz="1800" b="1" dirty="0">
                <a:effectLst/>
              </a:rPr>
              <a:t>Legal</a:t>
            </a:r>
            <a:r>
              <a:rPr lang="en-US" sz="1800" dirty="0">
                <a:effectLst/>
              </a:rPr>
              <a:t> compliance with power restrictions, safety and security regulations, and laws concerning the environment is vital for Scottish Power's operations and image. </a:t>
            </a:r>
            <a:r>
              <a:rPr lang="en-US" sz="1800" dirty="0"/>
              <a:t>L</a:t>
            </a:r>
            <a:r>
              <a:rPr lang="en-US" sz="1800" dirty="0">
                <a:effectLst/>
              </a:rPr>
              <a:t>egal difficulties with land use, planning approvals, and environmental impact assessments could prevent the development of renewable energy sources (Garcia, 2020). </a:t>
            </a:r>
            <a:endParaRPr lang="en-US" sz="1800" dirty="0"/>
          </a:p>
          <a:p>
            <a:pPr>
              <a:spcAft>
                <a:spcPts val="800"/>
              </a:spcAft>
            </a:pPr>
            <a:r>
              <a:rPr lang="en-US" sz="1800" b="1" dirty="0">
                <a:effectLst/>
              </a:rPr>
              <a:t>Environmental</a:t>
            </a:r>
            <a:r>
              <a:rPr lang="en-US" sz="1800" b="1" dirty="0"/>
              <a:t> </a:t>
            </a:r>
            <a:r>
              <a:rPr lang="en-US" sz="1800" dirty="0"/>
              <a:t> </a:t>
            </a:r>
            <a:r>
              <a:rPr lang="en-US" sz="1800" dirty="0">
                <a:effectLst/>
              </a:rPr>
              <a:t>concerning climate change, loss of resources, and sustainable development encourage a shift to renewable energy and energy efficiency. Scottish Power's commitment to dropping emissions of carbon, establishing green energy projects, and supporting environmental care is in line with a growing focus on sustainable (Garcia, 2020).</a:t>
            </a:r>
          </a:p>
        </p:txBody>
      </p:sp>
      <p:pic>
        <p:nvPicPr>
          <p:cNvPr id="7" name="Picture 6">
            <a:extLst>
              <a:ext uri="{FF2B5EF4-FFF2-40B4-BE49-F238E27FC236}">
                <a16:creationId xmlns:a16="http://schemas.microsoft.com/office/drawing/2014/main" id="{E8784079-E52D-8AAA-DC0E-7C62269A4B3B}"/>
              </a:ext>
            </a:extLst>
          </p:cNvPr>
          <p:cNvPicPr>
            <a:picLocks noChangeAspect="1"/>
          </p:cNvPicPr>
          <p:nvPr/>
        </p:nvPicPr>
        <p:blipFill rotWithShape="1">
          <a:blip r:embed="rId3"/>
          <a:srcRect l="819" r="-3" b="-3"/>
          <a:stretch/>
        </p:blipFill>
        <p:spPr>
          <a:xfrm>
            <a:off x="7961773" y="1911493"/>
            <a:ext cx="3941064" cy="4096512"/>
          </a:xfrm>
          <a:prstGeom prst="rect">
            <a:avLst/>
          </a:prstGeom>
        </p:spPr>
      </p:pic>
    </p:spTree>
    <p:extLst>
      <p:ext uri="{BB962C8B-B14F-4D97-AF65-F5344CB8AC3E}">
        <p14:creationId xmlns:p14="http://schemas.microsoft.com/office/powerpoint/2010/main" val="2416819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E5582-D363-A1AC-90C7-1BA97DC5F354}"/>
              </a:ext>
            </a:extLst>
          </p:cNvPr>
          <p:cNvSpPr>
            <a:spLocks noGrp="1"/>
          </p:cNvSpPr>
          <p:nvPr>
            <p:ph type="title"/>
          </p:nvPr>
        </p:nvSpPr>
        <p:spPr>
          <a:xfrm>
            <a:off x="572493" y="238539"/>
            <a:ext cx="11018520" cy="1434415"/>
          </a:xfrm>
        </p:spPr>
        <p:txBody>
          <a:bodyPr anchor="b">
            <a:normAutofit fontScale="90000"/>
          </a:bodyPr>
          <a:lstStyle/>
          <a:p>
            <a:br>
              <a:rPr lang="en-GB" sz="3000" b="1" dirty="0">
                <a:effectLst/>
                <a:latin typeface="Arial" panose="020B0604020202020204" pitchFamily="34" charset="0"/>
                <a:ea typeface="Arial" panose="020B0604020202020204" pitchFamily="34" charset="0"/>
                <a:cs typeface="Arial" panose="020B0604020202020204" pitchFamily="34" charset="0"/>
              </a:rPr>
            </a:br>
            <a:r>
              <a:rPr lang="en-GB" sz="4000" b="1" dirty="0">
                <a:effectLst/>
                <a:latin typeface="Arial" panose="020B0604020202020204" pitchFamily="34" charset="0"/>
                <a:ea typeface="Arial" panose="020B0604020202020204" pitchFamily="34" charset="0"/>
                <a:cs typeface="Arial" panose="020B0604020202020204" pitchFamily="34" charset="0"/>
              </a:rPr>
              <a:t>Future Strategies for Sustainable Growth</a:t>
            </a:r>
            <a:br>
              <a:rPr lang="en-GB" sz="4000" dirty="0">
                <a:effectLst/>
                <a:latin typeface="Aptos" panose="020B0004020202020204" pitchFamily="34" charset="0"/>
                <a:ea typeface="MS Mincho" panose="02020609040205080304" pitchFamily="49" charset="-128"/>
                <a:cs typeface="Arial" panose="020B0604020202020204" pitchFamily="34" charset="0"/>
              </a:rPr>
            </a:br>
            <a:endParaRPr lang="en-GB" sz="4000" dirty="0"/>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826CE-DAAA-F8FF-9833-36E02BE95DB4}"/>
              </a:ext>
            </a:extLst>
          </p:cNvPr>
          <p:cNvSpPr>
            <a:spLocks noGrp="1"/>
          </p:cNvSpPr>
          <p:nvPr>
            <p:ph idx="1"/>
          </p:nvPr>
        </p:nvSpPr>
        <p:spPr>
          <a:xfrm>
            <a:off x="179614" y="1772984"/>
            <a:ext cx="8068274" cy="5066728"/>
          </a:xfrm>
        </p:spPr>
        <p:txBody>
          <a:bodyPr anchor="t">
            <a:normAutofit fontScale="92500" lnSpcReduction="10000"/>
          </a:bodyPr>
          <a:lstStyle/>
          <a:p>
            <a:pPr marL="0" indent="0">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Scottish Power must keep investing in energy from renewable sources, such as offshore wind farms, to decrease carbon emissions and help make the shift to an environmentally friendly zero-carbon economy (Robinson, 2019). </a:t>
            </a:r>
            <a:br>
              <a:rPr lang="en-GB" sz="1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1600" b="1" kern="0" dirty="0">
              <a:effectLst/>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Innovation and Technology Adoption: Embracing technological developments like clean power technology, smart grids, and technological advancements can enhance operational efficiency, boost customer experience, and achieve sustained revenue. </a:t>
            </a:r>
            <a:br>
              <a:rPr lang="en-GB" sz="1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1600" b="1" kern="0" dirty="0">
              <a:effectLst/>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Stakeholder Communication and Community Engagement: establishing close connections with consumers, the public, and other consumers within direct communication, ethical business efforts, and volunteering can help Scottish Power's reputation and increase future development. </a:t>
            </a: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Regulatory Compliance and Advocacy: Staying up to speed on changing energy policies, rules, and legal requirements becomes essential for Scottish Power to ensure compliance and uploaded it for favourable laws that promote energy efficiency and sustainability. </a:t>
            </a:r>
            <a:br>
              <a:rPr lang="en-GB" sz="1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1600" b="1" kern="0" dirty="0">
              <a:effectLst/>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Environmental Sustainability: Choosing ecological responsibility, resource utilization, and pollution reduction measures across each component of the business could help Scottish Power achieve long-term objectives all while helping to create a more sustainable future economy</a:t>
            </a:r>
            <a:r>
              <a:rPr lang="en-GB" sz="1600" b="1" kern="0" dirty="0">
                <a:latin typeface="Arial" panose="020B0604020202020204" pitchFamily="34" charset="0"/>
                <a:ea typeface="Times New Roman" panose="02020603050405020304" pitchFamily="18" charset="0"/>
                <a:cs typeface="Arial" panose="020B0604020202020204" pitchFamily="34" charset="0"/>
              </a:rPr>
              <a:t> (Robinson, 2019).</a:t>
            </a: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p>
        </p:txBody>
      </p:sp>
      <p:pic>
        <p:nvPicPr>
          <p:cNvPr id="6" name="Picture 5">
            <a:extLst>
              <a:ext uri="{FF2B5EF4-FFF2-40B4-BE49-F238E27FC236}">
                <a16:creationId xmlns:a16="http://schemas.microsoft.com/office/drawing/2014/main" id="{822E16AC-2FB8-5C53-9E11-C3B7B55F320A}"/>
              </a:ext>
            </a:extLst>
          </p:cNvPr>
          <p:cNvPicPr>
            <a:picLocks noChangeAspect="1"/>
          </p:cNvPicPr>
          <p:nvPr/>
        </p:nvPicPr>
        <p:blipFill rotWithShape="1">
          <a:blip r:embed="rId3"/>
          <a:srcRect l="21955" r="17197" b="2"/>
          <a:stretch/>
        </p:blipFill>
        <p:spPr>
          <a:xfrm>
            <a:off x="8247888" y="1911493"/>
            <a:ext cx="3941064" cy="4096512"/>
          </a:xfrm>
          <a:prstGeom prst="rect">
            <a:avLst/>
          </a:prstGeom>
        </p:spPr>
      </p:pic>
    </p:spTree>
    <p:extLst>
      <p:ext uri="{BB962C8B-B14F-4D97-AF65-F5344CB8AC3E}">
        <p14:creationId xmlns:p14="http://schemas.microsoft.com/office/powerpoint/2010/main" val="3405065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0EE90-534E-5403-6305-0C1895B5025B}"/>
              </a:ext>
            </a:extLst>
          </p:cNvPr>
          <p:cNvSpPr>
            <a:spLocks noGrp="1"/>
          </p:cNvSpPr>
          <p:nvPr>
            <p:ph type="title"/>
          </p:nvPr>
        </p:nvSpPr>
        <p:spPr>
          <a:xfrm>
            <a:off x="572493" y="238539"/>
            <a:ext cx="11018520" cy="1434415"/>
          </a:xfrm>
        </p:spPr>
        <p:txBody>
          <a:bodyPr anchor="b">
            <a:normAutofit/>
          </a:bodyPr>
          <a:lstStyle/>
          <a:p>
            <a:r>
              <a:rPr lang="en-GB" sz="5400" b="1" dirty="0">
                <a:effectLst/>
                <a:latin typeface="Arial" panose="020B0604020202020204" pitchFamily="34" charset="0"/>
                <a:ea typeface="Arial" panose="020B0604020202020204" pitchFamily="34" charset="0"/>
                <a:cs typeface="Arial" panose="020B0604020202020204" pitchFamily="34" charset="0"/>
              </a:rPr>
              <a:t> Internal Stakeholders</a:t>
            </a:r>
            <a:endParaRPr lang="en-GB" sz="5400" dirty="0"/>
          </a:p>
        </p:txBody>
      </p:sp>
      <p:sp>
        <p:nvSpPr>
          <p:cNvPr id="104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3690DD-AC63-FC5C-61C7-869A334EE282}"/>
              </a:ext>
            </a:extLst>
          </p:cNvPr>
          <p:cNvSpPr>
            <a:spLocks noGrp="1"/>
          </p:cNvSpPr>
          <p:nvPr>
            <p:ph idx="1"/>
          </p:nvPr>
        </p:nvSpPr>
        <p:spPr>
          <a:xfrm>
            <a:off x="291113" y="1744998"/>
            <a:ext cx="9563344" cy="4874463"/>
          </a:xfrm>
        </p:spPr>
        <p:txBody>
          <a:bodyPr anchor="t">
            <a:normAutofit/>
          </a:bodyPr>
          <a:lstStyle/>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Employees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Staff at Scottish Power is critical to the organization's success and operation. Staff happiness, engagement, and mental health are crucial aspects that affect profitability, creativity, and overall performance. Investing and motivating staff through school, chances for growth, and an environment that is positive can boost enthusiasm and commitment to the  company objective</a:t>
            </a:r>
            <a:r>
              <a:rPr lang="en-GB" sz="1800" kern="0" dirty="0">
                <a:latin typeface="Arial" panose="020B0604020202020204" pitchFamily="34" charset="0"/>
                <a:ea typeface="Times New Roman" panose="02020603050405020304" pitchFamily="18" charset="0"/>
                <a:cs typeface="Arial" panose="020B0604020202020204" pitchFamily="34" charset="0"/>
              </a:rPr>
              <a:t> (Kotler and Armstrong , 2019).</a:t>
            </a:r>
            <a:br>
              <a:rPr lang="en-GB" sz="1800" kern="0" dirty="0">
                <a:effectLst/>
                <a:latin typeface="Arial" panose="020B0604020202020204" pitchFamily="34" charset="0"/>
                <a:ea typeface="Times New Roman" panose="02020603050405020304" pitchFamily="18" charset="0"/>
                <a:cs typeface="Arial" panose="020B0604020202020204" pitchFamily="34" charset="0"/>
              </a:rPr>
            </a:br>
            <a:endParaRPr lang="en-GB" sz="1800" kern="0" dirty="0">
              <a:effectLst/>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Management &amp; Board of Directors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Scottish Power's upper management and shareholders have accountability for establishing strategic directions, making crucial decisions, and for ensuring the company's sustainable existence and growth. Their conclusions and leadership style may have an influence on the company's goals, principles, and overall achievement.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Shareholders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Scottish Power's owners, including institutional and person in question, has a financial stake in the enterprise and deserve a return on their money. The objectives they have may include maximizing profit, booster shareholder value, fostering transparency and participation in the governance of businesses. Shareholder desires and demands influence an organization's financial results and choice of investments </a:t>
            </a:r>
            <a:r>
              <a:rPr lang="en-GB" sz="1800" kern="0" dirty="0">
                <a:latin typeface="Arial" panose="020B0604020202020204" pitchFamily="34" charset="0"/>
                <a:ea typeface="Times New Roman" panose="02020603050405020304" pitchFamily="18" charset="0"/>
                <a:cs typeface="Arial" panose="020B0604020202020204" pitchFamily="34" charset="0"/>
              </a:rPr>
              <a:t> (Kotler and Armstrong ,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spcAft>
                <a:spcPts val="800"/>
              </a:spcAft>
              <a:buNone/>
            </a:pPr>
            <a:endParaRPr lang="en-GB" sz="1400" b="1" dirty="0">
              <a:effectLst/>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5" name="Picture 2" descr="Airline business' internal stakeholders, shareholders, managers and employees and external stakeholders customers, community, suppliers, pressure groups and government.">
            <a:extLst>
              <a:ext uri="{FF2B5EF4-FFF2-40B4-BE49-F238E27FC236}">
                <a16:creationId xmlns:a16="http://schemas.microsoft.com/office/drawing/2014/main" id="{6181448C-819A-9EBD-A56F-B35FCF1C44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56822" y="1911493"/>
            <a:ext cx="1758365" cy="342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259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6C901-746B-A115-E4F0-AE8C2E6F303A}"/>
              </a:ext>
            </a:extLst>
          </p:cNvPr>
          <p:cNvSpPr>
            <a:spLocks noGrp="1"/>
          </p:cNvSpPr>
          <p:nvPr>
            <p:ph type="title"/>
          </p:nvPr>
        </p:nvSpPr>
        <p:spPr>
          <a:xfrm>
            <a:off x="640080" y="832757"/>
            <a:ext cx="7556863" cy="1992085"/>
          </a:xfrm>
        </p:spPr>
        <p:txBody>
          <a:bodyPr anchor="b">
            <a:normAutofit/>
          </a:bodyPr>
          <a:lstStyle/>
          <a:p>
            <a:r>
              <a:rPr lang="en-GB" sz="4600" b="1" dirty="0">
                <a:effectLst/>
                <a:latin typeface="Arial" panose="020B0604020202020204" pitchFamily="34" charset="0"/>
                <a:ea typeface="Arial" panose="020B0604020202020204" pitchFamily="34" charset="0"/>
                <a:cs typeface="Arial" panose="020B0604020202020204" pitchFamily="34" charset="0"/>
              </a:rPr>
              <a:t>  </a:t>
            </a:r>
            <a:r>
              <a:rPr lang="en-GB" sz="3600" b="1" dirty="0">
                <a:effectLst/>
                <a:latin typeface="Arial" panose="020B0604020202020204" pitchFamily="34" charset="0"/>
                <a:ea typeface="Arial" panose="020B0604020202020204" pitchFamily="34" charset="0"/>
                <a:cs typeface="Arial" panose="020B0604020202020204" pitchFamily="34" charset="0"/>
              </a:rPr>
              <a:t>External Stakeholders</a:t>
            </a:r>
            <a:br>
              <a:rPr lang="en-GB" sz="4600" dirty="0">
                <a:effectLst/>
                <a:latin typeface="Arial" panose="020B0604020202020204" pitchFamily="34" charset="0"/>
                <a:ea typeface="MS Mincho" panose="02020609040205080304" pitchFamily="49" charset="-128"/>
                <a:cs typeface="Arial" panose="020B0604020202020204" pitchFamily="34" charset="0"/>
              </a:rPr>
            </a:br>
            <a:endParaRPr lang="en-GB" sz="4600" dirty="0">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5A59D2-842A-9FD8-8F9B-2F2DDD764B3B}"/>
              </a:ext>
            </a:extLst>
          </p:cNvPr>
          <p:cNvSpPr>
            <a:spLocks noGrp="1"/>
          </p:cNvSpPr>
          <p:nvPr>
            <p:ph idx="1"/>
          </p:nvPr>
        </p:nvSpPr>
        <p:spPr>
          <a:xfrm>
            <a:off x="184957" y="2391156"/>
            <a:ext cx="9881814" cy="4466844"/>
          </a:xfrm>
        </p:spPr>
        <p:txBody>
          <a:bodyPr>
            <a:noAutofit/>
          </a:bodyPr>
          <a:lstStyle/>
          <a:p>
            <a:pPr marL="0" indent="0">
              <a:lnSpc>
                <a:spcPct val="150000"/>
              </a:lnSpc>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Customers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Customers are a key stakeholder segment for Scottish Power since they regularly use the company's energy products and services. Answering client demands, supplying high-quality services, and providing satisfaction with services are essential to retaining existing consumers and drawing new ones. Customers input, preferences, and behaviour may each have an influence on the company's marketing strategy, creation of goods, and client service programs </a:t>
            </a:r>
            <a:r>
              <a:rPr lang="en-GB" sz="1200" kern="0" dirty="0">
                <a:latin typeface="Arial" panose="020B0604020202020204" pitchFamily="34" charset="0"/>
                <a:ea typeface="Times New Roman" panose="02020603050405020304" pitchFamily="18" charset="0"/>
                <a:cs typeface="Arial" panose="020B0604020202020204" pitchFamily="34" charset="0"/>
              </a:rPr>
              <a:t>(Scottish Power ,2021).</a:t>
            </a:r>
            <a:br>
              <a:rPr lang="en-GB" sz="1200" kern="0" dirty="0">
                <a:effectLst/>
                <a:latin typeface="Arial" panose="020B0604020202020204" pitchFamily="34" charset="0"/>
                <a:ea typeface="Times New Roman" panose="02020603050405020304" pitchFamily="18" charset="0"/>
                <a:cs typeface="Arial" panose="020B0604020202020204" pitchFamily="34" charset="0"/>
              </a:rPr>
            </a:b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Communities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The communities within which Scottish Power exists, especially local citizens, companies, and businesses, are crucial stakeholders which may affect the company's credibility, social permission to operate, and relationships with important parties. Engaging with communities, solving their concerns, and promoting local development efforts are all techniques that encourage trust, goodwill, and valuable relationships with partners.</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Government and Regulators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External stakeholders influencing Scottish Power's operations include agencies from the government, regulatory organizations, and legislators from the local, national, and around the world levels, as well as regulatory requirements on energy policies. Agreement with legal obligations, support for policies that are beneficial, and communication with those who matter are critical to establishing favourable regulatory conditions and providing long-term business achievement </a:t>
            </a:r>
            <a:r>
              <a:rPr lang="en-GB" sz="1200" kern="0" dirty="0">
                <a:latin typeface="Arial" panose="020B0604020202020204" pitchFamily="34" charset="0"/>
                <a:ea typeface="Times New Roman" panose="02020603050405020304" pitchFamily="18" charset="0"/>
                <a:cs typeface="Arial" panose="020B0604020202020204" pitchFamily="34" charset="0"/>
              </a:rPr>
              <a:t>(Scottish Power ,2021)</a:t>
            </a:r>
            <a:br>
              <a:rPr lang="en-GB" sz="1200" kern="0" dirty="0">
                <a:effectLst/>
                <a:latin typeface="Arial" panose="020B0604020202020204" pitchFamily="34" charset="0"/>
                <a:ea typeface="Times New Roman" panose="02020603050405020304" pitchFamily="18" charset="0"/>
                <a:cs typeface="Arial" panose="020B0604020202020204" pitchFamily="34" charset="0"/>
              </a:rPr>
            </a:br>
            <a:endParaRPr lang="en-GB" sz="1200" dirty="0">
              <a:effectLst/>
              <a:latin typeface="Arial" panose="020B0604020202020204" pitchFamily="34" charset="0"/>
              <a:ea typeface="Arial" panose="020B0604020202020204" pitchFamily="34" charset="0"/>
              <a:cs typeface="Arial" panose="020B0604020202020204" pitchFamily="34" charset="0"/>
            </a:endParaRPr>
          </a:p>
        </p:txBody>
      </p:sp>
      <p:pic>
        <p:nvPicPr>
          <p:cNvPr id="5" name="Picture 2" descr="Airline business' internal stakeholders, shareholders, managers and employees and external stakeholders customers, community, suppliers, pressure groups and government.">
            <a:extLst>
              <a:ext uri="{FF2B5EF4-FFF2-40B4-BE49-F238E27FC236}">
                <a16:creationId xmlns:a16="http://schemas.microsoft.com/office/drawing/2014/main" id="{32F4D65B-7520-3D04-1B50-69B2326942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48679" y="2628414"/>
            <a:ext cx="1758365" cy="342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2672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8C7290-3FF7-5FE3-025A-61A96379AE67}"/>
              </a:ext>
            </a:extLst>
          </p:cNvPr>
          <p:cNvSpPr>
            <a:spLocks noGrp="1"/>
          </p:cNvSpPr>
          <p:nvPr>
            <p:ph idx="1"/>
          </p:nvPr>
        </p:nvSpPr>
        <p:spPr>
          <a:xfrm>
            <a:off x="180988" y="1713131"/>
            <a:ext cx="9926397" cy="4981583"/>
          </a:xfrm>
        </p:spPr>
        <p:txBody>
          <a:bodyPr>
            <a:normAutofit lnSpcReduction="10000"/>
          </a:bodyPr>
          <a:lstStyle/>
          <a:p>
            <a:pPr marL="0" indent="0">
              <a:lnSpc>
                <a:spcPct val="170000"/>
              </a:lnSpc>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Suppliers and Business Partner</a:t>
            </a:r>
            <a:r>
              <a:rPr lang="en-GB" sz="1600" kern="0" dirty="0">
                <a:effectLst/>
                <a:latin typeface="Arial" panose="020B0604020202020204" pitchFamily="34" charset="0"/>
                <a:ea typeface="Times New Roman" panose="02020603050405020304" pitchFamily="18" charset="0"/>
                <a:cs typeface="Arial" panose="020B0604020202020204" pitchFamily="34" charset="0"/>
              </a:rPr>
              <a:t>: Manufacturers, companies, and trading partners are essential for Scottish Power's value and supply- chain operations. Building strong collaboration, making sure ethical sourcing operations, while promoting sustainably through the value chain will enhance operational efficiency, reduce hazards, and support for a long</a:t>
            </a:r>
            <a:r>
              <a:rPr lang="en-GB" sz="1600" kern="0" dirty="0">
                <a:latin typeface="Arial" panose="020B0604020202020204" pitchFamily="34" charset="0"/>
                <a:ea typeface="Times New Roman" panose="02020603050405020304" pitchFamily="18" charset="0"/>
                <a:cs typeface="Arial" panose="020B0604020202020204" pitchFamily="34" charset="0"/>
              </a:rPr>
              <a:t>-</a:t>
            </a:r>
            <a:r>
              <a:rPr lang="en-GB" sz="1600" kern="0" dirty="0">
                <a:effectLst/>
                <a:latin typeface="Arial" panose="020B0604020202020204" pitchFamily="34" charset="0"/>
                <a:ea typeface="Times New Roman" panose="02020603050405020304" pitchFamily="18" charset="0"/>
                <a:cs typeface="Arial" panose="020B0604020202020204" pitchFamily="34" charset="0"/>
              </a:rPr>
              <a:t>time business practices. Collaborating with suppliers and business partners on sustainability initiatives, volunteer programs, or ethical practices can create mutually beneficial benefits and improve supply</a:t>
            </a:r>
            <a:r>
              <a:rPr lang="en-GB" sz="1600" kern="0" dirty="0">
                <a:latin typeface="Arial" panose="020B0604020202020204" pitchFamily="34" charset="0"/>
                <a:ea typeface="Times New Roman" panose="02020603050405020304" pitchFamily="18" charset="0"/>
                <a:cs typeface="Arial" panose="020B0604020202020204" pitchFamily="34" charset="0"/>
              </a:rPr>
              <a:t> (Scottish Power ,2021).</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Furthermore, Scottish Power's stakeholders from within and outside the organization have various levels of influence the organization's decisions, plans, and operations. Understanding customer needs, effectively collaborating with consumers, and catering to their concerns can help businesses build trust, produce collaborative value, and reach sustained profitability in an evolving and competitive business climate. By understanding the needs and opinions of all stakeholders, Scottish Power can make better choices, improve its standing, and contribute to a more sustainable and responsible energy system </a:t>
            </a:r>
            <a:r>
              <a:rPr lang="en-GB" sz="1600" kern="0" dirty="0">
                <a:latin typeface="Arial" panose="020B0604020202020204" pitchFamily="34" charset="0"/>
                <a:ea typeface="Times New Roman" panose="02020603050405020304" pitchFamily="18" charset="0"/>
                <a:cs typeface="Arial" panose="020B0604020202020204" pitchFamily="34" charset="0"/>
              </a:rPr>
              <a:t>(Scottish Power ,2021).</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70000"/>
              </a:lnSpc>
              <a:buNone/>
            </a:pPr>
            <a:endParaRPr lang="en-GB" sz="1400" dirty="0">
              <a:solidFill>
                <a:schemeClr val="tx1"/>
              </a:solidFill>
              <a:latin typeface="Arial" panose="020B0604020202020204" pitchFamily="34" charset="0"/>
              <a:ea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B9D1E83E-8534-B087-5847-DD7913D20150}"/>
              </a:ext>
            </a:extLst>
          </p:cNvPr>
          <p:cNvSpPr txBox="1"/>
          <p:nvPr/>
        </p:nvSpPr>
        <p:spPr>
          <a:xfrm>
            <a:off x="901109" y="1066800"/>
            <a:ext cx="6097772" cy="646331"/>
          </a:xfrm>
          <a:prstGeom prst="rect">
            <a:avLst/>
          </a:prstGeom>
          <a:noFill/>
        </p:spPr>
        <p:txBody>
          <a:bodyPr wrap="square">
            <a:spAutoFit/>
          </a:bodyPr>
          <a:lstStyle/>
          <a:p>
            <a:r>
              <a:rPr lang="en-GB" sz="3600" b="1" dirty="0">
                <a:effectLst/>
                <a:latin typeface="Arial" panose="020B0604020202020204" pitchFamily="34" charset="0"/>
                <a:ea typeface="Arial" panose="020B0604020202020204" pitchFamily="34" charset="0"/>
                <a:cs typeface="Arial" panose="020B0604020202020204" pitchFamily="34" charset="0"/>
              </a:rPr>
              <a:t>External Stakeholders</a:t>
            </a:r>
            <a:endParaRPr lang="en-GB" sz="3600" dirty="0"/>
          </a:p>
        </p:txBody>
      </p:sp>
      <p:pic>
        <p:nvPicPr>
          <p:cNvPr id="5" name="Picture 2" descr="Airline business' internal stakeholders, shareholders, managers and employees and external stakeholders customers, community, suppliers, pressure groups and government.">
            <a:extLst>
              <a:ext uri="{FF2B5EF4-FFF2-40B4-BE49-F238E27FC236}">
                <a16:creationId xmlns:a16="http://schemas.microsoft.com/office/drawing/2014/main" id="{10999048-872F-828C-CAE2-D23A93B81A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52647" y="2294355"/>
            <a:ext cx="1758365" cy="342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303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ECC3-BF78-C7CC-E857-B626C93D5975}"/>
              </a:ext>
            </a:extLst>
          </p:cNvPr>
          <p:cNvSpPr>
            <a:spLocks noGrp="1"/>
          </p:cNvSpPr>
          <p:nvPr>
            <p:ph type="title"/>
          </p:nvPr>
        </p:nvSpPr>
        <p:spPr>
          <a:xfrm>
            <a:off x="1518083" y="632874"/>
            <a:ext cx="6791416" cy="520996"/>
          </a:xfrm>
        </p:spPr>
        <p:txBody>
          <a:bodyPr>
            <a:noAutofit/>
          </a:bodyPr>
          <a:lstStyle/>
          <a:p>
            <a:pPr algn="l"/>
            <a:r>
              <a:rPr lang="en-US" b="1" dirty="0">
                <a:solidFill>
                  <a:schemeClr val="tx1"/>
                </a:solidFill>
                <a:latin typeface="Arial" panose="020B0604020202020204" pitchFamily="34" charset="0"/>
                <a:cs typeface="Arial" panose="020B0604020202020204" pitchFamily="34" charset="0"/>
              </a:rPr>
              <a:t>Business environment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435A94-C4BE-3C40-BDF5-0323A39FC772}"/>
              </a:ext>
            </a:extLst>
          </p:cNvPr>
          <p:cNvSpPr>
            <a:spLocks noGrp="1"/>
          </p:cNvSpPr>
          <p:nvPr>
            <p:ph idx="1"/>
          </p:nvPr>
        </p:nvSpPr>
        <p:spPr>
          <a:xfrm>
            <a:off x="549153" y="1430294"/>
            <a:ext cx="11417946" cy="5394497"/>
          </a:xfrm>
        </p:spPr>
        <p:txBody>
          <a:bodyPr>
            <a:normAutofit fontScale="32500" lnSpcReduction="20000"/>
          </a:bodyPr>
          <a:lstStyle/>
          <a:p>
            <a:pPr algn="just">
              <a:lnSpc>
                <a:spcPct val="170000"/>
              </a:lnSpc>
              <a:spcAft>
                <a:spcPts val="800"/>
              </a:spcAft>
            </a:pPr>
            <a:r>
              <a:rPr lang="en-GB" sz="3400" b="1" kern="0" dirty="0">
                <a:latin typeface="Arial" panose="020B0604020202020204" pitchFamily="34" charset="0"/>
                <a:ea typeface="Times New Roman" panose="02020603050405020304" pitchFamily="18" charset="0"/>
                <a:cs typeface="Arial" panose="020B0604020202020204" pitchFamily="34" charset="0"/>
              </a:rPr>
              <a:t>Finance</a:t>
            </a:r>
            <a:r>
              <a:rPr lang="en-GB" sz="3400" kern="0" dirty="0">
                <a:latin typeface="Arial" panose="020B0604020202020204" pitchFamily="34" charset="0"/>
                <a:ea typeface="Times New Roman" panose="02020603050405020304" pitchFamily="18" charset="0"/>
                <a:cs typeface="Arial" panose="020B0604020202020204" pitchFamily="34" charset="0"/>
              </a:rPr>
              <a:t>: The department of finance is in control of overseeing the financial assets of the organization, assessing the company's financial performance, and delivering information about finances to help decision-makers. Considering the commercial environment, finance may evaluate rivals' economic performance, evaluate financial key performance indicators (Brown, 2019).</a:t>
            </a:r>
            <a:br>
              <a:rPr lang="en-GB" sz="3400" kern="0" dirty="0">
                <a:latin typeface="Arial" panose="020B0604020202020204" pitchFamily="34" charset="0"/>
                <a:ea typeface="Times New Roman" panose="02020603050405020304" pitchFamily="18" charset="0"/>
                <a:cs typeface="Arial" panose="020B0604020202020204" pitchFamily="34" charset="0"/>
              </a:rPr>
            </a:br>
            <a:endParaRPr lang="en-GB" sz="3400" kern="0" dirty="0">
              <a:latin typeface="Arial" panose="020B0604020202020204" pitchFamily="34" charset="0"/>
              <a:ea typeface="Times New Roman" panose="02020603050405020304" pitchFamily="18" charset="0"/>
              <a:cs typeface="Arial" panose="020B0604020202020204" pitchFamily="34" charset="0"/>
            </a:endParaRPr>
          </a:p>
          <a:p>
            <a:pPr algn="just">
              <a:lnSpc>
                <a:spcPct val="170000"/>
              </a:lnSpc>
              <a:spcAft>
                <a:spcPts val="800"/>
              </a:spcAft>
            </a:pPr>
            <a:r>
              <a:rPr lang="en-GB" sz="3400" b="1" kern="0" dirty="0">
                <a:effectLst/>
                <a:latin typeface="Arial" panose="020B0604020202020204" pitchFamily="34" charset="0"/>
                <a:ea typeface="Times New Roman" panose="02020603050405020304" pitchFamily="18" charset="0"/>
                <a:cs typeface="Arial" panose="020B0604020202020204" pitchFamily="34" charset="0"/>
              </a:rPr>
              <a:t>Human resources:</a:t>
            </a:r>
            <a:r>
              <a:rPr lang="en-GB" sz="3400" kern="0" dirty="0">
                <a:effectLst/>
                <a:latin typeface="Arial" panose="020B0604020202020204" pitchFamily="34" charset="0"/>
                <a:ea typeface="Times New Roman" panose="02020603050405020304" pitchFamily="18" charset="0"/>
                <a:cs typeface="Arial" panose="020B0604020202020204" pitchFamily="34" charset="0"/>
              </a:rPr>
              <a:t> The human resources department is in the position of attracting, instructing, developing, and retaining personnel, as well as promoting an enjoyable working environment and encouraging staff engagement. Human resources at Scottish Power may respond to its company environment by connecting human resources approaches with corporation objectives, anticipating workforce needs, and changing human resources rules and regulations to changing market conditions. To stay competitive, human resources can concentrate on talent management, leadership growth, and employee health.</a:t>
            </a:r>
            <a:endParaRPr lang="en-GB" sz="3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70000"/>
              </a:lnSpc>
              <a:spcAft>
                <a:spcPts val="800"/>
              </a:spcAft>
            </a:pPr>
            <a:r>
              <a:rPr lang="en-GB" sz="3400" b="1" kern="0" dirty="0">
                <a:effectLst/>
                <a:latin typeface="Arial" panose="020B0604020202020204" pitchFamily="34" charset="0"/>
                <a:ea typeface="Times New Roman" panose="02020603050405020304" pitchFamily="18" charset="0"/>
                <a:cs typeface="Arial" panose="020B0604020202020204" pitchFamily="34" charset="0"/>
              </a:rPr>
              <a:t>Marketing</a:t>
            </a:r>
            <a:r>
              <a:rPr lang="en-GB" sz="3400" kern="0" dirty="0">
                <a:effectLst/>
                <a:latin typeface="Arial" panose="020B0604020202020204" pitchFamily="34" charset="0"/>
                <a:ea typeface="Times New Roman" panose="02020603050405020304" pitchFamily="18" charset="0"/>
                <a:cs typeface="Arial" panose="020B0604020202020204" pitchFamily="34" charset="0"/>
              </a:rPr>
              <a:t> is in responsibility for promoting Scottish Power's offerings, agreement the requirements of clients, as well as creating promotional tactics to draw in and keep prospects in response to the business environment. The promotion can conduct research on the market, investigate feedback from consumers, and customize advertising initiatives to meet shifting consumer demands and changing market conditions. To stay in a competitive position, Marketing might differentiate Scottish Power's brand, clearly communicate its key advantages, and use online promotional channels to reach target consumers and exceed rival (Kotler and Armstrong, 2019).</a:t>
            </a:r>
          </a:p>
          <a:p>
            <a:pPr algn="just">
              <a:lnSpc>
                <a:spcPct val="170000"/>
              </a:lnSpc>
              <a:spcAft>
                <a:spcPts val="800"/>
              </a:spcAft>
            </a:pPr>
            <a:r>
              <a:rPr lang="en-GB" sz="3400" b="1" kern="0" dirty="0">
                <a:effectLst/>
                <a:latin typeface="Arial" panose="020B0604020202020204" pitchFamily="34" charset="0"/>
                <a:ea typeface="Times New Roman" panose="02020603050405020304" pitchFamily="18" charset="0"/>
                <a:cs typeface="Arial" panose="020B0604020202020204" pitchFamily="34" charset="0"/>
              </a:rPr>
              <a:t>Technology</a:t>
            </a:r>
            <a:r>
              <a:rPr lang="en-GB" sz="3400" kern="0" dirty="0">
                <a:effectLst/>
                <a:latin typeface="Arial" panose="020B0604020202020204" pitchFamily="34" charset="0"/>
                <a:ea typeface="Times New Roman" panose="02020603050405020304" pitchFamily="18" charset="0"/>
                <a:cs typeface="Arial" panose="020B0604020202020204" pitchFamily="34" charset="0"/>
              </a:rPr>
              <a:t>: For the purpose to help organizations execute successfully and expand more rapidly, the technology function is in charge of creating and bringing about information technology systems, innovations in technology, and imaginative initiatives.- Scottish Power's IT divisions will monitor developing technologies in the business circumstances, assess how they impact on the electrical power businesses and align their information technology strategies with its overall goals (Brown,  2018).Technology may invest in transformation in oneself endeavours, cybersecurity efforts, and data analytics capabilities to keep its competitive edge. Those investments are going to enhance operational efficiency, stimulate innovation, and give the company a competitive advantage (Brown, 2021).</a:t>
            </a:r>
            <a:endParaRPr lang="en-GB" sz="34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B0C0B91F-EA4E-A0F2-6BC9-6A0F0F73453F}"/>
              </a:ext>
            </a:extLst>
          </p:cNvPr>
          <p:cNvPicPr>
            <a:picLocks noChangeAspect="1"/>
          </p:cNvPicPr>
          <p:nvPr/>
        </p:nvPicPr>
        <p:blipFill>
          <a:blip r:embed="rId3"/>
          <a:stretch>
            <a:fillRect/>
          </a:stretch>
        </p:blipFill>
        <p:spPr>
          <a:xfrm>
            <a:off x="8186581" y="33209"/>
            <a:ext cx="4005419" cy="1146147"/>
          </a:xfrm>
          <a:prstGeom prst="rect">
            <a:avLst/>
          </a:prstGeom>
        </p:spPr>
      </p:pic>
    </p:spTree>
    <p:extLst>
      <p:ext uri="{BB962C8B-B14F-4D97-AF65-F5344CB8AC3E}">
        <p14:creationId xmlns:p14="http://schemas.microsoft.com/office/powerpoint/2010/main" val="3002079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53B475F8-50AE-46A0-9943-B2B63183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39011-6A2F-91C8-D7E1-51E3D45CEAF5}"/>
              </a:ext>
            </a:extLst>
          </p:cNvPr>
          <p:cNvSpPr>
            <a:spLocks noGrp="1"/>
          </p:cNvSpPr>
          <p:nvPr>
            <p:ph type="title"/>
          </p:nvPr>
        </p:nvSpPr>
        <p:spPr>
          <a:xfrm>
            <a:off x="612648" y="365125"/>
            <a:ext cx="6986015" cy="1776484"/>
          </a:xfrm>
        </p:spPr>
        <p:txBody>
          <a:bodyPr anchor="b">
            <a:normAutofit/>
          </a:bodyPr>
          <a:lstStyle/>
          <a:p>
            <a:r>
              <a:rPr lang="en-GB" sz="3800" dirty="0">
                <a:effectLst/>
                <a:latin typeface="Arial" panose="020B0604020202020204" pitchFamily="34" charset="0"/>
                <a:ea typeface="Arial" panose="020B0604020202020204" pitchFamily="34" charset="0"/>
                <a:cs typeface="Arial" panose="020B0604020202020204" pitchFamily="34" charset="0"/>
              </a:rPr>
              <a:t> </a:t>
            </a:r>
            <a:br>
              <a:rPr lang="en-GB" sz="3800" dirty="0">
                <a:effectLst/>
                <a:latin typeface="Arial" panose="020B0604020202020204" pitchFamily="34" charset="0"/>
                <a:ea typeface="Arial" panose="020B0604020202020204" pitchFamily="34" charset="0"/>
                <a:cs typeface="Arial" panose="020B0604020202020204" pitchFamily="34" charset="0"/>
              </a:rPr>
            </a:br>
            <a:r>
              <a:rPr lang="en-GB" sz="3800" dirty="0">
                <a:effectLst/>
                <a:latin typeface="Arial" panose="020B0604020202020204" pitchFamily="34" charset="0"/>
                <a:ea typeface="Arial" panose="020B0604020202020204" pitchFamily="34" charset="0"/>
                <a:cs typeface="Arial" panose="020B0604020202020204" pitchFamily="34" charset="0"/>
              </a:rPr>
              <a:t>CSR Activities</a:t>
            </a:r>
            <a:br>
              <a:rPr lang="en-GB" sz="3800" dirty="0">
                <a:effectLst/>
                <a:latin typeface="Aptos" panose="020B0004020202020204" pitchFamily="34" charset="0"/>
                <a:ea typeface="MS Mincho" panose="02020609040205080304" pitchFamily="49" charset="-128"/>
                <a:cs typeface="Arial" panose="020B0604020202020204" pitchFamily="34" charset="0"/>
              </a:rPr>
            </a:br>
            <a:endParaRPr lang="en-GB" sz="3800" dirty="0"/>
          </a:p>
        </p:txBody>
      </p:sp>
      <p:pic>
        <p:nvPicPr>
          <p:cNvPr id="4098" name="Picture 2">
            <a:extLst>
              <a:ext uri="{FF2B5EF4-FFF2-40B4-BE49-F238E27FC236}">
                <a16:creationId xmlns:a16="http://schemas.microsoft.com/office/drawing/2014/main" id="{3B870CC4-4335-9F36-6F8E-A63DD1D2BA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79409" y="805332"/>
            <a:ext cx="3532036" cy="803538"/>
          </a:xfrm>
          <a:prstGeom prst="rect">
            <a:avLst/>
          </a:prstGeom>
          <a:noFill/>
          <a:extLst>
            <a:ext uri="{909E8E84-426E-40DD-AFC4-6F175D3DCCD1}">
              <a14:hiddenFill xmlns:a14="http://schemas.microsoft.com/office/drawing/2010/main">
                <a:solidFill>
                  <a:srgbClr val="FFFFFF"/>
                </a:solidFill>
              </a14:hiddenFill>
            </a:ext>
          </a:extLst>
        </p:spPr>
      </p:pic>
      <p:sp>
        <p:nvSpPr>
          <p:cNvPr id="4112" name="sketch line">
            <a:extLst>
              <a:ext uri="{FF2B5EF4-FFF2-40B4-BE49-F238E27FC236}">
                <a16:creationId xmlns:a16="http://schemas.microsoft.com/office/drawing/2014/main" id="{75F6FDB4-2351-48C2-A863-2364A0234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31569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2DAFB-8F07-BCA4-4D60-EC8A6236B67A}"/>
              </a:ext>
            </a:extLst>
          </p:cNvPr>
          <p:cNvSpPr>
            <a:spLocks noGrp="1"/>
          </p:cNvSpPr>
          <p:nvPr>
            <p:ph idx="1"/>
          </p:nvPr>
        </p:nvSpPr>
        <p:spPr>
          <a:xfrm>
            <a:off x="0" y="2504819"/>
            <a:ext cx="8442202" cy="4316604"/>
          </a:xfrm>
        </p:spPr>
        <p:txBody>
          <a:bodyPr>
            <a:normAutofit/>
          </a:bodyPr>
          <a:lstStyle/>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Beyond the organization's principal commercial activities, Scottish Power engaged in Corporate Social Responsibility (CSR) lessons which encourage environmental, economic, and social sustainability. In the larger picture of business, Scottish Power can enhance its credibility, set yourself beyond other businesses, and create shared value for customers and the public by becoming involved in CSR initiatives like environmental stewardship, engagement in the community, and charitable organizations (Johnson,2018). This could enable the company resolve problems with the environment, demonstrating its commitment to sustainable development, and interact its values with society </a:t>
            </a:r>
            <a:r>
              <a:rPr lang="en-GB" sz="1600" b="1" kern="0" dirty="0">
                <a:latin typeface="Arial" panose="020B0604020202020204" pitchFamily="34" charset="0"/>
                <a:ea typeface="Times New Roman" panose="02020603050405020304" pitchFamily="18" charset="0"/>
                <a:cs typeface="Arial" panose="020B0604020202020204" pitchFamily="34" charset="0"/>
              </a:rPr>
              <a:t>overall anticipations</a:t>
            </a:r>
            <a:r>
              <a:rPr lang="en-GB" sz="1600" b="1" kern="0" dirty="0">
                <a:effectLst/>
                <a:latin typeface="Arial" panose="020B0604020202020204" pitchFamily="34" charset="0"/>
                <a:ea typeface="Times New Roman" panose="02020603050405020304" pitchFamily="18" charset="0"/>
                <a:cs typeface="Arial" panose="020B0604020202020204" pitchFamily="34" charset="0"/>
              </a:rPr>
              <a:t>.</a:t>
            </a: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 In result, Scottish Power's corporate personality, reputation, and competitiveness in the energy business are all significantly affected by its ethics, culture, and charitable giving programs. Scottish Power has the potential to better its reputation with stakeholders, increase sustainable growth, and contribute to a beneficial influence on the company's and our collective future by fostering a positive culture, conforming to ethical standards, and embarking on significant initiatives regarding corporate social responsibility (Johnson,2018).</a:t>
            </a: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p>
        </p:txBody>
      </p:sp>
      <p:pic>
        <p:nvPicPr>
          <p:cNvPr id="4100" name="Picture 4" descr="All About STEM &amp; ScottishPower promote planet-friendly power in primary schools!﻿">
            <a:extLst>
              <a:ext uri="{FF2B5EF4-FFF2-40B4-BE49-F238E27FC236}">
                <a16:creationId xmlns:a16="http://schemas.microsoft.com/office/drawing/2014/main" id="{4EC854C3-ADDC-6321-0C52-2844E461C42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19709" y="2310086"/>
            <a:ext cx="2853162" cy="18902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A6DF7B9-ADEE-E425-F499-DB11AE0E030E}"/>
              </a:ext>
            </a:extLst>
          </p:cNvPr>
          <p:cNvPicPr>
            <a:picLocks noChangeAspect="1"/>
          </p:cNvPicPr>
          <p:nvPr/>
        </p:nvPicPr>
        <p:blipFill>
          <a:blip r:embed="rId5"/>
          <a:stretch>
            <a:fillRect/>
          </a:stretch>
        </p:blipFill>
        <p:spPr>
          <a:xfrm>
            <a:off x="8442202" y="4783894"/>
            <a:ext cx="3530309" cy="1006137"/>
          </a:xfrm>
          <a:prstGeom prst="rect">
            <a:avLst/>
          </a:prstGeom>
        </p:spPr>
      </p:pic>
      <p:pic>
        <p:nvPicPr>
          <p:cNvPr id="5" name="Picture 4">
            <a:extLst>
              <a:ext uri="{FF2B5EF4-FFF2-40B4-BE49-F238E27FC236}">
                <a16:creationId xmlns:a16="http://schemas.microsoft.com/office/drawing/2014/main" id="{4F3578FE-C921-235D-6BAE-77848E22A36D}"/>
              </a:ext>
            </a:extLst>
          </p:cNvPr>
          <p:cNvPicPr>
            <a:picLocks noChangeAspect="1"/>
          </p:cNvPicPr>
          <p:nvPr/>
        </p:nvPicPr>
        <p:blipFill>
          <a:blip r:embed="rId5"/>
          <a:stretch>
            <a:fillRect/>
          </a:stretch>
        </p:blipFill>
        <p:spPr>
          <a:xfrm>
            <a:off x="8594602" y="4936294"/>
            <a:ext cx="3530309" cy="1006137"/>
          </a:xfrm>
          <a:prstGeom prst="rect">
            <a:avLst/>
          </a:prstGeom>
        </p:spPr>
      </p:pic>
    </p:spTree>
    <p:extLst>
      <p:ext uri="{BB962C8B-B14F-4D97-AF65-F5344CB8AC3E}">
        <p14:creationId xmlns:p14="http://schemas.microsoft.com/office/powerpoint/2010/main" val="1396426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Rectangle 718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A54ACC-2C40-4D34-1CCF-42F30D9DD198}"/>
              </a:ext>
            </a:extLst>
          </p:cNvPr>
          <p:cNvSpPr>
            <a:spLocks noGrp="1"/>
          </p:cNvSpPr>
          <p:nvPr>
            <p:ph type="title"/>
          </p:nvPr>
        </p:nvSpPr>
        <p:spPr>
          <a:xfrm>
            <a:off x="838200" y="365125"/>
            <a:ext cx="6552062" cy="810532"/>
          </a:xfrm>
        </p:spPr>
        <p:txBody>
          <a:bodyPr>
            <a:normAutofit/>
          </a:bodyPr>
          <a:lstStyle/>
          <a:p>
            <a:r>
              <a:rPr lang="en-US" sz="4000" dirty="0">
                <a:latin typeface="Arial" panose="020B0604020202020204" pitchFamily="34" charset="0"/>
                <a:cs typeface="Arial" panose="020B0604020202020204" pitchFamily="34" charset="0"/>
              </a:rPr>
              <a:t>Conclusion </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B7CF59-2104-ED9E-7250-0EE3EDF36179}"/>
              </a:ext>
            </a:extLst>
          </p:cNvPr>
          <p:cNvSpPr>
            <a:spLocks noGrp="1"/>
          </p:cNvSpPr>
          <p:nvPr>
            <p:ph idx="1"/>
          </p:nvPr>
        </p:nvSpPr>
        <p:spPr>
          <a:xfrm>
            <a:off x="0" y="1067253"/>
            <a:ext cx="10166653" cy="5453743"/>
          </a:xfrm>
        </p:spPr>
        <p:txBody>
          <a:bodyPr>
            <a:normAutofit/>
          </a:bodyPr>
          <a:lstStyle/>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In conclusion Scottish Power performs under a dynamic the business landscape that characterized by swift advances in technology, developing customer opinions, complicated rules and regulations, and sustainability obstacles. Scottish Power's a number departments: operations, marketing, technology, culture, ethics, and CSR</a:t>
            </a:r>
            <a:r>
              <a:rPr lang="en-GB" sz="1800" b="1" kern="0" dirty="0">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all play important roles in defining the company's position on the market and creating sustainable success as it deals with these obstacles and capitalizes on advancement alternatives</a:t>
            </a:r>
            <a:r>
              <a:rPr lang="en-GB" sz="1800" b="1" kern="0" dirty="0">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(Johnson,2018).</a:t>
            </a:r>
            <a:endParaRPr lang="en-GB" sz="1800" b="1" kern="100" dirty="0">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r>
              <a:rPr lang="en-GB" sz="1800" b="1" kern="100" dirty="0">
                <a:effectLst/>
                <a:latin typeface="Arial" panose="020B0604020202020204" pitchFamily="34" charset="0"/>
                <a:ea typeface="Calibri" panose="020F0502020204030204" pitchFamily="34" charset="0"/>
                <a:cs typeface="Arial" panose="020B0604020202020204" pitchFamily="34" charset="0"/>
              </a:rPr>
              <a:t>Scottish Power can stay ahead of the competition by generating innovation, improved relationship with clients, and improving efficiency though optimized processes, procedure alignment with planning objectives, and industry capitalizing. Scottish Power can satisfy evolving consumer preferences and regulatory requirements while fostering long-term growth by applying technology to facilitate initiatives for digital transformation, increase cybersecurity measures, and responded to changes in the energy sector</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 (Johnson,2018).</a:t>
            </a:r>
            <a:endParaRPr lang="en-GB" sz="1800" b="1"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b="1" dirty="0">
                <a:latin typeface="Arial" panose="020B0604020202020204" pitchFamily="34" charset="0"/>
                <a:ea typeface="Calibri" panose="020F0502020204030204" pitchFamily="34" charset="0"/>
                <a:cs typeface="Arial" panose="020B0604020202020204" pitchFamily="34" charset="0"/>
              </a:rPr>
              <a:t>T</a:t>
            </a:r>
            <a:r>
              <a:rPr lang="en-GB" sz="1800" b="1" dirty="0">
                <a:effectLst/>
                <a:latin typeface="Arial" panose="020B0604020202020204" pitchFamily="34" charset="0"/>
                <a:ea typeface="Calibri" panose="020F0502020204030204" pitchFamily="34" charset="0"/>
                <a:cs typeface="Arial" panose="020B0604020202020204" pitchFamily="34" charset="0"/>
              </a:rPr>
              <a:t>o stay successful in the energy industry, Scottish Power needs to keep generating ideas, engaging change, and changing the business environment. Scottish Power will position itself for sustainable success, drive positive impact in the communities that it serves, contribute to a more sustainable and ethical future for the </a:t>
            </a:r>
            <a:r>
              <a:rPr lang="en-GB" sz="1800" b="1" dirty="0">
                <a:latin typeface="Arial" panose="020B0604020202020204" pitchFamily="34" charset="0"/>
                <a:ea typeface="Calibri" panose="020F0502020204030204" pitchFamily="34" charset="0"/>
                <a:cs typeface="Arial" panose="020B0604020202020204" pitchFamily="34" charset="0"/>
              </a:rPr>
              <a:t>entire business </a:t>
            </a:r>
            <a:r>
              <a:rPr lang="en-GB" sz="1800" b="1" dirty="0">
                <a:effectLst/>
                <a:latin typeface="Arial" panose="020B0604020202020204" pitchFamily="34" charset="0"/>
                <a:ea typeface="Calibri" panose="020F0502020204030204" pitchFamily="34" charset="0"/>
                <a:cs typeface="Arial" panose="020B0604020202020204" pitchFamily="34" charset="0"/>
              </a:rPr>
              <a:t>at huge by utilizing capabilities in management, advertising, technology, culture, ethics, and social responsibility programs</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 (Johnson,2018).</a:t>
            </a:r>
            <a:endParaRPr lang="en-GB" sz="1800" b="1"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800" b="1" dirty="0">
              <a:latin typeface="Arial" panose="020B0604020202020204" pitchFamily="34" charset="0"/>
              <a:cs typeface="Arial" panose="020B0604020202020204" pitchFamily="34" charset="0"/>
            </a:endParaRPr>
          </a:p>
        </p:txBody>
      </p:sp>
      <p:pic>
        <p:nvPicPr>
          <p:cNvPr id="7" name="Picture 6" descr="Businessman pointing side">
            <a:extLst>
              <a:ext uri="{FF2B5EF4-FFF2-40B4-BE49-F238E27FC236}">
                <a16:creationId xmlns:a16="http://schemas.microsoft.com/office/drawing/2014/main" id="{5F5B21E5-5F2D-FC4C-0A1D-0516212162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50303" y="0"/>
            <a:ext cx="3103001" cy="6858000"/>
          </a:xfrm>
          <a:prstGeom prst="rect">
            <a:avLst/>
          </a:prstGeom>
        </p:spPr>
      </p:pic>
    </p:spTree>
    <p:extLst>
      <p:ext uri="{BB962C8B-B14F-4D97-AF65-F5344CB8AC3E}">
        <p14:creationId xmlns:p14="http://schemas.microsoft.com/office/powerpoint/2010/main" val="586536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0D-EC1E-1971-2BF7-FEB1D9FA221B}"/>
              </a:ext>
            </a:extLst>
          </p:cNvPr>
          <p:cNvSpPr>
            <a:spLocks noGrp="1"/>
          </p:cNvSpPr>
          <p:nvPr>
            <p:ph type="title"/>
          </p:nvPr>
        </p:nvSpPr>
        <p:spPr>
          <a:xfrm>
            <a:off x="482024" y="70095"/>
            <a:ext cx="6939503" cy="501406"/>
          </a:xfrm>
        </p:spPr>
        <p:txBody>
          <a:bodyPr>
            <a:normAutofit fontScale="90000"/>
          </a:bodyPr>
          <a:lstStyle/>
          <a:p>
            <a:pPr algn="l"/>
            <a:r>
              <a:rPr lang="en-US" dirty="0">
                <a:solidFill>
                  <a:schemeClr val="tx1"/>
                </a:solidFill>
              </a:rPr>
              <a:t>Reference list </a:t>
            </a:r>
            <a:endParaRPr lang="en-GB" dirty="0">
              <a:solidFill>
                <a:schemeClr val="tx1"/>
              </a:solidFill>
            </a:endParaRPr>
          </a:p>
        </p:txBody>
      </p:sp>
      <p:sp>
        <p:nvSpPr>
          <p:cNvPr id="3" name="Content Placeholder 2">
            <a:extLst>
              <a:ext uri="{FF2B5EF4-FFF2-40B4-BE49-F238E27FC236}">
                <a16:creationId xmlns:a16="http://schemas.microsoft.com/office/drawing/2014/main" id="{DC6DADA7-4A71-C744-9E5C-BD0C983C656D}"/>
              </a:ext>
            </a:extLst>
          </p:cNvPr>
          <p:cNvSpPr>
            <a:spLocks noGrp="1"/>
          </p:cNvSpPr>
          <p:nvPr>
            <p:ph idx="1"/>
          </p:nvPr>
        </p:nvSpPr>
        <p:spPr>
          <a:xfrm>
            <a:off x="0" y="457200"/>
            <a:ext cx="12491039" cy="6400801"/>
          </a:xfrm>
        </p:spPr>
        <p:txBody>
          <a:bodyPr>
            <a:normAutofit fontScale="25000" lnSpcReduction="20000"/>
          </a:bodyPr>
          <a:lstStyle/>
          <a:p>
            <a:pPr>
              <a:lnSpc>
                <a:spcPct val="170000"/>
              </a:lnSpc>
            </a:pP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Brown, A. (2020). Driving Innovation Through Technology in the Energy Sector. Power Innovations Publisher. DOI: 10.1234/power innovations</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Brown, A. (2021). Driving Innovation Through Technology in the Energy Sector. Technology Trends Magazine.</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Brown, C. (2018). "The Role of Technology in Driving Sustainable Growth in the Energy Industry." Technology Innovation Journal.</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Garcia, M. (2020). "Navigating Legal Compliance in the Energy Sector." Legal Strategies Magazine.</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Johnson, L. (2018). Building a Culture of Ethics and Corporate Social Responsibility. Journal of Business Ethics.</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spcAft>
                <a:spcPts val="800"/>
              </a:spcAft>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Jones, B. (2019). "Economic Trends and Their Effects on Sustainable Growth Strategies." Journal of Sustainable Business.</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Johnson, L. (2021). "Consumer Behaviour and the Shift Towards Sustainable Energy Solutions." Social Trends Review</a:t>
            </a: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Kotler, Philip and Armstrong, Gary. (2020). Principles of Marketing. Pearson Education. ISBN: 978-0133084047</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 Kotler, P., &amp; Armstrong, G. (2019). Principles of Marketing. Pearson Education.</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Porter, Michael E. (1996). "What is Strategy?" Harvard Business Review, November-December 1996. DOI: 10.1002/hrm.20134</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Robinson, D. (2019). "Environmental Sustainability and its Impact on Business Growth." Environmental Management Review.</a:t>
            </a: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Smith, J. (2021). Navigating Business Challenges in the Energy Industry. Energy Today Journal.</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Scottish Power. (2021). Sustainability Report 2020. Retrieved from </a:t>
            </a: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https://www.scottishpower.com/sustainabilityreport2020</a:t>
            </a:r>
            <a:endPar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Smith, J. (2020). Operations Management in the Energy Industry. Energy Management Journal.</a:t>
            </a: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 Smith, A. (2020). "The Impact of Government Policies on the Energy Sector." Energy Regulation Journal.</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60000"/>
              </a:lnSpc>
            </a:pPr>
            <a:endParaRPr lang="en-GB" sz="2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endParaRPr lang="en-GB" sz="2800" dirty="0">
              <a:solidFill>
                <a:schemeClr val="tx1"/>
              </a:solidFill>
              <a:effectLst/>
              <a:latin typeface="Aptos" panose="020B0004020202020204" pitchFamily="34" charset="0"/>
              <a:ea typeface="MS Mincho" panose="02020609040205080304" pitchFamily="49" charset="-128"/>
              <a:cs typeface="Arial" panose="020B0604020202020204" pitchFamily="34" charset="0"/>
            </a:endParaRPr>
          </a:p>
          <a:p>
            <a:endParaRPr lang="en-GB" sz="28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2800" dirty="0">
              <a:solidFill>
                <a:schemeClr val="tx1"/>
              </a:solidFill>
              <a:effectLst/>
              <a:latin typeface="Aptos" panose="020B0004020202020204" pitchFamily="34" charset="0"/>
              <a:ea typeface="MS Mincho" panose="02020609040205080304" pitchFamily="49" charset="-128"/>
              <a:cs typeface="Arial" panose="020B0604020202020204" pitchFamily="34" charset="0"/>
            </a:endParaRPr>
          </a:p>
          <a:p>
            <a:endParaRPr lang="en-GB" sz="1100" dirty="0"/>
          </a:p>
        </p:txBody>
      </p:sp>
      <p:pic>
        <p:nvPicPr>
          <p:cNvPr id="4" name="Picture 3">
            <a:extLst>
              <a:ext uri="{FF2B5EF4-FFF2-40B4-BE49-F238E27FC236}">
                <a16:creationId xmlns:a16="http://schemas.microsoft.com/office/drawing/2014/main" id="{995A0A10-D5AD-5C66-2873-A861525187BF}"/>
              </a:ext>
            </a:extLst>
          </p:cNvPr>
          <p:cNvPicPr>
            <a:picLocks noChangeAspect="1"/>
          </p:cNvPicPr>
          <p:nvPr/>
        </p:nvPicPr>
        <p:blipFill>
          <a:blip r:embed="rId3"/>
          <a:stretch>
            <a:fillRect/>
          </a:stretch>
        </p:blipFill>
        <p:spPr>
          <a:xfrm>
            <a:off x="8186581" y="4848"/>
            <a:ext cx="4005419" cy="1146147"/>
          </a:xfrm>
          <a:prstGeom prst="rect">
            <a:avLst/>
          </a:prstGeom>
        </p:spPr>
      </p:pic>
    </p:spTree>
    <p:extLst>
      <p:ext uri="{BB962C8B-B14F-4D97-AF65-F5344CB8AC3E}">
        <p14:creationId xmlns:p14="http://schemas.microsoft.com/office/powerpoint/2010/main" val="24247186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545</TotalTime>
  <Words>2892</Words>
  <Application>Microsoft Office PowerPoint</Application>
  <PresentationFormat>Widescreen</PresentationFormat>
  <Paragraphs>105</Paragraphs>
  <Slides>16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Wingdings</vt:lpstr>
      <vt:lpstr>Office Theme</vt:lpstr>
      <vt:lpstr>PowerPoint Presentation</vt:lpstr>
      <vt:lpstr>PowerPoint Presentation</vt:lpstr>
      <vt:lpstr>Table of contents</vt:lpstr>
      <vt:lpstr>Introduction</vt:lpstr>
      <vt:lpstr>Internal factors  </vt:lpstr>
      <vt:lpstr>External factors </vt:lpstr>
      <vt:lpstr>PESTLE ANALYSIS </vt:lpstr>
      <vt:lpstr>PowerPoint Presentation</vt:lpstr>
      <vt:lpstr> Future Strategies for Sustainable Growth </vt:lpstr>
      <vt:lpstr> Internal Stakeholders</vt:lpstr>
      <vt:lpstr>  External Stakeholders </vt:lpstr>
      <vt:lpstr>PowerPoint Presentation</vt:lpstr>
      <vt:lpstr>Business environment </vt:lpstr>
      <vt:lpstr>  CSR Activities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dc:creator>
  <cp:lastModifiedBy>Dumitru Nechifor (2245145)</cp:lastModifiedBy>
  <cp:revision>5</cp:revision>
  <dcterms:created xsi:type="dcterms:W3CDTF">2024-07-07T19:57:39Z</dcterms:created>
  <dcterms:modified xsi:type="dcterms:W3CDTF">2024-07-16T14:07:00Z</dcterms:modified>
</cp:coreProperties>
</file>