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62" r:id="rId4"/>
    <p:sldId id="267" r:id="rId5"/>
    <p:sldId id="258" r:id="rId6"/>
    <p:sldId id="259" r:id="rId7"/>
    <p:sldId id="266" r:id="rId8"/>
    <p:sldId id="260" r:id="rId9"/>
    <p:sldId id="264" r:id="rId10"/>
    <p:sldId id="265" r:id="rId11"/>
    <p:sldId id="261" r:id="rId12"/>
    <p:sldId id="263"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8CC38A-9191-C835-1858-B435CD2900F7}" v="354" dt="2025-10-05T09:48:01.842"/>
    <p1510:client id="{28C93E81-DEB8-4870-1C23-8C4861E79D8D}" v="6" dt="2025-10-05T21:29:30.022"/>
    <p1510:client id="{9F1BFDC1-01CB-3143-21B5-BB6CC7B0529B}" v="77" dt="2025-10-05T22:52:41.396"/>
    <p1510:client id="{AB0A17CE-DBD8-3022-5926-60DE46AD1E68}" v="113" dt="2025-10-05T21:25:04.014"/>
    <p1510:client id="{B5A22E1F-4769-76AD-B884-11976753690F}" v="75" dt="2025-10-05T20:47:02.799"/>
    <p1510:client id="{BE8A581A-CC7C-ACDA-A57B-1022BF79F02C}" v="345" dt="2025-10-05T21:03:30.353"/>
    <p1510:client id="{F1125293-FAA6-DBDE-B07A-C578557C0138}" v="194" dt="2025-10-05T22:36:31.4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4D678B-CF71-4E8A-9800-DF51BE5EC24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47F9602-267D-48B8-8567-F3A0C830285C}">
      <dgm:prSet/>
      <dgm:spPr/>
      <dgm:t>
        <a:bodyPr/>
        <a:lstStyle/>
        <a:p>
          <a:r>
            <a:rPr lang="en-GB"/>
            <a:t>Sessions for staff training (dementia awareness, updates on first aid)</a:t>
          </a:r>
          <a:endParaRPr lang="en-US"/>
        </a:p>
      </dgm:t>
    </dgm:pt>
    <dgm:pt modelId="{D2C01E6F-DFA3-4141-AE2B-4DCC78746C87}" type="parTrans" cxnId="{F57B4780-46BE-4E01-85DA-9D6C80EE3DDF}">
      <dgm:prSet/>
      <dgm:spPr/>
      <dgm:t>
        <a:bodyPr/>
        <a:lstStyle/>
        <a:p>
          <a:endParaRPr lang="en-US"/>
        </a:p>
      </dgm:t>
    </dgm:pt>
    <dgm:pt modelId="{4ED4BBCD-2A3F-4E00-998E-05262E8D411B}" type="sibTrans" cxnId="{F57B4780-46BE-4E01-85DA-9D6C80EE3DDF}">
      <dgm:prSet/>
      <dgm:spPr/>
      <dgm:t>
        <a:bodyPr/>
        <a:lstStyle/>
        <a:p>
          <a:endParaRPr lang="en-US"/>
        </a:p>
      </dgm:t>
    </dgm:pt>
    <dgm:pt modelId="{499B962A-6D71-4581-A1C7-936ADAAEF0E0}">
      <dgm:prSet/>
      <dgm:spPr/>
      <dgm:t>
        <a:bodyPr/>
        <a:lstStyle/>
        <a:p>
          <a:r>
            <a:rPr lang="en-GB"/>
            <a:t>Activities for residents (reminiscence therapy, interactive tests)</a:t>
          </a:r>
          <a:endParaRPr lang="en-US"/>
        </a:p>
      </dgm:t>
    </dgm:pt>
    <dgm:pt modelId="{9B7A4BB8-3CF3-4D84-97AC-B9AFE5BF280E}" type="parTrans" cxnId="{68FFA11F-998A-4B41-943A-313F5E3C97A1}">
      <dgm:prSet/>
      <dgm:spPr/>
      <dgm:t>
        <a:bodyPr/>
        <a:lstStyle/>
        <a:p>
          <a:endParaRPr lang="en-US"/>
        </a:p>
      </dgm:t>
    </dgm:pt>
    <dgm:pt modelId="{78A516CD-59CD-4379-B5A8-6A37729A93EB}" type="sibTrans" cxnId="{68FFA11F-998A-4B41-943A-313F5E3C97A1}">
      <dgm:prSet/>
      <dgm:spPr/>
      <dgm:t>
        <a:bodyPr/>
        <a:lstStyle/>
        <a:p>
          <a:endParaRPr lang="en-US"/>
        </a:p>
      </dgm:t>
    </dgm:pt>
    <dgm:pt modelId="{C4867ED3-6159-4972-B040-0FA54D5A8531}">
      <dgm:prSet/>
      <dgm:spPr/>
      <dgm:t>
        <a:bodyPr/>
        <a:lstStyle/>
        <a:p>
          <a:r>
            <a:rPr lang="en-GB"/>
            <a:t>Meetings for care planning (notifying families and healthcare partners of revisions)</a:t>
          </a:r>
          <a:endParaRPr lang="en-US"/>
        </a:p>
      </dgm:t>
    </dgm:pt>
    <dgm:pt modelId="{0B6C89B2-0A6E-4214-88F3-022B5270FF0F}" type="parTrans" cxnId="{A50D8885-6369-41F6-B86D-74B3D1085C2C}">
      <dgm:prSet/>
      <dgm:spPr/>
      <dgm:t>
        <a:bodyPr/>
        <a:lstStyle/>
        <a:p>
          <a:endParaRPr lang="en-US"/>
        </a:p>
      </dgm:t>
    </dgm:pt>
    <dgm:pt modelId="{78A3B452-FEED-40D1-9894-51420C313705}" type="sibTrans" cxnId="{A50D8885-6369-41F6-B86D-74B3D1085C2C}">
      <dgm:prSet/>
      <dgm:spPr/>
      <dgm:t>
        <a:bodyPr/>
        <a:lstStyle/>
        <a:p>
          <a:endParaRPr lang="en-US"/>
        </a:p>
      </dgm:t>
    </dgm:pt>
    <dgm:pt modelId="{8DA96E8C-E91E-477F-96D9-27A02084A4BA}">
      <dgm:prSet/>
      <dgm:spPr/>
      <dgm:t>
        <a:bodyPr/>
        <a:lstStyle/>
        <a:p>
          <a:r>
            <a:rPr lang="en-GB"/>
            <a:t>Presentations on health and safety (infection control, fire drills)</a:t>
          </a:r>
          <a:endParaRPr lang="en-US"/>
        </a:p>
      </dgm:t>
    </dgm:pt>
    <dgm:pt modelId="{C0E4BB4A-C9CC-408C-880D-0293BC5880C6}" type="parTrans" cxnId="{3A4D322F-E0CB-4429-A32A-8B5FCB39D506}">
      <dgm:prSet/>
      <dgm:spPr/>
      <dgm:t>
        <a:bodyPr/>
        <a:lstStyle/>
        <a:p>
          <a:endParaRPr lang="en-US"/>
        </a:p>
      </dgm:t>
    </dgm:pt>
    <dgm:pt modelId="{245E383A-95B7-43E6-AC1B-A1E7B3A1CEF7}" type="sibTrans" cxnId="{3A4D322F-E0CB-4429-A32A-8B5FCB39D506}">
      <dgm:prSet/>
      <dgm:spPr/>
      <dgm:t>
        <a:bodyPr/>
        <a:lstStyle/>
        <a:p>
          <a:endParaRPr lang="en-US"/>
        </a:p>
      </dgm:t>
    </dgm:pt>
    <dgm:pt modelId="{1C6325CD-C4FE-4355-8ED1-3CCF74FFAFC2}" type="pres">
      <dgm:prSet presAssocID="{4C4D678B-CF71-4E8A-9800-DF51BE5EC244}" presName="root" presStyleCnt="0">
        <dgm:presLayoutVars>
          <dgm:dir/>
          <dgm:resizeHandles val="exact"/>
        </dgm:presLayoutVars>
      </dgm:prSet>
      <dgm:spPr/>
    </dgm:pt>
    <dgm:pt modelId="{FE99A207-96C5-4B16-A468-C57BF6D873D8}" type="pres">
      <dgm:prSet presAssocID="{D47F9602-267D-48B8-8567-F3A0C830285C}" presName="compNode" presStyleCnt="0"/>
      <dgm:spPr/>
    </dgm:pt>
    <dgm:pt modelId="{6E633A58-B0CA-4D24-B62E-C254F4593241}" type="pres">
      <dgm:prSet presAssocID="{D47F9602-267D-48B8-8567-F3A0C830285C}" presName="bgRect" presStyleLbl="bgShp" presStyleIdx="0" presStyleCnt="4"/>
      <dgm:spPr/>
    </dgm:pt>
    <dgm:pt modelId="{63D3BBEA-3136-4376-8850-8A7FCB697768}" type="pres">
      <dgm:prSet presAssocID="{D47F9602-267D-48B8-8567-F3A0C830285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BDAD7D1-A009-461B-9786-DDB5E6CDFA83}" type="pres">
      <dgm:prSet presAssocID="{D47F9602-267D-48B8-8567-F3A0C830285C}" presName="spaceRect" presStyleCnt="0"/>
      <dgm:spPr/>
    </dgm:pt>
    <dgm:pt modelId="{F3480452-F083-45FF-A20F-FDF7D0D604F4}" type="pres">
      <dgm:prSet presAssocID="{D47F9602-267D-48B8-8567-F3A0C830285C}" presName="parTx" presStyleLbl="revTx" presStyleIdx="0" presStyleCnt="4">
        <dgm:presLayoutVars>
          <dgm:chMax val="0"/>
          <dgm:chPref val="0"/>
        </dgm:presLayoutVars>
      </dgm:prSet>
      <dgm:spPr/>
    </dgm:pt>
    <dgm:pt modelId="{154B9862-0627-46CB-824F-A2779C0D7319}" type="pres">
      <dgm:prSet presAssocID="{4ED4BBCD-2A3F-4E00-998E-05262E8D411B}" presName="sibTrans" presStyleCnt="0"/>
      <dgm:spPr/>
    </dgm:pt>
    <dgm:pt modelId="{B33B920E-3194-434C-A263-AEB0FF50C606}" type="pres">
      <dgm:prSet presAssocID="{499B962A-6D71-4581-A1C7-936ADAAEF0E0}" presName="compNode" presStyleCnt="0"/>
      <dgm:spPr/>
    </dgm:pt>
    <dgm:pt modelId="{B6DD84C0-8D1C-4837-828D-BD60233F21A3}" type="pres">
      <dgm:prSet presAssocID="{499B962A-6D71-4581-A1C7-936ADAAEF0E0}" presName="bgRect" presStyleLbl="bgShp" presStyleIdx="1" presStyleCnt="4"/>
      <dgm:spPr/>
    </dgm:pt>
    <dgm:pt modelId="{AF42242D-8D22-4DEF-9C20-2AB5FCC127B1}" type="pres">
      <dgm:prSet presAssocID="{499B962A-6D71-4581-A1C7-936ADAAEF0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3B431AA3-5C45-450E-A0D7-CF6127943399}" type="pres">
      <dgm:prSet presAssocID="{499B962A-6D71-4581-A1C7-936ADAAEF0E0}" presName="spaceRect" presStyleCnt="0"/>
      <dgm:spPr/>
    </dgm:pt>
    <dgm:pt modelId="{6166C6F4-49FF-40BA-ACBD-779C764C7E44}" type="pres">
      <dgm:prSet presAssocID="{499B962A-6D71-4581-A1C7-936ADAAEF0E0}" presName="parTx" presStyleLbl="revTx" presStyleIdx="1" presStyleCnt="4">
        <dgm:presLayoutVars>
          <dgm:chMax val="0"/>
          <dgm:chPref val="0"/>
        </dgm:presLayoutVars>
      </dgm:prSet>
      <dgm:spPr/>
    </dgm:pt>
    <dgm:pt modelId="{0CC16C4C-CA10-4209-BCA8-30A0DB1FBEA8}" type="pres">
      <dgm:prSet presAssocID="{78A516CD-59CD-4379-B5A8-6A37729A93EB}" presName="sibTrans" presStyleCnt="0"/>
      <dgm:spPr/>
    </dgm:pt>
    <dgm:pt modelId="{3683ACA5-DF6F-471D-B8E4-39E0547BD4EF}" type="pres">
      <dgm:prSet presAssocID="{C4867ED3-6159-4972-B040-0FA54D5A8531}" presName="compNode" presStyleCnt="0"/>
      <dgm:spPr/>
    </dgm:pt>
    <dgm:pt modelId="{B31E69BA-CC94-492B-8C62-21960B90C4BC}" type="pres">
      <dgm:prSet presAssocID="{C4867ED3-6159-4972-B040-0FA54D5A8531}" presName="bgRect" presStyleLbl="bgShp" presStyleIdx="2" presStyleCnt="4"/>
      <dgm:spPr/>
    </dgm:pt>
    <dgm:pt modelId="{0A3007BA-7370-4268-9932-2641539C1ACD}" type="pres">
      <dgm:prSet presAssocID="{C4867ED3-6159-4972-B040-0FA54D5A85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92F26AE-B839-4DD6-8346-C77FBFEA2AA3}" type="pres">
      <dgm:prSet presAssocID="{C4867ED3-6159-4972-B040-0FA54D5A8531}" presName="spaceRect" presStyleCnt="0"/>
      <dgm:spPr/>
    </dgm:pt>
    <dgm:pt modelId="{FAC0EE4A-1F59-4417-84CF-8866D8F4D28F}" type="pres">
      <dgm:prSet presAssocID="{C4867ED3-6159-4972-B040-0FA54D5A8531}" presName="parTx" presStyleLbl="revTx" presStyleIdx="2" presStyleCnt="4">
        <dgm:presLayoutVars>
          <dgm:chMax val="0"/>
          <dgm:chPref val="0"/>
        </dgm:presLayoutVars>
      </dgm:prSet>
      <dgm:spPr/>
    </dgm:pt>
    <dgm:pt modelId="{7385EB3D-BD18-478A-8C99-98BF4A28A3A0}" type="pres">
      <dgm:prSet presAssocID="{78A3B452-FEED-40D1-9894-51420C313705}" presName="sibTrans" presStyleCnt="0"/>
      <dgm:spPr/>
    </dgm:pt>
    <dgm:pt modelId="{98E2F4FA-CF47-44A4-AE7C-E149E97003C0}" type="pres">
      <dgm:prSet presAssocID="{8DA96E8C-E91E-477F-96D9-27A02084A4BA}" presName="compNode" presStyleCnt="0"/>
      <dgm:spPr/>
    </dgm:pt>
    <dgm:pt modelId="{5157D27E-8107-496E-B4C6-DF63D9B694BE}" type="pres">
      <dgm:prSet presAssocID="{8DA96E8C-E91E-477F-96D9-27A02084A4BA}" presName="bgRect" presStyleLbl="bgShp" presStyleIdx="3" presStyleCnt="4"/>
      <dgm:spPr/>
    </dgm:pt>
    <dgm:pt modelId="{6CE54BE3-8632-4DC2-89F5-B003030BC995}" type="pres">
      <dgm:prSet presAssocID="{8DA96E8C-E91E-477F-96D9-27A02084A4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2B124F4F-E933-4503-A227-178A8DB74DB8}" type="pres">
      <dgm:prSet presAssocID="{8DA96E8C-E91E-477F-96D9-27A02084A4BA}" presName="spaceRect" presStyleCnt="0"/>
      <dgm:spPr/>
    </dgm:pt>
    <dgm:pt modelId="{2686D22E-51A7-43D5-A2BF-EB1E44155398}" type="pres">
      <dgm:prSet presAssocID="{8DA96E8C-E91E-477F-96D9-27A02084A4BA}" presName="parTx" presStyleLbl="revTx" presStyleIdx="3" presStyleCnt="4">
        <dgm:presLayoutVars>
          <dgm:chMax val="0"/>
          <dgm:chPref val="0"/>
        </dgm:presLayoutVars>
      </dgm:prSet>
      <dgm:spPr/>
    </dgm:pt>
  </dgm:ptLst>
  <dgm:cxnLst>
    <dgm:cxn modelId="{228CE10C-D700-4D52-A470-42AF02AF2109}" type="presOf" srcId="{499B962A-6D71-4581-A1C7-936ADAAEF0E0}" destId="{6166C6F4-49FF-40BA-ACBD-779C764C7E44}" srcOrd="0" destOrd="0" presId="urn:microsoft.com/office/officeart/2018/2/layout/IconVerticalSolidList"/>
    <dgm:cxn modelId="{68FFA11F-998A-4B41-943A-313F5E3C97A1}" srcId="{4C4D678B-CF71-4E8A-9800-DF51BE5EC244}" destId="{499B962A-6D71-4581-A1C7-936ADAAEF0E0}" srcOrd="1" destOrd="0" parTransId="{9B7A4BB8-3CF3-4D84-97AC-B9AFE5BF280E}" sibTransId="{78A516CD-59CD-4379-B5A8-6A37729A93EB}"/>
    <dgm:cxn modelId="{3A4D322F-E0CB-4429-A32A-8B5FCB39D506}" srcId="{4C4D678B-CF71-4E8A-9800-DF51BE5EC244}" destId="{8DA96E8C-E91E-477F-96D9-27A02084A4BA}" srcOrd="3" destOrd="0" parTransId="{C0E4BB4A-C9CC-408C-880D-0293BC5880C6}" sibTransId="{245E383A-95B7-43E6-AC1B-A1E7B3A1CEF7}"/>
    <dgm:cxn modelId="{0EB1B057-5F4A-4CEF-A663-F8F0B6EA82CC}" type="presOf" srcId="{D47F9602-267D-48B8-8567-F3A0C830285C}" destId="{F3480452-F083-45FF-A20F-FDF7D0D604F4}" srcOrd="0" destOrd="0" presId="urn:microsoft.com/office/officeart/2018/2/layout/IconVerticalSolidList"/>
    <dgm:cxn modelId="{F57B4780-46BE-4E01-85DA-9D6C80EE3DDF}" srcId="{4C4D678B-CF71-4E8A-9800-DF51BE5EC244}" destId="{D47F9602-267D-48B8-8567-F3A0C830285C}" srcOrd="0" destOrd="0" parTransId="{D2C01E6F-DFA3-4141-AE2B-4DCC78746C87}" sibTransId="{4ED4BBCD-2A3F-4E00-998E-05262E8D411B}"/>
    <dgm:cxn modelId="{3B691283-DDDB-413A-830A-E5C5C34EAD6F}" type="presOf" srcId="{4C4D678B-CF71-4E8A-9800-DF51BE5EC244}" destId="{1C6325CD-C4FE-4355-8ED1-3CCF74FFAFC2}" srcOrd="0" destOrd="0" presId="urn:microsoft.com/office/officeart/2018/2/layout/IconVerticalSolidList"/>
    <dgm:cxn modelId="{A50D8885-6369-41F6-B86D-74B3D1085C2C}" srcId="{4C4D678B-CF71-4E8A-9800-DF51BE5EC244}" destId="{C4867ED3-6159-4972-B040-0FA54D5A8531}" srcOrd="2" destOrd="0" parTransId="{0B6C89B2-0A6E-4214-88F3-022B5270FF0F}" sibTransId="{78A3B452-FEED-40D1-9894-51420C313705}"/>
    <dgm:cxn modelId="{2467DBE3-37DA-4C6D-A18A-5A9BD694FE2F}" type="presOf" srcId="{C4867ED3-6159-4972-B040-0FA54D5A8531}" destId="{FAC0EE4A-1F59-4417-84CF-8866D8F4D28F}" srcOrd="0" destOrd="0" presId="urn:microsoft.com/office/officeart/2018/2/layout/IconVerticalSolidList"/>
    <dgm:cxn modelId="{9E5BBBED-C40C-403B-8470-BE27CA19DF71}" type="presOf" srcId="{8DA96E8C-E91E-477F-96D9-27A02084A4BA}" destId="{2686D22E-51A7-43D5-A2BF-EB1E44155398}" srcOrd="0" destOrd="0" presId="urn:microsoft.com/office/officeart/2018/2/layout/IconVerticalSolidList"/>
    <dgm:cxn modelId="{92AA8310-ED58-4F98-8D4D-C4AC850B57CF}" type="presParOf" srcId="{1C6325CD-C4FE-4355-8ED1-3CCF74FFAFC2}" destId="{FE99A207-96C5-4B16-A468-C57BF6D873D8}" srcOrd="0" destOrd="0" presId="urn:microsoft.com/office/officeart/2018/2/layout/IconVerticalSolidList"/>
    <dgm:cxn modelId="{95CD0644-9D95-4558-B901-BD27C04C3114}" type="presParOf" srcId="{FE99A207-96C5-4B16-A468-C57BF6D873D8}" destId="{6E633A58-B0CA-4D24-B62E-C254F4593241}" srcOrd="0" destOrd="0" presId="urn:microsoft.com/office/officeart/2018/2/layout/IconVerticalSolidList"/>
    <dgm:cxn modelId="{98CBE9C2-1288-4039-BA0F-19439CE21FFF}" type="presParOf" srcId="{FE99A207-96C5-4B16-A468-C57BF6D873D8}" destId="{63D3BBEA-3136-4376-8850-8A7FCB697768}" srcOrd="1" destOrd="0" presId="urn:microsoft.com/office/officeart/2018/2/layout/IconVerticalSolidList"/>
    <dgm:cxn modelId="{431FB437-6792-4346-A9B4-504312275D47}" type="presParOf" srcId="{FE99A207-96C5-4B16-A468-C57BF6D873D8}" destId="{7BDAD7D1-A009-461B-9786-DDB5E6CDFA83}" srcOrd="2" destOrd="0" presId="urn:microsoft.com/office/officeart/2018/2/layout/IconVerticalSolidList"/>
    <dgm:cxn modelId="{3CD34CEC-EA6A-49C8-8C80-C76273389E3B}" type="presParOf" srcId="{FE99A207-96C5-4B16-A468-C57BF6D873D8}" destId="{F3480452-F083-45FF-A20F-FDF7D0D604F4}" srcOrd="3" destOrd="0" presId="urn:microsoft.com/office/officeart/2018/2/layout/IconVerticalSolidList"/>
    <dgm:cxn modelId="{37FC5F3B-4B15-41C3-AF7E-2E3D295A6B8E}" type="presParOf" srcId="{1C6325CD-C4FE-4355-8ED1-3CCF74FFAFC2}" destId="{154B9862-0627-46CB-824F-A2779C0D7319}" srcOrd="1" destOrd="0" presId="urn:microsoft.com/office/officeart/2018/2/layout/IconVerticalSolidList"/>
    <dgm:cxn modelId="{2E0CD444-F30E-40D6-B758-6695DAF19929}" type="presParOf" srcId="{1C6325CD-C4FE-4355-8ED1-3CCF74FFAFC2}" destId="{B33B920E-3194-434C-A263-AEB0FF50C606}" srcOrd="2" destOrd="0" presId="urn:microsoft.com/office/officeart/2018/2/layout/IconVerticalSolidList"/>
    <dgm:cxn modelId="{B43C9D42-5C18-4C45-BC41-1FBACE24CD1D}" type="presParOf" srcId="{B33B920E-3194-434C-A263-AEB0FF50C606}" destId="{B6DD84C0-8D1C-4837-828D-BD60233F21A3}" srcOrd="0" destOrd="0" presId="urn:microsoft.com/office/officeart/2018/2/layout/IconVerticalSolidList"/>
    <dgm:cxn modelId="{386FDE38-76BC-499E-A058-0A75B0129BAE}" type="presParOf" srcId="{B33B920E-3194-434C-A263-AEB0FF50C606}" destId="{AF42242D-8D22-4DEF-9C20-2AB5FCC127B1}" srcOrd="1" destOrd="0" presId="urn:microsoft.com/office/officeart/2018/2/layout/IconVerticalSolidList"/>
    <dgm:cxn modelId="{2E186DA9-8014-40BE-B32D-404EA200C565}" type="presParOf" srcId="{B33B920E-3194-434C-A263-AEB0FF50C606}" destId="{3B431AA3-5C45-450E-A0D7-CF6127943399}" srcOrd="2" destOrd="0" presId="urn:microsoft.com/office/officeart/2018/2/layout/IconVerticalSolidList"/>
    <dgm:cxn modelId="{BA966000-7C57-4D60-AAA3-D4D14CE1130B}" type="presParOf" srcId="{B33B920E-3194-434C-A263-AEB0FF50C606}" destId="{6166C6F4-49FF-40BA-ACBD-779C764C7E44}" srcOrd="3" destOrd="0" presId="urn:microsoft.com/office/officeart/2018/2/layout/IconVerticalSolidList"/>
    <dgm:cxn modelId="{F479AAE5-C1CE-46A7-857B-70C7E22D157F}" type="presParOf" srcId="{1C6325CD-C4FE-4355-8ED1-3CCF74FFAFC2}" destId="{0CC16C4C-CA10-4209-BCA8-30A0DB1FBEA8}" srcOrd="3" destOrd="0" presId="urn:microsoft.com/office/officeart/2018/2/layout/IconVerticalSolidList"/>
    <dgm:cxn modelId="{7FC8B2E9-4122-46B6-8B1D-5FFB16E3799C}" type="presParOf" srcId="{1C6325CD-C4FE-4355-8ED1-3CCF74FFAFC2}" destId="{3683ACA5-DF6F-471D-B8E4-39E0547BD4EF}" srcOrd="4" destOrd="0" presId="urn:microsoft.com/office/officeart/2018/2/layout/IconVerticalSolidList"/>
    <dgm:cxn modelId="{12701CCC-FEA1-4C4D-B037-942D8BC3DD7B}" type="presParOf" srcId="{3683ACA5-DF6F-471D-B8E4-39E0547BD4EF}" destId="{B31E69BA-CC94-492B-8C62-21960B90C4BC}" srcOrd="0" destOrd="0" presId="urn:microsoft.com/office/officeart/2018/2/layout/IconVerticalSolidList"/>
    <dgm:cxn modelId="{B143B96E-7F83-471E-839B-0AC4B640C9F0}" type="presParOf" srcId="{3683ACA5-DF6F-471D-B8E4-39E0547BD4EF}" destId="{0A3007BA-7370-4268-9932-2641539C1ACD}" srcOrd="1" destOrd="0" presId="urn:microsoft.com/office/officeart/2018/2/layout/IconVerticalSolidList"/>
    <dgm:cxn modelId="{BDAAA90E-FE62-4CFF-B16C-276463D90AFD}" type="presParOf" srcId="{3683ACA5-DF6F-471D-B8E4-39E0547BD4EF}" destId="{E92F26AE-B839-4DD6-8346-C77FBFEA2AA3}" srcOrd="2" destOrd="0" presId="urn:microsoft.com/office/officeart/2018/2/layout/IconVerticalSolidList"/>
    <dgm:cxn modelId="{224ECEDE-2E34-4257-8CB5-356BCF73ACA9}" type="presParOf" srcId="{3683ACA5-DF6F-471D-B8E4-39E0547BD4EF}" destId="{FAC0EE4A-1F59-4417-84CF-8866D8F4D28F}" srcOrd="3" destOrd="0" presId="urn:microsoft.com/office/officeart/2018/2/layout/IconVerticalSolidList"/>
    <dgm:cxn modelId="{DB6D72A3-C71C-4644-8EEE-C445CC73229A}" type="presParOf" srcId="{1C6325CD-C4FE-4355-8ED1-3CCF74FFAFC2}" destId="{7385EB3D-BD18-478A-8C99-98BF4A28A3A0}" srcOrd="5" destOrd="0" presId="urn:microsoft.com/office/officeart/2018/2/layout/IconVerticalSolidList"/>
    <dgm:cxn modelId="{057807AE-1B85-4799-ADEB-6DBF98AB7F68}" type="presParOf" srcId="{1C6325CD-C4FE-4355-8ED1-3CCF74FFAFC2}" destId="{98E2F4FA-CF47-44A4-AE7C-E149E97003C0}" srcOrd="6" destOrd="0" presId="urn:microsoft.com/office/officeart/2018/2/layout/IconVerticalSolidList"/>
    <dgm:cxn modelId="{F230EE42-0E44-42F3-B7D6-95FC46AE9502}" type="presParOf" srcId="{98E2F4FA-CF47-44A4-AE7C-E149E97003C0}" destId="{5157D27E-8107-496E-B4C6-DF63D9B694BE}" srcOrd="0" destOrd="0" presId="urn:microsoft.com/office/officeart/2018/2/layout/IconVerticalSolidList"/>
    <dgm:cxn modelId="{DD5220BA-4F51-4DEB-8F18-997BF3F96247}" type="presParOf" srcId="{98E2F4FA-CF47-44A4-AE7C-E149E97003C0}" destId="{6CE54BE3-8632-4DC2-89F5-B003030BC995}" srcOrd="1" destOrd="0" presId="urn:microsoft.com/office/officeart/2018/2/layout/IconVerticalSolidList"/>
    <dgm:cxn modelId="{BDCE285F-D52E-4FF9-B127-17E8F0FF4E47}" type="presParOf" srcId="{98E2F4FA-CF47-44A4-AE7C-E149E97003C0}" destId="{2B124F4F-E933-4503-A227-178A8DB74DB8}" srcOrd="2" destOrd="0" presId="urn:microsoft.com/office/officeart/2018/2/layout/IconVerticalSolidList"/>
    <dgm:cxn modelId="{7357418A-EC87-4C56-9297-B8E4F86C54A1}" type="presParOf" srcId="{98E2F4FA-CF47-44A4-AE7C-E149E97003C0}" destId="{2686D22E-51A7-43D5-A2BF-EB1E441553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33A58-B0CA-4D24-B62E-C254F4593241}">
      <dsp:nvSpPr>
        <dsp:cNvPr id="0" name=""/>
        <dsp:cNvSpPr/>
      </dsp:nvSpPr>
      <dsp:spPr>
        <a:xfrm>
          <a:off x="0" y="1620"/>
          <a:ext cx="10442448" cy="821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3BBEA-3136-4376-8850-8A7FCB697768}">
      <dsp:nvSpPr>
        <dsp:cNvPr id="0" name=""/>
        <dsp:cNvSpPr/>
      </dsp:nvSpPr>
      <dsp:spPr>
        <a:xfrm>
          <a:off x="248405" y="186384"/>
          <a:ext cx="451645" cy="4516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480452-F083-45FF-A20F-FDF7D0D604F4}">
      <dsp:nvSpPr>
        <dsp:cNvPr id="0" name=""/>
        <dsp:cNvSpPr/>
      </dsp:nvSpPr>
      <dsp:spPr>
        <a:xfrm>
          <a:off x="948456" y="1620"/>
          <a:ext cx="9493991" cy="821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08" tIns="86908" rIns="86908" bIns="86908" numCol="1" spcCol="1270" anchor="ctr" anchorCtr="0">
          <a:noAutofit/>
        </a:bodyPr>
        <a:lstStyle/>
        <a:p>
          <a:pPr marL="0" lvl="0" indent="0" algn="l" defTabSz="977900">
            <a:lnSpc>
              <a:spcPct val="90000"/>
            </a:lnSpc>
            <a:spcBef>
              <a:spcPct val="0"/>
            </a:spcBef>
            <a:spcAft>
              <a:spcPct val="35000"/>
            </a:spcAft>
            <a:buNone/>
          </a:pPr>
          <a:r>
            <a:rPr lang="en-GB" sz="2200" kern="1200"/>
            <a:t>Sessions for staff training (dementia awareness, updates on first aid)</a:t>
          </a:r>
          <a:endParaRPr lang="en-US" sz="2200" kern="1200"/>
        </a:p>
      </dsp:txBody>
      <dsp:txXfrm>
        <a:off x="948456" y="1620"/>
        <a:ext cx="9493991" cy="821174"/>
      </dsp:txXfrm>
    </dsp:sp>
    <dsp:sp modelId="{B6DD84C0-8D1C-4837-828D-BD60233F21A3}">
      <dsp:nvSpPr>
        <dsp:cNvPr id="0" name=""/>
        <dsp:cNvSpPr/>
      </dsp:nvSpPr>
      <dsp:spPr>
        <a:xfrm>
          <a:off x="0" y="1028088"/>
          <a:ext cx="10442448" cy="821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42242D-8D22-4DEF-9C20-2AB5FCC127B1}">
      <dsp:nvSpPr>
        <dsp:cNvPr id="0" name=""/>
        <dsp:cNvSpPr/>
      </dsp:nvSpPr>
      <dsp:spPr>
        <a:xfrm>
          <a:off x="248405" y="1212852"/>
          <a:ext cx="451645" cy="4516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66C6F4-49FF-40BA-ACBD-779C764C7E44}">
      <dsp:nvSpPr>
        <dsp:cNvPr id="0" name=""/>
        <dsp:cNvSpPr/>
      </dsp:nvSpPr>
      <dsp:spPr>
        <a:xfrm>
          <a:off x="948456" y="1028088"/>
          <a:ext cx="9493991" cy="821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08" tIns="86908" rIns="86908" bIns="86908" numCol="1" spcCol="1270" anchor="ctr" anchorCtr="0">
          <a:noAutofit/>
        </a:bodyPr>
        <a:lstStyle/>
        <a:p>
          <a:pPr marL="0" lvl="0" indent="0" algn="l" defTabSz="977900">
            <a:lnSpc>
              <a:spcPct val="90000"/>
            </a:lnSpc>
            <a:spcBef>
              <a:spcPct val="0"/>
            </a:spcBef>
            <a:spcAft>
              <a:spcPct val="35000"/>
            </a:spcAft>
            <a:buNone/>
          </a:pPr>
          <a:r>
            <a:rPr lang="en-GB" sz="2200" kern="1200"/>
            <a:t>Activities for residents (reminiscence therapy, interactive tests)</a:t>
          </a:r>
          <a:endParaRPr lang="en-US" sz="2200" kern="1200"/>
        </a:p>
      </dsp:txBody>
      <dsp:txXfrm>
        <a:off x="948456" y="1028088"/>
        <a:ext cx="9493991" cy="821174"/>
      </dsp:txXfrm>
    </dsp:sp>
    <dsp:sp modelId="{B31E69BA-CC94-492B-8C62-21960B90C4BC}">
      <dsp:nvSpPr>
        <dsp:cNvPr id="0" name=""/>
        <dsp:cNvSpPr/>
      </dsp:nvSpPr>
      <dsp:spPr>
        <a:xfrm>
          <a:off x="0" y="2054556"/>
          <a:ext cx="10442448" cy="821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3007BA-7370-4268-9932-2641539C1ACD}">
      <dsp:nvSpPr>
        <dsp:cNvPr id="0" name=""/>
        <dsp:cNvSpPr/>
      </dsp:nvSpPr>
      <dsp:spPr>
        <a:xfrm>
          <a:off x="248405" y="2239320"/>
          <a:ext cx="451645" cy="4516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C0EE4A-1F59-4417-84CF-8866D8F4D28F}">
      <dsp:nvSpPr>
        <dsp:cNvPr id="0" name=""/>
        <dsp:cNvSpPr/>
      </dsp:nvSpPr>
      <dsp:spPr>
        <a:xfrm>
          <a:off x="948456" y="2054556"/>
          <a:ext cx="9493991" cy="821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08" tIns="86908" rIns="86908" bIns="86908" numCol="1" spcCol="1270" anchor="ctr" anchorCtr="0">
          <a:noAutofit/>
        </a:bodyPr>
        <a:lstStyle/>
        <a:p>
          <a:pPr marL="0" lvl="0" indent="0" algn="l" defTabSz="977900">
            <a:lnSpc>
              <a:spcPct val="90000"/>
            </a:lnSpc>
            <a:spcBef>
              <a:spcPct val="0"/>
            </a:spcBef>
            <a:spcAft>
              <a:spcPct val="35000"/>
            </a:spcAft>
            <a:buNone/>
          </a:pPr>
          <a:r>
            <a:rPr lang="en-GB" sz="2200" kern="1200"/>
            <a:t>Meetings for care planning (notifying families and healthcare partners of revisions)</a:t>
          </a:r>
          <a:endParaRPr lang="en-US" sz="2200" kern="1200"/>
        </a:p>
      </dsp:txBody>
      <dsp:txXfrm>
        <a:off x="948456" y="2054556"/>
        <a:ext cx="9493991" cy="821174"/>
      </dsp:txXfrm>
    </dsp:sp>
    <dsp:sp modelId="{5157D27E-8107-496E-B4C6-DF63D9B694BE}">
      <dsp:nvSpPr>
        <dsp:cNvPr id="0" name=""/>
        <dsp:cNvSpPr/>
      </dsp:nvSpPr>
      <dsp:spPr>
        <a:xfrm>
          <a:off x="0" y="3081024"/>
          <a:ext cx="10442448" cy="821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E54BE3-8632-4DC2-89F5-B003030BC995}">
      <dsp:nvSpPr>
        <dsp:cNvPr id="0" name=""/>
        <dsp:cNvSpPr/>
      </dsp:nvSpPr>
      <dsp:spPr>
        <a:xfrm>
          <a:off x="248405" y="3265788"/>
          <a:ext cx="451645" cy="4516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86D22E-51A7-43D5-A2BF-EB1E44155398}">
      <dsp:nvSpPr>
        <dsp:cNvPr id="0" name=""/>
        <dsp:cNvSpPr/>
      </dsp:nvSpPr>
      <dsp:spPr>
        <a:xfrm>
          <a:off x="948456" y="3081024"/>
          <a:ext cx="9493991" cy="821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08" tIns="86908" rIns="86908" bIns="86908" numCol="1" spcCol="1270" anchor="ctr" anchorCtr="0">
          <a:noAutofit/>
        </a:bodyPr>
        <a:lstStyle/>
        <a:p>
          <a:pPr marL="0" lvl="0" indent="0" algn="l" defTabSz="977900">
            <a:lnSpc>
              <a:spcPct val="90000"/>
            </a:lnSpc>
            <a:spcBef>
              <a:spcPct val="0"/>
            </a:spcBef>
            <a:spcAft>
              <a:spcPct val="35000"/>
            </a:spcAft>
            <a:buNone/>
          </a:pPr>
          <a:r>
            <a:rPr lang="en-GB" sz="2200" kern="1200"/>
            <a:t>Presentations on health and safety (infection control, fire drills)</a:t>
          </a:r>
          <a:endParaRPr lang="en-US" sz="2200" kern="1200"/>
        </a:p>
      </dsp:txBody>
      <dsp:txXfrm>
        <a:off x="948456" y="3081024"/>
        <a:ext cx="9493991" cy="8211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10/5/2025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31415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10/5/2025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5874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10/5/2025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0912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10/5/2025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7411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10/5/2025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918023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10/5/2025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20008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10/5/2025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2864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10/5/2025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851435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10/5/2025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782146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10/5/2025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71745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10/5/2025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908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10/5/2025</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6812057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www.microsoft.com" TargetMode="External"/><Relationship Id="rId2" Type="http://schemas.openxmlformats.org/officeDocument/2006/relationships/hyperlink" Target="https://www.kingsfund.org.uk" TargetMode="External"/><Relationship Id="rId1" Type="http://schemas.openxmlformats.org/officeDocument/2006/relationships/slideLayout" Target="../slideLayouts/slideLayout2.xml"/><Relationship Id="rId5" Type="http://schemas.openxmlformats.org/officeDocument/2006/relationships/hyperlink" Target="https://www.skillsforcare.org.uk" TargetMode="External"/><Relationship Id="rId4" Type="http://schemas.openxmlformats.org/officeDocument/2006/relationships/hyperlink" Target="https://www.england.nhs.uk/digitaltechnology/"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surfcastinvigo.blogspot.com/2011/07/club-de-pesca.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dm310.blogspot.com/2013/"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thebluediamondgallery.com/handwriting/i/improvement.html"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pmc.ncbi.nlm.nih.gov/articles/PMC11627138" TargetMode="External"/><Relationship Id="rId2" Type="http://schemas.openxmlformats.org/officeDocument/2006/relationships/hyperlink" Target="https://about.caredove.com" TargetMode="External"/><Relationship Id="rId1" Type="http://schemas.openxmlformats.org/officeDocument/2006/relationships/slideLayout" Target="../slideLayouts/slideLayout2.xml"/><Relationship Id="rId5" Type="http://schemas.openxmlformats.org/officeDocument/2006/relationships/hyperlink" Target="https://www.jmir.org/2011/3/e67" TargetMode="External"/><Relationship Id="rId4" Type="http://schemas.openxmlformats.org/officeDocument/2006/relationships/hyperlink" Target="https://www.jstor.org/stable/25148692"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igital.nhs.uk/services/social-care-programme/demonstrators-programme-2019-21-case-studies/improving-flows-of-health-information-to-care-hom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igital.nhs.uk/services/social-care-programme/demonstrators-programme-2019-21-case-studies/improving-flows-of-health-information-to-care-homes?utm_source=chatgpt.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igital.nhs.uk/services/social-care-programme/demonstrators-programme-2019-21-case-studies/improving-flows-of-health-information-to-care-homes?utm_source=chatgpt.co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8000"/>
              </a:schemeClr>
              <a:schemeClr val="bg1">
                <a:tint val="99000"/>
                <a:shade val="96000"/>
                <a:satMod val="105000"/>
              </a:schemeClr>
            </a:duotone>
          </a:blip>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82429" y="3655738"/>
            <a:ext cx="6280927" cy="906662"/>
          </a:xfrm>
        </p:spPr>
        <p:txBody>
          <a:bodyPr>
            <a:normAutofit fontScale="90000"/>
          </a:bodyPr>
          <a:lstStyle/>
          <a:p>
            <a:pPr>
              <a:lnSpc>
                <a:spcPct val="90000"/>
              </a:lnSpc>
              <a:spcBef>
                <a:spcPts val="1200"/>
              </a:spcBef>
              <a:spcAft>
                <a:spcPts val="200"/>
              </a:spcAft>
            </a:pPr>
            <a:r>
              <a:rPr lang="en-GB" sz="4400">
                <a:latin typeface="Palatino Linotype"/>
              </a:rPr>
              <a:t>LCHS4007</a:t>
            </a:r>
            <a:br>
              <a:rPr lang="en-GB" sz="4400">
                <a:latin typeface="Palatino Linotype"/>
              </a:rPr>
            </a:br>
            <a:r>
              <a:rPr lang="en-GB" sz="4400">
                <a:latin typeface="Palatino Linotype"/>
              </a:rPr>
              <a:t>Assessment 1</a:t>
            </a:r>
            <a:br>
              <a:rPr lang="en-GB" sz="4400">
                <a:latin typeface="Palatino Linotype"/>
              </a:rPr>
            </a:br>
            <a:br>
              <a:rPr lang="en-GB" sz="4400">
                <a:latin typeface="Palatino Linotype"/>
              </a:rPr>
            </a:br>
            <a:r>
              <a:rPr lang="en-GB" sz="4400">
                <a:latin typeface="Palatino Linotype"/>
              </a:rPr>
              <a:t>Digital Skills &amp; Research Methods </a:t>
            </a:r>
            <a:br>
              <a:rPr lang="en-GB" sz="4400">
                <a:latin typeface="Palatino Linotype"/>
              </a:rPr>
            </a:br>
            <a:endParaRPr lang="en-GB" sz="4400">
              <a:latin typeface="Palatino Linotype"/>
            </a:endParaRPr>
          </a:p>
          <a:p>
            <a:pPr>
              <a:lnSpc>
                <a:spcPct val="90000"/>
              </a:lnSpc>
              <a:spcBef>
                <a:spcPts val="1200"/>
              </a:spcBef>
              <a:spcAft>
                <a:spcPts val="200"/>
              </a:spcAft>
            </a:pPr>
            <a:r>
              <a:rPr lang="en-GB" sz="2000">
                <a:latin typeface="Arial"/>
                <a:cs typeface="Arial"/>
              </a:rPr>
              <a:t>Lecturer: Anika Tashin Armed</a:t>
            </a:r>
            <a:endParaRPr lang="en-GB" sz="1300"/>
          </a:p>
        </p:txBody>
      </p:sp>
      <p:sp>
        <p:nvSpPr>
          <p:cNvPr id="3" name="Subtitle 2"/>
          <p:cNvSpPr>
            <a:spLocks noGrp="1"/>
          </p:cNvSpPr>
          <p:nvPr>
            <p:ph type="subTitle" idx="1"/>
          </p:nvPr>
        </p:nvSpPr>
        <p:spPr>
          <a:xfrm>
            <a:off x="1202266" y="2167391"/>
            <a:ext cx="2486847" cy="4222899"/>
          </a:xfrm>
        </p:spPr>
        <p:txBody>
          <a:bodyPr vert="horz" lIns="91440" tIns="45720" rIns="91440" bIns="45720" rtlCol="0" anchor="ctr">
            <a:normAutofit/>
          </a:bodyPr>
          <a:lstStyle/>
          <a:p>
            <a:pPr algn="l"/>
            <a:r>
              <a:rPr lang="en-GB" b="1" u="sng" dirty="0">
                <a:latin typeface="Palatino Linotype"/>
              </a:rPr>
              <a:t>Students</a:t>
            </a:r>
            <a:r>
              <a:rPr lang="en-GB" dirty="0">
                <a:latin typeface="Palatino Linotype"/>
              </a:rPr>
              <a:t> </a:t>
            </a:r>
          </a:p>
          <a:p>
            <a:pPr algn="l"/>
            <a:endParaRPr lang="en-GB">
              <a:latin typeface="Palatino Linotype"/>
            </a:endParaRPr>
          </a:p>
          <a:p>
            <a:pPr algn="r"/>
            <a:r>
              <a:rPr lang="en-GB" dirty="0">
                <a:latin typeface="Palatino Linotype"/>
              </a:rPr>
              <a:t>Rebecca Williams </a:t>
            </a:r>
          </a:p>
          <a:p>
            <a:pPr algn="r"/>
            <a:r>
              <a:rPr lang="en-GB" dirty="0">
                <a:latin typeface="Palatino Linotype"/>
              </a:rPr>
              <a:t>2025065071</a:t>
            </a:r>
            <a:endParaRPr lang="en-GB" dirty="0">
              <a:latin typeface="Corbel" panose="020B0503020204020204"/>
            </a:endParaRPr>
          </a:p>
          <a:p>
            <a:pPr algn="r"/>
            <a:r>
              <a:rPr lang="en-GB" dirty="0">
                <a:latin typeface="Palatino Linotype"/>
              </a:rPr>
              <a:t>Sumya Begum</a:t>
            </a:r>
          </a:p>
          <a:p>
            <a:pPr algn="r"/>
            <a:r>
              <a:rPr lang="en-GB" dirty="0">
                <a:latin typeface="Palatino Linotype"/>
              </a:rPr>
              <a:t>2508691</a:t>
            </a:r>
            <a:endParaRPr lang="en-GB" dirty="0">
              <a:latin typeface="Corbel" panose="020B0503020204020204"/>
            </a:endParaRPr>
          </a:p>
          <a:p>
            <a:pPr algn="r"/>
            <a:r>
              <a:rPr lang="en-GB" dirty="0">
                <a:latin typeface="Palatino Linotype"/>
              </a:rPr>
              <a:t>Xena Williams</a:t>
            </a:r>
          </a:p>
          <a:p>
            <a:pPr algn="r"/>
            <a:r>
              <a:rPr lang="en-GB" dirty="0">
                <a:latin typeface="Palatino Linotype"/>
                <a:cs typeface="Arial"/>
              </a:rPr>
              <a:t>2511746</a:t>
            </a:r>
          </a:p>
          <a:p>
            <a:pPr algn="l"/>
            <a:endParaRPr lang="en-GB" sz="1100">
              <a:latin typeface="Arial"/>
              <a:cs typeface="Arial"/>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C59D-9116-AB1A-7580-849D11687FA0}"/>
              </a:ext>
            </a:extLst>
          </p:cNvPr>
          <p:cNvSpPr>
            <a:spLocks noGrp="1"/>
          </p:cNvSpPr>
          <p:nvPr>
            <p:ph type="title"/>
          </p:nvPr>
        </p:nvSpPr>
        <p:spPr>
          <a:xfrm>
            <a:off x="1474236" y="1514688"/>
            <a:ext cx="8584164" cy="3138875"/>
          </a:xfrm>
        </p:spPr>
        <p:txBody>
          <a:bodyPr anchor="b">
            <a:normAutofit fontScale="90000"/>
          </a:bodyPr>
          <a:lstStyle/>
          <a:p>
            <a:pPr>
              <a:lnSpc>
                <a:spcPct val="90000"/>
              </a:lnSpc>
            </a:pPr>
            <a:r>
              <a:rPr lang="en-GB" sz="2300" b="1">
                <a:latin typeface="Arial"/>
                <a:cs typeface="Arial"/>
              </a:rPr>
              <a:t>CONTENT</a:t>
            </a:r>
            <a:br>
              <a:rPr lang="en-GB" sz="2300" b="1">
                <a:latin typeface="Arial"/>
              </a:rPr>
            </a:br>
            <a:r>
              <a:rPr lang="en-GB" sz="2300">
                <a:latin typeface="Arial"/>
                <a:cs typeface="Arial"/>
              </a:rPr>
              <a:t>Introduction to Sunrise Care Home</a:t>
            </a:r>
            <a:endParaRPr lang="en-GB" sz="2300" b="1">
              <a:latin typeface="Arial"/>
              <a:cs typeface="Arial"/>
            </a:endParaRPr>
          </a:p>
          <a:p>
            <a:pPr>
              <a:lnSpc>
                <a:spcPct val="90000"/>
              </a:lnSpc>
            </a:pPr>
            <a:r>
              <a:rPr lang="en-GB" sz="2300">
                <a:latin typeface="Arial"/>
                <a:cs typeface="Arial"/>
              </a:rPr>
              <a:t> Why PowerPoint?</a:t>
            </a:r>
          </a:p>
          <a:p>
            <a:pPr>
              <a:lnSpc>
                <a:spcPct val="90000"/>
              </a:lnSpc>
            </a:pPr>
            <a:r>
              <a:rPr lang="en-GB" sz="2300">
                <a:latin typeface="Arial"/>
                <a:cs typeface="Arial"/>
              </a:rPr>
              <a:t>Uses of PowerPoint at Sunrise</a:t>
            </a:r>
          </a:p>
          <a:p>
            <a:pPr>
              <a:lnSpc>
                <a:spcPct val="90000"/>
              </a:lnSpc>
            </a:pPr>
            <a:r>
              <a:rPr lang="en-GB" sz="2300">
                <a:latin typeface="Arial"/>
                <a:cs typeface="Arial"/>
              </a:rPr>
              <a:t>.Benefits of PowerPoint</a:t>
            </a:r>
          </a:p>
          <a:p>
            <a:pPr>
              <a:lnSpc>
                <a:spcPct val="90000"/>
              </a:lnSpc>
            </a:pPr>
            <a:r>
              <a:rPr lang="en-GB" sz="2300">
                <a:latin typeface="Arial"/>
                <a:cs typeface="Arial"/>
              </a:rPr>
              <a:t>Limitations of PowerPoint</a:t>
            </a:r>
          </a:p>
          <a:p>
            <a:pPr>
              <a:lnSpc>
                <a:spcPct val="90000"/>
              </a:lnSpc>
            </a:pPr>
            <a:r>
              <a:rPr lang="en-GB" sz="2300">
                <a:latin typeface="Arial"/>
                <a:cs typeface="Arial"/>
              </a:rPr>
              <a:t>.BENEFITS OF USING OUTLOOK</a:t>
            </a:r>
            <a:br>
              <a:rPr lang="en-GB" sz="2300">
                <a:latin typeface="Arial"/>
              </a:rPr>
            </a:br>
            <a:r>
              <a:rPr lang="en-GB" sz="2300">
                <a:latin typeface="Arial"/>
                <a:cs typeface="Arial"/>
              </a:rPr>
              <a:t>LIMITATIONS OF USING OUTLOOK</a:t>
            </a:r>
            <a:br>
              <a:rPr lang="en-GB" sz="2300">
                <a:latin typeface="Arial"/>
              </a:rPr>
            </a:br>
            <a:r>
              <a:rPr lang="en-GB" sz="2300">
                <a:latin typeface="Arial"/>
                <a:cs typeface="Arial"/>
              </a:rPr>
              <a:t>SUPPORT FOR IMPROVEMENT on outloo</a:t>
            </a:r>
            <a:r>
              <a:rPr lang="en-GB" sz="2300"/>
              <a:t>k</a:t>
            </a:r>
            <a:br>
              <a:rPr lang="en-GB" sz="2300"/>
            </a:br>
            <a:br>
              <a:rPr lang="en-GB" sz="2300"/>
            </a:br>
            <a:br>
              <a:rPr lang="en-GB" sz="2300"/>
            </a:br>
            <a:endParaRPr lang="en-GB" sz="2300" b="1"/>
          </a:p>
          <a:p>
            <a:pPr>
              <a:lnSpc>
                <a:spcPct val="90000"/>
              </a:lnSpc>
            </a:pPr>
            <a:endParaRPr lang="en-GB" sz="2300" b="1"/>
          </a:p>
        </p:txBody>
      </p:sp>
      <p:sp>
        <p:nvSpPr>
          <p:cNvPr id="8" name="Text Placeholder 2">
            <a:extLst>
              <a:ext uri="{FF2B5EF4-FFF2-40B4-BE49-F238E27FC236}">
                <a16:creationId xmlns:a16="http://schemas.microsoft.com/office/drawing/2014/main" id="{B4FCF692-C37A-E94F-7710-EE2CE76264F8}"/>
              </a:ext>
            </a:extLst>
          </p:cNvPr>
          <p:cNvSpPr>
            <a:spLocks noGrp="1"/>
          </p:cNvSpPr>
          <p:nvPr>
            <p:ph type="body" idx="1"/>
          </p:nvPr>
        </p:nvSpPr>
        <p:spPr>
          <a:xfrm>
            <a:off x="1474236" y="4963885"/>
            <a:ext cx="8584165" cy="1125765"/>
          </a:xfrm>
        </p:spPr>
        <p:txBody>
          <a:bodyPr/>
          <a:lstStyle/>
          <a:p>
            <a:endParaRPr lang="en-US"/>
          </a:p>
        </p:txBody>
      </p:sp>
      <p:sp>
        <p:nvSpPr>
          <p:cNvPr id="10" name="Date Placeholder 3">
            <a:extLst>
              <a:ext uri="{FF2B5EF4-FFF2-40B4-BE49-F238E27FC236}">
                <a16:creationId xmlns:a16="http://schemas.microsoft.com/office/drawing/2014/main" id="{B57EB0C0-685B-DF0E-4825-29C9BEEF6B8A}"/>
              </a:ext>
            </a:extLst>
          </p:cNvPr>
          <p:cNvSpPr>
            <a:spLocks noGrp="1"/>
          </p:cNvSpPr>
          <p:nvPr>
            <p:ph type="dt" sz="half" idx="10"/>
          </p:nvPr>
        </p:nvSpPr>
        <p:spPr>
          <a:xfrm>
            <a:off x="877824" y="6356350"/>
            <a:ext cx="2743200" cy="365125"/>
          </a:xfrm>
        </p:spPr>
        <p:txBody>
          <a:bodyPr/>
          <a:lstStyle/>
          <a:p>
            <a:pPr>
              <a:spcAft>
                <a:spcPts val="600"/>
              </a:spcAft>
            </a:pPr>
            <a:fld id="{EABEC53B-355E-4220-8BE9-E16CF8B4431E}" type="datetime1">
              <a:pPr>
                <a:spcAft>
                  <a:spcPts val="600"/>
                </a:spcAft>
              </a:pPr>
              <a:t>10/5/2025</a:t>
            </a:fld>
            <a:endParaRPr lang="en-US"/>
          </a:p>
        </p:txBody>
      </p:sp>
      <p:sp>
        <p:nvSpPr>
          <p:cNvPr id="12" name="Footer Placeholder 4">
            <a:extLst>
              <a:ext uri="{FF2B5EF4-FFF2-40B4-BE49-F238E27FC236}">
                <a16:creationId xmlns:a16="http://schemas.microsoft.com/office/drawing/2014/main" id="{3DD200FC-288D-35EA-8E16-A2A9FB71134E}"/>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4" name="Slide Number Placeholder 5">
            <a:extLst>
              <a:ext uri="{FF2B5EF4-FFF2-40B4-BE49-F238E27FC236}">
                <a16:creationId xmlns:a16="http://schemas.microsoft.com/office/drawing/2014/main" id="{38582A89-9676-052D-1883-355D1E486DCB}"/>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2</a:t>
            </a:fld>
            <a:endParaRPr lang="en-US"/>
          </a:p>
        </p:txBody>
      </p:sp>
    </p:spTree>
    <p:extLst>
      <p:ext uri="{BB962C8B-B14F-4D97-AF65-F5344CB8AC3E}">
        <p14:creationId xmlns:p14="http://schemas.microsoft.com/office/powerpoint/2010/main" val="3308390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39E-7FA1-FFB0-353E-C89958B28ACC}"/>
              </a:ext>
            </a:extLst>
          </p:cNvPr>
          <p:cNvSpPr>
            <a:spLocks noGrp="1"/>
          </p:cNvSpPr>
          <p:nvPr>
            <p:ph type="title"/>
          </p:nvPr>
        </p:nvSpPr>
        <p:spPr>
          <a:xfrm>
            <a:off x="881348" y="602671"/>
            <a:ext cx="10429303" cy="768928"/>
          </a:xfrm>
        </p:spPr>
        <p:txBody>
          <a:bodyPr vert="horz" lIns="91440" tIns="45720" rIns="91440" bIns="45720" rtlCol="0" anchor="b">
            <a:normAutofit/>
          </a:bodyPr>
          <a:lstStyle/>
          <a:p>
            <a:r>
              <a:rPr lang="en-US" b="1" kern="1200">
                <a:latin typeface="Arial"/>
                <a:cs typeface="Arial"/>
              </a:rPr>
              <a:t>INTRODUCTION:</a:t>
            </a:r>
          </a:p>
        </p:txBody>
      </p:sp>
      <p:sp>
        <p:nvSpPr>
          <p:cNvPr id="3" name="Content Placeholder 2">
            <a:extLst>
              <a:ext uri="{FF2B5EF4-FFF2-40B4-BE49-F238E27FC236}">
                <a16:creationId xmlns:a16="http://schemas.microsoft.com/office/drawing/2014/main" id="{B918A49E-7F9B-7AD7-1335-4A00E94867AC}"/>
              </a:ext>
            </a:extLst>
          </p:cNvPr>
          <p:cNvSpPr>
            <a:spLocks noGrp="1"/>
          </p:cNvSpPr>
          <p:nvPr>
            <p:ph type="body" idx="1"/>
          </p:nvPr>
        </p:nvSpPr>
        <p:spPr>
          <a:xfrm>
            <a:off x="881349" y="1696325"/>
            <a:ext cx="4963538" cy="647700"/>
          </a:xfrm>
        </p:spPr>
        <p:txBody>
          <a:bodyPr vert="horz" lIns="91440" tIns="45720" rIns="91440" bIns="45720" rtlCol="0" anchor="b">
            <a:normAutofit/>
          </a:bodyPr>
          <a:lstStyle/>
          <a:p>
            <a:endParaRPr lang="en-US" b="1" kern="1200" cap="all" spc="300" baseline="0">
              <a:latin typeface="+mn-lt"/>
              <a:ea typeface="+mn-ea"/>
              <a:cs typeface="+mn-cs"/>
            </a:endParaRPr>
          </a:p>
          <a:p>
            <a:endParaRPr lang="en-US" b="1" kern="1200" cap="all" spc="300" baseline="0">
              <a:latin typeface="+mn-lt"/>
              <a:ea typeface="+mn-ea"/>
              <a:cs typeface="+mn-cs"/>
            </a:endParaRPr>
          </a:p>
        </p:txBody>
      </p:sp>
      <p:sp>
        <p:nvSpPr>
          <p:cNvPr id="7" name="TextBox 6">
            <a:extLst>
              <a:ext uri="{FF2B5EF4-FFF2-40B4-BE49-F238E27FC236}">
                <a16:creationId xmlns:a16="http://schemas.microsoft.com/office/drawing/2014/main" id="{9D501846-884B-52A1-5219-9D8C0E642106}"/>
              </a:ext>
            </a:extLst>
          </p:cNvPr>
          <p:cNvSpPr txBox="1"/>
          <p:nvPr/>
        </p:nvSpPr>
        <p:spPr>
          <a:xfrm>
            <a:off x="444320" y="1514790"/>
            <a:ext cx="4963538" cy="38333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1600" b="1">
                <a:solidFill>
                  <a:schemeClr val="tx2"/>
                </a:solidFill>
                <a:latin typeface="Arial"/>
                <a:cs typeface="Arial"/>
              </a:rPr>
              <a:t>35 residents: dementia, mobility issues, long-term conditions</a:t>
            </a:r>
            <a:endParaRPr lang="en-US" sz="1600">
              <a:solidFill>
                <a:schemeClr val="tx2"/>
              </a:solidFill>
              <a:latin typeface="Arial"/>
              <a:cs typeface="Arial"/>
            </a:endParaRPr>
          </a:p>
          <a:p>
            <a:pPr marL="228600" indent="-228600">
              <a:lnSpc>
                <a:spcPct val="120000"/>
              </a:lnSpc>
              <a:spcBef>
                <a:spcPts val="1000"/>
              </a:spcBef>
              <a:buFont typeface="Arial" panose="020B0604020202020204" pitchFamily="34" charset="0"/>
              <a:buChar char="•"/>
            </a:pPr>
            <a:r>
              <a:rPr lang="en-US" sz="1600" b="1">
                <a:solidFill>
                  <a:schemeClr val="tx2"/>
                </a:solidFill>
                <a:latin typeface="Arial"/>
                <a:cs typeface="Arial"/>
              </a:rPr>
              <a:t>Staff: nurses, care workers, admin, visiting professionals</a:t>
            </a:r>
            <a:endParaRPr lang="en-US" sz="1600">
              <a:solidFill>
                <a:schemeClr val="tx2"/>
              </a:solidFill>
              <a:latin typeface="Arial"/>
              <a:cs typeface="Arial"/>
            </a:endParaRPr>
          </a:p>
          <a:p>
            <a:pPr marL="228600" indent="-228600">
              <a:lnSpc>
                <a:spcPct val="120000"/>
              </a:lnSpc>
              <a:spcBef>
                <a:spcPts val="1000"/>
              </a:spcBef>
              <a:buFont typeface="Arial" panose="020B0604020202020204" pitchFamily="34" charset="0"/>
              <a:buChar char="•"/>
            </a:pPr>
            <a:r>
              <a:rPr lang="en-US" sz="1600" b="1">
                <a:solidFill>
                  <a:schemeClr val="tx2"/>
                </a:solidFill>
                <a:latin typeface="Arial"/>
                <a:cs typeface="Arial"/>
              </a:rPr>
              <a:t>Recently invested in Microsoft 365 tools</a:t>
            </a:r>
            <a:endParaRPr lang="en-US" sz="1600">
              <a:solidFill>
                <a:schemeClr val="tx2"/>
              </a:solidFill>
              <a:latin typeface="Arial"/>
              <a:cs typeface="Arial"/>
            </a:endParaRPr>
          </a:p>
          <a:p>
            <a:pPr marL="228600" indent="-228600">
              <a:lnSpc>
                <a:spcPct val="120000"/>
              </a:lnSpc>
              <a:spcBef>
                <a:spcPts val="1000"/>
              </a:spcBef>
              <a:buFont typeface="Arial" panose="020B0604020202020204" pitchFamily="34" charset="0"/>
              <a:buChar char="•"/>
            </a:pPr>
            <a:r>
              <a:rPr lang="en-US" sz="1600" b="1">
                <a:solidFill>
                  <a:schemeClr val="tx2"/>
                </a:solidFill>
                <a:latin typeface="Arial"/>
                <a:cs typeface="Arial"/>
              </a:rPr>
              <a:t>Staff still developing digital confidence</a:t>
            </a:r>
            <a:endParaRPr lang="en-US" sz="1600">
              <a:solidFill>
                <a:schemeClr val="tx2"/>
              </a:solidFill>
              <a:latin typeface="Arial"/>
              <a:cs typeface="Arial"/>
            </a:endParaRPr>
          </a:p>
        </p:txBody>
      </p:sp>
      <p:sp>
        <p:nvSpPr>
          <p:cNvPr id="9" name="TextBox 8">
            <a:extLst>
              <a:ext uri="{FF2B5EF4-FFF2-40B4-BE49-F238E27FC236}">
                <a16:creationId xmlns:a16="http://schemas.microsoft.com/office/drawing/2014/main" id="{642DA9A3-E42A-6647-10B9-7AB02A178378}"/>
              </a:ext>
            </a:extLst>
          </p:cNvPr>
          <p:cNvSpPr txBox="1"/>
          <p:nvPr/>
        </p:nvSpPr>
        <p:spPr>
          <a:xfrm>
            <a:off x="6322669" y="1696325"/>
            <a:ext cx="4987982" cy="64770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110000"/>
              </a:lnSpc>
              <a:spcBef>
                <a:spcPts val="1000"/>
              </a:spcBef>
            </a:pPr>
            <a:r>
              <a:rPr lang="en-US" sz="1200" b="1" kern="1200" cap="all" spc="300" baseline="0">
                <a:solidFill>
                  <a:schemeClr val="tx2"/>
                </a:solidFill>
                <a:latin typeface="Arial"/>
                <a:cs typeface="Arial"/>
              </a:rPr>
              <a:t>First Class Nursing &amp; </a:t>
            </a:r>
            <a:r>
              <a:rPr lang="en-US" sz="1200" b="1" i="1" kern="1200" cap="all" spc="300" baseline="0">
                <a:solidFill>
                  <a:schemeClr val="tx2"/>
                </a:solidFill>
                <a:latin typeface="Arial"/>
                <a:cs typeface="Arial"/>
              </a:rPr>
              <a:t>Care Homes in North Devon and Somerset. (2021).</a:t>
            </a:r>
            <a:r>
              <a:rPr lang="en-US" sz="1200" b="1" kern="1200" cap="all" spc="300" baseline="0">
                <a:solidFill>
                  <a:schemeClr val="tx2"/>
                </a:solidFill>
                <a:latin typeface="Arial"/>
                <a:cs typeface="Arial"/>
              </a:rPr>
              <a:t> </a:t>
            </a:r>
            <a:r>
              <a:rPr lang="en-US" sz="1200" b="1" i="1" kern="1200" cap="all" spc="300" baseline="0">
                <a:solidFill>
                  <a:schemeClr val="tx2"/>
                </a:solidFill>
                <a:latin typeface="Arial"/>
                <a:cs typeface="Arial"/>
              </a:rPr>
              <a:t>What are the Benefits of Dementia Patients in Care Homes?</a:t>
            </a:r>
            <a:r>
              <a:rPr lang="en-US" sz="1200" b="1" kern="1200" cap="all" spc="300" baseline="0">
                <a:solidFill>
                  <a:schemeClr val="tx2"/>
                </a:solidFill>
                <a:latin typeface="Arial"/>
                <a:cs typeface="Arial"/>
              </a:rPr>
              <a:t> </a:t>
            </a:r>
          </a:p>
          <a:p>
            <a:pPr>
              <a:lnSpc>
                <a:spcPct val="110000"/>
              </a:lnSpc>
              <a:spcBef>
                <a:spcPts val="1000"/>
              </a:spcBef>
            </a:pPr>
            <a:r>
              <a:rPr lang="en-US" sz="1200" b="1" kern="1200" cap="all" spc="300" baseline="0">
                <a:solidFill>
                  <a:schemeClr val="tx2"/>
                </a:solidFill>
                <a:latin typeface="Arial"/>
                <a:cs typeface="Arial"/>
              </a:rPr>
              <a:t>(</a:t>
            </a:r>
            <a:r>
              <a:rPr lang="en-US" sz="1200" b="1" kern="1200" cap="all" spc="300" baseline="0" err="1">
                <a:solidFill>
                  <a:schemeClr val="tx2"/>
                </a:solidFill>
                <a:latin typeface="Arial"/>
                <a:cs typeface="Arial"/>
              </a:rPr>
              <a:t>Acessed</a:t>
            </a:r>
            <a:r>
              <a:rPr lang="en-US" sz="1200" b="1" kern="1200" cap="all" spc="300" baseline="0">
                <a:solidFill>
                  <a:schemeClr val="tx2"/>
                </a:solidFill>
                <a:latin typeface="Arial"/>
                <a:cs typeface="Arial"/>
              </a:rPr>
              <a:t> 2nd </a:t>
            </a:r>
            <a:r>
              <a:rPr lang="en-US" sz="1200" b="1" kern="1200" cap="all" spc="300" baseline="0" err="1">
                <a:solidFill>
                  <a:schemeClr val="tx2"/>
                </a:solidFill>
                <a:latin typeface="Arial"/>
                <a:cs typeface="Arial"/>
              </a:rPr>
              <a:t>october</a:t>
            </a:r>
            <a:r>
              <a:rPr lang="en-US" sz="1200" b="1" kern="1200" cap="all" spc="300" baseline="0">
                <a:solidFill>
                  <a:schemeClr val="tx2"/>
                </a:solidFill>
                <a:latin typeface="Arial"/>
                <a:cs typeface="Arial"/>
              </a:rPr>
              <a:t> 2025.)</a:t>
            </a:r>
          </a:p>
          <a:p>
            <a:pPr>
              <a:lnSpc>
                <a:spcPct val="110000"/>
              </a:lnSpc>
              <a:spcBef>
                <a:spcPts val="1000"/>
              </a:spcBef>
            </a:pPr>
            <a:endParaRPr lang="en-US" sz="600" b="1" kern="1200" cap="all" spc="300" baseline="0">
              <a:solidFill>
                <a:schemeClr val="tx2"/>
              </a:solidFill>
              <a:latin typeface="+mn-lt"/>
              <a:ea typeface="+mn-ea"/>
              <a:cs typeface="+mn-cs"/>
            </a:endParaRPr>
          </a:p>
        </p:txBody>
      </p:sp>
      <p:pic>
        <p:nvPicPr>
          <p:cNvPr id="8" name="Picture 7" descr="A person laughing with a nurse&#10;&#10;AI-generated content may be incorrect.">
            <a:extLst>
              <a:ext uri="{FF2B5EF4-FFF2-40B4-BE49-F238E27FC236}">
                <a16:creationId xmlns:a16="http://schemas.microsoft.com/office/drawing/2014/main" id="{CC619D56-34D9-6657-B764-6B46C474708E}"/>
              </a:ext>
            </a:extLst>
          </p:cNvPr>
          <p:cNvPicPr>
            <a:picLocks noChangeAspect="1"/>
          </p:cNvPicPr>
          <p:nvPr/>
        </p:nvPicPr>
        <p:blipFill>
          <a:blip r:embed="rId2"/>
          <a:stretch>
            <a:fillRect/>
          </a:stretch>
        </p:blipFill>
        <p:spPr>
          <a:xfrm>
            <a:off x="6445934" y="2242484"/>
            <a:ext cx="4987982" cy="3319275"/>
          </a:xfrm>
          <a:prstGeom prst="rect">
            <a:avLst/>
          </a:prstGeom>
          <a:noFill/>
        </p:spPr>
      </p:pic>
      <p:sp>
        <p:nvSpPr>
          <p:cNvPr id="4" name="Date Placeholder 3">
            <a:extLst>
              <a:ext uri="{FF2B5EF4-FFF2-40B4-BE49-F238E27FC236}">
                <a16:creationId xmlns:a16="http://schemas.microsoft.com/office/drawing/2014/main" id="{E6FEFE3D-8A36-9A62-B5AD-991543C9540C}"/>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8FC21747-362E-4C83-AD15-62853B8D7C47}" type="datetime1">
              <a:rPr lang="en-GB"/>
              <a:pPr>
                <a:spcAft>
                  <a:spcPts val="600"/>
                </a:spcAft>
              </a:pPr>
              <a:t>05/10/2025</a:t>
            </a:fld>
            <a:endParaRPr lang="en-US"/>
          </a:p>
        </p:txBody>
      </p:sp>
      <p:sp>
        <p:nvSpPr>
          <p:cNvPr id="5" name="Footer Placeholder 4">
            <a:extLst>
              <a:ext uri="{FF2B5EF4-FFF2-40B4-BE49-F238E27FC236}">
                <a16:creationId xmlns:a16="http://schemas.microsoft.com/office/drawing/2014/main" id="{27FBC798-C834-4BDF-7FC0-FD457320A5C5}"/>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lnSpc>
                <a:spcPct val="90000"/>
              </a:lnSpc>
              <a:spcAft>
                <a:spcPts val="600"/>
              </a:spcAft>
            </a:pPr>
            <a:r>
              <a:rPr lang="en-US" sz="700"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C1C05E1C-E814-F57B-4500-31648953DAE2}"/>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5E4DE196-8A13-4FF7-A07E-102851959EAB}" type="slidenum">
              <a:rPr lang="en-US" dirty="0"/>
              <a:pPr>
                <a:spcAft>
                  <a:spcPts val="600"/>
                </a:spcAft>
              </a:pPr>
              <a:t>3</a:t>
            </a:fld>
            <a:endParaRPr lang="en-US"/>
          </a:p>
        </p:txBody>
      </p:sp>
    </p:spTree>
    <p:extLst>
      <p:ext uri="{BB962C8B-B14F-4D97-AF65-F5344CB8AC3E}">
        <p14:creationId xmlns:p14="http://schemas.microsoft.com/office/powerpoint/2010/main" val="166618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7ED9-D219-D3BF-0915-6EF7075997BF}"/>
              </a:ext>
            </a:extLst>
          </p:cNvPr>
          <p:cNvSpPr>
            <a:spLocks noGrp="1"/>
          </p:cNvSpPr>
          <p:nvPr>
            <p:ph type="title"/>
          </p:nvPr>
        </p:nvSpPr>
        <p:spPr>
          <a:xfrm>
            <a:off x="871108" y="588245"/>
            <a:ext cx="10449784" cy="1265928"/>
          </a:xfrm>
        </p:spPr>
        <p:txBody>
          <a:bodyPr anchor="b">
            <a:normAutofit/>
          </a:bodyPr>
          <a:lstStyle/>
          <a:p>
            <a:r>
              <a:rPr lang="en-GB"/>
              <a:t>How </a:t>
            </a:r>
            <a:r>
              <a:rPr lang="en-GB" err="1"/>
              <a:t>powerpoint</a:t>
            </a:r>
            <a:r>
              <a:rPr lang="en-GB"/>
              <a:t> is used at sunrise</a:t>
            </a:r>
          </a:p>
        </p:txBody>
      </p:sp>
      <p:sp>
        <p:nvSpPr>
          <p:cNvPr id="4" name="Date Placeholder 3">
            <a:extLst>
              <a:ext uri="{FF2B5EF4-FFF2-40B4-BE49-F238E27FC236}">
                <a16:creationId xmlns:a16="http://schemas.microsoft.com/office/drawing/2014/main" id="{B0A450DF-DEA0-67F5-351C-B644AC6CB800}"/>
              </a:ext>
            </a:extLst>
          </p:cNvPr>
          <p:cNvSpPr>
            <a:spLocks noGrp="1"/>
          </p:cNvSpPr>
          <p:nvPr>
            <p:ph type="dt" sz="half" idx="10"/>
          </p:nvPr>
        </p:nvSpPr>
        <p:spPr>
          <a:xfrm>
            <a:off x="877824" y="6356350"/>
            <a:ext cx="2743200" cy="365125"/>
          </a:xfrm>
        </p:spPr>
        <p:txBody>
          <a:bodyPr anchor="ctr">
            <a:normAutofit/>
          </a:bodyPr>
          <a:lstStyle/>
          <a:p>
            <a:pPr>
              <a:spcAft>
                <a:spcPts val="600"/>
              </a:spcAft>
            </a:pPr>
            <a:fld id="{5A9EC636-4A9A-460F-B2B0-38D7C01CBF7A}" type="datetime1">
              <a:pPr>
                <a:spcAft>
                  <a:spcPts val="600"/>
                </a:spcAft>
              </a:pPr>
              <a:t>10/5/2025</a:t>
            </a:fld>
            <a:endParaRPr lang="en-US"/>
          </a:p>
        </p:txBody>
      </p:sp>
      <p:sp>
        <p:nvSpPr>
          <p:cNvPr id="5" name="Footer Placeholder 4">
            <a:extLst>
              <a:ext uri="{FF2B5EF4-FFF2-40B4-BE49-F238E27FC236}">
                <a16:creationId xmlns:a16="http://schemas.microsoft.com/office/drawing/2014/main" id="{07EA26F8-1F42-748F-A0B3-978745AAE410}"/>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6D170CD-E588-74E6-C1EF-3A826E54A4E5}"/>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4</a:t>
            </a:fld>
            <a:endParaRPr lang="en-US"/>
          </a:p>
        </p:txBody>
      </p:sp>
      <p:graphicFrame>
        <p:nvGraphicFramePr>
          <p:cNvPr id="8" name="Content Placeholder 2">
            <a:extLst>
              <a:ext uri="{FF2B5EF4-FFF2-40B4-BE49-F238E27FC236}">
                <a16:creationId xmlns:a16="http://schemas.microsoft.com/office/drawing/2014/main" id="{A7651D6C-4E41-4F4C-6064-4F7C19E7A769}"/>
              </a:ext>
            </a:extLst>
          </p:cNvPr>
          <p:cNvGraphicFramePr>
            <a:graphicFrameLocks noGrp="1"/>
          </p:cNvGraphicFramePr>
          <p:nvPr>
            <p:ph idx="1"/>
            <p:extLst>
              <p:ext uri="{D42A27DB-BD31-4B8C-83A1-F6EECF244321}">
                <p14:modId xmlns:p14="http://schemas.microsoft.com/office/powerpoint/2010/main" val="1669604911"/>
              </p:ext>
            </p:extLst>
          </p:nvPr>
        </p:nvGraphicFramePr>
        <p:xfrm>
          <a:off x="877824" y="2157984"/>
          <a:ext cx="10442448" cy="39038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183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32EE9-14AE-3CB2-E790-69393FCE3DA0}"/>
              </a:ext>
            </a:extLst>
          </p:cNvPr>
          <p:cNvSpPr>
            <a:spLocks noGrp="1"/>
          </p:cNvSpPr>
          <p:nvPr>
            <p:ph type="title"/>
          </p:nvPr>
        </p:nvSpPr>
        <p:spPr>
          <a:xfrm>
            <a:off x="2126167" y="-207372"/>
            <a:ext cx="10449784" cy="1265928"/>
          </a:xfrm>
        </p:spPr>
        <p:txBody>
          <a:bodyPr/>
          <a:lstStyle/>
          <a:p>
            <a:r>
              <a:rPr lang="en-GB" sz="3600" b="1" i="1" u="sng">
                <a:latin typeface="Arial"/>
                <a:cs typeface="Arial"/>
              </a:rPr>
              <a:t> Benefits of PowerPoint</a:t>
            </a:r>
          </a:p>
        </p:txBody>
      </p:sp>
      <p:sp>
        <p:nvSpPr>
          <p:cNvPr id="3" name="Content Placeholder 2">
            <a:extLst>
              <a:ext uri="{FF2B5EF4-FFF2-40B4-BE49-F238E27FC236}">
                <a16:creationId xmlns:a16="http://schemas.microsoft.com/office/drawing/2014/main" id="{F51CDE17-C34B-81C7-7B71-83A59E9BA247}"/>
              </a:ext>
            </a:extLst>
          </p:cNvPr>
          <p:cNvSpPr>
            <a:spLocks noGrp="1"/>
          </p:cNvSpPr>
          <p:nvPr>
            <p:ph idx="1"/>
          </p:nvPr>
        </p:nvSpPr>
        <p:spPr>
          <a:xfrm>
            <a:off x="591274" y="1319059"/>
            <a:ext cx="11085345" cy="3767235"/>
          </a:xfrm>
        </p:spPr>
        <p:txBody>
          <a:bodyPr vert="horz" lIns="91440" tIns="45720" rIns="91440" bIns="45720" rtlCol="0" anchor="t">
            <a:noAutofit/>
          </a:bodyPr>
          <a:lstStyle/>
          <a:p>
            <a:r>
              <a:rPr lang="en-GB" sz="2000">
                <a:latin typeface="Arial"/>
                <a:ea typeface="+mn-lt"/>
                <a:cs typeface="+mn-lt"/>
              </a:rPr>
              <a:t>Sessions for staff training in protection, dementia care, and manual handling</a:t>
            </a:r>
          </a:p>
          <a:p>
            <a:r>
              <a:rPr lang="en-GB" sz="2000">
                <a:latin typeface="Arial"/>
                <a:ea typeface="+mn-lt"/>
                <a:cs typeface="+mn-lt"/>
              </a:rPr>
              <a:t>Aligned Understanding: A polished presentation ensures that all team members, regardless of position or experience, receive the same information and can make decisions based on a shared understanding</a:t>
            </a:r>
            <a:endParaRPr lang="en-GB" sz="2000">
              <a:latin typeface="Arial"/>
              <a:cs typeface="Arial"/>
            </a:endParaRPr>
          </a:p>
          <a:p>
            <a:r>
              <a:rPr lang="en-GB" sz="2000">
                <a:latin typeface="Arial"/>
                <a:ea typeface="+mn-lt"/>
                <a:cs typeface="+mn-lt"/>
              </a:rPr>
              <a:t>Clear, visually appealing presentations help employees stay engaged and improve knowledge.</a:t>
            </a:r>
            <a:endParaRPr lang="en-GB" sz="2000">
              <a:latin typeface="Arial"/>
              <a:cs typeface="Arial"/>
            </a:endParaRPr>
          </a:p>
          <a:p>
            <a:r>
              <a:rPr lang="en-GB" sz="2000">
                <a:latin typeface="Arial"/>
                <a:ea typeface="+mn-lt"/>
                <a:cs typeface="+mn-lt"/>
              </a:rPr>
              <a:t> Employing reusable templates improves time efficiency.</a:t>
            </a:r>
            <a:endParaRPr lang="en-GB" sz="2000">
              <a:latin typeface="Arial"/>
              <a:cs typeface="Arial"/>
            </a:endParaRPr>
          </a:p>
          <a:p>
            <a:r>
              <a:rPr lang="en-GB" sz="2000">
                <a:latin typeface="Arial"/>
                <a:ea typeface="+mn-lt"/>
                <a:cs typeface="+mn-lt"/>
              </a:rPr>
              <a:t> Collaboration: Employees may utilise OneDrive/Teams to share and change presentations.</a:t>
            </a:r>
            <a:endParaRPr lang="en-GB" sz="2000">
              <a:latin typeface="Arial"/>
              <a:cs typeface="Arial"/>
            </a:endParaRPr>
          </a:p>
          <a:p>
            <a:r>
              <a:rPr lang="en-GB" sz="2000">
                <a:latin typeface="Arial"/>
                <a:ea typeface="+mn-lt"/>
                <a:cs typeface="+mn-lt"/>
              </a:rPr>
              <a:t> Clarity: Well-organised information minimises mistakes and misinterpretations.</a:t>
            </a:r>
            <a:endParaRPr lang="en-GB" sz="2000">
              <a:latin typeface="Arial"/>
              <a:cs typeface="Arial"/>
            </a:endParaRPr>
          </a:p>
          <a:p>
            <a:pPr marL="0" indent="0">
              <a:buNone/>
            </a:pPr>
            <a:endParaRPr lang="en-GB" sz="2000">
              <a:latin typeface="Arial"/>
              <a:cs typeface="Arial"/>
            </a:endParaRPr>
          </a:p>
          <a:p>
            <a:pPr marL="0" indent="0">
              <a:buNone/>
            </a:pPr>
            <a:endParaRPr lang="en-GB" sz="1200" b="1">
              <a:latin typeface="Arial"/>
              <a:cs typeface="Arial"/>
            </a:endParaRPr>
          </a:p>
          <a:p>
            <a:endParaRPr lang="en-GB" sz="1200" b="1">
              <a:latin typeface="Arial"/>
              <a:cs typeface="Arial"/>
            </a:endParaRPr>
          </a:p>
        </p:txBody>
      </p:sp>
    </p:spTree>
    <p:extLst>
      <p:ext uri="{BB962C8B-B14F-4D97-AF65-F5344CB8AC3E}">
        <p14:creationId xmlns:p14="http://schemas.microsoft.com/office/powerpoint/2010/main" val="14122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E776-EBEE-1568-9CAC-70B61FF971D2}"/>
              </a:ext>
            </a:extLst>
          </p:cNvPr>
          <p:cNvSpPr>
            <a:spLocks noGrp="1"/>
          </p:cNvSpPr>
          <p:nvPr>
            <p:ph type="title"/>
          </p:nvPr>
        </p:nvSpPr>
        <p:spPr>
          <a:xfrm>
            <a:off x="96936" y="-136917"/>
            <a:ext cx="10429303" cy="768928"/>
          </a:xfrm>
        </p:spPr>
        <p:txBody>
          <a:bodyPr anchor="b">
            <a:normAutofit/>
          </a:bodyPr>
          <a:lstStyle/>
          <a:p>
            <a:r>
              <a:rPr lang="en-GB" b="1">
                <a:latin typeface="Arial"/>
                <a:cs typeface="Arial"/>
              </a:rPr>
              <a:t>Limitations of PowerPoint</a:t>
            </a:r>
            <a:endParaRPr lang="en-GB">
              <a:latin typeface="Arial"/>
              <a:cs typeface="Arial"/>
            </a:endParaRPr>
          </a:p>
        </p:txBody>
      </p:sp>
      <p:sp>
        <p:nvSpPr>
          <p:cNvPr id="3" name="Content Placeholder 2">
            <a:extLst>
              <a:ext uri="{FF2B5EF4-FFF2-40B4-BE49-F238E27FC236}">
                <a16:creationId xmlns:a16="http://schemas.microsoft.com/office/drawing/2014/main" id="{E5894147-0AF4-E762-ABAF-40F28E8F1F97}"/>
              </a:ext>
            </a:extLst>
          </p:cNvPr>
          <p:cNvSpPr>
            <a:spLocks noGrp="1"/>
          </p:cNvSpPr>
          <p:nvPr>
            <p:ph sz="half" idx="2"/>
          </p:nvPr>
        </p:nvSpPr>
        <p:spPr>
          <a:xfrm>
            <a:off x="96937" y="517466"/>
            <a:ext cx="4604950" cy="3004135"/>
          </a:xfrm>
        </p:spPr>
        <p:txBody>
          <a:bodyPr vert="horz" lIns="91440" tIns="45720" rIns="91440" bIns="45720" rtlCol="0" anchor="t">
            <a:noAutofit/>
          </a:bodyPr>
          <a:lstStyle/>
          <a:p>
            <a:pPr>
              <a:lnSpc>
                <a:spcPct val="110000"/>
              </a:lnSpc>
            </a:pPr>
            <a:r>
              <a:rPr lang="en-GB" sz="2000">
                <a:latin typeface="Arial"/>
                <a:cs typeface="Arial"/>
              </a:rPr>
              <a:t>Staff lack confidence, which means they need training to improve their abilities; else, slides may be ineffective.</a:t>
            </a:r>
          </a:p>
          <a:p>
            <a:pPr>
              <a:lnSpc>
                <a:spcPct val="110000"/>
              </a:lnSpc>
            </a:pPr>
            <a:r>
              <a:rPr lang="en-GB" sz="2000">
                <a:latin typeface="Arial"/>
                <a:cs typeface="Arial"/>
              </a:rPr>
              <a:t>Financial restrictions- Costs for software, equipment, and employee training to ensure effective tool usage are examples of financial constraints.</a:t>
            </a:r>
          </a:p>
          <a:p>
            <a:pPr>
              <a:lnSpc>
                <a:spcPct val="110000"/>
              </a:lnSpc>
            </a:pPr>
            <a:r>
              <a:rPr lang="en-GB" sz="2000">
                <a:latin typeface="Arial"/>
                <a:cs typeface="Arial"/>
              </a:rPr>
              <a:t>Not interactive-PowerPoint by itself is not enough for hands-on training that is practical in nature. In order to guarantee that all staff and residents can engage with the material, accessibility considerations like font size and contrast are also essential.</a:t>
            </a:r>
            <a:endParaRPr lang="en-GB"/>
          </a:p>
        </p:txBody>
      </p:sp>
      <p:sp>
        <p:nvSpPr>
          <p:cNvPr id="11" name="Text Placeholder 4">
            <a:extLst>
              <a:ext uri="{FF2B5EF4-FFF2-40B4-BE49-F238E27FC236}">
                <a16:creationId xmlns:a16="http://schemas.microsoft.com/office/drawing/2014/main" id="{4962C977-749F-A269-423F-3445BDD5062F}"/>
              </a:ext>
            </a:extLst>
          </p:cNvPr>
          <p:cNvSpPr>
            <a:spLocks noGrp="1"/>
          </p:cNvSpPr>
          <p:nvPr>
            <p:ph type="body" sz="quarter" idx="3"/>
          </p:nvPr>
        </p:nvSpPr>
        <p:spPr>
          <a:xfrm>
            <a:off x="6972610" y="6212295"/>
            <a:ext cx="4987982" cy="647700"/>
          </a:xfrm>
        </p:spPr>
        <p:txBody>
          <a:bodyPr/>
          <a:lstStyle/>
          <a:p>
            <a:r>
              <a:rPr lang="en-US" sz="1200" b="0">
                <a:latin typeface="Arial"/>
                <a:cs typeface="Arial"/>
              </a:rPr>
              <a:t>(“3,400+ Frustrated Nurse Stock Photos, Pictures &amp; Royalty-Free Images - </a:t>
            </a:r>
            <a:r>
              <a:rPr lang="en-US" sz="1200" b="0" err="1">
                <a:latin typeface="Arial"/>
                <a:cs typeface="Arial"/>
              </a:rPr>
              <a:t>IStock</a:t>
            </a:r>
            <a:r>
              <a:rPr lang="en-US" sz="1200" b="0">
                <a:latin typeface="Arial"/>
                <a:cs typeface="Arial"/>
              </a:rPr>
              <a:t>”)</a:t>
            </a:r>
            <a:r>
              <a:rPr lang="en-US" sz="1200">
                <a:latin typeface="Arial"/>
                <a:cs typeface="Arial"/>
              </a:rPr>
              <a:t>(</a:t>
            </a:r>
            <a:r>
              <a:rPr lang="en-US" sz="1200" err="1">
                <a:latin typeface="Arial"/>
                <a:cs typeface="Arial"/>
              </a:rPr>
              <a:t>Acessed</a:t>
            </a:r>
            <a:r>
              <a:rPr lang="en-US" sz="1200">
                <a:latin typeface="Arial"/>
                <a:cs typeface="Arial"/>
              </a:rPr>
              <a:t> 2nd </a:t>
            </a:r>
            <a:r>
              <a:rPr lang="en-US" sz="1200" err="1">
                <a:latin typeface="Arial"/>
                <a:cs typeface="Arial"/>
              </a:rPr>
              <a:t>october</a:t>
            </a:r>
            <a:r>
              <a:rPr lang="en-US" sz="1200">
                <a:latin typeface="Arial"/>
                <a:cs typeface="Arial"/>
              </a:rPr>
              <a:t> 2025.)</a:t>
            </a:r>
            <a:endParaRPr lang="en-US" sz="1200" b="0">
              <a:solidFill>
                <a:srgbClr val="000000"/>
              </a:solidFill>
              <a:latin typeface="Arial"/>
              <a:cs typeface="Arial"/>
            </a:endParaRPr>
          </a:p>
          <a:p>
            <a:endParaRPr lang="en-US" sz="1200" b="0">
              <a:latin typeface="Arial"/>
              <a:cs typeface="Arial"/>
            </a:endParaRPr>
          </a:p>
        </p:txBody>
      </p:sp>
      <p:pic>
        <p:nvPicPr>
          <p:cNvPr id="4" name="Picture 3" descr="5,400+ Frustrated Nurse Stock Photos, Pictures &amp; Royalty-Free Images -  iStock | Angry nurse, Paramedics, Paramedic hospital nurse">
            <a:extLst>
              <a:ext uri="{FF2B5EF4-FFF2-40B4-BE49-F238E27FC236}">
                <a16:creationId xmlns:a16="http://schemas.microsoft.com/office/drawing/2014/main" id="{BEC5FEDE-A9E6-C239-7656-EFF1A37F6E7E}"/>
              </a:ext>
            </a:extLst>
          </p:cNvPr>
          <p:cNvPicPr>
            <a:picLocks noChangeAspect="1"/>
          </p:cNvPicPr>
          <p:nvPr/>
        </p:nvPicPr>
        <p:blipFill>
          <a:blip r:embed="rId2"/>
          <a:srcRect l="8573" r="4571" b="-1"/>
          <a:stretch>
            <a:fillRect/>
          </a:stretch>
        </p:blipFill>
        <p:spPr>
          <a:xfrm>
            <a:off x="6826932" y="1906994"/>
            <a:ext cx="4606983" cy="3542018"/>
          </a:xfrm>
          <a:prstGeom prst="rect">
            <a:avLst/>
          </a:prstGeom>
          <a:noFill/>
        </p:spPr>
      </p:pic>
      <p:sp>
        <p:nvSpPr>
          <p:cNvPr id="13" name="Date Placeholder 6">
            <a:extLst>
              <a:ext uri="{FF2B5EF4-FFF2-40B4-BE49-F238E27FC236}">
                <a16:creationId xmlns:a16="http://schemas.microsoft.com/office/drawing/2014/main" id="{7E6C276E-CC9B-2D12-6E5A-FF2084E01E59}"/>
              </a:ext>
            </a:extLst>
          </p:cNvPr>
          <p:cNvSpPr>
            <a:spLocks noGrp="1"/>
          </p:cNvSpPr>
          <p:nvPr>
            <p:ph type="dt" sz="half" idx="10"/>
          </p:nvPr>
        </p:nvSpPr>
        <p:spPr>
          <a:xfrm>
            <a:off x="877824" y="6356350"/>
            <a:ext cx="2743200" cy="365125"/>
          </a:xfrm>
        </p:spPr>
        <p:txBody>
          <a:bodyPr/>
          <a:lstStyle/>
          <a:p>
            <a:pPr>
              <a:spcAft>
                <a:spcPts val="600"/>
              </a:spcAft>
            </a:pPr>
            <a:fld id="{5E8FC432-F427-40B8-8A48-33C26ACF720A}" type="datetime1">
              <a:pPr>
                <a:spcAft>
                  <a:spcPts val="600"/>
                </a:spcAft>
              </a:pPr>
              <a:t>10/5/2025</a:t>
            </a:fld>
            <a:endParaRPr lang="en-US"/>
          </a:p>
        </p:txBody>
      </p:sp>
      <p:sp>
        <p:nvSpPr>
          <p:cNvPr id="15" name="Footer Placeholder 7">
            <a:extLst>
              <a:ext uri="{FF2B5EF4-FFF2-40B4-BE49-F238E27FC236}">
                <a16:creationId xmlns:a16="http://schemas.microsoft.com/office/drawing/2014/main" id="{5F0F8083-A48D-78BE-8A49-E3E7CAEE84CC}"/>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7" name="Slide Number Placeholder 8">
            <a:extLst>
              <a:ext uri="{FF2B5EF4-FFF2-40B4-BE49-F238E27FC236}">
                <a16:creationId xmlns:a16="http://schemas.microsoft.com/office/drawing/2014/main" id="{462FD74F-DC94-838E-E867-2F9D1A0AF636}"/>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6</a:t>
            </a:fld>
            <a:endParaRPr lang="en-US"/>
          </a:p>
        </p:txBody>
      </p:sp>
      <p:sp>
        <p:nvSpPr>
          <p:cNvPr id="5" name="TextBox 4">
            <a:extLst>
              <a:ext uri="{FF2B5EF4-FFF2-40B4-BE49-F238E27FC236}">
                <a16:creationId xmlns:a16="http://schemas.microsoft.com/office/drawing/2014/main" id="{5131B0D2-2476-9EDB-F813-5BA4072B3AF9}"/>
              </a:ext>
            </a:extLst>
          </p:cNvPr>
          <p:cNvSpPr txBox="1"/>
          <p:nvPr/>
        </p:nvSpPr>
        <p:spPr>
          <a:xfrm>
            <a:off x="6101295" y="-155"/>
            <a:ext cx="400426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Font typeface="Arial"/>
              <a:buChar char="•"/>
            </a:pPr>
            <a:r>
              <a:rPr lang="en-GB" sz="2000">
                <a:solidFill>
                  <a:srgbClr val="35403A"/>
                </a:solidFill>
                <a:latin typeface="Arial"/>
                <a:cs typeface="Arial"/>
              </a:rPr>
              <a:t>Technical issues- Meetings may being interrupted by technical problems like malfunctioning projectors or slow internet access.</a:t>
            </a:r>
            <a:endParaRPr lang="en-GB" sz="2000">
              <a:latin typeface="Arial"/>
              <a:cs typeface="Arial"/>
            </a:endParaRPr>
          </a:p>
          <a:p>
            <a:pPr algn="l"/>
            <a:endParaRPr lang="en-GB"/>
          </a:p>
        </p:txBody>
      </p:sp>
    </p:spTree>
    <p:extLst>
      <p:ext uri="{BB962C8B-B14F-4D97-AF65-F5344CB8AC3E}">
        <p14:creationId xmlns:p14="http://schemas.microsoft.com/office/powerpoint/2010/main" val="3615346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DFCA-4615-4352-1504-EDC64CE1F5E4}"/>
              </a:ext>
            </a:extLst>
          </p:cNvPr>
          <p:cNvSpPr>
            <a:spLocks noGrp="1"/>
          </p:cNvSpPr>
          <p:nvPr>
            <p:ph type="title"/>
          </p:nvPr>
        </p:nvSpPr>
        <p:spPr>
          <a:xfrm>
            <a:off x="4724" y="-633043"/>
            <a:ext cx="10449784" cy="1265928"/>
          </a:xfrm>
        </p:spPr>
        <p:txBody>
          <a:bodyPr/>
          <a:lstStyle/>
          <a:p>
            <a:r>
              <a:rPr lang="en-GB"/>
              <a:t>References</a:t>
            </a:r>
          </a:p>
        </p:txBody>
      </p:sp>
      <p:sp>
        <p:nvSpPr>
          <p:cNvPr id="3" name="Content Placeholder 2">
            <a:extLst>
              <a:ext uri="{FF2B5EF4-FFF2-40B4-BE49-F238E27FC236}">
                <a16:creationId xmlns:a16="http://schemas.microsoft.com/office/drawing/2014/main" id="{4A458175-5D39-415E-3FC9-06769D013AD6}"/>
              </a:ext>
            </a:extLst>
          </p:cNvPr>
          <p:cNvSpPr>
            <a:spLocks noGrp="1"/>
          </p:cNvSpPr>
          <p:nvPr>
            <p:ph idx="1"/>
          </p:nvPr>
        </p:nvSpPr>
        <p:spPr>
          <a:xfrm>
            <a:off x="11441" y="644422"/>
            <a:ext cx="10452886" cy="5887106"/>
          </a:xfrm>
        </p:spPr>
        <p:txBody>
          <a:bodyPr vert="horz" lIns="91440" tIns="45720" rIns="91440" bIns="45720" rtlCol="0" anchor="t">
            <a:normAutofit fontScale="62500" lnSpcReduction="20000"/>
          </a:bodyPr>
          <a:lstStyle/>
          <a:p>
            <a:pPr marL="0" indent="0">
              <a:buNone/>
            </a:pPr>
            <a:r>
              <a:rPr lang="en-US" sz="3200" b="1" u="sng" err="1">
                <a:latin typeface="Arial"/>
                <a:cs typeface="Arial"/>
              </a:rPr>
              <a:t>Powerpoint</a:t>
            </a:r>
            <a:endParaRPr lang="en-US" sz="3200" b="1" u="sng">
              <a:latin typeface="Arial"/>
              <a:cs typeface="Arial"/>
            </a:endParaRPr>
          </a:p>
          <a:p>
            <a:r>
              <a:rPr lang="en-GB" sz="3400">
                <a:solidFill>
                  <a:srgbClr val="000000"/>
                </a:solidFill>
                <a:latin typeface="Calibri"/>
                <a:ea typeface="Calibri"/>
                <a:cs typeface="Calibri"/>
              </a:rPr>
              <a:t>Kings Fund (2021) The digital revolution: Eight technologies that will change health and care. The King’s Fund. Available at: </a:t>
            </a:r>
            <a:r>
              <a:rPr lang="en-GB" sz="3400">
                <a:solidFill>
                  <a:srgbClr val="000000"/>
                </a:solidFill>
                <a:latin typeface="Calibri"/>
                <a:ea typeface="Calibri"/>
                <a:cs typeface="Calibri"/>
                <a:hlinkClick r:id="rId2"/>
              </a:rPr>
              <a:t>https://www.kingsfund.org.uk</a:t>
            </a:r>
            <a:r>
              <a:rPr lang="en-GB" sz="3400">
                <a:solidFill>
                  <a:srgbClr val="000000"/>
                </a:solidFill>
                <a:latin typeface="Calibri"/>
                <a:ea typeface="Calibri"/>
                <a:cs typeface="Calibri"/>
              </a:rPr>
              <a:t> (Accessed: 5 October 2025).</a:t>
            </a:r>
            <a:endParaRPr lang="en-GB" sz="3400"/>
          </a:p>
          <a:p>
            <a:endParaRPr lang="en-US" sz="3400"/>
          </a:p>
          <a:p>
            <a:r>
              <a:rPr lang="en-GB" sz="3400">
                <a:solidFill>
                  <a:srgbClr val="000000"/>
                </a:solidFill>
                <a:latin typeface="Calibri"/>
                <a:ea typeface="Calibri"/>
                <a:cs typeface="Calibri"/>
              </a:rPr>
              <a:t>Microsoft (2023) PowerPoint for education. Microsoft. Available at: </a:t>
            </a:r>
            <a:r>
              <a:rPr lang="en-GB" sz="3400">
                <a:solidFill>
                  <a:srgbClr val="000000"/>
                </a:solidFill>
                <a:latin typeface="Calibri"/>
                <a:ea typeface="Calibri"/>
                <a:cs typeface="Calibri"/>
                <a:hlinkClick r:id="rId3"/>
              </a:rPr>
              <a:t>https://www.microsoft.com</a:t>
            </a:r>
            <a:r>
              <a:rPr lang="en-GB" sz="3400">
                <a:solidFill>
                  <a:srgbClr val="000000"/>
                </a:solidFill>
                <a:latin typeface="Calibri"/>
                <a:ea typeface="Calibri"/>
                <a:cs typeface="Calibri"/>
              </a:rPr>
              <a:t> (Accessed: 5 October 2025).</a:t>
            </a:r>
            <a:endParaRPr lang="en-GB" sz="3400"/>
          </a:p>
          <a:p>
            <a:endParaRPr lang="en-US" sz="3400"/>
          </a:p>
          <a:p>
            <a:r>
              <a:rPr lang="en-GB" sz="3400">
                <a:solidFill>
                  <a:srgbClr val="000000"/>
                </a:solidFill>
                <a:latin typeface="Calibri"/>
                <a:ea typeface="Calibri"/>
                <a:cs typeface="Calibri"/>
              </a:rPr>
              <a:t>NHS Digital (2022) Digital transformation in health and care. NHS England. Available at: </a:t>
            </a:r>
            <a:r>
              <a:rPr lang="en-GB" sz="3400">
                <a:solidFill>
                  <a:srgbClr val="000000"/>
                </a:solidFill>
                <a:latin typeface="Calibri"/>
                <a:ea typeface="Calibri"/>
                <a:cs typeface="Calibri"/>
                <a:hlinkClick r:id="rId4"/>
              </a:rPr>
              <a:t>https://www.england.nhs.uk/digitaltechnology/</a:t>
            </a:r>
            <a:r>
              <a:rPr lang="en-GB" sz="3400">
                <a:solidFill>
                  <a:srgbClr val="000000"/>
                </a:solidFill>
                <a:latin typeface="Calibri"/>
                <a:ea typeface="Calibri"/>
                <a:cs typeface="Calibri"/>
              </a:rPr>
              <a:t> (Accessed: 5 October 2025).</a:t>
            </a:r>
            <a:endParaRPr lang="en-GB" sz="3400"/>
          </a:p>
          <a:p>
            <a:pPr marL="0" indent="0">
              <a:buNone/>
            </a:pPr>
            <a:br>
              <a:rPr lang="en-US"/>
            </a:br>
            <a:endParaRPr lang="en-US" sz="3400"/>
          </a:p>
          <a:p>
            <a:r>
              <a:rPr lang="en-GB" sz="3400">
                <a:solidFill>
                  <a:srgbClr val="000000"/>
                </a:solidFill>
                <a:latin typeface="Calibri"/>
                <a:ea typeface="Calibri"/>
                <a:cs typeface="Calibri"/>
              </a:rPr>
              <a:t>Skills for Care (2021) Digital skills in adult social care. Skills for Care. Available at: </a:t>
            </a:r>
            <a:r>
              <a:rPr lang="en-GB" sz="3400">
                <a:solidFill>
                  <a:srgbClr val="000000"/>
                </a:solidFill>
                <a:latin typeface="Calibri"/>
                <a:ea typeface="Calibri"/>
                <a:cs typeface="Calibri"/>
                <a:hlinkClick r:id="rId5"/>
              </a:rPr>
              <a:t>https://www.skillsforcare.org.uk</a:t>
            </a:r>
            <a:r>
              <a:rPr lang="en-GB" sz="3400">
                <a:solidFill>
                  <a:srgbClr val="000000"/>
                </a:solidFill>
                <a:latin typeface="Calibri"/>
                <a:ea typeface="Calibri"/>
                <a:cs typeface="Calibri"/>
              </a:rPr>
              <a:t> (Accessed: 5 October 2025).</a:t>
            </a:r>
            <a:endParaRPr lang="en-GB" sz="3400"/>
          </a:p>
          <a:p>
            <a:endParaRPr lang="en-GB" sz="3400"/>
          </a:p>
        </p:txBody>
      </p:sp>
      <p:sp>
        <p:nvSpPr>
          <p:cNvPr id="4" name="Date Placeholder 3">
            <a:extLst>
              <a:ext uri="{FF2B5EF4-FFF2-40B4-BE49-F238E27FC236}">
                <a16:creationId xmlns:a16="http://schemas.microsoft.com/office/drawing/2014/main" id="{185ED2D3-788A-B963-5B22-F02668422628}"/>
              </a:ext>
            </a:extLst>
          </p:cNvPr>
          <p:cNvSpPr>
            <a:spLocks noGrp="1"/>
          </p:cNvSpPr>
          <p:nvPr>
            <p:ph type="dt" sz="half" idx="10"/>
          </p:nvPr>
        </p:nvSpPr>
        <p:spPr/>
        <p:txBody>
          <a:bodyPr/>
          <a:lstStyle/>
          <a:p>
            <a:fld id="{D71056B7-0E51-4B84-8ED2-019CAB8868C8}" type="datetime1">
              <a:t>10/5/2025</a:t>
            </a:fld>
            <a:endParaRPr lang="en-US"/>
          </a:p>
        </p:txBody>
      </p:sp>
      <p:sp>
        <p:nvSpPr>
          <p:cNvPr id="5" name="Footer Placeholder 4">
            <a:extLst>
              <a:ext uri="{FF2B5EF4-FFF2-40B4-BE49-F238E27FC236}">
                <a16:creationId xmlns:a16="http://schemas.microsoft.com/office/drawing/2014/main" id="{FB5E5D4F-30F7-B8C4-D3F0-A35E20D261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7B54B94-6646-ACC6-557A-B58B5C53F234}"/>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805614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460D4-8758-7B1D-5822-7F2A2DBB5471}"/>
              </a:ext>
            </a:extLst>
          </p:cNvPr>
          <p:cNvSpPr>
            <a:spLocks noGrp="1"/>
          </p:cNvSpPr>
          <p:nvPr>
            <p:ph type="title"/>
          </p:nvPr>
        </p:nvSpPr>
        <p:spPr/>
        <p:txBody>
          <a:bodyPr>
            <a:normAutofit/>
          </a:bodyPr>
          <a:lstStyle/>
          <a:p>
            <a:r>
              <a:rPr lang="en-GB" sz="1100"/>
              <a:t>                                                                                                                                                                                                                                           </a:t>
            </a:r>
          </a:p>
        </p:txBody>
      </p:sp>
      <p:sp>
        <p:nvSpPr>
          <p:cNvPr id="3" name="Content Placeholder 2">
            <a:extLst>
              <a:ext uri="{FF2B5EF4-FFF2-40B4-BE49-F238E27FC236}">
                <a16:creationId xmlns:a16="http://schemas.microsoft.com/office/drawing/2014/main" id="{F22DC719-1631-B0F8-14DF-0AC34DD461B0}"/>
              </a:ext>
            </a:extLst>
          </p:cNvPr>
          <p:cNvSpPr>
            <a:spLocks noGrp="1"/>
          </p:cNvSpPr>
          <p:nvPr>
            <p:ph idx="1"/>
          </p:nvPr>
        </p:nvSpPr>
        <p:spPr/>
        <p:txBody>
          <a:bodyPr vert="horz" lIns="91440" tIns="45720" rIns="91440" bIns="45720" rtlCol="0" anchor="t">
            <a:normAutofit/>
          </a:bodyPr>
          <a:lstStyle/>
          <a:p>
            <a:pPr>
              <a:buNone/>
            </a:pPr>
            <a:endParaRPr lang="en-US" sz="1200">
              <a:latin typeface="Aptos"/>
            </a:endParaRPr>
          </a:p>
          <a:p>
            <a:pPr marL="0" indent="0">
              <a:buNone/>
            </a:pPr>
            <a:endParaRPr lang="en-GB" sz="1100"/>
          </a:p>
          <a:p>
            <a:pPr marL="0" indent="0">
              <a:buNone/>
            </a:pPr>
            <a:endParaRPr lang="en-GB" sz="1100"/>
          </a:p>
          <a:p>
            <a:pPr marL="0" indent="0">
              <a:buNone/>
            </a:pPr>
            <a:endParaRPr lang="en-GB" sz="1100"/>
          </a:p>
          <a:p>
            <a:pPr marL="0" indent="0">
              <a:buNone/>
            </a:pPr>
            <a:endParaRPr lang="en-GB" sz="1100"/>
          </a:p>
          <a:p>
            <a:pPr marL="0" indent="0">
              <a:buNone/>
            </a:pPr>
            <a:endParaRPr lang="en-GB" sz="1100"/>
          </a:p>
          <a:p>
            <a:endParaRPr lang="en-GB" sz="1100"/>
          </a:p>
          <a:p>
            <a:pPr marL="0" indent="0">
              <a:buNone/>
            </a:pPr>
            <a:endParaRPr lang="en-GB" sz="1100"/>
          </a:p>
        </p:txBody>
      </p:sp>
      <p:sp>
        <p:nvSpPr>
          <p:cNvPr id="4" name="TextBox 3">
            <a:extLst>
              <a:ext uri="{FF2B5EF4-FFF2-40B4-BE49-F238E27FC236}">
                <a16:creationId xmlns:a16="http://schemas.microsoft.com/office/drawing/2014/main" id="{10483C44-1CEF-AD1B-C662-0F35415E65BE}"/>
              </a:ext>
            </a:extLst>
          </p:cNvPr>
          <p:cNvSpPr txBox="1"/>
          <p:nvPr/>
        </p:nvSpPr>
        <p:spPr>
          <a:xfrm>
            <a:off x="900823" y="707789"/>
            <a:ext cx="107970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a:latin typeface="Arial"/>
                <a:cs typeface="Times New Roman"/>
              </a:rPr>
              <a:t>Benefits of using Outlook </a:t>
            </a:r>
          </a:p>
        </p:txBody>
      </p:sp>
      <p:sp>
        <p:nvSpPr>
          <p:cNvPr id="5" name="TextBox 4">
            <a:extLst>
              <a:ext uri="{FF2B5EF4-FFF2-40B4-BE49-F238E27FC236}">
                <a16:creationId xmlns:a16="http://schemas.microsoft.com/office/drawing/2014/main" id="{A7740CB2-8431-0242-24E3-A0E8896C854D}"/>
              </a:ext>
            </a:extLst>
          </p:cNvPr>
          <p:cNvSpPr txBox="1"/>
          <p:nvPr/>
        </p:nvSpPr>
        <p:spPr>
          <a:xfrm>
            <a:off x="926561" y="1814515"/>
            <a:ext cx="2277795" cy="4311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48499C40-1CA0-9007-BC81-1EAA5614711F}"/>
              </a:ext>
            </a:extLst>
          </p:cNvPr>
          <p:cNvSpPr txBox="1"/>
          <p:nvPr/>
        </p:nvSpPr>
        <p:spPr>
          <a:xfrm>
            <a:off x="929905" y="1712070"/>
            <a:ext cx="690340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Enhanced communication;</a:t>
            </a:r>
          </a:p>
          <a:p>
            <a:pPr marL="171450" indent="-171450">
              <a:buFont typeface="Arial"/>
              <a:buChar char="•"/>
            </a:pPr>
            <a:r>
              <a:rPr lang="en-US" sz="1100">
                <a:latin typeface="Arial"/>
                <a:cs typeface="Arial"/>
              </a:rPr>
              <a:t>Outlook enables staff, nurses, administrators and visiting healthcare professionals to exchange information quickly and efficiently.</a:t>
            </a:r>
          </a:p>
          <a:p>
            <a:r>
              <a:rPr lang="en-US" sz="1100">
                <a:latin typeface="Arial"/>
                <a:cs typeface="Arial"/>
              </a:rPr>
              <a:t>Important messages about resident care, schedule changes or appointments can be sent in real time, reducing delays compared with traditional methods like paper notes or phone calls. ( Perera et al., 2023)</a:t>
            </a:r>
          </a:p>
          <a:p>
            <a:endParaRPr lang="en-US" sz="1100">
              <a:latin typeface="Arial"/>
              <a:cs typeface="Arial"/>
            </a:endParaRPr>
          </a:p>
          <a:p>
            <a:r>
              <a:rPr lang="en-US" sz="1100">
                <a:latin typeface="Arial"/>
                <a:cs typeface="Arial"/>
              </a:rPr>
              <a:t>Effective scheduling and task management;</a:t>
            </a:r>
          </a:p>
          <a:p>
            <a:pPr marL="171450" indent="-171450">
              <a:buFont typeface="Arial"/>
              <a:buChar char="•"/>
            </a:pPr>
            <a:r>
              <a:rPr lang="en-US" sz="1100">
                <a:latin typeface="Arial"/>
                <a:cs typeface="Arial"/>
              </a:rPr>
              <a:t>The calendar and task features of Outlook help organize staff shifts, residents' appointments and daily reminders. This structure ensures that care responsibilities are completed on time, minimizing missed activities and improve overall efficiency. (Caredove, 2023)</a:t>
            </a:r>
          </a:p>
          <a:p>
            <a:endParaRPr lang="en-US" sz="1100">
              <a:latin typeface="Arial"/>
              <a:cs typeface="Arial"/>
            </a:endParaRPr>
          </a:p>
          <a:p>
            <a:r>
              <a:rPr lang="en-US" sz="1100">
                <a:latin typeface="Arial"/>
                <a:cs typeface="Arial"/>
              </a:rPr>
              <a:t>Documents records and accountability;</a:t>
            </a:r>
          </a:p>
          <a:p>
            <a:pPr marL="171450" indent="-171450">
              <a:buFont typeface="Arial"/>
              <a:buChar char="•"/>
            </a:pPr>
            <a:r>
              <a:rPr lang="en-US" sz="1100">
                <a:latin typeface="Arial"/>
                <a:cs typeface="Arial"/>
              </a:rPr>
              <a:t>Emails provide a clear record of communications, which assists with staff accountability, handovers between shifts and auditing purposes. Written records ensure that instructions and decisions regarding resident care are traceable and accessible when needed. (Perera et al., 2023)</a:t>
            </a:r>
          </a:p>
          <a:p>
            <a:endParaRPr lang="en-US" sz="1100">
              <a:latin typeface="Arial"/>
              <a:cs typeface="Arial"/>
            </a:endParaRPr>
          </a:p>
          <a:p>
            <a:r>
              <a:rPr lang="en-US" sz="1100">
                <a:latin typeface="Arial"/>
                <a:cs typeface="Arial"/>
              </a:rPr>
              <a:t>Family engagement;</a:t>
            </a:r>
          </a:p>
          <a:p>
            <a:pPr marL="171450" indent="-171450">
              <a:buFont typeface="Arial"/>
              <a:buChar char="•"/>
            </a:pPr>
            <a:r>
              <a:rPr lang="en-US" sz="1100">
                <a:latin typeface="Arial"/>
                <a:cs typeface="Arial"/>
              </a:rPr>
              <a:t>Outlook allows care staff to keep families informed about general updates or non-confidential matters. This helps relatives stay connected with their loved one's wellbeing, especially if they cannot visit regularly. (Caredove, 2023)</a:t>
            </a:r>
          </a:p>
          <a:p>
            <a:endParaRPr lang="en-US" sz="1100">
              <a:latin typeface="Arial"/>
              <a:cs typeface="Arial"/>
            </a:endParaRPr>
          </a:p>
          <a:p>
            <a:r>
              <a:rPr lang="en-US" sz="1100">
                <a:latin typeface="Arial"/>
                <a:cs typeface="Arial"/>
              </a:rPr>
              <a:t>Time and resources efficiency;</a:t>
            </a:r>
          </a:p>
          <a:p>
            <a:pPr marL="171450" indent="-171450">
              <a:buFont typeface="Arial"/>
              <a:buChar char="•"/>
            </a:pPr>
            <a:r>
              <a:rPr lang="en-US" sz="1100">
                <a:latin typeface="Arial"/>
                <a:cs typeface="Arial"/>
              </a:rPr>
              <a:t>By reducing reliance on phone calls or manual paperwork, Outlook saves staff time and resources, allowing them to focus more on direct care for residents.</a:t>
            </a:r>
          </a:p>
        </p:txBody>
      </p:sp>
      <p:pic>
        <p:nvPicPr>
          <p:cNvPr id="7" name="Picture 6" descr="A white envelope with blue arrow&#10;&#10;AI-generated content may be incorrect.">
            <a:extLst>
              <a:ext uri="{FF2B5EF4-FFF2-40B4-BE49-F238E27FC236}">
                <a16:creationId xmlns:a16="http://schemas.microsoft.com/office/drawing/2014/main" id="{CE873B6A-A031-3781-E6E6-E0F9A96DED1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96287" y="723900"/>
            <a:ext cx="3000375" cy="2247900"/>
          </a:xfrm>
          <a:prstGeom prst="rect">
            <a:avLst/>
          </a:prstGeom>
        </p:spPr>
      </p:pic>
    </p:spTree>
    <p:extLst>
      <p:ext uri="{BB962C8B-B14F-4D97-AF65-F5344CB8AC3E}">
        <p14:creationId xmlns:p14="http://schemas.microsoft.com/office/powerpoint/2010/main" val="528006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74615-C1D1-AD72-0735-37B253508885}"/>
              </a:ext>
            </a:extLst>
          </p:cNvPr>
          <p:cNvSpPr>
            <a:spLocks noGrp="1"/>
          </p:cNvSpPr>
          <p:nvPr>
            <p:ph type="title"/>
          </p:nvPr>
        </p:nvSpPr>
        <p:spPr/>
        <p:txBody>
          <a:bodyPr>
            <a:normAutofit/>
          </a:bodyPr>
          <a:lstStyle/>
          <a:p>
            <a:r>
              <a:rPr lang="en-US" sz="2000" u="sng">
                <a:latin typeface="Arial"/>
                <a:cs typeface="Arial"/>
              </a:rPr>
              <a:t>Limitations of using Outlook</a:t>
            </a:r>
          </a:p>
        </p:txBody>
      </p:sp>
      <p:sp>
        <p:nvSpPr>
          <p:cNvPr id="3" name="Content Placeholder 2">
            <a:extLst>
              <a:ext uri="{FF2B5EF4-FFF2-40B4-BE49-F238E27FC236}">
                <a16:creationId xmlns:a16="http://schemas.microsoft.com/office/drawing/2014/main" id="{70095C1E-F7B0-9A44-6FFF-F1B26EA2D980}"/>
              </a:ext>
            </a:extLst>
          </p:cNvPr>
          <p:cNvSpPr>
            <a:spLocks noGrp="1"/>
          </p:cNvSpPr>
          <p:nvPr>
            <p:ph idx="1"/>
          </p:nvPr>
        </p:nvSpPr>
        <p:spPr>
          <a:xfrm>
            <a:off x="868299" y="2157984"/>
            <a:ext cx="6765798" cy="4294344"/>
          </a:xfrm>
        </p:spPr>
        <p:txBody>
          <a:bodyPr vert="horz" lIns="91440" tIns="45720" rIns="91440" bIns="45720" rtlCol="0" anchor="t">
            <a:normAutofit lnSpcReduction="10000"/>
          </a:bodyPr>
          <a:lstStyle/>
          <a:p>
            <a:pPr marL="0" indent="0">
              <a:buNone/>
            </a:pPr>
            <a:r>
              <a:rPr lang="en-US" sz="1100">
                <a:latin typeface="Arial"/>
                <a:cs typeface="Arial"/>
              </a:rPr>
              <a:t>Staff training and confidence;</a:t>
            </a:r>
          </a:p>
          <a:p>
            <a:r>
              <a:rPr lang="en-US" sz="1100">
                <a:latin typeface="Arial"/>
                <a:cs typeface="Arial"/>
              </a:rPr>
              <a:t>Some staff may not be familiar with digital tools. Without proper training staff may struggle to use Outlook effectively, potentially affecting efficiency and care quality. (Lapointe and Rivard, 2005)</a:t>
            </a:r>
          </a:p>
          <a:p>
            <a:pPr marL="0" indent="0">
              <a:buNone/>
            </a:pPr>
            <a:r>
              <a:rPr lang="en-US" sz="1100">
                <a:latin typeface="Arial"/>
                <a:cs typeface="Arial"/>
              </a:rPr>
              <a:t>Technology dependance;</a:t>
            </a:r>
          </a:p>
          <a:p>
            <a:r>
              <a:rPr lang="en-US" sz="1100">
                <a:latin typeface="Arial"/>
                <a:cs typeface="Arial"/>
              </a:rPr>
              <a:t>Outlook relies on internet connection and functional software. The server outages, software glitches or system failures could interrupt communication and scheduling, which may delay care. (Kuo, 2011)</a:t>
            </a:r>
          </a:p>
          <a:p>
            <a:pPr marL="0" indent="0">
              <a:buNone/>
            </a:pPr>
            <a:r>
              <a:rPr lang="en-US" sz="1100">
                <a:latin typeface="Arial"/>
                <a:cs typeface="Arial"/>
              </a:rPr>
              <a:t>Limited healthcare functionality;</a:t>
            </a:r>
          </a:p>
          <a:p>
            <a:r>
              <a:rPr lang="en-US" sz="1100">
                <a:latin typeface="Arial"/>
                <a:cs typeface="Arial"/>
              </a:rPr>
              <a:t>Outlook does not provide specialized features for healthcare management, such as medication tracking, detailed care plans and clinical records. Dedicated healthcare software would be better meet these needs. (Kuo, 2011)</a:t>
            </a:r>
          </a:p>
          <a:p>
            <a:pPr marL="0" indent="0">
              <a:buNone/>
            </a:pPr>
            <a:r>
              <a:rPr lang="en-US" sz="1100">
                <a:latin typeface="Arial"/>
                <a:cs typeface="Arial"/>
              </a:rPr>
              <a:t>Data security and privacy risks;</a:t>
            </a:r>
          </a:p>
          <a:p>
            <a:r>
              <a:rPr lang="en-US" sz="1100">
                <a:latin typeface="Arial"/>
                <a:cs typeface="Arial"/>
              </a:rPr>
              <a:t>Sensitive residents' information could be accidentally shared or accessed by unauthorized personnel. Compliance with GDPR and local data protection policies is essential. (Caredove, 2023)</a:t>
            </a:r>
          </a:p>
          <a:p>
            <a:pPr marL="0" indent="0">
              <a:buNone/>
            </a:pPr>
            <a:r>
              <a:rPr lang="en-US" sz="1100">
                <a:latin typeface="Arial"/>
                <a:cs typeface="Arial"/>
              </a:rPr>
              <a:t>Not suitable for emergences;</a:t>
            </a:r>
          </a:p>
          <a:p>
            <a:r>
              <a:rPr lang="en-US" sz="1100">
                <a:latin typeface="Arial"/>
                <a:cs typeface="Arial"/>
              </a:rPr>
              <a:t>Email is not a real-time communication method for urgent situations. Important care instructions or incidents may not be addressed immediately if relying solely on Outlook.</a:t>
            </a:r>
          </a:p>
          <a:p>
            <a:endParaRPr lang="en-US" sz="1100">
              <a:latin typeface="Arial"/>
              <a:cs typeface="Arial"/>
            </a:endParaRPr>
          </a:p>
        </p:txBody>
      </p:sp>
      <p:sp>
        <p:nvSpPr>
          <p:cNvPr id="4" name="Date Placeholder 3">
            <a:extLst>
              <a:ext uri="{FF2B5EF4-FFF2-40B4-BE49-F238E27FC236}">
                <a16:creationId xmlns:a16="http://schemas.microsoft.com/office/drawing/2014/main" id="{E57DB2F5-825F-A78D-6EAD-2A014906F463}"/>
              </a:ext>
            </a:extLst>
          </p:cNvPr>
          <p:cNvSpPr>
            <a:spLocks noGrp="1"/>
          </p:cNvSpPr>
          <p:nvPr>
            <p:ph type="dt" sz="half" idx="10"/>
          </p:nvPr>
        </p:nvSpPr>
        <p:spPr/>
        <p:txBody>
          <a:bodyPr/>
          <a:lstStyle/>
          <a:p>
            <a:fld id="{17731411-C5DE-4538-8E2C-2820A3772E7D}" type="datetime1">
              <a:t>10/5/2025</a:t>
            </a:fld>
            <a:endParaRPr lang="en-US"/>
          </a:p>
        </p:txBody>
      </p:sp>
      <p:sp>
        <p:nvSpPr>
          <p:cNvPr id="5" name="Footer Placeholder 4">
            <a:extLst>
              <a:ext uri="{FF2B5EF4-FFF2-40B4-BE49-F238E27FC236}">
                <a16:creationId xmlns:a16="http://schemas.microsoft.com/office/drawing/2014/main" id="{B489984B-EF05-DA17-0819-A8678EDEB64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53A797-6C87-B25E-F707-B15F407BFB9B}"/>
              </a:ext>
            </a:extLst>
          </p:cNvPr>
          <p:cNvSpPr>
            <a:spLocks noGrp="1"/>
          </p:cNvSpPr>
          <p:nvPr>
            <p:ph type="sldNum" sz="quarter" idx="12"/>
          </p:nvPr>
        </p:nvSpPr>
        <p:spPr/>
        <p:txBody>
          <a:bodyPr/>
          <a:lstStyle/>
          <a:p>
            <a:fld id="{5E4DE196-8A13-4FF7-A07E-102851959EAB}" type="slidenum">
              <a:rPr lang="en-US" dirty="0"/>
              <a:t>9</a:t>
            </a:fld>
            <a:endParaRPr lang="en-US"/>
          </a:p>
        </p:txBody>
      </p:sp>
      <p:pic>
        <p:nvPicPr>
          <p:cNvPr id="10" name="Picture 9" descr="A computer error message&#10;&#10;AI-generated content may be incorrect.">
            <a:extLst>
              <a:ext uri="{FF2B5EF4-FFF2-40B4-BE49-F238E27FC236}">
                <a16:creationId xmlns:a16="http://schemas.microsoft.com/office/drawing/2014/main" id="{777FA19E-7FB9-B686-9660-FAC336A4F31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72437" y="1933575"/>
            <a:ext cx="3943350" cy="2714625"/>
          </a:xfrm>
          <a:prstGeom prst="rect">
            <a:avLst/>
          </a:prstGeom>
        </p:spPr>
      </p:pic>
    </p:spTree>
    <p:extLst>
      <p:ext uri="{BB962C8B-B14F-4D97-AF65-F5344CB8AC3E}">
        <p14:creationId xmlns:p14="http://schemas.microsoft.com/office/powerpoint/2010/main" val="548156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4B23-C066-A248-34BD-1F3F536BD220}"/>
              </a:ext>
            </a:extLst>
          </p:cNvPr>
          <p:cNvSpPr>
            <a:spLocks noGrp="1"/>
          </p:cNvSpPr>
          <p:nvPr>
            <p:ph type="title"/>
          </p:nvPr>
        </p:nvSpPr>
        <p:spPr>
          <a:xfrm>
            <a:off x="871108" y="588245"/>
            <a:ext cx="10449784" cy="1265928"/>
          </a:xfrm>
        </p:spPr>
        <p:txBody>
          <a:bodyPr anchor="b">
            <a:normAutofit/>
          </a:bodyPr>
          <a:lstStyle/>
          <a:p>
            <a:r>
              <a:rPr lang="en-US"/>
              <a:t>Support for improvement for Outlook</a:t>
            </a:r>
          </a:p>
        </p:txBody>
      </p:sp>
      <p:pic>
        <p:nvPicPr>
          <p:cNvPr id="7" name="Picture 6" descr="A hand writing a word&#10;&#10;AI-generated content may be incorrect.">
            <a:extLst>
              <a:ext uri="{FF2B5EF4-FFF2-40B4-BE49-F238E27FC236}">
                <a16:creationId xmlns:a16="http://schemas.microsoft.com/office/drawing/2014/main" id="{92F13D3D-7403-43C3-5787-1A2D3611D898}"/>
              </a:ext>
            </a:extLst>
          </p:cNvPr>
          <p:cNvPicPr>
            <a:picLocks noChangeAspect="1"/>
          </p:cNvPicPr>
          <p:nvPr/>
        </p:nvPicPr>
        <p:blipFill>
          <a:blip r:embed="rId2">
            <a:extLst>
              <a:ext uri="{837473B0-CC2E-450A-ABE3-18F120FF3D39}">
                <a1611:picAttrSrcUrl xmlns:a1611="http://schemas.microsoft.com/office/drawing/2016/11/main" r:id="rId3"/>
              </a:ext>
            </a:extLst>
          </a:blip>
          <a:srcRect l="17306" r="1" b="1"/>
          <a:stretch>
            <a:fillRect/>
          </a:stretch>
        </p:blipFill>
        <p:spPr>
          <a:xfrm>
            <a:off x="877824" y="2159175"/>
            <a:ext cx="4977453" cy="4017787"/>
          </a:xfrm>
          <a:prstGeom prst="rect">
            <a:avLst/>
          </a:prstGeom>
          <a:noFill/>
        </p:spPr>
      </p:pic>
      <p:sp>
        <p:nvSpPr>
          <p:cNvPr id="3" name="Content Placeholder 2">
            <a:extLst>
              <a:ext uri="{FF2B5EF4-FFF2-40B4-BE49-F238E27FC236}">
                <a16:creationId xmlns:a16="http://schemas.microsoft.com/office/drawing/2014/main" id="{2F5579FE-F303-D609-90D1-0C64CC0E1A76}"/>
              </a:ext>
            </a:extLst>
          </p:cNvPr>
          <p:cNvSpPr>
            <a:spLocks noGrp="1"/>
          </p:cNvSpPr>
          <p:nvPr>
            <p:ph sz="half" idx="2"/>
          </p:nvPr>
        </p:nvSpPr>
        <p:spPr>
          <a:xfrm>
            <a:off x="6328391" y="2159175"/>
            <a:ext cx="4985785" cy="4017787"/>
          </a:xfrm>
        </p:spPr>
        <p:txBody>
          <a:bodyPr vert="horz" lIns="91440" tIns="45720" rIns="91440" bIns="45720" rtlCol="0">
            <a:normAutofit/>
          </a:bodyPr>
          <a:lstStyle/>
          <a:p>
            <a:pPr marL="0" indent="0">
              <a:lnSpc>
                <a:spcPct val="110000"/>
              </a:lnSpc>
              <a:buNone/>
            </a:pPr>
            <a:r>
              <a:rPr lang="en-US" sz="1400"/>
              <a:t>Outlook can significantly support Sunrise Residential Care Home by improving communication, </a:t>
            </a:r>
            <a:r>
              <a:rPr lang="en-US" sz="1400" err="1"/>
              <a:t>organisation</a:t>
            </a:r>
            <a:r>
              <a:rPr lang="en-US" sz="1400"/>
              <a:t> and record keeping. Its features help staff co-ordinate shifts, appointments and tasks efficiently, and also provide a written record that supports accountability and continuity of care, (Ginn, 2024). However, its effectiveness depends on adequate staff training and reliable IT support to prevent technical disruption. Since Outlook does not include healthcare-specific functionalities like medication tracking or detailed care plans, it should be used alongside </a:t>
            </a:r>
            <a:r>
              <a:rPr lang="en-US" sz="1400" err="1"/>
              <a:t>specialised</a:t>
            </a:r>
            <a:r>
              <a:rPr lang="en-US" sz="1400"/>
              <a:t> care management systems to ensure residents receive safe, timely and </a:t>
            </a:r>
            <a:r>
              <a:rPr lang="en-US" sz="1400" err="1"/>
              <a:t>personalised</a:t>
            </a:r>
            <a:r>
              <a:rPr lang="en-US" sz="1400"/>
              <a:t> care, (</a:t>
            </a:r>
            <a:r>
              <a:rPr lang="en-US" sz="1400" err="1"/>
              <a:t>Sabetsarvestani</a:t>
            </a:r>
            <a:r>
              <a:rPr lang="en-US" sz="1400"/>
              <a:t>, 2012). By combining Outlook with appropriate training, technical support and healthcare-focused tools, the care home can maximize operational </a:t>
            </a:r>
            <a:r>
              <a:rPr lang="en-US" sz="1400" err="1"/>
              <a:t>effciency</a:t>
            </a:r>
            <a:r>
              <a:rPr lang="en-US" sz="1400"/>
              <a:t> while maintaining high standards of resident care.</a:t>
            </a:r>
          </a:p>
        </p:txBody>
      </p:sp>
      <p:sp>
        <p:nvSpPr>
          <p:cNvPr id="4" name="Date Placeholder 3">
            <a:extLst>
              <a:ext uri="{FF2B5EF4-FFF2-40B4-BE49-F238E27FC236}">
                <a16:creationId xmlns:a16="http://schemas.microsoft.com/office/drawing/2014/main" id="{235BE9A9-C007-C7A7-61E7-55BDDEF9A25D}"/>
              </a:ext>
            </a:extLst>
          </p:cNvPr>
          <p:cNvSpPr>
            <a:spLocks noGrp="1"/>
          </p:cNvSpPr>
          <p:nvPr>
            <p:ph type="dt" sz="half" idx="10"/>
          </p:nvPr>
        </p:nvSpPr>
        <p:spPr>
          <a:xfrm>
            <a:off x="877824" y="6356350"/>
            <a:ext cx="2743200" cy="365125"/>
          </a:xfrm>
        </p:spPr>
        <p:txBody>
          <a:bodyPr anchor="ctr">
            <a:normAutofit/>
          </a:bodyPr>
          <a:lstStyle/>
          <a:p>
            <a:pPr>
              <a:spcAft>
                <a:spcPts val="600"/>
              </a:spcAft>
            </a:pPr>
            <a:fld id="{9C2ED9BA-CE58-4CCA-B2BE-54F87257B268}" type="datetime1">
              <a:rPr lang="en-US"/>
              <a:pPr>
                <a:spcAft>
                  <a:spcPts val="600"/>
                </a:spcAft>
              </a:pPr>
              <a:t>10/5/2025</a:t>
            </a:fld>
            <a:endParaRPr lang="en-US"/>
          </a:p>
        </p:txBody>
      </p:sp>
      <p:sp>
        <p:nvSpPr>
          <p:cNvPr id="5" name="Footer Placeholder 4">
            <a:extLst>
              <a:ext uri="{FF2B5EF4-FFF2-40B4-BE49-F238E27FC236}">
                <a16:creationId xmlns:a16="http://schemas.microsoft.com/office/drawing/2014/main" id="{3E3D9D6B-6B32-ACFA-2F7F-BB37AF2EEACA}"/>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59FE5AEC-A7FC-BB4D-827F-776A1FAA957E}"/>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10</a:t>
            </a:fld>
            <a:endParaRPr lang="en-US"/>
          </a:p>
        </p:txBody>
      </p:sp>
    </p:spTree>
    <p:extLst>
      <p:ext uri="{BB962C8B-B14F-4D97-AF65-F5344CB8AC3E}">
        <p14:creationId xmlns:p14="http://schemas.microsoft.com/office/powerpoint/2010/main" val="2298962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9918A-97A9-1546-6940-1B8539A27239}"/>
              </a:ext>
            </a:extLst>
          </p:cNvPr>
          <p:cNvSpPr>
            <a:spLocks noGrp="1"/>
          </p:cNvSpPr>
          <p:nvPr>
            <p:ph type="title"/>
          </p:nvPr>
        </p:nvSpPr>
        <p:spPr/>
        <p:txBody>
          <a:bodyPr>
            <a:normAutofit/>
          </a:bodyPr>
          <a:lstStyle/>
          <a:p>
            <a:r>
              <a:rPr lang="en-US" sz="1100"/>
              <a:t>                                                                                                                                                                                                                                                 </a:t>
            </a:r>
          </a:p>
        </p:txBody>
      </p:sp>
      <p:sp>
        <p:nvSpPr>
          <p:cNvPr id="3" name="Content Placeholder 2">
            <a:extLst>
              <a:ext uri="{FF2B5EF4-FFF2-40B4-BE49-F238E27FC236}">
                <a16:creationId xmlns:a16="http://schemas.microsoft.com/office/drawing/2014/main" id="{781E17A3-58BA-69E7-FD15-62321C13983A}"/>
              </a:ext>
            </a:extLst>
          </p:cNvPr>
          <p:cNvSpPr>
            <a:spLocks noGrp="1"/>
          </p:cNvSpPr>
          <p:nvPr>
            <p:ph idx="1"/>
          </p:nvPr>
        </p:nvSpPr>
        <p:spPr/>
        <p:txBody>
          <a:bodyPr vert="horz" lIns="91440" tIns="45720" rIns="91440" bIns="45720" rtlCol="0" anchor="t">
            <a:normAutofit/>
          </a:bodyPr>
          <a:lstStyle/>
          <a:p>
            <a:pPr>
              <a:buNone/>
            </a:pPr>
            <a:endParaRPr lang="en-US" sz="1200">
              <a:latin typeface="Aptos"/>
            </a:endParaRPr>
          </a:p>
          <a:p>
            <a:pPr marL="0" indent="0">
              <a:buNone/>
            </a:pPr>
            <a:endParaRPr lang="en-US" sz="1100"/>
          </a:p>
          <a:p>
            <a:endParaRPr lang="en-US" sz="1100"/>
          </a:p>
        </p:txBody>
      </p:sp>
      <p:sp>
        <p:nvSpPr>
          <p:cNvPr id="4" name="Date Placeholder 3">
            <a:extLst>
              <a:ext uri="{FF2B5EF4-FFF2-40B4-BE49-F238E27FC236}">
                <a16:creationId xmlns:a16="http://schemas.microsoft.com/office/drawing/2014/main" id="{B1AAB3F5-A948-7B3B-6A86-60C54FC0BF50}"/>
              </a:ext>
            </a:extLst>
          </p:cNvPr>
          <p:cNvSpPr>
            <a:spLocks noGrp="1"/>
          </p:cNvSpPr>
          <p:nvPr>
            <p:ph type="dt" sz="half" idx="10"/>
          </p:nvPr>
        </p:nvSpPr>
        <p:spPr/>
        <p:txBody>
          <a:bodyPr/>
          <a:lstStyle/>
          <a:p>
            <a:fld id="{7CE50DC3-32D0-44FC-A40C-7EEE4916933D}" type="datetime1">
              <a:t>10/5/2025</a:t>
            </a:fld>
            <a:endParaRPr lang="en-US"/>
          </a:p>
        </p:txBody>
      </p:sp>
      <p:sp>
        <p:nvSpPr>
          <p:cNvPr id="5" name="Footer Placeholder 4">
            <a:extLst>
              <a:ext uri="{FF2B5EF4-FFF2-40B4-BE49-F238E27FC236}">
                <a16:creationId xmlns:a16="http://schemas.microsoft.com/office/drawing/2014/main" id="{30922657-31A2-A178-39FA-0D15FFF86D5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2A530B-6342-08C0-1295-2BD4D22F7DD0}"/>
              </a:ext>
            </a:extLst>
          </p:cNvPr>
          <p:cNvSpPr>
            <a:spLocks noGrp="1"/>
          </p:cNvSpPr>
          <p:nvPr>
            <p:ph type="sldNum" sz="quarter" idx="12"/>
          </p:nvPr>
        </p:nvSpPr>
        <p:spPr/>
        <p:txBody>
          <a:bodyPr/>
          <a:lstStyle/>
          <a:p>
            <a:fld id="{5E4DE196-8A13-4FF7-A07E-102851959EAB}" type="slidenum">
              <a:rPr lang="en-US" dirty="0"/>
              <a:t>11</a:t>
            </a:fld>
            <a:endParaRPr lang="en-US"/>
          </a:p>
        </p:txBody>
      </p:sp>
      <p:sp>
        <p:nvSpPr>
          <p:cNvPr id="7" name="TextBox 6">
            <a:extLst>
              <a:ext uri="{FF2B5EF4-FFF2-40B4-BE49-F238E27FC236}">
                <a16:creationId xmlns:a16="http://schemas.microsoft.com/office/drawing/2014/main" id="{D8B89424-2A2A-7F7E-75F7-DB3905C22C2E}"/>
              </a:ext>
            </a:extLst>
          </p:cNvPr>
          <p:cNvSpPr txBox="1"/>
          <p:nvPr/>
        </p:nvSpPr>
        <p:spPr>
          <a:xfrm>
            <a:off x="-4471" y="3123"/>
            <a:ext cx="56751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References;</a:t>
            </a:r>
          </a:p>
        </p:txBody>
      </p:sp>
      <p:sp>
        <p:nvSpPr>
          <p:cNvPr id="8" name="TextBox 7">
            <a:extLst>
              <a:ext uri="{FF2B5EF4-FFF2-40B4-BE49-F238E27FC236}">
                <a16:creationId xmlns:a16="http://schemas.microsoft.com/office/drawing/2014/main" id="{1E7597F0-5633-57C3-F5F9-F1A7DD2C24EA}"/>
              </a:ext>
            </a:extLst>
          </p:cNvPr>
          <p:cNvSpPr txBox="1"/>
          <p:nvPr/>
        </p:nvSpPr>
        <p:spPr>
          <a:xfrm>
            <a:off x="155527" y="383696"/>
            <a:ext cx="10415087"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Arial"/>
                <a:cs typeface="Arial"/>
              </a:rPr>
              <a:t>Outlook:</a:t>
            </a:r>
          </a:p>
          <a:p>
            <a:pPr marL="285750" indent="-285750">
              <a:buFont typeface="Wingdings"/>
              <a:buChar char="q"/>
            </a:pPr>
            <a:r>
              <a:rPr lang="en-US" sz="1600" err="1">
                <a:latin typeface="Arial"/>
                <a:cs typeface="Arial"/>
              </a:rPr>
              <a:t>Caredove</a:t>
            </a:r>
            <a:r>
              <a:rPr lang="en-US" sz="1600">
                <a:latin typeface="Arial"/>
                <a:cs typeface="Arial"/>
              </a:rPr>
              <a:t> (2023) The danger of shared email accounts in healthcare: Avoiding legal risks and building patient trust. </a:t>
            </a:r>
          </a:p>
          <a:p>
            <a:r>
              <a:rPr lang="en-US" sz="1600">
                <a:latin typeface="Arial"/>
                <a:cs typeface="Arial"/>
              </a:rPr>
              <a:t>Available at: </a:t>
            </a:r>
            <a:r>
              <a:rPr lang="en-US" sz="1600">
                <a:latin typeface="Arial"/>
                <a:ea typeface="+mn-lt"/>
                <a:cs typeface="+mn-lt"/>
                <a:hlinkClick r:id="rId2"/>
              </a:rPr>
              <a:t>https://about.caredove.com</a:t>
            </a:r>
            <a:endParaRPr lang="en-US" sz="1600">
              <a:latin typeface="Arial"/>
              <a:ea typeface="+mn-lt"/>
              <a:cs typeface="+mn-lt"/>
            </a:endParaRPr>
          </a:p>
          <a:p>
            <a:r>
              <a:rPr lang="en-US" sz="1600">
                <a:latin typeface="Arial"/>
                <a:cs typeface="Arial"/>
              </a:rPr>
              <a:t>(Accessed: 3 October 2025).</a:t>
            </a:r>
          </a:p>
          <a:p>
            <a:endParaRPr lang="en-US" sz="1600">
              <a:latin typeface="Arial"/>
              <a:cs typeface="Arial"/>
            </a:endParaRPr>
          </a:p>
          <a:p>
            <a:pPr marL="285750" indent="-285750">
              <a:buFont typeface="Wingdings"/>
              <a:buChar char="q"/>
            </a:pPr>
            <a:r>
              <a:rPr lang="en-US" sz="1600">
                <a:latin typeface="Arial"/>
                <a:cs typeface="Arial"/>
              </a:rPr>
              <a:t>Perera, R. et al. (2023) Email for the coordination of healthcare appointments and attendance reminders. Cochrane Database of Systematic Reviews. </a:t>
            </a:r>
          </a:p>
          <a:p>
            <a:r>
              <a:rPr lang="en-US" sz="1600">
                <a:latin typeface="Arial"/>
                <a:cs typeface="Arial"/>
              </a:rPr>
              <a:t>Available at; </a:t>
            </a:r>
            <a:r>
              <a:rPr lang="en-US" sz="1600">
                <a:latin typeface="Arial"/>
                <a:cs typeface="Arial"/>
                <a:hlinkClick r:id="rId3"/>
              </a:rPr>
              <a:t>https://pmc.ncbi.nlm.nih.gov/articles/PMC11627138</a:t>
            </a:r>
            <a:r>
              <a:rPr lang="en-US" sz="1600">
                <a:latin typeface="Arial"/>
                <a:cs typeface="Arial"/>
              </a:rPr>
              <a:t> </a:t>
            </a:r>
          </a:p>
          <a:p>
            <a:r>
              <a:rPr lang="en-US" sz="1600">
                <a:latin typeface="Arial"/>
                <a:cs typeface="Arial"/>
              </a:rPr>
              <a:t>(Accessed: 3 October 2025).</a:t>
            </a:r>
          </a:p>
          <a:p>
            <a:endParaRPr lang="en-US" sz="1600">
              <a:latin typeface="Arial"/>
              <a:cs typeface="Arial"/>
            </a:endParaRPr>
          </a:p>
          <a:p>
            <a:pPr marL="285750" indent="-285750">
              <a:buFont typeface="Wingdings"/>
              <a:buChar char="q"/>
            </a:pPr>
            <a:r>
              <a:rPr lang="en-US" sz="1600">
                <a:latin typeface="Arial"/>
                <a:cs typeface="Arial"/>
              </a:rPr>
              <a:t>Lapointe, L. and Rivard, S.  (2005) 'A multilevel model of resistance to information technology implementation', MIS Quarterly, 29(3), pp. 461-491. </a:t>
            </a:r>
          </a:p>
          <a:p>
            <a:r>
              <a:rPr lang="en-US" sz="1600">
                <a:latin typeface="Arial"/>
                <a:cs typeface="Arial"/>
              </a:rPr>
              <a:t>Available at: </a:t>
            </a:r>
            <a:r>
              <a:rPr lang="en-US" sz="1600">
                <a:latin typeface="Arial"/>
                <a:cs typeface="Arial"/>
                <a:hlinkClick r:id="rId4"/>
              </a:rPr>
              <a:t>https://www.jstor.org/stable/25148692</a:t>
            </a:r>
            <a:endParaRPr lang="en-US" sz="1600">
              <a:latin typeface="Arial"/>
              <a:cs typeface="Arial"/>
            </a:endParaRPr>
          </a:p>
          <a:p>
            <a:r>
              <a:rPr lang="en-US" sz="1600">
                <a:latin typeface="Arial"/>
                <a:cs typeface="Arial"/>
              </a:rPr>
              <a:t>(Accessed: 3 October 2025).</a:t>
            </a:r>
          </a:p>
          <a:p>
            <a:endParaRPr lang="en-US" sz="1600">
              <a:latin typeface="Arial"/>
              <a:cs typeface="Arial"/>
            </a:endParaRPr>
          </a:p>
          <a:p>
            <a:pPr marL="285750" indent="-285750">
              <a:buFont typeface="Wingdings"/>
              <a:buChar char="q"/>
            </a:pPr>
            <a:r>
              <a:rPr lang="en-US" sz="1600">
                <a:latin typeface="Arial"/>
                <a:cs typeface="Arial"/>
              </a:rPr>
              <a:t>Kuo, M.H. (2011) 'Opportunities and challenges of cloud computing to improve healthcare services', Journal of Medical Internet Research, 13(3), p. e67. Doi:10.2196/jmir.1867. </a:t>
            </a:r>
          </a:p>
          <a:p>
            <a:r>
              <a:rPr lang="en-US" sz="1600">
                <a:latin typeface="Arial"/>
                <a:cs typeface="Arial"/>
              </a:rPr>
              <a:t>Available at: </a:t>
            </a:r>
            <a:r>
              <a:rPr lang="en-US" sz="1600">
                <a:latin typeface="Arial"/>
                <a:cs typeface="Arial"/>
                <a:hlinkClick r:id="rId5"/>
              </a:rPr>
              <a:t>https://www.jmir.org/2011/3/e67</a:t>
            </a:r>
            <a:r>
              <a:rPr lang="en-US" sz="1600">
                <a:latin typeface="Arial"/>
                <a:cs typeface="Arial"/>
              </a:rPr>
              <a:t> </a:t>
            </a:r>
          </a:p>
          <a:p>
            <a:r>
              <a:rPr lang="en-US" sz="1600">
                <a:latin typeface="Arial"/>
                <a:cs typeface="Arial"/>
              </a:rPr>
              <a:t>(Accessed: 3 October 2025).</a:t>
            </a:r>
          </a:p>
          <a:p>
            <a:endParaRPr lang="en-US"/>
          </a:p>
          <a:p>
            <a:endParaRPr lang="en-US"/>
          </a:p>
          <a:p>
            <a:endParaRPr lang="en-US"/>
          </a:p>
        </p:txBody>
      </p:sp>
    </p:spTree>
    <p:extLst>
      <p:ext uri="{BB962C8B-B14F-4D97-AF65-F5344CB8AC3E}">
        <p14:creationId xmlns:p14="http://schemas.microsoft.com/office/powerpoint/2010/main" val="3683248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9175-0BDF-BB21-0231-66BE7498A42F}"/>
              </a:ext>
            </a:extLst>
          </p:cNvPr>
          <p:cNvSpPr>
            <a:spLocks noGrp="1"/>
          </p:cNvSpPr>
          <p:nvPr>
            <p:ph type="title"/>
          </p:nvPr>
        </p:nvSpPr>
        <p:spPr>
          <a:xfrm>
            <a:off x="-4162" y="1299"/>
            <a:ext cx="10449784" cy="1265928"/>
          </a:xfrm>
        </p:spPr>
        <p:txBody>
          <a:bodyPr/>
          <a:lstStyle/>
          <a:p>
            <a:r>
              <a:rPr lang="en-GB" sz="2400" b="1">
                <a:latin typeface="Arial"/>
                <a:cs typeface="Arial"/>
              </a:rPr>
              <a:t>checklist for digital safety practices</a:t>
            </a:r>
            <a:r>
              <a:rPr lang="en-GB" sz="2400">
                <a:latin typeface="Arial"/>
                <a:cs typeface="Arial"/>
              </a:rPr>
              <a:t> </a:t>
            </a:r>
            <a:endParaRPr lang="en-US" sz="2400"/>
          </a:p>
        </p:txBody>
      </p:sp>
      <p:sp>
        <p:nvSpPr>
          <p:cNvPr id="3" name="Date Placeholder 2">
            <a:extLst>
              <a:ext uri="{FF2B5EF4-FFF2-40B4-BE49-F238E27FC236}">
                <a16:creationId xmlns:a16="http://schemas.microsoft.com/office/drawing/2014/main" id="{11E227CA-3A0E-52F9-56F7-5432B65F1C4C}"/>
              </a:ext>
            </a:extLst>
          </p:cNvPr>
          <p:cNvSpPr>
            <a:spLocks noGrp="1"/>
          </p:cNvSpPr>
          <p:nvPr>
            <p:ph type="dt" sz="half" idx="10"/>
          </p:nvPr>
        </p:nvSpPr>
        <p:spPr/>
        <p:txBody>
          <a:bodyPr/>
          <a:lstStyle/>
          <a:p>
            <a:fld id="{DB628921-4FDC-4F3A-BCDA-13580672C827}" type="datetime1">
              <a:t>10/5/2025</a:t>
            </a:fld>
            <a:endParaRPr lang="en-US"/>
          </a:p>
        </p:txBody>
      </p:sp>
      <p:sp>
        <p:nvSpPr>
          <p:cNvPr id="4" name="Footer Placeholder 3">
            <a:extLst>
              <a:ext uri="{FF2B5EF4-FFF2-40B4-BE49-F238E27FC236}">
                <a16:creationId xmlns:a16="http://schemas.microsoft.com/office/drawing/2014/main" id="{EED6EF40-FB41-8EE1-80C7-0925F3E83F40}"/>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26372011-1C2B-976F-F48A-A1915D48DF6B}"/>
              </a:ext>
            </a:extLst>
          </p:cNvPr>
          <p:cNvSpPr>
            <a:spLocks noGrp="1"/>
          </p:cNvSpPr>
          <p:nvPr>
            <p:ph type="sldNum" sz="quarter" idx="12"/>
          </p:nvPr>
        </p:nvSpPr>
        <p:spPr/>
        <p:txBody>
          <a:bodyPr/>
          <a:lstStyle/>
          <a:p>
            <a:fld id="{5E4DE196-8A13-4FF7-A07E-102851959EAB}" type="slidenum">
              <a:rPr lang="en-US" dirty="0"/>
              <a:t>12</a:t>
            </a:fld>
            <a:endParaRPr lang="en-US"/>
          </a:p>
        </p:txBody>
      </p:sp>
    </p:spTree>
    <p:extLst>
      <p:ext uri="{BB962C8B-B14F-4D97-AF65-F5344CB8AC3E}">
        <p14:creationId xmlns:p14="http://schemas.microsoft.com/office/powerpoint/2010/main" val="1923376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A2F1-5D7F-D96D-19FD-D9BB830EC954}"/>
              </a:ext>
            </a:extLst>
          </p:cNvPr>
          <p:cNvSpPr>
            <a:spLocks noGrp="1"/>
          </p:cNvSpPr>
          <p:nvPr>
            <p:ph type="ctrTitle"/>
          </p:nvPr>
        </p:nvSpPr>
        <p:spPr>
          <a:xfrm>
            <a:off x="517869" y="978407"/>
            <a:ext cx="5788337" cy="3290107"/>
          </a:xfrm>
        </p:spPr>
        <p:txBody>
          <a:bodyPr anchor="t">
            <a:noAutofit/>
          </a:bodyPr>
          <a:lstStyle/>
          <a:p>
            <a:pPr>
              <a:lnSpc>
                <a:spcPct val="90000"/>
              </a:lnSpc>
            </a:pPr>
            <a:r>
              <a:rPr lang="en-GB" sz="4000">
                <a:latin typeface="Arial" panose="020B0604020202020204" pitchFamily="34" charset="0"/>
                <a:cs typeface="Arial" panose="020B0604020202020204" pitchFamily="34" charset="0"/>
              </a:rPr>
              <a:t>The Impact of Limited Digital Skills at Sunrise Residential Care Home</a:t>
            </a:r>
            <a:endParaRPr lang="en-GB" sz="40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6416F63-E68F-E85E-0D4B-86AA20FD22EE}"/>
              </a:ext>
            </a:extLst>
          </p:cNvPr>
          <p:cNvSpPr>
            <a:spLocks noGrp="1"/>
          </p:cNvSpPr>
          <p:nvPr>
            <p:ph type="subTitle" idx="1"/>
          </p:nvPr>
        </p:nvSpPr>
        <p:spPr>
          <a:xfrm>
            <a:off x="517870" y="4482450"/>
            <a:ext cx="5040785" cy="1724029"/>
          </a:xfrm>
        </p:spPr>
        <p:txBody>
          <a:bodyPr anchor="t">
            <a:normAutofit/>
          </a:bodyPr>
          <a:lstStyle/>
          <a:p>
            <a:r>
              <a:rPr lang="en-GB" sz="1100" i="0">
                <a:latin typeface="Arial" panose="020B0604020202020204" pitchFamily="34" charset="0"/>
                <a:cs typeface="Arial" panose="020B0604020202020204" pitchFamily="34" charset="0"/>
              </a:rPr>
              <a:t>Technological Challenges that could arise at Sunrise Residential Care Home</a:t>
            </a:r>
          </a:p>
          <a:p>
            <a:endParaRPr lang="en-GB" sz="1100" i="0">
              <a:solidFill>
                <a:srgbClr val="FFFFFF"/>
              </a:solidFill>
              <a:latin typeface="Arial" panose="020B0604020202020204" pitchFamily="34" charset="0"/>
              <a:cs typeface="Arial" panose="020B0604020202020204" pitchFamily="34" charset="0"/>
            </a:endParaRPr>
          </a:p>
          <a:p>
            <a:r>
              <a:rPr lang="en-GB" sz="1100" i="0">
                <a:solidFill>
                  <a:srgbClr val="FFFFFF"/>
                </a:solidFill>
                <a:latin typeface="Arial" panose="020B0604020202020204" pitchFamily="34" charset="0"/>
                <a:cs typeface="Arial" panose="020B0604020202020204" pitchFamily="34" charset="0"/>
              </a:rPr>
              <a:t>Rebecca </a:t>
            </a:r>
            <a:r>
              <a:rPr lang="en-GB" sz="1100" i="0" err="1">
                <a:solidFill>
                  <a:srgbClr val="FFFFFF"/>
                </a:solidFill>
                <a:latin typeface="Arial" panose="020B0604020202020204" pitchFamily="34" charset="0"/>
                <a:cs typeface="Arial" panose="020B0604020202020204" pitchFamily="34" charset="0"/>
              </a:rPr>
              <a:t>williams</a:t>
            </a:r>
            <a:endParaRPr lang="en-GB" sz="1100" i="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5649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omputer with a blue screen&#10;&#10;Description automatically generated">
            <a:extLst>
              <a:ext uri="{FF2B5EF4-FFF2-40B4-BE49-F238E27FC236}">
                <a16:creationId xmlns:a16="http://schemas.microsoft.com/office/drawing/2014/main" id="{8E73BCA2-5B67-C97E-A094-EED21E7B44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42805" y="747548"/>
            <a:ext cx="2695575" cy="3009900"/>
          </a:xfrm>
        </p:spPr>
      </p:pic>
      <p:sp>
        <p:nvSpPr>
          <p:cNvPr id="4" name="Rectangle 1">
            <a:extLst>
              <a:ext uri="{FF2B5EF4-FFF2-40B4-BE49-F238E27FC236}">
                <a16:creationId xmlns:a16="http://schemas.microsoft.com/office/drawing/2014/main" id="{7BBB7371-4563-32D9-813A-3241DDDFF8F5}"/>
              </a:ext>
            </a:extLst>
          </p:cNvPr>
          <p:cNvSpPr>
            <a:spLocks noGrp="1" noChangeArrowheads="1"/>
          </p:cNvSpPr>
          <p:nvPr>
            <p:ph type="title"/>
          </p:nvPr>
        </p:nvSpPr>
        <p:spPr bwMode="auto">
          <a:xfrm>
            <a:off x="521207" y="1248263"/>
            <a:ext cx="1115568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1A253F8E-3095-BD91-720A-C28DC39884EF}"/>
              </a:ext>
            </a:extLst>
          </p:cNvPr>
          <p:cNvSpPr txBox="1"/>
          <p:nvPr/>
        </p:nvSpPr>
        <p:spPr>
          <a:xfrm>
            <a:off x="840932" y="3069022"/>
            <a:ext cx="11155680" cy="3615862"/>
          </a:xfrm>
          <a:prstGeom prst="rect">
            <a:avLst/>
          </a:prstGeom>
          <a:noFill/>
        </p:spPr>
        <p:txBody>
          <a:bodyPr wrap="square" lIns="91440" tIns="45720" rIns="91440" bIns="45720" anchor="t">
            <a:spAutoFit/>
          </a:bodyPr>
          <a:lstStyle/>
          <a:p>
            <a:pPr algn="just">
              <a:lnSpc>
                <a:spcPct val="150000"/>
              </a:lnSpc>
            </a:pPr>
            <a:r>
              <a:rPr lang="en-GB" sz="1400" b="1">
                <a:latin typeface="+mj-lt"/>
                <a:cs typeface="Arial"/>
              </a:rPr>
              <a:t>#Introduction</a:t>
            </a:r>
          </a:p>
          <a:p>
            <a:pPr algn="just">
              <a:lnSpc>
                <a:spcPct val="150000"/>
              </a:lnSpc>
            </a:pPr>
            <a:endParaRPr lang="en-GB" sz="1400" b="1">
              <a:latin typeface="+mj-lt"/>
              <a:cs typeface="Arial" panose="020B0604020202020204" pitchFamily="34" charset="0"/>
            </a:endParaRPr>
          </a:p>
          <a:p>
            <a:pPr>
              <a:lnSpc>
                <a:spcPct val="150000"/>
              </a:lnSpc>
            </a:pPr>
            <a:r>
              <a:rPr lang="en-GB" sz="1400">
                <a:latin typeface="+mj-lt"/>
                <a:cs typeface="Arial" panose="020B0604020202020204" pitchFamily="34" charset="0"/>
              </a:rPr>
              <a:t>Digital skills, or digital literacy, refer to the ability to confidently use tools like Microsoft 365 ,</a:t>
            </a:r>
            <a:r>
              <a:rPr lang="en-GB" sz="1400" err="1">
                <a:latin typeface="+mj-lt"/>
                <a:cs typeface="Arial" panose="020B0604020202020204" pitchFamily="34" charset="0"/>
              </a:rPr>
              <a:t>Powerpoint</a:t>
            </a:r>
            <a:r>
              <a:rPr lang="en-GB" sz="1400">
                <a:latin typeface="+mj-lt"/>
                <a:cs typeface="Arial" panose="020B0604020202020204" pitchFamily="34" charset="0"/>
              </a:rPr>
              <a:t> and other technological platforms in daily work.</a:t>
            </a:r>
          </a:p>
          <a:p>
            <a:pPr>
              <a:lnSpc>
                <a:spcPct val="150000"/>
              </a:lnSpc>
            </a:pPr>
            <a:endParaRPr lang="en-GB" sz="1400">
              <a:latin typeface="+mj-lt"/>
              <a:cs typeface="Arial" panose="020B0604020202020204" pitchFamily="34" charset="0"/>
            </a:endParaRPr>
          </a:p>
          <a:p>
            <a:pPr>
              <a:lnSpc>
                <a:spcPct val="150000"/>
              </a:lnSpc>
            </a:pPr>
            <a:r>
              <a:rPr lang="en-GB" sz="1400">
                <a:latin typeface="+mj-lt"/>
                <a:cs typeface="Arial" panose="020B0604020202020204" pitchFamily="34" charset="0"/>
              </a:rPr>
              <a:t>At Sunrise, staff are starting to use more digital systems, but there’s a range of confidence and </a:t>
            </a:r>
            <a:r>
              <a:rPr lang="en-GB" sz="1400" err="1">
                <a:latin typeface="+mj-lt"/>
                <a:cs typeface="Arial" panose="020B0604020202020204" pitchFamily="34" charset="0"/>
              </a:rPr>
              <a:t>copitency</a:t>
            </a:r>
            <a:r>
              <a:rPr lang="en-GB" sz="1400">
                <a:latin typeface="+mj-lt"/>
                <a:cs typeface="Arial" panose="020B0604020202020204" pitchFamily="34" charset="0"/>
              </a:rPr>
              <a:t> levels.</a:t>
            </a:r>
          </a:p>
          <a:p>
            <a:pPr>
              <a:lnSpc>
                <a:spcPct val="150000"/>
              </a:lnSpc>
            </a:pPr>
            <a:endParaRPr lang="en-GB" sz="1400">
              <a:latin typeface="+mj-lt"/>
              <a:cs typeface="Arial" panose="020B0604020202020204" pitchFamily="34" charset="0"/>
            </a:endParaRPr>
          </a:p>
          <a:p>
            <a:pPr>
              <a:lnSpc>
                <a:spcPct val="150000"/>
              </a:lnSpc>
            </a:pPr>
            <a:r>
              <a:rPr lang="en-GB" sz="1400">
                <a:latin typeface="+mj-lt"/>
                <a:cs typeface="Arial" panose="020B0604020202020204" pitchFamily="34" charset="0"/>
              </a:rPr>
              <a:t>This could have a noticeable impact on how care is delivered, how they communicate, and how well teams work together and how accurately information is relayed and recorded </a:t>
            </a:r>
          </a:p>
          <a:p>
            <a:pPr>
              <a:lnSpc>
                <a:spcPct val="150000"/>
              </a:lnSpc>
            </a:pPr>
            <a:r>
              <a:rPr lang="en-GB" sz="1400">
                <a:latin typeface="+mj-lt"/>
                <a:cs typeface="Arial" panose="020B0604020202020204" pitchFamily="34" charset="0"/>
              </a:rPr>
              <a:t>Leave room for error , patents could miss care or  elements be neglect. </a:t>
            </a:r>
          </a:p>
          <a:p>
            <a:pPr>
              <a:lnSpc>
                <a:spcPct val="150000"/>
              </a:lnSpc>
            </a:pPr>
            <a:r>
              <a:rPr lang="en-GB" sz="1400">
                <a:latin typeface="+mj-lt"/>
                <a:cs typeface="Arial"/>
              </a:rPr>
              <a:t>R.W</a:t>
            </a:r>
            <a:endParaRPr lang="en-GB" sz="1400">
              <a:latin typeface="+mj-lt"/>
              <a:cs typeface="Arial" panose="020B0604020202020204" pitchFamily="34" charset="0"/>
            </a:endParaRPr>
          </a:p>
        </p:txBody>
      </p:sp>
    </p:spTree>
    <p:extLst>
      <p:ext uri="{BB962C8B-B14F-4D97-AF65-F5344CB8AC3E}">
        <p14:creationId xmlns:p14="http://schemas.microsoft.com/office/powerpoint/2010/main" val="573322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8855A-A697-0EDE-629F-68B481CD8377}"/>
              </a:ext>
            </a:extLst>
          </p:cNvPr>
          <p:cNvSpPr>
            <a:spLocks noGrp="1"/>
          </p:cNvSpPr>
          <p:nvPr>
            <p:ph type="title"/>
          </p:nvPr>
        </p:nvSpPr>
        <p:spPr/>
        <p:txBody>
          <a:bodyPr>
            <a:normAutofit/>
          </a:bodyPr>
          <a:lstStyle/>
          <a:p>
            <a:r>
              <a:rPr lang="en-GB" sz="2800"/>
              <a:t>Care homes with limited digital tools may experience delays in care delivery (NHS Digital, 2021).</a:t>
            </a:r>
          </a:p>
        </p:txBody>
      </p:sp>
      <p:sp>
        <p:nvSpPr>
          <p:cNvPr id="3" name="Content Placeholder 2">
            <a:extLst>
              <a:ext uri="{FF2B5EF4-FFF2-40B4-BE49-F238E27FC236}">
                <a16:creationId xmlns:a16="http://schemas.microsoft.com/office/drawing/2014/main" id="{E819ECE5-5987-E9AC-46DF-5DC43C4FEAD3}"/>
              </a:ext>
            </a:extLst>
          </p:cNvPr>
          <p:cNvSpPr>
            <a:spLocks noGrp="1"/>
          </p:cNvSpPr>
          <p:nvPr>
            <p:ph idx="1"/>
          </p:nvPr>
        </p:nvSpPr>
        <p:spPr/>
        <p:txBody>
          <a:bodyPr vert="horz" lIns="91440" tIns="45720" rIns="91440" bIns="45720" rtlCol="0" anchor="t">
            <a:normAutofit lnSpcReduction="10000"/>
          </a:bodyPr>
          <a:lstStyle/>
          <a:p>
            <a:pPr marL="0" indent="0">
              <a:buNone/>
            </a:pPr>
            <a:r>
              <a:rPr lang="en-GB" sz="1400" b="1">
                <a:cs typeface="Arial"/>
              </a:rPr>
              <a:t> </a:t>
            </a:r>
            <a:br>
              <a:rPr lang="en-GB" sz="1400">
                <a:cs typeface="Arial" panose="020B0604020202020204" pitchFamily="34" charset="0"/>
              </a:rPr>
            </a:br>
            <a:endParaRPr lang="en-GB" sz="1400" b="1">
              <a:cs typeface="Arial" panose="020B0604020202020204" pitchFamily="34" charset="0"/>
            </a:endParaRPr>
          </a:p>
          <a:p>
            <a:pPr marL="0" indent="0" algn="just">
              <a:buNone/>
            </a:pPr>
            <a:r>
              <a:rPr lang="en-GB" sz="1400">
                <a:cs typeface="Arial" panose="020B0604020202020204" pitchFamily="34" charset="0"/>
              </a:rPr>
              <a:t>Staff with low digital confidence often rely on paper-based systems or phone calls, which can delay  or access to vital information.</a:t>
            </a:r>
          </a:p>
          <a:p>
            <a:pPr marL="0" indent="0" algn="just">
              <a:buNone/>
            </a:pPr>
            <a:r>
              <a:rPr lang="en-GB" sz="1400">
                <a:cs typeface="Arial" panose="020B0604020202020204" pitchFamily="34" charset="0"/>
              </a:rPr>
              <a:t>A lack of digital tools or Wi-Fi can lead to inefficient care delivery and increase the risk of errors.</a:t>
            </a:r>
          </a:p>
          <a:p>
            <a:pPr marL="0" indent="0" algn="just">
              <a:buNone/>
            </a:pPr>
            <a:r>
              <a:rPr lang="en-GB" sz="1400">
                <a:cs typeface="Arial" panose="020B0604020202020204" pitchFamily="34" charset="0"/>
              </a:rPr>
              <a:t>In the LLR Digital Care Homes project, providing care homes with laptops, </a:t>
            </a:r>
            <a:r>
              <a:rPr lang="en-GB" sz="1400" err="1">
                <a:cs typeface="Arial" panose="020B0604020202020204" pitchFamily="34" charset="0"/>
              </a:rPr>
              <a:t>NHSemail</a:t>
            </a:r>
            <a:r>
              <a:rPr lang="en-GB" sz="1400">
                <a:cs typeface="Arial" panose="020B0604020202020204" pitchFamily="34" charset="0"/>
              </a:rPr>
              <a:t>, and access to electronic records reduced delays and improved care communication.</a:t>
            </a:r>
          </a:p>
          <a:p>
            <a:pPr marL="0" indent="0" algn="just">
              <a:buNone/>
            </a:pPr>
            <a:r>
              <a:rPr lang="en-GB" sz="1400">
                <a:cs typeface="Arial" panose="020B0604020202020204" pitchFamily="34" charset="0"/>
              </a:rPr>
              <a:t>“Homes involved saw improved care coordination and a reduction in unnecessary hospital admissions, highlighting the importance of digital capability in frontline care” (NHS Digital, 2021).</a:t>
            </a:r>
          </a:p>
          <a:p>
            <a:pPr marL="0" indent="0" algn="just">
              <a:buNone/>
            </a:pPr>
            <a:r>
              <a:rPr lang="en-GB" sz="1400" b="1">
                <a:cs typeface="Arial" panose="020B0604020202020204" pitchFamily="34" charset="0"/>
              </a:rPr>
              <a:t>NHS Digital</a:t>
            </a:r>
            <a:r>
              <a:rPr lang="en-GB" sz="1400">
                <a:cs typeface="Arial" panose="020B0604020202020204" pitchFamily="34" charset="0"/>
              </a:rPr>
              <a:t> (2021) Improving flows of health information to care homes – LLR Digital Care Homes project. (Online) Available at: </a:t>
            </a:r>
            <a:r>
              <a:rPr lang="en-GB" sz="1400">
                <a:cs typeface="Arial" panose="020B0604020202020204" pitchFamily="34" charset="0"/>
                <a:hlinkClick r:id="rId2"/>
              </a:rPr>
              <a:t>https://digital.nhs.uk/services/social-care-programme/demonstrators-programme-2019-21-case-studies/improving-flows-of-health-information-to-care-homes</a:t>
            </a:r>
            <a:r>
              <a:rPr lang="en-GB" sz="1400">
                <a:cs typeface="Arial" panose="020B0604020202020204" pitchFamily="34" charset="0"/>
              </a:rPr>
              <a:t> (Accessed 30 Sept. 2025).</a:t>
            </a:r>
          </a:p>
          <a:p>
            <a:pPr marL="0" indent="0" algn="just">
              <a:buNone/>
            </a:pPr>
            <a:r>
              <a:rPr lang="en-GB" sz="1400">
                <a:cs typeface="Arial"/>
              </a:rPr>
              <a:t>R.W</a:t>
            </a:r>
            <a:endParaRPr lang="en-GB" sz="1400">
              <a:cs typeface="Arial" panose="020B0604020202020204" pitchFamily="34" charset="0"/>
            </a:endParaRPr>
          </a:p>
        </p:txBody>
      </p:sp>
    </p:spTree>
    <p:extLst>
      <p:ext uri="{BB962C8B-B14F-4D97-AF65-F5344CB8AC3E}">
        <p14:creationId xmlns:p14="http://schemas.microsoft.com/office/powerpoint/2010/main" val="3033941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806691-4185-DCE1-D67D-5869036E7688}"/>
              </a:ext>
            </a:extLst>
          </p:cNvPr>
          <p:cNvSpPr>
            <a:spLocks noGrp="1"/>
          </p:cNvSpPr>
          <p:nvPr>
            <p:ph idx="1"/>
          </p:nvPr>
        </p:nvSpPr>
        <p:spPr/>
        <p:txBody>
          <a:bodyPr vert="horz" lIns="91440" tIns="45720" rIns="91440" bIns="45720" rtlCol="0" anchor="t">
            <a:normAutofit/>
          </a:bodyPr>
          <a:lstStyle/>
          <a:p>
            <a:pPr marL="0" indent="0">
              <a:buNone/>
            </a:pPr>
            <a:r>
              <a:rPr lang="en-GB" b="1"/>
              <a:t>How Limited Digital Skills Affect Communication</a:t>
            </a:r>
          </a:p>
          <a:p>
            <a:pPr marL="0" indent="0">
              <a:buNone/>
            </a:pPr>
            <a:endParaRPr lang="en-GB" b="1"/>
          </a:p>
          <a:p>
            <a:pPr marL="0" indent="0">
              <a:buNone/>
            </a:pPr>
            <a:r>
              <a:rPr lang="en-GB" b="1"/>
              <a:t> Key Points:</a:t>
            </a:r>
          </a:p>
          <a:p>
            <a:pPr marL="0" indent="0">
              <a:buNone/>
            </a:pPr>
            <a:r>
              <a:rPr lang="en-GB"/>
              <a:t>Staff who lack digital confidence may avoid using email, Microsoft Teams, or digital messaging tools.</a:t>
            </a:r>
          </a:p>
          <a:p>
            <a:pPr marL="0" indent="0">
              <a:buNone/>
            </a:pPr>
            <a:r>
              <a:rPr lang="en-GB"/>
              <a:t>This leads to </a:t>
            </a:r>
            <a:r>
              <a:rPr lang="en-GB" b="1"/>
              <a:t>missed updates</a:t>
            </a:r>
            <a:r>
              <a:rPr lang="en-GB"/>
              <a:t>, </a:t>
            </a:r>
            <a:r>
              <a:rPr lang="en-GB" b="1"/>
              <a:t>delayed responses</a:t>
            </a:r>
            <a:r>
              <a:rPr lang="en-GB"/>
              <a:t>, and </a:t>
            </a:r>
            <a:r>
              <a:rPr lang="en-GB" b="1"/>
              <a:t>poor admin -</a:t>
            </a:r>
            <a:r>
              <a:rPr lang="en-GB"/>
              <a:t>  </a:t>
            </a:r>
            <a:r>
              <a:rPr lang="en-GB" err="1"/>
              <a:t>potentaly</a:t>
            </a:r>
            <a:r>
              <a:rPr lang="en-GB"/>
              <a:t> across shifts or between roles (e.g. nurses and admin).</a:t>
            </a:r>
          </a:p>
          <a:p>
            <a:pPr marL="0" indent="0">
              <a:buNone/>
            </a:pPr>
            <a:r>
              <a:rPr lang="en-GB"/>
              <a:t>Without digital systems, communication is often dependent on </a:t>
            </a:r>
            <a:r>
              <a:rPr lang="en-GB" b="1"/>
              <a:t>verbal handovers</a:t>
            </a:r>
            <a:r>
              <a:rPr lang="en-GB"/>
              <a:t> or written notes,</a:t>
            </a:r>
          </a:p>
          <a:p>
            <a:pPr>
              <a:buFont typeface="Arial" panose="020B0604020202020204" pitchFamily="34" charset="0"/>
              <a:buChar char="•"/>
            </a:pPr>
            <a:r>
              <a:rPr lang="en-GB"/>
              <a:t>R.W</a:t>
            </a:r>
          </a:p>
          <a:p>
            <a:pPr marL="0" indent="0">
              <a:buNone/>
            </a:pPr>
            <a:endParaRPr lang="en-GB"/>
          </a:p>
        </p:txBody>
      </p:sp>
      <p:pic>
        <p:nvPicPr>
          <p:cNvPr id="5" name="Picture 4" descr="A group of people posing for a photo&#10;&#10;Description automatically generated">
            <a:extLst>
              <a:ext uri="{FF2B5EF4-FFF2-40B4-BE49-F238E27FC236}">
                <a16:creationId xmlns:a16="http://schemas.microsoft.com/office/drawing/2014/main" id="{F3DE4A96-844B-8BC2-BF6F-33F60D098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0055" y="5413482"/>
            <a:ext cx="3573518" cy="1249254"/>
          </a:xfrm>
          <a:prstGeom prst="rect">
            <a:avLst/>
          </a:prstGeom>
        </p:spPr>
      </p:pic>
    </p:spTree>
    <p:extLst>
      <p:ext uri="{BB962C8B-B14F-4D97-AF65-F5344CB8AC3E}">
        <p14:creationId xmlns:p14="http://schemas.microsoft.com/office/powerpoint/2010/main" val="2504500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4F87-92EF-3293-BDD2-C8DC68FB43C7}"/>
              </a:ext>
            </a:extLst>
          </p:cNvPr>
          <p:cNvSpPr>
            <a:spLocks noGrp="1"/>
          </p:cNvSpPr>
          <p:nvPr>
            <p:ph type="title"/>
          </p:nvPr>
        </p:nvSpPr>
        <p:spPr>
          <a:xfrm>
            <a:off x="871108" y="541352"/>
            <a:ext cx="10449784" cy="5556574"/>
          </a:xfrm>
        </p:spPr>
        <p:txBody>
          <a:bodyPr>
            <a:normAutofit fontScale="90000"/>
          </a:bodyPr>
          <a:lstStyle/>
          <a:p>
            <a:pPr eaLnBrk="0" fontAlgn="base" hangingPunct="0">
              <a:spcAft>
                <a:spcPct val="0"/>
              </a:spcAft>
            </a:pPr>
            <a:r>
              <a:rPr lang="en-GB" sz="1600" b="1">
                <a:latin typeface="+mn-lt"/>
              </a:rPr>
              <a:t> How Limited Digital Skills Affect Teamwork</a:t>
            </a:r>
            <a:br>
              <a:rPr lang="en-GB" sz="1600" b="1">
                <a:latin typeface="+mn-lt"/>
              </a:rPr>
            </a:br>
            <a:br>
              <a:rPr lang="en-GB" sz="1600" b="1">
                <a:latin typeface="+mn-lt"/>
              </a:rPr>
            </a:br>
            <a:r>
              <a:rPr lang="en-GB" sz="1600">
                <a:latin typeface="+mn-lt"/>
              </a:rPr>
              <a:t>When some team members lack digital confidence, it creates a </a:t>
            </a:r>
            <a:r>
              <a:rPr lang="en-GB" sz="1600" b="1">
                <a:latin typeface="+mn-lt"/>
              </a:rPr>
              <a:t>disconnect</a:t>
            </a:r>
            <a:r>
              <a:rPr lang="en-GB" sz="1600">
                <a:latin typeface="+mn-lt"/>
              </a:rPr>
              <a:t> between staff — especially when using shared tools like Microsoft Teams, Outlook calendars, or shared documents.</a:t>
            </a:r>
            <a:br>
              <a:rPr lang="en-GB" sz="1600">
                <a:latin typeface="+mn-lt"/>
              </a:rPr>
            </a:br>
            <a:r>
              <a:rPr lang="en-GB" sz="1600">
                <a:latin typeface="+mn-lt"/>
              </a:rPr>
              <a:t>This often leads to </a:t>
            </a:r>
            <a:r>
              <a:rPr lang="en-GB" sz="1600" b="1">
                <a:latin typeface="+mn-lt"/>
              </a:rPr>
              <a:t>duplication of work</a:t>
            </a:r>
            <a:r>
              <a:rPr lang="en-GB" sz="1600">
                <a:latin typeface="+mn-lt"/>
              </a:rPr>
              <a:t>, </a:t>
            </a:r>
            <a:r>
              <a:rPr lang="en-GB" sz="1600" b="1">
                <a:latin typeface="+mn-lt"/>
              </a:rPr>
              <a:t>missed tasks</a:t>
            </a:r>
            <a:r>
              <a:rPr lang="en-GB" sz="1600">
                <a:latin typeface="+mn-lt"/>
              </a:rPr>
              <a:t>, and </a:t>
            </a:r>
            <a:r>
              <a:rPr lang="en-GB" sz="1600" b="1">
                <a:latin typeface="+mn-lt"/>
              </a:rPr>
              <a:t>reduced collaboration</a:t>
            </a:r>
            <a:r>
              <a:rPr lang="en-GB" sz="1600">
                <a:latin typeface="+mn-lt"/>
              </a:rPr>
              <a:t>, as not everyone is working from the same up-to-date information.</a:t>
            </a:r>
            <a:br>
              <a:rPr lang="en-GB" sz="1600">
                <a:latin typeface="+mn-lt"/>
              </a:rPr>
            </a:br>
            <a:r>
              <a:rPr lang="en-GB" sz="1600">
                <a:latin typeface="+mn-lt"/>
              </a:rPr>
              <a:t>Team frustration can grow when digitally confident staff feel slowed down, while others may feel left behind or excluded.</a:t>
            </a:r>
            <a:br>
              <a:rPr lang="en-GB" sz="1600">
                <a:latin typeface="+mn-lt"/>
              </a:rPr>
            </a:br>
            <a:br>
              <a:rPr lang="en-GB" sz="1600">
                <a:latin typeface="+mn-lt"/>
              </a:rPr>
            </a:br>
            <a:r>
              <a:rPr lang="en-GB" sz="1600">
                <a:latin typeface="+mn-lt"/>
              </a:rPr>
              <a:t>"Without digital inclusion, teamwork and communication within care teams can suffer (NHS England, 2023)."</a:t>
            </a:r>
            <a:br>
              <a:rPr lang="en-GB" sz="1600">
                <a:latin typeface="+mn-lt"/>
              </a:rPr>
            </a:br>
            <a:br>
              <a:rPr lang="en-GB" sz="1600">
                <a:latin typeface="+mn-lt"/>
              </a:rPr>
            </a:br>
            <a:br>
              <a:rPr lang="en-GB" sz="1600">
                <a:latin typeface="+mn-lt"/>
              </a:rPr>
            </a:br>
            <a:r>
              <a:rPr kumimoji="0" lang="en-US" altLang="en-US" sz="1600" b="0" i="0" u="none" strike="noStrike" cap="none" normalizeH="0" baseline="0">
                <a:ln>
                  <a:noFill/>
                </a:ln>
                <a:solidFill>
                  <a:schemeClr val="tx1"/>
                </a:solidFill>
                <a:effectLst/>
                <a:latin typeface="+mn-lt"/>
              </a:rPr>
              <a:t>A lack of digital skills also reduces opportunities for </a:t>
            </a:r>
            <a:r>
              <a:rPr kumimoji="0" lang="en-US" altLang="en-US" sz="1600" b="1" i="0" u="none" strike="noStrike" cap="none" normalizeH="0" baseline="0">
                <a:ln>
                  <a:noFill/>
                </a:ln>
                <a:solidFill>
                  <a:schemeClr val="tx1"/>
                </a:solidFill>
                <a:effectLst/>
                <a:latin typeface="+mn-lt"/>
              </a:rPr>
              <a:t>remote collaboration</a:t>
            </a:r>
            <a:r>
              <a:rPr kumimoji="0" lang="en-US" altLang="en-US" sz="1600" b="0" i="0" u="none" strike="noStrike" cap="none" normalizeH="0" baseline="0">
                <a:ln>
                  <a:noFill/>
                </a:ln>
                <a:solidFill>
                  <a:schemeClr val="tx1"/>
                </a:solidFill>
                <a:effectLst/>
                <a:latin typeface="+mn-lt"/>
              </a:rPr>
              <a:t>, such as attending virtual meetings or reviewing shared care plans.</a:t>
            </a:r>
            <a:br>
              <a:rPr kumimoji="0" lang="en-US" altLang="en-US" sz="1600" b="0" i="0" u="none" strike="noStrike" cap="none" normalizeH="0" baseline="0">
                <a:ln>
                  <a:noFill/>
                </a:ln>
                <a:solidFill>
                  <a:schemeClr val="tx1"/>
                </a:solidFill>
                <a:effectLst/>
                <a:latin typeface="+mn-lt"/>
              </a:rPr>
            </a:br>
            <a:r>
              <a:rPr kumimoji="0" lang="en-US" altLang="en-US" sz="1600" b="0" i="0" u="none" strike="noStrike" cap="none" normalizeH="0" baseline="0">
                <a:ln>
                  <a:noFill/>
                </a:ln>
                <a:solidFill>
                  <a:schemeClr val="tx1"/>
                </a:solidFill>
                <a:effectLst/>
                <a:latin typeface="+mn-lt"/>
              </a:rPr>
              <a:t>The </a:t>
            </a:r>
            <a:r>
              <a:rPr kumimoji="0" lang="en-US" altLang="en-US" sz="1600" b="1" i="0" u="none" strike="noStrike" cap="none" normalizeH="0" baseline="0">
                <a:ln>
                  <a:noFill/>
                </a:ln>
                <a:solidFill>
                  <a:schemeClr val="tx1"/>
                </a:solidFill>
                <a:effectLst/>
                <a:latin typeface="+mn-lt"/>
              </a:rPr>
              <a:t>NHS England Inclusive Digital Healthcare Framework</a:t>
            </a:r>
            <a:r>
              <a:rPr kumimoji="0" lang="en-US" altLang="en-US" sz="1600" b="0" i="0" u="none" strike="noStrike" cap="none" normalizeH="0" baseline="0">
                <a:ln>
                  <a:noFill/>
                </a:ln>
                <a:solidFill>
                  <a:schemeClr val="tx1"/>
                </a:solidFill>
                <a:effectLst/>
                <a:latin typeface="+mn-lt"/>
              </a:rPr>
              <a:t> highlights the need for improving staff digital inclusion to support better teamworking and reduce digital exclusion in frontline services (NHS England, 2023).</a:t>
            </a:r>
            <a:br>
              <a:rPr kumimoji="0" lang="en-US" altLang="en-US" sz="1600" b="0" i="0" u="none" strike="noStrike" cap="none" normalizeH="0" baseline="0">
                <a:ln>
                  <a:noFill/>
                </a:ln>
                <a:solidFill>
                  <a:schemeClr val="tx1"/>
                </a:solidFill>
                <a:effectLst/>
                <a:latin typeface="+mn-lt"/>
              </a:rPr>
            </a:br>
            <a:br>
              <a:rPr kumimoji="0" lang="en-US" altLang="en-US" sz="1600" b="0" i="0" u="none" strike="noStrike" cap="none" normalizeH="0" baseline="0">
                <a:ln>
                  <a:noFill/>
                </a:ln>
                <a:solidFill>
                  <a:schemeClr val="tx1"/>
                </a:solidFill>
                <a:effectLst/>
                <a:latin typeface="+mn-lt"/>
              </a:rPr>
            </a:br>
            <a:r>
              <a:rPr lang="en-GB" sz="1600" b="1">
                <a:cs typeface="Arial"/>
              </a:rPr>
              <a:t>NHS Digital</a:t>
            </a:r>
            <a:r>
              <a:rPr lang="en-GB" sz="1600">
                <a:cs typeface="Arial"/>
              </a:rPr>
              <a:t> (2021) Improving flows of health information to care homes – LLR Digital Care Homes project. (Online) Available at: </a:t>
            </a:r>
            <a:r>
              <a:rPr lang="en-GB" sz="1600">
                <a:cs typeface="Arial"/>
                <a:hlinkClick r:id="rId2"/>
              </a:rPr>
              <a:t>https://digital.nhs.uk/services/social-care-programme/demonstrators-programme-2019-21-case-studies/improving-flows-of-health-information-to-care-homes</a:t>
            </a:r>
            <a:r>
              <a:rPr lang="en-GB" sz="1600">
                <a:cs typeface="Arial"/>
              </a:rPr>
              <a:t> (Accessed 30 Sept. 2025).</a:t>
            </a:r>
            <a:br>
              <a:rPr lang="en-GB" sz="1600">
                <a:cs typeface="Arial" panose="020B0604020202020204" pitchFamily="34" charset="0"/>
              </a:rPr>
            </a:br>
            <a:br>
              <a:rPr lang="en-US" altLang="en-US" sz="4400" b="0" i="0" u="none" strike="noStrike" cap="none" normalizeH="0" baseline="0">
                <a:ln>
                  <a:noFill/>
                </a:ln>
                <a:effectLst/>
                <a:latin typeface="Arial" panose="020B0604020202020204" pitchFamily="34" charset="0"/>
              </a:rPr>
            </a:br>
            <a:r>
              <a:rPr lang="en-GB" sz="1600">
                <a:cs typeface="Arial"/>
              </a:rPr>
              <a:t>R.W</a:t>
            </a:r>
            <a:br>
              <a:rPr lang="en-GB"/>
            </a:br>
            <a:endParaRPr lang="en-GB"/>
          </a:p>
        </p:txBody>
      </p:sp>
      <p:sp>
        <p:nvSpPr>
          <p:cNvPr id="3" name="Content Placeholder 2">
            <a:extLst>
              <a:ext uri="{FF2B5EF4-FFF2-40B4-BE49-F238E27FC236}">
                <a16:creationId xmlns:a16="http://schemas.microsoft.com/office/drawing/2014/main" id="{009BC299-FEC5-40E8-D2C0-0F6217AD74EC}"/>
              </a:ext>
            </a:extLst>
          </p:cNvPr>
          <p:cNvSpPr>
            <a:spLocks noGrp="1"/>
          </p:cNvSpPr>
          <p:nvPr>
            <p:ph idx="1"/>
          </p:nvPr>
        </p:nvSpPr>
        <p:spPr>
          <a:xfrm>
            <a:off x="521208" y="3132084"/>
            <a:ext cx="11071702" cy="3213852"/>
          </a:xfrm>
        </p:spPr>
        <p:txBody>
          <a:bodyPr/>
          <a:lstStyle/>
          <a:p>
            <a:endParaRPr lang="en-GB"/>
          </a:p>
          <a:p>
            <a:endParaRPr lang="en-GB"/>
          </a:p>
          <a:p>
            <a:endParaRPr lang="en-GB"/>
          </a:p>
        </p:txBody>
      </p:sp>
    </p:spTree>
    <p:extLst>
      <p:ext uri="{BB962C8B-B14F-4D97-AF65-F5344CB8AC3E}">
        <p14:creationId xmlns:p14="http://schemas.microsoft.com/office/powerpoint/2010/main" val="295876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F1B942-9A7D-EB67-98D2-0AEC164E8FEE}"/>
              </a:ext>
            </a:extLst>
          </p:cNvPr>
          <p:cNvSpPr>
            <a:spLocks noGrp="1"/>
          </p:cNvSpPr>
          <p:nvPr>
            <p:ph idx="1"/>
          </p:nvPr>
        </p:nvSpPr>
        <p:spPr>
          <a:xfrm>
            <a:off x="521208" y="292268"/>
            <a:ext cx="9994392" cy="6451734"/>
          </a:xfrm>
        </p:spPr>
        <p:txBody>
          <a:bodyPr vert="horz" lIns="91440" tIns="45720" rIns="91440" bIns="45720" rtlCol="0" anchor="t">
            <a:normAutofit fontScale="92500" lnSpcReduction="20000"/>
          </a:bodyPr>
          <a:lstStyle/>
          <a:p>
            <a:pPr marL="0" indent="0">
              <a:lnSpc>
                <a:spcPct val="107000"/>
              </a:lnSpc>
              <a:spcAft>
                <a:spcPts val="800"/>
              </a:spcAft>
              <a:buNone/>
            </a:pPr>
            <a:r>
              <a:rPr lang="en-GB" sz="1200" b="1" kern="100">
                <a:effectLst/>
                <a:latin typeface="Bierstadt"/>
                <a:ea typeface="Aptos" panose="020B0004020202020204" pitchFamily="34" charset="0"/>
                <a:cs typeface="Times New Roman"/>
              </a:rPr>
              <a:t> Summary of Key Issues</a:t>
            </a:r>
            <a:endParaRPr lang="en-GB" sz="1200" kern="100">
              <a:effectLst/>
              <a:latin typeface="Bierstadt"/>
              <a:ea typeface="Aptos" panose="020B0004020202020204" pitchFamily="34" charset="0"/>
              <a:cs typeface="Times New Roman"/>
            </a:endParaRPr>
          </a:p>
          <a:p>
            <a:pPr marL="0" indent="0">
              <a:lnSpc>
                <a:spcPct val="107000"/>
              </a:lnSpc>
              <a:spcAft>
                <a:spcPts val="800"/>
              </a:spcAft>
              <a:buNone/>
            </a:pPr>
            <a:r>
              <a:rPr lang="en-GB" sz="1200" b="1" kern="100">
                <a:effectLst/>
                <a:latin typeface="Bierstadt" panose="020B0004020202020204" pitchFamily="34" charset="0"/>
                <a:ea typeface="Aptos" panose="020B0004020202020204" pitchFamily="34" charset="0"/>
                <a:cs typeface="Times New Roman" panose="02020603050405020304" pitchFamily="18" charset="0"/>
              </a:rPr>
              <a:t> Limited digital skills among staff can impact:</a:t>
            </a:r>
            <a:endParaRPr lang="en-GB" sz="1200" kern="100">
              <a:latin typeface="Bierstadt"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b="1" kern="100">
                <a:effectLst/>
                <a:latin typeface="Bierstadt" panose="020B0004020202020204" pitchFamily="34" charset="0"/>
                <a:ea typeface="Aptos" panose="020B0004020202020204" pitchFamily="34" charset="0"/>
                <a:cs typeface="Times New Roman" panose="02020603050405020304" pitchFamily="18" charset="0"/>
              </a:rPr>
              <a:t> Care Delivery</a:t>
            </a:r>
            <a:endParaRPr lang="en-GB" sz="1200" kern="100">
              <a:effectLst/>
              <a:latin typeface="Bierstadt" panose="020B0004020202020204" pitchFamily="34" charset="0"/>
              <a:ea typeface="Aptos" panose="020B000402020202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Delays in accessing or updating care records</a:t>
            </a: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Greater risk of mistakes and inconsistent care</a:t>
            </a: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Continued reliance on inefficient paper-based systems</a:t>
            </a:r>
          </a:p>
          <a:p>
            <a:pPr marL="0" indent="0">
              <a:lnSpc>
                <a:spcPct val="107000"/>
              </a:lnSpc>
              <a:spcAft>
                <a:spcPts val="800"/>
              </a:spcAft>
              <a:buNone/>
            </a:pPr>
            <a:r>
              <a:rPr lang="en-GB" sz="1200" b="1" kern="100">
                <a:effectLst/>
                <a:latin typeface="Bierstadt" panose="020B0004020202020204" pitchFamily="34" charset="0"/>
                <a:ea typeface="Aptos" panose="020B0004020202020204" pitchFamily="34" charset="0"/>
                <a:cs typeface="Times New Roman" panose="02020603050405020304" pitchFamily="18" charset="0"/>
              </a:rPr>
              <a:t> Communication</a:t>
            </a:r>
            <a:endParaRPr lang="en-GB" sz="1200" kern="100">
              <a:effectLst/>
              <a:latin typeface="Bierstadt" panose="020B0004020202020204" pitchFamily="34" charset="0"/>
              <a:ea typeface="Aptos" panose="020B000402020202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Missed or delayed updates</a:t>
            </a: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Poor coordination between staff roles and shifts</a:t>
            </a: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Reliance on verbal handovers or written notes</a:t>
            </a:r>
          </a:p>
          <a:p>
            <a:pPr marL="0" indent="0">
              <a:lnSpc>
                <a:spcPct val="107000"/>
              </a:lnSpc>
              <a:spcAft>
                <a:spcPts val="800"/>
              </a:spcAft>
              <a:buNone/>
            </a:pPr>
            <a:r>
              <a:rPr lang="en-GB" sz="1200" b="1" kern="100">
                <a:effectLst/>
                <a:latin typeface="Bierstadt" panose="020B0004020202020204" pitchFamily="34" charset="0"/>
                <a:ea typeface="Aptos" panose="020B0004020202020204" pitchFamily="34" charset="0"/>
                <a:cs typeface="Times New Roman" panose="02020603050405020304" pitchFamily="18" charset="0"/>
              </a:rPr>
              <a:t> Teamwork</a:t>
            </a:r>
            <a:endParaRPr lang="en-GB" sz="1200" kern="100">
              <a:effectLst/>
              <a:latin typeface="Bierstadt" panose="020B0004020202020204" pitchFamily="34" charset="0"/>
              <a:ea typeface="Aptos" panose="020B000402020202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Reduced collaboration on shared digital tools</a:t>
            </a: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Frustration or exclusion within teams</a:t>
            </a: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Missed opportunities for innovation and efficiency</a:t>
            </a:r>
          </a:p>
          <a:p>
            <a:pPr marL="0" indent="0">
              <a:lnSpc>
                <a:spcPct val="107000"/>
              </a:lnSpc>
              <a:spcAft>
                <a:spcPts val="800"/>
              </a:spcAft>
              <a:buSzPts val="1000"/>
              <a:buNone/>
              <a:tabLst>
                <a:tab pos="457200" algn="l"/>
              </a:tabLst>
            </a:pPr>
            <a:r>
              <a:rPr lang="en-GB" sz="1200" b="1" kern="100">
                <a:effectLst/>
                <a:latin typeface="Bierstadt" panose="020B0004020202020204" pitchFamily="34" charset="0"/>
                <a:ea typeface="Aptos" panose="020B0004020202020204" pitchFamily="34" charset="0"/>
                <a:cs typeface="Times New Roman" panose="02020603050405020304" pitchFamily="18" charset="0"/>
              </a:rPr>
              <a:t> Overall Impact</a:t>
            </a:r>
            <a:endParaRPr lang="en-GB" sz="1200" kern="100">
              <a:effectLst/>
              <a:latin typeface="Bierstadt" panose="020B0004020202020204" pitchFamily="34" charset="0"/>
              <a:ea typeface="Aptos" panose="020B000402020202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1200" kern="100">
                <a:effectLst/>
                <a:latin typeface="Bierstadt" panose="020B0004020202020204" pitchFamily="34" charset="0"/>
                <a:ea typeface="Aptos" panose="020B0004020202020204" pitchFamily="34" charset="0"/>
                <a:cs typeface="Times New Roman" panose="02020603050405020304" pitchFamily="18" charset="0"/>
              </a:rPr>
              <a:t>A lack of digital confidence slows down workflows, weakens communication, and can compromise the quality of care.</a:t>
            </a:r>
          </a:p>
          <a:p>
            <a:pPr marL="0" indent="0">
              <a:lnSpc>
                <a:spcPct val="107000"/>
              </a:lnSpc>
              <a:spcAft>
                <a:spcPts val="800"/>
              </a:spcAft>
              <a:buSzPts val="1000"/>
              <a:buNone/>
            </a:pPr>
            <a:r>
              <a:rPr lang="en-GB" sz="1200" kern="100">
                <a:latin typeface="Bierstadt"/>
                <a:ea typeface="Aptos" panose="020B0004020202020204" pitchFamily="34" charset="0"/>
                <a:cs typeface="Times New Roman"/>
              </a:rPr>
              <a:t>R.W</a:t>
            </a:r>
            <a:endParaRPr lang="en-GB" sz="1200" kern="100">
              <a:effectLst/>
              <a:latin typeface="Bierstadt"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200" kern="100">
              <a:latin typeface="Bierstadt" panose="020B000402020202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549784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745C09-E79F-7E65-E756-338BC6E26224}"/>
              </a:ext>
            </a:extLst>
          </p:cNvPr>
          <p:cNvSpPr>
            <a:spLocks noGrp="1"/>
          </p:cNvSpPr>
          <p:nvPr>
            <p:ph idx="1"/>
          </p:nvPr>
        </p:nvSpPr>
        <p:spPr/>
        <p:txBody>
          <a:bodyPr vert="horz" lIns="91440" tIns="45720" rIns="91440" bIns="45720" rtlCol="0" anchor="t">
            <a:normAutofit/>
          </a:bodyPr>
          <a:lstStyle/>
          <a:p>
            <a:pPr marL="0" indent="0">
              <a:buNone/>
            </a:pPr>
            <a:r>
              <a:rPr lang="en-GB" sz="1800" b="1">
                <a:cs typeface="Arial"/>
              </a:rPr>
              <a:t>  NHS Digital</a:t>
            </a:r>
            <a:r>
              <a:rPr lang="en-GB" sz="1800">
                <a:cs typeface="Arial"/>
              </a:rPr>
              <a:t> (2021) Improving flows of health information to care homes – LLR Digital Care Homes project. (Online) Available at: </a:t>
            </a:r>
            <a:r>
              <a:rPr lang="en-GB" sz="1800">
                <a:cs typeface="Arial"/>
                <a:hlinkClick r:id="rId2"/>
              </a:rPr>
              <a:t>https://digital.nhs.uk/services/social-care-programme/demonstrators-programme-2019-21-case-studies/improving-flows-of-health-information-to-care-homes</a:t>
            </a:r>
            <a:r>
              <a:rPr lang="en-GB" sz="1800">
                <a:cs typeface="Arial"/>
              </a:rPr>
              <a:t> (Accessed 30 Sept. 2025).</a:t>
            </a:r>
            <a:endParaRPr lang="en-US"/>
          </a:p>
          <a:p>
            <a:endParaRPr lang="en-GB">
              <a:cs typeface="Arial" panose="020B0604020202020204" pitchFamily="34" charset="0"/>
            </a:endParaRPr>
          </a:p>
          <a:p>
            <a:pPr marL="0" indent="0">
              <a:buNone/>
            </a:pPr>
            <a:r>
              <a:rPr lang="en-GB" sz="1800">
                <a:cs typeface="Arial" panose="020B0604020202020204" pitchFamily="34" charset="0"/>
              </a:rPr>
              <a:t>Slide 5 -</a:t>
            </a:r>
            <a:r>
              <a:rPr lang="en-GB" sz="1800" b="1">
                <a:cs typeface="Arial" panose="020B0604020202020204" pitchFamily="34" charset="0"/>
              </a:rPr>
              <a:t>NHS Digital</a:t>
            </a:r>
            <a:r>
              <a:rPr lang="en-GB" sz="1800">
                <a:cs typeface="Arial" panose="020B0604020202020204" pitchFamily="34" charset="0"/>
              </a:rPr>
              <a:t> (2021) Improving flows of health information to care homes – LLR Digital Care Homes project. (Online) Available at: </a:t>
            </a:r>
            <a:r>
              <a:rPr lang="en-GB" sz="1800">
                <a:cs typeface="Arial" panose="020B0604020202020204" pitchFamily="34" charset="0"/>
                <a:hlinkClick r:id="rId2"/>
              </a:rPr>
              <a:t>https://digital.nhs.uk/services/social-care-programme/demonstrators-programme-2019-21-case-studies/improving-flows-of-health-information-to-care-homes</a:t>
            </a:r>
            <a:r>
              <a:rPr lang="en-GB" sz="1800">
                <a:cs typeface="Arial" panose="020B0604020202020204" pitchFamily="34" charset="0"/>
              </a:rPr>
              <a:t> (Accessed 30 Sept. 2025).</a:t>
            </a:r>
          </a:p>
          <a:p>
            <a:endParaRPr lang="en-GB" sz="1800">
              <a:cs typeface="Arial" panose="020B0604020202020204" pitchFamily="34" charset="0"/>
            </a:endParaRPr>
          </a:p>
          <a:p>
            <a:endParaRPr lang="en-GB"/>
          </a:p>
        </p:txBody>
      </p:sp>
    </p:spTree>
    <p:extLst>
      <p:ext uri="{BB962C8B-B14F-4D97-AF65-F5344CB8AC3E}">
        <p14:creationId xmlns:p14="http://schemas.microsoft.com/office/powerpoint/2010/main" val="2340049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35F-5EED-60E4-A950-4439E5A6B674}"/>
              </a:ext>
            </a:extLst>
          </p:cNvPr>
          <p:cNvSpPr>
            <a:spLocks noGrp="1"/>
          </p:cNvSpPr>
          <p:nvPr>
            <p:ph type="title"/>
          </p:nvPr>
        </p:nvSpPr>
        <p:spPr/>
        <p:txBody>
          <a:bodyPr/>
          <a:lstStyle/>
          <a:p>
            <a:r>
              <a:rPr lang="en-US">
                <a:latin typeface="Arial"/>
                <a:cs typeface="Arial"/>
              </a:rPr>
              <a:t>Speaker plan:</a:t>
            </a:r>
          </a:p>
        </p:txBody>
      </p:sp>
      <p:sp>
        <p:nvSpPr>
          <p:cNvPr id="3" name="Content Placeholder 2">
            <a:extLst>
              <a:ext uri="{FF2B5EF4-FFF2-40B4-BE49-F238E27FC236}">
                <a16:creationId xmlns:a16="http://schemas.microsoft.com/office/drawing/2014/main" id="{25D64931-146E-A1F8-0D6B-4B289F8D1835}"/>
              </a:ext>
            </a:extLst>
          </p:cNvPr>
          <p:cNvSpPr>
            <a:spLocks noGrp="1"/>
          </p:cNvSpPr>
          <p:nvPr>
            <p:ph idx="1"/>
          </p:nvPr>
        </p:nvSpPr>
        <p:spPr/>
        <p:txBody>
          <a:bodyPr vert="horz" lIns="91440" tIns="45720" rIns="91440" bIns="45720" rtlCol="0" anchor="t">
            <a:normAutofit/>
          </a:bodyPr>
          <a:lstStyle/>
          <a:p>
            <a:pPr marL="0" indent="0">
              <a:buNone/>
            </a:pPr>
            <a:r>
              <a:rPr lang="en-US" sz="1100" dirty="0">
                <a:latin typeface="Arial"/>
                <a:cs typeface="Arial"/>
              </a:rPr>
              <a:t>Sumaya;</a:t>
            </a:r>
          </a:p>
          <a:p>
            <a:pPr marL="0" indent="0">
              <a:buNone/>
            </a:pPr>
            <a:r>
              <a:rPr lang="en-US" sz="1100" dirty="0">
                <a:latin typeface="Arial"/>
                <a:cs typeface="Arial"/>
              </a:rPr>
              <a:t>Introduction</a:t>
            </a:r>
          </a:p>
          <a:p>
            <a:pPr marL="0" indent="0">
              <a:buNone/>
            </a:pPr>
            <a:r>
              <a:rPr lang="en-US" sz="1100" dirty="0">
                <a:latin typeface="Arial"/>
                <a:cs typeface="Arial"/>
              </a:rPr>
              <a:t>PowerPoint – slides 2-6</a:t>
            </a:r>
          </a:p>
          <a:p>
            <a:pPr marL="0" indent="0">
              <a:buNone/>
            </a:pPr>
            <a:r>
              <a:rPr lang="en-US" sz="1100" dirty="0">
                <a:latin typeface="Arial"/>
                <a:cs typeface="Arial"/>
              </a:rPr>
              <a:t>Xena;</a:t>
            </a:r>
          </a:p>
          <a:p>
            <a:pPr marL="0" indent="0">
              <a:buNone/>
            </a:pPr>
            <a:r>
              <a:rPr lang="en-US" sz="1100" dirty="0">
                <a:latin typeface="Arial"/>
                <a:cs typeface="Arial"/>
              </a:rPr>
              <a:t>Using Outlook in the care home – slides 8-11</a:t>
            </a:r>
          </a:p>
          <a:p>
            <a:pPr marL="0" indent="0">
              <a:buNone/>
            </a:pPr>
            <a:r>
              <a:rPr lang="en-US" sz="1100" dirty="0">
                <a:latin typeface="Arial"/>
                <a:cs typeface="Arial"/>
              </a:rPr>
              <a:t>Rebecca :</a:t>
            </a:r>
            <a:endParaRPr lang="en-US" dirty="0"/>
          </a:p>
          <a:p>
            <a:pPr marL="0" indent="0">
              <a:buNone/>
            </a:pPr>
            <a:r>
              <a:rPr lang="en-US" sz="1100" dirty="0">
                <a:latin typeface="Arial"/>
                <a:cs typeface="Arial"/>
              </a:rPr>
              <a:t>Cover page </a:t>
            </a:r>
          </a:p>
          <a:p>
            <a:pPr marL="0" indent="0">
              <a:buNone/>
            </a:pPr>
            <a:r>
              <a:rPr lang="en-US" sz="1100" dirty="0">
                <a:latin typeface="Arial"/>
                <a:cs typeface="Arial"/>
              </a:rPr>
              <a:t>The impact of digital skills - Slides 13-19 </a:t>
            </a:r>
          </a:p>
          <a:p>
            <a:pPr marL="0" indent="0">
              <a:buNone/>
            </a:pPr>
            <a:endParaRPr lang="en-US" sz="1100">
              <a:latin typeface="Arial"/>
              <a:cs typeface="Arial"/>
            </a:endParaRPr>
          </a:p>
          <a:p>
            <a:pPr marL="0" indent="0">
              <a:buNone/>
            </a:pPr>
            <a:endParaRPr lang="en-US" sz="1100" dirty="0">
              <a:latin typeface="Arial"/>
              <a:cs typeface="Arial"/>
            </a:endParaRPr>
          </a:p>
          <a:p>
            <a:pPr marL="0" indent="0">
              <a:buNone/>
            </a:pPr>
            <a:endParaRPr lang="en-US" sz="1100">
              <a:latin typeface="Arial"/>
              <a:cs typeface="Arial"/>
            </a:endParaRPr>
          </a:p>
          <a:p>
            <a:pPr marL="0" indent="0">
              <a:buNone/>
            </a:pPr>
            <a:endParaRPr lang="en-US" sz="1100" dirty="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p:txBody>
      </p:sp>
      <p:sp>
        <p:nvSpPr>
          <p:cNvPr id="4" name="Date Placeholder 3">
            <a:extLst>
              <a:ext uri="{FF2B5EF4-FFF2-40B4-BE49-F238E27FC236}">
                <a16:creationId xmlns:a16="http://schemas.microsoft.com/office/drawing/2014/main" id="{0DFFC39B-6080-A675-B028-3D386EE3BA6C}"/>
              </a:ext>
            </a:extLst>
          </p:cNvPr>
          <p:cNvSpPr>
            <a:spLocks noGrp="1"/>
          </p:cNvSpPr>
          <p:nvPr>
            <p:ph type="dt" sz="half" idx="10"/>
          </p:nvPr>
        </p:nvSpPr>
        <p:spPr/>
        <p:txBody>
          <a:bodyPr/>
          <a:lstStyle/>
          <a:p>
            <a:fld id="{8EB98BE2-16AB-47C1-A504-97D710622637}" type="datetime1">
              <a:t>10/5/2025</a:t>
            </a:fld>
            <a:endParaRPr lang="en-US"/>
          </a:p>
        </p:txBody>
      </p:sp>
      <p:sp>
        <p:nvSpPr>
          <p:cNvPr id="5" name="Footer Placeholder 4">
            <a:extLst>
              <a:ext uri="{FF2B5EF4-FFF2-40B4-BE49-F238E27FC236}">
                <a16:creationId xmlns:a16="http://schemas.microsoft.com/office/drawing/2014/main" id="{BF32E09B-0753-64CA-E84A-3347536986A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7376F-D69F-5037-5C11-1072F129BE79}"/>
              </a:ext>
            </a:extLst>
          </p:cNvPr>
          <p:cNvSpPr>
            <a:spLocks noGrp="1"/>
          </p:cNvSpPr>
          <p:nvPr>
            <p:ph type="sldNum" sz="quarter" idx="12"/>
          </p:nvPr>
        </p:nvSpPr>
        <p:spPr/>
        <p:txBody>
          <a:bodyPr/>
          <a:lstStyle/>
          <a:p>
            <a:fld id="{5E4DE196-8A13-4FF7-A07E-102851959EAB}" type="slidenum">
              <a:rPr lang="en-US" dirty="0"/>
              <a:t>20</a:t>
            </a:fld>
            <a:endParaRPr lang="en-US"/>
          </a:p>
        </p:txBody>
      </p:sp>
    </p:spTree>
    <p:extLst>
      <p:ext uri="{BB962C8B-B14F-4D97-AF65-F5344CB8AC3E}">
        <p14:creationId xmlns:p14="http://schemas.microsoft.com/office/powerpoint/2010/main" val="3201186418"/>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BohoVogueVTI</vt:lpstr>
      <vt:lpstr>LCHS4007 Assessment 1  Digital Skills &amp; Research Methods   Lecturer: Anika Tashin Armed</vt:lpstr>
      <vt:lpstr>CONTENT Introduction to Sunrise Care Home  Why PowerPoint? Uses of PowerPoint at Sunrise .Benefits of PowerPoint Limitations of PowerPoint .BENEFITS OF USING OUTLOOK LIMITATIONS OF USING OUTLOOK SUPPORT FOR IMPROVEMENT on outlook    </vt:lpstr>
      <vt:lpstr>INTRODUCTION:</vt:lpstr>
      <vt:lpstr>How powerpoint is used at sunrise</vt:lpstr>
      <vt:lpstr> Benefits of PowerPoint</vt:lpstr>
      <vt:lpstr>Limitations of PowerPoint</vt:lpstr>
      <vt:lpstr>References</vt:lpstr>
      <vt:lpstr>                                                                                                                                                                                                                                           </vt:lpstr>
      <vt:lpstr>Limitations of using Outlook</vt:lpstr>
      <vt:lpstr>Support for improvement for Outlook</vt:lpstr>
      <vt:lpstr>                                                                                                                                                                                                                                                 </vt:lpstr>
      <vt:lpstr>checklist for digital safety practices </vt:lpstr>
      <vt:lpstr>The Impact of Limited Digital Skills at Sunrise Residential Care Home</vt:lpstr>
      <vt:lpstr>  </vt:lpstr>
      <vt:lpstr>Care homes with limited digital tools may experience delays in care delivery (NHS Digital, 2021).</vt:lpstr>
      <vt:lpstr>PowerPoint Presentation</vt:lpstr>
      <vt:lpstr> How Limited Digital Skills Affect Teamwork  When some team members lack digital confidence, it creates a disconnect between staff — especially when using shared tools like Microsoft Teams, Outlook calendars, or shared documents. This often leads to duplication of work, missed tasks, and reduced collaboration, as not everyone is working from the same up-to-date information. Team frustration can grow when digitally confident staff feel slowed down, while others may feel left behind or excluded.  "Without digital inclusion, teamwork and communication within care teams can suffer (NHS England, 2023)."   A lack of digital skills also reduces opportunities for remote collaboration, such as attending virtual meetings or reviewing shared care plans. The NHS England Inclusive Digital Healthcare Framework highlights the need for improving staff digital inclusion to support better teamworking and reduce digital exclusion in frontline services (NHS England, 2023).  NHS Digital (2021) Improving flows of health information to care homes – LLR Digital Care Homes project. (Online) Available at: https://digital.nhs.uk/services/social-care-programme/demonstrators-programme-2019-21-case-studies/improving-flows-of-health-information-to-care-homes (Accessed 30 Sept. 2025).  R.W </vt:lpstr>
      <vt:lpstr>PowerPoint Presentation</vt:lpstr>
      <vt:lpstr>PowerPoint Presentation</vt:lpstr>
      <vt:lpstr>Speaker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Assessment 1  digital skills and research methods   Lecturer  Anika Tashin Armed</dc:title>
  <dc:creator/>
  <cp:revision>60</cp:revision>
  <dcterms:created xsi:type="dcterms:W3CDTF">2025-09-18T10:37:15Z</dcterms:created>
  <dcterms:modified xsi:type="dcterms:W3CDTF">2025-10-05T22:52:47Z</dcterms:modified>
</cp:coreProperties>
</file>