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3" r:id="rId7"/>
    <p:sldId id="264" r:id="rId8"/>
    <p:sldId id="265" r:id="rId9"/>
    <p:sldId id="267" r:id="rId10"/>
    <p:sldId id="268" r:id="rId11"/>
    <p:sldId id="269" r:id="rId12"/>
    <p:sldId id="270" r:id="rId13"/>
    <p:sldId id="286" r:id="rId14"/>
    <p:sldId id="271" r:id="rId15"/>
    <p:sldId id="273" r:id="rId16"/>
    <p:sldId id="290" r:id="rId17"/>
    <p:sldId id="291" r:id="rId18"/>
    <p:sldId id="293" r:id="rId19"/>
    <p:sldId id="292" r:id="rId20"/>
    <p:sldId id="296" r:id="rId21"/>
    <p:sldId id="288" r:id="rId22"/>
    <p:sldId id="289" r:id="rId23"/>
    <p:sldId id="287" r:id="rId24"/>
    <p:sldId id="274" r:id="rId25"/>
    <p:sldId id="276" r:id="rId26"/>
    <p:sldId id="277" r:id="rId27"/>
    <p:sldId id="282" r:id="rId28"/>
    <p:sldId id="294" r:id="rId29"/>
    <p:sldId id="283" r:id="rId30"/>
    <p:sldId id="284" r:id="rId31"/>
    <p:sldId id="285" r:id="rId32"/>
    <p:sldId id="280" r:id="rId33"/>
    <p:sldId id="279" r:id="rId34"/>
    <p:sldId id="281" r:id="rId35"/>
    <p:sldId id="272" r:id="rId36"/>
    <p:sldId id="295" r:id="rId37"/>
    <p:sldId id="301" r:id="rId38"/>
  </p:sldIdLst>
  <p:sldSz cx="9144000" cy="6858000" type="screen4x3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82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23AFB-1B43-4832-A8C2-7BFAB00CE9CC}" type="datetimeFigureOut">
              <a:rPr lang="de-DE" smtClean="0"/>
              <a:t>31.01.2017</a:t>
            </a:fld>
            <a:endParaRPr lang="de-DE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4A3653B-07E9-42F5-B145-60B03C923506}" type="slidenum">
              <a:rPr lang="de-DE" smtClean="0"/>
              <a:t>‹#›</a:t>
            </a:fld>
            <a:endParaRPr lang="de-DE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23AFB-1B43-4832-A8C2-7BFAB00CE9CC}" type="datetimeFigureOut">
              <a:rPr lang="de-DE" smtClean="0"/>
              <a:t>31.01.2017</a:t>
            </a:fld>
            <a:endParaRPr lang="de-DE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4A3653B-07E9-42F5-B145-60B03C923506}" type="slidenum">
              <a:rPr lang="de-DE" smtClean="0"/>
              <a:t>‹#›</a:t>
            </a:fld>
            <a:endParaRPr lang="de-DE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23AFB-1B43-4832-A8C2-7BFAB00CE9CC}" type="datetimeFigureOut">
              <a:rPr lang="de-DE" smtClean="0"/>
              <a:t>31.01.2017</a:t>
            </a:fld>
            <a:endParaRPr lang="de-DE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4A3653B-07E9-42F5-B145-60B03C923506}" type="slidenum">
              <a:rPr lang="de-DE" smtClean="0"/>
              <a:t>‹#›</a:t>
            </a:fld>
            <a:endParaRPr lang="de-DE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23AFB-1B43-4832-A8C2-7BFAB00CE9CC}" type="datetimeFigureOut">
              <a:rPr lang="de-DE" smtClean="0"/>
              <a:t>31.01.2017</a:t>
            </a:fld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4A3653B-07E9-42F5-B145-60B03C923506}" type="slidenum">
              <a:rPr lang="de-DE" smtClean="0"/>
              <a:t>‹#›</a:t>
            </a:fld>
            <a:endParaRPr lang="de-DE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23AFB-1B43-4832-A8C2-7BFAB00CE9CC}" type="datetimeFigureOut">
              <a:rPr lang="de-DE" smtClean="0"/>
              <a:t>31.01.2017</a:t>
            </a:fld>
            <a:endParaRPr lang="de-DE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4A3653B-07E9-42F5-B145-60B03C923506}" type="slidenum">
              <a:rPr lang="de-DE" smtClean="0"/>
              <a:t>‹#›</a:t>
            </a:fld>
            <a:endParaRPr lang="de-DE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23AFB-1B43-4832-A8C2-7BFAB00CE9CC}" type="datetimeFigureOut">
              <a:rPr lang="de-DE" smtClean="0"/>
              <a:t>31.01.2017</a:t>
            </a:fld>
            <a:endParaRPr lang="de-DE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4A3653B-07E9-42F5-B145-60B03C923506}" type="slidenum">
              <a:rPr lang="de-DE" smtClean="0"/>
              <a:t>‹#›</a:t>
            </a:fld>
            <a:endParaRPr lang="de-DE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23AFB-1B43-4832-A8C2-7BFAB00CE9CC}" type="datetimeFigureOut">
              <a:rPr lang="de-DE" smtClean="0"/>
              <a:t>31.01.2017</a:t>
            </a:fld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4A3653B-07E9-42F5-B145-60B03C923506}" type="slidenum">
              <a:rPr lang="de-DE" smtClean="0"/>
              <a:t>‹#›</a:t>
            </a:fld>
            <a:endParaRPr lang="de-DE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23AFB-1B43-4832-A8C2-7BFAB00CE9CC}" type="datetimeFigureOut">
              <a:rPr lang="de-DE" smtClean="0"/>
              <a:t>31.01.2017</a:t>
            </a:fld>
            <a:endParaRPr lang="de-DE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4A3653B-07E9-42F5-B145-60B03C923506}" type="slidenum">
              <a:rPr lang="de-DE" smtClean="0"/>
              <a:t>‹#›</a:t>
            </a:fld>
            <a:endParaRPr lang="de-DE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23AFB-1B43-4832-A8C2-7BFAB00CE9CC}" type="datetimeFigureOut">
              <a:rPr lang="de-DE" smtClean="0"/>
              <a:t>31.01.2017</a:t>
            </a:fld>
            <a:endParaRPr lang="de-DE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4A3653B-07E9-42F5-B145-60B03C923506}" type="slidenum">
              <a:rPr lang="de-DE" smtClean="0"/>
              <a:t>‹#›</a:t>
            </a:fld>
            <a:endParaRPr lang="de-DE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de-DE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23AFB-1B43-4832-A8C2-7BFAB00CE9CC}" type="datetimeFigureOut">
              <a:rPr lang="de-DE" smtClean="0"/>
              <a:t>31.01.2017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3653B-07E9-42F5-B145-60B03C923506}" type="slidenum">
              <a:rPr lang="de-DE" smtClean="0"/>
              <a:t>‹#›</a:t>
            </a:fld>
            <a:endParaRPr lang="de-DE"/>
          </a:p>
        </p:txBody>
      </p:sp>
    </p:spTree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023AFB-1B43-4832-A8C2-7BFAB00CE9CC}" type="datetimeFigureOut">
              <a:rPr lang="de-DE" smtClean="0"/>
              <a:t>31.01.2017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A3653B-07E9-42F5-B145-60B03C923506}" type="slidenum">
              <a:rPr lang="de-DE" smtClean="0"/>
              <a:t>‹#›</a:t>
            </a:fld>
            <a:endParaRPr lang="de-DE"/>
          </a:p>
        </p:txBody>
      </p:sp>
    </p:spTree>
  </p:cSld>
  <p:clrMapOvr>
    <a:masterClrMapping/>
  </p:clrMapOvr>
  <p:transition spd="slow">
    <p:randomBar dir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9F023AFB-1B43-4832-A8C2-7BFAB00CE9CC}" type="datetimeFigureOut">
              <a:rPr lang="de-DE" smtClean="0"/>
              <a:t>31.01.2017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04A3653B-07E9-42F5-B145-60B03C923506}" type="slidenum">
              <a:rPr lang="de-DE" smtClean="0"/>
              <a:t>‹#›</a:t>
            </a:fld>
            <a:endParaRPr lang="de-D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>
    <p:randomBar dir="vert"/>
  </p:transition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12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microsoft.com/office/2007/relationships/hdphoto" Target="../media/hdphoto6.wdp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7.wdp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8.wdp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30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G"/><Relationship Id="rId4" Type="http://schemas.microsoft.com/office/2007/relationships/hdphoto" Target="../media/hdphoto8.wdp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openxmlformats.org/officeDocument/2006/relationships/image" Target="../media/image27.png"/><Relationship Id="rId7" Type="http://schemas.openxmlformats.org/officeDocument/2006/relationships/image" Target="../media/image30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.jpeg"/><Relationship Id="rId5" Type="http://schemas.openxmlformats.org/officeDocument/2006/relationships/image" Target="../media/image28.JPG"/><Relationship Id="rId4" Type="http://schemas.microsoft.com/office/2007/relationships/hdphoto" Target="../media/hdphoto8.wdp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5.jpeg"/><Relationship Id="rId4" Type="http://schemas.openxmlformats.org/officeDocument/2006/relationships/image" Target="../media/image34.wmf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072715"/>
            <a:ext cx="3187943" cy="2755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03483"/>
            <a:ext cx="6172200" cy="845597"/>
          </a:xfrm>
        </p:spPr>
        <p:txBody>
          <a:bodyPr>
            <a:normAutofit fontScale="77500" lnSpcReduction="20000"/>
          </a:bodyPr>
          <a:lstStyle/>
          <a:p>
            <a:r>
              <a:rPr lang="de-DE" dirty="0"/>
              <a:t>Ralph Haeussler</a:t>
            </a:r>
          </a:p>
          <a:p>
            <a:r>
              <a:rPr lang="de-DE" dirty="0"/>
              <a:t>CLAH7017</a:t>
            </a:r>
          </a:p>
          <a:p>
            <a:r>
              <a:rPr lang="de-DE" dirty="0"/>
              <a:t>WEEK 1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574" b="90601" l="9882" r="89971">
                        <a14:backgroundMark x1="80678" y1="71279" x2="80678" y2="71279"/>
                        <a14:backgroundMark x1="56490" y1="78677" x2="56490" y2="78677"/>
                        <a14:backgroundMark x1="26991" y1="75544" x2="26991" y2="75544"/>
                        <a14:backgroundMark x1="26991" y1="72150" x2="26991" y2="721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0493" t="10101" r="21607" b="21658"/>
          <a:stretch/>
        </p:blipFill>
        <p:spPr>
          <a:xfrm>
            <a:off x="5148064" y="54804"/>
            <a:ext cx="3995936" cy="680583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/>
              <a:t>Religious Life</a:t>
            </a:r>
            <a:br>
              <a:rPr lang="de-DE" dirty="0"/>
            </a:br>
            <a:r>
              <a:rPr lang="de-DE" dirty="0"/>
              <a:t>in the Roman Empire</a:t>
            </a:r>
          </a:p>
        </p:txBody>
      </p:sp>
    </p:spTree>
    <p:extLst>
      <p:ext uri="{BB962C8B-B14F-4D97-AF65-F5344CB8AC3E}">
        <p14:creationId xmlns:p14="http://schemas.microsoft.com/office/powerpoint/2010/main" val="403919827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Related imag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4072715"/>
            <a:ext cx="3187943" cy="27557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51520" y="260648"/>
            <a:ext cx="7272808" cy="3960440"/>
          </a:xfrm>
        </p:spPr>
        <p:txBody>
          <a:bodyPr>
            <a:normAutofit/>
          </a:bodyPr>
          <a:lstStyle/>
          <a:p>
            <a:pPr lvl="0"/>
            <a:r>
              <a:rPr lang="en-GB" dirty="0">
                <a:effectLst/>
              </a:rPr>
              <a:t>To introduce students to </a:t>
            </a:r>
            <a:r>
              <a:rPr lang="en-GB" b="1" dirty="0">
                <a:effectLst/>
              </a:rPr>
              <a:t>the </a:t>
            </a:r>
            <a:r>
              <a:rPr lang="en-GB" b="1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</a:rPr>
              <a:t>religious practices </a:t>
            </a:r>
            <a:r>
              <a:rPr lang="en-GB" b="1" dirty="0">
                <a:effectLst/>
              </a:rPr>
              <a:t>and </a:t>
            </a:r>
            <a:r>
              <a:rPr lang="en-GB" b="1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</a:rPr>
              <a:t>understandings</a:t>
            </a:r>
            <a:r>
              <a:rPr lang="en-GB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</a:rPr>
              <a:t> </a:t>
            </a:r>
            <a:r>
              <a:rPr lang="en-GB" dirty="0">
                <a:effectLst/>
              </a:rPr>
              <a:t>of the Roman empire, </a:t>
            </a:r>
            <a:br>
              <a:rPr lang="en-GB" dirty="0">
                <a:effectLst/>
              </a:rPr>
            </a:br>
            <a:r>
              <a:rPr lang="en-GB" dirty="0">
                <a:effectLst/>
              </a:rPr>
              <a:t>to explore their </a:t>
            </a:r>
            <a:r>
              <a:rPr lang="en-GB" b="1" dirty="0">
                <a:effectLst/>
              </a:rPr>
              <a:t>diversity</a:t>
            </a:r>
            <a:r>
              <a:rPr lang="en-GB" dirty="0">
                <a:effectLst/>
              </a:rPr>
              <a:t> in both the eastern and western provinces of the empire.</a:t>
            </a:r>
            <a:endParaRPr lang="de-DE" dirty="0">
              <a:effectLst/>
            </a:endParaRPr>
          </a:p>
          <a:p>
            <a:pPr lvl="0"/>
            <a:r>
              <a:rPr lang="en-GB" dirty="0">
                <a:effectLst/>
              </a:rPr>
              <a:t>To explore and </a:t>
            </a:r>
            <a:r>
              <a:rPr lang="en-GB" b="1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</a:rPr>
              <a:t>assess the impact </a:t>
            </a:r>
            <a:r>
              <a:rPr lang="en-GB" dirty="0">
                <a:effectLst/>
              </a:rPr>
              <a:t>of societal change in the Roman empire </a:t>
            </a:r>
            <a:r>
              <a:rPr lang="en-GB" b="1" dirty="0">
                <a:solidFill>
                  <a:schemeClr val="accent1">
                    <a:lumMod val="40000"/>
                    <a:lumOff val="60000"/>
                  </a:schemeClr>
                </a:solidFill>
                <a:effectLst/>
              </a:rPr>
              <a:t>on the religious understandings of the conquered, provincial populations</a:t>
            </a:r>
            <a:r>
              <a:rPr lang="en-GB" dirty="0">
                <a:effectLst/>
              </a:rPr>
              <a:t>.</a:t>
            </a:r>
            <a:r>
              <a:rPr lang="en-GB" b="1" dirty="0">
                <a:effectLst/>
              </a:rPr>
              <a:t> </a:t>
            </a:r>
            <a:br>
              <a:rPr lang="en-GB" b="1" dirty="0">
                <a:effectLst/>
              </a:rPr>
            </a:br>
            <a:r>
              <a:rPr lang="en-GB" dirty="0">
                <a:effectLst/>
              </a:rPr>
              <a:t>How did these cults change between the 2</a:t>
            </a:r>
            <a:r>
              <a:rPr lang="en-GB" baseline="30000" dirty="0">
                <a:effectLst/>
              </a:rPr>
              <a:t>nd</a:t>
            </a:r>
            <a:r>
              <a:rPr lang="en-GB" dirty="0">
                <a:effectLst/>
              </a:rPr>
              <a:t> century B.C. and the 4</a:t>
            </a:r>
            <a:r>
              <a:rPr lang="en-GB" baseline="30000" dirty="0">
                <a:effectLst/>
              </a:rPr>
              <a:t>th</a:t>
            </a:r>
            <a:r>
              <a:rPr lang="en-GB" dirty="0">
                <a:effectLst/>
              </a:rPr>
              <a:t> century A.D.?</a:t>
            </a:r>
          </a:p>
          <a:p>
            <a:pPr lvl="0"/>
            <a:r>
              <a:rPr lang="en-GB" dirty="0">
                <a:effectLst/>
              </a:rPr>
              <a:t>Impact of Roman imperialism, wider social, economic, </a:t>
            </a:r>
            <a:br>
              <a:rPr lang="en-GB" dirty="0">
                <a:effectLst/>
              </a:rPr>
            </a:br>
            <a:r>
              <a:rPr lang="en-GB" dirty="0">
                <a:effectLst/>
              </a:rPr>
              <a:t>cultural developments on local religions/cults</a:t>
            </a:r>
            <a:endParaRPr lang="de-DE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Aims &amp; Objectives</a:t>
            </a:r>
          </a:p>
        </p:txBody>
      </p:sp>
    </p:spTree>
    <p:extLst>
      <p:ext uri="{BB962C8B-B14F-4D97-AF65-F5344CB8AC3E}">
        <p14:creationId xmlns:p14="http://schemas.microsoft.com/office/powerpoint/2010/main" val="833258993"/>
      </p:ext>
    </p:extLst>
  </p:cSld>
  <p:clrMapOvr>
    <a:masterClrMapping/>
  </p:clrMapOvr>
  <p:transition spd="slow">
    <p:randomBar dir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5219"/>
            <a:ext cx="8277037" cy="6748157"/>
          </a:xfrm>
        </p:spPr>
      </p:pic>
      <p:sp>
        <p:nvSpPr>
          <p:cNvPr id="5" name="TextBox 4"/>
          <p:cNvSpPr txBox="1"/>
          <p:nvPr/>
        </p:nvSpPr>
        <p:spPr>
          <a:xfrm>
            <a:off x="3234519" y="2046"/>
            <a:ext cx="3456384" cy="92333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endParaRPr lang="de-DE" dirty="0"/>
          </a:p>
          <a:p>
            <a:endParaRPr lang="de-DE" dirty="0"/>
          </a:p>
          <a:p>
            <a:r>
              <a:rPr lang="de-DE" dirty="0">
                <a:solidFill>
                  <a:srgbClr val="FFFF00"/>
                </a:solidFill>
              </a:rPr>
              <a:t>„Diffusion“ </a:t>
            </a:r>
            <a:r>
              <a:rPr lang="de-DE" dirty="0" err="1">
                <a:solidFill>
                  <a:srgbClr val="FFFF00"/>
                </a:solidFill>
              </a:rPr>
              <a:t>of</a:t>
            </a:r>
            <a:r>
              <a:rPr lang="de-DE" dirty="0">
                <a:solidFill>
                  <a:srgbClr val="FFFF00"/>
                </a:solidFill>
              </a:rPr>
              <a:t> Roman </a:t>
            </a:r>
            <a:r>
              <a:rPr lang="de-DE" dirty="0" err="1">
                <a:solidFill>
                  <a:srgbClr val="FFFF00"/>
                </a:solidFill>
              </a:rPr>
              <a:t>deities</a:t>
            </a:r>
            <a:r>
              <a:rPr lang="de-DE" dirty="0">
                <a:solidFill>
                  <a:srgbClr val="FFFF00"/>
                </a:solidFill>
              </a:rPr>
              <a:t> ?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2749310" y="2688609"/>
            <a:ext cx="1678674" cy="2006221"/>
          </a:xfrm>
          <a:custGeom>
            <a:avLst/>
            <a:gdLst>
              <a:gd name="connsiteX0" fmla="*/ 805217 w 1678674"/>
              <a:gd name="connsiteY0" fmla="*/ 1003110 h 2006221"/>
              <a:gd name="connsiteX1" fmla="*/ 661916 w 1678674"/>
              <a:gd name="connsiteY1" fmla="*/ 873457 h 2006221"/>
              <a:gd name="connsiteX2" fmla="*/ 580029 w 1678674"/>
              <a:gd name="connsiteY2" fmla="*/ 716507 h 2006221"/>
              <a:gd name="connsiteX3" fmla="*/ 580029 w 1678674"/>
              <a:gd name="connsiteY3" fmla="*/ 614149 h 2006221"/>
              <a:gd name="connsiteX4" fmla="*/ 539086 w 1678674"/>
              <a:gd name="connsiteY4" fmla="*/ 532263 h 2006221"/>
              <a:gd name="connsiteX5" fmla="*/ 457200 w 1678674"/>
              <a:gd name="connsiteY5" fmla="*/ 450376 h 2006221"/>
              <a:gd name="connsiteX6" fmla="*/ 368489 w 1678674"/>
              <a:gd name="connsiteY6" fmla="*/ 443552 h 2006221"/>
              <a:gd name="connsiteX7" fmla="*/ 307074 w 1678674"/>
              <a:gd name="connsiteY7" fmla="*/ 511791 h 2006221"/>
              <a:gd name="connsiteX8" fmla="*/ 197892 w 1678674"/>
              <a:gd name="connsiteY8" fmla="*/ 580030 h 2006221"/>
              <a:gd name="connsiteX9" fmla="*/ 122829 w 1678674"/>
              <a:gd name="connsiteY9" fmla="*/ 607325 h 2006221"/>
              <a:gd name="connsiteX10" fmla="*/ 0 w 1678674"/>
              <a:gd name="connsiteY10" fmla="*/ 320722 h 2006221"/>
              <a:gd name="connsiteX11" fmla="*/ 88710 w 1678674"/>
              <a:gd name="connsiteY11" fmla="*/ 116006 h 2006221"/>
              <a:gd name="connsiteX12" fmla="*/ 348017 w 1678674"/>
              <a:gd name="connsiteY12" fmla="*/ 20472 h 2006221"/>
              <a:gd name="connsiteX13" fmla="*/ 696035 w 1678674"/>
              <a:gd name="connsiteY13" fmla="*/ 0 h 2006221"/>
              <a:gd name="connsiteX14" fmla="*/ 928047 w 1678674"/>
              <a:gd name="connsiteY14" fmla="*/ 6824 h 2006221"/>
              <a:gd name="connsiteX15" fmla="*/ 1057701 w 1678674"/>
              <a:gd name="connsiteY15" fmla="*/ 211540 h 2006221"/>
              <a:gd name="connsiteX16" fmla="*/ 1044053 w 1678674"/>
              <a:gd name="connsiteY16" fmla="*/ 286603 h 2006221"/>
              <a:gd name="connsiteX17" fmla="*/ 893928 w 1678674"/>
              <a:gd name="connsiteY17" fmla="*/ 293427 h 2006221"/>
              <a:gd name="connsiteX18" fmla="*/ 839337 w 1678674"/>
              <a:gd name="connsiteY18" fmla="*/ 327546 h 2006221"/>
              <a:gd name="connsiteX19" fmla="*/ 880280 w 1678674"/>
              <a:gd name="connsiteY19" fmla="*/ 491319 h 2006221"/>
              <a:gd name="connsiteX20" fmla="*/ 900752 w 1678674"/>
              <a:gd name="connsiteY20" fmla="*/ 552734 h 2006221"/>
              <a:gd name="connsiteX21" fmla="*/ 934871 w 1678674"/>
              <a:gd name="connsiteY21" fmla="*/ 607325 h 2006221"/>
              <a:gd name="connsiteX22" fmla="*/ 1037229 w 1678674"/>
              <a:gd name="connsiteY22" fmla="*/ 696036 h 2006221"/>
              <a:gd name="connsiteX23" fmla="*/ 1078173 w 1678674"/>
              <a:gd name="connsiteY23" fmla="*/ 880281 h 2006221"/>
              <a:gd name="connsiteX24" fmla="*/ 1214650 w 1678674"/>
              <a:gd name="connsiteY24" fmla="*/ 1016758 h 2006221"/>
              <a:gd name="connsiteX25" fmla="*/ 1378423 w 1678674"/>
              <a:gd name="connsiteY25" fmla="*/ 1023582 h 2006221"/>
              <a:gd name="connsiteX26" fmla="*/ 1323832 w 1678674"/>
              <a:gd name="connsiteY26" fmla="*/ 1112292 h 2006221"/>
              <a:gd name="connsiteX27" fmla="*/ 1542197 w 1678674"/>
              <a:gd name="connsiteY27" fmla="*/ 1187355 h 2006221"/>
              <a:gd name="connsiteX28" fmla="*/ 1651379 w 1678674"/>
              <a:gd name="connsiteY28" fmla="*/ 1289713 h 2006221"/>
              <a:gd name="connsiteX29" fmla="*/ 1678674 w 1678674"/>
              <a:gd name="connsiteY29" fmla="*/ 1433015 h 2006221"/>
              <a:gd name="connsiteX30" fmla="*/ 1678674 w 1678674"/>
              <a:gd name="connsiteY30" fmla="*/ 1433015 h 2006221"/>
              <a:gd name="connsiteX31" fmla="*/ 1569492 w 1678674"/>
              <a:gd name="connsiteY31" fmla="*/ 1317009 h 2006221"/>
              <a:gd name="connsiteX32" fmla="*/ 1542197 w 1678674"/>
              <a:gd name="connsiteY32" fmla="*/ 1289713 h 2006221"/>
              <a:gd name="connsiteX33" fmla="*/ 1487605 w 1678674"/>
              <a:gd name="connsiteY33" fmla="*/ 1289713 h 2006221"/>
              <a:gd name="connsiteX34" fmla="*/ 1433014 w 1678674"/>
              <a:gd name="connsiteY34" fmla="*/ 1330657 h 2006221"/>
              <a:gd name="connsiteX35" fmla="*/ 1433014 w 1678674"/>
              <a:gd name="connsiteY35" fmla="*/ 1405719 h 2006221"/>
              <a:gd name="connsiteX36" fmla="*/ 1392071 w 1678674"/>
              <a:gd name="connsiteY36" fmla="*/ 1426191 h 2006221"/>
              <a:gd name="connsiteX37" fmla="*/ 1501253 w 1678674"/>
              <a:gd name="connsiteY37" fmla="*/ 1514901 h 2006221"/>
              <a:gd name="connsiteX38" fmla="*/ 1480782 w 1678674"/>
              <a:gd name="connsiteY38" fmla="*/ 1576316 h 2006221"/>
              <a:gd name="connsiteX39" fmla="*/ 1398895 w 1678674"/>
              <a:gd name="connsiteY39" fmla="*/ 1596788 h 2006221"/>
              <a:gd name="connsiteX40" fmla="*/ 1371600 w 1678674"/>
              <a:gd name="connsiteY40" fmla="*/ 1665027 h 2006221"/>
              <a:gd name="connsiteX41" fmla="*/ 1337480 w 1678674"/>
              <a:gd name="connsiteY41" fmla="*/ 1740090 h 2006221"/>
              <a:gd name="connsiteX42" fmla="*/ 1248770 w 1678674"/>
              <a:gd name="connsiteY42" fmla="*/ 1828800 h 2006221"/>
              <a:gd name="connsiteX43" fmla="*/ 1187355 w 1678674"/>
              <a:gd name="connsiteY43" fmla="*/ 1815152 h 2006221"/>
              <a:gd name="connsiteX44" fmla="*/ 1187355 w 1678674"/>
              <a:gd name="connsiteY44" fmla="*/ 1958454 h 2006221"/>
              <a:gd name="connsiteX45" fmla="*/ 1146411 w 1678674"/>
              <a:gd name="connsiteY45" fmla="*/ 2006221 h 2006221"/>
              <a:gd name="connsiteX46" fmla="*/ 1084997 w 1678674"/>
              <a:gd name="connsiteY46" fmla="*/ 1972101 h 2006221"/>
              <a:gd name="connsiteX47" fmla="*/ 1023582 w 1678674"/>
              <a:gd name="connsiteY47" fmla="*/ 1903863 h 2006221"/>
              <a:gd name="connsiteX48" fmla="*/ 934871 w 1678674"/>
              <a:gd name="connsiteY48" fmla="*/ 1856095 h 2006221"/>
              <a:gd name="connsiteX49" fmla="*/ 812041 w 1678674"/>
              <a:gd name="connsiteY49" fmla="*/ 1787857 h 2006221"/>
              <a:gd name="connsiteX50" fmla="*/ 791570 w 1678674"/>
              <a:gd name="connsiteY50" fmla="*/ 1740090 h 2006221"/>
              <a:gd name="connsiteX51" fmla="*/ 825689 w 1678674"/>
              <a:gd name="connsiteY51" fmla="*/ 1685498 h 2006221"/>
              <a:gd name="connsiteX52" fmla="*/ 928047 w 1678674"/>
              <a:gd name="connsiteY52" fmla="*/ 1726442 h 2006221"/>
              <a:gd name="connsiteX53" fmla="*/ 1078173 w 1678674"/>
              <a:gd name="connsiteY53" fmla="*/ 1746913 h 2006221"/>
              <a:gd name="connsiteX54" fmla="*/ 1194179 w 1678674"/>
              <a:gd name="connsiteY54" fmla="*/ 1733266 h 2006221"/>
              <a:gd name="connsiteX55" fmla="*/ 1310185 w 1678674"/>
              <a:gd name="connsiteY55" fmla="*/ 1678675 h 2006221"/>
              <a:gd name="connsiteX56" fmla="*/ 1371600 w 1678674"/>
              <a:gd name="connsiteY56" fmla="*/ 1610436 h 2006221"/>
              <a:gd name="connsiteX57" fmla="*/ 1337480 w 1678674"/>
              <a:gd name="connsiteY57" fmla="*/ 1521725 h 2006221"/>
              <a:gd name="connsiteX58" fmla="*/ 1310185 w 1678674"/>
              <a:gd name="connsiteY58" fmla="*/ 1405719 h 2006221"/>
              <a:gd name="connsiteX59" fmla="*/ 1221474 w 1678674"/>
              <a:gd name="connsiteY59" fmla="*/ 1330657 h 2006221"/>
              <a:gd name="connsiteX60" fmla="*/ 1091820 w 1678674"/>
              <a:gd name="connsiteY60" fmla="*/ 1221475 h 2006221"/>
              <a:gd name="connsiteX61" fmla="*/ 989462 w 1678674"/>
              <a:gd name="connsiteY61" fmla="*/ 1119116 h 2006221"/>
              <a:gd name="connsiteX62" fmla="*/ 805217 w 1678674"/>
              <a:gd name="connsiteY62" fmla="*/ 1003110 h 2006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1678674" h="2006221">
                <a:moveTo>
                  <a:pt x="805217" y="1003110"/>
                </a:moveTo>
                <a:lnTo>
                  <a:pt x="661916" y="873457"/>
                </a:lnTo>
                <a:lnTo>
                  <a:pt x="580029" y="716507"/>
                </a:lnTo>
                <a:lnTo>
                  <a:pt x="580029" y="614149"/>
                </a:lnTo>
                <a:lnTo>
                  <a:pt x="539086" y="532263"/>
                </a:lnTo>
                <a:lnTo>
                  <a:pt x="457200" y="450376"/>
                </a:lnTo>
                <a:lnTo>
                  <a:pt x="368489" y="443552"/>
                </a:lnTo>
                <a:lnTo>
                  <a:pt x="307074" y="511791"/>
                </a:lnTo>
                <a:lnTo>
                  <a:pt x="197892" y="580030"/>
                </a:lnTo>
                <a:lnTo>
                  <a:pt x="122829" y="607325"/>
                </a:lnTo>
                <a:lnTo>
                  <a:pt x="0" y="320722"/>
                </a:lnTo>
                <a:lnTo>
                  <a:pt x="88710" y="116006"/>
                </a:lnTo>
                <a:lnTo>
                  <a:pt x="348017" y="20472"/>
                </a:lnTo>
                <a:lnTo>
                  <a:pt x="696035" y="0"/>
                </a:lnTo>
                <a:lnTo>
                  <a:pt x="928047" y="6824"/>
                </a:lnTo>
                <a:lnTo>
                  <a:pt x="1057701" y="211540"/>
                </a:lnTo>
                <a:lnTo>
                  <a:pt x="1044053" y="286603"/>
                </a:lnTo>
                <a:lnTo>
                  <a:pt x="893928" y="293427"/>
                </a:lnTo>
                <a:lnTo>
                  <a:pt x="839337" y="327546"/>
                </a:lnTo>
                <a:lnTo>
                  <a:pt x="880280" y="491319"/>
                </a:lnTo>
                <a:lnTo>
                  <a:pt x="900752" y="552734"/>
                </a:lnTo>
                <a:lnTo>
                  <a:pt x="934871" y="607325"/>
                </a:lnTo>
                <a:lnTo>
                  <a:pt x="1037229" y="696036"/>
                </a:lnTo>
                <a:lnTo>
                  <a:pt x="1078173" y="880281"/>
                </a:lnTo>
                <a:lnTo>
                  <a:pt x="1214650" y="1016758"/>
                </a:lnTo>
                <a:lnTo>
                  <a:pt x="1378423" y="1023582"/>
                </a:lnTo>
                <a:lnTo>
                  <a:pt x="1323832" y="1112292"/>
                </a:lnTo>
                <a:lnTo>
                  <a:pt x="1542197" y="1187355"/>
                </a:lnTo>
                <a:lnTo>
                  <a:pt x="1651379" y="1289713"/>
                </a:lnTo>
                <a:lnTo>
                  <a:pt x="1678674" y="1433015"/>
                </a:lnTo>
                <a:lnTo>
                  <a:pt x="1678674" y="1433015"/>
                </a:lnTo>
                <a:lnTo>
                  <a:pt x="1569492" y="1317009"/>
                </a:lnTo>
                <a:lnTo>
                  <a:pt x="1542197" y="1289713"/>
                </a:lnTo>
                <a:lnTo>
                  <a:pt x="1487605" y="1289713"/>
                </a:lnTo>
                <a:lnTo>
                  <a:pt x="1433014" y="1330657"/>
                </a:lnTo>
                <a:lnTo>
                  <a:pt x="1433014" y="1405719"/>
                </a:lnTo>
                <a:lnTo>
                  <a:pt x="1392071" y="1426191"/>
                </a:lnTo>
                <a:lnTo>
                  <a:pt x="1501253" y="1514901"/>
                </a:lnTo>
                <a:lnTo>
                  <a:pt x="1480782" y="1576316"/>
                </a:lnTo>
                <a:lnTo>
                  <a:pt x="1398895" y="1596788"/>
                </a:lnTo>
                <a:lnTo>
                  <a:pt x="1371600" y="1665027"/>
                </a:lnTo>
                <a:lnTo>
                  <a:pt x="1337480" y="1740090"/>
                </a:lnTo>
                <a:lnTo>
                  <a:pt x="1248770" y="1828800"/>
                </a:lnTo>
                <a:lnTo>
                  <a:pt x="1187355" y="1815152"/>
                </a:lnTo>
                <a:lnTo>
                  <a:pt x="1187355" y="1958454"/>
                </a:lnTo>
                <a:lnTo>
                  <a:pt x="1146411" y="2006221"/>
                </a:lnTo>
                <a:lnTo>
                  <a:pt x="1084997" y="1972101"/>
                </a:lnTo>
                <a:lnTo>
                  <a:pt x="1023582" y="1903863"/>
                </a:lnTo>
                <a:lnTo>
                  <a:pt x="934871" y="1856095"/>
                </a:lnTo>
                <a:lnTo>
                  <a:pt x="812041" y="1787857"/>
                </a:lnTo>
                <a:lnTo>
                  <a:pt x="791570" y="1740090"/>
                </a:lnTo>
                <a:lnTo>
                  <a:pt x="825689" y="1685498"/>
                </a:lnTo>
                <a:lnTo>
                  <a:pt x="928047" y="1726442"/>
                </a:lnTo>
                <a:lnTo>
                  <a:pt x="1078173" y="1746913"/>
                </a:lnTo>
                <a:lnTo>
                  <a:pt x="1194179" y="1733266"/>
                </a:lnTo>
                <a:lnTo>
                  <a:pt x="1310185" y="1678675"/>
                </a:lnTo>
                <a:lnTo>
                  <a:pt x="1371600" y="1610436"/>
                </a:lnTo>
                <a:lnTo>
                  <a:pt x="1337480" y="1521725"/>
                </a:lnTo>
                <a:lnTo>
                  <a:pt x="1310185" y="1405719"/>
                </a:lnTo>
                <a:lnTo>
                  <a:pt x="1221474" y="1330657"/>
                </a:lnTo>
                <a:lnTo>
                  <a:pt x="1091820" y="1221475"/>
                </a:lnTo>
                <a:lnTo>
                  <a:pt x="989462" y="1119116"/>
                </a:lnTo>
                <a:lnTo>
                  <a:pt x="805217" y="100311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Freeform 6"/>
          <p:cNvSpPr/>
          <p:nvPr/>
        </p:nvSpPr>
        <p:spPr>
          <a:xfrm>
            <a:off x="409433" y="1665027"/>
            <a:ext cx="2415654" cy="2586251"/>
          </a:xfrm>
          <a:custGeom>
            <a:avLst/>
            <a:gdLst>
              <a:gd name="connsiteX0" fmla="*/ 2415654 w 2415654"/>
              <a:gd name="connsiteY0" fmla="*/ 1678674 h 2586251"/>
              <a:gd name="connsiteX1" fmla="*/ 2231409 w 2415654"/>
              <a:gd name="connsiteY1" fmla="*/ 1610436 h 2586251"/>
              <a:gd name="connsiteX2" fmla="*/ 2053988 w 2415654"/>
              <a:gd name="connsiteY2" fmla="*/ 1542197 h 2586251"/>
              <a:gd name="connsiteX3" fmla="*/ 1931158 w 2415654"/>
              <a:gd name="connsiteY3" fmla="*/ 1637731 h 2586251"/>
              <a:gd name="connsiteX4" fmla="*/ 1910686 w 2415654"/>
              <a:gd name="connsiteY4" fmla="*/ 1794680 h 2586251"/>
              <a:gd name="connsiteX5" fmla="*/ 1856095 w 2415654"/>
              <a:gd name="connsiteY5" fmla="*/ 1869743 h 2586251"/>
              <a:gd name="connsiteX6" fmla="*/ 1692322 w 2415654"/>
              <a:gd name="connsiteY6" fmla="*/ 1903863 h 2586251"/>
              <a:gd name="connsiteX7" fmla="*/ 1535373 w 2415654"/>
              <a:gd name="connsiteY7" fmla="*/ 1965277 h 2586251"/>
              <a:gd name="connsiteX8" fmla="*/ 1337480 w 2415654"/>
              <a:gd name="connsiteY8" fmla="*/ 2129051 h 2586251"/>
              <a:gd name="connsiteX9" fmla="*/ 1337480 w 2415654"/>
              <a:gd name="connsiteY9" fmla="*/ 2129051 h 2586251"/>
              <a:gd name="connsiteX10" fmla="*/ 1364776 w 2415654"/>
              <a:gd name="connsiteY10" fmla="*/ 2340591 h 2586251"/>
              <a:gd name="connsiteX11" fmla="*/ 1228298 w 2415654"/>
              <a:gd name="connsiteY11" fmla="*/ 2381534 h 2586251"/>
              <a:gd name="connsiteX12" fmla="*/ 1153236 w 2415654"/>
              <a:gd name="connsiteY12" fmla="*/ 2477069 h 2586251"/>
              <a:gd name="connsiteX13" fmla="*/ 1023582 w 2415654"/>
              <a:gd name="connsiteY13" fmla="*/ 2490716 h 2586251"/>
              <a:gd name="connsiteX14" fmla="*/ 975815 w 2415654"/>
              <a:gd name="connsiteY14" fmla="*/ 2586251 h 2586251"/>
              <a:gd name="connsiteX15" fmla="*/ 975815 w 2415654"/>
              <a:gd name="connsiteY15" fmla="*/ 2586251 h 2586251"/>
              <a:gd name="connsiteX16" fmla="*/ 859809 w 2415654"/>
              <a:gd name="connsiteY16" fmla="*/ 2579427 h 2586251"/>
              <a:gd name="connsiteX17" fmla="*/ 757451 w 2415654"/>
              <a:gd name="connsiteY17" fmla="*/ 2531660 h 2586251"/>
              <a:gd name="connsiteX18" fmla="*/ 614149 w 2415654"/>
              <a:gd name="connsiteY18" fmla="*/ 2497540 h 2586251"/>
              <a:gd name="connsiteX19" fmla="*/ 552734 w 2415654"/>
              <a:gd name="connsiteY19" fmla="*/ 2497540 h 2586251"/>
              <a:gd name="connsiteX20" fmla="*/ 491319 w 2415654"/>
              <a:gd name="connsiteY20" fmla="*/ 2538483 h 2586251"/>
              <a:gd name="connsiteX21" fmla="*/ 409433 w 2415654"/>
              <a:gd name="connsiteY21" fmla="*/ 2579427 h 2586251"/>
              <a:gd name="connsiteX22" fmla="*/ 409433 w 2415654"/>
              <a:gd name="connsiteY22" fmla="*/ 2579427 h 2586251"/>
              <a:gd name="connsiteX23" fmla="*/ 327546 w 2415654"/>
              <a:gd name="connsiteY23" fmla="*/ 2531660 h 2586251"/>
              <a:gd name="connsiteX24" fmla="*/ 334370 w 2415654"/>
              <a:gd name="connsiteY24" fmla="*/ 2436125 h 2586251"/>
              <a:gd name="connsiteX25" fmla="*/ 313898 w 2415654"/>
              <a:gd name="connsiteY25" fmla="*/ 2333767 h 2586251"/>
              <a:gd name="connsiteX26" fmla="*/ 170597 w 2415654"/>
              <a:gd name="connsiteY26" fmla="*/ 2265528 h 2586251"/>
              <a:gd name="connsiteX27" fmla="*/ 88710 w 2415654"/>
              <a:gd name="connsiteY27" fmla="*/ 2251880 h 2586251"/>
              <a:gd name="connsiteX28" fmla="*/ 0 w 2415654"/>
              <a:gd name="connsiteY28" fmla="*/ 2224585 h 2586251"/>
              <a:gd name="connsiteX29" fmla="*/ 88710 w 2415654"/>
              <a:gd name="connsiteY29" fmla="*/ 2094931 h 2586251"/>
              <a:gd name="connsiteX30" fmla="*/ 95534 w 2415654"/>
              <a:gd name="connsiteY30" fmla="*/ 1999397 h 2586251"/>
              <a:gd name="connsiteX31" fmla="*/ 95534 w 2415654"/>
              <a:gd name="connsiteY31" fmla="*/ 1999397 h 2586251"/>
              <a:gd name="connsiteX32" fmla="*/ 75063 w 2415654"/>
              <a:gd name="connsiteY32" fmla="*/ 1965277 h 2586251"/>
              <a:gd name="connsiteX33" fmla="*/ 54591 w 2415654"/>
              <a:gd name="connsiteY33" fmla="*/ 1897039 h 2586251"/>
              <a:gd name="connsiteX34" fmla="*/ 27295 w 2415654"/>
              <a:gd name="connsiteY34" fmla="*/ 1890215 h 2586251"/>
              <a:gd name="connsiteX35" fmla="*/ 143301 w 2415654"/>
              <a:gd name="connsiteY35" fmla="*/ 1712794 h 2586251"/>
              <a:gd name="connsiteX36" fmla="*/ 293427 w 2415654"/>
              <a:gd name="connsiteY36" fmla="*/ 1542197 h 2586251"/>
              <a:gd name="connsiteX37" fmla="*/ 286603 w 2415654"/>
              <a:gd name="connsiteY37" fmla="*/ 1357952 h 2586251"/>
              <a:gd name="connsiteX38" fmla="*/ 348018 w 2415654"/>
              <a:gd name="connsiteY38" fmla="*/ 1255594 h 2586251"/>
              <a:gd name="connsiteX39" fmla="*/ 348018 w 2415654"/>
              <a:gd name="connsiteY39" fmla="*/ 1105469 h 2586251"/>
              <a:gd name="connsiteX40" fmla="*/ 423080 w 2415654"/>
              <a:gd name="connsiteY40" fmla="*/ 1078173 h 2586251"/>
              <a:gd name="connsiteX41" fmla="*/ 532263 w 2415654"/>
              <a:gd name="connsiteY41" fmla="*/ 1064525 h 2586251"/>
              <a:gd name="connsiteX42" fmla="*/ 750627 w 2415654"/>
              <a:gd name="connsiteY42" fmla="*/ 1187355 h 2586251"/>
              <a:gd name="connsiteX43" fmla="*/ 866633 w 2415654"/>
              <a:gd name="connsiteY43" fmla="*/ 1255594 h 2586251"/>
              <a:gd name="connsiteX44" fmla="*/ 1023582 w 2415654"/>
              <a:gd name="connsiteY44" fmla="*/ 1310185 h 2586251"/>
              <a:gd name="connsiteX45" fmla="*/ 1139588 w 2415654"/>
              <a:gd name="connsiteY45" fmla="*/ 1337480 h 2586251"/>
              <a:gd name="connsiteX46" fmla="*/ 1241946 w 2415654"/>
              <a:gd name="connsiteY46" fmla="*/ 1385248 h 2586251"/>
              <a:gd name="connsiteX47" fmla="*/ 1351128 w 2415654"/>
              <a:gd name="connsiteY47" fmla="*/ 1385248 h 2586251"/>
              <a:gd name="connsiteX48" fmla="*/ 1412543 w 2415654"/>
              <a:gd name="connsiteY48" fmla="*/ 1276066 h 2586251"/>
              <a:gd name="connsiteX49" fmla="*/ 1514901 w 2415654"/>
              <a:gd name="connsiteY49" fmla="*/ 1050877 h 2586251"/>
              <a:gd name="connsiteX50" fmla="*/ 1542197 w 2415654"/>
              <a:gd name="connsiteY50" fmla="*/ 907576 h 2586251"/>
              <a:gd name="connsiteX51" fmla="*/ 1473958 w 2415654"/>
              <a:gd name="connsiteY51" fmla="*/ 825689 h 2586251"/>
              <a:gd name="connsiteX52" fmla="*/ 1439839 w 2415654"/>
              <a:gd name="connsiteY52" fmla="*/ 743803 h 2586251"/>
              <a:gd name="connsiteX53" fmla="*/ 1467134 w 2415654"/>
              <a:gd name="connsiteY53" fmla="*/ 675564 h 2586251"/>
              <a:gd name="connsiteX54" fmla="*/ 1378424 w 2415654"/>
              <a:gd name="connsiteY54" fmla="*/ 566382 h 2586251"/>
              <a:gd name="connsiteX55" fmla="*/ 1269242 w 2415654"/>
              <a:gd name="connsiteY55" fmla="*/ 484495 h 2586251"/>
              <a:gd name="connsiteX56" fmla="*/ 1194179 w 2415654"/>
              <a:gd name="connsiteY56" fmla="*/ 436728 h 2586251"/>
              <a:gd name="connsiteX57" fmla="*/ 1207827 w 2415654"/>
              <a:gd name="connsiteY57" fmla="*/ 354842 h 2586251"/>
              <a:gd name="connsiteX58" fmla="*/ 1269242 w 2415654"/>
              <a:gd name="connsiteY58" fmla="*/ 327546 h 2586251"/>
              <a:gd name="connsiteX59" fmla="*/ 1385248 w 2415654"/>
              <a:gd name="connsiteY59" fmla="*/ 334370 h 2586251"/>
              <a:gd name="connsiteX60" fmla="*/ 1467134 w 2415654"/>
              <a:gd name="connsiteY60" fmla="*/ 361666 h 2586251"/>
              <a:gd name="connsiteX61" fmla="*/ 1467134 w 2415654"/>
              <a:gd name="connsiteY61" fmla="*/ 361666 h 2586251"/>
              <a:gd name="connsiteX62" fmla="*/ 1678674 w 2415654"/>
              <a:gd name="connsiteY62" fmla="*/ 450376 h 2586251"/>
              <a:gd name="connsiteX63" fmla="*/ 1624083 w 2415654"/>
              <a:gd name="connsiteY63" fmla="*/ 293427 h 2586251"/>
              <a:gd name="connsiteX64" fmla="*/ 1617260 w 2415654"/>
              <a:gd name="connsiteY64" fmla="*/ 245660 h 2586251"/>
              <a:gd name="connsiteX65" fmla="*/ 1617260 w 2415654"/>
              <a:gd name="connsiteY65" fmla="*/ 245660 h 2586251"/>
              <a:gd name="connsiteX66" fmla="*/ 1719618 w 2415654"/>
              <a:gd name="connsiteY66" fmla="*/ 313898 h 2586251"/>
              <a:gd name="connsiteX67" fmla="*/ 1828800 w 2415654"/>
              <a:gd name="connsiteY67" fmla="*/ 348018 h 2586251"/>
              <a:gd name="connsiteX68" fmla="*/ 1999397 w 2415654"/>
              <a:gd name="connsiteY68" fmla="*/ 272955 h 2586251"/>
              <a:gd name="connsiteX69" fmla="*/ 2047164 w 2415654"/>
              <a:gd name="connsiteY69" fmla="*/ 218364 h 2586251"/>
              <a:gd name="connsiteX70" fmla="*/ 2094931 w 2415654"/>
              <a:gd name="connsiteY70" fmla="*/ 122830 h 2586251"/>
              <a:gd name="connsiteX71" fmla="*/ 2292824 w 2415654"/>
              <a:gd name="connsiteY71" fmla="*/ 61415 h 2586251"/>
              <a:gd name="connsiteX72" fmla="*/ 2415654 w 2415654"/>
              <a:gd name="connsiteY72" fmla="*/ 0 h 2586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2415654" h="2586251">
                <a:moveTo>
                  <a:pt x="2415654" y="1678674"/>
                </a:moveTo>
                <a:lnTo>
                  <a:pt x="2231409" y="1610436"/>
                </a:lnTo>
                <a:lnTo>
                  <a:pt x="2053988" y="1542197"/>
                </a:lnTo>
                <a:lnTo>
                  <a:pt x="1931158" y="1637731"/>
                </a:lnTo>
                <a:lnTo>
                  <a:pt x="1910686" y="1794680"/>
                </a:lnTo>
                <a:lnTo>
                  <a:pt x="1856095" y="1869743"/>
                </a:lnTo>
                <a:lnTo>
                  <a:pt x="1692322" y="1903863"/>
                </a:lnTo>
                <a:lnTo>
                  <a:pt x="1535373" y="1965277"/>
                </a:lnTo>
                <a:lnTo>
                  <a:pt x="1337480" y="2129051"/>
                </a:lnTo>
                <a:lnTo>
                  <a:pt x="1337480" y="2129051"/>
                </a:lnTo>
                <a:lnTo>
                  <a:pt x="1364776" y="2340591"/>
                </a:lnTo>
                <a:lnTo>
                  <a:pt x="1228298" y="2381534"/>
                </a:lnTo>
                <a:lnTo>
                  <a:pt x="1153236" y="2477069"/>
                </a:lnTo>
                <a:lnTo>
                  <a:pt x="1023582" y="2490716"/>
                </a:lnTo>
                <a:lnTo>
                  <a:pt x="975815" y="2586251"/>
                </a:lnTo>
                <a:lnTo>
                  <a:pt x="975815" y="2586251"/>
                </a:lnTo>
                <a:lnTo>
                  <a:pt x="859809" y="2579427"/>
                </a:lnTo>
                <a:lnTo>
                  <a:pt x="757451" y="2531660"/>
                </a:lnTo>
                <a:lnTo>
                  <a:pt x="614149" y="2497540"/>
                </a:lnTo>
                <a:lnTo>
                  <a:pt x="552734" y="2497540"/>
                </a:lnTo>
                <a:lnTo>
                  <a:pt x="491319" y="2538483"/>
                </a:lnTo>
                <a:lnTo>
                  <a:pt x="409433" y="2579427"/>
                </a:lnTo>
                <a:lnTo>
                  <a:pt x="409433" y="2579427"/>
                </a:lnTo>
                <a:lnTo>
                  <a:pt x="327546" y="2531660"/>
                </a:lnTo>
                <a:lnTo>
                  <a:pt x="334370" y="2436125"/>
                </a:lnTo>
                <a:lnTo>
                  <a:pt x="313898" y="2333767"/>
                </a:lnTo>
                <a:lnTo>
                  <a:pt x="170597" y="2265528"/>
                </a:lnTo>
                <a:lnTo>
                  <a:pt x="88710" y="2251880"/>
                </a:lnTo>
                <a:lnTo>
                  <a:pt x="0" y="2224585"/>
                </a:lnTo>
                <a:lnTo>
                  <a:pt x="88710" y="2094931"/>
                </a:lnTo>
                <a:lnTo>
                  <a:pt x="95534" y="1999397"/>
                </a:lnTo>
                <a:lnTo>
                  <a:pt x="95534" y="1999397"/>
                </a:lnTo>
                <a:lnTo>
                  <a:pt x="75063" y="1965277"/>
                </a:lnTo>
                <a:lnTo>
                  <a:pt x="54591" y="1897039"/>
                </a:lnTo>
                <a:lnTo>
                  <a:pt x="27295" y="1890215"/>
                </a:lnTo>
                <a:lnTo>
                  <a:pt x="143301" y="1712794"/>
                </a:lnTo>
                <a:lnTo>
                  <a:pt x="293427" y="1542197"/>
                </a:lnTo>
                <a:lnTo>
                  <a:pt x="286603" y="1357952"/>
                </a:lnTo>
                <a:lnTo>
                  <a:pt x="348018" y="1255594"/>
                </a:lnTo>
                <a:lnTo>
                  <a:pt x="348018" y="1105469"/>
                </a:lnTo>
                <a:lnTo>
                  <a:pt x="423080" y="1078173"/>
                </a:lnTo>
                <a:lnTo>
                  <a:pt x="532263" y="1064525"/>
                </a:lnTo>
                <a:lnTo>
                  <a:pt x="750627" y="1187355"/>
                </a:lnTo>
                <a:lnTo>
                  <a:pt x="866633" y="1255594"/>
                </a:lnTo>
                <a:lnTo>
                  <a:pt x="1023582" y="1310185"/>
                </a:lnTo>
                <a:lnTo>
                  <a:pt x="1139588" y="1337480"/>
                </a:lnTo>
                <a:lnTo>
                  <a:pt x="1241946" y="1385248"/>
                </a:lnTo>
                <a:lnTo>
                  <a:pt x="1351128" y="1385248"/>
                </a:lnTo>
                <a:lnTo>
                  <a:pt x="1412543" y="1276066"/>
                </a:lnTo>
                <a:lnTo>
                  <a:pt x="1514901" y="1050877"/>
                </a:lnTo>
                <a:lnTo>
                  <a:pt x="1542197" y="907576"/>
                </a:lnTo>
                <a:lnTo>
                  <a:pt x="1473958" y="825689"/>
                </a:lnTo>
                <a:lnTo>
                  <a:pt x="1439839" y="743803"/>
                </a:lnTo>
                <a:lnTo>
                  <a:pt x="1467134" y="675564"/>
                </a:lnTo>
                <a:lnTo>
                  <a:pt x="1378424" y="566382"/>
                </a:lnTo>
                <a:lnTo>
                  <a:pt x="1269242" y="484495"/>
                </a:lnTo>
                <a:lnTo>
                  <a:pt x="1194179" y="436728"/>
                </a:lnTo>
                <a:lnTo>
                  <a:pt x="1207827" y="354842"/>
                </a:lnTo>
                <a:lnTo>
                  <a:pt x="1269242" y="327546"/>
                </a:lnTo>
                <a:lnTo>
                  <a:pt x="1385248" y="334370"/>
                </a:lnTo>
                <a:lnTo>
                  <a:pt x="1467134" y="361666"/>
                </a:lnTo>
                <a:lnTo>
                  <a:pt x="1467134" y="361666"/>
                </a:lnTo>
                <a:lnTo>
                  <a:pt x="1678674" y="450376"/>
                </a:lnTo>
                <a:lnTo>
                  <a:pt x="1624083" y="293427"/>
                </a:lnTo>
                <a:lnTo>
                  <a:pt x="1617260" y="245660"/>
                </a:lnTo>
                <a:lnTo>
                  <a:pt x="1617260" y="245660"/>
                </a:lnTo>
                <a:lnTo>
                  <a:pt x="1719618" y="313898"/>
                </a:lnTo>
                <a:lnTo>
                  <a:pt x="1828800" y="348018"/>
                </a:lnTo>
                <a:lnTo>
                  <a:pt x="1999397" y="272955"/>
                </a:lnTo>
                <a:lnTo>
                  <a:pt x="2047164" y="218364"/>
                </a:lnTo>
                <a:lnTo>
                  <a:pt x="2094931" y="122830"/>
                </a:lnTo>
                <a:lnTo>
                  <a:pt x="2292824" y="61415"/>
                </a:lnTo>
                <a:lnTo>
                  <a:pt x="2415654" y="0"/>
                </a:lnTo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reeform 7"/>
          <p:cNvSpPr/>
          <p:nvPr/>
        </p:nvSpPr>
        <p:spPr>
          <a:xfrm>
            <a:off x="2831910" y="1599807"/>
            <a:ext cx="3186753" cy="3125337"/>
          </a:xfrm>
          <a:custGeom>
            <a:avLst/>
            <a:gdLst>
              <a:gd name="connsiteX0" fmla="*/ 6824 w 3186753"/>
              <a:gd name="connsiteY0" fmla="*/ 0 h 3125337"/>
              <a:gd name="connsiteX1" fmla="*/ 0 w 3186753"/>
              <a:gd name="connsiteY1" fmla="*/ 313898 h 3125337"/>
              <a:gd name="connsiteX2" fmla="*/ 13648 w 3186753"/>
              <a:gd name="connsiteY2" fmla="*/ 1139588 h 3125337"/>
              <a:gd name="connsiteX3" fmla="*/ 518615 w 3186753"/>
              <a:gd name="connsiteY3" fmla="*/ 1078173 h 3125337"/>
              <a:gd name="connsiteX4" fmla="*/ 859809 w 3186753"/>
              <a:gd name="connsiteY4" fmla="*/ 1057701 h 3125337"/>
              <a:gd name="connsiteX5" fmla="*/ 907577 w 3186753"/>
              <a:gd name="connsiteY5" fmla="*/ 1105468 h 3125337"/>
              <a:gd name="connsiteX6" fmla="*/ 982639 w 3186753"/>
              <a:gd name="connsiteY6" fmla="*/ 1337480 h 3125337"/>
              <a:gd name="connsiteX7" fmla="*/ 1003111 w 3186753"/>
              <a:gd name="connsiteY7" fmla="*/ 1562668 h 3125337"/>
              <a:gd name="connsiteX8" fmla="*/ 1119117 w 3186753"/>
              <a:gd name="connsiteY8" fmla="*/ 1433015 h 3125337"/>
              <a:gd name="connsiteX9" fmla="*/ 1173708 w 3186753"/>
              <a:gd name="connsiteY9" fmla="*/ 1692322 h 3125337"/>
              <a:gd name="connsiteX10" fmla="*/ 1405720 w 3186753"/>
              <a:gd name="connsiteY10" fmla="*/ 1849271 h 3125337"/>
              <a:gd name="connsiteX11" fmla="*/ 1692323 w 3186753"/>
              <a:gd name="connsiteY11" fmla="*/ 2047164 h 3125337"/>
              <a:gd name="connsiteX12" fmla="*/ 1753738 w 3186753"/>
              <a:gd name="connsiteY12" fmla="*/ 2272352 h 3125337"/>
              <a:gd name="connsiteX13" fmla="*/ 1787857 w 3186753"/>
              <a:gd name="connsiteY13" fmla="*/ 2449773 h 3125337"/>
              <a:gd name="connsiteX14" fmla="*/ 1937983 w 3186753"/>
              <a:gd name="connsiteY14" fmla="*/ 2634018 h 3125337"/>
              <a:gd name="connsiteX15" fmla="*/ 2006221 w 3186753"/>
              <a:gd name="connsiteY15" fmla="*/ 2777319 h 3125337"/>
              <a:gd name="connsiteX16" fmla="*/ 2006221 w 3186753"/>
              <a:gd name="connsiteY16" fmla="*/ 2886501 h 3125337"/>
              <a:gd name="connsiteX17" fmla="*/ 2094932 w 3186753"/>
              <a:gd name="connsiteY17" fmla="*/ 2995683 h 3125337"/>
              <a:gd name="connsiteX18" fmla="*/ 2108580 w 3186753"/>
              <a:gd name="connsiteY18" fmla="*/ 3098042 h 3125337"/>
              <a:gd name="connsiteX19" fmla="*/ 2156347 w 3186753"/>
              <a:gd name="connsiteY19" fmla="*/ 3036627 h 3125337"/>
              <a:gd name="connsiteX20" fmla="*/ 2190466 w 3186753"/>
              <a:gd name="connsiteY20" fmla="*/ 3125337 h 3125337"/>
              <a:gd name="connsiteX21" fmla="*/ 2231409 w 3186753"/>
              <a:gd name="connsiteY21" fmla="*/ 3104865 h 3125337"/>
              <a:gd name="connsiteX22" fmla="*/ 2299648 w 3186753"/>
              <a:gd name="connsiteY22" fmla="*/ 3125337 h 3125337"/>
              <a:gd name="connsiteX23" fmla="*/ 2313296 w 3186753"/>
              <a:gd name="connsiteY23" fmla="*/ 3029803 h 3125337"/>
              <a:gd name="connsiteX24" fmla="*/ 2251881 w 3186753"/>
              <a:gd name="connsiteY24" fmla="*/ 2954740 h 3125337"/>
              <a:gd name="connsiteX25" fmla="*/ 2408830 w 3186753"/>
              <a:gd name="connsiteY25" fmla="*/ 2913797 h 3125337"/>
              <a:gd name="connsiteX26" fmla="*/ 2442950 w 3186753"/>
              <a:gd name="connsiteY26" fmla="*/ 2845558 h 3125337"/>
              <a:gd name="connsiteX27" fmla="*/ 2354239 w 3186753"/>
              <a:gd name="connsiteY27" fmla="*/ 2715904 h 3125337"/>
              <a:gd name="connsiteX28" fmla="*/ 2265529 w 3186753"/>
              <a:gd name="connsiteY28" fmla="*/ 2558955 h 3125337"/>
              <a:gd name="connsiteX29" fmla="*/ 2224586 w 3186753"/>
              <a:gd name="connsiteY29" fmla="*/ 2402006 h 3125337"/>
              <a:gd name="connsiteX30" fmla="*/ 2279177 w 3186753"/>
              <a:gd name="connsiteY30" fmla="*/ 2340591 h 3125337"/>
              <a:gd name="connsiteX31" fmla="*/ 2354239 w 3186753"/>
              <a:gd name="connsiteY31" fmla="*/ 2442949 h 3125337"/>
              <a:gd name="connsiteX32" fmla="*/ 2436126 w 3186753"/>
              <a:gd name="connsiteY32" fmla="*/ 2361063 h 3125337"/>
              <a:gd name="connsiteX33" fmla="*/ 2456597 w 3186753"/>
              <a:gd name="connsiteY33" fmla="*/ 2306471 h 3125337"/>
              <a:gd name="connsiteX34" fmla="*/ 2654490 w 3186753"/>
              <a:gd name="connsiteY34" fmla="*/ 2258704 h 3125337"/>
              <a:gd name="connsiteX35" fmla="*/ 2736377 w 3186753"/>
              <a:gd name="connsiteY35" fmla="*/ 2361063 h 3125337"/>
              <a:gd name="connsiteX36" fmla="*/ 2982036 w 3186753"/>
              <a:gd name="connsiteY36" fmla="*/ 2210937 h 3125337"/>
              <a:gd name="connsiteX37" fmla="*/ 3166281 w 3186753"/>
              <a:gd name="connsiteY37" fmla="*/ 2217761 h 3125337"/>
              <a:gd name="connsiteX38" fmla="*/ 3186753 w 3186753"/>
              <a:gd name="connsiteY38" fmla="*/ 2169994 h 3125337"/>
              <a:gd name="connsiteX39" fmla="*/ 3029803 w 3186753"/>
              <a:gd name="connsiteY39" fmla="*/ 2149522 h 3125337"/>
              <a:gd name="connsiteX40" fmla="*/ 2941093 w 3186753"/>
              <a:gd name="connsiteY40" fmla="*/ 2026692 h 3125337"/>
              <a:gd name="connsiteX41" fmla="*/ 2872854 w 3186753"/>
              <a:gd name="connsiteY41" fmla="*/ 1931158 h 3125337"/>
              <a:gd name="connsiteX42" fmla="*/ 3016156 w 3186753"/>
              <a:gd name="connsiteY42" fmla="*/ 1767385 h 3125337"/>
              <a:gd name="connsiteX43" fmla="*/ 3036627 w 3186753"/>
              <a:gd name="connsiteY43" fmla="*/ 1637731 h 3125337"/>
              <a:gd name="connsiteX44" fmla="*/ 3043451 w 3186753"/>
              <a:gd name="connsiteY44" fmla="*/ 1549021 h 3125337"/>
              <a:gd name="connsiteX45" fmla="*/ 2995684 w 3186753"/>
              <a:gd name="connsiteY45" fmla="*/ 1378424 h 3125337"/>
              <a:gd name="connsiteX46" fmla="*/ 2954741 w 3186753"/>
              <a:gd name="connsiteY46" fmla="*/ 1371600 h 3125337"/>
              <a:gd name="connsiteX47" fmla="*/ 2934269 w 3186753"/>
              <a:gd name="connsiteY47" fmla="*/ 1460310 h 3125337"/>
              <a:gd name="connsiteX48" fmla="*/ 2920621 w 3186753"/>
              <a:gd name="connsiteY48" fmla="*/ 1589964 h 3125337"/>
              <a:gd name="connsiteX49" fmla="*/ 2859206 w 3186753"/>
              <a:gd name="connsiteY49" fmla="*/ 1658203 h 3125337"/>
              <a:gd name="connsiteX50" fmla="*/ 2709081 w 3186753"/>
              <a:gd name="connsiteY50" fmla="*/ 1699146 h 3125337"/>
              <a:gd name="connsiteX51" fmla="*/ 2545308 w 3186753"/>
              <a:gd name="connsiteY51" fmla="*/ 1753737 h 3125337"/>
              <a:gd name="connsiteX52" fmla="*/ 2504365 w 3186753"/>
              <a:gd name="connsiteY52" fmla="*/ 1658203 h 3125337"/>
              <a:gd name="connsiteX53" fmla="*/ 2490717 w 3186753"/>
              <a:gd name="connsiteY53" fmla="*/ 1528549 h 3125337"/>
              <a:gd name="connsiteX54" fmla="*/ 2668138 w 3186753"/>
              <a:gd name="connsiteY54" fmla="*/ 1392071 h 3125337"/>
              <a:gd name="connsiteX55" fmla="*/ 2688609 w 3186753"/>
              <a:gd name="connsiteY55" fmla="*/ 1310185 h 3125337"/>
              <a:gd name="connsiteX56" fmla="*/ 2593075 w 3186753"/>
              <a:gd name="connsiteY56" fmla="*/ 1317009 h 3125337"/>
              <a:gd name="connsiteX57" fmla="*/ 2402006 w 3186753"/>
              <a:gd name="connsiteY57" fmla="*/ 1098645 h 3125337"/>
              <a:gd name="connsiteX58" fmla="*/ 2292824 w 3186753"/>
              <a:gd name="connsiteY58" fmla="*/ 1098645 h 3125337"/>
              <a:gd name="connsiteX59" fmla="*/ 2210938 w 3186753"/>
              <a:gd name="connsiteY59" fmla="*/ 1153236 h 3125337"/>
              <a:gd name="connsiteX60" fmla="*/ 2210938 w 3186753"/>
              <a:gd name="connsiteY60" fmla="*/ 1262418 h 3125337"/>
              <a:gd name="connsiteX61" fmla="*/ 2149523 w 3186753"/>
              <a:gd name="connsiteY61" fmla="*/ 1337480 h 3125337"/>
              <a:gd name="connsiteX62" fmla="*/ 2067636 w 3186753"/>
              <a:gd name="connsiteY62" fmla="*/ 1364776 h 3125337"/>
              <a:gd name="connsiteX63" fmla="*/ 2040341 w 3186753"/>
              <a:gd name="connsiteY63" fmla="*/ 1569492 h 3125337"/>
              <a:gd name="connsiteX64" fmla="*/ 2040341 w 3186753"/>
              <a:gd name="connsiteY64" fmla="*/ 1569492 h 3125337"/>
              <a:gd name="connsiteX65" fmla="*/ 1910687 w 3186753"/>
              <a:gd name="connsiteY65" fmla="*/ 1576316 h 3125337"/>
              <a:gd name="connsiteX66" fmla="*/ 1856096 w 3186753"/>
              <a:gd name="connsiteY66" fmla="*/ 1542197 h 3125337"/>
              <a:gd name="connsiteX67" fmla="*/ 1781033 w 3186753"/>
              <a:gd name="connsiteY67" fmla="*/ 1508077 h 3125337"/>
              <a:gd name="connsiteX68" fmla="*/ 1705971 w 3186753"/>
              <a:gd name="connsiteY68" fmla="*/ 1467134 h 3125337"/>
              <a:gd name="connsiteX69" fmla="*/ 1685499 w 3186753"/>
              <a:gd name="connsiteY69" fmla="*/ 1371600 h 3125337"/>
              <a:gd name="connsiteX70" fmla="*/ 1705971 w 3186753"/>
              <a:gd name="connsiteY70" fmla="*/ 1187355 h 3125337"/>
              <a:gd name="connsiteX71" fmla="*/ 1746914 w 3186753"/>
              <a:gd name="connsiteY71" fmla="*/ 1003110 h 3125337"/>
              <a:gd name="connsiteX72" fmla="*/ 1685499 w 3186753"/>
              <a:gd name="connsiteY72" fmla="*/ 1009934 h 3125337"/>
              <a:gd name="connsiteX73" fmla="*/ 1576317 w 3186753"/>
              <a:gd name="connsiteY73" fmla="*/ 1009934 h 3125337"/>
              <a:gd name="connsiteX74" fmla="*/ 1460311 w 3186753"/>
              <a:gd name="connsiteY74" fmla="*/ 948519 h 3125337"/>
              <a:gd name="connsiteX75" fmla="*/ 1364777 w 3186753"/>
              <a:gd name="connsiteY75" fmla="*/ 900752 h 3125337"/>
              <a:gd name="connsiteX76" fmla="*/ 1282890 w 3186753"/>
              <a:gd name="connsiteY76" fmla="*/ 887104 h 3125337"/>
              <a:gd name="connsiteX77" fmla="*/ 1119117 w 3186753"/>
              <a:gd name="connsiteY77" fmla="*/ 880280 h 3125337"/>
              <a:gd name="connsiteX78" fmla="*/ 1030406 w 3186753"/>
              <a:gd name="connsiteY78" fmla="*/ 846161 h 3125337"/>
              <a:gd name="connsiteX79" fmla="*/ 887105 w 3186753"/>
              <a:gd name="connsiteY79" fmla="*/ 716507 h 3125337"/>
              <a:gd name="connsiteX80" fmla="*/ 723332 w 3186753"/>
              <a:gd name="connsiteY80" fmla="*/ 689212 h 3125337"/>
              <a:gd name="connsiteX81" fmla="*/ 675565 w 3186753"/>
              <a:gd name="connsiteY81" fmla="*/ 675564 h 3125337"/>
              <a:gd name="connsiteX82" fmla="*/ 566383 w 3186753"/>
              <a:gd name="connsiteY82" fmla="*/ 702860 h 3125337"/>
              <a:gd name="connsiteX83" fmla="*/ 552735 w 3186753"/>
              <a:gd name="connsiteY83" fmla="*/ 648268 h 3125337"/>
              <a:gd name="connsiteX84" fmla="*/ 539087 w 3186753"/>
              <a:gd name="connsiteY84" fmla="*/ 539086 h 3125337"/>
              <a:gd name="connsiteX85" fmla="*/ 498144 w 3186753"/>
              <a:gd name="connsiteY85" fmla="*/ 388961 h 3125337"/>
              <a:gd name="connsiteX86" fmla="*/ 464024 w 3186753"/>
              <a:gd name="connsiteY86" fmla="*/ 388961 h 3125337"/>
              <a:gd name="connsiteX87" fmla="*/ 423081 w 3186753"/>
              <a:gd name="connsiteY87" fmla="*/ 423080 h 3125337"/>
              <a:gd name="connsiteX88" fmla="*/ 361666 w 3186753"/>
              <a:gd name="connsiteY88" fmla="*/ 423080 h 3125337"/>
              <a:gd name="connsiteX89" fmla="*/ 320723 w 3186753"/>
              <a:gd name="connsiteY89" fmla="*/ 388961 h 3125337"/>
              <a:gd name="connsiteX90" fmla="*/ 293427 w 3186753"/>
              <a:gd name="connsiteY90" fmla="*/ 245660 h 3125337"/>
              <a:gd name="connsiteX91" fmla="*/ 245660 w 3186753"/>
              <a:gd name="connsiteY91" fmla="*/ 122830 h 3125337"/>
              <a:gd name="connsiteX92" fmla="*/ 177421 w 3186753"/>
              <a:gd name="connsiteY92" fmla="*/ 88710 h 3125337"/>
              <a:gd name="connsiteX93" fmla="*/ 95535 w 3186753"/>
              <a:gd name="connsiteY93" fmla="*/ 27295 h 3125337"/>
              <a:gd name="connsiteX94" fmla="*/ 6824 w 3186753"/>
              <a:gd name="connsiteY94" fmla="*/ 0 h 3125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3186753" h="3125337">
                <a:moveTo>
                  <a:pt x="6824" y="0"/>
                </a:moveTo>
                <a:lnTo>
                  <a:pt x="0" y="313898"/>
                </a:lnTo>
                <a:lnTo>
                  <a:pt x="13648" y="1139588"/>
                </a:lnTo>
                <a:lnTo>
                  <a:pt x="518615" y="1078173"/>
                </a:lnTo>
                <a:lnTo>
                  <a:pt x="859809" y="1057701"/>
                </a:lnTo>
                <a:lnTo>
                  <a:pt x="907577" y="1105468"/>
                </a:lnTo>
                <a:lnTo>
                  <a:pt x="982639" y="1337480"/>
                </a:lnTo>
                <a:lnTo>
                  <a:pt x="1003111" y="1562668"/>
                </a:lnTo>
                <a:lnTo>
                  <a:pt x="1119117" y="1433015"/>
                </a:lnTo>
                <a:lnTo>
                  <a:pt x="1173708" y="1692322"/>
                </a:lnTo>
                <a:lnTo>
                  <a:pt x="1405720" y="1849271"/>
                </a:lnTo>
                <a:lnTo>
                  <a:pt x="1692323" y="2047164"/>
                </a:lnTo>
                <a:lnTo>
                  <a:pt x="1753738" y="2272352"/>
                </a:lnTo>
                <a:lnTo>
                  <a:pt x="1787857" y="2449773"/>
                </a:lnTo>
                <a:lnTo>
                  <a:pt x="1937983" y="2634018"/>
                </a:lnTo>
                <a:lnTo>
                  <a:pt x="2006221" y="2777319"/>
                </a:lnTo>
                <a:lnTo>
                  <a:pt x="2006221" y="2886501"/>
                </a:lnTo>
                <a:lnTo>
                  <a:pt x="2094932" y="2995683"/>
                </a:lnTo>
                <a:lnTo>
                  <a:pt x="2108580" y="3098042"/>
                </a:lnTo>
                <a:lnTo>
                  <a:pt x="2156347" y="3036627"/>
                </a:lnTo>
                <a:lnTo>
                  <a:pt x="2190466" y="3125337"/>
                </a:lnTo>
                <a:lnTo>
                  <a:pt x="2231409" y="3104865"/>
                </a:lnTo>
                <a:lnTo>
                  <a:pt x="2299648" y="3125337"/>
                </a:lnTo>
                <a:lnTo>
                  <a:pt x="2313296" y="3029803"/>
                </a:lnTo>
                <a:lnTo>
                  <a:pt x="2251881" y="2954740"/>
                </a:lnTo>
                <a:lnTo>
                  <a:pt x="2408830" y="2913797"/>
                </a:lnTo>
                <a:lnTo>
                  <a:pt x="2442950" y="2845558"/>
                </a:lnTo>
                <a:lnTo>
                  <a:pt x="2354239" y="2715904"/>
                </a:lnTo>
                <a:lnTo>
                  <a:pt x="2265529" y="2558955"/>
                </a:lnTo>
                <a:lnTo>
                  <a:pt x="2224586" y="2402006"/>
                </a:lnTo>
                <a:lnTo>
                  <a:pt x="2279177" y="2340591"/>
                </a:lnTo>
                <a:lnTo>
                  <a:pt x="2354239" y="2442949"/>
                </a:lnTo>
                <a:lnTo>
                  <a:pt x="2436126" y="2361063"/>
                </a:lnTo>
                <a:lnTo>
                  <a:pt x="2456597" y="2306471"/>
                </a:lnTo>
                <a:lnTo>
                  <a:pt x="2654490" y="2258704"/>
                </a:lnTo>
                <a:lnTo>
                  <a:pt x="2736377" y="2361063"/>
                </a:lnTo>
                <a:lnTo>
                  <a:pt x="2982036" y="2210937"/>
                </a:lnTo>
                <a:lnTo>
                  <a:pt x="3166281" y="2217761"/>
                </a:lnTo>
                <a:lnTo>
                  <a:pt x="3186753" y="2169994"/>
                </a:lnTo>
                <a:lnTo>
                  <a:pt x="3029803" y="2149522"/>
                </a:lnTo>
                <a:lnTo>
                  <a:pt x="2941093" y="2026692"/>
                </a:lnTo>
                <a:lnTo>
                  <a:pt x="2872854" y="1931158"/>
                </a:lnTo>
                <a:lnTo>
                  <a:pt x="3016156" y="1767385"/>
                </a:lnTo>
                <a:lnTo>
                  <a:pt x="3036627" y="1637731"/>
                </a:lnTo>
                <a:lnTo>
                  <a:pt x="3043451" y="1549021"/>
                </a:lnTo>
                <a:lnTo>
                  <a:pt x="2995684" y="1378424"/>
                </a:lnTo>
                <a:lnTo>
                  <a:pt x="2954741" y="1371600"/>
                </a:lnTo>
                <a:lnTo>
                  <a:pt x="2934269" y="1460310"/>
                </a:lnTo>
                <a:lnTo>
                  <a:pt x="2920621" y="1589964"/>
                </a:lnTo>
                <a:lnTo>
                  <a:pt x="2859206" y="1658203"/>
                </a:lnTo>
                <a:lnTo>
                  <a:pt x="2709081" y="1699146"/>
                </a:lnTo>
                <a:lnTo>
                  <a:pt x="2545308" y="1753737"/>
                </a:lnTo>
                <a:lnTo>
                  <a:pt x="2504365" y="1658203"/>
                </a:lnTo>
                <a:lnTo>
                  <a:pt x="2490717" y="1528549"/>
                </a:lnTo>
                <a:lnTo>
                  <a:pt x="2668138" y="1392071"/>
                </a:lnTo>
                <a:lnTo>
                  <a:pt x="2688609" y="1310185"/>
                </a:lnTo>
                <a:lnTo>
                  <a:pt x="2593075" y="1317009"/>
                </a:lnTo>
                <a:lnTo>
                  <a:pt x="2402006" y="1098645"/>
                </a:lnTo>
                <a:lnTo>
                  <a:pt x="2292824" y="1098645"/>
                </a:lnTo>
                <a:lnTo>
                  <a:pt x="2210938" y="1153236"/>
                </a:lnTo>
                <a:lnTo>
                  <a:pt x="2210938" y="1262418"/>
                </a:lnTo>
                <a:lnTo>
                  <a:pt x="2149523" y="1337480"/>
                </a:lnTo>
                <a:lnTo>
                  <a:pt x="2067636" y="1364776"/>
                </a:lnTo>
                <a:lnTo>
                  <a:pt x="2040341" y="1569492"/>
                </a:lnTo>
                <a:lnTo>
                  <a:pt x="2040341" y="1569492"/>
                </a:lnTo>
                <a:lnTo>
                  <a:pt x="1910687" y="1576316"/>
                </a:lnTo>
                <a:lnTo>
                  <a:pt x="1856096" y="1542197"/>
                </a:lnTo>
                <a:lnTo>
                  <a:pt x="1781033" y="1508077"/>
                </a:lnTo>
                <a:lnTo>
                  <a:pt x="1705971" y="1467134"/>
                </a:lnTo>
                <a:lnTo>
                  <a:pt x="1685499" y="1371600"/>
                </a:lnTo>
                <a:lnTo>
                  <a:pt x="1705971" y="1187355"/>
                </a:lnTo>
                <a:lnTo>
                  <a:pt x="1746914" y="1003110"/>
                </a:lnTo>
                <a:lnTo>
                  <a:pt x="1685499" y="1009934"/>
                </a:lnTo>
                <a:lnTo>
                  <a:pt x="1576317" y="1009934"/>
                </a:lnTo>
                <a:lnTo>
                  <a:pt x="1460311" y="948519"/>
                </a:lnTo>
                <a:lnTo>
                  <a:pt x="1364777" y="900752"/>
                </a:lnTo>
                <a:lnTo>
                  <a:pt x="1282890" y="887104"/>
                </a:lnTo>
                <a:lnTo>
                  <a:pt x="1119117" y="880280"/>
                </a:lnTo>
                <a:lnTo>
                  <a:pt x="1030406" y="846161"/>
                </a:lnTo>
                <a:lnTo>
                  <a:pt x="887105" y="716507"/>
                </a:lnTo>
                <a:lnTo>
                  <a:pt x="723332" y="689212"/>
                </a:lnTo>
                <a:lnTo>
                  <a:pt x="675565" y="675564"/>
                </a:lnTo>
                <a:lnTo>
                  <a:pt x="566383" y="702860"/>
                </a:lnTo>
                <a:lnTo>
                  <a:pt x="552735" y="648268"/>
                </a:lnTo>
                <a:lnTo>
                  <a:pt x="539087" y="539086"/>
                </a:lnTo>
                <a:lnTo>
                  <a:pt x="498144" y="388961"/>
                </a:lnTo>
                <a:lnTo>
                  <a:pt x="464024" y="388961"/>
                </a:lnTo>
                <a:lnTo>
                  <a:pt x="423081" y="423080"/>
                </a:lnTo>
                <a:lnTo>
                  <a:pt x="361666" y="423080"/>
                </a:lnTo>
                <a:lnTo>
                  <a:pt x="320723" y="388961"/>
                </a:lnTo>
                <a:lnTo>
                  <a:pt x="293427" y="245660"/>
                </a:lnTo>
                <a:lnTo>
                  <a:pt x="245660" y="122830"/>
                </a:lnTo>
                <a:lnTo>
                  <a:pt x="177421" y="88710"/>
                </a:lnTo>
                <a:lnTo>
                  <a:pt x="95535" y="27295"/>
                </a:lnTo>
                <a:lnTo>
                  <a:pt x="6824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reeform 8"/>
          <p:cNvSpPr/>
          <p:nvPr/>
        </p:nvSpPr>
        <p:spPr>
          <a:xfrm>
            <a:off x="1611517" y="878186"/>
            <a:ext cx="991354" cy="878186"/>
          </a:xfrm>
          <a:custGeom>
            <a:avLst/>
            <a:gdLst>
              <a:gd name="connsiteX0" fmla="*/ 851026 w 991354"/>
              <a:gd name="connsiteY0" fmla="*/ 864606 h 878186"/>
              <a:gd name="connsiteX1" fmla="*/ 751437 w 991354"/>
              <a:gd name="connsiteY1" fmla="*/ 878186 h 878186"/>
              <a:gd name="connsiteX2" fmla="*/ 624689 w 991354"/>
              <a:gd name="connsiteY2" fmla="*/ 841972 h 878186"/>
              <a:gd name="connsiteX3" fmla="*/ 547734 w 991354"/>
              <a:gd name="connsiteY3" fmla="*/ 841972 h 878186"/>
              <a:gd name="connsiteX4" fmla="*/ 488887 w 991354"/>
              <a:gd name="connsiteY4" fmla="*/ 823865 h 878186"/>
              <a:gd name="connsiteX5" fmla="*/ 398352 w 991354"/>
              <a:gd name="connsiteY5" fmla="*/ 796705 h 878186"/>
              <a:gd name="connsiteX6" fmla="*/ 289711 w 991354"/>
              <a:gd name="connsiteY6" fmla="*/ 769545 h 878186"/>
              <a:gd name="connsiteX7" fmla="*/ 230863 w 991354"/>
              <a:gd name="connsiteY7" fmla="*/ 828392 h 878186"/>
              <a:gd name="connsiteX8" fmla="*/ 131275 w 991354"/>
              <a:gd name="connsiteY8" fmla="*/ 805759 h 878186"/>
              <a:gd name="connsiteX9" fmla="*/ 0 w 991354"/>
              <a:gd name="connsiteY9" fmla="*/ 819339 h 878186"/>
              <a:gd name="connsiteX10" fmla="*/ 104115 w 991354"/>
              <a:gd name="connsiteY10" fmla="*/ 765018 h 878186"/>
              <a:gd name="connsiteX11" fmla="*/ 253497 w 991354"/>
              <a:gd name="connsiteY11" fmla="*/ 669957 h 878186"/>
              <a:gd name="connsiteX12" fmla="*/ 380245 w 991354"/>
              <a:gd name="connsiteY12" fmla="*/ 697117 h 878186"/>
              <a:gd name="connsiteX13" fmla="*/ 434566 w 991354"/>
              <a:gd name="connsiteY13" fmla="*/ 620163 h 878186"/>
              <a:gd name="connsiteX14" fmla="*/ 276131 w 991354"/>
              <a:gd name="connsiteY14" fmla="*/ 606582 h 878186"/>
              <a:gd name="connsiteX15" fmla="*/ 230863 w 991354"/>
              <a:gd name="connsiteY15" fmla="*/ 552262 h 878186"/>
              <a:gd name="connsiteX16" fmla="*/ 176542 w 991354"/>
              <a:gd name="connsiteY16" fmla="*/ 543208 h 878186"/>
              <a:gd name="connsiteX17" fmla="*/ 172016 w 991354"/>
              <a:gd name="connsiteY17" fmla="*/ 493414 h 878186"/>
              <a:gd name="connsiteX18" fmla="*/ 298764 w 991354"/>
              <a:gd name="connsiteY18" fmla="*/ 475307 h 878186"/>
              <a:gd name="connsiteX19" fmla="*/ 357612 w 991354"/>
              <a:gd name="connsiteY19" fmla="*/ 443620 h 878186"/>
              <a:gd name="connsiteX20" fmla="*/ 348558 w 991354"/>
              <a:gd name="connsiteY20" fmla="*/ 325925 h 878186"/>
              <a:gd name="connsiteX21" fmla="*/ 357612 w 991354"/>
              <a:gd name="connsiteY21" fmla="*/ 262551 h 878186"/>
              <a:gd name="connsiteX22" fmla="*/ 502467 w 991354"/>
              <a:gd name="connsiteY22" fmla="*/ 312345 h 878186"/>
              <a:gd name="connsiteX23" fmla="*/ 534154 w 991354"/>
              <a:gd name="connsiteY23" fmla="*/ 235390 h 878186"/>
              <a:gd name="connsiteX24" fmla="*/ 565841 w 991354"/>
              <a:gd name="connsiteY24" fmla="*/ 153909 h 878186"/>
              <a:gd name="connsiteX25" fmla="*/ 520574 w 991354"/>
              <a:gd name="connsiteY25" fmla="*/ 126749 h 878186"/>
              <a:gd name="connsiteX26" fmla="*/ 488887 w 991354"/>
              <a:gd name="connsiteY26" fmla="*/ 9054 h 878186"/>
              <a:gd name="connsiteX27" fmla="*/ 769544 w 991354"/>
              <a:gd name="connsiteY27" fmla="*/ 0 h 878186"/>
              <a:gd name="connsiteX28" fmla="*/ 778598 w 991354"/>
              <a:gd name="connsiteY28" fmla="*/ 140329 h 878186"/>
              <a:gd name="connsiteX29" fmla="*/ 841972 w 991354"/>
              <a:gd name="connsiteY29" fmla="*/ 217283 h 878186"/>
              <a:gd name="connsiteX30" fmla="*/ 851026 w 991354"/>
              <a:gd name="connsiteY30" fmla="*/ 267077 h 878186"/>
              <a:gd name="connsiteX31" fmla="*/ 828392 w 991354"/>
              <a:gd name="connsiteY31" fmla="*/ 334978 h 878186"/>
              <a:gd name="connsiteX32" fmla="*/ 869133 w 991354"/>
              <a:gd name="connsiteY32" fmla="*/ 434566 h 878186"/>
              <a:gd name="connsiteX33" fmla="*/ 814812 w 991354"/>
              <a:gd name="connsiteY33" fmla="*/ 479834 h 878186"/>
              <a:gd name="connsiteX34" fmla="*/ 828392 w 991354"/>
              <a:gd name="connsiteY34" fmla="*/ 525101 h 878186"/>
              <a:gd name="connsiteX35" fmla="*/ 896293 w 991354"/>
              <a:gd name="connsiteY35" fmla="*/ 493414 h 878186"/>
              <a:gd name="connsiteX36" fmla="*/ 964194 w 991354"/>
              <a:gd name="connsiteY36" fmla="*/ 547735 h 878186"/>
              <a:gd name="connsiteX37" fmla="*/ 991354 w 991354"/>
              <a:gd name="connsiteY37" fmla="*/ 602056 h 878186"/>
              <a:gd name="connsiteX38" fmla="*/ 923453 w 991354"/>
              <a:gd name="connsiteY38" fmla="*/ 669957 h 878186"/>
              <a:gd name="connsiteX39" fmla="*/ 869133 w 991354"/>
              <a:gd name="connsiteY39" fmla="*/ 710697 h 878186"/>
              <a:gd name="connsiteX40" fmla="*/ 823865 w 991354"/>
              <a:gd name="connsiteY40" fmla="*/ 742384 h 878186"/>
              <a:gd name="connsiteX41" fmla="*/ 841972 w 991354"/>
              <a:gd name="connsiteY41" fmla="*/ 805759 h 878186"/>
              <a:gd name="connsiteX42" fmla="*/ 896293 w 991354"/>
              <a:gd name="connsiteY42" fmla="*/ 810285 h 878186"/>
              <a:gd name="connsiteX43" fmla="*/ 851026 w 991354"/>
              <a:gd name="connsiteY43" fmla="*/ 864606 h 878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91354" h="878186">
                <a:moveTo>
                  <a:pt x="851026" y="864606"/>
                </a:moveTo>
                <a:lnTo>
                  <a:pt x="751437" y="878186"/>
                </a:lnTo>
                <a:lnTo>
                  <a:pt x="624689" y="841972"/>
                </a:lnTo>
                <a:lnTo>
                  <a:pt x="547734" y="841972"/>
                </a:lnTo>
                <a:lnTo>
                  <a:pt x="488887" y="823865"/>
                </a:lnTo>
                <a:lnTo>
                  <a:pt x="398352" y="796705"/>
                </a:lnTo>
                <a:lnTo>
                  <a:pt x="289711" y="769545"/>
                </a:lnTo>
                <a:lnTo>
                  <a:pt x="230863" y="828392"/>
                </a:lnTo>
                <a:lnTo>
                  <a:pt x="131275" y="805759"/>
                </a:lnTo>
                <a:lnTo>
                  <a:pt x="0" y="819339"/>
                </a:lnTo>
                <a:lnTo>
                  <a:pt x="104115" y="765018"/>
                </a:lnTo>
                <a:lnTo>
                  <a:pt x="253497" y="669957"/>
                </a:lnTo>
                <a:lnTo>
                  <a:pt x="380245" y="697117"/>
                </a:lnTo>
                <a:lnTo>
                  <a:pt x="434566" y="620163"/>
                </a:lnTo>
                <a:lnTo>
                  <a:pt x="276131" y="606582"/>
                </a:lnTo>
                <a:lnTo>
                  <a:pt x="230863" y="552262"/>
                </a:lnTo>
                <a:lnTo>
                  <a:pt x="176542" y="543208"/>
                </a:lnTo>
                <a:lnTo>
                  <a:pt x="172016" y="493414"/>
                </a:lnTo>
                <a:lnTo>
                  <a:pt x="298764" y="475307"/>
                </a:lnTo>
                <a:lnTo>
                  <a:pt x="357612" y="443620"/>
                </a:lnTo>
                <a:lnTo>
                  <a:pt x="348558" y="325925"/>
                </a:lnTo>
                <a:lnTo>
                  <a:pt x="357612" y="262551"/>
                </a:lnTo>
                <a:lnTo>
                  <a:pt x="502467" y="312345"/>
                </a:lnTo>
                <a:lnTo>
                  <a:pt x="534154" y="235390"/>
                </a:lnTo>
                <a:lnTo>
                  <a:pt x="565841" y="153909"/>
                </a:lnTo>
                <a:lnTo>
                  <a:pt x="520574" y="126749"/>
                </a:lnTo>
                <a:lnTo>
                  <a:pt x="488887" y="9054"/>
                </a:lnTo>
                <a:lnTo>
                  <a:pt x="769544" y="0"/>
                </a:lnTo>
                <a:lnTo>
                  <a:pt x="778598" y="140329"/>
                </a:lnTo>
                <a:lnTo>
                  <a:pt x="841972" y="217283"/>
                </a:lnTo>
                <a:lnTo>
                  <a:pt x="851026" y="267077"/>
                </a:lnTo>
                <a:lnTo>
                  <a:pt x="828392" y="334978"/>
                </a:lnTo>
                <a:lnTo>
                  <a:pt x="869133" y="434566"/>
                </a:lnTo>
                <a:lnTo>
                  <a:pt x="814812" y="479834"/>
                </a:lnTo>
                <a:lnTo>
                  <a:pt x="828392" y="525101"/>
                </a:lnTo>
                <a:lnTo>
                  <a:pt x="896293" y="493414"/>
                </a:lnTo>
                <a:lnTo>
                  <a:pt x="964194" y="547735"/>
                </a:lnTo>
                <a:lnTo>
                  <a:pt x="991354" y="602056"/>
                </a:lnTo>
                <a:lnTo>
                  <a:pt x="923453" y="669957"/>
                </a:lnTo>
                <a:lnTo>
                  <a:pt x="869133" y="710697"/>
                </a:lnTo>
                <a:lnTo>
                  <a:pt x="823865" y="742384"/>
                </a:lnTo>
                <a:lnTo>
                  <a:pt x="841972" y="805759"/>
                </a:lnTo>
                <a:lnTo>
                  <a:pt x="896293" y="810285"/>
                </a:lnTo>
                <a:lnTo>
                  <a:pt x="851026" y="864606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reeform 9"/>
          <p:cNvSpPr/>
          <p:nvPr/>
        </p:nvSpPr>
        <p:spPr>
          <a:xfrm>
            <a:off x="5576254" y="3314039"/>
            <a:ext cx="2811912" cy="1506382"/>
          </a:xfrm>
          <a:custGeom>
            <a:avLst/>
            <a:gdLst>
              <a:gd name="connsiteX0" fmla="*/ 0 w 2811912"/>
              <a:gd name="connsiteY0" fmla="*/ 729406 h 1506382"/>
              <a:gd name="connsiteX1" fmla="*/ 5286 w 2811912"/>
              <a:gd name="connsiteY1" fmla="*/ 835117 h 1506382"/>
              <a:gd name="connsiteX2" fmla="*/ 137425 w 2811912"/>
              <a:gd name="connsiteY2" fmla="*/ 924971 h 1506382"/>
              <a:gd name="connsiteX3" fmla="*/ 100426 w 2811912"/>
              <a:gd name="connsiteY3" fmla="*/ 1041253 h 1506382"/>
              <a:gd name="connsiteX4" fmla="*/ 47570 w 2811912"/>
              <a:gd name="connsiteY4" fmla="*/ 1035968 h 1506382"/>
              <a:gd name="connsiteX5" fmla="*/ 47570 w 2811912"/>
              <a:gd name="connsiteY5" fmla="*/ 1104680 h 1506382"/>
              <a:gd name="connsiteX6" fmla="*/ 184995 w 2811912"/>
              <a:gd name="connsiteY6" fmla="*/ 1131108 h 1506382"/>
              <a:gd name="connsiteX7" fmla="*/ 232564 w 2811912"/>
              <a:gd name="connsiteY7" fmla="*/ 1273818 h 1506382"/>
              <a:gd name="connsiteX8" fmla="*/ 232564 w 2811912"/>
              <a:gd name="connsiteY8" fmla="*/ 1326673 h 1506382"/>
              <a:gd name="connsiteX9" fmla="*/ 269563 w 2811912"/>
              <a:gd name="connsiteY9" fmla="*/ 1289674 h 1506382"/>
              <a:gd name="connsiteX10" fmla="*/ 385845 w 2811912"/>
              <a:gd name="connsiteY10" fmla="*/ 1284389 h 1506382"/>
              <a:gd name="connsiteX11" fmla="*/ 338275 w 2811912"/>
              <a:gd name="connsiteY11" fmla="*/ 1363672 h 1506382"/>
              <a:gd name="connsiteX12" fmla="*/ 454558 w 2811912"/>
              <a:gd name="connsiteY12" fmla="*/ 1310816 h 1506382"/>
              <a:gd name="connsiteX13" fmla="*/ 581411 w 2811912"/>
              <a:gd name="connsiteY13" fmla="*/ 1395385 h 1506382"/>
              <a:gd name="connsiteX14" fmla="*/ 681836 w 2811912"/>
              <a:gd name="connsiteY14" fmla="*/ 1384814 h 1506382"/>
              <a:gd name="connsiteX15" fmla="*/ 739977 w 2811912"/>
              <a:gd name="connsiteY15" fmla="*/ 1257961 h 1506382"/>
              <a:gd name="connsiteX16" fmla="*/ 930257 w 2811912"/>
              <a:gd name="connsiteY16" fmla="*/ 1294960 h 1506382"/>
              <a:gd name="connsiteX17" fmla="*/ 1057110 w 2811912"/>
              <a:gd name="connsiteY17" fmla="*/ 1358386 h 1506382"/>
              <a:gd name="connsiteX18" fmla="*/ 1231533 w 2811912"/>
              <a:gd name="connsiteY18" fmla="*/ 1300245 h 1506382"/>
              <a:gd name="connsiteX19" fmla="*/ 1300245 w 2811912"/>
              <a:gd name="connsiteY19" fmla="*/ 1215677 h 1506382"/>
              <a:gd name="connsiteX20" fmla="*/ 1432384 w 2811912"/>
              <a:gd name="connsiteY20" fmla="*/ 1173392 h 1506382"/>
              <a:gd name="connsiteX21" fmla="*/ 1474669 w 2811912"/>
              <a:gd name="connsiteY21" fmla="*/ 1183963 h 1506382"/>
              <a:gd name="connsiteX22" fmla="*/ 1548666 w 2811912"/>
              <a:gd name="connsiteY22" fmla="*/ 1109966 h 1506382"/>
              <a:gd name="connsiteX23" fmla="*/ 1559237 w 2811912"/>
              <a:gd name="connsiteY23" fmla="*/ 1194534 h 1506382"/>
              <a:gd name="connsiteX24" fmla="*/ 1527524 w 2811912"/>
              <a:gd name="connsiteY24" fmla="*/ 1252675 h 1506382"/>
              <a:gd name="connsiteX25" fmla="*/ 1728375 w 2811912"/>
              <a:gd name="connsiteY25" fmla="*/ 1390100 h 1506382"/>
              <a:gd name="connsiteX26" fmla="*/ 1913369 w 2811912"/>
              <a:gd name="connsiteY26" fmla="*/ 1485240 h 1506382"/>
              <a:gd name="connsiteX27" fmla="*/ 2341499 w 2811912"/>
              <a:gd name="connsiteY27" fmla="*/ 1400671 h 1506382"/>
              <a:gd name="connsiteX28" fmla="*/ 2537064 w 2811912"/>
              <a:gd name="connsiteY28" fmla="*/ 1363672 h 1506382"/>
              <a:gd name="connsiteX29" fmla="*/ 2811912 w 2811912"/>
              <a:gd name="connsiteY29" fmla="*/ 1506382 h 1506382"/>
              <a:gd name="connsiteX30" fmla="*/ 2806627 w 2811912"/>
              <a:gd name="connsiteY30" fmla="*/ 1173392 h 1506382"/>
              <a:gd name="connsiteX31" fmla="*/ 2256930 w 2811912"/>
              <a:gd name="connsiteY31" fmla="*/ 792833 h 1506382"/>
              <a:gd name="connsiteX32" fmla="*/ 2156504 w 2811912"/>
              <a:gd name="connsiteY32" fmla="*/ 232564 h 1506382"/>
              <a:gd name="connsiteX33" fmla="*/ 2114220 w 2811912"/>
              <a:gd name="connsiteY33" fmla="*/ 0 h 1506382"/>
              <a:gd name="connsiteX34" fmla="*/ 2087792 w 2811912"/>
              <a:gd name="connsiteY34" fmla="*/ 190280 h 1506382"/>
              <a:gd name="connsiteX35" fmla="*/ 1908084 w 2811912"/>
              <a:gd name="connsiteY35" fmla="*/ 264278 h 1506382"/>
              <a:gd name="connsiteX36" fmla="*/ 1723089 w 2811912"/>
              <a:gd name="connsiteY36" fmla="*/ 317133 h 1506382"/>
              <a:gd name="connsiteX37" fmla="*/ 1516953 w 2811912"/>
              <a:gd name="connsiteY37" fmla="*/ 311848 h 1506382"/>
              <a:gd name="connsiteX38" fmla="*/ 1342530 w 2811912"/>
              <a:gd name="connsiteY38" fmla="*/ 258992 h 1506382"/>
              <a:gd name="connsiteX39" fmla="*/ 1199820 w 2811912"/>
              <a:gd name="connsiteY39" fmla="*/ 227279 h 1506382"/>
              <a:gd name="connsiteX40" fmla="*/ 1041254 w 2811912"/>
              <a:gd name="connsiteY40" fmla="*/ 237850 h 1506382"/>
              <a:gd name="connsiteX41" fmla="*/ 940828 w 2811912"/>
              <a:gd name="connsiteY41" fmla="*/ 264278 h 1506382"/>
              <a:gd name="connsiteX42" fmla="*/ 792833 w 2811912"/>
              <a:gd name="connsiteY42" fmla="*/ 375274 h 1506382"/>
              <a:gd name="connsiteX43" fmla="*/ 665980 w 2811912"/>
              <a:gd name="connsiteY43" fmla="*/ 475700 h 1506382"/>
              <a:gd name="connsiteX44" fmla="*/ 486271 w 2811912"/>
              <a:gd name="connsiteY44" fmla="*/ 465129 h 1506382"/>
              <a:gd name="connsiteX45" fmla="*/ 385845 w 2811912"/>
              <a:gd name="connsiteY45" fmla="*/ 475700 h 1506382"/>
              <a:gd name="connsiteX46" fmla="*/ 512699 w 2811912"/>
              <a:gd name="connsiteY46" fmla="*/ 554983 h 1506382"/>
              <a:gd name="connsiteX47" fmla="*/ 396417 w 2811912"/>
              <a:gd name="connsiteY47" fmla="*/ 607838 h 1506382"/>
              <a:gd name="connsiteX48" fmla="*/ 258992 w 2811912"/>
              <a:gd name="connsiteY48" fmla="*/ 650123 h 1506382"/>
              <a:gd name="connsiteX49" fmla="*/ 126854 w 2811912"/>
              <a:gd name="connsiteY49" fmla="*/ 639552 h 1506382"/>
              <a:gd name="connsiteX50" fmla="*/ 47570 w 2811912"/>
              <a:gd name="connsiteY50" fmla="*/ 650123 h 1506382"/>
              <a:gd name="connsiteX51" fmla="*/ 0 w 2811912"/>
              <a:gd name="connsiteY51" fmla="*/ 729406 h 1506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2811912" h="1506382">
                <a:moveTo>
                  <a:pt x="0" y="729406"/>
                </a:moveTo>
                <a:lnTo>
                  <a:pt x="5286" y="835117"/>
                </a:lnTo>
                <a:lnTo>
                  <a:pt x="137425" y="924971"/>
                </a:lnTo>
                <a:lnTo>
                  <a:pt x="100426" y="1041253"/>
                </a:lnTo>
                <a:lnTo>
                  <a:pt x="47570" y="1035968"/>
                </a:lnTo>
                <a:lnTo>
                  <a:pt x="47570" y="1104680"/>
                </a:lnTo>
                <a:lnTo>
                  <a:pt x="184995" y="1131108"/>
                </a:lnTo>
                <a:lnTo>
                  <a:pt x="232564" y="1273818"/>
                </a:lnTo>
                <a:lnTo>
                  <a:pt x="232564" y="1326673"/>
                </a:lnTo>
                <a:lnTo>
                  <a:pt x="269563" y="1289674"/>
                </a:lnTo>
                <a:lnTo>
                  <a:pt x="385845" y="1284389"/>
                </a:lnTo>
                <a:lnTo>
                  <a:pt x="338275" y="1363672"/>
                </a:lnTo>
                <a:lnTo>
                  <a:pt x="454558" y="1310816"/>
                </a:lnTo>
                <a:lnTo>
                  <a:pt x="581411" y="1395385"/>
                </a:lnTo>
                <a:lnTo>
                  <a:pt x="681836" y="1384814"/>
                </a:lnTo>
                <a:lnTo>
                  <a:pt x="739977" y="1257961"/>
                </a:lnTo>
                <a:lnTo>
                  <a:pt x="930257" y="1294960"/>
                </a:lnTo>
                <a:lnTo>
                  <a:pt x="1057110" y="1358386"/>
                </a:lnTo>
                <a:lnTo>
                  <a:pt x="1231533" y="1300245"/>
                </a:lnTo>
                <a:lnTo>
                  <a:pt x="1300245" y="1215677"/>
                </a:lnTo>
                <a:lnTo>
                  <a:pt x="1432384" y="1173392"/>
                </a:lnTo>
                <a:lnTo>
                  <a:pt x="1474669" y="1183963"/>
                </a:lnTo>
                <a:lnTo>
                  <a:pt x="1548666" y="1109966"/>
                </a:lnTo>
                <a:lnTo>
                  <a:pt x="1559237" y="1194534"/>
                </a:lnTo>
                <a:lnTo>
                  <a:pt x="1527524" y="1252675"/>
                </a:lnTo>
                <a:lnTo>
                  <a:pt x="1728375" y="1390100"/>
                </a:lnTo>
                <a:lnTo>
                  <a:pt x="1913369" y="1485240"/>
                </a:lnTo>
                <a:lnTo>
                  <a:pt x="2341499" y="1400671"/>
                </a:lnTo>
                <a:lnTo>
                  <a:pt x="2537064" y="1363672"/>
                </a:lnTo>
                <a:lnTo>
                  <a:pt x="2811912" y="1506382"/>
                </a:lnTo>
                <a:cubicBezTo>
                  <a:pt x="2810150" y="1395385"/>
                  <a:pt x="2808389" y="1284389"/>
                  <a:pt x="2806627" y="1173392"/>
                </a:cubicBezTo>
                <a:lnTo>
                  <a:pt x="2256930" y="792833"/>
                </a:lnTo>
                <a:lnTo>
                  <a:pt x="2156504" y="232564"/>
                </a:lnTo>
                <a:lnTo>
                  <a:pt x="2114220" y="0"/>
                </a:lnTo>
                <a:lnTo>
                  <a:pt x="2087792" y="190280"/>
                </a:lnTo>
                <a:lnTo>
                  <a:pt x="1908084" y="264278"/>
                </a:lnTo>
                <a:lnTo>
                  <a:pt x="1723089" y="317133"/>
                </a:lnTo>
                <a:lnTo>
                  <a:pt x="1516953" y="311848"/>
                </a:lnTo>
                <a:lnTo>
                  <a:pt x="1342530" y="258992"/>
                </a:lnTo>
                <a:lnTo>
                  <a:pt x="1199820" y="227279"/>
                </a:lnTo>
                <a:lnTo>
                  <a:pt x="1041254" y="237850"/>
                </a:lnTo>
                <a:lnTo>
                  <a:pt x="940828" y="264278"/>
                </a:lnTo>
                <a:lnTo>
                  <a:pt x="792833" y="375274"/>
                </a:lnTo>
                <a:lnTo>
                  <a:pt x="665980" y="475700"/>
                </a:lnTo>
                <a:lnTo>
                  <a:pt x="486271" y="465129"/>
                </a:lnTo>
                <a:lnTo>
                  <a:pt x="385845" y="475700"/>
                </a:lnTo>
                <a:lnTo>
                  <a:pt x="512699" y="554983"/>
                </a:lnTo>
                <a:lnTo>
                  <a:pt x="396417" y="607838"/>
                </a:lnTo>
                <a:lnTo>
                  <a:pt x="258992" y="650123"/>
                </a:lnTo>
                <a:lnTo>
                  <a:pt x="126854" y="639552"/>
                </a:lnTo>
                <a:lnTo>
                  <a:pt x="47570" y="650123"/>
                </a:lnTo>
                <a:lnTo>
                  <a:pt x="0" y="729406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Freeform 10"/>
          <p:cNvSpPr/>
          <p:nvPr/>
        </p:nvSpPr>
        <p:spPr>
          <a:xfrm>
            <a:off x="4524430" y="4550858"/>
            <a:ext cx="3044476" cy="2082506"/>
          </a:xfrm>
          <a:custGeom>
            <a:avLst/>
            <a:gdLst>
              <a:gd name="connsiteX0" fmla="*/ 2595205 w 3044476"/>
              <a:gd name="connsiteY0" fmla="*/ 0 h 2082506"/>
              <a:gd name="connsiteX1" fmla="*/ 2589919 w 3044476"/>
              <a:gd name="connsiteY1" fmla="*/ 147995 h 2082506"/>
              <a:gd name="connsiteX2" fmla="*/ 2637489 w 3044476"/>
              <a:gd name="connsiteY2" fmla="*/ 306562 h 2082506"/>
              <a:gd name="connsiteX3" fmla="*/ 2579348 w 3044476"/>
              <a:gd name="connsiteY3" fmla="*/ 422844 h 2082506"/>
              <a:gd name="connsiteX4" fmla="*/ 2574062 w 3044476"/>
              <a:gd name="connsiteY4" fmla="*/ 560268 h 2082506"/>
              <a:gd name="connsiteX5" fmla="*/ 2547635 w 3044476"/>
              <a:gd name="connsiteY5" fmla="*/ 813974 h 2082506"/>
              <a:gd name="connsiteX6" fmla="*/ 2463066 w 3044476"/>
              <a:gd name="connsiteY6" fmla="*/ 972541 h 2082506"/>
              <a:gd name="connsiteX7" fmla="*/ 2357355 w 3044476"/>
              <a:gd name="connsiteY7" fmla="*/ 1067681 h 2082506"/>
              <a:gd name="connsiteX8" fmla="*/ 2172361 w 3044476"/>
              <a:gd name="connsiteY8" fmla="*/ 1062395 h 2082506"/>
              <a:gd name="connsiteX9" fmla="*/ 1992652 w 3044476"/>
              <a:gd name="connsiteY9" fmla="*/ 1004254 h 2082506"/>
              <a:gd name="connsiteX10" fmla="*/ 1908083 w 3044476"/>
              <a:gd name="connsiteY10" fmla="*/ 1035967 h 2082506"/>
              <a:gd name="connsiteX11" fmla="*/ 1770659 w 3044476"/>
              <a:gd name="connsiteY11" fmla="*/ 1104680 h 2082506"/>
              <a:gd name="connsiteX12" fmla="*/ 1638520 w 3044476"/>
              <a:gd name="connsiteY12" fmla="*/ 1178677 h 2082506"/>
              <a:gd name="connsiteX13" fmla="*/ 1501096 w 3044476"/>
              <a:gd name="connsiteY13" fmla="*/ 1162821 h 2082506"/>
              <a:gd name="connsiteX14" fmla="*/ 1242104 w 3044476"/>
              <a:gd name="connsiteY14" fmla="*/ 1104680 h 2082506"/>
              <a:gd name="connsiteX15" fmla="*/ 1020111 w 3044476"/>
              <a:gd name="connsiteY15" fmla="*/ 1115251 h 2082506"/>
              <a:gd name="connsiteX16" fmla="*/ 946113 w 3044476"/>
              <a:gd name="connsiteY16" fmla="*/ 1041253 h 2082506"/>
              <a:gd name="connsiteX17" fmla="*/ 824546 w 3044476"/>
              <a:gd name="connsiteY17" fmla="*/ 1041253 h 2082506"/>
              <a:gd name="connsiteX18" fmla="*/ 665979 w 3044476"/>
              <a:gd name="connsiteY18" fmla="*/ 1004254 h 2082506"/>
              <a:gd name="connsiteX19" fmla="*/ 618409 w 3044476"/>
              <a:gd name="connsiteY19" fmla="*/ 898543 h 2082506"/>
              <a:gd name="connsiteX20" fmla="*/ 475699 w 3044476"/>
              <a:gd name="connsiteY20" fmla="*/ 877401 h 2082506"/>
              <a:gd name="connsiteX21" fmla="*/ 295991 w 3044476"/>
              <a:gd name="connsiteY21" fmla="*/ 919685 h 2082506"/>
              <a:gd name="connsiteX22" fmla="*/ 147995 w 3044476"/>
              <a:gd name="connsiteY22" fmla="*/ 998969 h 2082506"/>
              <a:gd name="connsiteX23" fmla="*/ 184994 w 3044476"/>
              <a:gd name="connsiteY23" fmla="*/ 1173392 h 2082506"/>
              <a:gd name="connsiteX24" fmla="*/ 169138 w 3044476"/>
              <a:gd name="connsiteY24" fmla="*/ 1247389 h 2082506"/>
              <a:gd name="connsiteX25" fmla="*/ 47570 w 3044476"/>
              <a:gd name="connsiteY25" fmla="*/ 1374243 h 2082506"/>
              <a:gd name="connsiteX26" fmla="*/ 0 w 3044476"/>
              <a:gd name="connsiteY26" fmla="*/ 1379528 h 2082506"/>
              <a:gd name="connsiteX27" fmla="*/ 42284 w 3044476"/>
              <a:gd name="connsiteY27" fmla="*/ 1437669 h 2082506"/>
              <a:gd name="connsiteX28" fmla="*/ 121568 w 3044476"/>
              <a:gd name="connsiteY28" fmla="*/ 1437669 h 2082506"/>
              <a:gd name="connsiteX29" fmla="*/ 301276 w 3044476"/>
              <a:gd name="connsiteY29" fmla="*/ 1236818 h 2082506"/>
              <a:gd name="connsiteX30" fmla="*/ 401702 w 3044476"/>
              <a:gd name="connsiteY30" fmla="*/ 1152250 h 2082506"/>
              <a:gd name="connsiteX31" fmla="*/ 586696 w 3044476"/>
              <a:gd name="connsiteY31" fmla="*/ 1189248 h 2082506"/>
              <a:gd name="connsiteX32" fmla="*/ 755834 w 3044476"/>
              <a:gd name="connsiteY32" fmla="*/ 1321387 h 2082506"/>
              <a:gd name="connsiteX33" fmla="*/ 1051824 w 3044476"/>
              <a:gd name="connsiteY33" fmla="*/ 1532809 h 2082506"/>
              <a:gd name="connsiteX34" fmla="*/ 1395385 w 3044476"/>
              <a:gd name="connsiteY34" fmla="*/ 1659662 h 2082506"/>
              <a:gd name="connsiteX35" fmla="*/ 1659662 w 3044476"/>
              <a:gd name="connsiteY35" fmla="*/ 1744231 h 2082506"/>
              <a:gd name="connsiteX36" fmla="*/ 1844657 w 3044476"/>
              <a:gd name="connsiteY36" fmla="*/ 2056078 h 2082506"/>
              <a:gd name="connsiteX37" fmla="*/ 2700916 w 3044476"/>
              <a:gd name="connsiteY37" fmla="*/ 2082506 h 2082506"/>
              <a:gd name="connsiteX38" fmla="*/ 2510636 w 3044476"/>
              <a:gd name="connsiteY38" fmla="*/ 1823514 h 2082506"/>
              <a:gd name="connsiteX39" fmla="*/ 2452495 w 3044476"/>
              <a:gd name="connsiteY39" fmla="*/ 1728374 h 2082506"/>
              <a:gd name="connsiteX40" fmla="*/ 2378497 w 3044476"/>
              <a:gd name="connsiteY40" fmla="*/ 1606807 h 2082506"/>
              <a:gd name="connsiteX41" fmla="*/ 2225216 w 3044476"/>
              <a:gd name="connsiteY41" fmla="*/ 1437669 h 2082506"/>
              <a:gd name="connsiteX42" fmla="*/ 2214645 w 3044476"/>
              <a:gd name="connsiteY42" fmla="*/ 1279103 h 2082506"/>
              <a:gd name="connsiteX43" fmla="*/ 2309785 w 3044476"/>
              <a:gd name="connsiteY43" fmla="*/ 1416527 h 2082506"/>
              <a:gd name="connsiteX44" fmla="*/ 2378497 w 3044476"/>
              <a:gd name="connsiteY44" fmla="*/ 1511667 h 2082506"/>
              <a:gd name="connsiteX45" fmla="*/ 2547635 w 3044476"/>
              <a:gd name="connsiteY45" fmla="*/ 1643806 h 2082506"/>
              <a:gd name="connsiteX46" fmla="*/ 2568777 w 3044476"/>
              <a:gd name="connsiteY46" fmla="*/ 1580379 h 2082506"/>
              <a:gd name="connsiteX47" fmla="*/ 2611061 w 3044476"/>
              <a:gd name="connsiteY47" fmla="*/ 1257960 h 2082506"/>
              <a:gd name="connsiteX48" fmla="*/ 2642775 w 3044476"/>
              <a:gd name="connsiteY48" fmla="*/ 1538095 h 2082506"/>
              <a:gd name="connsiteX49" fmla="*/ 2695630 w 3044476"/>
              <a:gd name="connsiteY49" fmla="*/ 1548666 h 2082506"/>
              <a:gd name="connsiteX50" fmla="*/ 2737915 w 3044476"/>
              <a:gd name="connsiteY50" fmla="*/ 1321387 h 2082506"/>
              <a:gd name="connsiteX51" fmla="*/ 2801341 w 3044476"/>
              <a:gd name="connsiteY51" fmla="*/ 988397 h 2082506"/>
              <a:gd name="connsiteX52" fmla="*/ 2896481 w 3044476"/>
              <a:gd name="connsiteY52" fmla="*/ 560268 h 2082506"/>
              <a:gd name="connsiteX53" fmla="*/ 3044476 w 3044476"/>
              <a:gd name="connsiteY53" fmla="*/ 237850 h 2082506"/>
              <a:gd name="connsiteX54" fmla="*/ 2880624 w 3044476"/>
              <a:gd name="connsiteY54" fmla="*/ 227278 h 2082506"/>
              <a:gd name="connsiteX55" fmla="*/ 2780199 w 3044476"/>
              <a:gd name="connsiteY55" fmla="*/ 184994 h 2082506"/>
              <a:gd name="connsiteX56" fmla="*/ 2700916 w 3044476"/>
              <a:gd name="connsiteY56" fmla="*/ 73997 h 2082506"/>
              <a:gd name="connsiteX57" fmla="*/ 2595205 w 3044476"/>
              <a:gd name="connsiteY57" fmla="*/ 0 h 2082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3044476" h="2082506">
                <a:moveTo>
                  <a:pt x="2595205" y="0"/>
                </a:moveTo>
                <a:lnTo>
                  <a:pt x="2589919" y="147995"/>
                </a:lnTo>
                <a:lnTo>
                  <a:pt x="2637489" y="306562"/>
                </a:lnTo>
                <a:lnTo>
                  <a:pt x="2579348" y="422844"/>
                </a:lnTo>
                <a:lnTo>
                  <a:pt x="2574062" y="560268"/>
                </a:lnTo>
                <a:lnTo>
                  <a:pt x="2547635" y="813974"/>
                </a:lnTo>
                <a:lnTo>
                  <a:pt x="2463066" y="972541"/>
                </a:lnTo>
                <a:lnTo>
                  <a:pt x="2357355" y="1067681"/>
                </a:lnTo>
                <a:lnTo>
                  <a:pt x="2172361" y="1062395"/>
                </a:lnTo>
                <a:lnTo>
                  <a:pt x="1992652" y="1004254"/>
                </a:lnTo>
                <a:lnTo>
                  <a:pt x="1908083" y="1035967"/>
                </a:lnTo>
                <a:lnTo>
                  <a:pt x="1770659" y="1104680"/>
                </a:lnTo>
                <a:lnTo>
                  <a:pt x="1638520" y="1178677"/>
                </a:lnTo>
                <a:lnTo>
                  <a:pt x="1501096" y="1162821"/>
                </a:lnTo>
                <a:lnTo>
                  <a:pt x="1242104" y="1104680"/>
                </a:lnTo>
                <a:lnTo>
                  <a:pt x="1020111" y="1115251"/>
                </a:lnTo>
                <a:lnTo>
                  <a:pt x="946113" y="1041253"/>
                </a:lnTo>
                <a:lnTo>
                  <a:pt x="824546" y="1041253"/>
                </a:lnTo>
                <a:lnTo>
                  <a:pt x="665979" y="1004254"/>
                </a:lnTo>
                <a:lnTo>
                  <a:pt x="618409" y="898543"/>
                </a:lnTo>
                <a:lnTo>
                  <a:pt x="475699" y="877401"/>
                </a:lnTo>
                <a:lnTo>
                  <a:pt x="295991" y="919685"/>
                </a:lnTo>
                <a:lnTo>
                  <a:pt x="147995" y="998969"/>
                </a:lnTo>
                <a:lnTo>
                  <a:pt x="184994" y="1173392"/>
                </a:lnTo>
                <a:lnTo>
                  <a:pt x="169138" y="1247389"/>
                </a:lnTo>
                <a:lnTo>
                  <a:pt x="47570" y="1374243"/>
                </a:lnTo>
                <a:lnTo>
                  <a:pt x="0" y="1379528"/>
                </a:lnTo>
                <a:lnTo>
                  <a:pt x="42284" y="1437669"/>
                </a:lnTo>
                <a:lnTo>
                  <a:pt x="121568" y="1437669"/>
                </a:lnTo>
                <a:lnTo>
                  <a:pt x="301276" y="1236818"/>
                </a:lnTo>
                <a:lnTo>
                  <a:pt x="401702" y="1152250"/>
                </a:lnTo>
                <a:lnTo>
                  <a:pt x="586696" y="1189248"/>
                </a:lnTo>
                <a:lnTo>
                  <a:pt x="755834" y="1321387"/>
                </a:lnTo>
                <a:lnTo>
                  <a:pt x="1051824" y="1532809"/>
                </a:lnTo>
                <a:lnTo>
                  <a:pt x="1395385" y="1659662"/>
                </a:lnTo>
                <a:lnTo>
                  <a:pt x="1659662" y="1744231"/>
                </a:lnTo>
                <a:lnTo>
                  <a:pt x="1844657" y="2056078"/>
                </a:lnTo>
                <a:lnTo>
                  <a:pt x="2700916" y="2082506"/>
                </a:lnTo>
                <a:lnTo>
                  <a:pt x="2510636" y="1823514"/>
                </a:lnTo>
                <a:lnTo>
                  <a:pt x="2452495" y="1728374"/>
                </a:lnTo>
                <a:lnTo>
                  <a:pt x="2378497" y="1606807"/>
                </a:lnTo>
                <a:lnTo>
                  <a:pt x="2225216" y="1437669"/>
                </a:lnTo>
                <a:lnTo>
                  <a:pt x="2214645" y="1279103"/>
                </a:lnTo>
                <a:lnTo>
                  <a:pt x="2309785" y="1416527"/>
                </a:lnTo>
                <a:lnTo>
                  <a:pt x="2378497" y="1511667"/>
                </a:lnTo>
                <a:lnTo>
                  <a:pt x="2547635" y="1643806"/>
                </a:lnTo>
                <a:lnTo>
                  <a:pt x="2568777" y="1580379"/>
                </a:lnTo>
                <a:lnTo>
                  <a:pt x="2611061" y="1257960"/>
                </a:lnTo>
                <a:lnTo>
                  <a:pt x="2642775" y="1538095"/>
                </a:lnTo>
                <a:lnTo>
                  <a:pt x="2695630" y="1548666"/>
                </a:lnTo>
                <a:lnTo>
                  <a:pt x="2737915" y="1321387"/>
                </a:lnTo>
                <a:lnTo>
                  <a:pt x="2801341" y="988397"/>
                </a:lnTo>
                <a:lnTo>
                  <a:pt x="2896481" y="560268"/>
                </a:lnTo>
                <a:lnTo>
                  <a:pt x="3044476" y="237850"/>
                </a:lnTo>
                <a:lnTo>
                  <a:pt x="2880624" y="227278"/>
                </a:lnTo>
                <a:lnTo>
                  <a:pt x="2780199" y="184994"/>
                </a:lnTo>
                <a:lnTo>
                  <a:pt x="2700916" y="73997"/>
                </a:lnTo>
                <a:lnTo>
                  <a:pt x="2595205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reeform 11"/>
          <p:cNvSpPr/>
          <p:nvPr/>
        </p:nvSpPr>
        <p:spPr>
          <a:xfrm>
            <a:off x="514350" y="4279900"/>
            <a:ext cx="4006850" cy="1720850"/>
          </a:xfrm>
          <a:custGeom>
            <a:avLst/>
            <a:gdLst>
              <a:gd name="connsiteX0" fmla="*/ 0 w 4006850"/>
              <a:gd name="connsiteY0" fmla="*/ 247650 h 1720850"/>
              <a:gd name="connsiteX1" fmla="*/ 139700 w 4006850"/>
              <a:gd name="connsiteY1" fmla="*/ 158750 h 1720850"/>
              <a:gd name="connsiteX2" fmla="*/ 247650 w 4006850"/>
              <a:gd name="connsiteY2" fmla="*/ 0 h 1720850"/>
              <a:gd name="connsiteX3" fmla="*/ 311150 w 4006850"/>
              <a:gd name="connsiteY3" fmla="*/ 38100 h 1720850"/>
              <a:gd name="connsiteX4" fmla="*/ 387350 w 4006850"/>
              <a:gd name="connsiteY4" fmla="*/ 158750 h 1720850"/>
              <a:gd name="connsiteX5" fmla="*/ 558800 w 4006850"/>
              <a:gd name="connsiteY5" fmla="*/ 215900 h 1720850"/>
              <a:gd name="connsiteX6" fmla="*/ 641350 w 4006850"/>
              <a:gd name="connsiteY6" fmla="*/ 222250 h 1720850"/>
              <a:gd name="connsiteX7" fmla="*/ 723900 w 4006850"/>
              <a:gd name="connsiteY7" fmla="*/ 323850 h 1720850"/>
              <a:gd name="connsiteX8" fmla="*/ 984250 w 4006850"/>
              <a:gd name="connsiteY8" fmla="*/ 234950 h 1720850"/>
              <a:gd name="connsiteX9" fmla="*/ 1282700 w 4006850"/>
              <a:gd name="connsiteY9" fmla="*/ 177800 h 1720850"/>
              <a:gd name="connsiteX10" fmla="*/ 1511300 w 4006850"/>
              <a:gd name="connsiteY10" fmla="*/ 165100 h 1720850"/>
              <a:gd name="connsiteX11" fmla="*/ 1765300 w 4006850"/>
              <a:gd name="connsiteY11" fmla="*/ 190500 h 1720850"/>
              <a:gd name="connsiteX12" fmla="*/ 1917700 w 4006850"/>
              <a:gd name="connsiteY12" fmla="*/ 234950 h 1720850"/>
              <a:gd name="connsiteX13" fmla="*/ 2133600 w 4006850"/>
              <a:gd name="connsiteY13" fmla="*/ 234950 h 1720850"/>
              <a:gd name="connsiteX14" fmla="*/ 2298700 w 4006850"/>
              <a:gd name="connsiteY14" fmla="*/ 247650 h 1720850"/>
              <a:gd name="connsiteX15" fmla="*/ 2552700 w 4006850"/>
              <a:gd name="connsiteY15" fmla="*/ 266700 h 1720850"/>
              <a:gd name="connsiteX16" fmla="*/ 2641600 w 4006850"/>
              <a:gd name="connsiteY16" fmla="*/ 241300 h 1720850"/>
              <a:gd name="connsiteX17" fmla="*/ 2698750 w 4006850"/>
              <a:gd name="connsiteY17" fmla="*/ 323850 h 1720850"/>
              <a:gd name="connsiteX18" fmla="*/ 2832100 w 4006850"/>
              <a:gd name="connsiteY18" fmla="*/ 311150 h 1720850"/>
              <a:gd name="connsiteX19" fmla="*/ 2698750 w 4006850"/>
              <a:gd name="connsiteY19" fmla="*/ 425450 h 1720850"/>
              <a:gd name="connsiteX20" fmla="*/ 2736850 w 4006850"/>
              <a:gd name="connsiteY20" fmla="*/ 577850 h 1720850"/>
              <a:gd name="connsiteX21" fmla="*/ 2774950 w 4006850"/>
              <a:gd name="connsiteY21" fmla="*/ 654050 h 1720850"/>
              <a:gd name="connsiteX22" fmla="*/ 2609850 w 4006850"/>
              <a:gd name="connsiteY22" fmla="*/ 800100 h 1720850"/>
              <a:gd name="connsiteX23" fmla="*/ 2609850 w 4006850"/>
              <a:gd name="connsiteY23" fmla="*/ 882650 h 1720850"/>
              <a:gd name="connsiteX24" fmla="*/ 2717800 w 4006850"/>
              <a:gd name="connsiteY24" fmla="*/ 946150 h 1720850"/>
              <a:gd name="connsiteX25" fmla="*/ 2863850 w 4006850"/>
              <a:gd name="connsiteY25" fmla="*/ 1073150 h 1720850"/>
              <a:gd name="connsiteX26" fmla="*/ 3105150 w 4006850"/>
              <a:gd name="connsiteY26" fmla="*/ 1136650 h 1720850"/>
              <a:gd name="connsiteX27" fmla="*/ 3289300 w 4006850"/>
              <a:gd name="connsiteY27" fmla="*/ 1181100 h 1720850"/>
              <a:gd name="connsiteX28" fmla="*/ 3384550 w 4006850"/>
              <a:gd name="connsiteY28" fmla="*/ 1231900 h 1720850"/>
              <a:gd name="connsiteX29" fmla="*/ 3454400 w 4006850"/>
              <a:gd name="connsiteY29" fmla="*/ 1390650 h 1720850"/>
              <a:gd name="connsiteX30" fmla="*/ 3683000 w 4006850"/>
              <a:gd name="connsiteY30" fmla="*/ 1498600 h 1720850"/>
              <a:gd name="connsiteX31" fmla="*/ 3898900 w 4006850"/>
              <a:gd name="connsiteY31" fmla="*/ 1593850 h 1720850"/>
              <a:gd name="connsiteX32" fmla="*/ 4006850 w 4006850"/>
              <a:gd name="connsiteY32" fmla="*/ 1638300 h 1720850"/>
              <a:gd name="connsiteX33" fmla="*/ 4000500 w 4006850"/>
              <a:gd name="connsiteY33" fmla="*/ 1720850 h 1720850"/>
              <a:gd name="connsiteX34" fmla="*/ 3708400 w 4006850"/>
              <a:gd name="connsiteY34" fmla="*/ 1619250 h 1720850"/>
              <a:gd name="connsiteX35" fmla="*/ 3409950 w 4006850"/>
              <a:gd name="connsiteY35" fmla="*/ 1524000 h 1720850"/>
              <a:gd name="connsiteX36" fmla="*/ 3213100 w 4006850"/>
              <a:gd name="connsiteY36" fmla="*/ 1276350 h 1720850"/>
              <a:gd name="connsiteX37" fmla="*/ 2584450 w 4006850"/>
              <a:gd name="connsiteY37" fmla="*/ 1035050 h 1720850"/>
              <a:gd name="connsiteX38" fmla="*/ 2324100 w 4006850"/>
              <a:gd name="connsiteY38" fmla="*/ 920750 h 1720850"/>
              <a:gd name="connsiteX39" fmla="*/ 2165350 w 4006850"/>
              <a:gd name="connsiteY39" fmla="*/ 762000 h 1720850"/>
              <a:gd name="connsiteX40" fmla="*/ 1905000 w 4006850"/>
              <a:gd name="connsiteY40" fmla="*/ 565150 h 1720850"/>
              <a:gd name="connsiteX41" fmla="*/ 1644650 w 4006850"/>
              <a:gd name="connsiteY41" fmla="*/ 438150 h 1720850"/>
              <a:gd name="connsiteX42" fmla="*/ 1390650 w 4006850"/>
              <a:gd name="connsiteY42" fmla="*/ 361950 h 1720850"/>
              <a:gd name="connsiteX43" fmla="*/ 952500 w 4006850"/>
              <a:gd name="connsiteY43" fmla="*/ 425450 h 1720850"/>
              <a:gd name="connsiteX44" fmla="*/ 508000 w 4006850"/>
              <a:gd name="connsiteY44" fmla="*/ 438150 h 1720850"/>
              <a:gd name="connsiteX45" fmla="*/ 107950 w 4006850"/>
              <a:gd name="connsiteY45" fmla="*/ 393700 h 1720850"/>
              <a:gd name="connsiteX46" fmla="*/ 50800 w 4006850"/>
              <a:gd name="connsiteY46" fmla="*/ 336550 h 1720850"/>
              <a:gd name="connsiteX47" fmla="*/ 0 w 4006850"/>
              <a:gd name="connsiteY47" fmla="*/ 247650 h 1720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4006850" h="1720850">
                <a:moveTo>
                  <a:pt x="0" y="247650"/>
                </a:moveTo>
                <a:lnTo>
                  <a:pt x="139700" y="158750"/>
                </a:lnTo>
                <a:lnTo>
                  <a:pt x="247650" y="0"/>
                </a:lnTo>
                <a:lnTo>
                  <a:pt x="311150" y="38100"/>
                </a:lnTo>
                <a:lnTo>
                  <a:pt x="387350" y="158750"/>
                </a:lnTo>
                <a:lnTo>
                  <a:pt x="558800" y="215900"/>
                </a:lnTo>
                <a:lnTo>
                  <a:pt x="641350" y="222250"/>
                </a:lnTo>
                <a:lnTo>
                  <a:pt x="723900" y="323850"/>
                </a:lnTo>
                <a:lnTo>
                  <a:pt x="984250" y="234950"/>
                </a:lnTo>
                <a:lnTo>
                  <a:pt x="1282700" y="177800"/>
                </a:lnTo>
                <a:lnTo>
                  <a:pt x="1511300" y="165100"/>
                </a:lnTo>
                <a:lnTo>
                  <a:pt x="1765300" y="190500"/>
                </a:lnTo>
                <a:lnTo>
                  <a:pt x="1917700" y="234950"/>
                </a:lnTo>
                <a:lnTo>
                  <a:pt x="2133600" y="234950"/>
                </a:lnTo>
                <a:lnTo>
                  <a:pt x="2298700" y="247650"/>
                </a:lnTo>
                <a:lnTo>
                  <a:pt x="2552700" y="266700"/>
                </a:lnTo>
                <a:lnTo>
                  <a:pt x="2641600" y="241300"/>
                </a:lnTo>
                <a:lnTo>
                  <a:pt x="2698750" y="323850"/>
                </a:lnTo>
                <a:lnTo>
                  <a:pt x="2832100" y="311150"/>
                </a:lnTo>
                <a:lnTo>
                  <a:pt x="2698750" y="425450"/>
                </a:lnTo>
                <a:lnTo>
                  <a:pt x="2736850" y="577850"/>
                </a:lnTo>
                <a:lnTo>
                  <a:pt x="2774950" y="654050"/>
                </a:lnTo>
                <a:lnTo>
                  <a:pt x="2609850" y="800100"/>
                </a:lnTo>
                <a:lnTo>
                  <a:pt x="2609850" y="882650"/>
                </a:lnTo>
                <a:lnTo>
                  <a:pt x="2717800" y="946150"/>
                </a:lnTo>
                <a:lnTo>
                  <a:pt x="2863850" y="1073150"/>
                </a:lnTo>
                <a:lnTo>
                  <a:pt x="3105150" y="1136650"/>
                </a:lnTo>
                <a:lnTo>
                  <a:pt x="3289300" y="1181100"/>
                </a:lnTo>
                <a:lnTo>
                  <a:pt x="3384550" y="1231900"/>
                </a:lnTo>
                <a:lnTo>
                  <a:pt x="3454400" y="1390650"/>
                </a:lnTo>
                <a:lnTo>
                  <a:pt x="3683000" y="1498600"/>
                </a:lnTo>
                <a:lnTo>
                  <a:pt x="3898900" y="1593850"/>
                </a:lnTo>
                <a:lnTo>
                  <a:pt x="4006850" y="1638300"/>
                </a:lnTo>
                <a:lnTo>
                  <a:pt x="4000500" y="1720850"/>
                </a:lnTo>
                <a:lnTo>
                  <a:pt x="3708400" y="1619250"/>
                </a:lnTo>
                <a:lnTo>
                  <a:pt x="3409950" y="1524000"/>
                </a:lnTo>
                <a:lnTo>
                  <a:pt x="3213100" y="1276350"/>
                </a:lnTo>
                <a:lnTo>
                  <a:pt x="2584450" y="1035050"/>
                </a:lnTo>
                <a:lnTo>
                  <a:pt x="2324100" y="920750"/>
                </a:lnTo>
                <a:lnTo>
                  <a:pt x="2165350" y="762000"/>
                </a:lnTo>
                <a:lnTo>
                  <a:pt x="1905000" y="565150"/>
                </a:lnTo>
                <a:lnTo>
                  <a:pt x="1644650" y="438150"/>
                </a:lnTo>
                <a:lnTo>
                  <a:pt x="1390650" y="361950"/>
                </a:lnTo>
                <a:lnTo>
                  <a:pt x="952500" y="425450"/>
                </a:lnTo>
                <a:lnTo>
                  <a:pt x="508000" y="438150"/>
                </a:lnTo>
                <a:lnTo>
                  <a:pt x="107950" y="393700"/>
                </a:lnTo>
                <a:lnTo>
                  <a:pt x="50800" y="336550"/>
                </a:lnTo>
                <a:lnTo>
                  <a:pt x="0" y="24765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reeform 12"/>
          <p:cNvSpPr/>
          <p:nvPr/>
        </p:nvSpPr>
        <p:spPr>
          <a:xfrm>
            <a:off x="6550925" y="4769893"/>
            <a:ext cx="300251" cy="197892"/>
          </a:xfrm>
          <a:custGeom>
            <a:avLst/>
            <a:gdLst>
              <a:gd name="connsiteX0" fmla="*/ 0 w 300251"/>
              <a:gd name="connsiteY0" fmla="*/ 102358 h 197892"/>
              <a:gd name="connsiteX1" fmla="*/ 109182 w 300251"/>
              <a:gd name="connsiteY1" fmla="*/ 34119 h 197892"/>
              <a:gd name="connsiteX2" fmla="*/ 279779 w 300251"/>
              <a:gd name="connsiteY2" fmla="*/ 0 h 197892"/>
              <a:gd name="connsiteX3" fmla="*/ 300251 w 300251"/>
              <a:gd name="connsiteY3" fmla="*/ 54591 h 197892"/>
              <a:gd name="connsiteX4" fmla="*/ 218365 w 300251"/>
              <a:gd name="connsiteY4" fmla="*/ 129653 h 197892"/>
              <a:gd name="connsiteX5" fmla="*/ 136478 w 300251"/>
              <a:gd name="connsiteY5" fmla="*/ 197892 h 197892"/>
              <a:gd name="connsiteX6" fmla="*/ 40944 w 300251"/>
              <a:gd name="connsiteY6" fmla="*/ 197892 h 197892"/>
              <a:gd name="connsiteX7" fmla="*/ 0 w 300251"/>
              <a:gd name="connsiteY7" fmla="*/ 102358 h 19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00251" h="197892">
                <a:moveTo>
                  <a:pt x="0" y="102358"/>
                </a:moveTo>
                <a:lnTo>
                  <a:pt x="109182" y="34119"/>
                </a:lnTo>
                <a:lnTo>
                  <a:pt x="279779" y="0"/>
                </a:lnTo>
                <a:lnTo>
                  <a:pt x="300251" y="54591"/>
                </a:lnTo>
                <a:lnTo>
                  <a:pt x="218365" y="129653"/>
                </a:lnTo>
                <a:lnTo>
                  <a:pt x="136478" y="197892"/>
                </a:lnTo>
                <a:lnTo>
                  <a:pt x="40944" y="197892"/>
                </a:lnTo>
                <a:lnTo>
                  <a:pt x="0" y="102358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Freeform 13"/>
          <p:cNvSpPr/>
          <p:nvPr/>
        </p:nvSpPr>
        <p:spPr>
          <a:xfrm>
            <a:off x="5227093" y="4906370"/>
            <a:ext cx="361665" cy="109182"/>
          </a:xfrm>
          <a:custGeom>
            <a:avLst/>
            <a:gdLst>
              <a:gd name="connsiteX0" fmla="*/ 20471 w 361665"/>
              <a:gd name="connsiteY0" fmla="*/ 0 h 109182"/>
              <a:gd name="connsiteX1" fmla="*/ 197892 w 361665"/>
              <a:gd name="connsiteY1" fmla="*/ 20472 h 109182"/>
              <a:gd name="connsiteX2" fmla="*/ 361665 w 361665"/>
              <a:gd name="connsiteY2" fmla="*/ 34120 h 109182"/>
              <a:gd name="connsiteX3" fmla="*/ 361665 w 361665"/>
              <a:gd name="connsiteY3" fmla="*/ 34120 h 109182"/>
              <a:gd name="connsiteX4" fmla="*/ 252483 w 361665"/>
              <a:gd name="connsiteY4" fmla="*/ 109182 h 109182"/>
              <a:gd name="connsiteX5" fmla="*/ 150125 w 361665"/>
              <a:gd name="connsiteY5" fmla="*/ 102358 h 109182"/>
              <a:gd name="connsiteX6" fmla="*/ 61414 w 361665"/>
              <a:gd name="connsiteY6" fmla="*/ 75063 h 109182"/>
              <a:gd name="connsiteX7" fmla="*/ 0 w 361665"/>
              <a:gd name="connsiteY7" fmla="*/ 54591 h 109182"/>
              <a:gd name="connsiteX8" fmla="*/ 20471 w 361665"/>
              <a:gd name="connsiteY8" fmla="*/ 0 h 109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1665" h="109182">
                <a:moveTo>
                  <a:pt x="20471" y="0"/>
                </a:moveTo>
                <a:lnTo>
                  <a:pt x="197892" y="20472"/>
                </a:lnTo>
                <a:lnTo>
                  <a:pt x="361665" y="34120"/>
                </a:lnTo>
                <a:lnTo>
                  <a:pt x="361665" y="34120"/>
                </a:lnTo>
                <a:lnTo>
                  <a:pt x="252483" y="109182"/>
                </a:lnTo>
                <a:lnTo>
                  <a:pt x="150125" y="102358"/>
                </a:lnTo>
                <a:lnTo>
                  <a:pt x="61414" y="75063"/>
                </a:lnTo>
                <a:lnTo>
                  <a:pt x="0" y="54591"/>
                </a:lnTo>
                <a:lnTo>
                  <a:pt x="20471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reeform 14"/>
          <p:cNvSpPr/>
          <p:nvPr/>
        </p:nvSpPr>
        <p:spPr>
          <a:xfrm>
            <a:off x="2961564" y="3452884"/>
            <a:ext cx="272955" cy="750626"/>
          </a:xfrm>
          <a:custGeom>
            <a:avLst/>
            <a:gdLst>
              <a:gd name="connsiteX0" fmla="*/ 88711 w 272955"/>
              <a:gd name="connsiteY0" fmla="*/ 191068 h 750626"/>
              <a:gd name="connsiteX1" fmla="*/ 136478 w 272955"/>
              <a:gd name="connsiteY1" fmla="*/ 122829 h 750626"/>
              <a:gd name="connsiteX2" fmla="*/ 184245 w 272955"/>
              <a:gd name="connsiteY2" fmla="*/ 47767 h 750626"/>
              <a:gd name="connsiteX3" fmla="*/ 259308 w 272955"/>
              <a:gd name="connsiteY3" fmla="*/ 0 h 750626"/>
              <a:gd name="connsiteX4" fmla="*/ 272955 w 272955"/>
              <a:gd name="connsiteY4" fmla="*/ 88710 h 750626"/>
              <a:gd name="connsiteX5" fmla="*/ 232012 w 272955"/>
              <a:gd name="connsiteY5" fmla="*/ 197892 h 750626"/>
              <a:gd name="connsiteX6" fmla="*/ 184245 w 272955"/>
              <a:gd name="connsiteY6" fmla="*/ 286603 h 750626"/>
              <a:gd name="connsiteX7" fmla="*/ 184245 w 272955"/>
              <a:gd name="connsiteY7" fmla="*/ 348017 h 750626"/>
              <a:gd name="connsiteX8" fmla="*/ 252484 w 272955"/>
              <a:gd name="connsiteY8" fmla="*/ 375313 h 750626"/>
              <a:gd name="connsiteX9" fmla="*/ 232012 w 272955"/>
              <a:gd name="connsiteY9" fmla="*/ 498143 h 750626"/>
              <a:gd name="connsiteX10" fmla="*/ 191069 w 272955"/>
              <a:gd name="connsiteY10" fmla="*/ 648268 h 750626"/>
              <a:gd name="connsiteX11" fmla="*/ 163773 w 272955"/>
              <a:gd name="connsiteY11" fmla="*/ 702859 h 750626"/>
              <a:gd name="connsiteX12" fmla="*/ 102358 w 272955"/>
              <a:gd name="connsiteY12" fmla="*/ 702859 h 750626"/>
              <a:gd name="connsiteX13" fmla="*/ 61415 w 272955"/>
              <a:gd name="connsiteY13" fmla="*/ 750626 h 750626"/>
              <a:gd name="connsiteX14" fmla="*/ 0 w 272955"/>
              <a:gd name="connsiteY14" fmla="*/ 716507 h 750626"/>
              <a:gd name="connsiteX15" fmla="*/ 54591 w 272955"/>
              <a:gd name="connsiteY15" fmla="*/ 525438 h 750626"/>
              <a:gd name="connsiteX16" fmla="*/ 27296 w 272955"/>
              <a:gd name="connsiteY16" fmla="*/ 395785 h 750626"/>
              <a:gd name="connsiteX17" fmla="*/ 34120 w 272955"/>
              <a:gd name="connsiteY17" fmla="*/ 348017 h 750626"/>
              <a:gd name="connsiteX18" fmla="*/ 143302 w 272955"/>
              <a:gd name="connsiteY18" fmla="*/ 409432 h 750626"/>
              <a:gd name="connsiteX19" fmla="*/ 191069 w 272955"/>
              <a:gd name="connsiteY19" fmla="*/ 191068 h 750626"/>
              <a:gd name="connsiteX20" fmla="*/ 88711 w 272955"/>
              <a:gd name="connsiteY20" fmla="*/ 191068 h 750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72955" h="750626">
                <a:moveTo>
                  <a:pt x="88711" y="191068"/>
                </a:moveTo>
                <a:lnTo>
                  <a:pt x="136478" y="122829"/>
                </a:lnTo>
                <a:lnTo>
                  <a:pt x="184245" y="47767"/>
                </a:lnTo>
                <a:lnTo>
                  <a:pt x="259308" y="0"/>
                </a:lnTo>
                <a:lnTo>
                  <a:pt x="272955" y="88710"/>
                </a:lnTo>
                <a:lnTo>
                  <a:pt x="232012" y="197892"/>
                </a:lnTo>
                <a:lnTo>
                  <a:pt x="184245" y="286603"/>
                </a:lnTo>
                <a:lnTo>
                  <a:pt x="184245" y="348017"/>
                </a:lnTo>
                <a:lnTo>
                  <a:pt x="252484" y="375313"/>
                </a:lnTo>
                <a:lnTo>
                  <a:pt x="232012" y="498143"/>
                </a:lnTo>
                <a:lnTo>
                  <a:pt x="191069" y="648268"/>
                </a:lnTo>
                <a:lnTo>
                  <a:pt x="163773" y="702859"/>
                </a:lnTo>
                <a:lnTo>
                  <a:pt x="102358" y="702859"/>
                </a:lnTo>
                <a:lnTo>
                  <a:pt x="61415" y="750626"/>
                </a:lnTo>
                <a:lnTo>
                  <a:pt x="0" y="716507"/>
                </a:lnTo>
                <a:lnTo>
                  <a:pt x="54591" y="525438"/>
                </a:lnTo>
                <a:lnTo>
                  <a:pt x="27296" y="395785"/>
                </a:lnTo>
                <a:lnTo>
                  <a:pt x="34120" y="348017"/>
                </a:lnTo>
                <a:lnTo>
                  <a:pt x="143302" y="409432"/>
                </a:lnTo>
                <a:lnTo>
                  <a:pt x="191069" y="191068"/>
                </a:lnTo>
                <a:lnTo>
                  <a:pt x="88711" y="191068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3275856" y="342900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Rome</a:t>
            </a:r>
            <a:endParaRPr lang="en-GB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Right Arrow 1"/>
          <p:cNvSpPr/>
          <p:nvPr/>
        </p:nvSpPr>
        <p:spPr>
          <a:xfrm rot="13948131">
            <a:off x="1849555" y="2024403"/>
            <a:ext cx="2192991" cy="754611"/>
          </a:xfrm>
          <a:prstGeom prst="rightArrow">
            <a:avLst/>
          </a:prstGeom>
          <a:solidFill>
            <a:srgbClr val="FFFF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ight Arrow 16"/>
          <p:cNvSpPr/>
          <p:nvPr/>
        </p:nvSpPr>
        <p:spPr>
          <a:xfrm rot="10800000">
            <a:off x="827584" y="3261885"/>
            <a:ext cx="2421235" cy="754611"/>
          </a:xfrm>
          <a:prstGeom prst="rightArrow">
            <a:avLst/>
          </a:prstGeom>
          <a:solidFill>
            <a:srgbClr val="FFFF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ight Arrow 17"/>
          <p:cNvSpPr/>
          <p:nvPr/>
        </p:nvSpPr>
        <p:spPr>
          <a:xfrm rot="6463440">
            <a:off x="2672604" y="4139377"/>
            <a:ext cx="1459618" cy="754611"/>
          </a:xfrm>
          <a:prstGeom prst="rightArrow">
            <a:avLst/>
          </a:prstGeom>
          <a:solidFill>
            <a:srgbClr val="FFFF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ight Arrow 18"/>
          <p:cNvSpPr/>
          <p:nvPr/>
        </p:nvSpPr>
        <p:spPr>
          <a:xfrm rot="567204">
            <a:off x="4086838" y="3599936"/>
            <a:ext cx="3249492" cy="754611"/>
          </a:xfrm>
          <a:prstGeom prst="rightArrow">
            <a:avLst/>
          </a:prstGeom>
          <a:solidFill>
            <a:srgbClr val="FFFF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ight Arrow 19"/>
          <p:cNvSpPr/>
          <p:nvPr/>
        </p:nvSpPr>
        <p:spPr>
          <a:xfrm rot="18294233">
            <a:off x="3754454" y="2674089"/>
            <a:ext cx="921175" cy="754611"/>
          </a:xfrm>
          <a:prstGeom prst="rightArrow">
            <a:avLst/>
          </a:prstGeom>
          <a:solidFill>
            <a:srgbClr val="FFFF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2932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3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5219"/>
            <a:ext cx="8277037" cy="6748157"/>
          </a:xfrm>
        </p:spPr>
      </p:pic>
      <p:sp>
        <p:nvSpPr>
          <p:cNvPr id="5" name="TextBox 4"/>
          <p:cNvSpPr txBox="1"/>
          <p:nvPr/>
        </p:nvSpPr>
        <p:spPr>
          <a:xfrm>
            <a:off x="3234519" y="2046"/>
            <a:ext cx="3456384" cy="923330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endParaRPr lang="de-DE" dirty="0"/>
          </a:p>
          <a:p>
            <a:endParaRPr lang="de-DE" dirty="0"/>
          </a:p>
          <a:p>
            <a:r>
              <a:rPr lang="de-DE" dirty="0">
                <a:solidFill>
                  <a:srgbClr val="FFFF00"/>
                </a:solidFill>
              </a:rPr>
              <a:t>„Diffusion“ </a:t>
            </a:r>
            <a:r>
              <a:rPr lang="de-DE" dirty="0" err="1">
                <a:solidFill>
                  <a:srgbClr val="FFFF00"/>
                </a:solidFill>
              </a:rPr>
              <a:t>of</a:t>
            </a:r>
            <a:r>
              <a:rPr lang="de-DE" dirty="0">
                <a:solidFill>
                  <a:srgbClr val="FFFF00"/>
                </a:solidFill>
              </a:rPr>
              <a:t> Roman </a:t>
            </a:r>
            <a:r>
              <a:rPr lang="de-DE" dirty="0" err="1">
                <a:solidFill>
                  <a:srgbClr val="FFFF00"/>
                </a:solidFill>
              </a:rPr>
              <a:t>deities</a:t>
            </a:r>
            <a:r>
              <a:rPr lang="de-DE" dirty="0">
                <a:solidFill>
                  <a:srgbClr val="FFFF00"/>
                </a:solidFill>
              </a:rPr>
              <a:t> ?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6" name="Freeform 5"/>
          <p:cNvSpPr/>
          <p:nvPr/>
        </p:nvSpPr>
        <p:spPr>
          <a:xfrm>
            <a:off x="2749310" y="2688609"/>
            <a:ext cx="1678674" cy="2006221"/>
          </a:xfrm>
          <a:custGeom>
            <a:avLst/>
            <a:gdLst>
              <a:gd name="connsiteX0" fmla="*/ 805217 w 1678674"/>
              <a:gd name="connsiteY0" fmla="*/ 1003110 h 2006221"/>
              <a:gd name="connsiteX1" fmla="*/ 661916 w 1678674"/>
              <a:gd name="connsiteY1" fmla="*/ 873457 h 2006221"/>
              <a:gd name="connsiteX2" fmla="*/ 580029 w 1678674"/>
              <a:gd name="connsiteY2" fmla="*/ 716507 h 2006221"/>
              <a:gd name="connsiteX3" fmla="*/ 580029 w 1678674"/>
              <a:gd name="connsiteY3" fmla="*/ 614149 h 2006221"/>
              <a:gd name="connsiteX4" fmla="*/ 539086 w 1678674"/>
              <a:gd name="connsiteY4" fmla="*/ 532263 h 2006221"/>
              <a:gd name="connsiteX5" fmla="*/ 457200 w 1678674"/>
              <a:gd name="connsiteY5" fmla="*/ 450376 h 2006221"/>
              <a:gd name="connsiteX6" fmla="*/ 368489 w 1678674"/>
              <a:gd name="connsiteY6" fmla="*/ 443552 h 2006221"/>
              <a:gd name="connsiteX7" fmla="*/ 307074 w 1678674"/>
              <a:gd name="connsiteY7" fmla="*/ 511791 h 2006221"/>
              <a:gd name="connsiteX8" fmla="*/ 197892 w 1678674"/>
              <a:gd name="connsiteY8" fmla="*/ 580030 h 2006221"/>
              <a:gd name="connsiteX9" fmla="*/ 122829 w 1678674"/>
              <a:gd name="connsiteY9" fmla="*/ 607325 h 2006221"/>
              <a:gd name="connsiteX10" fmla="*/ 0 w 1678674"/>
              <a:gd name="connsiteY10" fmla="*/ 320722 h 2006221"/>
              <a:gd name="connsiteX11" fmla="*/ 88710 w 1678674"/>
              <a:gd name="connsiteY11" fmla="*/ 116006 h 2006221"/>
              <a:gd name="connsiteX12" fmla="*/ 348017 w 1678674"/>
              <a:gd name="connsiteY12" fmla="*/ 20472 h 2006221"/>
              <a:gd name="connsiteX13" fmla="*/ 696035 w 1678674"/>
              <a:gd name="connsiteY13" fmla="*/ 0 h 2006221"/>
              <a:gd name="connsiteX14" fmla="*/ 928047 w 1678674"/>
              <a:gd name="connsiteY14" fmla="*/ 6824 h 2006221"/>
              <a:gd name="connsiteX15" fmla="*/ 1057701 w 1678674"/>
              <a:gd name="connsiteY15" fmla="*/ 211540 h 2006221"/>
              <a:gd name="connsiteX16" fmla="*/ 1044053 w 1678674"/>
              <a:gd name="connsiteY16" fmla="*/ 286603 h 2006221"/>
              <a:gd name="connsiteX17" fmla="*/ 893928 w 1678674"/>
              <a:gd name="connsiteY17" fmla="*/ 293427 h 2006221"/>
              <a:gd name="connsiteX18" fmla="*/ 839337 w 1678674"/>
              <a:gd name="connsiteY18" fmla="*/ 327546 h 2006221"/>
              <a:gd name="connsiteX19" fmla="*/ 880280 w 1678674"/>
              <a:gd name="connsiteY19" fmla="*/ 491319 h 2006221"/>
              <a:gd name="connsiteX20" fmla="*/ 900752 w 1678674"/>
              <a:gd name="connsiteY20" fmla="*/ 552734 h 2006221"/>
              <a:gd name="connsiteX21" fmla="*/ 934871 w 1678674"/>
              <a:gd name="connsiteY21" fmla="*/ 607325 h 2006221"/>
              <a:gd name="connsiteX22" fmla="*/ 1037229 w 1678674"/>
              <a:gd name="connsiteY22" fmla="*/ 696036 h 2006221"/>
              <a:gd name="connsiteX23" fmla="*/ 1078173 w 1678674"/>
              <a:gd name="connsiteY23" fmla="*/ 880281 h 2006221"/>
              <a:gd name="connsiteX24" fmla="*/ 1214650 w 1678674"/>
              <a:gd name="connsiteY24" fmla="*/ 1016758 h 2006221"/>
              <a:gd name="connsiteX25" fmla="*/ 1378423 w 1678674"/>
              <a:gd name="connsiteY25" fmla="*/ 1023582 h 2006221"/>
              <a:gd name="connsiteX26" fmla="*/ 1323832 w 1678674"/>
              <a:gd name="connsiteY26" fmla="*/ 1112292 h 2006221"/>
              <a:gd name="connsiteX27" fmla="*/ 1542197 w 1678674"/>
              <a:gd name="connsiteY27" fmla="*/ 1187355 h 2006221"/>
              <a:gd name="connsiteX28" fmla="*/ 1651379 w 1678674"/>
              <a:gd name="connsiteY28" fmla="*/ 1289713 h 2006221"/>
              <a:gd name="connsiteX29" fmla="*/ 1678674 w 1678674"/>
              <a:gd name="connsiteY29" fmla="*/ 1433015 h 2006221"/>
              <a:gd name="connsiteX30" fmla="*/ 1678674 w 1678674"/>
              <a:gd name="connsiteY30" fmla="*/ 1433015 h 2006221"/>
              <a:gd name="connsiteX31" fmla="*/ 1569492 w 1678674"/>
              <a:gd name="connsiteY31" fmla="*/ 1317009 h 2006221"/>
              <a:gd name="connsiteX32" fmla="*/ 1542197 w 1678674"/>
              <a:gd name="connsiteY32" fmla="*/ 1289713 h 2006221"/>
              <a:gd name="connsiteX33" fmla="*/ 1487605 w 1678674"/>
              <a:gd name="connsiteY33" fmla="*/ 1289713 h 2006221"/>
              <a:gd name="connsiteX34" fmla="*/ 1433014 w 1678674"/>
              <a:gd name="connsiteY34" fmla="*/ 1330657 h 2006221"/>
              <a:gd name="connsiteX35" fmla="*/ 1433014 w 1678674"/>
              <a:gd name="connsiteY35" fmla="*/ 1405719 h 2006221"/>
              <a:gd name="connsiteX36" fmla="*/ 1392071 w 1678674"/>
              <a:gd name="connsiteY36" fmla="*/ 1426191 h 2006221"/>
              <a:gd name="connsiteX37" fmla="*/ 1501253 w 1678674"/>
              <a:gd name="connsiteY37" fmla="*/ 1514901 h 2006221"/>
              <a:gd name="connsiteX38" fmla="*/ 1480782 w 1678674"/>
              <a:gd name="connsiteY38" fmla="*/ 1576316 h 2006221"/>
              <a:gd name="connsiteX39" fmla="*/ 1398895 w 1678674"/>
              <a:gd name="connsiteY39" fmla="*/ 1596788 h 2006221"/>
              <a:gd name="connsiteX40" fmla="*/ 1371600 w 1678674"/>
              <a:gd name="connsiteY40" fmla="*/ 1665027 h 2006221"/>
              <a:gd name="connsiteX41" fmla="*/ 1337480 w 1678674"/>
              <a:gd name="connsiteY41" fmla="*/ 1740090 h 2006221"/>
              <a:gd name="connsiteX42" fmla="*/ 1248770 w 1678674"/>
              <a:gd name="connsiteY42" fmla="*/ 1828800 h 2006221"/>
              <a:gd name="connsiteX43" fmla="*/ 1187355 w 1678674"/>
              <a:gd name="connsiteY43" fmla="*/ 1815152 h 2006221"/>
              <a:gd name="connsiteX44" fmla="*/ 1187355 w 1678674"/>
              <a:gd name="connsiteY44" fmla="*/ 1958454 h 2006221"/>
              <a:gd name="connsiteX45" fmla="*/ 1146411 w 1678674"/>
              <a:gd name="connsiteY45" fmla="*/ 2006221 h 2006221"/>
              <a:gd name="connsiteX46" fmla="*/ 1084997 w 1678674"/>
              <a:gd name="connsiteY46" fmla="*/ 1972101 h 2006221"/>
              <a:gd name="connsiteX47" fmla="*/ 1023582 w 1678674"/>
              <a:gd name="connsiteY47" fmla="*/ 1903863 h 2006221"/>
              <a:gd name="connsiteX48" fmla="*/ 934871 w 1678674"/>
              <a:gd name="connsiteY48" fmla="*/ 1856095 h 2006221"/>
              <a:gd name="connsiteX49" fmla="*/ 812041 w 1678674"/>
              <a:gd name="connsiteY49" fmla="*/ 1787857 h 2006221"/>
              <a:gd name="connsiteX50" fmla="*/ 791570 w 1678674"/>
              <a:gd name="connsiteY50" fmla="*/ 1740090 h 2006221"/>
              <a:gd name="connsiteX51" fmla="*/ 825689 w 1678674"/>
              <a:gd name="connsiteY51" fmla="*/ 1685498 h 2006221"/>
              <a:gd name="connsiteX52" fmla="*/ 928047 w 1678674"/>
              <a:gd name="connsiteY52" fmla="*/ 1726442 h 2006221"/>
              <a:gd name="connsiteX53" fmla="*/ 1078173 w 1678674"/>
              <a:gd name="connsiteY53" fmla="*/ 1746913 h 2006221"/>
              <a:gd name="connsiteX54" fmla="*/ 1194179 w 1678674"/>
              <a:gd name="connsiteY54" fmla="*/ 1733266 h 2006221"/>
              <a:gd name="connsiteX55" fmla="*/ 1310185 w 1678674"/>
              <a:gd name="connsiteY55" fmla="*/ 1678675 h 2006221"/>
              <a:gd name="connsiteX56" fmla="*/ 1371600 w 1678674"/>
              <a:gd name="connsiteY56" fmla="*/ 1610436 h 2006221"/>
              <a:gd name="connsiteX57" fmla="*/ 1337480 w 1678674"/>
              <a:gd name="connsiteY57" fmla="*/ 1521725 h 2006221"/>
              <a:gd name="connsiteX58" fmla="*/ 1310185 w 1678674"/>
              <a:gd name="connsiteY58" fmla="*/ 1405719 h 2006221"/>
              <a:gd name="connsiteX59" fmla="*/ 1221474 w 1678674"/>
              <a:gd name="connsiteY59" fmla="*/ 1330657 h 2006221"/>
              <a:gd name="connsiteX60" fmla="*/ 1091820 w 1678674"/>
              <a:gd name="connsiteY60" fmla="*/ 1221475 h 2006221"/>
              <a:gd name="connsiteX61" fmla="*/ 989462 w 1678674"/>
              <a:gd name="connsiteY61" fmla="*/ 1119116 h 2006221"/>
              <a:gd name="connsiteX62" fmla="*/ 805217 w 1678674"/>
              <a:gd name="connsiteY62" fmla="*/ 1003110 h 2006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1678674" h="2006221">
                <a:moveTo>
                  <a:pt x="805217" y="1003110"/>
                </a:moveTo>
                <a:lnTo>
                  <a:pt x="661916" y="873457"/>
                </a:lnTo>
                <a:lnTo>
                  <a:pt x="580029" y="716507"/>
                </a:lnTo>
                <a:lnTo>
                  <a:pt x="580029" y="614149"/>
                </a:lnTo>
                <a:lnTo>
                  <a:pt x="539086" y="532263"/>
                </a:lnTo>
                <a:lnTo>
                  <a:pt x="457200" y="450376"/>
                </a:lnTo>
                <a:lnTo>
                  <a:pt x="368489" y="443552"/>
                </a:lnTo>
                <a:lnTo>
                  <a:pt x="307074" y="511791"/>
                </a:lnTo>
                <a:lnTo>
                  <a:pt x="197892" y="580030"/>
                </a:lnTo>
                <a:lnTo>
                  <a:pt x="122829" y="607325"/>
                </a:lnTo>
                <a:lnTo>
                  <a:pt x="0" y="320722"/>
                </a:lnTo>
                <a:lnTo>
                  <a:pt x="88710" y="116006"/>
                </a:lnTo>
                <a:lnTo>
                  <a:pt x="348017" y="20472"/>
                </a:lnTo>
                <a:lnTo>
                  <a:pt x="696035" y="0"/>
                </a:lnTo>
                <a:lnTo>
                  <a:pt x="928047" y="6824"/>
                </a:lnTo>
                <a:lnTo>
                  <a:pt x="1057701" y="211540"/>
                </a:lnTo>
                <a:lnTo>
                  <a:pt x="1044053" y="286603"/>
                </a:lnTo>
                <a:lnTo>
                  <a:pt x="893928" y="293427"/>
                </a:lnTo>
                <a:lnTo>
                  <a:pt x="839337" y="327546"/>
                </a:lnTo>
                <a:lnTo>
                  <a:pt x="880280" y="491319"/>
                </a:lnTo>
                <a:lnTo>
                  <a:pt x="900752" y="552734"/>
                </a:lnTo>
                <a:lnTo>
                  <a:pt x="934871" y="607325"/>
                </a:lnTo>
                <a:lnTo>
                  <a:pt x="1037229" y="696036"/>
                </a:lnTo>
                <a:lnTo>
                  <a:pt x="1078173" y="880281"/>
                </a:lnTo>
                <a:lnTo>
                  <a:pt x="1214650" y="1016758"/>
                </a:lnTo>
                <a:lnTo>
                  <a:pt x="1378423" y="1023582"/>
                </a:lnTo>
                <a:lnTo>
                  <a:pt x="1323832" y="1112292"/>
                </a:lnTo>
                <a:lnTo>
                  <a:pt x="1542197" y="1187355"/>
                </a:lnTo>
                <a:lnTo>
                  <a:pt x="1651379" y="1289713"/>
                </a:lnTo>
                <a:lnTo>
                  <a:pt x="1678674" y="1433015"/>
                </a:lnTo>
                <a:lnTo>
                  <a:pt x="1678674" y="1433015"/>
                </a:lnTo>
                <a:lnTo>
                  <a:pt x="1569492" y="1317009"/>
                </a:lnTo>
                <a:lnTo>
                  <a:pt x="1542197" y="1289713"/>
                </a:lnTo>
                <a:lnTo>
                  <a:pt x="1487605" y="1289713"/>
                </a:lnTo>
                <a:lnTo>
                  <a:pt x="1433014" y="1330657"/>
                </a:lnTo>
                <a:lnTo>
                  <a:pt x="1433014" y="1405719"/>
                </a:lnTo>
                <a:lnTo>
                  <a:pt x="1392071" y="1426191"/>
                </a:lnTo>
                <a:lnTo>
                  <a:pt x="1501253" y="1514901"/>
                </a:lnTo>
                <a:lnTo>
                  <a:pt x="1480782" y="1576316"/>
                </a:lnTo>
                <a:lnTo>
                  <a:pt x="1398895" y="1596788"/>
                </a:lnTo>
                <a:lnTo>
                  <a:pt x="1371600" y="1665027"/>
                </a:lnTo>
                <a:lnTo>
                  <a:pt x="1337480" y="1740090"/>
                </a:lnTo>
                <a:lnTo>
                  <a:pt x="1248770" y="1828800"/>
                </a:lnTo>
                <a:lnTo>
                  <a:pt x="1187355" y="1815152"/>
                </a:lnTo>
                <a:lnTo>
                  <a:pt x="1187355" y="1958454"/>
                </a:lnTo>
                <a:lnTo>
                  <a:pt x="1146411" y="2006221"/>
                </a:lnTo>
                <a:lnTo>
                  <a:pt x="1084997" y="1972101"/>
                </a:lnTo>
                <a:lnTo>
                  <a:pt x="1023582" y="1903863"/>
                </a:lnTo>
                <a:lnTo>
                  <a:pt x="934871" y="1856095"/>
                </a:lnTo>
                <a:lnTo>
                  <a:pt x="812041" y="1787857"/>
                </a:lnTo>
                <a:lnTo>
                  <a:pt x="791570" y="1740090"/>
                </a:lnTo>
                <a:lnTo>
                  <a:pt x="825689" y="1685498"/>
                </a:lnTo>
                <a:lnTo>
                  <a:pt x="928047" y="1726442"/>
                </a:lnTo>
                <a:lnTo>
                  <a:pt x="1078173" y="1746913"/>
                </a:lnTo>
                <a:lnTo>
                  <a:pt x="1194179" y="1733266"/>
                </a:lnTo>
                <a:lnTo>
                  <a:pt x="1310185" y="1678675"/>
                </a:lnTo>
                <a:lnTo>
                  <a:pt x="1371600" y="1610436"/>
                </a:lnTo>
                <a:lnTo>
                  <a:pt x="1337480" y="1521725"/>
                </a:lnTo>
                <a:lnTo>
                  <a:pt x="1310185" y="1405719"/>
                </a:lnTo>
                <a:lnTo>
                  <a:pt x="1221474" y="1330657"/>
                </a:lnTo>
                <a:lnTo>
                  <a:pt x="1091820" y="1221475"/>
                </a:lnTo>
                <a:lnTo>
                  <a:pt x="989462" y="1119116"/>
                </a:lnTo>
                <a:lnTo>
                  <a:pt x="805217" y="100311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Freeform 6"/>
          <p:cNvSpPr/>
          <p:nvPr/>
        </p:nvSpPr>
        <p:spPr>
          <a:xfrm>
            <a:off x="409433" y="1665027"/>
            <a:ext cx="2415654" cy="2586251"/>
          </a:xfrm>
          <a:custGeom>
            <a:avLst/>
            <a:gdLst>
              <a:gd name="connsiteX0" fmla="*/ 2415654 w 2415654"/>
              <a:gd name="connsiteY0" fmla="*/ 1678674 h 2586251"/>
              <a:gd name="connsiteX1" fmla="*/ 2231409 w 2415654"/>
              <a:gd name="connsiteY1" fmla="*/ 1610436 h 2586251"/>
              <a:gd name="connsiteX2" fmla="*/ 2053988 w 2415654"/>
              <a:gd name="connsiteY2" fmla="*/ 1542197 h 2586251"/>
              <a:gd name="connsiteX3" fmla="*/ 1931158 w 2415654"/>
              <a:gd name="connsiteY3" fmla="*/ 1637731 h 2586251"/>
              <a:gd name="connsiteX4" fmla="*/ 1910686 w 2415654"/>
              <a:gd name="connsiteY4" fmla="*/ 1794680 h 2586251"/>
              <a:gd name="connsiteX5" fmla="*/ 1856095 w 2415654"/>
              <a:gd name="connsiteY5" fmla="*/ 1869743 h 2586251"/>
              <a:gd name="connsiteX6" fmla="*/ 1692322 w 2415654"/>
              <a:gd name="connsiteY6" fmla="*/ 1903863 h 2586251"/>
              <a:gd name="connsiteX7" fmla="*/ 1535373 w 2415654"/>
              <a:gd name="connsiteY7" fmla="*/ 1965277 h 2586251"/>
              <a:gd name="connsiteX8" fmla="*/ 1337480 w 2415654"/>
              <a:gd name="connsiteY8" fmla="*/ 2129051 h 2586251"/>
              <a:gd name="connsiteX9" fmla="*/ 1337480 w 2415654"/>
              <a:gd name="connsiteY9" fmla="*/ 2129051 h 2586251"/>
              <a:gd name="connsiteX10" fmla="*/ 1364776 w 2415654"/>
              <a:gd name="connsiteY10" fmla="*/ 2340591 h 2586251"/>
              <a:gd name="connsiteX11" fmla="*/ 1228298 w 2415654"/>
              <a:gd name="connsiteY11" fmla="*/ 2381534 h 2586251"/>
              <a:gd name="connsiteX12" fmla="*/ 1153236 w 2415654"/>
              <a:gd name="connsiteY12" fmla="*/ 2477069 h 2586251"/>
              <a:gd name="connsiteX13" fmla="*/ 1023582 w 2415654"/>
              <a:gd name="connsiteY13" fmla="*/ 2490716 h 2586251"/>
              <a:gd name="connsiteX14" fmla="*/ 975815 w 2415654"/>
              <a:gd name="connsiteY14" fmla="*/ 2586251 h 2586251"/>
              <a:gd name="connsiteX15" fmla="*/ 975815 w 2415654"/>
              <a:gd name="connsiteY15" fmla="*/ 2586251 h 2586251"/>
              <a:gd name="connsiteX16" fmla="*/ 859809 w 2415654"/>
              <a:gd name="connsiteY16" fmla="*/ 2579427 h 2586251"/>
              <a:gd name="connsiteX17" fmla="*/ 757451 w 2415654"/>
              <a:gd name="connsiteY17" fmla="*/ 2531660 h 2586251"/>
              <a:gd name="connsiteX18" fmla="*/ 614149 w 2415654"/>
              <a:gd name="connsiteY18" fmla="*/ 2497540 h 2586251"/>
              <a:gd name="connsiteX19" fmla="*/ 552734 w 2415654"/>
              <a:gd name="connsiteY19" fmla="*/ 2497540 h 2586251"/>
              <a:gd name="connsiteX20" fmla="*/ 491319 w 2415654"/>
              <a:gd name="connsiteY20" fmla="*/ 2538483 h 2586251"/>
              <a:gd name="connsiteX21" fmla="*/ 409433 w 2415654"/>
              <a:gd name="connsiteY21" fmla="*/ 2579427 h 2586251"/>
              <a:gd name="connsiteX22" fmla="*/ 409433 w 2415654"/>
              <a:gd name="connsiteY22" fmla="*/ 2579427 h 2586251"/>
              <a:gd name="connsiteX23" fmla="*/ 327546 w 2415654"/>
              <a:gd name="connsiteY23" fmla="*/ 2531660 h 2586251"/>
              <a:gd name="connsiteX24" fmla="*/ 334370 w 2415654"/>
              <a:gd name="connsiteY24" fmla="*/ 2436125 h 2586251"/>
              <a:gd name="connsiteX25" fmla="*/ 313898 w 2415654"/>
              <a:gd name="connsiteY25" fmla="*/ 2333767 h 2586251"/>
              <a:gd name="connsiteX26" fmla="*/ 170597 w 2415654"/>
              <a:gd name="connsiteY26" fmla="*/ 2265528 h 2586251"/>
              <a:gd name="connsiteX27" fmla="*/ 88710 w 2415654"/>
              <a:gd name="connsiteY27" fmla="*/ 2251880 h 2586251"/>
              <a:gd name="connsiteX28" fmla="*/ 0 w 2415654"/>
              <a:gd name="connsiteY28" fmla="*/ 2224585 h 2586251"/>
              <a:gd name="connsiteX29" fmla="*/ 88710 w 2415654"/>
              <a:gd name="connsiteY29" fmla="*/ 2094931 h 2586251"/>
              <a:gd name="connsiteX30" fmla="*/ 95534 w 2415654"/>
              <a:gd name="connsiteY30" fmla="*/ 1999397 h 2586251"/>
              <a:gd name="connsiteX31" fmla="*/ 95534 w 2415654"/>
              <a:gd name="connsiteY31" fmla="*/ 1999397 h 2586251"/>
              <a:gd name="connsiteX32" fmla="*/ 75063 w 2415654"/>
              <a:gd name="connsiteY32" fmla="*/ 1965277 h 2586251"/>
              <a:gd name="connsiteX33" fmla="*/ 54591 w 2415654"/>
              <a:gd name="connsiteY33" fmla="*/ 1897039 h 2586251"/>
              <a:gd name="connsiteX34" fmla="*/ 27295 w 2415654"/>
              <a:gd name="connsiteY34" fmla="*/ 1890215 h 2586251"/>
              <a:gd name="connsiteX35" fmla="*/ 143301 w 2415654"/>
              <a:gd name="connsiteY35" fmla="*/ 1712794 h 2586251"/>
              <a:gd name="connsiteX36" fmla="*/ 293427 w 2415654"/>
              <a:gd name="connsiteY36" fmla="*/ 1542197 h 2586251"/>
              <a:gd name="connsiteX37" fmla="*/ 286603 w 2415654"/>
              <a:gd name="connsiteY37" fmla="*/ 1357952 h 2586251"/>
              <a:gd name="connsiteX38" fmla="*/ 348018 w 2415654"/>
              <a:gd name="connsiteY38" fmla="*/ 1255594 h 2586251"/>
              <a:gd name="connsiteX39" fmla="*/ 348018 w 2415654"/>
              <a:gd name="connsiteY39" fmla="*/ 1105469 h 2586251"/>
              <a:gd name="connsiteX40" fmla="*/ 423080 w 2415654"/>
              <a:gd name="connsiteY40" fmla="*/ 1078173 h 2586251"/>
              <a:gd name="connsiteX41" fmla="*/ 532263 w 2415654"/>
              <a:gd name="connsiteY41" fmla="*/ 1064525 h 2586251"/>
              <a:gd name="connsiteX42" fmla="*/ 750627 w 2415654"/>
              <a:gd name="connsiteY42" fmla="*/ 1187355 h 2586251"/>
              <a:gd name="connsiteX43" fmla="*/ 866633 w 2415654"/>
              <a:gd name="connsiteY43" fmla="*/ 1255594 h 2586251"/>
              <a:gd name="connsiteX44" fmla="*/ 1023582 w 2415654"/>
              <a:gd name="connsiteY44" fmla="*/ 1310185 h 2586251"/>
              <a:gd name="connsiteX45" fmla="*/ 1139588 w 2415654"/>
              <a:gd name="connsiteY45" fmla="*/ 1337480 h 2586251"/>
              <a:gd name="connsiteX46" fmla="*/ 1241946 w 2415654"/>
              <a:gd name="connsiteY46" fmla="*/ 1385248 h 2586251"/>
              <a:gd name="connsiteX47" fmla="*/ 1351128 w 2415654"/>
              <a:gd name="connsiteY47" fmla="*/ 1385248 h 2586251"/>
              <a:gd name="connsiteX48" fmla="*/ 1412543 w 2415654"/>
              <a:gd name="connsiteY48" fmla="*/ 1276066 h 2586251"/>
              <a:gd name="connsiteX49" fmla="*/ 1514901 w 2415654"/>
              <a:gd name="connsiteY49" fmla="*/ 1050877 h 2586251"/>
              <a:gd name="connsiteX50" fmla="*/ 1542197 w 2415654"/>
              <a:gd name="connsiteY50" fmla="*/ 907576 h 2586251"/>
              <a:gd name="connsiteX51" fmla="*/ 1473958 w 2415654"/>
              <a:gd name="connsiteY51" fmla="*/ 825689 h 2586251"/>
              <a:gd name="connsiteX52" fmla="*/ 1439839 w 2415654"/>
              <a:gd name="connsiteY52" fmla="*/ 743803 h 2586251"/>
              <a:gd name="connsiteX53" fmla="*/ 1467134 w 2415654"/>
              <a:gd name="connsiteY53" fmla="*/ 675564 h 2586251"/>
              <a:gd name="connsiteX54" fmla="*/ 1378424 w 2415654"/>
              <a:gd name="connsiteY54" fmla="*/ 566382 h 2586251"/>
              <a:gd name="connsiteX55" fmla="*/ 1269242 w 2415654"/>
              <a:gd name="connsiteY55" fmla="*/ 484495 h 2586251"/>
              <a:gd name="connsiteX56" fmla="*/ 1194179 w 2415654"/>
              <a:gd name="connsiteY56" fmla="*/ 436728 h 2586251"/>
              <a:gd name="connsiteX57" fmla="*/ 1207827 w 2415654"/>
              <a:gd name="connsiteY57" fmla="*/ 354842 h 2586251"/>
              <a:gd name="connsiteX58" fmla="*/ 1269242 w 2415654"/>
              <a:gd name="connsiteY58" fmla="*/ 327546 h 2586251"/>
              <a:gd name="connsiteX59" fmla="*/ 1385248 w 2415654"/>
              <a:gd name="connsiteY59" fmla="*/ 334370 h 2586251"/>
              <a:gd name="connsiteX60" fmla="*/ 1467134 w 2415654"/>
              <a:gd name="connsiteY60" fmla="*/ 361666 h 2586251"/>
              <a:gd name="connsiteX61" fmla="*/ 1467134 w 2415654"/>
              <a:gd name="connsiteY61" fmla="*/ 361666 h 2586251"/>
              <a:gd name="connsiteX62" fmla="*/ 1678674 w 2415654"/>
              <a:gd name="connsiteY62" fmla="*/ 450376 h 2586251"/>
              <a:gd name="connsiteX63" fmla="*/ 1624083 w 2415654"/>
              <a:gd name="connsiteY63" fmla="*/ 293427 h 2586251"/>
              <a:gd name="connsiteX64" fmla="*/ 1617260 w 2415654"/>
              <a:gd name="connsiteY64" fmla="*/ 245660 h 2586251"/>
              <a:gd name="connsiteX65" fmla="*/ 1617260 w 2415654"/>
              <a:gd name="connsiteY65" fmla="*/ 245660 h 2586251"/>
              <a:gd name="connsiteX66" fmla="*/ 1719618 w 2415654"/>
              <a:gd name="connsiteY66" fmla="*/ 313898 h 2586251"/>
              <a:gd name="connsiteX67" fmla="*/ 1828800 w 2415654"/>
              <a:gd name="connsiteY67" fmla="*/ 348018 h 2586251"/>
              <a:gd name="connsiteX68" fmla="*/ 1999397 w 2415654"/>
              <a:gd name="connsiteY68" fmla="*/ 272955 h 2586251"/>
              <a:gd name="connsiteX69" fmla="*/ 2047164 w 2415654"/>
              <a:gd name="connsiteY69" fmla="*/ 218364 h 2586251"/>
              <a:gd name="connsiteX70" fmla="*/ 2094931 w 2415654"/>
              <a:gd name="connsiteY70" fmla="*/ 122830 h 2586251"/>
              <a:gd name="connsiteX71" fmla="*/ 2292824 w 2415654"/>
              <a:gd name="connsiteY71" fmla="*/ 61415 h 2586251"/>
              <a:gd name="connsiteX72" fmla="*/ 2415654 w 2415654"/>
              <a:gd name="connsiteY72" fmla="*/ 0 h 2586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2415654" h="2586251">
                <a:moveTo>
                  <a:pt x="2415654" y="1678674"/>
                </a:moveTo>
                <a:lnTo>
                  <a:pt x="2231409" y="1610436"/>
                </a:lnTo>
                <a:lnTo>
                  <a:pt x="2053988" y="1542197"/>
                </a:lnTo>
                <a:lnTo>
                  <a:pt x="1931158" y="1637731"/>
                </a:lnTo>
                <a:lnTo>
                  <a:pt x="1910686" y="1794680"/>
                </a:lnTo>
                <a:lnTo>
                  <a:pt x="1856095" y="1869743"/>
                </a:lnTo>
                <a:lnTo>
                  <a:pt x="1692322" y="1903863"/>
                </a:lnTo>
                <a:lnTo>
                  <a:pt x="1535373" y="1965277"/>
                </a:lnTo>
                <a:lnTo>
                  <a:pt x="1337480" y="2129051"/>
                </a:lnTo>
                <a:lnTo>
                  <a:pt x="1337480" y="2129051"/>
                </a:lnTo>
                <a:lnTo>
                  <a:pt x="1364776" y="2340591"/>
                </a:lnTo>
                <a:lnTo>
                  <a:pt x="1228298" y="2381534"/>
                </a:lnTo>
                <a:lnTo>
                  <a:pt x="1153236" y="2477069"/>
                </a:lnTo>
                <a:lnTo>
                  <a:pt x="1023582" y="2490716"/>
                </a:lnTo>
                <a:lnTo>
                  <a:pt x="975815" y="2586251"/>
                </a:lnTo>
                <a:lnTo>
                  <a:pt x="975815" y="2586251"/>
                </a:lnTo>
                <a:lnTo>
                  <a:pt x="859809" y="2579427"/>
                </a:lnTo>
                <a:lnTo>
                  <a:pt x="757451" y="2531660"/>
                </a:lnTo>
                <a:lnTo>
                  <a:pt x="614149" y="2497540"/>
                </a:lnTo>
                <a:lnTo>
                  <a:pt x="552734" y="2497540"/>
                </a:lnTo>
                <a:lnTo>
                  <a:pt x="491319" y="2538483"/>
                </a:lnTo>
                <a:lnTo>
                  <a:pt x="409433" y="2579427"/>
                </a:lnTo>
                <a:lnTo>
                  <a:pt x="409433" y="2579427"/>
                </a:lnTo>
                <a:lnTo>
                  <a:pt x="327546" y="2531660"/>
                </a:lnTo>
                <a:lnTo>
                  <a:pt x="334370" y="2436125"/>
                </a:lnTo>
                <a:lnTo>
                  <a:pt x="313898" y="2333767"/>
                </a:lnTo>
                <a:lnTo>
                  <a:pt x="170597" y="2265528"/>
                </a:lnTo>
                <a:lnTo>
                  <a:pt x="88710" y="2251880"/>
                </a:lnTo>
                <a:lnTo>
                  <a:pt x="0" y="2224585"/>
                </a:lnTo>
                <a:lnTo>
                  <a:pt x="88710" y="2094931"/>
                </a:lnTo>
                <a:lnTo>
                  <a:pt x="95534" y="1999397"/>
                </a:lnTo>
                <a:lnTo>
                  <a:pt x="95534" y="1999397"/>
                </a:lnTo>
                <a:lnTo>
                  <a:pt x="75063" y="1965277"/>
                </a:lnTo>
                <a:lnTo>
                  <a:pt x="54591" y="1897039"/>
                </a:lnTo>
                <a:lnTo>
                  <a:pt x="27295" y="1890215"/>
                </a:lnTo>
                <a:lnTo>
                  <a:pt x="143301" y="1712794"/>
                </a:lnTo>
                <a:lnTo>
                  <a:pt x="293427" y="1542197"/>
                </a:lnTo>
                <a:lnTo>
                  <a:pt x="286603" y="1357952"/>
                </a:lnTo>
                <a:lnTo>
                  <a:pt x="348018" y="1255594"/>
                </a:lnTo>
                <a:lnTo>
                  <a:pt x="348018" y="1105469"/>
                </a:lnTo>
                <a:lnTo>
                  <a:pt x="423080" y="1078173"/>
                </a:lnTo>
                <a:lnTo>
                  <a:pt x="532263" y="1064525"/>
                </a:lnTo>
                <a:lnTo>
                  <a:pt x="750627" y="1187355"/>
                </a:lnTo>
                <a:lnTo>
                  <a:pt x="866633" y="1255594"/>
                </a:lnTo>
                <a:lnTo>
                  <a:pt x="1023582" y="1310185"/>
                </a:lnTo>
                <a:lnTo>
                  <a:pt x="1139588" y="1337480"/>
                </a:lnTo>
                <a:lnTo>
                  <a:pt x="1241946" y="1385248"/>
                </a:lnTo>
                <a:lnTo>
                  <a:pt x="1351128" y="1385248"/>
                </a:lnTo>
                <a:lnTo>
                  <a:pt x="1412543" y="1276066"/>
                </a:lnTo>
                <a:lnTo>
                  <a:pt x="1514901" y="1050877"/>
                </a:lnTo>
                <a:lnTo>
                  <a:pt x="1542197" y="907576"/>
                </a:lnTo>
                <a:lnTo>
                  <a:pt x="1473958" y="825689"/>
                </a:lnTo>
                <a:lnTo>
                  <a:pt x="1439839" y="743803"/>
                </a:lnTo>
                <a:lnTo>
                  <a:pt x="1467134" y="675564"/>
                </a:lnTo>
                <a:lnTo>
                  <a:pt x="1378424" y="566382"/>
                </a:lnTo>
                <a:lnTo>
                  <a:pt x="1269242" y="484495"/>
                </a:lnTo>
                <a:lnTo>
                  <a:pt x="1194179" y="436728"/>
                </a:lnTo>
                <a:lnTo>
                  <a:pt x="1207827" y="354842"/>
                </a:lnTo>
                <a:lnTo>
                  <a:pt x="1269242" y="327546"/>
                </a:lnTo>
                <a:lnTo>
                  <a:pt x="1385248" y="334370"/>
                </a:lnTo>
                <a:lnTo>
                  <a:pt x="1467134" y="361666"/>
                </a:lnTo>
                <a:lnTo>
                  <a:pt x="1467134" y="361666"/>
                </a:lnTo>
                <a:lnTo>
                  <a:pt x="1678674" y="450376"/>
                </a:lnTo>
                <a:lnTo>
                  <a:pt x="1624083" y="293427"/>
                </a:lnTo>
                <a:lnTo>
                  <a:pt x="1617260" y="245660"/>
                </a:lnTo>
                <a:lnTo>
                  <a:pt x="1617260" y="245660"/>
                </a:lnTo>
                <a:lnTo>
                  <a:pt x="1719618" y="313898"/>
                </a:lnTo>
                <a:lnTo>
                  <a:pt x="1828800" y="348018"/>
                </a:lnTo>
                <a:lnTo>
                  <a:pt x="1999397" y="272955"/>
                </a:lnTo>
                <a:lnTo>
                  <a:pt x="2047164" y="218364"/>
                </a:lnTo>
                <a:lnTo>
                  <a:pt x="2094931" y="122830"/>
                </a:lnTo>
                <a:lnTo>
                  <a:pt x="2292824" y="61415"/>
                </a:lnTo>
                <a:lnTo>
                  <a:pt x="2415654" y="0"/>
                </a:lnTo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reeform 7"/>
          <p:cNvSpPr/>
          <p:nvPr/>
        </p:nvSpPr>
        <p:spPr>
          <a:xfrm>
            <a:off x="2831910" y="1599807"/>
            <a:ext cx="3186753" cy="3125337"/>
          </a:xfrm>
          <a:custGeom>
            <a:avLst/>
            <a:gdLst>
              <a:gd name="connsiteX0" fmla="*/ 6824 w 3186753"/>
              <a:gd name="connsiteY0" fmla="*/ 0 h 3125337"/>
              <a:gd name="connsiteX1" fmla="*/ 0 w 3186753"/>
              <a:gd name="connsiteY1" fmla="*/ 313898 h 3125337"/>
              <a:gd name="connsiteX2" fmla="*/ 13648 w 3186753"/>
              <a:gd name="connsiteY2" fmla="*/ 1139588 h 3125337"/>
              <a:gd name="connsiteX3" fmla="*/ 518615 w 3186753"/>
              <a:gd name="connsiteY3" fmla="*/ 1078173 h 3125337"/>
              <a:gd name="connsiteX4" fmla="*/ 859809 w 3186753"/>
              <a:gd name="connsiteY4" fmla="*/ 1057701 h 3125337"/>
              <a:gd name="connsiteX5" fmla="*/ 907577 w 3186753"/>
              <a:gd name="connsiteY5" fmla="*/ 1105468 h 3125337"/>
              <a:gd name="connsiteX6" fmla="*/ 982639 w 3186753"/>
              <a:gd name="connsiteY6" fmla="*/ 1337480 h 3125337"/>
              <a:gd name="connsiteX7" fmla="*/ 1003111 w 3186753"/>
              <a:gd name="connsiteY7" fmla="*/ 1562668 h 3125337"/>
              <a:gd name="connsiteX8" fmla="*/ 1119117 w 3186753"/>
              <a:gd name="connsiteY8" fmla="*/ 1433015 h 3125337"/>
              <a:gd name="connsiteX9" fmla="*/ 1173708 w 3186753"/>
              <a:gd name="connsiteY9" fmla="*/ 1692322 h 3125337"/>
              <a:gd name="connsiteX10" fmla="*/ 1405720 w 3186753"/>
              <a:gd name="connsiteY10" fmla="*/ 1849271 h 3125337"/>
              <a:gd name="connsiteX11" fmla="*/ 1692323 w 3186753"/>
              <a:gd name="connsiteY11" fmla="*/ 2047164 h 3125337"/>
              <a:gd name="connsiteX12" fmla="*/ 1753738 w 3186753"/>
              <a:gd name="connsiteY12" fmla="*/ 2272352 h 3125337"/>
              <a:gd name="connsiteX13" fmla="*/ 1787857 w 3186753"/>
              <a:gd name="connsiteY13" fmla="*/ 2449773 h 3125337"/>
              <a:gd name="connsiteX14" fmla="*/ 1937983 w 3186753"/>
              <a:gd name="connsiteY14" fmla="*/ 2634018 h 3125337"/>
              <a:gd name="connsiteX15" fmla="*/ 2006221 w 3186753"/>
              <a:gd name="connsiteY15" fmla="*/ 2777319 h 3125337"/>
              <a:gd name="connsiteX16" fmla="*/ 2006221 w 3186753"/>
              <a:gd name="connsiteY16" fmla="*/ 2886501 h 3125337"/>
              <a:gd name="connsiteX17" fmla="*/ 2094932 w 3186753"/>
              <a:gd name="connsiteY17" fmla="*/ 2995683 h 3125337"/>
              <a:gd name="connsiteX18" fmla="*/ 2108580 w 3186753"/>
              <a:gd name="connsiteY18" fmla="*/ 3098042 h 3125337"/>
              <a:gd name="connsiteX19" fmla="*/ 2156347 w 3186753"/>
              <a:gd name="connsiteY19" fmla="*/ 3036627 h 3125337"/>
              <a:gd name="connsiteX20" fmla="*/ 2190466 w 3186753"/>
              <a:gd name="connsiteY20" fmla="*/ 3125337 h 3125337"/>
              <a:gd name="connsiteX21" fmla="*/ 2231409 w 3186753"/>
              <a:gd name="connsiteY21" fmla="*/ 3104865 h 3125337"/>
              <a:gd name="connsiteX22" fmla="*/ 2299648 w 3186753"/>
              <a:gd name="connsiteY22" fmla="*/ 3125337 h 3125337"/>
              <a:gd name="connsiteX23" fmla="*/ 2313296 w 3186753"/>
              <a:gd name="connsiteY23" fmla="*/ 3029803 h 3125337"/>
              <a:gd name="connsiteX24" fmla="*/ 2251881 w 3186753"/>
              <a:gd name="connsiteY24" fmla="*/ 2954740 h 3125337"/>
              <a:gd name="connsiteX25" fmla="*/ 2408830 w 3186753"/>
              <a:gd name="connsiteY25" fmla="*/ 2913797 h 3125337"/>
              <a:gd name="connsiteX26" fmla="*/ 2442950 w 3186753"/>
              <a:gd name="connsiteY26" fmla="*/ 2845558 h 3125337"/>
              <a:gd name="connsiteX27" fmla="*/ 2354239 w 3186753"/>
              <a:gd name="connsiteY27" fmla="*/ 2715904 h 3125337"/>
              <a:gd name="connsiteX28" fmla="*/ 2265529 w 3186753"/>
              <a:gd name="connsiteY28" fmla="*/ 2558955 h 3125337"/>
              <a:gd name="connsiteX29" fmla="*/ 2224586 w 3186753"/>
              <a:gd name="connsiteY29" fmla="*/ 2402006 h 3125337"/>
              <a:gd name="connsiteX30" fmla="*/ 2279177 w 3186753"/>
              <a:gd name="connsiteY30" fmla="*/ 2340591 h 3125337"/>
              <a:gd name="connsiteX31" fmla="*/ 2354239 w 3186753"/>
              <a:gd name="connsiteY31" fmla="*/ 2442949 h 3125337"/>
              <a:gd name="connsiteX32" fmla="*/ 2436126 w 3186753"/>
              <a:gd name="connsiteY32" fmla="*/ 2361063 h 3125337"/>
              <a:gd name="connsiteX33" fmla="*/ 2456597 w 3186753"/>
              <a:gd name="connsiteY33" fmla="*/ 2306471 h 3125337"/>
              <a:gd name="connsiteX34" fmla="*/ 2654490 w 3186753"/>
              <a:gd name="connsiteY34" fmla="*/ 2258704 h 3125337"/>
              <a:gd name="connsiteX35" fmla="*/ 2736377 w 3186753"/>
              <a:gd name="connsiteY35" fmla="*/ 2361063 h 3125337"/>
              <a:gd name="connsiteX36" fmla="*/ 2982036 w 3186753"/>
              <a:gd name="connsiteY36" fmla="*/ 2210937 h 3125337"/>
              <a:gd name="connsiteX37" fmla="*/ 3166281 w 3186753"/>
              <a:gd name="connsiteY37" fmla="*/ 2217761 h 3125337"/>
              <a:gd name="connsiteX38" fmla="*/ 3186753 w 3186753"/>
              <a:gd name="connsiteY38" fmla="*/ 2169994 h 3125337"/>
              <a:gd name="connsiteX39" fmla="*/ 3029803 w 3186753"/>
              <a:gd name="connsiteY39" fmla="*/ 2149522 h 3125337"/>
              <a:gd name="connsiteX40" fmla="*/ 2941093 w 3186753"/>
              <a:gd name="connsiteY40" fmla="*/ 2026692 h 3125337"/>
              <a:gd name="connsiteX41" fmla="*/ 2872854 w 3186753"/>
              <a:gd name="connsiteY41" fmla="*/ 1931158 h 3125337"/>
              <a:gd name="connsiteX42" fmla="*/ 3016156 w 3186753"/>
              <a:gd name="connsiteY42" fmla="*/ 1767385 h 3125337"/>
              <a:gd name="connsiteX43" fmla="*/ 3036627 w 3186753"/>
              <a:gd name="connsiteY43" fmla="*/ 1637731 h 3125337"/>
              <a:gd name="connsiteX44" fmla="*/ 3043451 w 3186753"/>
              <a:gd name="connsiteY44" fmla="*/ 1549021 h 3125337"/>
              <a:gd name="connsiteX45" fmla="*/ 2995684 w 3186753"/>
              <a:gd name="connsiteY45" fmla="*/ 1378424 h 3125337"/>
              <a:gd name="connsiteX46" fmla="*/ 2954741 w 3186753"/>
              <a:gd name="connsiteY46" fmla="*/ 1371600 h 3125337"/>
              <a:gd name="connsiteX47" fmla="*/ 2934269 w 3186753"/>
              <a:gd name="connsiteY47" fmla="*/ 1460310 h 3125337"/>
              <a:gd name="connsiteX48" fmla="*/ 2920621 w 3186753"/>
              <a:gd name="connsiteY48" fmla="*/ 1589964 h 3125337"/>
              <a:gd name="connsiteX49" fmla="*/ 2859206 w 3186753"/>
              <a:gd name="connsiteY49" fmla="*/ 1658203 h 3125337"/>
              <a:gd name="connsiteX50" fmla="*/ 2709081 w 3186753"/>
              <a:gd name="connsiteY50" fmla="*/ 1699146 h 3125337"/>
              <a:gd name="connsiteX51" fmla="*/ 2545308 w 3186753"/>
              <a:gd name="connsiteY51" fmla="*/ 1753737 h 3125337"/>
              <a:gd name="connsiteX52" fmla="*/ 2504365 w 3186753"/>
              <a:gd name="connsiteY52" fmla="*/ 1658203 h 3125337"/>
              <a:gd name="connsiteX53" fmla="*/ 2490717 w 3186753"/>
              <a:gd name="connsiteY53" fmla="*/ 1528549 h 3125337"/>
              <a:gd name="connsiteX54" fmla="*/ 2668138 w 3186753"/>
              <a:gd name="connsiteY54" fmla="*/ 1392071 h 3125337"/>
              <a:gd name="connsiteX55" fmla="*/ 2688609 w 3186753"/>
              <a:gd name="connsiteY55" fmla="*/ 1310185 h 3125337"/>
              <a:gd name="connsiteX56" fmla="*/ 2593075 w 3186753"/>
              <a:gd name="connsiteY56" fmla="*/ 1317009 h 3125337"/>
              <a:gd name="connsiteX57" fmla="*/ 2402006 w 3186753"/>
              <a:gd name="connsiteY57" fmla="*/ 1098645 h 3125337"/>
              <a:gd name="connsiteX58" fmla="*/ 2292824 w 3186753"/>
              <a:gd name="connsiteY58" fmla="*/ 1098645 h 3125337"/>
              <a:gd name="connsiteX59" fmla="*/ 2210938 w 3186753"/>
              <a:gd name="connsiteY59" fmla="*/ 1153236 h 3125337"/>
              <a:gd name="connsiteX60" fmla="*/ 2210938 w 3186753"/>
              <a:gd name="connsiteY60" fmla="*/ 1262418 h 3125337"/>
              <a:gd name="connsiteX61" fmla="*/ 2149523 w 3186753"/>
              <a:gd name="connsiteY61" fmla="*/ 1337480 h 3125337"/>
              <a:gd name="connsiteX62" fmla="*/ 2067636 w 3186753"/>
              <a:gd name="connsiteY62" fmla="*/ 1364776 h 3125337"/>
              <a:gd name="connsiteX63" fmla="*/ 2040341 w 3186753"/>
              <a:gd name="connsiteY63" fmla="*/ 1569492 h 3125337"/>
              <a:gd name="connsiteX64" fmla="*/ 2040341 w 3186753"/>
              <a:gd name="connsiteY64" fmla="*/ 1569492 h 3125337"/>
              <a:gd name="connsiteX65" fmla="*/ 1910687 w 3186753"/>
              <a:gd name="connsiteY65" fmla="*/ 1576316 h 3125337"/>
              <a:gd name="connsiteX66" fmla="*/ 1856096 w 3186753"/>
              <a:gd name="connsiteY66" fmla="*/ 1542197 h 3125337"/>
              <a:gd name="connsiteX67" fmla="*/ 1781033 w 3186753"/>
              <a:gd name="connsiteY67" fmla="*/ 1508077 h 3125337"/>
              <a:gd name="connsiteX68" fmla="*/ 1705971 w 3186753"/>
              <a:gd name="connsiteY68" fmla="*/ 1467134 h 3125337"/>
              <a:gd name="connsiteX69" fmla="*/ 1685499 w 3186753"/>
              <a:gd name="connsiteY69" fmla="*/ 1371600 h 3125337"/>
              <a:gd name="connsiteX70" fmla="*/ 1705971 w 3186753"/>
              <a:gd name="connsiteY70" fmla="*/ 1187355 h 3125337"/>
              <a:gd name="connsiteX71" fmla="*/ 1746914 w 3186753"/>
              <a:gd name="connsiteY71" fmla="*/ 1003110 h 3125337"/>
              <a:gd name="connsiteX72" fmla="*/ 1685499 w 3186753"/>
              <a:gd name="connsiteY72" fmla="*/ 1009934 h 3125337"/>
              <a:gd name="connsiteX73" fmla="*/ 1576317 w 3186753"/>
              <a:gd name="connsiteY73" fmla="*/ 1009934 h 3125337"/>
              <a:gd name="connsiteX74" fmla="*/ 1460311 w 3186753"/>
              <a:gd name="connsiteY74" fmla="*/ 948519 h 3125337"/>
              <a:gd name="connsiteX75" fmla="*/ 1364777 w 3186753"/>
              <a:gd name="connsiteY75" fmla="*/ 900752 h 3125337"/>
              <a:gd name="connsiteX76" fmla="*/ 1282890 w 3186753"/>
              <a:gd name="connsiteY76" fmla="*/ 887104 h 3125337"/>
              <a:gd name="connsiteX77" fmla="*/ 1119117 w 3186753"/>
              <a:gd name="connsiteY77" fmla="*/ 880280 h 3125337"/>
              <a:gd name="connsiteX78" fmla="*/ 1030406 w 3186753"/>
              <a:gd name="connsiteY78" fmla="*/ 846161 h 3125337"/>
              <a:gd name="connsiteX79" fmla="*/ 887105 w 3186753"/>
              <a:gd name="connsiteY79" fmla="*/ 716507 h 3125337"/>
              <a:gd name="connsiteX80" fmla="*/ 723332 w 3186753"/>
              <a:gd name="connsiteY80" fmla="*/ 689212 h 3125337"/>
              <a:gd name="connsiteX81" fmla="*/ 675565 w 3186753"/>
              <a:gd name="connsiteY81" fmla="*/ 675564 h 3125337"/>
              <a:gd name="connsiteX82" fmla="*/ 566383 w 3186753"/>
              <a:gd name="connsiteY82" fmla="*/ 702860 h 3125337"/>
              <a:gd name="connsiteX83" fmla="*/ 552735 w 3186753"/>
              <a:gd name="connsiteY83" fmla="*/ 648268 h 3125337"/>
              <a:gd name="connsiteX84" fmla="*/ 539087 w 3186753"/>
              <a:gd name="connsiteY84" fmla="*/ 539086 h 3125337"/>
              <a:gd name="connsiteX85" fmla="*/ 498144 w 3186753"/>
              <a:gd name="connsiteY85" fmla="*/ 388961 h 3125337"/>
              <a:gd name="connsiteX86" fmla="*/ 464024 w 3186753"/>
              <a:gd name="connsiteY86" fmla="*/ 388961 h 3125337"/>
              <a:gd name="connsiteX87" fmla="*/ 423081 w 3186753"/>
              <a:gd name="connsiteY87" fmla="*/ 423080 h 3125337"/>
              <a:gd name="connsiteX88" fmla="*/ 361666 w 3186753"/>
              <a:gd name="connsiteY88" fmla="*/ 423080 h 3125337"/>
              <a:gd name="connsiteX89" fmla="*/ 320723 w 3186753"/>
              <a:gd name="connsiteY89" fmla="*/ 388961 h 3125337"/>
              <a:gd name="connsiteX90" fmla="*/ 293427 w 3186753"/>
              <a:gd name="connsiteY90" fmla="*/ 245660 h 3125337"/>
              <a:gd name="connsiteX91" fmla="*/ 245660 w 3186753"/>
              <a:gd name="connsiteY91" fmla="*/ 122830 h 3125337"/>
              <a:gd name="connsiteX92" fmla="*/ 177421 w 3186753"/>
              <a:gd name="connsiteY92" fmla="*/ 88710 h 3125337"/>
              <a:gd name="connsiteX93" fmla="*/ 95535 w 3186753"/>
              <a:gd name="connsiteY93" fmla="*/ 27295 h 3125337"/>
              <a:gd name="connsiteX94" fmla="*/ 6824 w 3186753"/>
              <a:gd name="connsiteY94" fmla="*/ 0 h 3125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3186753" h="3125337">
                <a:moveTo>
                  <a:pt x="6824" y="0"/>
                </a:moveTo>
                <a:lnTo>
                  <a:pt x="0" y="313898"/>
                </a:lnTo>
                <a:lnTo>
                  <a:pt x="13648" y="1139588"/>
                </a:lnTo>
                <a:lnTo>
                  <a:pt x="518615" y="1078173"/>
                </a:lnTo>
                <a:lnTo>
                  <a:pt x="859809" y="1057701"/>
                </a:lnTo>
                <a:lnTo>
                  <a:pt x="907577" y="1105468"/>
                </a:lnTo>
                <a:lnTo>
                  <a:pt x="982639" y="1337480"/>
                </a:lnTo>
                <a:lnTo>
                  <a:pt x="1003111" y="1562668"/>
                </a:lnTo>
                <a:lnTo>
                  <a:pt x="1119117" y="1433015"/>
                </a:lnTo>
                <a:lnTo>
                  <a:pt x="1173708" y="1692322"/>
                </a:lnTo>
                <a:lnTo>
                  <a:pt x="1405720" y="1849271"/>
                </a:lnTo>
                <a:lnTo>
                  <a:pt x="1692323" y="2047164"/>
                </a:lnTo>
                <a:lnTo>
                  <a:pt x="1753738" y="2272352"/>
                </a:lnTo>
                <a:lnTo>
                  <a:pt x="1787857" y="2449773"/>
                </a:lnTo>
                <a:lnTo>
                  <a:pt x="1937983" y="2634018"/>
                </a:lnTo>
                <a:lnTo>
                  <a:pt x="2006221" y="2777319"/>
                </a:lnTo>
                <a:lnTo>
                  <a:pt x="2006221" y="2886501"/>
                </a:lnTo>
                <a:lnTo>
                  <a:pt x="2094932" y="2995683"/>
                </a:lnTo>
                <a:lnTo>
                  <a:pt x="2108580" y="3098042"/>
                </a:lnTo>
                <a:lnTo>
                  <a:pt x="2156347" y="3036627"/>
                </a:lnTo>
                <a:lnTo>
                  <a:pt x="2190466" y="3125337"/>
                </a:lnTo>
                <a:lnTo>
                  <a:pt x="2231409" y="3104865"/>
                </a:lnTo>
                <a:lnTo>
                  <a:pt x="2299648" y="3125337"/>
                </a:lnTo>
                <a:lnTo>
                  <a:pt x="2313296" y="3029803"/>
                </a:lnTo>
                <a:lnTo>
                  <a:pt x="2251881" y="2954740"/>
                </a:lnTo>
                <a:lnTo>
                  <a:pt x="2408830" y="2913797"/>
                </a:lnTo>
                <a:lnTo>
                  <a:pt x="2442950" y="2845558"/>
                </a:lnTo>
                <a:lnTo>
                  <a:pt x="2354239" y="2715904"/>
                </a:lnTo>
                <a:lnTo>
                  <a:pt x="2265529" y="2558955"/>
                </a:lnTo>
                <a:lnTo>
                  <a:pt x="2224586" y="2402006"/>
                </a:lnTo>
                <a:lnTo>
                  <a:pt x="2279177" y="2340591"/>
                </a:lnTo>
                <a:lnTo>
                  <a:pt x="2354239" y="2442949"/>
                </a:lnTo>
                <a:lnTo>
                  <a:pt x="2436126" y="2361063"/>
                </a:lnTo>
                <a:lnTo>
                  <a:pt x="2456597" y="2306471"/>
                </a:lnTo>
                <a:lnTo>
                  <a:pt x="2654490" y="2258704"/>
                </a:lnTo>
                <a:lnTo>
                  <a:pt x="2736377" y="2361063"/>
                </a:lnTo>
                <a:lnTo>
                  <a:pt x="2982036" y="2210937"/>
                </a:lnTo>
                <a:lnTo>
                  <a:pt x="3166281" y="2217761"/>
                </a:lnTo>
                <a:lnTo>
                  <a:pt x="3186753" y="2169994"/>
                </a:lnTo>
                <a:lnTo>
                  <a:pt x="3029803" y="2149522"/>
                </a:lnTo>
                <a:lnTo>
                  <a:pt x="2941093" y="2026692"/>
                </a:lnTo>
                <a:lnTo>
                  <a:pt x="2872854" y="1931158"/>
                </a:lnTo>
                <a:lnTo>
                  <a:pt x="3016156" y="1767385"/>
                </a:lnTo>
                <a:lnTo>
                  <a:pt x="3036627" y="1637731"/>
                </a:lnTo>
                <a:lnTo>
                  <a:pt x="3043451" y="1549021"/>
                </a:lnTo>
                <a:lnTo>
                  <a:pt x="2995684" y="1378424"/>
                </a:lnTo>
                <a:lnTo>
                  <a:pt x="2954741" y="1371600"/>
                </a:lnTo>
                <a:lnTo>
                  <a:pt x="2934269" y="1460310"/>
                </a:lnTo>
                <a:lnTo>
                  <a:pt x="2920621" y="1589964"/>
                </a:lnTo>
                <a:lnTo>
                  <a:pt x="2859206" y="1658203"/>
                </a:lnTo>
                <a:lnTo>
                  <a:pt x="2709081" y="1699146"/>
                </a:lnTo>
                <a:lnTo>
                  <a:pt x="2545308" y="1753737"/>
                </a:lnTo>
                <a:lnTo>
                  <a:pt x="2504365" y="1658203"/>
                </a:lnTo>
                <a:lnTo>
                  <a:pt x="2490717" y="1528549"/>
                </a:lnTo>
                <a:lnTo>
                  <a:pt x="2668138" y="1392071"/>
                </a:lnTo>
                <a:lnTo>
                  <a:pt x="2688609" y="1310185"/>
                </a:lnTo>
                <a:lnTo>
                  <a:pt x="2593075" y="1317009"/>
                </a:lnTo>
                <a:lnTo>
                  <a:pt x="2402006" y="1098645"/>
                </a:lnTo>
                <a:lnTo>
                  <a:pt x="2292824" y="1098645"/>
                </a:lnTo>
                <a:lnTo>
                  <a:pt x="2210938" y="1153236"/>
                </a:lnTo>
                <a:lnTo>
                  <a:pt x="2210938" y="1262418"/>
                </a:lnTo>
                <a:lnTo>
                  <a:pt x="2149523" y="1337480"/>
                </a:lnTo>
                <a:lnTo>
                  <a:pt x="2067636" y="1364776"/>
                </a:lnTo>
                <a:lnTo>
                  <a:pt x="2040341" y="1569492"/>
                </a:lnTo>
                <a:lnTo>
                  <a:pt x="2040341" y="1569492"/>
                </a:lnTo>
                <a:lnTo>
                  <a:pt x="1910687" y="1576316"/>
                </a:lnTo>
                <a:lnTo>
                  <a:pt x="1856096" y="1542197"/>
                </a:lnTo>
                <a:lnTo>
                  <a:pt x="1781033" y="1508077"/>
                </a:lnTo>
                <a:lnTo>
                  <a:pt x="1705971" y="1467134"/>
                </a:lnTo>
                <a:lnTo>
                  <a:pt x="1685499" y="1371600"/>
                </a:lnTo>
                <a:lnTo>
                  <a:pt x="1705971" y="1187355"/>
                </a:lnTo>
                <a:lnTo>
                  <a:pt x="1746914" y="1003110"/>
                </a:lnTo>
                <a:lnTo>
                  <a:pt x="1685499" y="1009934"/>
                </a:lnTo>
                <a:lnTo>
                  <a:pt x="1576317" y="1009934"/>
                </a:lnTo>
                <a:lnTo>
                  <a:pt x="1460311" y="948519"/>
                </a:lnTo>
                <a:lnTo>
                  <a:pt x="1364777" y="900752"/>
                </a:lnTo>
                <a:lnTo>
                  <a:pt x="1282890" y="887104"/>
                </a:lnTo>
                <a:lnTo>
                  <a:pt x="1119117" y="880280"/>
                </a:lnTo>
                <a:lnTo>
                  <a:pt x="1030406" y="846161"/>
                </a:lnTo>
                <a:lnTo>
                  <a:pt x="887105" y="716507"/>
                </a:lnTo>
                <a:lnTo>
                  <a:pt x="723332" y="689212"/>
                </a:lnTo>
                <a:lnTo>
                  <a:pt x="675565" y="675564"/>
                </a:lnTo>
                <a:lnTo>
                  <a:pt x="566383" y="702860"/>
                </a:lnTo>
                <a:lnTo>
                  <a:pt x="552735" y="648268"/>
                </a:lnTo>
                <a:lnTo>
                  <a:pt x="539087" y="539086"/>
                </a:lnTo>
                <a:lnTo>
                  <a:pt x="498144" y="388961"/>
                </a:lnTo>
                <a:lnTo>
                  <a:pt x="464024" y="388961"/>
                </a:lnTo>
                <a:lnTo>
                  <a:pt x="423081" y="423080"/>
                </a:lnTo>
                <a:lnTo>
                  <a:pt x="361666" y="423080"/>
                </a:lnTo>
                <a:lnTo>
                  <a:pt x="320723" y="388961"/>
                </a:lnTo>
                <a:lnTo>
                  <a:pt x="293427" y="245660"/>
                </a:lnTo>
                <a:lnTo>
                  <a:pt x="245660" y="122830"/>
                </a:lnTo>
                <a:lnTo>
                  <a:pt x="177421" y="88710"/>
                </a:lnTo>
                <a:lnTo>
                  <a:pt x="95535" y="27295"/>
                </a:lnTo>
                <a:lnTo>
                  <a:pt x="6824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reeform 8"/>
          <p:cNvSpPr/>
          <p:nvPr/>
        </p:nvSpPr>
        <p:spPr>
          <a:xfrm>
            <a:off x="1611517" y="878186"/>
            <a:ext cx="991354" cy="878186"/>
          </a:xfrm>
          <a:custGeom>
            <a:avLst/>
            <a:gdLst>
              <a:gd name="connsiteX0" fmla="*/ 851026 w 991354"/>
              <a:gd name="connsiteY0" fmla="*/ 864606 h 878186"/>
              <a:gd name="connsiteX1" fmla="*/ 751437 w 991354"/>
              <a:gd name="connsiteY1" fmla="*/ 878186 h 878186"/>
              <a:gd name="connsiteX2" fmla="*/ 624689 w 991354"/>
              <a:gd name="connsiteY2" fmla="*/ 841972 h 878186"/>
              <a:gd name="connsiteX3" fmla="*/ 547734 w 991354"/>
              <a:gd name="connsiteY3" fmla="*/ 841972 h 878186"/>
              <a:gd name="connsiteX4" fmla="*/ 488887 w 991354"/>
              <a:gd name="connsiteY4" fmla="*/ 823865 h 878186"/>
              <a:gd name="connsiteX5" fmla="*/ 398352 w 991354"/>
              <a:gd name="connsiteY5" fmla="*/ 796705 h 878186"/>
              <a:gd name="connsiteX6" fmla="*/ 289711 w 991354"/>
              <a:gd name="connsiteY6" fmla="*/ 769545 h 878186"/>
              <a:gd name="connsiteX7" fmla="*/ 230863 w 991354"/>
              <a:gd name="connsiteY7" fmla="*/ 828392 h 878186"/>
              <a:gd name="connsiteX8" fmla="*/ 131275 w 991354"/>
              <a:gd name="connsiteY8" fmla="*/ 805759 h 878186"/>
              <a:gd name="connsiteX9" fmla="*/ 0 w 991354"/>
              <a:gd name="connsiteY9" fmla="*/ 819339 h 878186"/>
              <a:gd name="connsiteX10" fmla="*/ 104115 w 991354"/>
              <a:gd name="connsiteY10" fmla="*/ 765018 h 878186"/>
              <a:gd name="connsiteX11" fmla="*/ 253497 w 991354"/>
              <a:gd name="connsiteY11" fmla="*/ 669957 h 878186"/>
              <a:gd name="connsiteX12" fmla="*/ 380245 w 991354"/>
              <a:gd name="connsiteY12" fmla="*/ 697117 h 878186"/>
              <a:gd name="connsiteX13" fmla="*/ 434566 w 991354"/>
              <a:gd name="connsiteY13" fmla="*/ 620163 h 878186"/>
              <a:gd name="connsiteX14" fmla="*/ 276131 w 991354"/>
              <a:gd name="connsiteY14" fmla="*/ 606582 h 878186"/>
              <a:gd name="connsiteX15" fmla="*/ 230863 w 991354"/>
              <a:gd name="connsiteY15" fmla="*/ 552262 h 878186"/>
              <a:gd name="connsiteX16" fmla="*/ 176542 w 991354"/>
              <a:gd name="connsiteY16" fmla="*/ 543208 h 878186"/>
              <a:gd name="connsiteX17" fmla="*/ 172016 w 991354"/>
              <a:gd name="connsiteY17" fmla="*/ 493414 h 878186"/>
              <a:gd name="connsiteX18" fmla="*/ 298764 w 991354"/>
              <a:gd name="connsiteY18" fmla="*/ 475307 h 878186"/>
              <a:gd name="connsiteX19" fmla="*/ 357612 w 991354"/>
              <a:gd name="connsiteY19" fmla="*/ 443620 h 878186"/>
              <a:gd name="connsiteX20" fmla="*/ 348558 w 991354"/>
              <a:gd name="connsiteY20" fmla="*/ 325925 h 878186"/>
              <a:gd name="connsiteX21" fmla="*/ 357612 w 991354"/>
              <a:gd name="connsiteY21" fmla="*/ 262551 h 878186"/>
              <a:gd name="connsiteX22" fmla="*/ 502467 w 991354"/>
              <a:gd name="connsiteY22" fmla="*/ 312345 h 878186"/>
              <a:gd name="connsiteX23" fmla="*/ 534154 w 991354"/>
              <a:gd name="connsiteY23" fmla="*/ 235390 h 878186"/>
              <a:gd name="connsiteX24" fmla="*/ 565841 w 991354"/>
              <a:gd name="connsiteY24" fmla="*/ 153909 h 878186"/>
              <a:gd name="connsiteX25" fmla="*/ 520574 w 991354"/>
              <a:gd name="connsiteY25" fmla="*/ 126749 h 878186"/>
              <a:gd name="connsiteX26" fmla="*/ 488887 w 991354"/>
              <a:gd name="connsiteY26" fmla="*/ 9054 h 878186"/>
              <a:gd name="connsiteX27" fmla="*/ 769544 w 991354"/>
              <a:gd name="connsiteY27" fmla="*/ 0 h 878186"/>
              <a:gd name="connsiteX28" fmla="*/ 778598 w 991354"/>
              <a:gd name="connsiteY28" fmla="*/ 140329 h 878186"/>
              <a:gd name="connsiteX29" fmla="*/ 841972 w 991354"/>
              <a:gd name="connsiteY29" fmla="*/ 217283 h 878186"/>
              <a:gd name="connsiteX30" fmla="*/ 851026 w 991354"/>
              <a:gd name="connsiteY30" fmla="*/ 267077 h 878186"/>
              <a:gd name="connsiteX31" fmla="*/ 828392 w 991354"/>
              <a:gd name="connsiteY31" fmla="*/ 334978 h 878186"/>
              <a:gd name="connsiteX32" fmla="*/ 869133 w 991354"/>
              <a:gd name="connsiteY32" fmla="*/ 434566 h 878186"/>
              <a:gd name="connsiteX33" fmla="*/ 814812 w 991354"/>
              <a:gd name="connsiteY33" fmla="*/ 479834 h 878186"/>
              <a:gd name="connsiteX34" fmla="*/ 828392 w 991354"/>
              <a:gd name="connsiteY34" fmla="*/ 525101 h 878186"/>
              <a:gd name="connsiteX35" fmla="*/ 896293 w 991354"/>
              <a:gd name="connsiteY35" fmla="*/ 493414 h 878186"/>
              <a:gd name="connsiteX36" fmla="*/ 964194 w 991354"/>
              <a:gd name="connsiteY36" fmla="*/ 547735 h 878186"/>
              <a:gd name="connsiteX37" fmla="*/ 991354 w 991354"/>
              <a:gd name="connsiteY37" fmla="*/ 602056 h 878186"/>
              <a:gd name="connsiteX38" fmla="*/ 923453 w 991354"/>
              <a:gd name="connsiteY38" fmla="*/ 669957 h 878186"/>
              <a:gd name="connsiteX39" fmla="*/ 869133 w 991354"/>
              <a:gd name="connsiteY39" fmla="*/ 710697 h 878186"/>
              <a:gd name="connsiteX40" fmla="*/ 823865 w 991354"/>
              <a:gd name="connsiteY40" fmla="*/ 742384 h 878186"/>
              <a:gd name="connsiteX41" fmla="*/ 841972 w 991354"/>
              <a:gd name="connsiteY41" fmla="*/ 805759 h 878186"/>
              <a:gd name="connsiteX42" fmla="*/ 896293 w 991354"/>
              <a:gd name="connsiteY42" fmla="*/ 810285 h 878186"/>
              <a:gd name="connsiteX43" fmla="*/ 851026 w 991354"/>
              <a:gd name="connsiteY43" fmla="*/ 864606 h 878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91354" h="878186">
                <a:moveTo>
                  <a:pt x="851026" y="864606"/>
                </a:moveTo>
                <a:lnTo>
                  <a:pt x="751437" y="878186"/>
                </a:lnTo>
                <a:lnTo>
                  <a:pt x="624689" y="841972"/>
                </a:lnTo>
                <a:lnTo>
                  <a:pt x="547734" y="841972"/>
                </a:lnTo>
                <a:lnTo>
                  <a:pt x="488887" y="823865"/>
                </a:lnTo>
                <a:lnTo>
                  <a:pt x="398352" y="796705"/>
                </a:lnTo>
                <a:lnTo>
                  <a:pt x="289711" y="769545"/>
                </a:lnTo>
                <a:lnTo>
                  <a:pt x="230863" y="828392"/>
                </a:lnTo>
                <a:lnTo>
                  <a:pt x="131275" y="805759"/>
                </a:lnTo>
                <a:lnTo>
                  <a:pt x="0" y="819339"/>
                </a:lnTo>
                <a:lnTo>
                  <a:pt x="104115" y="765018"/>
                </a:lnTo>
                <a:lnTo>
                  <a:pt x="253497" y="669957"/>
                </a:lnTo>
                <a:lnTo>
                  <a:pt x="380245" y="697117"/>
                </a:lnTo>
                <a:lnTo>
                  <a:pt x="434566" y="620163"/>
                </a:lnTo>
                <a:lnTo>
                  <a:pt x="276131" y="606582"/>
                </a:lnTo>
                <a:lnTo>
                  <a:pt x="230863" y="552262"/>
                </a:lnTo>
                <a:lnTo>
                  <a:pt x="176542" y="543208"/>
                </a:lnTo>
                <a:lnTo>
                  <a:pt x="172016" y="493414"/>
                </a:lnTo>
                <a:lnTo>
                  <a:pt x="298764" y="475307"/>
                </a:lnTo>
                <a:lnTo>
                  <a:pt x="357612" y="443620"/>
                </a:lnTo>
                <a:lnTo>
                  <a:pt x="348558" y="325925"/>
                </a:lnTo>
                <a:lnTo>
                  <a:pt x="357612" y="262551"/>
                </a:lnTo>
                <a:lnTo>
                  <a:pt x="502467" y="312345"/>
                </a:lnTo>
                <a:lnTo>
                  <a:pt x="534154" y="235390"/>
                </a:lnTo>
                <a:lnTo>
                  <a:pt x="565841" y="153909"/>
                </a:lnTo>
                <a:lnTo>
                  <a:pt x="520574" y="126749"/>
                </a:lnTo>
                <a:lnTo>
                  <a:pt x="488887" y="9054"/>
                </a:lnTo>
                <a:lnTo>
                  <a:pt x="769544" y="0"/>
                </a:lnTo>
                <a:lnTo>
                  <a:pt x="778598" y="140329"/>
                </a:lnTo>
                <a:lnTo>
                  <a:pt x="841972" y="217283"/>
                </a:lnTo>
                <a:lnTo>
                  <a:pt x="851026" y="267077"/>
                </a:lnTo>
                <a:lnTo>
                  <a:pt x="828392" y="334978"/>
                </a:lnTo>
                <a:lnTo>
                  <a:pt x="869133" y="434566"/>
                </a:lnTo>
                <a:lnTo>
                  <a:pt x="814812" y="479834"/>
                </a:lnTo>
                <a:lnTo>
                  <a:pt x="828392" y="525101"/>
                </a:lnTo>
                <a:lnTo>
                  <a:pt x="896293" y="493414"/>
                </a:lnTo>
                <a:lnTo>
                  <a:pt x="964194" y="547735"/>
                </a:lnTo>
                <a:lnTo>
                  <a:pt x="991354" y="602056"/>
                </a:lnTo>
                <a:lnTo>
                  <a:pt x="923453" y="669957"/>
                </a:lnTo>
                <a:lnTo>
                  <a:pt x="869133" y="710697"/>
                </a:lnTo>
                <a:lnTo>
                  <a:pt x="823865" y="742384"/>
                </a:lnTo>
                <a:lnTo>
                  <a:pt x="841972" y="805759"/>
                </a:lnTo>
                <a:lnTo>
                  <a:pt x="896293" y="810285"/>
                </a:lnTo>
                <a:lnTo>
                  <a:pt x="851026" y="864606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reeform 9"/>
          <p:cNvSpPr/>
          <p:nvPr/>
        </p:nvSpPr>
        <p:spPr>
          <a:xfrm>
            <a:off x="5576254" y="3314039"/>
            <a:ext cx="2811912" cy="1506382"/>
          </a:xfrm>
          <a:custGeom>
            <a:avLst/>
            <a:gdLst>
              <a:gd name="connsiteX0" fmla="*/ 0 w 2811912"/>
              <a:gd name="connsiteY0" fmla="*/ 729406 h 1506382"/>
              <a:gd name="connsiteX1" fmla="*/ 5286 w 2811912"/>
              <a:gd name="connsiteY1" fmla="*/ 835117 h 1506382"/>
              <a:gd name="connsiteX2" fmla="*/ 137425 w 2811912"/>
              <a:gd name="connsiteY2" fmla="*/ 924971 h 1506382"/>
              <a:gd name="connsiteX3" fmla="*/ 100426 w 2811912"/>
              <a:gd name="connsiteY3" fmla="*/ 1041253 h 1506382"/>
              <a:gd name="connsiteX4" fmla="*/ 47570 w 2811912"/>
              <a:gd name="connsiteY4" fmla="*/ 1035968 h 1506382"/>
              <a:gd name="connsiteX5" fmla="*/ 47570 w 2811912"/>
              <a:gd name="connsiteY5" fmla="*/ 1104680 h 1506382"/>
              <a:gd name="connsiteX6" fmla="*/ 184995 w 2811912"/>
              <a:gd name="connsiteY6" fmla="*/ 1131108 h 1506382"/>
              <a:gd name="connsiteX7" fmla="*/ 232564 w 2811912"/>
              <a:gd name="connsiteY7" fmla="*/ 1273818 h 1506382"/>
              <a:gd name="connsiteX8" fmla="*/ 232564 w 2811912"/>
              <a:gd name="connsiteY8" fmla="*/ 1326673 h 1506382"/>
              <a:gd name="connsiteX9" fmla="*/ 269563 w 2811912"/>
              <a:gd name="connsiteY9" fmla="*/ 1289674 h 1506382"/>
              <a:gd name="connsiteX10" fmla="*/ 385845 w 2811912"/>
              <a:gd name="connsiteY10" fmla="*/ 1284389 h 1506382"/>
              <a:gd name="connsiteX11" fmla="*/ 338275 w 2811912"/>
              <a:gd name="connsiteY11" fmla="*/ 1363672 h 1506382"/>
              <a:gd name="connsiteX12" fmla="*/ 454558 w 2811912"/>
              <a:gd name="connsiteY12" fmla="*/ 1310816 h 1506382"/>
              <a:gd name="connsiteX13" fmla="*/ 581411 w 2811912"/>
              <a:gd name="connsiteY13" fmla="*/ 1395385 h 1506382"/>
              <a:gd name="connsiteX14" fmla="*/ 681836 w 2811912"/>
              <a:gd name="connsiteY14" fmla="*/ 1384814 h 1506382"/>
              <a:gd name="connsiteX15" fmla="*/ 739977 w 2811912"/>
              <a:gd name="connsiteY15" fmla="*/ 1257961 h 1506382"/>
              <a:gd name="connsiteX16" fmla="*/ 930257 w 2811912"/>
              <a:gd name="connsiteY16" fmla="*/ 1294960 h 1506382"/>
              <a:gd name="connsiteX17" fmla="*/ 1057110 w 2811912"/>
              <a:gd name="connsiteY17" fmla="*/ 1358386 h 1506382"/>
              <a:gd name="connsiteX18" fmla="*/ 1231533 w 2811912"/>
              <a:gd name="connsiteY18" fmla="*/ 1300245 h 1506382"/>
              <a:gd name="connsiteX19" fmla="*/ 1300245 w 2811912"/>
              <a:gd name="connsiteY19" fmla="*/ 1215677 h 1506382"/>
              <a:gd name="connsiteX20" fmla="*/ 1432384 w 2811912"/>
              <a:gd name="connsiteY20" fmla="*/ 1173392 h 1506382"/>
              <a:gd name="connsiteX21" fmla="*/ 1474669 w 2811912"/>
              <a:gd name="connsiteY21" fmla="*/ 1183963 h 1506382"/>
              <a:gd name="connsiteX22" fmla="*/ 1548666 w 2811912"/>
              <a:gd name="connsiteY22" fmla="*/ 1109966 h 1506382"/>
              <a:gd name="connsiteX23" fmla="*/ 1559237 w 2811912"/>
              <a:gd name="connsiteY23" fmla="*/ 1194534 h 1506382"/>
              <a:gd name="connsiteX24" fmla="*/ 1527524 w 2811912"/>
              <a:gd name="connsiteY24" fmla="*/ 1252675 h 1506382"/>
              <a:gd name="connsiteX25" fmla="*/ 1728375 w 2811912"/>
              <a:gd name="connsiteY25" fmla="*/ 1390100 h 1506382"/>
              <a:gd name="connsiteX26" fmla="*/ 1913369 w 2811912"/>
              <a:gd name="connsiteY26" fmla="*/ 1485240 h 1506382"/>
              <a:gd name="connsiteX27" fmla="*/ 2341499 w 2811912"/>
              <a:gd name="connsiteY27" fmla="*/ 1400671 h 1506382"/>
              <a:gd name="connsiteX28" fmla="*/ 2537064 w 2811912"/>
              <a:gd name="connsiteY28" fmla="*/ 1363672 h 1506382"/>
              <a:gd name="connsiteX29" fmla="*/ 2811912 w 2811912"/>
              <a:gd name="connsiteY29" fmla="*/ 1506382 h 1506382"/>
              <a:gd name="connsiteX30" fmla="*/ 2806627 w 2811912"/>
              <a:gd name="connsiteY30" fmla="*/ 1173392 h 1506382"/>
              <a:gd name="connsiteX31" fmla="*/ 2256930 w 2811912"/>
              <a:gd name="connsiteY31" fmla="*/ 792833 h 1506382"/>
              <a:gd name="connsiteX32" fmla="*/ 2156504 w 2811912"/>
              <a:gd name="connsiteY32" fmla="*/ 232564 h 1506382"/>
              <a:gd name="connsiteX33" fmla="*/ 2114220 w 2811912"/>
              <a:gd name="connsiteY33" fmla="*/ 0 h 1506382"/>
              <a:gd name="connsiteX34" fmla="*/ 2087792 w 2811912"/>
              <a:gd name="connsiteY34" fmla="*/ 190280 h 1506382"/>
              <a:gd name="connsiteX35" fmla="*/ 1908084 w 2811912"/>
              <a:gd name="connsiteY35" fmla="*/ 264278 h 1506382"/>
              <a:gd name="connsiteX36" fmla="*/ 1723089 w 2811912"/>
              <a:gd name="connsiteY36" fmla="*/ 317133 h 1506382"/>
              <a:gd name="connsiteX37" fmla="*/ 1516953 w 2811912"/>
              <a:gd name="connsiteY37" fmla="*/ 311848 h 1506382"/>
              <a:gd name="connsiteX38" fmla="*/ 1342530 w 2811912"/>
              <a:gd name="connsiteY38" fmla="*/ 258992 h 1506382"/>
              <a:gd name="connsiteX39" fmla="*/ 1199820 w 2811912"/>
              <a:gd name="connsiteY39" fmla="*/ 227279 h 1506382"/>
              <a:gd name="connsiteX40" fmla="*/ 1041254 w 2811912"/>
              <a:gd name="connsiteY40" fmla="*/ 237850 h 1506382"/>
              <a:gd name="connsiteX41" fmla="*/ 940828 w 2811912"/>
              <a:gd name="connsiteY41" fmla="*/ 264278 h 1506382"/>
              <a:gd name="connsiteX42" fmla="*/ 792833 w 2811912"/>
              <a:gd name="connsiteY42" fmla="*/ 375274 h 1506382"/>
              <a:gd name="connsiteX43" fmla="*/ 665980 w 2811912"/>
              <a:gd name="connsiteY43" fmla="*/ 475700 h 1506382"/>
              <a:gd name="connsiteX44" fmla="*/ 486271 w 2811912"/>
              <a:gd name="connsiteY44" fmla="*/ 465129 h 1506382"/>
              <a:gd name="connsiteX45" fmla="*/ 385845 w 2811912"/>
              <a:gd name="connsiteY45" fmla="*/ 475700 h 1506382"/>
              <a:gd name="connsiteX46" fmla="*/ 512699 w 2811912"/>
              <a:gd name="connsiteY46" fmla="*/ 554983 h 1506382"/>
              <a:gd name="connsiteX47" fmla="*/ 396417 w 2811912"/>
              <a:gd name="connsiteY47" fmla="*/ 607838 h 1506382"/>
              <a:gd name="connsiteX48" fmla="*/ 258992 w 2811912"/>
              <a:gd name="connsiteY48" fmla="*/ 650123 h 1506382"/>
              <a:gd name="connsiteX49" fmla="*/ 126854 w 2811912"/>
              <a:gd name="connsiteY49" fmla="*/ 639552 h 1506382"/>
              <a:gd name="connsiteX50" fmla="*/ 47570 w 2811912"/>
              <a:gd name="connsiteY50" fmla="*/ 650123 h 1506382"/>
              <a:gd name="connsiteX51" fmla="*/ 0 w 2811912"/>
              <a:gd name="connsiteY51" fmla="*/ 729406 h 1506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2811912" h="1506382">
                <a:moveTo>
                  <a:pt x="0" y="729406"/>
                </a:moveTo>
                <a:lnTo>
                  <a:pt x="5286" y="835117"/>
                </a:lnTo>
                <a:lnTo>
                  <a:pt x="137425" y="924971"/>
                </a:lnTo>
                <a:lnTo>
                  <a:pt x="100426" y="1041253"/>
                </a:lnTo>
                <a:lnTo>
                  <a:pt x="47570" y="1035968"/>
                </a:lnTo>
                <a:lnTo>
                  <a:pt x="47570" y="1104680"/>
                </a:lnTo>
                <a:lnTo>
                  <a:pt x="184995" y="1131108"/>
                </a:lnTo>
                <a:lnTo>
                  <a:pt x="232564" y="1273818"/>
                </a:lnTo>
                <a:lnTo>
                  <a:pt x="232564" y="1326673"/>
                </a:lnTo>
                <a:lnTo>
                  <a:pt x="269563" y="1289674"/>
                </a:lnTo>
                <a:lnTo>
                  <a:pt x="385845" y="1284389"/>
                </a:lnTo>
                <a:lnTo>
                  <a:pt x="338275" y="1363672"/>
                </a:lnTo>
                <a:lnTo>
                  <a:pt x="454558" y="1310816"/>
                </a:lnTo>
                <a:lnTo>
                  <a:pt x="581411" y="1395385"/>
                </a:lnTo>
                <a:lnTo>
                  <a:pt x="681836" y="1384814"/>
                </a:lnTo>
                <a:lnTo>
                  <a:pt x="739977" y="1257961"/>
                </a:lnTo>
                <a:lnTo>
                  <a:pt x="930257" y="1294960"/>
                </a:lnTo>
                <a:lnTo>
                  <a:pt x="1057110" y="1358386"/>
                </a:lnTo>
                <a:lnTo>
                  <a:pt x="1231533" y="1300245"/>
                </a:lnTo>
                <a:lnTo>
                  <a:pt x="1300245" y="1215677"/>
                </a:lnTo>
                <a:lnTo>
                  <a:pt x="1432384" y="1173392"/>
                </a:lnTo>
                <a:lnTo>
                  <a:pt x="1474669" y="1183963"/>
                </a:lnTo>
                <a:lnTo>
                  <a:pt x="1548666" y="1109966"/>
                </a:lnTo>
                <a:lnTo>
                  <a:pt x="1559237" y="1194534"/>
                </a:lnTo>
                <a:lnTo>
                  <a:pt x="1527524" y="1252675"/>
                </a:lnTo>
                <a:lnTo>
                  <a:pt x="1728375" y="1390100"/>
                </a:lnTo>
                <a:lnTo>
                  <a:pt x="1913369" y="1485240"/>
                </a:lnTo>
                <a:lnTo>
                  <a:pt x="2341499" y="1400671"/>
                </a:lnTo>
                <a:lnTo>
                  <a:pt x="2537064" y="1363672"/>
                </a:lnTo>
                <a:lnTo>
                  <a:pt x="2811912" y="1506382"/>
                </a:lnTo>
                <a:cubicBezTo>
                  <a:pt x="2810150" y="1395385"/>
                  <a:pt x="2808389" y="1284389"/>
                  <a:pt x="2806627" y="1173392"/>
                </a:cubicBezTo>
                <a:lnTo>
                  <a:pt x="2256930" y="792833"/>
                </a:lnTo>
                <a:lnTo>
                  <a:pt x="2156504" y="232564"/>
                </a:lnTo>
                <a:lnTo>
                  <a:pt x="2114220" y="0"/>
                </a:lnTo>
                <a:lnTo>
                  <a:pt x="2087792" y="190280"/>
                </a:lnTo>
                <a:lnTo>
                  <a:pt x="1908084" y="264278"/>
                </a:lnTo>
                <a:lnTo>
                  <a:pt x="1723089" y="317133"/>
                </a:lnTo>
                <a:lnTo>
                  <a:pt x="1516953" y="311848"/>
                </a:lnTo>
                <a:lnTo>
                  <a:pt x="1342530" y="258992"/>
                </a:lnTo>
                <a:lnTo>
                  <a:pt x="1199820" y="227279"/>
                </a:lnTo>
                <a:lnTo>
                  <a:pt x="1041254" y="237850"/>
                </a:lnTo>
                <a:lnTo>
                  <a:pt x="940828" y="264278"/>
                </a:lnTo>
                <a:lnTo>
                  <a:pt x="792833" y="375274"/>
                </a:lnTo>
                <a:lnTo>
                  <a:pt x="665980" y="475700"/>
                </a:lnTo>
                <a:lnTo>
                  <a:pt x="486271" y="465129"/>
                </a:lnTo>
                <a:lnTo>
                  <a:pt x="385845" y="475700"/>
                </a:lnTo>
                <a:lnTo>
                  <a:pt x="512699" y="554983"/>
                </a:lnTo>
                <a:lnTo>
                  <a:pt x="396417" y="607838"/>
                </a:lnTo>
                <a:lnTo>
                  <a:pt x="258992" y="650123"/>
                </a:lnTo>
                <a:lnTo>
                  <a:pt x="126854" y="639552"/>
                </a:lnTo>
                <a:lnTo>
                  <a:pt x="47570" y="650123"/>
                </a:lnTo>
                <a:lnTo>
                  <a:pt x="0" y="729406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Freeform 10"/>
          <p:cNvSpPr/>
          <p:nvPr/>
        </p:nvSpPr>
        <p:spPr>
          <a:xfrm>
            <a:off x="4524430" y="4550858"/>
            <a:ext cx="3044476" cy="2082506"/>
          </a:xfrm>
          <a:custGeom>
            <a:avLst/>
            <a:gdLst>
              <a:gd name="connsiteX0" fmla="*/ 2595205 w 3044476"/>
              <a:gd name="connsiteY0" fmla="*/ 0 h 2082506"/>
              <a:gd name="connsiteX1" fmla="*/ 2589919 w 3044476"/>
              <a:gd name="connsiteY1" fmla="*/ 147995 h 2082506"/>
              <a:gd name="connsiteX2" fmla="*/ 2637489 w 3044476"/>
              <a:gd name="connsiteY2" fmla="*/ 306562 h 2082506"/>
              <a:gd name="connsiteX3" fmla="*/ 2579348 w 3044476"/>
              <a:gd name="connsiteY3" fmla="*/ 422844 h 2082506"/>
              <a:gd name="connsiteX4" fmla="*/ 2574062 w 3044476"/>
              <a:gd name="connsiteY4" fmla="*/ 560268 h 2082506"/>
              <a:gd name="connsiteX5" fmla="*/ 2547635 w 3044476"/>
              <a:gd name="connsiteY5" fmla="*/ 813974 h 2082506"/>
              <a:gd name="connsiteX6" fmla="*/ 2463066 w 3044476"/>
              <a:gd name="connsiteY6" fmla="*/ 972541 h 2082506"/>
              <a:gd name="connsiteX7" fmla="*/ 2357355 w 3044476"/>
              <a:gd name="connsiteY7" fmla="*/ 1067681 h 2082506"/>
              <a:gd name="connsiteX8" fmla="*/ 2172361 w 3044476"/>
              <a:gd name="connsiteY8" fmla="*/ 1062395 h 2082506"/>
              <a:gd name="connsiteX9" fmla="*/ 1992652 w 3044476"/>
              <a:gd name="connsiteY9" fmla="*/ 1004254 h 2082506"/>
              <a:gd name="connsiteX10" fmla="*/ 1908083 w 3044476"/>
              <a:gd name="connsiteY10" fmla="*/ 1035967 h 2082506"/>
              <a:gd name="connsiteX11" fmla="*/ 1770659 w 3044476"/>
              <a:gd name="connsiteY11" fmla="*/ 1104680 h 2082506"/>
              <a:gd name="connsiteX12" fmla="*/ 1638520 w 3044476"/>
              <a:gd name="connsiteY12" fmla="*/ 1178677 h 2082506"/>
              <a:gd name="connsiteX13" fmla="*/ 1501096 w 3044476"/>
              <a:gd name="connsiteY13" fmla="*/ 1162821 h 2082506"/>
              <a:gd name="connsiteX14" fmla="*/ 1242104 w 3044476"/>
              <a:gd name="connsiteY14" fmla="*/ 1104680 h 2082506"/>
              <a:gd name="connsiteX15" fmla="*/ 1020111 w 3044476"/>
              <a:gd name="connsiteY15" fmla="*/ 1115251 h 2082506"/>
              <a:gd name="connsiteX16" fmla="*/ 946113 w 3044476"/>
              <a:gd name="connsiteY16" fmla="*/ 1041253 h 2082506"/>
              <a:gd name="connsiteX17" fmla="*/ 824546 w 3044476"/>
              <a:gd name="connsiteY17" fmla="*/ 1041253 h 2082506"/>
              <a:gd name="connsiteX18" fmla="*/ 665979 w 3044476"/>
              <a:gd name="connsiteY18" fmla="*/ 1004254 h 2082506"/>
              <a:gd name="connsiteX19" fmla="*/ 618409 w 3044476"/>
              <a:gd name="connsiteY19" fmla="*/ 898543 h 2082506"/>
              <a:gd name="connsiteX20" fmla="*/ 475699 w 3044476"/>
              <a:gd name="connsiteY20" fmla="*/ 877401 h 2082506"/>
              <a:gd name="connsiteX21" fmla="*/ 295991 w 3044476"/>
              <a:gd name="connsiteY21" fmla="*/ 919685 h 2082506"/>
              <a:gd name="connsiteX22" fmla="*/ 147995 w 3044476"/>
              <a:gd name="connsiteY22" fmla="*/ 998969 h 2082506"/>
              <a:gd name="connsiteX23" fmla="*/ 184994 w 3044476"/>
              <a:gd name="connsiteY23" fmla="*/ 1173392 h 2082506"/>
              <a:gd name="connsiteX24" fmla="*/ 169138 w 3044476"/>
              <a:gd name="connsiteY24" fmla="*/ 1247389 h 2082506"/>
              <a:gd name="connsiteX25" fmla="*/ 47570 w 3044476"/>
              <a:gd name="connsiteY25" fmla="*/ 1374243 h 2082506"/>
              <a:gd name="connsiteX26" fmla="*/ 0 w 3044476"/>
              <a:gd name="connsiteY26" fmla="*/ 1379528 h 2082506"/>
              <a:gd name="connsiteX27" fmla="*/ 42284 w 3044476"/>
              <a:gd name="connsiteY27" fmla="*/ 1437669 h 2082506"/>
              <a:gd name="connsiteX28" fmla="*/ 121568 w 3044476"/>
              <a:gd name="connsiteY28" fmla="*/ 1437669 h 2082506"/>
              <a:gd name="connsiteX29" fmla="*/ 301276 w 3044476"/>
              <a:gd name="connsiteY29" fmla="*/ 1236818 h 2082506"/>
              <a:gd name="connsiteX30" fmla="*/ 401702 w 3044476"/>
              <a:gd name="connsiteY30" fmla="*/ 1152250 h 2082506"/>
              <a:gd name="connsiteX31" fmla="*/ 586696 w 3044476"/>
              <a:gd name="connsiteY31" fmla="*/ 1189248 h 2082506"/>
              <a:gd name="connsiteX32" fmla="*/ 755834 w 3044476"/>
              <a:gd name="connsiteY32" fmla="*/ 1321387 h 2082506"/>
              <a:gd name="connsiteX33" fmla="*/ 1051824 w 3044476"/>
              <a:gd name="connsiteY33" fmla="*/ 1532809 h 2082506"/>
              <a:gd name="connsiteX34" fmla="*/ 1395385 w 3044476"/>
              <a:gd name="connsiteY34" fmla="*/ 1659662 h 2082506"/>
              <a:gd name="connsiteX35" fmla="*/ 1659662 w 3044476"/>
              <a:gd name="connsiteY35" fmla="*/ 1744231 h 2082506"/>
              <a:gd name="connsiteX36" fmla="*/ 1844657 w 3044476"/>
              <a:gd name="connsiteY36" fmla="*/ 2056078 h 2082506"/>
              <a:gd name="connsiteX37" fmla="*/ 2700916 w 3044476"/>
              <a:gd name="connsiteY37" fmla="*/ 2082506 h 2082506"/>
              <a:gd name="connsiteX38" fmla="*/ 2510636 w 3044476"/>
              <a:gd name="connsiteY38" fmla="*/ 1823514 h 2082506"/>
              <a:gd name="connsiteX39" fmla="*/ 2452495 w 3044476"/>
              <a:gd name="connsiteY39" fmla="*/ 1728374 h 2082506"/>
              <a:gd name="connsiteX40" fmla="*/ 2378497 w 3044476"/>
              <a:gd name="connsiteY40" fmla="*/ 1606807 h 2082506"/>
              <a:gd name="connsiteX41" fmla="*/ 2225216 w 3044476"/>
              <a:gd name="connsiteY41" fmla="*/ 1437669 h 2082506"/>
              <a:gd name="connsiteX42" fmla="*/ 2214645 w 3044476"/>
              <a:gd name="connsiteY42" fmla="*/ 1279103 h 2082506"/>
              <a:gd name="connsiteX43" fmla="*/ 2309785 w 3044476"/>
              <a:gd name="connsiteY43" fmla="*/ 1416527 h 2082506"/>
              <a:gd name="connsiteX44" fmla="*/ 2378497 w 3044476"/>
              <a:gd name="connsiteY44" fmla="*/ 1511667 h 2082506"/>
              <a:gd name="connsiteX45" fmla="*/ 2547635 w 3044476"/>
              <a:gd name="connsiteY45" fmla="*/ 1643806 h 2082506"/>
              <a:gd name="connsiteX46" fmla="*/ 2568777 w 3044476"/>
              <a:gd name="connsiteY46" fmla="*/ 1580379 h 2082506"/>
              <a:gd name="connsiteX47" fmla="*/ 2611061 w 3044476"/>
              <a:gd name="connsiteY47" fmla="*/ 1257960 h 2082506"/>
              <a:gd name="connsiteX48" fmla="*/ 2642775 w 3044476"/>
              <a:gd name="connsiteY48" fmla="*/ 1538095 h 2082506"/>
              <a:gd name="connsiteX49" fmla="*/ 2695630 w 3044476"/>
              <a:gd name="connsiteY49" fmla="*/ 1548666 h 2082506"/>
              <a:gd name="connsiteX50" fmla="*/ 2737915 w 3044476"/>
              <a:gd name="connsiteY50" fmla="*/ 1321387 h 2082506"/>
              <a:gd name="connsiteX51" fmla="*/ 2801341 w 3044476"/>
              <a:gd name="connsiteY51" fmla="*/ 988397 h 2082506"/>
              <a:gd name="connsiteX52" fmla="*/ 2896481 w 3044476"/>
              <a:gd name="connsiteY52" fmla="*/ 560268 h 2082506"/>
              <a:gd name="connsiteX53" fmla="*/ 3044476 w 3044476"/>
              <a:gd name="connsiteY53" fmla="*/ 237850 h 2082506"/>
              <a:gd name="connsiteX54" fmla="*/ 2880624 w 3044476"/>
              <a:gd name="connsiteY54" fmla="*/ 227278 h 2082506"/>
              <a:gd name="connsiteX55" fmla="*/ 2780199 w 3044476"/>
              <a:gd name="connsiteY55" fmla="*/ 184994 h 2082506"/>
              <a:gd name="connsiteX56" fmla="*/ 2700916 w 3044476"/>
              <a:gd name="connsiteY56" fmla="*/ 73997 h 2082506"/>
              <a:gd name="connsiteX57" fmla="*/ 2595205 w 3044476"/>
              <a:gd name="connsiteY57" fmla="*/ 0 h 2082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3044476" h="2082506">
                <a:moveTo>
                  <a:pt x="2595205" y="0"/>
                </a:moveTo>
                <a:lnTo>
                  <a:pt x="2589919" y="147995"/>
                </a:lnTo>
                <a:lnTo>
                  <a:pt x="2637489" y="306562"/>
                </a:lnTo>
                <a:lnTo>
                  <a:pt x="2579348" y="422844"/>
                </a:lnTo>
                <a:lnTo>
                  <a:pt x="2574062" y="560268"/>
                </a:lnTo>
                <a:lnTo>
                  <a:pt x="2547635" y="813974"/>
                </a:lnTo>
                <a:lnTo>
                  <a:pt x="2463066" y="972541"/>
                </a:lnTo>
                <a:lnTo>
                  <a:pt x="2357355" y="1067681"/>
                </a:lnTo>
                <a:lnTo>
                  <a:pt x="2172361" y="1062395"/>
                </a:lnTo>
                <a:lnTo>
                  <a:pt x="1992652" y="1004254"/>
                </a:lnTo>
                <a:lnTo>
                  <a:pt x="1908083" y="1035967"/>
                </a:lnTo>
                <a:lnTo>
                  <a:pt x="1770659" y="1104680"/>
                </a:lnTo>
                <a:lnTo>
                  <a:pt x="1638520" y="1178677"/>
                </a:lnTo>
                <a:lnTo>
                  <a:pt x="1501096" y="1162821"/>
                </a:lnTo>
                <a:lnTo>
                  <a:pt x="1242104" y="1104680"/>
                </a:lnTo>
                <a:lnTo>
                  <a:pt x="1020111" y="1115251"/>
                </a:lnTo>
                <a:lnTo>
                  <a:pt x="946113" y="1041253"/>
                </a:lnTo>
                <a:lnTo>
                  <a:pt x="824546" y="1041253"/>
                </a:lnTo>
                <a:lnTo>
                  <a:pt x="665979" y="1004254"/>
                </a:lnTo>
                <a:lnTo>
                  <a:pt x="618409" y="898543"/>
                </a:lnTo>
                <a:lnTo>
                  <a:pt x="475699" y="877401"/>
                </a:lnTo>
                <a:lnTo>
                  <a:pt x="295991" y="919685"/>
                </a:lnTo>
                <a:lnTo>
                  <a:pt x="147995" y="998969"/>
                </a:lnTo>
                <a:lnTo>
                  <a:pt x="184994" y="1173392"/>
                </a:lnTo>
                <a:lnTo>
                  <a:pt x="169138" y="1247389"/>
                </a:lnTo>
                <a:lnTo>
                  <a:pt x="47570" y="1374243"/>
                </a:lnTo>
                <a:lnTo>
                  <a:pt x="0" y="1379528"/>
                </a:lnTo>
                <a:lnTo>
                  <a:pt x="42284" y="1437669"/>
                </a:lnTo>
                <a:lnTo>
                  <a:pt x="121568" y="1437669"/>
                </a:lnTo>
                <a:lnTo>
                  <a:pt x="301276" y="1236818"/>
                </a:lnTo>
                <a:lnTo>
                  <a:pt x="401702" y="1152250"/>
                </a:lnTo>
                <a:lnTo>
                  <a:pt x="586696" y="1189248"/>
                </a:lnTo>
                <a:lnTo>
                  <a:pt x="755834" y="1321387"/>
                </a:lnTo>
                <a:lnTo>
                  <a:pt x="1051824" y="1532809"/>
                </a:lnTo>
                <a:lnTo>
                  <a:pt x="1395385" y="1659662"/>
                </a:lnTo>
                <a:lnTo>
                  <a:pt x="1659662" y="1744231"/>
                </a:lnTo>
                <a:lnTo>
                  <a:pt x="1844657" y="2056078"/>
                </a:lnTo>
                <a:lnTo>
                  <a:pt x="2700916" y="2082506"/>
                </a:lnTo>
                <a:lnTo>
                  <a:pt x="2510636" y="1823514"/>
                </a:lnTo>
                <a:lnTo>
                  <a:pt x="2452495" y="1728374"/>
                </a:lnTo>
                <a:lnTo>
                  <a:pt x="2378497" y="1606807"/>
                </a:lnTo>
                <a:lnTo>
                  <a:pt x="2225216" y="1437669"/>
                </a:lnTo>
                <a:lnTo>
                  <a:pt x="2214645" y="1279103"/>
                </a:lnTo>
                <a:lnTo>
                  <a:pt x="2309785" y="1416527"/>
                </a:lnTo>
                <a:lnTo>
                  <a:pt x="2378497" y="1511667"/>
                </a:lnTo>
                <a:lnTo>
                  <a:pt x="2547635" y="1643806"/>
                </a:lnTo>
                <a:lnTo>
                  <a:pt x="2568777" y="1580379"/>
                </a:lnTo>
                <a:lnTo>
                  <a:pt x="2611061" y="1257960"/>
                </a:lnTo>
                <a:lnTo>
                  <a:pt x="2642775" y="1538095"/>
                </a:lnTo>
                <a:lnTo>
                  <a:pt x="2695630" y="1548666"/>
                </a:lnTo>
                <a:lnTo>
                  <a:pt x="2737915" y="1321387"/>
                </a:lnTo>
                <a:lnTo>
                  <a:pt x="2801341" y="988397"/>
                </a:lnTo>
                <a:lnTo>
                  <a:pt x="2896481" y="560268"/>
                </a:lnTo>
                <a:lnTo>
                  <a:pt x="3044476" y="237850"/>
                </a:lnTo>
                <a:lnTo>
                  <a:pt x="2880624" y="227278"/>
                </a:lnTo>
                <a:lnTo>
                  <a:pt x="2780199" y="184994"/>
                </a:lnTo>
                <a:lnTo>
                  <a:pt x="2700916" y="73997"/>
                </a:lnTo>
                <a:lnTo>
                  <a:pt x="2595205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reeform 11"/>
          <p:cNvSpPr/>
          <p:nvPr/>
        </p:nvSpPr>
        <p:spPr>
          <a:xfrm>
            <a:off x="514350" y="4279900"/>
            <a:ext cx="4006850" cy="1720850"/>
          </a:xfrm>
          <a:custGeom>
            <a:avLst/>
            <a:gdLst>
              <a:gd name="connsiteX0" fmla="*/ 0 w 4006850"/>
              <a:gd name="connsiteY0" fmla="*/ 247650 h 1720850"/>
              <a:gd name="connsiteX1" fmla="*/ 139700 w 4006850"/>
              <a:gd name="connsiteY1" fmla="*/ 158750 h 1720850"/>
              <a:gd name="connsiteX2" fmla="*/ 247650 w 4006850"/>
              <a:gd name="connsiteY2" fmla="*/ 0 h 1720850"/>
              <a:gd name="connsiteX3" fmla="*/ 311150 w 4006850"/>
              <a:gd name="connsiteY3" fmla="*/ 38100 h 1720850"/>
              <a:gd name="connsiteX4" fmla="*/ 387350 w 4006850"/>
              <a:gd name="connsiteY4" fmla="*/ 158750 h 1720850"/>
              <a:gd name="connsiteX5" fmla="*/ 558800 w 4006850"/>
              <a:gd name="connsiteY5" fmla="*/ 215900 h 1720850"/>
              <a:gd name="connsiteX6" fmla="*/ 641350 w 4006850"/>
              <a:gd name="connsiteY6" fmla="*/ 222250 h 1720850"/>
              <a:gd name="connsiteX7" fmla="*/ 723900 w 4006850"/>
              <a:gd name="connsiteY7" fmla="*/ 323850 h 1720850"/>
              <a:gd name="connsiteX8" fmla="*/ 984250 w 4006850"/>
              <a:gd name="connsiteY8" fmla="*/ 234950 h 1720850"/>
              <a:gd name="connsiteX9" fmla="*/ 1282700 w 4006850"/>
              <a:gd name="connsiteY9" fmla="*/ 177800 h 1720850"/>
              <a:gd name="connsiteX10" fmla="*/ 1511300 w 4006850"/>
              <a:gd name="connsiteY10" fmla="*/ 165100 h 1720850"/>
              <a:gd name="connsiteX11" fmla="*/ 1765300 w 4006850"/>
              <a:gd name="connsiteY11" fmla="*/ 190500 h 1720850"/>
              <a:gd name="connsiteX12" fmla="*/ 1917700 w 4006850"/>
              <a:gd name="connsiteY12" fmla="*/ 234950 h 1720850"/>
              <a:gd name="connsiteX13" fmla="*/ 2133600 w 4006850"/>
              <a:gd name="connsiteY13" fmla="*/ 234950 h 1720850"/>
              <a:gd name="connsiteX14" fmla="*/ 2298700 w 4006850"/>
              <a:gd name="connsiteY14" fmla="*/ 247650 h 1720850"/>
              <a:gd name="connsiteX15" fmla="*/ 2552700 w 4006850"/>
              <a:gd name="connsiteY15" fmla="*/ 266700 h 1720850"/>
              <a:gd name="connsiteX16" fmla="*/ 2641600 w 4006850"/>
              <a:gd name="connsiteY16" fmla="*/ 241300 h 1720850"/>
              <a:gd name="connsiteX17" fmla="*/ 2698750 w 4006850"/>
              <a:gd name="connsiteY17" fmla="*/ 323850 h 1720850"/>
              <a:gd name="connsiteX18" fmla="*/ 2832100 w 4006850"/>
              <a:gd name="connsiteY18" fmla="*/ 311150 h 1720850"/>
              <a:gd name="connsiteX19" fmla="*/ 2698750 w 4006850"/>
              <a:gd name="connsiteY19" fmla="*/ 425450 h 1720850"/>
              <a:gd name="connsiteX20" fmla="*/ 2736850 w 4006850"/>
              <a:gd name="connsiteY20" fmla="*/ 577850 h 1720850"/>
              <a:gd name="connsiteX21" fmla="*/ 2774950 w 4006850"/>
              <a:gd name="connsiteY21" fmla="*/ 654050 h 1720850"/>
              <a:gd name="connsiteX22" fmla="*/ 2609850 w 4006850"/>
              <a:gd name="connsiteY22" fmla="*/ 800100 h 1720850"/>
              <a:gd name="connsiteX23" fmla="*/ 2609850 w 4006850"/>
              <a:gd name="connsiteY23" fmla="*/ 882650 h 1720850"/>
              <a:gd name="connsiteX24" fmla="*/ 2717800 w 4006850"/>
              <a:gd name="connsiteY24" fmla="*/ 946150 h 1720850"/>
              <a:gd name="connsiteX25" fmla="*/ 2863850 w 4006850"/>
              <a:gd name="connsiteY25" fmla="*/ 1073150 h 1720850"/>
              <a:gd name="connsiteX26" fmla="*/ 3105150 w 4006850"/>
              <a:gd name="connsiteY26" fmla="*/ 1136650 h 1720850"/>
              <a:gd name="connsiteX27" fmla="*/ 3289300 w 4006850"/>
              <a:gd name="connsiteY27" fmla="*/ 1181100 h 1720850"/>
              <a:gd name="connsiteX28" fmla="*/ 3384550 w 4006850"/>
              <a:gd name="connsiteY28" fmla="*/ 1231900 h 1720850"/>
              <a:gd name="connsiteX29" fmla="*/ 3454400 w 4006850"/>
              <a:gd name="connsiteY29" fmla="*/ 1390650 h 1720850"/>
              <a:gd name="connsiteX30" fmla="*/ 3683000 w 4006850"/>
              <a:gd name="connsiteY30" fmla="*/ 1498600 h 1720850"/>
              <a:gd name="connsiteX31" fmla="*/ 3898900 w 4006850"/>
              <a:gd name="connsiteY31" fmla="*/ 1593850 h 1720850"/>
              <a:gd name="connsiteX32" fmla="*/ 4006850 w 4006850"/>
              <a:gd name="connsiteY32" fmla="*/ 1638300 h 1720850"/>
              <a:gd name="connsiteX33" fmla="*/ 4000500 w 4006850"/>
              <a:gd name="connsiteY33" fmla="*/ 1720850 h 1720850"/>
              <a:gd name="connsiteX34" fmla="*/ 3708400 w 4006850"/>
              <a:gd name="connsiteY34" fmla="*/ 1619250 h 1720850"/>
              <a:gd name="connsiteX35" fmla="*/ 3409950 w 4006850"/>
              <a:gd name="connsiteY35" fmla="*/ 1524000 h 1720850"/>
              <a:gd name="connsiteX36" fmla="*/ 3213100 w 4006850"/>
              <a:gd name="connsiteY36" fmla="*/ 1276350 h 1720850"/>
              <a:gd name="connsiteX37" fmla="*/ 2584450 w 4006850"/>
              <a:gd name="connsiteY37" fmla="*/ 1035050 h 1720850"/>
              <a:gd name="connsiteX38" fmla="*/ 2324100 w 4006850"/>
              <a:gd name="connsiteY38" fmla="*/ 920750 h 1720850"/>
              <a:gd name="connsiteX39" fmla="*/ 2165350 w 4006850"/>
              <a:gd name="connsiteY39" fmla="*/ 762000 h 1720850"/>
              <a:gd name="connsiteX40" fmla="*/ 1905000 w 4006850"/>
              <a:gd name="connsiteY40" fmla="*/ 565150 h 1720850"/>
              <a:gd name="connsiteX41" fmla="*/ 1644650 w 4006850"/>
              <a:gd name="connsiteY41" fmla="*/ 438150 h 1720850"/>
              <a:gd name="connsiteX42" fmla="*/ 1390650 w 4006850"/>
              <a:gd name="connsiteY42" fmla="*/ 361950 h 1720850"/>
              <a:gd name="connsiteX43" fmla="*/ 952500 w 4006850"/>
              <a:gd name="connsiteY43" fmla="*/ 425450 h 1720850"/>
              <a:gd name="connsiteX44" fmla="*/ 508000 w 4006850"/>
              <a:gd name="connsiteY44" fmla="*/ 438150 h 1720850"/>
              <a:gd name="connsiteX45" fmla="*/ 107950 w 4006850"/>
              <a:gd name="connsiteY45" fmla="*/ 393700 h 1720850"/>
              <a:gd name="connsiteX46" fmla="*/ 50800 w 4006850"/>
              <a:gd name="connsiteY46" fmla="*/ 336550 h 1720850"/>
              <a:gd name="connsiteX47" fmla="*/ 0 w 4006850"/>
              <a:gd name="connsiteY47" fmla="*/ 247650 h 1720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4006850" h="1720850">
                <a:moveTo>
                  <a:pt x="0" y="247650"/>
                </a:moveTo>
                <a:lnTo>
                  <a:pt x="139700" y="158750"/>
                </a:lnTo>
                <a:lnTo>
                  <a:pt x="247650" y="0"/>
                </a:lnTo>
                <a:lnTo>
                  <a:pt x="311150" y="38100"/>
                </a:lnTo>
                <a:lnTo>
                  <a:pt x="387350" y="158750"/>
                </a:lnTo>
                <a:lnTo>
                  <a:pt x="558800" y="215900"/>
                </a:lnTo>
                <a:lnTo>
                  <a:pt x="641350" y="222250"/>
                </a:lnTo>
                <a:lnTo>
                  <a:pt x="723900" y="323850"/>
                </a:lnTo>
                <a:lnTo>
                  <a:pt x="984250" y="234950"/>
                </a:lnTo>
                <a:lnTo>
                  <a:pt x="1282700" y="177800"/>
                </a:lnTo>
                <a:lnTo>
                  <a:pt x="1511300" y="165100"/>
                </a:lnTo>
                <a:lnTo>
                  <a:pt x="1765300" y="190500"/>
                </a:lnTo>
                <a:lnTo>
                  <a:pt x="1917700" y="234950"/>
                </a:lnTo>
                <a:lnTo>
                  <a:pt x="2133600" y="234950"/>
                </a:lnTo>
                <a:lnTo>
                  <a:pt x="2298700" y="247650"/>
                </a:lnTo>
                <a:lnTo>
                  <a:pt x="2552700" y="266700"/>
                </a:lnTo>
                <a:lnTo>
                  <a:pt x="2641600" y="241300"/>
                </a:lnTo>
                <a:lnTo>
                  <a:pt x="2698750" y="323850"/>
                </a:lnTo>
                <a:lnTo>
                  <a:pt x="2832100" y="311150"/>
                </a:lnTo>
                <a:lnTo>
                  <a:pt x="2698750" y="425450"/>
                </a:lnTo>
                <a:lnTo>
                  <a:pt x="2736850" y="577850"/>
                </a:lnTo>
                <a:lnTo>
                  <a:pt x="2774950" y="654050"/>
                </a:lnTo>
                <a:lnTo>
                  <a:pt x="2609850" y="800100"/>
                </a:lnTo>
                <a:lnTo>
                  <a:pt x="2609850" y="882650"/>
                </a:lnTo>
                <a:lnTo>
                  <a:pt x="2717800" y="946150"/>
                </a:lnTo>
                <a:lnTo>
                  <a:pt x="2863850" y="1073150"/>
                </a:lnTo>
                <a:lnTo>
                  <a:pt x="3105150" y="1136650"/>
                </a:lnTo>
                <a:lnTo>
                  <a:pt x="3289300" y="1181100"/>
                </a:lnTo>
                <a:lnTo>
                  <a:pt x="3384550" y="1231900"/>
                </a:lnTo>
                <a:lnTo>
                  <a:pt x="3454400" y="1390650"/>
                </a:lnTo>
                <a:lnTo>
                  <a:pt x="3683000" y="1498600"/>
                </a:lnTo>
                <a:lnTo>
                  <a:pt x="3898900" y="1593850"/>
                </a:lnTo>
                <a:lnTo>
                  <a:pt x="4006850" y="1638300"/>
                </a:lnTo>
                <a:lnTo>
                  <a:pt x="4000500" y="1720850"/>
                </a:lnTo>
                <a:lnTo>
                  <a:pt x="3708400" y="1619250"/>
                </a:lnTo>
                <a:lnTo>
                  <a:pt x="3409950" y="1524000"/>
                </a:lnTo>
                <a:lnTo>
                  <a:pt x="3213100" y="1276350"/>
                </a:lnTo>
                <a:lnTo>
                  <a:pt x="2584450" y="1035050"/>
                </a:lnTo>
                <a:lnTo>
                  <a:pt x="2324100" y="920750"/>
                </a:lnTo>
                <a:lnTo>
                  <a:pt x="2165350" y="762000"/>
                </a:lnTo>
                <a:lnTo>
                  <a:pt x="1905000" y="565150"/>
                </a:lnTo>
                <a:lnTo>
                  <a:pt x="1644650" y="438150"/>
                </a:lnTo>
                <a:lnTo>
                  <a:pt x="1390650" y="361950"/>
                </a:lnTo>
                <a:lnTo>
                  <a:pt x="952500" y="425450"/>
                </a:lnTo>
                <a:lnTo>
                  <a:pt x="508000" y="438150"/>
                </a:lnTo>
                <a:lnTo>
                  <a:pt x="107950" y="393700"/>
                </a:lnTo>
                <a:lnTo>
                  <a:pt x="50800" y="336550"/>
                </a:lnTo>
                <a:lnTo>
                  <a:pt x="0" y="24765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reeform 12"/>
          <p:cNvSpPr/>
          <p:nvPr/>
        </p:nvSpPr>
        <p:spPr>
          <a:xfrm>
            <a:off x="6550925" y="4769893"/>
            <a:ext cx="300251" cy="197892"/>
          </a:xfrm>
          <a:custGeom>
            <a:avLst/>
            <a:gdLst>
              <a:gd name="connsiteX0" fmla="*/ 0 w 300251"/>
              <a:gd name="connsiteY0" fmla="*/ 102358 h 197892"/>
              <a:gd name="connsiteX1" fmla="*/ 109182 w 300251"/>
              <a:gd name="connsiteY1" fmla="*/ 34119 h 197892"/>
              <a:gd name="connsiteX2" fmla="*/ 279779 w 300251"/>
              <a:gd name="connsiteY2" fmla="*/ 0 h 197892"/>
              <a:gd name="connsiteX3" fmla="*/ 300251 w 300251"/>
              <a:gd name="connsiteY3" fmla="*/ 54591 h 197892"/>
              <a:gd name="connsiteX4" fmla="*/ 218365 w 300251"/>
              <a:gd name="connsiteY4" fmla="*/ 129653 h 197892"/>
              <a:gd name="connsiteX5" fmla="*/ 136478 w 300251"/>
              <a:gd name="connsiteY5" fmla="*/ 197892 h 197892"/>
              <a:gd name="connsiteX6" fmla="*/ 40944 w 300251"/>
              <a:gd name="connsiteY6" fmla="*/ 197892 h 197892"/>
              <a:gd name="connsiteX7" fmla="*/ 0 w 300251"/>
              <a:gd name="connsiteY7" fmla="*/ 102358 h 19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00251" h="197892">
                <a:moveTo>
                  <a:pt x="0" y="102358"/>
                </a:moveTo>
                <a:lnTo>
                  <a:pt x="109182" y="34119"/>
                </a:lnTo>
                <a:lnTo>
                  <a:pt x="279779" y="0"/>
                </a:lnTo>
                <a:lnTo>
                  <a:pt x="300251" y="54591"/>
                </a:lnTo>
                <a:lnTo>
                  <a:pt x="218365" y="129653"/>
                </a:lnTo>
                <a:lnTo>
                  <a:pt x="136478" y="197892"/>
                </a:lnTo>
                <a:lnTo>
                  <a:pt x="40944" y="197892"/>
                </a:lnTo>
                <a:lnTo>
                  <a:pt x="0" y="102358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Freeform 13"/>
          <p:cNvSpPr/>
          <p:nvPr/>
        </p:nvSpPr>
        <p:spPr>
          <a:xfrm>
            <a:off x="5227093" y="4906370"/>
            <a:ext cx="361665" cy="109182"/>
          </a:xfrm>
          <a:custGeom>
            <a:avLst/>
            <a:gdLst>
              <a:gd name="connsiteX0" fmla="*/ 20471 w 361665"/>
              <a:gd name="connsiteY0" fmla="*/ 0 h 109182"/>
              <a:gd name="connsiteX1" fmla="*/ 197892 w 361665"/>
              <a:gd name="connsiteY1" fmla="*/ 20472 h 109182"/>
              <a:gd name="connsiteX2" fmla="*/ 361665 w 361665"/>
              <a:gd name="connsiteY2" fmla="*/ 34120 h 109182"/>
              <a:gd name="connsiteX3" fmla="*/ 361665 w 361665"/>
              <a:gd name="connsiteY3" fmla="*/ 34120 h 109182"/>
              <a:gd name="connsiteX4" fmla="*/ 252483 w 361665"/>
              <a:gd name="connsiteY4" fmla="*/ 109182 h 109182"/>
              <a:gd name="connsiteX5" fmla="*/ 150125 w 361665"/>
              <a:gd name="connsiteY5" fmla="*/ 102358 h 109182"/>
              <a:gd name="connsiteX6" fmla="*/ 61414 w 361665"/>
              <a:gd name="connsiteY6" fmla="*/ 75063 h 109182"/>
              <a:gd name="connsiteX7" fmla="*/ 0 w 361665"/>
              <a:gd name="connsiteY7" fmla="*/ 54591 h 109182"/>
              <a:gd name="connsiteX8" fmla="*/ 20471 w 361665"/>
              <a:gd name="connsiteY8" fmla="*/ 0 h 109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1665" h="109182">
                <a:moveTo>
                  <a:pt x="20471" y="0"/>
                </a:moveTo>
                <a:lnTo>
                  <a:pt x="197892" y="20472"/>
                </a:lnTo>
                <a:lnTo>
                  <a:pt x="361665" y="34120"/>
                </a:lnTo>
                <a:lnTo>
                  <a:pt x="361665" y="34120"/>
                </a:lnTo>
                <a:lnTo>
                  <a:pt x="252483" y="109182"/>
                </a:lnTo>
                <a:lnTo>
                  <a:pt x="150125" y="102358"/>
                </a:lnTo>
                <a:lnTo>
                  <a:pt x="61414" y="75063"/>
                </a:lnTo>
                <a:lnTo>
                  <a:pt x="0" y="54591"/>
                </a:lnTo>
                <a:lnTo>
                  <a:pt x="20471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reeform 14"/>
          <p:cNvSpPr/>
          <p:nvPr/>
        </p:nvSpPr>
        <p:spPr>
          <a:xfrm>
            <a:off x="2961564" y="3452884"/>
            <a:ext cx="272955" cy="750626"/>
          </a:xfrm>
          <a:custGeom>
            <a:avLst/>
            <a:gdLst>
              <a:gd name="connsiteX0" fmla="*/ 88711 w 272955"/>
              <a:gd name="connsiteY0" fmla="*/ 191068 h 750626"/>
              <a:gd name="connsiteX1" fmla="*/ 136478 w 272955"/>
              <a:gd name="connsiteY1" fmla="*/ 122829 h 750626"/>
              <a:gd name="connsiteX2" fmla="*/ 184245 w 272955"/>
              <a:gd name="connsiteY2" fmla="*/ 47767 h 750626"/>
              <a:gd name="connsiteX3" fmla="*/ 259308 w 272955"/>
              <a:gd name="connsiteY3" fmla="*/ 0 h 750626"/>
              <a:gd name="connsiteX4" fmla="*/ 272955 w 272955"/>
              <a:gd name="connsiteY4" fmla="*/ 88710 h 750626"/>
              <a:gd name="connsiteX5" fmla="*/ 232012 w 272955"/>
              <a:gd name="connsiteY5" fmla="*/ 197892 h 750626"/>
              <a:gd name="connsiteX6" fmla="*/ 184245 w 272955"/>
              <a:gd name="connsiteY6" fmla="*/ 286603 h 750626"/>
              <a:gd name="connsiteX7" fmla="*/ 184245 w 272955"/>
              <a:gd name="connsiteY7" fmla="*/ 348017 h 750626"/>
              <a:gd name="connsiteX8" fmla="*/ 252484 w 272955"/>
              <a:gd name="connsiteY8" fmla="*/ 375313 h 750626"/>
              <a:gd name="connsiteX9" fmla="*/ 232012 w 272955"/>
              <a:gd name="connsiteY9" fmla="*/ 498143 h 750626"/>
              <a:gd name="connsiteX10" fmla="*/ 191069 w 272955"/>
              <a:gd name="connsiteY10" fmla="*/ 648268 h 750626"/>
              <a:gd name="connsiteX11" fmla="*/ 163773 w 272955"/>
              <a:gd name="connsiteY11" fmla="*/ 702859 h 750626"/>
              <a:gd name="connsiteX12" fmla="*/ 102358 w 272955"/>
              <a:gd name="connsiteY12" fmla="*/ 702859 h 750626"/>
              <a:gd name="connsiteX13" fmla="*/ 61415 w 272955"/>
              <a:gd name="connsiteY13" fmla="*/ 750626 h 750626"/>
              <a:gd name="connsiteX14" fmla="*/ 0 w 272955"/>
              <a:gd name="connsiteY14" fmla="*/ 716507 h 750626"/>
              <a:gd name="connsiteX15" fmla="*/ 54591 w 272955"/>
              <a:gd name="connsiteY15" fmla="*/ 525438 h 750626"/>
              <a:gd name="connsiteX16" fmla="*/ 27296 w 272955"/>
              <a:gd name="connsiteY16" fmla="*/ 395785 h 750626"/>
              <a:gd name="connsiteX17" fmla="*/ 34120 w 272955"/>
              <a:gd name="connsiteY17" fmla="*/ 348017 h 750626"/>
              <a:gd name="connsiteX18" fmla="*/ 143302 w 272955"/>
              <a:gd name="connsiteY18" fmla="*/ 409432 h 750626"/>
              <a:gd name="connsiteX19" fmla="*/ 191069 w 272955"/>
              <a:gd name="connsiteY19" fmla="*/ 191068 h 750626"/>
              <a:gd name="connsiteX20" fmla="*/ 88711 w 272955"/>
              <a:gd name="connsiteY20" fmla="*/ 191068 h 750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72955" h="750626">
                <a:moveTo>
                  <a:pt x="88711" y="191068"/>
                </a:moveTo>
                <a:lnTo>
                  <a:pt x="136478" y="122829"/>
                </a:lnTo>
                <a:lnTo>
                  <a:pt x="184245" y="47767"/>
                </a:lnTo>
                <a:lnTo>
                  <a:pt x="259308" y="0"/>
                </a:lnTo>
                <a:lnTo>
                  <a:pt x="272955" y="88710"/>
                </a:lnTo>
                <a:lnTo>
                  <a:pt x="232012" y="197892"/>
                </a:lnTo>
                <a:lnTo>
                  <a:pt x="184245" y="286603"/>
                </a:lnTo>
                <a:lnTo>
                  <a:pt x="184245" y="348017"/>
                </a:lnTo>
                <a:lnTo>
                  <a:pt x="252484" y="375313"/>
                </a:lnTo>
                <a:lnTo>
                  <a:pt x="232012" y="498143"/>
                </a:lnTo>
                <a:lnTo>
                  <a:pt x="191069" y="648268"/>
                </a:lnTo>
                <a:lnTo>
                  <a:pt x="163773" y="702859"/>
                </a:lnTo>
                <a:lnTo>
                  <a:pt x="102358" y="702859"/>
                </a:lnTo>
                <a:lnTo>
                  <a:pt x="61415" y="750626"/>
                </a:lnTo>
                <a:lnTo>
                  <a:pt x="0" y="716507"/>
                </a:lnTo>
                <a:lnTo>
                  <a:pt x="54591" y="525438"/>
                </a:lnTo>
                <a:lnTo>
                  <a:pt x="27296" y="395785"/>
                </a:lnTo>
                <a:lnTo>
                  <a:pt x="34120" y="348017"/>
                </a:lnTo>
                <a:lnTo>
                  <a:pt x="143302" y="409432"/>
                </a:lnTo>
                <a:lnTo>
                  <a:pt x="191069" y="191068"/>
                </a:lnTo>
                <a:lnTo>
                  <a:pt x="88711" y="191068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3275856" y="342900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Rome</a:t>
            </a:r>
            <a:endParaRPr lang="en-GB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Right Arrow 1"/>
          <p:cNvSpPr/>
          <p:nvPr/>
        </p:nvSpPr>
        <p:spPr>
          <a:xfrm rot="13948131">
            <a:off x="1849555" y="2024403"/>
            <a:ext cx="2192991" cy="754611"/>
          </a:xfrm>
          <a:prstGeom prst="rightArrow">
            <a:avLst/>
          </a:prstGeom>
          <a:solidFill>
            <a:srgbClr val="FFFF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ight Arrow 16"/>
          <p:cNvSpPr/>
          <p:nvPr/>
        </p:nvSpPr>
        <p:spPr>
          <a:xfrm rot="10800000">
            <a:off x="827584" y="3261885"/>
            <a:ext cx="2421235" cy="754611"/>
          </a:xfrm>
          <a:prstGeom prst="rightArrow">
            <a:avLst/>
          </a:prstGeom>
          <a:solidFill>
            <a:srgbClr val="FFFF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ight Arrow 17"/>
          <p:cNvSpPr/>
          <p:nvPr/>
        </p:nvSpPr>
        <p:spPr>
          <a:xfrm rot="6463440">
            <a:off x="2672604" y="4139377"/>
            <a:ext cx="1459618" cy="754611"/>
          </a:xfrm>
          <a:prstGeom prst="rightArrow">
            <a:avLst/>
          </a:prstGeom>
          <a:solidFill>
            <a:srgbClr val="FFFF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ight Arrow 18"/>
          <p:cNvSpPr/>
          <p:nvPr/>
        </p:nvSpPr>
        <p:spPr>
          <a:xfrm rot="567204">
            <a:off x="4086838" y="3599936"/>
            <a:ext cx="3249492" cy="754611"/>
          </a:xfrm>
          <a:prstGeom prst="rightArrow">
            <a:avLst/>
          </a:prstGeom>
          <a:solidFill>
            <a:srgbClr val="FFFF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ight Arrow 19"/>
          <p:cNvSpPr/>
          <p:nvPr/>
        </p:nvSpPr>
        <p:spPr>
          <a:xfrm rot="18294233">
            <a:off x="3754454" y="2674089"/>
            <a:ext cx="921175" cy="754611"/>
          </a:xfrm>
          <a:prstGeom prst="rightArrow">
            <a:avLst/>
          </a:prstGeom>
          <a:solidFill>
            <a:srgbClr val="FFFF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9570" name="Picture 2" descr="http://www.romanbaths.co.uk/images/collection/large/batrm_1978_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079289" y="817433"/>
            <a:ext cx="2123728" cy="2140719"/>
          </a:xfrm>
          <a:prstGeom prst="rect">
            <a:avLst/>
          </a:prstGeom>
          <a:noFill/>
        </p:spPr>
      </p:pic>
      <p:pic>
        <p:nvPicPr>
          <p:cNvPr id="109572" name="Picture 4" descr="http://www.musee-aquitaine-bordeaux.fr/sites/musee-aquitaine.fr/files/images/event/jupiter_0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000309"/>
              </a:clrFrom>
              <a:clrTo>
                <a:srgbClr val="000309">
                  <a:alpha val="0"/>
                </a:srgbClr>
              </a:clrTo>
            </a:clrChange>
          </a:blip>
          <a:srcRect l="11421" t="12744" r="25764"/>
          <a:stretch>
            <a:fillRect/>
          </a:stretch>
        </p:blipFill>
        <p:spPr bwMode="auto">
          <a:xfrm>
            <a:off x="30155" y="3554660"/>
            <a:ext cx="3245701" cy="3078704"/>
          </a:xfrm>
          <a:prstGeom prst="rect">
            <a:avLst/>
          </a:prstGeom>
          <a:noFill/>
        </p:spPr>
      </p:pic>
      <p:sp>
        <p:nvSpPr>
          <p:cNvPr id="24" name="Textfeld 23"/>
          <p:cNvSpPr txBox="1"/>
          <p:nvPr/>
        </p:nvSpPr>
        <p:spPr>
          <a:xfrm>
            <a:off x="1354952" y="6148226"/>
            <a:ext cx="115212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FFC000"/>
                </a:solidFill>
              </a:rPr>
              <a:t>Bordeaux</a:t>
            </a:r>
            <a:endParaRPr lang="en-GB" dirty="0">
              <a:solidFill>
                <a:srgbClr val="FFC000"/>
              </a:solidFill>
            </a:endParaRPr>
          </a:p>
        </p:txBody>
      </p:sp>
      <p:pic>
        <p:nvPicPr>
          <p:cNvPr id="109574" name="Picture 6" descr="https://www.britishmuseum.org/images/ps311503_m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313208" y="817922"/>
            <a:ext cx="2520280" cy="2520280"/>
          </a:xfrm>
          <a:prstGeom prst="rect">
            <a:avLst/>
          </a:prstGeom>
          <a:noFill/>
        </p:spPr>
      </p:pic>
      <p:sp>
        <p:nvSpPr>
          <p:cNvPr id="2" name="Rectangle 1"/>
          <p:cNvSpPr/>
          <p:nvPr/>
        </p:nvSpPr>
        <p:spPr>
          <a:xfrm>
            <a:off x="3671900" y="4840175"/>
            <a:ext cx="4572000" cy="1477328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r>
              <a:rPr lang="de-DE" i="1" dirty="0"/>
              <a:t>Municipalia sacra vocantur, quae ab initio habuerunt ante civitatem Romanam acceptam; quae observare eos voluerunt pontifices, et </a:t>
            </a:r>
            <a:r>
              <a:rPr lang="de-DE" b="1" i="1" dirty="0"/>
              <a:t>eo more</a:t>
            </a:r>
            <a:r>
              <a:rPr lang="de-DE" i="1" dirty="0"/>
              <a:t> facere, </a:t>
            </a:r>
            <a:r>
              <a:rPr lang="de-DE" b="1" i="1" dirty="0"/>
              <a:t>quo adsuessent antiquitus</a:t>
            </a:r>
            <a:r>
              <a:rPr lang="de-DE" i="1" dirty="0"/>
              <a:t>.</a:t>
            </a:r>
          </a:p>
          <a:p>
            <a:r>
              <a:rPr lang="de-DE" dirty="0"/>
              <a:t>(</a:t>
            </a:r>
            <a:r>
              <a:rPr lang="fr-FR" dirty="0" err="1"/>
              <a:t>Festus</a:t>
            </a:r>
            <a:r>
              <a:rPr lang="fr-FR" dirty="0"/>
              <a:t> </a:t>
            </a:r>
            <a:r>
              <a:rPr lang="fr-FR" dirty="0" err="1"/>
              <a:t>s.v</a:t>
            </a:r>
            <a:r>
              <a:rPr lang="fr-FR" dirty="0"/>
              <a:t>. </a:t>
            </a:r>
            <a:r>
              <a:rPr lang="fr-FR" i="1" dirty="0" err="1"/>
              <a:t>municipalia</a:t>
            </a:r>
            <a:r>
              <a:rPr lang="fr-FR" i="1" dirty="0"/>
              <a:t> sacra </a:t>
            </a:r>
            <a:r>
              <a:rPr lang="fr-FR" dirty="0"/>
              <a:t>(146L))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0453620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09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109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109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5219"/>
            <a:ext cx="8277037" cy="6748157"/>
          </a:xfrm>
        </p:spPr>
      </p:pic>
      <p:sp>
        <p:nvSpPr>
          <p:cNvPr id="6" name="Freeform 5"/>
          <p:cNvSpPr/>
          <p:nvPr/>
        </p:nvSpPr>
        <p:spPr>
          <a:xfrm>
            <a:off x="2749310" y="2688609"/>
            <a:ext cx="1678674" cy="2006221"/>
          </a:xfrm>
          <a:custGeom>
            <a:avLst/>
            <a:gdLst>
              <a:gd name="connsiteX0" fmla="*/ 805217 w 1678674"/>
              <a:gd name="connsiteY0" fmla="*/ 1003110 h 2006221"/>
              <a:gd name="connsiteX1" fmla="*/ 661916 w 1678674"/>
              <a:gd name="connsiteY1" fmla="*/ 873457 h 2006221"/>
              <a:gd name="connsiteX2" fmla="*/ 580029 w 1678674"/>
              <a:gd name="connsiteY2" fmla="*/ 716507 h 2006221"/>
              <a:gd name="connsiteX3" fmla="*/ 580029 w 1678674"/>
              <a:gd name="connsiteY3" fmla="*/ 614149 h 2006221"/>
              <a:gd name="connsiteX4" fmla="*/ 539086 w 1678674"/>
              <a:gd name="connsiteY4" fmla="*/ 532263 h 2006221"/>
              <a:gd name="connsiteX5" fmla="*/ 457200 w 1678674"/>
              <a:gd name="connsiteY5" fmla="*/ 450376 h 2006221"/>
              <a:gd name="connsiteX6" fmla="*/ 368489 w 1678674"/>
              <a:gd name="connsiteY6" fmla="*/ 443552 h 2006221"/>
              <a:gd name="connsiteX7" fmla="*/ 307074 w 1678674"/>
              <a:gd name="connsiteY7" fmla="*/ 511791 h 2006221"/>
              <a:gd name="connsiteX8" fmla="*/ 197892 w 1678674"/>
              <a:gd name="connsiteY8" fmla="*/ 580030 h 2006221"/>
              <a:gd name="connsiteX9" fmla="*/ 122829 w 1678674"/>
              <a:gd name="connsiteY9" fmla="*/ 607325 h 2006221"/>
              <a:gd name="connsiteX10" fmla="*/ 0 w 1678674"/>
              <a:gd name="connsiteY10" fmla="*/ 320722 h 2006221"/>
              <a:gd name="connsiteX11" fmla="*/ 88710 w 1678674"/>
              <a:gd name="connsiteY11" fmla="*/ 116006 h 2006221"/>
              <a:gd name="connsiteX12" fmla="*/ 348017 w 1678674"/>
              <a:gd name="connsiteY12" fmla="*/ 20472 h 2006221"/>
              <a:gd name="connsiteX13" fmla="*/ 696035 w 1678674"/>
              <a:gd name="connsiteY13" fmla="*/ 0 h 2006221"/>
              <a:gd name="connsiteX14" fmla="*/ 928047 w 1678674"/>
              <a:gd name="connsiteY14" fmla="*/ 6824 h 2006221"/>
              <a:gd name="connsiteX15" fmla="*/ 1057701 w 1678674"/>
              <a:gd name="connsiteY15" fmla="*/ 211540 h 2006221"/>
              <a:gd name="connsiteX16" fmla="*/ 1044053 w 1678674"/>
              <a:gd name="connsiteY16" fmla="*/ 286603 h 2006221"/>
              <a:gd name="connsiteX17" fmla="*/ 893928 w 1678674"/>
              <a:gd name="connsiteY17" fmla="*/ 293427 h 2006221"/>
              <a:gd name="connsiteX18" fmla="*/ 839337 w 1678674"/>
              <a:gd name="connsiteY18" fmla="*/ 327546 h 2006221"/>
              <a:gd name="connsiteX19" fmla="*/ 880280 w 1678674"/>
              <a:gd name="connsiteY19" fmla="*/ 491319 h 2006221"/>
              <a:gd name="connsiteX20" fmla="*/ 900752 w 1678674"/>
              <a:gd name="connsiteY20" fmla="*/ 552734 h 2006221"/>
              <a:gd name="connsiteX21" fmla="*/ 934871 w 1678674"/>
              <a:gd name="connsiteY21" fmla="*/ 607325 h 2006221"/>
              <a:gd name="connsiteX22" fmla="*/ 1037229 w 1678674"/>
              <a:gd name="connsiteY22" fmla="*/ 696036 h 2006221"/>
              <a:gd name="connsiteX23" fmla="*/ 1078173 w 1678674"/>
              <a:gd name="connsiteY23" fmla="*/ 880281 h 2006221"/>
              <a:gd name="connsiteX24" fmla="*/ 1214650 w 1678674"/>
              <a:gd name="connsiteY24" fmla="*/ 1016758 h 2006221"/>
              <a:gd name="connsiteX25" fmla="*/ 1378423 w 1678674"/>
              <a:gd name="connsiteY25" fmla="*/ 1023582 h 2006221"/>
              <a:gd name="connsiteX26" fmla="*/ 1323832 w 1678674"/>
              <a:gd name="connsiteY26" fmla="*/ 1112292 h 2006221"/>
              <a:gd name="connsiteX27" fmla="*/ 1542197 w 1678674"/>
              <a:gd name="connsiteY27" fmla="*/ 1187355 h 2006221"/>
              <a:gd name="connsiteX28" fmla="*/ 1651379 w 1678674"/>
              <a:gd name="connsiteY28" fmla="*/ 1289713 h 2006221"/>
              <a:gd name="connsiteX29" fmla="*/ 1678674 w 1678674"/>
              <a:gd name="connsiteY29" fmla="*/ 1433015 h 2006221"/>
              <a:gd name="connsiteX30" fmla="*/ 1678674 w 1678674"/>
              <a:gd name="connsiteY30" fmla="*/ 1433015 h 2006221"/>
              <a:gd name="connsiteX31" fmla="*/ 1569492 w 1678674"/>
              <a:gd name="connsiteY31" fmla="*/ 1317009 h 2006221"/>
              <a:gd name="connsiteX32" fmla="*/ 1542197 w 1678674"/>
              <a:gd name="connsiteY32" fmla="*/ 1289713 h 2006221"/>
              <a:gd name="connsiteX33" fmla="*/ 1487605 w 1678674"/>
              <a:gd name="connsiteY33" fmla="*/ 1289713 h 2006221"/>
              <a:gd name="connsiteX34" fmla="*/ 1433014 w 1678674"/>
              <a:gd name="connsiteY34" fmla="*/ 1330657 h 2006221"/>
              <a:gd name="connsiteX35" fmla="*/ 1433014 w 1678674"/>
              <a:gd name="connsiteY35" fmla="*/ 1405719 h 2006221"/>
              <a:gd name="connsiteX36" fmla="*/ 1392071 w 1678674"/>
              <a:gd name="connsiteY36" fmla="*/ 1426191 h 2006221"/>
              <a:gd name="connsiteX37" fmla="*/ 1501253 w 1678674"/>
              <a:gd name="connsiteY37" fmla="*/ 1514901 h 2006221"/>
              <a:gd name="connsiteX38" fmla="*/ 1480782 w 1678674"/>
              <a:gd name="connsiteY38" fmla="*/ 1576316 h 2006221"/>
              <a:gd name="connsiteX39" fmla="*/ 1398895 w 1678674"/>
              <a:gd name="connsiteY39" fmla="*/ 1596788 h 2006221"/>
              <a:gd name="connsiteX40" fmla="*/ 1371600 w 1678674"/>
              <a:gd name="connsiteY40" fmla="*/ 1665027 h 2006221"/>
              <a:gd name="connsiteX41" fmla="*/ 1337480 w 1678674"/>
              <a:gd name="connsiteY41" fmla="*/ 1740090 h 2006221"/>
              <a:gd name="connsiteX42" fmla="*/ 1248770 w 1678674"/>
              <a:gd name="connsiteY42" fmla="*/ 1828800 h 2006221"/>
              <a:gd name="connsiteX43" fmla="*/ 1187355 w 1678674"/>
              <a:gd name="connsiteY43" fmla="*/ 1815152 h 2006221"/>
              <a:gd name="connsiteX44" fmla="*/ 1187355 w 1678674"/>
              <a:gd name="connsiteY44" fmla="*/ 1958454 h 2006221"/>
              <a:gd name="connsiteX45" fmla="*/ 1146411 w 1678674"/>
              <a:gd name="connsiteY45" fmla="*/ 2006221 h 2006221"/>
              <a:gd name="connsiteX46" fmla="*/ 1084997 w 1678674"/>
              <a:gd name="connsiteY46" fmla="*/ 1972101 h 2006221"/>
              <a:gd name="connsiteX47" fmla="*/ 1023582 w 1678674"/>
              <a:gd name="connsiteY47" fmla="*/ 1903863 h 2006221"/>
              <a:gd name="connsiteX48" fmla="*/ 934871 w 1678674"/>
              <a:gd name="connsiteY48" fmla="*/ 1856095 h 2006221"/>
              <a:gd name="connsiteX49" fmla="*/ 812041 w 1678674"/>
              <a:gd name="connsiteY49" fmla="*/ 1787857 h 2006221"/>
              <a:gd name="connsiteX50" fmla="*/ 791570 w 1678674"/>
              <a:gd name="connsiteY50" fmla="*/ 1740090 h 2006221"/>
              <a:gd name="connsiteX51" fmla="*/ 825689 w 1678674"/>
              <a:gd name="connsiteY51" fmla="*/ 1685498 h 2006221"/>
              <a:gd name="connsiteX52" fmla="*/ 928047 w 1678674"/>
              <a:gd name="connsiteY52" fmla="*/ 1726442 h 2006221"/>
              <a:gd name="connsiteX53" fmla="*/ 1078173 w 1678674"/>
              <a:gd name="connsiteY53" fmla="*/ 1746913 h 2006221"/>
              <a:gd name="connsiteX54" fmla="*/ 1194179 w 1678674"/>
              <a:gd name="connsiteY54" fmla="*/ 1733266 h 2006221"/>
              <a:gd name="connsiteX55" fmla="*/ 1310185 w 1678674"/>
              <a:gd name="connsiteY55" fmla="*/ 1678675 h 2006221"/>
              <a:gd name="connsiteX56" fmla="*/ 1371600 w 1678674"/>
              <a:gd name="connsiteY56" fmla="*/ 1610436 h 2006221"/>
              <a:gd name="connsiteX57" fmla="*/ 1337480 w 1678674"/>
              <a:gd name="connsiteY57" fmla="*/ 1521725 h 2006221"/>
              <a:gd name="connsiteX58" fmla="*/ 1310185 w 1678674"/>
              <a:gd name="connsiteY58" fmla="*/ 1405719 h 2006221"/>
              <a:gd name="connsiteX59" fmla="*/ 1221474 w 1678674"/>
              <a:gd name="connsiteY59" fmla="*/ 1330657 h 2006221"/>
              <a:gd name="connsiteX60" fmla="*/ 1091820 w 1678674"/>
              <a:gd name="connsiteY60" fmla="*/ 1221475 h 2006221"/>
              <a:gd name="connsiteX61" fmla="*/ 989462 w 1678674"/>
              <a:gd name="connsiteY61" fmla="*/ 1119116 h 2006221"/>
              <a:gd name="connsiteX62" fmla="*/ 805217 w 1678674"/>
              <a:gd name="connsiteY62" fmla="*/ 1003110 h 2006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1678674" h="2006221">
                <a:moveTo>
                  <a:pt x="805217" y="1003110"/>
                </a:moveTo>
                <a:lnTo>
                  <a:pt x="661916" y="873457"/>
                </a:lnTo>
                <a:lnTo>
                  <a:pt x="580029" y="716507"/>
                </a:lnTo>
                <a:lnTo>
                  <a:pt x="580029" y="614149"/>
                </a:lnTo>
                <a:lnTo>
                  <a:pt x="539086" y="532263"/>
                </a:lnTo>
                <a:lnTo>
                  <a:pt x="457200" y="450376"/>
                </a:lnTo>
                <a:lnTo>
                  <a:pt x="368489" y="443552"/>
                </a:lnTo>
                <a:lnTo>
                  <a:pt x="307074" y="511791"/>
                </a:lnTo>
                <a:lnTo>
                  <a:pt x="197892" y="580030"/>
                </a:lnTo>
                <a:lnTo>
                  <a:pt x="122829" y="607325"/>
                </a:lnTo>
                <a:lnTo>
                  <a:pt x="0" y="320722"/>
                </a:lnTo>
                <a:lnTo>
                  <a:pt x="88710" y="116006"/>
                </a:lnTo>
                <a:lnTo>
                  <a:pt x="348017" y="20472"/>
                </a:lnTo>
                <a:lnTo>
                  <a:pt x="696035" y="0"/>
                </a:lnTo>
                <a:lnTo>
                  <a:pt x="928047" y="6824"/>
                </a:lnTo>
                <a:lnTo>
                  <a:pt x="1057701" y="211540"/>
                </a:lnTo>
                <a:lnTo>
                  <a:pt x="1044053" y="286603"/>
                </a:lnTo>
                <a:lnTo>
                  <a:pt x="893928" y="293427"/>
                </a:lnTo>
                <a:lnTo>
                  <a:pt x="839337" y="327546"/>
                </a:lnTo>
                <a:lnTo>
                  <a:pt x="880280" y="491319"/>
                </a:lnTo>
                <a:lnTo>
                  <a:pt x="900752" y="552734"/>
                </a:lnTo>
                <a:lnTo>
                  <a:pt x="934871" y="607325"/>
                </a:lnTo>
                <a:lnTo>
                  <a:pt x="1037229" y="696036"/>
                </a:lnTo>
                <a:lnTo>
                  <a:pt x="1078173" y="880281"/>
                </a:lnTo>
                <a:lnTo>
                  <a:pt x="1214650" y="1016758"/>
                </a:lnTo>
                <a:lnTo>
                  <a:pt x="1378423" y="1023582"/>
                </a:lnTo>
                <a:lnTo>
                  <a:pt x="1323832" y="1112292"/>
                </a:lnTo>
                <a:lnTo>
                  <a:pt x="1542197" y="1187355"/>
                </a:lnTo>
                <a:lnTo>
                  <a:pt x="1651379" y="1289713"/>
                </a:lnTo>
                <a:lnTo>
                  <a:pt x="1678674" y="1433015"/>
                </a:lnTo>
                <a:lnTo>
                  <a:pt x="1678674" y="1433015"/>
                </a:lnTo>
                <a:lnTo>
                  <a:pt x="1569492" y="1317009"/>
                </a:lnTo>
                <a:lnTo>
                  <a:pt x="1542197" y="1289713"/>
                </a:lnTo>
                <a:lnTo>
                  <a:pt x="1487605" y="1289713"/>
                </a:lnTo>
                <a:lnTo>
                  <a:pt x="1433014" y="1330657"/>
                </a:lnTo>
                <a:lnTo>
                  <a:pt x="1433014" y="1405719"/>
                </a:lnTo>
                <a:lnTo>
                  <a:pt x="1392071" y="1426191"/>
                </a:lnTo>
                <a:lnTo>
                  <a:pt x="1501253" y="1514901"/>
                </a:lnTo>
                <a:lnTo>
                  <a:pt x="1480782" y="1576316"/>
                </a:lnTo>
                <a:lnTo>
                  <a:pt x="1398895" y="1596788"/>
                </a:lnTo>
                <a:lnTo>
                  <a:pt x="1371600" y="1665027"/>
                </a:lnTo>
                <a:lnTo>
                  <a:pt x="1337480" y="1740090"/>
                </a:lnTo>
                <a:lnTo>
                  <a:pt x="1248770" y="1828800"/>
                </a:lnTo>
                <a:lnTo>
                  <a:pt x="1187355" y="1815152"/>
                </a:lnTo>
                <a:lnTo>
                  <a:pt x="1187355" y="1958454"/>
                </a:lnTo>
                <a:lnTo>
                  <a:pt x="1146411" y="2006221"/>
                </a:lnTo>
                <a:lnTo>
                  <a:pt x="1084997" y="1972101"/>
                </a:lnTo>
                <a:lnTo>
                  <a:pt x="1023582" y="1903863"/>
                </a:lnTo>
                <a:lnTo>
                  <a:pt x="934871" y="1856095"/>
                </a:lnTo>
                <a:lnTo>
                  <a:pt x="812041" y="1787857"/>
                </a:lnTo>
                <a:lnTo>
                  <a:pt x="791570" y="1740090"/>
                </a:lnTo>
                <a:lnTo>
                  <a:pt x="825689" y="1685498"/>
                </a:lnTo>
                <a:lnTo>
                  <a:pt x="928047" y="1726442"/>
                </a:lnTo>
                <a:lnTo>
                  <a:pt x="1078173" y="1746913"/>
                </a:lnTo>
                <a:lnTo>
                  <a:pt x="1194179" y="1733266"/>
                </a:lnTo>
                <a:lnTo>
                  <a:pt x="1310185" y="1678675"/>
                </a:lnTo>
                <a:lnTo>
                  <a:pt x="1371600" y="1610436"/>
                </a:lnTo>
                <a:lnTo>
                  <a:pt x="1337480" y="1521725"/>
                </a:lnTo>
                <a:lnTo>
                  <a:pt x="1310185" y="1405719"/>
                </a:lnTo>
                <a:lnTo>
                  <a:pt x="1221474" y="1330657"/>
                </a:lnTo>
                <a:lnTo>
                  <a:pt x="1091820" y="1221475"/>
                </a:lnTo>
                <a:lnTo>
                  <a:pt x="989462" y="1119116"/>
                </a:lnTo>
                <a:lnTo>
                  <a:pt x="805217" y="100311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Freeform 6"/>
          <p:cNvSpPr/>
          <p:nvPr/>
        </p:nvSpPr>
        <p:spPr>
          <a:xfrm>
            <a:off x="409433" y="1665027"/>
            <a:ext cx="2415654" cy="2586251"/>
          </a:xfrm>
          <a:custGeom>
            <a:avLst/>
            <a:gdLst>
              <a:gd name="connsiteX0" fmla="*/ 2415654 w 2415654"/>
              <a:gd name="connsiteY0" fmla="*/ 1678674 h 2586251"/>
              <a:gd name="connsiteX1" fmla="*/ 2231409 w 2415654"/>
              <a:gd name="connsiteY1" fmla="*/ 1610436 h 2586251"/>
              <a:gd name="connsiteX2" fmla="*/ 2053988 w 2415654"/>
              <a:gd name="connsiteY2" fmla="*/ 1542197 h 2586251"/>
              <a:gd name="connsiteX3" fmla="*/ 1931158 w 2415654"/>
              <a:gd name="connsiteY3" fmla="*/ 1637731 h 2586251"/>
              <a:gd name="connsiteX4" fmla="*/ 1910686 w 2415654"/>
              <a:gd name="connsiteY4" fmla="*/ 1794680 h 2586251"/>
              <a:gd name="connsiteX5" fmla="*/ 1856095 w 2415654"/>
              <a:gd name="connsiteY5" fmla="*/ 1869743 h 2586251"/>
              <a:gd name="connsiteX6" fmla="*/ 1692322 w 2415654"/>
              <a:gd name="connsiteY6" fmla="*/ 1903863 h 2586251"/>
              <a:gd name="connsiteX7" fmla="*/ 1535373 w 2415654"/>
              <a:gd name="connsiteY7" fmla="*/ 1965277 h 2586251"/>
              <a:gd name="connsiteX8" fmla="*/ 1337480 w 2415654"/>
              <a:gd name="connsiteY8" fmla="*/ 2129051 h 2586251"/>
              <a:gd name="connsiteX9" fmla="*/ 1337480 w 2415654"/>
              <a:gd name="connsiteY9" fmla="*/ 2129051 h 2586251"/>
              <a:gd name="connsiteX10" fmla="*/ 1364776 w 2415654"/>
              <a:gd name="connsiteY10" fmla="*/ 2340591 h 2586251"/>
              <a:gd name="connsiteX11" fmla="*/ 1228298 w 2415654"/>
              <a:gd name="connsiteY11" fmla="*/ 2381534 h 2586251"/>
              <a:gd name="connsiteX12" fmla="*/ 1153236 w 2415654"/>
              <a:gd name="connsiteY12" fmla="*/ 2477069 h 2586251"/>
              <a:gd name="connsiteX13" fmla="*/ 1023582 w 2415654"/>
              <a:gd name="connsiteY13" fmla="*/ 2490716 h 2586251"/>
              <a:gd name="connsiteX14" fmla="*/ 975815 w 2415654"/>
              <a:gd name="connsiteY14" fmla="*/ 2586251 h 2586251"/>
              <a:gd name="connsiteX15" fmla="*/ 975815 w 2415654"/>
              <a:gd name="connsiteY15" fmla="*/ 2586251 h 2586251"/>
              <a:gd name="connsiteX16" fmla="*/ 859809 w 2415654"/>
              <a:gd name="connsiteY16" fmla="*/ 2579427 h 2586251"/>
              <a:gd name="connsiteX17" fmla="*/ 757451 w 2415654"/>
              <a:gd name="connsiteY17" fmla="*/ 2531660 h 2586251"/>
              <a:gd name="connsiteX18" fmla="*/ 614149 w 2415654"/>
              <a:gd name="connsiteY18" fmla="*/ 2497540 h 2586251"/>
              <a:gd name="connsiteX19" fmla="*/ 552734 w 2415654"/>
              <a:gd name="connsiteY19" fmla="*/ 2497540 h 2586251"/>
              <a:gd name="connsiteX20" fmla="*/ 491319 w 2415654"/>
              <a:gd name="connsiteY20" fmla="*/ 2538483 h 2586251"/>
              <a:gd name="connsiteX21" fmla="*/ 409433 w 2415654"/>
              <a:gd name="connsiteY21" fmla="*/ 2579427 h 2586251"/>
              <a:gd name="connsiteX22" fmla="*/ 409433 w 2415654"/>
              <a:gd name="connsiteY22" fmla="*/ 2579427 h 2586251"/>
              <a:gd name="connsiteX23" fmla="*/ 327546 w 2415654"/>
              <a:gd name="connsiteY23" fmla="*/ 2531660 h 2586251"/>
              <a:gd name="connsiteX24" fmla="*/ 334370 w 2415654"/>
              <a:gd name="connsiteY24" fmla="*/ 2436125 h 2586251"/>
              <a:gd name="connsiteX25" fmla="*/ 313898 w 2415654"/>
              <a:gd name="connsiteY25" fmla="*/ 2333767 h 2586251"/>
              <a:gd name="connsiteX26" fmla="*/ 170597 w 2415654"/>
              <a:gd name="connsiteY26" fmla="*/ 2265528 h 2586251"/>
              <a:gd name="connsiteX27" fmla="*/ 88710 w 2415654"/>
              <a:gd name="connsiteY27" fmla="*/ 2251880 h 2586251"/>
              <a:gd name="connsiteX28" fmla="*/ 0 w 2415654"/>
              <a:gd name="connsiteY28" fmla="*/ 2224585 h 2586251"/>
              <a:gd name="connsiteX29" fmla="*/ 88710 w 2415654"/>
              <a:gd name="connsiteY29" fmla="*/ 2094931 h 2586251"/>
              <a:gd name="connsiteX30" fmla="*/ 95534 w 2415654"/>
              <a:gd name="connsiteY30" fmla="*/ 1999397 h 2586251"/>
              <a:gd name="connsiteX31" fmla="*/ 95534 w 2415654"/>
              <a:gd name="connsiteY31" fmla="*/ 1999397 h 2586251"/>
              <a:gd name="connsiteX32" fmla="*/ 75063 w 2415654"/>
              <a:gd name="connsiteY32" fmla="*/ 1965277 h 2586251"/>
              <a:gd name="connsiteX33" fmla="*/ 54591 w 2415654"/>
              <a:gd name="connsiteY33" fmla="*/ 1897039 h 2586251"/>
              <a:gd name="connsiteX34" fmla="*/ 27295 w 2415654"/>
              <a:gd name="connsiteY34" fmla="*/ 1890215 h 2586251"/>
              <a:gd name="connsiteX35" fmla="*/ 143301 w 2415654"/>
              <a:gd name="connsiteY35" fmla="*/ 1712794 h 2586251"/>
              <a:gd name="connsiteX36" fmla="*/ 293427 w 2415654"/>
              <a:gd name="connsiteY36" fmla="*/ 1542197 h 2586251"/>
              <a:gd name="connsiteX37" fmla="*/ 286603 w 2415654"/>
              <a:gd name="connsiteY37" fmla="*/ 1357952 h 2586251"/>
              <a:gd name="connsiteX38" fmla="*/ 348018 w 2415654"/>
              <a:gd name="connsiteY38" fmla="*/ 1255594 h 2586251"/>
              <a:gd name="connsiteX39" fmla="*/ 348018 w 2415654"/>
              <a:gd name="connsiteY39" fmla="*/ 1105469 h 2586251"/>
              <a:gd name="connsiteX40" fmla="*/ 423080 w 2415654"/>
              <a:gd name="connsiteY40" fmla="*/ 1078173 h 2586251"/>
              <a:gd name="connsiteX41" fmla="*/ 532263 w 2415654"/>
              <a:gd name="connsiteY41" fmla="*/ 1064525 h 2586251"/>
              <a:gd name="connsiteX42" fmla="*/ 750627 w 2415654"/>
              <a:gd name="connsiteY42" fmla="*/ 1187355 h 2586251"/>
              <a:gd name="connsiteX43" fmla="*/ 866633 w 2415654"/>
              <a:gd name="connsiteY43" fmla="*/ 1255594 h 2586251"/>
              <a:gd name="connsiteX44" fmla="*/ 1023582 w 2415654"/>
              <a:gd name="connsiteY44" fmla="*/ 1310185 h 2586251"/>
              <a:gd name="connsiteX45" fmla="*/ 1139588 w 2415654"/>
              <a:gd name="connsiteY45" fmla="*/ 1337480 h 2586251"/>
              <a:gd name="connsiteX46" fmla="*/ 1241946 w 2415654"/>
              <a:gd name="connsiteY46" fmla="*/ 1385248 h 2586251"/>
              <a:gd name="connsiteX47" fmla="*/ 1351128 w 2415654"/>
              <a:gd name="connsiteY47" fmla="*/ 1385248 h 2586251"/>
              <a:gd name="connsiteX48" fmla="*/ 1412543 w 2415654"/>
              <a:gd name="connsiteY48" fmla="*/ 1276066 h 2586251"/>
              <a:gd name="connsiteX49" fmla="*/ 1514901 w 2415654"/>
              <a:gd name="connsiteY49" fmla="*/ 1050877 h 2586251"/>
              <a:gd name="connsiteX50" fmla="*/ 1542197 w 2415654"/>
              <a:gd name="connsiteY50" fmla="*/ 907576 h 2586251"/>
              <a:gd name="connsiteX51" fmla="*/ 1473958 w 2415654"/>
              <a:gd name="connsiteY51" fmla="*/ 825689 h 2586251"/>
              <a:gd name="connsiteX52" fmla="*/ 1439839 w 2415654"/>
              <a:gd name="connsiteY52" fmla="*/ 743803 h 2586251"/>
              <a:gd name="connsiteX53" fmla="*/ 1467134 w 2415654"/>
              <a:gd name="connsiteY53" fmla="*/ 675564 h 2586251"/>
              <a:gd name="connsiteX54" fmla="*/ 1378424 w 2415654"/>
              <a:gd name="connsiteY54" fmla="*/ 566382 h 2586251"/>
              <a:gd name="connsiteX55" fmla="*/ 1269242 w 2415654"/>
              <a:gd name="connsiteY55" fmla="*/ 484495 h 2586251"/>
              <a:gd name="connsiteX56" fmla="*/ 1194179 w 2415654"/>
              <a:gd name="connsiteY56" fmla="*/ 436728 h 2586251"/>
              <a:gd name="connsiteX57" fmla="*/ 1207827 w 2415654"/>
              <a:gd name="connsiteY57" fmla="*/ 354842 h 2586251"/>
              <a:gd name="connsiteX58" fmla="*/ 1269242 w 2415654"/>
              <a:gd name="connsiteY58" fmla="*/ 327546 h 2586251"/>
              <a:gd name="connsiteX59" fmla="*/ 1385248 w 2415654"/>
              <a:gd name="connsiteY59" fmla="*/ 334370 h 2586251"/>
              <a:gd name="connsiteX60" fmla="*/ 1467134 w 2415654"/>
              <a:gd name="connsiteY60" fmla="*/ 361666 h 2586251"/>
              <a:gd name="connsiteX61" fmla="*/ 1467134 w 2415654"/>
              <a:gd name="connsiteY61" fmla="*/ 361666 h 2586251"/>
              <a:gd name="connsiteX62" fmla="*/ 1678674 w 2415654"/>
              <a:gd name="connsiteY62" fmla="*/ 450376 h 2586251"/>
              <a:gd name="connsiteX63" fmla="*/ 1624083 w 2415654"/>
              <a:gd name="connsiteY63" fmla="*/ 293427 h 2586251"/>
              <a:gd name="connsiteX64" fmla="*/ 1617260 w 2415654"/>
              <a:gd name="connsiteY64" fmla="*/ 245660 h 2586251"/>
              <a:gd name="connsiteX65" fmla="*/ 1617260 w 2415654"/>
              <a:gd name="connsiteY65" fmla="*/ 245660 h 2586251"/>
              <a:gd name="connsiteX66" fmla="*/ 1719618 w 2415654"/>
              <a:gd name="connsiteY66" fmla="*/ 313898 h 2586251"/>
              <a:gd name="connsiteX67" fmla="*/ 1828800 w 2415654"/>
              <a:gd name="connsiteY67" fmla="*/ 348018 h 2586251"/>
              <a:gd name="connsiteX68" fmla="*/ 1999397 w 2415654"/>
              <a:gd name="connsiteY68" fmla="*/ 272955 h 2586251"/>
              <a:gd name="connsiteX69" fmla="*/ 2047164 w 2415654"/>
              <a:gd name="connsiteY69" fmla="*/ 218364 h 2586251"/>
              <a:gd name="connsiteX70" fmla="*/ 2094931 w 2415654"/>
              <a:gd name="connsiteY70" fmla="*/ 122830 h 2586251"/>
              <a:gd name="connsiteX71" fmla="*/ 2292824 w 2415654"/>
              <a:gd name="connsiteY71" fmla="*/ 61415 h 2586251"/>
              <a:gd name="connsiteX72" fmla="*/ 2415654 w 2415654"/>
              <a:gd name="connsiteY72" fmla="*/ 0 h 2586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2415654" h="2586251">
                <a:moveTo>
                  <a:pt x="2415654" y="1678674"/>
                </a:moveTo>
                <a:lnTo>
                  <a:pt x="2231409" y="1610436"/>
                </a:lnTo>
                <a:lnTo>
                  <a:pt x="2053988" y="1542197"/>
                </a:lnTo>
                <a:lnTo>
                  <a:pt x="1931158" y="1637731"/>
                </a:lnTo>
                <a:lnTo>
                  <a:pt x="1910686" y="1794680"/>
                </a:lnTo>
                <a:lnTo>
                  <a:pt x="1856095" y="1869743"/>
                </a:lnTo>
                <a:lnTo>
                  <a:pt x="1692322" y="1903863"/>
                </a:lnTo>
                <a:lnTo>
                  <a:pt x="1535373" y="1965277"/>
                </a:lnTo>
                <a:lnTo>
                  <a:pt x="1337480" y="2129051"/>
                </a:lnTo>
                <a:lnTo>
                  <a:pt x="1337480" y="2129051"/>
                </a:lnTo>
                <a:lnTo>
                  <a:pt x="1364776" y="2340591"/>
                </a:lnTo>
                <a:lnTo>
                  <a:pt x="1228298" y="2381534"/>
                </a:lnTo>
                <a:lnTo>
                  <a:pt x="1153236" y="2477069"/>
                </a:lnTo>
                <a:lnTo>
                  <a:pt x="1023582" y="2490716"/>
                </a:lnTo>
                <a:lnTo>
                  <a:pt x="975815" y="2586251"/>
                </a:lnTo>
                <a:lnTo>
                  <a:pt x="975815" y="2586251"/>
                </a:lnTo>
                <a:lnTo>
                  <a:pt x="859809" y="2579427"/>
                </a:lnTo>
                <a:lnTo>
                  <a:pt x="757451" y="2531660"/>
                </a:lnTo>
                <a:lnTo>
                  <a:pt x="614149" y="2497540"/>
                </a:lnTo>
                <a:lnTo>
                  <a:pt x="552734" y="2497540"/>
                </a:lnTo>
                <a:lnTo>
                  <a:pt x="491319" y="2538483"/>
                </a:lnTo>
                <a:lnTo>
                  <a:pt x="409433" y="2579427"/>
                </a:lnTo>
                <a:lnTo>
                  <a:pt x="409433" y="2579427"/>
                </a:lnTo>
                <a:lnTo>
                  <a:pt x="327546" y="2531660"/>
                </a:lnTo>
                <a:lnTo>
                  <a:pt x="334370" y="2436125"/>
                </a:lnTo>
                <a:lnTo>
                  <a:pt x="313898" y="2333767"/>
                </a:lnTo>
                <a:lnTo>
                  <a:pt x="170597" y="2265528"/>
                </a:lnTo>
                <a:lnTo>
                  <a:pt x="88710" y="2251880"/>
                </a:lnTo>
                <a:lnTo>
                  <a:pt x="0" y="2224585"/>
                </a:lnTo>
                <a:lnTo>
                  <a:pt x="88710" y="2094931"/>
                </a:lnTo>
                <a:lnTo>
                  <a:pt x="95534" y="1999397"/>
                </a:lnTo>
                <a:lnTo>
                  <a:pt x="95534" y="1999397"/>
                </a:lnTo>
                <a:lnTo>
                  <a:pt x="75063" y="1965277"/>
                </a:lnTo>
                <a:lnTo>
                  <a:pt x="54591" y="1897039"/>
                </a:lnTo>
                <a:lnTo>
                  <a:pt x="27295" y="1890215"/>
                </a:lnTo>
                <a:lnTo>
                  <a:pt x="143301" y="1712794"/>
                </a:lnTo>
                <a:lnTo>
                  <a:pt x="293427" y="1542197"/>
                </a:lnTo>
                <a:lnTo>
                  <a:pt x="286603" y="1357952"/>
                </a:lnTo>
                <a:lnTo>
                  <a:pt x="348018" y="1255594"/>
                </a:lnTo>
                <a:lnTo>
                  <a:pt x="348018" y="1105469"/>
                </a:lnTo>
                <a:lnTo>
                  <a:pt x="423080" y="1078173"/>
                </a:lnTo>
                <a:lnTo>
                  <a:pt x="532263" y="1064525"/>
                </a:lnTo>
                <a:lnTo>
                  <a:pt x="750627" y="1187355"/>
                </a:lnTo>
                <a:lnTo>
                  <a:pt x="866633" y="1255594"/>
                </a:lnTo>
                <a:lnTo>
                  <a:pt x="1023582" y="1310185"/>
                </a:lnTo>
                <a:lnTo>
                  <a:pt x="1139588" y="1337480"/>
                </a:lnTo>
                <a:lnTo>
                  <a:pt x="1241946" y="1385248"/>
                </a:lnTo>
                <a:lnTo>
                  <a:pt x="1351128" y="1385248"/>
                </a:lnTo>
                <a:lnTo>
                  <a:pt x="1412543" y="1276066"/>
                </a:lnTo>
                <a:lnTo>
                  <a:pt x="1514901" y="1050877"/>
                </a:lnTo>
                <a:lnTo>
                  <a:pt x="1542197" y="907576"/>
                </a:lnTo>
                <a:lnTo>
                  <a:pt x="1473958" y="825689"/>
                </a:lnTo>
                <a:lnTo>
                  <a:pt x="1439839" y="743803"/>
                </a:lnTo>
                <a:lnTo>
                  <a:pt x="1467134" y="675564"/>
                </a:lnTo>
                <a:lnTo>
                  <a:pt x="1378424" y="566382"/>
                </a:lnTo>
                <a:lnTo>
                  <a:pt x="1269242" y="484495"/>
                </a:lnTo>
                <a:lnTo>
                  <a:pt x="1194179" y="436728"/>
                </a:lnTo>
                <a:lnTo>
                  <a:pt x="1207827" y="354842"/>
                </a:lnTo>
                <a:lnTo>
                  <a:pt x="1269242" y="327546"/>
                </a:lnTo>
                <a:lnTo>
                  <a:pt x="1385248" y="334370"/>
                </a:lnTo>
                <a:lnTo>
                  <a:pt x="1467134" y="361666"/>
                </a:lnTo>
                <a:lnTo>
                  <a:pt x="1467134" y="361666"/>
                </a:lnTo>
                <a:lnTo>
                  <a:pt x="1678674" y="450376"/>
                </a:lnTo>
                <a:lnTo>
                  <a:pt x="1624083" y="293427"/>
                </a:lnTo>
                <a:lnTo>
                  <a:pt x="1617260" y="245660"/>
                </a:lnTo>
                <a:lnTo>
                  <a:pt x="1617260" y="245660"/>
                </a:lnTo>
                <a:lnTo>
                  <a:pt x="1719618" y="313898"/>
                </a:lnTo>
                <a:lnTo>
                  <a:pt x="1828800" y="348018"/>
                </a:lnTo>
                <a:lnTo>
                  <a:pt x="1999397" y="272955"/>
                </a:lnTo>
                <a:lnTo>
                  <a:pt x="2047164" y="218364"/>
                </a:lnTo>
                <a:lnTo>
                  <a:pt x="2094931" y="122830"/>
                </a:lnTo>
                <a:lnTo>
                  <a:pt x="2292824" y="61415"/>
                </a:lnTo>
                <a:lnTo>
                  <a:pt x="2415654" y="0"/>
                </a:lnTo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reeform 7"/>
          <p:cNvSpPr/>
          <p:nvPr/>
        </p:nvSpPr>
        <p:spPr>
          <a:xfrm>
            <a:off x="2831910" y="1599807"/>
            <a:ext cx="3186753" cy="3125337"/>
          </a:xfrm>
          <a:custGeom>
            <a:avLst/>
            <a:gdLst>
              <a:gd name="connsiteX0" fmla="*/ 6824 w 3186753"/>
              <a:gd name="connsiteY0" fmla="*/ 0 h 3125337"/>
              <a:gd name="connsiteX1" fmla="*/ 0 w 3186753"/>
              <a:gd name="connsiteY1" fmla="*/ 313898 h 3125337"/>
              <a:gd name="connsiteX2" fmla="*/ 13648 w 3186753"/>
              <a:gd name="connsiteY2" fmla="*/ 1139588 h 3125337"/>
              <a:gd name="connsiteX3" fmla="*/ 518615 w 3186753"/>
              <a:gd name="connsiteY3" fmla="*/ 1078173 h 3125337"/>
              <a:gd name="connsiteX4" fmla="*/ 859809 w 3186753"/>
              <a:gd name="connsiteY4" fmla="*/ 1057701 h 3125337"/>
              <a:gd name="connsiteX5" fmla="*/ 907577 w 3186753"/>
              <a:gd name="connsiteY5" fmla="*/ 1105468 h 3125337"/>
              <a:gd name="connsiteX6" fmla="*/ 982639 w 3186753"/>
              <a:gd name="connsiteY6" fmla="*/ 1337480 h 3125337"/>
              <a:gd name="connsiteX7" fmla="*/ 1003111 w 3186753"/>
              <a:gd name="connsiteY7" fmla="*/ 1562668 h 3125337"/>
              <a:gd name="connsiteX8" fmla="*/ 1119117 w 3186753"/>
              <a:gd name="connsiteY8" fmla="*/ 1433015 h 3125337"/>
              <a:gd name="connsiteX9" fmla="*/ 1173708 w 3186753"/>
              <a:gd name="connsiteY9" fmla="*/ 1692322 h 3125337"/>
              <a:gd name="connsiteX10" fmla="*/ 1405720 w 3186753"/>
              <a:gd name="connsiteY10" fmla="*/ 1849271 h 3125337"/>
              <a:gd name="connsiteX11" fmla="*/ 1692323 w 3186753"/>
              <a:gd name="connsiteY11" fmla="*/ 2047164 h 3125337"/>
              <a:gd name="connsiteX12" fmla="*/ 1753738 w 3186753"/>
              <a:gd name="connsiteY12" fmla="*/ 2272352 h 3125337"/>
              <a:gd name="connsiteX13" fmla="*/ 1787857 w 3186753"/>
              <a:gd name="connsiteY13" fmla="*/ 2449773 h 3125337"/>
              <a:gd name="connsiteX14" fmla="*/ 1937983 w 3186753"/>
              <a:gd name="connsiteY14" fmla="*/ 2634018 h 3125337"/>
              <a:gd name="connsiteX15" fmla="*/ 2006221 w 3186753"/>
              <a:gd name="connsiteY15" fmla="*/ 2777319 h 3125337"/>
              <a:gd name="connsiteX16" fmla="*/ 2006221 w 3186753"/>
              <a:gd name="connsiteY16" fmla="*/ 2886501 h 3125337"/>
              <a:gd name="connsiteX17" fmla="*/ 2094932 w 3186753"/>
              <a:gd name="connsiteY17" fmla="*/ 2995683 h 3125337"/>
              <a:gd name="connsiteX18" fmla="*/ 2108580 w 3186753"/>
              <a:gd name="connsiteY18" fmla="*/ 3098042 h 3125337"/>
              <a:gd name="connsiteX19" fmla="*/ 2156347 w 3186753"/>
              <a:gd name="connsiteY19" fmla="*/ 3036627 h 3125337"/>
              <a:gd name="connsiteX20" fmla="*/ 2190466 w 3186753"/>
              <a:gd name="connsiteY20" fmla="*/ 3125337 h 3125337"/>
              <a:gd name="connsiteX21" fmla="*/ 2231409 w 3186753"/>
              <a:gd name="connsiteY21" fmla="*/ 3104865 h 3125337"/>
              <a:gd name="connsiteX22" fmla="*/ 2299648 w 3186753"/>
              <a:gd name="connsiteY22" fmla="*/ 3125337 h 3125337"/>
              <a:gd name="connsiteX23" fmla="*/ 2313296 w 3186753"/>
              <a:gd name="connsiteY23" fmla="*/ 3029803 h 3125337"/>
              <a:gd name="connsiteX24" fmla="*/ 2251881 w 3186753"/>
              <a:gd name="connsiteY24" fmla="*/ 2954740 h 3125337"/>
              <a:gd name="connsiteX25" fmla="*/ 2408830 w 3186753"/>
              <a:gd name="connsiteY25" fmla="*/ 2913797 h 3125337"/>
              <a:gd name="connsiteX26" fmla="*/ 2442950 w 3186753"/>
              <a:gd name="connsiteY26" fmla="*/ 2845558 h 3125337"/>
              <a:gd name="connsiteX27" fmla="*/ 2354239 w 3186753"/>
              <a:gd name="connsiteY27" fmla="*/ 2715904 h 3125337"/>
              <a:gd name="connsiteX28" fmla="*/ 2265529 w 3186753"/>
              <a:gd name="connsiteY28" fmla="*/ 2558955 h 3125337"/>
              <a:gd name="connsiteX29" fmla="*/ 2224586 w 3186753"/>
              <a:gd name="connsiteY29" fmla="*/ 2402006 h 3125337"/>
              <a:gd name="connsiteX30" fmla="*/ 2279177 w 3186753"/>
              <a:gd name="connsiteY30" fmla="*/ 2340591 h 3125337"/>
              <a:gd name="connsiteX31" fmla="*/ 2354239 w 3186753"/>
              <a:gd name="connsiteY31" fmla="*/ 2442949 h 3125337"/>
              <a:gd name="connsiteX32" fmla="*/ 2436126 w 3186753"/>
              <a:gd name="connsiteY32" fmla="*/ 2361063 h 3125337"/>
              <a:gd name="connsiteX33" fmla="*/ 2456597 w 3186753"/>
              <a:gd name="connsiteY33" fmla="*/ 2306471 h 3125337"/>
              <a:gd name="connsiteX34" fmla="*/ 2654490 w 3186753"/>
              <a:gd name="connsiteY34" fmla="*/ 2258704 h 3125337"/>
              <a:gd name="connsiteX35" fmla="*/ 2736377 w 3186753"/>
              <a:gd name="connsiteY35" fmla="*/ 2361063 h 3125337"/>
              <a:gd name="connsiteX36" fmla="*/ 2982036 w 3186753"/>
              <a:gd name="connsiteY36" fmla="*/ 2210937 h 3125337"/>
              <a:gd name="connsiteX37" fmla="*/ 3166281 w 3186753"/>
              <a:gd name="connsiteY37" fmla="*/ 2217761 h 3125337"/>
              <a:gd name="connsiteX38" fmla="*/ 3186753 w 3186753"/>
              <a:gd name="connsiteY38" fmla="*/ 2169994 h 3125337"/>
              <a:gd name="connsiteX39" fmla="*/ 3029803 w 3186753"/>
              <a:gd name="connsiteY39" fmla="*/ 2149522 h 3125337"/>
              <a:gd name="connsiteX40" fmla="*/ 2941093 w 3186753"/>
              <a:gd name="connsiteY40" fmla="*/ 2026692 h 3125337"/>
              <a:gd name="connsiteX41" fmla="*/ 2872854 w 3186753"/>
              <a:gd name="connsiteY41" fmla="*/ 1931158 h 3125337"/>
              <a:gd name="connsiteX42" fmla="*/ 3016156 w 3186753"/>
              <a:gd name="connsiteY42" fmla="*/ 1767385 h 3125337"/>
              <a:gd name="connsiteX43" fmla="*/ 3036627 w 3186753"/>
              <a:gd name="connsiteY43" fmla="*/ 1637731 h 3125337"/>
              <a:gd name="connsiteX44" fmla="*/ 3043451 w 3186753"/>
              <a:gd name="connsiteY44" fmla="*/ 1549021 h 3125337"/>
              <a:gd name="connsiteX45" fmla="*/ 2995684 w 3186753"/>
              <a:gd name="connsiteY45" fmla="*/ 1378424 h 3125337"/>
              <a:gd name="connsiteX46" fmla="*/ 2954741 w 3186753"/>
              <a:gd name="connsiteY46" fmla="*/ 1371600 h 3125337"/>
              <a:gd name="connsiteX47" fmla="*/ 2934269 w 3186753"/>
              <a:gd name="connsiteY47" fmla="*/ 1460310 h 3125337"/>
              <a:gd name="connsiteX48" fmla="*/ 2920621 w 3186753"/>
              <a:gd name="connsiteY48" fmla="*/ 1589964 h 3125337"/>
              <a:gd name="connsiteX49" fmla="*/ 2859206 w 3186753"/>
              <a:gd name="connsiteY49" fmla="*/ 1658203 h 3125337"/>
              <a:gd name="connsiteX50" fmla="*/ 2709081 w 3186753"/>
              <a:gd name="connsiteY50" fmla="*/ 1699146 h 3125337"/>
              <a:gd name="connsiteX51" fmla="*/ 2545308 w 3186753"/>
              <a:gd name="connsiteY51" fmla="*/ 1753737 h 3125337"/>
              <a:gd name="connsiteX52" fmla="*/ 2504365 w 3186753"/>
              <a:gd name="connsiteY52" fmla="*/ 1658203 h 3125337"/>
              <a:gd name="connsiteX53" fmla="*/ 2490717 w 3186753"/>
              <a:gd name="connsiteY53" fmla="*/ 1528549 h 3125337"/>
              <a:gd name="connsiteX54" fmla="*/ 2668138 w 3186753"/>
              <a:gd name="connsiteY54" fmla="*/ 1392071 h 3125337"/>
              <a:gd name="connsiteX55" fmla="*/ 2688609 w 3186753"/>
              <a:gd name="connsiteY55" fmla="*/ 1310185 h 3125337"/>
              <a:gd name="connsiteX56" fmla="*/ 2593075 w 3186753"/>
              <a:gd name="connsiteY56" fmla="*/ 1317009 h 3125337"/>
              <a:gd name="connsiteX57" fmla="*/ 2402006 w 3186753"/>
              <a:gd name="connsiteY57" fmla="*/ 1098645 h 3125337"/>
              <a:gd name="connsiteX58" fmla="*/ 2292824 w 3186753"/>
              <a:gd name="connsiteY58" fmla="*/ 1098645 h 3125337"/>
              <a:gd name="connsiteX59" fmla="*/ 2210938 w 3186753"/>
              <a:gd name="connsiteY59" fmla="*/ 1153236 h 3125337"/>
              <a:gd name="connsiteX60" fmla="*/ 2210938 w 3186753"/>
              <a:gd name="connsiteY60" fmla="*/ 1262418 h 3125337"/>
              <a:gd name="connsiteX61" fmla="*/ 2149523 w 3186753"/>
              <a:gd name="connsiteY61" fmla="*/ 1337480 h 3125337"/>
              <a:gd name="connsiteX62" fmla="*/ 2067636 w 3186753"/>
              <a:gd name="connsiteY62" fmla="*/ 1364776 h 3125337"/>
              <a:gd name="connsiteX63" fmla="*/ 2040341 w 3186753"/>
              <a:gd name="connsiteY63" fmla="*/ 1569492 h 3125337"/>
              <a:gd name="connsiteX64" fmla="*/ 2040341 w 3186753"/>
              <a:gd name="connsiteY64" fmla="*/ 1569492 h 3125337"/>
              <a:gd name="connsiteX65" fmla="*/ 1910687 w 3186753"/>
              <a:gd name="connsiteY65" fmla="*/ 1576316 h 3125337"/>
              <a:gd name="connsiteX66" fmla="*/ 1856096 w 3186753"/>
              <a:gd name="connsiteY66" fmla="*/ 1542197 h 3125337"/>
              <a:gd name="connsiteX67" fmla="*/ 1781033 w 3186753"/>
              <a:gd name="connsiteY67" fmla="*/ 1508077 h 3125337"/>
              <a:gd name="connsiteX68" fmla="*/ 1705971 w 3186753"/>
              <a:gd name="connsiteY68" fmla="*/ 1467134 h 3125337"/>
              <a:gd name="connsiteX69" fmla="*/ 1685499 w 3186753"/>
              <a:gd name="connsiteY69" fmla="*/ 1371600 h 3125337"/>
              <a:gd name="connsiteX70" fmla="*/ 1705971 w 3186753"/>
              <a:gd name="connsiteY70" fmla="*/ 1187355 h 3125337"/>
              <a:gd name="connsiteX71" fmla="*/ 1746914 w 3186753"/>
              <a:gd name="connsiteY71" fmla="*/ 1003110 h 3125337"/>
              <a:gd name="connsiteX72" fmla="*/ 1685499 w 3186753"/>
              <a:gd name="connsiteY72" fmla="*/ 1009934 h 3125337"/>
              <a:gd name="connsiteX73" fmla="*/ 1576317 w 3186753"/>
              <a:gd name="connsiteY73" fmla="*/ 1009934 h 3125337"/>
              <a:gd name="connsiteX74" fmla="*/ 1460311 w 3186753"/>
              <a:gd name="connsiteY74" fmla="*/ 948519 h 3125337"/>
              <a:gd name="connsiteX75" fmla="*/ 1364777 w 3186753"/>
              <a:gd name="connsiteY75" fmla="*/ 900752 h 3125337"/>
              <a:gd name="connsiteX76" fmla="*/ 1282890 w 3186753"/>
              <a:gd name="connsiteY76" fmla="*/ 887104 h 3125337"/>
              <a:gd name="connsiteX77" fmla="*/ 1119117 w 3186753"/>
              <a:gd name="connsiteY77" fmla="*/ 880280 h 3125337"/>
              <a:gd name="connsiteX78" fmla="*/ 1030406 w 3186753"/>
              <a:gd name="connsiteY78" fmla="*/ 846161 h 3125337"/>
              <a:gd name="connsiteX79" fmla="*/ 887105 w 3186753"/>
              <a:gd name="connsiteY79" fmla="*/ 716507 h 3125337"/>
              <a:gd name="connsiteX80" fmla="*/ 723332 w 3186753"/>
              <a:gd name="connsiteY80" fmla="*/ 689212 h 3125337"/>
              <a:gd name="connsiteX81" fmla="*/ 675565 w 3186753"/>
              <a:gd name="connsiteY81" fmla="*/ 675564 h 3125337"/>
              <a:gd name="connsiteX82" fmla="*/ 566383 w 3186753"/>
              <a:gd name="connsiteY82" fmla="*/ 702860 h 3125337"/>
              <a:gd name="connsiteX83" fmla="*/ 552735 w 3186753"/>
              <a:gd name="connsiteY83" fmla="*/ 648268 h 3125337"/>
              <a:gd name="connsiteX84" fmla="*/ 539087 w 3186753"/>
              <a:gd name="connsiteY84" fmla="*/ 539086 h 3125337"/>
              <a:gd name="connsiteX85" fmla="*/ 498144 w 3186753"/>
              <a:gd name="connsiteY85" fmla="*/ 388961 h 3125337"/>
              <a:gd name="connsiteX86" fmla="*/ 464024 w 3186753"/>
              <a:gd name="connsiteY86" fmla="*/ 388961 h 3125337"/>
              <a:gd name="connsiteX87" fmla="*/ 423081 w 3186753"/>
              <a:gd name="connsiteY87" fmla="*/ 423080 h 3125337"/>
              <a:gd name="connsiteX88" fmla="*/ 361666 w 3186753"/>
              <a:gd name="connsiteY88" fmla="*/ 423080 h 3125337"/>
              <a:gd name="connsiteX89" fmla="*/ 320723 w 3186753"/>
              <a:gd name="connsiteY89" fmla="*/ 388961 h 3125337"/>
              <a:gd name="connsiteX90" fmla="*/ 293427 w 3186753"/>
              <a:gd name="connsiteY90" fmla="*/ 245660 h 3125337"/>
              <a:gd name="connsiteX91" fmla="*/ 245660 w 3186753"/>
              <a:gd name="connsiteY91" fmla="*/ 122830 h 3125337"/>
              <a:gd name="connsiteX92" fmla="*/ 177421 w 3186753"/>
              <a:gd name="connsiteY92" fmla="*/ 88710 h 3125337"/>
              <a:gd name="connsiteX93" fmla="*/ 95535 w 3186753"/>
              <a:gd name="connsiteY93" fmla="*/ 27295 h 3125337"/>
              <a:gd name="connsiteX94" fmla="*/ 6824 w 3186753"/>
              <a:gd name="connsiteY94" fmla="*/ 0 h 3125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</a:cxnLst>
            <a:rect l="l" t="t" r="r" b="b"/>
            <a:pathLst>
              <a:path w="3186753" h="3125337">
                <a:moveTo>
                  <a:pt x="6824" y="0"/>
                </a:moveTo>
                <a:lnTo>
                  <a:pt x="0" y="313898"/>
                </a:lnTo>
                <a:lnTo>
                  <a:pt x="13648" y="1139588"/>
                </a:lnTo>
                <a:lnTo>
                  <a:pt x="518615" y="1078173"/>
                </a:lnTo>
                <a:lnTo>
                  <a:pt x="859809" y="1057701"/>
                </a:lnTo>
                <a:lnTo>
                  <a:pt x="907577" y="1105468"/>
                </a:lnTo>
                <a:lnTo>
                  <a:pt x="982639" y="1337480"/>
                </a:lnTo>
                <a:lnTo>
                  <a:pt x="1003111" y="1562668"/>
                </a:lnTo>
                <a:lnTo>
                  <a:pt x="1119117" y="1433015"/>
                </a:lnTo>
                <a:lnTo>
                  <a:pt x="1173708" y="1692322"/>
                </a:lnTo>
                <a:lnTo>
                  <a:pt x="1405720" y="1849271"/>
                </a:lnTo>
                <a:lnTo>
                  <a:pt x="1692323" y="2047164"/>
                </a:lnTo>
                <a:lnTo>
                  <a:pt x="1753738" y="2272352"/>
                </a:lnTo>
                <a:lnTo>
                  <a:pt x="1787857" y="2449773"/>
                </a:lnTo>
                <a:lnTo>
                  <a:pt x="1937983" y="2634018"/>
                </a:lnTo>
                <a:lnTo>
                  <a:pt x="2006221" y="2777319"/>
                </a:lnTo>
                <a:lnTo>
                  <a:pt x="2006221" y="2886501"/>
                </a:lnTo>
                <a:lnTo>
                  <a:pt x="2094932" y="2995683"/>
                </a:lnTo>
                <a:lnTo>
                  <a:pt x="2108580" y="3098042"/>
                </a:lnTo>
                <a:lnTo>
                  <a:pt x="2156347" y="3036627"/>
                </a:lnTo>
                <a:lnTo>
                  <a:pt x="2190466" y="3125337"/>
                </a:lnTo>
                <a:lnTo>
                  <a:pt x="2231409" y="3104865"/>
                </a:lnTo>
                <a:lnTo>
                  <a:pt x="2299648" y="3125337"/>
                </a:lnTo>
                <a:lnTo>
                  <a:pt x="2313296" y="3029803"/>
                </a:lnTo>
                <a:lnTo>
                  <a:pt x="2251881" y="2954740"/>
                </a:lnTo>
                <a:lnTo>
                  <a:pt x="2408830" y="2913797"/>
                </a:lnTo>
                <a:lnTo>
                  <a:pt x="2442950" y="2845558"/>
                </a:lnTo>
                <a:lnTo>
                  <a:pt x="2354239" y="2715904"/>
                </a:lnTo>
                <a:lnTo>
                  <a:pt x="2265529" y="2558955"/>
                </a:lnTo>
                <a:lnTo>
                  <a:pt x="2224586" y="2402006"/>
                </a:lnTo>
                <a:lnTo>
                  <a:pt x="2279177" y="2340591"/>
                </a:lnTo>
                <a:lnTo>
                  <a:pt x="2354239" y="2442949"/>
                </a:lnTo>
                <a:lnTo>
                  <a:pt x="2436126" y="2361063"/>
                </a:lnTo>
                <a:lnTo>
                  <a:pt x="2456597" y="2306471"/>
                </a:lnTo>
                <a:lnTo>
                  <a:pt x="2654490" y="2258704"/>
                </a:lnTo>
                <a:lnTo>
                  <a:pt x="2736377" y="2361063"/>
                </a:lnTo>
                <a:lnTo>
                  <a:pt x="2982036" y="2210937"/>
                </a:lnTo>
                <a:lnTo>
                  <a:pt x="3166281" y="2217761"/>
                </a:lnTo>
                <a:lnTo>
                  <a:pt x="3186753" y="2169994"/>
                </a:lnTo>
                <a:lnTo>
                  <a:pt x="3029803" y="2149522"/>
                </a:lnTo>
                <a:lnTo>
                  <a:pt x="2941093" y="2026692"/>
                </a:lnTo>
                <a:lnTo>
                  <a:pt x="2872854" y="1931158"/>
                </a:lnTo>
                <a:lnTo>
                  <a:pt x="3016156" y="1767385"/>
                </a:lnTo>
                <a:lnTo>
                  <a:pt x="3036627" y="1637731"/>
                </a:lnTo>
                <a:lnTo>
                  <a:pt x="3043451" y="1549021"/>
                </a:lnTo>
                <a:lnTo>
                  <a:pt x="2995684" y="1378424"/>
                </a:lnTo>
                <a:lnTo>
                  <a:pt x="2954741" y="1371600"/>
                </a:lnTo>
                <a:lnTo>
                  <a:pt x="2934269" y="1460310"/>
                </a:lnTo>
                <a:lnTo>
                  <a:pt x="2920621" y="1589964"/>
                </a:lnTo>
                <a:lnTo>
                  <a:pt x="2859206" y="1658203"/>
                </a:lnTo>
                <a:lnTo>
                  <a:pt x="2709081" y="1699146"/>
                </a:lnTo>
                <a:lnTo>
                  <a:pt x="2545308" y="1753737"/>
                </a:lnTo>
                <a:lnTo>
                  <a:pt x="2504365" y="1658203"/>
                </a:lnTo>
                <a:lnTo>
                  <a:pt x="2490717" y="1528549"/>
                </a:lnTo>
                <a:lnTo>
                  <a:pt x="2668138" y="1392071"/>
                </a:lnTo>
                <a:lnTo>
                  <a:pt x="2688609" y="1310185"/>
                </a:lnTo>
                <a:lnTo>
                  <a:pt x="2593075" y="1317009"/>
                </a:lnTo>
                <a:lnTo>
                  <a:pt x="2402006" y="1098645"/>
                </a:lnTo>
                <a:lnTo>
                  <a:pt x="2292824" y="1098645"/>
                </a:lnTo>
                <a:lnTo>
                  <a:pt x="2210938" y="1153236"/>
                </a:lnTo>
                <a:lnTo>
                  <a:pt x="2210938" y="1262418"/>
                </a:lnTo>
                <a:lnTo>
                  <a:pt x="2149523" y="1337480"/>
                </a:lnTo>
                <a:lnTo>
                  <a:pt x="2067636" y="1364776"/>
                </a:lnTo>
                <a:lnTo>
                  <a:pt x="2040341" y="1569492"/>
                </a:lnTo>
                <a:lnTo>
                  <a:pt x="2040341" y="1569492"/>
                </a:lnTo>
                <a:lnTo>
                  <a:pt x="1910687" y="1576316"/>
                </a:lnTo>
                <a:lnTo>
                  <a:pt x="1856096" y="1542197"/>
                </a:lnTo>
                <a:lnTo>
                  <a:pt x="1781033" y="1508077"/>
                </a:lnTo>
                <a:lnTo>
                  <a:pt x="1705971" y="1467134"/>
                </a:lnTo>
                <a:lnTo>
                  <a:pt x="1685499" y="1371600"/>
                </a:lnTo>
                <a:lnTo>
                  <a:pt x="1705971" y="1187355"/>
                </a:lnTo>
                <a:lnTo>
                  <a:pt x="1746914" y="1003110"/>
                </a:lnTo>
                <a:lnTo>
                  <a:pt x="1685499" y="1009934"/>
                </a:lnTo>
                <a:lnTo>
                  <a:pt x="1576317" y="1009934"/>
                </a:lnTo>
                <a:lnTo>
                  <a:pt x="1460311" y="948519"/>
                </a:lnTo>
                <a:lnTo>
                  <a:pt x="1364777" y="900752"/>
                </a:lnTo>
                <a:lnTo>
                  <a:pt x="1282890" y="887104"/>
                </a:lnTo>
                <a:lnTo>
                  <a:pt x="1119117" y="880280"/>
                </a:lnTo>
                <a:lnTo>
                  <a:pt x="1030406" y="846161"/>
                </a:lnTo>
                <a:lnTo>
                  <a:pt x="887105" y="716507"/>
                </a:lnTo>
                <a:lnTo>
                  <a:pt x="723332" y="689212"/>
                </a:lnTo>
                <a:lnTo>
                  <a:pt x="675565" y="675564"/>
                </a:lnTo>
                <a:lnTo>
                  <a:pt x="566383" y="702860"/>
                </a:lnTo>
                <a:lnTo>
                  <a:pt x="552735" y="648268"/>
                </a:lnTo>
                <a:lnTo>
                  <a:pt x="539087" y="539086"/>
                </a:lnTo>
                <a:lnTo>
                  <a:pt x="498144" y="388961"/>
                </a:lnTo>
                <a:lnTo>
                  <a:pt x="464024" y="388961"/>
                </a:lnTo>
                <a:lnTo>
                  <a:pt x="423081" y="423080"/>
                </a:lnTo>
                <a:lnTo>
                  <a:pt x="361666" y="423080"/>
                </a:lnTo>
                <a:lnTo>
                  <a:pt x="320723" y="388961"/>
                </a:lnTo>
                <a:lnTo>
                  <a:pt x="293427" y="245660"/>
                </a:lnTo>
                <a:lnTo>
                  <a:pt x="245660" y="122830"/>
                </a:lnTo>
                <a:lnTo>
                  <a:pt x="177421" y="88710"/>
                </a:lnTo>
                <a:lnTo>
                  <a:pt x="95535" y="27295"/>
                </a:lnTo>
                <a:lnTo>
                  <a:pt x="6824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Freeform 8"/>
          <p:cNvSpPr/>
          <p:nvPr/>
        </p:nvSpPr>
        <p:spPr>
          <a:xfrm>
            <a:off x="1611517" y="878186"/>
            <a:ext cx="991354" cy="878186"/>
          </a:xfrm>
          <a:custGeom>
            <a:avLst/>
            <a:gdLst>
              <a:gd name="connsiteX0" fmla="*/ 851026 w 991354"/>
              <a:gd name="connsiteY0" fmla="*/ 864606 h 878186"/>
              <a:gd name="connsiteX1" fmla="*/ 751437 w 991354"/>
              <a:gd name="connsiteY1" fmla="*/ 878186 h 878186"/>
              <a:gd name="connsiteX2" fmla="*/ 624689 w 991354"/>
              <a:gd name="connsiteY2" fmla="*/ 841972 h 878186"/>
              <a:gd name="connsiteX3" fmla="*/ 547734 w 991354"/>
              <a:gd name="connsiteY3" fmla="*/ 841972 h 878186"/>
              <a:gd name="connsiteX4" fmla="*/ 488887 w 991354"/>
              <a:gd name="connsiteY4" fmla="*/ 823865 h 878186"/>
              <a:gd name="connsiteX5" fmla="*/ 398352 w 991354"/>
              <a:gd name="connsiteY5" fmla="*/ 796705 h 878186"/>
              <a:gd name="connsiteX6" fmla="*/ 289711 w 991354"/>
              <a:gd name="connsiteY6" fmla="*/ 769545 h 878186"/>
              <a:gd name="connsiteX7" fmla="*/ 230863 w 991354"/>
              <a:gd name="connsiteY7" fmla="*/ 828392 h 878186"/>
              <a:gd name="connsiteX8" fmla="*/ 131275 w 991354"/>
              <a:gd name="connsiteY8" fmla="*/ 805759 h 878186"/>
              <a:gd name="connsiteX9" fmla="*/ 0 w 991354"/>
              <a:gd name="connsiteY9" fmla="*/ 819339 h 878186"/>
              <a:gd name="connsiteX10" fmla="*/ 104115 w 991354"/>
              <a:gd name="connsiteY10" fmla="*/ 765018 h 878186"/>
              <a:gd name="connsiteX11" fmla="*/ 253497 w 991354"/>
              <a:gd name="connsiteY11" fmla="*/ 669957 h 878186"/>
              <a:gd name="connsiteX12" fmla="*/ 380245 w 991354"/>
              <a:gd name="connsiteY12" fmla="*/ 697117 h 878186"/>
              <a:gd name="connsiteX13" fmla="*/ 434566 w 991354"/>
              <a:gd name="connsiteY13" fmla="*/ 620163 h 878186"/>
              <a:gd name="connsiteX14" fmla="*/ 276131 w 991354"/>
              <a:gd name="connsiteY14" fmla="*/ 606582 h 878186"/>
              <a:gd name="connsiteX15" fmla="*/ 230863 w 991354"/>
              <a:gd name="connsiteY15" fmla="*/ 552262 h 878186"/>
              <a:gd name="connsiteX16" fmla="*/ 176542 w 991354"/>
              <a:gd name="connsiteY16" fmla="*/ 543208 h 878186"/>
              <a:gd name="connsiteX17" fmla="*/ 172016 w 991354"/>
              <a:gd name="connsiteY17" fmla="*/ 493414 h 878186"/>
              <a:gd name="connsiteX18" fmla="*/ 298764 w 991354"/>
              <a:gd name="connsiteY18" fmla="*/ 475307 h 878186"/>
              <a:gd name="connsiteX19" fmla="*/ 357612 w 991354"/>
              <a:gd name="connsiteY19" fmla="*/ 443620 h 878186"/>
              <a:gd name="connsiteX20" fmla="*/ 348558 w 991354"/>
              <a:gd name="connsiteY20" fmla="*/ 325925 h 878186"/>
              <a:gd name="connsiteX21" fmla="*/ 357612 w 991354"/>
              <a:gd name="connsiteY21" fmla="*/ 262551 h 878186"/>
              <a:gd name="connsiteX22" fmla="*/ 502467 w 991354"/>
              <a:gd name="connsiteY22" fmla="*/ 312345 h 878186"/>
              <a:gd name="connsiteX23" fmla="*/ 534154 w 991354"/>
              <a:gd name="connsiteY23" fmla="*/ 235390 h 878186"/>
              <a:gd name="connsiteX24" fmla="*/ 565841 w 991354"/>
              <a:gd name="connsiteY24" fmla="*/ 153909 h 878186"/>
              <a:gd name="connsiteX25" fmla="*/ 520574 w 991354"/>
              <a:gd name="connsiteY25" fmla="*/ 126749 h 878186"/>
              <a:gd name="connsiteX26" fmla="*/ 488887 w 991354"/>
              <a:gd name="connsiteY26" fmla="*/ 9054 h 878186"/>
              <a:gd name="connsiteX27" fmla="*/ 769544 w 991354"/>
              <a:gd name="connsiteY27" fmla="*/ 0 h 878186"/>
              <a:gd name="connsiteX28" fmla="*/ 778598 w 991354"/>
              <a:gd name="connsiteY28" fmla="*/ 140329 h 878186"/>
              <a:gd name="connsiteX29" fmla="*/ 841972 w 991354"/>
              <a:gd name="connsiteY29" fmla="*/ 217283 h 878186"/>
              <a:gd name="connsiteX30" fmla="*/ 851026 w 991354"/>
              <a:gd name="connsiteY30" fmla="*/ 267077 h 878186"/>
              <a:gd name="connsiteX31" fmla="*/ 828392 w 991354"/>
              <a:gd name="connsiteY31" fmla="*/ 334978 h 878186"/>
              <a:gd name="connsiteX32" fmla="*/ 869133 w 991354"/>
              <a:gd name="connsiteY32" fmla="*/ 434566 h 878186"/>
              <a:gd name="connsiteX33" fmla="*/ 814812 w 991354"/>
              <a:gd name="connsiteY33" fmla="*/ 479834 h 878186"/>
              <a:gd name="connsiteX34" fmla="*/ 828392 w 991354"/>
              <a:gd name="connsiteY34" fmla="*/ 525101 h 878186"/>
              <a:gd name="connsiteX35" fmla="*/ 896293 w 991354"/>
              <a:gd name="connsiteY35" fmla="*/ 493414 h 878186"/>
              <a:gd name="connsiteX36" fmla="*/ 964194 w 991354"/>
              <a:gd name="connsiteY36" fmla="*/ 547735 h 878186"/>
              <a:gd name="connsiteX37" fmla="*/ 991354 w 991354"/>
              <a:gd name="connsiteY37" fmla="*/ 602056 h 878186"/>
              <a:gd name="connsiteX38" fmla="*/ 923453 w 991354"/>
              <a:gd name="connsiteY38" fmla="*/ 669957 h 878186"/>
              <a:gd name="connsiteX39" fmla="*/ 869133 w 991354"/>
              <a:gd name="connsiteY39" fmla="*/ 710697 h 878186"/>
              <a:gd name="connsiteX40" fmla="*/ 823865 w 991354"/>
              <a:gd name="connsiteY40" fmla="*/ 742384 h 878186"/>
              <a:gd name="connsiteX41" fmla="*/ 841972 w 991354"/>
              <a:gd name="connsiteY41" fmla="*/ 805759 h 878186"/>
              <a:gd name="connsiteX42" fmla="*/ 896293 w 991354"/>
              <a:gd name="connsiteY42" fmla="*/ 810285 h 878186"/>
              <a:gd name="connsiteX43" fmla="*/ 851026 w 991354"/>
              <a:gd name="connsiteY43" fmla="*/ 864606 h 878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91354" h="878186">
                <a:moveTo>
                  <a:pt x="851026" y="864606"/>
                </a:moveTo>
                <a:lnTo>
                  <a:pt x="751437" y="878186"/>
                </a:lnTo>
                <a:lnTo>
                  <a:pt x="624689" y="841972"/>
                </a:lnTo>
                <a:lnTo>
                  <a:pt x="547734" y="841972"/>
                </a:lnTo>
                <a:lnTo>
                  <a:pt x="488887" y="823865"/>
                </a:lnTo>
                <a:lnTo>
                  <a:pt x="398352" y="796705"/>
                </a:lnTo>
                <a:lnTo>
                  <a:pt x="289711" y="769545"/>
                </a:lnTo>
                <a:lnTo>
                  <a:pt x="230863" y="828392"/>
                </a:lnTo>
                <a:lnTo>
                  <a:pt x="131275" y="805759"/>
                </a:lnTo>
                <a:lnTo>
                  <a:pt x="0" y="819339"/>
                </a:lnTo>
                <a:lnTo>
                  <a:pt x="104115" y="765018"/>
                </a:lnTo>
                <a:lnTo>
                  <a:pt x="253497" y="669957"/>
                </a:lnTo>
                <a:lnTo>
                  <a:pt x="380245" y="697117"/>
                </a:lnTo>
                <a:lnTo>
                  <a:pt x="434566" y="620163"/>
                </a:lnTo>
                <a:lnTo>
                  <a:pt x="276131" y="606582"/>
                </a:lnTo>
                <a:lnTo>
                  <a:pt x="230863" y="552262"/>
                </a:lnTo>
                <a:lnTo>
                  <a:pt x="176542" y="543208"/>
                </a:lnTo>
                <a:lnTo>
                  <a:pt x="172016" y="493414"/>
                </a:lnTo>
                <a:lnTo>
                  <a:pt x="298764" y="475307"/>
                </a:lnTo>
                <a:lnTo>
                  <a:pt x="357612" y="443620"/>
                </a:lnTo>
                <a:lnTo>
                  <a:pt x="348558" y="325925"/>
                </a:lnTo>
                <a:lnTo>
                  <a:pt x="357612" y="262551"/>
                </a:lnTo>
                <a:lnTo>
                  <a:pt x="502467" y="312345"/>
                </a:lnTo>
                <a:lnTo>
                  <a:pt x="534154" y="235390"/>
                </a:lnTo>
                <a:lnTo>
                  <a:pt x="565841" y="153909"/>
                </a:lnTo>
                <a:lnTo>
                  <a:pt x="520574" y="126749"/>
                </a:lnTo>
                <a:lnTo>
                  <a:pt x="488887" y="9054"/>
                </a:lnTo>
                <a:lnTo>
                  <a:pt x="769544" y="0"/>
                </a:lnTo>
                <a:lnTo>
                  <a:pt x="778598" y="140329"/>
                </a:lnTo>
                <a:lnTo>
                  <a:pt x="841972" y="217283"/>
                </a:lnTo>
                <a:lnTo>
                  <a:pt x="851026" y="267077"/>
                </a:lnTo>
                <a:lnTo>
                  <a:pt x="828392" y="334978"/>
                </a:lnTo>
                <a:lnTo>
                  <a:pt x="869133" y="434566"/>
                </a:lnTo>
                <a:lnTo>
                  <a:pt x="814812" y="479834"/>
                </a:lnTo>
                <a:lnTo>
                  <a:pt x="828392" y="525101"/>
                </a:lnTo>
                <a:lnTo>
                  <a:pt x="896293" y="493414"/>
                </a:lnTo>
                <a:lnTo>
                  <a:pt x="964194" y="547735"/>
                </a:lnTo>
                <a:lnTo>
                  <a:pt x="991354" y="602056"/>
                </a:lnTo>
                <a:lnTo>
                  <a:pt x="923453" y="669957"/>
                </a:lnTo>
                <a:lnTo>
                  <a:pt x="869133" y="710697"/>
                </a:lnTo>
                <a:lnTo>
                  <a:pt x="823865" y="742384"/>
                </a:lnTo>
                <a:lnTo>
                  <a:pt x="841972" y="805759"/>
                </a:lnTo>
                <a:lnTo>
                  <a:pt x="896293" y="810285"/>
                </a:lnTo>
                <a:lnTo>
                  <a:pt x="851026" y="864606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Freeform 9"/>
          <p:cNvSpPr/>
          <p:nvPr/>
        </p:nvSpPr>
        <p:spPr>
          <a:xfrm>
            <a:off x="5576254" y="3314039"/>
            <a:ext cx="2811912" cy="1506382"/>
          </a:xfrm>
          <a:custGeom>
            <a:avLst/>
            <a:gdLst>
              <a:gd name="connsiteX0" fmla="*/ 0 w 2811912"/>
              <a:gd name="connsiteY0" fmla="*/ 729406 h 1506382"/>
              <a:gd name="connsiteX1" fmla="*/ 5286 w 2811912"/>
              <a:gd name="connsiteY1" fmla="*/ 835117 h 1506382"/>
              <a:gd name="connsiteX2" fmla="*/ 137425 w 2811912"/>
              <a:gd name="connsiteY2" fmla="*/ 924971 h 1506382"/>
              <a:gd name="connsiteX3" fmla="*/ 100426 w 2811912"/>
              <a:gd name="connsiteY3" fmla="*/ 1041253 h 1506382"/>
              <a:gd name="connsiteX4" fmla="*/ 47570 w 2811912"/>
              <a:gd name="connsiteY4" fmla="*/ 1035968 h 1506382"/>
              <a:gd name="connsiteX5" fmla="*/ 47570 w 2811912"/>
              <a:gd name="connsiteY5" fmla="*/ 1104680 h 1506382"/>
              <a:gd name="connsiteX6" fmla="*/ 184995 w 2811912"/>
              <a:gd name="connsiteY6" fmla="*/ 1131108 h 1506382"/>
              <a:gd name="connsiteX7" fmla="*/ 232564 w 2811912"/>
              <a:gd name="connsiteY7" fmla="*/ 1273818 h 1506382"/>
              <a:gd name="connsiteX8" fmla="*/ 232564 w 2811912"/>
              <a:gd name="connsiteY8" fmla="*/ 1326673 h 1506382"/>
              <a:gd name="connsiteX9" fmla="*/ 269563 w 2811912"/>
              <a:gd name="connsiteY9" fmla="*/ 1289674 h 1506382"/>
              <a:gd name="connsiteX10" fmla="*/ 385845 w 2811912"/>
              <a:gd name="connsiteY10" fmla="*/ 1284389 h 1506382"/>
              <a:gd name="connsiteX11" fmla="*/ 338275 w 2811912"/>
              <a:gd name="connsiteY11" fmla="*/ 1363672 h 1506382"/>
              <a:gd name="connsiteX12" fmla="*/ 454558 w 2811912"/>
              <a:gd name="connsiteY12" fmla="*/ 1310816 h 1506382"/>
              <a:gd name="connsiteX13" fmla="*/ 581411 w 2811912"/>
              <a:gd name="connsiteY13" fmla="*/ 1395385 h 1506382"/>
              <a:gd name="connsiteX14" fmla="*/ 681836 w 2811912"/>
              <a:gd name="connsiteY14" fmla="*/ 1384814 h 1506382"/>
              <a:gd name="connsiteX15" fmla="*/ 739977 w 2811912"/>
              <a:gd name="connsiteY15" fmla="*/ 1257961 h 1506382"/>
              <a:gd name="connsiteX16" fmla="*/ 930257 w 2811912"/>
              <a:gd name="connsiteY16" fmla="*/ 1294960 h 1506382"/>
              <a:gd name="connsiteX17" fmla="*/ 1057110 w 2811912"/>
              <a:gd name="connsiteY17" fmla="*/ 1358386 h 1506382"/>
              <a:gd name="connsiteX18" fmla="*/ 1231533 w 2811912"/>
              <a:gd name="connsiteY18" fmla="*/ 1300245 h 1506382"/>
              <a:gd name="connsiteX19" fmla="*/ 1300245 w 2811912"/>
              <a:gd name="connsiteY19" fmla="*/ 1215677 h 1506382"/>
              <a:gd name="connsiteX20" fmla="*/ 1432384 w 2811912"/>
              <a:gd name="connsiteY20" fmla="*/ 1173392 h 1506382"/>
              <a:gd name="connsiteX21" fmla="*/ 1474669 w 2811912"/>
              <a:gd name="connsiteY21" fmla="*/ 1183963 h 1506382"/>
              <a:gd name="connsiteX22" fmla="*/ 1548666 w 2811912"/>
              <a:gd name="connsiteY22" fmla="*/ 1109966 h 1506382"/>
              <a:gd name="connsiteX23" fmla="*/ 1559237 w 2811912"/>
              <a:gd name="connsiteY23" fmla="*/ 1194534 h 1506382"/>
              <a:gd name="connsiteX24" fmla="*/ 1527524 w 2811912"/>
              <a:gd name="connsiteY24" fmla="*/ 1252675 h 1506382"/>
              <a:gd name="connsiteX25" fmla="*/ 1728375 w 2811912"/>
              <a:gd name="connsiteY25" fmla="*/ 1390100 h 1506382"/>
              <a:gd name="connsiteX26" fmla="*/ 1913369 w 2811912"/>
              <a:gd name="connsiteY26" fmla="*/ 1485240 h 1506382"/>
              <a:gd name="connsiteX27" fmla="*/ 2341499 w 2811912"/>
              <a:gd name="connsiteY27" fmla="*/ 1400671 h 1506382"/>
              <a:gd name="connsiteX28" fmla="*/ 2537064 w 2811912"/>
              <a:gd name="connsiteY28" fmla="*/ 1363672 h 1506382"/>
              <a:gd name="connsiteX29" fmla="*/ 2811912 w 2811912"/>
              <a:gd name="connsiteY29" fmla="*/ 1506382 h 1506382"/>
              <a:gd name="connsiteX30" fmla="*/ 2806627 w 2811912"/>
              <a:gd name="connsiteY30" fmla="*/ 1173392 h 1506382"/>
              <a:gd name="connsiteX31" fmla="*/ 2256930 w 2811912"/>
              <a:gd name="connsiteY31" fmla="*/ 792833 h 1506382"/>
              <a:gd name="connsiteX32" fmla="*/ 2156504 w 2811912"/>
              <a:gd name="connsiteY32" fmla="*/ 232564 h 1506382"/>
              <a:gd name="connsiteX33" fmla="*/ 2114220 w 2811912"/>
              <a:gd name="connsiteY33" fmla="*/ 0 h 1506382"/>
              <a:gd name="connsiteX34" fmla="*/ 2087792 w 2811912"/>
              <a:gd name="connsiteY34" fmla="*/ 190280 h 1506382"/>
              <a:gd name="connsiteX35" fmla="*/ 1908084 w 2811912"/>
              <a:gd name="connsiteY35" fmla="*/ 264278 h 1506382"/>
              <a:gd name="connsiteX36" fmla="*/ 1723089 w 2811912"/>
              <a:gd name="connsiteY36" fmla="*/ 317133 h 1506382"/>
              <a:gd name="connsiteX37" fmla="*/ 1516953 w 2811912"/>
              <a:gd name="connsiteY37" fmla="*/ 311848 h 1506382"/>
              <a:gd name="connsiteX38" fmla="*/ 1342530 w 2811912"/>
              <a:gd name="connsiteY38" fmla="*/ 258992 h 1506382"/>
              <a:gd name="connsiteX39" fmla="*/ 1199820 w 2811912"/>
              <a:gd name="connsiteY39" fmla="*/ 227279 h 1506382"/>
              <a:gd name="connsiteX40" fmla="*/ 1041254 w 2811912"/>
              <a:gd name="connsiteY40" fmla="*/ 237850 h 1506382"/>
              <a:gd name="connsiteX41" fmla="*/ 940828 w 2811912"/>
              <a:gd name="connsiteY41" fmla="*/ 264278 h 1506382"/>
              <a:gd name="connsiteX42" fmla="*/ 792833 w 2811912"/>
              <a:gd name="connsiteY42" fmla="*/ 375274 h 1506382"/>
              <a:gd name="connsiteX43" fmla="*/ 665980 w 2811912"/>
              <a:gd name="connsiteY43" fmla="*/ 475700 h 1506382"/>
              <a:gd name="connsiteX44" fmla="*/ 486271 w 2811912"/>
              <a:gd name="connsiteY44" fmla="*/ 465129 h 1506382"/>
              <a:gd name="connsiteX45" fmla="*/ 385845 w 2811912"/>
              <a:gd name="connsiteY45" fmla="*/ 475700 h 1506382"/>
              <a:gd name="connsiteX46" fmla="*/ 512699 w 2811912"/>
              <a:gd name="connsiteY46" fmla="*/ 554983 h 1506382"/>
              <a:gd name="connsiteX47" fmla="*/ 396417 w 2811912"/>
              <a:gd name="connsiteY47" fmla="*/ 607838 h 1506382"/>
              <a:gd name="connsiteX48" fmla="*/ 258992 w 2811912"/>
              <a:gd name="connsiteY48" fmla="*/ 650123 h 1506382"/>
              <a:gd name="connsiteX49" fmla="*/ 126854 w 2811912"/>
              <a:gd name="connsiteY49" fmla="*/ 639552 h 1506382"/>
              <a:gd name="connsiteX50" fmla="*/ 47570 w 2811912"/>
              <a:gd name="connsiteY50" fmla="*/ 650123 h 1506382"/>
              <a:gd name="connsiteX51" fmla="*/ 0 w 2811912"/>
              <a:gd name="connsiteY51" fmla="*/ 729406 h 1506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</a:cxnLst>
            <a:rect l="l" t="t" r="r" b="b"/>
            <a:pathLst>
              <a:path w="2811912" h="1506382">
                <a:moveTo>
                  <a:pt x="0" y="729406"/>
                </a:moveTo>
                <a:lnTo>
                  <a:pt x="5286" y="835117"/>
                </a:lnTo>
                <a:lnTo>
                  <a:pt x="137425" y="924971"/>
                </a:lnTo>
                <a:lnTo>
                  <a:pt x="100426" y="1041253"/>
                </a:lnTo>
                <a:lnTo>
                  <a:pt x="47570" y="1035968"/>
                </a:lnTo>
                <a:lnTo>
                  <a:pt x="47570" y="1104680"/>
                </a:lnTo>
                <a:lnTo>
                  <a:pt x="184995" y="1131108"/>
                </a:lnTo>
                <a:lnTo>
                  <a:pt x="232564" y="1273818"/>
                </a:lnTo>
                <a:lnTo>
                  <a:pt x="232564" y="1326673"/>
                </a:lnTo>
                <a:lnTo>
                  <a:pt x="269563" y="1289674"/>
                </a:lnTo>
                <a:lnTo>
                  <a:pt x="385845" y="1284389"/>
                </a:lnTo>
                <a:lnTo>
                  <a:pt x="338275" y="1363672"/>
                </a:lnTo>
                <a:lnTo>
                  <a:pt x="454558" y="1310816"/>
                </a:lnTo>
                <a:lnTo>
                  <a:pt x="581411" y="1395385"/>
                </a:lnTo>
                <a:lnTo>
                  <a:pt x="681836" y="1384814"/>
                </a:lnTo>
                <a:lnTo>
                  <a:pt x="739977" y="1257961"/>
                </a:lnTo>
                <a:lnTo>
                  <a:pt x="930257" y="1294960"/>
                </a:lnTo>
                <a:lnTo>
                  <a:pt x="1057110" y="1358386"/>
                </a:lnTo>
                <a:lnTo>
                  <a:pt x="1231533" y="1300245"/>
                </a:lnTo>
                <a:lnTo>
                  <a:pt x="1300245" y="1215677"/>
                </a:lnTo>
                <a:lnTo>
                  <a:pt x="1432384" y="1173392"/>
                </a:lnTo>
                <a:lnTo>
                  <a:pt x="1474669" y="1183963"/>
                </a:lnTo>
                <a:lnTo>
                  <a:pt x="1548666" y="1109966"/>
                </a:lnTo>
                <a:lnTo>
                  <a:pt x="1559237" y="1194534"/>
                </a:lnTo>
                <a:lnTo>
                  <a:pt x="1527524" y="1252675"/>
                </a:lnTo>
                <a:lnTo>
                  <a:pt x="1728375" y="1390100"/>
                </a:lnTo>
                <a:lnTo>
                  <a:pt x="1913369" y="1485240"/>
                </a:lnTo>
                <a:lnTo>
                  <a:pt x="2341499" y="1400671"/>
                </a:lnTo>
                <a:lnTo>
                  <a:pt x="2537064" y="1363672"/>
                </a:lnTo>
                <a:lnTo>
                  <a:pt x="2811912" y="1506382"/>
                </a:lnTo>
                <a:cubicBezTo>
                  <a:pt x="2810150" y="1395385"/>
                  <a:pt x="2808389" y="1284389"/>
                  <a:pt x="2806627" y="1173392"/>
                </a:cubicBezTo>
                <a:lnTo>
                  <a:pt x="2256930" y="792833"/>
                </a:lnTo>
                <a:lnTo>
                  <a:pt x="2156504" y="232564"/>
                </a:lnTo>
                <a:lnTo>
                  <a:pt x="2114220" y="0"/>
                </a:lnTo>
                <a:lnTo>
                  <a:pt x="2087792" y="190280"/>
                </a:lnTo>
                <a:lnTo>
                  <a:pt x="1908084" y="264278"/>
                </a:lnTo>
                <a:lnTo>
                  <a:pt x="1723089" y="317133"/>
                </a:lnTo>
                <a:lnTo>
                  <a:pt x="1516953" y="311848"/>
                </a:lnTo>
                <a:lnTo>
                  <a:pt x="1342530" y="258992"/>
                </a:lnTo>
                <a:lnTo>
                  <a:pt x="1199820" y="227279"/>
                </a:lnTo>
                <a:lnTo>
                  <a:pt x="1041254" y="237850"/>
                </a:lnTo>
                <a:lnTo>
                  <a:pt x="940828" y="264278"/>
                </a:lnTo>
                <a:lnTo>
                  <a:pt x="792833" y="375274"/>
                </a:lnTo>
                <a:lnTo>
                  <a:pt x="665980" y="475700"/>
                </a:lnTo>
                <a:lnTo>
                  <a:pt x="486271" y="465129"/>
                </a:lnTo>
                <a:lnTo>
                  <a:pt x="385845" y="475700"/>
                </a:lnTo>
                <a:lnTo>
                  <a:pt x="512699" y="554983"/>
                </a:lnTo>
                <a:lnTo>
                  <a:pt x="396417" y="607838"/>
                </a:lnTo>
                <a:lnTo>
                  <a:pt x="258992" y="650123"/>
                </a:lnTo>
                <a:lnTo>
                  <a:pt x="126854" y="639552"/>
                </a:lnTo>
                <a:lnTo>
                  <a:pt x="47570" y="650123"/>
                </a:lnTo>
                <a:lnTo>
                  <a:pt x="0" y="729406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Freeform 10"/>
          <p:cNvSpPr/>
          <p:nvPr/>
        </p:nvSpPr>
        <p:spPr>
          <a:xfrm>
            <a:off x="4524430" y="4550858"/>
            <a:ext cx="3044476" cy="2082506"/>
          </a:xfrm>
          <a:custGeom>
            <a:avLst/>
            <a:gdLst>
              <a:gd name="connsiteX0" fmla="*/ 2595205 w 3044476"/>
              <a:gd name="connsiteY0" fmla="*/ 0 h 2082506"/>
              <a:gd name="connsiteX1" fmla="*/ 2589919 w 3044476"/>
              <a:gd name="connsiteY1" fmla="*/ 147995 h 2082506"/>
              <a:gd name="connsiteX2" fmla="*/ 2637489 w 3044476"/>
              <a:gd name="connsiteY2" fmla="*/ 306562 h 2082506"/>
              <a:gd name="connsiteX3" fmla="*/ 2579348 w 3044476"/>
              <a:gd name="connsiteY3" fmla="*/ 422844 h 2082506"/>
              <a:gd name="connsiteX4" fmla="*/ 2574062 w 3044476"/>
              <a:gd name="connsiteY4" fmla="*/ 560268 h 2082506"/>
              <a:gd name="connsiteX5" fmla="*/ 2547635 w 3044476"/>
              <a:gd name="connsiteY5" fmla="*/ 813974 h 2082506"/>
              <a:gd name="connsiteX6" fmla="*/ 2463066 w 3044476"/>
              <a:gd name="connsiteY6" fmla="*/ 972541 h 2082506"/>
              <a:gd name="connsiteX7" fmla="*/ 2357355 w 3044476"/>
              <a:gd name="connsiteY7" fmla="*/ 1067681 h 2082506"/>
              <a:gd name="connsiteX8" fmla="*/ 2172361 w 3044476"/>
              <a:gd name="connsiteY8" fmla="*/ 1062395 h 2082506"/>
              <a:gd name="connsiteX9" fmla="*/ 1992652 w 3044476"/>
              <a:gd name="connsiteY9" fmla="*/ 1004254 h 2082506"/>
              <a:gd name="connsiteX10" fmla="*/ 1908083 w 3044476"/>
              <a:gd name="connsiteY10" fmla="*/ 1035967 h 2082506"/>
              <a:gd name="connsiteX11" fmla="*/ 1770659 w 3044476"/>
              <a:gd name="connsiteY11" fmla="*/ 1104680 h 2082506"/>
              <a:gd name="connsiteX12" fmla="*/ 1638520 w 3044476"/>
              <a:gd name="connsiteY12" fmla="*/ 1178677 h 2082506"/>
              <a:gd name="connsiteX13" fmla="*/ 1501096 w 3044476"/>
              <a:gd name="connsiteY13" fmla="*/ 1162821 h 2082506"/>
              <a:gd name="connsiteX14" fmla="*/ 1242104 w 3044476"/>
              <a:gd name="connsiteY14" fmla="*/ 1104680 h 2082506"/>
              <a:gd name="connsiteX15" fmla="*/ 1020111 w 3044476"/>
              <a:gd name="connsiteY15" fmla="*/ 1115251 h 2082506"/>
              <a:gd name="connsiteX16" fmla="*/ 946113 w 3044476"/>
              <a:gd name="connsiteY16" fmla="*/ 1041253 h 2082506"/>
              <a:gd name="connsiteX17" fmla="*/ 824546 w 3044476"/>
              <a:gd name="connsiteY17" fmla="*/ 1041253 h 2082506"/>
              <a:gd name="connsiteX18" fmla="*/ 665979 w 3044476"/>
              <a:gd name="connsiteY18" fmla="*/ 1004254 h 2082506"/>
              <a:gd name="connsiteX19" fmla="*/ 618409 w 3044476"/>
              <a:gd name="connsiteY19" fmla="*/ 898543 h 2082506"/>
              <a:gd name="connsiteX20" fmla="*/ 475699 w 3044476"/>
              <a:gd name="connsiteY20" fmla="*/ 877401 h 2082506"/>
              <a:gd name="connsiteX21" fmla="*/ 295991 w 3044476"/>
              <a:gd name="connsiteY21" fmla="*/ 919685 h 2082506"/>
              <a:gd name="connsiteX22" fmla="*/ 147995 w 3044476"/>
              <a:gd name="connsiteY22" fmla="*/ 998969 h 2082506"/>
              <a:gd name="connsiteX23" fmla="*/ 184994 w 3044476"/>
              <a:gd name="connsiteY23" fmla="*/ 1173392 h 2082506"/>
              <a:gd name="connsiteX24" fmla="*/ 169138 w 3044476"/>
              <a:gd name="connsiteY24" fmla="*/ 1247389 h 2082506"/>
              <a:gd name="connsiteX25" fmla="*/ 47570 w 3044476"/>
              <a:gd name="connsiteY25" fmla="*/ 1374243 h 2082506"/>
              <a:gd name="connsiteX26" fmla="*/ 0 w 3044476"/>
              <a:gd name="connsiteY26" fmla="*/ 1379528 h 2082506"/>
              <a:gd name="connsiteX27" fmla="*/ 42284 w 3044476"/>
              <a:gd name="connsiteY27" fmla="*/ 1437669 h 2082506"/>
              <a:gd name="connsiteX28" fmla="*/ 121568 w 3044476"/>
              <a:gd name="connsiteY28" fmla="*/ 1437669 h 2082506"/>
              <a:gd name="connsiteX29" fmla="*/ 301276 w 3044476"/>
              <a:gd name="connsiteY29" fmla="*/ 1236818 h 2082506"/>
              <a:gd name="connsiteX30" fmla="*/ 401702 w 3044476"/>
              <a:gd name="connsiteY30" fmla="*/ 1152250 h 2082506"/>
              <a:gd name="connsiteX31" fmla="*/ 586696 w 3044476"/>
              <a:gd name="connsiteY31" fmla="*/ 1189248 h 2082506"/>
              <a:gd name="connsiteX32" fmla="*/ 755834 w 3044476"/>
              <a:gd name="connsiteY32" fmla="*/ 1321387 h 2082506"/>
              <a:gd name="connsiteX33" fmla="*/ 1051824 w 3044476"/>
              <a:gd name="connsiteY33" fmla="*/ 1532809 h 2082506"/>
              <a:gd name="connsiteX34" fmla="*/ 1395385 w 3044476"/>
              <a:gd name="connsiteY34" fmla="*/ 1659662 h 2082506"/>
              <a:gd name="connsiteX35" fmla="*/ 1659662 w 3044476"/>
              <a:gd name="connsiteY35" fmla="*/ 1744231 h 2082506"/>
              <a:gd name="connsiteX36" fmla="*/ 1844657 w 3044476"/>
              <a:gd name="connsiteY36" fmla="*/ 2056078 h 2082506"/>
              <a:gd name="connsiteX37" fmla="*/ 2700916 w 3044476"/>
              <a:gd name="connsiteY37" fmla="*/ 2082506 h 2082506"/>
              <a:gd name="connsiteX38" fmla="*/ 2510636 w 3044476"/>
              <a:gd name="connsiteY38" fmla="*/ 1823514 h 2082506"/>
              <a:gd name="connsiteX39" fmla="*/ 2452495 w 3044476"/>
              <a:gd name="connsiteY39" fmla="*/ 1728374 h 2082506"/>
              <a:gd name="connsiteX40" fmla="*/ 2378497 w 3044476"/>
              <a:gd name="connsiteY40" fmla="*/ 1606807 h 2082506"/>
              <a:gd name="connsiteX41" fmla="*/ 2225216 w 3044476"/>
              <a:gd name="connsiteY41" fmla="*/ 1437669 h 2082506"/>
              <a:gd name="connsiteX42" fmla="*/ 2214645 w 3044476"/>
              <a:gd name="connsiteY42" fmla="*/ 1279103 h 2082506"/>
              <a:gd name="connsiteX43" fmla="*/ 2309785 w 3044476"/>
              <a:gd name="connsiteY43" fmla="*/ 1416527 h 2082506"/>
              <a:gd name="connsiteX44" fmla="*/ 2378497 w 3044476"/>
              <a:gd name="connsiteY44" fmla="*/ 1511667 h 2082506"/>
              <a:gd name="connsiteX45" fmla="*/ 2547635 w 3044476"/>
              <a:gd name="connsiteY45" fmla="*/ 1643806 h 2082506"/>
              <a:gd name="connsiteX46" fmla="*/ 2568777 w 3044476"/>
              <a:gd name="connsiteY46" fmla="*/ 1580379 h 2082506"/>
              <a:gd name="connsiteX47" fmla="*/ 2611061 w 3044476"/>
              <a:gd name="connsiteY47" fmla="*/ 1257960 h 2082506"/>
              <a:gd name="connsiteX48" fmla="*/ 2642775 w 3044476"/>
              <a:gd name="connsiteY48" fmla="*/ 1538095 h 2082506"/>
              <a:gd name="connsiteX49" fmla="*/ 2695630 w 3044476"/>
              <a:gd name="connsiteY49" fmla="*/ 1548666 h 2082506"/>
              <a:gd name="connsiteX50" fmla="*/ 2737915 w 3044476"/>
              <a:gd name="connsiteY50" fmla="*/ 1321387 h 2082506"/>
              <a:gd name="connsiteX51" fmla="*/ 2801341 w 3044476"/>
              <a:gd name="connsiteY51" fmla="*/ 988397 h 2082506"/>
              <a:gd name="connsiteX52" fmla="*/ 2896481 w 3044476"/>
              <a:gd name="connsiteY52" fmla="*/ 560268 h 2082506"/>
              <a:gd name="connsiteX53" fmla="*/ 3044476 w 3044476"/>
              <a:gd name="connsiteY53" fmla="*/ 237850 h 2082506"/>
              <a:gd name="connsiteX54" fmla="*/ 2880624 w 3044476"/>
              <a:gd name="connsiteY54" fmla="*/ 227278 h 2082506"/>
              <a:gd name="connsiteX55" fmla="*/ 2780199 w 3044476"/>
              <a:gd name="connsiteY55" fmla="*/ 184994 h 2082506"/>
              <a:gd name="connsiteX56" fmla="*/ 2700916 w 3044476"/>
              <a:gd name="connsiteY56" fmla="*/ 73997 h 2082506"/>
              <a:gd name="connsiteX57" fmla="*/ 2595205 w 3044476"/>
              <a:gd name="connsiteY57" fmla="*/ 0 h 20825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</a:cxnLst>
            <a:rect l="l" t="t" r="r" b="b"/>
            <a:pathLst>
              <a:path w="3044476" h="2082506">
                <a:moveTo>
                  <a:pt x="2595205" y="0"/>
                </a:moveTo>
                <a:lnTo>
                  <a:pt x="2589919" y="147995"/>
                </a:lnTo>
                <a:lnTo>
                  <a:pt x="2637489" y="306562"/>
                </a:lnTo>
                <a:lnTo>
                  <a:pt x="2579348" y="422844"/>
                </a:lnTo>
                <a:lnTo>
                  <a:pt x="2574062" y="560268"/>
                </a:lnTo>
                <a:lnTo>
                  <a:pt x="2547635" y="813974"/>
                </a:lnTo>
                <a:lnTo>
                  <a:pt x="2463066" y="972541"/>
                </a:lnTo>
                <a:lnTo>
                  <a:pt x="2357355" y="1067681"/>
                </a:lnTo>
                <a:lnTo>
                  <a:pt x="2172361" y="1062395"/>
                </a:lnTo>
                <a:lnTo>
                  <a:pt x="1992652" y="1004254"/>
                </a:lnTo>
                <a:lnTo>
                  <a:pt x="1908083" y="1035967"/>
                </a:lnTo>
                <a:lnTo>
                  <a:pt x="1770659" y="1104680"/>
                </a:lnTo>
                <a:lnTo>
                  <a:pt x="1638520" y="1178677"/>
                </a:lnTo>
                <a:lnTo>
                  <a:pt x="1501096" y="1162821"/>
                </a:lnTo>
                <a:lnTo>
                  <a:pt x="1242104" y="1104680"/>
                </a:lnTo>
                <a:lnTo>
                  <a:pt x="1020111" y="1115251"/>
                </a:lnTo>
                <a:lnTo>
                  <a:pt x="946113" y="1041253"/>
                </a:lnTo>
                <a:lnTo>
                  <a:pt x="824546" y="1041253"/>
                </a:lnTo>
                <a:lnTo>
                  <a:pt x="665979" y="1004254"/>
                </a:lnTo>
                <a:lnTo>
                  <a:pt x="618409" y="898543"/>
                </a:lnTo>
                <a:lnTo>
                  <a:pt x="475699" y="877401"/>
                </a:lnTo>
                <a:lnTo>
                  <a:pt x="295991" y="919685"/>
                </a:lnTo>
                <a:lnTo>
                  <a:pt x="147995" y="998969"/>
                </a:lnTo>
                <a:lnTo>
                  <a:pt x="184994" y="1173392"/>
                </a:lnTo>
                <a:lnTo>
                  <a:pt x="169138" y="1247389"/>
                </a:lnTo>
                <a:lnTo>
                  <a:pt x="47570" y="1374243"/>
                </a:lnTo>
                <a:lnTo>
                  <a:pt x="0" y="1379528"/>
                </a:lnTo>
                <a:lnTo>
                  <a:pt x="42284" y="1437669"/>
                </a:lnTo>
                <a:lnTo>
                  <a:pt x="121568" y="1437669"/>
                </a:lnTo>
                <a:lnTo>
                  <a:pt x="301276" y="1236818"/>
                </a:lnTo>
                <a:lnTo>
                  <a:pt x="401702" y="1152250"/>
                </a:lnTo>
                <a:lnTo>
                  <a:pt x="586696" y="1189248"/>
                </a:lnTo>
                <a:lnTo>
                  <a:pt x="755834" y="1321387"/>
                </a:lnTo>
                <a:lnTo>
                  <a:pt x="1051824" y="1532809"/>
                </a:lnTo>
                <a:lnTo>
                  <a:pt x="1395385" y="1659662"/>
                </a:lnTo>
                <a:lnTo>
                  <a:pt x="1659662" y="1744231"/>
                </a:lnTo>
                <a:lnTo>
                  <a:pt x="1844657" y="2056078"/>
                </a:lnTo>
                <a:lnTo>
                  <a:pt x="2700916" y="2082506"/>
                </a:lnTo>
                <a:lnTo>
                  <a:pt x="2510636" y="1823514"/>
                </a:lnTo>
                <a:lnTo>
                  <a:pt x="2452495" y="1728374"/>
                </a:lnTo>
                <a:lnTo>
                  <a:pt x="2378497" y="1606807"/>
                </a:lnTo>
                <a:lnTo>
                  <a:pt x="2225216" y="1437669"/>
                </a:lnTo>
                <a:lnTo>
                  <a:pt x="2214645" y="1279103"/>
                </a:lnTo>
                <a:lnTo>
                  <a:pt x="2309785" y="1416527"/>
                </a:lnTo>
                <a:lnTo>
                  <a:pt x="2378497" y="1511667"/>
                </a:lnTo>
                <a:lnTo>
                  <a:pt x="2547635" y="1643806"/>
                </a:lnTo>
                <a:lnTo>
                  <a:pt x="2568777" y="1580379"/>
                </a:lnTo>
                <a:lnTo>
                  <a:pt x="2611061" y="1257960"/>
                </a:lnTo>
                <a:lnTo>
                  <a:pt x="2642775" y="1538095"/>
                </a:lnTo>
                <a:lnTo>
                  <a:pt x="2695630" y="1548666"/>
                </a:lnTo>
                <a:lnTo>
                  <a:pt x="2737915" y="1321387"/>
                </a:lnTo>
                <a:lnTo>
                  <a:pt x="2801341" y="988397"/>
                </a:lnTo>
                <a:lnTo>
                  <a:pt x="2896481" y="560268"/>
                </a:lnTo>
                <a:lnTo>
                  <a:pt x="3044476" y="237850"/>
                </a:lnTo>
                <a:lnTo>
                  <a:pt x="2880624" y="227278"/>
                </a:lnTo>
                <a:lnTo>
                  <a:pt x="2780199" y="184994"/>
                </a:lnTo>
                <a:lnTo>
                  <a:pt x="2700916" y="73997"/>
                </a:lnTo>
                <a:lnTo>
                  <a:pt x="2595205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reeform 11"/>
          <p:cNvSpPr/>
          <p:nvPr/>
        </p:nvSpPr>
        <p:spPr>
          <a:xfrm>
            <a:off x="514350" y="4279900"/>
            <a:ext cx="4006850" cy="1720850"/>
          </a:xfrm>
          <a:custGeom>
            <a:avLst/>
            <a:gdLst>
              <a:gd name="connsiteX0" fmla="*/ 0 w 4006850"/>
              <a:gd name="connsiteY0" fmla="*/ 247650 h 1720850"/>
              <a:gd name="connsiteX1" fmla="*/ 139700 w 4006850"/>
              <a:gd name="connsiteY1" fmla="*/ 158750 h 1720850"/>
              <a:gd name="connsiteX2" fmla="*/ 247650 w 4006850"/>
              <a:gd name="connsiteY2" fmla="*/ 0 h 1720850"/>
              <a:gd name="connsiteX3" fmla="*/ 311150 w 4006850"/>
              <a:gd name="connsiteY3" fmla="*/ 38100 h 1720850"/>
              <a:gd name="connsiteX4" fmla="*/ 387350 w 4006850"/>
              <a:gd name="connsiteY4" fmla="*/ 158750 h 1720850"/>
              <a:gd name="connsiteX5" fmla="*/ 558800 w 4006850"/>
              <a:gd name="connsiteY5" fmla="*/ 215900 h 1720850"/>
              <a:gd name="connsiteX6" fmla="*/ 641350 w 4006850"/>
              <a:gd name="connsiteY6" fmla="*/ 222250 h 1720850"/>
              <a:gd name="connsiteX7" fmla="*/ 723900 w 4006850"/>
              <a:gd name="connsiteY7" fmla="*/ 323850 h 1720850"/>
              <a:gd name="connsiteX8" fmla="*/ 984250 w 4006850"/>
              <a:gd name="connsiteY8" fmla="*/ 234950 h 1720850"/>
              <a:gd name="connsiteX9" fmla="*/ 1282700 w 4006850"/>
              <a:gd name="connsiteY9" fmla="*/ 177800 h 1720850"/>
              <a:gd name="connsiteX10" fmla="*/ 1511300 w 4006850"/>
              <a:gd name="connsiteY10" fmla="*/ 165100 h 1720850"/>
              <a:gd name="connsiteX11" fmla="*/ 1765300 w 4006850"/>
              <a:gd name="connsiteY11" fmla="*/ 190500 h 1720850"/>
              <a:gd name="connsiteX12" fmla="*/ 1917700 w 4006850"/>
              <a:gd name="connsiteY12" fmla="*/ 234950 h 1720850"/>
              <a:gd name="connsiteX13" fmla="*/ 2133600 w 4006850"/>
              <a:gd name="connsiteY13" fmla="*/ 234950 h 1720850"/>
              <a:gd name="connsiteX14" fmla="*/ 2298700 w 4006850"/>
              <a:gd name="connsiteY14" fmla="*/ 247650 h 1720850"/>
              <a:gd name="connsiteX15" fmla="*/ 2552700 w 4006850"/>
              <a:gd name="connsiteY15" fmla="*/ 266700 h 1720850"/>
              <a:gd name="connsiteX16" fmla="*/ 2641600 w 4006850"/>
              <a:gd name="connsiteY16" fmla="*/ 241300 h 1720850"/>
              <a:gd name="connsiteX17" fmla="*/ 2698750 w 4006850"/>
              <a:gd name="connsiteY17" fmla="*/ 323850 h 1720850"/>
              <a:gd name="connsiteX18" fmla="*/ 2832100 w 4006850"/>
              <a:gd name="connsiteY18" fmla="*/ 311150 h 1720850"/>
              <a:gd name="connsiteX19" fmla="*/ 2698750 w 4006850"/>
              <a:gd name="connsiteY19" fmla="*/ 425450 h 1720850"/>
              <a:gd name="connsiteX20" fmla="*/ 2736850 w 4006850"/>
              <a:gd name="connsiteY20" fmla="*/ 577850 h 1720850"/>
              <a:gd name="connsiteX21" fmla="*/ 2774950 w 4006850"/>
              <a:gd name="connsiteY21" fmla="*/ 654050 h 1720850"/>
              <a:gd name="connsiteX22" fmla="*/ 2609850 w 4006850"/>
              <a:gd name="connsiteY22" fmla="*/ 800100 h 1720850"/>
              <a:gd name="connsiteX23" fmla="*/ 2609850 w 4006850"/>
              <a:gd name="connsiteY23" fmla="*/ 882650 h 1720850"/>
              <a:gd name="connsiteX24" fmla="*/ 2717800 w 4006850"/>
              <a:gd name="connsiteY24" fmla="*/ 946150 h 1720850"/>
              <a:gd name="connsiteX25" fmla="*/ 2863850 w 4006850"/>
              <a:gd name="connsiteY25" fmla="*/ 1073150 h 1720850"/>
              <a:gd name="connsiteX26" fmla="*/ 3105150 w 4006850"/>
              <a:gd name="connsiteY26" fmla="*/ 1136650 h 1720850"/>
              <a:gd name="connsiteX27" fmla="*/ 3289300 w 4006850"/>
              <a:gd name="connsiteY27" fmla="*/ 1181100 h 1720850"/>
              <a:gd name="connsiteX28" fmla="*/ 3384550 w 4006850"/>
              <a:gd name="connsiteY28" fmla="*/ 1231900 h 1720850"/>
              <a:gd name="connsiteX29" fmla="*/ 3454400 w 4006850"/>
              <a:gd name="connsiteY29" fmla="*/ 1390650 h 1720850"/>
              <a:gd name="connsiteX30" fmla="*/ 3683000 w 4006850"/>
              <a:gd name="connsiteY30" fmla="*/ 1498600 h 1720850"/>
              <a:gd name="connsiteX31" fmla="*/ 3898900 w 4006850"/>
              <a:gd name="connsiteY31" fmla="*/ 1593850 h 1720850"/>
              <a:gd name="connsiteX32" fmla="*/ 4006850 w 4006850"/>
              <a:gd name="connsiteY32" fmla="*/ 1638300 h 1720850"/>
              <a:gd name="connsiteX33" fmla="*/ 4000500 w 4006850"/>
              <a:gd name="connsiteY33" fmla="*/ 1720850 h 1720850"/>
              <a:gd name="connsiteX34" fmla="*/ 3708400 w 4006850"/>
              <a:gd name="connsiteY34" fmla="*/ 1619250 h 1720850"/>
              <a:gd name="connsiteX35" fmla="*/ 3409950 w 4006850"/>
              <a:gd name="connsiteY35" fmla="*/ 1524000 h 1720850"/>
              <a:gd name="connsiteX36" fmla="*/ 3213100 w 4006850"/>
              <a:gd name="connsiteY36" fmla="*/ 1276350 h 1720850"/>
              <a:gd name="connsiteX37" fmla="*/ 2584450 w 4006850"/>
              <a:gd name="connsiteY37" fmla="*/ 1035050 h 1720850"/>
              <a:gd name="connsiteX38" fmla="*/ 2324100 w 4006850"/>
              <a:gd name="connsiteY38" fmla="*/ 920750 h 1720850"/>
              <a:gd name="connsiteX39" fmla="*/ 2165350 w 4006850"/>
              <a:gd name="connsiteY39" fmla="*/ 762000 h 1720850"/>
              <a:gd name="connsiteX40" fmla="*/ 1905000 w 4006850"/>
              <a:gd name="connsiteY40" fmla="*/ 565150 h 1720850"/>
              <a:gd name="connsiteX41" fmla="*/ 1644650 w 4006850"/>
              <a:gd name="connsiteY41" fmla="*/ 438150 h 1720850"/>
              <a:gd name="connsiteX42" fmla="*/ 1390650 w 4006850"/>
              <a:gd name="connsiteY42" fmla="*/ 361950 h 1720850"/>
              <a:gd name="connsiteX43" fmla="*/ 952500 w 4006850"/>
              <a:gd name="connsiteY43" fmla="*/ 425450 h 1720850"/>
              <a:gd name="connsiteX44" fmla="*/ 508000 w 4006850"/>
              <a:gd name="connsiteY44" fmla="*/ 438150 h 1720850"/>
              <a:gd name="connsiteX45" fmla="*/ 107950 w 4006850"/>
              <a:gd name="connsiteY45" fmla="*/ 393700 h 1720850"/>
              <a:gd name="connsiteX46" fmla="*/ 50800 w 4006850"/>
              <a:gd name="connsiteY46" fmla="*/ 336550 h 1720850"/>
              <a:gd name="connsiteX47" fmla="*/ 0 w 4006850"/>
              <a:gd name="connsiteY47" fmla="*/ 247650 h 1720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4006850" h="1720850">
                <a:moveTo>
                  <a:pt x="0" y="247650"/>
                </a:moveTo>
                <a:lnTo>
                  <a:pt x="139700" y="158750"/>
                </a:lnTo>
                <a:lnTo>
                  <a:pt x="247650" y="0"/>
                </a:lnTo>
                <a:lnTo>
                  <a:pt x="311150" y="38100"/>
                </a:lnTo>
                <a:lnTo>
                  <a:pt x="387350" y="158750"/>
                </a:lnTo>
                <a:lnTo>
                  <a:pt x="558800" y="215900"/>
                </a:lnTo>
                <a:lnTo>
                  <a:pt x="641350" y="222250"/>
                </a:lnTo>
                <a:lnTo>
                  <a:pt x="723900" y="323850"/>
                </a:lnTo>
                <a:lnTo>
                  <a:pt x="984250" y="234950"/>
                </a:lnTo>
                <a:lnTo>
                  <a:pt x="1282700" y="177800"/>
                </a:lnTo>
                <a:lnTo>
                  <a:pt x="1511300" y="165100"/>
                </a:lnTo>
                <a:lnTo>
                  <a:pt x="1765300" y="190500"/>
                </a:lnTo>
                <a:lnTo>
                  <a:pt x="1917700" y="234950"/>
                </a:lnTo>
                <a:lnTo>
                  <a:pt x="2133600" y="234950"/>
                </a:lnTo>
                <a:lnTo>
                  <a:pt x="2298700" y="247650"/>
                </a:lnTo>
                <a:lnTo>
                  <a:pt x="2552700" y="266700"/>
                </a:lnTo>
                <a:lnTo>
                  <a:pt x="2641600" y="241300"/>
                </a:lnTo>
                <a:lnTo>
                  <a:pt x="2698750" y="323850"/>
                </a:lnTo>
                <a:lnTo>
                  <a:pt x="2832100" y="311150"/>
                </a:lnTo>
                <a:lnTo>
                  <a:pt x="2698750" y="425450"/>
                </a:lnTo>
                <a:lnTo>
                  <a:pt x="2736850" y="577850"/>
                </a:lnTo>
                <a:lnTo>
                  <a:pt x="2774950" y="654050"/>
                </a:lnTo>
                <a:lnTo>
                  <a:pt x="2609850" y="800100"/>
                </a:lnTo>
                <a:lnTo>
                  <a:pt x="2609850" y="882650"/>
                </a:lnTo>
                <a:lnTo>
                  <a:pt x="2717800" y="946150"/>
                </a:lnTo>
                <a:lnTo>
                  <a:pt x="2863850" y="1073150"/>
                </a:lnTo>
                <a:lnTo>
                  <a:pt x="3105150" y="1136650"/>
                </a:lnTo>
                <a:lnTo>
                  <a:pt x="3289300" y="1181100"/>
                </a:lnTo>
                <a:lnTo>
                  <a:pt x="3384550" y="1231900"/>
                </a:lnTo>
                <a:lnTo>
                  <a:pt x="3454400" y="1390650"/>
                </a:lnTo>
                <a:lnTo>
                  <a:pt x="3683000" y="1498600"/>
                </a:lnTo>
                <a:lnTo>
                  <a:pt x="3898900" y="1593850"/>
                </a:lnTo>
                <a:lnTo>
                  <a:pt x="4006850" y="1638300"/>
                </a:lnTo>
                <a:lnTo>
                  <a:pt x="4000500" y="1720850"/>
                </a:lnTo>
                <a:lnTo>
                  <a:pt x="3708400" y="1619250"/>
                </a:lnTo>
                <a:lnTo>
                  <a:pt x="3409950" y="1524000"/>
                </a:lnTo>
                <a:lnTo>
                  <a:pt x="3213100" y="1276350"/>
                </a:lnTo>
                <a:lnTo>
                  <a:pt x="2584450" y="1035050"/>
                </a:lnTo>
                <a:lnTo>
                  <a:pt x="2324100" y="920750"/>
                </a:lnTo>
                <a:lnTo>
                  <a:pt x="2165350" y="762000"/>
                </a:lnTo>
                <a:lnTo>
                  <a:pt x="1905000" y="565150"/>
                </a:lnTo>
                <a:lnTo>
                  <a:pt x="1644650" y="438150"/>
                </a:lnTo>
                <a:lnTo>
                  <a:pt x="1390650" y="361950"/>
                </a:lnTo>
                <a:lnTo>
                  <a:pt x="952500" y="425450"/>
                </a:lnTo>
                <a:lnTo>
                  <a:pt x="508000" y="438150"/>
                </a:lnTo>
                <a:lnTo>
                  <a:pt x="107950" y="393700"/>
                </a:lnTo>
                <a:lnTo>
                  <a:pt x="50800" y="336550"/>
                </a:lnTo>
                <a:lnTo>
                  <a:pt x="0" y="24765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reeform 12"/>
          <p:cNvSpPr/>
          <p:nvPr/>
        </p:nvSpPr>
        <p:spPr>
          <a:xfrm>
            <a:off x="6550925" y="4769893"/>
            <a:ext cx="300251" cy="197892"/>
          </a:xfrm>
          <a:custGeom>
            <a:avLst/>
            <a:gdLst>
              <a:gd name="connsiteX0" fmla="*/ 0 w 300251"/>
              <a:gd name="connsiteY0" fmla="*/ 102358 h 197892"/>
              <a:gd name="connsiteX1" fmla="*/ 109182 w 300251"/>
              <a:gd name="connsiteY1" fmla="*/ 34119 h 197892"/>
              <a:gd name="connsiteX2" fmla="*/ 279779 w 300251"/>
              <a:gd name="connsiteY2" fmla="*/ 0 h 197892"/>
              <a:gd name="connsiteX3" fmla="*/ 300251 w 300251"/>
              <a:gd name="connsiteY3" fmla="*/ 54591 h 197892"/>
              <a:gd name="connsiteX4" fmla="*/ 218365 w 300251"/>
              <a:gd name="connsiteY4" fmla="*/ 129653 h 197892"/>
              <a:gd name="connsiteX5" fmla="*/ 136478 w 300251"/>
              <a:gd name="connsiteY5" fmla="*/ 197892 h 197892"/>
              <a:gd name="connsiteX6" fmla="*/ 40944 w 300251"/>
              <a:gd name="connsiteY6" fmla="*/ 197892 h 197892"/>
              <a:gd name="connsiteX7" fmla="*/ 0 w 300251"/>
              <a:gd name="connsiteY7" fmla="*/ 102358 h 1978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00251" h="197892">
                <a:moveTo>
                  <a:pt x="0" y="102358"/>
                </a:moveTo>
                <a:lnTo>
                  <a:pt x="109182" y="34119"/>
                </a:lnTo>
                <a:lnTo>
                  <a:pt x="279779" y="0"/>
                </a:lnTo>
                <a:lnTo>
                  <a:pt x="300251" y="54591"/>
                </a:lnTo>
                <a:lnTo>
                  <a:pt x="218365" y="129653"/>
                </a:lnTo>
                <a:lnTo>
                  <a:pt x="136478" y="197892"/>
                </a:lnTo>
                <a:lnTo>
                  <a:pt x="40944" y="197892"/>
                </a:lnTo>
                <a:lnTo>
                  <a:pt x="0" y="102358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Freeform 13"/>
          <p:cNvSpPr/>
          <p:nvPr/>
        </p:nvSpPr>
        <p:spPr>
          <a:xfrm>
            <a:off x="5227093" y="4906370"/>
            <a:ext cx="361665" cy="109182"/>
          </a:xfrm>
          <a:custGeom>
            <a:avLst/>
            <a:gdLst>
              <a:gd name="connsiteX0" fmla="*/ 20471 w 361665"/>
              <a:gd name="connsiteY0" fmla="*/ 0 h 109182"/>
              <a:gd name="connsiteX1" fmla="*/ 197892 w 361665"/>
              <a:gd name="connsiteY1" fmla="*/ 20472 h 109182"/>
              <a:gd name="connsiteX2" fmla="*/ 361665 w 361665"/>
              <a:gd name="connsiteY2" fmla="*/ 34120 h 109182"/>
              <a:gd name="connsiteX3" fmla="*/ 361665 w 361665"/>
              <a:gd name="connsiteY3" fmla="*/ 34120 h 109182"/>
              <a:gd name="connsiteX4" fmla="*/ 252483 w 361665"/>
              <a:gd name="connsiteY4" fmla="*/ 109182 h 109182"/>
              <a:gd name="connsiteX5" fmla="*/ 150125 w 361665"/>
              <a:gd name="connsiteY5" fmla="*/ 102358 h 109182"/>
              <a:gd name="connsiteX6" fmla="*/ 61414 w 361665"/>
              <a:gd name="connsiteY6" fmla="*/ 75063 h 109182"/>
              <a:gd name="connsiteX7" fmla="*/ 0 w 361665"/>
              <a:gd name="connsiteY7" fmla="*/ 54591 h 109182"/>
              <a:gd name="connsiteX8" fmla="*/ 20471 w 361665"/>
              <a:gd name="connsiteY8" fmla="*/ 0 h 1091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61665" h="109182">
                <a:moveTo>
                  <a:pt x="20471" y="0"/>
                </a:moveTo>
                <a:lnTo>
                  <a:pt x="197892" y="20472"/>
                </a:lnTo>
                <a:lnTo>
                  <a:pt x="361665" y="34120"/>
                </a:lnTo>
                <a:lnTo>
                  <a:pt x="361665" y="34120"/>
                </a:lnTo>
                <a:lnTo>
                  <a:pt x="252483" y="109182"/>
                </a:lnTo>
                <a:lnTo>
                  <a:pt x="150125" y="102358"/>
                </a:lnTo>
                <a:lnTo>
                  <a:pt x="61414" y="75063"/>
                </a:lnTo>
                <a:lnTo>
                  <a:pt x="0" y="54591"/>
                </a:lnTo>
                <a:lnTo>
                  <a:pt x="20471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Freeform 14"/>
          <p:cNvSpPr/>
          <p:nvPr/>
        </p:nvSpPr>
        <p:spPr>
          <a:xfrm>
            <a:off x="2961564" y="3452884"/>
            <a:ext cx="272955" cy="750626"/>
          </a:xfrm>
          <a:custGeom>
            <a:avLst/>
            <a:gdLst>
              <a:gd name="connsiteX0" fmla="*/ 88711 w 272955"/>
              <a:gd name="connsiteY0" fmla="*/ 191068 h 750626"/>
              <a:gd name="connsiteX1" fmla="*/ 136478 w 272955"/>
              <a:gd name="connsiteY1" fmla="*/ 122829 h 750626"/>
              <a:gd name="connsiteX2" fmla="*/ 184245 w 272955"/>
              <a:gd name="connsiteY2" fmla="*/ 47767 h 750626"/>
              <a:gd name="connsiteX3" fmla="*/ 259308 w 272955"/>
              <a:gd name="connsiteY3" fmla="*/ 0 h 750626"/>
              <a:gd name="connsiteX4" fmla="*/ 272955 w 272955"/>
              <a:gd name="connsiteY4" fmla="*/ 88710 h 750626"/>
              <a:gd name="connsiteX5" fmla="*/ 232012 w 272955"/>
              <a:gd name="connsiteY5" fmla="*/ 197892 h 750626"/>
              <a:gd name="connsiteX6" fmla="*/ 184245 w 272955"/>
              <a:gd name="connsiteY6" fmla="*/ 286603 h 750626"/>
              <a:gd name="connsiteX7" fmla="*/ 184245 w 272955"/>
              <a:gd name="connsiteY7" fmla="*/ 348017 h 750626"/>
              <a:gd name="connsiteX8" fmla="*/ 252484 w 272955"/>
              <a:gd name="connsiteY8" fmla="*/ 375313 h 750626"/>
              <a:gd name="connsiteX9" fmla="*/ 232012 w 272955"/>
              <a:gd name="connsiteY9" fmla="*/ 498143 h 750626"/>
              <a:gd name="connsiteX10" fmla="*/ 191069 w 272955"/>
              <a:gd name="connsiteY10" fmla="*/ 648268 h 750626"/>
              <a:gd name="connsiteX11" fmla="*/ 163773 w 272955"/>
              <a:gd name="connsiteY11" fmla="*/ 702859 h 750626"/>
              <a:gd name="connsiteX12" fmla="*/ 102358 w 272955"/>
              <a:gd name="connsiteY12" fmla="*/ 702859 h 750626"/>
              <a:gd name="connsiteX13" fmla="*/ 61415 w 272955"/>
              <a:gd name="connsiteY13" fmla="*/ 750626 h 750626"/>
              <a:gd name="connsiteX14" fmla="*/ 0 w 272955"/>
              <a:gd name="connsiteY14" fmla="*/ 716507 h 750626"/>
              <a:gd name="connsiteX15" fmla="*/ 54591 w 272955"/>
              <a:gd name="connsiteY15" fmla="*/ 525438 h 750626"/>
              <a:gd name="connsiteX16" fmla="*/ 27296 w 272955"/>
              <a:gd name="connsiteY16" fmla="*/ 395785 h 750626"/>
              <a:gd name="connsiteX17" fmla="*/ 34120 w 272955"/>
              <a:gd name="connsiteY17" fmla="*/ 348017 h 750626"/>
              <a:gd name="connsiteX18" fmla="*/ 143302 w 272955"/>
              <a:gd name="connsiteY18" fmla="*/ 409432 h 750626"/>
              <a:gd name="connsiteX19" fmla="*/ 191069 w 272955"/>
              <a:gd name="connsiteY19" fmla="*/ 191068 h 750626"/>
              <a:gd name="connsiteX20" fmla="*/ 88711 w 272955"/>
              <a:gd name="connsiteY20" fmla="*/ 191068 h 750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72955" h="750626">
                <a:moveTo>
                  <a:pt x="88711" y="191068"/>
                </a:moveTo>
                <a:lnTo>
                  <a:pt x="136478" y="122829"/>
                </a:lnTo>
                <a:lnTo>
                  <a:pt x="184245" y="47767"/>
                </a:lnTo>
                <a:lnTo>
                  <a:pt x="259308" y="0"/>
                </a:lnTo>
                <a:lnTo>
                  <a:pt x="272955" y="88710"/>
                </a:lnTo>
                <a:lnTo>
                  <a:pt x="232012" y="197892"/>
                </a:lnTo>
                <a:lnTo>
                  <a:pt x="184245" y="286603"/>
                </a:lnTo>
                <a:lnTo>
                  <a:pt x="184245" y="348017"/>
                </a:lnTo>
                <a:lnTo>
                  <a:pt x="252484" y="375313"/>
                </a:lnTo>
                <a:lnTo>
                  <a:pt x="232012" y="498143"/>
                </a:lnTo>
                <a:lnTo>
                  <a:pt x="191069" y="648268"/>
                </a:lnTo>
                <a:lnTo>
                  <a:pt x="163773" y="702859"/>
                </a:lnTo>
                <a:lnTo>
                  <a:pt x="102358" y="702859"/>
                </a:lnTo>
                <a:lnTo>
                  <a:pt x="61415" y="750626"/>
                </a:lnTo>
                <a:lnTo>
                  <a:pt x="0" y="716507"/>
                </a:lnTo>
                <a:lnTo>
                  <a:pt x="54591" y="525438"/>
                </a:lnTo>
                <a:lnTo>
                  <a:pt x="27296" y="395785"/>
                </a:lnTo>
                <a:lnTo>
                  <a:pt x="34120" y="348017"/>
                </a:lnTo>
                <a:lnTo>
                  <a:pt x="143302" y="409432"/>
                </a:lnTo>
                <a:lnTo>
                  <a:pt x="191069" y="191068"/>
                </a:lnTo>
                <a:lnTo>
                  <a:pt x="88711" y="191068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3275856" y="342900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Rome</a:t>
            </a:r>
            <a:endParaRPr lang="en-GB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7" name="Curved Down Arrow 21"/>
          <p:cNvSpPr/>
          <p:nvPr/>
        </p:nvSpPr>
        <p:spPr>
          <a:xfrm rot="1028752" flipH="1">
            <a:off x="2581830" y="2865667"/>
            <a:ext cx="5124294" cy="101364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8" name="Curved Down Arrow 22"/>
          <p:cNvSpPr/>
          <p:nvPr/>
        </p:nvSpPr>
        <p:spPr>
          <a:xfrm rot="14665198">
            <a:off x="964645" y="3494806"/>
            <a:ext cx="2393841" cy="101364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9" name="Down Arrow 23"/>
          <p:cNvSpPr/>
          <p:nvPr/>
        </p:nvSpPr>
        <p:spPr>
          <a:xfrm rot="20141263">
            <a:off x="2046765" y="1379553"/>
            <a:ext cx="538063" cy="87403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Curved Down Arrow 24"/>
          <p:cNvSpPr/>
          <p:nvPr/>
        </p:nvSpPr>
        <p:spPr>
          <a:xfrm rot="2346118" flipH="1">
            <a:off x="2435747" y="2497730"/>
            <a:ext cx="3385938" cy="1013644"/>
          </a:xfrm>
          <a:prstGeom prst="curved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1" name="Down Arrow 25"/>
          <p:cNvSpPr/>
          <p:nvPr/>
        </p:nvSpPr>
        <p:spPr>
          <a:xfrm rot="17491181">
            <a:off x="3408689" y="2049735"/>
            <a:ext cx="538063" cy="17354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Down Arrow 26"/>
          <p:cNvSpPr/>
          <p:nvPr/>
        </p:nvSpPr>
        <p:spPr>
          <a:xfrm rot="8978904">
            <a:off x="6537206" y="4091009"/>
            <a:ext cx="538063" cy="141915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ight Arrow 27"/>
          <p:cNvSpPr/>
          <p:nvPr/>
        </p:nvSpPr>
        <p:spPr>
          <a:xfrm rot="17452800">
            <a:off x="2483876" y="4111310"/>
            <a:ext cx="1675796" cy="754611"/>
          </a:xfrm>
          <a:prstGeom prst="rightArrow">
            <a:avLst/>
          </a:prstGeom>
          <a:solidFill>
            <a:srgbClr val="FFFF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ight Arrow 28"/>
          <p:cNvSpPr/>
          <p:nvPr/>
        </p:nvSpPr>
        <p:spPr>
          <a:xfrm rot="11290311">
            <a:off x="3922369" y="3498903"/>
            <a:ext cx="3653089" cy="754611"/>
          </a:xfrm>
          <a:prstGeom prst="rightArrow">
            <a:avLst/>
          </a:prstGeom>
          <a:solidFill>
            <a:srgbClr val="FFFF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ight Arrow 29"/>
          <p:cNvSpPr/>
          <p:nvPr/>
        </p:nvSpPr>
        <p:spPr>
          <a:xfrm rot="21043226">
            <a:off x="1308593" y="3398939"/>
            <a:ext cx="2078222" cy="754611"/>
          </a:xfrm>
          <a:prstGeom prst="rightArrow">
            <a:avLst/>
          </a:prstGeom>
          <a:solidFill>
            <a:srgbClr val="FFFF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ight Arrow 30"/>
          <p:cNvSpPr/>
          <p:nvPr/>
        </p:nvSpPr>
        <p:spPr>
          <a:xfrm rot="2996558">
            <a:off x="1826108" y="2145632"/>
            <a:ext cx="2078222" cy="754611"/>
          </a:xfrm>
          <a:prstGeom prst="rightArrow">
            <a:avLst/>
          </a:prstGeom>
          <a:solidFill>
            <a:srgbClr val="FFFF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Down Arrow 31"/>
          <p:cNvSpPr/>
          <p:nvPr/>
        </p:nvSpPr>
        <p:spPr>
          <a:xfrm rot="15227030">
            <a:off x="1594440" y="2561279"/>
            <a:ext cx="538063" cy="17354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ight Arrow 32"/>
          <p:cNvSpPr/>
          <p:nvPr/>
        </p:nvSpPr>
        <p:spPr>
          <a:xfrm rot="12823962">
            <a:off x="3644339" y="4626262"/>
            <a:ext cx="3244069" cy="754611"/>
          </a:xfrm>
          <a:prstGeom prst="rightArrow">
            <a:avLst/>
          </a:prstGeom>
          <a:solidFill>
            <a:srgbClr val="FFFF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4"/>
          <p:cNvSpPr txBox="1"/>
          <p:nvPr/>
        </p:nvSpPr>
        <p:spPr>
          <a:xfrm>
            <a:off x="3234519" y="2046"/>
            <a:ext cx="3456384" cy="1477328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endParaRPr lang="de-DE" dirty="0"/>
          </a:p>
          <a:p>
            <a:endParaRPr lang="de-DE" dirty="0"/>
          </a:p>
          <a:p>
            <a:r>
              <a:rPr lang="de-DE" dirty="0">
                <a:solidFill>
                  <a:srgbClr val="FFFF00"/>
                </a:solidFill>
              </a:rPr>
              <a:t>„Global“ communication </a:t>
            </a:r>
            <a:br>
              <a:rPr lang="de-DE" dirty="0">
                <a:solidFill>
                  <a:srgbClr val="FFFF00"/>
                </a:solidFill>
              </a:rPr>
            </a:br>
            <a:r>
              <a:rPr lang="de-DE" dirty="0">
                <a:solidFill>
                  <a:srgbClr val="FFFF00"/>
                </a:solidFill>
              </a:rPr>
              <a:t>  //  by-passing Rome…</a:t>
            </a:r>
            <a:br>
              <a:rPr lang="de-DE" dirty="0">
                <a:solidFill>
                  <a:srgbClr val="FFFF00"/>
                </a:solidFill>
              </a:rPr>
            </a:br>
            <a:r>
              <a:rPr lang="de-DE" dirty="0">
                <a:solidFill>
                  <a:srgbClr val="FFFF00"/>
                </a:solidFill>
              </a:rPr>
              <a:t>  //  shaping Rome</a:t>
            </a:r>
            <a:endParaRPr lang="en-GB" dirty="0">
              <a:solidFill>
                <a:srgbClr val="FF0000"/>
              </a:solidFill>
            </a:endParaRPr>
          </a:p>
        </p:txBody>
      </p:sp>
      <p:pic>
        <p:nvPicPr>
          <p:cNvPr id="110594" name="Picture 2" descr="http://cache2.artprintimages.com/lrg/16/1631/DBFGD00Z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576" t="10080" r="4958" b="14321"/>
          <a:stretch>
            <a:fillRect/>
          </a:stretch>
        </p:blipFill>
        <p:spPr bwMode="auto">
          <a:xfrm>
            <a:off x="132655" y="229738"/>
            <a:ext cx="2027527" cy="2280968"/>
          </a:xfrm>
          <a:prstGeom prst="rect">
            <a:avLst/>
          </a:prstGeom>
          <a:noFill/>
        </p:spPr>
      </p:pic>
      <p:pic>
        <p:nvPicPr>
          <p:cNvPr id="110596" name="Picture 4" descr="http://amstetten.at/Fotoalben/Jupiter%20Dolichenus/album/slides/28.Jupiter_Dolichenus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E8E2E2"/>
              </a:clrFrom>
              <a:clrTo>
                <a:srgbClr val="E8E2E2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372200" y="44624"/>
            <a:ext cx="2376264" cy="3520392"/>
          </a:xfrm>
          <a:prstGeom prst="rect">
            <a:avLst/>
          </a:prstGeom>
          <a:noFill/>
        </p:spPr>
      </p:pic>
      <p:pic>
        <p:nvPicPr>
          <p:cNvPr id="110598" name="Picture 6" descr="http://www.uni-muenster.de/imperia/md/images/religion_und_politik/aktuelles/2012/10_2012/projekt-b2-20-weihrelief_mit_dolichener_goetter_isis_und_sarapis-zoom.jpg"/>
          <p:cNvPicPr>
            <a:picLocks noChangeAspect="1" noChangeArrowheads="1"/>
          </p:cNvPicPr>
          <p:nvPr/>
        </p:nvPicPr>
        <p:blipFill>
          <a:blip r:embed="rId5" cstate="print"/>
          <a:srcRect l="4434" t="4306" r="3781" b="8909"/>
          <a:stretch>
            <a:fillRect/>
          </a:stretch>
        </p:blipFill>
        <p:spPr bwMode="auto">
          <a:xfrm>
            <a:off x="153252" y="4038655"/>
            <a:ext cx="5616624" cy="2717721"/>
          </a:xfrm>
          <a:prstGeom prst="rect">
            <a:avLst/>
          </a:prstGeom>
          <a:noFill/>
        </p:spPr>
      </p:pic>
      <p:sp>
        <p:nvSpPr>
          <p:cNvPr id="58" name="Rechteck 57"/>
          <p:cNvSpPr/>
          <p:nvPr/>
        </p:nvSpPr>
        <p:spPr>
          <a:xfrm>
            <a:off x="3254260" y="6167045"/>
            <a:ext cx="3838020" cy="646331"/>
          </a:xfrm>
          <a:prstGeom prst="rect">
            <a:avLst/>
          </a:prstGeom>
          <a:solidFill>
            <a:schemeClr val="accent6">
              <a:alpha val="79000"/>
            </a:schemeClr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GB" sz="1200" b="1" dirty="0" err="1">
                <a:solidFill>
                  <a:srgbClr val="FFFF00"/>
                </a:solidFill>
              </a:rPr>
              <a:t>Dolichenum</a:t>
            </a:r>
            <a:r>
              <a:rPr lang="en-GB" sz="1200" b="1" dirty="0">
                <a:solidFill>
                  <a:srgbClr val="FFFF00"/>
                </a:solidFill>
              </a:rPr>
              <a:t>, Aventine, Rome: </a:t>
            </a:r>
            <a:br>
              <a:rPr lang="en-GB" sz="1200" b="1" dirty="0">
                <a:solidFill>
                  <a:srgbClr val="FFFF00"/>
                </a:solidFill>
              </a:rPr>
            </a:br>
            <a:r>
              <a:rPr lang="en-GB" sz="1200" b="1" dirty="0" err="1">
                <a:solidFill>
                  <a:srgbClr val="FFFF00"/>
                </a:solidFill>
              </a:rPr>
              <a:t>Iuppiter</a:t>
            </a:r>
            <a:r>
              <a:rPr lang="en-GB" sz="1200" b="1" dirty="0">
                <a:solidFill>
                  <a:srgbClr val="FFFF00"/>
                </a:solidFill>
              </a:rPr>
              <a:t> </a:t>
            </a:r>
            <a:r>
              <a:rPr lang="en-GB" sz="1200" b="1" dirty="0" err="1">
                <a:solidFill>
                  <a:srgbClr val="FFFF00"/>
                </a:solidFill>
              </a:rPr>
              <a:t>Dolichenus</a:t>
            </a:r>
            <a:r>
              <a:rPr lang="en-GB" sz="1200" b="1" dirty="0">
                <a:solidFill>
                  <a:srgbClr val="FFFF00"/>
                </a:solidFill>
              </a:rPr>
              <a:t>, </a:t>
            </a:r>
            <a:r>
              <a:rPr lang="en-GB" sz="1200" b="1" dirty="0" err="1">
                <a:solidFill>
                  <a:srgbClr val="FFFF00"/>
                </a:solidFill>
              </a:rPr>
              <a:t>Iuno</a:t>
            </a:r>
            <a:r>
              <a:rPr lang="en-GB" sz="1200" b="1" dirty="0">
                <a:solidFill>
                  <a:srgbClr val="FFFF00"/>
                </a:solidFill>
              </a:rPr>
              <a:t> Regina, Isis and </a:t>
            </a:r>
            <a:r>
              <a:rPr lang="en-GB" sz="1200" b="1" dirty="0" err="1">
                <a:solidFill>
                  <a:srgbClr val="FFFF00"/>
                </a:solidFill>
              </a:rPr>
              <a:t>Sarapis</a:t>
            </a:r>
            <a:r>
              <a:rPr lang="en-GB" sz="1200" b="1" dirty="0">
                <a:solidFill>
                  <a:srgbClr val="FFFF00"/>
                </a:solidFill>
              </a:rPr>
              <a:t>. </a:t>
            </a:r>
            <a:br>
              <a:rPr lang="en-GB" sz="1200" b="1" dirty="0">
                <a:solidFill>
                  <a:srgbClr val="FFFF00"/>
                </a:solidFill>
              </a:rPr>
            </a:br>
            <a:r>
              <a:rPr lang="en-GB" sz="1200" dirty="0">
                <a:solidFill>
                  <a:srgbClr val="FFFF00"/>
                </a:solidFill>
              </a:rPr>
              <a:t>(</a:t>
            </a:r>
            <a:r>
              <a:rPr lang="en-GB" sz="1200" dirty="0" err="1">
                <a:solidFill>
                  <a:srgbClr val="FFFF00"/>
                </a:solidFill>
              </a:rPr>
              <a:t>Antonine</a:t>
            </a:r>
            <a:r>
              <a:rPr lang="en-GB" sz="1200" dirty="0">
                <a:solidFill>
                  <a:srgbClr val="FFFF00"/>
                </a:solidFill>
              </a:rPr>
              <a:t> dynasty? 138 – 193)</a:t>
            </a:r>
          </a:p>
        </p:txBody>
      </p:sp>
    </p:spTree>
    <p:extLst>
      <p:ext uri="{BB962C8B-B14F-4D97-AF65-F5344CB8AC3E}">
        <p14:creationId xmlns:p14="http://schemas.microsoft.com/office/powerpoint/2010/main" val="362378464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6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7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9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00"/>
                            </p:stCondLst>
                            <p:childTnLst>
                              <p:par>
                                <p:cTn id="33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10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500"/>
                            </p:stCondLst>
                            <p:childTnLst>
                              <p:par>
                                <p:cTn id="3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10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1" dur="2000"/>
                                        <p:tgtEl>
                                          <p:spTgt spid="110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2000"/>
                            </p:stCondLst>
                            <p:childTnLst>
                              <p:par>
                                <p:cTn id="6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5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5"/>
          <p:cNvSpPr txBox="1"/>
          <p:nvPr/>
        </p:nvSpPr>
        <p:spPr>
          <a:xfrm>
            <a:off x="2843808" y="6309320"/>
            <a:ext cx="61926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400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Vedic </a:t>
            </a:r>
            <a:r>
              <a:rPr lang="en-GB" sz="1400" dirty="0" err="1">
                <a:solidFill>
                  <a:schemeClr val="accent4">
                    <a:lumMod val="20000"/>
                    <a:lumOff val="80000"/>
                  </a:schemeClr>
                </a:solidFill>
              </a:rPr>
              <a:t>Aśvins</a:t>
            </a:r>
            <a:r>
              <a:rPr lang="en-GB" sz="1400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, Celtic </a:t>
            </a:r>
            <a:r>
              <a:rPr lang="en-GB" sz="1400" i="1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Divannos</a:t>
            </a:r>
            <a:r>
              <a:rPr lang="en-GB" sz="1400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 and </a:t>
            </a:r>
            <a:r>
              <a:rPr lang="en-GB" sz="1400" i="1" dirty="0" err="1">
                <a:solidFill>
                  <a:schemeClr val="accent4">
                    <a:lumMod val="20000"/>
                    <a:lumOff val="80000"/>
                  </a:schemeClr>
                </a:solidFill>
              </a:rPr>
              <a:t>Dinomogetimaros</a:t>
            </a:r>
            <a:endParaRPr lang="en-GB" sz="1400" i="1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pPr algn="r"/>
            <a:r>
              <a:rPr lang="en-GB" sz="1400" i="1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Concept of Indo-European culture / religion…?</a:t>
            </a:r>
            <a:endParaRPr lang="en-GB" sz="1400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9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3891"/>
          <a:stretch>
            <a:fillRect/>
          </a:stretch>
        </p:blipFill>
        <p:spPr>
          <a:xfrm>
            <a:off x="107504" y="65219"/>
            <a:ext cx="3816424" cy="6748157"/>
          </a:xfrm>
        </p:spPr>
      </p:pic>
      <p:sp>
        <p:nvSpPr>
          <p:cNvPr id="10" name="Freeform 5"/>
          <p:cNvSpPr/>
          <p:nvPr/>
        </p:nvSpPr>
        <p:spPr>
          <a:xfrm>
            <a:off x="2749310" y="2688609"/>
            <a:ext cx="1678674" cy="2006221"/>
          </a:xfrm>
          <a:custGeom>
            <a:avLst/>
            <a:gdLst>
              <a:gd name="connsiteX0" fmla="*/ 805217 w 1678674"/>
              <a:gd name="connsiteY0" fmla="*/ 1003110 h 2006221"/>
              <a:gd name="connsiteX1" fmla="*/ 661916 w 1678674"/>
              <a:gd name="connsiteY1" fmla="*/ 873457 h 2006221"/>
              <a:gd name="connsiteX2" fmla="*/ 580029 w 1678674"/>
              <a:gd name="connsiteY2" fmla="*/ 716507 h 2006221"/>
              <a:gd name="connsiteX3" fmla="*/ 580029 w 1678674"/>
              <a:gd name="connsiteY3" fmla="*/ 614149 h 2006221"/>
              <a:gd name="connsiteX4" fmla="*/ 539086 w 1678674"/>
              <a:gd name="connsiteY4" fmla="*/ 532263 h 2006221"/>
              <a:gd name="connsiteX5" fmla="*/ 457200 w 1678674"/>
              <a:gd name="connsiteY5" fmla="*/ 450376 h 2006221"/>
              <a:gd name="connsiteX6" fmla="*/ 368489 w 1678674"/>
              <a:gd name="connsiteY6" fmla="*/ 443552 h 2006221"/>
              <a:gd name="connsiteX7" fmla="*/ 307074 w 1678674"/>
              <a:gd name="connsiteY7" fmla="*/ 511791 h 2006221"/>
              <a:gd name="connsiteX8" fmla="*/ 197892 w 1678674"/>
              <a:gd name="connsiteY8" fmla="*/ 580030 h 2006221"/>
              <a:gd name="connsiteX9" fmla="*/ 122829 w 1678674"/>
              <a:gd name="connsiteY9" fmla="*/ 607325 h 2006221"/>
              <a:gd name="connsiteX10" fmla="*/ 0 w 1678674"/>
              <a:gd name="connsiteY10" fmla="*/ 320722 h 2006221"/>
              <a:gd name="connsiteX11" fmla="*/ 88710 w 1678674"/>
              <a:gd name="connsiteY11" fmla="*/ 116006 h 2006221"/>
              <a:gd name="connsiteX12" fmla="*/ 348017 w 1678674"/>
              <a:gd name="connsiteY12" fmla="*/ 20472 h 2006221"/>
              <a:gd name="connsiteX13" fmla="*/ 696035 w 1678674"/>
              <a:gd name="connsiteY13" fmla="*/ 0 h 2006221"/>
              <a:gd name="connsiteX14" fmla="*/ 928047 w 1678674"/>
              <a:gd name="connsiteY14" fmla="*/ 6824 h 2006221"/>
              <a:gd name="connsiteX15" fmla="*/ 1057701 w 1678674"/>
              <a:gd name="connsiteY15" fmla="*/ 211540 h 2006221"/>
              <a:gd name="connsiteX16" fmla="*/ 1044053 w 1678674"/>
              <a:gd name="connsiteY16" fmla="*/ 286603 h 2006221"/>
              <a:gd name="connsiteX17" fmla="*/ 893928 w 1678674"/>
              <a:gd name="connsiteY17" fmla="*/ 293427 h 2006221"/>
              <a:gd name="connsiteX18" fmla="*/ 839337 w 1678674"/>
              <a:gd name="connsiteY18" fmla="*/ 327546 h 2006221"/>
              <a:gd name="connsiteX19" fmla="*/ 880280 w 1678674"/>
              <a:gd name="connsiteY19" fmla="*/ 491319 h 2006221"/>
              <a:gd name="connsiteX20" fmla="*/ 900752 w 1678674"/>
              <a:gd name="connsiteY20" fmla="*/ 552734 h 2006221"/>
              <a:gd name="connsiteX21" fmla="*/ 934871 w 1678674"/>
              <a:gd name="connsiteY21" fmla="*/ 607325 h 2006221"/>
              <a:gd name="connsiteX22" fmla="*/ 1037229 w 1678674"/>
              <a:gd name="connsiteY22" fmla="*/ 696036 h 2006221"/>
              <a:gd name="connsiteX23" fmla="*/ 1078173 w 1678674"/>
              <a:gd name="connsiteY23" fmla="*/ 880281 h 2006221"/>
              <a:gd name="connsiteX24" fmla="*/ 1214650 w 1678674"/>
              <a:gd name="connsiteY24" fmla="*/ 1016758 h 2006221"/>
              <a:gd name="connsiteX25" fmla="*/ 1378423 w 1678674"/>
              <a:gd name="connsiteY25" fmla="*/ 1023582 h 2006221"/>
              <a:gd name="connsiteX26" fmla="*/ 1323832 w 1678674"/>
              <a:gd name="connsiteY26" fmla="*/ 1112292 h 2006221"/>
              <a:gd name="connsiteX27" fmla="*/ 1542197 w 1678674"/>
              <a:gd name="connsiteY27" fmla="*/ 1187355 h 2006221"/>
              <a:gd name="connsiteX28" fmla="*/ 1651379 w 1678674"/>
              <a:gd name="connsiteY28" fmla="*/ 1289713 h 2006221"/>
              <a:gd name="connsiteX29" fmla="*/ 1678674 w 1678674"/>
              <a:gd name="connsiteY29" fmla="*/ 1433015 h 2006221"/>
              <a:gd name="connsiteX30" fmla="*/ 1678674 w 1678674"/>
              <a:gd name="connsiteY30" fmla="*/ 1433015 h 2006221"/>
              <a:gd name="connsiteX31" fmla="*/ 1569492 w 1678674"/>
              <a:gd name="connsiteY31" fmla="*/ 1317009 h 2006221"/>
              <a:gd name="connsiteX32" fmla="*/ 1542197 w 1678674"/>
              <a:gd name="connsiteY32" fmla="*/ 1289713 h 2006221"/>
              <a:gd name="connsiteX33" fmla="*/ 1487605 w 1678674"/>
              <a:gd name="connsiteY33" fmla="*/ 1289713 h 2006221"/>
              <a:gd name="connsiteX34" fmla="*/ 1433014 w 1678674"/>
              <a:gd name="connsiteY34" fmla="*/ 1330657 h 2006221"/>
              <a:gd name="connsiteX35" fmla="*/ 1433014 w 1678674"/>
              <a:gd name="connsiteY35" fmla="*/ 1405719 h 2006221"/>
              <a:gd name="connsiteX36" fmla="*/ 1392071 w 1678674"/>
              <a:gd name="connsiteY36" fmla="*/ 1426191 h 2006221"/>
              <a:gd name="connsiteX37" fmla="*/ 1501253 w 1678674"/>
              <a:gd name="connsiteY37" fmla="*/ 1514901 h 2006221"/>
              <a:gd name="connsiteX38" fmla="*/ 1480782 w 1678674"/>
              <a:gd name="connsiteY38" fmla="*/ 1576316 h 2006221"/>
              <a:gd name="connsiteX39" fmla="*/ 1398895 w 1678674"/>
              <a:gd name="connsiteY39" fmla="*/ 1596788 h 2006221"/>
              <a:gd name="connsiteX40" fmla="*/ 1371600 w 1678674"/>
              <a:gd name="connsiteY40" fmla="*/ 1665027 h 2006221"/>
              <a:gd name="connsiteX41" fmla="*/ 1337480 w 1678674"/>
              <a:gd name="connsiteY41" fmla="*/ 1740090 h 2006221"/>
              <a:gd name="connsiteX42" fmla="*/ 1248770 w 1678674"/>
              <a:gd name="connsiteY42" fmla="*/ 1828800 h 2006221"/>
              <a:gd name="connsiteX43" fmla="*/ 1187355 w 1678674"/>
              <a:gd name="connsiteY43" fmla="*/ 1815152 h 2006221"/>
              <a:gd name="connsiteX44" fmla="*/ 1187355 w 1678674"/>
              <a:gd name="connsiteY44" fmla="*/ 1958454 h 2006221"/>
              <a:gd name="connsiteX45" fmla="*/ 1146411 w 1678674"/>
              <a:gd name="connsiteY45" fmla="*/ 2006221 h 2006221"/>
              <a:gd name="connsiteX46" fmla="*/ 1084997 w 1678674"/>
              <a:gd name="connsiteY46" fmla="*/ 1972101 h 2006221"/>
              <a:gd name="connsiteX47" fmla="*/ 1023582 w 1678674"/>
              <a:gd name="connsiteY47" fmla="*/ 1903863 h 2006221"/>
              <a:gd name="connsiteX48" fmla="*/ 934871 w 1678674"/>
              <a:gd name="connsiteY48" fmla="*/ 1856095 h 2006221"/>
              <a:gd name="connsiteX49" fmla="*/ 812041 w 1678674"/>
              <a:gd name="connsiteY49" fmla="*/ 1787857 h 2006221"/>
              <a:gd name="connsiteX50" fmla="*/ 791570 w 1678674"/>
              <a:gd name="connsiteY50" fmla="*/ 1740090 h 2006221"/>
              <a:gd name="connsiteX51" fmla="*/ 825689 w 1678674"/>
              <a:gd name="connsiteY51" fmla="*/ 1685498 h 2006221"/>
              <a:gd name="connsiteX52" fmla="*/ 928047 w 1678674"/>
              <a:gd name="connsiteY52" fmla="*/ 1726442 h 2006221"/>
              <a:gd name="connsiteX53" fmla="*/ 1078173 w 1678674"/>
              <a:gd name="connsiteY53" fmla="*/ 1746913 h 2006221"/>
              <a:gd name="connsiteX54" fmla="*/ 1194179 w 1678674"/>
              <a:gd name="connsiteY54" fmla="*/ 1733266 h 2006221"/>
              <a:gd name="connsiteX55" fmla="*/ 1310185 w 1678674"/>
              <a:gd name="connsiteY55" fmla="*/ 1678675 h 2006221"/>
              <a:gd name="connsiteX56" fmla="*/ 1371600 w 1678674"/>
              <a:gd name="connsiteY56" fmla="*/ 1610436 h 2006221"/>
              <a:gd name="connsiteX57" fmla="*/ 1337480 w 1678674"/>
              <a:gd name="connsiteY57" fmla="*/ 1521725 h 2006221"/>
              <a:gd name="connsiteX58" fmla="*/ 1310185 w 1678674"/>
              <a:gd name="connsiteY58" fmla="*/ 1405719 h 2006221"/>
              <a:gd name="connsiteX59" fmla="*/ 1221474 w 1678674"/>
              <a:gd name="connsiteY59" fmla="*/ 1330657 h 2006221"/>
              <a:gd name="connsiteX60" fmla="*/ 1091820 w 1678674"/>
              <a:gd name="connsiteY60" fmla="*/ 1221475 h 2006221"/>
              <a:gd name="connsiteX61" fmla="*/ 989462 w 1678674"/>
              <a:gd name="connsiteY61" fmla="*/ 1119116 h 2006221"/>
              <a:gd name="connsiteX62" fmla="*/ 805217 w 1678674"/>
              <a:gd name="connsiteY62" fmla="*/ 1003110 h 20062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1678674" h="2006221">
                <a:moveTo>
                  <a:pt x="805217" y="1003110"/>
                </a:moveTo>
                <a:lnTo>
                  <a:pt x="661916" y="873457"/>
                </a:lnTo>
                <a:lnTo>
                  <a:pt x="580029" y="716507"/>
                </a:lnTo>
                <a:lnTo>
                  <a:pt x="580029" y="614149"/>
                </a:lnTo>
                <a:lnTo>
                  <a:pt x="539086" y="532263"/>
                </a:lnTo>
                <a:lnTo>
                  <a:pt x="457200" y="450376"/>
                </a:lnTo>
                <a:lnTo>
                  <a:pt x="368489" y="443552"/>
                </a:lnTo>
                <a:lnTo>
                  <a:pt x="307074" y="511791"/>
                </a:lnTo>
                <a:lnTo>
                  <a:pt x="197892" y="580030"/>
                </a:lnTo>
                <a:lnTo>
                  <a:pt x="122829" y="607325"/>
                </a:lnTo>
                <a:lnTo>
                  <a:pt x="0" y="320722"/>
                </a:lnTo>
                <a:lnTo>
                  <a:pt x="88710" y="116006"/>
                </a:lnTo>
                <a:lnTo>
                  <a:pt x="348017" y="20472"/>
                </a:lnTo>
                <a:lnTo>
                  <a:pt x="696035" y="0"/>
                </a:lnTo>
                <a:lnTo>
                  <a:pt x="928047" y="6824"/>
                </a:lnTo>
                <a:lnTo>
                  <a:pt x="1057701" y="211540"/>
                </a:lnTo>
                <a:lnTo>
                  <a:pt x="1044053" y="286603"/>
                </a:lnTo>
                <a:lnTo>
                  <a:pt x="893928" y="293427"/>
                </a:lnTo>
                <a:lnTo>
                  <a:pt x="839337" y="327546"/>
                </a:lnTo>
                <a:lnTo>
                  <a:pt x="880280" y="491319"/>
                </a:lnTo>
                <a:lnTo>
                  <a:pt x="900752" y="552734"/>
                </a:lnTo>
                <a:lnTo>
                  <a:pt x="934871" y="607325"/>
                </a:lnTo>
                <a:lnTo>
                  <a:pt x="1037229" y="696036"/>
                </a:lnTo>
                <a:lnTo>
                  <a:pt x="1078173" y="880281"/>
                </a:lnTo>
                <a:lnTo>
                  <a:pt x="1214650" y="1016758"/>
                </a:lnTo>
                <a:lnTo>
                  <a:pt x="1378423" y="1023582"/>
                </a:lnTo>
                <a:lnTo>
                  <a:pt x="1323832" y="1112292"/>
                </a:lnTo>
                <a:lnTo>
                  <a:pt x="1542197" y="1187355"/>
                </a:lnTo>
                <a:lnTo>
                  <a:pt x="1651379" y="1289713"/>
                </a:lnTo>
                <a:lnTo>
                  <a:pt x="1678674" y="1433015"/>
                </a:lnTo>
                <a:lnTo>
                  <a:pt x="1678674" y="1433015"/>
                </a:lnTo>
                <a:lnTo>
                  <a:pt x="1569492" y="1317009"/>
                </a:lnTo>
                <a:lnTo>
                  <a:pt x="1542197" y="1289713"/>
                </a:lnTo>
                <a:lnTo>
                  <a:pt x="1487605" y="1289713"/>
                </a:lnTo>
                <a:lnTo>
                  <a:pt x="1433014" y="1330657"/>
                </a:lnTo>
                <a:lnTo>
                  <a:pt x="1433014" y="1405719"/>
                </a:lnTo>
                <a:lnTo>
                  <a:pt x="1392071" y="1426191"/>
                </a:lnTo>
                <a:lnTo>
                  <a:pt x="1501253" y="1514901"/>
                </a:lnTo>
                <a:lnTo>
                  <a:pt x="1480782" y="1576316"/>
                </a:lnTo>
                <a:lnTo>
                  <a:pt x="1398895" y="1596788"/>
                </a:lnTo>
                <a:lnTo>
                  <a:pt x="1371600" y="1665027"/>
                </a:lnTo>
                <a:lnTo>
                  <a:pt x="1337480" y="1740090"/>
                </a:lnTo>
                <a:lnTo>
                  <a:pt x="1248770" y="1828800"/>
                </a:lnTo>
                <a:lnTo>
                  <a:pt x="1187355" y="1815152"/>
                </a:lnTo>
                <a:lnTo>
                  <a:pt x="1187355" y="1958454"/>
                </a:lnTo>
                <a:lnTo>
                  <a:pt x="1146411" y="2006221"/>
                </a:lnTo>
                <a:lnTo>
                  <a:pt x="1084997" y="1972101"/>
                </a:lnTo>
                <a:lnTo>
                  <a:pt x="1023582" y="1903863"/>
                </a:lnTo>
                <a:lnTo>
                  <a:pt x="934871" y="1856095"/>
                </a:lnTo>
                <a:lnTo>
                  <a:pt x="812041" y="1787857"/>
                </a:lnTo>
                <a:lnTo>
                  <a:pt x="791570" y="1740090"/>
                </a:lnTo>
                <a:lnTo>
                  <a:pt x="825689" y="1685498"/>
                </a:lnTo>
                <a:lnTo>
                  <a:pt x="928047" y="1726442"/>
                </a:lnTo>
                <a:lnTo>
                  <a:pt x="1078173" y="1746913"/>
                </a:lnTo>
                <a:lnTo>
                  <a:pt x="1194179" y="1733266"/>
                </a:lnTo>
                <a:lnTo>
                  <a:pt x="1310185" y="1678675"/>
                </a:lnTo>
                <a:lnTo>
                  <a:pt x="1371600" y="1610436"/>
                </a:lnTo>
                <a:lnTo>
                  <a:pt x="1337480" y="1521725"/>
                </a:lnTo>
                <a:lnTo>
                  <a:pt x="1310185" y="1405719"/>
                </a:lnTo>
                <a:lnTo>
                  <a:pt x="1221474" y="1330657"/>
                </a:lnTo>
                <a:lnTo>
                  <a:pt x="1091820" y="1221475"/>
                </a:lnTo>
                <a:lnTo>
                  <a:pt x="989462" y="1119116"/>
                </a:lnTo>
                <a:lnTo>
                  <a:pt x="805217" y="100311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Freeform 6"/>
          <p:cNvSpPr/>
          <p:nvPr/>
        </p:nvSpPr>
        <p:spPr>
          <a:xfrm>
            <a:off x="409433" y="1665027"/>
            <a:ext cx="2415654" cy="2586251"/>
          </a:xfrm>
          <a:custGeom>
            <a:avLst/>
            <a:gdLst>
              <a:gd name="connsiteX0" fmla="*/ 2415654 w 2415654"/>
              <a:gd name="connsiteY0" fmla="*/ 1678674 h 2586251"/>
              <a:gd name="connsiteX1" fmla="*/ 2231409 w 2415654"/>
              <a:gd name="connsiteY1" fmla="*/ 1610436 h 2586251"/>
              <a:gd name="connsiteX2" fmla="*/ 2053988 w 2415654"/>
              <a:gd name="connsiteY2" fmla="*/ 1542197 h 2586251"/>
              <a:gd name="connsiteX3" fmla="*/ 1931158 w 2415654"/>
              <a:gd name="connsiteY3" fmla="*/ 1637731 h 2586251"/>
              <a:gd name="connsiteX4" fmla="*/ 1910686 w 2415654"/>
              <a:gd name="connsiteY4" fmla="*/ 1794680 h 2586251"/>
              <a:gd name="connsiteX5" fmla="*/ 1856095 w 2415654"/>
              <a:gd name="connsiteY5" fmla="*/ 1869743 h 2586251"/>
              <a:gd name="connsiteX6" fmla="*/ 1692322 w 2415654"/>
              <a:gd name="connsiteY6" fmla="*/ 1903863 h 2586251"/>
              <a:gd name="connsiteX7" fmla="*/ 1535373 w 2415654"/>
              <a:gd name="connsiteY7" fmla="*/ 1965277 h 2586251"/>
              <a:gd name="connsiteX8" fmla="*/ 1337480 w 2415654"/>
              <a:gd name="connsiteY8" fmla="*/ 2129051 h 2586251"/>
              <a:gd name="connsiteX9" fmla="*/ 1337480 w 2415654"/>
              <a:gd name="connsiteY9" fmla="*/ 2129051 h 2586251"/>
              <a:gd name="connsiteX10" fmla="*/ 1364776 w 2415654"/>
              <a:gd name="connsiteY10" fmla="*/ 2340591 h 2586251"/>
              <a:gd name="connsiteX11" fmla="*/ 1228298 w 2415654"/>
              <a:gd name="connsiteY11" fmla="*/ 2381534 h 2586251"/>
              <a:gd name="connsiteX12" fmla="*/ 1153236 w 2415654"/>
              <a:gd name="connsiteY12" fmla="*/ 2477069 h 2586251"/>
              <a:gd name="connsiteX13" fmla="*/ 1023582 w 2415654"/>
              <a:gd name="connsiteY13" fmla="*/ 2490716 h 2586251"/>
              <a:gd name="connsiteX14" fmla="*/ 975815 w 2415654"/>
              <a:gd name="connsiteY14" fmla="*/ 2586251 h 2586251"/>
              <a:gd name="connsiteX15" fmla="*/ 975815 w 2415654"/>
              <a:gd name="connsiteY15" fmla="*/ 2586251 h 2586251"/>
              <a:gd name="connsiteX16" fmla="*/ 859809 w 2415654"/>
              <a:gd name="connsiteY16" fmla="*/ 2579427 h 2586251"/>
              <a:gd name="connsiteX17" fmla="*/ 757451 w 2415654"/>
              <a:gd name="connsiteY17" fmla="*/ 2531660 h 2586251"/>
              <a:gd name="connsiteX18" fmla="*/ 614149 w 2415654"/>
              <a:gd name="connsiteY18" fmla="*/ 2497540 h 2586251"/>
              <a:gd name="connsiteX19" fmla="*/ 552734 w 2415654"/>
              <a:gd name="connsiteY19" fmla="*/ 2497540 h 2586251"/>
              <a:gd name="connsiteX20" fmla="*/ 491319 w 2415654"/>
              <a:gd name="connsiteY20" fmla="*/ 2538483 h 2586251"/>
              <a:gd name="connsiteX21" fmla="*/ 409433 w 2415654"/>
              <a:gd name="connsiteY21" fmla="*/ 2579427 h 2586251"/>
              <a:gd name="connsiteX22" fmla="*/ 409433 w 2415654"/>
              <a:gd name="connsiteY22" fmla="*/ 2579427 h 2586251"/>
              <a:gd name="connsiteX23" fmla="*/ 327546 w 2415654"/>
              <a:gd name="connsiteY23" fmla="*/ 2531660 h 2586251"/>
              <a:gd name="connsiteX24" fmla="*/ 334370 w 2415654"/>
              <a:gd name="connsiteY24" fmla="*/ 2436125 h 2586251"/>
              <a:gd name="connsiteX25" fmla="*/ 313898 w 2415654"/>
              <a:gd name="connsiteY25" fmla="*/ 2333767 h 2586251"/>
              <a:gd name="connsiteX26" fmla="*/ 170597 w 2415654"/>
              <a:gd name="connsiteY26" fmla="*/ 2265528 h 2586251"/>
              <a:gd name="connsiteX27" fmla="*/ 88710 w 2415654"/>
              <a:gd name="connsiteY27" fmla="*/ 2251880 h 2586251"/>
              <a:gd name="connsiteX28" fmla="*/ 0 w 2415654"/>
              <a:gd name="connsiteY28" fmla="*/ 2224585 h 2586251"/>
              <a:gd name="connsiteX29" fmla="*/ 88710 w 2415654"/>
              <a:gd name="connsiteY29" fmla="*/ 2094931 h 2586251"/>
              <a:gd name="connsiteX30" fmla="*/ 95534 w 2415654"/>
              <a:gd name="connsiteY30" fmla="*/ 1999397 h 2586251"/>
              <a:gd name="connsiteX31" fmla="*/ 95534 w 2415654"/>
              <a:gd name="connsiteY31" fmla="*/ 1999397 h 2586251"/>
              <a:gd name="connsiteX32" fmla="*/ 75063 w 2415654"/>
              <a:gd name="connsiteY32" fmla="*/ 1965277 h 2586251"/>
              <a:gd name="connsiteX33" fmla="*/ 54591 w 2415654"/>
              <a:gd name="connsiteY33" fmla="*/ 1897039 h 2586251"/>
              <a:gd name="connsiteX34" fmla="*/ 27295 w 2415654"/>
              <a:gd name="connsiteY34" fmla="*/ 1890215 h 2586251"/>
              <a:gd name="connsiteX35" fmla="*/ 143301 w 2415654"/>
              <a:gd name="connsiteY35" fmla="*/ 1712794 h 2586251"/>
              <a:gd name="connsiteX36" fmla="*/ 293427 w 2415654"/>
              <a:gd name="connsiteY36" fmla="*/ 1542197 h 2586251"/>
              <a:gd name="connsiteX37" fmla="*/ 286603 w 2415654"/>
              <a:gd name="connsiteY37" fmla="*/ 1357952 h 2586251"/>
              <a:gd name="connsiteX38" fmla="*/ 348018 w 2415654"/>
              <a:gd name="connsiteY38" fmla="*/ 1255594 h 2586251"/>
              <a:gd name="connsiteX39" fmla="*/ 348018 w 2415654"/>
              <a:gd name="connsiteY39" fmla="*/ 1105469 h 2586251"/>
              <a:gd name="connsiteX40" fmla="*/ 423080 w 2415654"/>
              <a:gd name="connsiteY40" fmla="*/ 1078173 h 2586251"/>
              <a:gd name="connsiteX41" fmla="*/ 532263 w 2415654"/>
              <a:gd name="connsiteY41" fmla="*/ 1064525 h 2586251"/>
              <a:gd name="connsiteX42" fmla="*/ 750627 w 2415654"/>
              <a:gd name="connsiteY42" fmla="*/ 1187355 h 2586251"/>
              <a:gd name="connsiteX43" fmla="*/ 866633 w 2415654"/>
              <a:gd name="connsiteY43" fmla="*/ 1255594 h 2586251"/>
              <a:gd name="connsiteX44" fmla="*/ 1023582 w 2415654"/>
              <a:gd name="connsiteY44" fmla="*/ 1310185 h 2586251"/>
              <a:gd name="connsiteX45" fmla="*/ 1139588 w 2415654"/>
              <a:gd name="connsiteY45" fmla="*/ 1337480 h 2586251"/>
              <a:gd name="connsiteX46" fmla="*/ 1241946 w 2415654"/>
              <a:gd name="connsiteY46" fmla="*/ 1385248 h 2586251"/>
              <a:gd name="connsiteX47" fmla="*/ 1351128 w 2415654"/>
              <a:gd name="connsiteY47" fmla="*/ 1385248 h 2586251"/>
              <a:gd name="connsiteX48" fmla="*/ 1412543 w 2415654"/>
              <a:gd name="connsiteY48" fmla="*/ 1276066 h 2586251"/>
              <a:gd name="connsiteX49" fmla="*/ 1514901 w 2415654"/>
              <a:gd name="connsiteY49" fmla="*/ 1050877 h 2586251"/>
              <a:gd name="connsiteX50" fmla="*/ 1542197 w 2415654"/>
              <a:gd name="connsiteY50" fmla="*/ 907576 h 2586251"/>
              <a:gd name="connsiteX51" fmla="*/ 1473958 w 2415654"/>
              <a:gd name="connsiteY51" fmla="*/ 825689 h 2586251"/>
              <a:gd name="connsiteX52" fmla="*/ 1439839 w 2415654"/>
              <a:gd name="connsiteY52" fmla="*/ 743803 h 2586251"/>
              <a:gd name="connsiteX53" fmla="*/ 1467134 w 2415654"/>
              <a:gd name="connsiteY53" fmla="*/ 675564 h 2586251"/>
              <a:gd name="connsiteX54" fmla="*/ 1378424 w 2415654"/>
              <a:gd name="connsiteY54" fmla="*/ 566382 h 2586251"/>
              <a:gd name="connsiteX55" fmla="*/ 1269242 w 2415654"/>
              <a:gd name="connsiteY55" fmla="*/ 484495 h 2586251"/>
              <a:gd name="connsiteX56" fmla="*/ 1194179 w 2415654"/>
              <a:gd name="connsiteY56" fmla="*/ 436728 h 2586251"/>
              <a:gd name="connsiteX57" fmla="*/ 1207827 w 2415654"/>
              <a:gd name="connsiteY57" fmla="*/ 354842 h 2586251"/>
              <a:gd name="connsiteX58" fmla="*/ 1269242 w 2415654"/>
              <a:gd name="connsiteY58" fmla="*/ 327546 h 2586251"/>
              <a:gd name="connsiteX59" fmla="*/ 1385248 w 2415654"/>
              <a:gd name="connsiteY59" fmla="*/ 334370 h 2586251"/>
              <a:gd name="connsiteX60" fmla="*/ 1467134 w 2415654"/>
              <a:gd name="connsiteY60" fmla="*/ 361666 h 2586251"/>
              <a:gd name="connsiteX61" fmla="*/ 1467134 w 2415654"/>
              <a:gd name="connsiteY61" fmla="*/ 361666 h 2586251"/>
              <a:gd name="connsiteX62" fmla="*/ 1678674 w 2415654"/>
              <a:gd name="connsiteY62" fmla="*/ 450376 h 2586251"/>
              <a:gd name="connsiteX63" fmla="*/ 1624083 w 2415654"/>
              <a:gd name="connsiteY63" fmla="*/ 293427 h 2586251"/>
              <a:gd name="connsiteX64" fmla="*/ 1617260 w 2415654"/>
              <a:gd name="connsiteY64" fmla="*/ 245660 h 2586251"/>
              <a:gd name="connsiteX65" fmla="*/ 1617260 w 2415654"/>
              <a:gd name="connsiteY65" fmla="*/ 245660 h 2586251"/>
              <a:gd name="connsiteX66" fmla="*/ 1719618 w 2415654"/>
              <a:gd name="connsiteY66" fmla="*/ 313898 h 2586251"/>
              <a:gd name="connsiteX67" fmla="*/ 1828800 w 2415654"/>
              <a:gd name="connsiteY67" fmla="*/ 348018 h 2586251"/>
              <a:gd name="connsiteX68" fmla="*/ 1999397 w 2415654"/>
              <a:gd name="connsiteY68" fmla="*/ 272955 h 2586251"/>
              <a:gd name="connsiteX69" fmla="*/ 2047164 w 2415654"/>
              <a:gd name="connsiteY69" fmla="*/ 218364 h 2586251"/>
              <a:gd name="connsiteX70" fmla="*/ 2094931 w 2415654"/>
              <a:gd name="connsiteY70" fmla="*/ 122830 h 2586251"/>
              <a:gd name="connsiteX71" fmla="*/ 2292824 w 2415654"/>
              <a:gd name="connsiteY71" fmla="*/ 61415 h 2586251"/>
              <a:gd name="connsiteX72" fmla="*/ 2415654 w 2415654"/>
              <a:gd name="connsiteY72" fmla="*/ 0 h 25862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</a:cxnLst>
            <a:rect l="l" t="t" r="r" b="b"/>
            <a:pathLst>
              <a:path w="2415654" h="2586251">
                <a:moveTo>
                  <a:pt x="2415654" y="1678674"/>
                </a:moveTo>
                <a:lnTo>
                  <a:pt x="2231409" y="1610436"/>
                </a:lnTo>
                <a:lnTo>
                  <a:pt x="2053988" y="1542197"/>
                </a:lnTo>
                <a:lnTo>
                  <a:pt x="1931158" y="1637731"/>
                </a:lnTo>
                <a:lnTo>
                  <a:pt x="1910686" y="1794680"/>
                </a:lnTo>
                <a:lnTo>
                  <a:pt x="1856095" y="1869743"/>
                </a:lnTo>
                <a:lnTo>
                  <a:pt x="1692322" y="1903863"/>
                </a:lnTo>
                <a:lnTo>
                  <a:pt x="1535373" y="1965277"/>
                </a:lnTo>
                <a:lnTo>
                  <a:pt x="1337480" y="2129051"/>
                </a:lnTo>
                <a:lnTo>
                  <a:pt x="1337480" y="2129051"/>
                </a:lnTo>
                <a:lnTo>
                  <a:pt x="1364776" y="2340591"/>
                </a:lnTo>
                <a:lnTo>
                  <a:pt x="1228298" y="2381534"/>
                </a:lnTo>
                <a:lnTo>
                  <a:pt x="1153236" y="2477069"/>
                </a:lnTo>
                <a:lnTo>
                  <a:pt x="1023582" y="2490716"/>
                </a:lnTo>
                <a:lnTo>
                  <a:pt x="975815" y="2586251"/>
                </a:lnTo>
                <a:lnTo>
                  <a:pt x="975815" y="2586251"/>
                </a:lnTo>
                <a:lnTo>
                  <a:pt x="859809" y="2579427"/>
                </a:lnTo>
                <a:lnTo>
                  <a:pt x="757451" y="2531660"/>
                </a:lnTo>
                <a:lnTo>
                  <a:pt x="614149" y="2497540"/>
                </a:lnTo>
                <a:lnTo>
                  <a:pt x="552734" y="2497540"/>
                </a:lnTo>
                <a:lnTo>
                  <a:pt x="491319" y="2538483"/>
                </a:lnTo>
                <a:lnTo>
                  <a:pt x="409433" y="2579427"/>
                </a:lnTo>
                <a:lnTo>
                  <a:pt x="409433" y="2579427"/>
                </a:lnTo>
                <a:lnTo>
                  <a:pt x="327546" y="2531660"/>
                </a:lnTo>
                <a:lnTo>
                  <a:pt x="334370" y="2436125"/>
                </a:lnTo>
                <a:lnTo>
                  <a:pt x="313898" y="2333767"/>
                </a:lnTo>
                <a:lnTo>
                  <a:pt x="170597" y="2265528"/>
                </a:lnTo>
                <a:lnTo>
                  <a:pt x="88710" y="2251880"/>
                </a:lnTo>
                <a:lnTo>
                  <a:pt x="0" y="2224585"/>
                </a:lnTo>
                <a:lnTo>
                  <a:pt x="88710" y="2094931"/>
                </a:lnTo>
                <a:lnTo>
                  <a:pt x="95534" y="1999397"/>
                </a:lnTo>
                <a:lnTo>
                  <a:pt x="95534" y="1999397"/>
                </a:lnTo>
                <a:lnTo>
                  <a:pt x="75063" y="1965277"/>
                </a:lnTo>
                <a:lnTo>
                  <a:pt x="54591" y="1897039"/>
                </a:lnTo>
                <a:lnTo>
                  <a:pt x="27295" y="1890215"/>
                </a:lnTo>
                <a:lnTo>
                  <a:pt x="143301" y="1712794"/>
                </a:lnTo>
                <a:lnTo>
                  <a:pt x="293427" y="1542197"/>
                </a:lnTo>
                <a:lnTo>
                  <a:pt x="286603" y="1357952"/>
                </a:lnTo>
                <a:lnTo>
                  <a:pt x="348018" y="1255594"/>
                </a:lnTo>
                <a:lnTo>
                  <a:pt x="348018" y="1105469"/>
                </a:lnTo>
                <a:lnTo>
                  <a:pt x="423080" y="1078173"/>
                </a:lnTo>
                <a:lnTo>
                  <a:pt x="532263" y="1064525"/>
                </a:lnTo>
                <a:lnTo>
                  <a:pt x="750627" y="1187355"/>
                </a:lnTo>
                <a:lnTo>
                  <a:pt x="866633" y="1255594"/>
                </a:lnTo>
                <a:lnTo>
                  <a:pt x="1023582" y="1310185"/>
                </a:lnTo>
                <a:lnTo>
                  <a:pt x="1139588" y="1337480"/>
                </a:lnTo>
                <a:lnTo>
                  <a:pt x="1241946" y="1385248"/>
                </a:lnTo>
                <a:lnTo>
                  <a:pt x="1351128" y="1385248"/>
                </a:lnTo>
                <a:lnTo>
                  <a:pt x="1412543" y="1276066"/>
                </a:lnTo>
                <a:lnTo>
                  <a:pt x="1514901" y="1050877"/>
                </a:lnTo>
                <a:lnTo>
                  <a:pt x="1542197" y="907576"/>
                </a:lnTo>
                <a:lnTo>
                  <a:pt x="1473958" y="825689"/>
                </a:lnTo>
                <a:lnTo>
                  <a:pt x="1439839" y="743803"/>
                </a:lnTo>
                <a:lnTo>
                  <a:pt x="1467134" y="675564"/>
                </a:lnTo>
                <a:lnTo>
                  <a:pt x="1378424" y="566382"/>
                </a:lnTo>
                <a:lnTo>
                  <a:pt x="1269242" y="484495"/>
                </a:lnTo>
                <a:lnTo>
                  <a:pt x="1194179" y="436728"/>
                </a:lnTo>
                <a:lnTo>
                  <a:pt x="1207827" y="354842"/>
                </a:lnTo>
                <a:lnTo>
                  <a:pt x="1269242" y="327546"/>
                </a:lnTo>
                <a:lnTo>
                  <a:pt x="1385248" y="334370"/>
                </a:lnTo>
                <a:lnTo>
                  <a:pt x="1467134" y="361666"/>
                </a:lnTo>
                <a:lnTo>
                  <a:pt x="1467134" y="361666"/>
                </a:lnTo>
                <a:lnTo>
                  <a:pt x="1678674" y="450376"/>
                </a:lnTo>
                <a:lnTo>
                  <a:pt x="1624083" y="293427"/>
                </a:lnTo>
                <a:lnTo>
                  <a:pt x="1617260" y="245660"/>
                </a:lnTo>
                <a:lnTo>
                  <a:pt x="1617260" y="245660"/>
                </a:lnTo>
                <a:lnTo>
                  <a:pt x="1719618" y="313898"/>
                </a:lnTo>
                <a:lnTo>
                  <a:pt x="1828800" y="348018"/>
                </a:lnTo>
                <a:lnTo>
                  <a:pt x="1999397" y="272955"/>
                </a:lnTo>
                <a:lnTo>
                  <a:pt x="2047164" y="218364"/>
                </a:lnTo>
                <a:lnTo>
                  <a:pt x="2094931" y="122830"/>
                </a:lnTo>
                <a:lnTo>
                  <a:pt x="2292824" y="61415"/>
                </a:lnTo>
                <a:lnTo>
                  <a:pt x="2415654" y="0"/>
                </a:lnTo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Freeform 8"/>
          <p:cNvSpPr/>
          <p:nvPr/>
        </p:nvSpPr>
        <p:spPr>
          <a:xfrm>
            <a:off x="1611517" y="878186"/>
            <a:ext cx="991354" cy="878186"/>
          </a:xfrm>
          <a:custGeom>
            <a:avLst/>
            <a:gdLst>
              <a:gd name="connsiteX0" fmla="*/ 851026 w 991354"/>
              <a:gd name="connsiteY0" fmla="*/ 864606 h 878186"/>
              <a:gd name="connsiteX1" fmla="*/ 751437 w 991354"/>
              <a:gd name="connsiteY1" fmla="*/ 878186 h 878186"/>
              <a:gd name="connsiteX2" fmla="*/ 624689 w 991354"/>
              <a:gd name="connsiteY2" fmla="*/ 841972 h 878186"/>
              <a:gd name="connsiteX3" fmla="*/ 547734 w 991354"/>
              <a:gd name="connsiteY3" fmla="*/ 841972 h 878186"/>
              <a:gd name="connsiteX4" fmla="*/ 488887 w 991354"/>
              <a:gd name="connsiteY4" fmla="*/ 823865 h 878186"/>
              <a:gd name="connsiteX5" fmla="*/ 398352 w 991354"/>
              <a:gd name="connsiteY5" fmla="*/ 796705 h 878186"/>
              <a:gd name="connsiteX6" fmla="*/ 289711 w 991354"/>
              <a:gd name="connsiteY6" fmla="*/ 769545 h 878186"/>
              <a:gd name="connsiteX7" fmla="*/ 230863 w 991354"/>
              <a:gd name="connsiteY7" fmla="*/ 828392 h 878186"/>
              <a:gd name="connsiteX8" fmla="*/ 131275 w 991354"/>
              <a:gd name="connsiteY8" fmla="*/ 805759 h 878186"/>
              <a:gd name="connsiteX9" fmla="*/ 0 w 991354"/>
              <a:gd name="connsiteY9" fmla="*/ 819339 h 878186"/>
              <a:gd name="connsiteX10" fmla="*/ 104115 w 991354"/>
              <a:gd name="connsiteY10" fmla="*/ 765018 h 878186"/>
              <a:gd name="connsiteX11" fmla="*/ 253497 w 991354"/>
              <a:gd name="connsiteY11" fmla="*/ 669957 h 878186"/>
              <a:gd name="connsiteX12" fmla="*/ 380245 w 991354"/>
              <a:gd name="connsiteY12" fmla="*/ 697117 h 878186"/>
              <a:gd name="connsiteX13" fmla="*/ 434566 w 991354"/>
              <a:gd name="connsiteY13" fmla="*/ 620163 h 878186"/>
              <a:gd name="connsiteX14" fmla="*/ 276131 w 991354"/>
              <a:gd name="connsiteY14" fmla="*/ 606582 h 878186"/>
              <a:gd name="connsiteX15" fmla="*/ 230863 w 991354"/>
              <a:gd name="connsiteY15" fmla="*/ 552262 h 878186"/>
              <a:gd name="connsiteX16" fmla="*/ 176542 w 991354"/>
              <a:gd name="connsiteY16" fmla="*/ 543208 h 878186"/>
              <a:gd name="connsiteX17" fmla="*/ 172016 w 991354"/>
              <a:gd name="connsiteY17" fmla="*/ 493414 h 878186"/>
              <a:gd name="connsiteX18" fmla="*/ 298764 w 991354"/>
              <a:gd name="connsiteY18" fmla="*/ 475307 h 878186"/>
              <a:gd name="connsiteX19" fmla="*/ 357612 w 991354"/>
              <a:gd name="connsiteY19" fmla="*/ 443620 h 878186"/>
              <a:gd name="connsiteX20" fmla="*/ 348558 w 991354"/>
              <a:gd name="connsiteY20" fmla="*/ 325925 h 878186"/>
              <a:gd name="connsiteX21" fmla="*/ 357612 w 991354"/>
              <a:gd name="connsiteY21" fmla="*/ 262551 h 878186"/>
              <a:gd name="connsiteX22" fmla="*/ 502467 w 991354"/>
              <a:gd name="connsiteY22" fmla="*/ 312345 h 878186"/>
              <a:gd name="connsiteX23" fmla="*/ 534154 w 991354"/>
              <a:gd name="connsiteY23" fmla="*/ 235390 h 878186"/>
              <a:gd name="connsiteX24" fmla="*/ 565841 w 991354"/>
              <a:gd name="connsiteY24" fmla="*/ 153909 h 878186"/>
              <a:gd name="connsiteX25" fmla="*/ 520574 w 991354"/>
              <a:gd name="connsiteY25" fmla="*/ 126749 h 878186"/>
              <a:gd name="connsiteX26" fmla="*/ 488887 w 991354"/>
              <a:gd name="connsiteY26" fmla="*/ 9054 h 878186"/>
              <a:gd name="connsiteX27" fmla="*/ 769544 w 991354"/>
              <a:gd name="connsiteY27" fmla="*/ 0 h 878186"/>
              <a:gd name="connsiteX28" fmla="*/ 778598 w 991354"/>
              <a:gd name="connsiteY28" fmla="*/ 140329 h 878186"/>
              <a:gd name="connsiteX29" fmla="*/ 841972 w 991354"/>
              <a:gd name="connsiteY29" fmla="*/ 217283 h 878186"/>
              <a:gd name="connsiteX30" fmla="*/ 851026 w 991354"/>
              <a:gd name="connsiteY30" fmla="*/ 267077 h 878186"/>
              <a:gd name="connsiteX31" fmla="*/ 828392 w 991354"/>
              <a:gd name="connsiteY31" fmla="*/ 334978 h 878186"/>
              <a:gd name="connsiteX32" fmla="*/ 869133 w 991354"/>
              <a:gd name="connsiteY32" fmla="*/ 434566 h 878186"/>
              <a:gd name="connsiteX33" fmla="*/ 814812 w 991354"/>
              <a:gd name="connsiteY33" fmla="*/ 479834 h 878186"/>
              <a:gd name="connsiteX34" fmla="*/ 828392 w 991354"/>
              <a:gd name="connsiteY34" fmla="*/ 525101 h 878186"/>
              <a:gd name="connsiteX35" fmla="*/ 896293 w 991354"/>
              <a:gd name="connsiteY35" fmla="*/ 493414 h 878186"/>
              <a:gd name="connsiteX36" fmla="*/ 964194 w 991354"/>
              <a:gd name="connsiteY36" fmla="*/ 547735 h 878186"/>
              <a:gd name="connsiteX37" fmla="*/ 991354 w 991354"/>
              <a:gd name="connsiteY37" fmla="*/ 602056 h 878186"/>
              <a:gd name="connsiteX38" fmla="*/ 923453 w 991354"/>
              <a:gd name="connsiteY38" fmla="*/ 669957 h 878186"/>
              <a:gd name="connsiteX39" fmla="*/ 869133 w 991354"/>
              <a:gd name="connsiteY39" fmla="*/ 710697 h 878186"/>
              <a:gd name="connsiteX40" fmla="*/ 823865 w 991354"/>
              <a:gd name="connsiteY40" fmla="*/ 742384 h 878186"/>
              <a:gd name="connsiteX41" fmla="*/ 841972 w 991354"/>
              <a:gd name="connsiteY41" fmla="*/ 805759 h 878186"/>
              <a:gd name="connsiteX42" fmla="*/ 896293 w 991354"/>
              <a:gd name="connsiteY42" fmla="*/ 810285 h 878186"/>
              <a:gd name="connsiteX43" fmla="*/ 851026 w 991354"/>
              <a:gd name="connsiteY43" fmla="*/ 864606 h 878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91354" h="878186">
                <a:moveTo>
                  <a:pt x="851026" y="864606"/>
                </a:moveTo>
                <a:lnTo>
                  <a:pt x="751437" y="878186"/>
                </a:lnTo>
                <a:lnTo>
                  <a:pt x="624689" y="841972"/>
                </a:lnTo>
                <a:lnTo>
                  <a:pt x="547734" y="841972"/>
                </a:lnTo>
                <a:lnTo>
                  <a:pt x="488887" y="823865"/>
                </a:lnTo>
                <a:lnTo>
                  <a:pt x="398352" y="796705"/>
                </a:lnTo>
                <a:lnTo>
                  <a:pt x="289711" y="769545"/>
                </a:lnTo>
                <a:lnTo>
                  <a:pt x="230863" y="828392"/>
                </a:lnTo>
                <a:lnTo>
                  <a:pt x="131275" y="805759"/>
                </a:lnTo>
                <a:lnTo>
                  <a:pt x="0" y="819339"/>
                </a:lnTo>
                <a:lnTo>
                  <a:pt x="104115" y="765018"/>
                </a:lnTo>
                <a:lnTo>
                  <a:pt x="253497" y="669957"/>
                </a:lnTo>
                <a:lnTo>
                  <a:pt x="380245" y="697117"/>
                </a:lnTo>
                <a:lnTo>
                  <a:pt x="434566" y="620163"/>
                </a:lnTo>
                <a:lnTo>
                  <a:pt x="276131" y="606582"/>
                </a:lnTo>
                <a:lnTo>
                  <a:pt x="230863" y="552262"/>
                </a:lnTo>
                <a:lnTo>
                  <a:pt x="176542" y="543208"/>
                </a:lnTo>
                <a:lnTo>
                  <a:pt x="172016" y="493414"/>
                </a:lnTo>
                <a:lnTo>
                  <a:pt x="298764" y="475307"/>
                </a:lnTo>
                <a:lnTo>
                  <a:pt x="357612" y="443620"/>
                </a:lnTo>
                <a:lnTo>
                  <a:pt x="348558" y="325925"/>
                </a:lnTo>
                <a:lnTo>
                  <a:pt x="357612" y="262551"/>
                </a:lnTo>
                <a:lnTo>
                  <a:pt x="502467" y="312345"/>
                </a:lnTo>
                <a:lnTo>
                  <a:pt x="534154" y="235390"/>
                </a:lnTo>
                <a:lnTo>
                  <a:pt x="565841" y="153909"/>
                </a:lnTo>
                <a:lnTo>
                  <a:pt x="520574" y="126749"/>
                </a:lnTo>
                <a:lnTo>
                  <a:pt x="488887" y="9054"/>
                </a:lnTo>
                <a:lnTo>
                  <a:pt x="769544" y="0"/>
                </a:lnTo>
                <a:lnTo>
                  <a:pt x="778598" y="140329"/>
                </a:lnTo>
                <a:lnTo>
                  <a:pt x="841972" y="217283"/>
                </a:lnTo>
                <a:lnTo>
                  <a:pt x="851026" y="267077"/>
                </a:lnTo>
                <a:lnTo>
                  <a:pt x="828392" y="334978"/>
                </a:lnTo>
                <a:lnTo>
                  <a:pt x="869133" y="434566"/>
                </a:lnTo>
                <a:lnTo>
                  <a:pt x="814812" y="479834"/>
                </a:lnTo>
                <a:lnTo>
                  <a:pt x="828392" y="525101"/>
                </a:lnTo>
                <a:lnTo>
                  <a:pt x="896293" y="493414"/>
                </a:lnTo>
                <a:lnTo>
                  <a:pt x="964194" y="547735"/>
                </a:lnTo>
                <a:lnTo>
                  <a:pt x="991354" y="602056"/>
                </a:lnTo>
                <a:lnTo>
                  <a:pt x="923453" y="669957"/>
                </a:lnTo>
                <a:lnTo>
                  <a:pt x="869133" y="710697"/>
                </a:lnTo>
                <a:lnTo>
                  <a:pt x="823865" y="742384"/>
                </a:lnTo>
                <a:lnTo>
                  <a:pt x="841972" y="805759"/>
                </a:lnTo>
                <a:lnTo>
                  <a:pt x="896293" y="810285"/>
                </a:lnTo>
                <a:lnTo>
                  <a:pt x="851026" y="864606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Freeform 11"/>
          <p:cNvSpPr/>
          <p:nvPr/>
        </p:nvSpPr>
        <p:spPr>
          <a:xfrm>
            <a:off x="514350" y="4279900"/>
            <a:ext cx="4006850" cy="1720850"/>
          </a:xfrm>
          <a:custGeom>
            <a:avLst/>
            <a:gdLst>
              <a:gd name="connsiteX0" fmla="*/ 0 w 4006850"/>
              <a:gd name="connsiteY0" fmla="*/ 247650 h 1720850"/>
              <a:gd name="connsiteX1" fmla="*/ 139700 w 4006850"/>
              <a:gd name="connsiteY1" fmla="*/ 158750 h 1720850"/>
              <a:gd name="connsiteX2" fmla="*/ 247650 w 4006850"/>
              <a:gd name="connsiteY2" fmla="*/ 0 h 1720850"/>
              <a:gd name="connsiteX3" fmla="*/ 311150 w 4006850"/>
              <a:gd name="connsiteY3" fmla="*/ 38100 h 1720850"/>
              <a:gd name="connsiteX4" fmla="*/ 387350 w 4006850"/>
              <a:gd name="connsiteY4" fmla="*/ 158750 h 1720850"/>
              <a:gd name="connsiteX5" fmla="*/ 558800 w 4006850"/>
              <a:gd name="connsiteY5" fmla="*/ 215900 h 1720850"/>
              <a:gd name="connsiteX6" fmla="*/ 641350 w 4006850"/>
              <a:gd name="connsiteY6" fmla="*/ 222250 h 1720850"/>
              <a:gd name="connsiteX7" fmla="*/ 723900 w 4006850"/>
              <a:gd name="connsiteY7" fmla="*/ 323850 h 1720850"/>
              <a:gd name="connsiteX8" fmla="*/ 984250 w 4006850"/>
              <a:gd name="connsiteY8" fmla="*/ 234950 h 1720850"/>
              <a:gd name="connsiteX9" fmla="*/ 1282700 w 4006850"/>
              <a:gd name="connsiteY9" fmla="*/ 177800 h 1720850"/>
              <a:gd name="connsiteX10" fmla="*/ 1511300 w 4006850"/>
              <a:gd name="connsiteY10" fmla="*/ 165100 h 1720850"/>
              <a:gd name="connsiteX11" fmla="*/ 1765300 w 4006850"/>
              <a:gd name="connsiteY11" fmla="*/ 190500 h 1720850"/>
              <a:gd name="connsiteX12" fmla="*/ 1917700 w 4006850"/>
              <a:gd name="connsiteY12" fmla="*/ 234950 h 1720850"/>
              <a:gd name="connsiteX13" fmla="*/ 2133600 w 4006850"/>
              <a:gd name="connsiteY13" fmla="*/ 234950 h 1720850"/>
              <a:gd name="connsiteX14" fmla="*/ 2298700 w 4006850"/>
              <a:gd name="connsiteY14" fmla="*/ 247650 h 1720850"/>
              <a:gd name="connsiteX15" fmla="*/ 2552700 w 4006850"/>
              <a:gd name="connsiteY15" fmla="*/ 266700 h 1720850"/>
              <a:gd name="connsiteX16" fmla="*/ 2641600 w 4006850"/>
              <a:gd name="connsiteY16" fmla="*/ 241300 h 1720850"/>
              <a:gd name="connsiteX17" fmla="*/ 2698750 w 4006850"/>
              <a:gd name="connsiteY17" fmla="*/ 323850 h 1720850"/>
              <a:gd name="connsiteX18" fmla="*/ 2832100 w 4006850"/>
              <a:gd name="connsiteY18" fmla="*/ 311150 h 1720850"/>
              <a:gd name="connsiteX19" fmla="*/ 2698750 w 4006850"/>
              <a:gd name="connsiteY19" fmla="*/ 425450 h 1720850"/>
              <a:gd name="connsiteX20" fmla="*/ 2736850 w 4006850"/>
              <a:gd name="connsiteY20" fmla="*/ 577850 h 1720850"/>
              <a:gd name="connsiteX21" fmla="*/ 2774950 w 4006850"/>
              <a:gd name="connsiteY21" fmla="*/ 654050 h 1720850"/>
              <a:gd name="connsiteX22" fmla="*/ 2609850 w 4006850"/>
              <a:gd name="connsiteY22" fmla="*/ 800100 h 1720850"/>
              <a:gd name="connsiteX23" fmla="*/ 2609850 w 4006850"/>
              <a:gd name="connsiteY23" fmla="*/ 882650 h 1720850"/>
              <a:gd name="connsiteX24" fmla="*/ 2717800 w 4006850"/>
              <a:gd name="connsiteY24" fmla="*/ 946150 h 1720850"/>
              <a:gd name="connsiteX25" fmla="*/ 2863850 w 4006850"/>
              <a:gd name="connsiteY25" fmla="*/ 1073150 h 1720850"/>
              <a:gd name="connsiteX26" fmla="*/ 3105150 w 4006850"/>
              <a:gd name="connsiteY26" fmla="*/ 1136650 h 1720850"/>
              <a:gd name="connsiteX27" fmla="*/ 3289300 w 4006850"/>
              <a:gd name="connsiteY27" fmla="*/ 1181100 h 1720850"/>
              <a:gd name="connsiteX28" fmla="*/ 3384550 w 4006850"/>
              <a:gd name="connsiteY28" fmla="*/ 1231900 h 1720850"/>
              <a:gd name="connsiteX29" fmla="*/ 3454400 w 4006850"/>
              <a:gd name="connsiteY29" fmla="*/ 1390650 h 1720850"/>
              <a:gd name="connsiteX30" fmla="*/ 3683000 w 4006850"/>
              <a:gd name="connsiteY30" fmla="*/ 1498600 h 1720850"/>
              <a:gd name="connsiteX31" fmla="*/ 3898900 w 4006850"/>
              <a:gd name="connsiteY31" fmla="*/ 1593850 h 1720850"/>
              <a:gd name="connsiteX32" fmla="*/ 4006850 w 4006850"/>
              <a:gd name="connsiteY32" fmla="*/ 1638300 h 1720850"/>
              <a:gd name="connsiteX33" fmla="*/ 4000500 w 4006850"/>
              <a:gd name="connsiteY33" fmla="*/ 1720850 h 1720850"/>
              <a:gd name="connsiteX34" fmla="*/ 3708400 w 4006850"/>
              <a:gd name="connsiteY34" fmla="*/ 1619250 h 1720850"/>
              <a:gd name="connsiteX35" fmla="*/ 3409950 w 4006850"/>
              <a:gd name="connsiteY35" fmla="*/ 1524000 h 1720850"/>
              <a:gd name="connsiteX36" fmla="*/ 3213100 w 4006850"/>
              <a:gd name="connsiteY36" fmla="*/ 1276350 h 1720850"/>
              <a:gd name="connsiteX37" fmla="*/ 2584450 w 4006850"/>
              <a:gd name="connsiteY37" fmla="*/ 1035050 h 1720850"/>
              <a:gd name="connsiteX38" fmla="*/ 2324100 w 4006850"/>
              <a:gd name="connsiteY38" fmla="*/ 920750 h 1720850"/>
              <a:gd name="connsiteX39" fmla="*/ 2165350 w 4006850"/>
              <a:gd name="connsiteY39" fmla="*/ 762000 h 1720850"/>
              <a:gd name="connsiteX40" fmla="*/ 1905000 w 4006850"/>
              <a:gd name="connsiteY40" fmla="*/ 565150 h 1720850"/>
              <a:gd name="connsiteX41" fmla="*/ 1644650 w 4006850"/>
              <a:gd name="connsiteY41" fmla="*/ 438150 h 1720850"/>
              <a:gd name="connsiteX42" fmla="*/ 1390650 w 4006850"/>
              <a:gd name="connsiteY42" fmla="*/ 361950 h 1720850"/>
              <a:gd name="connsiteX43" fmla="*/ 952500 w 4006850"/>
              <a:gd name="connsiteY43" fmla="*/ 425450 h 1720850"/>
              <a:gd name="connsiteX44" fmla="*/ 508000 w 4006850"/>
              <a:gd name="connsiteY44" fmla="*/ 438150 h 1720850"/>
              <a:gd name="connsiteX45" fmla="*/ 107950 w 4006850"/>
              <a:gd name="connsiteY45" fmla="*/ 393700 h 1720850"/>
              <a:gd name="connsiteX46" fmla="*/ 50800 w 4006850"/>
              <a:gd name="connsiteY46" fmla="*/ 336550 h 1720850"/>
              <a:gd name="connsiteX47" fmla="*/ 0 w 4006850"/>
              <a:gd name="connsiteY47" fmla="*/ 247650 h 1720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</a:cxnLst>
            <a:rect l="l" t="t" r="r" b="b"/>
            <a:pathLst>
              <a:path w="4006850" h="1720850">
                <a:moveTo>
                  <a:pt x="0" y="247650"/>
                </a:moveTo>
                <a:lnTo>
                  <a:pt x="139700" y="158750"/>
                </a:lnTo>
                <a:lnTo>
                  <a:pt x="247650" y="0"/>
                </a:lnTo>
                <a:lnTo>
                  <a:pt x="311150" y="38100"/>
                </a:lnTo>
                <a:lnTo>
                  <a:pt x="387350" y="158750"/>
                </a:lnTo>
                <a:lnTo>
                  <a:pt x="558800" y="215900"/>
                </a:lnTo>
                <a:lnTo>
                  <a:pt x="641350" y="222250"/>
                </a:lnTo>
                <a:lnTo>
                  <a:pt x="723900" y="323850"/>
                </a:lnTo>
                <a:lnTo>
                  <a:pt x="984250" y="234950"/>
                </a:lnTo>
                <a:lnTo>
                  <a:pt x="1282700" y="177800"/>
                </a:lnTo>
                <a:lnTo>
                  <a:pt x="1511300" y="165100"/>
                </a:lnTo>
                <a:lnTo>
                  <a:pt x="1765300" y="190500"/>
                </a:lnTo>
                <a:lnTo>
                  <a:pt x="1917700" y="234950"/>
                </a:lnTo>
                <a:lnTo>
                  <a:pt x="2133600" y="234950"/>
                </a:lnTo>
                <a:lnTo>
                  <a:pt x="2298700" y="247650"/>
                </a:lnTo>
                <a:lnTo>
                  <a:pt x="2552700" y="266700"/>
                </a:lnTo>
                <a:lnTo>
                  <a:pt x="2641600" y="241300"/>
                </a:lnTo>
                <a:lnTo>
                  <a:pt x="2698750" y="323850"/>
                </a:lnTo>
                <a:lnTo>
                  <a:pt x="2832100" y="311150"/>
                </a:lnTo>
                <a:lnTo>
                  <a:pt x="2698750" y="425450"/>
                </a:lnTo>
                <a:lnTo>
                  <a:pt x="2736850" y="577850"/>
                </a:lnTo>
                <a:lnTo>
                  <a:pt x="2774950" y="654050"/>
                </a:lnTo>
                <a:lnTo>
                  <a:pt x="2609850" y="800100"/>
                </a:lnTo>
                <a:lnTo>
                  <a:pt x="2609850" y="882650"/>
                </a:lnTo>
                <a:lnTo>
                  <a:pt x="2717800" y="946150"/>
                </a:lnTo>
                <a:lnTo>
                  <a:pt x="2863850" y="1073150"/>
                </a:lnTo>
                <a:lnTo>
                  <a:pt x="3105150" y="1136650"/>
                </a:lnTo>
                <a:lnTo>
                  <a:pt x="3289300" y="1181100"/>
                </a:lnTo>
                <a:lnTo>
                  <a:pt x="3384550" y="1231900"/>
                </a:lnTo>
                <a:lnTo>
                  <a:pt x="3454400" y="1390650"/>
                </a:lnTo>
                <a:lnTo>
                  <a:pt x="3683000" y="1498600"/>
                </a:lnTo>
                <a:lnTo>
                  <a:pt x="3898900" y="1593850"/>
                </a:lnTo>
                <a:lnTo>
                  <a:pt x="4006850" y="1638300"/>
                </a:lnTo>
                <a:lnTo>
                  <a:pt x="4000500" y="1720850"/>
                </a:lnTo>
                <a:lnTo>
                  <a:pt x="3708400" y="1619250"/>
                </a:lnTo>
                <a:lnTo>
                  <a:pt x="3409950" y="1524000"/>
                </a:lnTo>
                <a:lnTo>
                  <a:pt x="3213100" y="1276350"/>
                </a:lnTo>
                <a:lnTo>
                  <a:pt x="2584450" y="1035050"/>
                </a:lnTo>
                <a:lnTo>
                  <a:pt x="2324100" y="920750"/>
                </a:lnTo>
                <a:lnTo>
                  <a:pt x="2165350" y="762000"/>
                </a:lnTo>
                <a:lnTo>
                  <a:pt x="1905000" y="565150"/>
                </a:lnTo>
                <a:lnTo>
                  <a:pt x="1644650" y="438150"/>
                </a:lnTo>
                <a:lnTo>
                  <a:pt x="1390650" y="361950"/>
                </a:lnTo>
                <a:lnTo>
                  <a:pt x="952500" y="425450"/>
                </a:lnTo>
                <a:lnTo>
                  <a:pt x="508000" y="438150"/>
                </a:lnTo>
                <a:lnTo>
                  <a:pt x="107950" y="393700"/>
                </a:lnTo>
                <a:lnTo>
                  <a:pt x="50800" y="336550"/>
                </a:lnTo>
                <a:lnTo>
                  <a:pt x="0" y="24765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Freeform 14"/>
          <p:cNvSpPr/>
          <p:nvPr/>
        </p:nvSpPr>
        <p:spPr>
          <a:xfrm>
            <a:off x="2961564" y="3452884"/>
            <a:ext cx="272955" cy="750626"/>
          </a:xfrm>
          <a:custGeom>
            <a:avLst/>
            <a:gdLst>
              <a:gd name="connsiteX0" fmla="*/ 88711 w 272955"/>
              <a:gd name="connsiteY0" fmla="*/ 191068 h 750626"/>
              <a:gd name="connsiteX1" fmla="*/ 136478 w 272955"/>
              <a:gd name="connsiteY1" fmla="*/ 122829 h 750626"/>
              <a:gd name="connsiteX2" fmla="*/ 184245 w 272955"/>
              <a:gd name="connsiteY2" fmla="*/ 47767 h 750626"/>
              <a:gd name="connsiteX3" fmla="*/ 259308 w 272955"/>
              <a:gd name="connsiteY3" fmla="*/ 0 h 750626"/>
              <a:gd name="connsiteX4" fmla="*/ 272955 w 272955"/>
              <a:gd name="connsiteY4" fmla="*/ 88710 h 750626"/>
              <a:gd name="connsiteX5" fmla="*/ 232012 w 272955"/>
              <a:gd name="connsiteY5" fmla="*/ 197892 h 750626"/>
              <a:gd name="connsiteX6" fmla="*/ 184245 w 272955"/>
              <a:gd name="connsiteY6" fmla="*/ 286603 h 750626"/>
              <a:gd name="connsiteX7" fmla="*/ 184245 w 272955"/>
              <a:gd name="connsiteY7" fmla="*/ 348017 h 750626"/>
              <a:gd name="connsiteX8" fmla="*/ 252484 w 272955"/>
              <a:gd name="connsiteY8" fmla="*/ 375313 h 750626"/>
              <a:gd name="connsiteX9" fmla="*/ 232012 w 272955"/>
              <a:gd name="connsiteY9" fmla="*/ 498143 h 750626"/>
              <a:gd name="connsiteX10" fmla="*/ 191069 w 272955"/>
              <a:gd name="connsiteY10" fmla="*/ 648268 h 750626"/>
              <a:gd name="connsiteX11" fmla="*/ 163773 w 272955"/>
              <a:gd name="connsiteY11" fmla="*/ 702859 h 750626"/>
              <a:gd name="connsiteX12" fmla="*/ 102358 w 272955"/>
              <a:gd name="connsiteY12" fmla="*/ 702859 h 750626"/>
              <a:gd name="connsiteX13" fmla="*/ 61415 w 272955"/>
              <a:gd name="connsiteY13" fmla="*/ 750626 h 750626"/>
              <a:gd name="connsiteX14" fmla="*/ 0 w 272955"/>
              <a:gd name="connsiteY14" fmla="*/ 716507 h 750626"/>
              <a:gd name="connsiteX15" fmla="*/ 54591 w 272955"/>
              <a:gd name="connsiteY15" fmla="*/ 525438 h 750626"/>
              <a:gd name="connsiteX16" fmla="*/ 27296 w 272955"/>
              <a:gd name="connsiteY16" fmla="*/ 395785 h 750626"/>
              <a:gd name="connsiteX17" fmla="*/ 34120 w 272955"/>
              <a:gd name="connsiteY17" fmla="*/ 348017 h 750626"/>
              <a:gd name="connsiteX18" fmla="*/ 143302 w 272955"/>
              <a:gd name="connsiteY18" fmla="*/ 409432 h 750626"/>
              <a:gd name="connsiteX19" fmla="*/ 191069 w 272955"/>
              <a:gd name="connsiteY19" fmla="*/ 191068 h 750626"/>
              <a:gd name="connsiteX20" fmla="*/ 88711 w 272955"/>
              <a:gd name="connsiteY20" fmla="*/ 191068 h 7506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72955" h="750626">
                <a:moveTo>
                  <a:pt x="88711" y="191068"/>
                </a:moveTo>
                <a:lnTo>
                  <a:pt x="136478" y="122829"/>
                </a:lnTo>
                <a:lnTo>
                  <a:pt x="184245" y="47767"/>
                </a:lnTo>
                <a:lnTo>
                  <a:pt x="259308" y="0"/>
                </a:lnTo>
                <a:lnTo>
                  <a:pt x="272955" y="88710"/>
                </a:lnTo>
                <a:lnTo>
                  <a:pt x="232012" y="197892"/>
                </a:lnTo>
                <a:lnTo>
                  <a:pt x="184245" y="286603"/>
                </a:lnTo>
                <a:lnTo>
                  <a:pt x="184245" y="348017"/>
                </a:lnTo>
                <a:lnTo>
                  <a:pt x="252484" y="375313"/>
                </a:lnTo>
                <a:lnTo>
                  <a:pt x="232012" y="498143"/>
                </a:lnTo>
                <a:lnTo>
                  <a:pt x="191069" y="648268"/>
                </a:lnTo>
                <a:lnTo>
                  <a:pt x="163773" y="702859"/>
                </a:lnTo>
                <a:lnTo>
                  <a:pt x="102358" y="702859"/>
                </a:lnTo>
                <a:lnTo>
                  <a:pt x="61415" y="750626"/>
                </a:lnTo>
                <a:lnTo>
                  <a:pt x="0" y="716507"/>
                </a:lnTo>
                <a:lnTo>
                  <a:pt x="54591" y="525438"/>
                </a:lnTo>
                <a:lnTo>
                  <a:pt x="27296" y="395785"/>
                </a:lnTo>
                <a:lnTo>
                  <a:pt x="34120" y="348017"/>
                </a:lnTo>
                <a:lnTo>
                  <a:pt x="143302" y="409432"/>
                </a:lnTo>
                <a:lnTo>
                  <a:pt x="191069" y="191068"/>
                </a:lnTo>
                <a:lnTo>
                  <a:pt x="88711" y="191068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5"/>
          <p:cNvSpPr txBox="1"/>
          <p:nvPr/>
        </p:nvSpPr>
        <p:spPr>
          <a:xfrm>
            <a:off x="3275856" y="342900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b="1" dirty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Rom</a:t>
            </a:r>
            <a:endParaRPr lang="en-GB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TextBox 4"/>
          <p:cNvSpPr txBox="1"/>
          <p:nvPr/>
        </p:nvSpPr>
        <p:spPr>
          <a:xfrm>
            <a:off x="683568" y="4509120"/>
            <a:ext cx="8136904" cy="1754326"/>
          </a:xfrm>
          <a:prstGeom prst="rect">
            <a:avLst/>
          </a:prstGeom>
          <a:solidFill>
            <a:schemeClr val="accent5">
              <a:alpha val="59000"/>
            </a:schemeClr>
          </a:solidFill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en-GB" dirty="0"/>
              <a:t>Among the </a:t>
            </a:r>
            <a:r>
              <a:rPr lang="en-GB" dirty="0" err="1"/>
              <a:t>Naharvali</a:t>
            </a:r>
            <a:r>
              <a:rPr lang="en-GB" dirty="0"/>
              <a:t> is shown a </a:t>
            </a:r>
            <a:r>
              <a:rPr lang="en-GB" dirty="0">
                <a:solidFill>
                  <a:srgbClr val="FFC000"/>
                </a:solidFill>
              </a:rPr>
              <a:t>grove</a:t>
            </a:r>
            <a:r>
              <a:rPr lang="en-GB" dirty="0"/>
              <a:t>, the seat of a prehistoric </a:t>
            </a:r>
            <a:r>
              <a:rPr lang="en-GB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ritual</a:t>
            </a:r>
            <a:r>
              <a:rPr lang="en-GB" dirty="0"/>
              <a:t>. A priest presides in female dress, but the gods commemorated there are, </a:t>
            </a:r>
            <a:r>
              <a:rPr lang="en-GB" dirty="0">
                <a:solidFill>
                  <a:srgbClr val="FFFF00"/>
                </a:solidFill>
              </a:rPr>
              <a:t>according to </a:t>
            </a:r>
            <a:r>
              <a:rPr lang="en-GB" i="1" dirty="0" err="1">
                <a:solidFill>
                  <a:srgbClr val="FFFF00"/>
                </a:solidFill>
              </a:rPr>
              <a:t>interpretatio</a:t>
            </a:r>
            <a:r>
              <a:rPr lang="en-GB" i="1" dirty="0">
                <a:solidFill>
                  <a:srgbClr val="FFFF00"/>
                </a:solidFill>
              </a:rPr>
              <a:t> </a:t>
            </a:r>
            <a:r>
              <a:rPr lang="en-GB" i="1" dirty="0" err="1">
                <a:solidFill>
                  <a:srgbClr val="FFFF00"/>
                </a:solidFill>
              </a:rPr>
              <a:t>Romana</a:t>
            </a:r>
            <a:r>
              <a:rPr lang="en-GB" i="1" dirty="0"/>
              <a:t>, </a:t>
            </a:r>
            <a:r>
              <a:rPr lang="en-GB" dirty="0"/>
              <a:t>Castor and </a:t>
            </a:r>
            <a:r>
              <a:rPr lang="en-GB" dirty="0" err="1"/>
              <a:t>Pollux</a:t>
            </a:r>
            <a:r>
              <a:rPr lang="en-GB" dirty="0"/>
              <a:t>. That, at least, is the power manifested by the godhead, whose name is </a:t>
            </a:r>
            <a:r>
              <a:rPr lang="en-GB" dirty="0" err="1"/>
              <a:t>Alcis</a:t>
            </a:r>
            <a:r>
              <a:rPr lang="en-GB" dirty="0"/>
              <a:t>. There are no images, no trace of any foreign superstition, but nevertheless, they worship these gods as brothers and young men.</a:t>
            </a:r>
          </a:p>
        </p:txBody>
      </p:sp>
      <p:sp>
        <p:nvSpPr>
          <p:cNvPr id="8" name="TextBox 4"/>
          <p:cNvSpPr txBox="1"/>
          <p:nvPr/>
        </p:nvSpPr>
        <p:spPr>
          <a:xfrm>
            <a:off x="3234519" y="2046"/>
            <a:ext cx="3456384" cy="1200329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endParaRPr lang="de-DE" dirty="0"/>
          </a:p>
          <a:p>
            <a:endParaRPr lang="de-DE" dirty="0"/>
          </a:p>
          <a:p>
            <a:pPr algn="ctr"/>
            <a:r>
              <a:rPr lang="de-DE" dirty="0">
                <a:solidFill>
                  <a:srgbClr val="FFFF00"/>
                </a:solidFill>
              </a:rPr>
              <a:t>INTERPRETATIO ROMANA  </a:t>
            </a:r>
            <a:br>
              <a:rPr lang="de-DE" dirty="0">
                <a:solidFill>
                  <a:srgbClr val="FFFF00"/>
                </a:solidFill>
              </a:rPr>
            </a:br>
            <a:r>
              <a:rPr lang="de-DE" dirty="0">
                <a:solidFill>
                  <a:srgbClr val="FFFF00"/>
                </a:solidFill>
              </a:rPr>
              <a:t>INTERPRETATIO  INDIGENA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0" name="Freeform 8"/>
          <p:cNvSpPr/>
          <p:nvPr/>
        </p:nvSpPr>
        <p:spPr>
          <a:xfrm>
            <a:off x="1611517" y="878186"/>
            <a:ext cx="991354" cy="878186"/>
          </a:xfrm>
          <a:custGeom>
            <a:avLst/>
            <a:gdLst>
              <a:gd name="connsiteX0" fmla="*/ 851026 w 991354"/>
              <a:gd name="connsiteY0" fmla="*/ 864606 h 878186"/>
              <a:gd name="connsiteX1" fmla="*/ 751437 w 991354"/>
              <a:gd name="connsiteY1" fmla="*/ 878186 h 878186"/>
              <a:gd name="connsiteX2" fmla="*/ 624689 w 991354"/>
              <a:gd name="connsiteY2" fmla="*/ 841972 h 878186"/>
              <a:gd name="connsiteX3" fmla="*/ 547734 w 991354"/>
              <a:gd name="connsiteY3" fmla="*/ 841972 h 878186"/>
              <a:gd name="connsiteX4" fmla="*/ 488887 w 991354"/>
              <a:gd name="connsiteY4" fmla="*/ 823865 h 878186"/>
              <a:gd name="connsiteX5" fmla="*/ 398352 w 991354"/>
              <a:gd name="connsiteY5" fmla="*/ 796705 h 878186"/>
              <a:gd name="connsiteX6" fmla="*/ 289711 w 991354"/>
              <a:gd name="connsiteY6" fmla="*/ 769545 h 878186"/>
              <a:gd name="connsiteX7" fmla="*/ 230863 w 991354"/>
              <a:gd name="connsiteY7" fmla="*/ 828392 h 878186"/>
              <a:gd name="connsiteX8" fmla="*/ 131275 w 991354"/>
              <a:gd name="connsiteY8" fmla="*/ 805759 h 878186"/>
              <a:gd name="connsiteX9" fmla="*/ 0 w 991354"/>
              <a:gd name="connsiteY9" fmla="*/ 819339 h 878186"/>
              <a:gd name="connsiteX10" fmla="*/ 104115 w 991354"/>
              <a:gd name="connsiteY10" fmla="*/ 765018 h 878186"/>
              <a:gd name="connsiteX11" fmla="*/ 253497 w 991354"/>
              <a:gd name="connsiteY11" fmla="*/ 669957 h 878186"/>
              <a:gd name="connsiteX12" fmla="*/ 380245 w 991354"/>
              <a:gd name="connsiteY12" fmla="*/ 697117 h 878186"/>
              <a:gd name="connsiteX13" fmla="*/ 434566 w 991354"/>
              <a:gd name="connsiteY13" fmla="*/ 620163 h 878186"/>
              <a:gd name="connsiteX14" fmla="*/ 276131 w 991354"/>
              <a:gd name="connsiteY14" fmla="*/ 606582 h 878186"/>
              <a:gd name="connsiteX15" fmla="*/ 230863 w 991354"/>
              <a:gd name="connsiteY15" fmla="*/ 552262 h 878186"/>
              <a:gd name="connsiteX16" fmla="*/ 176542 w 991354"/>
              <a:gd name="connsiteY16" fmla="*/ 543208 h 878186"/>
              <a:gd name="connsiteX17" fmla="*/ 172016 w 991354"/>
              <a:gd name="connsiteY17" fmla="*/ 493414 h 878186"/>
              <a:gd name="connsiteX18" fmla="*/ 298764 w 991354"/>
              <a:gd name="connsiteY18" fmla="*/ 475307 h 878186"/>
              <a:gd name="connsiteX19" fmla="*/ 357612 w 991354"/>
              <a:gd name="connsiteY19" fmla="*/ 443620 h 878186"/>
              <a:gd name="connsiteX20" fmla="*/ 348558 w 991354"/>
              <a:gd name="connsiteY20" fmla="*/ 325925 h 878186"/>
              <a:gd name="connsiteX21" fmla="*/ 357612 w 991354"/>
              <a:gd name="connsiteY21" fmla="*/ 262551 h 878186"/>
              <a:gd name="connsiteX22" fmla="*/ 502467 w 991354"/>
              <a:gd name="connsiteY22" fmla="*/ 312345 h 878186"/>
              <a:gd name="connsiteX23" fmla="*/ 534154 w 991354"/>
              <a:gd name="connsiteY23" fmla="*/ 235390 h 878186"/>
              <a:gd name="connsiteX24" fmla="*/ 565841 w 991354"/>
              <a:gd name="connsiteY24" fmla="*/ 153909 h 878186"/>
              <a:gd name="connsiteX25" fmla="*/ 520574 w 991354"/>
              <a:gd name="connsiteY25" fmla="*/ 126749 h 878186"/>
              <a:gd name="connsiteX26" fmla="*/ 488887 w 991354"/>
              <a:gd name="connsiteY26" fmla="*/ 9054 h 878186"/>
              <a:gd name="connsiteX27" fmla="*/ 769544 w 991354"/>
              <a:gd name="connsiteY27" fmla="*/ 0 h 878186"/>
              <a:gd name="connsiteX28" fmla="*/ 778598 w 991354"/>
              <a:gd name="connsiteY28" fmla="*/ 140329 h 878186"/>
              <a:gd name="connsiteX29" fmla="*/ 841972 w 991354"/>
              <a:gd name="connsiteY29" fmla="*/ 217283 h 878186"/>
              <a:gd name="connsiteX30" fmla="*/ 851026 w 991354"/>
              <a:gd name="connsiteY30" fmla="*/ 267077 h 878186"/>
              <a:gd name="connsiteX31" fmla="*/ 828392 w 991354"/>
              <a:gd name="connsiteY31" fmla="*/ 334978 h 878186"/>
              <a:gd name="connsiteX32" fmla="*/ 869133 w 991354"/>
              <a:gd name="connsiteY32" fmla="*/ 434566 h 878186"/>
              <a:gd name="connsiteX33" fmla="*/ 814812 w 991354"/>
              <a:gd name="connsiteY33" fmla="*/ 479834 h 878186"/>
              <a:gd name="connsiteX34" fmla="*/ 828392 w 991354"/>
              <a:gd name="connsiteY34" fmla="*/ 525101 h 878186"/>
              <a:gd name="connsiteX35" fmla="*/ 896293 w 991354"/>
              <a:gd name="connsiteY35" fmla="*/ 493414 h 878186"/>
              <a:gd name="connsiteX36" fmla="*/ 964194 w 991354"/>
              <a:gd name="connsiteY36" fmla="*/ 547735 h 878186"/>
              <a:gd name="connsiteX37" fmla="*/ 991354 w 991354"/>
              <a:gd name="connsiteY37" fmla="*/ 602056 h 878186"/>
              <a:gd name="connsiteX38" fmla="*/ 923453 w 991354"/>
              <a:gd name="connsiteY38" fmla="*/ 669957 h 878186"/>
              <a:gd name="connsiteX39" fmla="*/ 869133 w 991354"/>
              <a:gd name="connsiteY39" fmla="*/ 710697 h 878186"/>
              <a:gd name="connsiteX40" fmla="*/ 823865 w 991354"/>
              <a:gd name="connsiteY40" fmla="*/ 742384 h 878186"/>
              <a:gd name="connsiteX41" fmla="*/ 841972 w 991354"/>
              <a:gd name="connsiteY41" fmla="*/ 805759 h 878186"/>
              <a:gd name="connsiteX42" fmla="*/ 896293 w 991354"/>
              <a:gd name="connsiteY42" fmla="*/ 810285 h 878186"/>
              <a:gd name="connsiteX43" fmla="*/ 851026 w 991354"/>
              <a:gd name="connsiteY43" fmla="*/ 864606 h 8781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991354" h="878186">
                <a:moveTo>
                  <a:pt x="851026" y="864606"/>
                </a:moveTo>
                <a:lnTo>
                  <a:pt x="751437" y="878186"/>
                </a:lnTo>
                <a:lnTo>
                  <a:pt x="624689" y="841972"/>
                </a:lnTo>
                <a:lnTo>
                  <a:pt x="547734" y="841972"/>
                </a:lnTo>
                <a:lnTo>
                  <a:pt x="488887" y="823865"/>
                </a:lnTo>
                <a:lnTo>
                  <a:pt x="398352" y="796705"/>
                </a:lnTo>
                <a:lnTo>
                  <a:pt x="289711" y="769545"/>
                </a:lnTo>
                <a:lnTo>
                  <a:pt x="230863" y="828392"/>
                </a:lnTo>
                <a:lnTo>
                  <a:pt x="131275" y="805759"/>
                </a:lnTo>
                <a:lnTo>
                  <a:pt x="0" y="819339"/>
                </a:lnTo>
                <a:lnTo>
                  <a:pt x="104115" y="765018"/>
                </a:lnTo>
                <a:lnTo>
                  <a:pt x="253497" y="669957"/>
                </a:lnTo>
                <a:lnTo>
                  <a:pt x="380245" y="697117"/>
                </a:lnTo>
                <a:lnTo>
                  <a:pt x="434566" y="620163"/>
                </a:lnTo>
                <a:lnTo>
                  <a:pt x="276131" y="606582"/>
                </a:lnTo>
                <a:lnTo>
                  <a:pt x="230863" y="552262"/>
                </a:lnTo>
                <a:lnTo>
                  <a:pt x="176542" y="543208"/>
                </a:lnTo>
                <a:lnTo>
                  <a:pt x="172016" y="493414"/>
                </a:lnTo>
                <a:lnTo>
                  <a:pt x="298764" y="475307"/>
                </a:lnTo>
                <a:lnTo>
                  <a:pt x="357612" y="443620"/>
                </a:lnTo>
                <a:lnTo>
                  <a:pt x="348558" y="325925"/>
                </a:lnTo>
                <a:lnTo>
                  <a:pt x="357612" y="262551"/>
                </a:lnTo>
                <a:lnTo>
                  <a:pt x="502467" y="312345"/>
                </a:lnTo>
                <a:lnTo>
                  <a:pt x="534154" y="235390"/>
                </a:lnTo>
                <a:lnTo>
                  <a:pt x="565841" y="153909"/>
                </a:lnTo>
                <a:lnTo>
                  <a:pt x="520574" y="126749"/>
                </a:lnTo>
                <a:lnTo>
                  <a:pt x="488887" y="9054"/>
                </a:lnTo>
                <a:lnTo>
                  <a:pt x="769544" y="0"/>
                </a:lnTo>
                <a:lnTo>
                  <a:pt x="778598" y="140329"/>
                </a:lnTo>
                <a:lnTo>
                  <a:pt x="841972" y="217283"/>
                </a:lnTo>
                <a:lnTo>
                  <a:pt x="851026" y="267077"/>
                </a:lnTo>
                <a:lnTo>
                  <a:pt x="828392" y="334978"/>
                </a:lnTo>
                <a:lnTo>
                  <a:pt x="869133" y="434566"/>
                </a:lnTo>
                <a:lnTo>
                  <a:pt x="814812" y="479834"/>
                </a:lnTo>
                <a:lnTo>
                  <a:pt x="828392" y="525101"/>
                </a:lnTo>
                <a:lnTo>
                  <a:pt x="896293" y="493414"/>
                </a:lnTo>
                <a:lnTo>
                  <a:pt x="964194" y="547735"/>
                </a:lnTo>
                <a:lnTo>
                  <a:pt x="991354" y="602056"/>
                </a:lnTo>
                <a:lnTo>
                  <a:pt x="923453" y="669957"/>
                </a:lnTo>
                <a:lnTo>
                  <a:pt x="869133" y="710697"/>
                </a:lnTo>
                <a:lnTo>
                  <a:pt x="823865" y="742384"/>
                </a:lnTo>
                <a:lnTo>
                  <a:pt x="841972" y="805759"/>
                </a:lnTo>
                <a:lnTo>
                  <a:pt x="896293" y="810285"/>
                </a:lnTo>
                <a:lnTo>
                  <a:pt x="851026" y="864606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6" descr="https://www.britishmuseum.org/images/ps311503_m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468477" y="-243408"/>
            <a:ext cx="2575671" cy="2575671"/>
          </a:xfrm>
          <a:prstGeom prst="rect">
            <a:avLst/>
          </a:prstGeom>
          <a:noFill/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914400" y="2060848"/>
            <a:ext cx="8229600" cy="2304256"/>
          </a:xfrm>
          <a:prstGeom prst="rect">
            <a:avLst/>
          </a:prstGeom>
          <a:solidFill>
            <a:schemeClr val="accent1">
              <a:alpha val="55000"/>
            </a:schemeClr>
          </a:solidFill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/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bg2"/>
              </a:buClr>
              <a:buSzTx/>
              <a:buFontTx/>
              <a:buBlip>
                <a:blip r:embed="rId4"/>
              </a:buBlip>
              <a:tabLst/>
              <a:defRPr/>
            </a:pPr>
            <a:r>
              <a:rPr kumimoji="0" lang="en-GB" sz="2400" b="1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Interpretatio Romana </a:t>
            </a:r>
          </a:p>
          <a:p>
            <a:pPr marL="228600" marR="0" lvl="0" indent="-22860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>
                <a:schemeClr val="bg2"/>
              </a:buClr>
              <a:buSzTx/>
              <a:buFontTx/>
              <a:buBlip>
                <a:blip r:embed="rId4"/>
              </a:buBlip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Tacitus </a:t>
            </a:r>
            <a:r>
              <a:rPr kumimoji="0" lang="en-GB" sz="24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Germania</a:t>
            </a: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43.4: (AD 56 – 117)</a:t>
            </a:r>
            <a:b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apud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Naharvalos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antiquae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1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religionis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1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lucus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ostenditur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praesidet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sacerdos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muliebri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ornatu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sed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deos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1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</a:t>
            </a:r>
            <a:r>
              <a:rPr kumimoji="0" lang="en-GB" sz="2000" b="1" i="1" u="none" strike="noStrike" kern="1200" cap="none" spc="0" normalizeH="0" baseline="0" noProof="0" dirty="0" err="1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nterpretatione</a:t>
            </a:r>
            <a:r>
              <a:rPr kumimoji="0" lang="en-GB" sz="2000" b="1" i="1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Romana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Castorem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Pollucemque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memorant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ea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vis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numini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nomen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Alcis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nulla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simulacra,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nullum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peregrinae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superstitionis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vestigium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;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ut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fratres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tamen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ut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iuvenes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GB" sz="2000" b="0" i="1" u="none" strike="noStrike" kern="1200" cap="none" spc="0" normalizeH="0" baseline="0" noProof="0" dirty="0" err="1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venerantur</a:t>
            </a:r>
            <a:r>
              <a:rPr kumimoji="0" lang="en-GB" sz="2000" b="0" i="1" u="none" strike="noStrike" kern="1200" cap="none" spc="0" normalizeH="0" baseline="0" noProof="0" dirty="0">
                <a:ln>
                  <a:noFill/>
                </a:ln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.</a:t>
            </a:r>
          </a:p>
        </p:txBody>
      </p:sp>
      <p:pic>
        <p:nvPicPr>
          <p:cNvPr id="21" name="Picture 2" descr="http://www.romanbaths.co.uk/images/collection/large/batrm_1978_1.jpg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16216" y="547890"/>
            <a:ext cx="2123728" cy="214071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59493351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4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6" grpId="0" animBg="1"/>
      <p:bldP spid="5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979712" y="404664"/>
            <a:ext cx="6753944" cy="4615407"/>
          </a:xfrm>
        </p:spPr>
        <p:txBody>
          <a:bodyPr>
            <a:normAutofit fontScale="92500" lnSpcReduction="10000"/>
          </a:bodyPr>
          <a:lstStyle/>
          <a:p>
            <a:pPr lvl="0"/>
            <a:r>
              <a:rPr lang="en-GB" dirty="0">
                <a:effectLst/>
              </a:rPr>
              <a:t>To analyse controversial, methodological and theoretical issues regarding the study of ancient religion, such as issues of polis religion, the spread of Roman cult understandings, the persistence of native cults, post-colonial concepts of ‘religious resistance’, the creation of new cults, the popularity and diffusion of Greco-Oriental cult, the spread of Christianity.</a:t>
            </a:r>
            <a:r>
              <a:rPr lang="en-GB" b="1" dirty="0">
                <a:effectLst/>
              </a:rPr>
              <a:t> </a:t>
            </a:r>
            <a:endParaRPr lang="de-DE" dirty="0">
              <a:effectLst/>
            </a:endParaRPr>
          </a:p>
          <a:p>
            <a:pPr lvl="0"/>
            <a:r>
              <a:rPr lang="en-GB" dirty="0">
                <a:effectLst/>
              </a:rPr>
              <a:t>To analyse concepts of personal religion and the role of the individual in making religious choices and introducing new cults in the Roman empire.</a:t>
            </a:r>
            <a:endParaRPr lang="de-DE" dirty="0">
              <a:effectLst/>
            </a:endParaRPr>
          </a:p>
          <a:p>
            <a:pPr lvl="0"/>
            <a:r>
              <a:rPr lang="en-GB" dirty="0">
                <a:effectLst/>
              </a:rPr>
              <a:t>To explore the use of cognitive anthropology and psychology to enhance our understanding of religious practices across the Roman empire.</a:t>
            </a:r>
            <a:endParaRPr lang="de-DE" dirty="0">
              <a:effectLst/>
            </a:endParaRPr>
          </a:p>
          <a:p>
            <a:pPr lvl="0"/>
            <a:r>
              <a:rPr lang="en-GB" dirty="0">
                <a:effectLst/>
              </a:rPr>
              <a:t>To develop students’ ability to critically engage with a variety of ancient sources: literary, epigraphic, numismatic and archaeological. </a:t>
            </a:r>
            <a:endParaRPr lang="de-DE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Aims &amp; Objectives</a:t>
            </a:r>
          </a:p>
        </p:txBody>
      </p:sp>
      <p:pic>
        <p:nvPicPr>
          <p:cNvPr id="4" name="Picture 6" descr="https://www.britishmuseum.org/images/ps311503_m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468477" y="-243408"/>
            <a:ext cx="2575671" cy="25756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5559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979712" y="116632"/>
            <a:ext cx="6912768" cy="5040559"/>
          </a:xfrm>
        </p:spPr>
        <p:txBody>
          <a:bodyPr>
            <a:normAutofit fontScale="92500" lnSpcReduction="20000"/>
          </a:bodyPr>
          <a:lstStyle/>
          <a:p>
            <a:pPr hangingPunct="0"/>
            <a:r>
              <a:rPr lang="en-GB" dirty="0">
                <a:effectLst/>
              </a:rPr>
              <a:t>Upon the successful completion of this module, the student should be able to demonstrate:</a:t>
            </a:r>
            <a:endParaRPr lang="de-DE" dirty="0">
              <a:effectLst/>
            </a:endParaRPr>
          </a:p>
          <a:p>
            <a:pPr lvl="1"/>
            <a:r>
              <a:rPr lang="en-GB" dirty="0">
                <a:effectLst/>
              </a:rPr>
              <a:t>an ability to </a:t>
            </a:r>
            <a:r>
              <a:rPr lang="en-GB" dirty="0">
                <a:solidFill>
                  <a:srgbClr val="FFC000"/>
                </a:solidFill>
                <a:effectLst/>
              </a:rPr>
              <a:t>engage with theoretical approaches </a:t>
            </a:r>
            <a:r>
              <a:rPr lang="en-GB" dirty="0">
                <a:effectLst/>
              </a:rPr>
              <a:t>regarding the religions of Rome and her provinces;</a:t>
            </a:r>
            <a:endParaRPr lang="de-DE" dirty="0">
              <a:effectLst/>
            </a:endParaRPr>
          </a:p>
          <a:p>
            <a:pPr lvl="1"/>
            <a:r>
              <a:rPr lang="en-GB" dirty="0">
                <a:effectLst/>
              </a:rPr>
              <a:t>a knowledge of </a:t>
            </a:r>
            <a:r>
              <a:rPr lang="en-GB" dirty="0">
                <a:solidFill>
                  <a:srgbClr val="FFC000"/>
                </a:solidFill>
                <a:effectLst/>
              </a:rPr>
              <a:t>the diversities and similarities </a:t>
            </a:r>
            <a:r>
              <a:rPr lang="en-GB" dirty="0">
                <a:effectLst/>
              </a:rPr>
              <a:t>of religious practices and understandings across the various provinces of the Roman empire, in Europe, Asia and North Africa;</a:t>
            </a:r>
            <a:endParaRPr lang="de-DE" dirty="0">
              <a:effectLst/>
            </a:endParaRPr>
          </a:p>
          <a:p>
            <a:pPr lvl="1"/>
            <a:r>
              <a:rPr lang="en-GB" dirty="0">
                <a:effectLst/>
              </a:rPr>
              <a:t>an expertise of </a:t>
            </a:r>
            <a:r>
              <a:rPr lang="en-GB" dirty="0">
                <a:solidFill>
                  <a:srgbClr val="FFC000"/>
                </a:solidFill>
                <a:effectLst/>
              </a:rPr>
              <a:t>the key processes and discourses </a:t>
            </a:r>
            <a:r>
              <a:rPr lang="en-GB" dirty="0">
                <a:effectLst/>
              </a:rPr>
              <a:t>that were instrumental in shaping the nature of religions in the Roman period.</a:t>
            </a:r>
            <a:endParaRPr lang="de-DE" dirty="0">
              <a:effectLst/>
            </a:endParaRPr>
          </a:p>
          <a:p>
            <a:pPr lvl="1"/>
            <a:r>
              <a:rPr lang="en-GB" dirty="0">
                <a:effectLst/>
              </a:rPr>
              <a:t>an understanding of the </a:t>
            </a:r>
            <a:r>
              <a:rPr lang="en-GB" dirty="0">
                <a:solidFill>
                  <a:srgbClr val="FFC000"/>
                </a:solidFill>
                <a:effectLst/>
              </a:rPr>
              <a:t>available literary, documentary, archaeological, numismatic and epigraphic evidence </a:t>
            </a:r>
            <a:r>
              <a:rPr lang="en-GB" dirty="0">
                <a:effectLst/>
              </a:rPr>
              <a:t>and how they can be critically employed to understand the religions, cults and sanctuaries of the Roman world;</a:t>
            </a:r>
            <a:endParaRPr lang="de-DE" dirty="0">
              <a:effectLst/>
            </a:endParaRPr>
          </a:p>
          <a:p>
            <a:pPr lvl="1"/>
            <a:r>
              <a:rPr lang="en-GB" dirty="0">
                <a:effectLst/>
              </a:rPr>
              <a:t>an </a:t>
            </a:r>
            <a:r>
              <a:rPr lang="en-GB" dirty="0">
                <a:solidFill>
                  <a:srgbClr val="FFC000"/>
                </a:solidFill>
                <a:effectLst/>
              </a:rPr>
              <a:t>expertise</a:t>
            </a:r>
            <a:r>
              <a:rPr lang="en-GB" dirty="0">
                <a:effectLst/>
              </a:rPr>
              <a:t> of selected sanctuaries of the Roman empire;</a:t>
            </a:r>
            <a:endParaRPr lang="de-DE" dirty="0">
              <a:effectLst/>
            </a:endParaRPr>
          </a:p>
          <a:p>
            <a:pPr lvl="1"/>
            <a:r>
              <a:rPr lang="en-GB" dirty="0">
                <a:effectLst/>
              </a:rPr>
              <a:t>a familiarity with, and ability to evaluate, </a:t>
            </a:r>
            <a:r>
              <a:rPr lang="en-GB" dirty="0">
                <a:solidFill>
                  <a:srgbClr val="FFC000"/>
                </a:solidFill>
                <a:effectLst/>
              </a:rPr>
              <a:t>the major debates and scholarship</a:t>
            </a:r>
            <a:r>
              <a:rPr lang="en-GB" dirty="0">
                <a:effectLst/>
              </a:rPr>
              <a:t> relevant to the module topics;</a:t>
            </a:r>
            <a:endParaRPr lang="de-DE" dirty="0">
              <a:effectLst/>
            </a:endParaRPr>
          </a:p>
          <a:p>
            <a:pPr lvl="1"/>
            <a:r>
              <a:rPr lang="en-GB" dirty="0">
                <a:effectLst/>
              </a:rPr>
              <a:t>an ability to discuss the above, both orally and in writing, in a clear, effective and scholarly manner, showing an ability to think critically and challenge assumptions.</a:t>
            </a:r>
            <a:endParaRPr lang="de-DE" dirty="0">
              <a:effectLst/>
            </a:endParaRPr>
          </a:p>
          <a:p>
            <a:endParaRPr lang="de-DE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Learning Outcomes</a:t>
            </a:r>
          </a:p>
        </p:txBody>
      </p:sp>
      <p:pic>
        <p:nvPicPr>
          <p:cNvPr id="4" name="Picture 6" descr="https://www.britishmuseum.org/images/ps311503_m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-468477" y="-243408"/>
            <a:ext cx="2575671" cy="257567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75496357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5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05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123728" y="620688"/>
            <a:ext cx="6096000" cy="4111351"/>
          </a:xfrm>
        </p:spPr>
        <p:txBody>
          <a:bodyPr>
            <a:normAutofit fontScale="85000" lnSpcReduction="10000"/>
          </a:bodyPr>
          <a:lstStyle/>
          <a:p>
            <a:pPr marL="18288" indent="0">
              <a:buNone/>
            </a:pPr>
            <a:r>
              <a:rPr lang="en-US" b="1" dirty="0"/>
              <a:t>First, a 2,500-word Portfolio – 40% of the overall mark -</a:t>
            </a:r>
            <a:endParaRPr lang="en-US" dirty="0"/>
          </a:p>
          <a:p>
            <a:r>
              <a:rPr lang="en-US" b="1" dirty="0">
                <a:effectLst/>
              </a:rPr>
              <a:t>Deadline: 28th March 2017, 23.59 (GMT)</a:t>
            </a:r>
          </a:p>
          <a:p>
            <a:endParaRPr lang="en-US" dirty="0"/>
          </a:p>
          <a:p>
            <a:r>
              <a:rPr lang="en-US" b="1" dirty="0"/>
              <a:t>Task 1:  Short analysis (1,000 words)</a:t>
            </a:r>
            <a:endParaRPr lang="en-US" dirty="0"/>
          </a:p>
          <a:p>
            <a:r>
              <a:rPr lang="en-US" dirty="0"/>
              <a:t>Critically discuss whether these terms can be applied to all ‘religions’ in the Roman empire in the 1</a:t>
            </a:r>
            <a:r>
              <a:rPr lang="en-US" baseline="30000" dirty="0"/>
              <a:t>st</a:t>
            </a:r>
            <a:r>
              <a:rPr lang="en-US" dirty="0"/>
              <a:t>-3</a:t>
            </a:r>
            <a:r>
              <a:rPr lang="en-US" baseline="30000" dirty="0"/>
              <a:t>rd</a:t>
            </a:r>
            <a:r>
              <a:rPr lang="en-US" dirty="0"/>
              <a:t> century AD? Can we </a:t>
            </a:r>
            <a:r>
              <a:rPr lang="en-US" dirty="0" err="1"/>
              <a:t>generalise</a:t>
            </a:r>
            <a:r>
              <a:rPr lang="en-US" dirty="0"/>
              <a:t> for the whole Roman empire?</a:t>
            </a:r>
          </a:p>
          <a:p>
            <a:endParaRPr lang="en-US" b="1" dirty="0"/>
          </a:p>
          <a:p>
            <a:r>
              <a:rPr lang="en-US" b="1" dirty="0"/>
              <a:t>Choose ONE term onl</a:t>
            </a:r>
            <a:r>
              <a:rPr lang="en-US" dirty="0"/>
              <a:t>y: </a:t>
            </a:r>
          </a:p>
          <a:p>
            <a:pPr lvl="1"/>
            <a:r>
              <a:rPr lang="en-US" dirty="0"/>
              <a:t>Orthopraxy</a:t>
            </a:r>
            <a:br>
              <a:rPr lang="en-US" dirty="0"/>
            </a:br>
            <a:r>
              <a:rPr lang="en-US" dirty="0"/>
              <a:t>OR</a:t>
            </a:r>
          </a:p>
          <a:p>
            <a:pPr lvl="1"/>
            <a:r>
              <a:rPr lang="en-US" dirty="0"/>
              <a:t>Polis religion</a:t>
            </a:r>
            <a:br>
              <a:rPr lang="en-US" dirty="0"/>
            </a:br>
            <a:r>
              <a:rPr lang="en-US" dirty="0"/>
              <a:t>OR</a:t>
            </a:r>
          </a:p>
          <a:p>
            <a:pPr lvl="1"/>
            <a:r>
              <a:rPr lang="en-US" dirty="0"/>
              <a:t>Religious </a:t>
            </a:r>
            <a:r>
              <a:rPr lang="en-US" dirty="0" err="1"/>
              <a:t>Individualisation</a:t>
            </a:r>
            <a:br>
              <a:rPr lang="en-US" dirty="0"/>
            </a:br>
            <a:endParaRPr lang="en-US" dirty="0"/>
          </a:p>
          <a:p>
            <a:endParaRPr lang="de-DE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Assessment 1</a:t>
            </a:r>
          </a:p>
        </p:txBody>
      </p:sp>
    </p:spTree>
    <p:extLst>
      <p:ext uri="{BB962C8B-B14F-4D97-AF65-F5344CB8AC3E}">
        <p14:creationId xmlns:p14="http://schemas.microsoft.com/office/powerpoint/2010/main" val="390993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1"/>
          <p:cNvSpPr>
            <a:spLocks noGrp="1"/>
          </p:cNvSpPr>
          <p:nvPr>
            <p:ph idx="1"/>
          </p:nvPr>
        </p:nvSpPr>
        <p:spPr>
          <a:xfrm>
            <a:off x="2123728" y="476672"/>
            <a:ext cx="6096000" cy="2664295"/>
          </a:xfrm>
        </p:spPr>
        <p:txBody>
          <a:bodyPr>
            <a:normAutofit/>
          </a:bodyPr>
          <a:lstStyle/>
          <a:p>
            <a:pPr marL="18288" indent="0">
              <a:buNone/>
            </a:pPr>
            <a:r>
              <a:rPr lang="en-US" sz="1800" b="1" dirty="0"/>
              <a:t>First, a 2,500-word Portfolio – 40% of the overall mark -</a:t>
            </a:r>
            <a:endParaRPr lang="en-US" sz="1800" dirty="0"/>
          </a:p>
          <a:p>
            <a:r>
              <a:rPr lang="en-US" sz="1800" b="1" dirty="0">
                <a:effectLst/>
              </a:rPr>
              <a:t>Deadline: 28th March 2017, 23.59 (GMT)</a:t>
            </a:r>
          </a:p>
          <a:p>
            <a:endParaRPr lang="en-US" sz="1800" dirty="0"/>
          </a:p>
          <a:p>
            <a:r>
              <a:rPr lang="en-US" sz="1800" b="1" dirty="0"/>
              <a:t>Task 2: Object Analysis (1,500 words)</a:t>
            </a:r>
            <a:endParaRPr lang="en-US" sz="1800" dirty="0"/>
          </a:p>
          <a:p>
            <a:r>
              <a:rPr lang="en-US" sz="1800" dirty="0"/>
              <a:t>Critically </a:t>
            </a:r>
            <a:r>
              <a:rPr lang="en-US" sz="1800" dirty="0" err="1"/>
              <a:t>analyse</a:t>
            </a:r>
            <a:r>
              <a:rPr lang="en-US" sz="1800" dirty="0"/>
              <a:t> </a:t>
            </a:r>
            <a:r>
              <a:rPr lang="en-US" sz="1800" b="1" u="sng" dirty="0">
                <a:effectLst/>
              </a:rPr>
              <a:t>ONE</a:t>
            </a:r>
            <a:r>
              <a:rPr lang="en-US" sz="1800" dirty="0"/>
              <a:t> artefact or inscription of your choice and discuss why you consider it to be a key source for understanding religious change in a province during the </a:t>
            </a:r>
            <a:r>
              <a:rPr lang="en-US" sz="1800" dirty="0" err="1"/>
              <a:t>Principate</a:t>
            </a:r>
            <a:r>
              <a:rPr lang="en-US" sz="1800" dirty="0"/>
              <a:t>.</a:t>
            </a:r>
          </a:p>
          <a:p>
            <a:endParaRPr lang="de-DE" sz="1800" dirty="0"/>
          </a:p>
        </p:txBody>
      </p:sp>
      <p:sp>
        <p:nvSpPr>
          <p:cNvPr id="5" name="Title 2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</p:spPr>
        <p:txBody>
          <a:bodyPr/>
          <a:lstStyle/>
          <a:p>
            <a:r>
              <a:rPr lang="de-DE" dirty="0"/>
              <a:t>Assessment 2</a:t>
            </a:r>
          </a:p>
        </p:txBody>
      </p:sp>
    </p:spTree>
    <p:extLst>
      <p:ext uri="{BB962C8B-B14F-4D97-AF65-F5344CB8AC3E}">
        <p14:creationId xmlns:p14="http://schemas.microsoft.com/office/powerpoint/2010/main" val="339331644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9512" y="217239"/>
            <a:ext cx="4958680" cy="4896544"/>
          </a:xfrm>
        </p:spPr>
        <p:txBody>
          <a:bodyPr>
            <a:normAutofit fontScale="77500" lnSpcReduction="20000"/>
          </a:bodyPr>
          <a:lstStyle/>
          <a:p>
            <a:r>
              <a:rPr lang="en-US" b="1" dirty="0"/>
              <a:t>3,500-word essay (60%) </a:t>
            </a:r>
            <a:br>
              <a:rPr lang="en-US" b="1" dirty="0"/>
            </a:br>
            <a:endParaRPr lang="en-US" dirty="0"/>
          </a:p>
          <a:p>
            <a:r>
              <a:rPr lang="en-US" b="1" dirty="0">
                <a:effectLst/>
              </a:rPr>
              <a:t>Deadline: 23rd May 2017, 23.59 (GMT)</a:t>
            </a:r>
          </a:p>
          <a:p>
            <a:endParaRPr lang="en-US" dirty="0"/>
          </a:p>
          <a:p>
            <a:r>
              <a:rPr lang="en-US" dirty="0"/>
              <a:t>Essay question:</a:t>
            </a:r>
          </a:p>
          <a:p>
            <a:pPr>
              <a:lnSpc>
                <a:spcPct val="170000"/>
              </a:lnSpc>
            </a:pPr>
            <a:r>
              <a:rPr lang="en-US" i="1" dirty="0">
                <a:effectLst/>
              </a:rPr>
              <a:t>Critically </a:t>
            </a:r>
            <a:r>
              <a:rPr lang="en-US" i="1" dirty="0" err="1">
                <a:effectLst/>
              </a:rPr>
              <a:t>analyse</a:t>
            </a:r>
            <a:r>
              <a:rPr lang="en-US" i="1" dirty="0">
                <a:effectLst/>
              </a:rPr>
              <a:t> the nature of the </a:t>
            </a:r>
            <a:r>
              <a:rPr lang="en-US" b="1" i="1" dirty="0">
                <a:effectLst/>
              </a:rPr>
              <a:t>Roman influence</a:t>
            </a:r>
            <a:r>
              <a:rPr lang="en-US" i="1" dirty="0">
                <a:effectLst/>
              </a:rPr>
              <a:t> on the religious life in </a:t>
            </a:r>
            <a:r>
              <a:rPr lang="en-US" b="1" i="1" dirty="0">
                <a:effectLst/>
              </a:rPr>
              <a:t>ONE</a:t>
            </a:r>
            <a:r>
              <a:rPr lang="en-US" i="1" dirty="0">
                <a:effectLst/>
              </a:rPr>
              <a:t> of the Roman provinces listed below. </a:t>
            </a:r>
            <a:br>
              <a:rPr lang="en-US" i="1" dirty="0">
                <a:effectLst/>
              </a:rPr>
            </a:br>
            <a:r>
              <a:rPr lang="en-US" i="1" dirty="0">
                <a:effectLst/>
              </a:rPr>
              <a:t>Among others, critically engage with modern scholarly debate, theoretical approaches and ancient evidence (archaeological, epigraphic and literary evidence) to </a:t>
            </a:r>
            <a:r>
              <a:rPr lang="en-US" b="1" i="1" dirty="0">
                <a:effectLst/>
              </a:rPr>
              <a:t>discuss the persistence and transformation of key cults and sanctuaries in the province between the late Republic and the 3</a:t>
            </a:r>
            <a:r>
              <a:rPr lang="en-US" b="1" i="1" baseline="30000" dirty="0">
                <a:effectLst/>
              </a:rPr>
              <a:t>rd</a:t>
            </a:r>
            <a:r>
              <a:rPr lang="en-US" b="1" i="1" dirty="0">
                <a:effectLst/>
              </a:rPr>
              <a:t> century AD</a:t>
            </a:r>
            <a:r>
              <a:rPr lang="en-US" i="1" dirty="0">
                <a:effectLst/>
              </a:rPr>
              <a:t>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Assessment 3</a:t>
            </a:r>
          </a:p>
        </p:txBody>
      </p:sp>
      <p:sp>
        <p:nvSpPr>
          <p:cNvPr id="4" name="Content Placeholder 1"/>
          <p:cNvSpPr txBox="1">
            <a:spLocks/>
          </p:cNvSpPr>
          <p:nvPr/>
        </p:nvSpPr>
        <p:spPr>
          <a:xfrm>
            <a:off x="6084168" y="1348036"/>
            <a:ext cx="2911624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marL="274320" indent="-256032" algn="l" defTabSz="914400" rtl="0" eaLnBrk="1" latinLnBrk="0" hangingPunct="1">
              <a:spcBef>
                <a:spcPct val="20000"/>
              </a:spcBef>
              <a:spcAft>
                <a:spcPts val="0"/>
              </a:spcAft>
              <a:buSzPct val="60000"/>
              <a:buFont typeface="Wingdings" pitchFamily="2" charset="2"/>
              <a:buChar char=""/>
              <a:defRPr sz="21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400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058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7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6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4592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5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96596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2402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2514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28346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en-US" sz="1600" dirty="0"/>
              <a:t>Choose </a:t>
            </a:r>
            <a:r>
              <a:rPr lang="en-US" sz="1600" b="1" u="sng" dirty="0"/>
              <a:t>ONE</a:t>
            </a:r>
            <a:r>
              <a:rPr lang="en-US" sz="1600" dirty="0"/>
              <a:t> province </a:t>
            </a:r>
            <a:br>
              <a:rPr lang="en-US" sz="1600" dirty="0"/>
            </a:br>
            <a:r>
              <a:rPr lang="en-US" sz="1600" dirty="0"/>
              <a:t>from this list as case study for your essay:</a:t>
            </a:r>
          </a:p>
          <a:p>
            <a:r>
              <a:rPr lang="en-US" sz="1600" dirty="0"/>
              <a:t>a)      Africa </a:t>
            </a:r>
            <a:r>
              <a:rPr lang="en-US" sz="1600" dirty="0" err="1"/>
              <a:t>Consularis</a:t>
            </a:r>
            <a:endParaRPr lang="en-US" sz="1600" dirty="0"/>
          </a:p>
          <a:p>
            <a:r>
              <a:rPr lang="en-US" sz="1600" dirty="0"/>
              <a:t>b)     </a:t>
            </a:r>
            <a:r>
              <a:rPr lang="en-US" sz="1600" dirty="0" err="1"/>
              <a:t>Archaia</a:t>
            </a:r>
            <a:endParaRPr lang="en-US" sz="1600" dirty="0"/>
          </a:p>
          <a:p>
            <a:r>
              <a:rPr lang="en-US" sz="1600" dirty="0"/>
              <a:t>c)      Asia</a:t>
            </a:r>
          </a:p>
          <a:p>
            <a:r>
              <a:rPr lang="en-US" sz="1600" dirty="0"/>
              <a:t>d)     Egypt</a:t>
            </a:r>
          </a:p>
          <a:p>
            <a:r>
              <a:rPr lang="en-US" sz="1600" dirty="0"/>
              <a:t>e)      Germania Superior</a:t>
            </a:r>
          </a:p>
          <a:p>
            <a:r>
              <a:rPr lang="en-US" sz="1600" dirty="0"/>
              <a:t>f)      Lusitania</a:t>
            </a:r>
          </a:p>
          <a:p>
            <a:r>
              <a:rPr lang="en-US" sz="1600" dirty="0"/>
              <a:t>g)     Noricum</a:t>
            </a:r>
          </a:p>
          <a:p>
            <a:r>
              <a:rPr lang="en-US" sz="1600" dirty="0"/>
              <a:t>h)     Pannonia </a:t>
            </a:r>
          </a:p>
          <a:p>
            <a:r>
              <a:rPr lang="en-US" sz="1600" dirty="0" err="1"/>
              <a:t>i</a:t>
            </a:r>
            <a:r>
              <a:rPr lang="en-US" sz="1600" dirty="0"/>
              <a:t>)      Syria</a:t>
            </a:r>
          </a:p>
          <a:p>
            <a:endParaRPr lang="de-DE" sz="1600" dirty="0"/>
          </a:p>
        </p:txBody>
      </p:sp>
    </p:spTree>
    <p:extLst>
      <p:ext uri="{BB962C8B-B14F-4D97-AF65-F5344CB8AC3E}">
        <p14:creationId xmlns:p14="http://schemas.microsoft.com/office/powerpoint/2010/main" val="3984237676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0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25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475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725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500"/>
                            </p:stCondLst>
                            <p:childTnLst>
                              <p:par>
                                <p:cTn id="72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9750"/>
                            </p:stCondLst>
                            <p:childTnLst>
                              <p:par>
                                <p:cTn id="78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1000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1000"/>
                            </p:stCondLst>
                            <p:childTnLst>
                              <p:par>
                                <p:cTn id="84" presetID="42" presetClass="entr" presetSubtype="0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1000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www2.rgzm.de/Transformation/Deutschland/GrabbautenGermaniaInferiorSued/jpg_800/5BonnAltarderMatronaeAufaniaeEckKoeln2004335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19" b="96641" l="6375" r="93250">
                        <a14:foregroundMark x1="46500" y1="4954" x2="46500" y2="4954"/>
                        <a14:foregroundMark x1="80625" y1="11671" x2="80625" y2="11671"/>
                        <a14:foregroundMark x1="85000" y1="12175" x2="85000" y2="12175"/>
                        <a14:foregroundMark x1="86375" y1="23762" x2="86375" y2="23762"/>
                        <a14:foregroundMark x1="54500" y1="8060" x2="54500" y2="8060"/>
                        <a14:foregroundMark x1="81375" y1="10495" x2="81375" y2="10495"/>
                        <a14:foregroundMark x1="65625" y1="72712" x2="65625" y2="72712"/>
                        <a14:foregroundMark x1="52250" y1="84719" x2="52250" y2="84719"/>
                        <a14:foregroundMark x1="45500" y1="70529" x2="45500" y2="70529"/>
                        <a14:foregroundMark x1="33625" y1="93955" x2="33625" y2="93955"/>
                        <a14:foregroundMark x1="61250" y1="97061" x2="61250" y2="97061"/>
                        <a14:foregroundMark x1="91375" y1="76071" x2="91375" y2="76071"/>
                        <a14:foregroundMark x1="84250" y1="68094" x2="84250" y2="68094"/>
                        <a14:foregroundMark x1="88500" y1="62804" x2="88500" y2="62804"/>
                        <a14:foregroundMark x1="93250" y1="61377" x2="93250" y2="61377"/>
                        <a14:foregroundMark x1="6375" y1="88833" x2="6375" y2="88833"/>
                        <a14:foregroundMark x1="21125" y1="6633" x2="21125" y2="6633"/>
                        <a14:foregroundMark x1="17875" y1="3694" x2="17875" y2="3694"/>
                        <a14:foregroundMark x1="53000" y1="2519" x2="53000" y2="25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1" y="116632"/>
            <a:ext cx="4341490" cy="6460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611736" y="1052736"/>
            <a:ext cx="5519936" cy="3657599"/>
          </a:xfrm>
        </p:spPr>
        <p:txBody>
          <a:bodyPr/>
          <a:lstStyle/>
          <a:p>
            <a:r>
              <a:rPr lang="de-DE" dirty="0"/>
              <a:t>Sources</a:t>
            </a:r>
          </a:p>
          <a:p>
            <a:pPr lvl="1"/>
            <a:r>
              <a:rPr lang="de-DE" dirty="0"/>
              <a:t>Literary, like Tacitus and Festus – </a:t>
            </a:r>
            <a:r>
              <a:rPr lang="de-DE" i="1" dirty="0"/>
              <a:t>v. Supra</a:t>
            </a:r>
          </a:p>
          <a:p>
            <a:pPr lvl="1"/>
            <a:r>
              <a:rPr lang="de-DE" dirty="0"/>
              <a:t>Archaeology</a:t>
            </a:r>
          </a:p>
          <a:p>
            <a:pPr lvl="2"/>
            <a:r>
              <a:rPr lang="de-DE" dirty="0"/>
              <a:t>Excavation of sanctuaries, cult places,</a:t>
            </a:r>
            <a:br>
              <a:rPr lang="de-DE" dirty="0"/>
            </a:br>
            <a:r>
              <a:rPr lang="de-DE" dirty="0"/>
              <a:t>ritual depositions,...</a:t>
            </a:r>
          </a:p>
          <a:p>
            <a:pPr lvl="2"/>
            <a:r>
              <a:rPr lang="de-DE" dirty="0"/>
              <a:t>Votive objects, sculpture, iconography,...</a:t>
            </a:r>
          </a:p>
          <a:p>
            <a:pPr lvl="1"/>
            <a:r>
              <a:rPr lang="de-DE" dirty="0"/>
              <a:t>Epigraphy</a:t>
            </a:r>
          </a:p>
          <a:p>
            <a:pPr lvl="2"/>
            <a:r>
              <a:rPr lang="de-DE" dirty="0"/>
              <a:t>Votive inscriptions, dedications,</a:t>
            </a:r>
            <a:br>
              <a:rPr lang="de-DE" dirty="0"/>
            </a:br>
            <a:r>
              <a:rPr lang="de-DE" dirty="0"/>
              <a:t>curse tablets (</a:t>
            </a:r>
            <a:r>
              <a:rPr lang="de-DE" i="1" dirty="0"/>
              <a:t>defixiones)</a:t>
            </a:r>
            <a:r>
              <a:rPr lang="de-DE" dirty="0"/>
              <a:t>,</a:t>
            </a:r>
            <a:br>
              <a:rPr lang="de-DE" dirty="0"/>
            </a:br>
            <a:r>
              <a:rPr lang="de-DE" dirty="0"/>
              <a:t>legal texts, graffiti,...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79512" y="4876800"/>
            <a:ext cx="8964488" cy="914400"/>
          </a:xfrm>
        </p:spPr>
        <p:txBody>
          <a:bodyPr/>
          <a:lstStyle/>
          <a:p>
            <a:r>
              <a:rPr lang="de-DE" dirty="0"/>
              <a:t>The basics: sources, concepts</a:t>
            </a:r>
          </a:p>
        </p:txBody>
      </p:sp>
    </p:spTree>
    <p:extLst>
      <p:ext uri="{BB962C8B-B14F-4D97-AF65-F5344CB8AC3E}">
        <p14:creationId xmlns:p14="http://schemas.microsoft.com/office/powerpoint/2010/main" val="2690307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7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25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775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925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uiExpand="1" build="p" bldLvl="3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357551" y="2564904"/>
            <a:ext cx="39964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To the Matronae</a:t>
            </a:r>
            <a:br>
              <a:rPr lang="en-GB" dirty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en-GB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Aufaniae</a:t>
            </a:r>
            <a:endParaRPr lang="en-GB" dirty="0">
              <a:solidFill>
                <a:schemeClr val="accent6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860032" y="3376340"/>
            <a:ext cx="399644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Quintus </a:t>
            </a:r>
            <a:r>
              <a:rPr lang="en-GB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Vettius</a:t>
            </a:r>
            <a:r>
              <a:rPr lang="en-GB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 Severus</a:t>
            </a:r>
            <a:br>
              <a:rPr lang="en-GB" dirty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en-GB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quaestor of CCAA</a:t>
            </a:r>
            <a:br>
              <a:rPr lang="en-GB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</a:br>
            <a:r>
              <a:rPr lang="en-GB" sz="1400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(=</a:t>
            </a:r>
            <a:r>
              <a:rPr lang="de-DE" sz="1400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Colonia Claudia Ara Agrippinensium)</a:t>
            </a:r>
            <a:endParaRPr lang="de-DE" i="1" dirty="0">
              <a:solidFill>
                <a:schemeClr val="accent6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932040" y="4403517"/>
            <a:ext cx="39964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willingly and deservedly</a:t>
            </a:r>
            <a:br>
              <a:rPr lang="en-GB" dirty="0">
                <a:solidFill>
                  <a:schemeClr val="accent6">
                    <a:lumMod val="40000"/>
                    <a:lumOff val="60000"/>
                  </a:schemeClr>
                </a:solidFill>
              </a:rPr>
            </a:br>
            <a:r>
              <a:rPr lang="en-GB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fulfilled his vow </a:t>
            </a:r>
            <a:r>
              <a:rPr lang="en-GB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(</a:t>
            </a:r>
            <a:r>
              <a:rPr lang="en-GB" i="1" dirty="0" err="1">
                <a:solidFill>
                  <a:schemeClr val="accent6">
                    <a:lumMod val="40000"/>
                    <a:lumOff val="60000"/>
                  </a:schemeClr>
                </a:solidFill>
              </a:rPr>
              <a:t>votum</a:t>
            </a:r>
            <a:r>
              <a:rPr lang="en-GB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).</a:t>
            </a:r>
          </a:p>
        </p:txBody>
      </p:sp>
      <p:pic>
        <p:nvPicPr>
          <p:cNvPr id="7" name="Picture 2" descr="http://www2.rgzm.de/Transformation/Deutschland/GrabbautenGermaniaInferiorSued/jpg_800/5BonnAltarderMatronaeAufaniaeEckKoeln2004335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2519" b="96641" l="6375" r="93250">
                        <a14:foregroundMark x1="46500" y1="4954" x2="46500" y2="4954"/>
                        <a14:foregroundMark x1="80625" y1="11671" x2="80625" y2="11671"/>
                        <a14:foregroundMark x1="85000" y1="12175" x2="85000" y2="12175"/>
                        <a14:foregroundMark x1="86375" y1="23762" x2="86375" y2="23762"/>
                        <a14:foregroundMark x1="54500" y1="8060" x2="54500" y2="8060"/>
                        <a14:foregroundMark x1="81375" y1="10495" x2="81375" y2="10495"/>
                        <a14:foregroundMark x1="65625" y1="72712" x2="65625" y2="72712"/>
                        <a14:foregroundMark x1="52250" y1="84719" x2="52250" y2="84719"/>
                        <a14:foregroundMark x1="45500" y1="70529" x2="45500" y2="70529"/>
                        <a14:foregroundMark x1="33625" y1="93955" x2="33625" y2="93955"/>
                        <a14:foregroundMark x1="61250" y1="97061" x2="61250" y2="97061"/>
                        <a14:foregroundMark x1="91375" y1="76071" x2="91375" y2="76071"/>
                        <a14:foregroundMark x1="84250" y1="68094" x2="84250" y2="68094"/>
                        <a14:foregroundMark x1="88500" y1="62804" x2="88500" y2="62804"/>
                        <a14:foregroundMark x1="93250" y1="61377" x2="93250" y2="61377"/>
                        <a14:foregroundMark x1="6375" y1="88833" x2="6375" y2="88833"/>
                        <a14:foregroundMark x1="21125" y1="6633" x2="21125" y2="6633"/>
                        <a14:foregroundMark x1="17875" y1="3694" x2="17875" y2="3694"/>
                        <a14:foregroundMark x1="53000" y1="2519" x2="53000" y2="25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1" y="116632"/>
            <a:ext cx="4341490" cy="6460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itle 2"/>
          <p:cNvSpPr>
            <a:spLocks noGrp="1"/>
          </p:cNvSpPr>
          <p:nvPr>
            <p:ph type="title"/>
          </p:nvPr>
        </p:nvSpPr>
        <p:spPr>
          <a:xfrm>
            <a:off x="179512" y="4876800"/>
            <a:ext cx="8964488" cy="914400"/>
          </a:xfrm>
        </p:spPr>
        <p:txBody>
          <a:bodyPr/>
          <a:lstStyle/>
          <a:p>
            <a:r>
              <a:rPr lang="de-DE" dirty="0"/>
              <a:t>The basics: sources, concepts</a:t>
            </a:r>
          </a:p>
        </p:txBody>
      </p:sp>
    </p:spTree>
    <p:extLst>
      <p:ext uri="{BB962C8B-B14F-4D97-AF65-F5344CB8AC3E}">
        <p14:creationId xmlns:p14="http://schemas.microsoft.com/office/powerpoint/2010/main" val="1001593641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788" b="97538" l="4668" r="89958">
                        <a14:foregroundMark x1="48515" y1="4788" x2="48515" y2="4788"/>
                        <a14:foregroundMark x1="38190" y1="16553" x2="38190" y2="16553"/>
                        <a14:foregroundMark x1="4809" y1="41587" x2="4809" y2="41587"/>
                        <a14:foregroundMark x1="14427" y1="77291" x2="14427" y2="77291"/>
                        <a14:foregroundMark x1="16973" y1="93844" x2="16973" y2="93844"/>
                        <a14:foregroundMark x1="54173" y1="97538" x2="54173" y2="97538"/>
                        <a14:foregroundMark x1="87270" y1="87962" x2="87270" y2="8796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7238" y="1"/>
            <a:ext cx="4455318" cy="4606560"/>
          </a:xfrm>
          <a:prstGeom prst="rect">
            <a:avLst/>
          </a:prstGeom>
        </p:spPr>
      </p:pic>
      <p:pic>
        <p:nvPicPr>
          <p:cNvPr id="4" name="Picture 2" descr="http://www2.rgzm.de/Transformation/Deutschland/GrabbautenGermaniaInferiorSued/jpg_800/5BonnAltarderMatronaeAufaniaeEckKoeln2004335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2519" b="96641" l="6375" r="93250">
                        <a14:foregroundMark x1="46500" y1="4954" x2="46500" y2="4954"/>
                        <a14:foregroundMark x1="80625" y1="11671" x2="80625" y2="11671"/>
                        <a14:foregroundMark x1="85000" y1="12175" x2="85000" y2="12175"/>
                        <a14:foregroundMark x1="86375" y1="23762" x2="86375" y2="23762"/>
                        <a14:foregroundMark x1="54500" y1="8060" x2="54500" y2="8060"/>
                        <a14:foregroundMark x1="81375" y1="10495" x2="81375" y2="10495"/>
                        <a14:foregroundMark x1="65625" y1="72712" x2="65625" y2="72712"/>
                        <a14:foregroundMark x1="52250" y1="84719" x2="52250" y2="84719"/>
                        <a14:foregroundMark x1="45500" y1="70529" x2="45500" y2="70529"/>
                        <a14:foregroundMark x1="33625" y1="93955" x2="33625" y2="93955"/>
                        <a14:foregroundMark x1="61250" y1="97061" x2="61250" y2="97061"/>
                        <a14:foregroundMark x1="91375" y1="76071" x2="91375" y2="76071"/>
                        <a14:foregroundMark x1="84250" y1="68094" x2="84250" y2="68094"/>
                        <a14:foregroundMark x1="88500" y1="62804" x2="88500" y2="62804"/>
                        <a14:foregroundMark x1="93250" y1="61377" x2="93250" y2="61377"/>
                        <a14:foregroundMark x1="6375" y1="88833" x2="6375" y2="88833"/>
                        <a14:foregroundMark x1="21125" y1="6633" x2="21125" y2="6633"/>
                        <a14:foregroundMark x1="17875" y1="3694" x2="17875" y2="3694"/>
                        <a14:foregroundMark x1="53000" y1="2519" x2="53000" y2="251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61" y="116632"/>
            <a:ext cx="4341490" cy="6460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ontent Placeholder 1"/>
          <p:cNvSpPr>
            <a:spLocks noGrp="1"/>
          </p:cNvSpPr>
          <p:nvPr>
            <p:ph idx="1"/>
          </p:nvPr>
        </p:nvSpPr>
        <p:spPr>
          <a:xfrm>
            <a:off x="2843808" y="72009"/>
            <a:ext cx="6108352" cy="764703"/>
          </a:xfrm>
        </p:spPr>
        <p:txBody>
          <a:bodyPr>
            <a:normAutofit lnSpcReduction="10000"/>
          </a:bodyPr>
          <a:lstStyle/>
          <a:p>
            <a:pPr algn="r"/>
            <a:r>
              <a:rPr lang="de-DE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Parallels... across Celtic-speaking provinces?</a:t>
            </a:r>
          </a:p>
          <a:p>
            <a:pPr algn="r"/>
            <a:r>
              <a:rPr lang="de-DE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E.g., the </a:t>
            </a:r>
            <a:r>
              <a:rPr lang="de-DE" i="1" dirty="0">
                <a:solidFill>
                  <a:schemeClr val="accent2">
                    <a:lumMod val="20000"/>
                    <a:lumOff val="80000"/>
                  </a:schemeClr>
                </a:solidFill>
              </a:rPr>
              <a:t>matres, matronae</a:t>
            </a:r>
            <a:endParaRPr lang="de-DE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Title 2"/>
          <p:cNvSpPr>
            <a:spLocks noGrp="1"/>
          </p:cNvSpPr>
          <p:nvPr>
            <p:ph type="title"/>
          </p:nvPr>
        </p:nvSpPr>
        <p:spPr>
          <a:xfrm>
            <a:off x="179512" y="4876800"/>
            <a:ext cx="8964488" cy="914400"/>
          </a:xfrm>
        </p:spPr>
        <p:txBody>
          <a:bodyPr/>
          <a:lstStyle/>
          <a:p>
            <a:r>
              <a:rPr lang="de-DE" dirty="0"/>
              <a:t>The basics: sources, concepts</a:t>
            </a:r>
          </a:p>
        </p:txBody>
      </p:sp>
      <p:sp>
        <p:nvSpPr>
          <p:cNvPr id="8" name="TextBox 7"/>
          <p:cNvSpPr txBox="1"/>
          <p:nvPr/>
        </p:nvSpPr>
        <p:spPr>
          <a:xfrm rot="16200000">
            <a:off x="3207654" y="3270743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Cirencester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29078" y="4252618"/>
            <a:ext cx="433593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2000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Parallels </a:t>
            </a:r>
            <a:br>
              <a:rPr lang="en-GB" sz="2000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sz="2000" dirty="0">
                <a:solidFill>
                  <a:schemeClr val="accent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– a sign of a common ‘religion’ ?</a:t>
            </a:r>
          </a:p>
        </p:txBody>
      </p:sp>
      <p:sp>
        <p:nvSpPr>
          <p:cNvPr id="10" name="TextBox 9"/>
          <p:cNvSpPr txBox="1"/>
          <p:nvPr/>
        </p:nvSpPr>
        <p:spPr>
          <a:xfrm rot="16200000">
            <a:off x="-909863" y="2004681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Cologne / Bonn</a:t>
            </a:r>
          </a:p>
        </p:txBody>
      </p:sp>
    </p:spTree>
    <p:extLst>
      <p:ext uri="{BB962C8B-B14F-4D97-AF65-F5344CB8AC3E}">
        <p14:creationId xmlns:p14="http://schemas.microsoft.com/office/powerpoint/2010/main" val="159570019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 bldLvl="3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7" descr="http://db.edcs.eu/epigr/bilder/$RIB_00492.jpg"/>
          <p:cNvPicPr/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229" b="98526" l="4500" r="95000">
                        <a14:foregroundMark x1="11000" y1="2948" x2="11000" y2="2948"/>
                        <a14:foregroundMark x1="32000" y1="1474" x2="32000" y2="1474"/>
                        <a14:foregroundMark x1="71000" y1="18919" x2="71000" y2="18919"/>
                        <a14:foregroundMark x1="86500" y1="15233" x2="86500" y2="15233"/>
                        <a14:foregroundMark x1="95000" y1="14742" x2="95000" y2="14742"/>
                        <a14:foregroundMark x1="83000" y1="71253" x2="83000" y2="71253"/>
                        <a14:foregroundMark x1="81500" y1="80835" x2="81500" y2="80835"/>
                        <a14:foregroundMark x1="72500" y1="88698" x2="72500" y2="88698"/>
                        <a14:foregroundMark x1="42000" y1="87224" x2="41000" y2="86486"/>
                        <a14:foregroundMark x1="33000" y1="81327" x2="33000" y2="81327"/>
                        <a14:foregroundMark x1="20000" y1="74693" x2="20000" y2="74693"/>
                        <a14:foregroundMark x1="7000" y1="73219" x2="7000" y2="73219"/>
                        <a14:foregroundMark x1="4500" y1="60934" x2="4500" y2="60934"/>
                        <a14:foregroundMark x1="28000" y1="22359" x2="28000" y2="22359"/>
                        <a14:foregroundMark x1="21500" y1="14496" x2="21500" y2="14496"/>
                        <a14:foregroundMark x1="20000" y1="10074" x2="20000" y2="10074"/>
                        <a14:foregroundMark x1="14000" y1="10319" x2="14000" y2="10319"/>
                        <a14:foregroundMark x1="8500" y1="12285" x2="8500" y2="12285"/>
                        <a14:foregroundMark x1="38000" y1="75430" x2="38000" y2="75430"/>
                        <a14:foregroundMark x1="47500" y1="80835" x2="47500" y2="80835"/>
                        <a14:foregroundMark x1="48000" y1="81081" x2="49500" y2="81818"/>
                        <a14:foregroundMark x1="54000" y1="83784" x2="55000" y2="84029"/>
                        <a14:foregroundMark x1="57000" y1="84521" x2="57000" y2="85258"/>
                        <a14:foregroundMark x1="57000" y1="85504" x2="57000" y2="85504"/>
                        <a14:foregroundMark x1="63500" y1="93366" x2="63500" y2="93366"/>
                        <a14:foregroundMark x1="66500" y1="95577" x2="66500" y2="95577"/>
                        <a14:foregroundMark x1="76500" y1="97052" x2="76500" y2="97052"/>
                        <a14:foregroundMark x1="22000" y1="98526" x2="22000" y2="98526"/>
                        <a14:foregroundMark x1="10000" y1="96806" x2="10000" y2="96806"/>
                        <a14:foregroundMark x1="34500" y1="97543" x2="34500" y2="97543"/>
                        <a14:foregroundMark x1="42500" y1="97052" x2="42500" y2="97052"/>
                        <a14:foregroundMark x1="90500" y1="60442" x2="90500" y2="60442"/>
                        <a14:foregroundMark x1="90000" y1="56511" x2="90000" y2="56511"/>
                        <a14:foregroundMark x1="89000" y1="54791" x2="88500" y2="53317"/>
                        <a14:foregroundMark x1="88000" y1="51597" x2="88000" y2="50614"/>
                        <a14:foregroundMark x1="88000" y1="50614" x2="88000" y2="50614"/>
                        <a14:foregroundMark x1="86500" y1="42506" x2="86500" y2="42015"/>
                        <a14:foregroundMark x1="86500" y1="41523" x2="86500" y2="39803"/>
                        <a14:foregroundMark x1="86500" y1="38821" x2="86500" y2="37838"/>
                        <a14:foregroundMark x1="86500" y1="36118" x2="86500" y2="35381"/>
                        <a14:foregroundMark x1="86500" y1="35381" x2="86500" y2="35381"/>
                        <a14:foregroundMark x1="86000" y1="28501" x2="86000" y2="26044"/>
                        <a14:foregroundMark x1="86000" y1="25553" x2="86000" y2="25553"/>
                        <a14:foregroundMark x1="86000" y1="24570" x2="86000" y2="23833"/>
                        <a14:foregroundMark x1="86000" y1="23833" x2="86000" y2="23833"/>
                        <a14:foregroundMark x1="83000" y1="10565" x2="83000" y2="10565"/>
                        <a14:foregroundMark x1="82000" y1="7125" x2="82000" y2="7125"/>
                        <a14:foregroundMark x1="81500" y1="6880" x2="81000" y2="5897"/>
                        <a14:foregroundMark x1="81000" y1="5897" x2="81000" y2="5897"/>
                        <a14:foregroundMark x1="86500" y1="3686" x2="86500" y2="3686"/>
                        <a14:foregroundMark x1="88500" y1="5651" x2="88500" y2="5651"/>
                        <a14:foregroundMark x1="89000" y1="6880" x2="89000" y2="6880"/>
                        <a14:foregroundMark x1="89500" y1="8354" x2="89500" y2="9091"/>
                        <a14:foregroundMark x1="89500" y1="9828" x2="89500" y2="10319"/>
                        <a14:foregroundMark x1="85000" y1="11548" x2="81500" y2="11548"/>
                        <a14:foregroundMark x1="68500" y1="8600" x2="66500" y2="7125"/>
                        <a14:foregroundMark x1="65500" y1="6880" x2="64000" y2="6143"/>
                        <a14:foregroundMark x1="62500" y1="5651" x2="62500" y2="5651"/>
                        <a14:foregroundMark x1="62500" y1="5405" x2="62500" y2="5405"/>
                        <a14:foregroundMark x1="58500" y1="4177" x2="53500" y2="2211"/>
                        <a14:foregroundMark x1="51500" y1="1966" x2="50500" y2="1966"/>
                        <a14:foregroundMark x1="48500" y1="1966" x2="45500" y2="2211"/>
                        <a14:foregroundMark x1="44000" y1="2457" x2="38000" y2="3686"/>
                        <a14:foregroundMark x1="36500" y1="3931" x2="34500" y2="3931"/>
                        <a14:foregroundMark x1="9000" y1="8600" x2="9000" y2="8600"/>
                        <a14:foregroundMark x1="12000" y1="16953" x2="12000" y2="17690"/>
                        <a14:foregroundMark x1="11000" y1="19165" x2="10500" y2="20393"/>
                        <a14:foregroundMark x1="9500" y1="21867" x2="9500" y2="22850"/>
                        <a14:foregroundMark x1="9500" y1="24570" x2="9500" y2="25307"/>
                        <a14:foregroundMark x1="10000" y1="26536" x2="10000" y2="28010"/>
                        <a14:foregroundMark x1="10000" y1="29975" x2="9500" y2="30467"/>
                        <a14:foregroundMark x1="9500" y1="30467" x2="9500" y2="30467"/>
                        <a14:foregroundMark x1="9500" y1="30467" x2="9500" y2="31941"/>
                        <a14:foregroundMark x1="7500" y1="35381" x2="7500" y2="35381"/>
                        <a14:foregroundMark x1="7500" y1="35381" x2="7500" y2="34644"/>
                        <a14:foregroundMark x1="7500" y1="34152" x2="7500" y2="34152"/>
                        <a14:foregroundMark x1="6000" y1="20393" x2="6000" y2="20393"/>
                        <a14:foregroundMark x1="6000" y1="20393" x2="6000" y2="20393"/>
                      </a14:backgroundRemoval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2880320" cy="48245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Quick guide to reading inscriptions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Epigraphy</a:t>
            </a:r>
          </a:p>
        </p:txBody>
      </p:sp>
    </p:spTree>
    <p:extLst>
      <p:ext uri="{BB962C8B-B14F-4D97-AF65-F5344CB8AC3E}">
        <p14:creationId xmlns:p14="http://schemas.microsoft.com/office/powerpoint/2010/main" val="2693731447"/>
      </p:ext>
    </p:extLst>
  </p:cSld>
  <p:clrMapOvr>
    <a:masterClrMapping/>
  </p:clrMapOvr>
  <p:transition spd="slow">
    <p:randomBar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12" descr="C:\Dokumente und Einstellungen\Ralph\Eigene Dateien\Epigraphie et Romanisation\10 HAEUSSLER\Pictures\ILN-3 239 Accoro Lambesc.JP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16" y="3560152"/>
            <a:ext cx="2099120" cy="31689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ontent Placeholder 1"/>
          <p:cNvSpPr txBox="1">
            <a:spLocks/>
          </p:cNvSpPr>
          <p:nvPr/>
        </p:nvSpPr>
        <p:spPr>
          <a:xfrm>
            <a:off x="0" y="836712"/>
            <a:ext cx="7924800" cy="4104456"/>
          </a:xfrm>
          <a:prstGeom prst="rect">
            <a:avLst/>
          </a:prstGeom>
        </p:spPr>
        <p:txBody>
          <a:bodyPr/>
          <a:lstStyle>
            <a:lvl1pPr marL="274320" indent="-256032" algn="l" defTabSz="914400" rtl="0" eaLnBrk="1" latinLnBrk="0" hangingPunct="1">
              <a:spcBef>
                <a:spcPct val="20000"/>
              </a:spcBef>
              <a:spcAft>
                <a:spcPts val="0"/>
              </a:spcAft>
              <a:buSzPct val="60000"/>
              <a:buFont typeface="Wingdings" pitchFamily="2" charset="2"/>
              <a:buChar char=""/>
              <a:defRPr sz="21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400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058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7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6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4592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5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96596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2402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2514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28346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endParaRPr lang="en-GB" dirty="0"/>
          </a:p>
        </p:txBody>
      </p:sp>
      <p:sp>
        <p:nvSpPr>
          <p:cNvPr id="5" name="Text Box 5"/>
          <p:cNvSpPr txBox="1">
            <a:spLocks noChangeArrowheads="1"/>
          </p:cNvSpPr>
          <p:nvPr/>
        </p:nvSpPr>
        <p:spPr bwMode="auto">
          <a:xfrm>
            <a:off x="1981200" y="5517232"/>
            <a:ext cx="2895600" cy="1569660"/>
          </a:xfrm>
          <a:prstGeom prst="rect">
            <a:avLst/>
          </a:prstGeom>
          <a:solidFill>
            <a:srgbClr val="9933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eaLnBrk="0" hangingPunct="0"/>
            <a:br>
              <a:rPr kumimoji="0" lang="en-US" altLang="en-US" sz="2400" dirty="0">
                <a:solidFill>
                  <a:schemeClr val="tx1"/>
                </a:solidFill>
              </a:rPr>
            </a:br>
            <a:r>
              <a:rPr kumimoji="0" lang="en-US" altLang="en-US" sz="2400" dirty="0">
                <a:solidFill>
                  <a:schemeClr val="tx1"/>
                </a:solidFill>
              </a:rPr>
              <a:t>Can religion be “</a:t>
            </a:r>
            <a:r>
              <a:rPr kumimoji="0" lang="en-US" altLang="en-US" sz="2400" dirty="0" err="1">
                <a:solidFill>
                  <a:schemeClr val="tx1"/>
                </a:solidFill>
              </a:rPr>
              <a:t>Romanised</a:t>
            </a:r>
            <a:r>
              <a:rPr kumimoji="0" lang="en-US" altLang="en-US" sz="2400" dirty="0">
                <a:solidFill>
                  <a:schemeClr val="tx1"/>
                </a:solidFill>
              </a:rPr>
              <a:t>” ?</a:t>
            </a:r>
          </a:p>
          <a:p>
            <a:pPr algn="ctr" eaLnBrk="0" hangingPunct="0"/>
            <a:endParaRPr kumimoji="0" lang="en-US" altLang="en-US" sz="2400" dirty="0">
              <a:solidFill>
                <a:schemeClr val="tx1"/>
              </a:solidFill>
            </a:endParaRPr>
          </a:p>
        </p:txBody>
      </p:sp>
      <p:pic>
        <p:nvPicPr>
          <p:cNvPr id="7" name="Picture 5" descr="C:\Dokumente und Einstellungen\Ralph\Eigene Dateien\CORPUS NARBONENSIS\Aix-en-Provence\ILN-3 190 Mars Belado  Tour d Aigue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844" b="99153" l="5413" r="96185">
                        <a14:foregroundMark x1="24933" y1="6840" x2="24933" y2="6840"/>
                        <a14:foregroundMark x1="21828" y1="3844" x2="21828" y2="3844"/>
                        <a14:foregroundMark x1="21828" y1="8339" x2="21828" y2="8339"/>
                        <a14:foregroundMark x1="14197" y1="17329" x2="14197" y2="17329"/>
                        <a14:foregroundMark x1="5590" y1="16221" x2="5590" y2="16221"/>
                        <a14:foregroundMark x1="58563" y1="19218" x2="58563" y2="19218"/>
                        <a14:foregroundMark x1="58563" y1="29642" x2="58563" y2="29642"/>
                        <a14:foregroundMark x1="55457" y1="94723" x2="55457" y2="94723"/>
                        <a14:foregroundMark x1="67169" y1="99218" x2="67169" y2="99218"/>
                        <a14:foregroundMark x1="33540" y1="31140" x2="33540" y2="31140"/>
                        <a14:foregroundMark x1="20319" y1="34137" x2="20319" y2="34137"/>
                        <a14:foregroundMark x1="15705" y1="37524" x2="15705" y2="37524"/>
                        <a14:foregroundMark x1="96185" y1="91010" x2="96185" y2="9101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052736"/>
            <a:ext cx="4176464" cy="5687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2"/>
          <p:cNvSpPr txBox="1">
            <a:spLocks noChangeArrowheads="1"/>
          </p:cNvSpPr>
          <p:nvPr/>
        </p:nvSpPr>
        <p:spPr bwMode="auto">
          <a:xfrm>
            <a:off x="96616" y="1531671"/>
            <a:ext cx="6203576" cy="2185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/>
            <a:r>
              <a:rPr kumimoji="0" lang="de-DE" altLang="en-US" sz="2400" b="1" dirty="0">
                <a:solidFill>
                  <a:schemeClr val="tx1"/>
                </a:solidFill>
              </a:rPr>
              <a:t>Stone inscriptions</a:t>
            </a:r>
          </a:p>
          <a:p>
            <a:pPr algn="l" eaLnBrk="0" hangingPunct="0"/>
            <a:endParaRPr kumimoji="0" lang="de-DE" altLang="en-US" sz="2000" u="sng" dirty="0">
              <a:solidFill>
                <a:schemeClr val="tx1"/>
              </a:solidFill>
            </a:endParaRPr>
          </a:p>
          <a:p>
            <a:pPr algn="l" eaLnBrk="0" hangingPunct="0"/>
            <a:r>
              <a:rPr kumimoji="0" lang="de-DE" altLang="en-US" sz="2000" u="sng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'Conflation'</a:t>
            </a:r>
            <a:r>
              <a:rPr kumimoji="0" lang="de-DE" altLang="en-US" sz="20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of Roman and </a:t>
            </a:r>
            <a:r>
              <a:rPr lang="de-DE" altLang="en-US" sz="2000" i="1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native</a:t>
            </a:r>
            <a:r>
              <a:rPr lang="de-DE" altLang="en-US" sz="20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 </a:t>
            </a:r>
            <a:r>
              <a:rPr kumimoji="0" lang="de-DE" altLang="en-US" sz="20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deities ?</a:t>
            </a:r>
          </a:p>
          <a:p>
            <a:pPr algn="l" eaLnBrk="0" hangingPunct="0"/>
            <a:r>
              <a:rPr kumimoji="0" lang="de-DE" altLang="en-US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	Jupiter = Taranis, Apollo = Grannos, etc.</a:t>
            </a:r>
          </a:p>
          <a:p>
            <a:pPr algn="l" eaLnBrk="0" hangingPunct="0"/>
            <a:r>
              <a:rPr kumimoji="0" lang="de-DE" altLang="en-US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	MARS BELADOS : Mars = Belados</a:t>
            </a:r>
          </a:p>
          <a:p>
            <a:pPr algn="l" eaLnBrk="0" hangingPunct="0"/>
            <a:r>
              <a:rPr kumimoji="0" lang="de-DE" altLang="en-US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	MARS DIVANNOS : Mars = Divannos</a:t>
            </a:r>
          </a:p>
          <a:p>
            <a:pPr algn="l" eaLnBrk="0" hangingPunct="0"/>
            <a:r>
              <a:rPr kumimoji="0" lang="de-DE" altLang="en-US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	and many more...</a:t>
            </a:r>
          </a:p>
        </p:txBody>
      </p:sp>
      <p:sp>
        <p:nvSpPr>
          <p:cNvPr id="9" name="Titel 1"/>
          <p:cNvSpPr txBox="1">
            <a:spLocks/>
          </p:cNvSpPr>
          <p:nvPr/>
        </p:nvSpPr>
        <p:spPr>
          <a:xfrm>
            <a:off x="457200" y="44624"/>
            <a:ext cx="74676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de-DE"/>
              <a:t>Introduction to Epigraphy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954804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el 1"/>
          <p:cNvSpPr>
            <a:spLocks noGrp="1"/>
          </p:cNvSpPr>
          <p:nvPr>
            <p:ph type="title"/>
          </p:nvPr>
        </p:nvSpPr>
        <p:spPr>
          <a:xfrm>
            <a:off x="457200" y="44624"/>
            <a:ext cx="7467600" cy="1143000"/>
          </a:xfrm>
        </p:spPr>
        <p:txBody>
          <a:bodyPr/>
          <a:lstStyle/>
          <a:p>
            <a:r>
              <a:rPr lang="de-DE" dirty="0" err="1"/>
              <a:t>Introduction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Epigraphy</a:t>
            </a:r>
            <a:endParaRPr lang="en-GB" dirty="0"/>
          </a:p>
        </p:txBody>
      </p:sp>
      <p:sp>
        <p:nvSpPr>
          <p:cNvPr id="5" name="Inhaltsplatzhalter 2"/>
          <p:cNvSpPr>
            <a:spLocks noGrp="1"/>
          </p:cNvSpPr>
          <p:nvPr>
            <p:ph idx="4294967295"/>
          </p:nvPr>
        </p:nvSpPr>
        <p:spPr>
          <a:xfrm>
            <a:off x="251520" y="1313459"/>
            <a:ext cx="7467600" cy="1900808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Graffiti</a:t>
            </a:r>
          </a:p>
          <a:p>
            <a:r>
              <a:rPr lang="en-GB" dirty="0"/>
              <a:t>Curse tablets / </a:t>
            </a:r>
            <a:r>
              <a:rPr lang="en-GB" i="1" dirty="0" err="1"/>
              <a:t>defixiones</a:t>
            </a:r>
            <a:endParaRPr lang="en-GB" i="1" dirty="0"/>
          </a:p>
          <a:p>
            <a:pPr lvl="1"/>
            <a:r>
              <a:rPr lang="en-GB" i="1" dirty="0"/>
              <a:t>e.g. from Bath &amp; Uley</a:t>
            </a: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1340768"/>
            <a:ext cx="4897573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6431" b="93569" l="2889" r="96889">
                        <a14:foregroundMark x1="97111" y1="11254" x2="97111" y2="11254"/>
                        <a14:foregroundMark x1="24889" y1="6752" x2="24889" y2="6752"/>
                        <a14:foregroundMark x1="22889" y1="93569" x2="22889" y2="93569"/>
                      </a14:backgroundRemoval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21480" y="2636912"/>
            <a:ext cx="5730540" cy="3960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" descr="C:\Eigene Dateien\TEACHING MATERIAL\EINFÜHRUNG ALTE GESCHICHTE\Epigraphik\lead tablet 91-1 drawing.TIF"/>
          <p:cNvPicPr>
            <a:picLocks noChangeAspect="1" noChangeArrowheads="1"/>
          </p:cNvPicPr>
          <p:nvPr/>
        </p:nvPicPr>
        <p:blipFill>
          <a:blip r:embed="rId5" cstate="print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auto">
          <a:xfrm>
            <a:off x="2771800" y="3371659"/>
            <a:ext cx="4128724" cy="3514182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</p:pic>
    </p:spTree>
    <p:extLst>
      <p:ext uri="{BB962C8B-B14F-4D97-AF65-F5344CB8AC3E}">
        <p14:creationId xmlns:p14="http://schemas.microsoft.com/office/powerpoint/2010/main" val="363856860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2913" y="1057275"/>
            <a:ext cx="4362450" cy="580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el 1"/>
          <p:cNvSpPr>
            <a:spLocks noGrp="1"/>
          </p:cNvSpPr>
          <p:nvPr>
            <p:ph type="title"/>
          </p:nvPr>
        </p:nvSpPr>
        <p:spPr>
          <a:xfrm>
            <a:off x="457200" y="44624"/>
            <a:ext cx="7467600" cy="1143000"/>
          </a:xfrm>
        </p:spPr>
        <p:txBody>
          <a:bodyPr/>
          <a:lstStyle/>
          <a:p>
            <a:r>
              <a:rPr lang="de-DE" dirty="0" err="1"/>
              <a:t>Introduction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Epigraphy</a:t>
            </a:r>
            <a:endParaRPr lang="en-GB" dirty="0"/>
          </a:p>
        </p:txBody>
      </p:sp>
      <p:sp>
        <p:nvSpPr>
          <p:cNvPr id="6" name="Inhaltsplatzhalter 2"/>
          <p:cNvSpPr>
            <a:spLocks noGrp="1"/>
          </p:cNvSpPr>
          <p:nvPr>
            <p:ph idx="4294967295"/>
          </p:nvPr>
        </p:nvSpPr>
        <p:spPr>
          <a:xfrm>
            <a:off x="251520" y="1313459"/>
            <a:ext cx="7467600" cy="1900808"/>
          </a:xfrm>
          <a:prstGeom prst="rect">
            <a:avLst/>
          </a:prstGeom>
        </p:spPr>
        <p:txBody>
          <a:bodyPr/>
          <a:lstStyle/>
          <a:p>
            <a:r>
              <a:rPr lang="en-GB" dirty="0"/>
              <a:t>Graffiti</a:t>
            </a:r>
          </a:p>
          <a:p>
            <a:pPr lvl="1"/>
            <a:r>
              <a:rPr lang="en-GB" dirty="0"/>
              <a:t>Incense burner from Chartres</a:t>
            </a:r>
          </a:p>
          <a:p>
            <a:pPr lvl="1"/>
            <a:endParaRPr lang="en-GB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942255"/>
            <a:ext cx="5220072" cy="322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6680350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1" descr="DSC04917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50333" y="0"/>
            <a:ext cx="10244666" cy="6858000"/>
          </a:xfrm>
          <a:prstGeom prst="rect">
            <a:avLst/>
          </a:prstGeom>
        </p:spPr>
      </p:pic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5" name="Picture 3" descr="G:\MJOAO\Artigos\Regioes serranas\DSCF378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461" y="1348142"/>
            <a:ext cx="6372200" cy="4563526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6" name="CaixaDeTexto 5"/>
          <p:cNvSpPr txBox="1"/>
          <p:nvPr/>
        </p:nvSpPr>
        <p:spPr>
          <a:xfrm>
            <a:off x="5076056" y="5601505"/>
            <a:ext cx="356388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b="1" dirty="0">
                <a:solidFill>
                  <a:srgbClr val="FFFF00"/>
                </a:solidFill>
              </a:rPr>
              <a:t>Cabeço das Fráguas, Guarda</a:t>
            </a:r>
          </a:p>
        </p:txBody>
      </p:sp>
      <p:sp>
        <p:nvSpPr>
          <p:cNvPr id="7" name="Rectangle 6"/>
          <p:cNvSpPr/>
          <p:nvPr/>
        </p:nvSpPr>
        <p:spPr>
          <a:xfrm>
            <a:off x="-531052" y="6519446"/>
            <a:ext cx="6418477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pt-PT" sz="1600" dirty="0"/>
              <a:t>Paper by Maria João Correia Santos, University of Lisbon, C.E.C</a:t>
            </a:r>
            <a:endParaRPr lang="de-DE" sz="1600" dirty="0"/>
          </a:p>
        </p:txBody>
      </p:sp>
    </p:spTree>
    <p:extLst>
      <p:ext uri="{BB962C8B-B14F-4D97-AF65-F5344CB8AC3E}">
        <p14:creationId xmlns:p14="http://schemas.microsoft.com/office/powerpoint/2010/main" val="1177552215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de-DE"/>
          </a:p>
        </p:txBody>
      </p:sp>
      <p:pic>
        <p:nvPicPr>
          <p:cNvPr id="7" name="Picture 4" descr="http://s3.amazonaws.com/presspublisher-do/upload/2697/duraeuropos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7455" r="2487"/>
          <a:stretch/>
        </p:blipFill>
        <p:spPr bwMode="auto">
          <a:xfrm>
            <a:off x="0" y="57160"/>
            <a:ext cx="9144000" cy="6828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179512" y="6179648"/>
            <a:ext cx="8820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Wall Painting, Dura </a:t>
            </a:r>
            <a:r>
              <a:rPr lang="en-GB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Europos</a:t>
            </a:r>
            <a:r>
              <a:rPr lang="en-GB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c.AD239: </a:t>
            </a:r>
            <a:r>
              <a:rPr lang="en-GB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Iulius</a:t>
            </a:r>
            <a:r>
              <a:rPr lang="en-GB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GB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Terentius</a:t>
            </a:r>
            <a:br>
              <a:rPr lang="en-GB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en-GB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performing a sacrifice at the temple of the </a:t>
            </a:r>
            <a:r>
              <a:rPr lang="en-GB" b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Palmyrene</a:t>
            </a:r>
            <a:r>
              <a:rPr lang="en-GB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gods</a:t>
            </a:r>
          </a:p>
        </p:txBody>
      </p:sp>
    </p:spTree>
    <p:extLst>
      <p:ext uri="{BB962C8B-B14F-4D97-AF65-F5344CB8AC3E}">
        <p14:creationId xmlns:p14="http://schemas.microsoft.com/office/powerpoint/2010/main" val="283475932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609600" y="53752"/>
            <a:ext cx="79248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Resources for epigraphy</a:t>
            </a: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609600" y="1340768"/>
            <a:ext cx="7924800" cy="4752528"/>
          </a:xfrm>
          <a:prstGeom prst="rect">
            <a:avLst/>
          </a:prstGeom>
        </p:spPr>
        <p:txBody>
          <a:bodyPr/>
          <a:lstStyle>
            <a:lvl1pPr marL="274320" indent="-256032" algn="l" defTabSz="914400" rtl="0" eaLnBrk="1" latinLnBrk="0" hangingPunct="1">
              <a:spcBef>
                <a:spcPct val="20000"/>
              </a:spcBef>
              <a:spcAft>
                <a:spcPts val="0"/>
              </a:spcAft>
              <a:buSzPct val="60000"/>
              <a:buFont typeface="Wingdings" pitchFamily="2" charset="2"/>
              <a:buChar char=""/>
              <a:defRPr sz="21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400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058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7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6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4592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5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96596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2402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2514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28346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Most Greek, Latin, Etruscan, Oscan inscriptions &amp; papyri are published.</a:t>
            </a:r>
          </a:p>
          <a:p>
            <a:r>
              <a:rPr lang="en-GB" dirty="0"/>
              <a:t>Major publications for LATIN EPIGRAPHY</a:t>
            </a:r>
          </a:p>
          <a:p>
            <a:pPr lvl="1"/>
            <a:r>
              <a:rPr lang="en-GB" dirty="0"/>
              <a:t>CIL – Corpus </a:t>
            </a:r>
            <a:r>
              <a:rPr lang="en-GB" dirty="0" err="1"/>
              <a:t>Inscriptionum</a:t>
            </a:r>
            <a:r>
              <a:rPr lang="en-GB" dirty="0"/>
              <a:t> </a:t>
            </a:r>
            <a:r>
              <a:rPr lang="en-GB" dirty="0" err="1"/>
              <a:t>Latinarum</a:t>
            </a:r>
            <a:r>
              <a:rPr lang="en-GB" dirty="0"/>
              <a:t> – since 1863</a:t>
            </a:r>
          </a:p>
          <a:p>
            <a:pPr lvl="1"/>
            <a:r>
              <a:rPr lang="en-GB" dirty="0"/>
              <a:t>RIB – Roman Inscriptions from Britain</a:t>
            </a:r>
          </a:p>
          <a:p>
            <a:pPr lvl="1"/>
            <a:r>
              <a:rPr lang="en-GB" dirty="0"/>
              <a:t>AE – </a:t>
            </a:r>
            <a:r>
              <a:rPr lang="en-GB" dirty="0" err="1"/>
              <a:t>L’Annee</a:t>
            </a:r>
            <a:r>
              <a:rPr lang="en-GB" dirty="0"/>
              <a:t> </a:t>
            </a:r>
            <a:r>
              <a:rPr lang="en-GB" dirty="0" err="1"/>
              <a:t>epigraphique</a:t>
            </a:r>
            <a:r>
              <a:rPr lang="en-GB" dirty="0"/>
              <a:t> </a:t>
            </a:r>
            <a:r>
              <a:rPr lang="en-GB" dirty="0">
                <a:sym typeface="Wingdings" panose="05000000000000000000" pitchFamily="2" charset="2"/>
              </a:rPr>
              <a:t>annual publication: new inscriptions</a:t>
            </a:r>
          </a:p>
          <a:p>
            <a:pPr lvl="1"/>
            <a:r>
              <a:rPr lang="en-GB" dirty="0">
                <a:sym typeface="Wingdings" panose="05000000000000000000" pitchFamily="2" charset="2"/>
              </a:rPr>
              <a:t>online:</a:t>
            </a:r>
            <a:br>
              <a:rPr lang="en-GB" dirty="0">
                <a:sym typeface="Wingdings" panose="05000000000000000000" pitchFamily="2" charset="2"/>
              </a:rPr>
            </a:br>
            <a:r>
              <a:rPr lang="en-GB" u="sng" dirty="0">
                <a:sym typeface="Wingdings" panose="05000000000000000000" pitchFamily="2" charset="2"/>
              </a:rPr>
              <a:t>www.manfredclauss.de</a:t>
            </a:r>
            <a:r>
              <a:rPr lang="en-GB" dirty="0">
                <a:sym typeface="Wingdings" panose="05000000000000000000" pitchFamily="2" charset="2"/>
              </a:rPr>
              <a:t> </a:t>
            </a:r>
          </a:p>
          <a:p>
            <a:pPr lvl="1"/>
            <a:endParaRPr lang="en-GB" dirty="0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2118" y="3522549"/>
            <a:ext cx="3554338" cy="3290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4585400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 txBox="1">
            <a:spLocks/>
          </p:cNvSpPr>
          <p:nvPr/>
        </p:nvSpPr>
        <p:spPr>
          <a:xfrm>
            <a:off x="609600" y="1340768"/>
            <a:ext cx="7924800" cy="4752528"/>
          </a:xfrm>
          <a:prstGeom prst="rect">
            <a:avLst/>
          </a:prstGeom>
        </p:spPr>
        <p:txBody>
          <a:bodyPr/>
          <a:lstStyle>
            <a:lvl1pPr marL="274320" indent="-256032" algn="l" defTabSz="914400" rtl="0" eaLnBrk="1" latinLnBrk="0" hangingPunct="1">
              <a:spcBef>
                <a:spcPct val="20000"/>
              </a:spcBef>
              <a:spcAft>
                <a:spcPts val="0"/>
              </a:spcAft>
              <a:buSzPct val="60000"/>
              <a:buFont typeface="Wingdings" pitchFamily="2" charset="2"/>
              <a:buChar char=""/>
              <a:defRPr sz="21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1pPr>
            <a:lvl2pPr marL="6400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058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7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6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4592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5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lvl5pPr>
            <a:lvl6pPr marL="196596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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6pPr>
            <a:lvl7pPr marL="224028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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7pPr>
            <a:lvl8pPr marL="251460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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8pPr>
            <a:lvl9pPr marL="2834640" indent="-256032" algn="l" defTabSz="914400" rtl="0" eaLnBrk="1" latinLnBrk="0" hangingPunct="1">
              <a:spcBef>
                <a:spcPct val="20000"/>
              </a:spcBef>
              <a:buSzPct val="60000"/>
              <a:buFont typeface="Wingdings" pitchFamily="2" charset="2"/>
              <a:buChar char=""/>
              <a:defRPr sz="1400" kern="1200">
                <a:solidFill>
                  <a:schemeClr val="tx1"/>
                </a:solidFill>
                <a:effectLst>
                  <a:outerShdw blurRad="38100" dist="38100" dir="2700000" algn="ctr" rotWithShape="0">
                    <a:srgbClr val="000000">
                      <a:alpha val="43000"/>
                    </a:srgb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en-GB"/>
              <a:t>Most Greek, Latin, Etruscan, Oscan inscriptions &amp; papyri are published.</a:t>
            </a:r>
          </a:p>
          <a:p>
            <a:r>
              <a:rPr lang="en-GB"/>
              <a:t>Major publications for GREEK EPIGRAPHY</a:t>
            </a:r>
          </a:p>
          <a:p>
            <a:pPr lvl="1"/>
            <a:r>
              <a:rPr lang="en-GB"/>
              <a:t>CIG – Corpus Inscriptionum Graecarum – from 1863 – 1877</a:t>
            </a:r>
          </a:p>
          <a:p>
            <a:pPr lvl="1"/>
            <a:r>
              <a:rPr lang="en-GB"/>
              <a:t>IG – Inscriptiones Graecae – since 1902</a:t>
            </a:r>
          </a:p>
          <a:p>
            <a:pPr lvl="1"/>
            <a:r>
              <a:rPr lang="de-DE" altLang="en-US"/>
              <a:t>TAM – Tituli Asiae Minoris</a:t>
            </a:r>
          </a:p>
          <a:p>
            <a:pPr lvl="1"/>
            <a:r>
              <a:rPr lang="de-DE"/>
              <a:t>SEG – Supplementum Epigraphicum Graecum </a:t>
            </a:r>
            <a:br>
              <a:rPr lang="de-DE"/>
            </a:br>
            <a:r>
              <a:rPr lang="en-GB">
                <a:sym typeface="Wingdings" panose="05000000000000000000" pitchFamily="2" charset="2"/>
              </a:rPr>
              <a:t>annual publication: new inscriptions</a:t>
            </a:r>
          </a:p>
          <a:p>
            <a:pPr lvl="1"/>
            <a:r>
              <a:rPr lang="en-GB">
                <a:sym typeface="Wingdings" panose="05000000000000000000" pitchFamily="2" charset="2"/>
              </a:rPr>
              <a:t>online: PHI</a:t>
            </a:r>
            <a:br>
              <a:rPr lang="en-GB">
                <a:sym typeface="Wingdings" panose="05000000000000000000" pitchFamily="2" charset="2"/>
              </a:rPr>
            </a:br>
            <a:r>
              <a:rPr lang="en-GB" u="sng">
                <a:sym typeface="Wingdings" panose="05000000000000000000" pitchFamily="2" charset="2"/>
              </a:rPr>
              <a:t>http://epigraphy.packhum.org/inscriptions/main </a:t>
            </a:r>
            <a:endParaRPr lang="en-GB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609600" y="53752"/>
            <a:ext cx="79248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/>
              <a:t>Resources for epigraphy</a:t>
            </a:r>
          </a:p>
        </p:txBody>
      </p:sp>
    </p:spTree>
    <p:extLst>
      <p:ext uri="{BB962C8B-B14F-4D97-AF65-F5344CB8AC3E}">
        <p14:creationId xmlns:p14="http://schemas.microsoft.com/office/powerpoint/2010/main" val="3712534473"/>
      </p:ext>
    </p:extLst>
  </p:cSld>
  <p:clrMapOvr>
    <a:masterClrMapping/>
  </p:clrMapOvr>
  <p:transition spd="slow">
    <p:randomBar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457200" y="2636912"/>
            <a:ext cx="6707088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lvl="1">
              <a:spcBef>
                <a:spcPct val="0"/>
              </a:spcBef>
              <a:buFontTx/>
              <a:buNone/>
            </a:pPr>
            <a:r>
              <a:rPr lang="de-DE" sz="2400" b="1" dirty="0">
                <a:solidFill>
                  <a:srgbClr val="FFC000"/>
                </a:solidFill>
                <a:latin typeface="Tempus Sans ITC" pitchFamily="82" charset="0"/>
              </a:rPr>
              <a:t>a(bc)	abbreviation</a:t>
            </a:r>
            <a:r>
              <a:rPr lang="de-DE" sz="2400" dirty="0">
                <a:solidFill>
                  <a:srgbClr val="FFC000"/>
                </a:solidFill>
                <a:latin typeface="Tempus Sans ITC" pitchFamily="82" charset="0"/>
              </a:rPr>
              <a:t>, </a:t>
            </a:r>
            <a:br>
              <a:rPr lang="de-DE" sz="2400" dirty="0">
                <a:solidFill>
                  <a:srgbClr val="FFC000"/>
                </a:solidFill>
                <a:latin typeface="Tempus Sans ITC" pitchFamily="82" charset="0"/>
              </a:rPr>
            </a:br>
            <a:r>
              <a:rPr lang="de-DE" sz="2400" dirty="0">
                <a:solidFill>
                  <a:srgbClr val="FFC000"/>
                </a:solidFill>
                <a:latin typeface="Tempus Sans ITC" pitchFamily="82" charset="0"/>
              </a:rPr>
              <a:t>		expanded by editor</a:t>
            </a:r>
          </a:p>
          <a:p>
            <a:pPr lvl="1">
              <a:spcBef>
                <a:spcPct val="0"/>
              </a:spcBef>
              <a:buFontTx/>
              <a:buNone/>
            </a:pPr>
            <a:r>
              <a:rPr lang="de-DE" sz="2400" b="1" dirty="0">
                <a:solidFill>
                  <a:srgbClr val="FFC000"/>
                </a:solidFill>
                <a:latin typeface="Tempus Sans ITC" pitchFamily="82" charset="0"/>
              </a:rPr>
              <a:t>[---]	</a:t>
            </a:r>
            <a:r>
              <a:rPr lang="de-DE" sz="2400" b="1" dirty="0" err="1">
                <a:solidFill>
                  <a:srgbClr val="FFC000"/>
                </a:solidFill>
                <a:latin typeface="Tempus Sans ITC" pitchFamily="82" charset="0"/>
              </a:rPr>
              <a:t>lacuna</a:t>
            </a:r>
            <a:r>
              <a:rPr lang="de-DE" sz="2400" b="1" dirty="0">
                <a:solidFill>
                  <a:srgbClr val="FFC000"/>
                </a:solidFill>
                <a:latin typeface="Tempus Sans ITC" pitchFamily="82" charset="0"/>
              </a:rPr>
              <a:t>/</a:t>
            </a:r>
            <a:r>
              <a:rPr lang="de-DE" sz="2400" b="1" dirty="0" err="1">
                <a:solidFill>
                  <a:srgbClr val="FFC000"/>
                </a:solidFill>
                <a:latin typeface="Tempus Sans ITC" pitchFamily="82" charset="0"/>
              </a:rPr>
              <a:t>gap</a:t>
            </a:r>
            <a:r>
              <a:rPr lang="de-DE" sz="2400" b="1" dirty="0">
                <a:solidFill>
                  <a:srgbClr val="FFC000"/>
                </a:solidFill>
                <a:latin typeface="Tempus Sans ITC" pitchFamily="82" charset="0"/>
              </a:rPr>
              <a:t> in </a:t>
            </a:r>
            <a:r>
              <a:rPr lang="de-DE" sz="2400" b="1" dirty="0" err="1">
                <a:solidFill>
                  <a:srgbClr val="FFC000"/>
                </a:solidFill>
                <a:latin typeface="Tempus Sans ITC" pitchFamily="82" charset="0"/>
              </a:rPr>
              <a:t>the</a:t>
            </a:r>
            <a:r>
              <a:rPr lang="de-DE" sz="2400" b="1" dirty="0">
                <a:solidFill>
                  <a:srgbClr val="FFC000"/>
                </a:solidFill>
                <a:latin typeface="Tempus Sans ITC" pitchFamily="82" charset="0"/>
              </a:rPr>
              <a:t> original </a:t>
            </a:r>
            <a:r>
              <a:rPr lang="de-DE" sz="2400" b="1" dirty="0" err="1">
                <a:solidFill>
                  <a:srgbClr val="FFC000"/>
                </a:solidFill>
                <a:latin typeface="Tempus Sans ITC" pitchFamily="82" charset="0"/>
              </a:rPr>
              <a:t>text</a:t>
            </a:r>
            <a:endParaRPr lang="de-DE" sz="2400" b="1" dirty="0">
              <a:solidFill>
                <a:srgbClr val="FFC000"/>
              </a:solidFill>
              <a:latin typeface="Tempus Sans ITC" pitchFamily="82" charset="0"/>
            </a:endParaRPr>
          </a:p>
          <a:p>
            <a:pPr lvl="1">
              <a:spcBef>
                <a:spcPct val="0"/>
              </a:spcBef>
              <a:buFontTx/>
              <a:buNone/>
            </a:pPr>
            <a:r>
              <a:rPr lang="de-DE" sz="2400" b="1" dirty="0">
                <a:solidFill>
                  <a:srgbClr val="FFC000"/>
                </a:solidFill>
                <a:latin typeface="Tempus Sans ITC" pitchFamily="82" charset="0"/>
              </a:rPr>
              <a:t>[</a:t>
            </a:r>
            <a:r>
              <a:rPr lang="de-DE" sz="2400" b="1" dirty="0" err="1">
                <a:solidFill>
                  <a:srgbClr val="FFC000"/>
                </a:solidFill>
                <a:latin typeface="Tempus Sans ITC" pitchFamily="82" charset="0"/>
              </a:rPr>
              <a:t>abc</a:t>
            </a:r>
            <a:r>
              <a:rPr lang="de-DE" sz="2400" b="1" dirty="0">
                <a:solidFill>
                  <a:srgbClr val="FFC000"/>
                </a:solidFill>
                <a:latin typeface="Tempus Sans ITC" pitchFamily="82" charset="0"/>
              </a:rPr>
              <a:t>]	</a:t>
            </a:r>
            <a:r>
              <a:rPr lang="de-DE" sz="2400" b="1" dirty="0" err="1">
                <a:solidFill>
                  <a:srgbClr val="FFC000"/>
                </a:solidFill>
                <a:latin typeface="Tempus Sans ITC" pitchFamily="82" charset="0"/>
              </a:rPr>
              <a:t>lacuna</a:t>
            </a:r>
            <a:r>
              <a:rPr lang="de-DE" sz="2400" b="1" dirty="0">
                <a:solidFill>
                  <a:srgbClr val="FFC000"/>
                </a:solidFill>
                <a:latin typeface="Tempus Sans ITC" pitchFamily="82" charset="0"/>
              </a:rPr>
              <a:t>/</a:t>
            </a:r>
            <a:r>
              <a:rPr lang="de-DE" sz="2400" b="1" dirty="0" err="1">
                <a:solidFill>
                  <a:srgbClr val="FFC000"/>
                </a:solidFill>
                <a:latin typeface="Tempus Sans ITC" pitchFamily="82" charset="0"/>
              </a:rPr>
              <a:t>gap</a:t>
            </a:r>
            <a:r>
              <a:rPr lang="de-DE" sz="2400" b="1" dirty="0">
                <a:solidFill>
                  <a:srgbClr val="FFC000"/>
                </a:solidFill>
                <a:latin typeface="Tempus Sans ITC" pitchFamily="82" charset="0"/>
              </a:rPr>
              <a:t>, </a:t>
            </a:r>
            <a:r>
              <a:rPr lang="de-DE" sz="2400" b="1" dirty="0" err="1">
                <a:solidFill>
                  <a:srgbClr val="FFC000"/>
                </a:solidFill>
                <a:latin typeface="Tempus Sans ITC" pitchFamily="82" charset="0"/>
              </a:rPr>
              <a:t>restored</a:t>
            </a:r>
            <a:r>
              <a:rPr lang="de-DE" sz="2400" b="1" dirty="0">
                <a:solidFill>
                  <a:srgbClr val="FFC000"/>
                </a:solidFill>
                <a:latin typeface="Tempus Sans ITC" pitchFamily="82" charset="0"/>
              </a:rPr>
              <a:t> </a:t>
            </a:r>
            <a:r>
              <a:rPr lang="de-DE" sz="2400" b="1" dirty="0" err="1">
                <a:solidFill>
                  <a:srgbClr val="FFC000"/>
                </a:solidFill>
                <a:latin typeface="Tempus Sans ITC" pitchFamily="82" charset="0"/>
              </a:rPr>
              <a:t>by</a:t>
            </a:r>
            <a:r>
              <a:rPr lang="de-DE" sz="2400" b="1" dirty="0">
                <a:solidFill>
                  <a:srgbClr val="FFC000"/>
                </a:solidFill>
                <a:latin typeface="Tempus Sans ITC" pitchFamily="82" charset="0"/>
              </a:rPr>
              <a:t> </a:t>
            </a:r>
            <a:r>
              <a:rPr lang="de-DE" sz="2400" b="1" dirty="0" err="1">
                <a:solidFill>
                  <a:srgbClr val="FFC000"/>
                </a:solidFill>
                <a:latin typeface="Tempus Sans ITC" pitchFamily="82" charset="0"/>
              </a:rPr>
              <a:t>editor</a:t>
            </a:r>
            <a:endParaRPr lang="de-DE" sz="2400" b="1" dirty="0">
              <a:solidFill>
                <a:srgbClr val="FFC000"/>
              </a:solidFill>
              <a:latin typeface="Tempus Sans ITC" pitchFamily="82" charset="0"/>
            </a:endParaRPr>
          </a:p>
          <a:p>
            <a:pPr lvl="1">
              <a:spcBef>
                <a:spcPct val="0"/>
              </a:spcBef>
              <a:buFontTx/>
              <a:buNone/>
            </a:pPr>
            <a:r>
              <a:rPr lang="de-DE" sz="2400" b="1" dirty="0">
                <a:solidFill>
                  <a:srgbClr val="FFC000"/>
                </a:solidFill>
                <a:latin typeface="Tempus Sans ITC" pitchFamily="82" charset="0"/>
              </a:rPr>
              <a:t>&lt;</a:t>
            </a:r>
            <a:r>
              <a:rPr lang="de-DE" sz="2400" b="1" dirty="0" err="1">
                <a:solidFill>
                  <a:srgbClr val="FFC000"/>
                </a:solidFill>
                <a:latin typeface="Tempus Sans ITC" pitchFamily="82" charset="0"/>
              </a:rPr>
              <a:t>abc</a:t>
            </a:r>
            <a:r>
              <a:rPr lang="de-DE" sz="2400" b="1" dirty="0">
                <a:solidFill>
                  <a:srgbClr val="FFC000"/>
                </a:solidFill>
                <a:latin typeface="Tempus Sans ITC" pitchFamily="82" charset="0"/>
              </a:rPr>
              <a:t>&gt;	</a:t>
            </a:r>
            <a:r>
              <a:rPr lang="de-DE" sz="2400" b="1" dirty="0" err="1">
                <a:solidFill>
                  <a:srgbClr val="FFC000"/>
                </a:solidFill>
                <a:latin typeface="Tempus Sans ITC" pitchFamily="82" charset="0"/>
              </a:rPr>
              <a:t>changes</a:t>
            </a:r>
            <a:r>
              <a:rPr lang="de-DE" sz="2400" b="1" dirty="0">
                <a:solidFill>
                  <a:srgbClr val="FFC000"/>
                </a:solidFill>
                <a:latin typeface="Tempus Sans ITC" pitchFamily="82" charset="0"/>
              </a:rPr>
              <a:t>/</a:t>
            </a:r>
            <a:r>
              <a:rPr lang="de-DE" sz="2400" b="1" dirty="0" err="1">
                <a:solidFill>
                  <a:srgbClr val="FFC000"/>
                </a:solidFill>
                <a:latin typeface="Tempus Sans ITC" pitchFamily="82" charset="0"/>
              </a:rPr>
              <a:t>corrections</a:t>
            </a:r>
            <a:r>
              <a:rPr lang="de-DE" sz="2400" b="1" dirty="0">
                <a:solidFill>
                  <a:srgbClr val="FFC000"/>
                </a:solidFill>
                <a:latin typeface="Tempus Sans ITC" pitchFamily="82" charset="0"/>
              </a:rPr>
              <a:t> </a:t>
            </a:r>
            <a:r>
              <a:rPr lang="de-DE" sz="2400" b="1" dirty="0" err="1">
                <a:solidFill>
                  <a:srgbClr val="FFC000"/>
                </a:solidFill>
                <a:latin typeface="Tempus Sans ITC" pitchFamily="82" charset="0"/>
              </a:rPr>
              <a:t>by</a:t>
            </a:r>
            <a:r>
              <a:rPr lang="de-DE" sz="2400" b="1" dirty="0">
                <a:solidFill>
                  <a:srgbClr val="FFC000"/>
                </a:solidFill>
                <a:latin typeface="Tempus Sans ITC" pitchFamily="82" charset="0"/>
              </a:rPr>
              <a:t> </a:t>
            </a:r>
            <a:r>
              <a:rPr lang="de-DE" sz="2400" b="1" dirty="0" err="1">
                <a:solidFill>
                  <a:srgbClr val="FFC000"/>
                </a:solidFill>
                <a:latin typeface="Tempus Sans ITC" pitchFamily="82" charset="0"/>
              </a:rPr>
              <a:t>editor</a:t>
            </a:r>
            <a:endParaRPr lang="de-DE" sz="2400" b="1" dirty="0">
              <a:solidFill>
                <a:srgbClr val="FFC000"/>
              </a:solidFill>
              <a:latin typeface="Tempus Sans ITC" pitchFamily="82" charset="0"/>
            </a:endParaRPr>
          </a:p>
          <a:p>
            <a:pPr lvl="1">
              <a:spcBef>
                <a:spcPct val="0"/>
              </a:spcBef>
              <a:buFontTx/>
              <a:buNone/>
            </a:pPr>
            <a:r>
              <a:rPr lang="de-DE" sz="2400" b="1" dirty="0">
                <a:solidFill>
                  <a:srgbClr val="FFC000"/>
                </a:solidFill>
                <a:latin typeface="Tempus Sans ITC" pitchFamily="82" charset="0"/>
              </a:rPr>
              <a:t>[[</a:t>
            </a:r>
            <a:r>
              <a:rPr lang="de-DE" sz="2400" b="1" dirty="0" err="1">
                <a:solidFill>
                  <a:srgbClr val="FFC000"/>
                </a:solidFill>
                <a:latin typeface="Tempus Sans ITC" pitchFamily="82" charset="0"/>
              </a:rPr>
              <a:t>abc</a:t>
            </a:r>
            <a:r>
              <a:rPr lang="de-DE" sz="2400" b="1" dirty="0">
                <a:solidFill>
                  <a:srgbClr val="FFC000"/>
                </a:solidFill>
                <a:latin typeface="Tempus Sans ITC" pitchFamily="82" charset="0"/>
              </a:rPr>
              <a:t>]]	</a:t>
            </a:r>
            <a:r>
              <a:rPr lang="de-DE" sz="2400" b="1" dirty="0" err="1">
                <a:solidFill>
                  <a:srgbClr val="FFC000"/>
                </a:solidFill>
                <a:latin typeface="Tempus Sans ITC" pitchFamily="82" charset="0"/>
              </a:rPr>
              <a:t>letters</a:t>
            </a:r>
            <a:r>
              <a:rPr lang="de-DE" sz="2400" b="1" dirty="0">
                <a:solidFill>
                  <a:srgbClr val="FFC000"/>
                </a:solidFill>
                <a:latin typeface="Tempus Sans ITC" pitchFamily="82" charset="0"/>
              </a:rPr>
              <a:t> </a:t>
            </a:r>
            <a:r>
              <a:rPr lang="de-DE" sz="2400" b="1" dirty="0" err="1">
                <a:solidFill>
                  <a:srgbClr val="FFC000"/>
                </a:solidFill>
                <a:latin typeface="Tempus Sans ITC" pitchFamily="82" charset="0"/>
              </a:rPr>
              <a:t>deleted</a:t>
            </a:r>
            <a:r>
              <a:rPr lang="de-DE" sz="2400" b="1" dirty="0">
                <a:solidFill>
                  <a:srgbClr val="FFC000"/>
                </a:solidFill>
                <a:latin typeface="Tempus Sans ITC" pitchFamily="82" charset="0"/>
              </a:rPr>
              <a:t> in </a:t>
            </a:r>
            <a:r>
              <a:rPr lang="de-DE" sz="2400" b="1" dirty="0" err="1">
                <a:solidFill>
                  <a:srgbClr val="FFC000"/>
                </a:solidFill>
                <a:latin typeface="Tempus Sans ITC" pitchFamily="82" charset="0"/>
              </a:rPr>
              <a:t>Antiquity</a:t>
            </a:r>
            <a:endParaRPr lang="de-DE" sz="2400" b="1" dirty="0">
              <a:solidFill>
                <a:srgbClr val="FFC000"/>
              </a:solidFill>
              <a:latin typeface="Tempus Sans ITC" pitchFamily="82" charset="0"/>
            </a:endParaRPr>
          </a:p>
          <a:p>
            <a:pPr lvl="1">
              <a:spcBef>
                <a:spcPct val="0"/>
              </a:spcBef>
              <a:buFontTx/>
              <a:buNone/>
            </a:pPr>
            <a:r>
              <a:rPr kumimoji="0" lang="de-DE" sz="2400" dirty="0">
                <a:solidFill>
                  <a:srgbClr val="FFC000"/>
                </a:solidFill>
                <a:latin typeface="Tempus Sans ITC" pitchFamily="82" charset="0"/>
                <a:ea typeface="Tahoma" pitchFamily="34" charset="0"/>
                <a:cs typeface="Tahoma" pitchFamily="34" charset="0"/>
              </a:rPr>
              <a:t>{abc}	letters on inscription, 				considered </a:t>
            </a:r>
            <a:r>
              <a:rPr lang="en-GB" sz="2400" dirty="0">
                <a:solidFill>
                  <a:srgbClr val="FFC000"/>
                </a:solidFill>
                <a:latin typeface="Tempus Sans ITC" pitchFamily="82" charset="0"/>
                <a:ea typeface="Tahoma" pitchFamily="34" charset="0"/>
                <a:cs typeface="Tahoma" pitchFamily="34" charset="0"/>
              </a:rPr>
              <a:t>erroneous and </a:t>
            </a:r>
            <a:br>
              <a:rPr lang="en-GB" sz="2400" dirty="0">
                <a:solidFill>
                  <a:srgbClr val="FFC000"/>
                </a:solidFill>
                <a:latin typeface="Tempus Sans ITC" pitchFamily="82" charset="0"/>
                <a:ea typeface="Tahoma" pitchFamily="34" charset="0"/>
                <a:cs typeface="Tahoma" pitchFamily="34" charset="0"/>
              </a:rPr>
            </a:br>
            <a:r>
              <a:rPr lang="en-GB" sz="2400" dirty="0">
                <a:solidFill>
                  <a:srgbClr val="FFC000"/>
                </a:solidFill>
                <a:latin typeface="Tempus Sans ITC" pitchFamily="82" charset="0"/>
                <a:ea typeface="Tahoma" pitchFamily="34" charset="0"/>
                <a:cs typeface="Tahoma" pitchFamily="34" charset="0"/>
              </a:rPr>
              <a:t>		superfluous by </a:t>
            </a:r>
            <a:r>
              <a:rPr kumimoji="0" lang="de-DE" sz="2400" dirty="0">
                <a:solidFill>
                  <a:srgbClr val="FFC000"/>
                </a:solidFill>
                <a:latin typeface="Tempus Sans ITC" pitchFamily="82" charset="0"/>
                <a:ea typeface="Tahoma" pitchFamily="34" charset="0"/>
                <a:cs typeface="Tahoma" pitchFamily="34" charset="0"/>
              </a:rPr>
              <a:t>the editor .</a:t>
            </a:r>
          </a:p>
          <a:p>
            <a:pPr lvl="1">
              <a:spcBef>
                <a:spcPct val="0"/>
              </a:spcBef>
              <a:buFontTx/>
              <a:buNone/>
            </a:pPr>
            <a:r>
              <a:rPr lang="de-DE" sz="2400" dirty="0">
                <a:solidFill>
                  <a:srgbClr val="FFC000"/>
                </a:solidFill>
                <a:latin typeface="Tempus Sans ITC" pitchFamily="82" charset="0"/>
                <a:ea typeface="Tahoma" pitchFamily="34" charset="0"/>
                <a:cs typeface="Tahoma" pitchFamily="34" charset="0"/>
              </a:rPr>
              <a:t>/ 		line break</a:t>
            </a:r>
            <a:endParaRPr kumimoji="0" lang="en-US" sz="2400" dirty="0">
              <a:solidFill>
                <a:srgbClr val="FFC000"/>
              </a:solidFill>
              <a:latin typeface="Tempus Sans ITC" pitchFamily="82" charset="0"/>
            </a:endParaRPr>
          </a:p>
        </p:txBody>
      </p:sp>
      <p:sp>
        <p:nvSpPr>
          <p:cNvPr id="6" name="Inhaltsplatzhalter 3"/>
          <p:cNvSpPr txBox="1">
            <a:spLocks/>
          </p:cNvSpPr>
          <p:nvPr/>
        </p:nvSpPr>
        <p:spPr>
          <a:xfrm>
            <a:off x="3131840" y="1700808"/>
            <a:ext cx="5338936" cy="3941763"/>
          </a:xfrm>
          <a:prstGeom prst="rect">
            <a:avLst/>
          </a:prstGeom>
        </p:spPr>
        <p:txBody>
          <a:bodyPr/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Leiden Convention</a:t>
            </a:r>
            <a:r>
              <a:rPr kumimoji="0" lang="en-GB" sz="3000" b="0" i="0" u="none" strike="noStrike" kern="1200" cap="none" spc="0" normalizeH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(1931)</a:t>
            </a:r>
            <a:endParaRPr kumimoji="0" lang="en-GB" sz="3000" b="0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Titel 1"/>
          <p:cNvSpPr txBox="1">
            <a:spLocks/>
          </p:cNvSpPr>
          <p:nvPr/>
        </p:nvSpPr>
        <p:spPr>
          <a:xfrm>
            <a:off x="0" y="44624"/>
            <a:ext cx="914400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de-DE"/>
              <a:t>How to transcribe inscriptions 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2670212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1979712" y="3140968"/>
            <a:ext cx="3024336" cy="14711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kumimoji="0" lang="en-US" sz="2800" dirty="0"/>
              <a:t>I O M</a:t>
            </a:r>
            <a:br>
              <a:rPr kumimoji="0" lang="en-US" sz="2800" dirty="0"/>
            </a:br>
            <a:r>
              <a:rPr kumimoji="0" lang="en-US" sz="2800" dirty="0"/>
              <a:t>ET · IVNO</a:t>
            </a:r>
            <a:br>
              <a:rPr kumimoji="0" lang="en-US" sz="2800" dirty="0"/>
            </a:br>
            <a:r>
              <a:rPr kumimoji="0" lang="en-US" sz="2800" dirty="0"/>
              <a:t>NI REG</a:t>
            </a:r>
            <a:br>
              <a:rPr kumimoji="0" lang="en-US" sz="2800" dirty="0"/>
            </a:br>
            <a:r>
              <a:rPr kumimoji="0" lang="en-US" sz="2800" dirty="0"/>
              <a:t>T I C</a:t>
            </a:r>
            <a:endParaRPr kumimoji="0" lang="en-US" sz="3200" dirty="0"/>
          </a:p>
        </p:txBody>
      </p:sp>
      <p:pic>
        <p:nvPicPr>
          <p:cNvPr id="5" name="Picture 4" descr="C:\Eigene Dateien\TEACHING MATERIAL\EINFÜHRUNG ALTE GESCHICHTE\Epigraphik\CSIR 2 10 no 9 Jupiteraltar Inschriftenfel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6506" y="1340768"/>
            <a:ext cx="3772510" cy="5517232"/>
          </a:xfrm>
          <a:prstGeom prst="rect">
            <a:avLst/>
          </a:prstGeom>
          <a:noFill/>
        </p:spPr>
      </p:pic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6804248" y="6381328"/>
            <a:ext cx="2209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kumimoji="0" lang="it-IT" sz="1800" i="1" dirty="0">
                <a:latin typeface="Times"/>
              </a:rPr>
              <a:t>CIL</a:t>
            </a:r>
            <a:r>
              <a:rPr kumimoji="0" lang="it-IT" sz="1800" dirty="0">
                <a:latin typeface="Times"/>
              </a:rPr>
              <a:t> XIII 6220 </a:t>
            </a:r>
            <a:endParaRPr kumimoji="0" lang="en-US" sz="1800" dirty="0">
              <a:latin typeface="Times"/>
            </a:endParaRPr>
          </a:p>
        </p:txBody>
      </p:sp>
      <p:sp>
        <p:nvSpPr>
          <p:cNvPr id="7" name="Inhaltsplatzhalter 3"/>
          <p:cNvSpPr txBox="1">
            <a:spLocks/>
          </p:cNvSpPr>
          <p:nvPr/>
        </p:nvSpPr>
        <p:spPr>
          <a:xfrm>
            <a:off x="457200" y="1516912"/>
            <a:ext cx="4978896" cy="3941763"/>
          </a:xfrm>
          <a:prstGeom prst="rect">
            <a:avLst/>
          </a:prstGeom>
        </p:spPr>
        <p:txBody>
          <a:bodyPr/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Rules &amp; conventions</a:t>
            </a: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en-GB" dirty="0">
                <a:latin typeface="+mn-lt"/>
              </a:rPr>
              <a:t>a) </a:t>
            </a:r>
            <a:r>
              <a:rPr kumimoji="0" lang="en-GB" u="sng" dirty="0">
                <a:latin typeface="+mn-lt"/>
              </a:rPr>
              <a:t>majuscule</a:t>
            </a:r>
            <a:r>
              <a:rPr kumimoji="0" lang="en-GB" dirty="0">
                <a:latin typeface="+mn-lt"/>
              </a:rPr>
              <a:t> transcription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Titel 1"/>
          <p:cNvSpPr>
            <a:spLocks noGrp="1"/>
          </p:cNvSpPr>
          <p:nvPr>
            <p:ph type="title"/>
          </p:nvPr>
        </p:nvSpPr>
        <p:spPr>
          <a:xfrm>
            <a:off x="0" y="44624"/>
            <a:ext cx="9144000" cy="1143000"/>
          </a:xfrm>
        </p:spPr>
        <p:txBody>
          <a:bodyPr/>
          <a:lstStyle/>
          <a:p>
            <a:r>
              <a:rPr lang="de-DE" dirty="0"/>
              <a:t>How to transcribe inscriptions ?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92812" y="5888885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Many Latin inscriptions are very simple:</a:t>
            </a:r>
          </a:p>
          <a:p>
            <a:r>
              <a:rPr lang="en-GB" sz="1600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lots of abbreviations</a:t>
            </a:r>
          </a:p>
        </p:txBody>
      </p:sp>
    </p:spTree>
    <p:extLst>
      <p:ext uri="{BB962C8B-B14F-4D97-AF65-F5344CB8AC3E}">
        <p14:creationId xmlns:p14="http://schemas.microsoft.com/office/powerpoint/2010/main" val="183247493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7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C:\Eigene Dateien\TEACHING MATERIAL\EINFÜHRUNG ALTE GESCHICHTE\Epigraphik\CSIR 2 10 no 9 Jupiteraltar Inschriftenfel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6506" y="1340768"/>
            <a:ext cx="3772510" cy="5517232"/>
          </a:xfrm>
          <a:prstGeom prst="rect">
            <a:avLst/>
          </a:prstGeom>
          <a:noFill/>
        </p:spPr>
      </p:pic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6804248" y="6381328"/>
            <a:ext cx="2209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Tx/>
              <a:buNone/>
            </a:pPr>
            <a:r>
              <a:rPr kumimoji="0" lang="it-IT" sz="1800" i="1" dirty="0">
                <a:latin typeface="Times"/>
              </a:rPr>
              <a:t>CIL</a:t>
            </a:r>
            <a:r>
              <a:rPr kumimoji="0" lang="it-IT" sz="1800" dirty="0">
                <a:latin typeface="Times"/>
              </a:rPr>
              <a:t> XIII 6220 </a:t>
            </a:r>
            <a:endParaRPr kumimoji="0" lang="en-US" sz="1800" dirty="0">
              <a:latin typeface="Times"/>
            </a:endParaRPr>
          </a:p>
        </p:txBody>
      </p:sp>
      <p:sp>
        <p:nvSpPr>
          <p:cNvPr id="6" name="Inhaltsplatzhalter 3"/>
          <p:cNvSpPr txBox="1">
            <a:spLocks/>
          </p:cNvSpPr>
          <p:nvPr/>
        </p:nvSpPr>
        <p:spPr>
          <a:xfrm>
            <a:off x="457200" y="1516912"/>
            <a:ext cx="5338936" cy="3941763"/>
          </a:xfrm>
          <a:prstGeom prst="rect">
            <a:avLst/>
          </a:prstGeom>
        </p:spPr>
        <p:txBody>
          <a:bodyPr/>
          <a:lstStyle/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en-GB" sz="30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Rules &amp; conventions</a:t>
            </a:r>
          </a:p>
          <a:p>
            <a:pPr marL="420624" marR="0" lvl="0" indent="-384048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"/>
              <a:tabLst/>
              <a:defRPr/>
            </a:pPr>
            <a:r>
              <a:rPr kumimoji="0" lang="en-GB" dirty="0">
                <a:latin typeface="+mn-lt"/>
              </a:rPr>
              <a:t>b) </a:t>
            </a:r>
            <a:r>
              <a:rPr kumimoji="0" lang="en-GB" u="sng" dirty="0">
                <a:latin typeface="+mn-lt"/>
              </a:rPr>
              <a:t>minuscule</a:t>
            </a:r>
            <a:r>
              <a:rPr kumimoji="0" lang="en-GB" dirty="0">
                <a:latin typeface="+mn-lt"/>
              </a:rPr>
              <a:t> transcription</a:t>
            </a:r>
            <a:endParaRPr kumimoji="0" lang="en-GB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683568" y="3140968"/>
            <a:ext cx="4542938" cy="9787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kumimoji="0" lang="it-IT" sz="2400" i="1" dirty="0"/>
              <a:t>I(ovi) O(ptimo) M(aximo) | et Iuno|ni Reg(inae) | Ti(berius) </a:t>
            </a:r>
            <a:br>
              <a:rPr kumimoji="0" lang="it-IT" sz="2400" i="1" dirty="0"/>
            </a:br>
            <a:r>
              <a:rPr kumimoji="0" lang="it-IT" sz="2400" i="1" dirty="0"/>
              <a:t>C[---]</a:t>
            </a:r>
            <a:endParaRPr kumimoji="0" lang="en-US" sz="2400" i="1" dirty="0"/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457200" y="5139482"/>
            <a:ext cx="5040560" cy="8463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kumimoji="0" lang="it-IT" sz="2000" dirty="0">
                <a:latin typeface="Tempus Sans ITC" pitchFamily="82" charset="0"/>
              </a:rPr>
              <a:t>“</a:t>
            </a:r>
            <a:r>
              <a:rPr kumimoji="0" lang="it-IT" sz="2000" dirty="0" err="1">
                <a:latin typeface="Tempus Sans ITC" pitchFamily="82" charset="0"/>
              </a:rPr>
              <a:t>To</a:t>
            </a:r>
            <a:r>
              <a:rPr kumimoji="0" lang="it-IT" sz="2000" dirty="0">
                <a:latin typeface="Tempus Sans ITC" pitchFamily="82" charset="0"/>
              </a:rPr>
              <a:t> </a:t>
            </a:r>
            <a:r>
              <a:rPr kumimoji="0" lang="it-IT" sz="2000" dirty="0" err="1">
                <a:latin typeface="Tempus Sans ITC" pitchFamily="82" charset="0"/>
              </a:rPr>
              <a:t>Jupiter</a:t>
            </a:r>
            <a:r>
              <a:rPr kumimoji="0" lang="it-IT" sz="2000" dirty="0">
                <a:latin typeface="Tempus Sans ITC" pitchFamily="82" charset="0"/>
              </a:rPr>
              <a:t>, the Best and </a:t>
            </a:r>
            <a:r>
              <a:rPr kumimoji="0" lang="it-IT" sz="2000" dirty="0" err="1">
                <a:latin typeface="Tempus Sans ITC" pitchFamily="82" charset="0"/>
              </a:rPr>
              <a:t>Greatest</a:t>
            </a:r>
            <a:r>
              <a:rPr kumimoji="0" lang="it-IT" sz="2000" dirty="0">
                <a:latin typeface="Tempus Sans ITC" pitchFamily="82" charset="0"/>
              </a:rPr>
              <a:t>, and </a:t>
            </a:r>
            <a:r>
              <a:rPr kumimoji="0" lang="it-IT" sz="2000" dirty="0" err="1">
                <a:latin typeface="Tempus Sans ITC" pitchFamily="82" charset="0"/>
              </a:rPr>
              <a:t>to</a:t>
            </a:r>
            <a:r>
              <a:rPr kumimoji="0" lang="it-IT" sz="2000" dirty="0">
                <a:latin typeface="Tempus Sans ITC" pitchFamily="82" charset="0"/>
              </a:rPr>
              <a:t> </a:t>
            </a:r>
            <a:r>
              <a:rPr kumimoji="0" lang="it-IT" sz="2000" dirty="0" err="1">
                <a:latin typeface="Tempus Sans ITC" pitchFamily="82" charset="0"/>
              </a:rPr>
              <a:t>Juno</a:t>
            </a:r>
            <a:r>
              <a:rPr kumimoji="0" lang="it-IT" sz="2000" dirty="0">
                <a:latin typeface="Tempus Sans ITC" pitchFamily="82" charset="0"/>
              </a:rPr>
              <a:t> Regina. </a:t>
            </a:r>
            <a:r>
              <a:rPr kumimoji="0" lang="it-IT" sz="2000" dirty="0" err="1">
                <a:latin typeface="Tempus Sans ITC" pitchFamily="82" charset="0"/>
              </a:rPr>
              <a:t>Tiberius</a:t>
            </a:r>
            <a:r>
              <a:rPr kumimoji="0" lang="it-IT" sz="2000" dirty="0">
                <a:latin typeface="Tempus Sans ITC" pitchFamily="82" charset="0"/>
              </a:rPr>
              <a:t> C[</a:t>
            </a:r>
            <a:r>
              <a:rPr kumimoji="0" lang="it-IT" sz="2000" dirty="0" err="1">
                <a:latin typeface="Tempus Sans ITC" pitchFamily="82" charset="0"/>
              </a:rPr>
              <a:t>----</a:t>
            </a:r>
            <a:r>
              <a:rPr kumimoji="0" lang="it-IT" sz="2000" dirty="0">
                <a:latin typeface="Tempus Sans ITC" pitchFamily="82" charset="0"/>
              </a:rPr>
              <a:t>] (set up </a:t>
            </a:r>
            <a:r>
              <a:rPr kumimoji="0" lang="it-IT" sz="2000" dirty="0" err="1">
                <a:latin typeface="Tempus Sans ITC" pitchFamily="82" charset="0"/>
              </a:rPr>
              <a:t>this</a:t>
            </a:r>
            <a:r>
              <a:rPr kumimoji="0" lang="it-IT" sz="2000" dirty="0">
                <a:latin typeface="Tempus Sans ITC" pitchFamily="82" charset="0"/>
              </a:rPr>
              <a:t> </a:t>
            </a:r>
            <a:r>
              <a:rPr kumimoji="0" lang="it-IT" sz="2000" dirty="0" err="1">
                <a:latin typeface="Tempus Sans ITC" pitchFamily="82" charset="0"/>
              </a:rPr>
              <a:t>inscription</a:t>
            </a:r>
            <a:r>
              <a:rPr kumimoji="0" lang="it-IT" sz="2000" dirty="0">
                <a:latin typeface="Tempus Sans ITC" pitchFamily="82" charset="0"/>
              </a:rPr>
              <a:t>/</a:t>
            </a:r>
            <a:r>
              <a:rPr kumimoji="0" lang="it-IT" sz="2000" dirty="0" err="1">
                <a:latin typeface="Tempus Sans ITC" pitchFamily="82" charset="0"/>
              </a:rPr>
              <a:t>fulfilled</a:t>
            </a:r>
            <a:r>
              <a:rPr kumimoji="0" lang="it-IT" sz="2000" dirty="0">
                <a:latin typeface="Tempus Sans ITC" pitchFamily="82" charset="0"/>
              </a:rPr>
              <a:t> </a:t>
            </a:r>
            <a:r>
              <a:rPr kumimoji="0" lang="it-IT" sz="2000" dirty="0" err="1">
                <a:latin typeface="Tempus Sans ITC" pitchFamily="82" charset="0"/>
              </a:rPr>
              <a:t>his</a:t>
            </a:r>
            <a:r>
              <a:rPr kumimoji="0" lang="it-IT" sz="2000" dirty="0">
                <a:latin typeface="Tempus Sans ITC" pitchFamily="82" charset="0"/>
              </a:rPr>
              <a:t> </a:t>
            </a:r>
            <a:r>
              <a:rPr kumimoji="0" lang="it-IT" sz="2000" dirty="0" err="1">
                <a:latin typeface="Tempus Sans ITC" pitchFamily="82" charset="0"/>
              </a:rPr>
              <a:t>vow</a:t>
            </a:r>
            <a:r>
              <a:rPr kumimoji="0" lang="it-IT" sz="2000" dirty="0">
                <a:latin typeface="Tempus Sans ITC" pitchFamily="82" charset="0"/>
              </a:rPr>
              <a:t>).”</a:t>
            </a:r>
            <a:endParaRPr kumimoji="0" lang="en-US" sz="2000" dirty="0">
              <a:latin typeface="Tempus Sans ITC" pitchFamily="82" charset="0"/>
            </a:endParaRPr>
          </a:p>
        </p:txBody>
      </p:sp>
      <p:sp>
        <p:nvSpPr>
          <p:cNvPr id="9" name="Titel 1"/>
          <p:cNvSpPr txBox="1">
            <a:spLocks/>
          </p:cNvSpPr>
          <p:nvPr/>
        </p:nvSpPr>
        <p:spPr>
          <a:xfrm>
            <a:off x="0" y="4462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de-DE"/>
              <a:t>How to transcribe inscriptions ?</a:t>
            </a:r>
            <a:endParaRPr lang="en-GB" dirty="0"/>
          </a:p>
        </p:txBody>
      </p:sp>
      <p:sp>
        <p:nvSpPr>
          <p:cNvPr id="3" name="Oval 2"/>
          <p:cNvSpPr/>
          <p:nvPr/>
        </p:nvSpPr>
        <p:spPr>
          <a:xfrm>
            <a:off x="4211960" y="2924944"/>
            <a:ext cx="576064" cy="705388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11" name="TextBox 10"/>
          <p:cNvSpPr txBox="1"/>
          <p:nvPr/>
        </p:nvSpPr>
        <p:spPr>
          <a:xfrm>
            <a:off x="3707904" y="2643617"/>
            <a:ext cx="151860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400" dirty="0">
                <a:solidFill>
                  <a:srgbClr val="FFFF00"/>
                </a:solidFill>
              </a:rPr>
              <a:t>Line break: / </a:t>
            </a:r>
          </a:p>
        </p:txBody>
      </p:sp>
    </p:spTree>
    <p:extLst>
      <p:ext uri="{BB962C8B-B14F-4D97-AF65-F5344CB8AC3E}">
        <p14:creationId xmlns:p14="http://schemas.microsoft.com/office/powerpoint/2010/main" val="2671527458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  <p:bldP spid="8" grpId="0" autoUpdateAnimBg="0"/>
      <p:bldP spid="3" grpId="0" animBg="1"/>
      <p:bldP spid="11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5"/>
          <p:cNvSpPr txBox="1">
            <a:spLocks noChangeArrowheads="1"/>
          </p:cNvSpPr>
          <p:nvPr/>
        </p:nvSpPr>
        <p:spPr bwMode="auto">
          <a:xfrm>
            <a:off x="251520" y="1948026"/>
            <a:ext cx="4114800" cy="45243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285750" indent="-285750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kumimoji="0" lang="en-US" sz="1800" dirty="0"/>
              <a:t> small altar / </a:t>
            </a:r>
            <a:r>
              <a:rPr kumimoji="0" lang="en-US" sz="1800" i="1" dirty="0" err="1"/>
              <a:t>arula</a:t>
            </a:r>
            <a:endParaRPr kumimoji="0" lang="en-US" sz="1800" i="1" dirty="0"/>
          </a:p>
          <a:p>
            <a:pPr marL="285750" indent="-285750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kumimoji="0" lang="en-US" sz="1800" dirty="0"/>
              <a:t> votive inscription</a:t>
            </a:r>
          </a:p>
          <a:p>
            <a:pPr marL="285750" indent="-285750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kumimoji="0" lang="en-US" sz="1800" dirty="0"/>
              <a:t> inscriptions provide information on cults and religious believes in the Roman provinces, even in many rural areas</a:t>
            </a:r>
          </a:p>
          <a:p>
            <a:pPr>
              <a:lnSpc>
                <a:spcPct val="80000"/>
              </a:lnSpc>
              <a:spcBef>
                <a:spcPct val="50000"/>
              </a:spcBef>
            </a:pPr>
            <a:endParaRPr kumimoji="0" lang="en-US" sz="1800" dirty="0"/>
          </a:p>
          <a:p>
            <a:pPr>
              <a:lnSpc>
                <a:spcPct val="80000"/>
              </a:lnSpc>
              <a:spcBef>
                <a:spcPct val="50000"/>
              </a:spcBef>
            </a:pPr>
            <a:r>
              <a:rPr kumimoji="0" lang="en-US" sz="1800" dirty="0"/>
              <a:t> </a:t>
            </a:r>
            <a:r>
              <a:rPr lang="en-US" dirty="0"/>
              <a:t>HERE: </a:t>
            </a:r>
            <a:r>
              <a:rPr kumimoji="0" lang="en-US" sz="1800" dirty="0"/>
              <a:t>Jupiter &amp; Juno:</a:t>
            </a:r>
          </a:p>
          <a:p>
            <a:pPr marL="742950" lvl="1" indent="-285750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kumimoji="0" lang="en-US" sz="1800" dirty="0"/>
              <a:t> Roman deities </a:t>
            </a:r>
          </a:p>
          <a:p>
            <a:pPr marL="742950" lvl="1" indent="-285750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kumimoji="0" lang="en-US" sz="1800" dirty="0"/>
              <a:t> Roman theonyms</a:t>
            </a:r>
          </a:p>
          <a:p>
            <a:pPr marL="742950" lvl="1" indent="-285750">
              <a:lnSpc>
                <a:spcPct val="80000"/>
              </a:lnSpc>
              <a:spcBef>
                <a:spcPct val="50000"/>
              </a:spcBef>
              <a:buFont typeface="Arial" panose="020B0604020202020204" pitchFamily="34" charset="0"/>
              <a:buChar char="•"/>
            </a:pPr>
            <a:r>
              <a:rPr kumimoji="0" lang="en-US" sz="1800" dirty="0"/>
              <a:t> But here: worshipped together as </a:t>
            </a:r>
            <a:r>
              <a:rPr kumimoji="0" lang="en-US" sz="1800" b="1" dirty="0">
                <a:solidFill>
                  <a:srgbClr val="FFC000"/>
                </a:solidFill>
              </a:rPr>
              <a:t>divine couple</a:t>
            </a:r>
            <a:r>
              <a:rPr kumimoji="0" lang="en-US" sz="1800" dirty="0"/>
              <a:t>: </a:t>
            </a:r>
            <a:br>
              <a:rPr kumimoji="0" lang="en-US" sz="1800" dirty="0"/>
            </a:br>
            <a:r>
              <a:rPr kumimoji="0" lang="en-US" sz="1800" dirty="0"/>
              <a:t> </a:t>
            </a:r>
            <a:r>
              <a:rPr kumimoji="0" lang="en-US" sz="1800" dirty="0">
                <a:sym typeface="Wingdings" pitchFamily="2" charset="2"/>
              </a:rPr>
              <a:t> typical for “Celtic” religion, especially in Eastern Gaul</a:t>
            </a:r>
            <a:endParaRPr kumimoji="0" lang="en-US" sz="1800" dirty="0"/>
          </a:p>
          <a:p>
            <a:pPr lvl="1">
              <a:lnSpc>
                <a:spcPct val="80000"/>
              </a:lnSpc>
              <a:spcBef>
                <a:spcPct val="50000"/>
              </a:spcBef>
            </a:pPr>
            <a:endParaRPr kumimoji="0" lang="en-US" sz="1800" dirty="0"/>
          </a:p>
        </p:txBody>
      </p:sp>
      <p:pic>
        <p:nvPicPr>
          <p:cNvPr id="5" name="Picture 4" descr="C:\Eigene Dateien\TEACHING MATERIAL\EINFÜHRUNG ALTE GESCHICHTE\Epigraphik\CSIR 2 10 no 9 Jupiteraltar Inschriftenfel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6506" y="1340768"/>
            <a:ext cx="3772510" cy="5517232"/>
          </a:xfrm>
          <a:prstGeom prst="rect">
            <a:avLst/>
          </a:prstGeom>
          <a:noFill/>
        </p:spPr>
      </p:pic>
      <p:pic>
        <p:nvPicPr>
          <p:cNvPr id="7" name="Grafik 6" descr="100_3134 small.jpg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901" b="95933" l="6347" r="93512">
                        <a14:foregroundMark x1="54584" y1="4901" x2="54584" y2="4901"/>
                        <a14:foregroundMark x1="87024" y1="36184" x2="87024" y2="36184"/>
                        <a14:foregroundMark x1="86037" y1="67987" x2="86037" y2="67987"/>
                        <a14:foregroundMark x1="84767" y1="83629" x2="84767" y2="83629"/>
                        <a14:foregroundMark x1="93794" y1="85089" x2="93794" y2="85089"/>
                        <a14:foregroundMark x1="90268" y1="85297" x2="90268" y2="85297"/>
                        <a14:foregroundMark x1="43724" y1="93118" x2="43724" y2="93118"/>
                        <a14:foregroundMark x1="23554" y1="81543" x2="23554" y2="81543"/>
                        <a14:foregroundMark x1="18054" y1="81752" x2="18054" y2="81752"/>
                        <a14:foregroundMark x1="18054" y1="87174" x2="18054" y2="87174"/>
                        <a14:foregroundMark x1="6488" y1="86966" x2="6488" y2="86966"/>
                        <a14:foregroundMark x1="13540" y1="71324" x2="13540" y2="71324"/>
                        <a14:foregroundMark x1="11001" y1="65589" x2="11001" y2="65589"/>
                        <a14:foregroundMark x1="9450" y1="62044" x2="9450" y2="62044"/>
                        <a14:foregroundMark x1="46968" y1="16580" x2="46968" y2="16580"/>
                        <a14:foregroundMark x1="51058" y1="12513" x2="51058" y2="12513"/>
                        <a14:foregroundMark x1="49224" y1="17727" x2="49224" y2="17727"/>
                        <a14:foregroundMark x1="56841" y1="15641" x2="56841" y2="15641"/>
                        <a14:foregroundMark x1="60367" y1="11783" x2="60367" y2="11783"/>
                        <a14:foregroundMark x1="28632" y1="19604" x2="28632" y2="19604"/>
                        <a14:foregroundMark x1="12976" y1="35766" x2="12976" y2="35766"/>
                        <a14:foregroundMark x1="11425" y1="33160" x2="11425" y2="33160"/>
                        <a14:foregroundMark x1="9450" y1="43796" x2="9450" y2="43796"/>
                        <a14:foregroundMark x1="10437" y1="30344" x2="10437" y2="30344"/>
                        <a14:foregroundMark x1="9450" y1="48279" x2="9450" y2="48279"/>
                        <a14:foregroundMark x1="44711" y1="26069" x2="44711" y2="26069"/>
                        <a14:foregroundMark x1="40480" y1="17727" x2="40480" y2="17727"/>
                        <a14:foregroundMark x1="47250" y1="34515" x2="47250" y2="34515"/>
                        <a14:foregroundMark x1="9732" y1="91658" x2="9732" y2="91658"/>
                        <a14:foregroundMark x1="7193" y1="91241" x2="7193" y2="91241"/>
                        <a14:foregroundMark x1="16784" y1="95933" x2="16784" y2="95933"/>
                        <a14:foregroundMark x1="14245" y1="92909" x2="14245" y2="92909"/>
                        <a14:foregroundMark x1="79972" y1="92388" x2="79972" y2="92388"/>
                        <a14:foregroundMark x1="78702" y1="92179" x2="78702" y2="92179"/>
                        <a14:foregroundMark x1="78420" y1="91032" x2="78420" y2="91032"/>
                        <a14:foregroundMark x1="7193" y1="53285" x2="7193" y2="5328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79578" y="37697"/>
            <a:ext cx="3625194" cy="4903471"/>
          </a:xfrm>
          <a:prstGeom prst="rect">
            <a:avLst/>
          </a:prstGeom>
        </p:spPr>
      </p:pic>
      <p:sp>
        <p:nvSpPr>
          <p:cNvPr id="9" name="Titel 1"/>
          <p:cNvSpPr txBox="1">
            <a:spLocks/>
          </p:cNvSpPr>
          <p:nvPr/>
        </p:nvSpPr>
        <p:spPr>
          <a:xfrm>
            <a:off x="0" y="4462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de-DE" dirty="0"/>
              <a:t>How to transcribe inscriptions 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893369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5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uiExpand="1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Eigene Dateien\TEACHING MATERIAL\EINFÜHRUNG ALTE GESCHICHTE\Epigraphik\CSIR 2 10 no 9 Jupiteraltar Inschriftenfel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6506" y="1340768"/>
            <a:ext cx="3772510" cy="5517232"/>
          </a:xfrm>
          <a:prstGeom prst="rect">
            <a:avLst/>
          </a:prstGeom>
          <a:noFill/>
        </p:spPr>
      </p:pic>
      <p:pic>
        <p:nvPicPr>
          <p:cNvPr id="6" name="Grafik 6" descr="100_3134 small.jpg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901" b="95933" l="6347" r="93512">
                        <a14:foregroundMark x1="54584" y1="4901" x2="54584" y2="4901"/>
                        <a14:foregroundMark x1="87024" y1="36184" x2="87024" y2="36184"/>
                        <a14:foregroundMark x1="86037" y1="67987" x2="86037" y2="67987"/>
                        <a14:foregroundMark x1="84767" y1="83629" x2="84767" y2="83629"/>
                        <a14:foregroundMark x1="93794" y1="85089" x2="93794" y2="85089"/>
                        <a14:foregroundMark x1="90268" y1="85297" x2="90268" y2="85297"/>
                        <a14:foregroundMark x1="43724" y1="93118" x2="43724" y2="93118"/>
                        <a14:foregroundMark x1="23554" y1="81543" x2="23554" y2="81543"/>
                        <a14:foregroundMark x1="18054" y1="81752" x2="18054" y2="81752"/>
                        <a14:foregroundMark x1="18054" y1="87174" x2="18054" y2="87174"/>
                        <a14:foregroundMark x1="6488" y1="86966" x2="6488" y2="86966"/>
                        <a14:foregroundMark x1="13540" y1="71324" x2="13540" y2="71324"/>
                        <a14:foregroundMark x1="11001" y1="65589" x2="11001" y2="65589"/>
                        <a14:foregroundMark x1="9450" y1="62044" x2="9450" y2="62044"/>
                        <a14:foregroundMark x1="46968" y1="16580" x2="46968" y2="16580"/>
                        <a14:foregroundMark x1="51058" y1="12513" x2="51058" y2="12513"/>
                        <a14:foregroundMark x1="49224" y1="17727" x2="49224" y2="17727"/>
                        <a14:foregroundMark x1="56841" y1="15641" x2="56841" y2="15641"/>
                        <a14:foregroundMark x1="60367" y1="11783" x2="60367" y2="11783"/>
                        <a14:foregroundMark x1="28632" y1="19604" x2="28632" y2="19604"/>
                        <a14:foregroundMark x1="12976" y1="35766" x2="12976" y2="35766"/>
                        <a14:foregroundMark x1="11425" y1="33160" x2="11425" y2="33160"/>
                        <a14:foregroundMark x1="9450" y1="43796" x2="9450" y2="43796"/>
                        <a14:foregroundMark x1="10437" y1="30344" x2="10437" y2="30344"/>
                        <a14:foregroundMark x1="9450" y1="48279" x2="9450" y2="48279"/>
                        <a14:foregroundMark x1="44711" y1="26069" x2="44711" y2="26069"/>
                        <a14:foregroundMark x1="40480" y1="17727" x2="40480" y2="17727"/>
                        <a14:foregroundMark x1="47250" y1="34515" x2="47250" y2="34515"/>
                        <a14:foregroundMark x1="9732" y1="91658" x2="9732" y2="91658"/>
                        <a14:foregroundMark x1="7193" y1="91241" x2="7193" y2="91241"/>
                        <a14:foregroundMark x1="16784" y1="95933" x2="16784" y2="95933"/>
                        <a14:foregroundMark x1="14245" y1="92909" x2="14245" y2="92909"/>
                        <a14:foregroundMark x1="79972" y1="92388" x2="79972" y2="92388"/>
                        <a14:foregroundMark x1="78702" y1="92179" x2="78702" y2="92179"/>
                        <a14:foregroundMark x1="78420" y1="91032" x2="78420" y2="91032"/>
                        <a14:foregroundMark x1="7193" y1="53285" x2="7193" y2="5328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79578" y="37697"/>
            <a:ext cx="3625194" cy="4903471"/>
          </a:xfrm>
          <a:prstGeom prst="rect">
            <a:avLst/>
          </a:prstGeom>
        </p:spPr>
      </p:pic>
      <p:sp>
        <p:nvSpPr>
          <p:cNvPr id="7" name="Titel 1"/>
          <p:cNvSpPr txBox="1">
            <a:spLocks/>
          </p:cNvSpPr>
          <p:nvPr/>
        </p:nvSpPr>
        <p:spPr>
          <a:xfrm>
            <a:off x="0" y="4462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de-DE"/>
              <a:t>How to transcribe inscriptions ?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73"/>
          <a:stretch/>
        </p:blipFill>
        <p:spPr>
          <a:xfrm>
            <a:off x="899592" y="88709"/>
            <a:ext cx="8280920" cy="6796675"/>
          </a:xfrm>
          <a:prstGeom prst="rect">
            <a:avLst/>
          </a:prstGeom>
        </p:spPr>
      </p:pic>
      <p:pic>
        <p:nvPicPr>
          <p:cNvPr id="9" name="Picture 2" descr="C:\Dokumente und Einstellungen\Ralph\Eigene Dateien\COI'N Celtic STATER 70 50 ADBC head w baton and chains endingin small humanheads rev horse w head.jp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1272"/>
          <a:stretch/>
        </p:blipFill>
        <p:spPr bwMode="auto">
          <a:xfrm>
            <a:off x="-77646" y="351231"/>
            <a:ext cx="3453468" cy="3592053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124302" y="57080"/>
            <a:ext cx="2987824" cy="52322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1400" dirty="0"/>
              <a:t>Gold </a:t>
            </a:r>
            <a:r>
              <a:rPr lang="en-US" sz="1400" dirty="0" err="1"/>
              <a:t>stater</a:t>
            </a:r>
            <a:r>
              <a:rPr lang="en-US" sz="1400" dirty="0"/>
              <a:t>, c.70-50 BC (</a:t>
            </a:r>
            <a:r>
              <a:rPr lang="en-US" sz="1400" dirty="0" err="1"/>
              <a:t>Namnetes</a:t>
            </a:r>
            <a:r>
              <a:rPr lang="en-US" sz="1400" dirty="0"/>
              <a:t> )     Another </a:t>
            </a:r>
            <a:r>
              <a:rPr lang="en-US" sz="1400" dirty="0" err="1"/>
              <a:t>andropcephalic</a:t>
            </a:r>
            <a:r>
              <a:rPr lang="en-US" sz="1400" dirty="0"/>
              <a:t> horse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1520" y="6307397"/>
            <a:ext cx="2987824" cy="307777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1400" dirty="0"/>
              <a:t>Jupiter-Giant-Rider</a:t>
            </a:r>
          </a:p>
        </p:txBody>
      </p:sp>
      <p:pic>
        <p:nvPicPr>
          <p:cNvPr id="6146" name="Picture 2" descr="Image result for jupitergigantenreiter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60" t="8222" r="15711"/>
          <a:stretch/>
        </p:blipFill>
        <p:spPr bwMode="auto">
          <a:xfrm>
            <a:off x="6106589" y="2429165"/>
            <a:ext cx="2713883" cy="4600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Rectangle 11"/>
          <p:cNvSpPr/>
          <p:nvPr/>
        </p:nvSpPr>
        <p:spPr>
          <a:xfrm>
            <a:off x="6511891" y="6500405"/>
            <a:ext cx="19032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dirty="0">
                <a:effectLst/>
              </a:rPr>
              <a:t>Schwarzenacker 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171412376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Eigene Dateien\TEACHING MATERIAL\EINFÜHRUNG ALTE GESCHICHTE\Epigraphik\CSIR 2 10 no 9 Jupiteraltar Inschriftenfeld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6506" y="1340768"/>
            <a:ext cx="3772510" cy="5517232"/>
          </a:xfrm>
          <a:prstGeom prst="rect">
            <a:avLst/>
          </a:prstGeom>
          <a:noFill/>
        </p:spPr>
      </p:pic>
      <p:pic>
        <p:nvPicPr>
          <p:cNvPr id="6" name="Grafik 6" descr="100_3134 small.jpg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901" b="95933" l="6347" r="93512">
                        <a14:foregroundMark x1="54584" y1="4901" x2="54584" y2="4901"/>
                        <a14:foregroundMark x1="87024" y1="36184" x2="87024" y2="36184"/>
                        <a14:foregroundMark x1="86037" y1="67987" x2="86037" y2="67987"/>
                        <a14:foregroundMark x1="84767" y1="83629" x2="84767" y2="83629"/>
                        <a14:foregroundMark x1="93794" y1="85089" x2="93794" y2="85089"/>
                        <a14:foregroundMark x1="90268" y1="85297" x2="90268" y2="85297"/>
                        <a14:foregroundMark x1="43724" y1="93118" x2="43724" y2="93118"/>
                        <a14:foregroundMark x1="23554" y1="81543" x2="23554" y2="81543"/>
                        <a14:foregroundMark x1="18054" y1="81752" x2="18054" y2="81752"/>
                        <a14:foregroundMark x1="18054" y1="87174" x2="18054" y2="87174"/>
                        <a14:foregroundMark x1="6488" y1="86966" x2="6488" y2="86966"/>
                        <a14:foregroundMark x1="13540" y1="71324" x2="13540" y2="71324"/>
                        <a14:foregroundMark x1="11001" y1="65589" x2="11001" y2="65589"/>
                        <a14:foregroundMark x1="9450" y1="62044" x2="9450" y2="62044"/>
                        <a14:foregroundMark x1="46968" y1="16580" x2="46968" y2="16580"/>
                        <a14:foregroundMark x1="51058" y1="12513" x2="51058" y2="12513"/>
                        <a14:foregroundMark x1="49224" y1="17727" x2="49224" y2="17727"/>
                        <a14:foregroundMark x1="56841" y1="15641" x2="56841" y2="15641"/>
                        <a14:foregroundMark x1="60367" y1="11783" x2="60367" y2="11783"/>
                        <a14:foregroundMark x1="28632" y1="19604" x2="28632" y2="19604"/>
                        <a14:foregroundMark x1="12976" y1="35766" x2="12976" y2="35766"/>
                        <a14:foregroundMark x1="11425" y1="33160" x2="11425" y2="33160"/>
                        <a14:foregroundMark x1="9450" y1="43796" x2="9450" y2="43796"/>
                        <a14:foregroundMark x1="10437" y1="30344" x2="10437" y2="30344"/>
                        <a14:foregroundMark x1="9450" y1="48279" x2="9450" y2="48279"/>
                        <a14:foregroundMark x1="44711" y1="26069" x2="44711" y2="26069"/>
                        <a14:foregroundMark x1="40480" y1="17727" x2="40480" y2="17727"/>
                        <a14:foregroundMark x1="47250" y1="34515" x2="47250" y2="34515"/>
                        <a14:foregroundMark x1="9732" y1="91658" x2="9732" y2="91658"/>
                        <a14:foregroundMark x1="7193" y1="91241" x2="7193" y2="91241"/>
                        <a14:foregroundMark x1="16784" y1="95933" x2="16784" y2="95933"/>
                        <a14:foregroundMark x1="14245" y1="92909" x2="14245" y2="92909"/>
                        <a14:foregroundMark x1="79972" y1="92388" x2="79972" y2="92388"/>
                        <a14:foregroundMark x1="78702" y1="92179" x2="78702" y2="92179"/>
                        <a14:foregroundMark x1="78420" y1="91032" x2="78420" y2="91032"/>
                        <a14:foregroundMark x1="7193" y1="53285" x2="7193" y2="53285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679578" y="37697"/>
            <a:ext cx="3625194" cy="4903471"/>
          </a:xfrm>
          <a:prstGeom prst="rect">
            <a:avLst/>
          </a:prstGeom>
        </p:spPr>
      </p:pic>
      <p:sp>
        <p:nvSpPr>
          <p:cNvPr id="7" name="Titel 1"/>
          <p:cNvSpPr txBox="1">
            <a:spLocks/>
          </p:cNvSpPr>
          <p:nvPr/>
        </p:nvSpPr>
        <p:spPr>
          <a:xfrm>
            <a:off x="0" y="4462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de-DE"/>
              <a:t>How to transcribe inscriptions ?</a:t>
            </a:r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73"/>
          <a:stretch/>
        </p:blipFill>
        <p:spPr>
          <a:xfrm>
            <a:off x="899592" y="88709"/>
            <a:ext cx="8280920" cy="6796675"/>
          </a:xfrm>
          <a:prstGeom prst="rect">
            <a:avLst/>
          </a:prstGeom>
        </p:spPr>
      </p:pic>
      <p:pic>
        <p:nvPicPr>
          <p:cNvPr id="9" name="Picture 2" descr="C:\Dokumente und Einstellungen\Ralph\Eigene Dateien\COI'N Celtic STATER 70 50 ADBC head w baton and chains endingin small humanheads rev horse w head.jpg"/>
          <p:cNvPicPr>
            <a:picLocks noChangeAspect="1" noChangeArrowheads="1"/>
          </p:cNvPicPr>
          <p:nvPr/>
        </p:nvPicPr>
        <p:blipFill rotWithShape="1"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51272"/>
          <a:stretch/>
        </p:blipFill>
        <p:spPr bwMode="auto">
          <a:xfrm>
            <a:off x="-77646" y="351231"/>
            <a:ext cx="3453468" cy="3592053"/>
          </a:xfrm>
          <a:prstGeom prst="rect">
            <a:avLst/>
          </a:prstGeom>
          <a:noFill/>
        </p:spPr>
      </p:pic>
      <p:sp>
        <p:nvSpPr>
          <p:cNvPr id="10" name="Rectangle 9"/>
          <p:cNvSpPr/>
          <p:nvPr/>
        </p:nvSpPr>
        <p:spPr>
          <a:xfrm>
            <a:off x="124302" y="57080"/>
            <a:ext cx="2987824" cy="523220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1400" dirty="0"/>
              <a:t>Gold </a:t>
            </a:r>
            <a:r>
              <a:rPr lang="en-US" sz="1400" dirty="0" err="1"/>
              <a:t>stater</a:t>
            </a:r>
            <a:r>
              <a:rPr lang="en-US" sz="1400" dirty="0"/>
              <a:t>, c.70-50 BC (</a:t>
            </a:r>
            <a:r>
              <a:rPr lang="en-US" sz="1400" dirty="0" err="1"/>
              <a:t>Namnetes</a:t>
            </a:r>
            <a:r>
              <a:rPr lang="en-US" sz="1400" dirty="0"/>
              <a:t> )     Another </a:t>
            </a:r>
            <a:r>
              <a:rPr lang="en-US" sz="1400" dirty="0" err="1"/>
              <a:t>andropcephalic</a:t>
            </a:r>
            <a:r>
              <a:rPr lang="en-US" sz="1400" dirty="0"/>
              <a:t> horse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51520" y="6307397"/>
            <a:ext cx="2987824" cy="307777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en-US" sz="1400" dirty="0"/>
              <a:t>Jupiter-Giant-Rider</a:t>
            </a:r>
          </a:p>
        </p:txBody>
      </p:sp>
      <p:pic>
        <p:nvPicPr>
          <p:cNvPr id="12" name="Picture 2" descr="Image result for jupitergigantenreiter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60" t="8222" r="15711"/>
          <a:stretch/>
        </p:blipFill>
        <p:spPr bwMode="auto">
          <a:xfrm>
            <a:off x="6106589" y="2429165"/>
            <a:ext cx="2713883" cy="46002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6511891" y="6500405"/>
            <a:ext cx="190327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e-DE" dirty="0">
                <a:effectLst/>
              </a:rPr>
              <a:t>Schwarzenacker </a:t>
            </a:r>
            <a:endParaRPr lang="de-DE" dirty="0"/>
          </a:p>
        </p:txBody>
      </p:sp>
      <p:pic>
        <p:nvPicPr>
          <p:cNvPr id="4098" name="Picture 2" descr="Image result for carte gaule metz strasbour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89"/>
          <a:stretch/>
        </p:blipFill>
        <p:spPr bwMode="auto">
          <a:xfrm>
            <a:off x="-14666" y="413952"/>
            <a:ext cx="6319438" cy="6383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2964679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243408"/>
            <a:ext cx="3347864" cy="710140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4283968" y="1527048"/>
            <a:ext cx="4521704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r>
              <a:rPr lang="en-GB" i="1" dirty="0" err="1"/>
              <a:t>Deae</a:t>
            </a:r>
            <a:r>
              <a:rPr lang="en-GB" i="1" dirty="0"/>
              <a:t> / </a:t>
            </a:r>
            <a:endParaRPr lang="en-GB" dirty="0"/>
          </a:p>
          <a:p>
            <a:r>
              <a:rPr lang="en-GB" i="1" dirty="0" err="1"/>
              <a:t>Sul</a:t>
            </a:r>
            <a:r>
              <a:rPr lang="en-GB" i="1" dirty="0" err="1">
                <a:solidFill>
                  <a:srgbClr val="FFFF00"/>
                </a:solidFill>
              </a:rPr>
              <a:t>i</a:t>
            </a:r>
            <a:r>
              <a:rPr lang="en-GB" i="1" dirty="0"/>
              <a:t> </a:t>
            </a:r>
            <a:r>
              <a:rPr lang="en-GB" i="1" dirty="0" err="1"/>
              <a:t>Mi</a:t>
            </a:r>
            <a:r>
              <a:rPr lang="en-GB" i="1" dirty="0"/>
              <a:t>-/</a:t>
            </a:r>
            <a:endParaRPr lang="en-GB" dirty="0"/>
          </a:p>
          <a:p>
            <a:r>
              <a:rPr lang="fr-FR" i="1" dirty="0" err="1"/>
              <a:t>nerv</a:t>
            </a:r>
            <a:r>
              <a:rPr lang="fr-FR" i="1" dirty="0" err="1">
                <a:solidFill>
                  <a:srgbClr val="FFFF00"/>
                </a:solidFill>
              </a:rPr>
              <a:t>ae</a:t>
            </a:r>
            <a:r>
              <a:rPr lang="fr-FR" i="1" dirty="0"/>
              <a:t> / </a:t>
            </a:r>
            <a:endParaRPr lang="en-GB" dirty="0"/>
          </a:p>
          <a:p>
            <a:r>
              <a:rPr lang="fr-FR" i="1" dirty="0" err="1"/>
              <a:t>Sulinus</a:t>
            </a:r>
            <a:r>
              <a:rPr lang="fr-FR" i="1" dirty="0"/>
              <a:t> / </a:t>
            </a:r>
            <a:endParaRPr lang="en-GB" dirty="0"/>
          </a:p>
          <a:p>
            <a:r>
              <a:rPr lang="fr-FR" i="1" dirty="0" err="1"/>
              <a:t>Matu</a:t>
            </a:r>
            <a:r>
              <a:rPr lang="fr-FR" i="1" dirty="0"/>
              <a:t>-/</a:t>
            </a:r>
            <a:endParaRPr lang="en-GB" dirty="0"/>
          </a:p>
          <a:p>
            <a:r>
              <a:rPr lang="it-IT" i="1" dirty="0"/>
              <a:t>ri fil(ius) / </a:t>
            </a:r>
            <a:endParaRPr lang="en-GB" dirty="0"/>
          </a:p>
          <a:p>
            <a:r>
              <a:rPr lang="en-GB" i="1" dirty="0"/>
              <a:t>v(</a:t>
            </a:r>
            <a:r>
              <a:rPr lang="en-GB" i="1" dirty="0" err="1"/>
              <a:t>otum</a:t>
            </a:r>
            <a:r>
              <a:rPr lang="en-GB" i="1" dirty="0"/>
              <a:t>) s(</a:t>
            </a:r>
            <a:r>
              <a:rPr lang="en-GB" i="1" dirty="0" err="1"/>
              <a:t>olvit</a:t>
            </a:r>
            <a:r>
              <a:rPr lang="en-GB" i="1" dirty="0"/>
              <a:t>) l(</a:t>
            </a:r>
            <a:r>
              <a:rPr lang="en-GB" i="1" dirty="0" err="1"/>
              <a:t>ibens</a:t>
            </a:r>
            <a:r>
              <a:rPr lang="en-GB" i="1" dirty="0"/>
              <a:t>) m(</a:t>
            </a:r>
            <a:r>
              <a:rPr lang="en-GB" i="1" dirty="0" err="1"/>
              <a:t>erito</a:t>
            </a:r>
            <a:r>
              <a:rPr lang="en-GB" i="1" dirty="0"/>
              <a:t>)</a:t>
            </a:r>
          </a:p>
          <a:p>
            <a:r>
              <a:rPr lang="en-GB" dirty="0">
                <a:solidFill>
                  <a:srgbClr val="FFC000"/>
                </a:solidFill>
              </a:rPr>
              <a:t>“To the goddess </a:t>
            </a:r>
            <a:r>
              <a:rPr lang="en-GB" dirty="0" err="1">
                <a:solidFill>
                  <a:srgbClr val="FFC000"/>
                </a:solidFill>
              </a:rPr>
              <a:t>Sulis</a:t>
            </a:r>
            <a:r>
              <a:rPr lang="en-GB" dirty="0">
                <a:solidFill>
                  <a:srgbClr val="FFC000"/>
                </a:solidFill>
              </a:rPr>
              <a:t> Minerva, </a:t>
            </a:r>
            <a:br>
              <a:rPr lang="en-GB" dirty="0">
                <a:solidFill>
                  <a:srgbClr val="FFC000"/>
                </a:solidFill>
              </a:rPr>
            </a:br>
            <a:r>
              <a:rPr lang="en-GB" dirty="0" err="1">
                <a:solidFill>
                  <a:srgbClr val="FFC000"/>
                </a:solidFill>
              </a:rPr>
              <a:t>Sulinus</a:t>
            </a:r>
            <a:r>
              <a:rPr lang="en-GB" dirty="0">
                <a:solidFill>
                  <a:srgbClr val="FFC000"/>
                </a:solidFill>
              </a:rPr>
              <a:t>, son of </a:t>
            </a:r>
            <a:r>
              <a:rPr lang="en-GB" dirty="0" err="1">
                <a:solidFill>
                  <a:srgbClr val="FFC000"/>
                </a:solidFill>
              </a:rPr>
              <a:t>Maturus</a:t>
            </a:r>
            <a:r>
              <a:rPr lang="en-GB" dirty="0">
                <a:solidFill>
                  <a:srgbClr val="FFC000"/>
                </a:solidFill>
              </a:rPr>
              <a:t>, </a:t>
            </a:r>
            <a:br>
              <a:rPr lang="en-GB" dirty="0">
                <a:solidFill>
                  <a:srgbClr val="FFC000"/>
                </a:solidFill>
              </a:rPr>
            </a:br>
            <a:r>
              <a:rPr lang="en-GB" dirty="0">
                <a:solidFill>
                  <a:srgbClr val="FFC000"/>
                </a:solidFill>
              </a:rPr>
              <a:t>willingly and deservedly fulfilled his vow.”</a:t>
            </a:r>
          </a:p>
          <a:p>
            <a:r>
              <a:rPr lang="fr-FR" dirty="0"/>
              <a:t>RIB 150 = ILS 4660 = CIL VII 43</a:t>
            </a:r>
            <a:endParaRPr lang="en-GB" dirty="0"/>
          </a:p>
          <a:p>
            <a:endParaRPr lang="en-GB" dirty="0"/>
          </a:p>
        </p:txBody>
      </p:sp>
      <p:pic>
        <p:nvPicPr>
          <p:cNvPr id="7" name="Picture 2" descr="RIB 150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lum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16631"/>
            <a:ext cx="3456384" cy="67377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el 1"/>
          <p:cNvSpPr txBox="1">
            <a:spLocks/>
          </p:cNvSpPr>
          <p:nvPr/>
        </p:nvSpPr>
        <p:spPr>
          <a:xfrm>
            <a:off x="0" y="4462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de-DE" dirty="0"/>
              <a:t>How to transcribe inscriptions ?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6713970" y="1187624"/>
            <a:ext cx="2304256" cy="11387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deus/dea – de</a:t>
            </a:r>
            <a:r>
              <a:rPr lang="de-DE" b="1" dirty="0">
                <a:solidFill>
                  <a:srgbClr val="FFFF00"/>
                </a:solidFill>
              </a:rPr>
              <a:t>o</a:t>
            </a:r>
            <a:r>
              <a:rPr lang="de-DE" dirty="0">
                <a:solidFill>
                  <a:schemeClr val="accent6">
                    <a:lumMod val="40000"/>
                    <a:lumOff val="60000"/>
                  </a:schemeClr>
                </a:solidFill>
              </a:rPr>
              <a:t>/de</a:t>
            </a:r>
            <a:r>
              <a:rPr lang="de-DE" dirty="0">
                <a:solidFill>
                  <a:srgbClr val="FFFF00"/>
                </a:solidFill>
              </a:rPr>
              <a:t>ae</a:t>
            </a:r>
            <a:br>
              <a:rPr lang="de-DE" dirty="0">
                <a:solidFill>
                  <a:srgbClr val="FFFF00"/>
                </a:solidFill>
              </a:rPr>
            </a:br>
            <a:r>
              <a:rPr lang="de-DE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nominative </a:t>
            </a:r>
            <a:r>
              <a:rPr lang="de-DE" dirty="0">
                <a:solidFill>
                  <a:schemeClr val="accent6">
                    <a:lumMod val="60000"/>
                    <a:lumOff val="40000"/>
                  </a:schemeClr>
                </a:solidFill>
                <a:sym typeface="Wingdings" panose="05000000000000000000" pitchFamily="2" charset="2"/>
              </a:rPr>
              <a:t> </a:t>
            </a:r>
            <a:r>
              <a:rPr lang="de-DE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dative</a:t>
            </a:r>
          </a:p>
          <a:p>
            <a:pPr algn="r"/>
            <a:r>
              <a:rPr lang="de-DE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„to X“</a:t>
            </a:r>
          </a:p>
          <a:p>
            <a:pPr algn="r"/>
            <a:r>
              <a:rPr lang="de-DE" sz="1400" dirty="0">
                <a:solidFill>
                  <a:schemeClr val="bg2">
                    <a:lumMod val="40000"/>
                    <a:lumOff val="60000"/>
                  </a:schemeClr>
                </a:solidFill>
              </a:rPr>
              <a:t>pl.f. deae - deabus</a:t>
            </a:r>
          </a:p>
        </p:txBody>
      </p:sp>
      <p:sp>
        <p:nvSpPr>
          <p:cNvPr id="13" name="TextBox 12"/>
          <p:cNvSpPr txBox="1"/>
          <p:nvPr/>
        </p:nvSpPr>
        <p:spPr>
          <a:xfrm rot="1210048">
            <a:off x="7517647" y="3323839"/>
            <a:ext cx="1438568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de-DE" sz="1600" dirty="0">
                <a:solidFill>
                  <a:srgbClr val="FFFF00"/>
                </a:solidFill>
              </a:rPr>
              <a:t>votum - vow</a:t>
            </a:r>
          </a:p>
          <a:p>
            <a:pPr algn="r"/>
            <a:r>
              <a:rPr lang="de-DE" dirty="0">
                <a:solidFill>
                  <a:srgbClr val="FFFF00"/>
                </a:solidFill>
              </a:rPr>
              <a:t>VSLM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411760" y="4205362"/>
            <a:ext cx="15825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>
                <a:solidFill>
                  <a:srgbClr val="7030A0"/>
                </a:solidFill>
                <a:sym typeface="Wingdings" panose="05000000000000000000" pitchFamily="2" charset="2"/>
              </a:rPr>
              <a:t></a:t>
            </a:r>
            <a:r>
              <a:rPr lang="de-DE" dirty="0">
                <a:solidFill>
                  <a:srgbClr val="7030A0"/>
                </a:solidFill>
              </a:rPr>
              <a:t>filius</a:t>
            </a:r>
          </a:p>
        </p:txBody>
      </p:sp>
    </p:spTree>
    <p:extLst>
      <p:ext uri="{BB962C8B-B14F-4D97-AF65-F5344CB8AC3E}">
        <p14:creationId xmlns:p14="http://schemas.microsoft.com/office/powerpoint/2010/main" val="213297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00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00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50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1000"/>
                            </p:stCondLst>
                            <p:childTnLst>
                              <p:par>
                                <p:cTn id="6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  <p:bldP spid="10" grpId="0"/>
      <p:bldP spid="1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148064" y="0"/>
            <a:ext cx="3816424" cy="685086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301752" y="1527048"/>
            <a:ext cx="8503920" cy="45720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18288" indent="0">
              <a:buNone/>
            </a:pPr>
            <a:r>
              <a:rPr lang="en-GB" sz="2000" i="1" dirty="0"/>
              <a:t>Peregrinus / </a:t>
            </a:r>
            <a:endParaRPr lang="en-GB" sz="2000" dirty="0"/>
          </a:p>
          <a:p>
            <a:pPr marL="18288" indent="0">
              <a:buNone/>
            </a:pPr>
            <a:r>
              <a:rPr lang="it-IT" sz="2000" i="1" dirty="0"/>
              <a:t>Secundi fil(ius) / </a:t>
            </a:r>
            <a:endParaRPr lang="en-GB" sz="2000" dirty="0"/>
          </a:p>
          <a:p>
            <a:pPr marL="18288" indent="0">
              <a:buNone/>
            </a:pPr>
            <a:r>
              <a:rPr lang="fr-FR" sz="2000" i="1" dirty="0" err="1"/>
              <a:t>civis</a:t>
            </a:r>
            <a:r>
              <a:rPr lang="fr-FR" sz="2000" i="1" dirty="0"/>
              <a:t> </a:t>
            </a:r>
            <a:r>
              <a:rPr lang="fr-FR" sz="2000" i="1" dirty="0" err="1"/>
              <a:t>Trever</a:t>
            </a:r>
            <a:r>
              <a:rPr lang="fr-FR" sz="2000" i="1" dirty="0"/>
              <a:t> / </a:t>
            </a:r>
            <a:endParaRPr lang="en-GB" sz="2000" dirty="0"/>
          </a:p>
          <a:p>
            <a:pPr marL="18288" indent="0">
              <a:buNone/>
            </a:pPr>
            <a:r>
              <a:rPr lang="fr-FR" sz="2000" i="1" dirty="0" err="1"/>
              <a:t>Loucetio</a:t>
            </a:r>
            <a:r>
              <a:rPr lang="fr-FR" sz="2000" i="1" dirty="0"/>
              <a:t>(!) / </a:t>
            </a:r>
            <a:endParaRPr lang="en-GB" sz="2000" dirty="0"/>
          </a:p>
          <a:p>
            <a:pPr marL="18288" indent="0">
              <a:buNone/>
            </a:pPr>
            <a:r>
              <a:rPr lang="fr-FR" sz="2000" i="1" dirty="0"/>
              <a:t>Marti et / </a:t>
            </a:r>
            <a:endParaRPr lang="en-GB" sz="2000" dirty="0"/>
          </a:p>
          <a:p>
            <a:pPr marL="18288" indent="0">
              <a:buNone/>
            </a:pPr>
            <a:r>
              <a:rPr lang="fr-FR" sz="2000" i="1" dirty="0"/>
              <a:t>Nemetona / </a:t>
            </a:r>
            <a:endParaRPr lang="en-GB" sz="2000" dirty="0"/>
          </a:p>
          <a:p>
            <a:pPr marL="18288" indent="0">
              <a:buNone/>
            </a:pPr>
            <a:r>
              <a:rPr lang="en-GB" sz="2000" i="1" dirty="0"/>
              <a:t>v(</a:t>
            </a:r>
            <a:r>
              <a:rPr lang="en-GB" sz="2000" i="1" dirty="0" err="1"/>
              <a:t>otum</a:t>
            </a:r>
            <a:r>
              <a:rPr lang="en-GB" sz="2000" i="1" dirty="0"/>
              <a:t>) s(</a:t>
            </a:r>
            <a:r>
              <a:rPr lang="en-GB" sz="2000" i="1" dirty="0" err="1"/>
              <a:t>olvit</a:t>
            </a:r>
            <a:r>
              <a:rPr lang="en-GB" sz="2000" i="1" dirty="0"/>
              <a:t>) l(</a:t>
            </a:r>
            <a:r>
              <a:rPr lang="en-GB" sz="2000" i="1" dirty="0" err="1"/>
              <a:t>ibens</a:t>
            </a:r>
            <a:r>
              <a:rPr lang="en-GB" sz="2000" i="1" dirty="0"/>
              <a:t>) m(</a:t>
            </a:r>
            <a:r>
              <a:rPr lang="en-GB" sz="2000" i="1" dirty="0" err="1"/>
              <a:t>erito</a:t>
            </a:r>
            <a:r>
              <a:rPr lang="en-GB" sz="2000" i="1" dirty="0"/>
              <a:t>)</a:t>
            </a:r>
          </a:p>
          <a:p>
            <a:endParaRPr lang="en-GB" sz="2000" i="1" dirty="0"/>
          </a:p>
          <a:p>
            <a:pPr marL="18288" indent="0">
              <a:buNone/>
            </a:pPr>
            <a:br>
              <a:rPr lang="en-GB" sz="2000" dirty="0"/>
            </a:br>
            <a:br>
              <a:rPr lang="en-GB" sz="2000" dirty="0"/>
            </a:br>
            <a:br>
              <a:rPr lang="en-GB" sz="2000" dirty="0"/>
            </a:br>
            <a:endParaRPr lang="en-GB" sz="2000" dirty="0"/>
          </a:p>
          <a:p>
            <a:pPr marL="18288" indent="0">
              <a:buNone/>
            </a:pPr>
            <a:br>
              <a:rPr lang="en-GB" sz="2000" dirty="0"/>
            </a:br>
            <a:endParaRPr lang="en-GB" sz="2000" dirty="0"/>
          </a:p>
          <a:p>
            <a:r>
              <a:rPr lang="it-IT" sz="1600" dirty="0"/>
              <a:t>RIB 140 = ILS 4586a = CIL VII 36</a:t>
            </a:r>
            <a:endParaRPr lang="en-GB" sz="1600" dirty="0"/>
          </a:p>
        </p:txBody>
      </p:sp>
      <p:pic>
        <p:nvPicPr>
          <p:cNvPr id="7" name="Picture 2" descr="RIB 140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06768"/>
            <a:ext cx="3816424" cy="6744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itel 1"/>
          <p:cNvSpPr txBox="1">
            <a:spLocks/>
          </p:cNvSpPr>
          <p:nvPr/>
        </p:nvSpPr>
        <p:spPr>
          <a:xfrm>
            <a:off x="0" y="4462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de-DE" dirty="0"/>
              <a:t>How to transcribe inscriptions 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442899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5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750"/>
                            </p:stCondLst>
                            <p:childTnLst>
                              <p:par>
                                <p:cTn id="2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750"/>
                            </p:stCondLst>
                            <p:childTnLst>
                              <p:par>
                                <p:cTn id="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750"/>
                            </p:stCondLst>
                            <p:childTnLst>
                              <p:par>
                                <p:cTn id="3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750"/>
                            </p:stCondLst>
                            <p:childTnLst>
                              <p:par>
                                <p:cTn id="4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7750"/>
                            </p:stCondLst>
                            <p:childTnLst>
                              <p:par>
                                <p:cTn id="4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8750"/>
                            </p:stCondLst>
                            <p:childTnLst>
                              <p:par>
                                <p:cTn id="5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9750"/>
                            </p:stCondLst>
                            <p:childTnLst>
                              <p:par>
                                <p:cTn id="5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uiExpand="1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148064" y="0"/>
            <a:ext cx="3816424" cy="685086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Content Placeholder 2"/>
          <p:cNvSpPr>
            <a:spLocks noGrp="1"/>
          </p:cNvSpPr>
          <p:nvPr>
            <p:ph sz="quarter" idx="4294967295"/>
          </p:nvPr>
        </p:nvSpPr>
        <p:spPr>
          <a:xfrm>
            <a:off x="301752" y="1527048"/>
            <a:ext cx="8503920" cy="4572000"/>
          </a:xfrm>
          <a:prstGeom prst="rect">
            <a:avLst/>
          </a:prstGeom>
        </p:spPr>
        <p:txBody>
          <a:bodyPr>
            <a:noAutofit/>
          </a:bodyPr>
          <a:lstStyle/>
          <a:p>
            <a:pPr marL="18288" indent="0">
              <a:buNone/>
            </a:pPr>
            <a:r>
              <a:rPr lang="en-GB" sz="2000" i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Peregrinus / </a:t>
            </a:r>
            <a:endParaRPr lang="en-GB" sz="20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18288" indent="0">
              <a:buNone/>
            </a:pPr>
            <a:r>
              <a:rPr lang="it-IT" sz="2000" i="1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Secundi fil(ius) / </a:t>
            </a:r>
            <a:endParaRPr lang="en-GB" sz="2000" dirty="0">
              <a:solidFill>
                <a:schemeClr val="accent1">
                  <a:lumMod val="40000"/>
                  <a:lumOff val="60000"/>
                </a:schemeClr>
              </a:solidFill>
            </a:endParaRPr>
          </a:p>
          <a:p>
            <a:pPr marL="18288" indent="0">
              <a:buNone/>
            </a:pPr>
            <a:r>
              <a:rPr lang="fr-FR" sz="2000" i="1" dirty="0" err="1">
                <a:solidFill>
                  <a:srgbClr val="00B0F0"/>
                </a:solidFill>
              </a:rPr>
              <a:t>civis</a:t>
            </a:r>
            <a:r>
              <a:rPr lang="fr-FR" sz="2000" i="1" dirty="0">
                <a:solidFill>
                  <a:srgbClr val="00B0F0"/>
                </a:solidFill>
              </a:rPr>
              <a:t> </a:t>
            </a:r>
            <a:r>
              <a:rPr lang="fr-FR" sz="2000" i="1" dirty="0" err="1">
                <a:solidFill>
                  <a:srgbClr val="00B0F0"/>
                </a:solidFill>
              </a:rPr>
              <a:t>Trever</a:t>
            </a:r>
            <a:r>
              <a:rPr lang="fr-FR" sz="2000" i="1" dirty="0">
                <a:solidFill>
                  <a:srgbClr val="00B0F0"/>
                </a:solidFill>
              </a:rPr>
              <a:t> / </a:t>
            </a:r>
            <a:endParaRPr lang="en-GB" sz="2000" dirty="0">
              <a:solidFill>
                <a:srgbClr val="00B0F0"/>
              </a:solidFill>
            </a:endParaRPr>
          </a:p>
          <a:p>
            <a:pPr marL="18288" indent="0">
              <a:buNone/>
            </a:pPr>
            <a:r>
              <a:rPr lang="fr-FR" sz="2000" i="1" dirty="0" err="1">
                <a:solidFill>
                  <a:srgbClr val="FFFF00"/>
                </a:solidFill>
              </a:rPr>
              <a:t>Loucetio</a:t>
            </a:r>
            <a:r>
              <a:rPr lang="fr-FR" sz="2000" i="1" dirty="0">
                <a:solidFill>
                  <a:srgbClr val="FFFF00"/>
                </a:solidFill>
              </a:rPr>
              <a:t>(!) / </a:t>
            </a:r>
            <a:endParaRPr lang="en-GB" sz="2000" dirty="0">
              <a:solidFill>
                <a:srgbClr val="FFFF00"/>
              </a:solidFill>
            </a:endParaRPr>
          </a:p>
          <a:p>
            <a:pPr marL="18288" indent="0">
              <a:buNone/>
            </a:pPr>
            <a:r>
              <a:rPr lang="fr-FR" sz="2000" i="1" dirty="0">
                <a:solidFill>
                  <a:srgbClr val="FFFF00"/>
                </a:solidFill>
              </a:rPr>
              <a:t>Marti et / </a:t>
            </a:r>
            <a:endParaRPr lang="en-GB" sz="2000" dirty="0">
              <a:solidFill>
                <a:srgbClr val="FFFF00"/>
              </a:solidFill>
            </a:endParaRPr>
          </a:p>
          <a:p>
            <a:pPr marL="18288" indent="0">
              <a:buNone/>
            </a:pPr>
            <a:r>
              <a:rPr lang="fr-FR" sz="2000" i="1" dirty="0">
                <a:solidFill>
                  <a:srgbClr val="FFFF00"/>
                </a:solidFill>
              </a:rPr>
              <a:t>Nemetona / </a:t>
            </a:r>
            <a:endParaRPr lang="en-GB" sz="2000" dirty="0">
              <a:solidFill>
                <a:srgbClr val="FFFF00"/>
              </a:solidFill>
            </a:endParaRPr>
          </a:p>
          <a:p>
            <a:pPr marL="18288" indent="0">
              <a:buNone/>
            </a:pPr>
            <a:r>
              <a:rPr lang="en-GB" sz="2000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v(</a:t>
            </a:r>
            <a:r>
              <a:rPr lang="en-GB" sz="2000" i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otum</a:t>
            </a:r>
            <a:r>
              <a:rPr lang="en-GB" sz="2000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) s(</a:t>
            </a:r>
            <a:r>
              <a:rPr lang="en-GB" sz="2000" i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olvit</a:t>
            </a:r>
            <a:r>
              <a:rPr lang="en-GB" sz="2000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) l(</a:t>
            </a:r>
            <a:r>
              <a:rPr lang="en-GB" sz="2000" i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ibens</a:t>
            </a:r>
            <a:r>
              <a:rPr lang="en-GB" sz="2000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) m(</a:t>
            </a:r>
            <a:r>
              <a:rPr lang="en-GB" sz="2000" i="1" dirty="0" err="1">
                <a:solidFill>
                  <a:schemeClr val="accent6">
                    <a:lumMod val="60000"/>
                    <a:lumOff val="40000"/>
                  </a:schemeClr>
                </a:solidFill>
              </a:rPr>
              <a:t>erito</a:t>
            </a:r>
            <a:r>
              <a:rPr lang="en-GB" sz="2000" i="1" dirty="0">
                <a:solidFill>
                  <a:schemeClr val="accent6">
                    <a:lumMod val="60000"/>
                    <a:lumOff val="40000"/>
                  </a:schemeClr>
                </a:solidFill>
              </a:rPr>
              <a:t>).</a:t>
            </a:r>
          </a:p>
          <a:p>
            <a:endParaRPr lang="en-GB" sz="2000" i="1" dirty="0"/>
          </a:p>
          <a:p>
            <a:pPr marL="18288" indent="0">
              <a:buNone/>
            </a:pPr>
            <a:r>
              <a:rPr lang="en-GB" sz="2000" dirty="0"/>
              <a:t>‘Peregrinus, son of </a:t>
            </a:r>
            <a:r>
              <a:rPr lang="en-GB" sz="2000" dirty="0" err="1"/>
              <a:t>Secundus</a:t>
            </a:r>
            <a:r>
              <a:rPr lang="en-GB" sz="2000" dirty="0"/>
              <a:t>, </a:t>
            </a:r>
            <a:br>
              <a:rPr lang="en-GB" sz="2000" dirty="0"/>
            </a:br>
            <a:r>
              <a:rPr lang="en-GB" sz="2000" dirty="0"/>
              <a:t>a </a:t>
            </a:r>
            <a:r>
              <a:rPr lang="en-GB" sz="2000" dirty="0" err="1"/>
              <a:t>Treveran</a:t>
            </a:r>
            <a:r>
              <a:rPr lang="en-GB" sz="2000" dirty="0"/>
              <a:t>, </a:t>
            </a:r>
            <a:br>
              <a:rPr lang="en-GB" sz="2000" dirty="0"/>
            </a:br>
            <a:r>
              <a:rPr lang="en-GB" sz="2000" dirty="0">
                <a:solidFill>
                  <a:srgbClr val="FFFF00"/>
                </a:solidFill>
              </a:rPr>
              <a:t>to Loucetius Mars and Nemetona, </a:t>
            </a:r>
            <a:br>
              <a:rPr lang="en-GB" sz="2000" dirty="0">
                <a:solidFill>
                  <a:srgbClr val="FFFF00"/>
                </a:solidFill>
              </a:rPr>
            </a:br>
            <a:r>
              <a:rPr lang="en-GB" sz="2000" dirty="0"/>
              <a:t>willingly and deservedly fulfilled </a:t>
            </a:r>
            <a:br>
              <a:rPr lang="en-GB" sz="2000" dirty="0"/>
            </a:br>
            <a:r>
              <a:rPr lang="en-GB" sz="2000" dirty="0"/>
              <a:t>his vow.’</a:t>
            </a:r>
            <a:br>
              <a:rPr lang="en-GB" sz="2000" dirty="0"/>
            </a:br>
            <a:endParaRPr lang="en-GB" sz="2000" dirty="0"/>
          </a:p>
          <a:p>
            <a:r>
              <a:rPr lang="it-IT" sz="1600" dirty="0"/>
              <a:t>RIB 140 = ILS 4586a = CIL VII 36</a:t>
            </a:r>
            <a:endParaRPr lang="en-GB" sz="1600" dirty="0"/>
          </a:p>
        </p:txBody>
      </p:sp>
      <p:pic>
        <p:nvPicPr>
          <p:cNvPr id="6" name="Picture 2" descr="RIB 140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06768"/>
            <a:ext cx="3816424" cy="6744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el 1"/>
          <p:cNvSpPr txBox="1">
            <a:spLocks/>
          </p:cNvSpPr>
          <p:nvPr/>
        </p:nvSpPr>
        <p:spPr>
          <a:xfrm>
            <a:off x="0" y="4462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de-DE" dirty="0"/>
              <a:t>How to transcribe inscriptions 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04251286"/>
      </p:ext>
    </p:extLst>
  </p:cSld>
  <p:clrMapOvr>
    <a:masterClrMapping/>
  </p:clrMapOvr>
  <p:transition spd="slow">
    <p:randomBar dir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Object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47893256"/>
              </p:ext>
            </p:extLst>
          </p:nvPr>
        </p:nvGraphicFramePr>
        <p:xfrm>
          <a:off x="1115616" y="1196752"/>
          <a:ext cx="2800623" cy="34421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8" name="Dokument" r:id="rId3" imgW="2685288" imgH="3300984" progId="Word.Document.8">
                  <p:embed/>
                </p:oleObj>
              </mc:Choice>
              <mc:Fallback>
                <p:oleObj name="Dokument" r:id="rId3" imgW="2685288" imgH="3300984" progId="Word.Document.8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15616" y="1196752"/>
                        <a:ext cx="2800623" cy="344214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Text Box 7"/>
          <p:cNvSpPr txBox="1">
            <a:spLocks noChangeArrowheads="1"/>
          </p:cNvSpPr>
          <p:nvPr/>
        </p:nvSpPr>
        <p:spPr bwMode="auto">
          <a:xfrm>
            <a:off x="1115616" y="4653136"/>
            <a:ext cx="1981200" cy="5539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sz="1600" dirty="0">
                <a:effectLst>
                  <a:outerShdw blurRad="38100" dist="38100" dir="2700000" algn="tl">
                    <a:srgbClr val="000000"/>
                  </a:outerShdw>
                </a:effectLst>
                <a:sym typeface="Wingdings" panose="05000000000000000000" pitchFamily="2" charset="2"/>
              </a:rPr>
              <a:t></a:t>
            </a:r>
            <a:r>
              <a:rPr lang="en-GB" altLang="en-US" sz="16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MARS COCIDIOS</a:t>
            </a:r>
            <a:br>
              <a:rPr lang="en-GB" altLang="en-US" sz="1600" dirty="0"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GB" altLang="en-US" sz="1400" dirty="0" err="1">
                <a:effectLst>
                  <a:outerShdw blurRad="38100" dist="38100" dir="2700000" algn="tl">
                    <a:srgbClr val="000000"/>
                  </a:outerShdw>
                </a:effectLst>
              </a:rPr>
              <a:t>Bewcastle</a:t>
            </a:r>
            <a:r>
              <a:rPr lang="en-GB" altLang="en-US" sz="1400" dirty="0">
                <a:effectLst>
                  <a:outerShdw blurRad="38100" dist="38100" dir="2700000" algn="tl">
                    <a:srgbClr val="000000"/>
                  </a:outerShdw>
                </a:effectLst>
              </a:rPr>
              <a:t>, RIB I 986 </a:t>
            </a:r>
            <a:endParaRPr lang="en-US" altLang="en-US" sz="1400" dirty="0"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15" name="Picture 6" descr="RIB 9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1219200"/>
            <a:ext cx="3429000" cy="5672380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971600" y="5470461"/>
            <a:ext cx="4114800" cy="1323439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buClrTx/>
              <a:buSzTx/>
              <a:buFontTx/>
              <a:buNone/>
            </a:pPr>
            <a:r>
              <a:rPr kumimoji="1" lang="en-GB" altLang="en-US" sz="1600" dirty="0" err="1"/>
              <a:t>Deo</a:t>
            </a:r>
            <a:r>
              <a:rPr kumimoji="1" lang="en-GB" altLang="en-US" sz="1600" dirty="0"/>
              <a:t> / Marti / </a:t>
            </a:r>
            <a:r>
              <a:rPr kumimoji="1" lang="en-GB" altLang="en-US" sz="1600" dirty="0" err="1"/>
              <a:t>Belatucad</a:t>
            </a:r>
            <a:r>
              <a:rPr kumimoji="1" lang="en-GB" altLang="en-US" sz="1600" dirty="0"/>
              <a:t>/</a:t>
            </a:r>
            <a:r>
              <a:rPr kumimoji="1" lang="en-GB" altLang="en-US" sz="1600" dirty="0" err="1"/>
              <a:t>ro</a:t>
            </a:r>
            <a:r>
              <a:rPr kumimoji="1" lang="en-GB" altLang="en-US" sz="1600" dirty="0"/>
              <a:t> et </a:t>
            </a:r>
            <a:r>
              <a:rPr kumimoji="1" lang="en-GB" altLang="en-US" sz="1600" dirty="0" err="1"/>
              <a:t>Numi</a:t>
            </a:r>
            <a:r>
              <a:rPr kumimoji="1" lang="en-GB" altLang="en-US" sz="1600" dirty="0"/>
              <a:t>/nib(us) </a:t>
            </a:r>
            <a:r>
              <a:rPr kumimoji="1" lang="en-GB" altLang="en-US" sz="1600" dirty="0" err="1"/>
              <a:t>Augg</a:t>
            </a:r>
            <a:r>
              <a:rPr kumimoji="1" lang="en-GB" altLang="en-US" sz="1600" dirty="0"/>
              <a:t>(</a:t>
            </a:r>
            <a:r>
              <a:rPr kumimoji="1" lang="en-GB" altLang="en-US" sz="1600" dirty="0" err="1"/>
              <a:t>ustorum</a:t>
            </a:r>
            <a:r>
              <a:rPr kumimoji="1" lang="en-GB" altLang="en-US" sz="1600" dirty="0"/>
              <a:t>) / </a:t>
            </a:r>
            <a:r>
              <a:rPr kumimoji="1" lang="en-GB" altLang="en-US" sz="1600" dirty="0" err="1"/>
              <a:t>Iulius</a:t>
            </a:r>
            <a:r>
              <a:rPr kumimoji="1" lang="en-GB" altLang="en-US" sz="1600" dirty="0"/>
              <a:t> Au/</a:t>
            </a:r>
            <a:r>
              <a:rPr kumimoji="1" lang="en-GB" altLang="en-US" sz="1600" dirty="0" err="1"/>
              <a:t>gustalis</a:t>
            </a:r>
            <a:r>
              <a:rPr kumimoji="1" lang="en-GB" altLang="en-US" sz="1600" dirty="0"/>
              <a:t> / actor </a:t>
            </a:r>
            <a:r>
              <a:rPr kumimoji="1" lang="en-GB" altLang="en-US" sz="1600" dirty="0" err="1"/>
              <a:t>Iul</a:t>
            </a:r>
            <a:r>
              <a:rPr kumimoji="1" lang="en-GB" altLang="en-US" sz="1600" dirty="0"/>
              <a:t>(</a:t>
            </a:r>
            <a:r>
              <a:rPr kumimoji="1" lang="en-GB" altLang="en-US" sz="1600" dirty="0" err="1"/>
              <a:t>i</a:t>
            </a:r>
            <a:r>
              <a:rPr kumimoji="1" lang="en-GB" altLang="en-US" sz="1600" dirty="0"/>
              <a:t>) Lu/pi </a:t>
            </a:r>
            <a:r>
              <a:rPr kumimoji="1" lang="en-GB" altLang="en-US" sz="1600" dirty="0" err="1"/>
              <a:t>pr</a:t>
            </a:r>
            <a:r>
              <a:rPr kumimoji="1" lang="en-GB" altLang="en-US" sz="1600" dirty="0"/>
              <a:t>(a)</a:t>
            </a:r>
            <a:r>
              <a:rPr kumimoji="1" lang="en-GB" altLang="en-US" sz="1600" dirty="0" err="1"/>
              <a:t>ef</a:t>
            </a:r>
            <a:r>
              <a:rPr kumimoji="1" lang="en-GB" altLang="en-US" sz="1600" dirty="0"/>
              <a:t>(</a:t>
            </a:r>
            <a:r>
              <a:rPr kumimoji="1" lang="en-GB" altLang="en-US" sz="1600" dirty="0" err="1"/>
              <a:t>ecti</a:t>
            </a:r>
            <a:r>
              <a:rPr kumimoji="1" lang="en-GB" altLang="en-US" sz="1600" dirty="0"/>
              <a:t>)</a:t>
            </a:r>
            <a:r>
              <a:rPr kumimoji="1" lang="de-DE" altLang="en-US" sz="1600" dirty="0"/>
              <a:t> </a:t>
            </a:r>
            <a:br>
              <a:rPr kumimoji="1" lang="de-DE" altLang="en-US" sz="1600" dirty="0"/>
            </a:br>
            <a:br>
              <a:rPr kumimoji="1" lang="de-DE" altLang="en-US" sz="1600" dirty="0"/>
            </a:br>
            <a:r>
              <a:rPr kumimoji="1" lang="de-DE" altLang="en-US" sz="1600" dirty="0"/>
              <a:t>actor – agent, driver,...</a:t>
            </a:r>
          </a:p>
        </p:txBody>
      </p:sp>
      <p:sp>
        <p:nvSpPr>
          <p:cNvPr id="17" name="Rectangle 16"/>
          <p:cNvSpPr/>
          <p:nvPr/>
        </p:nvSpPr>
        <p:spPr>
          <a:xfrm>
            <a:off x="5652120" y="1556792"/>
            <a:ext cx="2592288" cy="1296144"/>
          </a:xfrm>
          <a:prstGeom prst="rect">
            <a:avLst/>
          </a:prstGeom>
          <a:solidFill>
            <a:schemeClr val="accent1">
              <a:alpha val="58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ectangle 17"/>
          <p:cNvSpPr/>
          <p:nvPr/>
        </p:nvSpPr>
        <p:spPr>
          <a:xfrm>
            <a:off x="5652120" y="3068960"/>
            <a:ext cx="2592288" cy="432048"/>
          </a:xfrm>
          <a:prstGeom prst="rect">
            <a:avLst/>
          </a:prstGeom>
          <a:solidFill>
            <a:srgbClr val="FFC000">
              <a:alpha val="58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rgbClr val="FFC000"/>
              </a:solidFill>
            </a:endParaRPr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152400" y="2238807"/>
            <a:ext cx="5029200" cy="3539430"/>
          </a:xfrm>
          <a:prstGeom prst="rect">
            <a:avLst/>
          </a:prstGeom>
          <a:solidFill>
            <a:srgbClr val="9999FF">
              <a:alpha val="72000"/>
            </a:srgbClr>
          </a:solidFill>
          <a:ln>
            <a:noFill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kumimoji="1" lang="de-DE" altLang="en-US" sz="2000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„conflation“ Mars &amp; Belatucadros</a:t>
            </a:r>
          </a:p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kumimoji="1" lang="de-DE" altLang="en-US" sz="2000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Belatucadros/-us</a:t>
            </a:r>
          </a:p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kumimoji="1" lang="de-DE" altLang="en-US" sz="2000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 indigenous British deity?</a:t>
            </a:r>
            <a:br>
              <a:rPr kumimoji="1" lang="de-DE" altLang="en-US" sz="2000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kumimoji="1" lang="de-DE" altLang="en-US" b="1" i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(cf. M. Green, p. 113: </a:t>
            </a:r>
            <a:br>
              <a:rPr kumimoji="1" lang="de-DE" altLang="en-US" b="1" i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kumimoji="1" lang="de-DE" altLang="en-US" b="1" i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„the strength of the native British cults“)</a:t>
            </a:r>
            <a:br>
              <a:rPr kumimoji="1" lang="de-DE" altLang="en-US" b="1" i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br>
              <a:rPr kumimoji="1" lang="de-DE" altLang="en-US" b="1" i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kumimoji="1" lang="de-DE" altLang="en-US" sz="2000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Was Belatucadrus already worshipped in pre-Roman times?</a:t>
            </a:r>
          </a:p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kumimoji="1" lang="de-DE" altLang="en-US" sz="2000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Belatucadros as epithet:</a:t>
            </a:r>
            <a:br>
              <a:rPr kumimoji="1" lang="de-DE" altLang="en-US" sz="2000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kumimoji="1" lang="de-DE" altLang="en-US" sz="2000" b="1" dirty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„Mars, strong in battle“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12" name="Titel 1"/>
          <p:cNvSpPr txBox="1">
            <a:spLocks/>
          </p:cNvSpPr>
          <p:nvPr/>
        </p:nvSpPr>
        <p:spPr>
          <a:xfrm>
            <a:off x="0" y="4462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de-DE"/>
              <a:t>How to transcribe inscriptions 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1597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 animBg="1"/>
      <p:bldP spid="18" grpId="0" animBg="1"/>
      <p:bldP spid="19" grpId="0" animBg="1" autoUpdateAnimBg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0" y="7123112"/>
            <a:ext cx="8763000" cy="914400"/>
          </a:xfrm>
          <a:prstGeom prst="rect">
            <a:avLst/>
          </a:prstGeom>
        </p:spPr>
        <p:txBody>
          <a:bodyPr vert="horz">
            <a:normAutofit/>
          </a:bodyPr>
          <a:lstStyle>
            <a:lvl1pPr marL="411480" indent="-342900" algn="l" rtl="0" eaLnBrk="1" latinLnBrk="0" hangingPunct="1">
              <a:spcBef>
                <a:spcPts val="700"/>
              </a:spcBef>
              <a:buClr>
                <a:schemeClr val="tx2"/>
              </a:buClr>
              <a:buSzPct val="95000"/>
              <a:buFont typeface="Wingdings"/>
              <a:buChar char=""/>
              <a:defRPr kumimoji="0" sz="3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0664" indent="-285750" algn="l" rtl="0" eaLnBrk="1" latinLnBrk="0" hangingPunct="1">
              <a:spcBef>
                <a:spcPct val="20000"/>
              </a:spcBef>
              <a:buClr>
                <a:schemeClr val="accent2"/>
              </a:buClr>
              <a:buSzPct val="90000"/>
              <a:buFont typeface="Wingdings"/>
              <a:buChar char="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96696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 2"/>
              <a:buChar char="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61872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3"/>
              <a:buChar char=""/>
              <a:defRPr kumimoji="0"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81328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09928" indent="-210312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 2"/>
              <a:buChar char="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01952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093976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286000" indent="-18288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 2"/>
              <a:buChar char="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  <a:extLst/>
          </a:lstStyle>
          <a:p>
            <a:r>
              <a:rPr lang="de-DE" altLang="en-US" sz="2000" i="1"/>
              <a:t>A Celtic theonym does not imply a native, Celtic deity, </a:t>
            </a:r>
            <a:br>
              <a:rPr lang="de-DE" altLang="en-US" sz="2000" i="1"/>
            </a:br>
            <a:r>
              <a:rPr lang="de-DE" altLang="en-US" sz="2000" i="1"/>
              <a:t>esp. on Hadrian</a:t>
            </a:r>
            <a:r>
              <a:rPr lang="de-DE" altLang="en-US" sz="2000" i="1">
                <a:latin typeface="Times New Roman"/>
              </a:rPr>
              <a:t>‘</a:t>
            </a:r>
            <a:r>
              <a:rPr lang="de-DE" altLang="en-US" sz="2000" i="1"/>
              <a:t>s Wall</a:t>
            </a: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2719388" y="35464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en-GB"/>
          </a:p>
        </p:txBody>
      </p:sp>
      <p:pic>
        <p:nvPicPr>
          <p:cNvPr id="6" name="Picture 4" descr="RIB131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1052736"/>
            <a:ext cx="5575920" cy="38843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3115816" y="4935348"/>
            <a:ext cx="5685284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 cap="sq">
                <a:solidFill>
                  <a:schemeClr val="tx1"/>
                </a:solidFill>
                <a:miter lim="800000"/>
                <a:headEnd type="none" w="sm" len="sm"/>
                <a:tailEnd type="none" w="sm" len="sm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kumimoji="1" lang="en-GB" altLang="en-US" b="1" dirty="0">
                <a:latin typeface="Times New Roman" pitchFamily="18" charset="0"/>
              </a:rPr>
              <a:t>Newcastle</a:t>
            </a:r>
          </a:p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kumimoji="1" lang="en-GB" altLang="en-US" b="0" i="1" dirty="0">
                <a:latin typeface="Times New Roman" pitchFamily="18" charset="0"/>
              </a:rPr>
              <a:t>Dea(bus) / </a:t>
            </a:r>
            <a:r>
              <a:rPr kumimoji="1" lang="en-GB" altLang="en-US" b="0" i="1" dirty="0" err="1">
                <a:latin typeface="Times New Roman" pitchFamily="18" charset="0"/>
              </a:rPr>
              <a:t>Matribus</a:t>
            </a:r>
            <a:r>
              <a:rPr kumimoji="1" lang="en-GB" altLang="en-US" b="0" i="1" dirty="0">
                <a:latin typeface="Times New Roman" pitchFamily="18" charset="0"/>
              </a:rPr>
              <a:t> </a:t>
            </a:r>
            <a:r>
              <a:rPr kumimoji="1" lang="en-GB" altLang="en-US" b="0" i="1" dirty="0" err="1">
                <a:latin typeface="Times New Roman" pitchFamily="18" charset="0"/>
              </a:rPr>
              <a:t>Tra</a:t>
            </a:r>
            <a:r>
              <a:rPr kumimoji="1" lang="en-GB" altLang="en-US" b="0" i="1" dirty="0">
                <a:latin typeface="Times New Roman" pitchFamily="18" charset="0"/>
              </a:rPr>
              <a:t>(ns)</a:t>
            </a:r>
            <a:r>
              <a:rPr kumimoji="1" lang="en-GB" altLang="en-US" b="0" i="1" dirty="0" err="1">
                <a:latin typeface="Times New Roman" pitchFamily="18" charset="0"/>
              </a:rPr>
              <a:t>marinis</a:t>
            </a:r>
            <a:r>
              <a:rPr kumimoji="1" lang="en-GB" altLang="en-US" b="0" i="1" dirty="0">
                <a:latin typeface="Times New Roman" pitchFamily="18" charset="0"/>
              </a:rPr>
              <a:t> / </a:t>
            </a:r>
            <a:r>
              <a:rPr kumimoji="1" lang="en-GB" altLang="en-US" b="0" i="1" dirty="0" err="1">
                <a:latin typeface="Times New Roman" pitchFamily="18" charset="0"/>
              </a:rPr>
              <a:t>patri</a:t>
            </a:r>
            <a:r>
              <a:rPr kumimoji="1" lang="en-GB" altLang="en-US" b="0" i="1" dirty="0">
                <a:latin typeface="Times New Roman" pitchFamily="18" charset="0"/>
              </a:rPr>
              <a:t>(</a:t>
            </a:r>
            <a:r>
              <a:rPr kumimoji="1" lang="en-GB" altLang="en-US" b="0" i="1" dirty="0" err="1">
                <a:latin typeface="Times New Roman" pitchFamily="18" charset="0"/>
              </a:rPr>
              <a:t>i</a:t>
            </a:r>
            <a:r>
              <a:rPr kumimoji="1" lang="en-GB" altLang="en-US" b="0" i="1" dirty="0">
                <a:latin typeface="Times New Roman" pitchFamily="18" charset="0"/>
              </a:rPr>
              <a:t>)s Aurelius </a:t>
            </a:r>
            <a:r>
              <a:rPr kumimoji="1" lang="en-GB" altLang="en-US" b="0" i="1" dirty="0" err="1">
                <a:latin typeface="Times New Roman" pitchFamily="18" charset="0"/>
              </a:rPr>
              <a:t>Iuvenalis</a:t>
            </a:r>
            <a:r>
              <a:rPr kumimoji="1" lang="en-GB" altLang="en-US" b="0" i="1" dirty="0">
                <a:latin typeface="Times New Roman" pitchFamily="18" charset="0"/>
              </a:rPr>
              <a:t> / s(</a:t>
            </a:r>
            <a:r>
              <a:rPr kumimoji="1" lang="en-GB" altLang="en-US" b="0" i="1" dirty="0" err="1">
                <a:latin typeface="Times New Roman" pitchFamily="18" charset="0"/>
              </a:rPr>
              <a:t>acrum</a:t>
            </a:r>
            <a:r>
              <a:rPr kumimoji="1" lang="en-GB" altLang="en-US" b="0" i="1" dirty="0">
                <a:latin typeface="Times New Roman" pitchFamily="18" charset="0"/>
              </a:rPr>
              <a:t>)</a:t>
            </a:r>
            <a:r>
              <a:rPr kumimoji="1" lang="de-DE" altLang="en-US" b="0" dirty="0">
                <a:latin typeface="Times New Roman" pitchFamily="18" charset="0"/>
              </a:rPr>
              <a:t> </a:t>
            </a:r>
          </a:p>
          <a:p>
            <a:pPr>
              <a:spcBef>
                <a:spcPct val="50000"/>
              </a:spcBef>
              <a:buClrTx/>
              <a:buSzTx/>
              <a:buFontTx/>
              <a:buNone/>
            </a:pPr>
            <a:r>
              <a:rPr kumimoji="1" lang="en-GB" altLang="en-US" b="0" dirty="0">
                <a:solidFill>
                  <a:srgbClr val="FFC000"/>
                </a:solidFill>
                <a:latin typeface="Times New Roman" pitchFamily="18" charset="0"/>
              </a:rPr>
              <a:t>‘To the </a:t>
            </a:r>
            <a:r>
              <a:rPr kumimoji="1" lang="en-GB" altLang="en-US" b="1" dirty="0">
                <a:solidFill>
                  <a:srgbClr val="FFC000"/>
                </a:solidFill>
                <a:latin typeface="Times New Roman" pitchFamily="18" charset="0"/>
              </a:rPr>
              <a:t>Mother Goddesses of his native land from overseas</a:t>
            </a:r>
            <a:r>
              <a:rPr kumimoji="1" lang="en-GB" altLang="en-US" b="0" dirty="0">
                <a:solidFill>
                  <a:srgbClr val="FFC000"/>
                </a:solidFill>
                <a:latin typeface="Times New Roman" pitchFamily="18" charset="0"/>
              </a:rPr>
              <a:t>, Aurelius </a:t>
            </a:r>
            <a:r>
              <a:rPr kumimoji="1" lang="en-GB" altLang="en-US" b="0" dirty="0" err="1">
                <a:solidFill>
                  <a:srgbClr val="FFC000"/>
                </a:solidFill>
                <a:latin typeface="Times New Roman" pitchFamily="18" charset="0"/>
              </a:rPr>
              <a:t>Iuvenalis</a:t>
            </a:r>
            <a:r>
              <a:rPr kumimoji="1" lang="en-GB" altLang="en-US" b="0" dirty="0">
                <a:solidFill>
                  <a:srgbClr val="FFC000"/>
                </a:solidFill>
                <a:latin typeface="Times New Roman" pitchFamily="18" charset="0"/>
              </a:rPr>
              <a:t> made this offering.’</a:t>
            </a:r>
            <a:r>
              <a:rPr kumimoji="1" lang="de-DE" altLang="en-US" b="0" dirty="0">
                <a:solidFill>
                  <a:srgbClr val="FFC000"/>
                </a:solidFill>
                <a:latin typeface="Times New Roman" pitchFamily="18" charset="0"/>
              </a:rPr>
              <a:t> </a:t>
            </a:r>
          </a:p>
        </p:txBody>
      </p:sp>
      <p:sp>
        <p:nvSpPr>
          <p:cNvPr id="9" name="Inhaltsplatzhalter 2"/>
          <p:cNvSpPr>
            <a:spLocks noGrp="1"/>
          </p:cNvSpPr>
          <p:nvPr>
            <p:ph idx="4294967295"/>
          </p:nvPr>
        </p:nvSpPr>
        <p:spPr>
          <a:xfrm>
            <a:off x="179512" y="1196752"/>
            <a:ext cx="3171700" cy="3600400"/>
          </a:xfrm>
          <a:prstGeom prst="rect">
            <a:avLst/>
          </a:prstGeom>
        </p:spPr>
        <p:txBody>
          <a:bodyPr>
            <a:noAutofit/>
          </a:bodyPr>
          <a:lstStyle/>
          <a:p>
            <a:r>
              <a:rPr lang="en-GB" sz="2000" dirty="0"/>
              <a:t>a multi-cultural army</a:t>
            </a:r>
          </a:p>
          <a:p>
            <a:r>
              <a:rPr lang="en-GB" sz="2000" dirty="0"/>
              <a:t>consequently,</a:t>
            </a:r>
            <a:br>
              <a:rPr lang="en-GB" sz="2000" dirty="0"/>
            </a:br>
            <a:r>
              <a:rPr lang="en-GB" sz="2000" dirty="0"/>
              <a:t>soldiers in </a:t>
            </a:r>
            <a:br>
              <a:rPr lang="en-GB" sz="2000" dirty="0"/>
            </a:br>
            <a:r>
              <a:rPr lang="en-GB" sz="2000" dirty="0"/>
              <a:t>Britain</a:t>
            </a:r>
            <a:br>
              <a:rPr lang="en-GB" sz="2000" dirty="0"/>
            </a:br>
            <a:r>
              <a:rPr lang="en-GB" sz="2000" dirty="0"/>
              <a:t>worship a </a:t>
            </a:r>
            <a:br>
              <a:rPr lang="en-GB" sz="2000" dirty="0"/>
            </a:br>
            <a:r>
              <a:rPr lang="en-GB" sz="2000" dirty="0"/>
              <a:t>variety of</a:t>
            </a:r>
            <a:br>
              <a:rPr lang="en-GB" sz="2000" dirty="0"/>
            </a:br>
            <a:r>
              <a:rPr lang="en-GB" sz="2000" dirty="0"/>
              <a:t>local &amp; imported</a:t>
            </a:r>
            <a:br>
              <a:rPr lang="en-GB" sz="2000" dirty="0"/>
            </a:br>
            <a:r>
              <a:rPr lang="en-GB" sz="2000" dirty="0"/>
              <a:t>deities: </a:t>
            </a:r>
            <a:br>
              <a:rPr lang="en-GB" sz="2000" dirty="0"/>
            </a:br>
            <a:r>
              <a:rPr lang="en-GB" sz="2000" dirty="0"/>
              <a:t>from Gaul, Africa,</a:t>
            </a:r>
            <a:br>
              <a:rPr lang="en-GB" sz="2000" dirty="0"/>
            </a:br>
            <a:r>
              <a:rPr lang="en-GB" sz="2000" dirty="0"/>
              <a:t>Germany,…</a:t>
            </a:r>
          </a:p>
        </p:txBody>
      </p:sp>
      <p:sp>
        <p:nvSpPr>
          <p:cNvPr id="8" name="Titel 1"/>
          <p:cNvSpPr>
            <a:spLocks noGrp="1"/>
          </p:cNvSpPr>
          <p:nvPr>
            <p:ph type="title"/>
          </p:nvPr>
        </p:nvSpPr>
        <p:spPr>
          <a:xfrm>
            <a:off x="0" y="44624"/>
            <a:ext cx="9144000" cy="1143000"/>
          </a:xfrm>
        </p:spPr>
        <p:txBody>
          <a:bodyPr/>
          <a:lstStyle/>
          <a:p>
            <a:r>
              <a:rPr lang="de-DE" dirty="0"/>
              <a:t>How to transcribe inscriptions 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55849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utoUpdateAnimBg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Eigene Dateien\FERCAN\RIB FERCAN\Distribution Map Temples and Epigraphy from M Millett.TI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99798"/>
            <a:ext cx="8319767" cy="55135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6"/>
          <p:cNvSpPr txBox="1">
            <a:spLocks noChangeArrowheads="1"/>
          </p:cNvSpPr>
          <p:nvPr/>
        </p:nvSpPr>
        <p:spPr bwMode="auto">
          <a:xfrm>
            <a:off x="1331640" y="1293446"/>
            <a:ext cx="2864198" cy="6640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Romano-Celtic</a:t>
            </a:r>
            <a:br>
              <a:rPr lang="en-US" altLang="en-US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altLang="en-US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temples / ‘fanum’</a:t>
            </a: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4926429" y="1299798"/>
            <a:ext cx="2864198" cy="379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altLang="en-US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Dedications</a:t>
            </a:r>
          </a:p>
        </p:txBody>
      </p:sp>
      <p:sp>
        <p:nvSpPr>
          <p:cNvPr id="7" name="Oval 6"/>
          <p:cNvSpPr>
            <a:spLocks noChangeArrowheads="1"/>
          </p:cNvSpPr>
          <p:nvPr/>
        </p:nvSpPr>
        <p:spPr bwMode="auto">
          <a:xfrm>
            <a:off x="2358857" y="5067417"/>
            <a:ext cx="619286" cy="570450"/>
          </a:xfrm>
          <a:prstGeom prst="ellipse">
            <a:avLst/>
          </a:prstGeom>
          <a:noFill/>
          <a:ln w="5715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pic>
        <p:nvPicPr>
          <p:cNvPr id="9" name="Picture 2" descr="http://www.english-heritage.org.uk/content/properties/maiden-castle/romano-british-temple-maiden-castl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2564904"/>
            <a:ext cx="1737154" cy="1242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9" descr="RIB 91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9578" y="1556792"/>
            <a:ext cx="1140165" cy="1886103"/>
          </a:xfrm>
          <a:prstGeom prst="rect">
            <a:avLst/>
          </a:prstGeom>
          <a:noFill/>
          <a:ln w="1905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Oval 11"/>
          <p:cNvSpPr>
            <a:spLocks noChangeArrowheads="1"/>
          </p:cNvSpPr>
          <p:nvPr/>
        </p:nvSpPr>
        <p:spPr bwMode="auto">
          <a:xfrm>
            <a:off x="6228184" y="5018790"/>
            <a:ext cx="619286" cy="570450"/>
          </a:xfrm>
          <a:prstGeom prst="ellipse">
            <a:avLst/>
          </a:prstGeom>
          <a:noFill/>
          <a:ln w="5715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3" name="Oval 12"/>
          <p:cNvSpPr>
            <a:spLocks noChangeArrowheads="1"/>
          </p:cNvSpPr>
          <p:nvPr/>
        </p:nvSpPr>
        <p:spPr bwMode="auto">
          <a:xfrm>
            <a:off x="5918541" y="2480384"/>
            <a:ext cx="1872086" cy="1327483"/>
          </a:xfrm>
          <a:prstGeom prst="ellipse">
            <a:avLst/>
          </a:prstGeom>
          <a:noFill/>
          <a:ln w="5715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4" name="Oval 13"/>
          <p:cNvSpPr>
            <a:spLocks noChangeArrowheads="1"/>
          </p:cNvSpPr>
          <p:nvPr/>
        </p:nvSpPr>
        <p:spPr bwMode="auto">
          <a:xfrm>
            <a:off x="5220072" y="1625465"/>
            <a:ext cx="1648506" cy="435383"/>
          </a:xfrm>
          <a:prstGeom prst="ellipse">
            <a:avLst/>
          </a:prstGeom>
          <a:noFill/>
          <a:ln w="57150">
            <a:solidFill>
              <a:schemeClr val="hlink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GB"/>
          </a:p>
        </p:txBody>
      </p:sp>
      <p:sp>
        <p:nvSpPr>
          <p:cNvPr id="15" name="Titel 1"/>
          <p:cNvSpPr txBox="1">
            <a:spLocks/>
          </p:cNvSpPr>
          <p:nvPr/>
        </p:nvSpPr>
        <p:spPr>
          <a:xfrm>
            <a:off x="0" y="44624"/>
            <a:ext cx="91440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9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de-DE"/>
              <a:t>How to transcribe inscriptions 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3960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4000"/>
                            </p:stCondLst>
                            <p:childTnLst>
                              <p:par>
                                <p:cTn id="30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6000"/>
                            </p:stCondLst>
                            <p:childTnLst>
                              <p:par>
                                <p:cTn id="34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  <p:bldP spid="12" grpId="0" animBg="1"/>
      <p:bldP spid="13" grpId="0" animBg="1"/>
      <p:bldP spid="1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/>
              <a:t>A little exercise...</a:t>
            </a:r>
            <a:br>
              <a:rPr lang="de-DE" dirty="0"/>
            </a:br>
            <a:r>
              <a:rPr lang="de-DE" dirty="0"/>
              <a:t>Translating Latin inscriptions</a:t>
            </a:r>
          </a:p>
        </p:txBody>
      </p:sp>
      <p:sp>
        <p:nvSpPr>
          <p:cNvPr id="4" name="Title 2"/>
          <p:cNvSpPr>
            <a:spLocks noGrp="1"/>
          </p:cNvSpPr>
          <p:nvPr>
            <p:ph type="title"/>
          </p:nvPr>
        </p:nvSpPr>
        <p:spPr>
          <a:xfrm>
            <a:off x="179512" y="4876800"/>
            <a:ext cx="8964488" cy="914400"/>
          </a:xfrm>
        </p:spPr>
        <p:txBody>
          <a:bodyPr/>
          <a:lstStyle/>
          <a:p>
            <a:r>
              <a:rPr lang="de-DE" dirty="0"/>
              <a:t>The basics: sources, concepts</a:t>
            </a:r>
          </a:p>
        </p:txBody>
      </p:sp>
    </p:spTree>
    <p:extLst>
      <p:ext uri="{BB962C8B-B14F-4D97-AF65-F5344CB8AC3E}">
        <p14:creationId xmlns:p14="http://schemas.microsoft.com/office/powerpoint/2010/main" val="322271862"/>
      </p:ext>
    </p:extLst>
  </p:cSld>
  <p:clrMapOvr>
    <a:masterClrMapping/>
  </p:clrMapOvr>
  <p:transition spd="slow">
    <p:randomBar dir="vert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2133600" y="685801"/>
            <a:ext cx="6758880" cy="3657599"/>
          </a:xfrm>
        </p:spPr>
        <p:txBody>
          <a:bodyPr/>
          <a:lstStyle/>
          <a:p>
            <a:r>
              <a:rPr lang="de-DE" dirty="0"/>
              <a:t>Orthopraxy, orthodoxy</a:t>
            </a:r>
          </a:p>
          <a:p>
            <a:r>
              <a:rPr lang="de-DE" dirty="0"/>
              <a:t>Polis religion / Civic religion</a:t>
            </a:r>
          </a:p>
          <a:p>
            <a:r>
              <a:rPr lang="de-DE" dirty="0"/>
              <a:t>A ‚social‘ religion (limited to a particular community)</a:t>
            </a:r>
          </a:p>
          <a:p>
            <a:r>
              <a:rPr lang="de-DE" dirty="0"/>
              <a:t>Religious Individualisation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The Basic Concepts</a:t>
            </a:r>
          </a:p>
        </p:txBody>
      </p:sp>
    </p:spTree>
    <p:extLst>
      <p:ext uri="{BB962C8B-B14F-4D97-AF65-F5344CB8AC3E}">
        <p14:creationId xmlns:p14="http://schemas.microsoft.com/office/powerpoint/2010/main" val="1896496352"/>
      </p:ext>
    </p:extLst>
  </p:cSld>
  <p:clrMapOvr>
    <a:masterClrMapping/>
  </p:clrMapOvr>
  <p:transition spd="slow">
    <p:randomBar dir="vert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755576" y="260649"/>
            <a:ext cx="8208912" cy="4752528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For next week, please read the </a:t>
            </a:r>
            <a:r>
              <a:rPr lang="en-US" i="1" dirty="0" err="1"/>
              <a:t>lex</a:t>
            </a:r>
            <a:r>
              <a:rPr lang="en-US" i="1" dirty="0"/>
              <a:t> de </a:t>
            </a:r>
            <a:r>
              <a:rPr lang="en-US" i="1" dirty="0" err="1"/>
              <a:t>colonia</a:t>
            </a:r>
            <a:r>
              <a:rPr lang="en-US" i="1" dirty="0"/>
              <a:t> </a:t>
            </a:r>
            <a:r>
              <a:rPr lang="en-US" i="1" dirty="0" err="1"/>
              <a:t>Genetiva</a:t>
            </a:r>
            <a:r>
              <a:rPr lang="en-US" i="1" dirty="0"/>
              <a:t> </a:t>
            </a:r>
            <a:r>
              <a:rPr lang="en-US" dirty="0"/>
              <a:t>from </a:t>
            </a:r>
            <a:r>
              <a:rPr lang="en-US" dirty="0" err="1"/>
              <a:t>Urso</a:t>
            </a:r>
            <a:r>
              <a:rPr lang="en-US" dirty="0"/>
              <a:t> (see online version on Moodle or use Crawford, </a:t>
            </a:r>
            <a:r>
              <a:rPr lang="en-US" i="1" dirty="0"/>
              <a:t>Roman Statutes</a:t>
            </a:r>
            <a:r>
              <a:rPr lang="en-US" dirty="0"/>
              <a:t>).</a:t>
            </a:r>
          </a:p>
          <a:p>
            <a:r>
              <a:rPr lang="en-US" dirty="0"/>
              <a:t>Focus questions: </a:t>
            </a:r>
          </a:p>
          <a:p>
            <a:pPr lvl="1"/>
            <a:r>
              <a:rPr lang="en-US" dirty="0" err="1"/>
              <a:t>Analyse</a:t>
            </a:r>
            <a:r>
              <a:rPr lang="en-US" dirty="0"/>
              <a:t> the text: which passages make reference to 'religious affairs' in the widest possible sense (deities, priesthoods, sacrifices, festivals, etc.)</a:t>
            </a:r>
          </a:p>
          <a:p>
            <a:pPr lvl="1"/>
            <a:r>
              <a:rPr lang="en-US" dirty="0"/>
              <a:t>Explain the relationship between civic/municipal institutions and religious institutions in </a:t>
            </a:r>
            <a:r>
              <a:rPr lang="en-US" dirty="0" err="1"/>
              <a:t>Urso</a:t>
            </a:r>
            <a:r>
              <a:rPr lang="en-US" dirty="0"/>
              <a:t>.</a:t>
            </a:r>
          </a:p>
          <a:p>
            <a:pPr lvl="1"/>
            <a:r>
              <a:rPr lang="en-US" dirty="0"/>
              <a:t>Are we dealing here with a 'polis religion'?</a:t>
            </a:r>
          </a:p>
          <a:p>
            <a:pPr lvl="1"/>
            <a:r>
              <a:rPr lang="en-US" dirty="0"/>
              <a:t>Can we </a:t>
            </a:r>
            <a:r>
              <a:rPr lang="en-US" dirty="0" err="1"/>
              <a:t>generalise</a:t>
            </a:r>
            <a:r>
              <a:rPr lang="en-US" dirty="0"/>
              <a:t> on the basis of the </a:t>
            </a:r>
            <a:r>
              <a:rPr lang="en-US" i="1" dirty="0" err="1"/>
              <a:t>lex</a:t>
            </a:r>
            <a:r>
              <a:rPr lang="en-US" i="1" dirty="0"/>
              <a:t> de </a:t>
            </a:r>
            <a:r>
              <a:rPr lang="en-US" i="1" dirty="0" err="1"/>
              <a:t>colonia</a:t>
            </a:r>
            <a:r>
              <a:rPr lang="en-US" i="1" dirty="0"/>
              <a:t> </a:t>
            </a:r>
            <a:r>
              <a:rPr lang="en-US" i="1" dirty="0" err="1"/>
              <a:t>Genetiva</a:t>
            </a:r>
            <a:r>
              <a:rPr lang="en-US" i="1" dirty="0"/>
              <a:t> </a:t>
            </a:r>
            <a:r>
              <a:rPr lang="en-US" dirty="0"/>
              <a:t>for all the provinces of the Roman empire? Are there complementary ancient sources we can use?</a:t>
            </a:r>
          </a:p>
          <a:p>
            <a:r>
              <a:rPr lang="en-US" dirty="0"/>
              <a:t>Then, look at the handout with inscriptions from </a:t>
            </a:r>
            <a:r>
              <a:rPr lang="en-US" dirty="0" err="1"/>
              <a:t>Urso</a:t>
            </a:r>
            <a:r>
              <a:rPr lang="en-US" dirty="0"/>
              <a:t> (a 2</a:t>
            </a:r>
            <a:r>
              <a:rPr lang="en-US" baseline="30000" dirty="0"/>
              <a:t>nd</a:t>
            </a:r>
            <a:r>
              <a:rPr lang="en-US" dirty="0"/>
              <a:t> handout on Moodle). </a:t>
            </a:r>
          </a:p>
          <a:p>
            <a:pPr lvl="1"/>
            <a:r>
              <a:rPr lang="en-US" dirty="0"/>
              <a:t>What information do these inscriptions provide?</a:t>
            </a:r>
          </a:p>
          <a:p>
            <a:pPr lvl="1"/>
            <a:r>
              <a:rPr lang="en-US" dirty="0"/>
              <a:t>What deities were worshipped?</a:t>
            </a:r>
          </a:p>
          <a:p>
            <a:pPr lvl="1"/>
            <a:r>
              <a:rPr lang="en-US" dirty="0"/>
              <a:t>How do you interpret this evidence from </a:t>
            </a:r>
            <a:r>
              <a:rPr lang="en-US" dirty="0" err="1"/>
              <a:t>Urso</a:t>
            </a:r>
            <a:r>
              <a:rPr lang="en-US" dirty="0"/>
              <a:t> when compared with the </a:t>
            </a:r>
            <a:r>
              <a:rPr lang="en-US" i="1" dirty="0" err="1"/>
              <a:t>lex</a:t>
            </a:r>
            <a:r>
              <a:rPr lang="en-US" i="1" dirty="0"/>
              <a:t> de </a:t>
            </a:r>
            <a:r>
              <a:rPr lang="en-US" i="1" dirty="0" err="1"/>
              <a:t>colonia</a:t>
            </a:r>
            <a:r>
              <a:rPr lang="en-US" i="1" dirty="0"/>
              <a:t> </a:t>
            </a:r>
            <a:r>
              <a:rPr lang="en-US" i="1" dirty="0" err="1"/>
              <a:t>Genetiva</a:t>
            </a:r>
            <a:r>
              <a:rPr lang="en-US" i="1" dirty="0"/>
              <a:t> </a:t>
            </a:r>
            <a:r>
              <a:rPr lang="en-US" dirty="0"/>
              <a:t>from the same site?</a:t>
            </a:r>
          </a:p>
          <a:p>
            <a:r>
              <a:rPr lang="en-US" dirty="0"/>
              <a:t>In addition, you can look at a number of modern scholars.</a:t>
            </a:r>
          </a:p>
          <a:p>
            <a:pPr lvl="1"/>
            <a:r>
              <a:rPr lang="en-US" dirty="0"/>
              <a:t>Selection on Moodle</a:t>
            </a:r>
          </a:p>
          <a:p>
            <a:r>
              <a:rPr lang="en-US" dirty="0"/>
              <a:t>Finally, please post your results and your thoughts on the forum for Week 2.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Exercise for week 2</a:t>
            </a:r>
          </a:p>
        </p:txBody>
      </p:sp>
    </p:spTree>
    <p:extLst>
      <p:ext uri="{BB962C8B-B14F-4D97-AF65-F5344CB8AC3E}">
        <p14:creationId xmlns:p14="http://schemas.microsoft.com/office/powerpoint/2010/main" val="2472894899"/>
      </p:ext>
    </p:extLst>
  </p:cSld>
  <p:clrMapOvr>
    <a:masterClrMapping/>
  </p:clrMapOvr>
  <p:transition spd="slow">
    <p:randomBar dir="vert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lemental">
  <a:themeElements>
    <a:clrScheme name="Elemental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lemental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lemental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Elemental</Template>
  <TotalTime>0</TotalTime>
  <Words>1476</Words>
  <Application>Microsoft Office PowerPoint</Application>
  <PresentationFormat>On-screen Show (4:3)</PresentationFormat>
  <Paragraphs>251</Paragraphs>
  <Slides>37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7" baseType="lpstr">
      <vt:lpstr>Arial</vt:lpstr>
      <vt:lpstr>Palatino Linotype</vt:lpstr>
      <vt:lpstr>Tahoma</vt:lpstr>
      <vt:lpstr>Tempus Sans ITC</vt:lpstr>
      <vt:lpstr>Times</vt:lpstr>
      <vt:lpstr>Times New Roman</vt:lpstr>
      <vt:lpstr>Wingdings</vt:lpstr>
      <vt:lpstr>Wingdings 2</vt:lpstr>
      <vt:lpstr>Elemental</vt:lpstr>
      <vt:lpstr>Dokument</vt:lpstr>
      <vt:lpstr>Religious Life in the Roman Empire</vt:lpstr>
      <vt:lpstr>Aims &amp; Objectives</vt:lpstr>
      <vt:lpstr>PowerPoint Presentation</vt:lpstr>
      <vt:lpstr>PowerPoint Presentation</vt:lpstr>
      <vt:lpstr>PowerPoint Presentation</vt:lpstr>
      <vt:lpstr>PowerPoint Presentation</vt:lpstr>
      <vt:lpstr>Aims &amp; Objectives</vt:lpstr>
      <vt:lpstr>Learning Outcomes</vt:lpstr>
      <vt:lpstr>Assessment 1</vt:lpstr>
      <vt:lpstr>Assessment 2</vt:lpstr>
      <vt:lpstr>Assessment 3</vt:lpstr>
      <vt:lpstr>The basics: sources, concepts</vt:lpstr>
      <vt:lpstr>The basics: sources, concepts</vt:lpstr>
      <vt:lpstr>The basics: sources, concepts</vt:lpstr>
      <vt:lpstr>Epigraphy</vt:lpstr>
      <vt:lpstr>PowerPoint Presentation</vt:lpstr>
      <vt:lpstr>Introduction to Epigraphy</vt:lpstr>
      <vt:lpstr>Introduction to Epigraphy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to transcribe inscriptions 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How to transcribe inscriptions ?</vt:lpstr>
      <vt:lpstr>PowerPoint Presentation</vt:lpstr>
      <vt:lpstr>The basics: sources, concepts</vt:lpstr>
      <vt:lpstr>The Basic Concepts</vt:lpstr>
      <vt:lpstr>Exercise for week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Religious Life in the Roman Empire</dc:title>
  <dc:creator>Ralph</dc:creator>
  <cp:lastModifiedBy>Ralph Haeussler</cp:lastModifiedBy>
  <cp:revision>78</cp:revision>
  <dcterms:created xsi:type="dcterms:W3CDTF">2017-01-30T01:48:04Z</dcterms:created>
  <dcterms:modified xsi:type="dcterms:W3CDTF">2017-01-31T07:43:54Z</dcterms:modified>
</cp:coreProperties>
</file>