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FB103-AA1E-4782-992E-47A7457DDEA1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BA7768FE-A855-4CFF-B78F-1F4B161FD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0520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FB103-AA1E-4782-992E-47A7457DDEA1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68FE-A855-4CFF-B78F-1F4B161FD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289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4CDFB103-AA1E-4782-992E-47A7457DDEA1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BA7768FE-A855-4CFF-B78F-1F4B161FD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3028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FB103-AA1E-4782-992E-47A7457DDEA1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68FE-A855-4CFF-B78F-1F4B161FD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9100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FB103-AA1E-4782-992E-47A7457DDEA1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68FE-A855-4CFF-B78F-1F4B161FD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7392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FB103-AA1E-4782-992E-47A7457DDEA1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68FE-A855-4CFF-B78F-1F4B161FD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7143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FB103-AA1E-4782-992E-47A7457DDEA1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68FE-A855-4CFF-B78F-1F4B161FD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1124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FB103-AA1E-4782-992E-47A7457DDEA1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68FE-A855-4CFF-B78F-1F4B161FD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71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FB103-AA1E-4782-992E-47A7457DDEA1}" type="datetimeFigureOut">
              <a:rPr lang="en-GB" smtClean="0"/>
              <a:t>16/12/2018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68FE-A855-4CFF-B78F-1F4B161FD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0169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FB103-AA1E-4782-992E-47A7457DDEA1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68FE-A855-4CFF-B78F-1F4B161FD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304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FB103-AA1E-4782-992E-47A7457DDEA1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68FE-A855-4CFF-B78F-1F4B161FD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346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>
            <a:alpha val="1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4CDFB103-AA1E-4782-992E-47A7457DDEA1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BA7768FE-A855-4CFF-B78F-1F4B161FD7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776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10371" y="1089292"/>
            <a:ext cx="9966960" cy="3035808"/>
          </a:xfrm>
        </p:spPr>
        <p:txBody>
          <a:bodyPr/>
          <a:lstStyle/>
          <a:p>
            <a:r>
              <a:rPr lang="en-US" dirty="0" smtClean="0"/>
              <a:t>Napoleon </a:t>
            </a:r>
            <a:r>
              <a:rPr lang="en-US" dirty="0" err="1" smtClean="0"/>
              <a:t>BONaPARTE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7512" y="3281174"/>
            <a:ext cx="2118195" cy="627723"/>
          </a:xfrm>
        </p:spPr>
        <p:txBody>
          <a:bodyPr/>
          <a:lstStyle/>
          <a:p>
            <a:r>
              <a:rPr lang="en-US" dirty="0" smtClean="0"/>
              <a:t>Lucy Smith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7275" y="2956557"/>
            <a:ext cx="3204520" cy="382248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424058" y="6334780"/>
            <a:ext cx="380588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/>
              <a:t>https://www.lempertz.com/en/catalogues/lot/1083-1/118-robert-lefevre-studio-of.html</a:t>
            </a:r>
          </a:p>
        </p:txBody>
      </p:sp>
    </p:spTree>
    <p:extLst>
      <p:ext uri="{BB962C8B-B14F-4D97-AF65-F5344CB8AC3E}">
        <p14:creationId xmlns:p14="http://schemas.microsoft.com/office/powerpoint/2010/main" val="4195650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Napoleon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Outline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028839" cy="2405449"/>
          </a:xfrm>
        </p:spPr>
        <p:txBody>
          <a:bodyPr/>
          <a:lstStyle/>
          <a:p>
            <a:r>
              <a:rPr lang="en-US" dirty="0" smtClean="0"/>
              <a:t>Early Life</a:t>
            </a:r>
          </a:p>
          <a:p>
            <a:r>
              <a:rPr lang="en-US" dirty="0" smtClean="0"/>
              <a:t>Military Career</a:t>
            </a:r>
          </a:p>
          <a:p>
            <a:r>
              <a:rPr lang="en-US" dirty="0" smtClean="0"/>
              <a:t>Declining military career</a:t>
            </a:r>
          </a:p>
          <a:p>
            <a:r>
              <a:rPr lang="en-US" dirty="0" smtClean="0"/>
              <a:t>Other things worth mentioning</a:t>
            </a:r>
          </a:p>
          <a:p>
            <a:r>
              <a:rPr lang="en-US" dirty="0" smtClean="0"/>
              <a:t>References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Image result for napoleon crowning himself emperor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8688" y="129648"/>
            <a:ext cx="6885135" cy="4577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7486812" y="4707529"/>
            <a:ext cx="2108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Vive </a:t>
            </a:r>
            <a:r>
              <a:rPr lang="en-US" dirty="0" err="1" smtClean="0"/>
              <a:t>l’Empereur</a:t>
            </a:r>
            <a:r>
              <a:rPr lang="en-US" dirty="0" smtClean="0"/>
              <a:t>!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9210143" y="5062513"/>
            <a:ext cx="27736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/>
              <a:t>https://www.mrallsophistory.com/revision/the-rise-of-napoleon-to-become-emperor-of-the-french.html</a:t>
            </a:r>
          </a:p>
        </p:txBody>
      </p:sp>
    </p:spTree>
    <p:extLst>
      <p:ext uri="{BB962C8B-B14F-4D97-AF65-F5344CB8AC3E}">
        <p14:creationId xmlns:p14="http://schemas.microsoft.com/office/powerpoint/2010/main" val="15984396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Early life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791895"/>
            <a:ext cx="10058400" cy="4575954"/>
          </a:xfrm>
        </p:spPr>
        <p:txBody>
          <a:bodyPr>
            <a:normAutofit fontScale="92500" lnSpcReduction="20000"/>
          </a:bodyPr>
          <a:lstStyle/>
          <a:p>
            <a:r>
              <a:rPr lang="en-US" dirty="0" err="1" smtClean="0"/>
              <a:t>Napoleone</a:t>
            </a:r>
            <a:r>
              <a:rPr lang="en-US" dirty="0" smtClean="0"/>
              <a:t> </a:t>
            </a:r>
            <a:r>
              <a:rPr lang="en-US" dirty="0" err="1" smtClean="0"/>
              <a:t>Buonoparte</a:t>
            </a:r>
            <a:r>
              <a:rPr lang="en-US" dirty="0" smtClean="0"/>
              <a:t> was born 15</a:t>
            </a:r>
            <a:r>
              <a:rPr lang="en-US" baseline="30000" dirty="0" smtClean="0"/>
              <a:t>th</a:t>
            </a:r>
            <a:r>
              <a:rPr lang="en-US" dirty="0" smtClean="0"/>
              <a:t> August 1769 in Ajaccio (west-coast), Corsica</a:t>
            </a:r>
          </a:p>
          <a:p>
            <a:r>
              <a:rPr lang="en-US" dirty="0" smtClean="0"/>
              <a:t>Mother- </a:t>
            </a:r>
            <a:r>
              <a:rPr lang="en-US" dirty="0" smtClean="0"/>
              <a:t>Maria-</a:t>
            </a:r>
            <a:r>
              <a:rPr lang="en-US" dirty="0" err="1" smtClean="0"/>
              <a:t>Letiziu</a:t>
            </a:r>
            <a:r>
              <a:rPr lang="en-US" dirty="0" smtClean="0"/>
              <a:t>, Father- Carlo.  They had 8 children who survived infancy </a:t>
            </a:r>
          </a:p>
          <a:p>
            <a:r>
              <a:rPr lang="en-US" dirty="0" smtClean="0"/>
              <a:t>Napoleon awarded scholarship at the College of </a:t>
            </a:r>
            <a:r>
              <a:rPr lang="en-US" dirty="0" err="1" smtClean="0"/>
              <a:t>Autun</a:t>
            </a:r>
            <a:r>
              <a:rPr lang="en-US" dirty="0" smtClean="0"/>
              <a:t> in </a:t>
            </a:r>
            <a:r>
              <a:rPr lang="en-US" dirty="0" err="1" smtClean="0"/>
              <a:t>Burgandy</a:t>
            </a:r>
            <a:r>
              <a:rPr lang="en-US" dirty="0" smtClean="0"/>
              <a:t> (1779 January), the 3 months she was here allowed him to learn French</a:t>
            </a:r>
          </a:p>
          <a:p>
            <a:r>
              <a:rPr lang="en-US" dirty="0" smtClean="0"/>
              <a:t>Later awarded scholarship to </a:t>
            </a:r>
            <a:r>
              <a:rPr lang="en-US" i="1" dirty="0" err="1" smtClean="0"/>
              <a:t>Ecole</a:t>
            </a:r>
            <a:r>
              <a:rPr lang="en-US" i="1" dirty="0" smtClean="0"/>
              <a:t> [</a:t>
            </a:r>
            <a:r>
              <a:rPr lang="en-US" i="1" dirty="0" err="1" smtClean="0"/>
              <a:t>militaire</a:t>
            </a:r>
            <a:r>
              <a:rPr lang="en-US" i="1" dirty="0" smtClean="0"/>
              <a:t>] De Brienne</a:t>
            </a:r>
            <a:r>
              <a:rPr lang="en-US" dirty="0" smtClean="0"/>
              <a:t>, Champagne, he was visited by his family twice during his 5 years here (most buildings demolished in 1790, the school house still survives as </a:t>
            </a:r>
            <a:r>
              <a:rPr lang="en-US" dirty="0" err="1" smtClean="0"/>
              <a:t>Musee</a:t>
            </a:r>
            <a:r>
              <a:rPr lang="en-US" dirty="0" smtClean="0"/>
              <a:t> Napoleon Brienne-le-</a:t>
            </a:r>
            <a:r>
              <a:rPr lang="en-US" dirty="0" err="1" smtClean="0"/>
              <a:t>Chateux</a:t>
            </a:r>
            <a:r>
              <a:rPr lang="en-US" dirty="0" smtClean="0"/>
              <a:t>)</a:t>
            </a:r>
          </a:p>
          <a:p>
            <a:r>
              <a:rPr lang="en-US" dirty="0" smtClean="0"/>
              <a:t>Hated learning Latin, consequently bad at it, flourished in history, geography and mathematics. Favourite historical text was Plutarch's </a:t>
            </a:r>
            <a:r>
              <a:rPr lang="en-US" dirty="0" err="1" smtClean="0"/>
              <a:t>Ceaser</a:t>
            </a:r>
            <a:r>
              <a:rPr lang="en-US" dirty="0" smtClean="0"/>
              <a:t> volumes</a:t>
            </a:r>
          </a:p>
          <a:p>
            <a:r>
              <a:rPr lang="en-US" dirty="0" smtClean="0"/>
              <a:t>Excelled in his </a:t>
            </a:r>
            <a:r>
              <a:rPr lang="en-US" i="1" dirty="0" err="1" smtClean="0"/>
              <a:t>exersices</a:t>
            </a:r>
            <a:r>
              <a:rPr lang="en-US" i="1" dirty="0" smtClean="0"/>
              <a:t> publics </a:t>
            </a:r>
            <a:r>
              <a:rPr lang="en-US" dirty="0" smtClean="0"/>
              <a:t>as he was passionate about studying</a:t>
            </a:r>
          </a:p>
          <a:p>
            <a:r>
              <a:rPr lang="en-US" dirty="0" smtClean="0"/>
              <a:t>Did not like his mother, as joseph was her favourite son</a:t>
            </a:r>
          </a:p>
          <a:p>
            <a:r>
              <a:rPr lang="en-US" dirty="0" smtClean="0"/>
              <a:t>Enjoyed the readings of Rousseau, Racine, Voltaire and </a:t>
            </a:r>
            <a:r>
              <a:rPr lang="en-US" dirty="0" smtClean="0"/>
              <a:t>Corneille</a:t>
            </a:r>
            <a:endParaRPr lang="en-US" dirty="0" smtClean="0"/>
          </a:p>
          <a:p>
            <a:r>
              <a:rPr lang="en-US" dirty="0" smtClean="0"/>
              <a:t>In October 1784, awarded another scholarship to Royal </a:t>
            </a:r>
            <a:r>
              <a:rPr lang="en-US" dirty="0" err="1" smtClean="0"/>
              <a:t>Millitary</a:t>
            </a:r>
            <a:r>
              <a:rPr lang="en-US" dirty="0" smtClean="0"/>
              <a:t> School in Paris, aged </a:t>
            </a:r>
            <a:r>
              <a:rPr lang="en-US" dirty="0" smtClean="0"/>
              <a:t>15</a:t>
            </a:r>
          </a:p>
          <a:p>
            <a:r>
              <a:rPr lang="en-US" dirty="0" err="1"/>
              <a:t>E</a:t>
            </a:r>
            <a:r>
              <a:rPr lang="en-US" dirty="0" err="1" smtClean="0"/>
              <a:t>n</a:t>
            </a:r>
            <a:r>
              <a:rPr lang="en-US" dirty="0" smtClean="0"/>
              <a:t> 1795, wrote </a:t>
            </a:r>
            <a:r>
              <a:rPr lang="en-US" dirty="0" err="1" smtClean="0"/>
              <a:t>Clisson</a:t>
            </a:r>
            <a:r>
              <a:rPr lang="en-US" dirty="0" smtClean="0"/>
              <a:t> et Eugenie, a romance novella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61199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Beginnings in the military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2121408"/>
            <a:ext cx="10058400" cy="4477100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After graduating in Paris, Napoleon became a  Second Lieutenant in the Artillery</a:t>
            </a:r>
          </a:p>
          <a:p>
            <a:r>
              <a:rPr lang="en-US" dirty="0" smtClean="0"/>
              <a:t>October 1791, Napoleon transferred to the Corsican National Guard as a Lieutenant </a:t>
            </a:r>
            <a:r>
              <a:rPr lang="en-US" dirty="0" smtClean="0"/>
              <a:t>Colonel, he was a supporter of Corsican Independence</a:t>
            </a:r>
            <a:r>
              <a:rPr lang="en-US" dirty="0" smtClean="0"/>
              <a:t>, and on leave from France</a:t>
            </a:r>
          </a:p>
          <a:p>
            <a:r>
              <a:rPr lang="en-US" dirty="0" smtClean="0"/>
              <a:t>It was also during this time of 1793 Napoleon served in the Expedition de </a:t>
            </a:r>
            <a:r>
              <a:rPr lang="en-US" dirty="0" err="1" smtClean="0"/>
              <a:t>Sardaigne</a:t>
            </a:r>
            <a:endParaRPr lang="en-US" dirty="0" smtClean="0"/>
          </a:p>
          <a:p>
            <a:r>
              <a:rPr lang="en-US" dirty="0"/>
              <a:t>B</a:t>
            </a:r>
            <a:r>
              <a:rPr lang="en-US" dirty="0" smtClean="0"/>
              <a:t>ecame the Commander of the Artillery for pro- republican forces at the Siege of Toulon in 1793</a:t>
            </a:r>
          </a:p>
          <a:p>
            <a:r>
              <a:rPr lang="en-US" dirty="0" smtClean="0"/>
              <a:t>Fought in 13 </a:t>
            </a:r>
            <a:r>
              <a:rPr lang="en-US" dirty="0" err="1" smtClean="0"/>
              <a:t>Vendemiaire</a:t>
            </a:r>
            <a:r>
              <a:rPr lang="en-US" dirty="0" smtClean="0"/>
              <a:t> as a General, as a result promoted to General de Division</a:t>
            </a:r>
          </a:p>
          <a:p>
            <a:r>
              <a:rPr lang="en-US" dirty="0" smtClean="0"/>
              <a:t>Series of successful campaigns in Italy 1797</a:t>
            </a:r>
          </a:p>
          <a:p>
            <a:r>
              <a:rPr lang="en-US" dirty="0" smtClean="0"/>
              <a:t>Egypt 1798, did not want to face British navy, so went to destroy trade routes</a:t>
            </a:r>
          </a:p>
          <a:p>
            <a:r>
              <a:rPr lang="en-US" dirty="0" smtClean="0"/>
              <a:t>21</a:t>
            </a:r>
            <a:r>
              <a:rPr lang="en-US" baseline="30000" dirty="0" smtClean="0"/>
              <a:t>st</a:t>
            </a:r>
            <a:r>
              <a:rPr lang="en-US" dirty="0" smtClean="0"/>
              <a:t> July battle of the pyramids, used new tactics of divisional squares </a:t>
            </a:r>
          </a:p>
          <a:p>
            <a:r>
              <a:rPr lang="en-US" dirty="0" smtClean="0"/>
              <a:t>18 Brumaire, end of French Revolution, Napoleon appointed first Consul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88422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Military career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Battle of Marengo, Napoleons first battle as first consul in 1800, France’s victory</a:t>
            </a:r>
          </a:p>
          <a:p>
            <a:r>
              <a:rPr lang="en-US" dirty="0" smtClean="0"/>
              <a:t>Writes Code of Napoleon whiles first consul</a:t>
            </a:r>
          </a:p>
          <a:p>
            <a:r>
              <a:rPr lang="en-US" dirty="0" smtClean="0"/>
              <a:t>Ulm Maneuver/Campaign September 1805, cut off Austrian army</a:t>
            </a:r>
          </a:p>
          <a:p>
            <a:r>
              <a:rPr lang="en-US" dirty="0" smtClean="0"/>
              <a:t>Battle of Austerlitz  Dec 1805 ‘Je </a:t>
            </a:r>
            <a:r>
              <a:rPr lang="en-US" dirty="0" err="1" smtClean="0"/>
              <a:t>suis</a:t>
            </a:r>
            <a:r>
              <a:rPr lang="en-US" dirty="0" smtClean="0"/>
              <a:t> content de </a:t>
            </a:r>
            <a:r>
              <a:rPr lang="en-US" dirty="0" err="1" smtClean="0"/>
              <a:t>vous</a:t>
            </a:r>
            <a:r>
              <a:rPr lang="en-US" dirty="0" smtClean="0"/>
              <a:t>’</a:t>
            </a:r>
          </a:p>
          <a:p>
            <a:r>
              <a:rPr lang="en-US" dirty="0" smtClean="0"/>
              <a:t>Napoleon created the Confederation of the Rhine in 1806</a:t>
            </a:r>
          </a:p>
          <a:p>
            <a:r>
              <a:rPr lang="en-US" dirty="0" smtClean="0"/>
              <a:t>Sep/</a:t>
            </a:r>
            <a:r>
              <a:rPr lang="en-US" dirty="0"/>
              <a:t>O</a:t>
            </a:r>
            <a:r>
              <a:rPr lang="en-US" dirty="0" smtClean="0"/>
              <a:t>ct 1806 invaded Prussia with victorious results, too many Prussian officers were killed so army was ineffective against napoleons Grande </a:t>
            </a:r>
            <a:r>
              <a:rPr lang="en-US" dirty="0" err="1" smtClean="0"/>
              <a:t>armee</a:t>
            </a:r>
            <a:endParaRPr lang="en-US" dirty="0" smtClean="0"/>
          </a:p>
          <a:p>
            <a:r>
              <a:rPr lang="en-US" dirty="0" smtClean="0"/>
              <a:t>November 1806, Berlin Decree</a:t>
            </a:r>
          </a:p>
          <a:p>
            <a:r>
              <a:rPr lang="en-US" dirty="0" smtClean="0"/>
              <a:t>7/8</a:t>
            </a:r>
            <a:r>
              <a:rPr lang="en-US" baseline="30000" dirty="0" smtClean="0"/>
              <a:t>th</a:t>
            </a:r>
            <a:r>
              <a:rPr lang="en-US" dirty="0"/>
              <a:t> Feb 1807 Battle of </a:t>
            </a:r>
            <a:r>
              <a:rPr lang="en-US" dirty="0" err="1" smtClean="0"/>
              <a:t>Preussisch</a:t>
            </a:r>
            <a:r>
              <a:rPr lang="en-US" dirty="0" smtClean="0"/>
              <a:t> </a:t>
            </a:r>
            <a:r>
              <a:rPr lang="en-US" dirty="0" err="1" smtClean="0"/>
              <a:t>Eylau</a:t>
            </a:r>
            <a:r>
              <a:rPr lang="en-US" dirty="0" smtClean="0"/>
              <a:t> against Russians, large </a:t>
            </a:r>
            <a:r>
              <a:rPr lang="en-US" dirty="0" err="1" smtClean="0"/>
              <a:t>calvary</a:t>
            </a:r>
            <a:r>
              <a:rPr lang="en-US" dirty="0" smtClean="0"/>
              <a:t> charge from Grenadiers a Cheval de la </a:t>
            </a:r>
            <a:r>
              <a:rPr lang="en-US" dirty="0" err="1" smtClean="0"/>
              <a:t>Garde</a:t>
            </a:r>
            <a:r>
              <a:rPr lang="en-US" dirty="0" smtClean="0"/>
              <a:t> </a:t>
            </a:r>
            <a:r>
              <a:rPr lang="en-US" dirty="0" err="1" smtClean="0"/>
              <a:t>Imperiale</a:t>
            </a:r>
            <a:r>
              <a:rPr lang="en-US" dirty="0" smtClean="0"/>
              <a:t> ordered by Napoleon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91796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20230" t="17494" r="21146" b="14249"/>
          <a:stretch/>
        </p:blipFill>
        <p:spPr>
          <a:xfrm>
            <a:off x="269754" y="184557"/>
            <a:ext cx="9773266" cy="6400801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0145087" y="184557"/>
            <a:ext cx="196022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FR" dirty="0"/>
              <a:t>Napoléon </a:t>
            </a:r>
            <a:r>
              <a:rPr lang="fr-FR" dirty="0" smtClean="0"/>
              <a:t>Visitant </a:t>
            </a:r>
            <a:r>
              <a:rPr lang="fr-FR" dirty="0"/>
              <a:t>le </a:t>
            </a:r>
            <a:r>
              <a:rPr lang="fr-FR" dirty="0" smtClean="0"/>
              <a:t>Champ </a:t>
            </a:r>
            <a:r>
              <a:rPr lang="fr-FR" dirty="0"/>
              <a:t>de </a:t>
            </a:r>
            <a:r>
              <a:rPr lang="fr-FR" dirty="0" smtClean="0"/>
              <a:t>Bataille </a:t>
            </a:r>
            <a:r>
              <a:rPr lang="fr-FR" dirty="0"/>
              <a:t>d'Eylau le 9 février 1807</a:t>
            </a:r>
          </a:p>
        </p:txBody>
      </p:sp>
      <p:sp>
        <p:nvSpPr>
          <p:cNvPr id="5" name="Rectangle 4"/>
          <p:cNvSpPr/>
          <p:nvPr/>
        </p:nvSpPr>
        <p:spPr>
          <a:xfrm>
            <a:off x="10145087" y="4884302"/>
            <a:ext cx="188892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/>
              <a:t>https://www.histoire-image.org/fr/etudes/bataille-eylau</a:t>
            </a:r>
          </a:p>
        </p:txBody>
      </p:sp>
    </p:spTree>
    <p:extLst>
      <p:ext uri="{BB962C8B-B14F-4D97-AF65-F5344CB8AC3E}">
        <p14:creationId xmlns:p14="http://schemas.microsoft.com/office/powerpoint/2010/main" val="1092392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More military stuff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Joined alliances with Spain in 1807, France and Spain invaded Portugal</a:t>
            </a:r>
            <a:endParaRPr lang="en-US" dirty="0"/>
          </a:p>
          <a:p>
            <a:r>
              <a:rPr lang="en-US" dirty="0" smtClean="0"/>
              <a:t>Riots throughout Spain, Joseph Bonaparte new King of Spain 1808</a:t>
            </a:r>
          </a:p>
          <a:p>
            <a:r>
              <a:rPr lang="en-US" dirty="0" smtClean="0"/>
              <a:t>Congress of Erfurt Oct 1808, France and Russia were allies</a:t>
            </a:r>
          </a:p>
          <a:p>
            <a:r>
              <a:rPr lang="en-US" dirty="0" smtClean="0"/>
              <a:t>21</a:t>
            </a:r>
            <a:r>
              <a:rPr lang="en-US" baseline="30000" dirty="0" smtClean="0"/>
              <a:t>eme</a:t>
            </a:r>
            <a:r>
              <a:rPr lang="en-US" dirty="0" smtClean="0"/>
              <a:t> May 1809 Napoleon led France into the battle of </a:t>
            </a:r>
            <a:r>
              <a:rPr lang="en-US" dirty="0" err="1"/>
              <a:t>A</a:t>
            </a:r>
            <a:r>
              <a:rPr lang="en-US" dirty="0" err="1" smtClean="0"/>
              <a:t>spern</a:t>
            </a:r>
            <a:r>
              <a:rPr lang="en-US" dirty="0" smtClean="0"/>
              <a:t> </a:t>
            </a:r>
            <a:r>
              <a:rPr lang="en-US" dirty="0" err="1"/>
              <a:t>E</a:t>
            </a:r>
            <a:r>
              <a:rPr lang="en-US" dirty="0" err="1" smtClean="0"/>
              <a:t>ssling</a:t>
            </a:r>
            <a:r>
              <a:rPr lang="en-US" dirty="0" smtClean="0"/>
              <a:t>, the Austrians defeated napoleon</a:t>
            </a:r>
          </a:p>
          <a:p>
            <a:r>
              <a:rPr lang="en-US" dirty="0" smtClean="0"/>
              <a:t>June 1812, Napoleon invades Russia, to little success due to the Russians ‘scorched earth’ policy weakening the Grande </a:t>
            </a:r>
            <a:r>
              <a:rPr lang="en-US" dirty="0" err="1" smtClean="0"/>
              <a:t>Armee</a:t>
            </a:r>
            <a:endParaRPr lang="en-US" dirty="0" smtClean="0"/>
          </a:p>
          <a:p>
            <a:r>
              <a:rPr lang="en-US" dirty="0" smtClean="0"/>
              <a:t>Leading to the Battle of Borodino 7</a:t>
            </a:r>
            <a:r>
              <a:rPr lang="en-US" baseline="30000" dirty="0" smtClean="0"/>
              <a:t>th</a:t>
            </a:r>
            <a:r>
              <a:rPr lang="en-US" dirty="0" smtClean="0"/>
              <a:t> September 1812, Napoleon was victorious, but suffered heavy damage to the armies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27922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88" y="162439"/>
            <a:ext cx="9125573" cy="650197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9516869" y="162439"/>
            <a:ext cx="19749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Napoleon’s Withdrawal From Russia   </a:t>
            </a:r>
          </a:p>
          <a:p>
            <a:r>
              <a:rPr lang="en-US" dirty="0" smtClean="0"/>
              <a:t>(Without </a:t>
            </a:r>
            <a:r>
              <a:rPr lang="en-US" dirty="0"/>
              <a:t>L</a:t>
            </a:r>
            <a:r>
              <a:rPr lang="en-US" dirty="0" smtClean="0"/>
              <a:t>ove…)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516869" y="5016843"/>
            <a:ext cx="255980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/>
              <a:t>https://upload.wikimedia.org/wikipedia/commons/c/cc/Napoleons_retreat_from_moscow.jpg</a:t>
            </a:r>
          </a:p>
        </p:txBody>
      </p:sp>
    </p:spTree>
    <p:extLst>
      <p:ext uri="{BB962C8B-B14F-4D97-AF65-F5344CB8AC3E}">
        <p14:creationId xmlns:p14="http://schemas.microsoft.com/office/powerpoint/2010/main" val="41015154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Declining military and leadership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Battle of Dresden against new coalition 26</a:t>
            </a:r>
            <a:r>
              <a:rPr lang="en-US" baseline="30000" dirty="0" smtClean="0"/>
              <a:t>th</a:t>
            </a:r>
            <a:r>
              <a:rPr lang="en-US" dirty="0" smtClean="0"/>
              <a:t> August 1813 (Napoleon won)</a:t>
            </a:r>
          </a:p>
          <a:p>
            <a:r>
              <a:rPr lang="en-US" dirty="0" smtClean="0"/>
              <a:t>Battle of Leipzig 16-20</a:t>
            </a:r>
            <a:r>
              <a:rPr lang="en-US" baseline="30000" dirty="0" smtClean="0"/>
              <a:t>th</a:t>
            </a:r>
            <a:r>
              <a:rPr lang="en-US" dirty="0" smtClean="0"/>
              <a:t> October 1813, bloodiest battle of Napoleonic Wars, heavy loss to both sides, and clear defeat for napoleon</a:t>
            </a:r>
          </a:p>
          <a:p>
            <a:r>
              <a:rPr lang="en-US" dirty="0" smtClean="0"/>
              <a:t>6 days campaign 10-15</a:t>
            </a:r>
            <a:r>
              <a:rPr lang="en-US" baseline="30000" dirty="0" smtClean="0"/>
              <a:t>th</a:t>
            </a:r>
            <a:r>
              <a:rPr lang="en-US" dirty="0" smtClean="0"/>
              <a:t> February 1814, most victories, but losing the war</a:t>
            </a:r>
          </a:p>
          <a:p>
            <a:r>
              <a:rPr lang="en-US" dirty="0" smtClean="0"/>
              <a:t>1</a:t>
            </a:r>
            <a:r>
              <a:rPr lang="en-US" baseline="30000" dirty="0" smtClean="0"/>
              <a:t>st</a:t>
            </a:r>
            <a:r>
              <a:rPr lang="en-US" dirty="0" smtClean="0"/>
              <a:t> April 1814 the </a:t>
            </a:r>
            <a:r>
              <a:rPr lang="en-US" dirty="0" err="1" smtClean="0"/>
              <a:t>senat</a:t>
            </a:r>
            <a:r>
              <a:rPr lang="en-US" dirty="0" smtClean="0"/>
              <a:t> passed the </a:t>
            </a:r>
            <a:r>
              <a:rPr lang="en-US" dirty="0" err="1" smtClean="0"/>
              <a:t>Acte</a:t>
            </a:r>
            <a:r>
              <a:rPr lang="en-US" dirty="0" smtClean="0"/>
              <a:t> de </a:t>
            </a:r>
            <a:r>
              <a:rPr lang="en-US" dirty="0" err="1" smtClean="0"/>
              <a:t>Decheance</a:t>
            </a:r>
            <a:r>
              <a:rPr lang="en-US" dirty="0" smtClean="0"/>
              <a:t> de </a:t>
            </a:r>
            <a:r>
              <a:rPr lang="en-US" dirty="0" err="1" smtClean="0"/>
              <a:t>l’Empereur</a:t>
            </a:r>
            <a:endParaRPr lang="en-US" dirty="0" smtClean="0"/>
          </a:p>
          <a:p>
            <a:r>
              <a:rPr lang="en-US" dirty="0" smtClean="0"/>
              <a:t>11</a:t>
            </a:r>
            <a:r>
              <a:rPr lang="en-US" baseline="30000" dirty="0" smtClean="0"/>
              <a:t>th</a:t>
            </a:r>
            <a:r>
              <a:rPr lang="en-US" dirty="0" smtClean="0"/>
              <a:t> April Exiled to Elba, created minor military navy and army, built new roads and modernized agriculture while exiled</a:t>
            </a:r>
          </a:p>
          <a:p>
            <a:r>
              <a:rPr lang="en-US" dirty="0" smtClean="0"/>
              <a:t>Napoleon escaped from Elba returning to Bourbon France, leading again during the 100 days (from 20</a:t>
            </a:r>
            <a:r>
              <a:rPr lang="en-US" baseline="30000" dirty="0" smtClean="0"/>
              <a:t>th</a:t>
            </a:r>
            <a:r>
              <a:rPr lang="en-US" dirty="0" smtClean="0"/>
              <a:t> March)</a:t>
            </a:r>
          </a:p>
          <a:p>
            <a:pPr marL="0" indent="0">
              <a:buNone/>
            </a:pPr>
            <a:r>
              <a:rPr lang="en-US" dirty="0" smtClean="0"/>
              <a:t>BUT… Napoleon met his Waterloo on the 18</a:t>
            </a:r>
            <a:r>
              <a:rPr lang="en-US" baseline="30000" dirty="0" smtClean="0"/>
              <a:t>th</a:t>
            </a:r>
            <a:r>
              <a:rPr lang="en-US" dirty="0" smtClean="0"/>
              <a:t> June 1815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19489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La fin de napoleon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British forced napoleon to be exiled, again, to St Helena after his very clear defeat at Waterloo, being stuck in the crumbling Longwood House </a:t>
            </a:r>
          </a:p>
          <a:p>
            <a:r>
              <a:rPr lang="en-US" dirty="0" smtClean="0"/>
              <a:t>During this exile, Napoleon wrote a book about his hero,  Precis de </a:t>
            </a:r>
            <a:r>
              <a:rPr lang="en-US" dirty="0" err="1" smtClean="0"/>
              <a:t>Guerres</a:t>
            </a:r>
            <a:r>
              <a:rPr lang="en-US" dirty="0" smtClean="0"/>
              <a:t> de Jules Caser</a:t>
            </a:r>
          </a:p>
          <a:p>
            <a:r>
              <a:rPr lang="en-US" dirty="0" smtClean="0"/>
              <a:t>Also studied English language</a:t>
            </a:r>
          </a:p>
          <a:p>
            <a:r>
              <a:rPr lang="en-US" dirty="0" smtClean="0"/>
              <a:t>Dies 5</a:t>
            </a:r>
            <a:r>
              <a:rPr lang="en-US" baseline="30000" dirty="0" smtClean="0"/>
              <a:t>th</a:t>
            </a:r>
            <a:r>
              <a:rPr lang="en-US" dirty="0" smtClean="0"/>
              <a:t> May 1821 (later thought to be from arsenic in the wallpaper)</a:t>
            </a:r>
          </a:p>
          <a:p>
            <a:r>
              <a:rPr lang="en-US" dirty="0" smtClean="0"/>
              <a:t>Last words were supposedly ‘Mon </a:t>
            </a:r>
            <a:r>
              <a:rPr lang="en-US" dirty="0" err="1" smtClean="0"/>
              <a:t>dieu</a:t>
            </a:r>
            <a:r>
              <a:rPr lang="en-US" dirty="0" smtClean="0"/>
              <a:t>, et la nation </a:t>
            </a:r>
            <a:r>
              <a:rPr lang="en-US" dirty="0" err="1" smtClean="0"/>
              <a:t>francaise</a:t>
            </a:r>
            <a:r>
              <a:rPr lang="en-US" dirty="0" smtClean="0"/>
              <a:t>, Josephine, mon </a:t>
            </a:r>
            <a:r>
              <a:rPr lang="en-US" dirty="0" err="1" smtClean="0"/>
              <a:t>fils</a:t>
            </a:r>
            <a:r>
              <a:rPr lang="en-US" dirty="0" smtClean="0"/>
              <a:t>, </a:t>
            </a:r>
            <a:r>
              <a:rPr lang="en-US" dirty="0" err="1" smtClean="0"/>
              <a:t>tete</a:t>
            </a:r>
            <a:r>
              <a:rPr lang="en-US" dirty="0" smtClean="0"/>
              <a:t>, </a:t>
            </a:r>
            <a:r>
              <a:rPr lang="en-US" dirty="0" err="1" smtClean="0"/>
              <a:t>armee</a:t>
            </a:r>
            <a:r>
              <a:rPr lang="en-US" dirty="0" smtClean="0"/>
              <a:t>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64386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Other mentionable things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746421"/>
            <a:ext cx="10058400" cy="4810897"/>
          </a:xfrm>
        </p:spPr>
        <p:txBody>
          <a:bodyPr>
            <a:normAutofit fontScale="85000" lnSpcReduction="10000"/>
          </a:bodyPr>
          <a:lstStyle/>
          <a:p>
            <a:r>
              <a:rPr lang="en-US" dirty="0" smtClean="0"/>
              <a:t>Napoleon was 5’7’’ , not 5’2’’ as the French feet were shorter than English feet!</a:t>
            </a:r>
          </a:p>
          <a:p>
            <a:r>
              <a:rPr lang="en-US" dirty="0" smtClean="0"/>
              <a:t>Napoleon preferred the metric system introduced in 1799, but many shops were struggling with it, so he introduced </a:t>
            </a:r>
            <a:r>
              <a:rPr lang="en-US" dirty="0" err="1" smtClean="0"/>
              <a:t>mesures</a:t>
            </a:r>
            <a:r>
              <a:rPr lang="en-US" dirty="0" smtClean="0"/>
              <a:t> </a:t>
            </a:r>
            <a:r>
              <a:rPr lang="en-US" dirty="0" err="1" smtClean="0"/>
              <a:t>usualles</a:t>
            </a:r>
            <a:r>
              <a:rPr lang="en-US" dirty="0" smtClean="0"/>
              <a:t> in 1812, a mix of metric and imperial methods (</a:t>
            </a:r>
            <a:r>
              <a:rPr lang="en-US" dirty="0" err="1" smtClean="0"/>
              <a:t>toids</a:t>
            </a:r>
            <a:r>
              <a:rPr lang="en-US" dirty="0" smtClean="0"/>
              <a:t>= 2 </a:t>
            </a:r>
            <a:r>
              <a:rPr lang="en-US" dirty="0" err="1" smtClean="0"/>
              <a:t>metres</a:t>
            </a:r>
            <a:r>
              <a:rPr lang="en-US" dirty="0" smtClean="0"/>
              <a:t>, divided into 6 </a:t>
            </a:r>
            <a:r>
              <a:rPr lang="en-US" dirty="0" err="1" smtClean="0"/>
              <a:t>pieds</a:t>
            </a:r>
            <a:r>
              <a:rPr lang="en-US" dirty="0" smtClean="0"/>
              <a:t> (roughly 1 foot)</a:t>
            </a:r>
          </a:p>
          <a:p>
            <a:r>
              <a:rPr lang="en-US" dirty="0" smtClean="0"/>
              <a:t>Rewarded his armies on Meritocracy (a wise choice after the 89 Revolution!)</a:t>
            </a:r>
          </a:p>
          <a:p>
            <a:r>
              <a:rPr lang="en-US" dirty="0" smtClean="0"/>
              <a:t>Re-opened the Louvre as </a:t>
            </a:r>
            <a:r>
              <a:rPr lang="en-US" dirty="0" err="1" smtClean="0"/>
              <a:t>Musee</a:t>
            </a:r>
            <a:r>
              <a:rPr lang="en-US" dirty="0" smtClean="0"/>
              <a:t> Napoleon to display Frances acquired artworks (denied permission to have the Bayeux Tapestry)</a:t>
            </a:r>
          </a:p>
          <a:p>
            <a:r>
              <a:rPr lang="en-US" dirty="0" smtClean="0"/>
              <a:t>Married Josephine first, wanted an heir, but had no children (during this time Napoleon had children with mistresses, he acknowledged 2 sons Charles and Alexandre but probably had more)</a:t>
            </a:r>
          </a:p>
          <a:p>
            <a:r>
              <a:rPr lang="en-US" dirty="0" smtClean="0"/>
              <a:t>Later married Marie Louise, they had 1 son, Napoleon II</a:t>
            </a:r>
          </a:p>
          <a:p>
            <a:r>
              <a:rPr lang="en-US" dirty="0" smtClean="0"/>
              <a:t>Paris under Napoleon turned a blind eye to homosexuality</a:t>
            </a:r>
          </a:p>
          <a:p>
            <a:r>
              <a:rPr lang="en-US" dirty="0" smtClean="0"/>
              <a:t>1811 </a:t>
            </a:r>
            <a:r>
              <a:rPr lang="en-US" dirty="0" err="1" smtClean="0"/>
              <a:t>militised</a:t>
            </a:r>
            <a:r>
              <a:rPr lang="en-US" dirty="0" smtClean="0"/>
              <a:t> and structured the fire brigade</a:t>
            </a:r>
          </a:p>
          <a:p>
            <a:r>
              <a:rPr lang="en-US" dirty="0" smtClean="0"/>
              <a:t>1803 created law that Doctors had to actually have medical training</a:t>
            </a:r>
          </a:p>
          <a:p>
            <a:r>
              <a:rPr lang="en-US" dirty="0" smtClean="0"/>
              <a:t>1805 centralized house and street numbering systems (odds one side, evens the other)</a:t>
            </a:r>
          </a:p>
          <a:p>
            <a:r>
              <a:rPr lang="en-US" dirty="0" smtClean="0"/>
              <a:t>Made fountain water free for French citizens and started building more canals of fresh water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34084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189" y="179832"/>
            <a:ext cx="2801935" cy="569811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1275" y="832021"/>
            <a:ext cx="11005751" cy="5420497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 smtClean="0"/>
              <a:t>,'histoire </a:t>
            </a:r>
            <a:r>
              <a:rPr lang="en-GB" dirty="0" err="1"/>
              <a:t>politique</a:t>
            </a:r>
            <a:r>
              <a:rPr lang="en-GB" dirty="0"/>
              <a:t>, </a:t>
            </a:r>
            <a:r>
              <a:rPr lang="en-GB" dirty="0" err="1"/>
              <a:t>diplomatique</a:t>
            </a:r>
            <a:r>
              <a:rPr lang="en-GB" dirty="0"/>
              <a:t>, </a:t>
            </a:r>
            <a:r>
              <a:rPr lang="en-GB" dirty="0" err="1"/>
              <a:t>sociale</a:t>
            </a:r>
            <a:r>
              <a:rPr lang="en-GB" dirty="0"/>
              <a:t> et des arts, sous les </a:t>
            </a:r>
            <a:r>
              <a:rPr lang="en-GB" dirty="0" err="1"/>
              <a:t>deux</a:t>
            </a:r>
            <a:r>
              <a:rPr lang="en-GB" dirty="0"/>
              <a:t> empires </a:t>
            </a:r>
            <a:r>
              <a:rPr lang="en-GB" dirty="0" err="1"/>
              <a:t>napoleoniens</a:t>
            </a:r>
            <a:r>
              <a:rPr lang="en-GB" dirty="0"/>
              <a:t>', </a:t>
            </a:r>
            <a:r>
              <a:rPr lang="en-GB" i="1" dirty="0" err="1"/>
              <a:t>comptes</a:t>
            </a:r>
            <a:r>
              <a:rPr lang="en-GB" i="1" dirty="0"/>
              <a:t> </a:t>
            </a:r>
            <a:r>
              <a:rPr lang="en-GB" i="1" dirty="0" err="1"/>
              <a:t>rendus</a:t>
            </a:r>
            <a:r>
              <a:rPr lang="en-GB" i="1" dirty="0"/>
              <a:t> et </a:t>
            </a:r>
            <a:r>
              <a:rPr lang="en-GB" i="1" dirty="0" err="1"/>
              <a:t>chroniques</a:t>
            </a:r>
            <a:r>
              <a:rPr lang="en-GB" dirty="0"/>
              <a:t>, 3, (2008), 131-146, in </a:t>
            </a:r>
            <a:r>
              <a:rPr lang="en-GB" i="1" dirty="0" err="1"/>
              <a:t>Napoleonica</a:t>
            </a:r>
            <a:r>
              <a:rPr lang="en-GB" i="1" dirty="0"/>
              <a:t> la revue &lt;https://www.cairn.info/revue-napoleonica-la-revue-2008-3-page-131.htm&gt; [accessed 15 December 2018</a:t>
            </a:r>
            <a:r>
              <a:rPr lang="en-GB" i="1" dirty="0" smtClean="0"/>
              <a:t>].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Jean </a:t>
            </a:r>
            <a:r>
              <a:rPr lang="en-GB" dirty="0" err="1"/>
              <a:t>Dif</a:t>
            </a:r>
            <a:r>
              <a:rPr lang="en-GB" dirty="0"/>
              <a:t>, </a:t>
            </a:r>
            <a:r>
              <a:rPr lang="en-GB" i="1" dirty="0"/>
              <a:t>Napoleon </a:t>
            </a:r>
            <a:r>
              <a:rPr lang="en-GB" i="1" dirty="0" err="1"/>
              <a:t>meutre</a:t>
            </a:r>
            <a:r>
              <a:rPr lang="en-GB" i="1" dirty="0"/>
              <a:t> a </a:t>
            </a:r>
            <a:r>
              <a:rPr lang="en-GB" i="1" dirty="0" err="1"/>
              <a:t>sainte</a:t>
            </a:r>
            <a:r>
              <a:rPr lang="en-GB" i="1" dirty="0"/>
              <a:t> </a:t>
            </a:r>
            <a:r>
              <a:rPr lang="en-GB" i="1" dirty="0" err="1"/>
              <a:t>helene</a:t>
            </a:r>
            <a:r>
              <a:rPr lang="en-GB" dirty="0"/>
              <a:t> (2010) &lt;https://www.histoire-pour-tous.fr/histoire-de-france/2663-napoleon-meurt-a-sainte-helene-5-mai-1821.html&gt; [accessed 15 December 2018</a:t>
            </a:r>
            <a:r>
              <a:rPr lang="en-GB" dirty="0" smtClean="0"/>
              <a:t>].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i="1" dirty="0" smtClean="0"/>
              <a:t>deportation </a:t>
            </a:r>
            <a:r>
              <a:rPr lang="en-GB" i="1" dirty="0"/>
              <a:t>a </a:t>
            </a:r>
            <a:r>
              <a:rPr lang="en-GB" i="1" dirty="0" err="1"/>
              <a:t>sainte</a:t>
            </a:r>
            <a:r>
              <a:rPr lang="en-GB" i="1" dirty="0"/>
              <a:t> </a:t>
            </a:r>
            <a:r>
              <a:rPr lang="en-GB" i="1" dirty="0" err="1"/>
              <a:t>helene</a:t>
            </a:r>
            <a:r>
              <a:rPr lang="en-GB" i="1" dirty="0"/>
              <a:t> et mort</a:t>
            </a:r>
            <a:r>
              <a:rPr lang="en-GB" dirty="0"/>
              <a:t> (2007) &lt;https://www.histoiredumonde.net/Deportation-a-Sainte-Helene-et.html&gt; [accessed 16 December 2018</a:t>
            </a:r>
            <a:r>
              <a:rPr lang="en-GB" dirty="0" smtClean="0"/>
              <a:t>].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i="1" dirty="0" smtClean="0"/>
              <a:t>notice </a:t>
            </a:r>
            <a:r>
              <a:rPr lang="en-GB" i="1" dirty="0" err="1" smtClean="0"/>
              <a:t>bibliographique</a:t>
            </a:r>
            <a:r>
              <a:rPr lang="en-GB" dirty="0"/>
              <a:t> () &lt;https://catalogue.bnf.fr/ark:/12148/cb33112618c&gt; [accessed 16 December 2018</a:t>
            </a:r>
            <a:r>
              <a:rPr lang="en-GB" dirty="0" smtClean="0"/>
              <a:t>].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Robert </a:t>
            </a:r>
            <a:r>
              <a:rPr lang="en-GB" dirty="0" err="1"/>
              <a:t>Fohr</a:t>
            </a:r>
            <a:r>
              <a:rPr lang="en-GB" dirty="0"/>
              <a:t>, </a:t>
            </a:r>
            <a:r>
              <a:rPr lang="en-GB" i="1" dirty="0"/>
              <a:t>La </a:t>
            </a:r>
            <a:r>
              <a:rPr lang="en-GB" i="1" dirty="0" err="1"/>
              <a:t>batille</a:t>
            </a:r>
            <a:r>
              <a:rPr lang="en-GB" i="1" dirty="0"/>
              <a:t> </a:t>
            </a:r>
            <a:r>
              <a:rPr lang="en-GB" i="1" dirty="0" err="1"/>
              <a:t>d'Eylau</a:t>
            </a:r>
            <a:r>
              <a:rPr lang="en-GB" dirty="0"/>
              <a:t> (2016) &lt;https://www.histoire-image.org/fr/etudes/bataille-eylau&gt; [accessed 15 December 2018</a:t>
            </a:r>
            <a:r>
              <a:rPr lang="en-GB" dirty="0" smtClean="0"/>
              <a:t>].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Lionel </a:t>
            </a:r>
            <a:r>
              <a:rPr lang="en-GB" dirty="0" err="1"/>
              <a:t>Bouchan</a:t>
            </a:r>
            <a:r>
              <a:rPr lang="en-GB" dirty="0"/>
              <a:t>, </a:t>
            </a:r>
            <a:r>
              <a:rPr lang="en-GB" i="1" dirty="0"/>
              <a:t>Napoleon and Empire</a:t>
            </a:r>
            <a:r>
              <a:rPr lang="en-GB" dirty="0"/>
              <a:t> (2017) &lt;http://www.napoleon-empire.com/counter-revolution/13_vendemiaire.php&gt; [accessed 15 December 2018</a:t>
            </a:r>
            <a:r>
              <a:rPr lang="en-GB" dirty="0" smtClean="0"/>
              <a:t>].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H A L Fisher, </a:t>
            </a:r>
            <a:r>
              <a:rPr lang="en-GB" i="1" dirty="0" err="1"/>
              <a:t>Bonepartism</a:t>
            </a:r>
            <a:r>
              <a:rPr lang="en-GB" dirty="0"/>
              <a:t>, second </a:t>
            </a:r>
            <a:r>
              <a:rPr lang="en-GB" dirty="0" err="1"/>
              <a:t>edn</a:t>
            </a:r>
            <a:r>
              <a:rPr lang="en-GB" dirty="0"/>
              <a:t> (oxford: clarendon press, 1914).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Jay </a:t>
            </a:r>
            <a:r>
              <a:rPr lang="en-GB" dirty="0" err="1"/>
              <a:t>Luvaas</a:t>
            </a:r>
            <a:r>
              <a:rPr lang="en-GB" dirty="0"/>
              <a:t>, </a:t>
            </a:r>
            <a:r>
              <a:rPr lang="en-GB" i="1" dirty="0"/>
              <a:t>Napoleon on the Art of War</a:t>
            </a:r>
            <a:r>
              <a:rPr lang="en-GB" dirty="0"/>
              <a:t>, 1st </a:t>
            </a:r>
            <a:r>
              <a:rPr lang="en-GB" dirty="0" err="1"/>
              <a:t>edn</a:t>
            </a:r>
            <a:r>
              <a:rPr lang="en-GB" dirty="0"/>
              <a:t> (new </a:t>
            </a:r>
            <a:r>
              <a:rPr lang="en-GB" dirty="0" err="1"/>
              <a:t>york</a:t>
            </a:r>
            <a:r>
              <a:rPr lang="en-GB" dirty="0"/>
              <a:t>: touchstone, 2001</a:t>
            </a:r>
            <a:r>
              <a:rPr lang="en-GB" dirty="0" smtClean="0"/>
              <a:t>).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David A Bell, </a:t>
            </a:r>
            <a:r>
              <a:rPr lang="en-GB" i="1" dirty="0"/>
              <a:t>the first total war</a:t>
            </a:r>
            <a:r>
              <a:rPr lang="en-GB" dirty="0"/>
              <a:t> (</a:t>
            </a:r>
            <a:r>
              <a:rPr lang="en-GB" dirty="0" err="1"/>
              <a:t>london</a:t>
            </a:r>
            <a:r>
              <a:rPr lang="en-GB" dirty="0"/>
              <a:t>: </a:t>
            </a:r>
            <a:r>
              <a:rPr lang="en-GB" dirty="0" err="1"/>
              <a:t>bloomsbury</a:t>
            </a:r>
            <a:r>
              <a:rPr lang="en-GB" dirty="0"/>
              <a:t>, 2007).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J M Thompson, </a:t>
            </a:r>
            <a:r>
              <a:rPr lang="en-GB" i="1" dirty="0"/>
              <a:t>Napoleon Bonaparte His Rise and Fall</a:t>
            </a:r>
            <a:r>
              <a:rPr lang="en-GB" dirty="0"/>
              <a:t>, 3rd </a:t>
            </a:r>
            <a:r>
              <a:rPr lang="en-GB" dirty="0" err="1"/>
              <a:t>edn</a:t>
            </a:r>
            <a:r>
              <a:rPr lang="en-GB" dirty="0"/>
              <a:t> (oxford: basil </a:t>
            </a:r>
            <a:r>
              <a:rPr lang="en-GB" dirty="0" err="1"/>
              <a:t>blackwell</a:t>
            </a:r>
            <a:r>
              <a:rPr lang="en-GB" dirty="0"/>
              <a:t> and </a:t>
            </a:r>
            <a:r>
              <a:rPr lang="en-GB" dirty="0" err="1"/>
              <a:t>mott</a:t>
            </a:r>
            <a:r>
              <a:rPr lang="en-GB" dirty="0"/>
              <a:t>, 1958</a:t>
            </a:r>
            <a:r>
              <a:rPr lang="en-GB" dirty="0" smtClean="0"/>
              <a:t>).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Malcolm Crook, </a:t>
            </a:r>
            <a:r>
              <a:rPr lang="en-GB" i="1" dirty="0"/>
              <a:t>Napoleon comes to power</a:t>
            </a:r>
            <a:r>
              <a:rPr lang="en-GB" dirty="0"/>
              <a:t> (</a:t>
            </a:r>
            <a:r>
              <a:rPr lang="en-GB" dirty="0" err="1"/>
              <a:t>cardiff</a:t>
            </a:r>
            <a:r>
              <a:rPr lang="en-GB" dirty="0"/>
              <a:t>: university of wales press, 1998</a:t>
            </a:r>
            <a:r>
              <a:rPr lang="en-GB" dirty="0" smtClean="0"/>
              <a:t>)</a:t>
            </a:r>
          </a:p>
          <a:p>
            <a:pPr marL="0" indent="0">
              <a:buNone/>
            </a:pPr>
            <a:r>
              <a:rPr lang="en-GB" dirty="0" smtClean="0"/>
              <a:t>.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Philip Dwyer, </a:t>
            </a:r>
            <a:r>
              <a:rPr lang="en-GB" i="1" dirty="0"/>
              <a:t>Citizen Emperor</a:t>
            </a:r>
            <a:r>
              <a:rPr lang="en-GB" dirty="0"/>
              <a:t>, 2nd </a:t>
            </a:r>
            <a:r>
              <a:rPr lang="en-GB" dirty="0" err="1"/>
              <a:t>edn</a:t>
            </a:r>
            <a:r>
              <a:rPr lang="en-GB" dirty="0"/>
              <a:t> (</a:t>
            </a:r>
            <a:r>
              <a:rPr lang="en-GB" dirty="0" err="1"/>
              <a:t>london</a:t>
            </a:r>
            <a:r>
              <a:rPr lang="en-GB" dirty="0"/>
              <a:t>: </a:t>
            </a:r>
            <a:r>
              <a:rPr lang="en-GB" dirty="0" err="1"/>
              <a:t>bloomsbury</a:t>
            </a:r>
            <a:r>
              <a:rPr lang="en-GB" dirty="0"/>
              <a:t>, 2014).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25136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1648</TotalTime>
  <Words>1011</Words>
  <Application>Microsoft Office PowerPoint</Application>
  <PresentationFormat>Widescreen</PresentationFormat>
  <Paragraphs>95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Rockwell</vt:lpstr>
      <vt:lpstr>Rockwell Condensed</vt:lpstr>
      <vt:lpstr>Wingdings</vt:lpstr>
      <vt:lpstr>Wood Type</vt:lpstr>
      <vt:lpstr>Napoleon BONaPARTE</vt:lpstr>
      <vt:lpstr>Napoleon</vt:lpstr>
      <vt:lpstr>Early life</vt:lpstr>
      <vt:lpstr>Beginnings in the military</vt:lpstr>
      <vt:lpstr>Military career</vt:lpstr>
      <vt:lpstr>PowerPoint Presentation</vt:lpstr>
      <vt:lpstr>More military stuff</vt:lpstr>
      <vt:lpstr>PowerPoint Presentation</vt:lpstr>
      <vt:lpstr>Declining military and leadership</vt:lpstr>
      <vt:lpstr>La fin de napoleon</vt:lpstr>
      <vt:lpstr>Other mentionable things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Napoleon</dc:title>
  <dc:creator>Lucy Smith</dc:creator>
  <cp:lastModifiedBy>Lucy Smith</cp:lastModifiedBy>
  <cp:revision>58</cp:revision>
  <dcterms:created xsi:type="dcterms:W3CDTF">2018-11-29T10:49:44Z</dcterms:created>
  <dcterms:modified xsi:type="dcterms:W3CDTF">2018-12-16T19:21:41Z</dcterms:modified>
</cp:coreProperties>
</file>