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20" r:id="rId4"/>
  </p:sldMasterIdLst>
  <p:notesMasterIdLst>
    <p:notesMasterId r:id="rId26"/>
  </p:notesMasterIdLst>
  <p:handoutMasterIdLst>
    <p:handoutMasterId r:id="rId27"/>
  </p:handoutMasterIdLst>
  <p:sldIdLst>
    <p:sldId id="284" r:id="rId5"/>
    <p:sldId id="286" r:id="rId6"/>
    <p:sldId id="264" r:id="rId7"/>
    <p:sldId id="265" r:id="rId8"/>
    <p:sldId id="268" r:id="rId9"/>
    <p:sldId id="267" r:id="rId10"/>
    <p:sldId id="269" r:id="rId11"/>
    <p:sldId id="283" r:id="rId12"/>
    <p:sldId id="270" r:id="rId13"/>
    <p:sldId id="271" r:id="rId14"/>
    <p:sldId id="272" r:id="rId15"/>
    <p:sldId id="279" r:id="rId16"/>
    <p:sldId id="280" r:id="rId17"/>
    <p:sldId id="281" r:id="rId18"/>
    <p:sldId id="274" r:id="rId19"/>
    <p:sldId id="275" r:id="rId20"/>
    <p:sldId id="276" r:id="rId21"/>
    <p:sldId id="277" r:id="rId22"/>
    <p:sldId id="278" r:id="rId23"/>
    <p:sldId id="282" r:id="rId24"/>
    <p:sldId id="273"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EF39A418-C943-DD85-ADF2-615A2809C342}" name="Michaele Watts" initials="mlw" userId="Michaele Watts" providerId="None"/>
  <p188:author id="{010E4221-6F06-64E5-5214-772388C857B5}" name="Elizabeth Feldbruegge (ALLEGIS GROUP HOLDINGS INC)" initials="" userId="S::v-felizabeth@microsoft.com::ba5aea11-28e4-484d-8e49-c15efb1bd2e9" providerId="AD"/>
  <p188:author id="{9941987A-41B7-49AC-EE6E-03F2D0BD95BA}" name="Daria Naidenov" initials="DN" userId="S::danaidenov@microsoft.com::ab38ab5f-bdf0-4774-ae5a-d2782abb2027" providerId="AD"/>
  <p188:author id="{85E8F9B2-02AC-6F6E-F5B6-AF53ED8A8312}" name="Lauren Weldy (ALLEGIS GROUP HOLDINGS INC)" initials="LW" userId="S::v-laweldy@microsoft.com::63f3cce1-6527-43d1-991c-7e8015c8c708"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6696D0-F6D2-C9BD-BF52-C2E48CCBEA69}" v="220" dt="2026-08-09T08:00:24.952"/>
    <p1510:client id="{30293358-3C99-754C-A276-FCB19F4EDE46}" v="254" dt="2026-08-09T09:40:12.937"/>
    <p1510:client id="{5E3F263A-5FCC-7243-D66F-0295ECA19EF1}" v="542" dt="2026-08-09T10:33:51.599"/>
    <p1510:client id="{850FC027-A2DD-12CA-EF98-6785931CCB06}" v="356" dt="2026-08-08T23:43:49.123"/>
    <p1510:client id="{AE1E2CB6-3C0C-0AC5-9B45-45B16FB0C91C}" v="984" dt="2026-08-07T22:44:22.737"/>
  </p1510:revLst>
</p1510:revInfo>
</file>

<file path=ppt/tableStyles.xml><?xml version="1.0" encoding="utf-8"?>
<a:tblStyleLst xmlns:a="http://schemas.openxmlformats.org/drawingml/2006/main" def="{C083E6E3-FA7D-4D7B-A595-EF9225AFEA8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8/9/2026</a:t>
            </a:fld>
            <a:endParaRPr lang="en-US"/>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8/9/2026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EC014E-32E8-BC91-190E-85B3C74C9203}"/>
              </a:ext>
            </a:extLst>
          </p:cNvPr>
          <p:cNvSpPr>
            <a:spLocks noGrp="1"/>
          </p:cNvSpPr>
          <p:nvPr>
            <p:ph type="title"/>
          </p:nvPr>
        </p:nvSpPr>
        <p:spPr>
          <a:xfrm>
            <a:off x="6857998" y="964075"/>
            <a:ext cx="4654297" cy="3739896"/>
          </a:xfrm>
        </p:spPr>
        <p:txBody>
          <a:body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58000" y="4822842"/>
            <a:ext cx="4206240" cy="1380744"/>
          </a:xfrm>
        </p:spPr>
        <p:txBody>
          <a:bodyPr anchor="t" anchorCtr="0">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r>
              <a:rPr lang="en-US"/>
              <a:t>
              </a:t>
            </a:r>
          </a:p>
        </p:txBody>
      </p:sp>
      <p:sp>
        <p:nvSpPr>
          <p:cNvPr id="10" name="Picture Placeholder 9">
            <a:extLst>
              <a:ext uri="{FF2B5EF4-FFF2-40B4-BE49-F238E27FC236}">
                <a16:creationId xmlns:a16="http://schemas.microsoft.com/office/drawing/2014/main" id="{884C280F-E753-FE97-A722-F86168AC97B1}"/>
              </a:ext>
            </a:extLst>
          </p:cNvPr>
          <p:cNvSpPr>
            <a:spLocks noGrp="1" noChangeAspect="1"/>
          </p:cNvSpPr>
          <p:nvPr>
            <p:ph type="pic" sz="quarter" idx="13" hasCustomPrompt="1"/>
          </p:nvPr>
        </p:nvSpPr>
        <p:spPr>
          <a:xfrm>
            <a:off x="841248" y="964074"/>
            <a:ext cx="5403280" cy="5258929"/>
          </a:xfrm>
          <a:custGeom>
            <a:avLst/>
            <a:gdLst/>
            <a:ahLst/>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noFill/>
          </a:ln>
        </p:spPr>
        <p:txBody>
          <a:bodyPr wrap="square" anchor="t">
            <a:noAutofit/>
          </a:bodyPr>
          <a:lstStyle>
            <a:lvl1pPr>
              <a:defRPr>
                <a:solidFill>
                  <a:schemeClr val="tx1"/>
                </a:solidFill>
              </a:defRPr>
            </a:lvl1pPr>
          </a:lstStyle>
          <a:p>
            <a:endParaRPr/>
          </a:p>
        </p:txBody>
      </p:sp>
      <p:sp>
        <p:nvSpPr>
          <p:cNvPr id="4" name="Date Placeholder 3">
            <a:extLst>
              <a:ext uri="{FF2B5EF4-FFF2-40B4-BE49-F238E27FC236}">
                <a16:creationId xmlns:a16="http://schemas.microsoft.com/office/drawing/2014/main" id="{EE117A08-C834-F239-A3DF-2D1295F0AE4C}"/>
              </a:ext>
            </a:extLst>
          </p:cNvPr>
          <p:cNvSpPr>
            <a:spLocks noGrp="1"/>
          </p:cNvSpPr>
          <p:nvPr>
            <p:ph type="dt" sz="half" idx="10"/>
          </p:nvPr>
        </p:nvSpPr>
        <p:spPr>
          <a:xfrm rot="5400000">
            <a:off x="10425981" y="4687095"/>
            <a:ext cx="2706690" cy="365125"/>
          </a:xfrm>
        </p:spPr>
        <p:txBody>
          <a:bodyPr/>
          <a:lstStyle/>
          <a:p>
            <a:fld id="{7FA43F5B-065E-43CE-B3FD-98C48A6F94D7}" type="datetimeFigureOut">
              <a:rPr lang="en-US" dirty="0"/>
              <a:t>8/9/2026</a:t>
            </a:fld>
            <a:endParaRPr lang="en-US"/>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2DE90F28-AFBB-4AB2-AA79-6D3F72ED131B}" type="slidenum">
              <a:rPr lang="en-US" dirty="0"/>
              <a:pPr/>
              <a:t>‹#›</a:t>
            </a:fld>
            <a:endParaRPr lang="en-US"/>
          </a:p>
        </p:txBody>
      </p:sp>
    </p:spTree>
    <p:extLst>
      <p:ext uri="{BB962C8B-B14F-4D97-AF65-F5344CB8AC3E}">
        <p14:creationId xmlns:p14="http://schemas.microsoft.com/office/powerpoint/2010/main" val="84723797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EE6A364-A39C-470E-B89A-9BD899585684}" type="datetimeFigureOut">
              <a:rPr lang="en-US" dirty="0"/>
              <a:pPr/>
              <a:t>8/9/2026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30949187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18032"/>
            <a:ext cx="10972800" cy="786384"/>
          </a:xfrm>
        </p:spPr>
        <p:txBody>
          <a:bodyPr anchor="b">
            <a:normAutofit/>
          </a:bodyPr>
          <a:lstStyle>
            <a:lvl1pPr algn="ctr">
              <a:defRPr sz="44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72629"/>
            <a:ext cx="10972800" cy="480373"/>
          </a:xfrm>
        </p:spPr>
        <p:txBody>
          <a:bodyPr anchor="t">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noChangeAspect="1"/>
          </p:cNvSpPr>
          <p:nvPr>
            <p:ph type="pic" sz="quarter" idx="13" hasCustomPrompt="1"/>
          </p:nvPr>
        </p:nvSpPr>
        <p:spPr>
          <a:xfrm>
            <a:off x="0" y="0"/>
            <a:ext cx="12191999" cy="4986425"/>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sp>
        <p:nvSpPr>
          <p:cNvPr id="6" name="Footer Placeholder 5">
            <a:extLst>
              <a:ext uri="{FF2B5EF4-FFF2-40B4-BE49-F238E27FC236}">
                <a16:creationId xmlns:a16="http://schemas.microsoft.com/office/drawing/2014/main" id="{8C88BD73-E6AB-68A9-F41B-313E0C44777C}"/>
              </a:ext>
            </a:extLst>
          </p:cNvPr>
          <p:cNvSpPr>
            <a:spLocks noGrp="1"/>
          </p:cNvSpPr>
          <p:nvPr>
            <p:ph type="ftr" sz="quarter" idx="15"/>
          </p:nvPr>
        </p:nvSpPr>
        <p:spPr>
          <a:xfrm rot="16200000">
            <a:off x="-396119" y="5787191"/>
            <a:ext cx="1503444" cy="365125"/>
          </a:xfrm>
        </p:spPr>
        <p:txBody>
          <a:bodyPr/>
          <a:lstStyle/>
          <a:p>
            <a:r>
              <a:rPr lang="en-US"/>
              <a:t>
              </a:t>
            </a:r>
          </a:p>
        </p:txBody>
      </p:sp>
      <p:sp>
        <p:nvSpPr>
          <p:cNvPr id="5" name="Date Placeholder 4">
            <a:extLst>
              <a:ext uri="{FF2B5EF4-FFF2-40B4-BE49-F238E27FC236}">
                <a16:creationId xmlns:a16="http://schemas.microsoft.com/office/drawing/2014/main" id="{BEAA6162-61A3-2C41-311C-F407FC4B4DA9}"/>
              </a:ext>
            </a:extLst>
          </p:cNvPr>
          <p:cNvSpPr>
            <a:spLocks noGrp="1"/>
          </p:cNvSpPr>
          <p:nvPr>
            <p:ph type="dt" sz="half" idx="14"/>
          </p:nvPr>
        </p:nvSpPr>
        <p:spPr/>
        <p:txBody>
          <a:bodyPr/>
          <a:lstStyle/>
          <a:p>
            <a:fld id="{7FA43F5B-065E-43CE-B3FD-98C48A6F94D7}" type="datetimeFigureOut">
              <a:rPr lang="en-US" dirty="0"/>
              <a:t>8/9/2026</a:t>
            </a:fld>
            <a:endParaRPr lang="en-US"/>
          </a:p>
        </p:txBody>
      </p:sp>
      <p:cxnSp>
        <p:nvCxnSpPr>
          <p:cNvPr id="4" name="Straight Connector 3">
            <a:extLst>
              <a:ext uri="{FF2B5EF4-FFF2-40B4-BE49-F238E27FC236}">
                <a16:creationId xmlns:a16="http://schemas.microsoft.com/office/drawing/2014/main" id="{1DABF624-39B6-C7A2-98E7-26593626B429}"/>
              </a:ext>
              <a:ext uri="{C183D7F6-B498-43B3-948B-1728B52AA6E4}">
                <adec:decorative xmlns:adec="http://schemas.microsoft.com/office/drawing/2017/decorative" val="1"/>
              </a:ext>
            </a:extLst>
          </p:cNvPr>
          <p:cNvCxnSpPr>
            <a:cxnSpLocks/>
          </p:cNvCxnSpPr>
          <p:nvPr/>
        </p:nvCxnSpPr>
        <p:spPr>
          <a:xfrm flipH="1">
            <a:off x="4" y="498994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BE6B102F-64E7-9387-1F8F-DB4AC825773A}"/>
              </a:ext>
            </a:extLst>
          </p:cNvPr>
          <p:cNvSpPr>
            <a:spLocks noGrp="1"/>
          </p:cNvSpPr>
          <p:nvPr>
            <p:ph type="sldNum" sz="quarter" idx="16"/>
          </p:nvPr>
        </p:nvSpPr>
        <p:spPr/>
        <p:txBody>
          <a:bodyPr/>
          <a:lstStyle/>
          <a:p>
            <a:fld id="{2DE90F28-AFBB-4AB2-AA79-6D3F72ED131B}" type="slidenum">
              <a:rPr lang="en-US" dirty="0"/>
              <a:t>‹#›</a:t>
            </a:fld>
            <a:endParaRPr lang="en-US"/>
          </a:p>
        </p:txBody>
      </p:sp>
    </p:spTree>
    <p:extLst>
      <p:ext uri="{BB962C8B-B14F-4D97-AF65-F5344CB8AC3E}">
        <p14:creationId xmlns:p14="http://schemas.microsoft.com/office/powerpoint/2010/main" val="49943772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E84C31D-CC85-27E5-FD9F-627C926D5A22}"/>
              </a:ext>
            </a:extLst>
          </p:cNvPr>
          <p:cNvSpPr>
            <a:spLocks noGrp="1"/>
          </p:cNvSpPr>
          <p:nvPr>
            <p:ph type="title"/>
          </p:nvPr>
        </p:nvSpPr>
        <p:spPr>
          <a:xfrm>
            <a:off x="838200" y="2578608"/>
            <a:ext cx="7879335" cy="3592629"/>
          </a:xfrm>
        </p:spPr>
        <p:txBody>
          <a:bodyPr>
            <a:normAutofit/>
          </a:bodyPr>
          <a:lstStyle>
            <a:lvl1pPr>
              <a:defRPr sz="6000"/>
            </a:lvl1pPr>
          </a:lstStyle>
          <a:p>
            <a:r>
              <a:rPr lang="en-US"/>
              <a:t>Click to edit Master title style</a:t>
            </a:r>
          </a:p>
        </p:txBody>
      </p:sp>
      <p:cxnSp>
        <p:nvCxnSpPr>
          <p:cNvPr id="7" name="Straight Connector 6">
            <a:extLst>
              <a:ext uri="{FF2B5EF4-FFF2-40B4-BE49-F238E27FC236}">
                <a16:creationId xmlns:a16="http://schemas.microsoft.com/office/drawing/2014/main" id="{A10B934F-7AD0-6CA4-BC4D-9CC30854BF9C}"/>
              </a:ext>
              <a:ext uri="{C183D7F6-B498-43B3-948B-1728B52AA6E4}">
                <adec:decorative xmlns:adec="http://schemas.microsoft.com/office/drawing/2017/decorative" val="1"/>
              </a:ext>
            </a:extLst>
          </p:cNvPr>
          <p:cNvCxnSpPr>
            <a:cxnSpLocks/>
          </p:cNvCxnSpPr>
          <p:nvPr/>
        </p:nvCxnSpPr>
        <p:spPr>
          <a:xfrm flipH="1">
            <a:off x="4" y="1714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7FF6486-38AE-54F6-E2F3-8B944C3F1B94}"/>
              </a:ext>
            </a:extLst>
          </p:cNvPr>
          <p:cNvSpPr>
            <a:spLocks noGrp="1"/>
          </p:cNvSpPr>
          <p:nvPr>
            <p:ph type="ftr" sz="quarter" idx="11"/>
          </p:nvPr>
        </p:nvSpPr>
        <p:spPr/>
        <p:txBody>
          <a:bodyPr/>
          <a:lstStyle/>
          <a:p>
            <a:r>
              <a:rPr lang="en-US"/>
              <a:t>
              </a:t>
            </a:r>
          </a:p>
        </p:txBody>
      </p:sp>
      <p:sp>
        <p:nvSpPr>
          <p:cNvPr id="16" name="Text Placeholder 15">
            <a:extLst>
              <a:ext uri="{FF2B5EF4-FFF2-40B4-BE49-F238E27FC236}">
                <a16:creationId xmlns:a16="http://schemas.microsoft.com/office/drawing/2014/main" id="{341BD916-71AE-106E-105D-01655950FC48}"/>
              </a:ext>
            </a:extLst>
          </p:cNvPr>
          <p:cNvSpPr>
            <a:spLocks noGrp="1"/>
          </p:cNvSpPr>
          <p:nvPr>
            <p:ph type="body" sz="quarter" idx="15"/>
          </p:nvPr>
        </p:nvSpPr>
        <p:spPr>
          <a:xfrm>
            <a:off x="3987800" y="368300"/>
            <a:ext cx="7375525" cy="1014413"/>
          </a:xfrm>
        </p:spPr>
        <p:txBody>
          <a:bodyPr anchor="ctr">
            <a:normAutofit/>
          </a:bodyPr>
          <a:lstStyle>
            <a:lvl1pPr algn="r">
              <a:defRPr sz="2000"/>
            </a:lvl1pPr>
          </a:lstStyle>
          <a:p>
            <a:pPr lvl="0"/>
            <a:r>
              <a:rPr lang="en-US"/>
              <a:t>Click to edit Master text styles</a:t>
            </a:r>
          </a:p>
        </p:txBody>
      </p:sp>
      <p:sp>
        <p:nvSpPr>
          <p:cNvPr id="4" name="Date Placeholder 3">
            <a:extLst>
              <a:ext uri="{FF2B5EF4-FFF2-40B4-BE49-F238E27FC236}">
                <a16:creationId xmlns:a16="http://schemas.microsoft.com/office/drawing/2014/main" id="{68FD0054-227E-4953-9BB1-7141F90243F6}"/>
              </a:ext>
            </a:extLst>
          </p:cNvPr>
          <p:cNvSpPr>
            <a:spLocks noGrp="1"/>
          </p:cNvSpPr>
          <p:nvPr>
            <p:ph type="dt" sz="half" idx="10"/>
          </p:nvPr>
        </p:nvSpPr>
        <p:spPr/>
        <p:txBody>
          <a:bodyPr/>
          <a:lstStyle/>
          <a:p>
            <a:fld id="{7FA43F5B-065E-43CE-B3FD-98C48A6F94D7}" type="datetimeFigureOut">
              <a:rPr lang="en-US" dirty="0"/>
              <a:t>8/9/2026</a:t>
            </a:fld>
            <a:endParaRPr lang="en-US"/>
          </a:p>
        </p:txBody>
      </p:sp>
      <p:sp>
        <p:nvSpPr>
          <p:cNvPr id="6" name="Slide Number Placeholder 5">
            <a:extLst>
              <a:ext uri="{FF2B5EF4-FFF2-40B4-BE49-F238E27FC236}">
                <a16:creationId xmlns:a16="http://schemas.microsoft.com/office/drawing/2014/main" id="{8542E0F1-15E9-E241-9959-A6D46B69EE92}"/>
              </a:ext>
            </a:extLst>
          </p:cNvPr>
          <p:cNvSpPr>
            <a:spLocks noGrp="1"/>
          </p:cNvSpPr>
          <p:nvPr>
            <p:ph type="sldNum" sz="quarter" idx="12"/>
          </p:nvPr>
        </p:nvSpPr>
        <p:spPr/>
        <p:txBody>
          <a:bodyPr/>
          <a:lstStyle/>
          <a:p>
            <a:fld id="{2DE90F28-AFBB-4AB2-AA79-6D3F72ED131B}" type="slidenum">
              <a:rPr lang="en-US" dirty="0"/>
              <a:t>‹#›</a:t>
            </a:fld>
            <a:endParaRPr lang="en-US"/>
          </a:p>
        </p:txBody>
      </p:sp>
    </p:spTree>
    <p:extLst>
      <p:ext uri="{BB962C8B-B14F-4D97-AF65-F5344CB8AC3E}">
        <p14:creationId xmlns:p14="http://schemas.microsoft.com/office/powerpoint/2010/main" val="75578048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842852-3CDE-22AD-D5F0-AAF8279A0910}"/>
              </a:ext>
            </a:extLst>
          </p:cNvPr>
          <p:cNvSpPr>
            <a:spLocks noGrp="1"/>
          </p:cNvSpPr>
          <p:nvPr>
            <p:ph type="title"/>
          </p:nvPr>
        </p:nvSpPr>
        <p:spPr>
          <a:xfrm>
            <a:off x="838200" y="859536"/>
            <a:ext cx="9546336" cy="3675885"/>
          </a:xfrm>
        </p:spPr>
        <p:txBody>
          <a:bodyPr anchor="t">
            <a:normAutofit/>
          </a:bodyPr>
          <a:lstStyle>
            <a:lvl1pPr>
              <a:defRPr sz="600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EE2A7A0-B9EE-41A8-8016-28E5803F20B2}" type="datetimeFigureOut">
              <a:rPr lang="en-US" dirty="0"/>
              <a:pPr/>
              <a:t>8/9/2026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7" name="Straight Connector 6">
            <a:extLst>
              <a:ext uri="{FF2B5EF4-FFF2-40B4-BE49-F238E27FC236}">
                <a16:creationId xmlns:a16="http://schemas.microsoft.com/office/drawing/2014/main" id="{C4D523C5-E38D-F0DE-48C0-B6B8404B63BF}"/>
              </a:ext>
              <a:ext uri="{C183D7F6-B498-43B3-948B-1728B52AA6E4}">
                <adec:decorative xmlns:adec="http://schemas.microsoft.com/office/drawing/2017/decorative" val="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504994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ahLst/>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1296083"/>
            <a:ext cx="4325112" cy="4265835"/>
          </a:xfrm>
        </p:spPr>
        <p:txBody>
          <a:bodyPr anchor="b" anchorCtr="0"/>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53D6F41-6645-4089-A6BB-7B692A44A4CC}" type="datetimeFigureOut">
              <a:rPr lang="en-US" dirty="0"/>
              <a:pPr/>
              <a:t>8/9/2026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244769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a:xfrm>
            <a:off x="1060704" y="4608576"/>
            <a:ext cx="4169664" cy="1609344"/>
          </a:xfrm>
        </p:spPr>
        <p:txBody>
          <a:bodyPr anchor="t" anchorCtr="0">
            <a:noAutofit/>
          </a:bodyPr>
          <a:lstStyle>
            <a:lvl1pPr algn="ctr">
              <a:defRPr sz="44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Picture Placeholder 7">
            <a:extLst>
              <a:ext uri="{FF2B5EF4-FFF2-40B4-BE49-F238E27FC236}">
                <a16:creationId xmlns:a16="http://schemas.microsoft.com/office/drawing/2014/main" id="{4E5AAB3D-814D-597A-6ADE-F522A8116DCD}"/>
              </a:ext>
            </a:extLst>
          </p:cNvPr>
          <p:cNvSpPr>
            <a:spLocks noGrp="1" noChangeAspect="1"/>
          </p:cNvSpPr>
          <p:nvPr>
            <p:ph type="pic" idx="13" hasCustomPrompt="1"/>
          </p:nvPr>
        </p:nvSpPr>
        <p:spPr>
          <a:xfrm>
            <a:off x="1257301" y="1097280"/>
            <a:ext cx="3776470" cy="3168100"/>
          </a:xfrm>
          <a:custGeom>
            <a:avLst/>
            <a:gdLst/>
            <a:ahLst/>
            <a:cxnLst/>
            <a:rect l="l" t="t" r="r" b="b"/>
            <a:pathLst>
              <a:path w="3776470" h="3168100">
                <a:moveTo>
                  <a:pt x="1888235" y="0"/>
                </a:moveTo>
                <a:cubicBezTo>
                  <a:pt x="2931078" y="0"/>
                  <a:pt x="3776470" y="845392"/>
                  <a:pt x="3776470" y="1888235"/>
                </a:cubicBezTo>
                <a:lnTo>
                  <a:pt x="3776470" y="3168100"/>
                </a:lnTo>
                <a:lnTo>
                  <a:pt x="0" y="3168100"/>
                </a:lnTo>
                <a:lnTo>
                  <a:pt x="0" y="1888235"/>
                </a:lnTo>
                <a:cubicBezTo>
                  <a:pt x="0" y="845392"/>
                  <a:pt x="845392" y="0"/>
                  <a:pt x="1888235"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chor="t">
            <a:noAutofit/>
          </a:bodyPr>
          <a:lstStyle>
            <a:lvl1pPr marL="0" indent="0">
              <a:buFont typeface="Arial" panose="020B0604020202020204" pitchFamily="34" charse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a:xfrm>
            <a:off x="7141464" y="841248"/>
            <a:ext cx="4215384" cy="5330952"/>
          </a:xfrm>
        </p:spPr>
        <p:txBody>
          <a:bodyPr anchor="ctr"/>
          <a:lstStyle>
            <a:lvl1pPr algn="ctr">
              <a:defRPr>
                <a:solidFill>
                  <a:schemeClr val="tx1"/>
                </a:solidFill>
              </a:defRPr>
            </a:lvl1pPr>
            <a:lvl2pPr algn="ctr">
              <a:defRPr>
                <a:solidFill>
                  <a:schemeClr val="tx1"/>
                </a:solidFill>
              </a:defRPr>
            </a:lvl2pPr>
            <a:lvl3pPr algn="ctr">
              <a:defRPr>
                <a:solidFill>
                  <a:schemeClr val="tx1"/>
                </a:solidFill>
              </a:defRPr>
            </a:lvl3pPr>
            <a:lvl4pPr algn="ctr">
              <a:defRPr>
                <a:solidFill>
                  <a:schemeClr val="tx1"/>
                </a:solidFill>
              </a:defRPr>
            </a:lvl4pPr>
            <a:lvl5pPr algn="ct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lvl1pPr>
              <a:defRPr>
                <a:solidFill>
                  <a:schemeClr val="tx1"/>
                </a:solidFill>
              </a:defRPr>
            </a:lvl1pPr>
          </a:lstStyle>
          <a:p>
            <a:fld id="{75E16723-2C2F-40DB-89B2-A94AAE77E75C}" type="datetimeFigureOut">
              <a:rPr lang="en-US" dirty="0"/>
              <a:pPr/>
              <a:t>8/9/2026</a:t>
            </a:fld>
            <a:endParaRPr lang="en-US"/>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lvl1pPr>
              <a:defRPr>
                <a:solidFill>
                  <a:schemeClr val="tx1"/>
                </a:solidFill>
              </a:defRPr>
            </a:lvl1pPr>
          </a:lstStyle>
          <a:p>
            <a:fld id="{2DE90F28-AFBB-4AB2-AA79-6D3F72ED131B}" type="slidenum">
              <a:rPr lang="en-US" dirty="0"/>
              <a:pPr/>
              <a:t>‹#›</a:t>
            </a:fld>
            <a:endParaRPr lang="en-US"/>
          </a:p>
        </p:txBody>
      </p:sp>
      <p:cxnSp>
        <p:nvCxnSpPr>
          <p:cNvPr id="7" name="Straight Connector 6">
            <a:extLst>
              <a:ext uri="{FF2B5EF4-FFF2-40B4-BE49-F238E27FC236}">
                <a16:creationId xmlns:a16="http://schemas.microsoft.com/office/drawing/2014/main" id="{ECD2C868-CE73-A5B1-1389-62A23B14E008}"/>
              </a:ext>
              <a:ext uri="{C183D7F6-B498-43B3-948B-1728B52AA6E4}">
                <adec:decorative xmlns:adec="http://schemas.microsoft.com/office/drawing/2017/decorative" val="1"/>
              </a:ext>
            </a:extLst>
          </p:cNvPr>
          <p:cNvCxnSpPr>
            <a:cxnSpLocks/>
          </p:cNvCxnSpPr>
          <p:nvPr/>
        </p:nvCxnSpPr>
        <p:spPr>
          <a:xfrm>
            <a:off x="629708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41102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86384" y="2615184"/>
            <a:ext cx="3813048" cy="3557016"/>
          </a:xfrm>
        </p:spPr>
        <p:txBody>
          <a:bodyPr>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841248"/>
            <a:ext cx="4956175" cy="3556000"/>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258B73AF-3955-4569-8B4F-B329360A9CBD}" type="datetimeFigureOut">
              <a:rPr lang="en-US" dirty="0"/>
              <a:pPr/>
              <a:t>8/9/2026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EF4378AB-83E7-8777-F6CD-8F19BA4FEE73}"/>
              </a:ext>
              <a:ext uri="{C183D7F6-B498-43B3-948B-1728B52AA6E4}">
                <adec:decorative xmlns:adec="http://schemas.microsoft.com/office/drawing/2017/decorative" val="1"/>
              </a:ext>
            </a:extLst>
          </p:cNvPr>
          <p:cNvCxnSpPr>
            <a:cxnSpLocks/>
          </p:cNvCxnSpPr>
          <p:nvPr/>
        </p:nvCxnSpPr>
        <p:spPr>
          <a:xfrm flipV="1">
            <a:off x="501620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33930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841248"/>
            <a:ext cx="2999232" cy="5184648"/>
          </a:xfrm>
        </p:spPr>
        <p:txBody>
          <a:bodyPr anchor="t" anchorCtr="0">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66926" y="841248"/>
            <a:ext cx="6260154" cy="5184648"/>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B0ADC593-EA98-4C39-A75F-3F3A9C691019}" type="datetimeFigureOut">
              <a:rPr lang="en-US" dirty="0"/>
              <a:pPr/>
              <a:t>8/9/2026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C8293A07-68F2-BD10-B738-E87F3F3D8CF3}"/>
              </a:ext>
              <a:ext uri="{C183D7F6-B498-43B3-948B-1728B52AA6E4}">
                <adec:decorative xmlns:adec="http://schemas.microsoft.com/office/drawing/2017/decorative" val="1"/>
              </a:ext>
            </a:extLst>
          </p:cNvPr>
          <p:cNvCxnSpPr>
            <a:cxnSpLocks/>
          </p:cNvCxnSpPr>
          <p:nvPr/>
        </p:nvCxnSpPr>
        <p:spPr>
          <a:xfrm flipV="1">
            <a:off x="418221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7060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1152" y="990511"/>
            <a:ext cx="2565593" cy="1858941"/>
          </a:xfrm>
        </p:spPr>
        <p:txBody>
          <a:bodyPr anchor="b"/>
          <a:lstStyle>
            <a:lvl1pPr>
              <a:defRPr lang="en-US" sz="3200" kern="1200" dirty="0">
                <a:solidFill>
                  <a:schemeClr val="tx1"/>
                </a:solidFill>
                <a:latin typeface="+mj-lt"/>
                <a:ea typeface="+mj-ea"/>
                <a:cs typeface="+mj-cs"/>
              </a:defRPr>
            </a:lvl1pPr>
          </a:lstStyle>
          <a:p>
            <a:r>
              <a:rPr lang="en-US"/>
              <a:t>Click to edit Master title style</a:t>
            </a:r>
          </a:p>
        </p:txBody>
      </p:sp>
      <p:sp>
        <p:nvSpPr>
          <p:cNvPr id="10" name="Picture Placeholder 9">
            <a:extLst>
              <a:ext uri="{FF2B5EF4-FFF2-40B4-BE49-F238E27FC236}">
                <a16:creationId xmlns:a16="http://schemas.microsoft.com/office/drawing/2014/main" id="{3CA946DA-5AE8-39E2-3ADD-B8F06308C1C6}"/>
              </a:ext>
            </a:extLst>
          </p:cNvPr>
          <p:cNvSpPr>
            <a:spLocks noGrp="1" noChangeAspect="1"/>
          </p:cNvSpPr>
          <p:nvPr>
            <p:ph type="pic" sz="quarter" idx="13" hasCustomPrompt="1"/>
          </p:nvPr>
        </p:nvSpPr>
        <p:spPr>
          <a:xfrm>
            <a:off x="0" y="0"/>
            <a:ext cx="8326323" cy="6858000"/>
          </a:xfrm>
          <a:custGeom>
            <a:avLst/>
            <a:gdLst/>
            <a:ahLst/>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chor="t">
            <a:noAutofit/>
          </a:bodyPr>
          <a:lstStyle>
            <a:lvl1pPr marL="0" indent="0">
              <a:buFont typeface="Arial" panose="020B0604020202020204" pitchFamily="34" charset="0"/>
              <a:buNone/>
              <a:defRPr/>
            </a:lvl1pPr>
          </a:lstStyle>
          <a:p>
            <a:endParaRP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2271" y="3011335"/>
            <a:ext cx="25599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5">
            <a:extLst>
              <a:ext uri="{FF2B5EF4-FFF2-40B4-BE49-F238E27FC236}">
                <a16:creationId xmlns:a16="http://schemas.microsoft.com/office/drawing/2014/main" id="{8BD5A515-9970-0784-7927-52F94C270B46}"/>
              </a:ext>
            </a:extLst>
          </p:cNvPr>
          <p:cNvSpPr>
            <a:spLocks noGrp="1"/>
          </p:cNvSpPr>
          <p:nvPr>
            <p:ph type="ftr" sz="quarter" idx="16"/>
          </p:nvPr>
        </p:nvSpPr>
        <p:spPr>
          <a:xfrm rot="5400000">
            <a:off x="10292564" y="1592958"/>
            <a:ext cx="2973522" cy="365125"/>
          </a:xfrm>
        </p:spPr>
        <p:txBody>
          <a:bodyPr/>
          <a:lstStyle>
            <a:lvl1pPr algn="l">
              <a:defRPr>
                <a:solidFill>
                  <a:schemeClr val="tx1"/>
                </a:solidFill>
              </a:defRPr>
            </a:lvl1pPr>
          </a:lstStyle>
          <a:p>
            <a:r>
              <a:rPr lang="en-US"/>
              <a:t>
              </a:t>
            </a:r>
          </a:p>
        </p:txBody>
      </p:sp>
      <p:sp>
        <p:nvSpPr>
          <p:cNvPr id="9" name="Date Placeholder 4">
            <a:extLst>
              <a:ext uri="{FF2B5EF4-FFF2-40B4-BE49-F238E27FC236}">
                <a16:creationId xmlns:a16="http://schemas.microsoft.com/office/drawing/2014/main" id="{8523CCEC-6BB2-B704-95E2-87FED823C5BD}"/>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fld id="{7FA43F5B-065E-43CE-B3FD-98C48A6F94D7}" type="datetimeFigureOut">
              <a:rPr lang="en-US" dirty="0"/>
              <a:pPr/>
              <a:t>8/9/2026</a:t>
            </a:fld>
            <a:endParaRPr lang="en-US"/>
          </a:p>
        </p:txBody>
      </p:sp>
      <p:sp>
        <p:nvSpPr>
          <p:cNvPr id="11" name="Slide Number Placeholder 6">
            <a:extLst>
              <a:ext uri="{FF2B5EF4-FFF2-40B4-BE49-F238E27FC236}">
                <a16:creationId xmlns:a16="http://schemas.microsoft.com/office/drawing/2014/main" id="{1208465C-8C77-73BF-D18F-D01907BAC864}"/>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fld id="{2DE90F28-AFBB-4AB2-AA79-6D3F72ED131B}" type="slidenum">
              <a:rPr lang="en-US" dirty="0"/>
              <a:pPr/>
              <a:t>‹#›</a:t>
            </a:fld>
            <a:endParaRPr lang="en-US"/>
          </a:p>
        </p:txBody>
      </p:sp>
      <p:cxnSp>
        <p:nvCxnSpPr>
          <p:cNvPr id="3" name="Straight Connector 2">
            <a:extLst>
              <a:ext uri="{FF2B5EF4-FFF2-40B4-BE49-F238E27FC236}">
                <a16:creationId xmlns:a16="http://schemas.microsoft.com/office/drawing/2014/main" id="{50E2A219-E459-07B3-1ED3-CBF7D239BE08}"/>
              </a:ext>
              <a:ext uri="{C183D7F6-B498-43B3-948B-1728B52AA6E4}">
                <adec:decorative xmlns:adec="http://schemas.microsoft.com/office/drawing/2017/decorative" val="1"/>
              </a:ext>
            </a:extLst>
          </p:cNvPr>
          <p:cNvCxnSpPr>
            <a:cxnSpLocks/>
          </p:cNvCxnSpPr>
          <p:nvPr/>
        </p:nvCxnSpPr>
        <p:spPr>
          <a:xfrm>
            <a:off x="832057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41075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03520" y="548640"/>
            <a:ext cx="6093225" cy="1143000"/>
          </a:xfrm>
        </p:spPr>
        <p:txBody>
          <a:bodyPr anchor="b">
            <a:no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0" y="1"/>
            <a:ext cx="4793885"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03520" y="1828800"/>
            <a:ext cx="6071616"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DF483F68-3490-71E7-A7DA-DA46BC485F75}"/>
              </a:ext>
              <a:ext uri="{C183D7F6-B498-43B3-948B-1728B52AA6E4}">
                <adec:decorative xmlns:adec="http://schemas.microsoft.com/office/drawing/2017/decorative" val="1"/>
              </a:ext>
            </a:extLst>
          </p:cNvPr>
          <p:cNvCxnSpPr>
            <a:cxnSpLocks/>
          </p:cNvCxnSpPr>
          <p:nvPr/>
        </p:nvCxnSpPr>
        <p:spPr>
          <a:xfrm>
            <a:off x="479715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59345FA4-0621-D8F1-73D0-046B7F4D7713}"/>
              </a:ext>
            </a:extLst>
          </p:cNvPr>
          <p:cNvSpPr>
            <a:spLocks noGrp="1"/>
          </p:cNvSpPr>
          <p:nvPr>
            <p:ph type="dt" sz="half" idx="15"/>
          </p:nvPr>
        </p:nvSpPr>
        <p:spPr>
          <a:xfrm rot="5400000">
            <a:off x="10425981" y="4687095"/>
            <a:ext cx="2706690" cy="365125"/>
          </a:xfrm>
        </p:spPr>
        <p:txBody>
          <a:bodyPr/>
          <a:lstStyle/>
          <a:p>
            <a:fld id="{7FA43F5B-065E-43CE-B3FD-98C48A6F94D7}" type="datetimeFigureOut">
              <a:rPr lang="en-US" dirty="0"/>
              <a:pPr/>
              <a:t>8/9/2026</a:t>
            </a:fld>
            <a:endParaRPr lang="en-US"/>
          </a:p>
        </p:txBody>
      </p:sp>
      <p:sp>
        <p:nvSpPr>
          <p:cNvPr id="9" name="Footer Placeholder 8">
            <a:extLst>
              <a:ext uri="{FF2B5EF4-FFF2-40B4-BE49-F238E27FC236}">
                <a16:creationId xmlns:a16="http://schemas.microsoft.com/office/drawing/2014/main" id="{84C51678-E871-8AD4-08DA-BF7B7013A356}"/>
              </a:ext>
            </a:extLst>
          </p:cNvPr>
          <p:cNvSpPr>
            <a:spLocks noGrp="1"/>
          </p:cNvSpPr>
          <p:nvPr>
            <p:ph type="ftr" sz="quarter" idx="16"/>
          </p:nvPr>
        </p:nvSpPr>
        <p:spPr>
          <a:xfrm rot="16200000" flipH="1">
            <a:off x="10292565" y="1592957"/>
            <a:ext cx="2973522" cy="365125"/>
          </a:xfrm>
        </p:spPr>
        <p:txBody>
          <a:bodyPr/>
          <a:lstStyle/>
          <a:p>
            <a:r>
              <a:rPr lang="en-US"/>
              <a:t>
              </a:t>
            </a:r>
          </a:p>
        </p:txBody>
      </p:sp>
      <p:sp>
        <p:nvSpPr>
          <p:cNvPr id="10" name="Slide Number Placeholder 9">
            <a:extLst>
              <a:ext uri="{FF2B5EF4-FFF2-40B4-BE49-F238E27FC236}">
                <a16:creationId xmlns:a16="http://schemas.microsoft.com/office/drawing/2014/main" id="{3CD01CE4-E064-7D2F-7D3A-9DA85E2777F2}"/>
              </a:ext>
            </a:extLst>
          </p:cNvPr>
          <p:cNvSpPr>
            <a:spLocks noGrp="1"/>
          </p:cNvSpPr>
          <p:nvPr>
            <p:ph type="sldNum" sz="quarter" idx="17"/>
          </p:nvPr>
        </p:nvSpPr>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8675659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48640"/>
            <a:ext cx="6135624" cy="1143000"/>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28800"/>
            <a:ext cx="6135624"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7400544" y="0"/>
            <a:ext cx="4791456"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6" name="Straight Connector 5">
            <a:extLst>
              <a:ext uri="{FF2B5EF4-FFF2-40B4-BE49-F238E27FC236}">
                <a16:creationId xmlns:a16="http://schemas.microsoft.com/office/drawing/2014/main" id="{9BC07157-DE89-FE2F-0547-2E4055913A13}"/>
              </a:ext>
              <a:ext uri="{C183D7F6-B498-43B3-948B-1728B52AA6E4}">
                <adec:decorative xmlns:adec="http://schemas.microsoft.com/office/drawing/2017/decorative" val="1"/>
              </a:ext>
            </a:extLst>
          </p:cNvPr>
          <p:cNvCxnSpPr>
            <a:cxnSpLocks/>
          </p:cNvCxnSpPr>
          <p:nvPr/>
        </p:nvCxnSpPr>
        <p:spPr>
          <a:xfrm>
            <a:off x="738202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F7A0C5A-6673-53CC-030B-67BA133D9741}"/>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8/9/2026</a:t>
            </a:fld>
            <a:endParaRPr lang="en-US"/>
          </a:p>
        </p:txBody>
      </p:sp>
      <p:sp>
        <p:nvSpPr>
          <p:cNvPr id="7" name="Footer Placeholder 6">
            <a:extLst>
              <a:ext uri="{FF2B5EF4-FFF2-40B4-BE49-F238E27FC236}">
                <a16:creationId xmlns:a16="http://schemas.microsoft.com/office/drawing/2014/main" id="{92521688-F793-E4F2-732B-EEE6F58B758E}"/>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9" name="Slide Number Placeholder 8">
            <a:extLst>
              <a:ext uri="{FF2B5EF4-FFF2-40B4-BE49-F238E27FC236}">
                <a16:creationId xmlns:a16="http://schemas.microsoft.com/office/drawing/2014/main" id="{2DDBE29E-7417-B57C-BA94-1DBC14BE461B}"/>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15976166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6858000" cy="932688"/>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8091732" y="0"/>
            <a:ext cx="4100267"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4" name="Straight Connector 3">
            <a:extLst>
              <a:ext uri="{FF2B5EF4-FFF2-40B4-BE49-F238E27FC236}">
                <a16:creationId xmlns:a16="http://schemas.microsoft.com/office/drawing/2014/main" id="{3C626C00-7A36-46A2-880D-F484910B3412}"/>
              </a:ext>
              <a:ext uri="{C183D7F6-B498-43B3-948B-1728B52AA6E4}">
                <adec:decorative xmlns:adec="http://schemas.microsoft.com/office/drawing/2017/decorative" val="1"/>
              </a:ext>
            </a:extLst>
          </p:cNvPr>
          <p:cNvCxnSpPr>
            <a:cxnSpLocks/>
          </p:cNvCxnSpPr>
          <p:nvPr/>
        </p:nvCxnSpPr>
        <p:spPr>
          <a:xfrm>
            <a:off x="8077761"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68FF6D8B-36A2-DF79-CDB9-885694DCA71D}"/>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8/9/2026</a:t>
            </a:fld>
            <a:endParaRPr lang="en-US"/>
          </a:p>
        </p:txBody>
      </p:sp>
      <p:sp>
        <p:nvSpPr>
          <p:cNvPr id="5" name="Footer Placeholder 4">
            <a:extLst>
              <a:ext uri="{FF2B5EF4-FFF2-40B4-BE49-F238E27FC236}">
                <a16:creationId xmlns:a16="http://schemas.microsoft.com/office/drawing/2014/main" id="{63A2396A-E38F-CC9C-7303-71F99D082082}"/>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6" name="Slide Number Placeholder 5">
            <a:extLst>
              <a:ext uri="{FF2B5EF4-FFF2-40B4-BE49-F238E27FC236}">
                <a16:creationId xmlns:a16="http://schemas.microsoft.com/office/drawing/2014/main" id="{483B0E4B-031C-4F2A-1993-D824DD71F7DE}"/>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40336569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4361688" cy="1262639"/>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979461"/>
            <a:ext cx="4360863" cy="432926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745480" y="0"/>
            <a:ext cx="6446520"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5" name="Straight Connector 4">
            <a:extLst>
              <a:ext uri="{FF2B5EF4-FFF2-40B4-BE49-F238E27FC236}">
                <a16:creationId xmlns:a16="http://schemas.microsoft.com/office/drawing/2014/main" id="{1481977D-48BC-F135-96F9-1655E4BEE673}"/>
              </a:ext>
              <a:ext uri="{C183D7F6-B498-43B3-948B-1728B52AA6E4}">
                <adec:decorative xmlns:adec="http://schemas.microsoft.com/office/drawing/2017/decorative" val="1"/>
              </a:ext>
            </a:extLst>
          </p:cNvPr>
          <p:cNvCxnSpPr>
            <a:cxnSpLocks/>
          </p:cNvCxnSpPr>
          <p:nvPr/>
        </p:nvCxnSpPr>
        <p:spPr>
          <a:xfrm>
            <a:off x="573212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EA981C2C-E0DD-29A7-8209-50D664881524}"/>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8/9/2026</a:t>
            </a:fld>
            <a:endParaRPr lang="en-US"/>
          </a:p>
        </p:txBody>
      </p:sp>
      <p:sp>
        <p:nvSpPr>
          <p:cNvPr id="6" name="Footer Placeholder 4">
            <a:extLst>
              <a:ext uri="{FF2B5EF4-FFF2-40B4-BE49-F238E27FC236}">
                <a16:creationId xmlns:a16="http://schemas.microsoft.com/office/drawing/2014/main" id="{D205369F-8CCB-402F-9055-2BF12262B54D}"/>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7" name="Slide Number Placeholder 5">
            <a:extLst>
              <a:ext uri="{FF2B5EF4-FFF2-40B4-BE49-F238E27FC236}">
                <a16:creationId xmlns:a16="http://schemas.microsoft.com/office/drawing/2014/main" id="{133591F2-4BD3-37D0-B00E-B2CD5F47A36C}"/>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34751385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4572000" cy="932688"/>
          </a:xfrm>
        </p:spPr>
        <p:txBody>
          <a:bodyPr anchor="b"/>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380744"/>
            <a:ext cx="4572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917720" y="0"/>
            <a:ext cx="6274279" cy="6858000"/>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cxnSp>
        <p:nvCxnSpPr>
          <p:cNvPr id="5" name="Straight Connector 4">
            <a:extLst>
              <a:ext uri="{FF2B5EF4-FFF2-40B4-BE49-F238E27FC236}">
                <a16:creationId xmlns:a16="http://schemas.microsoft.com/office/drawing/2014/main" id="{B18BEB48-A052-9364-6EF6-F698004CA571}"/>
              </a:ext>
              <a:ext uri="{C183D7F6-B498-43B3-948B-1728B52AA6E4}">
                <adec:decorative xmlns:adec="http://schemas.microsoft.com/office/drawing/2017/decorative" val="1"/>
              </a:ext>
            </a:extLst>
          </p:cNvPr>
          <p:cNvCxnSpPr>
            <a:cxnSpLocks/>
          </p:cNvCxnSpPr>
          <p:nvPr/>
        </p:nvCxnSpPr>
        <p:spPr>
          <a:xfrm>
            <a:off x="591172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417D8113-ECE6-D6F5-9CA4-C96A535F4799}"/>
              </a:ext>
            </a:extLst>
          </p:cNvPr>
          <p:cNvSpPr>
            <a:spLocks noGrp="1"/>
          </p:cNvSpPr>
          <p:nvPr>
            <p:ph type="dt" sz="half" idx="15"/>
          </p:nvPr>
        </p:nvSpPr>
        <p:spPr>
          <a:xfrm rot="5400000">
            <a:off x="-997745" y="4687095"/>
            <a:ext cx="2706690" cy="365125"/>
          </a:xfrm>
        </p:spPr>
        <p:txBody>
          <a:bodyPr/>
          <a:lstStyle/>
          <a:p>
            <a:fld id="{7FA43F5B-065E-43CE-B3FD-98C48A6F94D7}" type="datetimeFigureOut">
              <a:rPr lang="en-US" dirty="0"/>
              <a:pPr/>
              <a:t>8/9/2026</a:t>
            </a:fld>
            <a:endParaRPr lang="en-US"/>
          </a:p>
        </p:txBody>
      </p:sp>
      <p:sp>
        <p:nvSpPr>
          <p:cNvPr id="6" name="Footer Placeholder 4">
            <a:extLst>
              <a:ext uri="{FF2B5EF4-FFF2-40B4-BE49-F238E27FC236}">
                <a16:creationId xmlns:a16="http://schemas.microsoft.com/office/drawing/2014/main" id="{629A0137-F97A-8194-464D-3B7D4814A8AE}"/>
              </a:ext>
            </a:extLst>
          </p:cNvPr>
          <p:cNvSpPr>
            <a:spLocks noGrp="1"/>
          </p:cNvSpPr>
          <p:nvPr>
            <p:ph type="ftr" sz="quarter" idx="16"/>
          </p:nvPr>
        </p:nvSpPr>
        <p:spPr>
          <a:xfrm rot="16200000" flipH="1">
            <a:off x="-1131161" y="1592957"/>
            <a:ext cx="2973522" cy="365125"/>
          </a:xfrm>
        </p:spPr>
        <p:txBody>
          <a:bodyPr/>
          <a:lstStyle/>
          <a:p>
            <a:r>
              <a:rPr lang="en-US"/>
              <a:t>
              </a:t>
            </a:r>
          </a:p>
        </p:txBody>
      </p:sp>
      <p:sp>
        <p:nvSpPr>
          <p:cNvPr id="7" name="Slide Number Placeholder 5">
            <a:extLst>
              <a:ext uri="{FF2B5EF4-FFF2-40B4-BE49-F238E27FC236}">
                <a16:creationId xmlns:a16="http://schemas.microsoft.com/office/drawing/2014/main" id="{E3FE5686-63A9-B1A1-5734-F96A96514650}"/>
              </a:ext>
            </a:extLst>
          </p:cNvPr>
          <p:cNvSpPr>
            <a:spLocks noGrp="1"/>
          </p:cNvSpPr>
          <p:nvPr>
            <p:ph type="sldNum" sz="quarter" idx="17"/>
          </p:nvPr>
        </p:nvSpPr>
        <p:spPr>
          <a:xfrm>
            <a:off x="51117" y="6356350"/>
            <a:ext cx="574620" cy="365125"/>
          </a:xfrm>
        </p:spPr>
        <p:txBody>
          <a:bodyPr/>
          <a:lstStyle/>
          <a:p>
            <a:fld id="{2DE90F28-AFBB-4AB2-AA79-6D3F72ED131B}" type="slidenum">
              <a:rPr lang="en-US" dirty="0"/>
              <a:pPr/>
              <a:t>‹#›</a:t>
            </a:fld>
            <a:endParaRPr lang="en-US"/>
          </a:p>
        </p:txBody>
      </p:sp>
    </p:spTree>
    <p:extLst>
      <p:ext uri="{BB962C8B-B14F-4D97-AF65-F5344CB8AC3E}">
        <p14:creationId xmlns:p14="http://schemas.microsoft.com/office/powerpoint/2010/main" val="32401988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012268"/>
            <a:ext cx="3739896" cy="1390330"/>
          </a:xfrm>
        </p:spPr>
        <p:txBody>
          <a:bodyPr anchor="t">
            <a:norm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nchor="t"/>
          <a:lstStyle>
            <a:lvl1pPr>
              <a:defRPr>
                <a:solidFill>
                  <a:schemeClr val="tx1"/>
                </a:solidFill>
              </a:defRPr>
            </a:lvl1pPr>
          </a:lstStyle>
          <a:p>
            <a:endParaRPr/>
          </a:p>
        </p:txBody>
      </p:sp>
      <p:sp>
        <p:nvSpPr>
          <p:cNvPr id="4" name="Footer Placeholder 5">
            <a:extLst>
              <a:ext uri="{FF2B5EF4-FFF2-40B4-BE49-F238E27FC236}">
                <a16:creationId xmlns:a16="http://schemas.microsoft.com/office/drawing/2014/main" id="{485E715F-A05B-F2BC-ABF4-447E9B58E0C2}"/>
              </a:ext>
            </a:extLst>
          </p:cNvPr>
          <p:cNvSpPr>
            <a:spLocks noGrp="1"/>
          </p:cNvSpPr>
          <p:nvPr>
            <p:ph type="ftr" sz="quarter" idx="15"/>
          </p:nvPr>
        </p:nvSpPr>
        <p:spPr>
          <a:xfrm rot="16200000">
            <a:off x="-499001" y="5684309"/>
            <a:ext cx="1709209" cy="365125"/>
          </a:xfrm>
        </p:spPr>
        <p:txBody>
          <a:body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6320" y="5012267"/>
            <a:ext cx="6400800" cy="1390330"/>
          </a:xfrm>
        </p:spPr>
        <p:txBody>
          <a:bodyPr>
            <a:noAutofit/>
          </a:bodyPr>
          <a:lstStyle>
            <a:lvl1pPr marL="0" indent="0">
              <a:buFont typeface="Arial" panose="020B0604020202020204" pitchFamily="34" charset="0"/>
              <a:buNone/>
              <a:defRPr sz="1800">
                <a:solidFill>
                  <a:schemeClr val="tx1"/>
                </a:solidFill>
              </a:defRPr>
            </a:lvl1pPr>
            <a:lvl2pPr marL="228600" indent="0">
              <a:buFont typeface="Arial" panose="020B0604020202020204" pitchFamily="34" charset="0"/>
              <a:buNone/>
              <a:defRPr sz="1600">
                <a:solidFill>
                  <a:schemeClr val="tx1"/>
                </a:solidFill>
              </a:defRPr>
            </a:lvl2pPr>
            <a:lvl3pPr marL="457200" indent="0">
              <a:buFont typeface="Arial" panose="020B0604020202020204" pitchFamily="34" charset="0"/>
              <a:buNone/>
              <a:defRPr sz="1400">
                <a:solidFill>
                  <a:schemeClr val="tx1"/>
                </a:solidFill>
              </a:defRPr>
            </a:lvl3pPr>
            <a:lvl4pPr marL="685800" indent="0">
              <a:buFont typeface="Arial" panose="020B0604020202020204" pitchFamily="34" charset="0"/>
              <a:buNone/>
              <a:defRPr sz="1200">
                <a:solidFill>
                  <a:schemeClr val="tx1"/>
                </a:solidFill>
              </a:defRPr>
            </a:lvl4pPr>
            <a:lvl5pPr marL="914400" indent="0">
              <a:buFont typeface="Arial" panose="020B0604020202020204" pitchFamily="34" charset="0"/>
              <a:buNone/>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73959" y="5435073"/>
            <a:ext cx="1210734" cy="365125"/>
          </a:xfrm>
        </p:spPr>
        <p:txBody>
          <a:bodyPr/>
          <a:lstStyle>
            <a:lvl1pPr>
              <a:defRPr>
                <a:solidFill>
                  <a:schemeClr val="tx1"/>
                </a:solidFill>
              </a:defRPr>
            </a:lvl1pPr>
          </a:lstStyle>
          <a:p>
            <a:fld id="{ADC8C146-0A20-4029-98D5-9A42EEDF8B24}" type="datetimeFigureOut">
              <a:rPr lang="en-US" dirty="0"/>
              <a:pPr/>
              <a:t>8/9/2026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2A2B6090-1D21-5610-7943-4C4F96A6C767}"/>
              </a:ext>
              <a:ext uri="{C183D7F6-B498-43B3-948B-1728B52AA6E4}">
                <adec:decorative xmlns:adec="http://schemas.microsoft.com/office/drawing/2017/decorative" val="1"/>
              </a:ext>
            </a:extLst>
          </p:cNvPr>
          <p:cNvCxnSpPr>
            <a:cxnSpLocks/>
          </p:cNvCxnSpPr>
          <p:nvPr/>
        </p:nvCxnSpPr>
        <p:spPr>
          <a:xfrm flipH="1">
            <a:off x="0" y="463823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58315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4882896"/>
            <a:ext cx="3657603" cy="1453896"/>
          </a:xfrm>
        </p:spPr>
        <p:txBody>
          <a:bodyPr anchor="t">
            <a:normAutofit/>
          </a:bodyPr>
          <a:lstStyle>
            <a:lvl1pPr algn="ctr">
              <a:defRPr sz="320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16" name="Picture Placeholder 15">
            <a:extLst>
              <a:ext uri="{FF2B5EF4-FFF2-40B4-BE49-F238E27FC236}">
                <a16:creationId xmlns:a16="http://schemas.microsoft.com/office/drawing/2014/main" id="{838F5DE0-1AA8-5320-EBEC-7B2EEF399630}"/>
              </a:ext>
            </a:extLst>
          </p:cNvPr>
          <p:cNvSpPr>
            <a:spLocks noGrp="1" noChangeAspect="1"/>
          </p:cNvSpPr>
          <p:nvPr>
            <p:ph type="pic" sz="quarter" idx="13" hasCustomPrompt="1"/>
          </p:nvPr>
        </p:nvSpPr>
        <p:spPr>
          <a:xfrm>
            <a:off x="731520" y="548642"/>
            <a:ext cx="3490175" cy="4041647"/>
          </a:xfrm>
          <a:custGeom>
            <a:avLst/>
            <a:gdLst/>
            <a:ahLst/>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dpi="0" rotWithShape="1">
            <a:blip r:embed="rId2">
              <a:alphaModFix amt="8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chor="t">
            <a:noAutofit/>
          </a:bodyPr>
          <a:lstStyle>
            <a:lvl1pPr>
              <a:defRPr>
                <a:solidFill>
                  <a:schemeClr val="tx1"/>
                </a:solidFill>
              </a:defRPr>
            </a:lvl1pPr>
          </a:lstStyle>
          <a:p>
            <a:endParaRP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7760" y="549275"/>
            <a:ext cx="6561138" cy="57594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D73859A7-84EB-4384-87AF-59CC16704CF8}" type="datetimeFigureOut">
              <a:rPr lang="en-US" dirty="0"/>
              <a:pPr/>
              <a:t>8/9/2026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619C3A72-7CAE-129F-7490-B687280EF1C9}"/>
              </a:ext>
              <a:ext uri="{C183D7F6-B498-43B3-948B-1728B52AA6E4}">
                <adec:decorative xmlns:adec="http://schemas.microsoft.com/office/drawing/2017/decorative" val="1"/>
              </a:ext>
            </a:extLst>
          </p:cNvPr>
          <p:cNvCxnSpPr>
            <a:cxnSpLocks/>
          </p:cNvCxnSpPr>
          <p:nvPr/>
        </p:nvCxnSpPr>
        <p:spPr>
          <a:xfrm>
            <a:off x="46461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99604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755670" cy="932688"/>
          </a:xfrm>
        </p:spPr>
        <p:txBody>
          <a:bodyPr anchor="b"/>
          <a:lstStyle/>
          <a:p>
            <a:r>
              <a:rPr lang="en-US"/>
              <a:t>Click to edit Master title style</a:t>
            </a:r>
          </a:p>
        </p:txBody>
      </p:sp>
      <p:sp>
        <p:nvSpPr>
          <p:cNvPr id="9" name="Footer Placeholder 5">
            <a:extLst>
              <a:ext uri="{FF2B5EF4-FFF2-40B4-BE49-F238E27FC236}">
                <a16:creationId xmlns:a16="http://schemas.microsoft.com/office/drawing/2014/main" id="{3C89FBB9-2C05-A4C1-ECB4-D6A5C4219E42}"/>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r>
              <a:rPr lang="en-US"/>
              <a:t>
              </a:t>
            </a:r>
          </a:p>
        </p:txBody>
      </p:sp>
      <p:sp>
        <p:nvSpPr>
          <p:cNvPr id="3" name="Date Placeholder 4">
            <a:extLst>
              <a:ext uri="{FF2B5EF4-FFF2-40B4-BE49-F238E27FC236}">
                <a16:creationId xmlns:a16="http://schemas.microsoft.com/office/drawing/2014/main" id="{BBB07A11-50DE-6BC0-0514-6E2C14A47985}"/>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fld id="{7FA43F5B-065E-43CE-B3FD-98C48A6F94D7}" type="datetimeFigureOut">
              <a:rPr lang="en-US" dirty="0"/>
              <a:pPr/>
              <a:t>8/9/2026</a:t>
            </a:fld>
            <a:endParaRPr lang="en-US"/>
          </a:p>
        </p:txBody>
      </p:sp>
      <p:sp>
        <p:nvSpPr>
          <p:cNvPr id="6" name="Slide Number Placeholder 6">
            <a:extLst>
              <a:ext uri="{FF2B5EF4-FFF2-40B4-BE49-F238E27FC236}">
                <a16:creationId xmlns:a16="http://schemas.microsoft.com/office/drawing/2014/main" id="{03ED5F49-F9F7-05A9-62AC-C9C8DF2EADE8}"/>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fld id="{2DE90F28-AFBB-4AB2-AA79-6D3F72ED131B}" type="slidenum">
              <a:rPr lang="en-US" dirty="0"/>
              <a:pPr/>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1200" y="1713652"/>
            <a:ext cx="4387012" cy="46129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96F64025-FA05-CC42-8294-F944BC95DD00}"/>
              </a:ext>
            </a:extLst>
          </p:cNvPr>
          <p:cNvSpPr>
            <a:spLocks noGrp="1" noChangeAspect="1"/>
          </p:cNvSpPr>
          <p:nvPr>
            <p:ph type="pic" sz="quarter" idx="13" hasCustomPrompt="1"/>
          </p:nvPr>
        </p:nvSpPr>
        <p:spPr>
          <a:xfrm>
            <a:off x="5658927" y="1713653"/>
            <a:ext cx="6533071" cy="5144347"/>
          </a:xfrm>
          <a:custGeom>
            <a:avLst/>
            <a:gdLst/>
            <a:ahLst/>
            <a:cxnLst/>
            <a:rect l="l" t="t" r="r" b="b"/>
            <a:pathLst>
              <a:path w="6460672" h="5029200">
                <a:moveTo>
                  <a:pt x="0" y="0"/>
                </a:moveTo>
                <a:lnTo>
                  <a:pt x="6460672" y="0"/>
                </a:lnTo>
                <a:lnTo>
                  <a:pt x="6460672" y="5029200"/>
                </a:lnTo>
                <a:lnTo>
                  <a:pt x="0" y="50292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vert="horz" wrap="square" lIns="91440" tIns="45720" rIns="91440" bIns="45720" rtlCol="0" anchor="t">
            <a:noAutofit/>
          </a:bodyPr>
          <a:lstStyle>
            <a:lvl1pPr marL="0" indent="0">
              <a:buFont typeface="Arial" panose="020B0604020202020204" pitchFamily="34" charset="0"/>
              <a:buNone/>
              <a:defRPr lang="en-US" dirty="0"/>
            </a:lvl1pPr>
          </a:lstStyle>
          <a:p>
            <a:pPr marL="285750" lvl="0" indent="-285750"/>
            <a:endParaRPr/>
          </a:p>
        </p:txBody>
      </p:sp>
    </p:spTree>
    <p:extLst>
      <p:ext uri="{BB962C8B-B14F-4D97-AF65-F5344CB8AC3E}">
        <p14:creationId xmlns:p14="http://schemas.microsoft.com/office/powerpoint/2010/main" val="12046396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7BBF55A-D91F-143D-FBB6-73995F00EAC2}"/>
              </a:ext>
            </a:extLst>
          </p:cNvPr>
          <p:cNvSpPr>
            <a:spLocks noGrp="1"/>
          </p:cNvSpPr>
          <p:nvPr>
            <p:ph type="title"/>
          </p:nvPr>
        </p:nvSpPr>
        <p:spPr>
          <a:xfrm>
            <a:off x="2057400" y="4937761"/>
            <a:ext cx="6987537" cy="1353312"/>
          </a:xfrm>
        </p:spPr>
        <p:txBody>
          <a:bodyPr anchor="t">
            <a:normAutofit/>
          </a:bodyPr>
          <a:lstStyle>
            <a:lvl1pPr>
              <a:lnSpc>
                <a:spcPct val="110000"/>
              </a:lnSpc>
              <a:spcBef>
                <a:spcPts val="1000"/>
              </a:spcBef>
              <a:defRPr sz="2800" cap="none" baseline="0">
                <a:latin typeface="+mn-lt"/>
              </a:defRPr>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9" name="Content Placeholder 8">
            <a:extLst>
              <a:ext uri="{FF2B5EF4-FFF2-40B4-BE49-F238E27FC236}">
                <a16:creationId xmlns:a16="http://schemas.microsoft.com/office/drawing/2014/main" id="{072A4B4E-0B2F-F1BB-322A-713D1FB5F2FE}"/>
              </a:ext>
            </a:extLst>
          </p:cNvPr>
          <p:cNvSpPr>
            <a:spLocks noGrp="1"/>
          </p:cNvSpPr>
          <p:nvPr>
            <p:ph sz="quarter" idx="13" hasCustomPrompt="1"/>
          </p:nvPr>
        </p:nvSpPr>
        <p:spPr>
          <a:xfrm>
            <a:off x="2057400" y="549021"/>
            <a:ext cx="9455150" cy="4333875"/>
          </a:xfrm>
        </p:spPr>
        <p:txBody>
          <a:bodyPr anchor="b">
            <a:normAutofit/>
          </a:bodyPr>
          <a:lstStyle>
            <a:lvl1pPr>
              <a:defRPr sz="23200">
                <a:latin typeface="+mj-lt"/>
              </a:defRPr>
            </a:lvl1pPr>
          </a:lstStyle>
          <a:p>
            <a:pPr lvl="0"/>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5AD3D17-73C9-402C-91E7-BA73E6829C50}" type="datetimeFigureOut">
              <a:rPr lang="en-US" dirty="0"/>
              <a:pPr/>
              <a:t>8/9/2026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7" name="Straight Connector 6">
            <a:extLst>
              <a:ext uri="{FF2B5EF4-FFF2-40B4-BE49-F238E27FC236}">
                <a16:creationId xmlns:a16="http://schemas.microsoft.com/office/drawing/2014/main" id="{8546D47F-2AE5-2705-911C-52BBD6B7D8EA}"/>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974110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hasCustomPrompt="1"/>
          </p:nvPr>
        </p:nvSpPr>
        <p:spPr>
          <a:xfrm>
            <a:off x="612648" y="-1228126"/>
            <a:ext cx="10652760" cy="1133856"/>
          </a:xfrm>
        </p:spPr>
        <p:txBody>
          <a:bodyPr/>
          <a:lstStyle>
            <a:lvl1pPr>
              <a:defRPr cap="none"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7" name="Content Placeholder 6">
            <a:extLst>
              <a:ext uri="{FF2B5EF4-FFF2-40B4-BE49-F238E27FC236}">
                <a16:creationId xmlns:a16="http://schemas.microsoft.com/office/drawing/2014/main" id="{EAA4897F-B66E-DAD4-F56C-6152B417CC54}"/>
              </a:ext>
            </a:extLst>
          </p:cNvPr>
          <p:cNvSpPr>
            <a:spLocks noGrp="1"/>
          </p:cNvSpPr>
          <p:nvPr>
            <p:ph sz="quarter" idx="13" hasCustomPrompt="1"/>
          </p:nvPr>
        </p:nvSpPr>
        <p:spPr>
          <a:xfrm>
            <a:off x="2624138" y="2268748"/>
            <a:ext cx="6943724" cy="3954255"/>
          </a:xfrm>
        </p:spPr>
        <p:txBody>
          <a:bodyPr anchor="ctr" anchorCtr="0">
            <a:noAutofit/>
          </a:bodyPr>
          <a:lstStyle>
            <a:lvl1pPr marL="0" indent="0" algn="ctr">
              <a:lnSpc>
                <a:spcPct val="110000"/>
              </a:lnSpc>
              <a:buNone/>
              <a:defRPr sz="4400" b="0" cap="all" baseline="0">
                <a:solidFill>
                  <a:schemeClr val="tx1"/>
                </a:solidFill>
              </a:defRPr>
            </a:lvl1pPr>
            <a:lvl2pPr marL="228600" indent="0" algn="ctr">
              <a:lnSpc>
                <a:spcPct val="110000"/>
              </a:lnSpc>
              <a:buNone/>
              <a:defRPr sz="4400" b="0" cap="all" baseline="0">
                <a:solidFill>
                  <a:schemeClr val="tx1"/>
                </a:solidFill>
              </a:defRPr>
            </a:lvl2pPr>
            <a:lvl3pPr marL="457200" indent="0" algn="ctr">
              <a:lnSpc>
                <a:spcPct val="110000"/>
              </a:lnSpc>
              <a:buNone/>
              <a:defRPr sz="4400" b="0" cap="all" baseline="0">
                <a:solidFill>
                  <a:schemeClr val="tx1"/>
                </a:solidFill>
              </a:defRPr>
            </a:lvl3pPr>
            <a:lvl4pPr marL="685800" indent="0" algn="ctr">
              <a:lnSpc>
                <a:spcPct val="110000"/>
              </a:lnSpc>
              <a:buNone/>
              <a:defRPr sz="4400" b="0" cap="all" baseline="0">
                <a:solidFill>
                  <a:schemeClr val="tx1"/>
                </a:solidFill>
              </a:defRPr>
            </a:lvl4pPr>
            <a:lvl5pPr marL="914400" indent="0" algn="ctr">
              <a:lnSpc>
                <a:spcPct val="110000"/>
              </a:lnSpc>
              <a:buNone/>
              <a:defRPr sz="4400" b="0" cap="all"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F140A1F3-DA5D-4F2E-B759-748FF8D0ACA9}" type="datetimeFigureOut">
              <a:rPr lang="en-US" dirty="0"/>
              <a:pPr/>
              <a:t>8/9/2026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
        <p:nvSpPr>
          <p:cNvPr id="6" name="Freeform: Shape 15">
            <a:extLst>
              <a:ext uri="{FF2B5EF4-FFF2-40B4-BE49-F238E27FC236}">
                <a16:creationId xmlns:a16="http://schemas.microsoft.com/office/drawing/2014/main" id="{8EFA7EFC-C6F9-B1D5-025F-824C1CE9A204}"/>
              </a:ext>
              <a:ext uri="{C183D7F6-B498-43B3-948B-1728B52AA6E4}">
                <adec:decorative xmlns:adec="http://schemas.microsoft.com/office/drawing/2017/decorative" val="1"/>
              </a:ext>
            </a:extLst>
          </p:cNvPr>
          <p:cNvSpPr/>
          <p:nvPr/>
        </p:nvSpPr>
        <p:spPr>
          <a:xfrm rot="16200000">
            <a:off x="3057205" y="-1430380"/>
            <a:ext cx="6077590" cy="10510705"/>
          </a:xfrm>
          <a:custGeom>
            <a:avLst/>
            <a:gdLst/>
            <a:ahLst/>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207032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6D87B9B-22A3-322E-B7E8-223255AD0957}"/>
              </a:ext>
            </a:extLst>
          </p:cNvPr>
          <p:cNvSpPr>
            <a:spLocks noGrp="1"/>
          </p:cNvSpPr>
          <p:nvPr>
            <p:ph type="title" hasCustomPrompt="1"/>
          </p:nvPr>
        </p:nvSpPr>
        <p:spPr>
          <a:xfrm>
            <a:off x="2940168" y="5669280"/>
            <a:ext cx="6311664" cy="466344"/>
          </a:xfrm>
        </p:spPr>
        <p:txBody>
          <a:bodyPr anchor="ctr">
            <a:normAutofit/>
          </a:bodyPr>
          <a:lstStyle>
            <a:lvl1pPr algn="ctr">
              <a:lnSpc>
                <a:spcPct val="110000"/>
              </a:lnSpc>
              <a:spcBef>
                <a:spcPts val="1000"/>
              </a:spcBef>
              <a:defRPr sz="1800" cap="all" baseline="0">
                <a:latin typeface="+mn-lt"/>
              </a:defRPr>
            </a:lvl1pPr>
          </a:lstStyle>
          <a:p>
            <a:r>
              <a:rPr lang="en-US"/>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8" name="Content Placeholder 8">
            <a:extLst>
              <a:ext uri="{FF2B5EF4-FFF2-40B4-BE49-F238E27FC236}">
                <a16:creationId xmlns:a16="http://schemas.microsoft.com/office/drawing/2014/main" id="{6A9BC83F-8FE5-5223-2B3A-6E122D336309}"/>
              </a:ext>
            </a:extLst>
          </p:cNvPr>
          <p:cNvSpPr>
            <a:spLocks noGrp="1"/>
          </p:cNvSpPr>
          <p:nvPr>
            <p:ph sz="quarter" idx="13" hasCustomPrompt="1"/>
          </p:nvPr>
        </p:nvSpPr>
        <p:spPr>
          <a:xfrm>
            <a:off x="2597135" y="1744578"/>
            <a:ext cx="6997730" cy="3507906"/>
          </a:xfrm>
        </p:spPr>
        <p:txBody>
          <a:bodyPr anchor="b">
            <a:normAutofit/>
          </a:bodyPr>
          <a:lstStyle>
            <a:lvl1pPr algn="ctr">
              <a:lnSpc>
                <a:spcPct val="100000"/>
              </a:lnSpc>
              <a:spcBef>
                <a:spcPts val="0"/>
              </a:spcBef>
              <a:defRPr sz="6000" cap="all" baseline="0">
                <a:latin typeface="+mn-lt"/>
              </a:defRPr>
            </a:lvl1pPr>
          </a:lstStyle>
          <a:p>
            <a:pPr lvl="0"/>
            <a:r>
              <a:rPr lang="en-US"/>
              <a:t>Click to add Quote</a:t>
            </a:r>
          </a:p>
        </p:txBody>
      </p:sp>
      <p:sp>
        <p:nvSpPr>
          <p:cNvPr id="9" name="Freeform: Shape 15">
            <a:extLst>
              <a:ext uri="{FF2B5EF4-FFF2-40B4-BE49-F238E27FC236}">
                <a16:creationId xmlns:a16="http://schemas.microsoft.com/office/drawing/2014/main" id="{9F353A57-FA3C-A68C-4908-E774A52CB1B6}"/>
              </a:ext>
              <a:ext uri="{C183D7F6-B498-43B3-948B-1728B52AA6E4}">
                <adec:decorative xmlns:adec="http://schemas.microsoft.com/office/drawing/2017/decorative" val="1"/>
              </a:ext>
            </a:extLst>
          </p:cNvPr>
          <p:cNvSpPr/>
          <p:nvPr/>
        </p:nvSpPr>
        <p:spPr>
          <a:xfrm rot="16200000">
            <a:off x="2811380" y="-1681974"/>
            <a:ext cx="6569242" cy="10510705"/>
          </a:xfrm>
          <a:custGeom>
            <a:avLst/>
            <a:gdLst/>
            <a:ahLst/>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D63035D-22A0-4334-A9AE-2457016C8B47}" type="datetimeFigureOut">
              <a:rPr lang="en-US" dirty="0"/>
              <a:pPr/>
              <a:t>8/9/2026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215260405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731838" y="2103438"/>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6284947" y="2103121"/>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9E765B10-D26A-480A-9509-A9831C5E60D8}" type="datetimeFigureOut">
              <a:rPr lang="en-US" dirty="0"/>
              <a:pPr/>
              <a:t>8/9/2026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38786259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85A6F3D-6630-C2E0-DC0A-6D2C0AACFF58}"/>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520" y="2103120"/>
            <a:ext cx="5157787"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Content Placeholder 3">
            <a:extLst>
              <a:ext uri="{FF2B5EF4-FFF2-40B4-BE49-F238E27FC236}">
                <a16:creationId xmlns:a16="http://schemas.microsoft.com/office/drawing/2014/main" id="{9C38DBB1-A1FA-A460-88C8-B05F1570CA97}"/>
              </a:ext>
            </a:extLst>
          </p:cNvPr>
          <p:cNvSpPr>
            <a:spLocks noGrp="1"/>
          </p:cNvSpPr>
          <p:nvPr>
            <p:ph sz="quarter" idx="15"/>
          </p:nvPr>
        </p:nvSpPr>
        <p:spPr>
          <a:xfrm>
            <a:off x="731838" y="2743200"/>
            <a:ext cx="5157187"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09360" y="2103120"/>
            <a:ext cx="5183188"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3">
            <a:extLst>
              <a:ext uri="{FF2B5EF4-FFF2-40B4-BE49-F238E27FC236}">
                <a16:creationId xmlns:a16="http://schemas.microsoft.com/office/drawing/2014/main" id="{82D763CC-A010-6A2B-FEF3-388EAC8417D7}"/>
              </a:ext>
            </a:extLst>
          </p:cNvPr>
          <p:cNvSpPr>
            <a:spLocks noGrp="1"/>
          </p:cNvSpPr>
          <p:nvPr>
            <p:ph sz="quarter" idx="16"/>
          </p:nvPr>
        </p:nvSpPr>
        <p:spPr>
          <a:xfrm>
            <a:off x="6309361" y="2743200"/>
            <a:ext cx="5183188"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1"/>
                </a:solidFill>
              </a:defRPr>
            </a:lvl1pPr>
          </a:lstStyle>
          <a:p>
            <a:fld id="{5BCCB42A-67CE-499B-A4FA-7D4E4469B142}" type="datetimeFigureOut">
              <a:rPr lang="en-US" dirty="0"/>
              <a:pPr/>
              <a:t>8/9/2026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35208150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0796BC8-E1B7-E6D6-E86F-4A5CAECDFEFC}"/>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EF9E5040-F7E0-40EC-B8E9-CED28200FAA3}" type="datetimeFigureOut">
              <a:rPr lang="en-US" dirty="0"/>
              <a:pPr/>
              <a:t>8/9/2026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208035002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87CFF128-BAC7-4E0D-8F77-28A571D93B6F}" type="datetimeFigureOut">
              <a:rPr lang="en-US" dirty="0"/>
              <a:pPr/>
              <a:t>8/9/2026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417063958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457200"/>
            <a:ext cx="7342307" cy="1133856"/>
          </a:xfrm>
          <a:noFill/>
        </p:spPr>
        <p:txBody>
          <a:bodyPr anchor="b">
            <a:noAutofit/>
          </a:bodyPr>
          <a:lstStyle>
            <a:lvl1pPr>
              <a:defRPr sz="60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no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41248" y="2624328"/>
            <a:ext cx="10424160" cy="3200400"/>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noFill/>
        </p:spPr>
        <p:txBody>
          <a:bodyPr/>
          <a:lstStyle>
            <a:lvl1pPr>
              <a:defRPr>
                <a:solidFill>
                  <a:schemeClr val="tx1"/>
                </a:solidFill>
              </a:defRPr>
            </a:lvl1pPr>
          </a:lstStyle>
          <a:p>
            <a:fld id="{157987AA-E4E6-4FC1-BAD8-09A952212C58}" type="datetimeFigureOut">
              <a:rPr lang="en-US" dirty="0"/>
              <a:pPr/>
              <a:t>8/9/2026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noFill/>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39274774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CE8CC034-C652-239B-0064-9B0543AC25C5}"/>
              </a:ext>
            </a:extLst>
          </p:cNvPr>
          <p:cNvSpPr>
            <a:spLocks noGrp="1"/>
          </p:cNvSpPr>
          <p:nvPr>
            <p:ph type="title"/>
          </p:nvPr>
        </p:nvSpPr>
        <p:spPr>
          <a:xfrm>
            <a:off x="731520" y="365760"/>
            <a:ext cx="10741152" cy="1132258"/>
          </a:xfrm>
        </p:spPr>
        <p:txBody>
          <a:bodyPr/>
          <a:lstStyle>
            <a:lvl1pPr>
              <a:defRPr lang="en-US" dirty="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2" name="Content Placeholder 7">
            <a:extLst>
              <a:ext uri="{FF2B5EF4-FFF2-40B4-BE49-F238E27FC236}">
                <a16:creationId xmlns:a16="http://schemas.microsoft.com/office/drawing/2014/main" id="{D051F68D-E2E5-C625-0273-281CE6D4939F}"/>
              </a:ext>
            </a:extLst>
          </p:cNvPr>
          <p:cNvSpPr>
            <a:spLocks noGrp="1"/>
          </p:cNvSpPr>
          <p:nvPr>
            <p:ph sz="quarter" idx="13"/>
          </p:nvPr>
        </p:nvSpPr>
        <p:spPr>
          <a:xfrm>
            <a:off x="731520" y="2301836"/>
            <a:ext cx="10741150" cy="3921165"/>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EE2A7A0-B9EE-41A8-8016-28E5803F20B2}" type="datetimeFigureOut">
              <a:rPr lang="en-US" dirty="0"/>
              <a:pPr/>
              <a:t>8/9/2026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31870804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_Title">
    <p:spTree>
      <p:nvGrpSpPr>
        <p:cNvPr id="1" name=""/>
        <p:cNvGrpSpPr/>
        <p:nvPr/>
      </p:nvGrpSpPr>
      <p:grpSpPr>
        <a:xfrm>
          <a:off x="0" y="0"/>
          <a:ext cx="0" cy="0"/>
          <a:chOff x="0" y="0"/>
          <a:chExt cx="0" cy="0"/>
        </a:xfrm>
      </p:grpSpPr>
      <p:pic>
        <p:nvPicPr>
          <p:cNvPr id="10" name="Picture 9" descr="A black circle in a purple and orange color&#10;&#10;AI-generated content may be incorrect.">
            <a:extLst>
              <a:ext uri="{FF2B5EF4-FFF2-40B4-BE49-F238E27FC236}">
                <a16:creationId xmlns:a16="http://schemas.microsoft.com/office/drawing/2014/main" id="{C8E832A1-AE20-595C-6C6A-C6CAD6D72233}"/>
              </a:ext>
            </a:extLst>
          </p:cNvPr>
          <p:cNvPicPr>
            <a:picLocks noChangeAspect="1"/>
          </p:cNvPicPr>
          <p:nvPr/>
        </p:nvPicPr>
        <p:blipFill>
          <a:blip r:embed="rId2">
            <a:extLst>
              <a:ext uri="{28A0092B-C50C-407E-A947-70E740481C1C}">
                <a14:useLocalDpi xmlns:a14="http://schemas.microsoft.com/office/drawing/2010/main" val="0"/>
              </a:ext>
            </a:extLst>
          </a:blip>
          <a:srcRect l="14059" t="1529" r="16895" b="27442"/>
          <a:stretch>
            <a:fillRect/>
          </a:stretch>
        </p:blipFill>
        <p:spPr>
          <a:xfrm flipH="1">
            <a:off x="-27432" y="0"/>
            <a:ext cx="12219432" cy="686571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295259" y="1820486"/>
            <a:ext cx="4800600" cy="2762187"/>
          </a:xfrm>
        </p:spPr>
        <p:txBody>
          <a:bodyPr vert="horz" lIns="91440" tIns="45720" rIns="91440" bIns="45720" rtlCol="0" anchor="b">
            <a:normAutofit/>
          </a:bodyPr>
          <a:lstStyle>
            <a:lvl1pPr>
              <a:defRPr lang="en-US" sz="4800" dirty="0">
                <a:solidFill>
                  <a:schemeClr val="tx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295260" y="4714821"/>
            <a:ext cx="3830874" cy="1496616"/>
          </a:xfrm>
        </p:spPr>
        <p:txBody>
          <a:bodyPr vert="horz" lIns="91440" tIns="45720" rIns="91440" bIns="45720" rtlCol="0" anchor="t">
            <a:normAutofit/>
          </a:bodyPr>
          <a:lstStyle>
            <a:lvl1pPr marL="0" indent="0">
              <a:buNone/>
              <a:defRPr lang="en-US" sz="1400" dirty="0">
                <a:solidFill>
                  <a:schemeClr val="tx1"/>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295259" y="219456"/>
            <a:ext cx="2703777" cy="338328"/>
          </a:xfrm>
        </p:spPr>
        <p:txBody>
          <a:bodyPr/>
          <a:lstStyle>
            <a:lvl1pPr>
              <a:defRPr>
                <a:solidFill>
                  <a:schemeClr val="tx1"/>
                </a:solidFill>
              </a:defRPr>
            </a:lvl1pPr>
          </a:lstStyle>
          <a:p>
            <a:r>
              <a:rPr lang="en-US"/>
              <a:t>
              </a:t>
            </a:r>
            <a:endParaRPr lang="en-US">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235440" y="219456"/>
            <a:ext cx="1495365" cy="338328"/>
          </a:xfrm>
        </p:spPr>
        <p:txBody>
          <a:bodyPr/>
          <a:lstStyle>
            <a:lvl1pPr>
              <a:defRPr>
                <a:solidFill>
                  <a:schemeClr val="tx1"/>
                </a:solidFill>
              </a:defRPr>
            </a:lvl1pPr>
          </a:lstStyle>
          <a:p>
            <a:fld id="{21359139-99F8-4B6E-8834-95F2B9D91EE4}" type="datetimeFigureOut">
              <a:rPr lang="en-US" dirty="0"/>
              <a:pPr/>
              <a:t>8/9/2026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dirty="0"/>
              <a:pPr/>
              <a:t>‹#›</a:t>
            </a:fld>
            <a:endParaRPr lang="en-US"/>
          </a:p>
        </p:txBody>
      </p:sp>
    </p:spTree>
    <p:extLst>
      <p:ext uri="{BB962C8B-B14F-4D97-AF65-F5344CB8AC3E}">
        <p14:creationId xmlns:p14="http://schemas.microsoft.com/office/powerpoint/2010/main" val="164277955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p:cSld name="1_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722282"/>
            <a:ext cx="9830017" cy="731520"/>
          </a:xfrm>
        </p:spPr>
        <p:txBody>
          <a:bodyPr anchor="b">
            <a:normAutofit/>
          </a:bodyPr>
          <a:lstStyle>
            <a:lvl1pPr>
              <a:defRPr sz="28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80EE6BAA-0080-49BB-A5F6-D96B22DFE410}" type="datetimeFigureOut">
              <a:rPr lang="en-US" dirty="0"/>
              <a:t>8/9/2026</a:t>
            </a:fld>
            <a:endParaRPr lang="en-US"/>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r>
              <a:rPr lang="en-US"/>
              <a:t>
              </a:t>
            </a:r>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E0677F5-4A8A-4BF1-96BE-3BAE8FBAFE2E}" type="slidenum">
              <a:rPr lang="en-US" dirty="0"/>
              <a:t>‹#›</a:t>
            </a:fld>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01752" y="2011680"/>
            <a:ext cx="11402568" cy="438912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F14132CA-3777-075A-ECC4-B9DEFA9B3CEB}"/>
              </a:ext>
            </a:extLst>
          </p:cNvPr>
          <p:cNvCxnSpPr>
            <a:cxnSpLocks/>
          </p:cNvCxnSpPr>
          <p:nvPr/>
        </p:nvCxnSpPr>
        <p:spPr>
          <a:xfrm flipH="1">
            <a:off x="394716" y="1704836"/>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5653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US"/>
              <a:t>Click to edit Master title style</a:t>
            </a:r>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16200000" flipH="1">
            <a:off x="-1131161" y="1592957"/>
            <a:ext cx="2973522" cy="365125"/>
          </a:xfrm>
          <a:prstGeom prst="rect">
            <a:avLst/>
          </a:prstGeom>
        </p:spPr>
        <p:txBody>
          <a:bodyPr vert="horz" lIns="91440" tIns="45720" rIns="91440" bIns="45720" rtlCol="0" anchor="ctr"/>
          <a:lstStyle>
            <a:lvl1pPr algn="r" rtl="0">
              <a:defRPr sz="1000">
                <a:solidFill>
                  <a:schemeClr val="tx1"/>
                </a:solidFill>
              </a:defRPr>
            </a:lvl1pPr>
          </a:lstStyle>
          <a:p>
            <a:r>
              <a:rPr lang="en-US"/>
              <a:t>
              </a:t>
            </a:r>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rtl="0">
              <a:defRPr sz="1000">
                <a:solidFill>
                  <a:schemeClr val="tx1"/>
                </a:solidFill>
              </a:defRPr>
            </a:lvl1pPr>
          </a:lstStyle>
          <a:p>
            <a:fld id="{7FA43F5B-065E-43CE-B3FD-98C48A6F94D7}" type="datetimeFigureOut">
              <a:rPr lang="en-US" dirty="0"/>
              <a:pPr/>
              <a:t>8/9/2026</a:t>
            </a:fld>
            <a:endParaRPr lang="en-US"/>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rtl="0">
              <a:defRPr sz="1000">
                <a:solidFill>
                  <a:schemeClr val="tx1"/>
                </a:solidFill>
              </a:defRPr>
            </a:lvl1pPr>
          </a:lstStyle>
          <a:p>
            <a:fld id="{2DE90F28-AFBB-4AB2-AA79-6D3F72ED131B}" type="slidenum">
              <a:rPr lang="en-US" dirty="0"/>
              <a:pPr/>
              <a:t>‹#›</a:t>
            </a:fld>
            <a:endParaRPr lang="en-US"/>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5352087"/>
      </p:ext>
    </p:extLst>
  </p:cSld>
  <p:clrMap bg1="lt1" tx1="dk1" bg2="lt2" tx2="dk2" accent1="accent1" accent2="accent2" accent3="accent3" accent4="accent4" accent5="accent5" accent6="accent6" hlink="hlink" folHlink="folHlink"/>
  <p:sldLayoutIdLst>
    <p:sldLayoutId id="2147484121" r:id="rId1"/>
    <p:sldLayoutId id="2147484122" r:id="rId2"/>
    <p:sldLayoutId id="2147484123" r:id="rId3"/>
    <p:sldLayoutId id="2147484124" r:id="rId4"/>
    <p:sldLayoutId id="2147484125" r:id="rId5"/>
    <p:sldLayoutId id="2147484126" r:id="rId6"/>
    <p:sldLayoutId id="2147484127" r:id="rId7"/>
    <p:sldLayoutId id="2147484128" r:id="rId8"/>
    <p:sldLayoutId id="2147484129" r:id="rId9"/>
    <p:sldLayoutId id="2147484130" r:id="rId10"/>
    <p:sldLayoutId id="2147484131" r:id="rId11"/>
    <p:sldLayoutId id="2147484132" r:id="rId12"/>
    <p:sldLayoutId id="2147484133" r:id="rId13"/>
    <p:sldLayoutId id="2147484134" r:id="rId14"/>
    <p:sldLayoutId id="2147484135" r:id="rId15"/>
    <p:sldLayoutId id="2147484136" r:id="rId16"/>
    <p:sldLayoutId id="2147484137" r:id="rId17"/>
    <p:sldLayoutId id="2147484138" r:id="rId18"/>
    <p:sldLayoutId id="2147484139" r:id="rId19"/>
    <p:sldLayoutId id="2147484140" r:id="rId20"/>
    <p:sldLayoutId id="2147484141" r:id="rId21"/>
    <p:sldLayoutId id="2147484142" r:id="rId22"/>
    <p:sldLayoutId id="2147484143" r:id="rId23"/>
    <p:sldLayoutId id="2147484144" r:id="rId24"/>
    <p:sldLayoutId id="2147484145" r:id="rId25"/>
    <p:sldLayoutId id="2147484146" r:id="rId26"/>
    <p:sldLayoutId id="2147484147" r:id="rId27"/>
    <p:sldLayoutId id="2147484148" r:id="rId28"/>
    <p:sldLayoutId id="2147484149" r:id="rId29"/>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SzPct val="80000"/>
        <a:buFont typeface="Arial" panose="020B0604020202020204" pitchFamily="34" charset="0"/>
        <a:buNone/>
        <a:defRPr sz="18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6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8">
          <p15:clr>
            <a:srgbClr val="F26B43"/>
          </p15:clr>
        </p15:guide>
        <p15:guide id="2" pos="528">
          <p15:clr>
            <a:srgbClr val="F26B43"/>
          </p15:clr>
        </p15:guide>
        <p15:guide id="3" orient="horz" pos="3792">
          <p15:clr>
            <a:srgbClr val="F26B43"/>
          </p15:clr>
        </p15:guide>
        <p15:guide id="4" pos="7152">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2.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49DA8-C3D7-6640-08B2-91FC58C585FB}"/>
              </a:ext>
            </a:extLst>
          </p:cNvPr>
          <p:cNvSpPr>
            <a:spLocks noGrp="1"/>
          </p:cNvSpPr>
          <p:nvPr>
            <p:ph type="title"/>
          </p:nvPr>
        </p:nvSpPr>
        <p:spPr>
          <a:xfrm>
            <a:off x="731520" y="583413"/>
            <a:ext cx="4361688" cy="1262639"/>
          </a:xfrm>
        </p:spPr>
        <p:txBody>
          <a:bodyPr anchor="b">
            <a:normAutofit/>
          </a:bodyPr>
          <a:lstStyle/>
          <a:p>
            <a:r>
              <a:rPr lang="en-US" sz="2700"/>
              <a:t>MODULE: EFFECTIVE TEAMWORK AND COMMUNICATION</a:t>
            </a:r>
            <a:endParaRPr lang="en-GB" sz="2700"/>
          </a:p>
          <a:p>
            <a:endParaRPr lang="en-GB" sz="2700"/>
          </a:p>
        </p:txBody>
      </p:sp>
      <p:sp>
        <p:nvSpPr>
          <p:cNvPr id="5" name="Content Placeholder 4">
            <a:extLst>
              <a:ext uri="{FF2B5EF4-FFF2-40B4-BE49-F238E27FC236}">
                <a16:creationId xmlns:a16="http://schemas.microsoft.com/office/drawing/2014/main" id="{72D3E7FE-9FEA-C35B-8DAA-B988C1DD5A63}"/>
              </a:ext>
            </a:extLst>
          </p:cNvPr>
          <p:cNvSpPr>
            <a:spLocks noGrp="1"/>
          </p:cNvSpPr>
          <p:nvPr>
            <p:ph sz="quarter" idx="14"/>
          </p:nvPr>
        </p:nvSpPr>
        <p:spPr>
          <a:xfrm>
            <a:off x="731520" y="1979461"/>
            <a:ext cx="4360863" cy="4329264"/>
          </a:xfrm>
        </p:spPr>
        <p:txBody>
          <a:bodyPr vert="horz" lIns="91440" tIns="45720" rIns="91440" bIns="45720" rtlCol="0" anchor="t">
            <a:normAutofit/>
          </a:bodyPr>
          <a:lstStyle/>
          <a:p>
            <a:r>
              <a:rPr lang="en-GB" sz="2800"/>
              <a:t>Student Name - Randy Lara </a:t>
            </a:r>
            <a:endParaRPr lang="en-US" sz="2800"/>
          </a:p>
          <a:p>
            <a:r>
              <a:rPr lang="en-GB" sz="2800"/>
              <a:t>Student ID - 25190261</a:t>
            </a:r>
          </a:p>
        </p:txBody>
      </p:sp>
      <p:pic>
        <p:nvPicPr>
          <p:cNvPr id="8" name="Picture 7" descr="Assorted vegetables and fruits">
            <a:extLst>
              <a:ext uri="{FF2B5EF4-FFF2-40B4-BE49-F238E27FC236}">
                <a16:creationId xmlns:a16="http://schemas.microsoft.com/office/drawing/2014/main" id="{AF1265E5-908B-BC32-2791-C0ACDC8AA2FC}"/>
              </a:ext>
            </a:extLst>
          </p:cNvPr>
          <p:cNvPicPr>
            <a:picLocks noChangeAspect="1"/>
          </p:cNvPicPr>
          <p:nvPr/>
        </p:nvPicPr>
        <p:blipFill>
          <a:blip r:embed="rId2"/>
          <a:srcRect l="23681" r="13573" b="-1"/>
          <a:stretch>
            <a:fillRect/>
          </a:stretch>
        </p:blipFill>
        <p:spPr>
          <a:xfrm>
            <a:off x="5745480" y="10"/>
            <a:ext cx="6446520" cy="6857990"/>
          </a:xfrm>
          <a:prstGeom prst="rect">
            <a:avLst/>
          </a:prstGeom>
          <a:noFill/>
        </p:spPr>
      </p:pic>
      <p:sp>
        <p:nvSpPr>
          <p:cNvPr id="6" name="Date Placeholder 5">
            <a:extLst>
              <a:ext uri="{FF2B5EF4-FFF2-40B4-BE49-F238E27FC236}">
                <a16:creationId xmlns:a16="http://schemas.microsoft.com/office/drawing/2014/main" id="{EE3C3AAD-5291-D2D0-FC4D-2A7557162C79}"/>
              </a:ext>
            </a:extLst>
          </p:cNvPr>
          <p:cNvSpPr>
            <a:spLocks noGrp="1"/>
          </p:cNvSpPr>
          <p:nvPr>
            <p:ph type="dt" sz="half" idx="15"/>
          </p:nvPr>
        </p:nvSpPr>
        <p:spPr>
          <a:xfrm rot="5400000">
            <a:off x="-997745" y="4687095"/>
            <a:ext cx="2706690" cy="365125"/>
          </a:xfrm>
        </p:spPr>
        <p:txBody>
          <a:bodyPr anchor="ctr">
            <a:normAutofit/>
          </a:bodyPr>
          <a:lstStyle/>
          <a:p>
            <a:pPr>
              <a:spcAft>
                <a:spcPts val="600"/>
              </a:spcAft>
            </a:pPr>
            <a:fld id="{8B2E2BE2-B2C9-4349-AA0E-08958C2979F8}" type="datetime1">
              <a:rPr lang="en-US"/>
              <a:pPr>
                <a:spcAft>
                  <a:spcPts val="600"/>
                </a:spcAft>
              </a:pPr>
              <a:t>8/9/2026</a:t>
            </a:fld>
            <a:endParaRPr lang="en-US"/>
          </a:p>
        </p:txBody>
      </p:sp>
      <p:sp>
        <p:nvSpPr>
          <p:cNvPr id="3" name="Footer Placeholder 2">
            <a:extLst>
              <a:ext uri="{FF2B5EF4-FFF2-40B4-BE49-F238E27FC236}">
                <a16:creationId xmlns:a16="http://schemas.microsoft.com/office/drawing/2014/main" id="{7B72EB8C-BD06-B360-B8F1-C54E9F3B27E3}"/>
              </a:ext>
            </a:extLst>
          </p:cNvPr>
          <p:cNvSpPr>
            <a:spLocks noGrp="1"/>
          </p:cNvSpPr>
          <p:nvPr>
            <p:ph type="ftr" sz="quarter" idx="16"/>
          </p:nvPr>
        </p:nvSpPr>
        <p:spPr>
          <a:xfrm rot="16200000">
            <a:off x="-1131161" y="1592957"/>
            <a:ext cx="2973522" cy="365125"/>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38B6AF25-CFCA-FC1E-99E7-153AA54CE6C3}"/>
              </a:ext>
            </a:extLst>
          </p:cNvPr>
          <p:cNvSpPr>
            <a:spLocks noGrp="1"/>
          </p:cNvSpPr>
          <p:nvPr>
            <p:ph type="sldNum" sz="quarter" idx="17"/>
          </p:nvPr>
        </p:nvSpPr>
        <p:spPr>
          <a:xfrm>
            <a:off x="51117" y="6356350"/>
            <a:ext cx="574620" cy="365125"/>
          </a:xfrm>
        </p:spPr>
        <p:txBody>
          <a:bodyPr anchor="ctr">
            <a:normAutofit/>
          </a:bodyPr>
          <a:lstStyle/>
          <a:p>
            <a:pPr>
              <a:spcAft>
                <a:spcPts val="600"/>
              </a:spcAft>
            </a:pPr>
            <a:fld id="{CC057153-B650-4DEB-B370-79DDCFDCE934}" type="slidenum">
              <a:rPr lang="en-US" dirty="0"/>
              <a:pPr>
                <a:spcAft>
                  <a:spcPts val="600"/>
                </a:spcAft>
              </a:pPr>
              <a:t>1</a:t>
            </a:fld>
            <a:endParaRPr lang="en-US"/>
          </a:p>
        </p:txBody>
      </p:sp>
      <p:sp>
        <p:nvSpPr>
          <p:cNvPr id="10" name="TextBox 9">
            <a:extLst>
              <a:ext uri="{FF2B5EF4-FFF2-40B4-BE49-F238E27FC236}">
                <a16:creationId xmlns:a16="http://schemas.microsoft.com/office/drawing/2014/main" id="{1CE5CF6A-FF49-648E-55C6-43387D0783D9}"/>
              </a:ext>
            </a:extLst>
          </p:cNvPr>
          <p:cNvSpPr txBox="1"/>
          <p:nvPr/>
        </p:nvSpPr>
        <p:spPr>
          <a:xfrm>
            <a:off x="627132" y="6170177"/>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Presented by Randy Lara </a:t>
            </a:r>
            <a:endParaRPr lang="en-GB" dirty="0"/>
          </a:p>
        </p:txBody>
      </p:sp>
    </p:spTree>
    <p:extLst>
      <p:ext uri="{BB962C8B-B14F-4D97-AF65-F5344CB8AC3E}">
        <p14:creationId xmlns:p14="http://schemas.microsoft.com/office/powerpoint/2010/main" val="16983505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A69DD-4AFA-B07C-DDA8-5315BC2052AA}"/>
              </a:ext>
            </a:extLst>
          </p:cNvPr>
          <p:cNvSpPr>
            <a:spLocks noGrp="1"/>
          </p:cNvSpPr>
          <p:nvPr>
            <p:ph type="title"/>
          </p:nvPr>
        </p:nvSpPr>
        <p:spPr>
          <a:xfrm>
            <a:off x="539709" y="288680"/>
            <a:ext cx="5039021" cy="1231852"/>
          </a:xfrm>
        </p:spPr>
        <p:txBody>
          <a:bodyPr/>
          <a:lstStyle/>
          <a:p>
            <a:r>
              <a:rPr lang="en-GB" dirty="0"/>
              <a:t>This presentation </a:t>
            </a:r>
            <a:r>
              <a:rPr lang="en-GB"/>
              <a:t>is presented by</a:t>
            </a:r>
          </a:p>
        </p:txBody>
      </p:sp>
      <p:sp>
        <p:nvSpPr>
          <p:cNvPr id="3" name="Content Placeholder 2">
            <a:extLst>
              <a:ext uri="{FF2B5EF4-FFF2-40B4-BE49-F238E27FC236}">
                <a16:creationId xmlns:a16="http://schemas.microsoft.com/office/drawing/2014/main" id="{C7469210-50EC-0F2F-5E40-BAD970F3286D}"/>
              </a:ext>
            </a:extLst>
          </p:cNvPr>
          <p:cNvSpPr>
            <a:spLocks noGrp="1"/>
          </p:cNvSpPr>
          <p:nvPr>
            <p:ph sz="quarter" idx="14"/>
          </p:nvPr>
        </p:nvSpPr>
        <p:spPr>
          <a:xfrm>
            <a:off x="623626" y="1716470"/>
            <a:ext cx="4360863" cy="4329264"/>
          </a:xfrm>
        </p:spPr>
        <p:txBody>
          <a:bodyPr vert="horz" lIns="91440" tIns="45720" rIns="91440" bIns="45720" rtlCol="0" anchor="t">
            <a:normAutofit/>
          </a:bodyPr>
          <a:lstStyle/>
          <a:p>
            <a:r>
              <a:rPr lang="en-GB" sz="2400">
                <a:latin typeface="Trade Gothic Next Light"/>
              </a:rPr>
              <a:t>Randy Lara</a:t>
            </a:r>
          </a:p>
          <a:p>
            <a:r>
              <a:rPr lang="en-GB" sz="2400">
                <a:latin typeface="Trade Gothic Next Light"/>
              </a:rPr>
              <a:t>Cristina Inna</a:t>
            </a:r>
          </a:p>
          <a:p>
            <a:r>
              <a:rPr lang="en-GB" sz="2400" dirty="0">
                <a:latin typeface="Trade Gothic Next Light"/>
              </a:rPr>
              <a:t>Syrym </a:t>
            </a:r>
            <a:r>
              <a:rPr lang="en-GB" sz="2400" dirty="0" err="1">
                <a:latin typeface="Trade Gothic Next Light"/>
              </a:rPr>
              <a:t>Abenov</a:t>
            </a:r>
            <a:endParaRPr lang="en-GB" sz="2400">
              <a:latin typeface="Trade Gothic Next Light"/>
            </a:endParaRPr>
          </a:p>
          <a:p>
            <a:r>
              <a:rPr lang="en-GB" sz="2400">
                <a:latin typeface="Trade Gothic Next Light"/>
              </a:rPr>
              <a:t>Adrii Rud</a:t>
            </a:r>
          </a:p>
          <a:p>
            <a:endParaRPr lang="en-GB" dirty="0"/>
          </a:p>
        </p:txBody>
      </p:sp>
      <p:sp>
        <p:nvSpPr>
          <p:cNvPr id="5" name="Date Placeholder 4">
            <a:extLst>
              <a:ext uri="{FF2B5EF4-FFF2-40B4-BE49-F238E27FC236}">
                <a16:creationId xmlns:a16="http://schemas.microsoft.com/office/drawing/2014/main" id="{FE5F31D6-7A53-9528-A715-B045FFCD437A}"/>
              </a:ext>
            </a:extLst>
          </p:cNvPr>
          <p:cNvSpPr>
            <a:spLocks noGrp="1"/>
          </p:cNvSpPr>
          <p:nvPr>
            <p:ph type="dt" sz="half" idx="15"/>
          </p:nvPr>
        </p:nvSpPr>
        <p:spPr/>
        <p:txBody>
          <a:bodyPr/>
          <a:lstStyle/>
          <a:p>
            <a:fld id="{9E34E7A9-F3B2-47DC-9770-D3910BE60783}" type="datetime1">
              <a:t>8/9/2026</a:t>
            </a:fld>
            <a:endParaRPr lang="en-US"/>
          </a:p>
        </p:txBody>
      </p:sp>
      <p:sp>
        <p:nvSpPr>
          <p:cNvPr id="6" name="Footer Placeholder 5">
            <a:extLst>
              <a:ext uri="{FF2B5EF4-FFF2-40B4-BE49-F238E27FC236}">
                <a16:creationId xmlns:a16="http://schemas.microsoft.com/office/drawing/2014/main" id="{8A9ACC25-E6BB-54BF-1379-3E994B69EACA}"/>
              </a:ext>
            </a:extLst>
          </p:cNvPr>
          <p:cNvSpPr>
            <a:spLocks noGrp="1"/>
          </p:cNvSpPr>
          <p:nvPr>
            <p:ph type="ftr" sz="quarter" idx="16"/>
          </p:nvPr>
        </p:nvSpPr>
        <p:spPr/>
        <p:txBody>
          <a:bodyPr/>
          <a:lstStyle/>
          <a:p>
            <a:r>
              <a:rPr lang="en-US"/>
              <a:t>
              </a:t>
            </a:r>
          </a:p>
        </p:txBody>
      </p:sp>
      <p:sp>
        <p:nvSpPr>
          <p:cNvPr id="7" name="Slide Number Placeholder 6">
            <a:extLst>
              <a:ext uri="{FF2B5EF4-FFF2-40B4-BE49-F238E27FC236}">
                <a16:creationId xmlns:a16="http://schemas.microsoft.com/office/drawing/2014/main" id="{9BEE0ECA-48C2-0108-6F7C-1D9146153B72}"/>
              </a:ext>
            </a:extLst>
          </p:cNvPr>
          <p:cNvSpPr>
            <a:spLocks noGrp="1"/>
          </p:cNvSpPr>
          <p:nvPr>
            <p:ph type="sldNum" sz="quarter" idx="17"/>
          </p:nvPr>
        </p:nvSpPr>
        <p:spPr/>
        <p:txBody>
          <a:bodyPr/>
          <a:lstStyle/>
          <a:p>
            <a:fld id="{2DE90F28-AFBB-4AB2-AA79-6D3F72ED131B}" type="slidenum">
              <a:rPr lang="en-US" dirty="0"/>
              <a:pPr/>
              <a:t>2</a:t>
            </a:fld>
            <a:endParaRPr lang="en-US"/>
          </a:p>
        </p:txBody>
      </p:sp>
      <p:pic>
        <p:nvPicPr>
          <p:cNvPr id="9" name="Picture 8" descr="Assorted vegetables and fruits">
            <a:extLst>
              <a:ext uri="{FF2B5EF4-FFF2-40B4-BE49-F238E27FC236}">
                <a16:creationId xmlns:a16="http://schemas.microsoft.com/office/drawing/2014/main" id="{D61F9311-2AA3-341B-640A-2877733ECA4A}"/>
              </a:ext>
            </a:extLst>
          </p:cNvPr>
          <p:cNvPicPr>
            <a:picLocks noChangeAspect="1"/>
          </p:cNvPicPr>
          <p:nvPr/>
        </p:nvPicPr>
        <p:blipFill>
          <a:blip r:embed="rId2"/>
          <a:srcRect l="23681" r="13573" b="-1"/>
          <a:stretch>
            <a:fillRect/>
          </a:stretch>
        </p:blipFill>
        <p:spPr>
          <a:xfrm>
            <a:off x="5745480" y="10"/>
            <a:ext cx="6446520" cy="6857990"/>
          </a:xfrm>
          <a:prstGeom prst="rect">
            <a:avLst/>
          </a:prstGeom>
          <a:noFill/>
        </p:spPr>
      </p:pic>
    </p:spTree>
    <p:extLst>
      <p:ext uri="{BB962C8B-B14F-4D97-AF65-F5344CB8AC3E}">
        <p14:creationId xmlns:p14="http://schemas.microsoft.com/office/powerpoint/2010/main" val="36055229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FC534-D45B-C515-59E3-4C260019E016}"/>
              </a:ext>
            </a:extLst>
          </p:cNvPr>
          <p:cNvSpPr>
            <a:spLocks noGrp="1"/>
          </p:cNvSpPr>
          <p:nvPr>
            <p:ph type="title"/>
          </p:nvPr>
        </p:nvSpPr>
        <p:spPr>
          <a:xfrm>
            <a:off x="8831152" y="990511"/>
            <a:ext cx="2565593" cy="1858941"/>
          </a:xfrm>
        </p:spPr>
        <p:txBody>
          <a:bodyPr anchor="b">
            <a:normAutofit/>
          </a:bodyPr>
          <a:lstStyle/>
          <a:p>
            <a:r>
              <a:rPr lang="en-US"/>
              <a:t>Flight foods ltd</a:t>
            </a:r>
          </a:p>
        </p:txBody>
      </p:sp>
      <p:pic>
        <p:nvPicPr>
          <p:cNvPr id="5" name="Picture 4" descr="Food on a table">
            <a:extLst>
              <a:ext uri="{FF2B5EF4-FFF2-40B4-BE49-F238E27FC236}">
                <a16:creationId xmlns:a16="http://schemas.microsoft.com/office/drawing/2014/main" id="{261BC1E3-385E-5E34-428E-7E43A5233444}"/>
              </a:ext>
            </a:extLst>
          </p:cNvPr>
          <p:cNvPicPr>
            <a:picLocks noChangeAspect="1"/>
          </p:cNvPicPr>
          <p:nvPr/>
        </p:nvPicPr>
        <p:blipFill>
          <a:blip r:embed="rId2"/>
          <a:srcRect l="5522" r="13555" b="-3"/>
          <a:stretch>
            <a:fillRect/>
          </a:stretch>
        </p:blipFill>
        <p:spPr>
          <a:xfrm>
            <a:off x="20" y="10"/>
            <a:ext cx="8326303" cy="6857990"/>
          </a:xfrm>
          <a:custGeom>
            <a:avLst/>
            <a:gdLst/>
            <a:ahLst/>
            <a:cxnLst/>
            <a:rect l="l" t="t" r="r" b="b"/>
            <a:pathLst>
              <a:path w="8326323" h="6858000">
                <a:moveTo>
                  <a:pt x="0" y="0"/>
                </a:moveTo>
                <a:lnTo>
                  <a:pt x="8326323" y="0"/>
                </a:lnTo>
                <a:lnTo>
                  <a:pt x="8326323" y="6858000"/>
                </a:lnTo>
                <a:lnTo>
                  <a:pt x="0" y="6858000"/>
                </a:lnTo>
                <a:close/>
              </a:path>
            </a:pathLst>
          </a:custGeom>
          <a:noFill/>
        </p:spPr>
      </p:pic>
      <p:sp>
        <p:nvSpPr>
          <p:cNvPr id="3" name="Subtitle 2">
            <a:extLst>
              <a:ext uri="{FF2B5EF4-FFF2-40B4-BE49-F238E27FC236}">
                <a16:creationId xmlns:a16="http://schemas.microsoft.com/office/drawing/2014/main" id="{22950508-6902-F575-FCC4-234E6821BF41}"/>
              </a:ext>
            </a:extLst>
          </p:cNvPr>
          <p:cNvSpPr>
            <a:spLocks noGrp="1"/>
          </p:cNvSpPr>
          <p:nvPr>
            <p:ph sz="quarter" idx="14"/>
          </p:nvPr>
        </p:nvSpPr>
        <p:spPr>
          <a:xfrm>
            <a:off x="8832271" y="3011335"/>
            <a:ext cx="2559977" cy="2656250"/>
          </a:xfrm>
        </p:spPr>
        <p:txBody>
          <a:bodyPr>
            <a:normAutofit/>
          </a:bodyPr>
          <a:lstStyle/>
          <a:p>
            <a:r>
              <a:rPr lang="en-GB"/>
              <a:t>The manufacture and sale of ready meals to Airlines. </a:t>
            </a:r>
            <a:endParaRPr lang="en-US"/>
          </a:p>
        </p:txBody>
      </p:sp>
      <p:sp>
        <p:nvSpPr>
          <p:cNvPr id="9" name="Footer Placeholder 4">
            <a:extLst>
              <a:ext uri="{FF2B5EF4-FFF2-40B4-BE49-F238E27FC236}">
                <a16:creationId xmlns:a16="http://schemas.microsoft.com/office/drawing/2014/main" id="{12430E22-62D8-1349-9AAE-A3A9D8327D8A}"/>
              </a:ext>
            </a:extLst>
          </p:cNvPr>
          <p:cNvSpPr>
            <a:spLocks noGrp="1"/>
          </p:cNvSpPr>
          <p:nvPr>
            <p:ph type="ftr" sz="quarter" idx="16"/>
          </p:nvPr>
        </p:nvSpPr>
        <p:spPr>
          <a:xfrm rot="5400000">
            <a:off x="10292564" y="1592958"/>
            <a:ext cx="2973522" cy="365125"/>
          </a:xfrm>
        </p:spPr>
        <p:txBody>
          <a:bodyPr/>
          <a:lstStyle/>
          <a:p>
            <a:pPr>
              <a:spcAft>
                <a:spcPts val="600"/>
              </a:spcAft>
            </a:pPr>
            <a:r>
              <a:rPr lang="en-US"/>
              <a:t>
              </a:t>
            </a:r>
          </a:p>
        </p:txBody>
      </p:sp>
      <p:sp>
        <p:nvSpPr>
          <p:cNvPr id="11" name="Date Placeholder 5">
            <a:extLst>
              <a:ext uri="{FF2B5EF4-FFF2-40B4-BE49-F238E27FC236}">
                <a16:creationId xmlns:a16="http://schemas.microsoft.com/office/drawing/2014/main" id="{228277C0-A96F-CB95-A485-F7D65E39A9C1}"/>
              </a:ext>
            </a:extLst>
          </p:cNvPr>
          <p:cNvSpPr>
            <a:spLocks noGrp="1"/>
          </p:cNvSpPr>
          <p:nvPr>
            <p:ph type="dt" sz="half" idx="15"/>
          </p:nvPr>
        </p:nvSpPr>
        <p:spPr>
          <a:xfrm rot="5400000">
            <a:off x="10425981" y="4687095"/>
            <a:ext cx="2706690" cy="365125"/>
          </a:xfrm>
        </p:spPr>
        <p:txBody>
          <a:bodyPr/>
          <a:lstStyle/>
          <a:p>
            <a:pPr>
              <a:spcAft>
                <a:spcPts val="600"/>
              </a:spcAft>
            </a:pPr>
            <a:fld id="{896B15BF-BA87-45C4-A108-6CD9C042FF19}" type="datetime1">
              <a:rPr lang="en-US" smtClean="0"/>
              <a:pPr>
                <a:spcAft>
                  <a:spcPts val="600"/>
                </a:spcAft>
              </a:pPr>
              <a:t>8/9/2026</a:t>
            </a:fld>
            <a:endParaRPr lang="en-US"/>
          </a:p>
        </p:txBody>
      </p:sp>
      <p:sp>
        <p:nvSpPr>
          <p:cNvPr id="13" name="Slide Number Placeholder 6">
            <a:extLst>
              <a:ext uri="{FF2B5EF4-FFF2-40B4-BE49-F238E27FC236}">
                <a16:creationId xmlns:a16="http://schemas.microsoft.com/office/drawing/2014/main" id="{B19F66BB-686D-F230-BDCC-89E15EAC2D93}"/>
              </a:ext>
            </a:extLst>
          </p:cNvPr>
          <p:cNvSpPr>
            <a:spLocks noGrp="1"/>
          </p:cNvSpPr>
          <p:nvPr>
            <p:ph type="sldNum" sz="quarter" idx="17"/>
          </p:nvPr>
        </p:nvSpPr>
        <p:spPr>
          <a:xfrm>
            <a:off x="11512296" y="6356350"/>
            <a:ext cx="574620" cy="365125"/>
          </a:xfrm>
        </p:spPr>
        <p:txBody>
          <a:bodyPr/>
          <a:lstStyle/>
          <a:p>
            <a:pPr>
              <a:spcAft>
                <a:spcPts val="600"/>
              </a:spcAft>
            </a:pPr>
            <a:fld id="{2DE90F28-AFBB-4AB2-AA79-6D3F72ED131B}" type="slidenum">
              <a:rPr lang="en-US" smtClean="0"/>
              <a:pPr>
                <a:spcAft>
                  <a:spcPts val="600"/>
                </a:spcAft>
              </a:pPr>
              <a:t>3</a:t>
            </a:fld>
            <a:endParaRPr lang="en-US"/>
          </a:p>
        </p:txBody>
      </p:sp>
      <p:sp>
        <p:nvSpPr>
          <p:cNvPr id="4" name="TextBox 3">
            <a:extLst>
              <a:ext uri="{FF2B5EF4-FFF2-40B4-BE49-F238E27FC236}">
                <a16:creationId xmlns:a16="http://schemas.microsoft.com/office/drawing/2014/main" id="{F8B70BBE-FE60-A4AF-74D9-05D0DE853346}"/>
              </a:ext>
            </a:extLst>
          </p:cNvPr>
          <p:cNvSpPr txBox="1"/>
          <p:nvPr/>
        </p:nvSpPr>
        <p:spPr>
          <a:xfrm>
            <a:off x="8854035" y="5988106"/>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Presented by Randy Lara </a:t>
            </a:r>
            <a:endParaRPr lang="en-GB" dirty="0"/>
          </a:p>
        </p:txBody>
      </p:sp>
    </p:spTree>
    <p:extLst>
      <p:ext uri="{BB962C8B-B14F-4D97-AF65-F5344CB8AC3E}">
        <p14:creationId xmlns:p14="http://schemas.microsoft.com/office/powerpoint/2010/main" val="26999549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5863E-8FF9-26B9-903E-E0F8A73F67B1}"/>
              </a:ext>
            </a:extLst>
          </p:cNvPr>
          <p:cNvSpPr>
            <a:spLocks noGrp="1"/>
          </p:cNvSpPr>
          <p:nvPr>
            <p:ph type="title"/>
          </p:nvPr>
        </p:nvSpPr>
        <p:spPr>
          <a:xfrm>
            <a:off x="731520" y="320040"/>
            <a:ext cx="4572000" cy="932688"/>
          </a:xfrm>
        </p:spPr>
        <p:txBody>
          <a:bodyPr anchor="b">
            <a:normAutofit/>
          </a:bodyPr>
          <a:lstStyle/>
          <a:p>
            <a:r>
              <a:rPr lang="en-GB"/>
              <a:t>INTRODUCTION</a:t>
            </a:r>
          </a:p>
        </p:txBody>
      </p:sp>
      <p:sp>
        <p:nvSpPr>
          <p:cNvPr id="4" name="Content Placeholder 3">
            <a:extLst>
              <a:ext uri="{FF2B5EF4-FFF2-40B4-BE49-F238E27FC236}">
                <a16:creationId xmlns:a16="http://schemas.microsoft.com/office/drawing/2014/main" id="{1307FF18-8EB3-356C-7952-11E8B30B8AD4}"/>
              </a:ext>
            </a:extLst>
          </p:cNvPr>
          <p:cNvSpPr>
            <a:spLocks noGrp="1"/>
          </p:cNvSpPr>
          <p:nvPr>
            <p:ph sz="quarter" idx="14"/>
          </p:nvPr>
        </p:nvSpPr>
        <p:spPr>
          <a:xfrm>
            <a:off x="731520" y="1380744"/>
            <a:ext cx="4572000" cy="4983480"/>
          </a:xfrm>
        </p:spPr>
        <p:txBody>
          <a:bodyPr vert="horz" lIns="91440" tIns="45720" rIns="91440" bIns="45720" rtlCol="0">
            <a:normAutofit/>
          </a:bodyPr>
          <a:lstStyle/>
          <a:p>
            <a:r>
              <a:rPr lang="en-GB"/>
              <a:t>This presentation is about a food manufacturer known as Flight Foods, who manufacturer and sell readymade meals to airlines. </a:t>
            </a:r>
          </a:p>
          <a:p>
            <a:r>
              <a:rPr lang="en-GB"/>
              <a:t>We are going to look at the communication barriers within the business that they are facing and the solutions and models that can be used to resolve the issues, which can help the business run more effectively. </a:t>
            </a:r>
          </a:p>
          <a:p>
            <a:endParaRPr lang="en-GB"/>
          </a:p>
        </p:txBody>
      </p:sp>
      <p:pic>
        <p:nvPicPr>
          <p:cNvPr id="8" name="Picture 7" descr="Assorted vegetables and fruits">
            <a:extLst>
              <a:ext uri="{FF2B5EF4-FFF2-40B4-BE49-F238E27FC236}">
                <a16:creationId xmlns:a16="http://schemas.microsoft.com/office/drawing/2014/main" id="{3EE73276-2FCE-8B59-0D28-984C15710FB8}"/>
              </a:ext>
            </a:extLst>
          </p:cNvPr>
          <p:cNvPicPr>
            <a:picLocks noChangeAspect="1"/>
          </p:cNvPicPr>
          <p:nvPr/>
        </p:nvPicPr>
        <p:blipFill>
          <a:blip r:embed="rId2"/>
          <a:srcRect l="24519" r="14411" b="-1"/>
          <a:stretch>
            <a:fillRect/>
          </a:stretch>
        </p:blipFill>
        <p:spPr>
          <a:xfrm>
            <a:off x="5917720" y="10"/>
            <a:ext cx="6274279" cy="6857990"/>
          </a:xfrm>
          <a:prstGeom prst="rect">
            <a:avLst/>
          </a:prstGeom>
          <a:noFill/>
        </p:spPr>
      </p:pic>
      <p:sp>
        <p:nvSpPr>
          <p:cNvPr id="5" name="Date Placeholder 4">
            <a:extLst>
              <a:ext uri="{FF2B5EF4-FFF2-40B4-BE49-F238E27FC236}">
                <a16:creationId xmlns:a16="http://schemas.microsoft.com/office/drawing/2014/main" id="{BE7B886C-37A4-E2D6-1A00-CE477156BD5F}"/>
              </a:ext>
            </a:extLst>
          </p:cNvPr>
          <p:cNvSpPr>
            <a:spLocks noGrp="1"/>
          </p:cNvSpPr>
          <p:nvPr>
            <p:ph type="dt" sz="half" idx="15"/>
          </p:nvPr>
        </p:nvSpPr>
        <p:spPr>
          <a:xfrm rot="5400000">
            <a:off x="-997745" y="4687095"/>
            <a:ext cx="2706690" cy="365125"/>
          </a:xfrm>
        </p:spPr>
        <p:txBody>
          <a:bodyPr anchor="ctr">
            <a:normAutofit/>
          </a:bodyPr>
          <a:lstStyle/>
          <a:p>
            <a:pPr>
              <a:spcAft>
                <a:spcPts val="600"/>
              </a:spcAft>
            </a:pPr>
            <a:fld id="{927C0DEB-4AE1-EA4D-826D-E3C22802B942}" type="datetime1">
              <a:rPr lang="en-US" smtClean="0"/>
              <a:pPr>
                <a:spcAft>
                  <a:spcPts val="600"/>
                </a:spcAft>
              </a:pPr>
              <a:t>8/9/2026</a:t>
            </a:fld>
            <a:endParaRPr lang="en-US"/>
          </a:p>
        </p:txBody>
      </p:sp>
      <p:sp>
        <p:nvSpPr>
          <p:cNvPr id="3" name="Footer Placeholder 2">
            <a:extLst>
              <a:ext uri="{FF2B5EF4-FFF2-40B4-BE49-F238E27FC236}">
                <a16:creationId xmlns:a16="http://schemas.microsoft.com/office/drawing/2014/main" id="{5E93C78B-9571-8CFA-5CBF-E53F59BDAA1A}"/>
              </a:ext>
            </a:extLst>
          </p:cNvPr>
          <p:cNvSpPr>
            <a:spLocks noGrp="1"/>
          </p:cNvSpPr>
          <p:nvPr>
            <p:ph type="ftr" sz="quarter" idx="16"/>
          </p:nvPr>
        </p:nvSpPr>
        <p:spPr>
          <a:xfrm rot="16200000">
            <a:off x="-1131161" y="1592957"/>
            <a:ext cx="2973522" cy="365125"/>
          </a:xfrm>
        </p:spPr>
        <p:txBody>
          <a:bodyPr anchor="ctr">
            <a:normAutofit/>
          </a:bodyPr>
          <a:lstStyle/>
          <a:p>
            <a:pPr>
              <a:spcAft>
                <a:spcPts val="600"/>
              </a:spcAft>
            </a:pPr>
            <a:r>
              <a:rPr lang="en-US"/>
              <a:t>Flight foods</a:t>
            </a:r>
          </a:p>
        </p:txBody>
      </p:sp>
      <p:sp>
        <p:nvSpPr>
          <p:cNvPr id="6" name="Slide Number Placeholder 5">
            <a:extLst>
              <a:ext uri="{FF2B5EF4-FFF2-40B4-BE49-F238E27FC236}">
                <a16:creationId xmlns:a16="http://schemas.microsoft.com/office/drawing/2014/main" id="{97D6BECB-4AC6-E5AF-FA02-1583233454D9}"/>
              </a:ext>
            </a:extLst>
          </p:cNvPr>
          <p:cNvSpPr>
            <a:spLocks noGrp="1"/>
          </p:cNvSpPr>
          <p:nvPr>
            <p:ph type="sldNum" sz="quarter" idx="17"/>
          </p:nvPr>
        </p:nvSpPr>
        <p:spPr>
          <a:xfrm>
            <a:off x="51117" y="6356350"/>
            <a:ext cx="574620" cy="365125"/>
          </a:xfrm>
        </p:spPr>
        <p:txBody>
          <a:bodyPr anchor="ctr">
            <a:normAutofit/>
          </a:bodyPr>
          <a:lstStyle/>
          <a:p>
            <a:pPr>
              <a:spcAft>
                <a:spcPts val="600"/>
              </a:spcAft>
            </a:pPr>
            <a:fld id="{CC057153-B650-4DEB-B370-79DDCFDCE934}" type="slidenum">
              <a:rPr lang="en-US" smtClean="0"/>
              <a:pPr>
                <a:spcAft>
                  <a:spcPts val="600"/>
                </a:spcAft>
              </a:pPr>
              <a:t>4</a:t>
            </a:fld>
            <a:endParaRPr lang="en-US"/>
          </a:p>
        </p:txBody>
      </p:sp>
      <p:sp>
        <p:nvSpPr>
          <p:cNvPr id="9" name="TextBox 8">
            <a:extLst>
              <a:ext uri="{FF2B5EF4-FFF2-40B4-BE49-F238E27FC236}">
                <a16:creationId xmlns:a16="http://schemas.microsoft.com/office/drawing/2014/main" id="{6DE0B4D7-60BB-2AAB-01E3-92231D7D49A1}"/>
              </a:ext>
            </a:extLst>
          </p:cNvPr>
          <p:cNvSpPr txBox="1"/>
          <p:nvPr/>
        </p:nvSpPr>
        <p:spPr>
          <a:xfrm>
            <a:off x="730571" y="6178606"/>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Presented by Randy Lara </a:t>
            </a:r>
            <a:endParaRPr lang="en-GB" dirty="0"/>
          </a:p>
        </p:txBody>
      </p:sp>
    </p:spTree>
    <p:extLst>
      <p:ext uri="{BB962C8B-B14F-4D97-AF65-F5344CB8AC3E}">
        <p14:creationId xmlns:p14="http://schemas.microsoft.com/office/powerpoint/2010/main" val="1790418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8CBC6D-FD85-046D-6FFB-CE6567365E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1B725D-89FE-211E-9BEB-BE54A19CEA82}"/>
              </a:ext>
            </a:extLst>
          </p:cNvPr>
          <p:cNvSpPr>
            <a:spLocks noGrp="1"/>
          </p:cNvSpPr>
          <p:nvPr>
            <p:ph type="title"/>
          </p:nvPr>
        </p:nvSpPr>
        <p:spPr>
          <a:xfrm>
            <a:off x="541020" y="284117"/>
            <a:ext cx="10741152" cy="1132258"/>
          </a:xfrm>
        </p:spPr>
        <p:txBody>
          <a:bodyPr anchor="b">
            <a:normAutofit fontScale="90000"/>
          </a:bodyPr>
          <a:lstStyle/>
          <a:p>
            <a:r>
              <a:rPr lang="en-GB" dirty="0"/>
              <a:t>THE PROBLEM -  </a:t>
            </a:r>
            <a:r>
              <a:rPr lang="en-GB"/>
              <a:t>Environmental noise</a:t>
            </a:r>
            <a:endParaRPr lang="en-GB" dirty="0"/>
          </a:p>
        </p:txBody>
      </p:sp>
      <p:sp>
        <p:nvSpPr>
          <p:cNvPr id="3" name="Footer Placeholder 2">
            <a:extLst>
              <a:ext uri="{FF2B5EF4-FFF2-40B4-BE49-F238E27FC236}">
                <a16:creationId xmlns:a16="http://schemas.microsoft.com/office/drawing/2014/main" id="{C6D63F3A-2661-71C6-3490-F3A050A968FA}"/>
              </a:ext>
            </a:extLst>
          </p:cNvPr>
          <p:cNvSpPr>
            <a:spLocks noGrp="1"/>
          </p:cNvSpPr>
          <p:nvPr>
            <p:ph type="ftr" sz="quarter" idx="11"/>
          </p:nvPr>
        </p:nvSpPr>
        <p:spPr>
          <a:xfrm rot="16200000">
            <a:off x="-1131161" y="1592957"/>
            <a:ext cx="2973522" cy="365125"/>
          </a:xfrm>
        </p:spPr>
        <p:txBody>
          <a:bodyPr anchor="ctr">
            <a:normAutofit/>
          </a:bodyPr>
          <a:lstStyle/>
          <a:p>
            <a:pPr>
              <a:spcAft>
                <a:spcPts val="600"/>
              </a:spcAft>
            </a:pPr>
            <a:r>
              <a:rPr lang="en-US"/>
              <a:t>Flight foods</a:t>
            </a:r>
          </a:p>
        </p:txBody>
      </p:sp>
      <p:sp>
        <p:nvSpPr>
          <p:cNvPr id="4" name="Content Placeholder 3">
            <a:extLst>
              <a:ext uri="{FF2B5EF4-FFF2-40B4-BE49-F238E27FC236}">
                <a16:creationId xmlns:a16="http://schemas.microsoft.com/office/drawing/2014/main" id="{ACB42E80-A5B4-9308-F2BF-B935A542D09B}"/>
              </a:ext>
            </a:extLst>
          </p:cNvPr>
          <p:cNvSpPr>
            <a:spLocks noGrp="1"/>
          </p:cNvSpPr>
          <p:nvPr>
            <p:ph sz="quarter" idx="15"/>
          </p:nvPr>
        </p:nvSpPr>
        <p:spPr>
          <a:xfrm>
            <a:off x="731838" y="2103438"/>
            <a:ext cx="5181600" cy="4351337"/>
          </a:xfrm>
        </p:spPr>
        <p:txBody>
          <a:bodyPr vert="horz" lIns="91440" tIns="45720" rIns="91440" bIns="45720" rtlCol="0" anchor="t">
            <a:normAutofit/>
          </a:bodyPr>
          <a:lstStyle/>
          <a:p>
            <a:r>
              <a:rPr lang="en-GB" sz="2000">
                <a:latin typeface="Trade Gothic Next Light"/>
              </a:rPr>
              <a:t> </a:t>
            </a:r>
          </a:p>
          <a:p>
            <a:pPr marL="0" indent="0">
              <a:buNone/>
            </a:pPr>
            <a:endParaRPr lang="en-GB"/>
          </a:p>
        </p:txBody>
      </p:sp>
      <p:sp>
        <p:nvSpPr>
          <p:cNvPr id="5" name="Date Placeholder 4">
            <a:extLst>
              <a:ext uri="{FF2B5EF4-FFF2-40B4-BE49-F238E27FC236}">
                <a16:creationId xmlns:a16="http://schemas.microsoft.com/office/drawing/2014/main" id="{2478A9E6-043F-C14E-307B-FFCD04683F19}"/>
              </a:ext>
            </a:extLst>
          </p:cNvPr>
          <p:cNvSpPr>
            <a:spLocks noGrp="1"/>
          </p:cNvSpPr>
          <p:nvPr>
            <p:ph type="dt" sz="half" idx="10"/>
          </p:nvPr>
        </p:nvSpPr>
        <p:spPr>
          <a:xfrm rot="5400000">
            <a:off x="10425981" y="4687095"/>
            <a:ext cx="2706690" cy="365125"/>
          </a:xfrm>
        </p:spPr>
        <p:txBody>
          <a:bodyPr anchor="ctr">
            <a:normAutofit/>
          </a:bodyPr>
          <a:lstStyle/>
          <a:p>
            <a:pPr>
              <a:spcAft>
                <a:spcPts val="600"/>
              </a:spcAft>
            </a:pPr>
            <a:fld id="{927C0DEB-4AE1-EA4D-826D-E3C22802B942}" type="datetime1">
              <a:rPr lang="en-US" smtClean="0"/>
              <a:pPr>
                <a:spcAft>
                  <a:spcPts val="600"/>
                </a:spcAft>
              </a:pPr>
              <a:t>8/9/2026</a:t>
            </a:fld>
            <a:endParaRPr lang="en-US"/>
          </a:p>
        </p:txBody>
      </p:sp>
      <p:sp>
        <p:nvSpPr>
          <p:cNvPr id="6" name="Slide Number Placeholder 5">
            <a:extLst>
              <a:ext uri="{FF2B5EF4-FFF2-40B4-BE49-F238E27FC236}">
                <a16:creationId xmlns:a16="http://schemas.microsoft.com/office/drawing/2014/main" id="{C3EDB849-A600-5A7E-1BFC-9F0D0EF5F95A}"/>
              </a:ext>
            </a:extLst>
          </p:cNvPr>
          <p:cNvSpPr>
            <a:spLocks noGrp="1"/>
          </p:cNvSpPr>
          <p:nvPr>
            <p:ph type="sldNum" sz="quarter" idx="12"/>
          </p:nvPr>
        </p:nvSpPr>
        <p:spPr>
          <a:xfrm>
            <a:off x="11512296" y="6356350"/>
            <a:ext cx="574620" cy="365125"/>
          </a:xfrm>
        </p:spPr>
        <p:txBody>
          <a:bodyPr anchor="ctr">
            <a:normAutofit/>
          </a:bodyPr>
          <a:lstStyle/>
          <a:p>
            <a:pPr>
              <a:spcAft>
                <a:spcPts val="600"/>
              </a:spcAft>
            </a:pPr>
            <a:fld id="{CC057153-B650-4DEB-B370-79DDCFDCE934}" type="slidenum">
              <a:rPr lang="en-US" smtClean="0"/>
              <a:pPr>
                <a:spcAft>
                  <a:spcPts val="600"/>
                </a:spcAft>
              </a:pPr>
              <a:t>5</a:t>
            </a:fld>
            <a:endParaRPr lang="en-US"/>
          </a:p>
        </p:txBody>
      </p:sp>
      <p:sp>
        <p:nvSpPr>
          <p:cNvPr id="9" name="Content Placeholder 3">
            <a:extLst>
              <a:ext uri="{FF2B5EF4-FFF2-40B4-BE49-F238E27FC236}">
                <a16:creationId xmlns:a16="http://schemas.microsoft.com/office/drawing/2014/main" id="{2AD0C9A9-7F28-0B07-E32E-4F0C7803473D}"/>
              </a:ext>
            </a:extLst>
          </p:cNvPr>
          <p:cNvSpPr txBox="1">
            <a:spLocks/>
          </p:cNvSpPr>
          <p:nvPr/>
        </p:nvSpPr>
        <p:spPr>
          <a:xfrm>
            <a:off x="539033" y="1918032"/>
            <a:ext cx="8857317" cy="4649056"/>
          </a:xfrm>
          <a:prstGeom prst="rect">
            <a:avLst/>
          </a:prstGeom>
          <a:noFill/>
          <a:ln>
            <a:noFill/>
          </a:ln>
        </p:spPr>
        <p:txBody>
          <a:bodyPr lIns="91440" tIns="45720" rIns="91440" bIns="45720" anchor="t"/>
          <a:lstStyle>
            <a:lvl1pPr marL="0" indent="0" algn="l" defTabSz="914400" rtl="0" eaLnBrk="1" latinLnBrk="0" hangingPunct="1">
              <a:lnSpc>
                <a:spcPct val="110000"/>
              </a:lnSpc>
              <a:spcBef>
                <a:spcPts val="1000"/>
              </a:spcBef>
              <a:buSzPct val="80000"/>
              <a:buFont typeface="Arial" panose="020B0604020202020204" pitchFamily="34" charset="0"/>
              <a:buNone/>
              <a:defRPr sz="18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6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latin typeface="Trade Gothic Next Light"/>
              </a:rPr>
              <a:t>The company has been trying to raise their profile and increase their market share and grow as a company; however, they have encountered various issues within the workplace which is having an impact on there growth.</a:t>
            </a:r>
          </a:p>
          <a:p>
            <a:endParaRPr lang="en-GB" dirty="0">
              <a:latin typeface="Trade Gothic Next Light"/>
            </a:endParaRPr>
          </a:p>
          <a:p>
            <a:pPr marL="285750" indent="-285750">
              <a:lnSpc>
                <a:spcPct val="100000"/>
              </a:lnSpc>
              <a:spcBef>
                <a:spcPts val="0"/>
              </a:spcBef>
              <a:buFont typeface="Arial,Sans-Serif"/>
              <a:buChar char="•"/>
            </a:pPr>
            <a:r>
              <a:rPr lang="en-GB">
                <a:latin typeface="Trade Gothic Next Light"/>
              </a:rPr>
              <a:t>Staff have not been trained on Food Hygiene </a:t>
            </a:r>
            <a:endParaRPr lang="en-US">
              <a:latin typeface="Trade Gothic Next Light"/>
            </a:endParaRPr>
          </a:p>
          <a:p>
            <a:pPr>
              <a:lnSpc>
                <a:spcPct val="100000"/>
              </a:lnSpc>
              <a:spcBef>
                <a:spcPts val="0"/>
              </a:spcBef>
            </a:pPr>
            <a:endParaRPr lang="en-GB">
              <a:latin typeface="Trade Gothic Next Light"/>
            </a:endParaRPr>
          </a:p>
          <a:p>
            <a:pPr marL="285750" indent="-285750">
              <a:lnSpc>
                <a:spcPct val="100000"/>
              </a:lnSpc>
              <a:spcBef>
                <a:spcPts val="0"/>
              </a:spcBef>
              <a:buFont typeface="Arial,Sans-Serif"/>
              <a:buChar char="•"/>
            </a:pPr>
            <a:r>
              <a:rPr lang="en-GB">
                <a:latin typeface="Trade Gothic Next Light"/>
              </a:rPr>
              <a:t>Old noisy machinery </a:t>
            </a:r>
          </a:p>
          <a:p>
            <a:pPr marL="285750" indent="-285750">
              <a:lnSpc>
                <a:spcPct val="100000"/>
              </a:lnSpc>
              <a:spcBef>
                <a:spcPts val="0"/>
              </a:spcBef>
              <a:buFont typeface="Arial,Sans-Serif"/>
              <a:buChar char="•"/>
            </a:pPr>
            <a:endParaRPr lang="en-GB">
              <a:latin typeface="Trade Gothic Next Light"/>
            </a:endParaRPr>
          </a:p>
          <a:p>
            <a:pPr marL="285750" indent="-285750">
              <a:lnSpc>
                <a:spcPct val="100000"/>
              </a:lnSpc>
              <a:spcBef>
                <a:spcPts val="0"/>
              </a:spcBef>
              <a:buFont typeface="Arial,Sans-Serif"/>
              <a:buChar char="•"/>
            </a:pPr>
            <a:r>
              <a:rPr lang="en-GB">
                <a:latin typeface="Trade Gothic Next Light"/>
              </a:rPr>
              <a:t>Busy factory environment </a:t>
            </a:r>
          </a:p>
          <a:p>
            <a:pPr>
              <a:lnSpc>
                <a:spcPct val="100000"/>
              </a:lnSpc>
              <a:spcBef>
                <a:spcPts val="0"/>
              </a:spcBef>
            </a:pPr>
            <a:endParaRPr lang="en-GB">
              <a:latin typeface="Trade Gothic Next Light"/>
            </a:endParaRPr>
          </a:p>
          <a:p>
            <a:pPr marL="285750" indent="-285750">
              <a:lnSpc>
                <a:spcPct val="100000"/>
              </a:lnSpc>
              <a:spcBef>
                <a:spcPts val="0"/>
              </a:spcBef>
              <a:buFont typeface="Arial,Sans-Serif"/>
              <a:buChar char="•"/>
            </a:pPr>
            <a:r>
              <a:rPr lang="en-GB">
                <a:latin typeface="Trade Gothic Next Light"/>
              </a:rPr>
              <a:t>Employee age range very wide 16 – 60</a:t>
            </a:r>
          </a:p>
          <a:p>
            <a:pPr marL="285750" indent="-285750">
              <a:lnSpc>
                <a:spcPct val="100000"/>
              </a:lnSpc>
              <a:spcBef>
                <a:spcPts val="0"/>
              </a:spcBef>
              <a:buFont typeface="Arial,Sans-Serif"/>
              <a:buChar char="•"/>
            </a:pPr>
            <a:endParaRPr lang="en-GB">
              <a:latin typeface="Trade Gothic Next Light"/>
            </a:endParaRPr>
          </a:p>
          <a:p>
            <a:pPr marL="285750" indent="-285750">
              <a:lnSpc>
                <a:spcPct val="100000"/>
              </a:lnSpc>
              <a:spcBef>
                <a:spcPts val="0"/>
              </a:spcBef>
              <a:buFont typeface="Arial,Sans-Serif"/>
              <a:buChar char="•"/>
            </a:pPr>
            <a:r>
              <a:rPr lang="en-GB" dirty="0">
                <a:latin typeface="Trade Gothic Next Light"/>
              </a:rPr>
              <a:t>The cultural and </a:t>
            </a:r>
            <a:r>
              <a:rPr lang="en-GB" dirty="0" err="1">
                <a:latin typeface="Trade Gothic Next Light"/>
              </a:rPr>
              <a:t>langague</a:t>
            </a:r>
            <a:r>
              <a:rPr lang="en-GB" dirty="0">
                <a:latin typeface="Trade Gothic Next Light"/>
              </a:rPr>
              <a:t> difference within the work force</a:t>
            </a:r>
          </a:p>
          <a:p>
            <a:pPr>
              <a:lnSpc>
                <a:spcPct val="100000"/>
              </a:lnSpc>
              <a:spcBef>
                <a:spcPts val="0"/>
              </a:spcBef>
            </a:pPr>
            <a:endParaRPr lang="en-GB">
              <a:latin typeface="Trade Gothic Next Light"/>
            </a:endParaRPr>
          </a:p>
          <a:p>
            <a:pPr marL="285750" indent="-285750">
              <a:lnSpc>
                <a:spcPct val="100000"/>
              </a:lnSpc>
              <a:spcBef>
                <a:spcPts val="0"/>
              </a:spcBef>
              <a:buFont typeface="Arial,Sans-Serif"/>
              <a:buChar char="•"/>
            </a:pPr>
            <a:r>
              <a:rPr lang="en-GB">
                <a:latin typeface="Trade Gothic Next Light"/>
              </a:rPr>
              <a:t>Reliance on signage on walls to communicate instead of face </a:t>
            </a:r>
          </a:p>
          <a:p>
            <a:pPr>
              <a:lnSpc>
                <a:spcPct val="100000"/>
              </a:lnSpc>
              <a:spcBef>
                <a:spcPts val="0"/>
              </a:spcBef>
            </a:pPr>
            <a:r>
              <a:rPr lang="en-GB">
                <a:latin typeface="Trade Gothic Next Light"/>
              </a:rPr>
              <a:t>     To face communication </a:t>
            </a:r>
          </a:p>
          <a:p>
            <a:endParaRPr lang="en-GB" sz="2000">
              <a:latin typeface="Trade Gothic Next Light"/>
            </a:endParaRPr>
          </a:p>
          <a:p>
            <a:endParaRPr lang="en-GB"/>
          </a:p>
        </p:txBody>
      </p:sp>
      <p:pic>
        <p:nvPicPr>
          <p:cNvPr id="8" name="Picture 7" descr="Assorted vegetables and fruits">
            <a:extLst>
              <a:ext uri="{FF2B5EF4-FFF2-40B4-BE49-F238E27FC236}">
                <a16:creationId xmlns:a16="http://schemas.microsoft.com/office/drawing/2014/main" id="{5E626316-6795-0947-E3D6-8D47EFD9EDDA}"/>
              </a:ext>
            </a:extLst>
          </p:cNvPr>
          <p:cNvPicPr>
            <a:picLocks noChangeAspect="1"/>
          </p:cNvPicPr>
          <p:nvPr/>
        </p:nvPicPr>
        <p:blipFill>
          <a:blip r:embed="rId2"/>
          <a:srcRect l="15372" r="5266" b="7"/>
          <a:stretch>
            <a:fillRect/>
          </a:stretch>
        </p:blipFill>
        <p:spPr>
          <a:xfrm>
            <a:off x="7822085" y="2870213"/>
            <a:ext cx="3688737" cy="2819447"/>
          </a:xfrm>
          <a:prstGeom prst="rect">
            <a:avLst/>
          </a:prstGeom>
          <a:noFill/>
        </p:spPr>
      </p:pic>
      <p:sp>
        <p:nvSpPr>
          <p:cNvPr id="12" name="TextBox 11">
            <a:extLst>
              <a:ext uri="{FF2B5EF4-FFF2-40B4-BE49-F238E27FC236}">
                <a16:creationId xmlns:a16="http://schemas.microsoft.com/office/drawing/2014/main" id="{89FABF81-92B6-AE60-5DFF-C5B2CBED04C7}"/>
              </a:ext>
            </a:extLst>
          </p:cNvPr>
          <p:cNvSpPr txBox="1"/>
          <p:nvPr/>
        </p:nvSpPr>
        <p:spPr>
          <a:xfrm>
            <a:off x="8537097" y="6082513"/>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Presented by Randy Lara </a:t>
            </a:r>
            <a:endParaRPr lang="en-GB" dirty="0"/>
          </a:p>
        </p:txBody>
      </p:sp>
    </p:spTree>
    <p:extLst>
      <p:ext uri="{BB962C8B-B14F-4D97-AF65-F5344CB8AC3E}">
        <p14:creationId xmlns:p14="http://schemas.microsoft.com/office/powerpoint/2010/main" val="1555509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74BB0-7978-ABE3-901C-F6C46795C34A}"/>
              </a:ext>
            </a:extLst>
          </p:cNvPr>
          <p:cNvSpPr>
            <a:spLocks noGrp="1"/>
          </p:cNvSpPr>
          <p:nvPr>
            <p:ph type="title"/>
          </p:nvPr>
        </p:nvSpPr>
        <p:spPr/>
        <p:txBody>
          <a:bodyPr/>
          <a:lstStyle/>
          <a:p>
            <a:r>
              <a:rPr lang="en-GB"/>
              <a:t>THE SOLUTION </a:t>
            </a:r>
          </a:p>
        </p:txBody>
      </p:sp>
      <p:sp>
        <p:nvSpPr>
          <p:cNvPr id="3" name="Footer Placeholder 2">
            <a:extLst>
              <a:ext uri="{FF2B5EF4-FFF2-40B4-BE49-F238E27FC236}">
                <a16:creationId xmlns:a16="http://schemas.microsoft.com/office/drawing/2014/main" id="{7D2AE2A3-7C30-6815-AE8B-AA48F43AB56D}"/>
              </a:ext>
            </a:extLst>
          </p:cNvPr>
          <p:cNvSpPr>
            <a:spLocks noGrp="1"/>
          </p:cNvSpPr>
          <p:nvPr>
            <p:ph type="ftr" sz="quarter" idx="11"/>
          </p:nvPr>
        </p:nvSpPr>
        <p:spPr/>
        <p:txBody>
          <a:bodyPr/>
          <a:lstStyle/>
          <a:p>
            <a:r>
              <a:rPr lang="en-US"/>
              <a:t>
              </a:t>
            </a:r>
          </a:p>
        </p:txBody>
      </p:sp>
      <p:sp>
        <p:nvSpPr>
          <p:cNvPr id="4" name="Content Placeholder 3">
            <a:extLst>
              <a:ext uri="{FF2B5EF4-FFF2-40B4-BE49-F238E27FC236}">
                <a16:creationId xmlns:a16="http://schemas.microsoft.com/office/drawing/2014/main" id="{82AA9F98-E100-FAED-074A-2C73ADD1B92A}"/>
              </a:ext>
            </a:extLst>
          </p:cNvPr>
          <p:cNvSpPr>
            <a:spLocks noGrp="1"/>
          </p:cNvSpPr>
          <p:nvPr>
            <p:ph sz="quarter" idx="15"/>
          </p:nvPr>
        </p:nvSpPr>
        <p:spPr>
          <a:xfrm>
            <a:off x="360953" y="1948341"/>
            <a:ext cx="7177634" cy="4412027"/>
          </a:xfrm>
        </p:spPr>
        <p:txBody>
          <a:bodyPr vert="horz" lIns="91440" tIns="45720" rIns="91440" bIns="45720" rtlCol="0" anchor="t">
            <a:normAutofit/>
          </a:bodyPr>
          <a:lstStyle/>
          <a:p>
            <a:r>
              <a:rPr lang="en-GB">
                <a:latin typeface="Trade Gothic Next Light"/>
              </a:rPr>
              <a:t>The Environmental Noise issues Gary is facing at the factory can be overcome by implementing changes within the way the company employ, train and the environment and atmosphere within the workplace</a:t>
            </a:r>
          </a:p>
          <a:p>
            <a:pPr marL="285750" indent="-285750">
              <a:buChar char="•"/>
            </a:pPr>
            <a:r>
              <a:rPr lang="en-GB">
                <a:latin typeface="Trade Gothic Next Light"/>
              </a:rPr>
              <a:t>Train staff on Food Hygiene when joining the company </a:t>
            </a:r>
          </a:p>
          <a:p>
            <a:pPr marL="285750" indent="-285750">
              <a:buChar char="•"/>
            </a:pPr>
            <a:r>
              <a:rPr lang="en-GB" dirty="0">
                <a:latin typeface="Trade Gothic Next Light"/>
              </a:rPr>
              <a:t>Employ staff with multi </a:t>
            </a:r>
            <a:r>
              <a:rPr lang="en-GB" dirty="0" err="1">
                <a:latin typeface="Trade Gothic Next Light"/>
              </a:rPr>
              <a:t>languge</a:t>
            </a:r>
            <a:r>
              <a:rPr lang="en-GB" dirty="0">
                <a:latin typeface="Trade Gothic Next Light"/>
              </a:rPr>
              <a:t> skills to help for communication purposes</a:t>
            </a:r>
            <a:endParaRPr lang="en-GB"/>
          </a:p>
          <a:p>
            <a:pPr marL="285750" indent="-285750">
              <a:buChar char="•"/>
            </a:pPr>
            <a:r>
              <a:rPr lang="en-GB">
                <a:latin typeface="Trade Gothic Next Light"/>
              </a:rPr>
              <a:t>Encourage young and old work to interact and work together </a:t>
            </a:r>
          </a:p>
          <a:p>
            <a:pPr marL="285750" indent="-285750">
              <a:buChar char="•"/>
            </a:pPr>
            <a:r>
              <a:rPr lang="en-GB">
                <a:latin typeface="Trade Gothic Next Light"/>
              </a:rPr>
              <a:t>Upgrade and replace old machinery </a:t>
            </a:r>
          </a:p>
          <a:p>
            <a:pPr marL="285750" indent="-285750">
              <a:buChar char="•"/>
            </a:pPr>
            <a:r>
              <a:rPr lang="en-GB">
                <a:latin typeface="Trade Gothic Next Light"/>
              </a:rPr>
              <a:t>Implement regular staff / department meetings to communicate new </a:t>
            </a:r>
          </a:p>
          <a:p>
            <a:r>
              <a:rPr lang="en-GB">
                <a:latin typeface="Trade Gothic Next Light"/>
              </a:rPr>
              <a:t>     Information, and changes</a:t>
            </a:r>
          </a:p>
          <a:p>
            <a:endParaRPr lang="en-GB">
              <a:latin typeface="Trade Gothic Next Light"/>
            </a:endParaRPr>
          </a:p>
          <a:p>
            <a:pPr marL="285750" indent="-285750">
              <a:buChar char="•"/>
            </a:pPr>
            <a:endParaRPr lang="en-GB">
              <a:latin typeface="Trade Gothic Next Light"/>
            </a:endParaRPr>
          </a:p>
          <a:p>
            <a:endParaRPr lang="en-GB">
              <a:latin typeface="Goudy Old Style" panose="02020502050305020303"/>
            </a:endParaRPr>
          </a:p>
        </p:txBody>
      </p:sp>
      <p:sp>
        <p:nvSpPr>
          <p:cNvPr id="6" name="Date Placeholder 5">
            <a:extLst>
              <a:ext uri="{FF2B5EF4-FFF2-40B4-BE49-F238E27FC236}">
                <a16:creationId xmlns:a16="http://schemas.microsoft.com/office/drawing/2014/main" id="{6A076C44-7DAB-F3BA-3DF6-C617998993BE}"/>
              </a:ext>
            </a:extLst>
          </p:cNvPr>
          <p:cNvSpPr>
            <a:spLocks noGrp="1"/>
          </p:cNvSpPr>
          <p:nvPr>
            <p:ph type="dt" sz="half" idx="10"/>
          </p:nvPr>
        </p:nvSpPr>
        <p:spPr/>
        <p:txBody>
          <a:bodyPr/>
          <a:lstStyle/>
          <a:p>
            <a:fld id="{1E2B7346-3175-4676-98DF-CD8196F0C80B}" type="datetime1">
              <a:t>8/9/2026</a:t>
            </a:fld>
            <a:endParaRPr lang="en-US"/>
          </a:p>
        </p:txBody>
      </p:sp>
      <p:sp>
        <p:nvSpPr>
          <p:cNvPr id="7" name="Slide Number Placeholder 6">
            <a:extLst>
              <a:ext uri="{FF2B5EF4-FFF2-40B4-BE49-F238E27FC236}">
                <a16:creationId xmlns:a16="http://schemas.microsoft.com/office/drawing/2014/main" id="{CFE11260-D830-3B8B-3F0F-2F1CE8455517}"/>
              </a:ext>
            </a:extLst>
          </p:cNvPr>
          <p:cNvSpPr>
            <a:spLocks noGrp="1"/>
          </p:cNvSpPr>
          <p:nvPr>
            <p:ph type="sldNum" sz="quarter" idx="12"/>
          </p:nvPr>
        </p:nvSpPr>
        <p:spPr/>
        <p:txBody>
          <a:bodyPr/>
          <a:lstStyle/>
          <a:p>
            <a:fld id="{CC057153-B650-4DEB-B370-79DDCFDCE934}" type="slidenum">
              <a:rPr lang="en-US" dirty="0"/>
              <a:pPr/>
              <a:t>6</a:t>
            </a:fld>
            <a:endParaRPr lang="en-US"/>
          </a:p>
        </p:txBody>
      </p:sp>
      <p:pic>
        <p:nvPicPr>
          <p:cNvPr id="8" name="Picture 7" descr="Assorted vegetables and fruits">
            <a:extLst>
              <a:ext uri="{FF2B5EF4-FFF2-40B4-BE49-F238E27FC236}">
                <a16:creationId xmlns:a16="http://schemas.microsoft.com/office/drawing/2014/main" id="{0C45D284-26C9-E146-679B-8E695DE8A7B6}"/>
              </a:ext>
            </a:extLst>
          </p:cNvPr>
          <p:cNvPicPr>
            <a:picLocks noChangeAspect="1"/>
          </p:cNvPicPr>
          <p:nvPr/>
        </p:nvPicPr>
        <p:blipFill>
          <a:blip r:embed="rId2"/>
          <a:srcRect l="15372" r="5266" b="7"/>
          <a:stretch>
            <a:fillRect/>
          </a:stretch>
        </p:blipFill>
        <p:spPr>
          <a:xfrm>
            <a:off x="7823039" y="2505458"/>
            <a:ext cx="3688737" cy="3682597"/>
          </a:xfrm>
          <a:prstGeom prst="rect">
            <a:avLst/>
          </a:prstGeom>
          <a:noFill/>
        </p:spPr>
      </p:pic>
    </p:spTree>
    <p:extLst>
      <p:ext uri="{BB962C8B-B14F-4D97-AF65-F5344CB8AC3E}">
        <p14:creationId xmlns:p14="http://schemas.microsoft.com/office/powerpoint/2010/main" val="11197436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B71D9-5C4F-33C5-17E8-DDC95E3B0DC1}"/>
              </a:ext>
            </a:extLst>
          </p:cNvPr>
          <p:cNvSpPr>
            <a:spLocks noGrp="1"/>
          </p:cNvSpPr>
          <p:nvPr>
            <p:ph type="title"/>
          </p:nvPr>
        </p:nvSpPr>
        <p:spPr/>
        <p:txBody>
          <a:bodyPr/>
          <a:lstStyle/>
          <a:p>
            <a:r>
              <a:rPr lang="en-GB"/>
              <a:t>The models </a:t>
            </a:r>
          </a:p>
        </p:txBody>
      </p:sp>
      <p:sp>
        <p:nvSpPr>
          <p:cNvPr id="3" name="Footer Placeholder 2">
            <a:extLst>
              <a:ext uri="{FF2B5EF4-FFF2-40B4-BE49-F238E27FC236}">
                <a16:creationId xmlns:a16="http://schemas.microsoft.com/office/drawing/2014/main" id="{84F69A39-5048-7D6F-A73E-CD695A101BB0}"/>
              </a:ext>
            </a:extLst>
          </p:cNvPr>
          <p:cNvSpPr>
            <a:spLocks noGrp="1"/>
          </p:cNvSpPr>
          <p:nvPr>
            <p:ph type="ftr" sz="quarter" idx="11"/>
          </p:nvPr>
        </p:nvSpPr>
        <p:spPr/>
        <p:txBody>
          <a:bodyPr/>
          <a:lstStyle/>
          <a:p>
            <a:r>
              <a:rPr lang="en-US"/>
              <a:t>
              </a:t>
            </a:r>
          </a:p>
        </p:txBody>
      </p:sp>
      <p:pic>
        <p:nvPicPr>
          <p:cNvPr id="8" name="Content Placeholder 7">
            <a:extLst>
              <a:ext uri="{FF2B5EF4-FFF2-40B4-BE49-F238E27FC236}">
                <a16:creationId xmlns:a16="http://schemas.microsoft.com/office/drawing/2014/main" id="{6095D505-6204-75B7-6C03-6DCCC8E8DA27}"/>
              </a:ext>
            </a:extLst>
          </p:cNvPr>
          <p:cNvPicPr>
            <a:picLocks noGrp="1" noChangeAspect="1"/>
          </p:cNvPicPr>
          <p:nvPr>
            <p:ph sz="quarter" idx="15"/>
          </p:nvPr>
        </p:nvPicPr>
        <p:blipFill>
          <a:blip r:embed="rId2"/>
          <a:stretch>
            <a:fillRect/>
          </a:stretch>
        </p:blipFill>
        <p:spPr>
          <a:xfrm>
            <a:off x="351113" y="2483296"/>
            <a:ext cx="3291444" cy="2627989"/>
          </a:xfrm>
          <a:prstGeom prst="rect">
            <a:avLst/>
          </a:prstGeom>
        </p:spPr>
      </p:pic>
      <p:pic>
        <p:nvPicPr>
          <p:cNvPr id="9" name="Content Placeholder 8">
            <a:extLst>
              <a:ext uri="{FF2B5EF4-FFF2-40B4-BE49-F238E27FC236}">
                <a16:creationId xmlns:a16="http://schemas.microsoft.com/office/drawing/2014/main" id="{1DFBFA64-397A-656E-C83A-71B5C1E5CEA6}"/>
              </a:ext>
            </a:extLst>
          </p:cNvPr>
          <p:cNvPicPr>
            <a:picLocks noGrp="1" noChangeAspect="1"/>
          </p:cNvPicPr>
          <p:nvPr>
            <p:ph sz="quarter" idx="16"/>
          </p:nvPr>
        </p:nvPicPr>
        <p:blipFill>
          <a:blip r:embed="rId3"/>
          <a:stretch>
            <a:fillRect/>
          </a:stretch>
        </p:blipFill>
        <p:spPr>
          <a:xfrm>
            <a:off x="4160546" y="2286541"/>
            <a:ext cx="3321340" cy="2745029"/>
          </a:xfrm>
          <a:prstGeom prst="rect">
            <a:avLst/>
          </a:prstGeom>
        </p:spPr>
      </p:pic>
      <p:sp>
        <p:nvSpPr>
          <p:cNvPr id="6" name="Date Placeholder 5">
            <a:extLst>
              <a:ext uri="{FF2B5EF4-FFF2-40B4-BE49-F238E27FC236}">
                <a16:creationId xmlns:a16="http://schemas.microsoft.com/office/drawing/2014/main" id="{A3F815E9-3284-45B1-7420-4155B047424A}"/>
              </a:ext>
            </a:extLst>
          </p:cNvPr>
          <p:cNvSpPr>
            <a:spLocks noGrp="1"/>
          </p:cNvSpPr>
          <p:nvPr>
            <p:ph type="dt" sz="half" idx="10"/>
          </p:nvPr>
        </p:nvSpPr>
        <p:spPr/>
        <p:txBody>
          <a:bodyPr/>
          <a:lstStyle/>
          <a:p>
            <a:fld id="{31E17623-F0E6-4963-B852-65D2A27A5654}" type="datetime1">
              <a:t>8/9/2026</a:t>
            </a:fld>
            <a:endParaRPr lang="en-US"/>
          </a:p>
        </p:txBody>
      </p:sp>
      <p:sp>
        <p:nvSpPr>
          <p:cNvPr id="7" name="Slide Number Placeholder 6">
            <a:extLst>
              <a:ext uri="{FF2B5EF4-FFF2-40B4-BE49-F238E27FC236}">
                <a16:creationId xmlns:a16="http://schemas.microsoft.com/office/drawing/2014/main" id="{AFF96BCB-7AEC-EF3C-F5C0-8966789FE8A0}"/>
              </a:ext>
            </a:extLst>
          </p:cNvPr>
          <p:cNvSpPr>
            <a:spLocks noGrp="1"/>
          </p:cNvSpPr>
          <p:nvPr>
            <p:ph type="sldNum" sz="quarter" idx="12"/>
          </p:nvPr>
        </p:nvSpPr>
        <p:spPr/>
        <p:txBody>
          <a:bodyPr/>
          <a:lstStyle/>
          <a:p>
            <a:fld id="{CC057153-B650-4DEB-B370-79DDCFDCE934}" type="slidenum">
              <a:rPr lang="en-US" dirty="0"/>
              <a:pPr/>
              <a:t>7</a:t>
            </a:fld>
            <a:endParaRPr lang="en-US"/>
          </a:p>
        </p:txBody>
      </p:sp>
      <p:pic>
        <p:nvPicPr>
          <p:cNvPr id="10" name="Picture 9">
            <a:extLst>
              <a:ext uri="{FF2B5EF4-FFF2-40B4-BE49-F238E27FC236}">
                <a16:creationId xmlns:a16="http://schemas.microsoft.com/office/drawing/2014/main" id="{575B9BBA-2F15-430B-D7EA-56029A9EB913}"/>
              </a:ext>
            </a:extLst>
          </p:cNvPr>
          <p:cNvPicPr>
            <a:picLocks noChangeAspect="1"/>
          </p:cNvPicPr>
          <p:nvPr/>
        </p:nvPicPr>
        <p:blipFill>
          <a:blip r:embed="rId4"/>
          <a:stretch>
            <a:fillRect/>
          </a:stretch>
        </p:blipFill>
        <p:spPr>
          <a:xfrm>
            <a:off x="7986307" y="2570143"/>
            <a:ext cx="3681462" cy="2458412"/>
          </a:xfrm>
          <a:prstGeom prst="rect">
            <a:avLst/>
          </a:prstGeom>
        </p:spPr>
      </p:pic>
      <p:sp>
        <p:nvSpPr>
          <p:cNvPr id="11" name="TextBox 10">
            <a:extLst>
              <a:ext uri="{FF2B5EF4-FFF2-40B4-BE49-F238E27FC236}">
                <a16:creationId xmlns:a16="http://schemas.microsoft.com/office/drawing/2014/main" id="{122EFD39-A0E8-B866-3507-ED5290989332}"/>
              </a:ext>
            </a:extLst>
          </p:cNvPr>
          <p:cNvSpPr txBox="1"/>
          <p:nvPr/>
        </p:nvSpPr>
        <p:spPr>
          <a:xfrm>
            <a:off x="1284043" y="2016334"/>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latin typeface="Trade Gothic Next Light"/>
              </a:rPr>
              <a:t>Berlo</a:t>
            </a:r>
          </a:p>
        </p:txBody>
      </p:sp>
      <p:sp>
        <p:nvSpPr>
          <p:cNvPr id="12" name="TextBox 11">
            <a:extLst>
              <a:ext uri="{FF2B5EF4-FFF2-40B4-BE49-F238E27FC236}">
                <a16:creationId xmlns:a16="http://schemas.microsoft.com/office/drawing/2014/main" id="{E72CAB3E-C1EA-8B9C-0F5A-1426E39D124C}"/>
              </a:ext>
            </a:extLst>
          </p:cNvPr>
          <p:cNvSpPr txBox="1"/>
          <p:nvPr/>
        </p:nvSpPr>
        <p:spPr>
          <a:xfrm>
            <a:off x="8022996" y="2018771"/>
            <a:ext cx="348478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SHANNON &amp; WEAVER</a:t>
            </a:r>
          </a:p>
        </p:txBody>
      </p:sp>
      <p:sp>
        <p:nvSpPr>
          <p:cNvPr id="13" name="TextBox 12">
            <a:extLst>
              <a:ext uri="{FF2B5EF4-FFF2-40B4-BE49-F238E27FC236}">
                <a16:creationId xmlns:a16="http://schemas.microsoft.com/office/drawing/2014/main" id="{0EF1B959-252B-09BE-68BA-50340E5A8899}"/>
              </a:ext>
            </a:extLst>
          </p:cNvPr>
          <p:cNvSpPr txBox="1"/>
          <p:nvPr/>
        </p:nvSpPr>
        <p:spPr>
          <a:xfrm>
            <a:off x="4929656" y="5384784"/>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t>SCHRAMM'S</a:t>
            </a:r>
          </a:p>
        </p:txBody>
      </p:sp>
    </p:spTree>
    <p:extLst>
      <p:ext uri="{BB962C8B-B14F-4D97-AF65-F5344CB8AC3E}">
        <p14:creationId xmlns:p14="http://schemas.microsoft.com/office/powerpoint/2010/main" val="4230886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B483A-643F-6944-E388-008438C48CA5}"/>
              </a:ext>
            </a:extLst>
          </p:cNvPr>
          <p:cNvSpPr>
            <a:spLocks noGrp="1"/>
          </p:cNvSpPr>
          <p:nvPr>
            <p:ph type="title"/>
          </p:nvPr>
        </p:nvSpPr>
        <p:spPr/>
        <p:txBody>
          <a:bodyPr>
            <a:normAutofit fontScale="90000"/>
          </a:bodyPr>
          <a:lstStyle/>
          <a:p>
            <a:r>
              <a:rPr lang="en-US" sz="4000">
                <a:latin typeface="Felix Titling"/>
                <a:ea typeface="Tahoma"/>
                <a:cs typeface="Tahoma"/>
              </a:rPr>
              <a:t>MODULE: EFFECTIVE TEAMWORK AND COMMUNICATION</a:t>
            </a:r>
            <a:endParaRPr lang="en-US">
              <a:latin typeface="Felix Titling"/>
            </a:endParaRPr>
          </a:p>
        </p:txBody>
      </p:sp>
      <p:sp>
        <p:nvSpPr>
          <p:cNvPr id="3" name="Footer Placeholder 2">
            <a:extLst>
              <a:ext uri="{FF2B5EF4-FFF2-40B4-BE49-F238E27FC236}">
                <a16:creationId xmlns:a16="http://schemas.microsoft.com/office/drawing/2014/main" id="{DC54BE94-8CF5-EA5F-1AD8-B07CA6B974DC}"/>
              </a:ext>
            </a:extLst>
          </p:cNvPr>
          <p:cNvSpPr>
            <a:spLocks noGrp="1"/>
          </p:cNvSpPr>
          <p:nvPr>
            <p:ph type="ftr" sz="quarter" idx="11"/>
          </p:nvPr>
        </p:nvSpPr>
        <p:spPr/>
        <p:txBody>
          <a:bodyPr/>
          <a:lstStyle/>
          <a:p>
            <a:r>
              <a:rPr lang="en-US"/>
              <a:t>
              </a:t>
            </a:r>
          </a:p>
        </p:txBody>
      </p:sp>
      <p:sp>
        <p:nvSpPr>
          <p:cNvPr id="5" name="Content Placeholder 4">
            <a:extLst>
              <a:ext uri="{FF2B5EF4-FFF2-40B4-BE49-F238E27FC236}">
                <a16:creationId xmlns:a16="http://schemas.microsoft.com/office/drawing/2014/main" id="{10B06251-A5E2-3E38-9EA1-025C03CB43EB}"/>
              </a:ext>
            </a:extLst>
          </p:cNvPr>
          <p:cNvSpPr>
            <a:spLocks noGrp="1"/>
          </p:cNvSpPr>
          <p:nvPr>
            <p:ph sz="quarter" idx="16"/>
          </p:nvPr>
        </p:nvSpPr>
        <p:spPr>
          <a:xfrm>
            <a:off x="535930" y="2463710"/>
            <a:ext cx="10917010" cy="4392158"/>
          </a:xfrm>
        </p:spPr>
        <p:txBody>
          <a:bodyPr vert="horz" lIns="91440" tIns="45720" rIns="91440" bIns="45720" rtlCol="0" anchor="t">
            <a:normAutofit/>
          </a:bodyPr>
          <a:lstStyle/>
          <a:p>
            <a:pPr>
              <a:lnSpc>
                <a:spcPct val="100000"/>
              </a:lnSpc>
            </a:pPr>
            <a:r>
              <a:rPr lang="it-IT" sz="3200" b="1" cap="all">
                <a:latin typeface="Trade Gothic Next Light"/>
                <a:ea typeface="Tahoma"/>
                <a:cs typeface="Tahoma"/>
              </a:rPr>
              <a:t>STUDENT NAME: CRISTINA LILIANA TALMACIU</a:t>
            </a:r>
            <a:endParaRPr lang="en-US" sz="3200" b="1">
              <a:latin typeface="Trade Gothic Next Light"/>
              <a:ea typeface="Tahoma"/>
              <a:cs typeface="Tahoma"/>
            </a:endParaRPr>
          </a:p>
          <a:p>
            <a:pPr>
              <a:lnSpc>
                <a:spcPct val="100000"/>
              </a:lnSpc>
            </a:pPr>
            <a:r>
              <a:rPr lang="it-IT" sz="3200" b="1" cap="all">
                <a:latin typeface="Trade Gothic Next Light"/>
                <a:ea typeface="Tahoma"/>
                <a:cs typeface="Tahoma"/>
              </a:rPr>
              <a:t>STUDENT ID : 2533988</a:t>
            </a:r>
            <a:endParaRPr lang="en-GB" b="1">
              <a:latin typeface="Trade Gothic Next Light"/>
            </a:endParaRPr>
          </a:p>
        </p:txBody>
      </p:sp>
      <p:sp>
        <p:nvSpPr>
          <p:cNvPr id="6" name="Date Placeholder 5">
            <a:extLst>
              <a:ext uri="{FF2B5EF4-FFF2-40B4-BE49-F238E27FC236}">
                <a16:creationId xmlns:a16="http://schemas.microsoft.com/office/drawing/2014/main" id="{DAE3B883-92B0-AA13-2AEA-AB640EDC6842}"/>
              </a:ext>
            </a:extLst>
          </p:cNvPr>
          <p:cNvSpPr>
            <a:spLocks noGrp="1"/>
          </p:cNvSpPr>
          <p:nvPr>
            <p:ph type="dt" sz="half" idx="10"/>
          </p:nvPr>
        </p:nvSpPr>
        <p:spPr/>
        <p:txBody>
          <a:bodyPr/>
          <a:lstStyle/>
          <a:p>
            <a:fld id="{72E373D8-C040-45F7-B7FD-0B7A1E20EDED}" type="datetime1">
              <a:t>8/9/2026</a:t>
            </a:fld>
            <a:endParaRPr lang="en-US"/>
          </a:p>
        </p:txBody>
      </p:sp>
      <p:sp>
        <p:nvSpPr>
          <p:cNvPr id="7" name="Slide Number Placeholder 6">
            <a:extLst>
              <a:ext uri="{FF2B5EF4-FFF2-40B4-BE49-F238E27FC236}">
                <a16:creationId xmlns:a16="http://schemas.microsoft.com/office/drawing/2014/main" id="{3034AFDC-6182-3E0B-1ED7-07616797DCF0}"/>
              </a:ext>
            </a:extLst>
          </p:cNvPr>
          <p:cNvSpPr>
            <a:spLocks noGrp="1"/>
          </p:cNvSpPr>
          <p:nvPr>
            <p:ph type="sldNum" sz="quarter" idx="12"/>
          </p:nvPr>
        </p:nvSpPr>
        <p:spPr/>
        <p:txBody>
          <a:bodyPr/>
          <a:lstStyle/>
          <a:p>
            <a:fld id="{CC057153-B650-4DEB-B370-79DDCFDCE934}" type="slidenum">
              <a:rPr lang="en-US" dirty="0"/>
              <a:pPr/>
              <a:t>8</a:t>
            </a:fld>
            <a:endParaRPr lang="en-US"/>
          </a:p>
        </p:txBody>
      </p:sp>
    </p:spTree>
    <p:extLst>
      <p:ext uri="{BB962C8B-B14F-4D97-AF65-F5344CB8AC3E}">
        <p14:creationId xmlns:p14="http://schemas.microsoft.com/office/powerpoint/2010/main" val="513205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EBAF9-800E-B8CA-31A6-7A7ECFC2EF18}"/>
              </a:ext>
            </a:extLst>
          </p:cNvPr>
          <p:cNvSpPr>
            <a:spLocks noGrp="1"/>
          </p:cNvSpPr>
          <p:nvPr>
            <p:ph type="title"/>
          </p:nvPr>
        </p:nvSpPr>
        <p:spPr/>
        <p:txBody>
          <a:bodyPr/>
          <a:lstStyle/>
          <a:p>
            <a:r>
              <a:rPr lang="en-US" dirty="0" err="1">
                <a:ea typeface="+mj-lt"/>
                <a:cs typeface="+mj-lt"/>
              </a:rPr>
              <a:t>IntroductiON</a:t>
            </a:r>
            <a:endParaRPr lang="en-US" dirty="0" err="1"/>
          </a:p>
        </p:txBody>
      </p:sp>
      <p:sp>
        <p:nvSpPr>
          <p:cNvPr id="3" name="Footer Placeholder 2">
            <a:extLst>
              <a:ext uri="{FF2B5EF4-FFF2-40B4-BE49-F238E27FC236}">
                <a16:creationId xmlns:a16="http://schemas.microsoft.com/office/drawing/2014/main" id="{7A391016-B6F5-7128-59B4-F4578227818C}"/>
              </a:ext>
            </a:extLst>
          </p:cNvPr>
          <p:cNvSpPr>
            <a:spLocks noGrp="1"/>
          </p:cNvSpPr>
          <p:nvPr>
            <p:ph type="ftr" sz="quarter" idx="11"/>
          </p:nvPr>
        </p:nvSpPr>
        <p:spPr/>
        <p:txBody>
          <a:bodyPr/>
          <a:lstStyle/>
          <a:p>
            <a:r>
              <a:rPr lang="en-US"/>
              <a:t>
              </a:t>
            </a:r>
          </a:p>
        </p:txBody>
      </p:sp>
      <p:sp>
        <p:nvSpPr>
          <p:cNvPr id="5" name="Content Placeholder 4">
            <a:extLst>
              <a:ext uri="{FF2B5EF4-FFF2-40B4-BE49-F238E27FC236}">
                <a16:creationId xmlns:a16="http://schemas.microsoft.com/office/drawing/2014/main" id="{F2E22972-0DFE-18DC-43E1-91C5D1E667DA}"/>
              </a:ext>
            </a:extLst>
          </p:cNvPr>
          <p:cNvSpPr>
            <a:spLocks noGrp="1"/>
          </p:cNvSpPr>
          <p:nvPr>
            <p:ph sz="quarter" idx="16"/>
          </p:nvPr>
        </p:nvSpPr>
        <p:spPr>
          <a:xfrm>
            <a:off x="535929" y="1980657"/>
            <a:ext cx="9808027" cy="4739140"/>
          </a:xfrm>
        </p:spPr>
        <p:txBody>
          <a:bodyPr vert="horz" lIns="91440" tIns="45720" rIns="91440" bIns="45720" rtlCol="0" anchor="t">
            <a:normAutofit/>
          </a:bodyPr>
          <a:lstStyle/>
          <a:p>
            <a:pPr marL="285750" indent="-285750" algn="just">
              <a:lnSpc>
                <a:spcPct val="100000"/>
              </a:lnSpc>
              <a:buFont typeface="Arial"/>
              <a:buChar char="•"/>
            </a:pPr>
            <a:r>
              <a:rPr lang="en-US" sz="2000">
                <a:latin typeface="Century Gothic"/>
              </a:rPr>
              <a:t>The presentation will discuss regarding: </a:t>
            </a:r>
          </a:p>
          <a:p>
            <a:pPr marL="285750" indent="-285750" algn="just">
              <a:lnSpc>
                <a:spcPct val="100000"/>
              </a:lnSpc>
              <a:buFont typeface="Arial"/>
              <a:buChar char="•"/>
            </a:pPr>
            <a:endParaRPr lang="en-US" sz="2000" dirty="0">
              <a:latin typeface="Century Gothic"/>
            </a:endParaRPr>
          </a:p>
          <a:p>
            <a:pPr marL="788670" lvl="1" indent="-285750" algn="just">
              <a:lnSpc>
                <a:spcPct val="100000"/>
              </a:lnSpc>
              <a:buFont typeface="Goudy Old Style"/>
              <a:buChar char="–"/>
            </a:pPr>
            <a:r>
              <a:rPr lang="en-US" sz="2000" i="0">
                <a:latin typeface="Century Gothic"/>
              </a:rPr>
              <a:t>Flight Foods Ltd. </a:t>
            </a:r>
          </a:p>
          <a:p>
            <a:pPr marL="788670" lvl="1" indent="-285750" algn="just">
              <a:lnSpc>
                <a:spcPct val="100000"/>
              </a:lnSpc>
              <a:buFont typeface="Goudy Old Style"/>
              <a:buChar char="–"/>
            </a:pPr>
            <a:r>
              <a:rPr lang="en-US" sz="2000" i="0">
                <a:latin typeface="Century Gothic"/>
              </a:rPr>
              <a:t>The different communication barriers faced by the company. </a:t>
            </a:r>
          </a:p>
          <a:p>
            <a:pPr marL="788670" lvl="1" indent="-285750" algn="just">
              <a:lnSpc>
                <a:spcPct val="100000"/>
              </a:lnSpc>
              <a:buFont typeface="Goudy Old Style"/>
              <a:buChar char="–"/>
            </a:pPr>
            <a:r>
              <a:rPr lang="en-US" sz="2000" i="0">
                <a:latin typeface="Century Gothic"/>
              </a:rPr>
              <a:t>Strategic solutions to deal with the identified communication barriers. </a:t>
            </a:r>
            <a:endParaRPr lang="en-GB" sz="2000"/>
          </a:p>
        </p:txBody>
      </p:sp>
      <p:sp>
        <p:nvSpPr>
          <p:cNvPr id="6" name="Date Placeholder 5">
            <a:extLst>
              <a:ext uri="{FF2B5EF4-FFF2-40B4-BE49-F238E27FC236}">
                <a16:creationId xmlns:a16="http://schemas.microsoft.com/office/drawing/2014/main" id="{79ADFE2E-F1EB-9228-5A05-5601FA3A97EF}"/>
              </a:ext>
            </a:extLst>
          </p:cNvPr>
          <p:cNvSpPr>
            <a:spLocks noGrp="1"/>
          </p:cNvSpPr>
          <p:nvPr>
            <p:ph type="dt" sz="half" idx="10"/>
          </p:nvPr>
        </p:nvSpPr>
        <p:spPr/>
        <p:txBody>
          <a:bodyPr/>
          <a:lstStyle/>
          <a:p>
            <a:fld id="{9D012877-454D-4201-9488-7C9274985D80}" type="datetime1">
              <a:t>8/9/2026</a:t>
            </a:fld>
            <a:endParaRPr lang="en-US"/>
          </a:p>
        </p:txBody>
      </p:sp>
      <p:sp>
        <p:nvSpPr>
          <p:cNvPr id="7" name="Slide Number Placeholder 6">
            <a:extLst>
              <a:ext uri="{FF2B5EF4-FFF2-40B4-BE49-F238E27FC236}">
                <a16:creationId xmlns:a16="http://schemas.microsoft.com/office/drawing/2014/main" id="{EAA62F1F-D774-B167-4AA0-92087F889E5A}"/>
              </a:ext>
            </a:extLst>
          </p:cNvPr>
          <p:cNvSpPr>
            <a:spLocks noGrp="1"/>
          </p:cNvSpPr>
          <p:nvPr>
            <p:ph type="sldNum" sz="quarter" idx="12"/>
          </p:nvPr>
        </p:nvSpPr>
        <p:spPr/>
        <p:txBody>
          <a:bodyPr/>
          <a:lstStyle/>
          <a:p>
            <a:fld id="{CC057153-B650-4DEB-B370-79DDCFDCE934}" type="slidenum">
              <a:rPr lang="en-US" dirty="0"/>
              <a:pPr/>
              <a:t>9</a:t>
            </a:fld>
            <a:endParaRPr lang="en-US"/>
          </a:p>
        </p:txBody>
      </p:sp>
    </p:spTree>
    <p:extLst>
      <p:ext uri="{BB962C8B-B14F-4D97-AF65-F5344CB8AC3E}">
        <p14:creationId xmlns:p14="http://schemas.microsoft.com/office/powerpoint/2010/main" val="5316213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77D1C-08D2-FB1E-6E3F-1CE6F2DF3A83}"/>
              </a:ext>
            </a:extLst>
          </p:cNvPr>
          <p:cNvSpPr>
            <a:spLocks noGrp="1"/>
          </p:cNvSpPr>
          <p:nvPr>
            <p:ph type="title"/>
          </p:nvPr>
        </p:nvSpPr>
        <p:spPr>
          <a:xfrm>
            <a:off x="534216" y="1148171"/>
            <a:ext cx="10741152" cy="1132258"/>
          </a:xfrm>
        </p:spPr>
        <p:txBody>
          <a:bodyPr anchor="b">
            <a:normAutofit/>
          </a:bodyPr>
          <a:lstStyle/>
          <a:p>
            <a:r>
              <a:rPr lang="en-US" b="1"/>
              <a:t>Language Barriers </a:t>
            </a:r>
            <a:endParaRPr lang="en-GB"/>
          </a:p>
          <a:p>
            <a:endParaRPr lang="en-GB" dirty="0"/>
          </a:p>
        </p:txBody>
      </p:sp>
      <p:sp>
        <p:nvSpPr>
          <p:cNvPr id="3" name="Footer Placeholder 2">
            <a:extLst>
              <a:ext uri="{FF2B5EF4-FFF2-40B4-BE49-F238E27FC236}">
                <a16:creationId xmlns:a16="http://schemas.microsoft.com/office/drawing/2014/main" id="{5965E424-7AFC-3A5E-CAF7-DAF5F4A48965}"/>
              </a:ext>
            </a:extLst>
          </p:cNvPr>
          <p:cNvSpPr>
            <a:spLocks noGrp="1"/>
          </p:cNvSpPr>
          <p:nvPr>
            <p:ph type="ftr" sz="quarter" idx="11"/>
          </p:nvPr>
        </p:nvSpPr>
        <p:spPr>
          <a:xfrm rot="16200000">
            <a:off x="-1131161" y="1592957"/>
            <a:ext cx="2973522" cy="365125"/>
          </a:xfrm>
        </p:spPr>
        <p:txBody>
          <a:bodyPr anchor="ctr">
            <a:normAutofit/>
          </a:bodyPr>
          <a:lstStyle/>
          <a:p>
            <a:pPr>
              <a:lnSpc>
                <a:spcPct val="90000"/>
              </a:lnSpc>
              <a:spcAft>
                <a:spcPts val="600"/>
              </a:spcAft>
            </a:pPr>
            <a:r>
              <a:rPr lang="en-US" sz="700"/>
              <a:t>
              </a:t>
            </a:r>
          </a:p>
        </p:txBody>
      </p:sp>
      <p:pic>
        <p:nvPicPr>
          <p:cNvPr id="8" name="Picture 7" descr="Communication studies blog by Sis Michelle: Schramm's Model of Communication-  An Interactional Model">
            <a:extLst>
              <a:ext uri="{FF2B5EF4-FFF2-40B4-BE49-F238E27FC236}">
                <a16:creationId xmlns:a16="http://schemas.microsoft.com/office/drawing/2014/main" id="{36888BE2-1D5A-B142-EC57-0C9C54EAE111}"/>
              </a:ext>
            </a:extLst>
          </p:cNvPr>
          <p:cNvPicPr>
            <a:picLocks noChangeAspect="1"/>
          </p:cNvPicPr>
          <p:nvPr/>
        </p:nvPicPr>
        <p:blipFill>
          <a:blip r:embed="rId2"/>
          <a:srcRect r="-108" b="-170"/>
          <a:stretch>
            <a:fillRect/>
          </a:stretch>
        </p:blipFill>
        <p:spPr>
          <a:xfrm>
            <a:off x="731838" y="2639411"/>
            <a:ext cx="5181600" cy="3279391"/>
          </a:xfrm>
          <a:prstGeom prst="rect">
            <a:avLst/>
          </a:prstGeom>
          <a:noFill/>
        </p:spPr>
      </p:pic>
      <p:sp>
        <p:nvSpPr>
          <p:cNvPr id="5" name="Content Placeholder 4">
            <a:extLst>
              <a:ext uri="{FF2B5EF4-FFF2-40B4-BE49-F238E27FC236}">
                <a16:creationId xmlns:a16="http://schemas.microsoft.com/office/drawing/2014/main" id="{131D02C9-002E-797F-8FA1-6CB6B39796A8}"/>
              </a:ext>
            </a:extLst>
          </p:cNvPr>
          <p:cNvSpPr>
            <a:spLocks noGrp="1"/>
          </p:cNvSpPr>
          <p:nvPr>
            <p:ph sz="quarter" idx="16"/>
          </p:nvPr>
        </p:nvSpPr>
        <p:spPr>
          <a:xfrm>
            <a:off x="6284947" y="2103121"/>
            <a:ext cx="5181600" cy="4351337"/>
          </a:xfrm>
        </p:spPr>
        <p:txBody>
          <a:bodyPr vert="horz" lIns="91440" tIns="45720" rIns="91440" bIns="45720" rtlCol="0">
            <a:normAutofit/>
          </a:bodyPr>
          <a:lstStyle/>
          <a:p>
            <a:pPr marL="285750" indent="-285750">
              <a:buFont typeface="Arial"/>
              <a:buChar char="•"/>
            </a:pPr>
            <a:r>
              <a:rPr lang="en-GB"/>
              <a:t>Multilingual workforce creates communication challenges across the factory.</a:t>
            </a:r>
            <a:endParaRPr lang="en-IN"/>
          </a:p>
          <a:p>
            <a:pPr marL="285750" indent="-285750">
              <a:buFont typeface="Arial"/>
              <a:buChar char="•"/>
            </a:pPr>
            <a:r>
              <a:rPr lang="en-GB"/>
              <a:t>Limited English reduces understanding of hygiene instructions.</a:t>
            </a:r>
            <a:endParaRPr lang="en-IN"/>
          </a:p>
          <a:p>
            <a:pPr marL="285750" indent="-285750">
              <a:buFont typeface="Arial"/>
              <a:buChar char="•"/>
            </a:pPr>
            <a:r>
              <a:rPr lang="en-GB"/>
              <a:t>Workers misunderstand tasks, causing food production errors.</a:t>
            </a:r>
            <a:endParaRPr lang="en-IN"/>
          </a:p>
          <a:p>
            <a:pPr marL="285750" indent="-285750">
              <a:buFont typeface="Arial"/>
              <a:buChar char="•"/>
            </a:pPr>
            <a:r>
              <a:rPr lang="en-GB"/>
              <a:t>English-only signs fail to communicate with all employees.</a:t>
            </a:r>
            <a:endParaRPr lang="en-IN"/>
          </a:p>
          <a:p>
            <a:pPr marL="285750" indent="-285750">
              <a:buFont typeface="Arial"/>
              <a:buChar char="•"/>
            </a:pPr>
            <a:r>
              <a:rPr lang="en-GB"/>
              <a:t>Schramm's model emphasises shared understanding for effective communication (Kapur, 2020).</a:t>
            </a:r>
            <a:endParaRPr lang="en-IN"/>
          </a:p>
          <a:p>
            <a:pPr marL="285750" indent="-285750">
              <a:buFont typeface="Arial"/>
              <a:buChar char="•"/>
            </a:pPr>
            <a:r>
              <a:rPr lang="en-GB"/>
              <a:t>Language differences reduce performance and increase customer complaints.</a:t>
            </a:r>
          </a:p>
        </p:txBody>
      </p:sp>
      <p:sp>
        <p:nvSpPr>
          <p:cNvPr id="6" name="Date Placeholder 5">
            <a:extLst>
              <a:ext uri="{FF2B5EF4-FFF2-40B4-BE49-F238E27FC236}">
                <a16:creationId xmlns:a16="http://schemas.microsoft.com/office/drawing/2014/main" id="{240DD4ED-28CA-D1AF-61A1-773B5E7C55E4}"/>
              </a:ext>
            </a:extLst>
          </p:cNvPr>
          <p:cNvSpPr>
            <a:spLocks noGrp="1"/>
          </p:cNvSpPr>
          <p:nvPr>
            <p:ph type="dt" sz="half" idx="10"/>
          </p:nvPr>
        </p:nvSpPr>
        <p:spPr>
          <a:xfrm rot="5400000">
            <a:off x="10425981" y="4687095"/>
            <a:ext cx="2706690" cy="365125"/>
          </a:xfrm>
        </p:spPr>
        <p:txBody>
          <a:bodyPr anchor="ctr">
            <a:normAutofit/>
          </a:bodyPr>
          <a:lstStyle/>
          <a:p>
            <a:pPr>
              <a:spcAft>
                <a:spcPts val="600"/>
              </a:spcAft>
            </a:pPr>
            <a:fld id="{0D3640EE-BF26-49C3-A1CD-E7D183B90F38}" type="datetime1">
              <a:pPr>
                <a:spcAft>
                  <a:spcPts val="600"/>
                </a:spcAft>
              </a:pPr>
              <a:t>8/9/2026</a:t>
            </a:fld>
            <a:endParaRPr lang="en-US"/>
          </a:p>
        </p:txBody>
      </p:sp>
      <p:sp>
        <p:nvSpPr>
          <p:cNvPr id="7" name="Slide Number Placeholder 6">
            <a:extLst>
              <a:ext uri="{FF2B5EF4-FFF2-40B4-BE49-F238E27FC236}">
                <a16:creationId xmlns:a16="http://schemas.microsoft.com/office/drawing/2014/main" id="{A02313BF-CFC4-61DC-2895-65211A71DDE4}"/>
              </a:ext>
            </a:extLst>
          </p:cNvPr>
          <p:cNvSpPr>
            <a:spLocks noGrp="1"/>
          </p:cNvSpPr>
          <p:nvPr>
            <p:ph type="sldNum" sz="quarter" idx="12"/>
          </p:nvPr>
        </p:nvSpPr>
        <p:spPr>
          <a:xfrm>
            <a:off x="11512296" y="6356350"/>
            <a:ext cx="574620" cy="365125"/>
          </a:xfrm>
        </p:spPr>
        <p:txBody>
          <a:bodyPr anchor="ctr">
            <a:normAutofit/>
          </a:bodyPr>
          <a:lstStyle/>
          <a:p>
            <a:pPr>
              <a:spcAft>
                <a:spcPts val="600"/>
              </a:spcAft>
            </a:pPr>
            <a:fld id="{CC057153-B650-4DEB-B370-79DDCFDCE934}" type="slidenum">
              <a:rPr lang="en-US" dirty="0"/>
              <a:pPr>
                <a:spcAft>
                  <a:spcPts val="600"/>
                </a:spcAft>
              </a:pPr>
              <a:t>10</a:t>
            </a:fld>
            <a:endParaRPr lang="en-US"/>
          </a:p>
        </p:txBody>
      </p:sp>
    </p:spTree>
    <p:extLst>
      <p:ext uri="{BB962C8B-B14F-4D97-AF65-F5344CB8AC3E}">
        <p14:creationId xmlns:p14="http://schemas.microsoft.com/office/powerpoint/2010/main" val="13111778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F76C2-8351-B6E0-A359-782856333E19}"/>
              </a:ext>
            </a:extLst>
          </p:cNvPr>
          <p:cNvSpPr>
            <a:spLocks noGrp="1"/>
          </p:cNvSpPr>
          <p:nvPr>
            <p:ph type="title"/>
          </p:nvPr>
        </p:nvSpPr>
        <p:spPr>
          <a:xfrm>
            <a:off x="724716" y="971278"/>
            <a:ext cx="10741152" cy="1132258"/>
          </a:xfrm>
        </p:spPr>
        <p:txBody>
          <a:bodyPr anchor="b">
            <a:normAutofit/>
          </a:bodyPr>
          <a:lstStyle/>
          <a:p>
            <a:r>
              <a:rPr lang="en-US" b="1"/>
              <a:t>Solutions</a:t>
            </a:r>
            <a:endParaRPr lang="en-GB"/>
          </a:p>
          <a:p>
            <a:endParaRPr lang="en-GB" dirty="0"/>
          </a:p>
        </p:txBody>
      </p:sp>
      <p:sp>
        <p:nvSpPr>
          <p:cNvPr id="3" name="Footer Placeholder 2">
            <a:extLst>
              <a:ext uri="{FF2B5EF4-FFF2-40B4-BE49-F238E27FC236}">
                <a16:creationId xmlns:a16="http://schemas.microsoft.com/office/drawing/2014/main" id="{5101936A-893A-D545-2FD5-8BED8A03BFEC}"/>
              </a:ext>
            </a:extLst>
          </p:cNvPr>
          <p:cNvSpPr>
            <a:spLocks noGrp="1"/>
          </p:cNvSpPr>
          <p:nvPr>
            <p:ph type="ftr" sz="quarter" idx="11"/>
          </p:nvPr>
        </p:nvSpPr>
        <p:spPr>
          <a:xfrm rot="16200000">
            <a:off x="-1131161" y="1592957"/>
            <a:ext cx="2973522" cy="365125"/>
          </a:xfrm>
        </p:spPr>
        <p:txBody>
          <a:bodyPr anchor="ctr">
            <a:normAutofit/>
          </a:bodyPr>
          <a:lstStyle/>
          <a:p>
            <a:pPr>
              <a:lnSpc>
                <a:spcPct val="90000"/>
              </a:lnSpc>
              <a:spcAft>
                <a:spcPts val="600"/>
              </a:spcAft>
            </a:pPr>
            <a:r>
              <a:rPr lang="en-US" sz="700"/>
              <a:t>
              </a:t>
            </a:r>
          </a:p>
        </p:txBody>
      </p:sp>
      <p:sp>
        <p:nvSpPr>
          <p:cNvPr id="4" name="Content Placeholder 3">
            <a:extLst>
              <a:ext uri="{FF2B5EF4-FFF2-40B4-BE49-F238E27FC236}">
                <a16:creationId xmlns:a16="http://schemas.microsoft.com/office/drawing/2014/main" id="{FBA99087-0045-6316-EC72-E45C873E06A0}"/>
              </a:ext>
            </a:extLst>
          </p:cNvPr>
          <p:cNvSpPr>
            <a:spLocks noGrp="1"/>
          </p:cNvSpPr>
          <p:nvPr>
            <p:ph sz="quarter" idx="15"/>
          </p:nvPr>
        </p:nvSpPr>
        <p:spPr>
          <a:xfrm>
            <a:off x="731838" y="2103438"/>
            <a:ext cx="5181600" cy="4351337"/>
          </a:xfrm>
        </p:spPr>
        <p:txBody>
          <a:bodyPr vert="horz" lIns="91440" tIns="45720" rIns="91440" bIns="45720" rtlCol="0">
            <a:normAutofit/>
          </a:bodyPr>
          <a:lstStyle/>
          <a:p>
            <a:pPr marL="285750" indent="-285750">
              <a:buFont typeface="Arial"/>
              <a:buChar char="•"/>
            </a:pPr>
            <a:r>
              <a:rPr lang="en-IN"/>
              <a:t>Provide multilingual induction and food hygiene training.</a:t>
            </a:r>
            <a:endParaRPr lang="en-US"/>
          </a:p>
          <a:p>
            <a:pPr marL="285750" indent="-285750">
              <a:buFont typeface="Arial"/>
              <a:buChar char="•"/>
            </a:pPr>
            <a:r>
              <a:rPr lang="en-IN"/>
              <a:t>Use pictorial signs, symbols and colour-coded labels.</a:t>
            </a:r>
            <a:endParaRPr lang="en-US"/>
          </a:p>
          <a:p>
            <a:pPr marL="285750" indent="-285750">
              <a:buFont typeface="Arial"/>
              <a:buChar char="•"/>
            </a:pPr>
            <a:r>
              <a:rPr lang="en-IN"/>
              <a:t>Translate key instructions into employees' native languages.</a:t>
            </a:r>
            <a:endParaRPr lang="en-US"/>
          </a:p>
          <a:p>
            <a:pPr marL="285750" indent="-285750">
              <a:buFont typeface="Arial"/>
              <a:buChar char="•"/>
            </a:pPr>
            <a:r>
              <a:rPr lang="en-IN"/>
              <a:t>Appoint bilingual supervisors to support workplace communication (</a:t>
            </a:r>
            <a:r>
              <a:rPr lang="en-GB"/>
              <a:t>Mikkola and Valo, 2019)</a:t>
            </a:r>
            <a:r>
              <a:rPr lang="en-IN"/>
              <a:t>.</a:t>
            </a:r>
            <a:endParaRPr lang="en-US"/>
          </a:p>
          <a:p>
            <a:pPr marL="285750" indent="-285750">
              <a:buFont typeface="Arial"/>
              <a:buChar char="•"/>
            </a:pPr>
            <a:r>
              <a:rPr lang="en-IN"/>
              <a:t>Use practical demonstrations to reinforce understanding.</a:t>
            </a:r>
            <a:endParaRPr lang="en-US"/>
          </a:p>
          <a:p>
            <a:pPr marL="285750" indent="-285750">
              <a:buFont typeface="Arial"/>
              <a:buChar char="•"/>
            </a:pPr>
            <a:r>
              <a:rPr lang="en-IN"/>
              <a:t>Encourage feedback to confirm understanding and reduce errors.</a:t>
            </a:r>
            <a:endParaRPr lang="en-GB"/>
          </a:p>
        </p:txBody>
      </p:sp>
      <p:pic>
        <p:nvPicPr>
          <p:cNvPr id="8" name="Picture 7" descr="Why Is Communication Important in the Workplace?">
            <a:extLst>
              <a:ext uri="{FF2B5EF4-FFF2-40B4-BE49-F238E27FC236}">
                <a16:creationId xmlns:a16="http://schemas.microsoft.com/office/drawing/2014/main" id="{0FE21D6E-4326-751E-0956-44ACA1F10C85}"/>
              </a:ext>
            </a:extLst>
          </p:cNvPr>
          <p:cNvPicPr>
            <a:picLocks noChangeAspect="1"/>
          </p:cNvPicPr>
          <p:nvPr/>
        </p:nvPicPr>
        <p:blipFill>
          <a:blip r:embed="rId2"/>
          <a:srcRect l="2695" r="7992" b="-3"/>
          <a:stretch>
            <a:fillRect/>
          </a:stretch>
        </p:blipFill>
        <p:spPr>
          <a:xfrm>
            <a:off x="6284947" y="2103121"/>
            <a:ext cx="5181600" cy="4351337"/>
          </a:xfrm>
          <a:prstGeom prst="rect">
            <a:avLst/>
          </a:prstGeom>
          <a:noFill/>
        </p:spPr>
      </p:pic>
      <p:sp>
        <p:nvSpPr>
          <p:cNvPr id="6" name="Date Placeholder 5">
            <a:extLst>
              <a:ext uri="{FF2B5EF4-FFF2-40B4-BE49-F238E27FC236}">
                <a16:creationId xmlns:a16="http://schemas.microsoft.com/office/drawing/2014/main" id="{67F69F31-7BCE-EC87-DFD6-13FC17E7CA27}"/>
              </a:ext>
            </a:extLst>
          </p:cNvPr>
          <p:cNvSpPr>
            <a:spLocks noGrp="1"/>
          </p:cNvSpPr>
          <p:nvPr>
            <p:ph type="dt" sz="half" idx="10"/>
          </p:nvPr>
        </p:nvSpPr>
        <p:spPr>
          <a:xfrm rot="5400000">
            <a:off x="10425981" y="4687095"/>
            <a:ext cx="2706690" cy="365125"/>
          </a:xfrm>
        </p:spPr>
        <p:txBody>
          <a:bodyPr anchor="ctr">
            <a:normAutofit/>
          </a:bodyPr>
          <a:lstStyle/>
          <a:p>
            <a:pPr>
              <a:spcAft>
                <a:spcPts val="600"/>
              </a:spcAft>
            </a:pPr>
            <a:fld id="{D808B72D-96B8-4C24-8119-E118050657B6}" type="datetime1">
              <a:rPr lang="en-GB"/>
              <a:pPr>
                <a:spcAft>
                  <a:spcPts val="600"/>
                </a:spcAft>
              </a:pPr>
              <a:t>09/08/2026</a:t>
            </a:fld>
            <a:endParaRPr lang="en-US"/>
          </a:p>
        </p:txBody>
      </p:sp>
      <p:sp>
        <p:nvSpPr>
          <p:cNvPr id="7" name="Slide Number Placeholder 6">
            <a:extLst>
              <a:ext uri="{FF2B5EF4-FFF2-40B4-BE49-F238E27FC236}">
                <a16:creationId xmlns:a16="http://schemas.microsoft.com/office/drawing/2014/main" id="{831AF5AF-4CCA-C0E0-A905-39BDEBE865F9}"/>
              </a:ext>
            </a:extLst>
          </p:cNvPr>
          <p:cNvSpPr>
            <a:spLocks noGrp="1"/>
          </p:cNvSpPr>
          <p:nvPr>
            <p:ph type="sldNum" sz="quarter" idx="12"/>
          </p:nvPr>
        </p:nvSpPr>
        <p:spPr>
          <a:xfrm>
            <a:off x="11512296" y="6356350"/>
            <a:ext cx="574620" cy="365125"/>
          </a:xfrm>
        </p:spPr>
        <p:txBody>
          <a:bodyPr anchor="ctr">
            <a:normAutofit/>
          </a:bodyPr>
          <a:lstStyle/>
          <a:p>
            <a:pPr>
              <a:spcAft>
                <a:spcPts val="600"/>
              </a:spcAft>
            </a:pPr>
            <a:fld id="{CC057153-B650-4DEB-B370-79DDCFDCE934}" type="slidenum">
              <a:rPr lang="en-US" dirty="0"/>
              <a:pPr>
                <a:spcAft>
                  <a:spcPts val="600"/>
                </a:spcAft>
              </a:pPr>
              <a:t>11</a:t>
            </a:fld>
            <a:endParaRPr lang="en-US"/>
          </a:p>
        </p:txBody>
      </p:sp>
    </p:spTree>
    <p:extLst>
      <p:ext uri="{BB962C8B-B14F-4D97-AF65-F5344CB8AC3E}">
        <p14:creationId xmlns:p14="http://schemas.microsoft.com/office/powerpoint/2010/main" val="30605062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495BB-31F8-0B93-9773-7C7132E80BD3}"/>
              </a:ext>
            </a:extLst>
          </p:cNvPr>
          <p:cNvSpPr>
            <a:spLocks noGrp="1"/>
          </p:cNvSpPr>
          <p:nvPr>
            <p:ph type="title"/>
          </p:nvPr>
        </p:nvSpPr>
        <p:spPr>
          <a:xfrm>
            <a:off x="367378" y="1619"/>
            <a:ext cx="11462692" cy="1496399"/>
          </a:xfrm>
        </p:spPr>
        <p:txBody>
          <a:bodyPr>
            <a:normAutofit/>
          </a:bodyPr>
          <a:lstStyle/>
          <a:p>
            <a:r>
              <a:rPr lang="en-US" b="1">
                <a:latin typeface="Felix Titling"/>
                <a:cs typeface="Times New Roman"/>
              </a:rPr>
              <a:t>Identification of</a:t>
            </a:r>
            <a:r>
              <a:rPr lang="ru-RU" b="1" dirty="0">
                <a:latin typeface="Times New Roman"/>
                <a:cs typeface="Times New Roman"/>
              </a:rPr>
              <a:t> </a:t>
            </a:r>
            <a:r>
              <a:rPr lang="en-US" b="1">
                <a:latin typeface="Felix Titling"/>
                <a:cs typeface="Times New Roman"/>
              </a:rPr>
              <a:t>the Age Barrier</a:t>
            </a:r>
            <a:endParaRPr lang="en-US">
              <a:latin typeface="Felix Titling"/>
            </a:endParaRPr>
          </a:p>
        </p:txBody>
      </p:sp>
      <p:sp>
        <p:nvSpPr>
          <p:cNvPr id="3" name="Footer Placeholder 2">
            <a:extLst>
              <a:ext uri="{FF2B5EF4-FFF2-40B4-BE49-F238E27FC236}">
                <a16:creationId xmlns:a16="http://schemas.microsoft.com/office/drawing/2014/main" id="{CF1BE7C8-6574-B402-7CA7-76FEF52D1923}"/>
              </a:ext>
            </a:extLst>
          </p:cNvPr>
          <p:cNvSpPr>
            <a:spLocks noGrp="1"/>
          </p:cNvSpPr>
          <p:nvPr>
            <p:ph type="ftr" sz="quarter" idx="11"/>
          </p:nvPr>
        </p:nvSpPr>
        <p:spPr/>
        <p:txBody>
          <a:bodyPr/>
          <a:lstStyle/>
          <a:p>
            <a:r>
              <a:rPr lang="en-US"/>
              <a:t>
              </a:t>
            </a:r>
          </a:p>
        </p:txBody>
      </p:sp>
      <p:sp>
        <p:nvSpPr>
          <p:cNvPr id="4" name="Content Placeholder 3">
            <a:extLst>
              <a:ext uri="{FF2B5EF4-FFF2-40B4-BE49-F238E27FC236}">
                <a16:creationId xmlns:a16="http://schemas.microsoft.com/office/drawing/2014/main" id="{E385764B-D630-2573-3F15-799A28CCA036}"/>
              </a:ext>
            </a:extLst>
          </p:cNvPr>
          <p:cNvSpPr>
            <a:spLocks noGrp="1"/>
          </p:cNvSpPr>
          <p:nvPr>
            <p:ph sz="quarter" idx="15"/>
          </p:nvPr>
        </p:nvSpPr>
        <p:spPr>
          <a:xfrm>
            <a:off x="360953" y="2009031"/>
            <a:ext cx="11621510" cy="4351337"/>
          </a:xfrm>
        </p:spPr>
        <p:txBody>
          <a:bodyPr vert="horz" lIns="91440" tIns="45720" rIns="91440" bIns="45720" rtlCol="0" anchor="t">
            <a:normAutofit/>
          </a:bodyPr>
          <a:lstStyle/>
          <a:p>
            <a:pPr algn="ctr">
              <a:lnSpc>
                <a:spcPct val="90000"/>
              </a:lnSpc>
            </a:pPr>
            <a:r>
              <a:rPr lang="en-US" sz="2400">
                <a:latin typeface="Trade Gothic Next Light"/>
                <a:cs typeface="Times New Roman"/>
              </a:rPr>
              <a:t>Main Idea: </a:t>
            </a:r>
          </a:p>
          <a:p>
            <a:pPr marL="342900" indent="-342900" algn="just">
              <a:lnSpc>
                <a:spcPct val="90000"/>
              </a:lnSpc>
              <a:buFont typeface="Arial,Sans-Serif"/>
              <a:buChar char="•"/>
            </a:pPr>
            <a:r>
              <a:rPr lang="en-US" sz="2400">
                <a:latin typeface="Trade Gothic Next Light"/>
                <a:cs typeface="Times New Roman"/>
              </a:rPr>
              <a:t>The primary communication issue I am analyzing is the Age/Generational Barrier (workers aged 16 to 60, because manager Gary explicitly states: “The older ones seem to understand, but the problem seems to be with the younger ones. It doesn't matter what I tell them, they seem to do something else”</a:t>
            </a:r>
            <a:endParaRPr lang="en-GB">
              <a:latin typeface="Trade Gothic Next Light"/>
            </a:endParaRPr>
          </a:p>
          <a:p>
            <a:endParaRPr lang="en-GB" dirty="0"/>
          </a:p>
        </p:txBody>
      </p:sp>
      <p:sp>
        <p:nvSpPr>
          <p:cNvPr id="5" name="Content Placeholder 4">
            <a:extLst>
              <a:ext uri="{FF2B5EF4-FFF2-40B4-BE49-F238E27FC236}">
                <a16:creationId xmlns:a16="http://schemas.microsoft.com/office/drawing/2014/main" id="{09141836-3516-6845-BBBA-DED7D9FE7316}"/>
              </a:ext>
            </a:extLst>
          </p:cNvPr>
          <p:cNvSpPr>
            <a:spLocks noGrp="1"/>
          </p:cNvSpPr>
          <p:nvPr>
            <p:ph sz="quarter" idx="16"/>
          </p:nvPr>
        </p:nvSpPr>
        <p:spPr>
          <a:xfrm>
            <a:off x="539602" y="4180078"/>
            <a:ext cx="11068555" cy="4351337"/>
          </a:xfrm>
        </p:spPr>
        <p:txBody>
          <a:bodyPr vert="horz" lIns="91440" tIns="45720" rIns="91440" bIns="45720" rtlCol="0" anchor="t">
            <a:normAutofit/>
          </a:bodyPr>
          <a:lstStyle/>
          <a:p>
            <a:pPr>
              <a:lnSpc>
                <a:spcPct val="90000"/>
              </a:lnSpc>
            </a:pPr>
            <a:r>
              <a:rPr lang="en-GB" sz="2400">
                <a:latin typeface="Trade Gothic Next Light"/>
                <a:cs typeface="Times New Roman"/>
              </a:rPr>
              <a:t>                                                                David Berlo </a:t>
            </a:r>
            <a:r>
              <a:rPr lang="ru-RU" sz="2400" dirty="0">
                <a:latin typeface="Times New Roman"/>
                <a:cs typeface="Times New Roman"/>
              </a:rPr>
              <a:t>(</a:t>
            </a:r>
            <a:r>
              <a:rPr lang="en-GB" sz="2400" dirty="0">
                <a:latin typeface="Trade Gothic Next Light"/>
                <a:cs typeface="Times New Roman"/>
              </a:rPr>
              <a:t>1960</a:t>
            </a:r>
            <a:r>
              <a:rPr lang="ru-RU" sz="2400" dirty="0">
                <a:latin typeface="Times New Roman"/>
                <a:cs typeface="Times New Roman"/>
              </a:rPr>
              <a:t>)</a:t>
            </a:r>
            <a:endParaRPr lang="en-US" sz="2400">
              <a:latin typeface="Trade Gothic Next Light"/>
              <a:cs typeface="Times New Roman"/>
            </a:endParaRPr>
          </a:p>
          <a:p>
            <a:pPr marL="342900" indent="-342900" algn="just">
              <a:lnSpc>
                <a:spcPct val="90000"/>
              </a:lnSpc>
              <a:buFont typeface="Arial,Sans-Serif"/>
              <a:buChar char="•"/>
            </a:pPr>
            <a:r>
              <a:rPr lang="en-GB" sz="2400">
                <a:latin typeface="Trade Gothic Next Light"/>
                <a:cs typeface="Times New Roman"/>
              </a:rPr>
              <a:t>Berlo expanded the S-M-C-R model subgroups to include human aspects (Attitudes, Knowledge, Social Systems).  Mismatch between the Sender's (Gary, 50+) and Receiver's (Younger workers, 16+) subgroup characteristics.</a:t>
            </a:r>
            <a:endParaRPr lang="en-GB">
              <a:latin typeface="Trade Gothic Next Light"/>
            </a:endParaRPr>
          </a:p>
          <a:p>
            <a:endParaRPr lang="en-GB" dirty="0"/>
          </a:p>
        </p:txBody>
      </p:sp>
      <p:sp>
        <p:nvSpPr>
          <p:cNvPr id="6" name="Date Placeholder 5">
            <a:extLst>
              <a:ext uri="{FF2B5EF4-FFF2-40B4-BE49-F238E27FC236}">
                <a16:creationId xmlns:a16="http://schemas.microsoft.com/office/drawing/2014/main" id="{42FA5DF6-084D-5CAD-AA78-96A8A9260611}"/>
              </a:ext>
            </a:extLst>
          </p:cNvPr>
          <p:cNvSpPr>
            <a:spLocks noGrp="1"/>
          </p:cNvSpPr>
          <p:nvPr>
            <p:ph type="dt" sz="half" idx="10"/>
          </p:nvPr>
        </p:nvSpPr>
        <p:spPr/>
        <p:txBody>
          <a:bodyPr/>
          <a:lstStyle/>
          <a:p>
            <a:fld id="{AC5395B3-150D-4BE1-AB16-69F5B5960ECE}" type="datetime1">
              <a:t>8/9/2026</a:t>
            </a:fld>
            <a:endParaRPr lang="en-US"/>
          </a:p>
        </p:txBody>
      </p:sp>
      <p:sp>
        <p:nvSpPr>
          <p:cNvPr id="7" name="Slide Number Placeholder 6">
            <a:extLst>
              <a:ext uri="{FF2B5EF4-FFF2-40B4-BE49-F238E27FC236}">
                <a16:creationId xmlns:a16="http://schemas.microsoft.com/office/drawing/2014/main" id="{BE261AC6-1298-4FCB-B82D-C8CA5E101F46}"/>
              </a:ext>
            </a:extLst>
          </p:cNvPr>
          <p:cNvSpPr>
            <a:spLocks noGrp="1"/>
          </p:cNvSpPr>
          <p:nvPr>
            <p:ph type="sldNum" sz="quarter" idx="12"/>
          </p:nvPr>
        </p:nvSpPr>
        <p:spPr/>
        <p:txBody>
          <a:bodyPr/>
          <a:lstStyle/>
          <a:p>
            <a:fld id="{CC057153-B650-4DEB-B370-79DDCFDCE934}" type="slidenum">
              <a:rPr lang="en-US" dirty="0"/>
              <a:pPr/>
              <a:t>12</a:t>
            </a:fld>
            <a:endParaRPr lang="en-US"/>
          </a:p>
        </p:txBody>
      </p:sp>
      <p:sp>
        <p:nvSpPr>
          <p:cNvPr id="9" name="TextBox 8">
            <a:extLst>
              <a:ext uri="{FF2B5EF4-FFF2-40B4-BE49-F238E27FC236}">
                <a16:creationId xmlns:a16="http://schemas.microsoft.com/office/drawing/2014/main" id="{3BF08358-9DF7-9B61-3C86-1C9FB7DA8834}"/>
              </a:ext>
            </a:extLst>
          </p:cNvPr>
          <p:cNvSpPr txBox="1"/>
          <p:nvPr/>
        </p:nvSpPr>
        <p:spPr>
          <a:xfrm>
            <a:off x="7444672" y="6203893"/>
            <a:ext cx="37007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Presented by Syrym </a:t>
            </a:r>
            <a:r>
              <a:rPr lang="en-GB" dirty="0" err="1"/>
              <a:t>Abenovo</a:t>
            </a:r>
            <a:endParaRPr lang="en-GB" dirty="0"/>
          </a:p>
        </p:txBody>
      </p:sp>
    </p:spTree>
    <p:extLst>
      <p:ext uri="{BB962C8B-B14F-4D97-AF65-F5344CB8AC3E}">
        <p14:creationId xmlns:p14="http://schemas.microsoft.com/office/powerpoint/2010/main" val="13780903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D36D6-11FB-AC8A-5998-AC74709E399E}"/>
              </a:ext>
            </a:extLst>
          </p:cNvPr>
          <p:cNvSpPr>
            <a:spLocks noGrp="1"/>
          </p:cNvSpPr>
          <p:nvPr>
            <p:ph type="title"/>
          </p:nvPr>
        </p:nvSpPr>
        <p:spPr>
          <a:xfrm>
            <a:off x="636270" y="746760"/>
            <a:ext cx="10741152" cy="1132258"/>
          </a:xfrm>
        </p:spPr>
        <p:txBody>
          <a:bodyPr/>
          <a:lstStyle/>
          <a:p>
            <a:pPr algn="ctr"/>
            <a:r>
              <a:rPr lang="en-GB" sz="3600">
                <a:latin typeface="Felix Titling"/>
                <a:cs typeface="Times New Roman"/>
              </a:rPr>
              <a:t>Solutions to Overcome the Age Barrier</a:t>
            </a:r>
          </a:p>
          <a:p>
            <a:endParaRPr lang="en-GB" dirty="0"/>
          </a:p>
        </p:txBody>
      </p:sp>
      <p:sp>
        <p:nvSpPr>
          <p:cNvPr id="3" name="Footer Placeholder 2">
            <a:extLst>
              <a:ext uri="{FF2B5EF4-FFF2-40B4-BE49-F238E27FC236}">
                <a16:creationId xmlns:a16="http://schemas.microsoft.com/office/drawing/2014/main" id="{997DFA06-BD27-689E-DDDE-1C04894E7229}"/>
              </a:ext>
            </a:extLst>
          </p:cNvPr>
          <p:cNvSpPr>
            <a:spLocks noGrp="1"/>
          </p:cNvSpPr>
          <p:nvPr>
            <p:ph type="ftr" sz="quarter" idx="11"/>
          </p:nvPr>
        </p:nvSpPr>
        <p:spPr/>
        <p:txBody>
          <a:bodyPr/>
          <a:lstStyle/>
          <a:p>
            <a:r>
              <a:rPr lang="en-US"/>
              <a:t>
              </a:t>
            </a:r>
          </a:p>
        </p:txBody>
      </p:sp>
      <p:sp>
        <p:nvSpPr>
          <p:cNvPr id="4" name="Content Placeholder 3">
            <a:extLst>
              <a:ext uri="{FF2B5EF4-FFF2-40B4-BE49-F238E27FC236}">
                <a16:creationId xmlns:a16="http://schemas.microsoft.com/office/drawing/2014/main" id="{2F178B6B-2779-FE25-4CD9-17B08BD435FB}"/>
              </a:ext>
            </a:extLst>
          </p:cNvPr>
          <p:cNvSpPr>
            <a:spLocks noGrp="1"/>
          </p:cNvSpPr>
          <p:nvPr>
            <p:ph sz="quarter" idx="15"/>
          </p:nvPr>
        </p:nvSpPr>
        <p:spPr>
          <a:xfrm>
            <a:off x="406410" y="1946895"/>
            <a:ext cx="11195956" cy="4412568"/>
          </a:xfrm>
        </p:spPr>
        <p:txBody>
          <a:bodyPr vert="horz" lIns="91440" tIns="45720" rIns="91440" bIns="45720" rtlCol="0" anchor="t">
            <a:normAutofit/>
          </a:bodyPr>
          <a:lstStyle/>
          <a:p>
            <a:r>
              <a:rPr lang="en-GB" sz="2400" b="1">
                <a:latin typeface="Trade Gothic Next Light"/>
                <a:cs typeface="Times New Roman"/>
              </a:rPr>
              <a:t>Gary's instruction fails because he sends messages designed for his own generation, ignoring the human aspects of younger workers.</a:t>
            </a:r>
            <a:endParaRPr lang="en-US" b="1">
              <a:latin typeface="Trade Gothic Next Light"/>
            </a:endParaRPr>
          </a:p>
        </p:txBody>
      </p:sp>
      <p:sp>
        <p:nvSpPr>
          <p:cNvPr id="6" name="Date Placeholder 5">
            <a:extLst>
              <a:ext uri="{FF2B5EF4-FFF2-40B4-BE49-F238E27FC236}">
                <a16:creationId xmlns:a16="http://schemas.microsoft.com/office/drawing/2014/main" id="{F0300453-F56B-224F-D95D-E2CD9937629F}"/>
              </a:ext>
            </a:extLst>
          </p:cNvPr>
          <p:cNvSpPr>
            <a:spLocks noGrp="1"/>
          </p:cNvSpPr>
          <p:nvPr>
            <p:ph type="dt" sz="half" idx="10"/>
          </p:nvPr>
        </p:nvSpPr>
        <p:spPr/>
        <p:txBody>
          <a:bodyPr/>
          <a:lstStyle/>
          <a:p>
            <a:fld id="{ED434039-3D45-41E9-9AFE-B878D2660ADF}" type="datetime1">
              <a:t>8/9/2026</a:t>
            </a:fld>
            <a:endParaRPr lang="en-US"/>
          </a:p>
        </p:txBody>
      </p:sp>
      <p:sp>
        <p:nvSpPr>
          <p:cNvPr id="7" name="Slide Number Placeholder 6">
            <a:extLst>
              <a:ext uri="{FF2B5EF4-FFF2-40B4-BE49-F238E27FC236}">
                <a16:creationId xmlns:a16="http://schemas.microsoft.com/office/drawing/2014/main" id="{908F5B8E-FA2E-BB5C-532F-03E039CCDD49}"/>
              </a:ext>
            </a:extLst>
          </p:cNvPr>
          <p:cNvSpPr>
            <a:spLocks noGrp="1"/>
          </p:cNvSpPr>
          <p:nvPr>
            <p:ph type="sldNum" sz="quarter" idx="12"/>
          </p:nvPr>
        </p:nvSpPr>
        <p:spPr/>
        <p:txBody>
          <a:bodyPr/>
          <a:lstStyle/>
          <a:p>
            <a:fld id="{CC057153-B650-4DEB-B370-79DDCFDCE934}" type="slidenum">
              <a:rPr lang="en-US" dirty="0"/>
              <a:pPr/>
              <a:t>13</a:t>
            </a:fld>
            <a:endParaRPr lang="en-US"/>
          </a:p>
        </p:txBody>
      </p:sp>
      <p:sp>
        <p:nvSpPr>
          <p:cNvPr id="8" name="Subtitle 2">
            <a:extLst>
              <a:ext uri="{FF2B5EF4-FFF2-40B4-BE49-F238E27FC236}">
                <a16:creationId xmlns:a16="http://schemas.microsoft.com/office/drawing/2014/main" id="{275DD38D-6C11-C0BA-74F2-32E7E21D2309}"/>
              </a:ext>
            </a:extLst>
          </p:cNvPr>
          <p:cNvSpPr txBox="1">
            <a:spLocks/>
          </p:cNvSpPr>
          <p:nvPr/>
        </p:nvSpPr>
        <p:spPr>
          <a:xfrm>
            <a:off x="533285" y="2892264"/>
            <a:ext cx="9246476" cy="3669438"/>
          </a:xfrm>
          <a:prstGeom prst="rect">
            <a:avLst/>
          </a:prstGeom>
        </p:spPr>
        <p:txBody>
          <a:bodyPr vert="horz" lIns="91440" tIns="45720" rIns="91440" bIns="45720" rtlCol="0" anchor="t">
            <a:normAutofit/>
          </a:bodyPr>
          <a:lstStyle>
            <a:defPPr>
              <a:defRPr lang="en-US"/>
            </a:defPPr>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ru-RU" sz="1800" dirty="0">
                <a:latin typeface="Times New Roman"/>
                <a:cs typeface="Times New Roman"/>
              </a:rPr>
              <a:t>1. </a:t>
            </a:r>
            <a:r>
              <a:rPr lang="en-GB" sz="1800" dirty="0">
                <a:latin typeface="Trade Gothic Next Light"/>
                <a:cs typeface="Times New Roman"/>
              </a:rPr>
              <a:t>Establish a Feedback Loop (Schramm, 1954) </a:t>
            </a:r>
            <a:endParaRPr lang="ru-RU" sz="1800">
              <a:latin typeface="Times New Roman"/>
              <a:cs typeface="Times New Roman"/>
            </a:endParaRPr>
          </a:p>
          <a:p>
            <a:pPr marL="342900" indent="-342900" algn="just">
              <a:buFont typeface="Arial" panose="020B0604020202020204" pitchFamily="34" charset="0"/>
              <a:buChar char="•"/>
            </a:pPr>
            <a:r>
              <a:rPr lang="en-GB" sz="1800" dirty="0">
                <a:latin typeface="Trade Gothic Next Light"/>
                <a:cs typeface="Times New Roman"/>
              </a:rPr>
              <a:t>Use the "Teach-back" method: ask young workers to demonstrate or explain tasks before working.</a:t>
            </a:r>
          </a:p>
        </p:txBody>
      </p:sp>
      <p:sp>
        <p:nvSpPr>
          <p:cNvPr id="9" name="TextBox 8">
            <a:extLst>
              <a:ext uri="{FF2B5EF4-FFF2-40B4-BE49-F238E27FC236}">
                <a16:creationId xmlns:a16="http://schemas.microsoft.com/office/drawing/2014/main" id="{6E426B63-C959-DBEC-CAA2-E42639C52A38}"/>
              </a:ext>
            </a:extLst>
          </p:cNvPr>
          <p:cNvSpPr txBox="1"/>
          <p:nvPr/>
        </p:nvSpPr>
        <p:spPr>
          <a:xfrm>
            <a:off x="346983" y="3980090"/>
            <a:ext cx="970869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ru-RU" baseline="0">
                <a:solidFill>
                  <a:srgbClr val="000000"/>
                </a:solidFill>
                <a:latin typeface="Times New Roman"/>
                <a:ea typeface="Segoe UI"/>
                <a:cs typeface="Segoe UI"/>
              </a:rPr>
              <a:t>2. </a:t>
            </a:r>
            <a:r>
              <a:rPr lang="en-GB" baseline="0">
                <a:solidFill>
                  <a:srgbClr val="000000"/>
                </a:solidFill>
                <a:latin typeface="Trade Gothic Next Light"/>
                <a:ea typeface="Segoe UI"/>
                <a:cs typeface="Segoe UI"/>
              </a:rPr>
              <a:t>Adapt Communication Channels (Berlo, 1960) </a:t>
            </a:r>
            <a:r>
              <a:rPr lang="ru-RU">
                <a:latin typeface="Times New Roman"/>
                <a:ea typeface="Segoe UI"/>
                <a:cs typeface="Segoe UI"/>
              </a:rPr>
              <a:t>​</a:t>
            </a:r>
          </a:p>
          <a:p>
            <a:pPr marL="342900" lvl="0" indent="-342900" algn="just" rtl="0">
              <a:buFont typeface="Arial,Sans-Serif"/>
              <a:buChar char="•"/>
            </a:pPr>
            <a:r>
              <a:rPr lang="en-GB" baseline="0" dirty="0">
                <a:solidFill>
                  <a:srgbClr val="000000"/>
                </a:solidFill>
                <a:latin typeface="Trade Gothic Next Light"/>
                <a:ea typeface="Arial"/>
                <a:cs typeface="Arial"/>
              </a:rPr>
              <a:t>Replace traditional text signs ("Keep fresh meat chilled") with visual infographics, </a:t>
            </a:r>
            <a:r>
              <a:rPr lang="en-GB" baseline="0" dirty="0" err="1">
                <a:solidFill>
                  <a:srgbClr val="000000"/>
                </a:solidFill>
                <a:latin typeface="Trade Gothic Next Light"/>
                <a:ea typeface="Arial"/>
                <a:cs typeface="Arial"/>
              </a:rPr>
              <a:t>color</a:t>
            </a:r>
            <a:r>
              <a:rPr lang="en-GB" baseline="0" dirty="0">
                <a:solidFill>
                  <a:srgbClr val="000000"/>
                </a:solidFill>
                <a:latin typeface="Trade Gothic Next Light"/>
                <a:ea typeface="Arial"/>
                <a:cs typeface="Arial"/>
              </a:rPr>
              <a:t> codes, and short video micro-learning.</a:t>
            </a:r>
          </a:p>
          <a:p>
            <a:pPr algn="ctr"/>
            <a:endParaRPr lang="en-GB"/>
          </a:p>
        </p:txBody>
      </p:sp>
      <p:sp>
        <p:nvSpPr>
          <p:cNvPr id="10" name="TextBox 9">
            <a:extLst>
              <a:ext uri="{FF2B5EF4-FFF2-40B4-BE49-F238E27FC236}">
                <a16:creationId xmlns:a16="http://schemas.microsoft.com/office/drawing/2014/main" id="{62E611F6-1DEB-B789-BD85-1B2AF8E6C5D5}"/>
              </a:ext>
            </a:extLst>
          </p:cNvPr>
          <p:cNvSpPr txBox="1"/>
          <p:nvPr/>
        </p:nvSpPr>
        <p:spPr>
          <a:xfrm>
            <a:off x="346982" y="5191127"/>
            <a:ext cx="995362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ru-RU" baseline="0">
                <a:solidFill>
                  <a:srgbClr val="000000"/>
                </a:solidFill>
                <a:latin typeface="Times New Roman"/>
                <a:ea typeface="Segoe UI"/>
                <a:cs typeface="Segoe UI"/>
              </a:rPr>
              <a:t>3. </a:t>
            </a:r>
            <a:r>
              <a:rPr lang="en-GB" baseline="0">
                <a:solidFill>
                  <a:srgbClr val="000000"/>
                </a:solidFill>
                <a:latin typeface="Trade Gothic Next Light"/>
                <a:ea typeface="Segoe UI"/>
                <a:cs typeface="Segoe UI"/>
              </a:rPr>
              <a:t>Generational Mentorship (Bridging Life Attitudes)</a:t>
            </a:r>
            <a:r>
              <a:rPr lang="ru-RU">
                <a:latin typeface="Times New Roman"/>
                <a:ea typeface="Segoe UI"/>
                <a:cs typeface="Segoe UI"/>
              </a:rPr>
              <a:t>​</a:t>
            </a:r>
          </a:p>
          <a:p>
            <a:pPr marL="342900" lvl="0" indent="-342900" algn="just" rtl="0">
              <a:buFont typeface="Arial,Sans-Serif"/>
              <a:buChar char="•"/>
            </a:pPr>
            <a:r>
              <a:rPr lang="en-GB" baseline="0">
                <a:solidFill>
                  <a:srgbClr val="000000"/>
                </a:solidFill>
                <a:latin typeface="Trade Gothic Next Light"/>
                <a:ea typeface="Arial"/>
                <a:cs typeface="Arial"/>
              </a:rPr>
              <a:t>Pair younger workers (16–20) with older workers who "seem to understand" to pass down hygiene standards peer-to-peer.</a:t>
            </a:r>
          </a:p>
          <a:p>
            <a:pPr algn="ctr"/>
            <a:endParaRPr lang="en-GB"/>
          </a:p>
        </p:txBody>
      </p:sp>
      <p:sp>
        <p:nvSpPr>
          <p:cNvPr id="5" name="TextBox 4">
            <a:extLst>
              <a:ext uri="{FF2B5EF4-FFF2-40B4-BE49-F238E27FC236}">
                <a16:creationId xmlns:a16="http://schemas.microsoft.com/office/drawing/2014/main" id="{5243880D-62AE-396A-0F8B-BF5E423E3712}"/>
              </a:ext>
            </a:extLst>
          </p:cNvPr>
          <p:cNvSpPr txBox="1"/>
          <p:nvPr/>
        </p:nvSpPr>
        <p:spPr>
          <a:xfrm>
            <a:off x="7444672" y="6203893"/>
            <a:ext cx="37007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Presented by Syrym </a:t>
            </a:r>
            <a:r>
              <a:rPr lang="en-GB" dirty="0" err="1"/>
              <a:t>Abenovo</a:t>
            </a:r>
            <a:endParaRPr lang="en-GB" dirty="0"/>
          </a:p>
        </p:txBody>
      </p:sp>
    </p:spTree>
    <p:extLst>
      <p:ext uri="{BB962C8B-B14F-4D97-AF65-F5344CB8AC3E}">
        <p14:creationId xmlns:p14="http://schemas.microsoft.com/office/powerpoint/2010/main" val="15691359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AE25F-B0E0-78AA-830E-6A81A2C29BE9}"/>
              </a:ext>
            </a:extLst>
          </p:cNvPr>
          <p:cNvSpPr>
            <a:spLocks noGrp="1"/>
          </p:cNvSpPr>
          <p:nvPr>
            <p:ph type="title"/>
          </p:nvPr>
        </p:nvSpPr>
        <p:spPr>
          <a:xfrm>
            <a:off x="717913" y="671921"/>
            <a:ext cx="10761562" cy="1322758"/>
          </a:xfrm>
        </p:spPr>
        <p:txBody>
          <a:bodyPr/>
          <a:lstStyle/>
          <a:p>
            <a:pPr algn="ctr"/>
            <a:r>
              <a:rPr lang="en-GB" sz="3600"/>
              <a:t>SOLUTIONS TO OVERCOME THE AGE BARRIER</a:t>
            </a:r>
          </a:p>
          <a:p>
            <a:endParaRPr lang="en-GB" dirty="0"/>
          </a:p>
        </p:txBody>
      </p:sp>
      <p:sp>
        <p:nvSpPr>
          <p:cNvPr id="3" name="Footer Placeholder 2">
            <a:extLst>
              <a:ext uri="{FF2B5EF4-FFF2-40B4-BE49-F238E27FC236}">
                <a16:creationId xmlns:a16="http://schemas.microsoft.com/office/drawing/2014/main" id="{3BE5B78E-5B1D-5684-CF87-6306B134FDFC}"/>
              </a:ext>
            </a:extLst>
          </p:cNvPr>
          <p:cNvSpPr>
            <a:spLocks noGrp="1"/>
          </p:cNvSpPr>
          <p:nvPr>
            <p:ph type="ftr" sz="quarter" idx="11"/>
          </p:nvPr>
        </p:nvSpPr>
        <p:spPr/>
        <p:txBody>
          <a:bodyPr/>
          <a:lstStyle/>
          <a:p>
            <a:r>
              <a:rPr lang="en-US"/>
              <a:t>
              </a:t>
            </a:r>
          </a:p>
        </p:txBody>
      </p:sp>
      <p:sp>
        <p:nvSpPr>
          <p:cNvPr id="4" name="Content Placeholder 3">
            <a:extLst>
              <a:ext uri="{FF2B5EF4-FFF2-40B4-BE49-F238E27FC236}">
                <a16:creationId xmlns:a16="http://schemas.microsoft.com/office/drawing/2014/main" id="{C08D4758-513D-2781-3870-1BC76A317CC5}"/>
              </a:ext>
            </a:extLst>
          </p:cNvPr>
          <p:cNvSpPr>
            <a:spLocks noGrp="1"/>
          </p:cNvSpPr>
          <p:nvPr>
            <p:ph sz="quarter" idx="15"/>
          </p:nvPr>
        </p:nvSpPr>
        <p:spPr>
          <a:xfrm>
            <a:off x="541339" y="2144259"/>
            <a:ext cx="10644866" cy="4392158"/>
          </a:xfrm>
        </p:spPr>
        <p:txBody>
          <a:bodyPr vert="horz" lIns="91440" tIns="45720" rIns="91440" bIns="45720" rtlCol="0" anchor="t">
            <a:normAutofit/>
          </a:bodyPr>
          <a:lstStyle/>
          <a:p>
            <a:pPr algn="just"/>
            <a:r>
              <a:rPr lang="en-GB" sz="2000">
                <a:latin typeface="Times New Roman"/>
                <a:cs typeface="Times New Roman"/>
              </a:rPr>
              <a:t> The age barrier at Flight Foods Ltd is caused by outdated, linear, one-size-fits-all communication.  Applying Berlo (1960), Schramm (1954), proves that Gary must account for human aspects and generational differences.  Implementing visual channels, mentorship, and active Feedback Loops will bridge the age gap and restore product quality</a:t>
            </a:r>
            <a:endParaRPr lang="en-US"/>
          </a:p>
        </p:txBody>
      </p:sp>
      <p:sp>
        <p:nvSpPr>
          <p:cNvPr id="6" name="Date Placeholder 5">
            <a:extLst>
              <a:ext uri="{FF2B5EF4-FFF2-40B4-BE49-F238E27FC236}">
                <a16:creationId xmlns:a16="http://schemas.microsoft.com/office/drawing/2014/main" id="{EF1EBC8B-44D9-6FF1-BC86-D6EA79540908}"/>
              </a:ext>
            </a:extLst>
          </p:cNvPr>
          <p:cNvSpPr>
            <a:spLocks noGrp="1"/>
          </p:cNvSpPr>
          <p:nvPr>
            <p:ph type="dt" sz="half" idx="10"/>
          </p:nvPr>
        </p:nvSpPr>
        <p:spPr/>
        <p:txBody>
          <a:bodyPr/>
          <a:lstStyle/>
          <a:p>
            <a:fld id="{150FCB5F-E588-4D7D-B414-94B017D4EA89}" type="datetime1">
              <a:t>8/9/2026</a:t>
            </a:fld>
            <a:endParaRPr lang="en-US"/>
          </a:p>
        </p:txBody>
      </p:sp>
      <p:sp>
        <p:nvSpPr>
          <p:cNvPr id="7" name="Slide Number Placeholder 6">
            <a:extLst>
              <a:ext uri="{FF2B5EF4-FFF2-40B4-BE49-F238E27FC236}">
                <a16:creationId xmlns:a16="http://schemas.microsoft.com/office/drawing/2014/main" id="{CB9B00B3-BB26-8640-101E-8AC6B34748A0}"/>
              </a:ext>
            </a:extLst>
          </p:cNvPr>
          <p:cNvSpPr>
            <a:spLocks noGrp="1"/>
          </p:cNvSpPr>
          <p:nvPr>
            <p:ph type="sldNum" sz="quarter" idx="12"/>
          </p:nvPr>
        </p:nvSpPr>
        <p:spPr/>
        <p:txBody>
          <a:bodyPr/>
          <a:lstStyle/>
          <a:p>
            <a:fld id="{CC057153-B650-4DEB-B370-79DDCFDCE934}" type="slidenum">
              <a:rPr lang="en-US" dirty="0"/>
              <a:pPr/>
              <a:t>14</a:t>
            </a:fld>
            <a:endParaRPr lang="en-US"/>
          </a:p>
        </p:txBody>
      </p:sp>
      <p:sp>
        <p:nvSpPr>
          <p:cNvPr id="9" name="TextBox 8">
            <a:extLst>
              <a:ext uri="{FF2B5EF4-FFF2-40B4-BE49-F238E27FC236}">
                <a16:creationId xmlns:a16="http://schemas.microsoft.com/office/drawing/2014/main" id="{DF2DADEB-B85A-B695-5ED5-2871A4421535}"/>
              </a:ext>
            </a:extLst>
          </p:cNvPr>
          <p:cNvSpPr txBox="1"/>
          <p:nvPr/>
        </p:nvSpPr>
        <p:spPr>
          <a:xfrm>
            <a:off x="7444672" y="6203893"/>
            <a:ext cx="37007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Presented by Syrym </a:t>
            </a:r>
            <a:r>
              <a:rPr lang="en-GB" dirty="0" err="1"/>
              <a:t>Abenovo</a:t>
            </a:r>
            <a:endParaRPr lang="en-GB" dirty="0"/>
          </a:p>
        </p:txBody>
      </p:sp>
    </p:spTree>
    <p:extLst>
      <p:ext uri="{BB962C8B-B14F-4D97-AF65-F5344CB8AC3E}">
        <p14:creationId xmlns:p14="http://schemas.microsoft.com/office/powerpoint/2010/main" val="6147491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86098-113F-250B-345B-8D43EF0C471B}"/>
              </a:ext>
            </a:extLst>
          </p:cNvPr>
          <p:cNvSpPr>
            <a:spLocks noGrp="1"/>
          </p:cNvSpPr>
          <p:nvPr>
            <p:ph type="title"/>
          </p:nvPr>
        </p:nvSpPr>
        <p:spPr>
          <a:xfrm>
            <a:off x="731520" y="320040"/>
            <a:ext cx="4572000" cy="932688"/>
          </a:xfrm>
        </p:spPr>
        <p:txBody>
          <a:bodyPr anchor="b">
            <a:normAutofit/>
          </a:bodyPr>
          <a:lstStyle/>
          <a:p>
            <a:r>
              <a:rPr lang="en-US" sz="2000" b="1"/>
              <a:t>Emotional Barriers &amp; </a:t>
            </a:r>
            <a:br>
              <a:rPr lang="en-US" sz="2000" b="1"/>
            </a:br>
            <a:r>
              <a:rPr lang="en-US" sz="2000" b="1"/>
              <a:t>Solutions (Flight Foods Ltd.)</a:t>
            </a:r>
            <a:endParaRPr lang="en-GB" sz="2000"/>
          </a:p>
          <a:p>
            <a:endParaRPr lang="en-GB" sz="2000"/>
          </a:p>
        </p:txBody>
      </p:sp>
      <p:sp>
        <p:nvSpPr>
          <p:cNvPr id="5" name="Content Placeholder 4">
            <a:extLst>
              <a:ext uri="{FF2B5EF4-FFF2-40B4-BE49-F238E27FC236}">
                <a16:creationId xmlns:a16="http://schemas.microsoft.com/office/drawing/2014/main" id="{ADB123DA-721C-E632-179C-18B498D6C732}"/>
              </a:ext>
            </a:extLst>
          </p:cNvPr>
          <p:cNvSpPr>
            <a:spLocks noGrp="1"/>
          </p:cNvSpPr>
          <p:nvPr>
            <p:ph sz="quarter" idx="14"/>
          </p:nvPr>
        </p:nvSpPr>
        <p:spPr>
          <a:xfrm>
            <a:off x="731520" y="1380744"/>
            <a:ext cx="4572000" cy="4983480"/>
          </a:xfrm>
        </p:spPr>
        <p:txBody>
          <a:bodyPr vert="horz" lIns="91440" tIns="45720" rIns="91440" bIns="45720" rtlCol="0" anchor="t">
            <a:normAutofit/>
          </a:bodyPr>
          <a:lstStyle/>
          <a:p>
            <a:r>
              <a:rPr lang="en-US"/>
              <a:t>Effective Teamworking And Communication – </a:t>
            </a:r>
          </a:p>
          <a:p>
            <a:endParaRPr lang="en-GB" dirty="0"/>
          </a:p>
        </p:txBody>
      </p:sp>
      <p:pic>
        <p:nvPicPr>
          <p:cNvPr id="9" name="Picture 8" descr="Assorted vegetables and fruits">
            <a:extLst>
              <a:ext uri="{FF2B5EF4-FFF2-40B4-BE49-F238E27FC236}">
                <a16:creationId xmlns:a16="http://schemas.microsoft.com/office/drawing/2014/main" id="{042C76FF-3C8F-E620-3293-F256EE2C4BC5}"/>
              </a:ext>
            </a:extLst>
          </p:cNvPr>
          <p:cNvPicPr>
            <a:picLocks noChangeAspect="1"/>
          </p:cNvPicPr>
          <p:nvPr/>
        </p:nvPicPr>
        <p:blipFill>
          <a:blip r:embed="rId2"/>
          <a:srcRect l="15372" r="5266" b="7"/>
          <a:stretch>
            <a:fillRect/>
          </a:stretch>
        </p:blipFill>
        <p:spPr>
          <a:xfrm>
            <a:off x="5917720" y="790592"/>
            <a:ext cx="6274279" cy="5276816"/>
          </a:xfrm>
          <a:prstGeom prst="rect">
            <a:avLst/>
          </a:prstGeom>
          <a:noFill/>
        </p:spPr>
      </p:pic>
      <p:sp>
        <p:nvSpPr>
          <p:cNvPr id="6" name="Date Placeholder 5">
            <a:extLst>
              <a:ext uri="{FF2B5EF4-FFF2-40B4-BE49-F238E27FC236}">
                <a16:creationId xmlns:a16="http://schemas.microsoft.com/office/drawing/2014/main" id="{BE978A22-BBBF-600C-ED06-62B0A63E6106}"/>
              </a:ext>
            </a:extLst>
          </p:cNvPr>
          <p:cNvSpPr>
            <a:spLocks noGrp="1"/>
          </p:cNvSpPr>
          <p:nvPr>
            <p:ph type="dt" sz="half" idx="15"/>
          </p:nvPr>
        </p:nvSpPr>
        <p:spPr>
          <a:xfrm rot="5400000">
            <a:off x="-997745" y="4687095"/>
            <a:ext cx="2706690" cy="365125"/>
          </a:xfrm>
        </p:spPr>
        <p:txBody>
          <a:bodyPr anchor="ctr">
            <a:normAutofit/>
          </a:bodyPr>
          <a:lstStyle/>
          <a:p>
            <a:pPr>
              <a:spcAft>
                <a:spcPts val="600"/>
              </a:spcAft>
            </a:pPr>
            <a:fld id="{FAD15384-269E-447D-B900-082BF575B6A1}" type="datetime1">
              <a:rPr lang="en-GB"/>
              <a:pPr>
                <a:spcAft>
                  <a:spcPts val="600"/>
                </a:spcAft>
              </a:pPr>
              <a:t>09/08/2026</a:t>
            </a:fld>
            <a:endParaRPr lang="en-US"/>
          </a:p>
        </p:txBody>
      </p:sp>
      <p:sp>
        <p:nvSpPr>
          <p:cNvPr id="3" name="Footer Placeholder 2">
            <a:extLst>
              <a:ext uri="{FF2B5EF4-FFF2-40B4-BE49-F238E27FC236}">
                <a16:creationId xmlns:a16="http://schemas.microsoft.com/office/drawing/2014/main" id="{1CE5A9A4-5ED3-303E-8C45-5919ACC286D3}"/>
              </a:ext>
            </a:extLst>
          </p:cNvPr>
          <p:cNvSpPr>
            <a:spLocks noGrp="1"/>
          </p:cNvSpPr>
          <p:nvPr>
            <p:ph type="ftr" sz="quarter" idx="16"/>
          </p:nvPr>
        </p:nvSpPr>
        <p:spPr>
          <a:xfrm rot="16200000">
            <a:off x="-1131161" y="1592957"/>
            <a:ext cx="2973522" cy="365125"/>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12202562-BD0F-CD50-F11A-B73C7526C509}"/>
              </a:ext>
            </a:extLst>
          </p:cNvPr>
          <p:cNvSpPr>
            <a:spLocks noGrp="1"/>
          </p:cNvSpPr>
          <p:nvPr>
            <p:ph type="sldNum" sz="quarter" idx="17"/>
          </p:nvPr>
        </p:nvSpPr>
        <p:spPr>
          <a:xfrm>
            <a:off x="51117" y="6356350"/>
            <a:ext cx="574620" cy="365125"/>
          </a:xfrm>
        </p:spPr>
        <p:txBody>
          <a:bodyPr anchor="ctr">
            <a:normAutofit/>
          </a:bodyPr>
          <a:lstStyle/>
          <a:p>
            <a:pPr>
              <a:spcAft>
                <a:spcPts val="600"/>
              </a:spcAft>
            </a:pPr>
            <a:fld id="{CC057153-B650-4DEB-B370-79DDCFDCE934}" type="slidenum">
              <a:rPr lang="en-US" dirty="0"/>
              <a:pPr>
                <a:spcAft>
                  <a:spcPts val="600"/>
                </a:spcAft>
              </a:pPr>
              <a:t>15</a:t>
            </a:fld>
            <a:endParaRPr lang="en-US"/>
          </a:p>
        </p:txBody>
      </p:sp>
      <p:sp>
        <p:nvSpPr>
          <p:cNvPr id="4" name="TextBox 3">
            <a:extLst>
              <a:ext uri="{FF2B5EF4-FFF2-40B4-BE49-F238E27FC236}">
                <a16:creationId xmlns:a16="http://schemas.microsoft.com/office/drawing/2014/main" id="{2334A427-C995-D470-4B24-35A9A261EB22}"/>
              </a:ext>
            </a:extLst>
          </p:cNvPr>
          <p:cNvSpPr txBox="1"/>
          <p:nvPr/>
        </p:nvSpPr>
        <p:spPr>
          <a:xfrm>
            <a:off x="8065062" y="635224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Presented by </a:t>
            </a:r>
            <a:r>
              <a:rPr lang="en-US">
                <a:ea typeface="+mn-lt"/>
                <a:cs typeface="+mn-lt"/>
              </a:rPr>
              <a:t>Andrii Rud</a:t>
            </a:r>
            <a:endParaRPr lang="en-GB"/>
          </a:p>
        </p:txBody>
      </p:sp>
    </p:spTree>
    <p:extLst>
      <p:ext uri="{BB962C8B-B14F-4D97-AF65-F5344CB8AC3E}">
        <p14:creationId xmlns:p14="http://schemas.microsoft.com/office/powerpoint/2010/main" val="40743840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09D1274-277A-9498-EE31-D300E2B7554B}"/>
              </a:ext>
            </a:extLst>
          </p:cNvPr>
          <p:cNvSpPr>
            <a:spLocks noGrp="1"/>
          </p:cNvSpPr>
          <p:nvPr>
            <p:ph type="ftr" sz="quarter" idx="11"/>
          </p:nvPr>
        </p:nvSpPr>
        <p:spPr/>
        <p:txBody>
          <a:bodyPr/>
          <a:lstStyle/>
          <a:p>
            <a:r>
              <a:rPr lang="en-US"/>
              <a:t>
              </a:t>
            </a:r>
          </a:p>
        </p:txBody>
      </p:sp>
      <p:sp>
        <p:nvSpPr>
          <p:cNvPr id="5" name="Content Placeholder 4">
            <a:extLst>
              <a:ext uri="{FF2B5EF4-FFF2-40B4-BE49-F238E27FC236}">
                <a16:creationId xmlns:a16="http://schemas.microsoft.com/office/drawing/2014/main" id="{A02E7AB9-7B85-23E2-ACCD-D61F7A7851C2}"/>
              </a:ext>
            </a:extLst>
          </p:cNvPr>
          <p:cNvSpPr>
            <a:spLocks noGrp="1"/>
          </p:cNvSpPr>
          <p:nvPr>
            <p:ph sz="quarter" idx="16"/>
          </p:nvPr>
        </p:nvSpPr>
        <p:spPr>
          <a:xfrm>
            <a:off x="505886" y="2096378"/>
            <a:ext cx="11172564" cy="4623592"/>
          </a:xfrm>
        </p:spPr>
        <p:txBody>
          <a:bodyPr vert="horz" lIns="91440" tIns="45720" rIns="91440" bIns="45720" rtlCol="0" anchor="t">
            <a:normAutofit/>
          </a:bodyPr>
          <a:lstStyle/>
          <a:p>
            <a:br>
              <a:rPr lang="en-US" sz="2000" dirty="0">
                <a:latin typeface="Trade Gothic Next Light"/>
                <a:ea typeface="Calibri Light"/>
                <a:cs typeface="Calibri Light"/>
              </a:rPr>
            </a:br>
            <a:br>
              <a:rPr lang="en-US" sz="2000" dirty="0">
                <a:latin typeface="Trade Gothic Next Light"/>
                <a:ea typeface="Calibri Light"/>
                <a:cs typeface="Calibri Light"/>
              </a:rPr>
            </a:br>
            <a:r>
              <a:rPr lang="en-US" sz="2000">
                <a:latin typeface="Trade Gothic Next Light"/>
                <a:ea typeface="Calibri Light"/>
                <a:cs typeface="Calibri Light"/>
              </a:rPr>
              <a:t>Gary comes to work tired, stressed, and wearing a dirty uniform with stains.</a:t>
            </a:r>
            <a:br>
              <a:rPr lang="en-US" sz="2000" dirty="0">
                <a:latin typeface="Trade Gothic Next Light"/>
                <a:ea typeface="Calibri Light"/>
                <a:cs typeface="Calibri Light"/>
              </a:rPr>
            </a:br>
            <a:br>
              <a:rPr lang="en-US" sz="2000" dirty="0">
                <a:latin typeface="Trade Gothic Next Light"/>
                <a:ea typeface="Calibri Light"/>
                <a:cs typeface="Calibri Light"/>
              </a:rPr>
            </a:br>
            <a:r>
              <a:rPr lang="en-US" sz="2000" dirty="0">
                <a:latin typeface="Trade Gothic Next Light"/>
                <a:ea typeface="Calibri Light"/>
                <a:cs typeface="Calibri Light"/>
              </a:rPr>
              <a:t>When he sees spoiled food, he panics, pulls his hair, and screams: </a:t>
            </a:r>
            <a:r>
              <a:rPr lang="en-US" sz="2000" i="1" dirty="0">
                <a:latin typeface="Trade Gothic Next Light"/>
                <a:ea typeface="Calibri Light"/>
                <a:cs typeface="Calibri Light"/>
              </a:rPr>
              <a:t>"Idiots!«</a:t>
            </a:r>
            <a:br>
              <a:rPr lang="en-US" sz="2000" i="1" dirty="0">
                <a:latin typeface="Trade Gothic Next Light"/>
                <a:ea typeface="Calibri Light"/>
                <a:cs typeface="Calibri Light"/>
              </a:rPr>
            </a:br>
            <a:br>
              <a:rPr lang="en-US" sz="2000" i="1" dirty="0">
                <a:latin typeface="Trade Gothic Next Light"/>
                <a:ea typeface="Calibri Light"/>
                <a:cs typeface="Calibri Light"/>
              </a:rPr>
            </a:br>
            <a:r>
              <a:rPr lang="en-US" sz="2000" i="1" dirty="0">
                <a:latin typeface="Trade Gothic Next Light"/>
                <a:ea typeface="Calibri Light"/>
                <a:cs typeface="Calibri Light"/>
              </a:rPr>
              <a:t>He blames the workers instead of guiding </a:t>
            </a:r>
            <a:r>
              <a:rPr lang="en-US" sz="2000" dirty="0">
                <a:latin typeface="Trade Gothic Next Light"/>
                <a:ea typeface="Calibri Light"/>
                <a:cs typeface="Calibri Light"/>
              </a:rPr>
              <a:t>them, creating fear on the factory floor.</a:t>
            </a:r>
            <a:endParaRPr lang="en-US" sz="2000" dirty="0">
              <a:latin typeface="Trade Gothic Next Light"/>
            </a:endParaRPr>
          </a:p>
        </p:txBody>
      </p:sp>
      <p:sp>
        <p:nvSpPr>
          <p:cNvPr id="6" name="Date Placeholder 5">
            <a:extLst>
              <a:ext uri="{FF2B5EF4-FFF2-40B4-BE49-F238E27FC236}">
                <a16:creationId xmlns:a16="http://schemas.microsoft.com/office/drawing/2014/main" id="{B682D695-AD22-7329-B214-0DB34022F2E8}"/>
              </a:ext>
            </a:extLst>
          </p:cNvPr>
          <p:cNvSpPr>
            <a:spLocks noGrp="1"/>
          </p:cNvSpPr>
          <p:nvPr>
            <p:ph type="dt" sz="half" idx="10"/>
          </p:nvPr>
        </p:nvSpPr>
        <p:spPr/>
        <p:txBody>
          <a:bodyPr/>
          <a:lstStyle/>
          <a:p>
            <a:fld id="{80AF5E89-E24B-4308-B8D1-CF819D408E34}" type="datetime1">
              <a:t>8/9/2026</a:t>
            </a:fld>
            <a:endParaRPr lang="en-US"/>
          </a:p>
        </p:txBody>
      </p:sp>
      <p:sp>
        <p:nvSpPr>
          <p:cNvPr id="7" name="Slide Number Placeholder 6">
            <a:extLst>
              <a:ext uri="{FF2B5EF4-FFF2-40B4-BE49-F238E27FC236}">
                <a16:creationId xmlns:a16="http://schemas.microsoft.com/office/drawing/2014/main" id="{B24646D0-0749-0CFF-BE72-6A9FCCC7356F}"/>
              </a:ext>
            </a:extLst>
          </p:cNvPr>
          <p:cNvSpPr>
            <a:spLocks noGrp="1"/>
          </p:cNvSpPr>
          <p:nvPr>
            <p:ph type="sldNum" sz="quarter" idx="12"/>
          </p:nvPr>
        </p:nvSpPr>
        <p:spPr/>
        <p:txBody>
          <a:bodyPr/>
          <a:lstStyle/>
          <a:p>
            <a:fld id="{CC057153-B650-4DEB-B370-79DDCFDCE934}" type="slidenum">
              <a:rPr lang="en-US" dirty="0"/>
              <a:pPr/>
              <a:t>16</a:t>
            </a:fld>
            <a:endParaRPr lang="en-US"/>
          </a:p>
        </p:txBody>
      </p:sp>
      <p:sp>
        <p:nvSpPr>
          <p:cNvPr id="8" name="TextBox 7">
            <a:extLst>
              <a:ext uri="{FF2B5EF4-FFF2-40B4-BE49-F238E27FC236}">
                <a16:creationId xmlns:a16="http://schemas.microsoft.com/office/drawing/2014/main" id="{A1F2223E-AD1F-DB13-5C92-8466811A07A1}"/>
              </a:ext>
            </a:extLst>
          </p:cNvPr>
          <p:cNvSpPr txBox="1"/>
          <p:nvPr/>
        </p:nvSpPr>
        <p:spPr>
          <a:xfrm>
            <a:off x="539469" y="691195"/>
            <a:ext cx="783578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5400" baseline="30000">
                <a:latin typeface="Felix Titling"/>
              </a:rPr>
              <a:t>The Main Problem in the Case:</a:t>
            </a:r>
            <a:endParaRPr lang="en-GB" sz="5400">
              <a:latin typeface="Felix Titling"/>
            </a:endParaRPr>
          </a:p>
          <a:p>
            <a:pPr algn="ctr"/>
            <a:endParaRPr lang="en-GB"/>
          </a:p>
        </p:txBody>
      </p:sp>
      <p:sp>
        <p:nvSpPr>
          <p:cNvPr id="4" name="TextBox 3">
            <a:extLst>
              <a:ext uri="{FF2B5EF4-FFF2-40B4-BE49-F238E27FC236}">
                <a16:creationId xmlns:a16="http://schemas.microsoft.com/office/drawing/2014/main" id="{E33C26A5-7E2D-AD73-F739-5D5BED940C22}"/>
              </a:ext>
            </a:extLst>
          </p:cNvPr>
          <p:cNvSpPr txBox="1"/>
          <p:nvPr/>
        </p:nvSpPr>
        <p:spPr>
          <a:xfrm>
            <a:off x="8065062" y="635224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Presented by </a:t>
            </a:r>
            <a:r>
              <a:rPr lang="en-US">
                <a:ea typeface="+mn-lt"/>
                <a:cs typeface="+mn-lt"/>
              </a:rPr>
              <a:t>Andrii Rud</a:t>
            </a:r>
            <a:endParaRPr lang="en-GB"/>
          </a:p>
        </p:txBody>
      </p:sp>
    </p:spTree>
    <p:extLst>
      <p:ext uri="{BB962C8B-B14F-4D97-AF65-F5344CB8AC3E}">
        <p14:creationId xmlns:p14="http://schemas.microsoft.com/office/powerpoint/2010/main" val="12144566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0BF49-8CE4-F463-54CF-D9C282CC4FEB}"/>
              </a:ext>
            </a:extLst>
          </p:cNvPr>
          <p:cNvSpPr>
            <a:spLocks noGrp="1"/>
          </p:cNvSpPr>
          <p:nvPr>
            <p:ph type="title"/>
          </p:nvPr>
        </p:nvSpPr>
        <p:spPr/>
        <p:txBody>
          <a:bodyPr/>
          <a:lstStyle/>
          <a:p>
            <a:r>
              <a:rPr lang="en-US">
                <a:ea typeface="+mj-lt"/>
                <a:cs typeface="+mj-lt"/>
              </a:rPr>
              <a:t>Theoretical Framework:</a:t>
            </a:r>
            <a:endParaRPr lang="en-US"/>
          </a:p>
        </p:txBody>
      </p:sp>
      <p:sp>
        <p:nvSpPr>
          <p:cNvPr id="3" name="Footer Placeholder 2">
            <a:extLst>
              <a:ext uri="{FF2B5EF4-FFF2-40B4-BE49-F238E27FC236}">
                <a16:creationId xmlns:a16="http://schemas.microsoft.com/office/drawing/2014/main" id="{877FC107-0FF4-B5E3-69AB-13E756EE7358}"/>
              </a:ext>
            </a:extLst>
          </p:cNvPr>
          <p:cNvSpPr>
            <a:spLocks noGrp="1"/>
          </p:cNvSpPr>
          <p:nvPr>
            <p:ph type="ftr" sz="quarter" idx="11"/>
          </p:nvPr>
        </p:nvSpPr>
        <p:spPr/>
        <p:txBody>
          <a:bodyPr/>
          <a:lstStyle/>
          <a:p>
            <a:r>
              <a:rPr lang="en-US"/>
              <a:t>
              </a:t>
            </a:r>
          </a:p>
        </p:txBody>
      </p:sp>
      <p:sp>
        <p:nvSpPr>
          <p:cNvPr id="5" name="Content Placeholder 4">
            <a:extLst>
              <a:ext uri="{FF2B5EF4-FFF2-40B4-BE49-F238E27FC236}">
                <a16:creationId xmlns:a16="http://schemas.microsoft.com/office/drawing/2014/main" id="{F082299A-E2CB-7074-1A46-EA76A8459A55}"/>
              </a:ext>
            </a:extLst>
          </p:cNvPr>
          <p:cNvSpPr>
            <a:spLocks noGrp="1"/>
          </p:cNvSpPr>
          <p:nvPr>
            <p:ph sz="quarter" idx="16"/>
          </p:nvPr>
        </p:nvSpPr>
        <p:spPr>
          <a:xfrm>
            <a:off x="822824" y="1718750"/>
            <a:ext cx="10650466" cy="4796398"/>
          </a:xfrm>
        </p:spPr>
        <p:txBody>
          <a:bodyPr vert="horz" lIns="91440" tIns="45720" rIns="91440" bIns="45720" rtlCol="0" anchor="t">
            <a:normAutofit lnSpcReduction="10000"/>
          </a:bodyPr>
          <a:lstStyle/>
          <a:p>
            <a:br>
              <a:rPr lang="en-US" sz="2900" b="1" dirty="0">
                <a:latin typeface="Calibri Light"/>
                <a:ea typeface="Calibri Light"/>
                <a:cs typeface="Calibri Light"/>
              </a:rPr>
            </a:br>
            <a:br>
              <a:rPr lang="en-US" sz="2900" b="1" dirty="0">
                <a:latin typeface="Trade Gothic Next Light"/>
                <a:ea typeface="Calibri Light"/>
                <a:cs typeface="Calibri Light"/>
              </a:rPr>
            </a:br>
            <a:r>
              <a:rPr lang="en-US" sz="2900">
                <a:latin typeface="Trade Gothic Next Light"/>
                <a:ea typeface="Calibri Light"/>
                <a:cs typeface="Calibri Light"/>
              </a:rPr>
              <a:t>Lack of Self-Regulation: Gary loses control of his anger and stress during a </a:t>
            </a:r>
            <a:r>
              <a:rPr lang="en-US" sz="2900" dirty="0">
                <a:latin typeface="Trade Gothic Next Light"/>
                <a:ea typeface="Calibri Light"/>
                <a:cs typeface="Calibri Light"/>
              </a:rPr>
              <a:t>crisis.</a:t>
            </a:r>
            <a:br>
              <a:rPr lang="en-US" sz="2900" dirty="0">
                <a:latin typeface="Trade Gothic Next Light"/>
                <a:ea typeface="Calibri Light"/>
                <a:cs typeface="Calibri Light"/>
              </a:rPr>
            </a:br>
            <a:br>
              <a:rPr lang="en-US" sz="2900" dirty="0">
                <a:latin typeface="Trade Gothic Next Light"/>
                <a:ea typeface="Calibri Light"/>
                <a:cs typeface="Calibri Light"/>
              </a:rPr>
            </a:br>
            <a:r>
              <a:rPr lang="en-US" sz="2900" dirty="0">
                <a:latin typeface="Trade Gothic Next Light"/>
                <a:ea typeface="Calibri Light"/>
                <a:cs typeface="Calibri Light"/>
              </a:rPr>
              <a:t>Bad Role Modeling: Gary breaks hygiene rules himself, so staff do not respect his authority or follow his instructions.</a:t>
            </a:r>
            <a:br>
              <a:rPr lang="en-US" sz="2900" dirty="0">
                <a:latin typeface="Trade Gothic Next Light"/>
                <a:ea typeface="Calibri Light"/>
                <a:cs typeface="Calibri Light"/>
              </a:rPr>
            </a:br>
            <a:br>
              <a:rPr lang="en-US" sz="2900" dirty="0">
                <a:latin typeface="Trade Gothic Next Light"/>
                <a:ea typeface="Calibri Light"/>
                <a:cs typeface="Calibri Light"/>
              </a:rPr>
            </a:br>
            <a:r>
              <a:rPr lang="en-US" sz="2900" dirty="0">
                <a:latin typeface="Trade Gothic Next Light"/>
                <a:ea typeface="Calibri Light"/>
                <a:cs typeface="Calibri Light"/>
              </a:rPr>
              <a:t>Fear in Communication: Shouting creates panic and stress, which leads to more mistakes by workers.</a:t>
            </a:r>
            <a:endParaRPr lang="en-US" dirty="0">
              <a:latin typeface="Trade Gothic Next Light"/>
            </a:endParaRPr>
          </a:p>
        </p:txBody>
      </p:sp>
      <p:sp>
        <p:nvSpPr>
          <p:cNvPr id="6" name="Date Placeholder 5">
            <a:extLst>
              <a:ext uri="{FF2B5EF4-FFF2-40B4-BE49-F238E27FC236}">
                <a16:creationId xmlns:a16="http://schemas.microsoft.com/office/drawing/2014/main" id="{FEF06F3C-054E-1F22-DF7C-5A83C29AFCC4}"/>
              </a:ext>
            </a:extLst>
          </p:cNvPr>
          <p:cNvSpPr>
            <a:spLocks noGrp="1"/>
          </p:cNvSpPr>
          <p:nvPr>
            <p:ph type="dt" sz="half" idx="10"/>
          </p:nvPr>
        </p:nvSpPr>
        <p:spPr/>
        <p:txBody>
          <a:bodyPr/>
          <a:lstStyle/>
          <a:p>
            <a:fld id="{C9F1853D-1147-4747-82AD-F4BD58BC8D91}" type="datetime1">
              <a:t>8/9/2026</a:t>
            </a:fld>
            <a:endParaRPr lang="en-US"/>
          </a:p>
        </p:txBody>
      </p:sp>
      <p:sp>
        <p:nvSpPr>
          <p:cNvPr id="7" name="Slide Number Placeholder 6">
            <a:extLst>
              <a:ext uri="{FF2B5EF4-FFF2-40B4-BE49-F238E27FC236}">
                <a16:creationId xmlns:a16="http://schemas.microsoft.com/office/drawing/2014/main" id="{7419F3A7-8DEA-18A1-D62B-05FB6FA068BB}"/>
              </a:ext>
            </a:extLst>
          </p:cNvPr>
          <p:cNvSpPr>
            <a:spLocks noGrp="1"/>
          </p:cNvSpPr>
          <p:nvPr>
            <p:ph type="sldNum" sz="quarter" idx="12"/>
          </p:nvPr>
        </p:nvSpPr>
        <p:spPr/>
        <p:txBody>
          <a:bodyPr/>
          <a:lstStyle/>
          <a:p>
            <a:fld id="{CC057153-B650-4DEB-B370-79DDCFDCE934}" type="slidenum">
              <a:rPr lang="en-US" dirty="0"/>
              <a:pPr/>
              <a:t>17</a:t>
            </a:fld>
            <a:endParaRPr lang="en-US"/>
          </a:p>
        </p:txBody>
      </p:sp>
      <p:sp>
        <p:nvSpPr>
          <p:cNvPr id="8" name="TextBox 7">
            <a:extLst>
              <a:ext uri="{FF2B5EF4-FFF2-40B4-BE49-F238E27FC236}">
                <a16:creationId xmlns:a16="http://schemas.microsoft.com/office/drawing/2014/main" id="{1EB29E6E-D270-8F27-208B-E06B3D7D8437}"/>
              </a:ext>
            </a:extLst>
          </p:cNvPr>
          <p:cNvSpPr txBox="1"/>
          <p:nvPr/>
        </p:nvSpPr>
        <p:spPr>
          <a:xfrm>
            <a:off x="8065062" y="635224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Presented by </a:t>
            </a:r>
            <a:r>
              <a:rPr lang="en-US">
                <a:ea typeface="+mn-lt"/>
                <a:cs typeface="+mn-lt"/>
              </a:rPr>
              <a:t>Andrii Rud</a:t>
            </a:r>
            <a:endParaRPr lang="en-GB"/>
          </a:p>
        </p:txBody>
      </p:sp>
    </p:spTree>
    <p:extLst>
      <p:ext uri="{BB962C8B-B14F-4D97-AF65-F5344CB8AC3E}">
        <p14:creationId xmlns:p14="http://schemas.microsoft.com/office/powerpoint/2010/main" val="18914928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9A14B-E98A-EEE1-63D0-D3830A041F4D}"/>
              </a:ext>
            </a:extLst>
          </p:cNvPr>
          <p:cNvSpPr>
            <a:spLocks noGrp="1"/>
          </p:cNvSpPr>
          <p:nvPr>
            <p:ph type="title"/>
          </p:nvPr>
        </p:nvSpPr>
        <p:spPr>
          <a:xfrm>
            <a:off x="650600" y="972664"/>
            <a:ext cx="11273878" cy="1489655"/>
          </a:xfrm>
        </p:spPr>
        <p:txBody>
          <a:bodyPr/>
          <a:lstStyle/>
          <a:p>
            <a:r>
              <a:rPr lang="en-US" sz="4000" b="1">
                <a:latin typeface="Felix Titling"/>
                <a:ea typeface="Calibri Light"/>
                <a:cs typeface="Calibri Light"/>
              </a:rPr>
              <a:t>Solutions to Overcome the Barrier For Gary</a:t>
            </a:r>
            <a:endParaRPr lang="en-GB" sz="4000">
              <a:latin typeface="Felix Titling"/>
              <a:ea typeface="Calibri Light"/>
              <a:cs typeface="Calibri Light"/>
            </a:endParaRPr>
          </a:p>
          <a:p>
            <a:endParaRPr lang="en-GB" dirty="0"/>
          </a:p>
        </p:txBody>
      </p:sp>
      <p:sp>
        <p:nvSpPr>
          <p:cNvPr id="3" name="Footer Placeholder 2">
            <a:extLst>
              <a:ext uri="{FF2B5EF4-FFF2-40B4-BE49-F238E27FC236}">
                <a16:creationId xmlns:a16="http://schemas.microsoft.com/office/drawing/2014/main" id="{BBDB5E8B-CA52-FE1D-E03A-42B8D41A8AE9}"/>
              </a:ext>
            </a:extLst>
          </p:cNvPr>
          <p:cNvSpPr>
            <a:spLocks noGrp="1"/>
          </p:cNvSpPr>
          <p:nvPr>
            <p:ph type="ftr" sz="quarter" idx="11"/>
          </p:nvPr>
        </p:nvSpPr>
        <p:spPr/>
        <p:txBody>
          <a:bodyPr/>
          <a:lstStyle/>
          <a:p>
            <a:r>
              <a:rPr lang="en-US"/>
              <a:t>
              </a:t>
            </a:r>
          </a:p>
        </p:txBody>
      </p:sp>
      <p:sp>
        <p:nvSpPr>
          <p:cNvPr id="5" name="Content Placeholder 4">
            <a:extLst>
              <a:ext uri="{FF2B5EF4-FFF2-40B4-BE49-F238E27FC236}">
                <a16:creationId xmlns:a16="http://schemas.microsoft.com/office/drawing/2014/main" id="{6C77E9E1-E977-CB3A-7E4C-4A87F3C4CA56}"/>
              </a:ext>
            </a:extLst>
          </p:cNvPr>
          <p:cNvSpPr>
            <a:spLocks noGrp="1"/>
          </p:cNvSpPr>
          <p:nvPr>
            <p:ph sz="quarter" idx="16"/>
          </p:nvPr>
        </p:nvSpPr>
        <p:spPr>
          <a:xfrm>
            <a:off x="849797" y="2103121"/>
            <a:ext cx="10643723" cy="4391797"/>
          </a:xfrm>
        </p:spPr>
        <p:txBody>
          <a:bodyPr vert="horz" lIns="91440" tIns="45720" rIns="91440" bIns="45720" rtlCol="0" anchor="t">
            <a:normAutofit/>
          </a:bodyPr>
          <a:lstStyle/>
          <a:p>
            <a:pPr>
              <a:lnSpc>
                <a:spcPct val="100000"/>
              </a:lnSpc>
              <a:spcBef>
                <a:spcPts val="0"/>
              </a:spcBef>
            </a:pPr>
            <a:r>
              <a:rPr lang="en-US" sz="3600">
                <a:latin typeface="Trade Gothic Next Light"/>
                <a:ea typeface="Calibri Light"/>
                <a:cs typeface="Calibri Light"/>
              </a:rPr>
              <a:t>Stop shouting and give calm, clear, and professional feedback to staff.</a:t>
            </a:r>
          </a:p>
          <a:p>
            <a:pPr>
              <a:lnSpc>
                <a:spcPct val="100000"/>
              </a:lnSpc>
              <a:spcBef>
                <a:spcPts val="0"/>
              </a:spcBef>
            </a:pPr>
            <a:endParaRPr lang="en-US" sz="3600" dirty="0">
              <a:latin typeface="Trade Gothic Next Light"/>
              <a:ea typeface="Calibri Light"/>
              <a:cs typeface="Calibri Light"/>
            </a:endParaRPr>
          </a:p>
          <a:p>
            <a:pPr>
              <a:lnSpc>
                <a:spcPct val="100000"/>
              </a:lnSpc>
              <a:spcBef>
                <a:spcPts val="0"/>
              </a:spcBef>
            </a:pPr>
            <a:r>
              <a:rPr lang="en-US" sz="3600">
                <a:latin typeface="Trade Gothic Next Light"/>
                <a:ea typeface="Calibri Light"/>
                <a:cs typeface="Calibri Light"/>
              </a:rPr>
              <a:t>Lead by example by always wearing a clean uniform and following hygiene rules.</a:t>
            </a:r>
          </a:p>
          <a:p>
            <a:endParaRPr lang="en-GB" dirty="0"/>
          </a:p>
        </p:txBody>
      </p:sp>
      <p:sp>
        <p:nvSpPr>
          <p:cNvPr id="6" name="Date Placeholder 5">
            <a:extLst>
              <a:ext uri="{FF2B5EF4-FFF2-40B4-BE49-F238E27FC236}">
                <a16:creationId xmlns:a16="http://schemas.microsoft.com/office/drawing/2014/main" id="{72DFD690-9E39-0D4D-EC03-9A89790A4D42}"/>
              </a:ext>
            </a:extLst>
          </p:cNvPr>
          <p:cNvSpPr>
            <a:spLocks noGrp="1"/>
          </p:cNvSpPr>
          <p:nvPr>
            <p:ph type="dt" sz="half" idx="10"/>
          </p:nvPr>
        </p:nvSpPr>
        <p:spPr/>
        <p:txBody>
          <a:bodyPr/>
          <a:lstStyle/>
          <a:p>
            <a:fld id="{7BFE59F1-9A1B-4705-90F7-64D553AA391B}" type="datetime1">
              <a:t>8/9/2026</a:t>
            </a:fld>
            <a:endParaRPr lang="en-US"/>
          </a:p>
        </p:txBody>
      </p:sp>
      <p:sp>
        <p:nvSpPr>
          <p:cNvPr id="7" name="Slide Number Placeholder 6">
            <a:extLst>
              <a:ext uri="{FF2B5EF4-FFF2-40B4-BE49-F238E27FC236}">
                <a16:creationId xmlns:a16="http://schemas.microsoft.com/office/drawing/2014/main" id="{C9D98C14-052D-33A0-3AAD-8408F8FDF575}"/>
              </a:ext>
            </a:extLst>
          </p:cNvPr>
          <p:cNvSpPr>
            <a:spLocks noGrp="1"/>
          </p:cNvSpPr>
          <p:nvPr>
            <p:ph type="sldNum" sz="quarter" idx="12"/>
          </p:nvPr>
        </p:nvSpPr>
        <p:spPr/>
        <p:txBody>
          <a:bodyPr/>
          <a:lstStyle/>
          <a:p>
            <a:fld id="{CC057153-B650-4DEB-B370-79DDCFDCE934}" type="slidenum">
              <a:rPr lang="en-US" dirty="0"/>
              <a:pPr/>
              <a:t>18</a:t>
            </a:fld>
            <a:endParaRPr lang="en-US"/>
          </a:p>
        </p:txBody>
      </p:sp>
      <p:sp>
        <p:nvSpPr>
          <p:cNvPr id="8" name="TextBox 7">
            <a:extLst>
              <a:ext uri="{FF2B5EF4-FFF2-40B4-BE49-F238E27FC236}">
                <a16:creationId xmlns:a16="http://schemas.microsoft.com/office/drawing/2014/main" id="{883EFC04-10A1-F7F7-7303-44AF44464A80}"/>
              </a:ext>
            </a:extLst>
          </p:cNvPr>
          <p:cNvSpPr txBox="1"/>
          <p:nvPr/>
        </p:nvSpPr>
        <p:spPr>
          <a:xfrm>
            <a:off x="8065062" y="635224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Presented by </a:t>
            </a:r>
            <a:r>
              <a:rPr lang="en-US">
                <a:ea typeface="+mn-lt"/>
                <a:cs typeface="+mn-lt"/>
              </a:rPr>
              <a:t>Andrii Rud</a:t>
            </a:r>
            <a:endParaRPr lang="en-GB"/>
          </a:p>
        </p:txBody>
      </p:sp>
    </p:spTree>
    <p:extLst>
      <p:ext uri="{BB962C8B-B14F-4D97-AF65-F5344CB8AC3E}">
        <p14:creationId xmlns:p14="http://schemas.microsoft.com/office/powerpoint/2010/main" val="22355695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A1A5C-9299-ADEB-56AD-6C55C806EB41}"/>
              </a:ext>
            </a:extLst>
          </p:cNvPr>
          <p:cNvSpPr>
            <a:spLocks noGrp="1"/>
          </p:cNvSpPr>
          <p:nvPr>
            <p:ph type="title"/>
          </p:nvPr>
        </p:nvSpPr>
        <p:spPr>
          <a:xfrm>
            <a:off x="542706" y="102770"/>
            <a:ext cx="10741152" cy="2238169"/>
          </a:xfrm>
        </p:spPr>
        <p:txBody>
          <a:bodyPr>
            <a:normAutofit/>
          </a:bodyPr>
          <a:lstStyle/>
          <a:p>
            <a:r>
              <a:rPr lang="en-US" sz="4000" b="1">
                <a:latin typeface="Felix Titling"/>
                <a:ea typeface="Calibri Light"/>
                <a:cs typeface="Calibri Light"/>
              </a:rPr>
              <a:t>Solutions to Overcome the Barrier </a:t>
            </a:r>
            <a:r>
              <a:rPr lang="en-US" sz="4000">
                <a:latin typeface="Felix Titling"/>
              </a:rPr>
              <a:t>For Flight Foods Ltd.</a:t>
            </a:r>
            <a:endParaRPr lang="en-GB" sz="4000">
              <a:latin typeface="Felix Titling"/>
            </a:endParaRPr>
          </a:p>
          <a:p>
            <a:endParaRPr lang="en-GB" dirty="0"/>
          </a:p>
        </p:txBody>
      </p:sp>
      <p:sp>
        <p:nvSpPr>
          <p:cNvPr id="3" name="Footer Placeholder 2">
            <a:extLst>
              <a:ext uri="{FF2B5EF4-FFF2-40B4-BE49-F238E27FC236}">
                <a16:creationId xmlns:a16="http://schemas.microsoft.com/office/drawing/2014/main" id="{231EF80C-DE71-109E-6D82-60DF648D8287}"/>
              </a:ext>
            </a:extLst>
          </p:cNvPr>
          <p:cNvSpPr>
            <a:spLocks noGrp="1"/>
          </p:cNvSpPr>
          <p:nvPr>
            <p:ph type="ftr" sz="quarter" idx="11"/>
          </p:nvPr>
        </p:nvSpPr>
        <p:spPr/>
        <p:txBody>
          <a:bodyPr/>
          <a:lstStyle/>
          <a:p>
            <a:r>
              <a:rPr lang="en-US"/>
              <a:t>
              </a:t>
            </a:r>
          </a:p>
        </p:txBody>
      </p:sp>
      <p:sp>
        <p:nvSpPr>
          <p:cNvPr id="5" name="Content Placeholder 4">
            <a:extLst>
              <a:ext uri="{FF2B5EF4-FFF2-40B4-BE49-F238E27FC236}">
                <a16:creationId xmlns:a16="http://schemas.microsoft.com/office/drawing/2014/main" id="{11A2BD08-DA22-DEB8-AC7B-E2D905E56997}"/>
              </a:ext>
            </a:extLst>
          </p:cNvPr>
          <p:cNvSpPr>
            <a:spLocks noGrp="1"/>
          </p:cNvSpPr>
          <p:nvPr>
            <p:ph sz="quarter" idx="16"/>
          </p:nvPr>
        </p:nvSpPr>
        <p:spPr>
          <a:xfrm>
            <a:off x="539603" y="2190785"/>
            <a:ext cx="8580254" cy="4351337"/>
          </a:xfrm>
        </p:spPr>
        <p:txBody>
          <a:bodyPr vert="horz" lIns="91440" tIns="45720" rIns="91440" bIns="45720" rtlCol="0" anchor="t">
            <a:normAutofit/>
          </a:bodyPr>
          <a:lstStyle/>
          <a:p>
            <a:pPr>
              <a:lnSpc>
                <a:spcPct val="100000"/>
              </a:lnSpc>
              <a:spcBef>
                <a:spcPts val="0"/>
              </a:spcBef>
            </a:pPr>
            <a:r>
              <a:rPr lang="en-US" sz="3600">
                <a:latin typeface="Trade Gothic Next Light"/>
                <a:ea typeface="Calibri Light"/>
                <a:cs typeface="Calibri Light"/>
              </a:rPr>
              <a:t>Provide Emotional Intelligence and Leadership training for all managers.</a:t>
            </a:r>
          </a:p>
          <a:p>
            <a:pPr>
              <a:lnSpc>
                <a:spcPct val="100000"/>
              </a:lnSpc>
              <a:spcBef>
                <a:spcPts val="0"/>
              </a:spcBef>
            </a:pPr>
            <a:endParaRPr lang="en-US" sz="3600" dirty="0">
              <a:latin typeface="Trade Gothic Next Light"/>
              <a:ea typeface="Calibri Light"/>
              <a:cs typeface="Calibri Light"/>
            </a:endParaRPr>
          </a:p>
          <a:p>
            <a:pPr>
              <a:lnSpc>
                <a:spcPct val="100000"/>
              </a:lnSpc>
              <a:spcBef>
                <a:spcPts val="0"/>
              </a:spcBef>
            </a:pPr>
            <a:r>
              <a:rPr lang="en-US" sz="3600">
                <a:latin typeface="Trade Gothic Next Light"/>
                <a:ea typeface="Calibri Light"/>
                <a:cs typeface="Calibri Light"/>
              </a:rPr>
              <a:t>Create clear incident protocols so staff know what to do in emergencies without panicking.</a:t>
            </a:r>
          </a:p>
          <a:p>
            <a:endParaRPr lang="en-GB" dirty="0"/>
          </a:p>
        </p:txBody>
      </p:sp>
      <p:sp>
        <p:nvSpPr>
          <p:cNvPr id="6" name="Date Placeholder 5">
            <a:extLst>
              <a:ext uri="{FF2B5EF4-FFF2-40B4-BE49-F238E27FC236}">
                <a16:creationId xmlns:a16="http://schemas.microsoft.com/office/drawing/2014/main" id="{6180114D-B25D-4B60-451C-05CA05A6AC6B}"/>
              </a:ext>
            </a:extLst>
          </p:cNvPr>
          <p:cNvSpPr>
            <a:spLocks noGrp="1"/>
          </p:cNvSpPr>
          <p:nvPr>
            <p:ph type="dt" sz="half" idx="10"/>
          </p:nvPr>
        </p:nvSpPr>
        <p:spPr/>
        <p:txBody>
          <a:bodyPr/>
          <a:lstStyle/>
          <a:p>
            <a:fld id="{6A08C668-D4BD-4712-B902-5EF3F16BCFE0}" type="datetime1">
              <a:t>8/9/2026</a:t>
            </a:fld>
            <a:endParaRPr lang="en-US"/>
          </a:p>
        </p:txBody>
      </p:sp>
      <p:sp>
        <p:nvSpPr>
          <p:cNvPr id="7" name="Slide Number Placeholder 6">
            <a:extLst>
              <a:ext uri="{FF2B5EF4-FFF2-40B4-BE49-F238E27FC236}">
                <a16:creationId xmlns:a16="http://schemas.microsoft.com/office/drawing/2014/main" id="{5C6FF11D-63EC-A326-73FE-7E8F714A0A76}"/>
              </a:ext>
            </a:extLst>
          </p:cNvPr>
          <p:cNvSpPr>
            <a:spLocks noGrp="1"/>
          </p:cNvSpPr>
          <p:nvPr>
            <p:ph type="sldNum" sz="quarter" idx="12"/>
          </p:nvPr>
        </p:nvSpPr>
        <p:spPr/>
        <p:txBody>
          <a:bodyPr/>
          <a:lstStyle/>
          <a:p>
            <a:fld id="{CC057153-B650-4DEB-B370-79DDCFDCE934}" type="slidenum">
              <a:rPr lang="en-US" dirty="0"/>
              <a:pPr/>
              <a:t>19</a:t>
            </a:fld>
            <a:endParaRPr lang="en-US"/>
          </a:p>
        </p:txBody>
      </p:sp>
      <p:sp>
        <p:nvSpPr>
          <p:cNvPr id="8" name="TextBox 7">
            <a:extLst>
              <a:ext uri="{FF2B5EF4-FFF2-40B4-BE49-F238E27FC236}">
                <a16:creationId xmlns:a16="http://schemas.microsoft.com/office/drawing/2014/main" id="{0E893F26-7CDD-A6FC-DBFA-BEC29A08E75B}"/>
              </a:ext>
            </a:extLst>
          </p:cNvPr>
          <p:cNvSpPr txBox="1"/>
          <p:nvPr/>
        </p:nvSpPr>
        <p:spPr>
          <a:xfrm>
            <a:off x="8065062" y="635224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Presented by </a:t>
            </a:r>
            <a:r>
              <a:rPr lang="en-US">
                <a:ea typeface="+mn-lt"/>
                <a:cs typeface="+mn-lt"/>
              </a:rPr>
              <a:t>Andrii Rud</a:t>
            </a:r>
            <a:endParaRPr lang="en-GB"/>
          </a:p>
        </p:txBody>
      </p:sp>
    </p:spTree>
    <p:extLst>
      <p:ext uri="{BB962C8B-B14F-4D97-AF65-F5344CB8AC3E}">
        <p14:creationId xmlns:p14="http://schemas.microsoft.com/office/powerpoint/2010/main" val="38095016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E1F8C-F939-0AD5-F75A-EDDDB6A5D3DB}"/>
              </a:ext>
            </a:extLst>
          </p:cNvPr>
          <p:cNvSpPr>
            <a:spLocks noGrp="1"/>
          </p:cNvSpPr>
          <p:nvPr>
            <p:ph type="title"/>
          </p:nvPr>
        </p:nvSpPr>
        <p:spPr/>
        <p:txBody>
          <a:bodyPr/>
          <a:lstStyle/>
          <a:p>
            <a:r>
              <a:rPr lang="en-GB"/>
              <a:t>Conclusion </a:t>
            </a:r>
          </a:p>
        </p:txBody>
      </p:sp>
      <p:sp>
        <p:nvSpPr>
          <p:cNvPr id="3" name="Footer Placeholder 2">
            <a:extLst>
              <a:ext uri="{FF2B5EF4-FFF2-40B4-BE49-F238E27FC236}">
                <a16:creationId xmlns:a16="http://schemas.microsoft.com/office/drawing/2014/main" id="{39175F2C-2E48-49C3-AB0A-14A009408EFE}"/>
              </a:ext>
            </a:extLst>
          </p:cNvPr>
          <p:cNvSpPr>
            <a:spLocks noGrp="1"/>
          </p:cNvSpPr>
          <p:nvPr>
            <p:ph type="ftr" sz="quarter" idx="11"/>
          </p:nvPr>
        </p:nvSpPr>
        <p:spPr/>
        <p:txBody>
          <a:bodyPr/>
          <a:lstStyle/>
          <a:p>
            <a:r>
              <a:rPr lang="en-US"/>
              <a:t>
              </a:t>
            </a:r>
          </a:p>
        </p:txBody>
      </p:sp>
      <p:sp>
        <p:nvSpPr>
          <p:cNvPr id="6" name="Date Placeholder 5">
            <a:extLst>
              <a:ext uri="{FF2B5EF4-FFF2-40B4-BE49-F238E27FC236}">
                <a16:creationId xmlns:a16="http://schemas.microsoft.com/office/drawing/2014/main" id="{4E52F13F-4462-488C-1E19-AC49EA02D21D}"/>
              </a:ext>
            </a:extLst>
          </p:cNvPr>
          <p:cNvSpPr>
            <a:spLocks noGrp="1"/>
          </p:cNvSpPr>
          <p:nvPr>
            <p:ph type="dt" sz="half" idx="10"/>
          </p:nvPr>
        </p:nvSpPr>
        <p:spPr/>
        <p:txBody>
          <a:bodyPr/>
          <a:lstStyle/>
          <a:p>
            <a:fld id="{663C7DD7-AB3E-4BD0-8768-E334B3ACD335}" type="datetime1">
              <a:t>8/9/2026</a:t>
            </a:fld>
            <a:endParaRPr lang="en-US"/>
          </a:p>
        </p:txBody>
      </p:sp>
      <p:sp>
        <p:nvSpPr>
          <p:cNvPr id="7" name="Slide Number Placeholder 6">
            <a:extLst>
              <a:ext uri="{FF2B5EF4-FFF2-40B4-BE49-F238E27FC236}">
                <a16:creationId xmlns:a16="http://schemas.microsoft.com/office/drawing/2014/main" id="{C6CF9DFA-2C1D-C352-B4B6-20AA835CE45B}"/>
              </a:ext>
            </a:extLst>
          </p:cNvPr>
          <p:cNvSpPr>
            <a:spLocks noGrp="1"/>
          </p:cNvSpPr>
          <p:nvPr>
            <p:ph type="sldNum" sz="quarter" idx="12"/>
          </p:nvPr>
        </p:nvSpPr>
        <p:spPr/>
        <p:txBody>
          <a:bodyPr/>
          <a:lstStyle/>
          <a:p>
            <a:fld id="{CC057153-B650-4DEB-B370-79DDCFDCE934}" type="slidenum">
              <a:rPr lang="en-US" dirty="0"/>
              <a:pPr/>
              <a:t>20</a:t>
            </a:fld>
            <a:endParaRPr lang="en-US"/>
          </a:p>
        </p:txBody>
      </p:sp>
      <p:sp>
        <p:nvSpPr>
          <p:cNvPr id="10" name="TextBox 9">
            <a:extLst>
              <a:ext uri="{FF2B5EF4-FFF2-40B4-BE49-F238E27FC236}">
                <a16:creationId xmlns:a16="http://schemas.microsoft.com/office/drawing/2014/main" id="{F20BEAD5-525B-E498-C516-9BF6EF65B9E2}"/>
              </a:ext>
            </a:extLst>
          </p:cNvPr>
          <p:cNvSpPr txBox="1"/>
          <p:nvPr/>
        </p:nvSpPr>
        <p:spPr>
          <a:xfrm>
            <a:off x="539469" y="2134274"/>
            <a:ext cx="11369309"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400" b="1" dirty="0">
              <a:latin typeface="Trade Gothic Next Light"/>
              <a:ea typeface="Helvetica"/>
              <a:cs typeface="Helvetica"/>
            </a:endParaRPr>
          </a:p>
          <a:p>
            <a:r>
              <a:rPr lang="en-US" sz="2400">
                <a:latin typeface="Trade Gothic Next Light"/>
                <a:ea typeface="Helvetica"/>
                <a:cs typeface="Helvetica"/>
              </a:rPr>
              <a:t>Flight Foods Ltd is losing business because of poor communication, inadequate staff training, and</a:t>
            </a:r>
          </a:p>
          <a:p>
            <a:r>
              <a:rPr lang="en-US" sz="2400">
                <a:latin typeface="Trade Gothic Next Light"/>
                <a:ea typeface="Helvetica"/>
                <a:cs typeface="Helvetica"/>
              </a:rPr>
              <a:t>poor food hygiene. Improving communication, staff training, and food safety procedures will</a:t>
            </a:r>
          </a:p>
          <a:p>
            <a:r>
              <a:rPr lang="en-US" sz="2400">
                <a:latin typeface="Trade Gothic Next Light"/>
                <a:ea typeface="Helvetica"/>
                <a:cs typeface="Helvetica"/>
              </a:rPr>
              <a:t>improve quality, customer satisfaction, and market share.</a:t>
            </a:r>
          </a:p>
          <a:p>
            <a:pPr algn="ctr"/>
            <a:endParaRPr lang="en-GB"/>
          </a:p>
        </p:txBody>
      </p:sp>
    </p:spTree>
    <p:extLst>
      <p:ext uri="{BB962C8B-B14F-4D97-AF65-F5344CB8AC3E}">
        <p14:creationId xmlns:p14="http://schemas.microsoft.com/office/powerpoint/2010/main" val="12137568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49A3049A-4733-4EC6-A78C-D03320218414}"/>
              </a:ext>
            </a:extLst>
          </p:cNvPr>
          <p:cNvSpPr>
            <a:spLocks noGrp="1"/>
          </p:cNvSpPr>
          <p:nvPr>
            <p:ph type="title"/>
          </p:nvPr>
        </p:nvSpPr>
        <p:spPr>
          <a:xfrm>
            <a:off x="731520" y="365760"/>
            <a:ext cx="10741152" cy="1132258"/>
          </a:xfrm>
        </p:spPr>
        <p:txBody>
          <a:bodyPr/>
          <a:lstStyle/>
          <a:p>
            <a:r>
              <a:rPr lang="en-US"/>
              <a:t>references</a:t>
            </a:r>
          </a:p>
        </p:txBody>
      </p:sp>
      <p:sp>
        <p:nvSpPr>
          <p:cNvPr id="3" name="Footer Placeholder 2">
            <a:extLst>
              <a:ext uri="{FF2B5EF4-FFF2-40B4-BE49-F238E27FC236}">
                <a16:creationId xmlns:a16="http://schemas.microsoft.com/office/drawing/2014/main" id="{EC71F4AD-8844-CC1C-4B81-6728BEEAA176}"/>
              </a:ext>
            </a:extLst>
          </p:cNvPr>
          <p:cNvSpPr>
            <a:spLocks noGrp="1"/>
          </p:cNvSpPr>
          <p:nvPr>
            <p:ph type="ftr" sz="quarter" idx="11"/>
          </p:nvPr>
        </p:nvSpPr>
        <p:spPr>
          <a:xfrm rot="16200000">
            <a:off x="-1131161" y="1592957"/>
            <a:ext cx="2973522" cy="365125"/>
          </a:xfrm>
        </p:spPr>
        <p:txBody>
          <a:bodyPr anchor="ctr">
            <a:normAutofit/>
          </a:bodyPr>
          <a:lstStyle/>
          <a:p>
            <a:pPr>
              <a:lnSpc>
                <a:spcPct val="90000"/>
              </a:lnSpc>
              <a:spcAft>
                <a:spcPts val="600"/>
              </a:spcAft>
            </a:pPr>
            <a:r>
              <a:rPr lang="en-US" sz="700"/>
              <a:t>
              </a:t>
            </a:r>
          </a:p>
        </p:txBody>
      </p:sp>
      <p:sp>
        <p:nvSpPr>
          <p:cNvPr id="5" name="Content Placeholder 4">
            <a:extLst>
              <a:ext uri="{FF2B5EF4-FFF2-40B4-BE49-F238E27FC236}">
                <a16:creationId xmlns:a16="http://schemas.microsoft.com/office/drawing/2014/main" id="{A3CF0119-5CD7-BE56-8456-E52A546249D4}"/>
              </a:ext>
            </a:extLst>
          </p:cNvPr>
          <p:cNvSpPr>
            <a:spLocks noGrp="1"/>
          </p:cNvSpPr>
          <p:nvPr>
            <p:ph sz="quarter" idx="16"/>
          </p:nvPr>
        </p:nvSpPr>
        <p:spPr>
          <a:xfrm>
            <a:off x="535311" y="2503364"/>
            <a:ext cx="10861963" cy="4351337"/>
          </a:xfrm>
        </p:spPr>
        <p:txBody>
          <a:bodyPr vert="horz" lIns="91440" tIns="45720" rIns="91440" bIns="45720" rtlCol="0" anchor="t">
            <a:normAutofit/>
          </a:bodyPr>
          <a:lstStyle/>
          <a:p>
            <a:pPr marL="285750" indent="-285750">
              <a:lnSpc>
                <a:spcPct val="100000"/>
              </a:lnSpc>
              <a:buFont typeface="Arial"/>
              <a:buChar char="•"/>
            </a:pPr>
            <a:r>
              <a:rPr lang="en-GB" sz="2000">
                <a:latin typeface="Century Gothic"/>
              </a:rPr>
              <a:t>Kapur, R., (2020). The models of communication. </a:t>
            </a:r>
            <a:r>
              <a:rPr lang="en-GB" sz="2000" i="1">
                <a:latin typeface="Century Gothic"/>
              </a:rPr>
              <a:t>University of Delhi</a:t>
            </a:r>
            <a:r>
              <a:rPr lang="en-GB" sz="2000">
                <a:latin typeface="Century Gothic"/>
              </a:rPr>
              <a:t>, pp.1-10.</a:t>
            </a:r>
            <a:endParaRPr lang="en-IN" sz="2000">
              <a:solidFill>
                <a:srgbClr val="FFFFFF"/>
              </a:solidFill>
              <a:latin typeface="Century Gothic"/>
            </a:endParaRPr>
          </a:p>
          <a:p>
            <a:pPr marL="285750" indent="-285750">
              <a:lnSpc>
                <a:spcPct val="100000"/>
              </a:lnSpc>
              <a:buFont typeface="Arial"/>
              <a:buChar char="•"/>
            </a:pPr>
            <a:r>
              <a:rPr lang="en-GB" sz="2000">
                <a:latin typeface="Century Gothic"/>
              </a:rPr>
              <a:t>Mikkola, L. and Valo, M. eds., (2019). </a:t>
            </a:r>
            <a:r>
              <a:rPr lang="en-GB" sz="2000" i="1">
                <a:latin typeface="Century Gothic"/>
              </a:rPr>
              <a:t>Workplace communication</a:t>
            </a:r>
            <a:r>
              <a:rPr lang="en-GB" sz="2000">
                <a:latin typeface="Century Gothic"/>
              </a:rPr>
              <a:t>. Routledge.</a:t>
            </a:r>
            <a:endParaRPr lang="en-IN" sz="2000">
              <a:solidFill>
                <a:srgbClr val="FFFFFF"/>
              </a:solidFill>
              <a:latin typeface="Century Gothic"/>
            </a:endParaRPr>
          </a:p>
          <a:p>
            <a:pPr marL="285750" indent="-285750">
              <a:buFont typeface="Arial"/>
              <a:buChar char="•"/>
            </a:pPr>
            <a:endParaRPr lang="en-IN" dirty="0"/>
          </a:p>
        </p:txBody>
      </p:sp>
      <p:sp>
        <p:nvSpPr>
          <p:cNvPr id="6" name="Date Placeholder 5">
            <a:extLst>
              <a:ext uri="{FF2B5EF4-FFF2-40B4-BE49-F238E27FC236}">
                <a16:creationId xmlns:a16="http://schemas.microsoft.com/office/drawing/2014/main" id="{C867BE48-370A-B4F3-80B2-743A178BC938}"/>
              </a:ext>
            </a:extLst>
          </p:cNvPr>
          <p:cNvSpPr>
            <a:spLocks noGrp="1"/>
          </p:cNvSpPr>
          <p:nvPr>
            <p:ph type="dt" sz="half" idx="10"/>
          </p:nvPr>
        </p:nvSpPr>
        <p:spPr>
          <a:xfrm rot="5400000">
            <a:off x="10425981" y="4687095"/>
            <a:ext cx="2706690" cy="365125"/>
          </a:xfrm>
        </p:spPr>
        <p:txBody>
          <a:bodyPr anchor="ctr">
            <a:normAutofit/>
          </a:bodyPr>
          <a:lstStyle/>
          <a:p>
            <a:pPr>
              <a:spcAft>
                <a:spcPts val="600"/>
              </a:spcAft>
            </a:pPr>
            <a:fld id="{C9A70FA0-02C3-4B43-9959-DB5B53A72B33}" type="datetime1">
              <a:rPr lang="en-US"/>
              <a:pPr>
                <a:spcAft>
                  <a:spcPts val="600"/>
                </a:spcAft>
              </a:pPr>
              <a:t>8/9/2026</a:t>
            </a:fld>
            <a:endParaRPr lang="en-US"/>
          </a:p>
        </p:txBody>
      </p:sp>
      <p:sp>
        <p:nvSpPr>
          <p:cNvPr id="7" name="Slide Number Placeholder 6">
            <a:extLst>
              <a:ext uri="{FF2B5EF4-FFF2-40B4-BE49-F238E27FC236}">
                <a16:creationId xmlns:a16="http://schemas.microsoft.com/office/drawing/2014/main" id="{2196CDBA-AF06-9026-A3CC-CD3A6921D3F2}"/>
              </a:ext>
            </a:extLst>
          </p:cNvPr>
          <p:cNvSpPr>
            <a:spLocks noGrp="1"/>
          </p:cNvSpPr>
          <p:nvPr>
            <p:ph type="sldNum" sz="quarter" idx="12"/>
          </p:nvPr>
        </p:nvSpPr>
        <p:spPr>
          <a:xfrm>
            <a:off x="11512296" y="6356350"/>
            <a:ext cx="574620" cy="365125"/>
          </a:xfrm>
        </p:spPr>
        <p:txBody>
          <a:bodyPr anchor="ctr">
            <a:normAutofit/>
          </a:bodyPr>
          <a:lstStyle/>
          <a:p>
            <a:pPr>
              <a:spcAft>
                <a:spcPts val="600"/>
              </a:spcAft>
            </a:pPr>
            <a:fld id="{CC057153-B650-4DEB-B370-79DDCFDCE934}" type="slidenum">
              <a:rPr lang="en-US" dirty="0"/>
              <a:pPr>
                <a:spcAft>
                  <a:spcPts val="600"/>
                </a:spcAft>
              </a:pPr>
              <a:t>21</a:t>
            </a:fld>
            <a:endParaRPr lang="en-US"/>
          </a:p>
        </p:txBody>
      </p:sp>
    </p:spTree>
    <p:extLst>
      <p:ext uri="{BB962C8B-B14F-4D97-AF65-F5344CB8AC3E}">
        <p14:creationId xmlns:p14="http://schemas.microsoft.com/office/powerpoint/2010/main" val="432252348"/>
      </p:ext>
    </p:extLst>
  </p:cSld>
  <p:clrMapOvr>
    <a:masterClrMapping/>
  </p:clrMapOvr>
</p:sld>
</file>

<file path=ppt/theme/theme1.xml><?xml version="1.0" encoding="utf-8"?>
<a:theme xmlns:a="http://schemas.openxmlformats.org/drawingml/2006/main" name="Archway">
  <a:themeElements>
    <a:clrScheme name="Archway">
      <a:dk1>
        <a:sysClr val="windowText" lastClr="000000"/>
      </a:dk1>
      <a:lt1>
        <a:sysClr val="window" lastClr="FFFFFF"/>
      </a:lt1>
      <a:dk2>
        <a:srgbClr val="424C4E"/>
      </a:dk2>
      <a:lt2>
        <a:srgbClr val="EDE9E7"/>
      </a:lt2>
      <a:accent1>
        <a:srgbClr val="9FA597"/>
      </a:accent1>
      <a:accent2>
        <a:srgbClr val="AEA67E"/>
      </a:accent2>
      <a:accent3>
        <a:srgbClr val="957D71"/>
      </a:accent3>
      <a:accent4>
        <a:srgbClr val="C88769"/>
      </a:accent4>
      <a:accent5>
        <a:srgbClr val="97A4AA"/>
      </a:accent5>
      <a:accent6>
        <a:srgbClr val="9FA4A5"/>
      </a:accent6>
      <a:hlink>
        <a:srgbClr val="8C9484"/>
      </a:hlink>
      <a:folHlink>
        <a:srgbClr val="C17957"/>
      </a:folHlink>
    </a:clrScheme>
    <a:fontScheme name="Archway">
      <a:majorFont>
        <a:latin typeface="Felix Titling"/>
        <a:ea typeface=""/>
        <a:cs typeface=""/>
      </a:majorFont>
      <a:minorFont>
        <a:latin typeface="Goudy Old Style" panose="02020502050305020303"/>
        <a:ea typeface=""/>
        <a:cs typeface=""/>
      </a:minorFont>
    </a:fontScheme>
    <a:fmtScheme name="Archway">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 id="{15BC1FC9-F32C-4048-9052-439CED41F932}" vid="{4FF12325-B8E7-401C-AF33-78C72DDA2CB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1CEDABF-7176-4A42-8EF9-E5D4DD31FF6C}">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3301439-688F-4D19-B908-B48B62C56078}">
  <ds:schemaRefs>
    <ds:schemaRef ds:uri="http://schemas.microsoft.com/sharepoint/v3/contenttype/forms"/>
  </ds:schemaRefs>
</ds:datastoreItem>
</file>

<file path=customXml/itemProps3.xml><?xml version="1.0" encoding="utf-8"?>
<ds:datastoreItem xmlns:ds="http://schemas.openxmlformats.org/officeDocument/2006/customXml" ds:itemID="{9EEC3793-C1BC-496C-A03C-202DFFC513D6}">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clbl:label id="{8c970d48-f7b9-48b0-9606-072fbefb514d}" enabled="1" method="Standard" siteId="{049e3382-8cdc-477b-9317-951b04689668}" contentBits="0" removed="0"/>
</clbl:labelList>
</file>

<file path=docProps/app.xml><?xml version="1.0" encoding="utf-8"?>
<Properties xmlns="http://schemas.openxmlformats.org/officeDocument/2006/extended-properties" xmlns:vt="http://schemas.openxmlformats.org/officeDocument/2006/docPropsVTypes">
  <Template>{9C4D7D9F-C4E2-4508-ABE4-0486CBDEE476}2072efd3-9e25-4cdd-b63c-4f45856e1088-TF04e7500e-8796-4ab9-8c97-6eb5a495ab0a_win32</Template>
  <Application>Microsoft Office PowerPoint</Application>
  <PresentationFormat>Widescreen</PresentationFormat>
  <Slides>21</Slides>
  <Notes>0</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Archway</vt:lpstr>
      <vt:lpstr>MODULE: EFFECTIVE TEAMWORK AND COMMUNICATION </vt:lpstr>
      <vt:lpstr>This presentation is presented by</vt:lpstr>
      <vt:lpstr>Flight foods ltd</vt:lpstr>
      <vt:lpstr>INTRODUCTION</vt:lpstr>
      <vt:lpstr>THE PROBLEM -  Environmental noise</vt:lpstr>
      <vt:lpstr>THE SOLUTION </vt:lpstr>
      <vt:lpstr>The models </vt:lpstr>
      <vt:lpstr>MODULE: EFFECTIVE TEAMWORK AND COMMUNICATION</vt:lpstr>
      <vt:lpstr>IntroductiON</vt:lpstr>
      <vt:lpstr>Language Barriers  </vt:lpstr>
      <vt:lpstr>Solutions </vt:lpstr>
      <vt:lpstr>Identification of the Age Barrier</vt:lpstr>
      <vt:lpstr>Solutions to Overcome the Age Barrier </vt:lpstr>
      <vt:lpstr>SOLUTIONS TO OVERCOME THE AGE BARRIER </vt:lpstr>
      <vt:lpstr>Emotional Barriers &amp;  Solutions (Flight Foods Ltd.) </vt:lpstr>
      <vt:lpstr>PowerPoint Presentation</vt:lpstr>
      <vt:lpstr>Theoretical Framework:</vt:lpstr>
      <vt:lpstr>Solutions to Overcome the Barrier For Gary </vt:lpstr>
      <vt:lpstr>Solutions to Overcome the Barrier For Flight Foods Ltd.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Lara, Randy</dc:creator>
  <cp:revision>438</cp:revision>
  <dcterms:created xsi:type="dcterms:W3CDTF">2026-08-07T10:47:45Z</dcterms:created>
  <dcterms:modified xsi:type="dcterms:W3CDTF">2026-08-09T10:34:17Z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