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  <p:sldMasterId id="2147483949" r:id="rId2"/>
  </p:sldMasterIdLst>
  <p:notesMasterIdLst>
    <p:notesMasterId r:id="rId19"/>
  </p:notesMasterIdLst>
  <p:handoutMasterIdLst>
    <p:handoutMasterId r:id="rId20"/>
  </p:handoutMasterIdLst>
  <p:sldIdLst>
    <p:sldId id="256" r:id="rId3"/>
    <p:sldId id="278" r:id="rId4"/>
    <p:sldId id="346" r:id="rId5"/>
    <p:sldId id="347" r:id="rId6"/>
    <p:sldId id="356" r:id="rId7"/>
    <p:sldId id="348" r:id="rId8"/>
    <p:sldId id="344" r:id="rId9"/>
    <p:sldId id="349" r:id="rId10"/>
    <p:sldId id="350" r:id="rId11"/>
    <p:sldId id="351" r:id="rId12"/>
    <p:sldId id="352" r:id="rId13"/>
    <p:sldId id="353" r:id="rId14"/>
    <p:sldId id="355" r:id="rId15"/>
    <p:sldId id="357" r:id="rId16"/>
    <p:sldId id="358" r:id="rId17"/>
    <p:sldId id="354" r:id="rId18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40" autoAdjust="0"/>
    <p:restoredTop sz="77425" autoAdjust="0"/>
  </p:normalViewPr>
  <p:slideViewPr>
    <p:cSldViewPr>
      <p:cViewPr varScale="1">
        <p:scale>
          <a:sx n="88" d="100"/>
          <a:sy n="88" d="100"/>
        </p:scale>
        <p:origin x="2250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E2F9C7A6-B772-C2E3-7F38-E46FE5161C9A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858C6C0F-3826-27CA-26F2-0FB538F4643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7A64A9B5-5BE9-DB4E-4705-AA01AEE9E10B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C894779A-EB79-9235-732B-7E03E99AE3D3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0E952F83-3DFC-46DF-8C7F-CB7BA87B745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C112E598-BFBE-78D2-5A32-48E8EF0D95DA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4B66EAD9-A7AF-27EA-8D42-2606A237F04C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172" name="Rectangle 4">
            <a:extLst>
              <a:ext uri="{FF2B5EF4-FFF2-40B4-BE49-F238E27FC236}">
                <a16:creationId xmlns:a16="http://schemas.microsoft.com/office/drawing/2014/main" id="{9EBE0EB1-ED63-9B87-C733-805B928B51B1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0EE881A5-2D22-CD79-4B39-69D9082C37B2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D6B90490-D463-1488-57FB-4E5C00226AD7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D253DA5C-A076-1AD8-7DA7-BEE6AB47A39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71769736-C589-4C25-A829-65147A23795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769736-C589-4C25-A829-65147A237957}" type="slidenum">
              <a:rPr lang="en-GB" altLang="en-US" smtClean="0"/>
              <a:pPr>
                <a:defRPr/>
              </a:pPr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223101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You are expected as a group first to prepare and then conduct the Integrated Care Partnership meeting by focusing on the below areas. Use the below areas as a guidance to divide the tasks among group members.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769736-C589-4C25-A829-65147A23795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64861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4428-E2D9-02B1-A2DA-88B3E0FF8E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003BC9-A7C0-4A6C-90DA-BF7428C6818B}" type="datetime1">
              <a:rPr lang="en-GB" altLang="en-US"/>
              <a:pPr>
                <a:defRPr/>
              </a:pPr>
              <a:t>02/07/2023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E4F3BB-9633-DA0C-E805-0F3BC95399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C3A5DF-CC22-82A0-24CA-AD9E5FE6D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13616E-F5E3-4B59-8935-5C44884F588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601602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876485-D3F9-4AC2-930F-6E3D8ED0A1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5B5B85-E6E5-4632-875C-0E6A3000B39E}" type="datetime1">
              <a:rPr lang="en-GB" altLang="en-US"/>
              <a:pPr>
                <a:defRPr/>
              </a:pPr>
              <a:t>02/07/2023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F468A2-B67F-7117-AFBA-4C6C9C47C0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AE2467-5B5A-F30F-32CD-AAE0E36040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DAD8D9-6827-4A0C-BF28-A51E33BD92A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21599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117946-64D9-DC58-C9A9-02CD49C231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F1D7AD-01A3-454B-95CC-D4D4EB9881E1}" type="datetime1">
              <a:rPr lang="en-GB" altLang="en-US"/>
              <a:pPr>
                <a:defRPr/>
              </a:pPr>
              <a:t>02/07/2023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413012C-4F40-AB41-427E-9979102B4E2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419A56-FD57-4C88-8607-08FDAE60C27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17920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35AB28F-5E20-146D-D1DA-BD22624470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6A1715-DF3B-4658-B682-DCA863364E1F}" type="datetime1">
              <a:rPr lang="en-GB" altLang="en-US"/>
              <a:pPr>
                <a:defRPr/>
              </a:pPr>
              <a:t>02/07/2023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F431DF-86B9-A0F4-E9B2-2665956C503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98402B-94D1-4850-BDD1-39CB0FB47D3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058130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133E1F70-5EAF-DE23-8D61-08C4E99ACD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3A36E0-0EBC-49A7-83AE-7B5524F6D403}" type="datetime1">
              <a:rPr lang="en-GB" altLang="en-US"/>
              <a:pPr>
                <a:defRPr/>
              </a:pPr>
              <a:t>02/07/2023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88BBDB4-4DB4-B773-AA11-66BD46F549F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4B518C-BAA0-4673-AB95-72B7C66D7F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873399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C9C75EE2-84EB-897A-150D-C3360D7327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1EAC23-F888-49A2-B007-5F0E5CA55513}" type="datetime1">
              <a:rPr lang="en-GB" altLang="en-US"/>
              <a:pPr>
                <a:defRPr/>
              </a:pPr>
              <a:t>02/07/2023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F7F57324-A1D3-1826-4AD0-23F2B34D504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A72BC8-F192-4A9D-A624-45C65191F10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001087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5064A730-A84D-95ED-E366-3CB067E594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6AB163-E791-4554-BA81-44AB2343F472}" type="datetime1">
              <a:rPr lang="en-GB" altLang="en-US"/>
              <a:pPr>
                <a:defRPr/>
              </a:pPr>
              <a:t>02/07/2023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906F15A-C578-F948-E769-8B084BF78E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EB37F5-31BF-4625-B85A-CFB75957452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069752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7E51362-D2B3-DDF9-7068-F19EBBC698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2376CD-E785-45CC-B413-C745EF1FA292}" type="datetime1">
              <a:rPr lang="en-GB" altLang="en-US"/>
              <a:pPr>
                <a:defRPr/>
              </a:pPr>
              <a:t>02/07/2023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6D90F-1445-9DA0-71CE-96FEF981D00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AA9DFF-67B6-47E2-A617-517793A02C3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6235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48419FF-8CED-3CA4-47D4-1A8FEC643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7A47DB-3605-4DA6-A56C-7923E56BED49}" type="datetime1">
              <a:rPr lang="en-GB" altLang="en-US"/>
              <a:pPr>
                <a:defRPr/>
              </a:pPr>
              <a:t>02/07/2023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0155DC-6394-7034-69A9-1D79F518C5E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E213C3-687D-4505-8DFB-6C79E52C8F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368488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32D552-52D0-091C-66CD-B40ADA1724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6EC078-4FC9-4BF6-83CB-B7890C720420}" type="datetime1">
              <a:rPr lang="en-GB" altLang="en-US"/>
              <a:pPr>
                <a:defRPr/>
              </a:pPr>
              <a:t>02/07/2023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C93CAE6-1A6E-9770-7C47-9635B6DB0C1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A1A650-E734-4596-84AB-532A9CE3924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448685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0B824B-B3AC-C27E-686A-AF9E0C47D1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1BF754-DE62-42FB-AEFD-AD6ED79B7222}" type="datetime1">
              <a:rPr lang="en-GB" altLang="en-US"/>
              <a:pPr>
                <a:defRPr/>
              </a:pPr>
              <a:t>02/07/2023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9265F0E-CF0D-9640-CE96-AEFA8A8B971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5EB4A8-4E58-4761-BCDB-6C94A2F2588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52031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883679-5FA3-B682-6EC6-2CFA803C99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CD2DFE-40EB-456F-9C47-0D20BD1F6520}" type="datetime1">
              <a:rPr lang="en-GB" altLang="en-US"/>
              <a:pPr>
                <a:defRPr/>
              </a:pPr>
              <a:t>02/07/2023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C9EB61-6BE2-7F6E-7600-A543AFAE07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FF9F1C-B1FD-99E7-55BE-814736B3B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956538-8718-473D-A5A6-F1CA98B46DA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117012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006F76-DB62-E2BF-6939-A25B2BCC50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6C42B4-4545-4B0B-8922-C1BEB82246AC}" type="datetime1">
              <a:rPr lang="en-GB" altLang="en-US"/>
              <a:pPr>
                <a:defRPr/>
              </a:pPr>
              <a:t>02/07/2023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5DA47D-B240-2944-F3A8-C9D640D8ED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128C08-7918-0025-049E-575CF6A1F9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2646EA-3FBA-4312-AF5F-311BA8B2DFA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62937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EB7363-22CD-21DF-30EB-6EED930181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6B17B7-FB5B-420C-BCB0-3396EB0F00DD}" type="datetime1">
              <a:rPr lang="en-GB" altLang="en-US"/>
              <a:pPr>
                <a:defRPr/>
              </a:pPr>
              <a:t>02/07/2023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5150A44-31FC-9098-3961-C2FB7F43AA3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E7CF4C-773B-4ED9-8D0C-938F2C942B0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901437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816C2BD-3ADA-C16C-2318-46C36F4E67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E60D63-3B36-41E7-9D99-4DFD85FC7798}" type="datetime1">
              <a:rPr lang="en-GB" altLang="en-US"/>
              <a:pPr>
                <a:defRPr/>
              </a:pPr>
              <a:t>02/07/2023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6CD60A-556D-C549-286A-8D8DEC420C3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2EED64-39AA-44AE-9E3A-E838ECA743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259339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D00D6982-F7E0-9336-3B03-2D1AE755D5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C6F7EB-9131-484E-9C4E-C8B1878B54B0}" type="datetime1">
              <a:rPr lang="en-GB" altLang="en-US"/>
              <a:pPr>
                <a:defRPr/>
              </a:pPr>
              <a:t>02/07/2023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A71A6CD1-B4D3-3F2E-EB02-70A8B215A06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EF6AAE-FD38-4B58-9EC6-BAFB6C68C82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1987300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F9C11FF-7DB8-B33B-4C36-99849B3079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AE5B52-DBD4-4A71-BEB2-FDF755445425}" type="datetime1">
              <a:rPr lang="en-GB" altLang="en-US"/>
              <a:pPr>
                <a:defRPr/>
              </a:pPr>
              <a:t>02/07/2023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C044FEA-E0CA-7E07-650C-D52C104AF9D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859D60-A8C4-4280-9700-9728308782B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7246432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BF874022-BA55-5290-A74C-BE181611FA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FB8B02-2768-47F7-A275-CE7D130BB173}" type="datetime1">
              <a:rPr lang="en-GB" altLang="en-US"/>
              <a:pPr>
                <a:defRPr/>
              </a:pPr>
              <a:t>02/07/2023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2D34F208-88F0-3122-CE79-6319DBB2EB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57F321-5880-4D39-80B8-2C178564A8A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3099577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D7F4217-B574-E68F-36EF-79D4EE5911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53F60D-F5C4-488A-A3AD-F1FE4734946E}" type="datetime1">
              <a:rPr lang="en-GB" altLang="en-US"/>
              <a:pPr>
                <a:defRPr/>
              </a:pPr>
              <a:t>02/07/2023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B7F15C-2974-A11A-864C-530A75AD9D7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9E65B0-D589-4DA6-AEB4-B3169F24FCF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094938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DBC8F02-1077-4D16-1C9E-4852449286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F55677-6D9C-4510-96D6-C8E562836543}" type="datetime1">
              <a:rPr lang="en-GB" altLang="en-US"/>
              <a:pPr>
                <a:defRPr/>
              </a:pPr>
              <a:t>02/07/2023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82BD83-3E1B-63A5-3434-4725CB5578C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18244D-A073-45DF-9A51-0FA8D518C0E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2981985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84E332-392D-3D35-25F0-4D1A390170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11BC63-647E-48B1-AD04-EDDCE6F9A939}" type="datetime1">
              <a:rPr lang="en-GB" altLang="en-US"/>
              <a:pPr>
                <a:defRPr/>
              </a:pPr>
              <a:t>02/07/2023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36FEB1F-989B-E312-94BF-B9F841DCE88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21924A-B6DC-402E-BB3D-F294E258BC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3996719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221DCC-FB94-48FC-B4B4-E54F253C86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18F72F-88D6-4483-9838-073098CAE908}" type="datetime1">
              <a:rPr lang="en-GB" altLang="en-US"/>
              <a:pPr>
                <a:defRPr/>
              </a:pPr>
              <a:t>02/07/2023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47F055E-7AFD-3EC9-8E6E-02ADDF6BA66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5A243C-2E83-4842-8CBB-5449C98E08B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311660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1D33912B-0473-C016-F1A9-77E6F652AD1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3D0F7D93-53CC-0990-7463-2DF8D155085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756CA7-D6C5-9534-8D34-C7478FED28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4812D25-4E7E-4D6E-8930-753C0F50F265}" type="datetime1">
              <a:rPr lang="en-GB" altLang="en-US"/>
              <a:pPr>
                <a:defRPr/>
              </a:pPr>
              <a:t>02/07/2023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50CE1A-AF0F-9AD0-EB70-22F014C50C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AEA8000-0179-4503-815D-E425C895911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35" r:id="rId1"/>
    <p:sldLayoutId id="2147484036" r:id="rId2"/>
    <p:sldLayoutId id="2147484017" r:id="rId3"/>
    <p:sldLayoutId id="2147484018" r:id="rId4"/>
    <p:sldLayoutId id="2147484019" r:id="rId5"/>
    <p:sldLayoutId id="2147484020" r:id="rId6"/>
    <p:sldLayoutId id="2147484021" r:id="rId7"/>
    <p:sldLayoutId id="2147484022" r:id="rId8"/>
    <p:sldLayoutId id="2147484023" r:id="rId9"/>
    <p:sldLayoutId id="2147484024" r:id="rId10"/>
    <p:sldLayoutId id="214748402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>
            <a:extLst>
              <a:ext uri="{FF2B5EF4-FFF2-40B4-BE49-F238E27FC236}">
                <a16:creationId xmlns:a16="http://schemas.microsoft.com/office/drawing/2014/main" id="{403AA759-BDDE-2300-46A7-84A5E50BB0E9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96C5A595-A8F0-2EA5-135B-72F5C2C5D25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CA25FE-BAE6-BC61-8A47-CDBB2AE8A0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500E020-3009-47B0-82AB-906B00F1B66A}" type="datetime1">
              <a:rPr lang="en-GB" altLang="en-US"/>
              <a:pPr>
                <a:defRPr/>
              </a:pPr>
              <a:t>02/07/2023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898D98-5971-DE80-ED79-AD9796156AB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4BE25BB-2985-44D5-B199-95FDB39A8F9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37" r:id="rId1"/>
    <p:sldLayoutId id="2147484038" r:id="rId2"/>
    <p:sldLayoutId id="2147484026" r:id="rId3"/>
    <p:sldLayoutId id="2147484027" r:id="rId4"/>
    <p:sldLayoutId id="2147484028" r:id="rId5"/>
    <p:sldLayoutId id="2147484029" r:id="rId6"/>
    <p:sldLayoutId id="2147484030" r:id="rId7"/>
    <p:sldLayoutId id="2147484031" r:id="rId8"/>
    <p:sldLayoutId id="2147484032" r:id="rId9"/>
    <p:sldLayoutId id="2147484033" r:id="rId10"/>
    <p:sldLayoutId id="2147484034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1112" y="1682724"/>
            <a:ext cx="7992888" cy="901942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</a:rPr>
            </a:br>
            <a:r>
              <a:rPr lang="en-GB" sz="3600" b="1" i="1" dirty="0">
                <a:solidFill>
                  <a:schemeClr val="bg1"/>
                </a:solidFill>
              </a:rPr>
              <a:t>Service Integration and Partnership Working</a:t>
            </a: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r>
              <a:rPr lang="en-GB" sz="3200" b="1" dirty="0">
                <a:solidFill>
                  <a:schemeClr val="bg1"/>
                </a:solidFill>
              </a:rPr>
              <a:t>  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452505" y="4112412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DE40DA-47CD-4349-9D54-BB22EFAEF32A}"/>
              </a:ext>
            </a:extLst>
          </p:cNvPr>
          <p:cNvSpPr/>
          <p:nvPr/>
        </p:nvSpPr>
        <p:spPr>
          <a:xfrm>
            <a:off x="235240" y="1958861"/>
            <a:ext cx="8759736" cy="3046988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algn="ctr"/>
            <a:endParaRPr lang="en-GB" sz="3200" b="1" dirty="0">
              <a:solidFill>
                <a:schemeClr val="bg1"/>
              </a:solidFill>
            </a:endParaRPr>
          </a:p>
          <a:p>
            <a:pPr algn="ctr"/>
            <a:r>
              <a:rPr lang="en-GB" sz="3200" b="1" dirty="0">
                <a:solidFill>
                  <a:schemeClr val="bg1"/>
                </a:solidFill>
              </a:rPr>
              <a:t>Workshop for Assessment  1 </a:t>
            </a:r>
          </a:p>
          <a:p>
            <a:pPr algn="ctr"/>
            <a:endParaRPr lang="en-GB" sz="3200" b="1" dirty="0">
              <a:solidFill>
                <a:schemeClr val="bg1"/>
              </a:solidFill>
            </a:endParaRPr>
          </a:p>
          <a:p>
            <a:pPr algn="ctr"/>
            <a:r>
              <a:rPr lang="en-GB" sz="3200" b="1" dirty="0">
                <a:solidFill>
                  <a:schemeClr val="bg1"/>
                </a:solidFill>
              </a:rPr>
              <a:t>LCHS7005</a:t>
            </a:r>
          </a:p>
          <a:p>
            <a:pPr algn="ctr"/>
            <a:endParaRPr lang="en-GB" sz="3200" b="1" dirty="0">
              <a:solidFill>
                <a:schemeClr val="bg1"/>
              </a:solidFill>
            </a:endParaRPr>
          </a:p>
          <a:p>
            <a:pPr algn="ctr"/>
            <a:r>
              <a:rPr lang="en-GB" sz="3200" b="1" dirty="0">
                <a:solidFill>
                  <a:schemeClr val="bg1"/>
                </a:solidFill>
              </a:rPr>
              <a:t>Week 4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FE276F-6869-41C6-B887-3EC4A210430D}"/>
              </a:ext>
            </a:extLst>
          </p:cNvPr>
          <p:cNvSpPr txBox="1"/>
          <p:nvPr/>
        </p:nvSpPr>
        <p:spPr>
          <a:xfrm>
            <a:off x="234672" y="5517232"/>
            <a:ext cx="266429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en-GB" sz="2400" b="1" dirty="0" err="1">
                <a:solidFill>
                  <a:prstClr val="white"/>
                </a:solidFill>
                <a:latin typeface="Myriad Pro"/>
                <a:cs typeface="Arial" panose="020B0604020202020204" pitchFamily="34" charset="0"/>
              </a:rPr>
              <a:t>Dr.</a:t>
            </a:r>
            <a:r>
              <a:rPr lang="en-GB" sz="2400" b="1" dirty="0">
                <a:solidFill>
                  <a:prstClr val="white"/>
                </a:solidFill>
                <a:latin typeface="Myriad Pro"/>
                <a:cs typeface="Arial" panose="020B0604020202020204" pitchFamily="34" charset="0"/>
              </a:rPr>
              <a:t> Diola Bijlhout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037E7B7B-8B74-CC63-4377-99CC7A4D77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" y="549275"/>
            <a:ext cx="9036050" cy="763588"/>
          </a:xfrm>
        </p:spPr>
        <p:txBody>
          <a:bodyPr/>
          <a:lstStyle/>
          <a:p>
            <a:b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4000" b="1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  <a:br>
              <a:rPr lang="en-GB" altLang="en-US" sz="3600" b="1">
                <a:cs typeface="Arial" panose="020B0604020202020204" pitchFamily="34" charset="0"/>
              </a:rPr>
            </a:br>
            <a:br>
              <a:rPr lang="en-GB" altLang="en-US" sz="3200"/>
            </a:br>
            <a:endParaRPr lang="en-GB" altLang="en-US" sz="3200"/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4A44F31C-3681-B5D2-F9F7-A062E8EF2E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163" y="1268413"/>
            <a:ext cx="7921625" cy="4105275"/>
          </a:xfrm>
        </p:spPr>
        <p:txBody>
          <a:bodyPr/>
          <a:lstStyle/>
          <a:p>
            <a:pPr>
              <a:buFont typeface="Symbol" panose="05050102010706020507" pitchFamily="18" charset="2"/>
              <a:buChar char=""/>
            </a:pPr>
            <a:r>
              <a:rPr lang="en-GB" altLang="en-US" sz="2200" dirty="0">
                <a:latin typeface="Arial" panose="020B0604020202020204" pitchFamily="34" charset="0"/>
                <a:cs typeface="Times New Roman" panose="02020603050405020304" pitchFamily="18" charset="0"/>
              </a:rPr>
              <a:t>Apply a critical understanding of the core concepts of service integration and their relevance to practice.</a:t>
            </a:r>
            <a:endParaRPr lang="en-GB" alt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Symbol" panose="05050102010706020507" pitchFamily="18" charset="2"/>
              <a:buChar char=""/>
            </a:pPr>
            <a:r>
              <a:rPr lang="en-GB" altLang="en-US" sz="2200" dirty="0">
                <a:latin typeface="Arial" panose="020B0604020202020204" pitchFamily="34" charset="0"/>
                <a:cs typeface="Times New Roman" panose="02020603050405020304" pitchFamily="18" charset="0"/>
              </a:rPr>
              <a:t>Deal with complex issues both symmetrically and creatively in supporting an integrative health and social care workforce.</a:t>
            </a:r>
            <a:endParaRPr lang="en-GB" alt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Symbol" panose="05050102010706020507" pitchFamily="18" charset="2"/>
              <a:buChar char=""/>
            </a:pPr>
            <a:r>
              <a:rPr lang="en-GB" altLang="en-US" sz="2200" dirty="0">
                <a:latin typeface="Arial" panose="020B0604020202020204" pitchFamily="34" charset="0"/>
                <a:cs typeface="Times New Roman" panose="02020603050405020304" pitchFamily="18" charset="0"/>
              </a:rPr>
              <a:t>Comprehensively understand the key frameworks, theories, policies and practice elements of partnership working for a user centred approach.</a:t>
            </a:r>
            <a:endParaRPr lang="en-GB" alt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Symbol" panose="05050102010706020507" pitchFamily="18" charset="2"/>
              <a:buChar char=""/>
            </a:pPr>
            <a:r>
              <a:rPr lang="en-GB" altLang="en-US" sz="2200" dirty="0">
                <a:latin typeface="Arial" panose="020B0604020202020204" pitchFamily="34" charset="0"/>
                <a:cs typeface="Times New Roman" panose="02020603050405020304" pitchFamily="18" charset="0"/>
              </a:rPr>
              <a:t>Analyse the factors that promote, or hinder partnership working and make recommendations for their sphere of practice.</a:t>
            </a:r>
            <a:endParaRPr lang="en-GB" alt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Myriad Pro"/>
              <a:buAutoNum type="arabicPeriod"/>
            </a:pPr>
            <a:endParaRPr lang="en-US" alt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73BAF8-FA04-3349-6E01-B11181A770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54DF79-7B7C-F02C-6507-74AA49FE1F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discuss in detail Assessment 1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E21D78-80F0-FE96-9F43-3C2131EDB3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02/07/2023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584801-0925-9449-B6C3-5300C0677E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3007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31526-2C92-5B19-82DD-6467B97B1E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D59185-6342-9780-96CD-20B650E05D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Group video presentation</a:t>
            </a:r>
          </a:p>
          <a:p>
            <a:r>
              <a:rPr lang="en-GB" dirty="0"/>
              <a:t>Supported by a delivery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C92DC2-3D57-6718-AA65-1BB18A4B3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02/07/2023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F3866E-678F-BE66-1640-2EB926002D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940961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360DB4-88A6-8533-0700-89A6B237B8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brief 1 unpacking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771FB0-D4D3-F170-EC67-A0073D71A4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Week 3 – Week 6</a:t>
            </a:r>
          </a:p>
          <a:p>
            <a:r>
              <a:rPr lang="en-GB" dirty="0"/>
              <a:t>Workshop</a:t>
            </a:r>
          </a:p>
          <a:p>
            <a:r>
              <a:rPr lang="en-GB" dirty="0"/>
              <a:t>Formative assessment (Week 5)</a:t>
            </a:r>
          </a:p>
          <a:p>
            <a:r>
              <a:rPr lang="en-GB" dirty="0"/>
              <a:t>Submission due in Week 7</a:t>
            </a:r>
          </a:p>
          <a:p>
            <a:endParaRPr lang="en-GB" dirty="0"/>
          </a:p>
          <a:p>
            <a:r>
              <a:rPr lang="en-GB" b="1" i="1" dirty="0">
                <a:solidFill>
                  <a:srgbClr val="FF0000"/>
                </a:solidFill>
              </a:rPr>
              <a:t>Friday 28</a:t>
            </a:r>
            <a:r>
              <a:rPr lang="en-GB" b="1" i="1" baseline="30000" dirty="0">
                <a:solidFill>
                  <a:srgbClr val="FF0000"/>
                </a:solidFill>
              </a:rPr>
              <a:t>th</a:t>
            </a:r>
            <a:r>
              <a:rPr lang="en-GB" b="1" i="1" dirty="0">
                <a:solidFill>
                  <a:srgbClr val="FF0000"/>
                </a:solidFill>
              </a:rPr>
              <a:t> of July 2pm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CB05C7-B024-F9A5-7A86-02AC352E71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02/07/2023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0F16FC-FC5E-BE3B-6ECB-42FF5BC29E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924411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C6D31-BC6B-5DAC-8839-6F00D687A3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video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F7FEDF-44ED-D7E8-6BA8-597611588E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89308"/>
            <a:ext cx="8229600" cy="3917032"/>
          </a:xfrm>
        </p:spPr>
        <p:txBody>
          <a:bodyPr/>
          <a:lstStyle/>
          <a:p>
            <a:r>
              <a:rPr lang="en-GB" dirty="0"/>
              <a:t>10 minutes per student</a:t>
            </a:r>
          </a:p>
          <a:p>
            <a:r>
              <a:rPr lang="en-GB" b="1" dirty="0"/>
              <a:t>Your task </a:t>
            </a:r>
            <a:r>
              <a:rPr lang="en-GB" dirty="0"/>
              <a:t>as a group is to </a:t>
            </a:r>
            <a:r>
              <a:rPr lang="en-GB" b="1" dirty="0"/>
              <a:t>conduct</a:t>
            </a:r>
            <a:r>
              <a:rPr lang="en-GB" dirty="0"/>
              <a:t> this </a:t>
            </a:r>
            <a:r>
              <a:rPr lang="en-GB" b="1" dirty="0"/>
              <a:t>Integrated Care Partnership meeting</a:t>
            </a:r>
            <a:r>
              <a:rPr lang="en-GB" dirty="0"/>
              <a:t> with the </a:t>
            </a:r>
            <a:r>
              <a:rPr lang="en-GB" b="1" dirty="0"/>
              <a:t>aim </a:t>
            </a:r>
            <a:r>
              <a:rPr lang="en-GB" dirty="0"/>
              <a:t>to establish a partnership and integration of relevant services and this meeting </a:t>
            </a:r>
            <a:r>
              <a:rPr lang="en-GB" b="1" dirty="0">
                <a:solidFill>
                  <a:srgbClr val="FF0000"/>
                </a:solidFill>
              </a:rPr>
              <a:t>requires to be video recorded</a:t>
            </a:r>
            <a:r>
              <a:rPr lang="en-GB" dirty="0"/>
              <a:t>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B5F53D-7231-C08F-CA8D-7E99509F9E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02/07/2023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9AAA30-77BA-CDEC-A4E8-732FE54CBD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087564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409CC8-0699-BAB4-7B3E-A1D92C403A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000" b="1" dirty="0"/>
              <a:t>Use the below areas as a guidance to divide the tasks among group members</a:t>
            </a:r>
            <a:br>
              <a:rPr lang="en-GB" sz="3000" b="1" dirty="0"/>
            </a:br>
            <a:endParaRPr lang="en-GB" sz="3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6F68DB-77ED-62B4-74A4-6EF2B5D3E4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466" y="1196752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4000" dirty="0"/>
              <a:t>Introduction </a:t>
            </a:r>
          </a:p>
          <a:p>
            <a:r>
              <a:rPr lang="en-GB" sz="2600" dirty="0"/>
              <a:t>Identify and </a:t>
            </a:r>
            <a:r>
              <a:rPr lang="en-GB" sz="2600" b="1" dirty="0">
                <a:solidFill>
                  <a:srgbClr val="FF0000"/>
                </a:solidFill>
              </a:rPr>
              <a:t>discuss the needs </a:t>
            </a:r>
            <a:r>
              <a:rPr lang="en-GB" sz="2600" dirty="0"/>
              <a:t>for a </a:t>
            </a:r>
            <a:r>
              <a:rPr lang="en-GB" sz="2600" b="1" dirty="0">
                <a:solidFill>
                  <a:srgbClr val="FF0000"/>
                </a:solidFill>
              </a:rPr>
              <a:t>specific group </a:t>
            </a:r>
            <a:r>
              <a:rPr lang="en-GB" sz="2600" dirty="0"/>
              <a:t>of people from a local community that will benefit from service integration and partnership working by using a published Joint Strategic Needs Assessment (JSNA).</a:t>
            </a:r>
          </a:p>
          <a:p>
            <a:r>
              <a:rPr lang="en-GB" sz="2600" dirty="0"/>
              <a:t>Indicate and </a:t>
            </a:r>
            <a:r>
              <a:rPr lang="en-GB" sz="2600" b="1" dirty="0">
                <a:solidFill>
                  <a:srgbClr val="FF0000"/>
                </a:solidFill>
              </a:rPr>
              <a:t>discuss the gaps </a:t>
            </a:r>
            <a:r>
              <a:rPr lang="en-GB" sz="2600" dirty="0"/>
              <a:t>that you have identified for this specific group of people </a:t>
            </a:r>
            <a:r>
              <a:rPr lang="en-GB" sz="2600" b="1" dirty="0">
                <a:solidFill>
                  <a:srgbClr val="FF0000"/>
                </a:solidFill>
              </a:rPr>
              <a:t>and use statistical information</a:t>
            </a:r>
            <a:r>
              <a:rPr lang="en-GB" sz="2600" dirty="0"/>
              <a:t> from the national and the local level.</a:t>
            </a:r>
          </a:p>
          <a:p>
            <a:endParaRPr lang="en-GB" sz="2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82DE3B-C696-D335-AE36-B3F5E87F5E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02/07/2023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73FC43-F4E7-3668-5975-5E747BB681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549116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849F5E-C86A-67FD-1956-6CDC3FC940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Partnership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9CDFCD-FF1C-2541-934D-7168C1C240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3917032"/>
          </a:xfrm>
        </p:spPr>
        <p:txBody>
          <a:bodyPr/>
          <a:lstStyle/>
          <a:p>
            <a:r>
              <a:rPr lang="en-GB" sz="2800" dirty="0"/>
              <a:t>Formulate and </a:t>
            </a:r>
            <a:r>
              <a:rPr lang="en-GB" sz="2800" b="1" dirty="0">
                <a:solidFill>
                  <a:srgbClr val="FF0000"/>
                </a:solidFill>
              </a:rPr>
              <a:t>discuss a shared vision </a:t>
            </a:r>
            <a:r>
              <a:rPr lang="en-GB" sz="2800" dirty="0"/>
              <a:t>for your proposed type of service integration and partnership. Ensure to reflect novel ideas.</a:t>
            </a:r>
          </a:p>
          <a:p>
            <a:r>
              <a:rPr lang="en-GB" sz="2800" dirty="0"/>
              <a:t>Identify and </a:t>
            </a:r>
            <a:r>
              <a:rPr lang="en-GB" sz="2800" b="1" dirty="0">
                <a:solidFill>
                  <a:srgbClr val="FF0000"/>
                </a:solidFill>
              </a:rPr>
              <a:t>discuss </a:t>
            </a:r>
            <a:r>
              <a:rPr lang="en-GB" sz="2800" dirty="0"/>
              <a:t>the </a:t>
            </a:r>
            <a:r>
              <a:rPr lang="en-GB" sz="2800" b="1" dirty="0">
                <a:solidFill>
                  <a:srgbClr val="FF0000"/>
                </a:solidFill>
              </a:rPr>
              <a:t>key partners </a:t>
            </a:r>
            <a:r>
              <a:rPr lang="en-GB" sz="2800" dirty="0"/>
              <a:t>and explain for each why they must be appointed in this partnership.</a:t>
            </a:r>
          </a:p>
          <a:p>
            <a:r>
              <a:rPr lang="en-GB" sz="2800" dirty="0"/>
              <a:t>Indicate and </a:t>
            </a:r>
            <a:r>
              <a:rPr lang="en-GB" sz="2800" b="1" dirty="0">
                <a:solidFill>
                  <a:srgbClr val="FF0000"/>
                </a:solidFill>
              </a:rPr>
              <a:t>discuss the interests</a:t>
            </a:r>
            <a:r>
              <a:rPr lang="en-GB" sz="2800" dirty="0"/>
              <a:t>, </a:t>
            </a:r>
            <a:r>
              <a:rPr lang="en-GB" sz="2800" b="1" dirty="0">
                <a:solidFill>
                  <a:srgbClr val="FF0000"/>
                </a:solidFill>
              </a:rPr>
              <a:t>responsibilities</a:t>
            </a:r>
            <a:r>
              <a:rPr lang="en-GB" sz="2800" dirty="0"/>
              <a:t> of each partner, as well as the intended and shared aims and objectives.</a:t>
            </a:r>
          </a:p>
          <a:p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9F42ED-5DD6-6EF4-2D20-43E21D06EB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02/07/2023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CCD42C-8ED0-DD35-9771-9B55EB3F32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478026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2F141B-AAAA-6CC3-F634-304EFA06DD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r>
              <a:rPr lang="en-GB" dirty="0"/>
              <a:t>Service Integration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C21A2A-B6EE-4DA3-DEAD-5687393081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Critically examine and </a:t>
            </a:r>
            <a:r>
              <a:rPr lang="en-GB" sz="28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discuss</a:t>
            </a: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the health and social care </a:t>
            </a:r>
            <a:r>
              <a:rPr lang="en-GB" sz="28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services</a:t>
            </a: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that must be </a:t>
            </a:r>
            <a:r>
              <a:rPr lang="en-GB" sz="28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commissioned</a:t>
            </a: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</a:p>
          <a:p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and how the </a:t>
            </a:r>
            <a:r>
              <a:rPr lang="en-GB" sz="28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provision of these services </a:t>
            </a: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will be arranged (distinguishing between social care provision, health care provision and shared/integrated provision).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5FAD65-2FC4-A2D4-4954-DD3A5BADE0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02/07/2023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4347C8F-0F6D-3EDF-287A-D4368A0DCE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423970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206E9B-DCBE-AC99-3B2A-3399BAFD99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r>
              <a:rPr lang="en-GB" dirty="0"/>
              <a:t>Strategy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087660-1AF9-3F60-0D47-EF35DF5679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Indicate and </a:t>
            </a:r>
            <a:r>
              <a:rPr lang="en-GB" sz="28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discuss the strategy </a:t>
            </a: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indicators (including, their timeline, evaluation moments).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Critically examine and </a:t>
            </a:r>
            <a:r>
              <a:rPr lang="en-GB" sz="28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discuss the main challenges</a:t>
            </a: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short-, medium-, and long-term that may impact on the course of this strategy and on how people’s needs can be met.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669BFC-9769-B100-96D4-8D40FA10D3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02/07/2023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A400BD-B60A-94FB-F472-B2CAE8BADA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677299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097793-8F0A-AAC7-A73C-2184930C9C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Leadership and management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39EA07-30F3-BF70-459B-BB12E073E0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Indicate and </a:t>
            </a:r>
            <a:r>
              <a:rPr lang="en-GB" sz="26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discuss relevant </a:t>
            </a:r>
            <a:r>
              <a:rPr lang="en-GB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national and local </a:t>
            </a:r>
            <a:r>
              <a:rPr lang="en-GB" sz="26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policy, guidance and legislation </a:t>
            </a:r>
            <a:r>
              <a:rPr lang="en-GB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by explaining their relevance for the facilitation of this service integration.</a:t>
            </a:r>
            <a:endParaRPr lang="en-GB" sz="2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Critically examine and </a:t>
            </a:r>
            <a:r>
              <a:rPr lang="en-GB" sz="26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discuss the economic costs </a:t>
            </a:r>
            <a:r>
              <a:rPr lang="en-GB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involved and how best value is achieved within current resources. </a:t>
            </a:r>
            <a:endParaRPr lang="en-GB" sz="2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Conclude with </a:t>
            </a:r>
            <a:r>
              <a:rPr lang="en-GB" sz="26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recommendations</a:t>
            </a:r>
            <a:r>
              <a:rPr lang="en-GB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on the </a:t>
            </a:r>
            <a:r>
              <a:rPr lang="en-GB" sz="26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necessary skills</a:t>
            </a:r>
            <a:r>
              <a:rPr lang="en-GB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for making this service integration successful.</a:t>
            </a:r>
            <a:endParaRPr lang="en-GB" sz="2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sz="2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582591-AC5E-E9C1-7DDC-3057457756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02/07/2023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994C4F-F8BD-1E2C-BAB7-C582E0941D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862513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4FB9B8-C402-817B-8134-122A3762BB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Grading criteria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CF2246-CC1A-6B19-DF77-2E46D828DD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See assessment brief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A960EC-9A24-DF20-61E7-5A287895BE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02/07/2023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D02A35-F01F-25EA-355E-A86540C08F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8033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0F34A7-52F0-0DF6-3774-653825D2D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1309"/>
            <a:ext cx="8229600" cy="1143000"/>
          </a:xfrm>
        </p:spPr>
        <p:txBody>
          <a:bodyPr/>
          <a:lstStyle/>
          <a:p>
            <a:r>
              <a:rPr lang="en-GB" dirty="0"/>
              <a:t>Preparation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EAF191-BF72-962E-EB5B-DDD7A87DBA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3917032"/>
          </a:xfrm>
        </p:spPr>
        <p:txBody>
          <a:bodyPr/>
          <a:lstStyle/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Make sure to select a </a:t>
            </a:r>
            <a:r>
              <a:rPr lang="en-GB" sz="20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group leader (Chair).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000" dirty="0">
                <a:latin typeface="Arial" panose="020B0604020202020204" pitchFamily="34" charset="0"/>
                <a:ea typeface="Times New Roman" panose="02020603050405020304" pitchFamily="18" charset="0"/>
              </a:rPr>
              <a:t>Use the </a:t>
            </a:r>
            <a:r>
              <a:rPr lang="en-GB" sz="2000" b="1" dirty="0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documents</a:t>
            </a:r>
            <a:r>
              <a:rPr lang="en-GB" sz="2000" dirty="0">
                <a:latin typeface="Arial" panose="020B0604020202020204" pitchFamily="34" charset="0"/>
                <a:ea typeface="Times New Roman" panose="02020603050405020304" pitchFamily="18" charset="0"/>
              </a:rPr>
              <a:t> on </a:t>
            </a:r>
            <a:r>
              <a:rPr lang="en-GB" sz="2000" b="1" dirty="0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Moodle</a:t>
            </a:r>
            <a:r>
              <a:rPr lang="en-GB" sz="2000" dirty="0">
                <a:latin typeface="Arial" panose="020B0604020202020204" pitchFamily="34" charset="0"/>
                <a:ea typeface="Times New Roman" panose="02020603050405020304" pitchFamily="18" charset="0"/>
              </a:rPr>
              <a:t> in the Group Video Presentation folder.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Make sure to </a:t>
            </a:r>
            <a:r>
              <a:rPr lang="en-GB" sz="20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use the delivery plan template 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provided on the module Moodle page to record each group members’ contribution to this task.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Consider having </a:t>
            </a:r>
            <a:r>
              <a:rPr lang="en-GB" sz="20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 group test meeting 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before the actual recording.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Make sure when video recording to be visible, speak with a clear voice and at a good pace, and clearly state the point(s) you will address.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Write </a:t>
            </a:r>
            <a:r>
              <a:rPr lang="en-GB" sz="20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one delivery plan 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for the whole group that includes the stipulated points. 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Your delivery plan must include the copied link from your video recording (Teams) and </a:t>
            </a:r>
            <a:r>
              <a:rPr lang="en-GB" sz="20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submit within the deadline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FE7581-BC44-E1A4-5B9A-94039F831E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02/07/2023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42D38B-9551-FE96-BEB8-4610C3B0E2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286624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BEC6A0-4606-51AC-0F8A-ED04E262BC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Video Recording Day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AC0467-6DC2-E326-3565-D6ACA4B041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 </a:t>
            </a:r>
            <a:r>
              <a:rPr lang="en-GB" b="1" dirty="0">
                <a:solidFill>
                  <a:srgbClr val="FF0000"/>
                </a:solidFill>
              </a:rPr>
              <a:t>well prepared</a:t>
            </a:r>
            <a:r>
              <a:rPr lang="en-GB" dirty="0"/>
              <a:t> individually and as a group.</a:t>
            </a:r>
          </a:p>
          <a:p>
            <a:r>
              <a:rPr lang="en-GB" dirty="0"/>
              <a:t>You can use your script to support your presentation. However, be mindful </a:t>
            </a:r>
            <a:r>
              <a:rPr lang="en-GB" b="1" dirty="0">
                <a:solidFill>
                  <a:srgbClr val="FF0000"/>
                </a:solidFill>
              </a:rPr>
              <a:t>not to read only from your notes</a:t>
            </a:r>
            <a:r>
              <a:rPr lang="en-GB" dirty="0"/>
              <a:t>.</a:t>
            </a:r>
          </a:p>
          <a:p>
            <a:r>
              <a:rPr lang="en-GB" dirty="0"/>
              <a:t>Set up all required </a:t>
            </a:r>
            <a:r>
              <a:rPr lang="en-GB" b="1" dirty="0">
                <a:solidFill>
                  <a:srgbClr val="FF0000"/>
                </a:solidFill>
              </a:rPr>
              <a:t>equipment.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495F60-73C7-6350-B1EF-4D46DD8907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02/07/2023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3FC6CF-F697-A6A0-68C3-D9283B2352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664436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CD884B-EC23-58EF-DAA8-6FF92E093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94806"/>
            <a:ext cx="8229600" cy="1143000"/>
          </a:xfrm>
        </p:spPr>
        <p:txBody>
          <a:bodyPr/>
          <a:lstStyle/>
          <a:p>
            <a:r>
              <a:rPr lang="en-GB" dirty="0"/>
              <a:t>Delivery plan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4C867A-7D8B-ABC7-DB02-94D951CD85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363272" cy="4248472"/>
          </a:xfrm>
        </p:spPr>
        <p:txBody>
          <a:bodyPr/>
          <a:lstStyle/>
          <a:p>
            <a:r>
              <a:rPr lang="en-GB" dirty="0"/>
              <a:t>Showcase your authenticity and novel ideas while writing your delivery plan.</a:t>
            </a:r>
          </a:p>
          <a:p>
            <a:r>
              <a:rPr lang="en-GB" dirty="0"/>
              <a:t>Formulate a catching title.</a:t>
            </a:r>
          </a:p>
          <a:p>
            <a:r>
              <a:rPr lang="en-GB" dirty="0"/>
              <a:t>Each student must provide a summary only. </a:t>
            </a:r>
            <a:r>
              <a:rPr lang="en-GB" b="1" dirty="0">
                <a:solidFill>
                  <a:srgbClr val="FF0000"/>
                </a:solidFill>
              </a:rPr>
              <a:t>The emphasis is on your presentation.</a:t>
            </a:r>
          </a:p>
          <a:p>
            <a:pPr lvl="1"/>
            <a:r>
              <a:rPr lang="en-GB" dirty="0"/>
              <a:t>Write to the point.</a:t>
            </a:r>
          </a:p>
          <a:p>
            <a:r>
              <a:rPr lang="en-GB" dirty="0"/>
              <a:t>Use in text citations to support your succinct discussions.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CE8500-9E31-9433-5568-204649C417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02/07/2023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DEA9D6-9339-BE42-0D3F-7CDB4F6AB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737289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DD8EEF-7ECE-5FAF-51BA-EF8380BABF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484784"/>
            <a:ext cx="8229600" cy="1143000"/>
          </a:xfrm>
        </p:spPr>
        <p:txBody>
          <a:bodyPr/>
          <a:lstStyle/>
          <a:p>
            <a:r>
              <a:rPr lang="en-GB" dirty="0"/>
              <a:t>Q/A</a:t>
            </a:r>
            <a:br>
              <a:rPr lang="en-GB" dirty="0"/>
            </a:b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6051B2-9EF3-21D9-3A37-616925ED5F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02/07/2023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EDE9AB-0BC2-BF99-1310-5A985D0F7D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2899217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489</TotalTime>
  <Words>779</Words>
  <Application>Microsoft Office PowerPoint</Application>
  <PresentationFormat>On-screen Show (4:3)</PresentationFormat>
  <Paragraphs>99</Paragraphs>
  <Slides>16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Arial</vt:lpstr>
      <vt:lpstr>Myriad Pro</vt:lpstr>
      <vt:lpstr>Symbol</vt:lpstr>
      <vt:lpstr>Times New Roman</vt:lpstr>
      <vt:lpstr>Verdana</vt:lpstr>
      <vt:lpstr>20140311PresentationUWTSDTemplate</vt:lpstr>
      <vt:lpstr>1_20140311PresentationUWTSDTemplate</vt:lpstr>
      <vt:lpstr>  Service Integration and Partnership Working      </vt:lpstr>
      <vt:lpstr> Learning Outcomes  </vt:lpstr>
      <vt:lpstr>Aims of the session</vt:lpstr>
      <vt:lpstr>Assessment</vt:lpstr>
      <vt:lpstr>Assessment brief 1 unpacking</vt:lpstr>
      <vt:lpstr>Group video presentation</vt:lpstr>
      <vt:lpstr>Use the below areas as a guidance to divide the tasks among group members </vt:lpstr>
      <vt:lpstr>Partnership</vt:lpstr>
      <vt:lpstr> Service Integration </vt:lpstr>
      <vt:lpstr> Strategy </vt:lpstr>
      <vt:lpstr>Leadership and management </vt:lpstr>
      <vt:lpstr>Grading criteria</vt:lpstr>
      <vt:lpstr>Preparation </vt:lpstr>
      <vt:lpstr>Video Recording Day </vt:lpstr>
      <vt:lpstr>Delivery plan </vt:lpstr>
      <vt:lpstr>Q/A 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user</cp:lastModifiedBy>
  <cp:revision>274</cp:revision>
  <cp:lastPrinted>1601-01-01T00:00:00Z</cp:lastPrinted>
  <dcterms:created xsi:type="dcterms:W3CDTF">2002-10-07T19:43:58Z</dcterms:created>
  <dcterms:modified xsi:type="dcterms:W3CDTF">2023-07-02T19:38:06Z</dcterms:modified>
</cp:coreProperties>
</file>