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Harries (1803550)" initials="CH(" lastIdx="3" clrIdx="0">
    <p:extLst>
      <p:ext uri="{19B8F6BF-5375-455C-9EA6-DF929625EA0E}">
        <p15:presenceInfo xmlns:p15="http://schemas.microsoft.com/office/powerpoint/2012/main" userId="a48f1770-bc95-43ce-8208-25015bbb77f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23" d="100"/>
          <a:sy n="23" d="100"/>
        </p:scale>
        <p:origin x="1914" y="9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DDF297-74C3-456C-AEDF-FEA60DA1E3E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F13E8BA4-1629-4081-B2CA-B9AE598746F0}"/>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AC068AE-F388-4019-A8B9-EB2902AC01A5}" type="datetimeFigureOut">
              <a:rPr lang="en-US"/>
              <a:pPr>
                <a:defRPr/>
              </a:pPr>
              <a:t>10/20/18</a:t>
            </a:fld>
            <a:endParaRPr lang="en-US"/>
          </a:p>
        </p:txBody>
      </p:sp>
      <p:sp>
        <p:nvSpPr>
          <p:cNvPr id="4" name="Footer Placeholder 3">
            <a:extLst>
              <a:ext uri="{FF2B5EF4-FFF2-40B4-BE49-F238E27FC236}">
                <a16:creationId xmlns:a16="http://schemas.microsoft.com/office/drawing/2014/main" id="{D48B4AA2-3228-4006-9191-3CE66AA5092A}"/>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CFA8A9B5-5604-444F-9439-ADA3AF00219D}"/>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85A54627-F409-491C-9A19-F18BDF0234B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66AFDB-1B5D-46A5-9411-FB9900C95C8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FB2E5F9-D777-4027-A20B-76A519A62F0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C888568C-3122-4D79-8828-FF950D12C90E}" type="datetimeFigureOut">
              <a:rPr lang="en-US"/>
              <a:pPr>
                <a:defRPr/>
              </a:pPr>
              <a:t>10/20/18</a:t>
            </a:fld>
            <a:endParaRPr lang="en-US" dirty="0"/>
          </a:p>
        </p:txBody>
      </p:sp>
      <p:sp>
        <p:nvSpPr>
          <p:cNvPr id="4" name="Slide Image Placeholder 3">
            <a:extLst>
              <a:ext uri="{FF2B5EF4-FFF2-40B4-BE49-F238E27FC236}">
                <a16:creationId xmlns:a16="http://schemas.microsoft.com/office/drawing/2014/main" id="{7DBC547E-8199-4FB9-AC8F-009F62E060AA}"/>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D8C425AE-D936-43FA-8524-14D65E853B7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A0DA079F-4A46-41AC-9BF5-B333DC1DEF69}"/>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409BFE14-7D6C-439D-8570-79E4D8C7218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5F8AC9A-EDCF-459A-A90E-1A6A6F06ED1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0590F176-A127-4679-B5DC-E2D01C81DD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904B6F15-8F87-4322-94C8-15D7B9FFA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666B461F-9703-476D-AE82-8623E41440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194C4B16-9654-4619-86AE-7812923FD679}"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34932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22504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532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6326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DFA7B92-03A3-4AF9-BA5D-D31E54E0656E}"/>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AD25E688-343C-4858-858F-DF1A8ACA9B3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78866819-9D6A-4CF4-B565-5287ADC77C1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FC0FCE17-0A1F-4423-8545-F79F9795BA7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A7914F16-52D5-4D92-A138-D8A8CA65A11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914B68AE-5F2A-41B6-8675-DC6EC201599F}"/>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9FE3ACBF-1121-49DC-9AA4-796E36D11751}"/>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29729076-55D8-428F-91E2-D35F5761AC0F}"/>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69DEF753-9FDA-4822-8310-F93D50E4DD45}"/>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E7A8D25D-C38F-4B59-9E35-42C31EA7CB7C}"/>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F6F40B26-F16B-4D57-9455-3CF65C364E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DC417DAD-EB2B-49F6-9DF2-AF2AB0A370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48829F8-5202-48F6-8967-B6488518E87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304C6F8A-BB1F-468A-A79D-F11102FEB46C}"/>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F007B993-894A-40F0-9A4E-4211473F6C80}"/>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D174BDC-13B2-4B9A-9ABB-1EE7E2C96A4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50409064-9B0A-40FD-A812-63FB7FEBBDF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D376490A-45AD-4A5B-BE75-925827E9B21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67413F-3D3A-4943-A386-3CD705878720}"/>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604E7C1-1147-43E1-94CA-4B0DC83B9C2D}"/>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6C2874F-6A00-4F05-ACFD-F341D0DB9B8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D6553A4C-6E22-41BE-9763-CF6B3D40476F}"/>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D152B3D-3A7C-48B8-8828-6AEF7AC3A17E}"/>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FCAED1DE-723F-49D3-81C4-E4E42E7696BA}"/>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96C03BD6-D067-4721-8B5A-1DD66A7E939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0D26FB1B-405A-4038-8C33-87938C8B2DC2}"/>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189CA056-3CFA-4049-A9FD-4293E998B97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A8FE35F8-F7C2-4F67-AA1C-E6792118F0C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15E4823F-CBDB-4F9F-A3D8-A8A3A839B7E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777B0435-3EDC-469E-9DB6-79C725B8E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C0EF457A-403E-48C3-8A99-6E0A4804BA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4DF323F0-27D6-4B64-8CFD-73BBE0713C1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01D85469-A273-4539-A6A1-65BEA4D75040}"/>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682DC3D3-5055-4CF4-9522-6E1ACD92CCEA}"/>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C0E67551-A3E2-4571-AF80-2D6603871A9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6FFC6815-ECD6-4FAB-B496-DB1FE794059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841398D5-278C-4EB4-A907-140E778C67A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9212580-E653-4305-B678-1EFB165B135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3C9FACD-0DBE-43B5-A6DC-36F9812D2B2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2BB92BC-261E-47EC-A46E-651100A9FFC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4E61C3D6-7097-4279-B3F5-05D5D15A678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DFE6D175-B27B-40F2-852B-22C6C784D4C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ADD52094-4CAD-443E-9398-93621363B7E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A62CFF68-13BB-43F3-933A-ED746A0CEC76}"/>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C53484A8-975E-4A99-A69A-11FEF9581965}"/>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55E99563-A76E-46D7-8611-000EC0E8EB0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4F21D64-96B8-4F89-8A6D-38725B3EFA0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C6E973F-C875-46F5-A57A-9931A0C3830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17C7C0C5-2F2C-4FF1-BF05-2BB8FF1CC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0AA21A89-32DE-4603-A321-02B0755B56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910A7F55-B6DF-40E9-B90C-AED5D471752C}"/>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64257426-3BE1-40A3-92A5-3B82829C01E6}"/>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8C10F4FB-A832-42B1-8E6B-C58FCE2DA90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7F4A3327-8711-4924-97AC-996C8909CC65}"/>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5AA174E2-D4DD-4D18-A8FC-3F868787400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18934AAF-1D95-47BB-97B3-A8A3809FAE6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56AFEDF-83C8-4589-A9B2-0953A0E8F7B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7690C1A-92FA-41DA-B998-EDF9E2B2A3F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037100B-F1AA-40EC-95DF-DC22B57E6DF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601744E7-8A8A-4E8A-8E57-E035CD9B8FFC}"/>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B5B57669-B9E6-4BDF-9142-A10DAD69E90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D335398F-9EF8-41AD-A1B5-EEF160F53B1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A38E02D3-7D71-4AA5-88BF-63A791F80616}"/>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CAC592DB-B02B-4BEC-A4A6-63DF7FF87CA9}"/>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B3994D86-953F-4936-9A4E-94343E09B1F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B7C74E22-76D5-4FD9-8363-79834C28777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D08C90D5-F8D5-4A36-B4E3-722942897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AC4DAEF9-2DC1-4A55-8405-CD351EB70A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2BF12052-A270-4178-85FE-A61821ED8CB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8C3719C4-ED97-45AE-B56F-DEF946F907F6}"/>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5333EC5A-15AC-48BC-9FD9-2A3724E015F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8FBEAA2-F49E-461D-8100-D4542BB509C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D813B17F-44A0-4B18-AD96-C0A524DCD10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962D4242-B245-4FE2-B4CB-1B43C695704B}"/>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DE23297-878D-40D8-A161-C71C4E32C68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E265D5-8A2D-421D-9674-6A91540126B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7171" name="Text Placeholder 2">
            <a:extLst>
              <a:ext uri="{FF2B5EF4-FFF2-40B4-BE49-F238E27FC236}">
                <a16:creationId xmlns:a16="http://schemas.microsoft.com/office/drawing/2014/main" id="{5334F12B-6B84-4460-AEF1-5A891C6A8B33}"/>
              </a:ext>
            </a:extLst>
          </p:cNvPr>
          <p:cNvSpPr>
            <a:spLocks noGrp="1"/>
          </p:cNvSpPr>
          <p:nvPr>
            <p:ph type="body" sz="quarter" idx="10"/>
          </p:nvPr>
        </p:nvSpPr>
        <p:spPr bwMode="auto">
          <a:xfrm>
            <a:off x="1071395" y="18551278"/>
            <a:ext cx="9375197" cy="1384992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Critical thinking is a wide range of skills, this could be making decisions either being true or effective and Cottrell (2011, p.2) states it “helps you to make better and more informed decisions about whether something is likely to be true, effective or productive”.  This is very important as making better and informed decisions will enable them to widen their knowledge and skills.  </a:t>
            </a:r>
          </a:p>
          <a:p>
            <a:pPr marL="0" indent="0" eaLnBrk="1" hangingPunct="1"/>
            <a:endParaRPr lang="en-US" altLang="en-US" dirty="0"/>
          </a:p>
          <a:p>
            <a:pPr marL="0" indent="0" eaLnBrk="1" hangingPunct="1"/>
            <a:r>
              <a:rPr lang="en-US" altLang="en-US" dirty="0"/>
              <a:t>When reading and finding evidence it is important to require trust and Cottrell (2011) notes that it also requires trust, some things in the world we have to accept that they are as they seem, but this requires trust. Therefore </a:t>
            </a:r>
            <a:r>
              <a:rPr lang="en-US" altLang="en-US" dirty="0" err="1"/>
              <a:t>analysing</a:t>
            </a:r>
            <a:r>
              <a:rPr lang="en-US" altLang="en-US" dirty="0"/>
              <a:t> is important as it requires us to outline the basics of what they think is true. </a:t>
            </a:r>
          </a:p>
          <a:p>
            <a:pPr marL="0" indent="0" eaLnBrk="1" hangingPunct="1"/>
            <a:r>
              <a:rPr lang="en-US" altLang="en-US" dirty="0"/>
              <a:t> </a:t>
            </a:r>
          </a:p>
          <a:p>
            <a:pPr marL="0" indent="0" eaLnBrk="1" hangingPunct="1"/>
            <a:r>
              <a:rPr lang="en-US" altLang="en-US" dirty="0"/>
              <a:t>Having the ability to think on their own is important as Judge et al (2009) believe that critical thinking is the ability to think about their own thinking in a way to </a:t>
            </a:r>
            <a:r>
              <a:rPr lang="en-US" altLang="en-US" dirty="0" err="1"/>
              <a:t>recognise</a:t>
            </a:r>
            <a:r>
              <a:rPr lang="en-US" altLang="en-US" dirty="0"/>
              <a:t> the strengths and weaknesses and to present the thinking in a different and improved form.   </a:t>
            </a:r>
          </a:p>
          <a:p>
            <a:pPr marL="0" indent="0" eaLnBrk="1" hangingPunct="1"/>
            <a:r>
              <a:rPr lang="en-US" altLang="en-US" dirty="0"/>
              <a:t> </a:t>
            </a:r>
          </a:p>
          <a:p>
            <a:pPr marL="0" indent="0" eaLnBrk="1" hangingPunct="1"/>
            <a:r>
              <a:rPr lang="en-US" altLang="en-US" dirty="0"/>
              <a:t>Critical thinking happens from birth, by speaking to the children and saying questions this will enable to child to copy and begin to get them thinking on how to ask questions, and getting them to use their speech and </a:t>
            </a:r>
            <a:r>
              <a:rPr lang="en-US" altLang="en-US" dirty="0" err="1"/>
              <a:t>Eales-Reynolds</a:t>
            </a:r>
            <a:r>
              <a:rPr lang="en-US" altLang="en-US" dirty="0"/>
              <a:t> (2013) thinks that critical thinking happens from a very young age and this is where the children will begin to ask questions, many parents or guardians, start to dread the question why from their child as the question will always be why. Critical thinking will always require us to question.    </a:t>
            </a:r>
          </a:p>
          <a:p>
            <a:pPr marL="0" indent="0" eaLnBrk="1" hangingPunct="1"/>
            <a:endParaRPr lang="en-US" altLang="en-US" dirty="0"/>
          </a:p>
          <a:p>
            <a:pPr marL="0" indent="0" eaLnBrk="1" hangingPunct="1"/>
            <a:endParaRPr lang="en-US" altLang="en-US" dirty="0"/>
          </a:p>
          <a:p>
            <a:pPr marL="0" indent="0" eaLnBrk="1" hangingPunct="1"/>
            <a:endParaRPr lang="en-US" altLang="en-US" dirty="0"/>
          </a:p>
        </p:txBody>
      </p:sp>
      <p:sp>
        <p:nvSpPr>
          <p:cNvPr id="4" name="Text Placeholder 3">
            <a:extLst>
              <a:ext uri="{FF2B5EF4-FFF2-40B4-BE49-F238E27FC236}">
                <a16:creationId xmlns:a16="http://schemas.microsoft.com/office/drawing/2014/main" id="{8F359E4A-52ED-42DF-A49D-9F93A97C9610}"/>
              </a:ext>
            </a:extLst>
          </p:cNvPr>
          <p:cNvSpPr>
            <a:spLocks noGrp="1"/>
          </p:cNvSpPr>
          <p:nvPr>
            <p:ph type="body" sz="quarter" idx="11"/>
          </p:nvPr>
        </p:nvSpPr>
        <p:spPr>
          <a:xfrm>
            <a:off x="953439" y="5265712"/>
            <a:ext cx="10048875" cy="754045"/>
          </a:xfrm>
        </p:spPr>
        <p:txBody>
          <a:bodyPr/>
          <a:lstStyle/>
          <a:p>
            <a:pPr marL="1645838" indent="-1645838" defTabSz="4388900" eaLnBrk="1" fontAlgn="auto" hangingPunct="1">
              <a:spcAft>
                <a:spcPts val="0"/>
              </a:spcAft>
              <a:defRPr/>
            </a:pPr>
            <a:r>
              <a:rPr lang="en-US" dirty="0"/>
              <a:t>Introduction</a:t>
            </a:r>
          </a:p>
        </p:txBody>
      </p:sp>
      <p:sp>
        <p:nvSpPr>
          <p:cNvPr id="7" name="Text Placeholder 6">
            <a:extLst>
              <a:ext uri="{FF2B5EF4-FFF2-40B4-BE49-F238E27FC236}">
                <a16:creationId xmlns:a16="http://schemas.microsoft.com/office/drawing/2014/main" id="{9BCA72DD-F675-4210-AD62-5E73FFB63E62}"/>
              </a:ext>
            </a:extLst>
          </p:cNvPr>
          <p:cNvSpPr>
            <a:spLocks noGrp="1"/>
          </p:cNvSpPr>
          <p:nvPr>
            <p:ph type="body" sz="quarter" idx="20"/>
          </p:nvPr>
        </p:nvSpPr>
        <p:spPr>
          <a:xfrm>
            <a:off x="936220" y="17699687"/>
            <a:ext cx="10083311" cy="769433"/>
          </a:xfrm>
        </p:spPr>
        <p:txBody>
          <a:bodyPr/>
          <a:lstStyle/>
          <a:p>
            <a:pPr marL="1645838" indent="-1645838" defTabSz="4388900" eaLnBrk="1" fontAlgn="auto" hangingPunct="1">
              <a:spcAft>
                <a:spcPts val="0"/>
              </a:spcAft>
              <a:defRPr/>
            </a:pPr>
            <a:r>
              <a:rPr lang="en-US" dirty="0"/>
              <a:t>what is critical thinking? </a:t>
            </a:r>
          </a:p>
        </p:txBody>
      </p:sp>
      <p:sp>
        <p:nvSpPr>
          <p:cNvPr id="9" name="Text Placeholder 8">
            <a:extLst>
              <a:ext uri="{FF2B5EF4-FFF2-40B4-BE49-F238E27FC236}">
                <a16:creationId xmlns:a16="http://schemas.microsoft.com/office/drawing/2014/main" id="{F98180F5-947F-47A9-98EB-C3739E163A06}"/>
              </a:ext>
            </a:extLst>
          </p:cNvPr>
          <p:cNvSpPr>
            <a:spLocks noGrp="1"/>
          </p:cNvSpPr>
          <p:nvPr>
            <p:ph type="body" sz="quarter" idx="22"/>
          </p:nvPr>
        </p:nvSpPr>
        <p:spPr>
          <a:xfrm>
            <a:off x="11613958" y="11274522"/>
            <a:ext cx="20720050" cy="754045"/>
          </a:xfrm>
        </p:spPr>
        <p:txBody>
          <a:bodyPr/>
          <a:lstStyle/>
          <a:p>
            <a:pPr marL="1645838" indent="-1645838" defTabSz="4388900" eaLnBrk="1" fontAlgn="auto" hangingPunct="1">
              <a:spcAft>
                <a:spcPts val="0"/>
              </a:spcAft>
              <a:defRPr/>
            </a:pPr>
            <a:r>
              <a:rPr lang="en-US" dirty="0"/>
              <a:t>Why is critical thinking important?</a:t>
            </a:r>
          </a:p>
        </p:txBody>
      </p:sp>
      <p:sp>
        <p:nvSpPr>
          <p:cNvPr id="7178" name="Text Placeholder 9">
            <a:extLst>
              <a:ext uri="{FF2B5EF4-FFF2-40B4-BE49-F238E27FC236}">
                <a16:creationId xmlns:a16="http://schemas.microsoft.com/office/drawing/2014/main" id="{7395ECDF-818C-4E06-90A8-E03F986D2303}"/>
              </a:ext>
            </a:extLst>
          </p:cNvPr>
          <p:cNvSpPr>
            <a:spLocks noGrp="1"/>
          </p:cNvSpPr>
          <p:nvPr>
            <p:ph type="body" sz="quarter" idx="23"/>
          </p:nvPr>
        </p:nvSpPr>
        <p:spPr bwMode="auto">
          <a:xfrm>
            <a:off x="11707487" y="24742384"/>
            <a:ext cx="19442378" cy="2385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It is important to find the evidence that they are trying to search for, and this then will allow them to progress to critically think, as they are asking the questions whilst they are searching for the information and evidence. Therefore, Cottrell (2011) states that critical thinking involves searching for the most relevant evidence to support their argument.  When looking for the relevant information or evidence to support their argument, it is important to ensure that they look for anything that has already been written about their argument this will then help to provide the relevant evidence to support their argument.  </a:t>
            </a:r>
          </a:p>
        </p:txBody>
      </p:sp>
      <p:sp>
        <p:nvSpPr>
          <p:cNvPr id="11" name="Text Placeholder 10">
            <a:extLst>
              <a:ext uri="{FF2B5EF4-FFF2-40B4-BE49-F238E27FC236}">
                <a16:creationId xmlns:a16="http://schemas.microsoft.com/office/drawing/2014/main" id="{A88C6E1E-80D2-4CA8-84B1-840C9FD49AF0}"/>
              </a:ext>
            </a:extLst>
          </p:cNvPr>
          <p:cNvSpPr>
            <a:spLocks noGrp="1"/>
          </p:cNvSpPr>
          <p:nvPr>
            <p:ph type="body" sz="quarter" idx="24"/>
          </p:nvPr>
        </p:nvSpPr>
        <p:spPr>
          <a:xfrm>
            <a:off x="11613958" y="23283609"/>
            <a:ext cx="20720050" cy="769433"/>
          </a:xfrm>
        </p:spPr>
        <p:txBody>
          <a:bodyPr/>
          <a:lstStyle/>
          <a:p>
            <a:pPr marL="1645838" indent="-1645838" defTabSz="4388900" eaLnBrk="1" fontAlgn="auto" hangingPunct="1">
              <a:spcAft>
                <a:spcPts val="0"/>
              </a:spcAft>
              <a:defRPr/>
            </a:pPr>
            <a:r>
              <a:rPr lang="en-US" dirty="0"/>
              <a:t>Searching for  relevant evidence</a:t>
            </a:r>
          </a:p>
        </p:txBody>
      </p:sp>
      <p:sp>
        <p:nvSpPr>
          <p:cNvPr id="12" name="Text Placeholder 11">
            <a:extLst>
              <a:ext uri="{FF2B5EF4-FFF2-40B4-BE49-F238E27FC236}">
                <a16:creationId xmlns:a16="http://schemas.microsoft.com/office/drawing/2014/main" id="{653F4AC3-C3A1-4FA0-BB31-5E99EFF6D3E6}"/>
              </a:ext>
            </a:extLst>
          </p:cNvPr>
          <p:cNvSpPr>
            <a:spLocks noGrp="1"/>
          </p:cNvSpPr>
          <p:nvPr>
            <p:ph type="body" sz="quarter" idx="25"/>
          </p:nvPr>
        </p:nvSpPr>
        <p:spPr>
          <a:xfrm>
            <a:off x="32924750" y="5258044"/>
            <a:ext cx="10047018" cy="769433"/>
          </a:xfrm>
        </p:spPr>
        <p:txBody>
          <a:bodyPr/>
          <a:lstStyle/>
          <a:p>
            <a:pPr marL="1645838" indent="-1645838" defTabSz="4388900" eaLnBrk="1" fontAlgn="auto" hangingPunct="1">
              <a:spcAft>
                <a:spcPts val="0"/>
              </a:spcAft>
              <a:defRPr/>
            </a:pPr>
            <a:r>
              <a:rPr lang="en-US" dirty="0"/>
              <a:t>Reflection</a:t>
            </a:r>
          </a:p>
        </p:txBody>
      </p:sp>
      <p:sp>
        <p:nvSpPr>
          <p:cNvPr id="14" name="Text Placeholder 13">
            <a:extLst>
              <a:ext uri="{FF2B5EF4-FFF2-40B4-BE49-F238E27FC236}">
                <a16:creationId xmlns:a16="http://schemas.microsoft.com/office/drawing/2014/main" id="{1C2445C4-5308-4B60-9692-42D55B3451A9}"/>
              </a:ext>
            </a:extLst>
          </p:cNvPr>
          <p:cNvSpPr>
            <a:spLocks noGrp="1"/>
          </p:cNvSpPr>
          <p:nvPr>
            <p:ph type="body" sz="quarter" idx="27"/>
          </p:nvPr>
        </p:nvSpPr>
        <p:spPr>
          <a:xfrm>
            <a:off x="32919577" y="19753987"/>
            <a:ext cx="10047018" cy="769433"/>
          </a:xfrm>
        </p:spPr>
        <p:txBody>
          <a:bodyPr/>
          <a:lstStyle/>
          <a:p>
            <a:pPr marL="1645838" indent="-1645838" defTabSz="4388900" eaLnBrk="1" fontAlgn="auto" hangingPunct="1">
              <a:spcAft>
                <a:spcPts val="0"/>
              </a:spcAft>
              <a:defRPr/>
            </a:pPr>
            <a:r>
              <a:rPr lang="en-US" dirty="0"/>
              <a:t>Asking critical questions</a:t>
            </a:r>
          </a:p>
        </p:txBody>
      </p:sp>
      <p:sp>
        <p:nvSpPr>
          <p:cNvPr id="16" name="Text Placeholder 15">
            <a:extLst>
              <a:ext uri="{FF2B5EF4-FFF2-40B4-BE49-F238E27FC236}">
                <a16:creationId xmlns:a16="http://schemas.microsoft.com/office/drawing/2014/main" id="{D98BF6D6-18A4-4366-BAC6-21444AB66C39}"/>
              </a:ext>
            </a:extLst>
          </p:cNvPr>
          <p:cNvSpPr>
            <a:spLocks noGrp="1"/>
          </p:cNvSpPr>
          <p:nvPr>
            <p:ph type="body" sz="quarter" idx="29"/>
          </p:nvPr>
        </p:nvSpPr>
        <p:spPr>
          <a:xfrm>
            <a:off x="32924750" y="26691711"/>
            <a:ext cx="10047018" cy="769433"/>
          </a:xfrm>
        </p:spPr>
        <p:txBody>
          <a:bodyPr/>
          <a:lstStyle/>
          <a:p>
            <a:pPr marL="1645838" indent="-1645838" defTabSz="4388900" eaLnBrk="1" fontAlgn="auto" hangingPunct="1">
              <a:spcAft>
                <a:spcPts val="0"/>
              </a:spcAft>
              <a:defRPr/>
            </a:pPr>
            <a:r>
              <a:rPr lang="en-US" dirty="0"/>
              <a:t>Conclusion </a:t>
            </a:r>
          </a:p>
        </p:txBody>
      </p:sp>
      <p:sp>
        <p:nvSpPr>
          <p:cNvPr id="7185" name="Text Placeholder 16">
            <a:extLst>
              <a:ext uri="{FF2B5EF4-FFF2-40B4-BE49-F238E27FC236}">
                <a16:creationId xmlns:a16="http://schemas.microsoft.com/office/drawing/2014/main" id="{1AC4D610-F4CB-4A57-995E-B1CFF6AA06DB}"/>
              </a:ext>
            </a:extLst>
          </p:cNvPr>
          <p:cNvSpPr>
            <a:spLocks noGrp="1"/>
          </p:cNvSpPr>
          <p:nvPr>
            <p:ph type="body" sz="quarter" idx="30"/>
          </p:nvPr>
        </p:nvSpPr>
        <p:spPr bwMode="auto">
          <a:xfrm>
            <a:off x="11707487" y="29015745"/>
            <a:ext cx="20038417" cy="2385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An objective person is not being influenced by personal feelings and also being based on unbiased facts, and </a:t>
            </a:r>
            <a:r>
              <a:rPr lang="en-US" altLang="en-US" dirty="0" err="1"/>
              <a:t>Eales-Reynolds</a:t>
            </a:r>
            <a:r>
              <a:rPr lang="en-US" altLang="en-US" dirty="0"/>
              <a:t> (2013) states that being an objective person is being able to read, write and think without the negative or bias.   It is important to stand back and weigh the appropriate evidence following with the relevant evidence and therefore </a:t>
            </a:r>
            <a:r>
              <a:rPr lang="en-US" altLang="en-US" dirty="0" err="1"/>
              <a:t>Eales-Reynolds</a:t>
            </a:r>
            <a:r>
              <a:rPr lang="en-US" altLang="en-US" dirty="0"/>
              <a:t>  (2013, p.16) states that “objectivity means standing back and weighing the evidence, even if you disagree with something”.  </a:t>
            </a:r>
            <a:r>
              <a:rPr lang="en-GB" altLang="en-US" dirty="0"/>
              <a:t>It is important to weigh the evidence as this then will give them a wider understanding of the topic and being able to give the relevant evidence.  </a:t>
            </a:r>
            <a:endParaRPr lang="en-US" altLang="en-US" dirty="0"/>
          </a:p>
        </p:txBody>
      </p:sp>
      <p:sp>
        <p:nvSpPr>
          <p:cNvPr id="7170" name="Title 1">
            <a:extLst>
              <a:ext uri="{FF2B5EF4-FFF2-40B4-BE49-F238E27FC236}">
                <a16:creationId xmlns:a16="http://schemas.microsoft.com/office/drawing/2014/main" id="{0A3440FD-0FE9-4749-AA1D-0899EDD25A09}"/>
              </a:ext>
            </a:extLst>
          </p:cNvPr>
          <p:cNvSpPr>
            <a:spLocks noGrp="1"/>
          </p:cNvSpPr>
          <p:nvPr>
            <p:ph type="title"/>
          </p:nvPr>
        </p:nvSpPr>
        <p:spPr bwMode="auto">
          <a:xfrm>
            <a:off x="9200183" y="522370"/>
            <a:ext cx="32009976" cy="280076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Skills and personal qualities that influence the development</a:t>
            </a:r>
            <a:br>
              <a:rPr lang="en-US" altLang="en-US" dirty="0"/>
            </a:br>
            <a:r>
              <a:rPr lang="en-US" altLang="en-US" dirty="0"/>
              <a:t>of critical thinking in education.  </a:t>
            </a:r>
          </a:p>
        </p:txBody>
      </p:sp>
      <p:sp>
        <p:nvSpPr>
          <p:cNvPr id="7224" name="Text Placeholder 55">
            <a:extLst>
              <a:ext uri="{FF2B5EF4-FFF2-40B4-BE49-F238E27FC236}">
                <a16:creationId xmlns:a16="http://schemas.microsoft.com/office/drawing/2014/main" id="{A403C2F1-90AA-4A3A-9F57-3AD490AACB1A}"/>
              </a:ext>
            </a:extLst>
          </p:cNvPr>
          <p:cNvSpPr>
            <a:spLocks noGrp="1"/>
          </p:cNvSpPr>
          <p:nvPr>
            <p:ph type="body" sz="quarter" idx="150"/>
          </p:nvPr>
        </p:nvSpPr>
        <p:spPr bwMode="auto">
          <a:xfrm>
            <a:off x="9530688" y="3337395"/>
            <a:ext cx="31998968" cy="92333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Chloe Harries, BA education studies </a:t>
            </a:r>
          </a:p>
        </p:txBody>
      </p:sp>
      <p:sp>
        <p:nvSpPr>
          <p:cNvPr id="18" name="Text Placeholder 17">
            <a:extLst>
              <a:ext uri="{FF2B5EF4-FFF2-40B4-BE49-F238E27FC236}">
                <a16:creationId xmlns:a16="http://schemas.microsoft.com/office/drawing/2014/main" id="{39F95DBA-6B4B-4957-A0BA-2390A6CBC12E}"/>
              </a:ext>
            </a:extLst>
          </p:cNvPr>
          <p:cNvSpPr>
            <a:spLocks noGrp="1"/>
          </p:cNvSpPr>
          <p:nvPr>
            <p:ph type="body" sz="quarter" idx="95"/>
          </p:nvPr>
        </p:nvSpPr>
        <p:spPr/>
        <p:txBody>
          <a:bodyPr/>
          <a:lstStyle/>
          <a:p>
            <a:pPr marL="1645838" indent="-1645838" defTabSz="4388900" eaLnBrk="1" fontAlgn="auto" hangingPunct="1">
              <a:spcAft>
                <a:spcPts val="0"/>
              </a:spcAft>
              <a:defRPr/>
            </a:pPr>
            <a:endParaRPr lang="en-US" dirty="0"/>
          </a:p>
        </p:txBody>
      </p:sp>
      <p:sp>
        <p:nvSpPr>
          <p:cNvPr id="7188" name="Text Placeholder 19">
            <a:extLst>
              <a:ext uri="{FF2B5EF4-FFF2-40B4-BE49-F238E27FC236}">
                <a16:creationId xmlns:a16="http://schemas.microsoft.com/office/drawing/2014/main" id="{B4F12C79-D246-4658-96FF-944A6DF97C6A}"/>
              </a:ext>
            </a:extLst>
          </p:cNvPr>
          <p:cNvSpPr>
            <a:spLocks noGrp="1"/>
          </p:cNvSpPr>
          <p:nvPr>
            <p:ph type="body" sz="quarter" idx="107"/>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43C1F921-088F-4D19-86FA-721BE49C5A08}"/>
              </a:ext>
            </a:extLst>
          </p:cNvPr>
          <p:cNvSpPr>
            <a:spLocks noGrp="1"/>
          </p:cNvSpPr>
          <p:nvPr>
            <p:ph type="body" sz="quarter" idx="1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65D1FB98-5D39-47B9-AD53-ECB1ACDCF2DE}"/>
              </a:ext>
            </a:extLst>
          </p:cNvPr>
          <p:cNvSpPr>
            <a:spLocks noGrp="1"/>
          </p:cNvSpPr>
          <p:nvPr>
            <p:ph type="body" sz="quarter" idx="117"/>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854441C2-6C33-4AEF-BD0F-345B13758FD3}"/>
              </a:ext>
            </a:extLst>
          </p:cNvPr>
          <p:cNvSpPr>
            <a:spLocks noGrp="1"/>
          </p:cNvSpPr>
          <p:nvPr>
            <p:ph type="body" sz="quarter" idx="118"/>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C0B4D88A-470E-4E7C-8A59-F258263BA102}"/>
              </a:ext>
            </a:extLst>
          </p:cNvPr>
          <p:cNvSpPr>
            <a:spLocks noGrp="1"/>
          </p:cNvSpPr>
          <p:nvPr>
            <p:ph type="body" sz="quarter" idx="119"/>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48799C64-F8B9-4B4C-9714-0FAAC841C374}"/>
              </a:ext>
            </a:extLst>
          </p:cNvPr>
          <p:cNvSpPr>
            <a:spLocks noGrp="1"/>
          </p:cNvSpPr>
          <p:nvPr>
            <p:ph type="body" sz="quarter" idx="120"/>
          </p:nvPr>
        </p:nvSpPr>
        <p:spPr bwMode="auto">
          <a:xfrm>
            <a:off x="962718" y="6243368"/>
            <a:ext cx="10056813" cy="120802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500" dirty="0">
                <a:latin typeface="Trebuchet MS" panose="020B0603020202020204" pitchFamily="34" charset="0"/>
              </a:rPr>
              <a:t>In this academic poster, it will be discussing the skills and personal qualities that influence the development of critical thinking.  </a:t>
            </a:r>
          </a:p>
          <a:p>
            <a:pPr algn="just" eaLnBrk="1" hangingPunct="1"/>
            <a:endParaRPr lang="en-US" altLang="en-US" sz="2500" dirty="0">
              <a:latin typeface="Trebuchet MS" panose="020B0603020202020204" pitchFamily="34" charset="0"/>
            </a:endParaRPr>
          </a:p>
          <a:p>
            <a:pPr algn="just" eaLnBrk="1" hangingPunct="1"/>
            <a:r>
              <a:rPr lang="en-US" altLang="en-US" sz="2500" dirty="0">
                <a:latin typeface="Trebuchet MS" panose="020B0603020202020204" pitchFamily="34" charset="0"/>
              </a:rPr>
              <a:t>The first point will look at will be what is critical thinking, and showing what different authors think of critical thinking, and then following with what are the benefits and barriers to critical thinking.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a:t>
            </a:r>
            <a:r>
              <a:rPr lang="en-GB" altLang="en-US" sz="2500" dirty="0">
                <a:latin typeface="Trebuchet MS" panose="020B0603020202020204" pitchFamily="34" charset="0"/>
              </a:rPr>
              <a:t> </a:t>
            </a:r>
            <a:r>
              <a:rPr lang="en-US" altLang="en-US" sz="2500" dirty="0">
                <a:latin typeface="Trebuchet MS" panose="020B0603020202020204" pitchFamily="34" charset="0"/>
              </a:rPr>
              <a:t>second point will look at why is critical thinking important to education, with authors saying why then will follow with searching for relevant information and searching for the most recent information and why it is important.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 third point will look at the objectivity of critical thinking and what they need to be able to be objective.</a:t>
            </a:r>
            <a:r>
              <a:rPr lang="en-GB" altLang="en-US" sz="2500" dirty="0">
                <a:latin typeface="Trebuchet MS" panose="020B0603020202020204" pitchFamily="34" charset="0"/>
              </a:rPr>
              <a:t>  </a:t>
            </a:r>
            <a:r>
              <a:rPr lang="en-US" altLang="en-US" sz="2500" dirty="0">
                <a:latin typeface="Trebuchet MS" panose="020B0603020202020204" pitchFamily="34" charset="0"/>
              </a:rPr>
              <a:t>Following with reflection this will be looking at the importance of reflection and what it does to benefit them.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 fourth point will look at asking critical questions and why it is important to use critical questions and also why it would benefit them.  </a:t>
            </a:r>
          </a:p>
          <a:p>
            <a:pPr algn="just" eaLnBrk="1" hangingPunct="1"/>
            <a:endParaRPr lang="en-US" altLang="en-US" sz="2500" dirty="0">
              <a:latin typeface="Trebuchet MS" panose="020B0603020202020204" pitchFamily="34" charset="0"/>
            </a:endParaRPr>
          </a:p>
          <a:p>
            <a:pPr algn="just" eaLnBrk="1" hangingPunct="1"/>
            <a:r>
              <a:rPr lang="en-US" altLang="en-US" sz="2500" dirty="0">
                <a:latin typeface="Trebuchet MS" panose="020B0603020202020204" pitchFamily="34" charset="0"/>
              </a:rPr>
              <a:t>Finally, the conclusion will </a:t>
            </a:r>
            <a:r>
              <a:rPr lang="en-US" altLang="en-US" sz="2500" dirty="0" err="1">
                <a:latin typeface="Trebuchet MS" panose="020B0603020202020204" pitchFamily="34" charset="0"/>
              </a:rPr>
              <a:t>sumarize</a:t>
            </a:r>
            <a:r>
              <a:rPr lang="en-US" altLang="en-US" sz="2500" dirty="0">
                <a:latin typeface="Trebuchet MS" panose="020B0603020202020204" pitchFamily="34" charset="0"/>
              </a:rPr>
              <a:t> what the presentation is explaining and why it is important.</a:t>
            </a:r>
            <a:r>
              <a:rPr lang="en-GB" altLang="en-US" sz="2500" dirty="0">
                <a:latin typeface="Trebuchet MS" panose="020B0603020202020204" pitchFamily="34" charset="0"/>
              </a:rPr>
              <a:t>  </a:t>
            </a:r>
            <a:r>
              <a:rPr lang="en-US" altLang="en-US" sz="2500" dirty="0">
                <a:latin typeface="Trebuchet MS" panose="020B0603020202020204" pitchFamily="34" charset="0"/>
              </a:rPr>
              <a:t>The conclusion will give a brief point on what has been said and to include all the information above to get the questions across with the right answers.  </a:t>
            </a:r>
          </a:p>
          <a:p>
            <a:pPr eaLnBrk="1" hangingPunct="1"/>
            <a:endParaRPr lang="en-US" altLang="en-US" dirty="0"/>
          </a:p>
        </p:txBody>
      </p:sp>
      <p:sp>
        <p:nvSpPr>
          <p:cNvPr id="7194" name="Text Placeholder 25">
            <a:extLst>
              <a:ext uri="{FF2B5EF4-FFF2-40B4-BE49-F238E27FC236}">
                <a16:creationId xmlns:a16="http://schemas.microsoft.com/office/drawing/2014/main" id="{69039E80-6EDE-400C-A0AC-37BC2E6A10DA}"/>
              </a:ext>
            </a:extLst>
          </p:cNvPr>
          <p:cNvSpPr>
            <a:spLocks noGrp="1"/>
          </p:cNvSpPr>
          <p:nvPr>
            <p:ph type="body" sz="quarter" idx="121"/>
          </p:nvPr>
        </p:nvSpPr>
        <p:spPr bwMode="auto">
          <a:xfrm>
            <a:off x="478595" y="4031804"/>
            <a:ext cx="10056813"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Swansea campuses (UWTSD, 2018).  </a:t>
            </a:r>
            <a:endParaRPr lang="en-US" altLang="en-US" dirty="0"/>
          </a:p>
        </p:txBody>
      </p:sp>
      <p:sp>
        <p:nvSpPr>
          <p:cNvPr id="7195" name="Text Placeholder 26">
            <a:extLst>
              <a:ext uri="{FF2B5EF4-FFF2-40B4-BE49-F238E27FC236}">
                <a16:creationId xmlns:a16="http://schemas.microsoft.com/office/drawing/2014/main" id="{43409314-B16E-4DC1-99A9-968C4D9B4090}"/>
              </a:ext>
            </a:extLst>
          </p:cNvPr>
          <p:cNvSpPr>
            <a:spLocks noGrp="1"/>
          </p:cNvSpPr>
          <p:nvPr>
            <p:ph type="body" sz="quarter" idx="122"/>
          </p:nvPr>
        </p:nvSpPr>
        <p:spPr bwMode="auto">
          <a:xfrm>
            <a:off x="33001817" y="18744317"/>
            <a:ext cx="10056813"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 ‘Retrieval Practice &amp; Bloom’s Taxonomy’ (</a:t>
            </a:r>
            <a:r>
              <a:rPr lang="en-GB" altLang="en-US" dirty="0" err="1"/>
              <a:t>Agarwal</a:t>
            </a:r>
            <a:r>
              <a:rPr lang="en-GB" altLang="en-US" dirty="0"/>
              <a:t>,</a:t>
            </a:r>
            <a:r>
              <a:rPr lang="en-US" altLang="en-US" dirty="0"/>
              <a:t> 2018).  </a:t>
            </a:r>
          </a:p>
        </p:txBody>
      </p:sp>
      <p:sp>
        <p:nvSpPr>
          <p:cNvPr id="7196" name="Text Placeholder 27">
            <a:extLst>
              <a:ext uri="{FF2B5EF4-FFF2-40B4-BE49-F238E27FC236}">
                <a16:creationId xmlns:a16="http://schemas.microsoft.com/office/drawing/2014/main" id="{C92EBDA3-2257-4629-94F5-1B5BC895ADDD}"/>
              </a:ext>
            </a:extLst>
          </p:cNvPr>
          <p:cNvSpPr>
            <a:spLocks noGrp="1"/>
          </p:cNvSpPr>
          <p:nvPr>
            <p:ph type="body" sz="quarter" idx="123"/>
          </p:nvPr>
        </p:nvSpPr>
        <p:spPr bwMode="auto">
          <a:xfrm>
            <a:off x="33018818" y="20645227"/>
            <a:ext cx="9423676" cy="592467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Questions are crucial, as this then will give them more relevant information, therefore,  Judge, et al (2009) states that it is important to ask questions and to question their own views.  Sometimes critically thinking about their answer is the best way as it shows what other information they are able to find such as what, when, who, why and how.  This could extend their evidence followed with their answer.  </a:t>
            </a:r>
          </a:p>
          <a:p>
            <a:pPr eaLnBrk="1" hangingPunct="1"/>
            <a:r>
              <a:rPr lang="en-US" altLang="en-US" dirty="0"/>
              <a:t>It is important to think in different ways such as critically and objectively as this then will allow them to see different points of views and it will give better questions to ask and Judge, et al (2009) also shows how they feel thinking both critically and objectively about an argument will present a better constructed-argument, as they have a point of view with many questions to the argument.  </a:t>
            </a:r>
          </a:p>
        </p:txBody>
      </p:sp>
      <p:sp>
        <p:nvSpPr>
          <p:cNvPr id="7198" name="Text Placeholder 29">
            <a:extLst>
              <a:ext uri="{FF2B5EF4-FFF2-40B4-BE49-F238E27FC236}">
                <a16:creationId xmlns:a16="http://schemas.microsoft.com/office/drawing/2014/main" id="{26D34FD9-C810-406A-8A3A-A6DD1E9B1479}"/>
              </a:ext>
            </a:extLst>
          </p:cNvPr>
          <p:cNvSpPr>
            <a:spLocks noGrp="1"/>
          </p:cNvSpPr>
          <p:nvPr>
            <p:ph type="body" sz="quarter" idx="125"/>
          </p:nvPr>
        </p:nvSpPr>
        <p:spPr bwMode="auto">
          <a:xfrm>
            <a:off x="11702505" y="12380259"/>
            <a:ext cx="19944669" cy="110799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Moving on to why is critical thinking important, it is important to collect evidence that supports their question or their opinion if they think something, then it is important to find someone who says the same and has the same opinion, therefore, </a:t>
            </a:r>
            <a:r>
              <a:rPr lang="en-US" altLang="en-US" dirty="0" err="1"/>
              <a:t>Eales-Reynolds</a:t>
            </a:r>
            <a:r>
              <a:rPr lang="en-US" altLang="en-US" dirty="0"/>
              <a:t> (2013) states that it identifies the knowledge that they already have, it is important to collect evidence which supports what they are researching.  </a:t>
            </a:r>
          </a:p>
          <a:p>
            <a:pPr eaLnBrk="1" hangingPunct="1"/>
            <a:endParaRPr lang="en-US" altLang="en-US" dirty="0"/>
          </a:p>
          <a:p>
            <a:pPr eaLnBrk="1" hangingPunct="1"/>
            <a:r>
              <a:rPr lang="en-US" altLang="en-US" dirty="0"/>
              <a:t>Critical thinking can develop their understanding and by doing this it will then enhance your understanding, the more practice they have at doing, will then allow them to make progress and get better at it, and </a:t>
            </a:r>
            <a:r>
              <a:rPr lang="en-US" altLang="en-US" dirty="0" err="1"/>
              <a:t>Eales-Reynolds</a:t>
            </a:r>
            <a:r>
              <a:rPr lang="en-US" altLang="en-US" dirty="0"/>
              <a:t> (2013) states that it is also important it can develop their knowledge and understanding of the topic, by asking ’why’ will enhance their learning.  </a:t>
            </a:r>
          </a:p>
          <a:p>
            <a:pPr eaLnBrk="1" hangingPunct="1"/>
            <a:endParaRPr lang="en-US" altLang="en-US" dirty="0"/>
          </a:p>
          <a:p>
            <a:pPr eaLnBrk="1" hangingPunct="1"/>
            <a:r>
              <a:rPr lang="en-US" altLang="en-US" dirty="0"/>
              <a:t>In schools, they do not teach the children how to critically think or critically write they focus on the basics, but for some children and young adults critically thinking and writing will enable them to progress further, Brown (2004) states that the assessment criteria for academic writing prove that it is difficult now for students as they are unaware of how to critically write or critically think, this can cause future problems, so in the schools, they should be teaching and showing the children the right things they need to learn.  </a:t>
            </a:r>
          </a:p>
          <a:p>
            <a:pPr eaLnBrk="1" hangingPunct="1"/>
            <a:endParaRPr lang="en-US" altLang="en-US" dirty="0"/>
          </a:p>
          <a:p>
            <a:pPr eaLnBrk="1" hangingPunct="1"/>
            <a:r>
              <a:rPr lang="en-US" dirty="0"/>
              <a:t>In many different schools they all have different teaching styles, they all focus on the main body such as the ’Foundation Phase, and this will enable them to follow guidelines, but on the other hand do not focus on the skills that could allow them to progress in the future, therefore, Christodoulou (2017) states that </a:t>
            </a:r>
            <a:r>
              <a:rPr lang="en-US" altLang="en-US" dirty="0"/>
              <a:t>in schools, they focus on maths and the main subject areas as they need them to be able to function, but then also focusing on some important points such as critical thinking and problem-solving, and in the twenty-first century they take on many different skills, challenges and difficulties.  So critical thinking is important to them and to children.</a:t>
            </a:r>
          </a:p>
          <a:p>
            <a:pPr eaLnBrk="1" hangingPunct="1"/>
            <a:endParaRPr lang="en-US" altLang="en-US" dirty="0"/>
          </a:p>
          <a:p>
            <a:pPr eaLnBrk="1" hangingPunct="1"/>
            <a:r>
              <a:rPr lang="en-US" altLang="en-US" dirty="0"/>
              <a:t>It is important to encourage critical thinking as it allows room for progress and also, to allow them to gain knowledge, therefore, Hemming, (2000</a:t>
            </a:r>
            <a:r>
              <a:rPr lang="en-GB" altLang="en-US" dirty="0"/>
              <a:t>)</a:t>
            </a:r>
            <a:r>
              <a:rPr lang="en-US" altLang="en-US" dirty="0"/>
              <a:t>, </a:t>
            </a:r>
            <a:r>
              <a:rPr lang="en-GB" altLang="en-US" dirty="0"/>
              <a:t>notes</a:t>
            </a:r>
            <a:r>
              <a:rPr lang="en-US" altLang="en-US" dirty="0"/>
              <a:t> that</a:t>
            </a:r>
            <a:r>
              <a:rPr lang="en-GB" altLang="en-US" dirty="0"/>
              <a:t> progress will happen when they make small changes to get better at critical thinking. </a:t>
            </a:r>
            <a:r>
              <a:rPr lang="en-US" altLang="en-US" dirty="0"/>
              <a:t>This is important to acknowledge, as some children will take longer than others and it is important to take into account that all children and young adults learn in many different ways and to allow room for progress within their objectives. Leicester and Taylor (2010) note that the children will gradually become critical thinkers, but this involves practice to improve their skills.  </a:t>
            </a:r>
          </a:p>
        </p:txBody>
      </p:sp>
      <p:pic>
        <p:nvPicPr>
          <p:cNvPr id="21" name="Picture 21">
            <a:extLst>
              <a:ext uri="{FF2B5EF4-FFF2-40B4-BE49-F238E27FC236}">
                <a16:creationId xmlns:a16="http://schemas.microsoft.com/office/drawing/2014/main" id="{E9D4B677-A27C-1445-BAC7-0B7D7C9FBDAD}"/>
              </a:ext>
            </a:extLst>
          </p:cNvPr>
          <p:cNvPicPr>
            <a:picLocks noGrp="1" noChangeAspect="1"/>
          </p:cNvPicPr>
          <p:nvPr>
            <p:ph type="pic" sz="quarter" idx="115"/>
          </p:nvPr>
        </p:nvPicPr>
        <p:blipFill rotWithShape="1">
          <a:blip r:embed="rId3">
            <a:extLst>
              <a:ext uri="{28A0092B-C50C-407E-A947-70E740481C1C}">
                <a14:useLocalDpi xmlns:a14="http://schemas.microsoft.com/office/drawing/2010/main" val="0"/>
              </a:ext>
            </a:extLst>
          </a:blip>
          <a:srcRect l="14630" r="14630"/>
          <a:stretch/>
        </p:blipFill>
        <p:spPr bwMode="auto">
          <a:prstGeom prst="rect">
            <a:avLst/>
          </a:prstGeom>
          <a:ln>
            <a:miter lim="800000"/>
            <a:headEnd/>
            <a:tailEnd/>
          </a:ln>
        </p:spPr>
      </p:pic>
      <p:pic>
        <p:nvPicPr>
          <p:cNvPr id="27" name="Picture 27">
            <a:extLst>
              <a:ext uri="{FF2B5EF4-FFF2-40B4-BE49-F238E27FC236}">
                <a16:creationId xmlns:a16="http://schemas.microsoft.com/office/drawing/2014/main" id="{499595E6-34A1-024A-92B6-352AC9C36685}"/>
              </a:ext>
            </a:extLst>
          </p:cNvPr>
          <p:cNvPicPr>
            <a:picLocks noGrp="1" noChangeAspect="1"/>
          </p:cNvPicPr>
          <p:nvPr>
            <p:ph type="pic" sz="quarter" idx="126"/>
          </p:nvPr>
        </p:nvPicPr>
        <p:blipFill rotWithShape="1">
          <a:blip r:embed="rId3">
            <a:extLst>
              <a:ext uri="{28A0092B-C50C-407E-A947-70E740481C1C}">
                <a14:useLocalDpi xmlns:a14="http://schemas.microsoft.com/office/drawing/2010/main" val="0"/>
              </a:ext>
            </a:extLst>
          </a:blip>
          <a:srcRect l="14630" r="14630"/>
          <a:stretch/>
        </p:blipFill>
        <p:spPr bwMode="auto">
          <a:prstGeom prst="rect">
            <a:avLst/>
          </a:prstGeom>
          <a:ln>
            <a:miter lim="800000"/>
            <a:headEnd/>
            <a:tailEnd/>
          </a:ln>
        </p:spPr>
      </p:pic>
      <p:pic>
        <p:nvPicPr>
          <p:cNvPr id="19" name="Picture 19">
            <a:extLst>
              <a:ext uri="{FF2B5EF4-FFF2-40B4-BE49-F238E27FC236}">
                <a16:creationId xmlns:a16="http://schemas.microsoft.com/office/drawing/2014/main" id="{68089B2F-2F1C-6E43-A0D1-DF0FA04E2AD6}"/>
              </a:ext>
            </a:extLst>
          </p:cNvPr>
          <p:cNvPicPr>
            <a:picLocks noGrp="1" noChangeAspect="1"/>
          </p:cNvPicPr>
          <p:nvPr>
            <p:ph type="pic" sz="quarter" idx="127"/>
          </p:nvPr>
        </p:nvPicPr>
        <p:blipFill rotWithShape="1">
          <a:blip r:embed="rId4">
            <a:extLst>
              <a:ext uri="{28A0092B-C50C-407E-A947-70E740481C1C}">
                <a14:useLocalDpi xmlns:a14="http://schemas.microsoft.com/office/drawing/2010/main" val="0"/>
              </a:ext>
            </a:extLst>
          </a:blip>
          <a:srcRect t="8274" b="8274"/>
          <a:stretch/>
        </p:blipFill>
        <p:spPr bwMode="auto">
          <a:prstGeom prst="rect">
            <a:avLst/>
          </a:prstGeom>
          <a:ln>
            <a:miter lim="800000"/>
            <a:headEnd/>
            <a:tailEnd/>
          </a:ln>
        </p:spPr>
      </p:pic>
      <p:sp>
        <p:nvSpPr>
          <p:cNvPr id="7202" name="Picture Placeholder 33">
            <a:extLst>
              <a:ext uri="{FF2B5EF4-FFF2-40B4-BE49-F238E27FC236}">
                <a16:creationId xmlns:a16="http://schemas.microsoft.com/office/drawing/2014/main" id="{15C30038-DCFB-4F0D-A832-DEA84D1EC2EA}"/>
              </a:ext>
            </a:extLst>
          </p:cNvPr>
          <p:cNvSpPr>
            <a:spLocks noGrp="1"/>
          </p:cNvSpPr>
          <p:nvPr>
            <p:ph type="pic" sz="quarter" idx="128"/>
          </p:nvPr>
        </p:nvSpPr>
        <p:spPr bwMode="auto">
          <a:ln>
            <a:miter lim="800000"/>
            <a:headEnd/>
            <a:tailEnd/>
          </a:ln>
        </p:spPr>
      </p:sp>
      <p:sp>
        <p:nvSpPr>
          <p:cNvPr id="7203" name="Picture Placeholder 34">
            <a:extLst>
              <a:ext uri="{FF2B5EF4-FFF2-40B4-BE49-F238E27FC236}">
                <a16:creationId xmlns:a16="http://schemas.microsoft.com/office/drawing/2014/main" id="{34D7E070-3483-48B8-BAB4-6E61FDB87A61}"/>
              </a:ext>
            </a:extLst>
          </p:cNvPr>
          <p:cNvSpPr>
            <a:spLocks noGrp="1"/>
          </p:cNvSpPr>
          <p:nvPr>
            <p:ph type="pic" sz="quarter" idx="129"/>
          </p:nvPr>
        </p:nvSpPr>
        <p:spPr bwMode="auto">
          <a:ln>
            <a:miter lim="800000"/>
            <a:headEnd/>
            <a:tailEnd/>
          </a:ln>
        </p:spPr>
      </p:sp>
      <p:sp>
        <p:nvSpPr>
          <p:cNvPr id="7204" name="Picture Placeholder 35">
            <a:extLst>
              <a:ext uri="{FF2B5EF4-FFF2-40B4-BE49-F238E27FC236}">
                <a16:creationId xmlns:a16="http://schemas.microsoft.com/office/drawing/2014/main" id="{EC73F1F9-B803-44B5-896F-DE58E39E22D7}"/>
              </a:ext>
            </a:extLst>
          </p:cNvPr>
          <p:cNvSpPr>
            <a:spLocks noGrp="1"/>
          </p:cNvSpPr>
          <p:nvPr>
            <p:ph type="pic" sz="quarter" idx="130"/>
          </p:nvPr>
        </p:nvSpPr>
        <p:spPr bwMode="auto">
          <a:ln>
            <a:miter lim="800000"/>
            <a:headEnd/>
            <a:tailEnd/>
          </a:ln>
        </p:spPr>
      </p:sp>
      <p:sp>
        <p:nvSpPr>
          <p:cNvPr id="7205" name="Picture Placeholder 36">
            <a:extLst>
              <a:ext uri="{FF2B5EF4-FFF2-40B4-BE49-F238E27FC236}">
                <a16:creationId xmlns:a16="http://schemas.microsoft.com/office/drawing/2014/main" id="{C218C1DD-4E71-40C9-A554-1801C875E32E}"/>
              </a:ext>
            </a:extLst>
          </p:cNvPr>
          <p:cNvSpPr>
            <a:spLocks noGrp="1"/>
          </p:cNvSpPr>
          <p:nvPr>
            <p:ph type="pic" sz="quarter" idx="131"/>
          </p:nvPr>
        </p:nvSpPr>
        <p:spPr bwMode="auto">
          <a:ln>
            <a:miter lim="800000"/>
            <a:headEnd/>
            <a:tailEnd/>
          </a:ln>
        </p:spPr>
      </p:sp>
      <p:sp>
        <p:nvSpPr>
          <p:cNvPr id="7206" name="Picture Placeholder 37">
            <a:extLst>
              <a:ext uri="{FF2B5EF4-FFF2-40B4-BE49-F238E27FC236}">
                <a16:creationId xmlns:a16="http://schemas.microsoft.com/office/drawing/2014/main" id="{02B44023-7B18-4654-8F61-B6D3CF736C49}"/>
              </a:ext>
            </a:extLst>
          </p:cNvPr>
          <p:cNvSpPr>
            <a:spLocks noGrp="1"/>
          </p:cNvSpPr>
          <p:nvPr>
            <p:ph type="pic" sz="quarter" idx="132"/>
          </p:nvPr>
        </p:nvSpPr>
        <p:spPr bwMode="auto">
          <a:ln>
            <a:miter lim="800000"/>
            <a:headEnd/>
            <a:tailEnd/>
          </a:ln>
        </p:spPr>
      </p:sp>
      <p:sp>
        <p:nvSpPr>
          <p:cNvPr id="7207" name="Picture Placeholder 38">
            <a:extLst>
              <a:ext uri="{FF2B5EF4-FFF2-40B4-BE49-F238E27FC236}">
                <a16:creationId xmlns:a16="http://schemas.microsoft.com/office/drawing/2014/main" id="{82DF0E35-C0F9-4C00-A752-AC7A47540434}"/>
              </a:ext>
            </a:extLst>
          </p:cNvPr>
          <p:cNvSpPr>
            <a:spLocks noGrp="1"/>
          </p:cNvSpPr>
          <p:nvPr>
            <p:ph type="pic" sz="quarter" idx="133"/>
          </p:nvPr>
        </p:nvSpPr>
        <p:spPr bwMode="auto">
          <a:ln>
            <a:miter lim="800000"/>
            <a:headEnd/>
            <a:tailEnd/>
          </a:ln>
        </p:spPr>
      </p:sp>
      <p:sp>
        <p:nvSpPr>
          <p:cNvPr id="42" name="Text Placeholder 41">
            <a:extLst>
              <a:ext uri="{FF2B5EF4-FFF2-40B4-BE49-F238E27FC236}">
                <a16:creationId xmlns:a16="http://schemas.microsoft.com/office/drawing/2014/main" id="{C586AA5E-4B88-449F-8B62-301D42B04DE6}"/>
              </a:ext>
            </a:extLst>
          </p:cNvPr>
          <p:cNvSpPr>
            <a:spLocks noGrp="1"/>
          </p:cNvSpPr>
          <p:nvPr>
            <p:ph type="body" sz="quarter" idx="136"/>
          </p:nvPr>
        </p:nvSpPr>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FFA11889-4C6C-4E65-9052-71BD0038C672}"/>
              </a:ext>
            </a:extLst>
          </p:cNvPr>
          <p:cNvSpPr>
            <a:spLocks noGrp="1"/>
          </p:cNvSpPr>
          <p:nvPr>
            <p:ph type="body" sz="quarter" idx="137"/>
          </p:nvPr>
        </p:nvSpPr>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13A56052-5DC4-49B0-922C-D28D4701A8D6}"/>
              </a:ext>
            </a:extLst>
          </p:cNvPr>
          <p:cNvSpPr>
            <a:spLocks noGrp="1"/>
          </p:cNvSpPr>
          <p:nvPr>
            <p:ph type="body" sz="quarter" idx="138"/>
          </p:nvPr>
        </p:nvSpPr>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C92F5EE3-E47D-4098-9942-33A55621F073}"/>
              </a:ext>
            </a:extLst>
          </p:cNvPr>
          <p:cNvSpPr>
            <a:spLocks noGrp="1"/>
          </p:cNvSpPr>
          <p:nvPr>
            <p:ph type="body" sz="quarter" idx="139"/>
          </p:nvPr>
        </p:nvSpPr>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827B7C43-073B-4133-A78D-9FEC2206048F}"/>
              </a:ext>
            </a:extLst>
          </p:cNvPr>
          <p:cNvSpPr>
            <a:spLocks noGrp="1"/>
          </p:cNvSpPr>
          <p:nvPr>
            <p:ph type="body" sz="quarter" idx="140"/>
          </p:nvPr>
        </p:nvSpPr>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3439E547-7E93-4923-808C-8C72C9A3C776}"/>
              </a:ext>
            </a:extLst>
          </p:cNvPr>
          <p:cNvSpPr>
            <a:spLocks noGrp="1"/>
          </p:cNvSpPr>
          <p:nvPr>
            <p:ph type="body" sz="quarter" idx="141"/>
          </p:nvPr>
        </p:nvSpPr>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F4605B2C-9217-4ACC-8AEE-810BDA478BCE}"/>
              </a:ext>
            </a:extLst>
          </p:cNvPr>
          <p:cNvSpPr>
            <a:spLocks noGrp="1"/>
          </p:cNvSpPr>
          <p:nvPr>
            <p:ph type="body" sz="quarter" idx="142"/>
          </p:nvPr>
        </p:nvSpPr>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5422637F-D07E-4774-A8C9-8725C8887751}"/>
              </a:ext>
            </a:extLst>
          </p:cNvPr>
          <p:cNvSpPr>
            <a:spLocks noGrp="1"/>
          </p:cNvSpPr>
          <p:nvPr>
            <p:ph type="body" sz="quarter" idx="143"/>
          </p:nvPr>
        </p:nvSpPr>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8A74A06B-8A65-4F32-BADE-5D1ED8C17C0D}"/>
              </a:ext>
            </a:extLst>
          </p:cNvPr>
          <p:cNvSpPr>
            <a:spLocks noGrp="1"/>
          </p:cNvSpPr>
          <p:nvPr>
            <p:ph type="body" sz="quarter" idx="144"/>
          </p:nvPr>
        </p:nvSpPr>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D8D2BA13-086E-4B4F-9FDF-D6E3688E5717}"/>
              </a:ext>
            </a:extLst>
          </p:cNvPr>
          <p:cNvSpPr>
            <a:spLocks noGrp="1"/>
          </p:cNvSpPr>
          <p:nvPr>
            <p:ph type="body" sz="quarter" idx="145"/>
          </p:nvPr>
        </p:nvSpPr>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9BF7051B-CF4F-4FD7-80BB-0ABD44128701}"/>
              </a:ext>
            </a:extLst>
          </p:cNvPr>
          <p:cNvSpPr>
            <a:spLocks noGrp="1"/>
          </p:cNvSpPr>
          <p:nvPr>
            <p:ph type="body" sz="quarter" idx="146"/>
          </p:nvPr>
        </p:nvSpPr>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61CB8AD3-E880-47F1-8418-486C09DD7489}"/>
              </a:ext>
            </a:extLst>
          </p:cNvPr>
          <p:cNvSpPr>
            <a:spLocks noGrp="1"/>
          </p:cNvSpPr>
          <p:nvPr>
            <p:ph type="body" sz="quarter" idx="147"/>
          </p:nvPr>
        </p:nvSpPr>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20B4AD77-AF2D-454C-98B6-D979677C77AF}"/>
              </a:ext>
            </a:extLst>
          </p:cNvPr>
          <p:cNvSpPr>
            <a:spLocks noGrp="1"/>
          </p:cNvSpPr>
          <p:nvPr>
            <p:ph type="body" sz="quarter" idx="148"/>
          </p:nvPr>
        </p:nvSpPr>
        <p:spPr>
          <a:xfrm>
            <a:off x="-10509552" y="18263041"/>
            <a:ext cx="10050462" cy="754045"/>
          </a:xfrm>
        </p:spPr>
        <p:txBody>
          <a:bodyPr/>
          <a:lstStyle/>
          <a:p>
            <a:pPr marL="1645838" indent="-1645838" defTabSz="4388900" eaLnBrk="1" fontAlgn="auto" hangingPunct="1">
              <a:spcAft>
                <a:spcPts val="0"/>
              </a:spcAft>
              <a:defRPr/>
            </a:pPr>
            <a:endParaRPr lang="en-US" dirty="0"/>
          </a:p>
        </p:txBody>
      </p:sp>
      <p:pic>
        <p:nvPicPr>
          <p:cNvPr id="29" name="Picture 29">
            <a:extLst>
              <a:ext uri="{FF2B5EF4-FFF2-40B4-BE49-F238E27FC236}">
                <a16:creationId xmlns:a16="http://schemas.microsoft.com/office/drawing/2014/main" id="{29B7289E-097F-974A-BEB9-5D7AA6B6802D}"/>
              </a:ext>
            </a:extLst>
          </p:cNvPr>
          <p:cNvPicPr>
            <a:picLocks noGrp="1" noChangeAspect="1"/>
          </p:cNvPicPr>
          <p:nvPr>
            <p:ph type="pic" sz="quarter" idx="135"/>
          </p:nvPr>
        </p:nvPicPr>
        <p:blipFill rotWithShape="1">
          <a:blip r:embed="rId3">
            <a:extLst>
              <a:ext uri="{28A0092B-C50C-407E-A947-70E740481C1C}">
                <a14:useLocalDpi xmlns:a14="http://schemas.microsoft.com/office/drawing/2010/main" val="0"/>
              </a:ext>
            </a:extLst>
          </a:blip>
          <a:srcRect l="1" t="211" r="79" b="-7756"/>
          <a:stretch/>
        </p:blipFill>
        <p:spPr>
          <a:xfrm>
            <a:off x="565061" y="265204"/>
            <a:ext cx="7573523" cy="3923244"/>
          </a:xfrm>
          <a:prstGeom prst="rect">
            <a:avLst/>
          </a:prstGeom>
        </p:spPr>
      </p:pic>
      <p:sp>
        <p:nvSpPr>
          <p:cNvPr id="3" name="Text Placeholder 10">
            <a:extLst>
              <a:ext uri="{FF2B5EF4-FFF2-40B4-BE49-F238E27FC236}">
                <a16:creationId xmlns:a16="http://schemas.microsoft.com/office/drawing/2014/main" id="{51E461F8-483C-1B47-A983-B739839EBD4F}"/>
              </a:ext>
            </a:extLst>
          </p:cNvPr>
          <p:cNvSpPr txBox="1">
            <a:spLocks/>
          </p:cNvSpPr>
          <p:nvPr/>
        </p:nvSpPr>
        <p:spPr>
          <a:xfrm>
            <a:off x="11583792" y="27800991"/>
            <a:ext cx="20720050" cy="769433"/>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t>Objectivity</a:t>
            </a:r>
          </a:p>
        </p:txBody>
      </p:sp>
      <p:sp>
        <p:nvSpPr>
          <p:cNvPr id="56" name="TextBox 55">
            <a:extLst>
              <a:ext uri="{FF2B5EF4-FFF2-40B4-BE49-F238E27FC236}">
                <a16:creationId xmlns:a16="http://schemas.microsoft.com/office/drawing/2014/main" id="{BAAABD9A-1E99-784A-9FA6-AD87E31224F6}"/>
              </a:ext>
            </a:extLst>
          </p:cNvPr>
          <p:cNvSpPr txBox="1"/>
          <p:nvPr/>
        </p:nvSpPr>
        <p:spPr>
          <a:xfrm>
            <a:off x="11779109" y="6407844"/>
            <a:ext cx="20424916" cy="4324261"/>
          </a:xfrm>
          <a:prstGeom prst="rect">
            <a:avLst/>
          </a:prstGeom>
          <a:noFill/>
        </p:spPr>
        <p:txBody>
          <a:bodyPr wrap="square">
            <a:spAutoFit/>
          </a:bodyPr>
          <a:lstStyle/>
          <a:p>
            <a:pPr eaLnBrk="1" hangingPunct="1"/>
            <a:r>
              <a:rPr lang="en-US" altLang="en-US" sz="2500" dirty="0">
                <a:latin typeface="Trebuchet MS" panose="020B0603020202020204" pitchFamily="34" charset="0"/>
              </a:rPr>
              <a:t>Critical thinking has a big part on when they think and also when they write assignments as it can bring precision or confidence to the way they think and having more information as they have critically thought about the question and found more information out and Cottrell (2011, p.4) states that one of the benefits to “critical thinking is that it brings precision to the way you think and work”.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When critically thinking, if they have more knowledge of using it and being able to think like that will enable them to be more specific when writing their work or looking for evidence, therefore Cottrell (2011) states that the more practice they have doing critical thinking will enhance their learning and will enable them to be more accurate and specific.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By critically thinking more often will bring more knowledge to them and sometimes it does not come easily to everyone as some people find it difficult to think in that way and Cottrell (2011) also looks at one of the barriers to critical thinking and that is that it does not come easily to everyone, it requires some practice, some require more practice than others and some may understand easily. </a:t>
            </a:r>
            <a:endParaRPr lang="en-US" sz="2500" dirty="0">
              <a:latin typeface="Trebuchet MS" panose="020B0603020202020204" pitchFamily="34" charset="0"/>
            </a:endParaRPr>
          </a:p>
        </p:txBody>
      </p:sp>
      <p:sp>
        <p:nvSpPr>
          <p:cNvPr id="5" name="Text Placeholder 8">
            <a:extLst>
              <a:ext uri="{FF2B5EF4-FFF2-40B4-BE49-F238E27FC236}">
                <a16:creationId xmlns:a16="http://schemas.microsoft.com/office/drawing/2014/main" id="{2FC958FD-719F-204E-8198-7D5E9C3CEFBA}"/>
              </a:ext>
            </a:extLst>
          </p:cNvPr>
          <p:cNvSpPr txBox="1">
            <a:spLocks/>
          </p:cNvSpPr>
          <p:nvPr/>
        </p:nvSpPr>
        <p:spPr>
          <a:xfrm>
            <a:off x="11613958" y="5248862"/>
            <a:ext cx="20720050" cy="769433"/>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t>What are the benefits and barriers to critical thinking?</a:t>
            </a:r>
          </a:p>
        </p:txBody>
      </p:sp>
      <p:sp>
        <p:nvSpPr>
          <p:cNvPr id="10" name="Text Placeholder 9">
            <a:extLst>
              <a:ext uri="{FF2B5EF4-FFF2-40B4-BE49-F238E27FC236}">
                <a16:creationId xmlns:a16="http://schemas.microsoft.com/office/drawing/2014/main" id="{A11C2AB8-AE3E-E94A-A8A6-FD03E4D7EEED}"/>
              </a:ext>
            </a:extLst>
          </p:cNvPr>
          <p:cNvSpPr>
            <a:spLocks noGrp="1"/>
          </p:cNvSpPr>
          <p:nvPr>
            <p:ph type="body" sz="quarter" idx="124"/>
          </p:nvPr>
        </p:nvSpPr>
        <p:spPr>
          <a:xfrm>
            <a:off x="33001817" y="27624451"/>
            <a:ext cx="10056813" cy="3924129"/>
          </a:xfrm>
        </p:spPr>
        <p:txBody>
          <a:bodyPr/>
          <a:lstStyle/>
          <a:p>
            <a:r>
              <a:rPr lang="en-US" dirty="0"/>
              <a:t>To conclude, critical thinking is important as Cottrell (2011) states that it involves </a:t>
            </a:r>
            <a:r>
              <a:rPr lang="en-GB" dirty="0"/>
              <a:t>a range of skills and that it can promote further learning.  It is also important as it can further their knowledge, it is important in the schools that they try and enhance the children’s learning as it will allow the children to gain new skills and enhance their learning and from the research above it shows clearly that critical thinking skills are important for education and </a:t>
            </a:r>
            <a:r>
              <a:rPr lang="en-US" dirty="0"/>
              <a:t>everyday</a:t>
            </a:r>
            <a:r>
              <a:rPr lang="en-GB" dirty="0"/>
              <a:t> skills, and that learning is </a:t>
            </a:r>
            <a:r>
              <a:rPr lang="en-US" dirty="0"/>
              <a:t>lifelong</a:t>
            </a:r>
            <a:r>
              <a:rPr lang="en-GB" dirty="0"/>
              <a:t>.  By being critical it will allow them to gain more evidence and knowledge of the topic.  </a:t>
            </a:r>
            <a:endParaRPr lang="en-US" dirty="0"/>
          </a:p>
        </p:txBody>
      </p:sp>
      <p:sp>
        <p:nvSpPr>
          <p:cNvPr id="58" name="TextBox 57">
            <a:extLst>
              <a:ext uri="{FF2B5EF4-FFF2-40B4-BE49-F238E27FC236}">
                <a16:creationId xmlns:a16="http://schemas.microsoft.com/office/drawing/2014/main" id="{677B5D5E-CB1B-C942-B200-5763A13C5A48}"/>
              </a:ext>
            </a:extLst>
          </p:cNvPr>
          <p:cNvSpPr txBox="1"/>
          <p:nvPr/>
        </p:nvSpPr>
        <p:spPr>
          <a:xfrm>
            <a:off x="33123171" y="6241750"/>
            <a:ext cx="9565527" cy="6632585"/>
          </a:xfrm>
          <a:prstGeom prst="rect">
            <a:avLst/>
          </a:prstGeom>
          <a:noFill/>
        </p:spPr>
        <p:txBody>
          <a:bodyPr wrap="square">
            <a:spAutoFit/>
          </a:bodyPr>
          <a:lstStyle/>
          <a:p>
            <a:pPr eaLnBrk="1" hangingPunct="1"/>
            <a:r>
              <a:rPr lang="en-US" altLang="en-US" sz="2500" dirty="0">
                <a:latin typeface="Trebuchet MS" panose="020B0603020202020204" pitchFamily="34" charset="0"/>
              </a:rPr>
              <a:t>It is important to look at the evidence they have found and being able to make their own decisions on whether it is appropriate, therefore this will allow them to build on their self-confidence and Judge, et al (2009) shows that if they feel that they are able to reflect on other people’s points of views and their evidence and having their own judgements then this will improve their self-confidence and also to be able to explore a range of evidence and be able to have an opinion on it.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It is important to understand that an argument is not always a something negative, it is important to understand that it could be based on the evidence that they have found, therefore, Judge, et al (2009) also notes that an argument doesn’t always mean a disagreement it also shows that they have a valid point against the argument and that they have enough evidence to support their opinion on that argument. Sometimes reflecting will give them a wider knowledge of the argument.  </a:t>
            </a:r>
          </a:p>
        </p:txBody>
      </p:sp>
      <p:pic>
        <p:nvPicPr>
          <p:cNvPr id="22" name="Picture 22">
            <a:extLst>
              <a:ext uri="{FF2B5EF4-FFF2-40B4-BE49-F238E27FC236}">
                <a16:creationId xmlns:a16="http://schemas.microsoft.com/office/drawing/2014/main" id="{3F3A0ADF-0E7E-3249-B87D-85AF951724D7}"/>
              </a:ext>
            </a:extLst>
          </p:cNvPr>
          <p:cNvPicPr>
            <a:picLocks noGrp="1" noChangeAspect="1"/>
          </p:cNvPicPr>
          <p:nvPr>
            <p:ph type="pic" sz="quarter" idx="134"/>
          </p:nvPr>
        </p:nvPicPr>
        <p:blipFill rotWithShape="1">
          <a:blip r:embed="rId4">
            <a:extLst>
              <a:ext uri="{28A0092B-C50C-407E-A947-70E740481C1C}">
                <a14:useLocalDpi xmlns:a14="http://schemas.microsoft.com/office/drawing/2010/main" val="0"/>
              </a:ext>
            </a:extLst>
          </a:blip>
          <a:srcRect t="8265" b="8265"/>
          <a:stretch/>
        </p:blipFill>
        <p:spPr>
          <a:xfrm>
            <a:off x="33740800" y="13279644"/>
            <a:ext cx="8228668" cy="5035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84F1AF2-CED0-E145-B418-751B90BD1617}"/>
              </a:ext>
            </a:extLst>
          </p:cNvPr>
          <p:cNvSpPr>
            <a:spLocks noGrp="1"/>
          </p:cNvSpPr>
          <p:nvPr>
            <p:ph type="title"/>
          </p:nvPr>
        </p:nvSpPr>
        <p:spPr>
          <a:xfrm>
            <a:off x="5940612" y="1778002"/>
            <a:ext cx="32009976" cy="1447800"/>
          </a:xfrm>
        </p:spPr>
        <p:txBody>
          <a:bodyPr/>
          <a:lstStyle/>
          <a:p>
            <a:r>
              <a:rPr lang="en-US" sz="9000" dirty="0"/>
              <a:t>Reference list </a:t>
            </a:r>
          </a:p>
        </p:txBody>
      </p:sp>
      <p:sp>
        <p:nvSpPr>
          <p:cNvPr id="21" name="Text Placeholder 20">
            <a:extLst>
              <a:ext uri="{FF2B5EF4-FFF2-40B4-BE49-F238E27FC236}">
                <a16:creationId xmlns:a16="http://schemas.microsoft.com/office/drawing/2014/main" id="{C4455462-DA8C-7941-8FFF-6F2C2C24D47C}"/>
              </a:ext>
            </a:extLst>
          </p:cNvPr>
          <p:cNvSpPr>
            <a:spLocks noGrp="1"/>
          </p:cNvSpPr>
          <p:nvPr>
            <p:ph type="body" sz="quarter" idx="95"/>
          </p:nvPr>
        </p:nvSpPr>
        <p:spPr/>
        <p:txBody>
          <a:bodyPr/>
          <a:lstStyle/>
          <a:p>
            <a:endParaRPr lang="en-US"/>
          </a:p>
        </p:txBody>
      </p:sp>
      <p:sp>
        <p:nvSpPr>
          <p:cNvPr id="22" name="Text Placeholder 21">
            <a:extLst>
              <a:ext uri="{FF2B5EF4-FFF2-40B4-BE49-F238E27FC236}">
                <a16:creationId xmlns:a16="http://schemas.microsoft.com/office/drawing/2014/main" id="{D7996A21-7CC8-4F40-AD8F-C4FEB84C3C38}"/>
              </a:ext>
            </a:extLst>
          </p:cNvPr>
          <p:cNvSpPr>
            <a:spLocks noGrp="1"/>
          </p:cNvSpPr>
          <p:nvPr>
            <p:ph type="body" sz="quarter" idx="107"/>
          </p:nvPr>
        </p:nvSpPr>
        <p:spPr/>
        <p:txBody>
          <a:bodyPr/>
          <a:lstStyle/>
          <a:p>
            <a:endParaRPr lang="en-US"/>
          </a:p>
        </p:txBody>
      </p:sp>
      <p:sp>
        <p:nvSpPr>
          <p:cNvPr id="23" name="Text Placeholder 22">
            <a:extLst>
              <a:ext uri="{FF2B5EF4-FFF2-40B4-BE49-F238E27FC236}">
                <a16:creationId xmlns:a16="http://schemas.microsoft.com/office/drawing/2014/main" id="{C5808C35-C244-8E49-8528-F7C02AD68DCF}"/>
              </a:ext>
            </a:extLst>
          </p:cNvPr>
          <p:cNvSpPr>
            <a:spLocks noGrp="1"/>
          </p:cNvSpPr>
          <p:nvPr>
            <p:ph type="body" sz="quarter" idx="116"/>
          </p:nvPr>
        </p:nvSpPr>
        <p:spPr/>
        <p:txBody>
          <a:bodyPr/>
          <a:lstStyle/>
          <a:p>
            <a:endParaRPr lang="en-US"/>
          </a:p>
        </p:txBody>
      </p:sp>
      <p:sp>
        <p:nvSpPr>
          <p:cNvPr id="24" name="Text Placeholder 23">
            <a:extLst>
              <a:ext uri="{FF2B5EF4-FFF2-40B4-BE49-F238E27FC236}">
                <a16:creationId xmlns:a16="http://schemas.microsoft.com/office/drawing/2014/main" id="{8D8B9031-160F-704A-9B6B-4274586FBFE3}"/>
              </a:ext>
            </a:extLst>
          </p:cNvPr>
          <p:cNvSpPr>
            <a:spLocks noGrp="1"/>
          </p:cNvSpPr>
          <p:nvPr>
            <p:ph type="body" sz="quarter" idx="117"/>
          </p:nvPr>
        </p:nvSpPr>
        <p:spPr/>
        <p:txBody>
          <a:bodyPr/>
          <a:lstStyle/>
          <a:p>
            <a:endParaRPr lang="en-US"/>
          </a:p>
        </p:txBody>
      </p:sp>
      <p:sp>
        <p:nvSpPr>
          <p:cNvPr id="25" name="Text Placeholder 24">
            <a:extLst>
              <a:ext uri="{FF2B5EF4-FFF2-40B4-BE49-F238E27FC236}">
                <a16:creationId xmlns:a16="http://schemas.microsoft.com/office/drawing/2014/main" id="{0AE05AAA-ECAA-8346-9D10-D616BF619709}"/>
              </a:ext>
            </a:extLst>
          </p:cNvPr>
          <p:cNvSpPr>
            <a:spLocks noGrp="1"/>
          </p:cNvSpPr>
          <p:nvPr>
            <p:ph type="body" sz="quarter" idx="118"/>
          </p:nvPr>
        </p:nvSpPr>
        <p:spPr/>
        <p:txBody>
          <a:bodyPr/>
          <a:lstStyle/>
          <a:p>
            <a:endParaRPr lang="en-US"/>
          </a:p>
        </p:txBody>
      </p:sp>
      <p:sp>
        <p:nvSpPr>
          <p:cNvPr id="26" name="Text Placeholder 25">
            <a:extLst>
              <a:ext uri="{FF2B5EF4-FFF2-40B4-BE49-F238E27FC236}">
                <a16:creationId xmlns:a16="http://schemas.microsoft.com/office/drawing/2014/main" id="{5D6FB0EC-4F6A-B040-B354-91354C8FC53F}"/>
              </a:ext>
            </a:extLst>
          </p:cNvPr>
          <p:cNvSpPr>
            <a:spLocks noGrp="1"/>
          </p:cNvSpPr>
          <p:nvPr>
            <p:ph type="body" sz="quarter" idx="119"/>
          </p:nvPr>
        </p:nvSpPr>
        <p:spPr/>
        <p:txBody>
          <a:bodyPr/>
          <a:lstStyle/>
          <a:p>
            <a:endParaRPr lang="en-US"/>
          </a:p>
        </p:txBody>
      </p:sp>
      <p:sp>
        <p:nvSpPr>
          <p:cNvPr id="27" name="Text Placeholder 26">
            <a:extLst>
              <a:ext uri="{FF2B5EF4-FFF2-40B4-BE49-F238E27FC236}">
                <a16:creationId xmlns:a16="http://schemas.microsoft.com/office/drawing/2014/main" id="{726BE328-A138-8941-AEF2-76B63263BB7A}"/>
              </a:ext>
            </a:extLst>
          </p:cNvPr>
          <p:cNvSpPr>
            <a:spLocks noGrp="1"/>
          </p:cNvSpPr>
          <p:nvPr>
            <p:ph type="body" sz="quarter" idx="120"/>
          </p:nvPr>
        </p:nvSpPr>
        <p:spPr/>
        <p:txBody>
          <a:bodyPr/>
          <a:lstStyle/>
          <a:p>
            <a:endParaRPr lang="en-US"/>
          </a:p>
        </p:txBody>
      </p:sp>
      <p:sp>
        <p:nvSpPr>
          <p:cNvPr id="28" name="Text Placeholder 27">
            <a:extLst>
              <a:ext uri="{FF2B5EF4-FFF2-40B4-BE49-F238E27FC236}">
                <a16:creationId xmlns:a16="http://schemas.microsoft.com/office/drawing/2014/main" id="{A9E78D81-AC1B-A742-8A04-32FA63ECF7A7}"/>
              </a:ext>
            </a:extLst>
          </p:cNvPr>
          <p:cNvSpPr>
            <a:spLocks noGrp="1"/>
          </p:cNvSpPr>
          <p:nvPr>
            <p:ph type="body" sz="quarter" idx="121"/>
          </p:nvPr>
        </p:nvSpPr>
        <p:spPr/>
        <p:txBody>
          <a:bodyPr/>
          <a:lstStyle/>
          <a:p>
            <a:endParaRPr lang="en-US"/>
          </a:p>
        </p:txBody>
      </p:sp>
      <p:sp>
        <p:nvSpPr>
          <p:cNvPr id="29" name="Text Placeholder 28">
            <a:extLst>
              <a:ext uri="{FF2B5EF4-FFF2-40B4-BE49-F238E27FC236}">
                <a16:creationId xmlns:a16="http://schemas.microsoft.com/office/drawing/2014/main" id="{C466BBB9-2B9C-894C-8975-BEE71C331896}"/>
              </a:ext>
            </a:extLst>
          </p:cNvPr>
          <p:cNvSpPr>
            <a:spLocks noGrp="1"/>
          </p:cNvSpPr>
          <p:nvPr>
            <p:ph type="body" sz="quarter" idx="122"/>
          </p:nvPr>
        </p:nvSpPr>
        <p:spPr/>
        <p:txBody>
          <a:bodyPr/>
          <a:lstStyle/>
          <a:p>
            <a:endParaRPr lang="en-US"/>
          </a:p>
        </p:txBody>
      </p:sp>
      <p:sp>
        <p:nvSpPr>
          <p:cNvPr id="30" name="Text Placeholder 29">
            <a:extLst>
              <a:ext uri="{FF2B5EF4-FFF2-40B4-BE49-F238E27FC236}">
                <a16:creationId xmlns:a16="http://schemas.microsoft.com/office/drawing/2014/main" id="{3A3B064F-B1E3-D74E-A791-724BA8433C2B}"/>
              </a:ext>
            </a:extLst>
          </p:cNvPr>
          <p:cNvSpPr>
            <a:spLocks noGrp="1"/>
          </p:cNvSpPr>
          <p:nvPr>
            <p:ph type="body" sz="quarter" idx="123"/>
          </p:nvPr>
        </p:nvSpPr>
        <p:spPr/>
        <p:txBody>
          <a:bodyPr/>
          <a:lstStyle/>
          <a:p>
            <a:endParaRPr lang="en-US"/>
          </a:p>
        </p:txBody>
      </p:sp>
      <p:sp>
        <p:nvSpPr>
          <p:cNvPr id="31" name="Text Placeholder 30">
            <a:extLst>
              <a:ext uri="{FF2B5EF4-FFF2-40B4-BE49-F238E27FC236}">
                <a16:creationId xmlns:a16="http://schemas.microsoft.com/office/drawing/2014/main" id="{A5F4BD6D-1DA0-9442-A668-721F70E4B55C}"/>
              </a:ext>
            </a:extLst>
          </p:cNvPr>
          <p:cNvSpPr>
            <a:spLocks noGrp="1"/>
          </p:cNvSpPr>
          <p:nvPr>
            <p:ph type="body" sz="quarter" idx="124"/>
          </p:nvPr>
        </p:nvSpPr>
        <p:spPr/>
        <p:txBody>
          <a:bodyPr/>
          <a:lstStyle/>
          <a:p>
            <a:endParaRPr lang="en-US"/>
          </a:p>
        </p:txBody>
      </p:sp>
      <p:sp>
        <p:nvSpPr>
          <p:cNvPr id="32" name="Text Placeholder 31">
            <a:extLst>
              <a:ext uri="{FF2B5EF4-FFF2-40B4-BE49-F238E27FC236}">
                <a16:creationId xmlns:a16="http://schemas.microsoft.com/office/drawing/2014/main" id="{DCC086DF-B1C6-D340-B4EC-88098892C0AB}"/>
              </a:ext>
            </a:extLst>
          </p:cNvPr>
          <p:cNvSpPr>
            <a:spLocks noGrp="1"/>
          </p:cNvSpPr>
          <p:nvPr>
            <p:ph type="body" sz="quarter" idx="125"/>
          </p:nvPr>
        </p:nvSpPr>
        <p:spPr/>
        <p:txBody>
          <a:bodyPr/>
          <a:lstStyle/>
          <a:p>
            <a:endParaRPr lang="en-US"/>
          </a:p>
        </p:txBody>
      </p:sp>
      <p:sp>
        <p:nvSpPr>
          <p:cNvPr id="33" name="Picture Placeholder 32">
            <a:extLst>
              <a:ext uri="{FF2B5EF4-FFF2-40B4-BE49-F238E27FC236}">
                <a16:creationId xmlns:a16="http://schemas.microsoft.com/office/drawing/2014/main" id="{AE8FD25F-426A-FB45-99BD-CFF96E061A80}"/>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6AAFFBE3-47F0-664A-BDC6-380EB4DB0C0A}"/>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B42F4BA3-9BF0-5E4D-B4A3-66561C7F9FD0}"/>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9D135903-502D-BC4C-8D37-4CA7DB587ED5}"/>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554331C1-D2A9-9D47-99D9-D6FDD5C38185}"/>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8638D68C-1225-004A-BF14-566E4E94E89B}"/>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44B5CD12-58C7-4446-9477-47A256350BED}"/>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C2E1F822-BB62-544C-A8E6-C5456CB0B9BA}"/>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9CD49888-6017-C542-8194-4FD455F83398}"/>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94E284FA-1015-9F42-833E-CF35325D3C27}"/>
              </a:ext>
            </a:extLst>
          </p:cNvPr>
          <p:cNvSpPr>
            <a:spLocks noGrp="1"/>
          </p:cNvSpPr>
          <p:nvPr>
            <p:ph type="pic" sz="quarter" idx="134"/>
          </p:nvPr>
        </p:nvSpPr>
        <p:spPr/>
      </p:sp>
      <p:sp>
        <p:nvSpPr>
          <p:cNvPr id="43" name="Picture Placeholder 42">
            <a:extLst>
              <a:ext uri="{FF2B5EF4-FFF2-40B4-BE49-F238E27FC236}">
                <a16:creationId xmlns:a16="http://schemas.microsoft.com/office/drawing/2014/main" id="{743C7724-54E3-AD44-A67D-22ADEA255CBD}"/>
              </a:ext>
            </a:extLst>
          </p:cNvPr>
          <p:cNvSpPr>
            <a:spLocks noGrp="1"/>
          </p:cNvSpPr>
          <p:nvPr>
            <p:ph type="pic" sz="quarter" idx="135"/>
          </p:nvPr>
        </p:nvSpPr>
        <p:spPr/>
      </p:sp>
      <p:sp>
        <p:nvSpPr>
          <p:cNvPr id="44" name="Text Placeholder 43">
            <a:extLst>
              <a:ext uri="{FF2B5EF4-FFF2-40B4-BE49-F238E27FC236}">
                <a16:creationId xmlns:a16="http://schemas.microsoft.com/office/drawing/2014/main" id="{28756A3E-271E-0E41-BF52-676AC3E2C674}"/>
              </a:ext>
            </a:extLst>
          </p:cNvPr>
          <p:cNvSpPr>
            <a:spLocks noGrp="1"/>
          </p:cNvSpPr>
          <p:nvPr>
            <p:ph type="body" sz="quarter" idx="136"/>
          </p:nvPr>
        </p:nvSpPr>
        <p:spPr/>
        <p:txBody>
          <a:bodyPr/>
          <a:lstStyle/>
          <a:p>
            <a:endParaRPr lang="en-US"/>
          </a:p>
        </p:txBody>
      </p:sp>
      <p:sp>
        <p:nvSpPr>
          <p:cNvPr id="45" name="Text Placeholder 44">
            <a:extLst>
              <a:ext uri="{FF2B5EF4-FFF2-40B4-BE49-F238E27FC236}">
                <a16:creationId xmlns:a16="http://schemas.microsoft.com/office/drawing/2014/main" id="{692E6F9B-17BE-C647-8764-F232C6DA9A8A}"/>
              </a:ext>
            </a:extLst>
          </p:cNvPr>
          <p:cNvSpPr>
            <a:spLocks noGrp="1"/>
          </p:cNvSpPr>
          <p:nvPr>
            <p:ph type="body" sz="quarter" idx="137"/>
          </p:nvPr>
        </p:nvSpPr>
        <p:spPr/>
        <p:txBody>
          <a:bodyPr/>
          <a:lstStyle/>
          <a:p>
            <a:endParaRPr lang="en-US"/>
          </a:p>
        </p:txBody>
      </p:sp>
      <p:sp>
        <p:nvSpPr>
          <p:cNvPr id="46" name="Text Placeholder 45">
            <a:extLst>
              <a:ext uri="{FF2B5EF4-FFF2-40B4-BE49-F238E27FC236}">
                <a16:creationId xmlns:a16="http://schemas.microsoft.com/office/drawing/2014/main" id="{8A823CCA-E9E8-2A4D-A237-5A8A63E78EEA}"/>
              </a:ext>
            </a:extLst>
          </p:cNvPr>
          <p:cNvSpPr>
            <a:spLocks noGrp="1"/>
          </p:cNvSpPr>
          <p:nvPr>
            <p:ph type="body" sz="quarter" idx="138"/>
          </p:nvPr>
        </p:nvSpPr>
        <p:spPr/>
        <p:txBody>
          <a:bodyPr/>
          <a:lstStyle/>
          <a:p>
            <a:endParaRPr lang="en-US"/>
          </a:p>
        </p:txBody>
      </p:sp>
      <p:sp>
        <p:nvSpPr>
          <p:cNvPr id="47" name="Text Placeholder 46">
            <a:extLst>
              <a:ext uri="{FF2B5EF4-FFF2-40B4-BE49-F238E27FC236}">
                <a16:creationId xmlns:a16="http://schemas.microsoft.com/office/drawing/2014/main" id="{77AF1814-E459-3346-B933-CDA696B5D460}"/>
              </a:ext>
            </a:extLst>
          </p:cNvPr>
          <p:cNvSpPr>
            <a:spLocks noGrp="1"/>
          </p:cNvSpPr>
          <p:nvPr>
            <p:ph type="body" sz="quarter" idx="139"/>
          </p:nvPr>
        </p:nvSpPr>
        <p:spPr/>
        <p:txBody>
          <a:bodyPr/>
          <a:lstStyle/>
          <a:p>
            <a:endParaRPr lang="en-US"/>
          </a:p>
        </p:txBody>
      </p:sp>
      <p:sp>
        <p:nvSpPr>
          <p:cNvPr id="48" name="Text Placeholder 47">
            <a:extLst>
              <a:ext uri="{FF2B5EF4-FFF2-40B4-BE49-F238E27FC236}">
                <a16:creationId xmlns:a16="http://schemas.microsoft.com/office/drawing/2014/main" id="{1DFDB054-8ECB-8E4D-B92F-62788B142C97}"/>
              </a:ext>
            </a:extLst>
          </p:cNvPr>
          <p:cNvSpPr>
            <a:spLocks noGrp="1"/>
          </p:cNvSpPr>
          <p:nvPr>
            <p:ph type="body" sz="quarter" idx="140"/>
          </p:nvPr>
        </p:nvSpPr>
        <p:spPr/>
        <p:txBody>
          <a:bodyPr/>
          <a:lstStyle/>
          <a:p>
            <a:endParaRPr lang="en-US"/>
          </a:p>
        </p:txBody>
      </p:sp>
      <p:sp>
        <p:nvSpPr>
          <p:cNvPr id="49" name="Text Placeholder 48">
            <a:extLst>
              <a:ext uri="{FF2B5EF4-FFF2-40B4-BE49-F238E27FC236}">
                <a16:creationId xmlns:a16="http://schemas.microsoft.com/office/drawing/2014/main" id="{60472CE1-ACB6-2440-854D-710D5D6E3148}"/>
              </a:ext>
            </a:extLst>
          </p:cNvPr>
          <p:cNvSpPr>
            <a:spLocks noGrp="1"/>
          </p:cNvSpPr>
          <p:nvPr>
            <p:ph type="body" sz="quarter" idx="141"/>
          </p:nvPr>
        </p:nvSpPr>
        <p:spPr/>
        <p:txBody>
          <a:bodyPr/>
          <a:lstStyle/>
          <a:p>
            <a:endParaRPr lang="en-US"/>
          </a:p>
        </p:txBody>
      </p:sp>
      <p:sp>
        <p:nvSpPr>
          <p:cNvPr id="50" name="Text Placeholder 49">
            <a:extLst>
              <a:ext uri="{FF2B5EF4-FFF2-40B4-BE49-F238E27FC236}">
                <a16:creationId xmlns:a16="http://schemas.microsoft.com/office/drawing/2014/main" id="{5D0445A3-EA50-A641-9582-A9D5F4B2386B}"/>
              </a:ext>
            </a:extLst>
          </p:cNvPr>
          <p:cNvSpPr>
            <a:spLocks noGrp="1"/>
          </p:cNvSpPr>
          <p:nvPr>
            <p:ph type="body" sz="quarter" idx="142"/>
          </p:nvPr>
        </p:nvSpPr>
        <p:spPr/>
        <p:txBody>
          <a:bodyPr/>
          <a:lstStyle/>
          <a:p>
            <a:endParaRPr lang="en-US"/>
          </a:p>
        </p:txBody>
      </p:sp>
      <p:sp>
        <p:nvSpPr>
          <p:cNvPr id="51" name="Text Placeholder 50">
            <a:extLst>
              <a:ext uri="{FF2B5EF4-FFF2-40B4-BE49-F238E27FC236}">
                <a16:creationId xmlns:a16="http://schemas.microsoft.com/office/drawing/2014/main" id="{0680F111-FCF3-504E-B9E2-78311DCD2C0F}"/>
              </a:ext>
            </a:extLst>
          </p:cNvPr>
          <p:cNvSpPr>
            <a:spLocks noGrp="1"/>
          </p:cNvSpPr>
          <p:nvPr>
            <p:ph type="body" sz="quarter" idx="143"/>
          </p:nvPr>
        </p:nvSpPr>
        <p:spPr/>
        <p:txBody>
          <a:bodyPr/>
          <a:lstStyle/>
          <a:p>
            <a:endParaRPr lang="en-US"/>
          </a:p>
        </p:txBody>
      </p:sp>
      <p:sp>
        <p:nvSpPr>
          <p:cNvPr id="52" name="Text Placeholder 51">
            <a:extLst>
              <a:ext uri="{FF2B5EF4-FFF2-40B4-BE49-F238E27FC236}">
                <a16:creationId xmlns:a16="http://schemas.microsoft.com/office/drawing/2014/main" id="{65D5762F-A09C-6A46-B0F6-FC9BF8DD34C0}"/>
              </a:ext>
            </a:extLst>
          </p:cNvPr>
          <p:cNvSpPr>
            <a:spLocks noGrp="1"/>
          </p:cNvSpPr>
          <p:nvPr>
            <p:ph type="body" sz="quarter" idx="144"/>
          </p:nvPr>
        </p:nvSpPr>
        <p:spPr/>
        <p:txBody>
          <a:bodyPr/>
          <a:lstStyle/>
          <a:p>
            <a:endParaRPr lang="en-US"/>
          </a:p>
        </p:txBody>
      </p:sp>
      <p:sp>
        <p:nvSpPr>
          <p:cNvPr id="53" name="Text Placeholder 52">
            <a:extLst>
              <a:ext uri="{FF2B5EF4-FFF2-40B4-BE49-F238E27FC236}">
                <a16:creationId xmlns:a16="http://schemas.microsoft.com/office/drawing/2014/main" id="{D9E7B15A-A494-E544-9253-D62D05746F59}"/>
              </a:ext>
            </a:extLst>
          </p:cNvPr>
          <p:cNvSpPr>
            <a:spLocks noGrp="1"/>
          </p:cNvSpPr>
          <p:nvPr>
            <p:ph type="body" sz="quarter" idx="145"/>
          </p:nvPr>
        </p:nvSpPr>
        <p:spPr/>
        <p:txBody>
          <a:bodyPr/>
          <a:lstStyle/>
          <a:p>
            <a:endParaRPr lang="en-US"/>
          </a:p>
        </p:txBody>
      </p:sp>
      <p:sp>
        <p:nvSpPr>
          <p:cNvPr id="54" name="Text Placeholder 53">
            <a:extLst>
              <a:ext uri="{FF2B5EF4-FFF2-40B4-BE49-F238E27FC236}">
                <a16:creationId xmlns:a16="http://schemas.microsoft.com/office/drawing/2014/main" id="{2CD143D7-39CB-0744-A3F6-E972C3653610}"/>
              </a:ext>
            </a:extLst>
          </p:cNvPr>
          <p:cNvSpPr>
            <a:spLocks noGrp="1"/>
          </p:cNvSpPr>
          <p:nvPr>
            <p:ph type="body" sz="quarter" idx="146"/>
          </p:nvPr>
        </p:nvSpPr>
        <p:spPr/>
        <p:txBody>
          <a:bodyPr/>
          <a:lstStyle/>
          <a:p>
            <a:endParaRPr lang="en-US"/>
          </a:p>
        </p:txBody>
      </p:sp>
      <p:sp>
        <p:nvSpPr>
          <p:cNvPr id="55" name="Text Placeholder 54">
            <a:extLst>
              <a:ext uri="{FF2B5EF4-FFF2-40B4-BE49-F238E27FC236}">
                <a16:creationId xmlns:a16="http://schemas.microsoft.com/office/drawing/2014/main" id="{F7388301-01D0-A441-9E1A-174E7398A735}"/>
              </a:ext>
            </a:extLst>
          </p:cNvPr>
          <p:cNvSpPr>
            <a:spLocks noGrp="1"/>
          </p:cNvSpPr>
          <p:nvPr>
            <p:ph type="body" sz="quarter" idx="147"/>
          </p:nvPr>
        </p:nvSpPr>
        <p:spPr/>
        <p:txBody>
          <a:bodyPr/>
          <a:lstStyle/>
          <a:p>
            <a:endParaRPr lang="en-US"/>
          </a:p>
        </p:txBody>
      </p:sp>
      <p:sp>
        <p:nvSpPr>
          <p:cNvPr id="56" name="Text Placeholder 55">
            <a:extLst>
              <a:ext uri="{FF2B5EF4-FFF2-40B4-BE49-F238E27FC236}">
                <a16:creationId xmlns:a16="http://schemas.microsoft.com/office/drawing/2014/main" id="{4263A4B7-6ADF-434E-A225-D0C82CACD35F}"/>
              </a:ext>
            </a:extLst>
          </p:cNvPr>
          <p:cNvSpPr>
            <a:spLocks noGrp="1"/>
          </p:cNvSpPr>
          <p:nvPr>
            <p:ph type="body" sz="quarter" idx="148"/>
          </p:nvPr>
        </p:nvSpPr>
        <p:spPr/>
        <p:txBody>
          <a:bodyPr/>
          <a:lstStyle/>
          <a:p>
            <a:endParaRPr lang="en-US"/>
          </a:p>
        </p:txBody>
      </p:sp>
      <p:sp>
        <p:nvSpPr>
          <p:cNvPr id="57" name="Text Placeholder 56">
            <a:extLst>
              <a:ext uri="{FF2B5EF4-FFF2-40B4-BE49-F238E27FC236}">
                <a16:creationId xmlns:a16="http://schemas.microsoft.com/office/drawing/2014/main" id="{B4CB2D27-076A-7342-B8D9-DB4FF5350712}"/>
              </a:ext>
            </a:extLst>
          </p:cNvPr>
          <p:cNvSpPr>
            <a:spLocks noGrp="1"/>
          </p:cNvSpPr>
          <p:nvPr>
            <p:ph type="body" sz="quarter" idx="149"/>
          </p:nvPr>
        </p:nvSpPr>
        <p:spPr/>
        <p:txBody>
          <a:bodyPr/>
          <a:lstStyle/>
          <a:p>
            <a:endParaRPr lang="en-US"/>
          </a:p>
        </p:txBody>
      </p:sp>
      <p:sp>
        <p:nvSpPr>
          <p:cNvPr id="2" name="Text Placeholder 28">
            <a:extLst>
              <a:ext uri="{FF2B5EF4-FFF2-40B4-BE49-F238E27FC236}">
                <a16:creationId xmlns:a16="http://schemas.microsoft.com/office/drawing/2014/main" id="{97DC0F6E-7EDD-A245-A2FF-E185D932DBF0}"/>
              </a:ext>
            </a:extLst>
          </p:cNvPr>
          <p:cNvSpPr txBox="1">
            <a:spLocks/>
          </p:cNvSpPr>
          <p:nvPr/>
        </p:nvSpPr>
        <p:spPr bwMode="auto">
          <a:xfrm>
            <a:off x="11814116" y="5948395"/>
            <a:ext cx="20262968" cy="53091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baseline="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US" altLang="en-US" dirty="0" err="1"/>
              <a:t>Agarwal</a:t>
            </a:r>
            <a:r>
              <a:rPr lang="en-US" altLang="en-US" dirty="0"/>
              <a:t>, P. K. (2018). ‘Retrieval Practice &amp; Bloom’s Taxonomy’ </a:t>
            </a:r>
            <a:r>
              <a:rPr lang="en-US" altLang="en-US" i="1" dirty="0"/>
              <a:t>Do Students Need Fact Knowledge Before Higher Order Learning?.</a:t>
            </a:r>
            <a:r>
              <a:rPr lang="en-US" altLang="en-US" dirty="0"/>
              <a:t> Available online at:</a:t>
            </a:r>
            <a:r>
              <a:rPr lang="en-GB" altLang="en-US" dirty="0"/>
              <a:t> http://</a:t>
            </a:r>
            <a:r>
              <a:rPr lang="en-GB" altLang="en-US" dirty="0" err="1"/>
              <a:t>dx.doi.org</a:t>
            </a:r>
            <a:r>
              <a:rPr lang="en-GB" altLang="en-US" dirty="0"/>
              <a:t>/10.1037/edu0000282  (Accessed: 19</a:t>
            </a:r>
            <a:r>
              <a:rPr lang="en-GB" altLang="en-US" baseline="30000" dirty="0"/>
              <a:t>th</a:t>
            </a:r>
            <a:r>
              <a:rPr lang="en-GB" altLang="en-US" dirty="0"/>
              <a:t> October 2018).  </a:t>
            </a:r>
          </a:p>
          <a:p>
            <a:pPr eaLnBrk="1" hangingPunct="1"/>
            <a:r>
              <a:rPr lang="en-US" dirty="0"/>
              <a:t>Brown, K. and Rutter, L. (2004). ‘Critical thinking’. </a:t>
            </a:r>
            <a:r>
              <a:rPr lang="en-US" i="1" dirty="0"/>
              <a:t>Community Care,</a:t>
            </a:r>
            <a:r>
              <a:rPr lang="en-US" dirty="0"/>
              <a:t>1549, pp. 38.</a:t>
            </a:r>
            <a:endParaRPr lang="en-GB" altLang="en-US" dirty="0"/>
          </a:p>
          <a:p>
            <a:pPr eaLnBrk="1" hangingPunct="1"/>
            <a:r>
              <a:rPr lang="en-US" altLang="en-US" dirty="0"/>
              <a:t>Cottrell, S. (2011) </a:t>
            </a:r>
            <a:r>
              <a:rPr lang="en-US" altLang="en-US" i="1" dirty="0"/>
              <a:t>Critical thinking skills. </a:t>
            </a:r>
            <a:r>
              <a:rPr lang="en-US" altLang="en-US" dirty="0"/>
              <a:t>2nd Ed. England: Palgrave Macmillan.  </a:t>
            </a:r>
          </a:p>
          <a:p>
            <a:pPr eaLnBrk="1" hangingPunct="1"/>
            <a:r>
              <a:rPr lang="en-US" dirty="0"/>
              <a:t>Christodoulou, D. (2017). Have we got teaching all wrong? </a:t>
            </a:r>
            <a:r>
              <a:rPr lang="en-US" i="1" dirty="0"/>
              <a:t>The Times Educational Supplement, </a:t>
            </a:r>
            <a:r>
              <a:rPr lang="en-US" dirty="0"/>
              <a:t>5234.</a:t>
            </a:r>
            <a:endParaRPr lang="en-GB" altLang="en-US" dirty="0"/>
          </a:p>
          <a:p>
            <a:pPr eaLnBrk="1" hangingPunct="1"/>
            <a:r>
              <a:rPr lang="en-US" altLang="en-US" dirty="0" err="1"/>
              <a:t>Eales-Reynolds</a:t>
            </a:r>
            <a:r>
              <a:rPr lang="en-US" altLang="en-US" dirty="0"/>
              <a:t>, L.J. et al. (2013)</a:t>
            </a:r>
            <a:r>
              <a:rPr lang="en-US" altLang="en-US" i="1" dirty="0"/>
              <a:t> Critical thinking skills for education students. </a:t>
            </a:r>
            <a:r>
              <a:rPr lang="en-US" altLang="en-US" dirty="0"/>
              <a:t>2nd Ed. London: Sage Learning matters. </a:t>
            </a:r>
            <a:endParaRPr lang="en-US" dirty="0"/>
          </a:p>
          <a:p>
            <a:pPr eaLnBrk="1" hangingPunct="1"/>
            <a:r>
              <a:rPr lang="en-US" dirty="0"/>
              <a:t>Hemming, H.E. (2000). </a:t>
            </a:r>
            <a:r>
              <a:rPr lang="en-US" i="1" dirty="0"/>
              <a:t>Encouraging critical thinking: "But ... what does that mean?"</a:t>
            </a:r>
            <a:r>
              <a:rPr lang="en-US" dirty="0"/>
              <a:t>. </a:t>
            </a:r>
            <a:r>
              <a:rPr lang="en-US" i="1" dirty="0"/>
              <a:t>McGill Journal of Education, </a:t>
            </a:r>
            <a:r>
              <a:rPr lang="en-US" dirty="0"/>
              <a:t>35(2), pp. 173. </a:t>
            </a:r>
            <a:endParaRPr lang="en-GB" altLang="en-US" dirty="0"/>
          </a:p>
          <a:p>
            <a:pPr eaLnBrk="1" hangingPunct="1"/>
            <a:r>
              <a:rPr lang="en-US" altLang="en-US" dirty="0"/>
              <a:t>Judge, B. et al. (2009) </a:t>
            </a:r>
            <a:r>
              <a:rPr lang="en-US" altLang="en-US" i="1" dirty="0"/>
              <a:t>Critical thinking skills for education students. </a:t>
            </a:r>
            <a:r>
              <a:rPr lang="en-US" altLang="en-US" dirty="0"/>
              <a:t>Exeter: Learning matters.  </a:t>
            </a:r>
          </a:p>
          <a:p>
            <a:pPr eaLnBrk="1" hangingPunct="1"/>
            <a:r>
              <a:rPr lang="en-US" dirty="0"/>
              <a:t>Leicester, M. and Taylor, D. (2010). </a:t>
            </a:r>
            <a:r>
              <a:rPr lang="en-US" i="1" dirty="0"/>
              <a:t>Critical thinking across the curriculum. </a:t>
            </a:r>
            <a:r>
              <a:rPr lang="en-US" dirty="0"/>
              <a:t>England: Open university press.   </a:t>
            </a:r>
            <a:endParaRPr lang="en-GB" altLang="en-US" dirty="0"/>
          </a:p>
          <a:p>
            <a:pPr eaLnBrk="1" hangingPunct="1"/>
            <a:r>
              <a:rPr lang="en-GB" altLang="en-US" dirty="0"/>
              <a:t>UWTSD (2018) </a:t>
            </a:r>
            <a:r>
              <a:rPr lang="en-GB" altLang="en-US" i="1" dirty="0"/>
              <a:t>Swansea campuses. </a:t>
            </a:r>
            <a:r>
              <a:rPr lang="en-GB" altLang="en-US" dirty="0"/>
              <a:t>Available at: https://www.uwtsd.ac.uk/swansea/?</a:t>
            </a:r>
            <a:r>
              <a:rPr lang="en-GB" altLang="en-US" dirty="0" err="1"/>
              <a:t>gclid</a:t>
            </a:r>
            <a:r>
              <a:rPr lang="en-GB" altLang="en-US" dirty="0"/>
              <a:t>=EAIaIQobChMIsPTwitOV3gIVaLXtCh1SVwEnEAAYASAAEgKkafD_BwE (Accessed: 20</a:t>
            </a:r>
            <a:r>
              <a:rPr lang="en-GB" altLang="en-US" baseline="30000" dirty="0"/>
              <a:t>th</a:t>
            </a:r>
            <a:r>
              <a:rPr lang="en-GB" altLang="en-US" dirty="0"/>
              <a:t> October 2018).  </a:t>
            </a:r>
            <a:endParaRPr lang="en-US" altLang="en-US" i="1" dirty="0"/>
          </a:p>
        </p:txBody>
      </p:sp>
    </p:spTree>
    <p:extLst>
      <p:ext uri="{BB962C8B-B14F-4D97-AF65-F5344CB8AC3E}">
        <p14:creationId xmlns:p14="http://schemas.microsoft.com/office/powerpoint/2010/main" val="1434637353"/>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1</TotalTime>
  <Words>1</Words>
  <Application>Microsoft Office PowerPoint</Application>
  <PresentationFormat>Custom</PresentationFormat>
  <Paragraphs>1</Paragraphs>
  <Slides>2</Slides>
  <Notes>1</Notes>
  <HiddenSlides>0</HiddenSlides>
  <MMClips>0</MMClips>
  <ScaleCrop>false</ScaleCrop>
  <HeadingPairs>
    <vt:vector size="4" baseType="variant">
      <vt:variant>
        <vt:lpstr>Theme</vt:lpstr>
      </vt:variant>
      <vt:variant>
        <vt:i4>4</vt:i4>
      </vt:variant>
      <vt:variant>
        <vt:lpstr>Slide Titles</vt:lpstr>
      </vt:variant>
      <vt:variant>
        <vt:i4>2</vt:i4>
      </vt:variant>
    </vt:vector>
  </HeadingPairs>
  <TitlesOfParts>
    <vt:vector size="6" baseType="lpstr">
      <vt:lpstr>PosterPresentations.com-36x48-Template-V2b</vt:lpstr>
      <vt:lpstr>1_Classic 3 Columns</vt:lpstr>
      <vt:lpstr>Classic - Wide Center</vt:lpstr>
      <vt:lpstr>Right Highlight</vt:lpstr>
      <vt:lpstr>Skills and personal qualities that influence the development of critical thinking in education.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Chloe Harries (1803550)</cp:lastModifiedBy>
  <cp:revision>41</cp:revision>
  <dcterms:created xsi:type="dcterms:W3CDTF">2011-04-21T17:08:10Z</dcterms:created>
  <dcterms:modified xsi:type="dcterms:W3CDTF">2018-10-20T19:13:25Z</dcterms:modified>
</cp:coreProperties>
</file>