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y="68580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  <p:ext uri="GoogleSlidesCustomDataVersion2">
      <go:slidesCustomData xmlns:go="http://customooxmlschemas.google.com/" r:id="rId15" roundtripDataSignature="AMtx7mjNpZT15YcvZBug8DsnXvof+gu3V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customschemas.google.com/relationships/presentationmetadata" Target="metadata"/><Relationship Id="rId14" Type="http://schemas.openxmlformats.org/officeDocument/2006/relationships/slide" Target="slides/slide9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91" name="Google Shape;91;p2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00" name="Google Shape;100;p3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09" name="Google Shape;109;p4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18" name="Google Shape;118;p5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27" name="Google Shape;127;p6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36" name="Google Shape;136;p7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45" name="Google Shape;145;p8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55" name="Google Shape;155;p9:notes"/>
          <p:cNvSpPr/>
          <p:nvPr>
            <p:ph idx="2" type="sldImg"/>
          </p:nvPr>
        </p:nvSpPr>
        <p:spPr>
          <a:xfrm>
            <a:off x="1143000" y="685800"/>
            <a:ext cx="4572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1"/>
          <p:cNvSpPr txBox="1"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11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4" name="Google Shape;14;p1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1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1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12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0" name="Google Shape;20;p1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1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1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3"/>
          <p:cNvSpPr txBox="1"/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b="1" sz="4000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13"/>
          <p:cNvSpPr txBox="1"/>
          <p:nvPr>
            <p:ph idx="1" type="body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6" name="Google Shape;26;p13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13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13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14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14"/>
          <p:cNvSpPr txBox="1"/>
          <p:nvPr>
            <p:ph idx="1" type="body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2" name="Google Shape;32;p14"/>
          <p:cNvSpPr txBox="1"/>
          <p:nvPr>
            <p:ph idx="2" type="body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3" name="Google Shape;33;p14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14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14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5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15"/>
          <p:cNvSpPr txBox="1"/>
          <p:nvPr>
            <p:ph idx="1" type="body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39" name="Google Shape;39;p15"/>
          <p:cNvSpPr txBox="1"/>
          <p:nvPr>
            <p:ph idx="2" type="body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0" name="Google Shape;40;p15"/>
          <p:cNvSpPr txBox="1"/>
          <p:nvPr>
            <p:ph idx="3" type="body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1" name="Google Shape;41;p15"/>
          <p:cNvSpPr txBox="1"/>
          <p:nvPr>
            <p:ph idx="4" type="body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2" name="Google Shape;42;p15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15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15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6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16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16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7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17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17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8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18"/>
          <p:cNvSpPr txBox="1"/>
          <p:nvPr>
            <p:ph idx="1" type="body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18"/>
          <p:cNvSpPr txBox="1"/>
          <p:nvPr>
            <p:ph idx="2" type="body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8" name="Google Shape;58;p18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18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8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9"/>
          <p:cNvSpPr txBox="1"/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9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9"/>
          <p:cNvSpPr txBox="1"/>
          <p:nvPr>
            <p:ph idx="1" type="body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5" name="Google Shape;65;p19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9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9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0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20"/>
          <p:cNvSpPr txBox="1"/>
          <p:nvPr>
            <p:ph idx="1" type="body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20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20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20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1"/>
          <p:cNvSpPr txBox="1"/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21"/>
          <p:cNvSpPr txBox="1"/>
          <p:nvPr>
            <p:ph idx="1" type="body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2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2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2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2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0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10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marR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406400" lvl="1" marL="914400" marR="0" rtl="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81000" lvl="2" marL="1371600" marR="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55600" lvl="3" marL="18288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55600" lvl="4" marL="22860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55600" lvl="5" marL="27432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55600" lvl="6" marL="32004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55600" lvl="7" marL="36576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55600" lvl="8" marL="41148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0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0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0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Head with Gears" id="85" name="Google Shape;85;p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66256" y="1914983"/>
            <a:ext cx="3024466" cy="3024466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"/>
          <p:cNvSpPr/>
          <p:nvPr/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7" name="Google Shape;87;p1"/>
          <p:cNvSpPr/>
          <p:nvPr/>
        </p:nvSpPr>
        <p:spPr>
          <a:xfrm>
            <a:off x="3723741" y="623275"/>
            <a:ext cx="4936378" cy="5607882"/>
          </a:xfrm>
          <a:prstGeom prst="rect">
            <a:avLst/>
          </a:prstGeom>
          <a:noFill/>
          <a:ln cap="flat" cmpd="sng" w="19050">
            <a:solidFill>
              <a:srgbClr val="3F3F3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8" name="Google Shape;88;p1"/>
          <p:cNvSpPr txBox="1"/>
          <p:nvPr>
            <p:ph type="ctrTitle"/>
          </p:nvPr>
        </p:nvSpPr>
        <p:spPr>
          <a:xfrm>
            <a:off x="3723222" y="1056640"/>
            <a:ext cx="5089873" cy="349439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4400"/>
              <a:buNone/>
            </a:pPr>
            <a:r>
              <a:rPr lang="en-US" sz="1800">
                <a:latin typeface="Arial"/>
                <a:ea typeface="Arial"/>
                <a:cs typeface="Arial"/>
                <a:sym typeface="Arial"/>
              </a:rPr>
              <a:t>Module Title: Professional Career Development within H&amp;SC </a:t>
            </a:r>
            <a:br>
              <a:rPr lang="en-US" sz="1800">
                <a:latin typeface="Arial"/>
                <a:ea typeface="Arial"/>
                <a:cs typeface="Arial"/>
                <a:sym typeface="Arial"/>
              </a:rPr>
            </a:br>
            <a:r>
              <a:rPr lang="en-US" sz="1800">
                <a:latin typeface="Arial"/>
                <a:ea typeface="Arial"/>
                <a:cs typeface="Arial"/>
                <a:sym typeface="Arial"/>
              </a:rPr>
              <a:t>Module Number:LCHS4009 (LON) </a:t>
            </a:r>
            <a:br>
              <a:rPr lang="en-US" sz="1800">
                <a:latin typeface="Arial"/>
                <a:ea typeface="Arial"/>
                <a:cs typeface="Arial"/>
                <a:sym typeface="Arial"/>
              </a:rPr>
            </a:br>
            <a:r>
              <a:rPr lang="en-US" sz="1800">
                <a:latin typeface="Arial"/>
                <a:ea typeface="Arial"/>
                <a:cs typeface="Arial"/>
                <a:sym typeface="Arial"/>
              </a:rPr>
              <a:t>Assignment No: Assignment 1</a:t>
            </a:r>
            <a:br>
              <a:rPr lang="en-US" sz="1800">
                <a:latin typeface="Arial"/>
                <a:ea typeface="Arial"/>
                <a:cs typeface="Arial"/>
                <a:sym typeface="Arial"/>
              </a:rPr>
            </a:br>
            <a:r>
              <a:rPr lang="en-US" sz="1800">
                <a:latin typeface="Arial"/>
                <a:ea typeface="Arial"/>
                <a:cs typeface="Arial"/>
                <a:sym typeface="Arial"/>
              </a:rPr>
              <a:t>Student Name: Bruna sena Homs Gasparini</a:t>
            </a:r>
            <a:br>
              <a:rPr lang="en-US" sz="1800">
                <a:latin typeface="Arial"/>
                <a:ea typeface="Arial"/>
                <a:cs typeface="Arial"/>
                <a:sym typeface="Arial"/>
              </a:rPr>
            </a:br>
            <a:r>
              <a:rPr lang="en-US" sz="1800">
                <a:latin typeface="Arial"/>
                <a:ea typeface="Arial"/>
                <a:cs typeface="Arial"/>
                <a:sym typeface="Arial"/>
              </a:rPr>
              <a:t>Student ID: 2228591</a:t>
            </a:r>
            <a:br>
              <a:rPr lang="en-US" sz="1800">
                <a:latin typeface="Arial"/>
                <a:ea typeface="Arial"/>
                <a:cs typeface="Arial"/>
                <a:sym typeface="Arial"/>
              </a:rPr>
            </a:br>
            <a:r>
              <a:rPr lang="en-US" sz="1800">
                <a:latin typeface="Arial"/>
                <a:ea typeface="Arial"/>
                <a:cs typeface="Arial"/>
                <a:sym typeface="Arial"/>
              </a:rPr>
              <a:t>Lecture's name: Lou Wells</a:t>
            </a:r>
            <a:br>
              <a:rPr lang="en-US" sz="1800">
                <a:latin typeface="Arial"/>
                <a:ea typeface="Arial"/>
                <a:cs typeface="Arial"/>
                <a:sym typeface="Arial"/>
              </a:rPr>
            </a:br>
            <a:br>
              <a:rPr lang="en-US" sz="1800">
                <a:latin typeface="Arial"/>
                <a:ea typeface="Arial"/>
                <a:cs typeface="Arial"/>
                <a:sym typeface="Arial"/>
              </a:rPr>
            </a:br>
            <a:br>
              <a:rPr lang="en-US" sz="1800">
                <a:latin typeface="Arial"/>
                <a:ea typeface="Arial"/>
                <a:cs typeface="Arial"/>
                <a:sym typeface="Arial"/>
              </a:rPr>
            </a:br>
            <a:endParaRPr sz="1800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4" name="Google Shape;94;p2"/>
          <p:cNvSpPr/>
          <p:nvPr/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5" name="Google Shape;95;p2"/>
          <p:cNvSpPr/>
          <p:nvPr/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cap="flat" cmpd="sng" w="19050">
            <a:solidFill>
              <a:srgbClr val="3F3F3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6" name="Google Shape;96;p2"/>
          <p:cNvSpPr txBox="1"/>
          <p:nvPr>
            <p:ph type="title"/>
          </p:nvPr>
        </p:nvSpPr>
        <p:spPr>
          <a:xfrm>
            <a:off x="963930" y="1050595"/>
            <a:ext cx="6056111" cy="161848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6300">
                <a:latin typeface="Calibri"/>
                <a:ea typeface="Calibri"/>
                <a:cs typeface="Calibri"/>
                <a:sym typeface="Calibri"/>
              </a:rPr>
              <a:t>Introduction</a:t>
            </a:r>
            <a:endParaRPr sz="6300"/>
          </a:p>
        </p:txBody>
      </p:sp>
      <p:sp>
        <p:nvSpPr>
          <p:cNvPr id="97" name="Google Shape;97;p2"/>
          <p:cNvSpPr txBox="1"/>
          <p:nvPr>
            <p:ph idx="1" type="body"/>
          </p:nvPr>
        </p:nvSpPr>
        <p:spPr>
          <a:xfrm>
            <a:off x="963930" y="2969469"/>
            <a:ext cx="6056111" cy="28003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US" sz="2100"/>
              <a:t>Today, I’ll be presenting </a:t>
            </a:r>
            <a:r>
              <a:rPr lang="en-US" sz="2100">
                <a:latin typeface="Calibri"/>
                <a:ea typeface="Calibri"/>
                <a:cs typeface="Calibri"/>
                <a:sym typeface="Calibri"/>
              </a:rPr>
              <a:t>a SWOT analysis, </a:t>
            </a:r>
            <a:r>
              <a:rPr lang="en-US" sz="2100"/>
              <a:t>which stands for Strengths, Weaknesses</a:t>
            </a:r>
            <a:r>
              <a:rPr lang="en-US" sz="2100">
                <a:latin typeface="Calibri"/>
                <a:ea typeface="Calibri"/>
                <a:cs typeface="Calibri"/>
                <a:sym typeface="Calibri"/>
              </a:rPr>
              <a:t>, </a:t>
            </a:r>
            <a:r>
              <a:rPr lang="en-US" sz="2100"/>
              <a:t>Opportunities</a:t>
            </a:r>
            <a:r>
              <a:rPr lang="en-US" sz="2100">
                <a:latin typeface="Calibri"/>
                <a:ea typeface="Calibri"/>
                <a:cs typeface="Calibri"/>
                <a:sym typeface="Calibri"/>
              </a:rPr>
              <a:t>, and </a:t>
            </a:r>
            <a:r>
              <a:rPr lang="en-US" sz="2100"/>
              <a:t>Threats (Johnson, Scholes, &amp; Whittington, 2008).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100"/>
          </a:p>
          <a:p>
            <a:pPr indent="0" lvl="0" marL="0" rtl="0" algn="l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SzPts val="1800"/>
              <a:buNone/>
            </a:pPr>
            <a:r>
              <a:rPr lang="en-US" sz="2100"/>
              <a:t>In this presentation, I’ll talk about each part of the SWOT framework and share how it can be used to plan and develop more effectively in the future.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" name="Google Shape;103;p3"/>
          <p:cNvSpPr/>
          <p:nvPr/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4" name="Google Shape;104;p3"/>
          <p:cNvSpPr/>
          <p:nvPr/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cap="flat" cmpd="sng" w="19050">
            <a:solidFill>
              <a:srgbClr val="3F3F3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5" name="Google Shape;105;p3"/>
          <p:cNvSpPr txBox="1"/>
          <p:nvPr>
            <p:ph type="title"/>
          </p:nvPr>
        </p:nvSpPr>
        <p:spPr>
          <a:xfrm>
            <a:off x="963930" y="1050595"/>
            <a:ext cx="6056111" cy="161848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6300">
                <a:latin typeface="Calibri"/>
                <a:ea typeface="Calibri"/>
                <a:cs typeface="Calibri"/>
                <a:sym typeface="Calibri"/>
              </a:rPr>
              <a:t>Strengths 💪</a:t>
            </a:r>
            <a:endParaRPr sz="6300"/>
          </a:p>
        </p:txBody>
      </p:sp>
      <p:sp>
        <p:nvSpPr>
          <p:cNvPr id="106" name="Google Shape;106;p3"/>
          <p:cNvSpPr txBox="1"/>
          <p:nvPr>
            <p:ph idx="1" type="body"/>
          </p:nvPr>
        </p:nvSpPr>
        <p:spPr>
          <a:xfrm>
            <a:off x="963930" y="2969469"/>
            <a:ext cx="6056111" cy="28003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US" sz="2100">
                <a:latin typeface="Calibri"/>
                <a:ea typeface="Calibri"/>
                <a:cs typeface="Calibri"/>
                <a:sym typeface="Calibri"/>
              </a:rPr>
              <a:t>• Good communication and empathy</a:t>
            </a:r>
            <a:r>
              <a:rPr lang="en-US" sz="2100"/>
              <a:t>.</a:t>
            </a:r>
            <a:endParaRPr sz="2100"/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100"/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US" sz="2100">
                <a:latin typeface="Calibri"/>
                <a:ea typeface="Calibri"/>
                <a:cs typeface="Calibri"/>
                <a:sym typeface="Calibri"/>
              </a:rPr>
              <a:t>• Organised and reliable</a:t>
            </a:r>
            <a:r>
              <a:rPr lang="en-US" sz="2100"/>
              <a:t>.</a:t>
            </a:r>
            <a:endParaRPr sz="2100"/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100"/>
          </a:p>
          <a:p>
            <a:pPr indent="0" lvl="0" marL="45720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SzPts val="1800"/>
              <a:buNone/>
            </a:pPr>
            <a:r>
              <a:rPr lang="en-US" sz="2100">
                <a:latin typeface="Calibri"/>
                <a:ea typeface="Calibri"/>
                <a:cs typeface="Calibri"/>
                <a:sym typeface="Calibri"/>
              </a:rPr>
              <a:t>• Quick learner and open to feedback</a:t>
            </a:r>
            <a:r>
              <a:rPr lang="en-US" sz="2100"/>
              <a:t>.</a:t>
            </a:r>
            <a:endParaRPr sz="2100"/>
          </a:p>
          <a:p>
            <a:pPr indent="0" lvl="0" marL="45720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100"/>
          </a:p>
          <a:p>
            <a:pPr indent="0" lvl="0" marL="45720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SzPts val="1800"/>
              <a:buNone/>
            </a:pPr>
            <a:r>
              <a:rPr lang="en-US" sz="2100">
                <a:latin typeface="Calibri"/>
                <a:ea typeface="Calibri"/>
                <a:cs typeface="Calibri"/>
                <a:sym typeface="Calibri"/>
              </a:rPr>
              <a:t>• Motivated to help others</a:t>
            </a:r>
            <a:r>
              <a:rPr lang="en-US" sz="2100"/>
              <a:t>.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2" name="Google Shape;112;p4"/>
          <p:cNvSpPr/>
          <p:nvPr/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3" name="Google Shape;113;p4"/>
          <p:cNvSpPr/>
          <p:nvPr/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cap="flat" cmpd="sng" w="19050">
            <a:solidFill>
              <a:srgbClr val="3F3F3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4" name="Google Shape;114;p4"/>
          <p:cNvSpPr txBox="1"/>
          <p:nvPr>
            <p:ph type="title"/>
          </p:nvPr>
        </p:nvSpPr>
        <p:spPr>
          <a:xfrm>
            <a:off x="963930" y="1050595"/>
            <a:ext cx="6056111" cy="161848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6300">
                <a:latin typeface="Calibri"/>
                <a:ea typeface="Calibri"/>
                <a:cs typeface="Calibri"/>
                <a:sym typeface="Calibri"/>
              </a:rPr>
              <a:t>Weaknesses ⚠️</a:t>
            </a:r>
            <a:endParaRPr sz="6300"/>
          </a:p>
        </p:txBody>
      </p:sp>
      <p:sp>
        <p:nvSpPr>
          <p:cNvPr id="115" name="Google Shape;115;p4"/>
          <p:cNvSpPr txBox="1"/>
          <p:nvPr>
            <p:ph idx="1" type="body"/>
          </p:nvPr>
        </p:nvSpPr>
        <p:spPr>
          <a:xfrm>
            <a:off x="963930" y="2969469"/>
            <a:ext cx="6056111" cy="28003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US" sz="2100">
                <a:latin typeface="Calibri"/>
                <a:ea typeface="Calibri"/>
                <a:cs typeface="Calibri"/>
                <a:sym typeface="Calibri"/>
              </a:rPr>
              <a:t>• Nervous speaking in groups.</a:t>
            </a:r>
            <a:endParaRPr sz="2100">
              <a:latin typeface="Calibri"/>
              <a:ea typeface="Calibri"/>
              <a:cs typeface="Calibri"/>
              <a:sym typeface="Calibri"/>
            </a:endParaRPr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100"/>
          </a:p>
          <a:p>
            <a:pPr indent="0" lvl="0" marL="45720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SzPts val="1800"/>
              <a:buNone/>
            </a:pPr>
            <a:r>
              <a:rPr lang="en-US" sz="2100">
                <a:latin typeface="Calibri"/>
                <a:ea typeface="Calibri"/>
                <a:cs typeface="Calibri"/>
                <a:sym typeface="Calibri"/>
              </a:rPr>
              <a:t>• Need better time management.</a:t>
            </a:r>
            <a:r>
              <a:rPr lang="en-US" sz="2100"/>
              <a:t> </a:t>
            </a:r>
            <a:endParaRPr sz="2100"/>
          </a:p>
          <a:p>
            <a:pPr indent="0" lvl="0" marL="45720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100"/>
          </a:p>
          <a:p>
            <a:pPr indent="0" lvl="0" marL="45720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SzPts val="1800"/>
              <a:buNone/>
            </a:pPr>
            <a:r>
              <a:rPr lang="en-US" sz="2100">
                <a:latin typeface="Calibri"/>
                <a:ea typeface="Calibri"/>
                <a:cs typeface="Calibri"/>
                <a:sym typeface="Calibri"/>
              </a:rPr>
              <a:t>• Limited computer skills</a:t>
            </a:r>
            <a:r>
              <a:rPr lang="en-US" sz="2100"/>
              <a:t>.</a:t>
            </a:r>
            <a:endParaRPr sz="2100"/>
          </a:p>
          <a:p>
            <a:pPr indent="0" lvl="0" marL="45720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100"/>
          </a:p>
          <a:p>
            <a:pPr indent="0" lvl="0" marL="45720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SzPts val="1800"/>
              <a:buNone/>
            </a:pPr>
            <a:r>
              <a:rPr lang="en-US" sz="2100">
                <a:latin typeface="Calibri"/>
                <a:ea typeface="Calibri"/>
                <a:cs typeface="Calibri"/>
                <a:sym typeface="Calibri"/>
              </a:rPr>
              <a:t>• Sometimes double-check too much</a:t>
            </a:r>
            <a:r>
              <a:rPr lang="en-US" sz="2100"/>
              <a:t>.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1" name="Google Shape;121;p5"/>
          <p:cNvSpPr/>
          <p:nvPr/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2" name="Google Shape;122;p5"/>
          <p:cNvSpPr/>
          <p:nvPr/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cap="flat" cmpd="sng" w="19050">
            <a:solidFill>
              <a:srgbClr val="3F3F3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3" name="Google Shape;123;p5"/>
          <p:cNvSpPr txBox="1"/>
          <p:nvPr>
            <p:ph type="title"/>
          </p:nvPr>
        </p:nvSpPr>
        <p:spPr>
          <a:xfrm>
            <a:off x="963930" y="1050595"/>
            <a:ext cx="6056111" cy="161848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6300">
                <a:latin typeface="Calibri"/>
                <a:ea typeface="Calibri"/>
                <a:cs typeface="Calibri"/>
                <a:sym typeface="Calibri"/>
              </a:rPr>
              <a:t>Opportunities 🌱</a:t>
            </a:r>
            <a:endParaRPr sz="6300"/>
          </a:p>
        </p:txBody>
      </p:sp>
      <p:sp>
        <p:nvSpPr>
          <p:cNvPr id="124" name="Google Shape;124;p5"/>
          <p:cNvSpPr txBox="1"/>
          <p:nvPr>
            <p:ph idx="1" type="body"/>
          </p:nvPr>
        </p:nvSpPr>
        <p:spPr>
          <a:xfrm>
            <a:off x="963930" y="2969469"/>
            <a:ext cx="6056111" cy="28003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20000"/>
          </a:bodyPr>
          <a:lstStyle/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US" sz="2100">
                <a:latin typeface="Calibri"/>
                <a:ea typeface="Calibri"/>
                <a:cs typeface="Calibri"/>
                <a:sym typeface="Calibri"/>
              </a:rPr>
              <a:t>• Free NHS and workplace training</a:t>
            </a:r>
            <a:endParaRPr sz="2100">
              <a:latin typeface="Calibri"/>
              <a:ea typeface="Calibri"/>
              <a:cs typeface="Calibri"/>
              <a:sym typeface="Calibri"/>
            </a:endParaRPr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100"/>
          </a:p>
          <a:p>
            <a:pPr indent="0" lvl="0" marL="45720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SzPts val="1800"/>
              <a:buNone/>
            </a:pPr>
            <a:r>
              <a:rPr lang="en-US" sz="2100">
                <a:latin typeface="Calibri"/>
                <a:ea typeface="Calibri"/>
                <a:cs typeface="Calibri"/>
                <a:sym typeface="Calibri"/>
              </a:rPr>
              <a:t>• Further study (Level 3 or 4 Health and Social Car</a:t>
            </a:r>
            <a:r>
              <a:rPr lang="en-US" sz="2100"/>
              <a:t>e.</a:t>
            </a:r>
            <a:endParaRPr sz="2100"/>
          </a:p>
          <a:p>
            <a:pPr indent="0" lvl="0" marL="45720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100"/>
          </a:p>
          <a:p>
            <a:pPr indent="0" lvl="0" marL="45720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SzPts val="1800"/>
              <a:buNone/>
            </a:pPr>
            <a:r>
              <a:rPr lang="en-US" sz="2100">
                <a:latin typeface="Calibri"/>
                <a:ea typeface="Calibri"/>
                <a:cs typeface="Calibri"/>
                <a:sym typeface="Calibri"/>
              </a:rPr>
              <a:t>• Support from experienced colleagues</a:t>
            </a:r>
            <a:r>
              <a:rPr lang="en-US" sz="2100"/>
              <a:t> </a:t>
            </a:r>
            <a:endParaRPr sz="2100"/>
          </a:p>
          <a:p>
            <a:pPr indent="0" lvl="0" marL="45720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100"/>
          </a:p>
          <a:p>
            <a:pPr indent="0" lvl="0" marL="45720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SzPts val="1800"/>
              <a:buNone/>
            </a:pPr>
            <a:r>
              <a:rPr lang="en-US" sz="2100">
                <a:latin typeface="Calibri"/>
                <a:ea typeface="Calibri"/>
                <a:cs typeface="Calibri"/>
                <a:sym typeface="Calibri"/>
              </a:rPr>
              <a:t>• High demand for care workers in the UK</a:t>
            </a:r>
            <a:r>
              <a:rPr lang="en-US" sz="2100"/>
              <a:t> 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0" name="Google Shape;130;p6"/>
          <p:cNvSpPr/>
          <p:nvPr/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1" name="Google Shape;131;p6"/>
          <p:cNvSpPr/>
          <p:nvPr/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cap="flat" cmpd="sng" w="19050">
            <a:solidFill>
              <a:srgbClr val="3F3F3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2" name="Google Shape;132;p6"/>
          <p:cNvSpPr txBox="1"/>
          <p:nvPr>
            <p:ph type="title"/>
          </p:nvPr>
        </p:nvSpPr>
        <p:spPr>
          <a:xfrm>
            <a:off x="963930" y="1050595"/>
            <a:ext cx="6056111" cy="161848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6300">
                <a:latin typeface="Calibri"/>
                <a:ea typeface="Calibri"/>
                <a:cs typeface="Calibri"/>
                <a:sym typeface="Calibri"/>
              </a:rPr>
              <a:t>Threats ⚡</a:t>
            </a:r>
            <a:endParaRPr sz="6300"/>
          </a:p>
        </p:txBody>
      </p:sp>
      <p:sp>
        <p:nvSpPr>
          <p:cNvPr id="133" name="Google Shape;133;p6"/>
          <p:cNvSpPr txBox="1"/>
          <p:nvPr>
            <p:ph idx="1" type="body"/>
          </p:nvPr>
        </p:nvSpPr>
        <p:spPr>
          <a:xfrm>
            <a:off x="963930" y="2969469"/>
            <a:ext cx="6056111" cy="28003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20000"/>
          </a:bodyPr>
          <a:lstStyle/>
          <a:p>
            <a:pPr indent="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00">
                <a:latin typeface="Calibri"/>
                <a:ea typeface="Calibri"/>
                <a:cs typeface="Calibri"/>
                <a:sym typeface="Calibri"/>
              </a:rPr>
              <a:t>• Work stress and staff shortages</a:t>
            </a:r>
            <a:endParaRPr sz="1900">
              <a:latin typeface="Calibri"/>
              <a:ea typeface="Calibri"/>
              <a:cs typeface="Calibri"/>
              <a:sym typeface="Calibri"/>
            </a:endParaRPr>
          </a:p>
          <a:p>
            <a:pPr indent="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/>
          </a:p>
          <a:p>
            <a:pPr indent="0" lvl="0" marL="457200" rtl="0" algn="l">
              <a:lnSpc>
                <a:spcPct val="90000"/>
              </a:lnSpc>
              <a:spcBef>
                <a:spcPts val="640"/>
              </a:spcBef>
              <a:spcAft>
                <a:spcPts val="0"/>
              </a:spcAft>
              <a:buNone/>
            </a:pPr>
            <a:r>
              <a:rPr lang="en-US" sz="1900">
                <a:latin typeface="Calibri"/>
                <a:ea typeface="Calibri"/>
                <a:cs typeface="Calibri"/>
                <a:sym typeface="Calibri"/>
              </a:rPr>
              <a:t>• Competition for promotions</a:t>
            </a:r>
            <a:r>
              <a:rPr lang="en-US" sz="1900"/>
              <a:t> </a:t>
            </a:r>
            <a:endParaRPr sz="1900"/>
          </a:p>
          <a:p>
            <a:pPr indent="0" lvl="0" marL="457200" rtl="0" algn="l">
              <a:lnSpc>
                <a:spcPct val="90000"/>
              </a:lnSpc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 sz="1900"/>
          </a:p>
          <a:p>
            <a:pPr indent="0" lvl="0" marL="457200" rtl="0" algn="l">
              <a:lnSpc>
                <a:spcPct val="90000"/>
              </a:lnSpc>
              <a:spcBef>
                <a:spcPts val="640"/>
              </a:spcBef>
              <a:spcAft>
                <a:spcPts val="0"/>
              </a:spcAft>
              <a:buNone/>
            </a:pPr>
            <a:r>
              <a:rPr lang="en-US" sz="1900">
                <a:latin typeface="Calibri"/>
                <a:ea typeface="Calibri"/>
                <a:cs typeface="Calibri"/>
                <a:sym typeface="Calibri"/>
              </a:rPr>
              <a:t>• Risk of burnout from long shifts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640"/>
              </a:spcBef>
              <a:spcAft>
                <a:spcPts val="0"/>
              </a:spcAft>
              <a:buSzPts val="3200"/>
              <a:buNone/>
            </a:pPr>
            <a:r>
              <a:t/>
            </a:r>
            <a:endParaRPr sz="1900"/>
          </a:p>
          <a:p>
            <a:pPr indent="0" lvl="0" marL="0" rtl="0" algn="l">
              <a:lnSpc>
                <a:spcPct val="90000"/>
              </a:lnSpc>
              <a:spcBef>
                <a:spcPts val="640"/>
              </a:spcBef>
              <a:spcAft>
                <a:spcPts val="0"/>
              </a:spcAft>
              <a:buSzPts val="3200"/>
              <a:buNone/>
            </a:pPr>
            <a:r>
              <a:t/>
            </a:r>
            <a:endParaRPr sz="1900"/>
          </a:p>
          <a:p>
            <a:pPr indent="0" lvl="0" marL="0" rtl="0" algn="l">
              <a:lnSpc>
                <a:spcPct val="90000"/>
              </a:lnSpc>
              <a:spcBef>
                <a:spcPts val="640"/>
              </a:spcBef>
              <a:spcAft>
                <a:spcPts val="0"/>
              </a:spcAft>
              <a:buSzPts val="3200"/>
              <a:buNone/>
            </a:pPr>
            <a:r>
              <a:t/>
            </a:r>
            <a:endParaRPr sz="1900"/>
          </a:p>
          <a:p>
            <a:pPr indent="0" lvl="0" marL="0" rtl="0" algn="l">
              <a:lnSpc>
                <a:spcPct val="90000"/>
              </a:lnSpc>
              <a:spcBef>
                <a:spcPts val="64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9" name="Google Shape;139;p7"/>
          <p:cNvSpPr/>
          <p:nvPr/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0" name="Google Shape;140;p7"/>
          <p:cNvSpPr/>
          <p:nvPr/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cap="flat" cmpd="sng" w="19050">
            <a:solidFill>
              <a:srgbClr val="3F3F3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1" name="Google Shape;141;p7"/>
          <p:cNvSpPr txBox="1"/>
          <p:nvPr>
            <p:ph type="title"/>
          </p:nvPr>
        </p:nvSpPr>
        <p:spPr>
          <a:xfrm>
            <a:off x="963930" y="1050595"/>
            <a:ext cx="6056111" cy="161848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6300">
                <a:latin typeface="Calibri"/>
                <a:ea typeface="Calibri"/>
                <a:cs typeface="Calibri"/>
                <a:sym typeface="Calibri"/>
              </a:rPr>
              <a:t>Strategy 💡</a:t>
            </a:r>
            <a:endParaRPr sz="6300"/>
          </a:p>
        </p:txBody>
      </p:sp>
      <p:sp>
        <p:nvSpPr>
          <p:cNvPr id="142" name="Google Shape;142;p7"/>
          <p:cNvSpPr txBox="1"/>
          <p:nvPr>
            <p:ph idx="1" type="body"/>
          </p:nvPr>
        </p:nvSpPr>
        <p:spPr>
          <a:xfrm>
            <a:off x="963930" y="2969469"/>
            <a:ext cx="6056111" cy="28003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US" sz="2100">
                <a:latin typeface="Calibri"/>
                <a:ea typeface="Calibri"/>
                <a:cs typeface="Calibri"/>
                <a:sym typeface="Calibri"/>
              </a:rPr>
              <a:t>• Use communication to ask for support</a:t>
            </a:r>
            <a:r>
              <a:rPr lang="en-US" sz="2100"/>
              <a:t> </a:t>
            </a:r>
            <a:endParaRPr sz="2100"/>
          </a:p>
          <a:p>
            <a:pPr indent="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100"/>
          </a:p>
          <a:p>
            <a:pPr indent="0" lvl="0" marL="457200" rtl="0" algn="l">
              <a:lnSpc>
                <a:spcPct val="90000"/>
              </a:lnSpc>
              <a:spcBef>
                <a:spcPts val="640"/>
              </a:spcBef>
              <a:spcAft>
                <a:spcPts val="0"/>
              </a:spcAft>
              <a:buSzPts val="1800"/>
              <a:buNone/>
            </a:pPr>
            <a:r>
              <a:rPr lang="en-US" sz="2100">
                <a:latin typeface="Calibri"/>
                <a:ea typeface="Calibri"/>
                <a:cs typeface="Calibri"/>
                <a:sym typeface="Calibri"/>
              </a:rPr>
              <a:t>• Use organisation to plan time better</a:t>
            </a:r>
            <a:r>
              <a:rPr lang="en-US" sz="2100"/>
              <a:t> </a:t>
            </a:r>
            <a:endParaRPr sz="2100"/>
          </a:p>
          <a:p>
            <a:pPr indent="0" lvl="0" marL="457200" rtl="0" algn="l">
              <a:lnSpc>
                <a:spcPct val="90000"/>
              </a:lnSpc>
              <a:spcBef>
                <a:spcPts val="64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100"/>
          </a:p>
          <a:p>
            <a:pPr indent="0" lvl="0" marL="457200" rtl="0" algn="l">
              <a:lnSpc>
                <a:spcPct val="90000"/>
              </a:lnSpc>
              <a:spcBef>
                <a:spcPts val="640"/>
              </a:spcBef>
              <a:spcAft>
                <a:spcPts val="0"/>
              </a:spcAft>
              <a:buSzPts val="1800"/>
              <a:buNone/>
            </a:pPr>
            <a:r>
              <a:rPr lang="en-US" sz="2100">
                <a:latin typeface="Calibri"/>
                <a:ea typeface="Calibri"/>
                <a:cs typeface="Calibri"/>
                <a:sym typeface="Calibri"/>
              </a:rPr>
              <a:t>• Practise speaking in small groups</a:t>
            </a:r>
            <a:r>
              <a:rPr lang="en-US" sz="2100"/>
              <a:t> </a:t>
            </a:r>
            <a:endParaRPr sz="2100"/>
          </a:p>
          <a:p>
            <a:pPr indent="0" lvl="0" marL="457200" rtl="0" algn="l">
              <a:lnSpc>
                <a:spcPct val="90000"/>
              </a:lnSpc>
              <a:spcBef>
                <a:spcPts val="64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100"/>
          </a:p>
          <a:p>
            <a:pPr indent="0" lvl="0" marL="457200" rtl="0" algn="l">
              <a:lnSpc>
                <a:spcPct val="90000"/>
              </a:lnSpc>
              <a:spcBef>
                <a:spcPts val="640"/>
              </a:spcBef>
              <a:spcAft>
                <a:spcPts val="0"/>
              </a:spcAft>
              <a:buSzPts val="1800"/>
              <a:buNone/>
            </a:pPr>
            <a:r>
              <a:rPr lang="en-US" sz="2100">
                <a:latin typeface="Calibri"/>
                <a:ea typeface="Calibri"/>
                <a:cs typeface="Calibri"/>
                <a:sym typeface="Calibri"/>
              </a:rPr>
              <a:t>• Take training to improve computer skills</a:t>
            </a:r>
            <a:r>
              <a:rPr lang="en-US" sz="2100"/>
              <a:t> 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8" name="Google Shape;148;p8"/>
          <p:cNvSpPr/>
          <p:nvPr/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9" name="Google Shape;149;p8"/>
          <p:cNvSpPr/>
          <p:nvPr/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cap="flat" cmpd="sng" w="19050">
            <a:solidFill>
              <a:srgbClr val="3F3F3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0" name="Google Shape;150;p8"/>
          <p:cNvSpPr txBox="1"/>
          <p:nvPr>
            <p:ph type="title"/>
          </p:nvPr>
        </p:nvSpPr>
        <p:spPr>
          <a:xfrm>
            <a:off x="806825" y="1188637"/>
            <a:ext cx="2241175" cy="448072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3600">
                <a:latin typeface="Calibri"/>
                <a:ea typeface="Calibri"/>
                <a:cs typeface="Calibri"/>
                <a:sym typeface="Calibri"/>
              </a:rPr>
              <a:t>Conclusion</a:t>
            </a:r>
            <a:endParaRPr sz="3600"/>
          </a:p>
        </p:txBody>
      </p:sp>
      <p:cxnSp>
        <p:nvCxnSpPr>
          <p:cNvPr id="151" name="Google Shape;151;p8"/>
          <p:cNvCxnSpPr/>
          <p:nvPr/>
        </p:nvCxnSpPr>
        <p:spPr>
          <a:xfrm>
            <a:off x="3490722" y="1852863"/>
            <a:ext cx="0" cy="3236495"/>
          </a:xfrm>
          <a:prstGeom prst="straightConnector1">
            <a:avLst/>
          </a:prstGeom>
          <a:noFill/>
          <a:ln cap="sq" cmpd="sng" w="19050">
            <a:solidFill>
              <a:srgbClr val="3F3F3F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52" name="Google Shape;152;p8"/>
          <p:cNvSpPr txBox="1"/>
          <p:nvPr>
            <p:ph idx="1" type="body"/>
          </p:nvPr>
        </p:nvSpPr>
        <p:spPr>
          <a:xfrm>
            <a:off x="3941445" y="1648870"/>
            <a:ext cx="3527136" cy="356026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lnSpcReduction="20000"/>
          </a:bodyPr>
          <a:lstStyle/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US" sz="2100">
                <a:latin typeface="Calibri"/>
                <a:ea typeface="Calibri"/>
                <a:cs typeface="Calibri"/>
                <a:sym typeface="Calibri"/>
              </a:rPr>
              <a:t>• SWOT shows what to improve and develop</a:t>
            </a:r>
            <a:endParaRPr sz="2100">
              <a:latin typeface="Calibri"/>
              <a:ea typeface="Calibri"/>
              <a:cs typeface="Calibri"/>
              <a:sym typeface="Calibri"/>
            </a:endParaRPr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100"/>
          </a:p>
          <a:p>
            <a:pPr indent="0" lvl="0" marL="45720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SzPts val="1800"/>
              <a:buNone/>
            </a:pPr>
            <a:r>
              <a:rPr lang="en-US" sz="2100">
                <a:latin typeface="Calibri"/>
                <a:ea typeface="Calibri"/>
                <a:cs typeface="Calibri"/>
                <a:sym typeface="Calibri"/>
              </a:rPr>
              <a:t>• Use strengths to overcome weaknesses</a:t>
            </a:r>
            <a:endParaRPr sz="2100">
              <a:latin typeface="Calibri"/>
              <a:ea typeface="Calibri"/>
              <a:cs typeface="Calibri"/>
              <a:sym typeface="Calibri"/>
            </a:endParaRPr>
          </a:p>
          <a:p>
            <a:pPr indent="0" lvl="0" marL="45720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100"/>
          </a:p>
          <a:p>
            <a:pPr indent="0" lvl="0" marL="45720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SzPts val="1800"/>
              <a:buNone/>
            </a:pPr>
            <a:r>
              <a:rPr lang="en-US" sz="2100">
                <a:latin typeface="Calibri"/>
                <a:ea typeface="Calibri"/>
                <a:cs typeface="Calibri"/>
                <a:sym typeface="Calibri"/>
              </a:rPr>
              <a:t>• Take opportunities to grow in career</a:t>
            </a:r>
            <a:endParaRPr sz="2100">
              <a:latin typeface="Calibri"/>
              <a:ea typeface="Calibri"/>
              <a:cs typeface="Calibri"/>
              <a:sym typeface="Calibri"/>
            </a:endParaRPr>
          </a:p>
          <a:p>
            <a:pPr indent="0" lvl="0" marL="45720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2100"/>
          </a:p>
          <a:p>
            <a:pPr indent="0" lvl="0" marL="45720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SzPts val="1800"/>
              <a:buNone/>
            </a:pPr>
            <a:r>
              <a:rPr lang="en-US" sz="2100">
                <a:latin typeface="Calibri"/>
                <a:ea typeface="Calibri"/>
                <a:cs typeface="Calibri"/>
                <a:sym typeface="Calibri"/>
              </a:rPr>
              <a:t>• Stay motivated and confident in care work</a:t>
            </a:r>
            <a:r>
              <a:rPr lang="en-US" sz="2100"/>
              <a:t> 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8" name="Google Shape;158;p9"/>
          <p:cNvSpPr/>
          <p:nvPr/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9" name="Google Shape;159;p9"/>
          <p:cNvSpPr/>
          <p:nvPr/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cap="flat" cmpd="sng" w="19050">
            <a:solidFill>
              <a:srgbClr val="3F3F3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0" name="Google Shape;160;p9"/>
          <p:cNvSpPr txBox="1"/>
          <p:nvPr>
            <p:ph type="title"/>
          </p:nvPr>
        </p:nvSpPr>
        <p:spPr>
          <a:xfrm>
            <a:off x="963930" y="1050595"/>
            <a:ext cx="6056111" cy="161848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US" sz="6300">
                <a:latin typeface="Calibri"/>
                <a:ea typeface="Calibri"/>
                <a:cs typeface="Calibri"/>
                <a:sym typeface="Calibri"/>
              </a:rPr>
              <a:t>References</a:t>
            </a:r>
            <a:endParaRPr sz="6300"/>
          </a:p>
        </p:txBody>
      </p:sp>
      <p:sp>
        <p:nvSpPr>
          <p:cNvPr id="161" name="Google Shape;161;p9"/>
          <p:cNvSpPr txBox="1"/>
          <p:nvPr>
            <p:ph idx="1" type="body"/>
          </p:nvPr>
        </p:nvSpPr>
        <p:spPr>
          <a:xfrm>
            <a:off x="1188475" y="2362200"/>
            <a:ext cx="6056100" cy="42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34950" lvl="0" marL="3429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</a:pPr>
            <a:r>
              <a:rPr lang="en-US" sz="1500">
                <a:latin typeface="Calibri"/>
                <a:ea typeface="Calibri"/>
                <a:cs typeface="Calibri"/>
                <a:sym typeface="Calibri"/>
              </a:rPr>
              <a:t>Gurel, E. &amp; Tat, M. (2017). SWOT Analysis: A Theoretical Review.</a:t>
            </a:r>
            <a:endParaRPr sz="1500"/>
          </a:p>
          <a:p>
            <a:pPr indent="-234950" lvl="0" marL="342900" rtl="0" algn="l">
              <a:lnSpc>
                <a:spcPct val="90000"/>
              </a:lnSpc>
              <a:spcBef>
                <a:spcPts val="640"/>
              </a:spcBef>
              <a:spcAft>
                <a:spcPts val="0"/>
              </a:spcAft>
              <a:buSzPts val="1500"/>
              <a:buChar char="•"/>
            </a:pPr>
            <a:r>
              <a:rPr lang="en-US" sz="1500">
                <a:latin typeface="Calibri"/>
                <a:ea typeface="Calibri"/>
                <a:cs typeface="Calibri"/>
                <a:sym typeface="Calibri"/>
              </a:rPr>
              <a:t>NHS Health Careers. (2024). Development and training opportunities in health care.</a:t>
            </a:r>
            <a:endParaRPr sz="1500"/>
          </a:p>
          <a:p>
            <a:pPr indent="-234950" lvl="0" marL="457200" rtl="0" algn="l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SzPts val="1500"/>
              <a:buChar char="•"/>
            </a:pPr>
            <a:r>
              <a:rPr lang="en-US" sz="1500"/>
              <a:t>Armstrong, M. (2014). </a:t>
            </a:r>
            <a:r>
              <a:rPr i="1" lang="en-US" sz="1500"/>
              <a:t>A handbook of human resource management practice</a:t>
            </a:r>
            <a:r>
              <a:rPr lang="en-US" sz="1500"/>
              <a:t> (13th ed.). Kogan Page.</a:t>
            </a:r>
            <a:endParaRPr sz="1500"/>
          </a:p>
          <a:p>
            <a:pPr indent="-234950" lvl="0" marL="457200" rtl="0" algn="l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SzPts val="1500"/>
              <a:buChar char="•"/>
            </a:pPr>
            <a:r>
              <a:rPr lang="en-US" sz="1500"/>
              <a:t>Gorman, G. (2017). </a:t>
            </a:r>
            <a:r>
              <a:rPr i="1" lang="en-US" sz="1500"/>
              <a:t>Professional development in health and social care</a:t>
            </a:r>
            <a:r>
              <a:rPr lang="en-US" sz="1500"/>
              <a:t>. Routledge.</a:t>
            </a:r>
            <a:endParaRPr sz="1500"/>
          </a:p>
          <a:p>
            <a:pPr indent="-234950" lvl="0" marL="457200" rtl="0" algn="l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SzPts val="1500"/>
              <a:buChar char="•"/>
            </a:pPr>
            <a:r>
              <a:rPr lang="en-US" sz="1500"/>
              <a:t>Johnson, G., Scholes, K., &amp; Whittington, R. (2008). </a:t>
            </a:r>
            <a:r>
              <a:rPr i="1" lang="en-US" sz="1500"/>
              <a:t>Exploring corporate strategy: Text and cases</a:t>
            </a:r>
            <a:r>
              <a:rPr lang="en-US" sz="1500"/>
              <a:t> (8th ed.). Pearson Education.</a:t>
            </a:r>
            <a:endParaRPr sz="1500"/>
          </a:p>
          <a:p>
            <a:pPr indent="-234950" lvl="0" marL="457200" rtl="0" algn="l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SzPts val="1500"/>
              <a:buChar char="•"/>
            </a:pPr>
            <a:r>
              <a:rPr lang="en-US" sz="1500"/>
              <a:t>Sutherland, S., &amp; Canwell, D. (2004). </a:t>
            </a:r>
            <a:r>
              <a:rPr i="1" lang="en-US" sz="1500"/>
              <a:t>Key concepts in human resource management</a:t>
            </a:r>
            <a:r>
              <a:rPr lang="en-US" sz="1500"/>
              <a:t>. Palgrave Macmillan.</a:t>
            </a:r>
            <a:endParaRPr sz="1500"/>
          </a:p>
          <a:p>
            <a:pPr indent="-234950" lvl="0" marL="457200" rtl="0" algn="l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SzPts val="1500"/>
              <a:buChar char="•"/>
            </a:pPr>
            <a:r>
              <a:rPr lang="en-US" sz="1500"/>
              <a:t>Thompson, N. (2018). </a:t>
            </a:r>
            <a:r>
              <a:rPr i="1" lang="en-US" sz="1500"/>
              <a:t>People skills</a:t>
            </a:r>
            <a:r>
              <a:rPr lang="en-US" sz="1500"/>
              <a:t> (4th ed.). Red Globe Press.</a:t>
            </a:r>
            <a:endParaRPr sz="1500"/>
          </a:p>
          <a:p>
            <a:pPr indent="-234950" lvl="0" marL="457200" rtl="0" algn="l">
              <a:lnSpc>
                <a:spcPct val="90000"/>
              </a:lnSpc>
              <a:spcBef>
                <a:spcPts val="360"/>
              </a:spcBef>
              <a:spcAft>
                <a:spcPts val="0"/>
              </a:spcAft>
              <a:buSzPts val="1500"/>
              <a:buChar char="•"/>
            </a:pPr>
            <a:r>
              <a:rPr lang="en-US" sz="1500"/>
              <a:t>Whetton, D. A., &amp; Cameron, K. S. (2016). </a:t>
            </a:r>
            <a:r>
              <a:rPr i="1" lang="en-US" sz="1500"/>
              <a:t>Developing management skills</a:t>
            </a:r>
            <a:r>
              <a:rPr lang="en-US" sz="1500"/>
              <a:t> (9th ed.). Pearson Education.</a:t>
            </a:r>
            <a:endParaRPr sz="1500"/>
          </a:p>
          <a:p>
            <a:pPr indent="-139700" lvl="0" marL="342900" rtl="0" algn="l">
              <a:lnSpc>
                <a:spcPct val="90000"/>
              </a:lnSpc>
              <a:spcBef>
                <a:spcPts val="640"/>
              </a:spcBef>
              <a:spcAft>
                <a:spcPts val="0"/>
              </a:spcAft>
              <a:buSzPts val="3200"/>
              <a:buNone/>
            </a:pPr>
            <a:r>
              <a:t/>
            </a:r>
            <a:endParaRPr sz="15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2013-01-27T09:14:16Z</dcterms:created>
</cp:coreProperties>
</file>