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8" r:id="rId2"/>
    <p:sldId id="261" r:id="rId3"/>
    <p:sldId id="262" r:id="rId4"/>
    <p:sldId id="266" r:id="rId5"/>
    <p:sldId id="267" r:id="rId6"/>
    <p:sldId id="264" r:id="rId7"/>
    <p:sldId id="270" r:id="rId8"/>
    <p:sldId id="269" r:id="rId9"/>
    <p:sldId id="265" r:id="rId10"/>
    <p:sldId id="274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327"/>
  </p:normalViewPr>
  <p:slideViewPr>
    <p:cSldViewPr snapToGrid="0" snapToObjects="1">
      <p:cViewPr varScale="1">
        <p:scale>
          <a:sx n="121" d="100"/>
          <a:sy n="121" d="100"/>
        </p:scale>
        <p:origin x="200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432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21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0323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195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731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127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410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3296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83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427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4684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516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5266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0834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1792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186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5356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8E6976A-BBF0-084C-BED8-DBD84080BEC0}" type="datetimeFigureOut">
              <a:rPr lang="en-US" smtClean="0"/>
              <a:t>9/26/21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F686EE4-CD0A-2846-AE25-9AEAEBA23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98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D3AEF-A0C8-D745-929C-31B92CFA8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550505"/>
            <a:ext cx="6815669" cy="1948070"/>
          </a:xfrm>
        </p:spPr>
        <p:txBody>
          <a:bodyPr/>
          <a:lstStyle/>
          <a:p>
            <a:r>
              <a:rPr lang="en-US" altLang="zh-CN" sz="3200" dirty="0"/>
              <a:t>HPCH5010/6010 </a:t>
            </a:r>
            <a:br>
              <a:rPr lang="en-US" altLang="zh-CN" sz="3200" dirty="0"/>
            </a:br>
            <a:r>
              <a:rPr lang="en-US" altLang="zh-CN" sz="3200" dirty="0"/>
              <a:t>Chinese Wellbeing: from Philosophy and Religion to Culture</a:t>
            </a:r>
            <a:br>
              <a:rPr lang="en-US" altLang="zh-CN" sz="3200" dirty="0"/>
            </a:br>
            <a:r>
              <a:rPr lang="en-US" altLang="zh-CN" sz="3200" dirty="0"/>
              <a:t>Week 3-2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4F688E-07B1-D142-BE03-4856ABFD27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Yiying</a:t>
            </a:r>
            <a:r>
              <a:rPr lang="en-US" dirty="0"/>
              <a:t> Jiao</a:t>
            </a:r>
          </a:p>
          <a:p>
            <a:r>
              <a:rPr lang="en-US" dirty="0"/>
              <a:t>Lecturer in Chinese Studies</a:t>
            </a:r>
          </a:p>
          <a:p>
            <a:r>
              <a:rPr lang="en-US" dirty="0"/>
              <a:t>Institute of Education and Humanities</a:t>
            </a:r>
          </a:p>
        </p:txBody>
      </p:sp>
    </p:spTree>
    <p:extLst>
      <p:ext uri="{BB962C8B-B14F-4D97-AF65-F5344CB8AC3E}">
        <p14:creationId xmlns:p14="http://schemas.microsoft.com/office/powerpoint/2010/main" val="2879206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7DE51-B85F-D547-B3F6-4ABB6AA9A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Traditional</a:t>
            </a:r>
            <a:r>
              <a:rPr lang="zh-CN" altLang="en-US" dirty="0"/>
              <a:t> </a:t>
            </a:r>
            <a:r>
              <a:rPr lang="en-US" dirty="0"/>
              <a:t>Chi</a:t>
            </a:r>
            <a:r>
              <a:rPr lang="en-US" altLang="zh-CN" dirty="0"/>
              <a:t>nese</a:t>
            </a:r>
            <a:r>
              <a:rPr lang="zh-CN" altLang="en-US" dirty="0"/>
              <a:t> </a:t>
            </a:r>
            <a:r>
              <a:rPr lang="en-US" altLang="zh-CN" dirty="0"/>
              <a:t>Wellbeing</a:t>
            </a:r>
            <a:r>
              <a:rPr lang="zh-CN" altLang="en-US" dirty="0"/>
              <a:t> </a:t>
            </a:r>
            <a:r>
              <a:rPr lang="en-US" altLang="zh-CN" dirty="0"/>
              <a:t>Practices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Exercises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894DB-22E7-8C40-B1DA-B7DA7147A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 err="1"/>
              <a:t>Daoyin</a:t>
            </a:r>
            <a:r>
              <a:rPr lang="zh-CN" altLang="en-US" dirty="0"/>
              <a:t> </a:t>
            </a:r>
            <a:r>
              <a:rPr lang="en-US" dirty="0" err="1"/>
              <a:t>导引</a:t>
            </a:r>
            <a:endParaRPr lang="en-US" dirty="0"/>
          </a:p>
          <a:p>
            <a:r>
              <a:rPr lang="en-US" altLang="zh-CN" dirty="0"/>
              <a:t>Taiji</a:t>
            </a:r>
            <a:r>
              <a:rPr lang="zh-CN" altLang="en-US" dirty="0"/>
              <a:t> </a:t>
            </a:r>
            <a:r>
              <a:rPr lang="en-US" altLang="zh-CN" dirty="0" err="1"/>
              <a:t>quan</a:t>
            </a:r>
            <a:r>
              <a:rPr lang="zh-CN" altLang="en-US" dirty="0"/>
              <a:t> 太极拳</a:t>
            </a:r>
            <a:endParaRPr lang="en-GB" altLang="zh-CN" dirty="0"/>
          </a:p>
          <a:p>
            <a:r>
              <a:rPr lang="en-US" altLang="zh-CN" dirty="0"/>
              <a:t>Qigong</a:t>
            </a:r>
            <a:r>
              <a:rPr lang="zh-CN" altLang="en-US" dirty="0"/>
              <a:t> 气功</a:t>
            </a:r>
            <a:endParaRPr lang="en-US" altLang="zh-CN" dirty="0"/>
          </a:p>
          <a:p>
            <a:r>
              <a:rPr lang="en-US" altLang="zh-CN" dirty="0"/>
              <a:t>Wushu-Martial</a:t>
            </a:r>
            <a:r>
              <a:rPr lang="zh-CN" altLang="en-US" dirty="0"/>
              <a:t> </a:t>
            </a:r>
            <a:r>
              <a:rPr lang="en-US" altLang="zh-CN" dirty="0"/>
              <a:t>Arts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zh-CN" altLang="en-US" dirty="0"/>
              <a:t>武术</a:t>
            </a:r>
            <a:r>
              <a:rPr lang="en-US" altLang="zh-CN" dirty="0"/>
              <a:t>)</a:t>
            </a:r>
          </a:p>
          <a:p>
            <a:r>
              <a:rPr lang="en-US" altLang="zh-CN" dirty="0" err="1"/>
              <a:t>Neidan</a:t>
            </a:r>
            <a:r>
              <a:rPr lang="en-US" altLang="zh-CN" dirty="0"/>
              <a:t>-Internal</a:t>
            </a:r>
            <a:r>
              <a:rPr lang="zh-CN" altLang="en-US" dirty="0"/>
              <a:t> </a:t>
            </a:r>
            <a:r>
              <a:rPr lang="en-US" altLang="zh-CN" dirty="0"/>
              <a:t>Alchemy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zh-CN" altLang="en-US" dirty="0"/>
              <a:t>内丹</a:t>
            </a:r>
            <a:r>
              <a:rPr lang="en-US" altLang="zh-CN" dirty="0"/>
              <a:t>)</a:t>
            </a:r>
          </a:p>
          <a:p>
            <a:r>
              <a:rPr lang="en-US" altLang="zh-CN" dirty="0" err="1"/>
              <a:t>Zhanzhuang</a:t>
            </a:r>
            <a:r>
              <a:rPr lang="en-US" altLang="zh-CN" dirty="0"/>
              <a:t>-Standing</a:t>
            </a:r>
            <a:r>
              <a:rPr lang="zh-CN" altLang="en-US" dirty="0"/>
              <a:t> </a:t>
            </a:r>
            <a:r>
              <a:rPr lang="en-US" altLang="zh-CN" dirty="0"/>
              <a:t>Meditation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zh-CN" altLang="en-US" dirty="0"/>
              <a:t>站桩</a:t>
            </a:r>
            <a:r>
              <a:rPr lang="en-US" altLang="zh-CN" dirty="0"/>
              <a:t>)</a:t>
            </a:r>
          </a:p>
          <a:p>
            <a:r>
              <a:rPr lang="en-US" altLang="zh-CN" dirty="0" err="1"/>
              <a:t>Dazuo</a:t>
            </a:r>
            <a:r>
              <a:rPr lang="en-US" altLang="zh-CN" dirty="0"/>
              <a:t>-Sitting</a:t>
            </a:r>
            <a:r>
              <a:rPr lang="zh-CN" altLang="en-US" dirty="0"/>
              <a:t> </a:t>
            </a:r>
            <a:r>
              <a:rPr lang="en-US" altLang="zh-CN" dirty="0"/>
              <a:t>Meditation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zh-CN" altLang="en-US" dirty="0"/>
              <a:t>打坐</a:t>
            </a:r>
            <a:r>
              <a:rPr lang="en-US" altLang="zh-CN" dirty="0"/>
              <a:t>)</a:t>
            </a:r>
          </a:p>
          <a:p>
            <a:r>
              <a:rPr lang="en-US" altLang="zh-CN" dirty="0" err="1"/>
              <a:t>Bigu</a:t>
            </a:r>
            <a:r>
              <a:rPr lang="en-US" altLang="zh-CN" dirty="0"/>
              <a:t>-</a:t>
            </a:r>
            <a:r>
              <a:rPr lang="en-GB" altLang="zh-CN" dirty="0"/>
              <a:t>Grain</a:t>
            </a:r>
            <a:r>
              <a:rPr lang="zh-CN" altLang="en-US" dirty="0"/>
              <a:t> </a:t>
            </a:r>
            <a:r>
              <a:rPr lang="en-US" altLang="zh-CN" dirty="0"/>
              <a:t>Avoidance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zh-CN" altLang="en-US" dirty="0"/>
              <a:t>辟谷</a:t>
            </a:r>
            <a:r>
              <a:rPr lang="en-US" altLang="zh-CN" dirty="0"/>
              <a:t>)</a:t>
            </a:r>
          </a:p>
          <a:p>
            <a:pPr marL="0" indent="0">
              <a:buNone/>
            </a:pP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963706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BA49C-0207-0A44-9273-E2F01233A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Daoyin</a:t>
            </a:r>
            <a:r>
              <a:rPr lang="zh-CN" altLang="en-US" dirty="0"/>
              <a:t> 导引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489AE-2605-114B-8C9D-409062DF8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altLang="zh-CN" dirty="0"/>
              <a:t>Based</a:t>
            </a:r>
            <a:r>
              <a:rPr lang="zh-CN" altLang="en-US" dirty="0"/>
              <a:t> </a:t>
            </a:r>
            <a:r>
              <a:rPr lang="en-US" altLang="zh-CN" dirty="0"/>
              <a:t>on</a:t>
            </a:r>
            <a:r>
              <a:rPr lang="zh-CN" altLang="en-US" dirty="0"/>
              <a:t> </a:t>
            </a:r>
            <a:r>
              <a:rPr lang="en-US" altLang="zh-CN" dirty="0"/>
              <a:t>Traditional</a:t>
            </a:r>
            <a:r>
              <a:rPr lang="zh-CN" altLang="en-US" dirty="0"/>
              <a:t> </a:t>
            </a:r>
            <a:r>
              <a:rPr lang="en-US" altLang="zh-CN" dirty="0"/>
              <a:t>Chinese</a:t>
            </a:r>
            <a:r>
              <a:rPr lang="zh-CN" altLang="en-US" dirty="0"/>
              <a:t> </a:t>
            </a:r>
            <a:r>
              <a:rPr lang="en-US" altLang="zh-CN" dirty="0"/>
              <a:t>Medicine</a:t>
            </a:r>
          </a:p>
          <a:p>
            <a:pPr marL="0" indent="0">
              <a:buNone/>
            </a:pPr>
            <a:r>
              <a:rPr lang="en-US" altLang="zh-CN" dirty="0"/>
              <a:t>Precursor</a:t>
            </a:r>
            <a:r>
              <a:rPr lang="zh-CN" altLang="en-US" dirty="0"/>
              <a:t> </a:t>
            </a:r>
            <a:r>
              <a:rPr lang="en-US" altLang="zh-CN" dirty="0"/>
              <a:t>of</a:t>
            </a:r>
            <a:r>
              <a:rPr lang="zh-CN" altLang="en-US" dirty="0"/>
              <a:t> </a:t>
            </a:r>
            <a:r>
              <a:rPr lang="en-US" altLang="zh-CN" dirty="0"/>
              <a:t>Qigong</a:t>
            </a:r>
          </a:p>
          <a:p>
            <a:pPr marL="0" indent="0">
              <a:buNone/>
            </a:pPr>
            <a:r>
              <a:rPr lang="en-US" altLang="zh-CN" b="1" dirty="0"/>
              <a:t>Original</a:t>
            </a:r>
            <a:r>
              <a:rPr lang="zh-CN" altLang="en-US" b="1" dirty="0"/>
              <a:t> </a:t>
            </a:r>
            <a:r>
              <a:rPr lang="en-US" altLang="zh-CN" b="1" dirty="0"/>
              <a:t>use</a:t>
            </a:r>
          </a:p>
          <a:p>
            <a:pPr marL="0" indent="0">
              <a:buNone/>
            </a:pPr>
            <a:r>
              <a:rPr lang="en-US" altLang="zh-CN" dirty="0"/>
              <a:t>Daoist</a:t>
            </a:r>
            <a:r>
              <a:rPr lang="zh-CN" altLang="en-US" dirty="0"/>
              <a:t> </a:t>
            </a:r>
            <a:r>
              <a:rPr lang="en-US" altLang="zh-CN" dirty="0"/>
              <a:t>health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spiritual</a:t>
            </a:r>
            <a:r>
              <a:rPr lang="zh-CN" altLang="en-US" dirty="0"/>
              <a:t> </a:t>
            </a:r>
            <a:r>
              <a:rPr lang="en-US" altLang="zh-CN" dirty="0"/>
              <a:t>cultivation</a:t>
            </a:r>
          </a:p>
          <a:p>
            <a:pPr marL="0" indent="0">
              <a:buNone/>
            </a:pPr>
            <a:r>
              <a:rPr lang="en-US" altLang="zh-CN" b="1" dirty="0"/>
              <a:t>Function</a:t>
            </a:r>
            <a:r>
              <a:rPr lang="zh-CN" altLang="en-US" b="1" dirty="0"/>
              <a:t> </a:t>
            </a:r>
            <a:r>
              <a:rPr lang="en-US" altLang="zh-CN" b="1" dirty="0"/>
              <a:t>and</a:t>
            </a:r>
            <a:r>
              <a:rPr lang="zh-CN" altLang="en-US" b="1" dirty="0"/>
              <a:t> </a:t>
            </a:r>
            <a:r>
              <a:rPr lang="en-US" altLang="zh-CN" b="1" dirty="0"/>
              <a:t>main</a:t>
            </a:r>
            <a:r>
              <a:rPr lang="zh-CN" altLang="en-US" b="1" dirty="0"/>
              <a:t> </a:t>
            </a:r>
            <a:r>
              <a:rPr lang="en-US" altLang="zh-CN" b="1" dirty="0"/>
              <a:t>goal:</a:t>
            </a:r>
          </a:p>
          <a:p>
            <a:pPr marL="0" indent="0">
              <a:buNone/>
            </a:pPr>
            <a:r>
              <a:rPr lang="en-US" dirty="0"/>
              <a:t>Cult</a:t>
            </a:r>
            <a:r>
              <a:rPr lang="en-US" altLang="zh-CN" dirty="0"/>
              <a:t>ivate</a:t>
            </a:r>
            <a:r>
              <a:rPr lang="zh-CN" altLang="en-US" dirty="0"/>
              <a:t> </a:t>
            </a:r>
            <a:r>
              <a:rPr lang="en-US" altLang="zh-CN" dirty="0"/>
              <a:t>Jing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direct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refine</a:t>
            </a:r>
            <a:r>
              <a:rPr lang="zh-CN" altLang="en-US" dirty="0"/>
              <a:t> </a:t>
            </a:r>
            <a:r>
              <a:rPr lang="en-US" altLang="zh-CN" dirty="0"/>
              <a:t>Qi</a:t>
            </a:r>
          </a:p>
          <a:p>
            <a:pPr marL="0" indent="0">
              <a:buNone/>
            </a:pPr>
            <a:r>
              <a:rPr lang="en-US" altLang="zh-CN" dirty="0"/>
              <a:t>Create flexibility of the mind -</a:t>
            </a:r>
            <a:r>
              <a:rPr lang="zh-CN" altLang="en-US" dirty="0"/>
              <a:t> </a:t>
            </a:r>
            <a:r>
              <a:rPr lang="en-US" altLang="zh-CN" dirty="0"/>
              <a:t>creating harmony between internal and external environments, which relaxes, replenishes and rejuvenates the body, developing in its practitioners a vital and healthy spirit.</a:t>
            </a:r>
          </a:p>
          <a:p>
            <a:pPr marL="0" indent="0">
              <a:buNone/>
            </a:pPr>
            <a:r>
              <a:rPr lang="en-US" altLang="zh-CN" b="1" dirty="0"/>
              <a:t>Positions</a:t>
            </a:r>
            <a:endParaRPr lang="en-GB" altLang="zh-CN" b="1" dirty="0"/>
          </a:p>
          <a:p>
            <a:pPr marL="0" indent="0">
              <a:buNone/>
            </a:pPr>
            <a:r>
              <a:rPr lang="en-US" altLang="zh-CN" dirty="0"/>
              <a:t>Yin</a:t>
            </a:r>
            <a:r>
              <a:rPr lang="zh-CN" altLang="en-US" dirty="0"/>
              <a:t> </a:t>
            </a:r>
            <a:r>
              <a:rPr lang="en-US" altLang="zh-CN" dirty="0"/>
              <a:t>position:</a:t>
            </a:r>
            <a:r>
              <a:rPr lang="zh-CN" altLang="en-US" dirty="0"/>
              <a:t> </a:t>
            </a:r>
            <a:r>
              <a:rPr lang="en-US" altLang="zh-CN" dirty="0"/>
              <a:t>lying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sitting</a:t>
            </a:r>
          </a:p>
          <a:p>
            <a:pPr marL="0" indent="0">
              <a:buNone/>
            </a:pPr>
            <a:r>
              <a:rPr lang="en-US" altLang="zh-CN" dirty="0"/>
              <a:t>Yang</a:t>
            </a:r>
            <a:r>
              <a:rPr lang="zh-CN" altLang="en-US" dirty="0"/>
              <a:t> </a:t>
            </a:r>
            <a:r>
              <a:rPr lang="en-US" altLang="zh-CN" dirty="0"/>
              <a:t>position:</a:t>
            </a:r>
            <a:r>
              <a:rPr lang="zh-CN" altLang="en-US" dirty="0"/>
              <a:t> </a:t>
            </a:r>
            <a:r>
              <a:rPr lang="en-US" altLang="zh-CN" dirty="0"/>
              <a:t>standing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moving</a:t>
            </a:r>
          </a:p>
        </p:txBody>
      </p:sp>
    </p:spTree>
    <p:extLst>
      <p:ext uri="{BB962C8B-B14F-4D97-AF65-F5344CB8AC3E}">
        <p14:creationId xmlns:p14="http://schemas.microsoft.com/office/powerpoint/2010/main" val="1925838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C963A-52E8-0246-B6EE-2424AEA3F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CFACC-175F-CE40-8BB5-299BA8106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A7DACFE-4E72-844F-BABB-8AFDB3440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044"/>
            <a:ext cx="9434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5BA82B-9259-8A4B-BF85-3E5AD0208BE8}"/>
              </a:ext>
            </a:extLst>
          </p:cNvPr>
          <p:cNvSpPr txBox="1"/>
          <p:nvPr/>
        </p:nvSpPr>
        <p:spPr>
          <a:xfrm>
            <a:off x="9434513" y="2736547"/>
            <a:ext cx="20427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</a:t>
            </a:r>
            <a:r>
              <a:rPr lang="en-US" dirty="0" err="1"/>
              <a:t>Daoyin</a:t>
            </a:r>
            <a:r>
              <a:rPr lang="en-US" dirty="0"/>
              <a:t> Tu; a painting on silk depicting the practice of </a:t>
            </a:r>
            <a:r>
              <a:rPr lang="en-US" dirty="0" err="1"/>
              <a:t>Daoyin</a:t>
            </a:r>
            <a:r>
              <a:rPr lang="en-US" dirty="0"/>
              <a:t>; unearthed in 1973 in Hunan Province, China, from the 168 BC Western Han burial site of </a:t>
            </a:r>
            <a:r>
              <a:rPr lang="en-US" dirty="0" err="1"/>
              <a:t>Mawangdui</a:t>
            </a:r>
            <a:r>
              <a:rPr lang="en-US" dirty="0"/>
              <a:t>, Tomb Number 3.</a:t>
            </a:r>
          </a:p>
        </p:txBody>
      </p:sp>
    </p:spTree>
    <p:extLst>
      <p:ext uri="{BB962C8B-B14F-4D97-AF65-F5344CB8AC3E}">
        <p14:creationId xmlns:p14="http://schemas.microsoft.com/office/powerpoint/2010/main" val="894840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1B620-F527-264C-9860-D05109413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210A8-6667-5447-BAE0-E714E787B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153686B-2CC0-9342-BE73-8B3FF6643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213"/>
            <a:ext cx="12192000" cy="675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7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E7955-5C38-0040-9E9A-418C5F899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</a:t>
            </a:r>
            <a:r>
              <a:rPr lang="en-US" altLang="zh-CN" dirty="0"/>
              <a:t>igong</a:t>
            </a:r>
            <a:r>
              <a:rPr lang="zh-CN" altLang="en-US" dirty="0"/>
              <a:t> 气功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0613-29D3-5246-9517-520EE4CA5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Guarding</a:t>
            </a:r>
            <a:r>
              <a:rPr lang="zh-CN" altLang="en-US" dirty="0"/>
              <a:t> </a:t>
            </a:r>
            <a:r>
              <a:rPr lang="en-US" altLang="zh-CN" dirty="0"/>
              <a:t>Qi</a:t>
            </a:r>
            <a:r>
              <a:rPr lang="zh-CN" altLang="en-US" dirty="0"/>
              <a:t> </a:t>
            </a:r>
            <a:r>
              <a:rPr lang="zh-CN" altLang="en-GB" dirty="0"/>
              <a:t>卫气</a:t>
            </a:r>
            <a:endParaRPr lang="en-US" altLang="zh-CN" dirty="0"/>
          </a:p>
          <a:p>
            <a:r>
              <a:rPr lang="en-US" altLang="zh-CN" dirty="0"/>
              <a:t>Soft</a:t>
            </a:r>
            <a:r>
              <a:rPr lang="zh-CN" altLang="en-US" dirty="0"/>
              <a:t> </a:t>
            </a:r>
            <a:r>
              <a:rPr lang="en-US" altLang="zh-CN" dirty="0"/>
              <a:t>Qigong</a:t>
            </a:r>
          </a:p>
          <a:p>
            <a:r>
              <a:rPr lang="en-US" altLang="zh-CN" dirty="0"/>
              <a:t>Hard</a:t>
            </a:r>
            <a:r>
              <a:rPr lang="zh-CN" altLang="en-US" dirty="0"/>
              <a:t> </a:t>
            </a:r>
            <a:r>
              <a:rPr lang="en-US" altLang="zh-CN" dirty="0"/>
              <a:t>Qigong</a:t>
            </a:r>
          </a:p>
          <a:p>
            <a:r>
              <a:rPr lang="en-US" dirty="0"/>
              <a:t>Exerci</a:t>
            </a:r>
            <a:r>
              <a:rPr lang="en-US" altLang="zh-CN" dirty="0"/>
              <a:t>ses</a:t>
            </a:r>
          </a:p>
          <a:p>
            <a:pPr lvl="1"/>
            <a:r>
              <a:rPr lang="en-US" dirty="0" err="1"/>
              <a:t>五禽戏</a:t>
            </a:r>
            <a:r>
              <a:rPr lang="zh-CN" altLang="en-US" dirty="0"/>
              <a:t> </a:t>
            </a:r>
            <a:r>
              <a:rPr lang="en-US" altLang="zh-CN" dirty="0" err="1"/>
              <a:t>Wuqinxi</a:t>
            </a:r>
            <a:r>
              <a:rPr lang="zh-CN" altLang="en-US" dirty="0"/>
              <a:t> </a:t>
            </a:r>
            <a:r>
              <a:rPr lang="en-US" altLang="zh-CN" dirty="0"/>
              <a:t>or</a:t>
            </a:r>
            <a:r>
              <a:rPr lang="zh-CN" altLang="en-US" dirty="0"/>
              <a:t> </a:t>
            </a:r>
            <a:r>
              <a:rPr lang="en-US" altLang="zh-CN" dirty="0"/>
              <a:t>Five</a:t>
            </a:r>
            <a:r>
              <a:rPr lang="zh-CN" altLang="en-US" dirty="0"/>
              <a:t> </a:t>
            </a:r>
            <a:r>
              <a:rPr lang="en-US" altLang="zh-CN" dirty="0"/>
              <a:t>Animals</a:t>
            </a:r>
            <a:r>
              <a:rPr lang="zh-CN" altLang="en-US" dirty="0"/>
              <a:t> </a:t>
            </a:r>
            <a:r>
              <a:rPr lang="en-US" altLang="zh-CN" dirty="0"/>
              <a:t>Play/Qigong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en-US" altLang="zh-CN" dirty="0" err="1"/>
              <a:t>Huatuo</a:t>
            </a:r>
            <a:r>
              <a:rPr lang="zh-CN" altLang="en-US" dirty="0"/>
              <a:t> </a:t>
            </a:r>
            <a:r>
              <a:rPr lang="en-GB" dirty="0"/>
              <a:t>145-208</a:t>
            </a:r>
            <a:r>
              <a:rPr lang="en-US" altLang="zh-CN" dirty="0"/>
              <a:t>CE)</a:t>
            </a:r>
          </a:p>
          <a:p>
            <a:pPr lvl="1"/>
            <a:r>
              <a:rPr lang="en-US" dirty="0" err="1"/>
              <a:t>八段锦</a:t>
            </a:r>
            <a:r>
              <a:rPr lang="zh-CN" altLang="en-US" dirty="0"/>
              <a:t> </a:t>
            </a:r>
            <a:r>
              <a:rPr lang="en-US" altLang="zh-CN" dirty="0" err="1"/>
              <a:t>Baduanjin</a:t>
            </a:r>
            <a:r>
              <a:rPr lang="zh-CN" altLang="en-US" dirty="0"/>
              <a:t> </a:t>
            </a:r>
            <a:r>
              <a:rPr lang="en-US" altLang="zh-CN" dirty="0"/>
              <a:t>or</a:t>
            </a:r>
            <a:r>
              <a:rPr lang="zh-CN" altLang="en-US" dirty="0"/>
              <a:t> </a:t>
            </a:r>
            <a:r>
              <a:rPr lang="en-US" altLang="zh-CN" dirty="0"/>
              <a:t>E</a:t>
            </a:r>
            <a:r>
              <a:rPr lang="en-GB" dirty="0" err="1"/>
              <a:t>ight</a:t>
            </a:r>
            <a:r>
              <a:rPr lang="en-GB" dirty="0"/>
              <a:t>-</a:t>
            </a:r>
            <a:r>
              <a:rPr lang="en-US" altLang="zh-CN" dirty="0"/>
              <a:t>S</a:t>
            </a:r>
            <a:r>
              <a:rPr lang="en-GB" dirty="0" err="1"/>
              <a:t>ection</a:t>
            </a:r>
            <a:r>
              <a:rPr lang="en-GB" dirty="0"/>
              <a:t> </a:t>
            </a:r>
            <a:r>
              <a:rPr lang="en-US" altLang="zh-CN" dirty="0"/>
              <a:t>B</a:t>
            </a:r>
            <a:r>
              <a:rPr lang="en-GB" dirty="0" err="1"/>
              <a:t>rocade</a:t>
            </a:r>
            <a:r>
              <a:rPr lang="zh-CN" altLang="en-US" dirty="0"/>
              <a:t> </a:t>
            </a:r>
            <a:r>
              <a:rPr lang="en-US" altLang="zh-CN" dirty="0"/>
              <a:t>(960-1127CE)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14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41BE-31CA-DB46-97EE-10C1BF976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7AD6F-AFAA-5F42-85F2-DF27A597C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D6F766A-63A3-414B-AB65-235A996DC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10" y="0"/>
            <a:ext cx="46720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7B2EB78E-5F01-E449-866E-D0217ECAC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175" y="13757"/>
            <a:ext cx="58912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767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FFE47-0540-0840-A98F-CDF62AD4E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Taiji</a:t>
            </a:r>
            <a:r>
              <a:rPr lang="en-US" altLang="zh-CN" dirty="0"/>
              <a:t>quan/</a:t>
            </a:r>
            <a:r>
              <a:rPr lang="en-US" altLang="zh-CN" dirty="0" err="1"/>
              <a:t>Taichi</a:t>
            </a:r>
            <a:r>
              <a:rPr lang="zh-CN" altLang="en-US" dirty="0"/>
              <a:t> 太极拳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5C1EE-5494-3546-BD5F-087AB6FB0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altLang="zh-CN" dirty="0"/>
              <a:t>Taiji</a:t>
            </a:r>
            <a:r>
              <a:rPr lang="zh-CN" altLang="en-US" dirty="0"/>
              <a:t> </a:t>
            </a:r>
            <a:r>
              <a:rPr lang="en-US" altLang="zh-CN" dirty="0"/>
              <a:t>Quan</a:t>
            </a:r>
            <a:r>
              <a:rPr lang="zh-CN" altLang="en-US" dirty="0"/>
              <a:t> </a:t>
            </a:r>
            <a:r>
              <a:rPr lang="en-US" altLang="zh-CN" dirty="0"/>
              <a:t>was</a:t>
            </a:r>
            <a:r>
              <a:rPr lang="zh-CN" altLang="en-US" dirty="0"/>
              <a:t> </a:t>
            </a:r>
            <a:r>
              <a:rPr lang="en-US" altLang="zh-CN" dirty="0"/>
              <a:t>developed as a martial art, it is practiced for reasons including competitive wrestling, competitive demonstrations, and health/longevity</a:t>
            </a:r>
            <a:r>
              <a:rPr lang="en-US" dirty="0"/>
              <a:t> is an internal Chinese martial art practiced for defense training, health benefits, and meditation</a:t>
            </a:r>
            <a:r>
              <a:rPr lang="en-US" altLang="zh-CN" dirty="0"/>
              <a:t>.</a:t>
            </a:r>
          </a:p>
          <a:p>
            <a:pPr marL="0" indent="0">
              <a:buNone/>
            </a:pPr>
            <a:r>
              <a:rPr lang="en-US" dirty="0"/>
              <a:t>It</a:t>
            </a:r>
            <a:r>
              <a:rPr lang="zh-CN" altLang="en-US" dirty="0"/>
              <a:t> </a:t>
            </a:r>
            <a:r>
              <a:rPr lang="en-US" altLang="zh-CN" dirty="0"/>
              <a:t>was</a:t>
            </a:r>
            <a:r>
              <a:rPr lang="zh-CN" altLang="en-US" dirty="0"/>
              <a:t> </a:t>
            </a:r>
            <a:r>
              <a:rPr lang="en-US" altLang="zh-CN" dirty="0"/>
              <a:t>generally</a:t>
            </a:r>
            <a:r>
              <a:rPr lang="zh-CN" altLang="en-US" dirty="0"/>
              <a:t> </a:t>
            </a:r>
            <a:r>
              <a:rPr lang="en-US" altLang="zh-CN" dirty="0"/>
              <a:t>believed</a:t>
            </a:r>
            <a:r>
              <a:rPr lang="zh-CN" altLang="en-US" dirty="0"/>
              <a:t> </a:t>
            </a:r>
            <a:r>
              <a:rPr lang="en-US" altLang="zh-CN" dirty="0"/>
              <a:t>that</a:t>
            </a:r>
            <a:r>
              <a:rPr lang="zh-CN" altLang="en-US" dirty="0"/>
              <a:t> </a:t>
            </a:r>
            <a:r>
              <a:rPr lang="en-US" altLang="zh-CN" dirty="0"/>
              <a:t>Taiji</a:t>
            </a:r>
            <a:r>
              <a:rPr lang="zh-CN" altLang="en-US" dirty="0"/>
              <a:t> </a:t>
            </a:r>
            <a:r>
              <a:rPr lang="en-US" altLang="zh-CN" dirty="0"/>
              <a:t>Quan</a:t>
            </a:r>
            <a:r>
              <a:rPr lang="zh-CN" altLang="en-US" dirty="0"/>
              <a:t> </a:t>
            </a:r>
            <a:r>
              <a:rPr lang="en-US" altLang="zh-CN" dirty="0"/>
              <a:t>was</a:t>
            </a:r>
            <a:r>
              <a:rPr lang="zh-CN" altLang="en-US" dirty="0"/>
              <a:t> </a:t>
            </a:r>
            <a:r>
              <a:rPr lang="en-GB" altLang="zh-CN" dirty="0"/>
              <a:t>formulated by </a:t>
            </a:r>
            <a:r>
              <a:rPr lang="en-US" altLang="zh-CN" dirty="0"/>
              <a:t>D</a:t>
            </a:r>
            <a:r>
              <a:rPr lang="en-GB" altLang="zh-CN" dirty="0" err="1"/>
              <a:t>aoist</a:t>
            </a:r>
            <a:r>
              <a:rPr lang="en-GB" altLang="zh-CN" dirty="0"/>
              <a:t> monk Zhang </a:t>
            </a:r>
            <a:r>
              <a:rPr lang="en-GB" altLang="zh-CN" dirty="0" err="1"/>
              <a:t>Sanfeng</a:t>
            </a:r>
            <a:r>
              <a:rPr lang="en-GB" altLang="zh-CN" dirty="0"/>
              <a:t> in the 12th century</a:t>
            </a:r>
            <a:r>
              <a:rPr lang="en-US" altLang="zh-CN" dirty="0"/>
              <a:t>.</a:t>
            </a:r>
          </a:p>
          <a:p>
            <a:pPr marL="0" indent="0">
              <a:buNone/>
            </a:pPr>
            <a:r>
              <a:rPr lang="en-US" altLang="zh-CN" dirty="0"/>
              <a:t>Taiji</a:t>
            </a:r>
            <a:r>
              <a:rPr lang="zh-CN" altLang="en-US" dirty="0"/>
              <a:t> </a:t>
            </a:r>
            <a:r>
              <a:rPr lang="en-US" dirty="0"/>
              <a:t>is categorized under the </a:t>
            </a:r>
            <a:r>
              <a:rPr lang="en-US" dirty="0" err="1"/>
              <a:t>Wudang</a:t>
            </a:r>
            <a:r>
              <a:rPr lang="en-US" dirty="0"/>
              <a:t> grouping of Chinese martial arts—that is, arts applied with internal power. Although the term </a:t>
            </a:r>
            <a:r>
              <a:rPr lang="en-US" dirty="0" err="1"/>
              <a:t>Wudang</a:t>
            </a:r>
            <a:r>
              <a:rPr lang="en-US" dirty="0"/>
              <a:t> suggests these arts originated in the </a:t>
            </a:r>
            <a:r>
              <a:rPr lang="en-US" dirty="0" err="1"/>
              <a:t>Wudang</a:t>
            </a:r>
            <a:r>
              <a:rPr lang="en-US" dirty="0"/>
              <a:t> Mountains, it is used only to distinguish the skills, theories and applications of </a:t>
            </a:r>
            <a:r>
              <a:rPr lang="en-US" dirty="0" err="1"/>
              <a:t>neijia</a:t>
            </a:r>
            <a:r>
              <a:rPr lang="en-US" dirty="0"/>
              <a:t> (internal arts) from those of the Shaolin grouping, or </a:t>
            </a:r>
            <a:r>
              <a:rPr lang="en-US" dirty="0" err="1"/>
              <a:t>waijia</a:t>
            </a:r>
            <a:r>
              <a:rPr lang="en-US" dirty="0"/>
              <a:t> (hard or external) styles.</a:t>
            </a:r>
          </a:p>
        </p:txBody>
      </p:sp>
    </p:spTree>
    <p:extLst>
      <p:ext uri="{BB962C8B-B14F-4D97-AF65-F5344CB8AC3E}">
        <p14:creationId xmlns:p14="http://schemas.microsoft.com/office/powerpoint/2010/main" val="3078909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6052D-5549-634B-BE4E-AC14F4DD9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Wushu</a:t>
            </a:r>
            <a:r>
              <a:rPr lang="en-US" altLang="zh-CN" dirty="0"/>
              <a:t>/Martial</a:t>
            </a:r>
            <a:r>
              <a:rPr lang="zh-CN" altLang="en-US" dirty="0"/>
              <a:t> </a:t>
            </a:r>
            <a:r>
              <a:rPr lang="en-US" altLang="zh-CN" dirty="0"/>
              <a:t>Arts</a:t>
            </a:r>
            <a:r>
              <a:rPr lang="zh-CN" altLang="en-US" dirty="0"/>
              <a:t> 武术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D0BE1-A7C9-8A43-846A-2C05060E6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distinction</a:t>
            </a:r>
            <a:r>
              <a:rPr lang="zh-CN" altLang="en-US" dirty="0"/>
              <a:t> </a:t>
            </a:r>
            <a:r>
              <a:rPr lang="en-US" altLang="zh-CN" dirty="0"/>
              <a:t>of</a:t>
            </a:r>
            <a:r>
              <a:rPr lang="zh-CN" altLang="en-US" dirty="0"/>
              <a:t> </a:t>
            </a:r>
            <a:r>
              <a:rPr lang="en-US" altLang="zh-CN" dirty="0" err="1"/>
              <a:t>Neijia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 err="1"/>
              <a:t>Waijia</a:t>
            </a:r>
            <a:r>
              <a:rPr lang="zh-CN" altLang="en-US" dirty="0"/>
              <a:t> </a:t>
            </a:r>
            <a:r>
              <a:rPr lang="en-US" altLang="zh-CN" dirty="0"/>
              <a:t>started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early</a:t>
            </a:r>
            <a:r>
              <a:rPr lang="zh-CN" altLang="en-US" dirty="0"/>
              <a:t> </a:t>
            </a:r>
            <a:r>
              <a:rPr lang="en-US" altLang="zh-CN" dirty="0"/>
              <a:t>Ming</a:t>
            </a:r>
            <a:r>
              <a:rPr lang="zh-CN" altLang="en-US" dirty="0"/>
              <a:t> </a:t>
            </a:r>
            <a:r>
              <a:rPr lang="en-US" altLang="zh-CN" dirty="0"/>
              <a:t>Dynasty</a:t>
            </a:r>
            <a:r>
              <a:rPr lang="zh-CN" altLang="en-US" dirty="0"/>
              <a:t> </a:t>
            </a:r>
            <a:r>
              <a:rPr lang="en-US" altLang="zh-CN" dirty="0"/>
              <a:t>(1368-1644</a:t>
            </a:r>
            <a:r>
              <a:rPr lang="zh-CN" altLang="en-US" dirty="0"/>
              <a:t> </a:t>
            </a:r>
            <a:r>
              <a:rPr lang="en-US" altLang="zh-CN" dirty="0"/>
              <a:t>CE)</a:t>
            </a:r>
            <a:endParaRPr lang="en-US" dirty="0"/>
          </a:p>
          <a:p>
            <a:r>
              <a:rPr lang="en-US" dirty="0" err="1"/>
              <a:t>Neijia</a:t>
            </a:r>
            <a:r>
              <a:rPr lang="zh-CN" altLang="en-US" dirty="0"/>
              <a:t> </a:t>
            </a:r>
            <a:r>
              <a:rPr lang="en-US" altLang="zh-CN" dirty="0"/>
              <a:t>(soft,</a:t>
            </a:r>
            <a:r>
              <a:rPr lang="zh-CN" altLang="en-US" dirty="0"/>
              <a:t> </a:t>
            </a:r>
            <a:r>
              <a:rPr lang="en-US" altLang="zh-CN" dirty="0"/>
              <a:t>internal)</a:t>
            </a:r>
            <a:endParaRPr lang="en-US" dirty="0"/>
          </a:p>
          <a:p>
            <a:r>
              <a:rPr lang="en-US" dirty="0" err="1"/>
              <a:t>Waijia</a:t>
            </a:r>
            <a:r>
              <a:rPr lang="zh-CN" altLang="en-US" dirty="0"/>
              <a:t> </a:t>
            </a:r>
            <a:r>
              <a:rPr lang="en-US" altLang="zh-CN" dirty="0"/>
              <a:t>(hard,</a:t>
            </a:r>
            <a:r>
              <a:rPr lang="zh-CN" altLang="en-US" dirty="0"/>
              <a:t> </a:t>
            </a:r>
            <a:r>
              <a:rPr lang="en-US" altLang="zh-CN" dirty="0"/>
              <a:t>external)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908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315B9-9509-D84A-81E3-E11583514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err="1"/>
              <a:t>Bigu</a:t>
            </a:r>
            <a:r>
              <a:rPr lang="zh-CN" altLang="en-US" dirty="0"/>
              <a:t> </a:t>
            </a:r>
            <a:r>
              <a:rPr lang="en-US" altLang="zh-CN" dirty="0"/>
              <a:t>–</a:t>
            </a:r>
            <a:r>
              <a:rPr lang="zh-CN" altLang="en-US" dirty="0"/>
              <a:t> </a:t>
            </a:r>
            <a:r>
              <a:rPr lang="en-US" altLang="zh-CN" dirty="0"/>
              <a:t>Grain</a:t>
            </a:r>
            <a:r>
              <a:rPr lang="zh-CN" altLang="en-US" dirty="0"/>
              <a:t> </a:t>
            </a:r>
            <a:r>
              <a:rPr lang="en-US" altLang="zh-CN" dirty="0"/>
              <a:t>Avoidance</a:t>
            </a:r>
            <a:r>
              <a:rPr lang="zh-CN" altLang="en-US" dirty="0"/>
              <a:t> </a:t>
            </a:r>
            <a:r>
              <a:rPr lang="en-US" dirty="0" err="1"/>
              <a:t>辟谷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EE8C9-5B07-E14F-83C8-5A8BD1C89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(168 BCE) </a:t>
            </a:r>
            <a:r>
              <a:rPr lang="en-US" dirty="0" err="1"/>
              <a:t>Quegu</a:t>
            </a:r>
            <a:r>
              <a:rPr lang="en-US" dirty="0"/>
              <a:t> </a:t>
            </a:r>
            <a:r>
              <a:rPr lang="en-US" dirty="0" err="1"/>
              <a:t>shiqi</a:t>
            </a:r>
            <a:r>
              <a:rPr lang="en-US" dirty="0"/>
              <a:t> </a:t>
            </a:r>
            <a:r>
              <a:rPr lang="zh-TW" altLang="en-US" dirty="0"/>
              <a:t>却谷食气 </a:t>
            </a:r>
            <a:r>
              <a:rPr lang="en-US" altLang="zh-TW" dirty="0"/>
              <a:t>“</a:t>
            </a:r>
            <a:r>
              <a:rPr lang="en-US" dirty="0"/>
              <a:t>Eliminating Grain and Eating Qi” manuscript, which was discovered in 1973 among the </a:t>
            </a:r>
            <a:r>
              <a:rPr lang="en-US" dirty="0" err="1"/>
              <a:t>Mawangdui</a:t>
            </a:r>
            <a:r>
              <a:rPr lang="en-US" dirty="0"/>
              <a:t> Silk Texts, is the oldest documented grain-avoidance diet</a:t>
            </a:r>
            <a:r>
              <a:rPr lang="en-US" altLang="zh-CN" dirty="0"/>
              <a:t>.</a:t>
            </a:r>
            <a:r>
              <a:rPr lang="zh-CN" altLang="en-US" dirty="0"/>
              <a:t> </a:t>
            </a:r>
            <a:r>
              <a:rPr lang="en-US" dirty="0"/>
              <a:t>This Chinese medical manual outlines a method for replacing grains with qi circulations, and consuming medicinal herbs, notably the fern </a:t>
            </a:r>
            <a:r>
              <a:rPr lang="en-US" dirty="0" err="1"/>
              <a:t>shiwei</a:t>
            </a:r>
            <a:r>
              <a:rPr lang="en-US" dirty="0"/>
              <a:t> </a:t>
            </a:r>
            <a:r>
              <a:rPr lang="en-US" dirty="0" err="1"/>
              <a:t>石韦</a:t>
            </a:r>
            <a:r>
              <a:rPr lang="zh-TW" altLang="en-US" dirty="0"/>
              <a:t> </a:t>
            </a:r>
            <a:r>
              <a:rPr lang="en-US" altLang="zh-TW" dirty="0"/>
              <a:t>"</a:t>
            </a:r>
            <a:r>
              <a:rPr lang="en-US" dirty="0" err="1"/>
              <a:t>Pyrrosia</a:t>
            </a:r>
            <a:r>
              <a:rPr lang="en-US" dirty="0"/>
              <a:t> lingua" as a diuretic to treat urine retention resulting from eliminating grains. This text dichotomizes diets with the square-earth round-heaven model from Chinese cosmography and fengshui, "Those who eat grain eat what is square; those who eat qi eat what is round. Round is heaven; square is earth."</a:t>
            </a:r>
          </a:p>
        </p:txBody>
      </p:sp>
    </p:spTree>
    <p:extLst>
      <p:ext uri="{BB962C8B-B14F-4D97-AF65-F5344CB8AC3E}">
        <p14:creationId xmlns:p14="http://schemas.microsoft.com/office/powerpoint/2010/main" val="3758351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8EFA2-E705-7546-AB9E-4629132A6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Go</a:t>
            </a:r>
            <a:r>
              <a:rPr lang="en-US" altLang="zh-CN" dirty="0" err="1"/>
              <a:t>ngfu</a:t>
            </a:r>
            <a:r>
              <a:rPr lang="en-US" altLang="zh-CN" dirty="0"/>
              <a:t>/Kungfu</a:t>
            </a:r>
            <a:r>
              <a:rPr lang="zh-CN" altLang="en-US" dirty="0"/>
              <a:t> 功夫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10B7B-ACED-9840-B875-01B832E6D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/>
              <a:t>Kungfu</a:t>
            </a:r>
            <a:r>
              <a:rPr lang="zh-CN" altLang="en-US" dirty="0"/>
              <a:t> </a:t>
            </a:r>
            <a:r>
              <a:rPr lang="en-US" altLang="zh-CN" dirty="0"/>
              <a:t>–</a:t>
            </a:r>
            <a:r>
              <a:rPr lang="zh-CN" altLang="en-US" dirty="0"/>
              <a:t> </a:t>
            </a:r>
            <a:r>
              <a:rPr lang="en-US" altLang="zh-CN" dirty="0"/>
              <a:t>Bruce</a:t>
            </a:r>
            <a:r>
              <a:rPr lang="zh-CN" altLang="en-US" dirty="0"/>
              <a:t> </a:t>
            </a:r>
            <a:r>
              <a:rPr lang="en-US" altLang="zh-CN" dirty="0"/>
              <a:t>Lee</a:t>
            </a:r>
          </a:p>
          <a:p>
            <a:pPr marL="0" indent="0">
              <a:buNone/>
            </a:pPr>
            <a:r>
              <a:rPr lang="en-US" altLang="zh-CN" dirty="0"/>
              <a:t>First</a:t>
            </a:r>
            <a:r>
              <a:rPr lang="zh-CN" altLang="en-US" dirty="0"/>
              <a:t> </a:t>
            </a:r>
            <a:r>
              <a:rPr lang="en-US" altLang="zh-CN" dirty="0"/>
              <a:t>train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heart,</a:t>
            </a:r>
            <a:r>
              <a:rPr lang="zh-CN" altLang="en-US" dirty="0"/>
              <a:t> </a:t>
            </a:r>
            <a:r>
              <a:rPr lang="en-US" altLang="zh-CN" dirty="0"/>
              <a:t>second</a:t>
            </a:r>
            <a:r>
              <a:rPr lang="zh-CN" altLang="en-US" dirty="0"/>
              <a:t> </a:t>
            </a:r>
            <a:r>
              <a:rPr lang="en-US" altLang="zh-CN" dirty="0"/>
              <a:t>train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body,</a:t>
            </a:r>
            <a:r>
              <a:rPr lang="zh-CN" altLang="en-US" dirty="0"/>
              <a:t> </a:t>
            </a:r>
            <a:r>
              <a:rPr lang="en-US" altLang="zh-CN" dirty="0"/>
              <a:t>then</a:t>
            </a:r>
            <a:r>
              <a:rPr lang="zh-CN" altLang="en-US" dirty="0"/>
              <a:t> </a:t>
            </a:r>
            <a:r>
              <a:rPr lang="en-US" altLang="zh-CN" dirty="0"/>
              <a:t>train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techniques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It</a:t>
            </a:r>
            <a:r>
              <a:rPr lang="zh-CN" altLang="en-US" dirty="0"/>
              <a:t> </a:t>
            </a:r>
            <a:r>
              <a:rPr lang="en-GB" dirty="0"/>
              <a:t>can also signify careful preparation for the performance of any </a:t>
            </a:r>
            <a:r>
              <a:rPr lang="en-GB" dirty="0" err="1"/>
              <a:t>skillful</a:t>
            </a:r>
            <a:r>
              <a:rPr lang="en-GB" dirty="0"/>
              <a:t> endeavour without interference from the intellect or emotions.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554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{0BCC9E90-A864-7E4F-A2C7-1166C33B5D98}tf10001064</Template>
  <TotalTime>2442</TotalTime>
  <Words>551</Words>
  <Application>Microsoft Macintosh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Garamond</vt:lpstr>
      <vt:lpstr>Organic</vt:lpstr>
      <vt:lpstr>HPCH5010/6010  Chinese Wellbeing: from Philosophy and Religion to Culture Week 3-2</vt:lpstr>
      <vt:lpstr>Traditional Chinese Wellbeing Practices and Exercises</vt:lpstr>
      <vt:lpstr>Daoyin 导引</vt:lpstr>
      <vt:lpstr>PowerPoint Presentation</vt:lpstr>
      <vt:lpstr>PowerPoint Presentation</vt:lpstr>
      <vt:lpstr>Qigong 气功</vt:lpstr>
      <vt:lpstr>PowerPoint Presentation</vt:lpstr>
      <vt:lpstr>Taijiquan/Taichi 太极拳</vt:lpstr>
      <vt:lpstr>Wushu/Martial Arts 武术</vt:lpstr>
      <vt:lpstr>Bigu – Grain Avoidance 辟谷</vt:lpstr>
      <vt:lpstr>Gongfu/Kungfu 功夫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HPCH5010/6010  Chinese Wellbeing: from Philosophy and Religion to Culture Week 3-2</dc:title>
  <dc:creator>Yiying Jiao</dc:creator>
  <cp:lastModifiedBy>Yiying Jiao</cp:lastModifiedBy>
  <cp:revision>1</cp:revision>
  <dcterms:created xsi:type="dcterms:W3CDTF">2021-09-26T16:14:43Z</dcterms:created>
  <dcterms:modified xsi:type="dcterms:W3CDTF">2021-09-28T08:57:04Z</dcterms:modified>
</cp:coreProperties>
</file>