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56" r:id="rId2"/>
    <p:sldId id="294" r:id="rId3"/>
    <p:sldId id="296" r:id="rId4"/>
    <p:sldId id="297" r:id="rId5"/>
    <p:sldId id="298" r:id="rId6"/>
    <p:sldId id="299" r:id="rId7"/>
    <p:sldId id="295" r:id="rId8"/>
    <p:sldId id="300" r:id="rId9"/>
    <p:sldId id="301" r:id="rId1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14"/>
    <p:restoredTop sz="93240"/>
  </p:normalViewPr>
  <p:slideViewPr>
    <p:cSldViewPr>
      <p:cViewPr varScale="1">
        <p:scale>
          <a:sx n="66" d="100"/>
          <a:sy n="66" d="100"/>
        </p:scale>
        <p:origin x="75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Anatomy </a:t>
            </a:r>
            <a:r>
              <a:rPr lang="en-GB" altLang="en-US" sz="4800">
                <a:ea typeface="ＭＳ Ｐゴシック" charset="-128"/>
              </a:rPr>
              <a:t>and Physiology – </a:t>
            </a:r>
            <a:r>
              <a:rPr lang="en-GB" altLang="en-US" sz="4800" dirty="0">
                <a:ea typeface="ＭＳ Ｐゴシック" charset="-128"/>
              </a:rPr>
              <a:t>Shoulder ROM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2761500" cy="435133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Bony Landmarks</a:t>
            </a:r>
          </a:p>
          <a:p>
            <a:pPr lvl="1"/>
            <a:r>
              <a:rPr lang="en-GB" dirty="0"/>
              <a:t>Coracoid Process</a:t>
            </a:r>
          </a:p>
          <a:p>
            <a:pPr lvl="1"/>
            <a:r>
              <a:rPr lang="en-GB" dirty="0"/>
              <a:t>Greater Tubercle of </a:t>
            </a:r>
            <a:r>
              <a:rPr lang="en-GB" dirty="0" err="1"/>
              <a:t>Humerus</a:t>
            </a:r>
            <a:endParaRPr lang="en-GB" dirty="0"/>
          </a:p>
          <a:p>
            <a:pPr lvl="1"/>
            <a:r>
              <a:rPr lang="en-GB" dirty="0"/>
              <a:t>Glenoid Fossa</a:t>
            </a:r>
          </a:p>
          <a:p>
            <a:pPr lvl="1"/>
            <a:r>
              <a:rPr lang="en-GB" dirty="0"/>
              <a:t>Spine of Scapula</a:t>
            </a:r>
          </a:p>
          <a:p>
            <a:pPr lvl="1"/>
            <a:r>
              <a:rPr lang="en-GB" dirty="0"/>
              <a:t>Medial Border of Scapula</a:t>
            </a:r>
          </a:p>
          <a:p>
            <a:pPr lvl="1"/>
            <a:r>
              <a:rPr lang="en-GB" dirty="0"/>
              <a:t>Lateral Border of Scapula</a:t>
            </a:r>
          </a:p>
          <a:p>
            <a:pPr lvl="1"/>
            <a:r>
              <a:rPr lang="en-GB" dirty="0"/>
              <a:t>Inferior angle of scapula</a:t>
            </a:r>
          </a:p>
          <a:p>
            <a:pPr lvl="1"/>
            <a:r>
              <a:rPr lang="en-GB" dirty="0"/>
              <a:t>Lesser Tubercle of </a:t>
            </a:r>
            <a:r>
              <a:rPr lang="en-GB" dirty="0" err="1"/>
              <a:t>Humerus</a:t>
            </a:r>
            <a:endParaRPr lang="en-GB" dirty="0"/>
          </a:p>
          <a:p>
            <a:pPr lvl="1"/>
            <a:r>
              <a:rPr lang="en-GB" dirty="0"/>
              <a:t>Infraspinatus fossa</a:t>
            </a:r>
          </a:p>
          <a:p>
            <a:pPr lvl="1"/>
            <a:r>
              <a:rPr lang="en-GB" dirty="0"/>
              <a:t>Supraspinatus fossa</a:t>
            </a:r>
          </a:p>
          <a:p>
            <a:pPr lvl="1"/>
            <a:r>
              <a:rPr lang="en-GB" dirty="0"/>
              <a:t>Subscapularis fossa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581144" y="1828800"/>
            <a:ext cx="2473468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GB" dirty="0"/>
              <a:t>Anatomy of </a:t>
            </a:r>
            <a:r>
              <a:rPr lang="en-GB"/>
              <a:t>the Shoulder </a:t>
            </a:r>
            <a:endParaRPr lang="en-GB" dirty="0"/>
          </a:p>
          <a:p>
            <a:pPr lvl="1" fontAlgn="auto"/>
            <a:r>
              <a:rPr lang="en-GB" dirty="0"/>
              <a:t>Ligaments</a:t>
            </a:r>
          </a:p>
          <a:p>
            <a:pPr lvl="2" fontAlgn="auto"/>
            <a:r>
              <a:rPr lang="en-GB" dirty="0"/>
              <a:t>GH </a:t>
            </a:r>
          </a:p>
          <a:p>
            <a:pPr lvl="2" fontAlgn="auto"/>
            <a:r>
              <a:rPr lang="en-GB" dirty="0"/>
              <a:t>ACJ</a:t>
            </a:r>
          </a:p>
          <a:p>
            <a:pPr lvl="2" fontAlgn="auto"/>
            <a:r>
              <a:rPr lang="en-GB" dirty="0"/>
              <a:t>SCJ</a:t>
            </a:r>
          </a:p>
          <a:p>
            <a:pPr lvl="1" fontAlgn="auto"/>
            <a:r>
              <a:rPr lang="en-GB" dirty="0"/>
              <a:t>Bursa</a:t>
            </a:r>
          </a:p>
          <a:p>
            <a:pPr lvl="2" fontAlgn="auto"/>
            <a:r>
              <a:rPr lang="en-GB" dirty="0" err="1"/>
              <a:t>Subacromial</a:t>
            </a:r>
            <a:endParaRPr lang="en-GB" dirty="0"/>
          </a:p>
          <a:p>
            <a:pPr lvl="2" fontAlgn="auto"/>
            <a:r>
              <a:rPr lang="en-GB" dirty="0"/>
              <a:t>Subscapularis</a:t>
            </a:r>
          </a:p>
          <a:p>
            <a:pPr lvl="2" fontAlgn="auto"/>
            <a:r>
              <a:rPr lang="en-GB" dirty="0"/>
              <a:t>Infraspinatus</a:t>
            </a:r>
          </a:p>
          <a:p>
            <a:pPr lvl="1" fontAlgn="auto"/>
            <a:r>
              <a:rPr lang="en-GB" dirty="0"/>
              <a:t>Capsule</a:t>
            </a:r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692696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>Sagittal Plane Movements </a:t>
            </a:r>
            <a:r>
              <a:rPr lang="mr-IN" dirty="0"/>
              <a:t>–</a:t>
            </a:r>
            <a:r>
              <a:rPr lang="en-GB" dirty="0"/>
              <a:t> Flexion/ Extension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700808"/>
            <a:ext cx="3193548" cy="3168352"/>
          </a:xfrm>
        </p:spPr>
      </p:pic>
    </p:spTree>
    <p:extLst>
      <p:ext uri="{BB962C8B-B14F-4D97-AF65-F5344CB8AC3E}">
        <p14:creationId xmlns:p14="http://schemas.microsoft.com/office/powerpoint/2010/main" val="802552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>Coronal Plane Movements </a:t>
            </a:r>
            <a:r>
              <a:rPr lang="mr-IN" dirty="0"/>
              <a:t>–</a:t>
            </a:r>
            <a:r>
              <a:rPr lang="en-GB" dirty="0"/>
              <a:t> Abduction/ Adduction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00807"/>
            <a:ext cx="3672408" cy="3164521"/>
          </a:xfrm>
        </p:spPr>
      </p:pic>
    </p:spTree>
    <p:extLst>
      <p:ext uri="{BB962C8B-B14F-4D97-AF65-F5344CB8AC3E}">
        <p14:creationId xmlns:p14="http://schemas.microsoft.com/office/powerpoint/2010/main" val="1571016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Tranverse</a:t>
            </a:r>
            <a:r>
              <a:rPr lang="en-GB" dirty="0"/>
              <a:t> Plane Movements </a:t>
            </a:r>
            <a:r>
              <a:rPr lang="mr-IN" dirty="0"/>
              <a:t>–</a:t>
            </a:r>
            <a:r>
              <a:rPr lang="en-GB" dirty="0"/>
              <a:t> Internal/ External Rotation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916832"/>
            <a:ext cx="5860213" cy="2385715"/>
          </a:xfrm>
        </p:spPr>
      </p:pic>
    </p:spTree>
    <p:extLst>
      <p:ext uri="{BB962C8B-B14F-4D97-AF65-F5344CB8AC3E}">
        <p14:creationId xmlns:p14="http://schemas.microsoft.com/office/powerpoint/2010/main" val="396531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155591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Tranverse</a:t>
            </a:r>
            <a:r>
              <a:rPr lang="en-GB" dirty="0"/>
              <a:t> Plane Movements </a:t>
            </a:r>
            <a:r>
              <a:rPr lang="mr-IN" dirty="0"/>
              <a:t>–</a:t>
            </a:r>
            <a:r>
              <a:rPr lang="en-GB" dirty="0"/>
              <a:t> </a:t>
            </a:r>
            <a:r>
              <a:rPr lang="en-GB" dirty="0" err="1"/>
              <a:t>Horiztional</a:t>
            </a:r>
            <a:r>
              <a:rPr lang="en-GB" dirty="0"/>
              <a:t> Adduction/ Abduction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348880"/>
            <a:ext cx="3991471" cy="3723059"/>
          </a:xfrm>
        </p:spPr>
      </p:pic>
    </p:spTree>
    <p:extLst>
      <p:ext uri="{BB962C8B-B14F-4D97-AF65-F5344CB8AC3E}">
        <p14:creationId xmlns:p14="http://schemas.microsoft.com/office/powerpoint/2010/main" val="1345088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65760"/>
            <a:ext cx="7892356" cy="928612"/>
          </a:xfrm>
        </p:spPr>
        <p:txBody>
          <a:bodyPr>
            <a:normAutofit/>
          </a:bodyPr>
          <a:lstStyle/>
          <a:p>
            <a:r>
              <a:rPr lang="en-GB" dirty="0" err="1"/>
              <a:t>Scapulo</a:t>
            </a:r>
            <a:r>
              <a:rPr lang="en-GB" dirty="0"/>
              <a:t>-Humeral Rhythm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361900" cy="4351337"/>
          </a:xfrm>
        </p:spPr>
        <p:txBody>
          <a:bodyPr>
            <a:normAutofit/>
          </a:bodyPr>
          <a:lstStyle/>
          <a:p>
            <a:r>
              <a:rPr lang="en-US" dirty="0" err="1"/>
              <a:t>Scapulo</a:t>
            </a:r>
            <a:r>
              <a:rPr lang="en-US" dirty="0"/>
              <a:t> humeral rhythm</a:t>
            </a:r>
          </a:p>
          <a:p>
            <a:r>
              <a:rPr lang="en-US" dirty="0"/>
              <a:t>No movement in first 30º of flexion or abduction</a:t>
            </a:r>
          </a:p>
          <a:p>
            <a:r>
              <a:rPr lang="en-US" dirty="0"/>
              <a:t>After that should observe a 3:1 ratio of humeral movement to scapular movement </a:t>
            </a:r>
          </a:p>
          <a:p>
            <a:r>
              <a:rPr lang="en-US" dirty="0"/>
              <a:t>Why?</a:t>
            </a:r>
          </a:p>
          <a:p>
            <a:pPr lvl="1"/>
            <a:r>
              <a:rPr lang="en-US" dirty="0"/>
              <a:t>Preserves the length tension relationship of the </a:t>
            </a:r>
            <a:r>
              <a:rPr lang="en-US" dirty="0" err="1"/>
              <a:t>scapulohumeral</a:t>
            </a:r>
            <a:r>
              <a:rPr lang="en-US" dirty="0"/>
              <a:t> muscles and allows them more room to shorten</a:t>
            </a:r>
          </a:p>
          <a:p>
            <a:pPr lvl="1"/>
            <a:r>
              <a:rPr lang="en-US" dirty="0"/>
              <a:t>Prevents the humeral head blocking in to the acromion process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91345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2"/>
          </a:xfrm>
        </p:spPr>
        <p:txBody>
          <a:bodyPr>
            <a:normAutofit/>
          </a:bodyPr>
          <a:lstStyle/>
          <a:p>
            <a:r>
              <a:rPr lang="en-GB"/>
              <a:t>AROM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201660" cy="4351337"/>
          </a:xfrm>
        </p:spPr>
        <p:txBody>
          <a:bodyPr>
            <a:normAutofit/>
          </a:bodyPr>
          <a:lstStyle/>
          <a:p>
            <a:r>
              <a:rPr lang="en-US" dirty="0"/>
              <a:t>Elevation through flexion (180º) </a:t>
            </a:r>
          </a:p>
          <a:p>
            <a:r>
              <a:rPr lang="en-US" dirty="0"/>
              <a:t>Elevation through abduction (180º) </a:t>
            </a:r>
          </a:p>
          <a:p>
            <a:r>
              <a:rPr lang="en-US" dirty="0"/>
              <a:t>Extension (45-60º)</a:t>
            </a:r>
          </a:p>
          <a:p>
            <a:r>
              <a:rPr lang="en-US" dirty="0"/>
              <a:t>Horizontal adduction (135º)</a:t>
            </a:r>
          </a:p>
          <a:p>
            <a:r>
              <a:rPr lang="en-US" dirty="0"/>
              <a:t>Horizontal abduction (30-45º) </a:t>
            </a:r>
          </a:p>
          <a:p>
            <a:r>
              <a:rPr lang="en-US" dirty="0"/>
              <a:t>Medial rotation (70-90º) </a:t>
            </a:r>
            <a:endParaRPr lang="en-US" dirty="0">
              <a:latin typeface="Wingdings" charset="2"/>
            </a:endParaRPr>
          </a:p>
          <a:p>
            <a:r>
              <a:rPr lang="en-US" dirty="0"/>
              <a:t>Lateral rotation (80-90º)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448105" y="1828801"/>
            <a:ext cx="2682037" cy="2968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Uninjured first the both together </a:t>
            </a:r>
          </a:p>
          <a:p>
            <a:r>
              <a:rPr lang="en-US" dirty="0"/>
              <a:t>Note</a:t>
            </a:r>
          </a:p>
          <a:p>
            <a:pPr lvl="1"/>
            <a:r>
              <a:rPr lang="en-US" dirty="0"/>
              <a:t>Range </a:t>
            </a:r>
          </a:p>
          <a:p>
            <a:pPr lvl="1"/>
            <a:r>
              <a:rPr lang="en-US" dirty="0"/>
              <a:t>Compensatory rotations </a:t>
            </a:r>
          </a:p>
          <a:p>
            <a:pPr lvl="1"/>
            <a:r>
              <a:rPr lang="en-US" dirty="0"/>
              <a:t>Pain 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955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2"/>
          </a:xfrm>
        </p:spPr>
        <p:txBody>
          <a:bodyPr>
            <a:normAutofit/>
          </a:bodyPr>
          <a:lstStyle/>
          <a:p>
            <a:r>
              <a:rPr lang="en-GB" dirty="0"/>
              <a:t>PROM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201660" cy="4351337"/>
          </a:xfrm>
        </p:spPr>
        <p:txBody>
          <a:bodyPr>
            <a:normAutofit/>
          </a:bodyPr>
          <a:lstStyle/>
          <a:p>
            <a:r>
              <a:rPr lang="en-US" dirty="0"/>
              <a:t>Pt actively moves to </a:t>
            </a:r>
            <a:r>
              <a:rPr lang="en-US" dirty="0" err="1"/>
              <a:t>EoR</a:t>
            </a:r>
            <a:r>
              <a:rPr lang="en-US" dirty="0"/>
              <a:t> then overpressure applied</a:t>
            </a:r>
          </a:p>
          <a:p>
            <a:r>
              <a:rPr lang="en-US" dirty="0"/>
              <a:t>Note pain, resistance, end feel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448105" y="1828801"/>
            <a:ext cx="2682037" cy="296835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PROM through full range </a:t>
            </a:r>
          </a:p>
          <a:p>
            <a:r>
              <a:rPr lang="en-US" dirty="0"/>
              <a:t>Note quality of movement</a:t>
            </a:r>
          </a:p>
          <a:p>
            <a:pPr lvl="1"/>
            <a:r>
              <a:rPr lang="en-US" dirty="0"/>
              <a:t>Clicking, locking, grinding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Pain</a:t>
            </a:r>
          </a:p>
          <a:p>
            <a:pPr lvl="1"/>
            <a:r>
              <a:rPr lang="en-US" dirty="0"/>
              <a:t>Resistance</a:t>
            </a:r>
          </a:p>
          <a:p>
            <a:pPr lvl="1"/>
            <a:r>
              <a:rPr lang="en-US" dirty="0"/>
              <a:t>End feel 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04694" y="5645710"/>
            <a:ext cx="5124577" cy="10688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i="1"/>
              <a:t>Flexion, Abduction, Extension, Horizontal Abduction and Adduction, Medial and Lateral Rotation </a:t>
            </a:r>
          </a:p>
          <a:p>
            <a:pPr lvl="1" fontAlgn="auto"/>
            <a:endParaRPr lang="en-GB" b="1" i="1" dirty="0"/>
          </a:p>
          <a:p>
            <a:pPr lvl="1" fontAlgn="auto"/>
            <a:endParaRPr lang="en-GB" b="1" i="1" dirty="0"/>
          </a:p>
          <a:p>
            <a:pPr lvl="1" fontAlgn="auto"/>
            <a:endParaRPr lang="en-GB" b="1" i="1" dirty="0"/>
          </a:p>
          <a:p>
            <a:pPr fontAlgn="auto"/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1701656629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3379</TotalTime>
  <Words>235</Words>
  <Application>Microsoft Macintosh PowerPoint</Application>
  <PresentationFormat>On-screen Show (4:3)</PresentationFormat>
  <Paragraphs>72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ＭＳ Ｐゴシック</vt:lpstr>
      <vt:lpstr>Arial</vt:lpstr>
      <vt:lpstr>Calibri</vt:lpstr>
      <vt:lpstr>Century Schoolbook</vt:lpstr>
      <vt:lpstr>Mangal</vt:lpstr>
      <vt:lpstr>Wingdings</vt:lpstr>
      <vt:lpstr>Wingdings 2</vt:lpstr>
      <vt:lpstr>View</vt:lpstr>
      <vt:lpstr>Anatomy and Physiology – Shoulder ROM</vt:lpstr>
      <vt:lpstr>Recap </vt:lpstr>
      <vt:lpstr>Sagittal Plane Movements – Flexion/ Extension </vt:lpstr>
      <vt:lpstr>Coronal Plane Movements – Abduction/ Adduction </vt:lpstr>
      <vt:lpstr>Tranverse Plane Movements – Internal/ External Rotation </vt:lpstr>
      <vt:lpstr>Tranverse Plane Movements – Horiztional Adduction/ Abduction </vt:lpstr>
      <vt:lpstr>Scapulo-Humeral Rhythm </vt:lpstr>
      <vt:lpstr>AROM</vt:lpstr>
      <vt:lpstr>PROM</vt:lpstr>
    </vt:vector>
  </TitlesOfParts>
  <Company/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86</cp:revision>
  <dcterms:created xsi:type="dcterms:W3CDTF">2016-09-15T12:23:08Z</dcterms:created>
  <dcterms:modified xsi:type="dcterms:W3CDTF">2018-02-09T11:05:02Z</dcterms:modified>
</cp:coreProperties>
</file>