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4"/>
  </p:sldMasterIdLst>
  <p:sldIdLst>
    <p:sldId id="256" r:id="rId5"/>
    <p:sldId id="268" r:id="rId6"/>
    <p:sldId id="258" r:id="rId7"/>
    <p:sldId id="259" r:id="rId8"/>
    <p:sldId id="260" r:id="rId9"/>
    <p:sldId id="261" r:id="rId10"/>
    <p:sldId id="262" r:id="rId11"/>
    <p:sldId id="269" r:id="rId12"/>
    <p:sldId id="272" r:id="rId13"/>
    <p:sldId id="274" r:id="rId14"/>
    <p:sldId id="278" r:id="rId15"/>
    <p:sldId id="263" r:id="rId16"/>
    <p:sldId id="271" r:id="rId17"/>
    <p:sldId id="264" r:id="rId18"/>
    <p:sldId id="265" r:id="rId19"/>
    <p:sldId id="275" r:id="rId20"/>
    <p:sldId id="276" r:id="rId21"/>
    <p:sldId id="277" r:id="rId22"/>
    <p:sldId id="266" r:id="rId23"/>
    <p:sldId id="267"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33FF"/>
    <a:srgbClr val="00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192" autoAdjust="0"/>
    <p:restoredTop sz="96366" autoAdjust="0"/>
  </p:normalViewPr>
  <p:slideViewPr>
    <p:cSldViewPr snapToGrid="0">
      <p:cViewPr varScale="1">
        <p:scale>
          <a:sx n="90" d="100"/>
          <a:sy n="90" d="100"/>
        </p:scale>
        <p:origin x="24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BF889A-E519-4EA3-A06F-A56AA4C4D81D}"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38528F67-1CF5-4A76-8AB5-A2A5C9BB7239}">
      <dgm:prSet/>
      <dgm:spPr/>
      <dgm:t>
        <a:bodyPr/>
        <a:lstStyle/>
        <a:p>
          <a:r>
            <a:rPr lang="en-GB" dirty="0"/>
            <a:t>Identify why the drop-out rate for sport is apparent from girls transitioning from ks3 to ks4.</a:t>
          </a:r>
        </a:p>
      </dgm:t>
    </dgm:pt>
    <dgm:pt modelId="{70FD86E7-1F07-48BA-A1E4-7773BDEAE333}" type="parTrans" cxnId="{33B85AC5-C80E-4901-8424-8602F56AFCEB}">
      <dgm:prSet/>
      <dgm:spPr/>
      <dgm:t>
        <a:bodyPr/>
        <a:lstStyle/>
        <a:p>
          <a:endParaRPr lang="en-US"/>
        </a:p>
      </dgm:t>
    </dgm:pt>
    <dgm:pt modelId="{DD38B2E3-1DBE-49FB-9E38-C5F872F2E527}" type="sibTrans" cxnId="{33B85AC5-C80E-4901-8424-8602F56AFCEB}">
      <dgm:prSet/>
      <dgm:spPr/>
      <dgm:t>
        <a:bodyPr/>
        <a:lstStyle/>
        <a:p>
          <a:endParaRPr lang="en-US"/>
        </a:p>
      </dgm:t>
    </dgm:pt>
    <dgm:pt modelId="{38FF4C0A-DEEC-4962-91AC-79B19336D1B8}">
      <dgm:prSet/>
      <dgm:spPr/>
      <dgm:t>
        <a:bodyPr/>
        <a:lstStyle/>
        <a:p>
          <a:r>
            <a:rPr lang="en-GB" dirty="0"/>
            <a:t>Analysing the challenges and barriers that young girls are facing within participating.</a:t>
          </a:r>
          <a:endParaRPr lang="en-US" dirty="0"/>
        </a:p>
      </dgm:t>
    </dgm:pt>
    <dgm:pt modelId="{49916ADE-675E-4A25-BE34-43C741614C51}" type="parTrans" cxnId="{DFF71D5F-46EE-49E7-8EC7-C62C43FC8CD9}">
      <dgm:prSet/>
      <dgm:spPr/>
      <dgm:t>
        <a:bodyPr/>
        <a:lstStyle/>
        <a:p>
          <a:endParaRPr lang="en-US"/>
        </a:p>
      </dgm:t>
    </dgm:pt>
    <dgm:pt modelId="{17D4C634-7DC6-4B93-9141-033FC9B5948B}" type="sibTrans" cxnId="{DFF71D5F-46EE-49E7-8EC7-C62C43FC8CD9}">
      <dgm:prSet/>
      <dgm:spPr/>
      <dgm:t>
        <a:bodyPr/>
        <a:lstStyle/>
        <a:p>
          <a:endParaRPr lang="en-US"/>
        </a:p>
      </dgm:t>
    </dgm:pt>
    <dgm:pt modelId="{CE266221-95F1-48B5-8A1F-113663F06B86}">
      <dgm:prSet/>
      <dgm:spPr/>
      <dgm:t>
        <a:bodyPr/>
        <a:lstStyle/>
        <a:p>
          <a:r>
            <a:rPr lang="en-GB"/>
            <a:t>Discovering what the sports development officers are doing to overcome the barriers and find solutions to the challenges.</a:t>
          </a:r>
          <a:endParaRPr lang="en-US"/>
        </a:p>
      </dgm:t>
    </dgm:pt>
    <dgm:pt modelId="{3689E9DE-97CB-4994-A648-194B918096ED}" type="parTrans" cxnId="{30DC9327-9055-4DEA-97A2-B8FEB35E7571}">
      <dgm:prSet/>
      <dgm:spPr/>
      <dgm:t>
        <a:bodyPr/>
        <a:lstStyle/>
        <a:p>
          <a:endParaRPr lang="en-US"/>
        </a:p>
      </dgm:t>
    </dgm:pt>
    <dgm:pt modelId="{115C3F4E-97B0-4D5B-A641-6C49296A4EB0}" type="sibTrans" cxnId="{30DC9327-9055-4DEA-97A2-B8FEB35E7571}">
      <dgm:prSet/>
      <dgm:spPr/>
      <dgm:t>
        <a:bodyPr/>
        <a:lstStyle/>
        <a:p>
          <a:endParaRPr lang="en-US"/>
        </a:p>
      </dgm:t>
    </dgm:pt>
    <dgm:pt modelId="{F28DE81B-EB1F-4056-BC5B-ABC918BFEB6A}">
      <dgm:prSet/>
      <dgm:spPr/>
      <dgm:t>
        <a:bodyPr/>
        <a:lstStyle/>
        <a:p>
          <a:r>
            <a:rPr lang="en-GB" dirty="0"/>
            <a:t>Develop a strategy to increase participation in ks3 and ks4 girls and get them excited to take part within sport.</a:t>
          </a:r>
          <a:endParaRPr lang="en-US" dirty="0"/>
        </a:p>
      </dgm:t>
    </dgm:pt>
    <dgm:pt modelId="{292031B4-68F7-4C30-BC15-2A0FC020D4C5}" type="parTrans" cxnId="{773F999A-363C-4BD8-8D07-4D7404B66E81}">
      <dgm:prSet/>
      <dgm:spPr/>
      <dgm:t>
        <a:bodyPr/>
        <a:lstStyle/>
        <a:p>
          <a:endParaRPr lang="en-US"/>
        </a:p>
      </dgm:t>
    </dgm:pt>
    <dgm:pt modelId="{24E9D54D-F0A1-490B-B111-E6C7F3C46B02}" type="sibTrans" cxnId="{773F999A-363C-4BD8-8D07-4D7404B66E81}">
      <dgm:prSet/>
      <dgm:spPr/>
      <dgm:t>
        <a:bodyPr/>
        <a:lstStyle/>
        <a:p>
          <a:endParaRPr lang="en-US"/>
        </a:p>
      </dgm:t>
    </dgm:pt>
    <dgm:pt modelId="{287C87AB-1B1F-472F-B167-1EB941B412C7}" type="pres">
      <dgm:prSet presAssocID="{92BF889A-E519-4EA3-A06F-A56AA4C4D81D}" presName="vert0" presStyleCnt="0">
        <dgm:presLayoutVars>
          <dgm:dir/>
          <dgm:animOne val="branch"/>
          <dgm:animLvl val="lvl"/>
        </dgm:presLayoutVars>
      </dgm:prSet>
      <dgm:spPr/>
    </dgm:pt>
    <dgm:pt modelId="{1DD042F3-F518-4233-9CF2-D0815FD24572}" type="pres">
      <dgm:prSet presAssocID="{38528F67-1CF5-4A76-8AB5-A2A5C9BB7239}" presName="thickLine" presStyleLbl="alignNode1" presStyleIdx="0" presStyleCnt="4"/>
      <dgm:spPr/>
    </dgm:pt>
    <dgm:pt modelId="{FAABC565-B233-4C0D-BBFE-B59143B0AECE}" type="pres">
      <dgm:prSet presAssocID="{38528F67-1CF5-4A76-8AB5-A2A5C9BB7239}" presName="horz1" presStyleCnt="0"/>
      <dgm:spPr/>
    </dgm:pt>
    <dgm:pt modelId="{D66A4D8C-5C87-4719-ADE8-7D66F24609DE}" type="pres">
      <dgm:prSet presAssocID="{38528F67-1CF5-4A76-8AB5-A2A5C9BB7239}" presName="tx1" presStyleLbl="revTx" presStyleIdx="0" presStyleCnt="4"/>
      <dgm:spPr/>
    </dgm:pt>
    <dgm:pt modelId="{58251A0E-9BC7-4624-A805-D8B91A7AD1DD}" type="pres">
      <dgm:prSet presAssocID="{38528F67-1CF5-4A76-8AB5-A2A5C9BB7239}" presName="vert1" presStyleCnt="0"/>
      <dgm:spPr/>
    </dgm:pt>
    <dgm:pt modelId="{7F06BC98-5273-4EBA-8653-595873283515}" type="pres">
      <dgm:prSet presAssocID="{38FF4C0A-DEEC-4962-91AC-79B19336D1B8}" presName="thickLine" presStyleLbl="alignNode1" presStyleIdx="1" presStyleCnt="4"/>
      <dgm:spPr/>
    </dgm:pt>
    <dgm:pt modelId="{0F496986-B81B-4B61-BAA9-3863B77A5DF6}" type="pres">
      <dgm:prSet presAssocID="{38FF4C0A-DEEC-4962-91AC-79B19336D1B8}" presName="horz1" presStyleCnt="0"/>
      <dgm:spPr/>
    </dgm:pt>
    <dgm:pt modelId="{8B75C453-99CB-462C-BF8A-07A58A08D59F}" type="pres">
      <dgm:prSet presAssocID="{38FF4C0A-DEEC-4962-91AC-79B19336D1B8}" presName="tx1" presStyleLbl="revTx" presStyleIdx="1" presStyleCnt="4"/>
      <dgm:spPr/>
    </dgm:pt>
    <dgm:pt modelId="{44FF17C4-125A-48D5-A927-8DB8E682D3AE}" type="pres">
      <dgm:prSet presAssocID="{38FF4C0A-DEEC-4962-91AC-79B19336D1B8}" presName="vert1" presStyleCnt="0"/>
      <dgm:spPr/>
    </dgm:pt>
    <dgm:pt modelId="{67502F04-8E2A-4A25-B5A1-1F71B0A739D4}" type="pres">
      <dgm:prSet presAssocID="{CE266221-95F1-48B5-8A1F-113663F06B86}" presName="thickLine" presStyleLbl="alignNode1" presStyleIdx="2" presStyleCnt="4"/>
      <dgm:spPr/>
    </dgm:pt>
    <dgm:pt modelId="{4E14E41E-2BAD-437E-9FB6-5FA5E312DAC4}" type="pres">
      <dgm:prSet presAssocID="{CE266221-95F1-48B5-8A1F-113663F06B86}" presName="horz1" presStyleCnt="0"/>
      <dgm:spPr/>
    </dgm:pt>
    <dgm:pt modelId="{F4D6C822-09BA-4309-A45A-BE1E306C9B88}" type="pres">
      <dgm:prSet presAssocID="{CE266221-95F1-48B5-8A1F-113663F06B86}" presName="tx1" presStyleLbl="revTx" presStyleIdx="2" presStyleCnt="4"/>
      <dgm:spPr/>
    </dgm:pt>
    <dgm:pt modelId="{079F386F-0442-4291-8A55-E5C51ABCA102}" type="pres">
      <dgm:prSet presAssocID="{CE266221-95F1-48B5-8A1F-113663F06B86}" presName="vert1" presStyleCnt="0"/>
      <dgm:spPr/>
    </dgm:pt>
    <dgm:pt modelId="{C7797B59-8241-43E3-92FA-359B4097D164}" type="pres">
      <dgm:prSet presAssocID="{F28DE81B-EB1F-4056-BC5B-ABC918BFEB6A}" presName="thickLine" presStyleLbl="alignNode1" presStyleIdx="3" presStyleCnt="4"/>
      <dgm:spPr/>
    </dgm:pt>
    <dgm:pt modelId="{CD37E1DD-1B4C-4DD7-A6E8-FD1AB83F50F4}" type="pres">
      <dgm:prSet presAssocID="{F28DE81B-EB1F-4056-BC5B-ABC918BFEB6A}" presName="horz1" presStyleCnt="0"/>
      <dgm:spPr/>
    </dgm:pt>
    <dgm:pt modelId="{B706FE26-66F1-4FE5-B1B7-F953D86080BA}" type="pres">
      <dgm:prSet presAssocID="{F28DE81B-EB1F-4056-BC5B-ABC918BFEB6A}" presName="tx1" presStyleLbl="revTx" presStyleIdx="3" presStyleCnt="4"/>
      <dgm:spPr/>
    </dgm:pt>
    <dgm:pt modelId="{F1797E2A-0AC2-4FF7-9DB5-F0A4D67B8E47}" type="pres">
      <dgm:prSet presAssocID="{F28DE81B-EB1F-4056-BC5B-ABC918BFEB6A}" presName="vert1" presStyleCnt="0"/>
      <dgm:spPr/>
    </dgm:pt>
  </dgm:ptLst>
  <dgm:cxnLst>
    <dgm:cxn modelId="{30DC9327-9055-4DEA-97A2-B8FEB35E7571}" srcId="{92BF889A-E519-4EA3-A06F-A56AA4C4D81D}" destId="{CE266221-95F1-48B5-8A1F-113663F06B86}" srcOrd="2" destOrd="0" parTransId="{3689E9DE-97CB-4994-A648-194B918096ED}" sibTransId="{115C3F4E-97B0-4D5B-A641-6C49296A4EB0}"/>
    <dgm:cxn modelId="{DFF71D5F-46EE-49E7-8EC7-C62C43FC8CD9}" srcId="{92BF889A-E519-4EA3-A06F-A56AA4C4D81D}" destId="{38FF4C0A-DEEC-4962-91AC-79B19336D1B8}" srcOrd="1" destOrd="0" parTransId="{49916ADE-675E-4A25-BE34-43C741614C51}" sibTransId="{17D4C634-7DC6-4B93-9141-033FC9B5948B}"/>
    <dgm:cxn modelId="{93A27049-7688-4AC1-94FB-EA070DD657AC}" type="presOf" srcId="{CE266221-95F1-48B5-8A1F-113663F06B86}" destId="{F4D6C822-09BA-4309-A45A-BE1E306C9B88}" srcOrd="0" destOrd="0" presId="urn:microsoft.com/office/officeart/2008/layout/LinedList"/>
    <dgm:cxn modelId="{69EF3C6B-BABF-41C3-9F64-AB904E12BDB8}" type="presOf" srcId="{38528F67-1CF5-4A76-8AB5-A2A5C9BB7239}" destId="{D66A4D8C-5C87-4719-ADE8-7D66F24609DE}" srcOrd="0" destOrd="0" presId="urn:microsoft.com/office/officeart/2008/layout/LinedList"/>
    <dgm:cxn modelId="{67E6E378-9A03-4B1D-A079-BF3B04F85C72}" type="presOf" srcId="{92BF889A-E519-4EA3-A06F-A56AA4C4D81D}" destId="{287C87AB-1B1F-472F-B167-1EB941B412C7}" srcOrd="0" destOrd="0" presId="urn:microsoft.com/office/officeart/2008/layout/LinedList"/>
    <dgm:cxn modelId="{773F999A-363C-4BD8-8D07-4D7404B66E81}" srcId="{92BF889A-E519-4EA3-A06F-A56AA4C4D81D}" destId="{F28DE81B-EB1F-4056-BC5B-ABC918BFEB6A}" srcOrd="3" destOrd="0" parTransId="{292031B4-68F7-4C30-BC15-2A0FC020D4C5}" sibTransId="{24E9D54D-F0A1-490B-B111-E6C7F3C46B02}"/>
    <dgm:cxn modelId="{F4E8AFB4-1632-4D46-B304-88E390C38614}" type="presOf" srcId="{38FF4C0A-DEEC-4962-91AC-79B19336D1B8}" destId="{8B75C453-99CB-462C-BF8A-07A58A08D59F}" srcOrd="0" destOrd="0" presId="urn:microsoft.com/office/officeart/2008/layout/LinedList"/>
    <dgm:cxn modelId="{33B85AC5-C80E-4901-8424-8602F56AFCEB}" srcId="{92BF889A-E519-4EA3-A06F-A56AA4C4D81D}" destId="{38528F67-1CF5-4A76-8AB5-A2A5C9BB7239}" srcOrd="0" destOrd="0" parTransId="{70FD86E7-1F07-48BA-A1E4-7773BDEAE333}" sibTransId="{DD38B2E3-1DBE-49FB-9E38-C5F872F2E527}"/>
    <dgm:cxn modelId="{C178A6FB-4E7D-4EFB-A79D-7BFB83A97910}" type="presOf" srcId="{F28DE81B-EB1F-4056-BC5B-ABC918BFEB6A}" destId="{B706FE26-66F1-4FE5-B1B7-F953D86080BA}" srcOrd="0" destOrd="0" presId="urn:microsoft.com/office/officeart/2008/layout/LinedList"/>
    <dgm:cxn modelId="{1EAE5D46-6CE7-4862-ACE9-BF048034E9F4}" type="presParOf" srcId="{287C87AB-1B1F-472F-B167-1EB941B412C7}" destId="{1DD042F3-F518-4233-9CF2-D0815FD24572}" srcOrd="0" destOrd="0" presId="urn:microsoft.com/office/officeart/2008/layout/LinedList"/>
    <dgm:cxn modelId="{6CCDD6EB-36C4-450E-8DDA-25A257D020B7}" type="presParOf" srcId="{287C87AB-1B1F-472F-B167-1EB941B412C7}" destId="{FAABC565-B233-4C0D-BBFE-B59143B0AECE}" srcOrd="1" destOrd="0" presId="urn:microsoft.com/office/officeart/2008/layout/LinedList"/>
    <dgm:cxn modelId="{89F1B4B7-B3CB-4C2C-8ACD-25245DD556AE}" type="presParOf" srcId="{FAABC565-B233-4C0D-BBFE-B59143B0AECE}" destId="{D66A4D8C-5C87-4719-ADE8-7D66F24609DE}" srcOrd="0" destOrd="0" presId="urn:microsoft.com/office/officeart/2008/layout/LinedList"/>
    <dgm:cxn modelId="{195FB06F-885C-4B0E-92C3-484C38A938F1}" type="presParOf" srcId="{FAABC565-B233-4C0D-BBFE-B59143B0AECE}" destId="{58251A0E-9BC7-4624-A805-D8B91A7AD1DD}" srcOrd="1" destOrd="0" presId="urn:microsoft.com/office/officeart/2008/layout/LinedList"/>
    <dgm:cxn modelId="{8688C585-F714-4584-BEB7-655C0D67EE4C}" type="presParOf" srcId="{287C87AB-1B1F-472F-B167-1EB941B412C7}" destId="{7F06BC98-5273-4EBA-8653-595873283515}" srcOrd="2" destOrd="0" presId="urn:microsoft.com/office/officeart/2008/layout/LinedList"/>
    <dgm:cxn modelId="{49BB6B79-48FD-4946-B318-83829514D9EB}" type="presParOf" srcId="{287C87AB-1B1F-472F-B167-1EB941B412C7}" destId="{0F496986-B81B-4B61-BAA9-3863B77A5DF6}" srcOrd="3" destOrd="0" presId="urn:microsoft.com/office/officeart/2008/layout/LinedList"/>
    <dgm:cxn modelId="{2BCEA0D4-BD6C-4850-B093-D696D7E4803D}" type="presParOf" srcId="{0F496986-B81B-4B61-BAA9-3863B77A5DF6}" destId="{8B75C453-99CB-462C-BF8A-07A58A08D59F}" srcOrd="0" destOrd="0" presId="urn:microsoft.com/office/officeart/2008/layout/LinedList"/>
    <dgm:cxn modelId="{0E2615E4-0EB7-45D1-8F06-4A735D42BF8A}" type="presParOf" srcId="{0F496986-B81B-4B61-BAA9-3863B77A5DF6}" destId="{44FF17C4-125A-48D5-A927-8DB8E682D3AE}" srcOrd="1" destOrd="0" presId="urn:microsoft.com/office/officeart/2008/layout/LinedList"/>
    <dgm:cxn modelId="{D0071024-A390-43F0-B06D-E7B7D1BCE192}" type="presParOf" srcId="{287C87AB-1B1F-472F-B167-1EB941B412C7}" destId="{67502F04-8E2A-4A25-B5A1-1F71B0A739D4}" srcOrd="4" destOrd="0" presId="urn:microsoft.com/office/officeart/2008/layout/LinedList"/>
    <dgm:cxn modelId="{0BEBECBB-6E01-4C97-996F-724EAEC961B7}" type="presParOf" srcId="{287C87AB-1B1F-472F-B167-1EB941B412C7}" destId="{4E14E41E-2BAD-437E-9FB6-5FA5E312DAC4}" srcOrd="5" destOrd="0" presId="urn:microsoft.com/office/officeart/2008/layout/LinedList"/>
    <dgm:cxn modelId="{4BDA43D5-23D6-4CB9-89CA-3357DEE6EF32}" type="presParOf" srcId="{4E14E41E-2BAD-437E-9FB6-5FA5E312DAC4}" destId="{F4D6C822-09BA-4309-A45A-BE1E306C9B88}" srcOrd="0" destOrd="0" presId="urn:microsoft.com/office/officeart/2008/layout/LinedList"/>
    <dgm:cxn modelId="{CBDFFA2B-2762-4A97-A167-A912EFD56244}" type="presParOf" srcId="{4E14E41E-2BAD-437E-9FB6-5FA5E312DAC4}" destId="{079F386F-0442-4291-8A55-E5C51ABCA102}" srcOrd="1" destOrd="0" presId="urn:microsoft.com/office/officeart/2008/layout/LinedList"/>
    <dgm:cxn modelId="{29015F29-D9B9-4B7E-94FF-556D88383FDA}" type="presParOf" srcId="{287C87AB-1B1F-472F-B167-1EB941B412C7}" destId="{C7797B59-8241-43E3-92FA-359B4097D164}" srcOrd="6" destOrd="0" presId="urn:microsoft.com/office/officeart/2008/layout/LinedList"/>
    <dgm:cxn modelId="{A85F68B2-7328-4171-A57A-B66F6AC597C9}" type="presParOf" srcId="{287C87AB-1B1F-472F-B167-1EB941B412C7}" destId="{CD37E1DD-1B4C-4DD7-A6E8-FD1AB83F50F4}" srcOrd="7" destOrd="0" presId="urn:microsoft.com/office/officeart/2008/layout/LinedList"/>
    <dgm:cxn modelId="{DF7E8EC9-E633-4596-8F11-D781BDF2EAE7}" type="presParOf" srcId="{CD37E1DD-1B4C-4DD7-A6E8-FD1AB83F50F4}" destId="{B706FE26-66F1-4FE5-B1B7-F953D86080BA}" srcOrd="0" destOrd="0" presId="urn:microsoft.com/office/officeart/2008/layout/LinedList"/>
    <dgm:cxn modelId="{62891640-CC0D-4106-91B2-99500783A9B9}" type="presParOf" srcId="{CD37E1DD-1B4C-4DD7-A6E8-FD1AB83F50F4}" destId="{F1797E2A-0AC2-4FF7-9DB5-F0A4D67B8E4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D042F3-F518-4233-9CF2-D0815FD24572}">
      <dsp:nvSpPr>
        <dsp:cNvPr id="0" name=""/>
        <dsp:cNvSpPr/>
      </dsp:nvSpPr>
      <dsp:spPr>
        <a:xfrm>
          <a:off x="0" y="0"/>
          <a:ext cx="6403994"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66A4D8C-5C87-4719-ADE8-7D66F24609DE}">
      <dsp:nvSpPr>
        <dsp:cNvPr id="0" name=""/>
        <dsp:cNvSpPr/>
      </dsp:nvSpPr>
      <dsp:spPr>
        <a:xfrm>
          <a:off x="0" y="0"/>
          <a:ext cx="6403994" cy="1271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Identify why the drop-out rate for sport is apparent from girls transitioning from ks3 to ks4.</a:t>
          </a:r>
        </a:p>
      </dsp:txBody>
      <dsp:txXfrm>
        <a:off x="0" y="0"/>
        <a:ext cx="6403994" cy="1271852"/>
      </dsp:txXfrm>
    </dsp:sp>
    <dsp:sp modelId="{7F06BC98-5273-4EBA-8653-595873283515}">
      <dsp:nvSpPr>
        <dsp:cNvPr id="0" name=""/>
        <dsp:cNvSpPr/>
      </dsp:nvSpPr>
      <dsp:spPr>
        <a:xfrm>
          <a:off x="0" y="1271852"/>
          <a:ext cx="6403994" cy="0"/>
        </a:xfrm>
        <a:prstGeom prst="line">
          <a:avLst/>
        </a:prstGeom>
        <a:gradFill rotWithShape="0">
          <a:gsLst>
            <a:gs pos="0">
              <a:schemeClr val="accent2">
                <a:hueOff val="383163"/>
                <a:satOff val="-6257"/>
                <a:lumOff val="392"/>
                <a:alphaOff val="0"/>
                <a:tint val="96000"/>
                <a:satMod val="100000"/>
                <a:lumMod val="104000"/>
              </a:schemeClr>
            </a:gs>
            <a:gs pos="78000">
              <a:schemeClr val="accent2">
                <a:hueOff val="383163"/>
                <a:satOff val="-6257"/>
                <a:lumOff val="392"/>
                <a:alphaOff val="0"/>
                <a:shade val="100000"/>
                <a:satMod val="110000"/>
                <a:lumMod val="100000"/>
              </a:schemeClr>
            </a:gs>
          </a:gsLst>
          <a:lin ang="5400000" scaled="0"/>
        </a:gradFill>
        <a:ln w="9525" cap="flat" cmpd="sng" algn="ctr">
          <a:solidFill>
            <a:schemeClr val="accent2">
              <a:hueOff val="383163"/>
              <a:satOff val="-6257"/>
              <a:lumOff val="392"/>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B75C453-99CB-462C-BF8A-07A58A08D59F}">
      <dsp:nvSpPr>
        <dsp:cNvPr id="0" name=""/>
        <dsp:cNvSpPr/>
      </dsp:nvSpPr>
      <dsp:spPr>
        <a:xfrm>
          <a:off x="0" y="1271852"/>
          <a:ext cx="6403994" cy="1271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Analysing the challenges and barriers that young girls are facing within participating.</a:t>
          </a:r>
          <a:endParaRPr lang="en-US" sz="2300" kern="1200" dirty="0"/>
        </a:p>
      </dsp:txBody>
      <dsp:txXfrm>
        <a:off x="0" y="1271852"/>
        <a:ext cx="6403994" cy="1271852"/>
      </dsp:txXfrm>
    </dsp:sp>
    <dsp:sp modelId="{67502F04-8E2A-4A25-B5A1-1F71B0A739D4}">
      <dsp:nvSpPr>
        <dsp:cNvPr id="0" name=""/>
        <dsp:cNvSpPr/>
      </dsp:nvSpPr>
      <dsp:spPr>
        <a:xfrm>
          <a:off x="0" y="2543704"/>
          <a:ext cx="6403994" cy="0"/>
        </a:xfrm>
        <a:prstGeom prst="line">
          <a:avLst/>
        </a:prstGeom>
        <a:gradFill rotWithShape="0">
          <a:gsLst>
            <a:gs pos="0">
              <a:schemeClr val="accent2">
                <a:hueOff val="766327"/>
                <a:satOff val="-12515"/>
                <a:lumOff val="784"/>
                <a:alphaOff val="0"/>
                <a:tint val="96000"/>
                <a:satMod val="100000"/>
                <a:lumMod val="104000"/>
              </a:schemeClr>
            </a:gs>
            <a:gs pos="78000">
              <a:schemeClr val="accent2">
                <a:hueOff val="766327"/>
                <a:satOff val="-12515"/>
                <a:lumOff val="784"/>
                <a:alphaOff val="0"/>
                <a:shade val="100000"/>
                <a:satMod val="110000"/>
                <a:lumMod val="100000"/>
              </a:schemeClr>
            </a:gs>
          </a:gsLst>
          <a:lin ang="5400000" scaled="0"/>
        </a:gradFill>
        <a:ln w="9525" cap="flat" cmpd="sng" algn="ctr">
          <a:solidFill>
            <a:schemeClr val="accent2">
              <a:hueOff val="766327"/>
              <a:satOff val="-12515"/>
              <a:lumOff val="784"/>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F4D6C822-09BA-4309-A45A-BE1E306C9B88}">
      <dsp:nvSpPr>
        <dsp:cNvPr id="0" name=""/>
        <dsp:cNvSpPr/>
      </dsp:nvSpPr>
      <dsp:spPr>
        <a:xfrm>
          <a:off x="0" y="2543704"/>
          <a:ext cx="6403994" cy="1271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Discovering what the sports development officers are doing to overcome the barriers and find solutions to the challenges.</a:t>
          </a:r>
          <a:endParaRPr lang="en-US" sz="2300" kern="1200"/>
        </a:p>
      </dsp:txBody>
      <dsp:txXfrm>
        <a:off x="0" y="2543704"/>
        <a:ext cx="6403994" cy="1271852"/>
      </dsp:txXfrm>
    </dsp:sp>
    <dsp:sp modelId="{C7797B59-8241-43E3-92FA-359B4097D164}">
      <dsp:nvSpPr>
        <dsp:cNvPr id="0" name=""/>
        <dsp:cNvSpPr/>
      </dsp:nvSpPr>
      <dsp:spPr>
        <a:xfrm>
          <a:off x="0" y="3815556"/>
          <a:ext cx="6403994" cy="0"/>
        </a:xfrm>
        <a:prstGeom prst="line">
          <a:avLst/>
        </a:prstGeom>
        <a:gradFill rotWithShape="0">
          <a:gsLst>
            <a:gs pos="0">
              <a:schemeClr val="accent2">
                <a:hueOff val="1149490"/>
                <a:satOff val="-18772"/>
                <a:lumOff val="1176"/>
                <a:alphaOff val="0"/>
                <a:tint val="96000"/>
                <a:satMod val="100000"/>
                <a:lumMod val="104000"/>
              </a:schemeClr>
            </a:gs>
            <a:gs pos="78000">
              <a:schemeClr val="accent2">
                <a:hueOff val="1149490"/>
                <a:satOff val="-18772"/>
                <a:lumOff val="1176"/>
                <a:alphaOff val="0"/>
                <a:shade val="100000"/>
                <a:satMod val="110000"/>
                <a:lumMod val="100000"/>
              </a:schemeClr>
            </a:gs>
          </a:gsLst>
          <a:lin ang="5400000" scaled="0"/>
        </a:gradFill>
        <a:ln w="9525" cap="flat" cmpd="sng" algn="ctr">
          <a:solidFill>
            <a:schemeClr val="accent2">
              <a:hueOff val="1149490"/>
              <a:satOff val="-18772"/>
              <a:lumOff val="117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706FE26-66F1-4FE5-B1B7-F953D86080BA}">
      <dsp:nvSpPr>
        <dsp:cNvPr id="0" name=""/>
        <dsp:cNvSpPr/>
      </dsp:nvSpPr>
      <dsp:spPr>
        <a:xfrm>
          <a:off x="0" y="3815556"/>
          <a:ext cx="6403994" cy="1271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Develop a strategy to increase participation in ks3 and ks4 girls and get them excited to take part within sport.</a:t>
          </a:r>
          <a:endParaRPr lang="en-US" sz="2300" kern="1200" dirty="0"/>
        </a:p>
      </dsp:txBody>
      <dsp:txXfrm>
        <a:off x="0" y="3815556"/>
        <a:ext cx="6403994" cy="127185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71CD8D37-312E-4EFA-B3E5-F39CF9783669}" type="datetimeFigureOut">
              <a:rPr lang="en-GB" smtClean="0"/>
              <a:t>20/11/2019</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4CAA76D8-E445-42B8-91AF-E1B6B4A68C58}" type="slidenum">
              <a:rPr lang="en-GB" smtClean="0"/>
              <a:t>‹#›</a:t>
            </a:fld>
            <a:endParaRPr lang="en-GB"/>
          </a:p>
        </p:txBody>
      </p:sp>
    </p:spTree>
    <p:extLst>
      <p:ext uri="{BB962C8B-B14F-4D97-AF65-F5344CB8AC3E}">
        <p14:creationId xmlns:p14="http://schemas.microsoft.com/office/powerpoint/2010/main" val="18981980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CD8D37-312E-4EFA-B3E5-F39CF9783669}" type="datetimeFigureOut">
              <a:rPr lang="en-GB" smtClean="0"/>
              <a:t>20/11/2019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AA76D8-E445-42B8-91AF-E1B6B4A68C58}" type="slidenum">
              <a:rPr lang="en-GB" smtClean="0"/>
              <a:t>‹#›</a:t>
            </a:fld>
            <a:endParaRPr lang="en-GB"/>
          </a:p>
        </p:txBody>
      </p:sp>
    </p:spTree>
    <p:extLst>
      <p:ext uri="{BB962C8B-B14F-4D97-AF65-F5344CB8AC3E}">
        <p14:creationId xmlns:p14="http://schemas.microsoft.com/office/powerpoint/2010/main" val="2764014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1CD8D37-312E-4EFA-B3E5-F39CF9783669}" type="datetimeFigureOut">
              <a:rPr lang="en-GB" smtClean="0"/>
              <a:t>20/11/2019</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4CAA76D8-E445-42B8-91AF-E1B6B4A68C58}" type="slidenum">
              <a:rPr lang="en-GB" smtClean="0"/>
              <a:t>‹#›</a:t>
            </a:fld>
            <a:endParaRPr lang="en-GB"/>
          </a:p>
        </p:txBody>
      </p:sp>
    </p:spTree>
    <p:extLst>
      <p:ext uri="{BB962C8B-B14F-4D97-AF65-F5344CB8AC3E}">
        <p14:creationId xmlns:p14="http://schemas.microsoft.com/office/powerpoint/2010/main" val="16791279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CD8D37-312E-4EFA-B3E5-F39CF9783669}" type="datetimeFigureOut">
              <a:rPr lang="en-GB" smtClean="0"/>
              <a:t>20/11/2019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AA76D8-E445-42B8-91AF-E1B6B4A68C58}" type="slidenum">
              <a:rPr lang="en-GB" smtClean="0"/>
              <a:t>‹#›</a:t>
            </a:fld>
            <a:endParaRPr lang="en-GB"/>
          </a:p>
        </p:txBody>
      </p:sp>
    </p:spTree>
    <p:extLst>
      <p:ext uri="{BB962C8B-B14F-4D97-AF65-F5344CB8AC3E}">
        <p14:creationId xmlns:p14="http://schemas.microsoft.com/office/powerpoint/2010/main" val="14047789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CD8D37-312E-4EFA-B3E5-F39CF9783669}" type="datetimeFigureOut">
              <a:rPr lang="en-GB" smtClean="0"/>
              <a:t>20/11/2019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CAA76D8-E445-42B8-91AF-E1B6B4A68C58}" type="slidenum">
              <a:rPr lang="en-GB" smtClean="0"/>
              <a:t>‹#›</a:t>
            </a:fld>
            <a:endParaRPr lang="en-GB"/>
          </a:p>
        </p:txBody>
      </p:sp>
    </p:spTree>
    <p:extLst>
      <p:ext uri="{BB962C8B-B14F-4D97-AF65-F5344CB8AC3E}">
        <p14:creationId xmlns:p14="http://schemas.microsoft.com/office/powerpoint/2010/main" val="40429140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CD8D37-312E-4EFA-B3E5-F39CF9783669}" type="datetimeFigureOut">
              <a:rPr lang="en-GB" smtClean="0"/>
              <a:t>20/11/2019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CAA76D8-E445-42B8-91AF-E1B6B4A68C58}" type="slidenum">
              <a:rPr lang="en-GB" smtClean="0"/>
              <a:t>‹#›</a:t>
            </a:fld>
            <a:endParaRPr lang="en-GB"/>
          </a:p>
        </p:txBody>
      </p:sp>
    </p:spTree>
    <p:extLst>
      <p:ext uri="{BB962C8B-B14F-4D97-AF65-F5344CB8AC3E}">
        <p14:creationId xmlns:p14="http://schemas.microsoft.com/office/powerpoint/2010/main" val="2985898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CD8D37-312E-4EFA-B3E5-F39CF9783669}" type="datetimeFigureOut">
              <a:rPr lang="en-GB" smtClean="0"/>
              <a:t>20/11/2019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CAA76D8-E445-42B8-91AF-E1B6B4A68C58}" type="slidenum">
              <a:rPr lang="en-GB" smtClean="0"/>
              <a:t>‹#›</a:t>
            </a:fld>
            <a:endParaRPr lang="en-GB"/>
          </a:p>
        </p:txBody>
      </p:sp>
    </p:spTree>
    <p:extLst>
      <p:ext uri="{BB962C8B-B14F-4D97-AF65-F5344CB8AC3E}">
        <p14:creationId xmlns:p14="http://schemas.microsoft.com/office/powerpoint/2010/main" val="2497353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1CD8D37-312E-4EFA-B3E5-F39CF9783669}" type="datetimeFigureOut">
              <a:rPr lang="en-GB" smtClean="0"/>
              <a:t>20/11/2019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AA76D8-E445-42B8-91AF-E1B6B4A68C58}" type="slidenum">
              <a:rPr lang="en-GB" smtClean="0"/>
              <a:t>‹#›</a:t>
            </a:fld>
            <a:endParaRPr lang="en-GB"/>
          </a:p>
        </p:txBody>
      </p:sp>
    </p:spTree>
    <p:extLst>
      <p:ext uri="{BB962C8B-B14F-4D97-AF65-F5344CB8AC3E}">
        <p14:creationId xmlns:p14="http://schemas.microsoft.com/office/powerpoint/2010/main" val="3238105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1CD8D37-312E-4EFA-B3E5-F39CF9783669}" type="datetimeFigureOut">
              <a:rPr lang="en-GB" smtClean="0"/>
              <a:t>20/11/2019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AA76D8-E445-42B8-91AF-E1B6B4A68C58}" type="slidenum">
              <a:rPr lang="en-GB" smtClean="0"/>
              <a:t>‹#›</a:t>
            </a:fld>
            <a:endParaRPr lang="en-GB"/>
          </a:p>
        </p:txBody>
      </p:sp>
    </p:spTree>
    <p:extLst>
      <p:ext uri="{BB962C8B-B14F-4D97-AF65-F5344CB8AC3E}">
        <p14:creationId xmlns:p14="http://schemas.microsoft.com/office/powerpoint/2010/main" val="622237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1CD8D37-312E-4EFA-B3E5-F39CF9783669}" type="datetimeFigureOut">
              <a:rPr lang="en-GB" smtClean="0"/>
              <a:t>20/11/2019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AA76D8-E445-42B8-91AF-E1B6B4A68C58}" type="slidenum">
              <a:rPr lang="en-GB" smtClean="0"/>
              <a:t>‹#›</a:t>
            </a:fld>
            <a:endParaRPr lang="en-GB"/>
          </a:p>
        </p:txBody>
      </p:sp>
    </p:spTree>
    <p:extLst>
      <p:ext uri="{BB962C8B-B14F-4D97-AF65-F5344CB8AC3E}">
        <p14:creationId xmlns:p14="http://schemas.microsoft.com/office/powerpoint/2010/main" val="2956263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1CD8D37-312E-4EFA-B3E5-F39CF9783669}" type="datetimeFigureOut">
              <a:rPr lang="en-GB" smtClean="0"/>
              <a:t>20/11/2019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4CAA76D8-E445-42B8-91AF-E1B6B4A68C58}" type="slidenum">
              <a:rPr lang="en-GB" smtClean="0"/>
              <a:t>‹#›</a:t>
            </a:fld>
            <a:endParaRPr lang="en-GB"/>
          </a:p>
        </p:txBody>
      </p:sp>
    </p:spTree>
    <p:extLst>
      <p:ext uri="{BB962C8B-B14F-4D97-AF65-F5344CB8AC3E}">
        <p14:creationId xmlns:p14="http://schemas.microsoft.com/office/powerpoint/2010/main" val="9851886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1CD8D37-312E-4EFA-B3E5-F39CF9783669}" type="datetimeFigureOut">
              <a:rPr lang="en-GB" smtClean="0"/>
              <a:t>20/11/2019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4CAA76D8-E445-42B8-91AF-E1B6B4A68C58}"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94555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71CD8D37-312E-4EFA-B3E5-F39CF9783669}" type="datetimeFigureOut">
              <a:rPr lang="en-GB" smtClean="0"/>
              <a:t>20/11/2019</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4CAA76D8-E445-42B8-91AF-E1B6B4A68C58}" type="slidenum">
              <a:rPr lang="en-GB" smtClean="0"/>
              <a:t>‹#›</a:t>
            </a:fld>
            <a:endParaRPr lang="en-GB"/>
          </a:p>
        </p:txBody>
      </p:sp>
    </p:spTree>
    <p:extLst>
      <p:ext uri="{BB962C8B-B14F-4D97-AF65-F5344CB8AC3E}">
        <p14:creationId xmlns:p14="http://schemas.microsoft.com/office/powerpoint/2010/main" val="24460183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1CD8D37-312E-4EFA-B3E5-F39CF9783669}" type="datetimeFigureOut">
              <a:rPr lang="en-GB" smtClean="0"/>
              <a:t>20/11/2019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CAA76D8-E445-42B8-91AF-E1B6B4A68C58}" type="slidenum">
              <a:rPr lang="en-GB" smtClean="0"/>
              <a:t>‹#›</a:t>
            </a:fld>
            <a:endParaRPr lang="en-GB"/>
          </a:p>
        </p:txBody>
      </p:sp>
    </p:spTree>
    <p:extLst>
      <p:ext uri="{BB962C8B-B14F-4D97-AF65-F5344CB8AC3E}">
        <p14:creationId xmlns:p14="http://schemas.microsoft.com/office/powerpoint/2010/main" val="20057101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1CD8D37-312E-4EFA-B3E5-F39CF9783669}" type="datetimeFigureOut">
              <a:rPr lang="en-GB" smtClean="0"/>
              <a:t>20/11/2019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CAA76D8-E445-42B8-91AF-E1B6B4A68C58}" type="slidenum">
              <a:rPr lang="en-GB" smtClean="0"/>
              <a:t>‹#›</a:t>
            </a:fld>
            <a:endParaRPr lang="en-GB"/>
          </a:p>
        </p:txBody>
      </p:sp>
    </p:spTree>
    <p:extLst>
      <p:ext uri="{BB962C8B-B14F-4D97-AF65-F5344CB8AC3E}">
        <p14:creationId xmlns:p14="http://schemas.microsoft.com/office/powerpoint/2010/main" val="25155056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CD8D37-312E-4EFA-B3E5-F39CF9783669}" type="datetimeFigureOut">
              <a:rPr lang="en-GB" smtClean="0"/>
              <a:t>20/11/2019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AA76D8-E445-42B8-91AF-E1B6B4A68C58}" type="slidenum">
              <a:rPr lang="en-GB" smtClean="0"/>
              <a:t>‹#›</a:t>
            </a:fld>
            <a:endParaRPr lang="en-GB"/>
          </a:p>
        </p:txBody>
      </p:sp>
    </p:spTree>
    <p:extLst>
      <p:ext uri="{BB962C8B-B14F-4D97-AF65-F5344CB8AC3E}">
        <p14:creationId xmlns:p14="http://schemas.microsoft.com/office/powerpoint/2010/main" val="6361026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71CD8D37-312E-4EFA-B3E5-F39CF9783669}" type="datetimeFigureOut">
              <a:rPr lang="en-GB" smtClean="0"/>
              <a:t>20/11/2019</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4CAA76D8-E445-42B8-91AF-E1B6B4A68C58}" type="slidenum">
              <a:rPr lang="en-GB" smtClean="0"/>
              <a:t>‹#›</a:t>
            </a:fld>
            <a:endParaRPr lang="en-GB"/>
          </a:p>
        </p:txBody>
      </p:sp>
    </p:spTree>
    <p:extLst>
      <p:ext uri="{BB962C8B-B14F-4D97-AF65-F5344CB8AC3E}">
        <p14:creationId xmlns:p14="http://schemas.microsoft.com/office/powerpoint/2010/main" val="4030304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1CD8D37-312E-4EFA-B3E5-F39CF9783669}" type="datetimeFigureOut">
              <a:rPr lang="en-GB" smtClean="0"/>
              <a:t>20/11/2019</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CAA76D8-E445-42B8-91AF-E1B6B4A68C58}" type="slidenum">
              <a:rPr lang="en-GB" smtClean="0"/>
              <a:t>‹#›</a:t>
            </a:fld>
            <a:endParaRPr lang="en-GB"/>
          </a:p>
        </p:txBody>
      </p:sp>
    </p:spTree>
    <p:extLst>
      <p:ext uri="{BB962C8B-B14F-4D97-AF65-F5344CB8AC3E}">
        <p14:creationId xmlns:p14="http://schemas.microsoft.com/office/powerpoint/2010/main" val="991052037"/>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E63E7A4-A272-4644-BE74-78D761FC5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03C5846-EA59-4F5C-87F1-D783CEF81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10EC9341-0F0E-4576-8E72-2A90C9422C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3459450" y="2187575"/>
            <a:ext cx="6857999" cy="2482850"/>
          </a:xfrm>
          <a:prstGeom prst="rect">
            <a:avLst/>
          </a:prstGeom>
        </p:spPr>
      </p:pic>
      <p:sp>
        <p:nvSpPr>
          <p:cNvPr id="2" name="Title 1">
            <a:extLst>
              <a:ext uri="{FF2B5EF4-FFF2-40B4-BE49-F238E27FC236}">
                <a16:creationId xmlns:a16="http://schemas.microsoft.com/office/drawing/2014/main" id="{874EFD99-945C-4D1E-A048-0F1A56DD3A40}"/>
              </a:ext>
            </a:extLst>
          </p:cNvPr>
          <p:cNvSpPr>
            <a:spLocks noGrp="1"/>
          </p:cNvSpPr>
          <p:nvPr>
            <p:ph type="ctrTitle"/>
          </p:nvPr>
        </p:nvSpPr>
        <p:spPr>
          <a:xfrm>
            <a:off x="792483" y="821265"/>
            <a:ext cx="6326774" cy="5222117"/>
          </a:xfrm>
        </p:spPr>
        <p:txBody>
          <a:bodyPr anchor="ctr">
            <a:normAutofit/>
          </a:bodyPr>
          <a:lstStyle/>
          <a:p>
            <a:pPr algn="r"/>
            <a:r>
              <a:rPr lang="en-GB" sz="5400">
                <a:solidFill>
                  <a:srgbClr val="FFFFFF"/>
                </a:solidFill>
              </a:rPr>
              <a:t>Proposal</a:t>
            </a:r>
          </a:p>
        </p:txBody>
      </p:sp>
      <p:sp>
        <p:nvSpPr>
          <p:cNvPr id="3" name="Subtitle 2">
            <a:extLst>
              <a:ext uri="{FF2B5EF4-FFF2-40B4-BE49-F238E27FC236}">
                <a16:creationId xmlns:a16="http://schemas.microsoft.com/office/drawing/2014/main" id="{EBF5F0A7-D5B7-4AE0-BCB2-467C5517F1F5}"/>
              </a:ext>
            </a:extLst>
          </p:cNvPr>
          <p:cNvSpPr>
            <a:spLocks noGrp="1"/>
          </p:cNvSpPr>
          <p:nvPr>
            <p:ph type="subTitle" idx="1"/>
          </p:nvPr>
        </p:nvSpPr>
        <p:spPr>
          <a:xfrm>
            <a:off x="8392885" y="821265"/>
            <a:ext cx="3243944" cy="5222117"/>
          </a:xfrm>
        </p:spPr>
        <p:txBody>
          <a:bodyPr anchor="ctr">
            <a:normAutofit/>
          </a:bodyPr>
          <a:lstStyle/>
          <a:p>
            <a:r>
              <a:rPr lang="en-GB" dirty="0"/>
              <a:t>By Martene Morgan</a:t>
            </a:r>
          </a:p>
        </p:txBody>
      </p:sp>
    </p:spTree>
    <p:extLst>
      <p:ext uri="{BB962C8B-B14F-4D97-AF65-F5344CB8AC3E}">
        <p14:creationId xmlns:p14="http://schemas.microsoft.com/office/powerpoint/2010/main" val="2452678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89D4C7-5A97-41F5-90DC-A1B108AAABC9}"/>
              </a:ext>
            </a:extLst>
          </p:cNvPr>
          <p:cNvSpPr>
            <a:spLocks noGrp="1"/>
          </p:cNvSpPr>
          <p:nvPr>
            <p:ph type="title"/>
          </p:nvPr>
        </p:nvSpPr>
        <p:spPr>
          <a:xfrm>
            <a:off x="4090507" y="764373"/>
            <a:ext cx="7434070" cy="1474330"/>
          </a:xfrm>
        </p:spPr>
        <p:txBody>
          <a:bodyPr>
            <a:normAutofit/>
          </a:bodyPr>
          <a:lstStyle/>
          <a:p>
            <a:r>
              <a:rPr lang="en-GB" dirty="0"/>
              <a:t>Title of project</a:t>
            </a:r>
            <a:br>
              <a:rPr lang="en-GB" dirty="0"/>
            </a:br>
            <a:endParaRPr lang="en-GB"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5719" y="2187575"/>
            <a:ext cx="6857999" cy="2482850"/>
          </a:xfrm>
          <a:prstGeom prst="rect">
            <a:avLst/>
          </a:prstGeom>
        </p:spPr>
      </p:pic>
      <p:sp>
        <p:nvSpPr>
          <p:cNvPr id="3" name="Content Placeholder 2">
            <a:extLst>
              <a:ext uri="{FF2B5EF4-FFF2-40B4-BE49-F238E27FC236}">
                <a16:creationId xmlns:a16="http://schemas.microsoft.com/office/drawing/2014/main" id="{FEA181D6-1EA0-4BBE-8947-B8BE72930A94}"/>
              </a:ext>
            </a:extLst>
          </p:cNvPr>
          <p:cNvSpPr>
            <a:spLocks noGrp="1"/>
          </p:cNvSpPr>
          <p:nvPr>
            <p:ph idx="1"/>
          </p:nvPr>
        </p:nvSpPr>
        <p:spPr>
          <a:xfrm>
            <a:off x="4090507" y="2628900"/>
            <a:ext cx="7454077" cy="3589785"/>
          </a:xfrm>
        </p:spPr>
        <p:txBody>
          <a:bodyPr>
            <a:normAutofit/>
          </a:bodyPr>
          <a:lstStyle/>
          <a:p>
            <a:r>
              <a:rPr lang="en-GB" sz="2000" dirty="0"/>
              <a:t>Evaluating the challenges and barriers from a Sports Development Officer perspective, that ks3 and ks4 girls are facing when participating in Physical activity.</a:t>
            </a:r>
          </a:p>
        </p:txBody>
      </p:sp>
    </p:spTree>
    <p:extLst>
      <p:ext uri="{BB962C8B-B14F-4D97-AF65-F5344CB8AC3E}">
        <p14:creationId xmlns:p14="http://schemas.microsoft.com/office/powerpoint/2010/main" val="23494875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4ABED-0108-49E1-A3D6-69890D85D44C}"/>
              </a:ext>
            </a:extLst>
          </p:cNvPr>
          <p:cNvSpPr>
            <a:spLocks noGrp="1"/>
          </p:cNvSpPr>
          <p:nvPr>
            <p:ph type="title"/>
          </p:nvPr>
        </p:nvSpPr>
        <p:spPr>
          <a:xfrm>
            <a:off x="4090507" y="764373"/>
            <a:ext cx="7434070" cy="1474330"/>
          </a:xfrm>
        </p:spPr>
        <p:txBody>
          <a:bodyPr>
            <a:normAutofit/>
          </a:bodyPr>
          <a:lstStyle/>
          <a:p>
            <a:r>
              <a:rPr lang="en-GB" dirty="0"/>
              <a:t>rationale</a:t>
            </a:r>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5719" y="2187575"/>
            <a:ext cx="6857999" cy="2482850"/>
          </a:xfrm>
          <a:prstGeom prst="rect">
            <a:avLst/>
          </a:prstGeom>
        </p:spPr>
      </p:pic>
      <p:sp>
        <p:nvSpPr>
          <p:cNvPr id="3" name="Content Placeholder 2">
            <a:extLst>
              <a:ext uri="{FF2B5EF4-FFF2-40B4-BE49-F238E27FC236}">
                <a16:creationId xmlns:a16="http://schemas.microsoft.com/office/drawing/2014/main" id="{2C766FB5-16CF-4A06-9F38-5EF00882B204}"/>
              </a:ext>
            </a:extLst>
          </p:cNvPr>
          <p:cNvSpPr>
            <a:spLocks noGrp="1"/>
          </p:cNvSpPr>
          <p:nvPr>
            <p:ph idx="1"/>
          </p:nvPr>
        </p:nvSpPr>
        <p:spPr>
          <a:xfrm>
            <a:off x="4090507" y="2628900"/>
            <a:ext cx="7454077" cy="3589785"/>
          </a:xfrm>
        </p:spPr>
        <p:txBody>
          <a:bodyPr>
            <a:normAutofit/>
          </a:bodyPr>
          <a:lstStyle/>
          <a:p>
            <a:r>
              <a:rPr lang="en-GB" sz="2000" dirty="0"/>
              <a:t>I will be researching this study due to my strong interest in why girls still aren’t participating in physical activity as much as boys, and what do the sports development officers notice as barriers when working with girls. Due to my current job as a Sports coach for Neath council as a Physical Activity and Sport Service (PASS) coach, conducting this study will help in my career to identify if girls participation starts to improve but I could also present my results to my employers as this could help them get more participants in the clubs we run.</a:t>
            </a:r>
          </a:p>
        </p:txBody>
      </p:sp>
    </p:spTree>
    <p:extLst>
      <p:ext uri="{BB962C8B-B14F-4D97-AF65-F5344CB8AC3E}">
        <p14:creationId xmlns:p14="http://schemas.microsoft.com/office/powerpoint/2010/main" val="3993881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420441-07A5-407D-A24C-A04C4AA8345D}"/>
              </a:ext>
            </a:extLst>
          </p:cNvPr>
          <p:cNvSpPr>
            <a:spLocks noGrp="1"/>
          </p:cNvSpPr>
          <p:nvPr>
            <p:ph type="title"/>
          </p:nvPr>
        </p:nvSpPr>
        <p:spPr>
          <a:xfrm>
            <a:off x="4090507" y="764373"/>
            <a:ext cx="7434070" cy="1474330"/>
          </a:xfrm>
        </p:spPr>
        <p:txBody>
          <a:bodyPr>
            <a:normAutofit/>
          </a:bodyPr>
          <a:lstStyle/>
          <a:p>
            <a:r>
              <a:rPr lang="en-GB"/>
              <a:t>aim</a:t>
            </a:r>
            <a:endParaRPr lang="en-GB"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5719" y="2187575"/>
            <a:ext cx="6857999" cy="2482850"/>
          </a:xfrm>
          <a:prstGeom prst="rect">
            <a:avLst/>
          </a:prstGeom>
        </p:spPr>
      </p:pic>
      <p:sp>
        <p:nvSpPr>
          <p:cNvPr id="3" name="Content Placeholder 2">
            <a:extLst>
              <a:ext uri="{FF2B5EF4-FFF2-40B4-BE49-F238E27FC236}">
                <a16:creationId xmlns:a16="http://schemas.microsoft.com/office/drawing/2014/main" id="{142AC228-B471-407C-B342-666B0F0560AD}"/>
              </a:ext>
            </a:extLst>
          </p:cNvPr>
          <p:cNvSpPr>
            <a:spLocks noGrp="1"/>
          </p:cNvSpPr>
          <p:nvPr>
            <p:ph idx="1"/>
          </p:nvPr>
        </p:nvSpPr>
        <p:spPr>
          <a:xfrm>
            <a:off x="4090507" y="2628900"/>
            <a:ext cx="7454077" cy="3589785"/>
          </a:xfrm>
        </p:spPr>
        <p:txBody>
          <a:bodyPr>
            <a:normAutofit/>
          </a:bodyPr>
          <a:lstStyle/>
          <a:p>
            <a:r>
              <a:rPr lang="en-GB" sz="2000"/>
              <a:t>A critical analysis of the challenges sports development officers in the PASS team face whilst targeting ks3 and ks4 girls for physical activity.</a:t>
            </a:r>
          </a:p>
        </p:txBody>
      </p:sp>
    </p:spTree>
    <p:extLst>
      <p:ext uri="{BB962C8B-B14F-4D97-AF65-F5344CB8AC3E}">
        <p14:creationId xmlns:p14="http://schemas.microsoft.com/office/powerpoint/2010/main" val="3305704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0BD2399-7475-404C-BAC9-E55E16769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0D748104-6E76-4AD9-9940-82154F97E7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F80B93B5-37B1-4413-97FD-B182081472A3}"/>
              </a:ext>
            </a:extLst>
          </p:cNvPr>
          <p:cNvSpPr>
            <a:spLocks noGrp="1"/>
          </p:cNvSpPr>
          <p:nvPr>
            <p:ph type="title"/>
          </p:nvPr>
        </p:nvSpPr>
        <p:spPr>
          <a:xfrm>
            <a:off x="577516" y="1441450"/>
            <a:ext cx="3306744" cy="3351018"/>
          </a:xfrm>
        </p:spPr>
        <p:txBody>
          <a:bodyPr>
            <a:normAutofit/>
          </a:bodyPr>
          <a:lstStyle/>
          <a:p>
            <a:r>
              <a:rPr lang="en-GB" sz="3200" dirty="0"/>
              <a:t>objectives</a:t>
            </a:r>
          </a:p>
        </p:txBody>
      </p:sp>
      <p:graphicFrame>
        <p:nvGraphicFramePr>
          <p:cNvPr id="14" name="Content Placeholder 2">
            <a:extLst>
              <a:ext uri="{FF2B5EF4-FFF2-40B4-BE49-F238E27FC236}">
                <a16:creationId xmlns:a16="http://schemas.microsoft.com/office/drawing/2014/main" id="{C907568A-8236-44BD-92A9-1EC464292253}"/>
              </a:ext>
            </a:extLst>
          </p:cNvPr>
          <p:cNvGraphicFramePr>
            <a:graphicFrameLocks noGrp="1"/>
          </p:cNvGraphicFramePr>
          <p:nvPr>
            <p:ph idx="1"/>
            <p:extLst>
              <p:ext uri="{D42A27DB-BD31-4B8C-83A1-F6EECF244321}">
                <p14:modId xmlns:p14="http://schemas.microsoft.com/office/powerpoint/2010/main" val="2743338971"/>
              </p:ext>
            </p:extLst>
          </p:nvPr>
        </p:nvGraphicFramePr>
        <p:xfrm>
          <a:off x="4678344" y="1127125"/>
          <a:ext cx="6403994" cy="50874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34838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F2A6E-56D8-4EBE-B2B2-7ABFD9617B7B}"/>
              </a:ext>
            </a:extLst>
          </p:cNvPr>
          <p:cNvSpPr>
            <a:spLocks noGrp="1"/>
          </p:cNvSpPr>
          <p:nvPr>
            <p:ph type="title"/>
          </p:nvPr>
        </p:nvSpPr>
        <p:spPr>
          <a:xfrm>
            <a:off x="2907632" y="511710"/>
            <a:ext cx="8610600" cy="1293028"/>
          </a:xfrm>
        </p:spPr>
        <p:txBody>
          <a:bodyPr/>
          <a:lstStyle/>
          <a:p>
            <a:r>
              <a:rPr lang="en-GB" dirty="0"/>
              <a:t>background</a:t>
            </a:r>
          </a:p>
        </p:txBody>
      </p:sp>
      <p:sp>
        <p:nvSpPr>
          <p:cNvPr id="3" name="Content Placeholder 2">
            <a:extLst>
              <a:ext uri="{FF2B5EF4-FFF2-40B4-BE49-F238E27FC236}">
                <a16:creationId xmlns:a16="http://schemas.microsoft.com/office/drawing/2014/main" id="{5F2B91A1-0DD5-4E06-86E5-754B2A9FC350}"/>
              </a:ext>
            </a:extLst>
          </p:cNvPr>
          <p:cNvSpPr>
            <a:spLocks noGrp="1"/>
          </p:cNvSpPr>
          <p:nvPr>
            <p:ph idx="1"/>
          </p:nvPr>
        </p:nvSpPr>
        <p:spPr>
          <a:xfrm>
            <a:off x="529389" y="1649232"/>
            <a:ext cx="10820400" cy="4474106"/>
          </a:xfrm>
        </p:spPr>
        <p:txBody>
          <a:bodyPr>
            <a:normAutofit lnSpcReduction="10000"/>
          </a:bodyPr>
          <a:lstStyle/>
          <a:p>
            <a:r>
              <a:rPr lang="en-GB" dirty="0"/>
              <a:t>The sports development officers and young people’s co-ordinators, which I will be interviewing all work for PASS; PASS stands for Physical activity and sport services and it is run by Neath/ Port Talbot council.  They have a vision of promoting a better life through active living. PASS run many initiatives and projects such as </a:t>
            </a:r>
          </a:p>
          <a:p>
            <a:r>
              <a:rPr lang="en-GB" dirty="0"/>
              <a:t>Dragon Sport</a:t>
            </a:r>
          </a:p>
          <a:p>
            <a:r>
              <a:rPr lang="en-GB" dirty="0"/>
              <a:t>5x60</a:t>
            </a:r>
          </a:p>
          <a:p>
            <a:r>
              <a:rPr lang="en-GB" dirty="0"/>
              <a:t>Targeted projects. </a:t>
            </a:r>
          </a:p>
          <a:p>
            <a:endParaRPr lang="en-GB" dirty="0"/>
          </a:p>
          <a:p>
            <a:r>
              <a:rPr lang="en-GB" dirty="0"/>
              <a:t>From experience in running sports club, I’ve noticed a difference in participation amongst genders, with girls continuously having lower rates. The PASS team have started running more ‘girls’ projects which are just aimed at girls and it’s included activities such as dance, fitness, netball etc. </a:t>
            </a:r>
          </a:p>
        </p:txBody>
      </p:sp>
      <p:pic>
        <p:nvPicPr>
          <p:cNvPr id="4" name="Picture 3">
            <a:extLst>
              <a:ext uri="{FF2B5EF4-FFF2-40B4-BE49-F238E27FC236}">
                <a16:creationId xmlns:a16="http://schemas.microsoft.com/office/drawing/2014/main" id="{0C0DCB32-2ECF-4E47-8A1D-19105B20B76F}"/>
              </a:ext>
            </a:extLst>
          </p:cNvPr>
          <p:cNvPicPr>
            <a:picLocks noChangeAspect="1"/>
          </p:cNvPicPr>
          <p:nvPr/>
        </p:nvPicPr>
        <p:blipFill>
          <a:blip r:embed="rId2"/>
          <a:stretch>
            <a:fillRect/>
          </a:stretch>
        </p:blipFill>
        <p:spPr>
          <a:xfrm>
            <a:off x="6224631" y="2942260"/>
            <a:ext cx="3839361" cy="1523746"/>
          </a:xfrm>
          <a:prstGeom prst="rect">
            <a:avLst/>
          </a:prstGeom>
        </p:spPr>
      </p:pic>
    </p:spTree>
    <p:extLst>
      <p:ext uri="{BB962C8B-B14F-4D97-AF65-F5344CB8AC3E}">
        <p14:creationId xmlns:p14="http://schemas.microsoft.com/office/powerpoint/2010/main" val="3790615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48571-9B2E-4992-96B1-DF2EC9256D61}"/>
              </a:ext>
            </a:extLst>
          </p:cNvPr>
          <p:cNvSpPr>
            <a:spLocks noGrp="1"/>
          </p:cNvSpPr>
          <p:nvPr>
            <p:ph type="title"/>
          </p:nvPr>
        </p:nvSpPr>
        <p:spPr>
          <a:xfrm>
            <a:off x="6560191" y="185533"/>
            <a:ext cx="4878896" cy="737256"/>
          </a:xfrm>
        </p:spPr>
        <p:txBody>
          <a:bodyPr/>
          <a:lstStyle/>
          <a:p>
            <a:r>
              <a:rPr lang="en-GB" dirty="0"/>
              <a:t>Literature review</a:t>
            </a:r>
          </a:p>
        </p:txBody>
      </p:sp>
      <p:sp>
        <p:nvSpPr>
          <p:cNvPr id="3" name="Content Placeholder 2">
            <a:extLst>
              <a:ext uri="{FF2B5EF4-FFF2-40B4-BE49-F238E27FC236}">
                <a16:creationId xmlns:a16="http://schemas.microsoft.com/office/drawing/2014/main" id="{F7A705C3-C83E-49EC-9725-DA63D03AAE31}"/>
              </a:ext>
            </a:extLst>
          </p:cNvPr>
          <p:cNvSpPr>
            <a:spLocks noGrp="1"/>
          </p:cNvSpPr>
          <p:nvPr>
            <p:ph idx="1"/>
          </p:nvPr>
        </p:nvSpPr>
        <p:spPr>
          <a:xfrm>
            <a:off x="685800" y="1728132"/>
            <a:ext cx="10820400" cy="4773335"/>
          </a:xfrm>
        </p:spPr>
        <p:txBody>
          <a:bodyPr>
            <a:normAutofit/>
          </a:bodyPr>
          <a:lstStyle/>
          <a:p>
            <a:r>
              <a:rPr lang="en-GB" dirty="0"/>
              <a:t>Griffin (1984) states there are 6 styles of participation were identified and a description of the behaviour, characteristics outlined 4 kinds of non-assertive behaviour. This study highlighted that if teachers become more knowledgeable about different styles of participation and behaviours, they will be able to adapt their ways in involving the girls. </a:t>
            </a:r>
          </a:p>
          <a:p>
            <a:endParaRPr lang="en-GB" dirty="0"/>
          </a:p>
          <a:p>
            <a:r>
              <a:rPr lang="en-GB" dirty="0"/>
              <a:t>Dwyer, J et. (2006) Al argued that there are many perceived barriers that impact girls participating in physical activity, some included: lack of time, technology related activities, peers, parents and teachers, facilities, cost and body-centred issues. This suggests that we need strategies to address the social-environmental and physical environment barriers to physical activities. </a:t>
            </a:r>
          </a:p>
          <a:p>
            <a:endParaRPr lang="en-GB" dirty="0"/>
          </a:p>
        </p:txBody>
      </p:sp>
    </p:spTree>
    <p:extLst>
      <p:ext uri="{BB962C8B-B14F-4D97-AF65-F5344CB8AC3E}">
        <p14:creationId xmlns:p14="http://schemas.microsoft.com/office/powerpoint/2010/main" val="21277377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B08DF-D6C8-4D6B-B124-C7DB7933F598}"/>
              </a:ext>
            </a:extLst>
          </p:cNvPr>
          <p:cNvSpPr>
            <a:spLocks noGrp="1"/>
          </p:cNvSpPr>
          <p:nvPr>
            <p:ph type="title"/>
          </p:nvPr>
        </p:nvSpPr>
        <p:spPr>
          <a:xfrm>
            <a:off x="2468880" y="-7199"/>
            <a:ext cx="8610600" cy="1293028"/>
          </a:xfrm>
        </p:spPr>
        <p:txBody>
          <a:bodyPr/>
          <a:lstStyle/>
          <a:p>
            <a:r>
              <a:rPr lang="en-GB" dirty="0"/>
              <a:t>Literature review</a:t>
            </a:r>
          </a:p>
        </p:txBody>
      </p:sp>
      <p:sp>
        <p:nvSpPr>
          <p:cNvPr id="3" name="Content Placeholder 2">
            <a:extLst>
              <a:ext uri="{FF2B5EF4-FFF2-40B4-BE49-F238E27FC236}">
                <a16:creationId xmlns:a16="http://schemas.microsoft.com/office/drawing/2014/main" id="{E367CDE7-880F-4268-AED7-5D5C751404A7}"/>
              </a:ext>
            </a:extLst>
          </p:cNvPr>
          <p:cNvSpPr>
            <a:spLocks noGrp="1"/>
          </p:cNvSpPr>
          <p:nvPr>
            <p:ph idx="1"/>
          </p:nvPr>
        </p:nvSpPr>
        <p:spPr>
          <a:xfrm>
            <a:off x="685800" y="1677798"/>
            <a:ext cx="10820400" cy="4540887"/>
          </a:xfrm>
        </p:spPr>
        <p:txBody>
          <a:bodyPr>
            <a:normAutofit/>
          </a:bodyPr>
          <a:lstStyle/>
          <a:p>
            <a:r>
              <a:rPr lang="en-GB" dirty="0"/>
              <a:t>Children notice “appropriate” gendered behaviour and activities, this study assessed how early children identified stereotypes and linked them to sports. Their results showed that girls experience greater stereotyped social latitude in sports participation in comparison to boys.=   </a:t>
            </a:r>
            <a:r>
              <a:rPr lang="en-GB" dirty="0" err="1"/>
              <a:t>Schmalz</a:t>
            </a:r>
            <a:r>
              <a:rPr lang="en-GB" dirty="0"/>
              <a:t>, D and </a:t>
            </a:r>
            <a:r>
              <a:rPr lang="en-GB" dirty="0" err="1"/>
              <a:t>Kerstetter</a:t>
            </a:r>
            <a:r>
              <a:rPr lang="en-GB" dirty="0"/>
              <a:t>, D. (2006)</a:t>
            </a:r>
          </a:p>
          <a:p>
            <a:endParaRPr lang="en-GB" dirty="0"/>
          </a:p>
          <a:p>
            <a:r>
              <a:rPr lang="en-GB" dirty="0"/>
              <a:t>Ennis (1996) speaks about sport having many potential virtues and how they affect students wanting to take part within sport. Both girls and boys reported feeling an intense dislike towards sport because of the embarrassment and discomfort they’ve experienced either by verbal comments or physical abuse from peers, normally around body image/ size. If they’ve factors can be eliminated it may increase the chances of everyone enjoying sport.</a:t>
            </a:r>
          </a:p>
        </p:txBody>
      </p:sp>
    </p:spTree>
    <p:extLst>
      <p:ext uri="{BB962C8B-B14F-4D97-AF65-F5344CB8AC3E}">
        <p14:creationId xmlns:p14="http://schemas.microsoft.com/office/powerpoint/2010/main" val="12575108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31CF6-102E-4E53-866A-A08DBB0243ED}"/>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7A93C1EA-88F6-4A5D-A338-354EA3FEFE79}"/>
              </a:ext>
            </a:extLst>
          </p:cNvPr>
          <p:cNvSpPr>
            <a:spLocks noGrp="1"/>
          </p:cNvSpPr>
          <p:nvPr>
            <p:ph idx="1"/>
          </p:nvPr>
        </p:nvSpPr>
        <p:spPr>
          <a:xfrm>
            <a:off x="685800" y="1636296"/>
            <a:ext cx="10820400" cy="4168886"/>
          </a:xfrm>
        </p:spPr>
        <p:txBody>
          <a:bodyPr>
            <a:normAutofit/>
          </a:bodyPr>
          <a:lstStyle/>
          <a:p>
            <a:r>
              <a:rPr lang="en-GB" spc="20" dirty="0"/>
              <a:t>Lynn and </a:t>
            </a:r>
            <a:r>
              <a:rPr lang="en-GB" spc="20" dirty="0" err="1"/>
              <a:t>Manzer</a:t>
            </a:r>
            <a:r>
              <a:rPr lang="en-GB" spc="20" dirty="0"/>
              <a:t> (1992) discovered that from regarding a girls focus group about physical activity, the findings indicated there was a positive relationship between physical activity and self-esteem in 9 to 12 year old girls. Further results also showed that barriers for girls to take part included frustration and a lack of confidence. </a:t>
            </a:r>
          </a:p>
          <a:p>
            <a:endParaRPr lang="en-GB" spc="20" dirty="0"/>
          </a:p>
          <a:p>
            <a:r>
              <a:rPr lang="en-GB" spc="20" dirty="0"/>
              <a:t>Slater and </a:t>
            </a:r>
            <a:r>
              <a:rPr lang="en-GB" spc="20" dirty="0" err="1"/>
              <a:t>Tiggemann</a:t>
            </a:r>
            <a:r>
              <a:rPr lang="en-GB" spc="20" dirty="0"/>
              <a:t> (2010) have also identified many causes for the lack in physical activity amongst young girls, there was the issues that other researchers have identified such as losing interest, confidence and insufficient time but a important barrier which was clarified was that girls reported feeling like they would cross traditional gender boundaries within sport, such as rugby can be identified as a ‘masculine’ sport.</a:t>
            </a:r>
          </a:p>
        </p:txBody>
      </p:sp>
    </p:spTree>
    <p:extLst>
      <p:ext uri="{BB962C8B-B14F-4D97-AF65-F5344CB8AC3E}">
        <p14:creationId xmlns:p14="http://schemas.microsoft.com/office/powerpoint/2010/main" val="3098934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1E8B1-14D2-4064-91B3-C3D9B3357F6B}"/>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6831AA7A-6C40-48CF-8E78-6F9E331138BF}"/>
              </a:ext>
            </a:extLst>
          </p:cNvPr>
          <p:cNvSpPr>
            <a:spLocks noGrp="1"/>
          </p:cNvSpPr>
          <p:nvPr>
            <p:ph idx="1"/>
          </p:nvPr>
        </p:nvSpPr>
        <p:spPr/>
        <p:txBody>
          <a:bodyPr/>
          <a:lstStyle/>
          <a:p>
            <a:r>
              <a:rPr lang="en-GB" dirty="0"/>
              <a:t>School lunch times have been identified as the ideal time to maximize children's physical activity, as the Department of Health and Aging recommends children should partake in 60 minutes of moderate/vigorous PA per day. According to Watson, Eliott and Mehta (2015), girls don’t participate for a number of reasons including: “girls” school uniform, sport gender stereotypes, and many complex factors.</a:t>
            </a:r>
          </a:p>
          <a:p>
            <a:endParaRPr lang="en-GB" dirty="0"/>
          </a:p>
          <a:p>
            <a:r>
              <a:rPr lang="en-GB" dirty="0"/>
              <a:t>In 2015, Streetgames began running “the Us Girls” campaign that has the target to increase and sustain young women’s participation in sport/ physical activity within Wales’ most disadvantaged communities. (US girls includes 5 factors to help succeed with participation, as its at the right: time of life, time of day, place, price and style. (Network.streetgames.org, 2019)</a:t>
            </a:r>
          </a:p>
        </p:txBody>
      </p:sp>
    </p:spTree>
    <p:extLst>
      <p:ext uri="{BB962C8B-B14F-4D97-AF65-F5344CB8AC3E}">
        <p14:creationId xmlns:p14="http://schemas.microsoft.com/office/powerpoint/2010/main" val="34900064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958BE-8829-4C09-A4DF-640D1A63F9D4}"/>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FBFF9EB2-3381-40E4-9522-635D7A38F449}"/>
              </a:ext>
            </a:extLst>
          </p:cNvPr>
          <p:cNvSpPr>
            <a:spLocks noGrp="1"/>
          </p:cNvSpPr>
          <p:nvPr>
            <p:ph idx="1"/>
          </p:nvPr>
        </p:nvSpPr>
        <p:spPr>
          <a:xfrm>
            <a:off x="354842" y="2194560"/>
            <a:ext cx="11151358" cy="4024125"/>
          </a:xfrm>
        </p:spPr>
        <p:txBody>
          <a:bodyPr>
            <a:normAutofit/>
          </a:bodyPr>
          <a:lstStyle/>
          <a:p>
            <a:r>
              <a:rPr lang="en-GB" dirty="0" err="1"/>
              <a:t>Eime</a:t>
            </a:r>
            <a:r>
              <a:rPr lang="en-GB" dirty="0"/>
              <a:t>, Payne, Casey, and Harvey (2010) stated that physical activity participation is lower in rural areas comparing to city/ urban areas and it declines in younger generations, particularly in girls. This research could be relevant within my study due to trying to target the more rural areas as they have the lowest participation numbers</a:t>
            </a:r>
          </a:p>
          <a:p>
            <a:endParaRPr lang="en-GB" dirty="0"/>
          </a:p>
          <a:p>
            <a:r>
              <a:rPr lang="en-GB" dirty="0" err="1"/>
              <a:t>Eime</a:t>
            </a:r>
            <a:r>
              <a:rPr lang="en-GB" dirty="0"/>
              <a:t> et al., (2008) study investigated physical activity participation in females during two life transition points. The results showed that older adolescent females shifted away from competitive and organised sport such as netball and moved towards individuals sports such as running or attending the gym. This could be relevant as more individual sports need to be addressed for example suggest a running group or a exercise class within the gym.</a:t>
            </a:r>
          </a:p>
        </p:txBody>
      </p:sp>
    </p:spTree>
    <p:extLst>
      <p:ext uri="{BB962C8B-B14F-4D97-AF65-F5344CB8AC3E}">
        <p14:creationId xmlns:p14="http://schemas.microsoft.com/office/powerpoint/2010/main" val="26599152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C086B-2A62-4FA6-98C5-72FD64584316}"/>
              </a:ext>
            </a:extLst>
          </p:cNvPr>
          <p:cNvSpPr>
            <a:spLocks noGrp="1"/>
          </p:cNvSpPr>
          <p:nvPr>
            <p:ph type="title"/>
          </p:nvPr>
        </p:nvSpPr>
        <p:spPr/>
        <p:txBody>
          <a:bodyPr/>
          <a:lstStyle/>
          <a:p>
            <a:r>
              <a:rPr lang="en-GB" dirty="0"/>
              <a:t>Access – personal contacts</a:t>
            </a:r>
          </a:p>
        </p:txBody>
      </p:sp>
      <p:sp>
        <p:nvSpPr>
          <p:cNvPr id="3" name="Content Placeholder 2">
            <a:extLst>
              <a:ext uri="{FF2B5EF4-FFF2-40B4-BE49-F238E27FC236}">
                <a16:creationId xmlns:a16="http://schemas.microsoft.com/office/drawing/2014/main" id="{7D9F26CB-11B6-4209-8758-FD3DC9590A94}"/>
              </a:ext>
            </a:extLst>
          </p:cNvPr>
          <p:cNvSpPr>
            <a:spLocks noGrp="1"/>
          </p:cNvSpPr>
          <p:nvPr>
            <p:ph idx="1"/>
          </p:nvPr>
        </p:nvSpPr>
        <p:spPr/>
        <p:txBody>
          <a:bodyPr/>
          <a:lstStyle/>
          <a:p>
            <a:r>
              <a:rPr lang="en-GB" dirty="0"/>
              <a:t>Mark Napieralla- PASS Active young people Co-Ordinator.</a:t>
            </a:r>
          </a:p>
          <a:p>
            <a:r>
              <a:rPr lang="en-GB" dirty="0"/>
              <a:t>Michelle Halls- PASS Active young people Co-Ordinator.</a:t>
            </a:r>
          </a:p>
          <a:p>
            <a:r>
              <a:rPr lang="en-GB" dirty="0"/>
              <a:t>A group of PASS Active young people officers including:</a:t>
            </a:r>
          </a:p>
          <a:p>
            <a:r>
              <a:rPr lang="en-GB" dirty="0"/>
              <a:t>Stephanie Edwards</a:t>
            </a:r>
          </a:p>
          <a:p>
            <a:r>
              <a:rPr lang="en-GB" dirty="0"/>
              <a:t>Hayley Williams</a:t>
            </a:r>
          </a:p>
          <a:p>
            <a:r>
              <a:rPr lang="en-GB" dirty="0"/>
              <a:t>Sharon Walters</a:t>
            </a:r>
          </a:p>
          <a:p>
            <a:r>
              <a:rPr lang="en-GB" dirty="0"/>
              <a:t>And other members of the team.</a:t>
            </a:r>
          </a:p>
          <a:p>
            <a:endParaRPr lang="en-GB" dirty="0"/>
          </a:p>
        </p:txBody>
      </p:sp>
    </p:spTree>
    <p:extLst>
      <p:ext uri="{BB962C8B-B14F-4D97-AF65-F5344CB8AC3E}">
        <p14:creationId xmlns:p14="http://schemas.microsoft.com/office/powerpoint/2010/main" val="2005116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8DC8D-AC96-40CF-B31C-3C5320AEC635}"/>
              </a:ext>
            </a:extLst>
          </p:cNvPr>
          <p:cNvSpPr>
            <a:spLocks noGrp="1"/>
          </p:cNvSpPr>
          <p:nvPr>
            <p:ph type="title"/>
          </p:nvPr>
        </p:nvSpPr>
        <p:spPr>
          <a:xfrm>
            <a:off x="2895600" y="639314"/>
            <a:ext cx="8610600" cy="1293028"/>
          </a:xfrm>
        </p:spPr>
        <p:txBody>
          <a:bodyPr/>
          <a:lstStyle/>
          <a:p>
            <a:r>
              <a:rPr lang="en-GB" dirty="0"/>
              <a:t>Epistemology</a:t>
            </a:r>
          </a:p>
        </p:txBody>
      </p:sp>
      <p:sp>
        <p:nvSpPr>
          <p:cNvPr id="3" name="Content Placeholder 2">
            <a:extLst>
              <a:ext uri="{FF2B5EF4-FFF2-40B4-BE49-F238E27FC236}">
                <a16:creationId xmlns:a16="http://schemas.microsoft.com/office/drawing/2014/main" id="{B5581641-0EAA-4F8F-8EB8-062D5BE1823D}"/>
              </a:ext>
            </a:extLst>
          </p:cNvPr>
          <p:cNvSpPr>
            <a:spLocks noGrp="1"/>
          </p:cNvSpPr>
          <p:nvPr>
            <p:ph idx="1"/>
          </p:nvPr>
        </p:nvSpPr>
        <p:spPr>
          <a:xfrm>
            <a:off x="685800" y="1770078"/>
            <a:ext cx="10820400" cy="4448608"/>
          </a:xfrm>
        </p:spPr>
        <p:txBody>
          <a:bodyPr>
            <a:normAutofit/>
          </a:bodyPr>
          <a:lstStyle/>
          <a:p>
            <a:r>
              <a:rPr lang="en-GB" sz="2000" dirty="0"/>
              <a:t>The relationship I have with the research is that I feel very passionate about finding useful information that can help encourage more girls into taking part in sport, as this could lead to mass participation and creating more female elite performers.</a:t>
            </a:r>
          </a:p>
          <a:p>
            <a:r>
              <a:rPr lang="en-GB" sz="2000" dirty="0"/>
              <a:t>This study will be a relativist ontology due to it’s specification of having more than 1 truth and finding depth within the research. </a:t>
            </a:r>
          </a:p>
          <a:p>
            <a:r>
              <a:rPr lang="en-GB" sz="2000" dirty="0"/>
              <a:t>It will be an emic epistemology for qualitative data, as I will be involved within my research and not observing from a etic (outside) approach.</a:t>
            </a:r>
          </a:p>
          <a:p>
            <a:r>
              <a:rPr lang="en-GB" sz="2000" dirty="0"/>
              <a:t>Relativism is creating the emic approach and getting an inside perspective e.g. asking the officers questions and replying back to the answers. Interaction is needed to get an insight depth into what is going on.</a:t>
            </a:r>
          </a:p>
          <a:p>
            <a:r>
              <a:rPr lang="en-GB" sz="2000" dirty="0"/>
              <a:t>The real answers will be created by asking about experiences and this can only be done by an interview method.</a:t>
            </a:r>
          </a:p>
        </p:txBody>
      </p:sp>
    </p:spTree>
    <p:extLst>
      <p:ext uri="{BB962C8B-B14F-4D97-AF65-F5344CB8AC3E}">
        <p14:creationId xmlns:p14="http://schemas.microsoft.com/office/powerpoint/2010/main" val="34762761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13B15-076D-4498-BDD5-22FD250708FB}"/>
              </a:ext>
            </a:extLst>
          </p:cNvPr>
          <p:cNvSpPr>
            <a:spLocks noGrp="1"/>
          </p:cNvSpPr>
          <p:nvPr>
            <p:ph type="title"/>
          </p:nvPr>
        </p:nvSpPr>
        <p:spPr>
          <a:xfrm>
            <a:off x="6675120" y="0"/>
            <a:ext cx="4373880" cy="1293028"/>
          </a:xfrm>
        </p:spPr>
        <p:txBody>
          <a:bodyPr/>
          <a:lstStyle/>
          <a:p>
            <a:r>
              <a:rPr lang="en-GB" dirty="0"/>
              <a:t>methodology</a:t>
            </a:r>
          </a:p>
        </p:txBody>
      </p:sp>
      <p:sp>
        <p:nvSpPr>
          <p:cNvPr id="3" name="Content Placeholder 2">
            <a:extLst>
              <a:ext uri="{FF2B5EF4-FFF2-40B4-BE49-F238E27FC236}">
                <a16:creationId xmlns:a16="http://schemas.microsoft.com/office/drawing/2014/main" id="{80D5D968-F098-407B-B4A5-B4A9ACD4D067}"/>
              </a:ext>
            </a:extLst>
          </p:cNvPr>
          <p:cNvSpPr>
            <a:spLocks noGrp="1"/>
          </p:cNvSpPr>
          <p:nvPr>
            <p:ph idx="1"/>
          </p:nvPr>
        </p:nvSpPr>
        <p:spPr>
          <a:xfrm>
            <a:off x="309716" y="1293028"/>
            <a:ext cx="11196484" cy="5284753"/>
          </a:xfrm>
        </p:spPr>
        <p:txBody>
          <a:bodyPr>
            <a:normAutofit lnSpcReduction="10000"/>
          </a:bodyPr>
          <a:lstStyle/>
          <a:p>
            <a:r>
              <a:rPr lang="en-GB" dirty="0"/>
              <a:t>Methodology is a “system of methods use in a particular area of study or activity”. Lexico Oxford dictionary (2019).</a:t>
            </a:r>
          </a:p>
          <a:p>
            <a:pPr marL="0" indent="0">
              <a:buNone/>
            </a:pPr>
            <a:r>
              <a:rPr lang="en-GB" u="sng" dirty="0"/>
              <a:t>Advantages of interviews include:</a:t>
            </a:r>
          </a:p>
          <a:p>
            <a:r>
              <a:rPr lang="en-GB" dirty="0"/>
              <a:t>Accurate screening, for example false information will not be received (gender, age and race)</a:t>
            </a:r>
          </a:p>
          <a:p>
            <a:r>
              <a:rPr lang="en-GB" dirty="0"/>
              <a:t>Keeping focus and control of participant and questions being asked.</a:t>
            </a:r>
          </a:p>
          <a:p>
            <a:r>
              <a:rPr lang="en-GB" dirty="0"/>
              <a:t>The ability to ask add on questions relating to how a previous question has been answered.</a:t>
            </a:r>
          </a:p>
          <a:p>
            <a:pPr marL="0" indent="0">
              <a:buNone/>
            </a:pPr>
            <a:r>
              <a:rPr lang="en-GB" u="sng" dirty="0"/>
              <a:t>Disadvantages: </a:t>
            </a:r>
          </a:p>
          <a:p>
            <a:r>
              <a:rPr lang="en-GB" dirty="0"/>
              <a:t>Time, it will take longer than questionnaires due to having to write a transcript from the interview.</a:t>
            </a:r>
          </a:p>
          <a:p>
            <a:r>
              <a:rPr lang="en-GB" dirty="0"/>
              <a:t>Manual data entry, I’ll have to manually listen back on all my interviews to find common themes. </a:t>
            </a:r>
          </a:p>
          <a:p>
            <a:r>
              <a:rPr lang="en-GB" dirty="0"/>
              <a:t>Limited sample size- can only interview small group of staff due to time, cost and facilities.</a:t>
            </a:r>
          </a:p>
          <a:p>
            <a:endParaRPr lang="en-GB" dirty="0"/>
          </a:p>
          <a:p>
            <a:endParaRPr lang="en-GB" dirty="0"/>
          </a:p>
          <a:p>
            <a:endParaRPr lang="en-GB" dirty="0"/>
          </a:p>
        </p:txBody>
      </p:sp>
    </p:spTree>
    <p:extLst>
      <p:ext uri="{BB962C8B-B14F-4D97-AF65-F5344CB8AC3E}">
        <p14:creationId xmlns:p14="http://schemas.microsoft.com/office/powerpoint/2010/main" val="7379121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D4E70-30B1-4BC7-BBBA-5835C75CF145}"/>
              </a:ext>
            </a:extLst>
          </p:cNvPr>
          <p:cNvSpPr>
            <a:spLocks noGrp="1"/>
          </p:cNvSpPr>
          <p:nvPr>
            <p:ph type="title"/>
          </p:nvPr>
        </p:nvSpPr>
        <p:spPr>
          <a:xfrm>
            <a:off x="-627648" y="123908"/>
            <a:ext cx="2626895" cy="1450589"/>
          </a:xfrm>
        </p:spPr>
        <p:txBody>
          <a:bodyPr/>
          <a:lstStyle/>
          <a:p>
            <a:r>
              <a:rPr lang="en-GB" dirty="0"/>
              <a:t>Ethics form</a:t>
            </a:r>
          </a:p>
        </p:txBody>
      </p:sp>
      <p:pic>
        <p:nvPicPr>
          <p:cNvPr id="6" name="Picture 5">
            <a:extLst>
              <a:ext uri="{FF2B5EF4-FFF2-40B4-BE49-F238E27FC236}">
                <a16:creationId xmlns:a16="http://schemas.microsoft.com/office/drawing/2014/main" id="{9089C189-153B-4225-BEE3-AB29731BFE45}"/>
              </a:ext>
            </a:extLst>
          </p:cNvPr>
          <p:cNvPicPr/>
          <p:nvPr/>
        </p:nvPicPr>
        <p:blipFill rotWithShape="1">
          <a:blip r:embed="rId2"/>
          <a:srcRect l="3490" t="5318" r="9927" b="9593"/>
          <a:stretch/>
        </p:blipFill>
        <p:spPr bwMode="auto">
          <a:xfrm>
            <a:off x="1999247" y="123908"/>
            <a:ext cx="10118689" cy="663581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8591034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BF29B-1F3F-4EB2-A591-7BA72E4C51F5}"/>
              </a:ext>
            </a:extLst>
          </p:cNvPr>
          <p:cNvSpPr>
            <a:spLocks noGrp="1"/>
          </p:cNvSpPr>
          <p:nvPr>
            <p:ph type="title"/>
          </p:nvPr>
        </p:nvSpPr>
        <p:spPr>
          <a:xfrm>
            <a:off x="-168442" y="0"/>
            <a:ext cx="2073442" cy="1418086"/>
          </a:xfrm>
        </p:spPr>
        <p:txBody>
          <a:bodyPr/>
          <a:lstStyle/>
          <a:p>
            <a:r>
              <a:rPr lang="en-GB" dirty="0"/>
              <a:t>Ethics form</a:t>
            </a:r>
          </a:p>
        </p:txBody>
      </p:sp>
      <p:pic>
        <p:nvPicPr>
          <p:cNvPr id="5" name="Picture 4">
            <a:extLst>
              <a:ext uri="{FF2B5EF4-FFF2-40B4-BE49-F238E27FC236}">
                <a16:creationId xmlns:a16="http://schemas.microsoft.com/office/drawing/2014/main" id="{FEDC8991-5A5A-439E-9B91-421210A86FB5}"/>
              </a:ext>
            </a:extLst>
          </p:cNvPr>
          <p:cNvPicPr/>
          <p:nvPr/>
        </p:nvPicPr>
        <p:blipFill rotWithShape="1">
          <a:blip r:embed="rId2"/>
          <a:srcRect l="3158" t="5023" r="9927" b="14319"/>
          <a:stretch/>
        </p:blipFill>
        <p:spPr bwMode="auto">
          <a:xfrm>
            <a:off x="1905000" y="162371"/>
            <a:ext cx="10161662" cy="659735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5608209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A3593-865C-4E9D-B7E2-86B641A64B72}"/>
              </a:ext>
            </a:extLst>
          </p:cNvPr>
          <p:cNvSpPr>
            <a:spLocks noGrp="1"/>
          </p:cNvSpPr>
          <p:nvPr>
            <p:ph type="title"/>
          </p:nvPr>
        </p:nvSpPr>
        <p:spPr>
          <a:xfrm>
            <a:off x="0" y="0"/>
            <a:ext cx="1953126" cy="1293028"/>
          </a:xfrm>
        </p:spPr>
        <p:txBody>
          <a:bodyPr/>
          <a:lstStyle/>
          <a:p>
            <a:r>
              <a:rPr lang="en-GB" dirty="0"/>
              <a:t>Ethics form</a:t>
            </a:r>
          </a:p>
        </p:txBody>
      </p:sp>
      <p:pic>
        <p:nvPicPr>
          <p:cNvPr id="5" name="Picture 4">
            <a:extLst>
              <a:ext uri="{FF2B5EF4-FFF2-40B4-BE49-F238E27FC236}">
                <a16:creationId xmlns:a16="http://schemas.microsoft.com/office/drawing/2014/main" id="{DA1DE17C-F396-4CAB-989F-F31C78A9EA03}"/>
              </a:ext>
            </a:extLst>
          </p:cNvPr>
          <p:cNvPicPr/>
          <p:nvPr/>
        </p:nvPicPr>
        <p:blipFill rotWithShape="1">
          <a:blip r:embed="rId2"/>
          <a:srcRect l="3490" t="5023" r="9927" b="11069"/>
          <a:stretch/>
        </p:blipFill>
        <p:spPr bwMode="auto">
          <a:xfrm>
            <a:off x="2055303" y="92279"/>
            <a:ext cx="9882231" cy="652663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5278295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268EB-CA9D-4C25-A8C6-71AF3B90852D}"/>
              </a:ext>
            </a:extLst>
          </p:cNvPr>
          <p:cNvSpPr>
            <a:spLocks noGrp="1"/>
          </p:cNvSpPr>
          <p:nvPr>
            <p:ph type="title"/>
          </p:nvPr>
        </p:nvSpPr>
        <p:spPr>
          <a:xfrm>
            <a:off x="-318783" y="0"/>
            <a:ext cx="4177719" cy="738231"/>
          </a:xfrm>
        </p:spPr>
        <p:txBody>
          <a:bodyPr/>
          <a:lstStyle/>
          <a:p>
            <a:r>
              <a:rPr lang="en-GB" dirty="0"/>
              <a:t>Ethics form</a:t>
            </a:r>
          </a:p>
        </p:txBody>
      </p:sp>
      <p:pic>
        <p:nvPicPr>
          <p:cNvPr id="4" name="Picture 3">
            <a:extLst>
              <a:ext uri="{FF2B5EF4-FFF2-40B4-BE49-F238E27FC236}">
                <a16:creationId xmlns:a16="http://schemas.microsoft.com/office/drawing/2014/main" id="{AA45C5E0-DFCA-4026-89D6-6C410FB1A46F}"/>
              </a:ext>
            </a:extLst>
          </p:cNvPr>
          <p:cNvPicPr/>
          <p:nvPr/>
        </p:nvPicPr>
        <p:blipFill rotWithShape="1">
          <a:blip r:embed="rId2"/>
          <a:srcRect l="2825" t="6500" r="3611" b="10183"/>
          <a:stretch/>
        </p:blipFill>
        <p:spPr bwMode="auto">
          <a:xfrm>
            <a:off x="92280" y="738231"/>
            <a:ext cx="7164198" cy="6048463"/>
          </a:xfrm>
          <a:prstGeom prst="rect">
            <a:avLst/>
          </a:prstGeom>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C9994442-9B5D-445D-BD05-24B60329C60A}"/>
              </a:ext>
            </a:extLst>
          </p:cNvPr>
          <p:cNvPicPr/>
          <p:nvPr/>
        </p:nvPicPr>
        <p:blipFill rotWithShape="1">
          <a:blip r:embed="rId3"/>
          <a:srcRect l="3490" t="5614" r="50643" b="9297"/>
          <a:stretch/>
        </p:blipFill>
        <p:spPr bwMode="auto">
          <a:xfrm>
            <a:off x="7407302" y="511727"/>
            <a:ext cx="4692418" cy="483205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1515892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A7D5A-81E7-4804-B428-6E5F8AFCCEF8}"/>
              </a:ext>
            </a:extLst>
          </p:cNvPr>
          <p:cNvSpPr>
            <a:spLocks noGrp="1"/>
          </p:cNvSpPr>
          <p:nvPr>
            <p:ph type="title"/>
          </p:nvPr>
        </p:nvSpPr>
        <p:spPr>
          <a:xfrm>
            <a:off x="0" y="210719"/>
            <a:ext cx="2907484" cy="715574"/>
          </a:xfrm>
        </p:spPr>
        <p:txBody>
          <a:bodyPr/>
          <a:lstStyle/>
          <a:p>
            <a:r>
              <a:rPr lang="en-GB"/>
              <a:t>timeline</a:t>
            </a:r>
            <a:endParaRPr lang="en-GB" dirty="0"/>
          </a:p>
        </p:txBody>
      </p:sp>
      <p:pic>
        <p:nvPicPr>
          <p:cNvPr id="5" name="Picture 4">
            <a:extLst>
              <a:ext uri="{FF2B5EF4-FFF2-40B4-BE49-F238E27FC236}">
                <a16:creationId xmlns:a16="http://schemas.microsoft.com/office/drawing/2014/main" id="{747652C2-6CAD-4C72-8635-D11FB1A475DB}"/>
              </a:ext>
            </a:extLst>
          </p:cNvPr>
          <p:cNvPicPr/>
          <p:nvPr/>
        </p:nvPicPr>
        <p:blipFill rotWithShape="1">
          <a:blip r:embed="rId2"/>
          <a:srcRect l="72125" t="26591" r="21061" b="65727"/>
          <a:stretch/>
        </p:blipFill>
        <p:spPr bwMode="auto">
          <a:xfrm>
            <a:off x="7858741" y="232564"/>
            <a:ext cx="1934189" cy="966020"/>
          </a:xfrm>
          <a:prstGeom prst="rect">
            <a:avLst/>
          </a:prstGeom>
          <a:ln>
            <a:noFill/>
          </a:ln>
          <a:extLst>
            <a:ext uri="{53640926-AAD7-44D8-BBD7-CCE9431645EC}">
              <a14:shadowObscured xmlns:a14="http://schemas.microsoft.com/office/drawing/2010/main"/>
            </a:ext>
          </a:extLst>
        </p:spPr>
      </p:pic>
      <p:pic>
        <p:nvPicPr>
          <p:cNvPr id="6" name="Picture 5">
            <a:extLst>
              <a:ext uri="{FF2B5EF4-FFF2-40B4-BE49-F238E27FC236}">
                <a16:creationId xmlns:a16="http://schemas.microsoft.com/office/drawing/2014/main" id="{CF125D37-4A91-4B5B-AD48-68F360F632E5}"/>
              </a:ext>
            </a:extLst>
          </p:cNvPr>
          <p:cNvPicPr/>
          <p:nvPr/>
        </p:nvPicPr>
        <p:blipFill rotWithShape="1">
          <a:blip r:embed="rId3"/>
          <a:srcRect l="12615" t="38602" r="4623" b="32685"/>
          <a:stretch/>
        </p:blipFill>
        <p:spPr bwMode="auto">
          <a:xfrm>
            <a:off x="195943" y="1502229"/>
            <a:ext cx="11996057" cy="512320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472412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4BC18-6C71-494D-9AF7-193840390514}"/>
              </a:ext>
            </a:extLst>
          </p:cNvPr>
          <p:cNvSpPr>
            <a:spLocks noGrp="1"/>
          </p:cNvSpPr>
          <p:nvPr>
            <p:ph type="title"/>
          </p:nvPr>
        </p:nvSpPr>
        <p:spPr>
          <a:xfrm>
            <a:off x="8024884" y="-117786"/>
            <a:ext cx="3262952" cy="1293028"/>
          </a:xfrm>
        </p:spPr>
        <p:txBody>
          <a:bodyPr/>
          <a:lstStyle/>
          <a:p>
            <a:r>
              <a:rPr lang="en-GB" dirty="0"/>
              <a:t>references</a:t>
            </a:r>
          </a:p>
        </p:txBody>
      </p:sp>
      <p:sp>
        <p:nvSpPr>
          <p:cNvPr id="3" name="Content Placeholder 2">
            <a:extLst>
              <a:ext uri="{FF2B5EF4-FFF2-40B4-BE49-F238E27FC236}">
                <a16:creationId xmlns:a16="http://schemas.microsoft.com/office/drawing/2014/main" id="{2874FC78-A94A-4645-80E5-7BE24AC85C6D}"/>
              </a:ext>
            </a:extLst>
          </p:cNvPr>
          <p:cNvSpPr>
            <a:spLocks noGrp="1"/>
          </p:cNvSpPr>
          <p:nvPr>
            <p:ph idx="1"/>
          </p:nvPr>
        </p:nvSpPr>
        <p:spPr>
          <a:xfrm>
            <a:off x="-109182" y="805219"/>
            <a:ext cx="11615382" cy="5900382"/>
          </a:xfrm>
        </p:spPr>
        <p:txBody>
          <a:bodyPr>
            <a:normAutofit lnSpcReduction="10000"/>
          </a:bodyPr>
          <a:lstStyle/>
          <a:p>
            <a:r>
              <a:rPr lang="en-GB" sz="1400" dirty="0"/>
              <a:t>Ennis, C. (1996). Students' Experiences in Sport-Based Physical Education: More Than] Apologies are Necessary. </a:t>
            </a:r>
            <a:r>
              <a:rPr lang="en-GB" sz="1400" i="1" dirty="0"/>
              <a:t>Quest</a:t>
            </a:r>
            <a:r>
              <a:rPr lang="en-GB" sz="1400" dirty="0"/>
              <a:t>, 48(4), p.454.</a:t>
            </a:r>
          </a:p>
          <a:p>
            <a:r>
              <a:rPr lang="en-GB" sz="1400" dirty="0" err="1"/>
              <a:t>Schmalz</a:t>
            </a:r>
            <a:r>
              <a:rPr lang="en-GB" sz="1400" dirty="0"/>
              <a:t>, D and </a:t>
            </a:r>
            <a:r>
              <a:rPr lang="en-GB" sz="1400" dirty="0" err="1"/>
              <a:t>Kerstetter</a:t>
            </a:r>
            <a:r>
              <a:rPr lang="en-GB" sz="1400" dirty="0"/>
              <a:t>, D. (2006) Girlie Girls and Manly Men: Children's Stigma Consciousness of Gender in Sports and Physical Activities. </a:t>
            </a:r>
            <a:r>
              <a:rPr lang="en-GB" sz="1400" i="1" dirty="0"/>
              <a:t>Journal of Leisure Research</a:t>
            </a:r>
            <a:r>
              <a:rPr lang="en-GB" sz="1400" dirty="0"/>
              <a:t>, 38 (4), pp. 536. </a:t>
            </a:r>
          </a:p>
          <a:p>
            <a:r>
              <a:rPr lang="en-GB" sz="1400" dirty="0"/>
              <a:t>Dwyer,  J et al (2006) Adolescent girls’ perceived barriers to participation in physical activity. Pp 75.</a:t>
            </a:r>
          </a:p>
          <a:p>
            <a:r>
              <a:rPr lang="en-GB" sz="1400" dirty="0"/>
              <a:t>Griffin, P. (1984). Girls’ Participation Patterns in a Middle School Team Sports Unit. </a:t>
            </a:r>
            <a:r>
              <a:rPr lang="en-GB" sz="1400" i="1" dirty="0"/>
              <a:t>Journal of Teaching in Physical Education</a:t>
            </a:r>
            <a:r>
              <a:rPr lang="en-GB" sz="1400" dirty="0"/>
              <a:t>, 4(1), pp.30-38.</a:t>
            </a:r>
          </a:p>
          <a:p>
            <a:r>
              <a:rPr lang="en-GB" sz="1400" dirty="0"/>
              <a:t>Killam, L. (2013). </a:t>
            </a:r>
            <a:r>
              <a:rPr lang="en-GB" sz="1400" i="1" dirty="0"/>
              <a:t>Research terminology simplified</a:t>
            </a:r>
            <a:r>
              <a:rPr lang="en-GB" sz="1400" dirty="0"/>
              <a:t>. 1st ed. [</a:t>
            </a:r>
            <a:r>
              <a:rPr lang="en-GB" sz="1400" dirty="0" err="1"/>
              <a:t>ebook</a:t>
            </a:r>
            <a:r>
              <a:rPr lang="en-GB" sz="1400" dirty="0"/>
              <a:t>] Laura </a:t>
            </a:r>
            <a:r>
              <a:rPr lang="en-GB" sz="1400" dirty="0" err="1"/>
              <a:t>Killiam</a:t>
            </a:r>
            <a:r>
              <a:rPr lang="en-GB" sz="1400" dirty="0"/>
              <a:t>, pp.7-23. Available at: https://books.google.co.uk/books. [Accessed 12 Nov. 2019].</a:t>
            </a:r>
          </a:p>
          <a:p>
            <a:r>
              <a:rPr lang="en-GB" sz="1400" dirty="0"/>
              <a:t>Lynn, J. and </a:t>
            </a:r>
            <a:r>
              <a:rPr lang="en-GB" sz="1400" dirty="0" err="1"/>
              <a:t>Manzer</a:t>
            </a:r>
            <a:r>
              <a:rPr lang="en-GB" sz="1300" dirty="0"/>
              <a:t>, R. (1992). Girls' Perspectives: Physical activity and self-esteem. </a:t>
            </a:r>
            <a:r>
              <a:rPr lang="en-GB" sz="1300" i="1" dirty="0"/>
              <a:t>Melpomene</a:t>
            </a:r>
            <a:r>
              <a:rPr lang="en-GB" sz="1300" dirty="0"/>
              <a:t>, [online] 11(3), p.1. Available at: https://files.eric.ed.gov/fulltext/ED395255.pdf [Accessed 11 Nov. 2019].</a:t>
            </a:r>
          </a:p>
          <a:p>
            <a:r>
              <a:rPr lang="en-GB" sz="1300" dirty="0"/>
              <a:t>Slater, A. and </a:t>
            </a:r>
            <a:r>
              <a:rPr lang="en-GB" sz="1300" dirty="0" err="1"/>
              <a:t>Tiggeman</a:t>
            </a:r>
            <a:r>
              <a:rPr lang="en-GB" sz="1300" dirty="0"/>
              <a:t>, M. (2010). "Uncool to do sport." </a:t>
            </a:r>
            <a:r>
              <a:rPr lang="en-GB" sz="1300" i="1" dirty="0"/>
              <a:t>Psychology of sport and exercise</a:t>
            </a:r>
            <a:r>
              <a:rPr lang="en-GB" sz="1300" dirty="0"/>
              <a:t>, [online] 11(6), p.619. Available at: https://www.sciencedirect.com/science/article/pii/S1469029210000956 [Accessed 12 Nov. 2019].</a:t>
            </a:r>
          </a:p>
          <a:p>
            <a:r>
              <a:rPr lang="en-GB" sz="1300" dirty="0"/>
              <a:t>Watson, A., Eliott, J. and Mehta, K. (2015). Perceived barriers and facilitators to participation in physical activity during the school lunch break for girls aged 12–13 years. </a:t>
            </a:r>
            <a:r>
              <a:rPr lang="en-GB" sz="1300" i="1" dirty="0"/>
              <a:t>European Physical Education Review</a:t>
            </a:r>
            <a:r>
              <a:rPr lang="en-GB" sz="1300" dirty="0"/>
              <a:t>, [online] 21(2), pp.257-271. Available at: https://journals.sagepub.com/doi/abs/10.1177/1356336X14567545 [Accessed 11 Nov. 2019]. </a:t>
            </a:r>
          </a:p>
          <a:p>
            <a:r>
              <a:rPr lang="en-GB" sz="1300" dirty="0"/>
              <a:t>Lexico Dictionaries | English. (2019). </a:t>
            </a:r>
            <a:r>
              <a:rPr lang="en-GB" sz="1300" i="1" dirty="0"/>
              <a:t>Methodology | Definition of Methodology by Lexico</a:t>
            </a:r>
            <a:r>
              <a:rPr lang="en-GB" sz="1300" dirty="0"/>
              <a:t>. [online] Available at: https://www.lexico.com/en/definition/methodology [Accessed 13 Nov. 2019].</a:t>
            </a:r>
          </a:p>
          <a:p>
            <a:r>
              <a:rPr lang="en-GB" sz="1300" dirty="0"/>
              <a:t>Network.streetgames.org. (2019). </a:t>
            </a:r>
            <a:r>
              <a:rPr lang="en-GB" sz="1300" i="1" dirty="0"/>
              <a:t>Us Girls | </a:t>
            </a:r>
            <a:r>
              <a:rPr lang="en-GB" sz="1300" i="1" dirty="0" err="1"/>
              <a:t>StreetGames</a:t>
            </a:r>
            <a:r>
              <a:rPr lang="en-GB" sz="1300" dirty="0"/>
              <a:t>. [online] Available at: https://network.streetgames.org/our-work/us-girls [Accessed 11 Nov. 2019].</a:t>
            </a:r>
          </a:p>
          <a:p>
            <a:r>
              <a:rPr lang="en-GB" sz="1300" dirty="0" err="1"/>
              <a:t>Eime</a:t>
            </a:r>
            <a:r>
              <a:rPr lang="en-GB" sz="1300" dirty="0"/>
              <a:t>, R., Payne, W., Casey, M. and Harvey, J. (2008). Transition in participation in sport and unstructured physical activity for rural living adolescent girls. </a:t>
            </a:r>
            <a:r>
              <a:rPr lang="en-GB" sz="1300" i="1" dirty="0"/>
              <a:t>Health Education Research</a:t>
            </a:r>
            <a:r>
              <a:rPr lang="en-GB" sz="1300" dirty="0"/>
              <a:t>, [online] 25(2), pp.282-293. Available at: https://academic.oup.com/her/article/25/2/282/667285 [Accessed 13 Nov. 2019].</a:t>
            </a:r>
            <a:endParaRPr lang="en-GB" sz="1300" dirty="0">
              <a:highlight>
                <a:srgbClr val="C0C0C0"/>
              </a:highlight>
            </a:endParaRPr>
          </a:p>
          <a:p>
            <a:r>
              <a:rPr lang="en-GB" sz="1300" dirty="0" err="1"/>
              <a:t>Eime</a:t>
            </a:r>
            <a:r>
              <a:rPr lang="en-GB" sz="1300" dirty="0"/>
              <a:t>, R., Harvey, J., Sawyer, N., </a:t>
            </a:r>
            <a:r>
              <a:rPr lang="en-GB" sz="1300" dirty="0" err="1"/>
              <a:t>Craike</a:t>
            </a:r>
            <a:r>
              <a:rPr lang="en-GB" sz="1300" dirty="0"/>
              <a:t>, M., Symons, C., </a:t>
            </a:r>
            <a:r>
              <a:rPr lang="en-GB" sz="1300" dirty="0" err="1"/>
              <a:t>Polman</a:t>
            </a:r>
            <a:r>
              <a:rPr lang="en-GB" sz="1300" dirty="0"/>
              <a:t>, R. and Payne, W. (2013). Understanding the Contexts of Adolescent Female Participation in Sport and Physical Activity. </a:t>
            </a:r>
            <a:r>
              <a:rPr lang="en-GB" sz="1300" i="1" dirty="0"/>
              <a:t>Research Quarterly for Exercise and Sport</a:t>
            </a:r>
            <a:r>
              <a:rPr lang="en-GB" sz="1300" dirty="0"/>
              <a:t>, [online] 84(2), pp.157-166. Available at: https://shapeamerica.tandfonline.com/doi/abs/10.1080/02701367.2013.784846#.Xc08KVf7SUk [Accessed 12 Nov. 2019].</a:t>
            </a:r>
          </a:p>
        </p:txBody>
      </p:sp>
    </p:spTree>
    <p:extLst>
      <p:ext uri="{BB962C8B-B14F-4D97-AF65-F5344CB8AC3E}">
        <p14:creationId xmlns:p14="http://schemas.microsoft.com/office/powerpoint/2010/main" val="3048257758"/>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2" ma:contentTypeDescription="Create a new document." ma:contentTypeScope="" ma:versionID="92f47af48b138310b723343c0b03219d">
  <xsd:schema xmlns:xsd="http://www.w3.org/2001/XMLSchema" xmlns:xs="http://www.w3.org/2001/XMLSchema" xmlns:p="http://schemas.microsoft.com/office/2006/metadata/properties" xmlns:ns3="9d0d5cce-d4dc-4043-8325-c992d2f588cd" targetNamespace="http://schemas.microsoft.com/office/2006/metadata/properties" ma:root="true" ma:fieldsID="560c5b320db508cbbd5ce8af8918016d" ns3:_="">
    <xsd:import namespace="9d0d5cce-d4dc-4043-8325-c992d2f588c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76C851E-9236-4477-B4CA-868E031430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16AC3A8-9EFE-4F7C-82E6-EDD4DC407B86}">
  <ds:schemaRefs>
    <ds:schemaRef ds:uri="http://schemas.microsoft.com/sharepoint/v3/contenttype/forms"/>
  </ds:schemaRefs>
</ds:datastoreItem>
</file>

<file path=customXml/itemProps3.xml><?xml version="1.0" encoding="utf-8"?>
<ds:datastoreItem xmlns:ds="http://schemas.openxmlformats.org/officeDocument/2006/customXml" ds:itemID="{98FD2564-962D-4818-9BE3-A8AE669D9E6F}">
  <ds:schemaRefs>
    <ds:schemaRef ds:uri="http://purl.org/dc/terms/"/>
    <ds:schemaRef ds:uri="9d0d5cce-d4dc-4043-8325-c992d2f588cd"/>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248</TotalTime>
  <Words>1399</Words>
  <Application>Microsoft Office PowerPoint</Application>
  <PresentationFormat>Widescreen</PresentationFormat>
  <Paragraphs>83</Paragraphs>
  <Slides>20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Century Gothic</vt:lpstr>
      <vt:lpstr>Vapor Trail</vt:lpstr>
      <vt:lpstr>Proposal</vt:lpstr>
      <vt:lpstr>Title of project </vt:lpstr>
      <vt:lpstr>rationale</vt:lpstr>
      <vt:lpstr>aim</vt:lpstr>
      <vt:lpstr>objectives</vt:lpstr>
      <vt:lpstr>background</vt:lpstr>
      <vt:lpstr>Literature review</vt:lpstr>
      <vt:lpstr>Literature review</vt:lpstr>
      <vt:lpstr>Literature review</vt:lpstr>
      <vt:lpstr>Literature review</vt:lpstr>
      <vt:lpstr>Literature review</vt:lpstr>
      <vt:lpstr>Access – personal contacts</vt:lpstr>
      <vt:lpstr>Epistemology</vt:lpstr>
      <vt:lpstr>methodology</vt:lpstr>
      <vt:lpstr>Ethics form</vt:lpstr>
      <vt:lpstr>Ethics form</vt:lpstr>
      <vt:lpstr>Ethics form</vt:lpstr>
      <vt:lpstr>Ethics form</vt:lpstr>
      <vt:lpstr>timeline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Proposal</dc:title>
  <dc:creator>martene</dc:creator>
  <cp:lastModifiedBy>Andrew Thomas</cp:lastModifiedBy>
  <cp:revision>20</cp:revision>
  <dcterms:created xsi:type="dcterms:W3CDTF">2019-11-14T08:21:30Z</dcterms:created>
  <dcterms:modified xsi:type="dcterms:W3CDTF">2019-11-20T12:42:56Z</dcterms:modified>
</cp:coreProperties>
</file>