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6" r:id="rId3"/>
    <p:sldId id="257" r:id="rId4"/>
    <p:sldId id="258" r:id="rId5"/>
    <p:sldId id="333" r:id="rId6"/>
    <p:sldId id="334" r:id="rId7"/>
    <p:sldId id="259" r:id="rId8"/>
    <p:sldId id="340" r:id="rId9"/>
    <p:sldId id="341" r:id="rId10"/>
    <p:sldId id="260" r:id="rId11"/>
    <p:sldId id="261" r:id="rId12"/>
    <p:sldId id="336" r:id="rId13"/>
    <p:sldId id="262" r:id="rId14"/>
    <p:sldId id="335" r:id="rId15"/>
    <p:sldId id="339"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337" r:id="rId30"/>
    <p:sldId id="276" r:id="rId31"/>
    <p:sldId id="277" r:id="rId32"/>
    <p:sldId id="278" r:id="rId33"/>
    <p:sldId id="279" r:id="rId34"/>
    <p:sldId id="280" r:id="rId35"/>
    <p:sldId id="281" r:id="rId36"/>
    <p:sldId id="282" r:id="rId37"/>
    <p:sldId id="283" r:id="rId38"/>
    <p:sldId id="284" r:id="rId39"/>
    <p:sldId id="285" r:id="rId40"/>
    <p:sldId id="338" r:id="rId41"/>
    <p:sldId id="287" r:id="rId42"/>
    <p:sldId id="288" r:id="rId43"/>
    <p:sldId id="294" r:id="rId44"/>
    <p:sldId id="295" r:id="rId45"/>
    <p:sldId id="296" r:id="rId46"/>
    <p:sldId id="297" r:id="rId47"/>
    <p:sldId id="289" r:id="rId48"/>
    <p:sldId id="290" r:id="rId49"/>
    <p:sldId id="291" r:id="rId50"/>
    <p:sldId id="292" r:id="rId51"/>
    <p:sldId id="298" r:id="rId52"/>
    <p:sldId id="299" r:id="rId53"/>
    <p:sldId id="300" r:id="rId54"/>
    <p:sldId id="301" r:id="rId55"/>
    <p:sldId id="302" r:id="rId56"/>
    <p:sldId id="303" r:id="rId57"/>
    <p:sldId id="304" r:id="rId58"/>
    <p:sldId id="305"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 id="331" r:id="rId77"/>
    <p:sldId id="332" r:id="rId7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C6D793-94EF-961F-BB99-B74610BBC32A}" v="8" dt="2026-03-02T07:10:23.295"/>
    <p1510:client id="{1A2585D6-8F9E-408A-BDA5-19C7D5671CD4}" v="12" dt="2026-02-28T11:47:02.600"/>
    <p1510:client id="{336195E9-CB08-1D56-EEDC-294D604E6C4A}" v="196" dt="2026-03-01T13:05:35.880"/>
    <p1510:client id="{357F0050-A65C-064B-6E54-3EB1B3BD350C}" v="46" dt="2026-03-02T11:39:13.2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94660"/>
  </p:normalViewPr>
  <p:slideViewPr>
    <p:cSldViewPr snapToGrid="0">
      <p:cViewPr varScale="1">
        <p:scale>
          <a:sx n="93" d="100"/>
          <a:sy n="93" d="100"/>
        </p:scale>
        <p:origin x="72"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5/10/relationships/revisionInfo" Target="revisionInfo.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62f9b1f3-ddcf-45d7-a6a4-b667feecf47e" providerId="ADAL" clId="{4461511C-2E2E-4902-AD89-913F333121DA}"/>
    <pc:docChg chg="custSel addSld modSld">
      <pc:chgData name="Moutushi Tanha" userId="62f9b1f3-ddcf-45d7-a6a4-b667feecf47e" providerId="ADAL" clId="{4461511C-2E2E-4902-AD89-913F333121DA}" dt="2026-02-28T11:52:52.555" v="94" actId="403"/>
      <pc:docMkLst>
        <pc:docMk/>
      </pc:docMkLst>
      <pc:sldChg chg="modSp mod">
        <pc:chgData name="Moutushi Tanha" userId="62f9b1f3-ddcf-45d7-a6a4-b667feecf47e" providerId="ADAL" clId="{4461511C-2E2E-4902-AD89-913F333121DA}" dt="2026-02-28T11:47:10.052" v="70" actId="20577"/>
        <pc:sldMkLst>
          <pc:docMk/>
          <pc:sldMk cId="2257301172" sldId="256"/>
        </pc:sldMkLst>
        <pc:spChg chg="mod">
          <ac:chgData name="Moutushi Tanha" userId="62f9b1f3-ddcf-45d7-a6a4-b667feecf47e" providerId="ADAL" clId="{4461511C-2E2E-4902-AD89-913F333121DA}" dt="2026-02-28T11:47:10.052" v="70" actId="20577"/>
          <ac:spMkLst>
            <pc:docMk/>
            <pc:sldMk cId="2257301172" sldId="256"/>
            <ac:spMk id="3" creationId="{C8193B5E-F2A1-1222-A46E-333F3F716568}"/>
          </ac:spMkLst>
        </pc:spChg>
      </pc:sldChg>
      <pc:sldChg chg="modSp mod">
        <pc:chgData name="Moutushi Tanha" userId="62f9b1f3-ddcf-45d7-a6a4-b667feecf47e" providerId="ADAL" clId="{4461511C-2E2E-4902-AD89-913F333121DA}" dt="2026-02-28T11:52:14.974" v="76" actId="20577"/>
        <pc:sldMkLst>
          <pc:docMk/>
          <pc:sldMk cId="2951924532" sldId="257"/>
        </pc:sldMkLst>
        <pc:spChg chg="mod">
          <ac:chgData name="Moutushi Tanha" userId="62f9b1f3-ddcf-45d7-a6a4-b667feecf47e" providerId="ADAL" clId="{4461511C-2E2E-4902-AD89-913F333121DA}" dt="2026-02-28T11:52:14.974" v="76" actId="20577"/>
          <ac:spMkLst>
            <pc:docMk/>
            <pc:sldMk cId="2951924532" sldId="257"/>
            <ac:spMk id="2" creationId="{9CA1895D-714F-0054-5615-BF315C6C4BF4}"/>
          </ac:spMkLst>
        </pc:spChg>
      </pc:sldChg>
      <pc:sldChg chg="modSp mod">
        <pc:chgData name="Moutushi Tanha" userId="62f9b1f3-ddcf-45d7-a6a4-b667feecf47e" providerId="ADAL" clId="{4461511C-2E2E-4902-AD89-913F333121DA}" dt="2026-02-28T11:52:25.093" v="82" actId="403"/>
        <pc:sldMkLst>
          <pc:docMk/>
          <pc:sldMk cId="2875883911" sldId="258"/>
        </pc:sldMkLst>
        <pc:spChg chg="mod">
          <ac:chgData name="Moutushi Tanha" userId="62f9b1f3-ddcf-45d7-a6a4-b667feecf47e" providerId="ADAL" clId="{4461511C-2E2E-4902-AD89-913F333121DA}" dt="2026-02-28T11:52:25.093" v="82" actId="403"/>
          <ac:spMkLst>
            <pc:docMk/>
            <pc:sldMk cId="2875883911" sldId="258"/>
            <ac:spMk id="2" creationId="{AACAA219-3439-6790-623D-36A4CE05EAA2}"/>
          </ac:spMkLst>
        </pc:spChg>
      </pc:sldChg>
      <pc:sldChg chg="modSp mod">
        <pc:chgData name="Moutushi Tanha" userId="62f9b1f3-ddcf-45d7-a6a4-b667feecf47e" providerId="ADAL" clId="{4461511C-2E2E-4902-AD89-913F333121DA}" dt="2026-02-28T11:52:32.174" v="86" actId="20577"/>
        <pc:sldMkLst>
          <pc:docMk/>
          <pc:sldMk cId="509360423" sldId="259"/>
        </pc:sldMkLst>
        <pc:spChg chg="mod">
          <ac:chgData name="Moutushi Tanha" userId="62f9b1f3-ddcf-45d7-a6a4-b667feecf47e" providerId="ADAL" clId="{4461511C-2E2E-4902-AD89-913F333121DA}" dt="2026-02-28T11:52:32.174" v="86" actId="20577"/>
          <ac:spMkLst>
            <pc:docMk/>
            <pc:sldMk cId="509360423" sldId="259"/>
            <ac:spMk id="2" creationId="{D5699A0F-080E-8AE8-79EE-7D6AFB1B0EBD}"/>
          </ac:spMkLst>
        </pc:spChg>
      </pc:sldChg>
      <pc:sldChg chg="modSp mod">
        <pc:chgData name="Moutushi Tanha" userId="62f9b1f3-ddcf-45d7-a6a4-b667feecf47e" providerId="ADAL" clId="{4461511C-2E2E-4902-AD89-913F333121DA}" dt="2026-02-28T11:52:52.555" v="94" actId="403"/>
        <pc:sldMkLst>
          <pc:docMk/>
          <pc:sldMk cId="2861797634" sldId="260"/>
        </pc:sldMkLst>
        <pc:spChg chg="mod">
          <ac:chgData name="Moutushi Tanha" userId="62f9b1f3-ddcf-45d7-a6a4-b667feecf47e" providerId="ADAL" clId="{4461511C-2E2E-4902-AD89-913F333121DA}" dt="2026-02-28T11:52:52.555" v="94" actId="403"/>
          <ac:spMkLst>
            <pc:docMk/>
            <pc:sldMk cId="2861797634" sldId="260"/>
            <ac:spMk id="3" creationId="{07C027AA-1DC4-0A73-7DB4-BBCD49AA11A5}"/>
          </ac:spMkLst>
        </pc:spChg>
      </pc:sldChg>
      <pc:sldChg chg="modSp mod">
        <pc:chgData name="Moutushi Tanha" userId="62f9b1f3-ddcf-45d7-a6a4-b667feecf47e" providerId="ADAL" clId="{4461511C-2E2E-4902-AD89-913F333121DA}" dt="2026-02-28T11:52:06.412" v="73" actId="20577"/>
        <pc:sldMkLst>
          <pc:docMk/>
          <pc:sldMk cId="4095732067" sldId="286"/>
        </pc:sldMkLst>
        <pc:spChg chg="mod">
          <ac:chgData name="Moutushi Tanha" userId="62f9b1f3-ddcf-45d7-a6a4-b667feecf47e" providerId="ADAL" clId="{4461511C-2E2E-4902-AD89-913F333121DA}" dt="2026-02-28T11:52:06.412" v="73" actId="20577"/>
          <ac:spMkLst>
            <pc:docMk/>
            <pc:sldMk cId="4095732067" sldId="286"/>
            <ac:spMk id="3" creationId="{35803491-DADF-F526-6F97-11DD3C6BE9ED}"/>
          </ac:spMkLst>
        </pc:spChg>
      </pc:sldChg>
      <pc:sldChg chg="modSp new mod">
        <pc:chgData name="Moutushi Tanha" userId="62f9b1f3-ddcf-45d7-a6a4-b667feecf47e" providerId="ADAL" clId="{4461511C-2E2E-4902-AD89-913F333121DA}" dt="2026-02-28T11:17:22.074" v="58" actId="20577"/>
        <pc:sldMkLst>
          <pc:docMk/>
          <pc:sldMk cId="3053075613" sldId="298"/>
        </pc:sldMkLst>
        <pc:spChg chg="mod">
          <ac:chgData name="Moutushi Tanha" userId="62f9b1f3-ddcf-45d7-a6a4-b667feecf47e" providerId="ADAL" clId="{4461511C-2E2E-4902-AD89-913F333121DA}" dt="2026-02-28T11:17:05.111" v="39"/>
          <ac:spMkLst>
            <pc:docMk/>
            <pc:sldMk cId="3053075613" sldId="298"/>
            <ac:spMk id="2" creationId="{3E95EC43-9D5A-33CF-C2AE-F5E7DA8B0024}"/>
          </ac:spMkLst>
        </pc:spChg>
        <pc:spChg chg="mod">
          <ac:chgData name="Moutushi Tanha" userId="62f9b1f3-ddcf-45d7-a6a4-b667feecf47e" providerId="ADAL" clId="{4461511C-2E2E-4902-AD89-913F333121DA}" dt="2026-02-28T11:17:22.074" v="58" actId="20577"/>
          <ac:spMkLst>
            <pc:docMk/>
            <pc:sldMk cId="3053075613" sldId="298"/>
            <ac:spMk id="3" creationId="{2093E39B-0B03-727B-7C5E-9AE566AEADC9}"/>
          </ac:spMkLst>
        </pc:spChg>
      </pc:sldChg>
      <pc:sldChg chg="modSp new">
        <pc:chgData name="Moutushi Tanha" userId="62f9b1f3-ddcf-45d7-a6a4-b667feecf47e" providerId="ADAL" clId="{4461511C-2E2E-4902-AD89-913F333121DA}" dt="2026-02-28T11:17:50.134" v="59"/>
        <pc:sldMkLst>
          <pc:docMk/>
          <pc:sldMk cId="407196681" sldId="299"/>
        </pc:sldMkLst>
        <pc:spChg chg="mod">
          <ac:chgData name="Moutushi Tanha" userId="62f9b1f3-ddcf-45d7-a6a4-b667feecf47e" providerId="ADAL" clId="{4461511C-2E2E-4902-AD89-913F333121DA}" dt="2026-02-28T11:17:50.134" v="59"/>
          <ac:spMkLst>
            <pc:docMk/>
            <pc:sldMk cId="407196681" sldId="299"/>
            <ac:spMk id="3" creationId="{9F3F7A26-63C4-2151-857A-BF4A68EFC9DC}"/>
          </ac:spMkLst>
        </pc:spChg>
      </pc:sldChg>
      <pc:sldChg chg="modSp new">
        <pc:chgData name="Moutushi Tanha" userId="62f9b1f3-ddcf-45d7-a6a4-b667feecf47e" providerId="ADAL" clId="{4461511C-2E2E-4902-AD89-913F333121DA}" dt="2026-02-28T11:18:06.724" v="60"/>
        <pc:sldMkLst>
          <pc:docMk/>
          <pc:sldMk cId="3861507096" sldId="300"/>
        </pc:sldMkLst>
        <pc:spChg chg="mod">
          <ac:chgData name="Moutushi Tanha" userId="62f9b1f3-ddcf-45d7-a6a4-b667feecf47e" providerId="ADAL" clId="{4461511C-2E2E-4902-AD89-913F333121DA}" dt="2026-02-28T11:18:06.724" v="60"/>
          <ac:spMkLst>
            <pc:docMk/>
            <pc:sldMk cId="3861507096" sldId="300"/>
            <ac:spMk id="3" creationId="{1DEA9F5A-D4DE-9E06-C21C-13555F003724}"/>
          </ac:spMkLst>
        </pc:spChg>
      </pc:sldChg>
      <pc:sldChg chg="modSp new">
        <pc:chgData name="Moutushi Tanha" userId="62f9b1f3-ddcf-45d7-a6a4-b667feecf47e" providerId="ADAL" clId="{4461511C-2E2E-4902-AD89-913F333121DA}" dt="2026-02-28T11:19:00.783" v="61"/>
        <pc:sldMkLst>
          <pc:docMk/>
          <pc:sldMk cId="1881621617" sldId="301"/>
        </pc:sldMkLst>
        <pc:spChg chg="mod">
          <ac:chgData name="Moutushi Tanha" userId="62f9b1f3-ddcf-45d7-a6a4-b667feecf47e" providerId="ADAL" clId="{4461511C-2E2E-4902-AD89-913F333121DA}" dt="2026-02-28T11:19:00.783" v="61"/>
          <ac:spMkLst>
            <pc:docMk/>
            <pc:sldMk cId="1881621617" sldId="301"/>
            <ac:spMk id="3" creationId="{3DF76E7A-9A04-B33B-C75A-185464B1E483}"/>
          </ac:spMkLst>
        </pc:spChg>
      </pc:sldChg>
      <pc:sldChg chg="modSp new mod">
        <pc:chgData name="Moutushi Tanha" userId="62f9b1f3-ddcf-45d7-a6a4-b667feecf47e" providerId="ADAL" clId="{4461511C-2E2E-4902-AD89-913F333121DA}" dt="2026-02-28T11:19:23.038" v="63" actId="27636"/>
        <pc:sldMkLst>
          <pc:docMk/>
          <pc:sldMk cId="850499369" sldId="302"/>
        </pc:sldMkLst>
        <pc:spChg chg="mod">
          <ac:chgData name="Moutushi Tanha" userId="62f9b1f3-ddcf-45d7-a6a4-b667feecf47e" providerId="ADAL" clId="{4461511C-2E2E-4902-AD89-913F333121DA}" dt="2026-02-28T11:19:23.038" v="63" actId="27636"/>
          <ac:spMkLst>
            <pc:docMk/>
            <pc:sldMk cId="850499369" sldId="302"/>
            <ac:spMk id="3" creationId="{84E75168-8675-B99E-9CE5-EBD84E2657C4}"/>
          </ac:spMkLst>
        </pc:spChg>
      </pc:sldChg>
      <pc:sldChg chg="modSp new mod">
        <pc:chgData name="Moutushi Tanha" userId="62f9b1f3-ddcf-45d7-a6a4-b667feecf47e" providerId="ADAL" clId="{4461511C-2E2E-4902-AD89-913F333121DA}" dt="2026-02-28T11:19:44.036" v="65" actId="27636"/>
        <pc:sldMkLst>
          <pc:docMk/>
          <pc:sldMk cId="2035961201" sldId="303"/>
        </pc:sldMkLst>
        <pc:spChg chg="mod">
          <ac:chgData name="Moutushi Tanha" userId="62f9b1f3-ddcf-45d7-a6a4-b667feecf47e" providerId="ADAL" clId="{4461511C-2E2E-4902-AD89-913F333121DA}" dt="2026-02-28T11:19:44.036" v="65" actId="27636"/>
          <ac:spMkLst>
            <pc:docMk/>
            <pc:sldMk cId="2035961201" sldId="303"/>
            <ac:spMk id="3" creationId="{35C5A3CD-14BD-D4A4-1944-82D1C8E1F73A}"/>
          </ac:spMkLst>
        </pc:spChg>
      </pc:sldChg>
      <pc:sldChg chg="modSp new">
        <pc:chgData name="Moutushi Tanha" userId="62f9b1f3-ddcf-45d7-a6a4-b667feecf47e" providerId="ADAL" clId="{4461511C-2E2E-4902-AD89-913F333121DA}" dt="2026-02-28T11:20:12.375" v="66"/>
        <pc:sldMkLst>
          <pc:docMk/>
          <pc:sldMk cId="1407911220" sldId="304"/>
        </pc:sldMkLst>
        <pc:spChg chg="mod">
          <ac:chgData name="Moutushi Tanha" userId="62f9b1f3-ddcf-45d7-a6a4-b667feecf47e" providerId="ADAL" clId="{4461511C-2E2E-4902-AD89-913F333121DA}" dt="2026-02-28T11:20:12.375" v="66"/>
          <ac:spMkLst>
            <pc:docMk/>
            <pc:sldMk cId="1407911220" sldId="304"/>
            <ac:spMk id="3" creationId="{39A5879D-A953-2C52-4493-3B6C41B44734}"/>
          </ac:spMkLst>
        </pc:spChg>
      </pc:sldChg>
      <pc:sldChg chg="modSp new">
        <pc:chgData name="Moutushi Tanha" userId="62f9b1f3-ddcf-45d7-a6a4-b667feecf47e" providerId="ADAL" clId="{4461511C-2E2E-4902-AD89-913F333121DA}" dt="2026-02-28T11:21:06.673" v="67"/>
        <pc:sldMkLst>
          <pc:docMk/>
          <pc:sldMk cId="3451599356" sldId="305"/>
        </pc:sldMkLst>
        <pc:spChg chg="mod">
          <ac:chgData name="Moutushi Tanha" userId="62f9b1f3-ddcf-45d7-a6a4-b667feecf47e" providerId="ADAL" clId="{4461511C-2E2E-4902-AD89-913F333121DA}" dt="2026-02-28T11:21:06.673" v="67"/>
          <ac:spMkLst>
            <pc:docMk/>
            <pc:sldMk cId="3451599356" sldId="305"/>
            <ac:spMk id="3" creationId="{0544F123-1DB3-9ED8-5D8B-1FD70F5A7528}"/>
          </ac:spMkLst>
        </pc:spChg>
      </pc:sldChg>
      <pc:sldChg chg="new">
        <pc:chgData name="Moutushi Tanha" userId="62f9b1f3-ddcf-45d7-a6a4-b667feecf47e" providerId="ADAL" clId="{4461511C-2E2E-4902-AD89-913F333121DA}" dt="2026-02-28T11:13:32.044" v="16" actId="680"/>
        <pc:sldMkLst>
          <pc:docMk/>
          <pc:sldMk cId="339640319" sldId="314"/>
        </pc:sldMkLst>
      </pc:sldChg>
      <pc:sldChg chg="new">
        <pc:chgData name="Moutushi Tanha" userId="62f9b1f3-ddcf-45d7-a6a4-b667feecf47e" providerId="ADAL" clId="{4461511C-2E2E-4902-AD89-913F333121DA}" dt="2026-02-28T11:13:32.250" v="17" actId="680"/>
        <pc:sldMkLst>
          <pc:docMk/>
          <pc:sldMk cId="2457499712" sldId="315"/>
        </pc:sldMkLst>
      </pc:sldChg>
      <pc:sldChg chg="new">
        <pc:chgData name="Moutushi Tanha" userId="62f9b1f3-ddcf-45d7-a6a4-b667feecf47e" providerId="ADAL" clId="{4461511C-2E2E-4902-AD89-913F333121DA}" dt="2026-02-28T11:13:32.462" v="18" actId="680"/>
        <pc:sldMkLst>
          <pc:docMk/>
          <pc:sldMk cId="1986830888" sldId="316"/>
        </pc:sldMkLst>
      </pc:sldChg>
      <pc:sldChg chg="new">
        <pc:chgData name="Moutushi Tanha" userId="62f9b1f3-ddcf-45d7-a6a4-b667feecf47e" providerId="ADAL" clId="{4461511C-2E2E-4902-AD89-913F333121DA}" dt="2026-02-28T11:13:32.689" v="19" actId="680"/>
        <pc:sldMkLst>
          <pc:docMk/>
          <pc:sldMk cId="448762673" sldId="317"/>
        </pc:sldMkLst>
      </pc:sldChg>
      <pc:sldChg chg="new">
        <pc:chgData name="Moutushi Tanha" userId="62f9b1f3-ddcf-45d7-a6a4-b667feecf47e" providerId="ADAL" clId="{4461511C-2E2E-4902-AD89-913F333121DA}" dt="2026-02-28T11:13:32.925" v="20" actId="680"/>
        <pc:sldMkLst>
          <pc:docMk/>
          <pc:sldMk cId="706946793" sldId="318"/>
        </pc:sldMkLst>
      </pc:sldChg>
      <pc:sldChg chg="new">
        <pc:chgData name="Moutushi Tanha" userId="62f9b1f3-ddcf-45d7-a6a4-b667feecf47e" providerId="ADAL" clId="{4461511C-2E2E-4902-AD89-913F333121DA}" dt="2026-02-28T11:13:33.159" v="21" actId="680"/>
        <pc:sldMkLst>
          <pc:docMk/>
          <pc:sldMk cId="2138334203" sldId="319"/>
        </pc:sldMkLst>
      </pc:sldChg>
      <pc:sldChg chg="new">
        <pc:chgData name="Moutushi Tanha" userId="62f9b1f3-ddcf-45d7-a6a4-b667feecf47e" providerId="ADAL" clId="{4461511C-2E2E-4902-AD89-913F333121DA}" dt="2026-02-28T11:13:33.371" v="22" actId="680"/>
        <pc:sldMkLst>
          <pc:docMk/>
          <pc:sldMk cId="1698246925" sldId="320"/>
        </pc:sldMkLst>
      </pc:sldChg>
      <pc:sldChg chg="new">
        <pc:chgData name="Moutushi Tanha" userId="62f9b1f3-ddcf-45d7-a6a4-b667feecf47e" providerId="ADAL" clId="{4461511C-2E2E-4902-AD89-913F333121DA}" dt="2026-02-28T11:13:33.598" v="23" actId="680"/>
        <pc:sldMkLst>
          <pc:docMk/>
          <pc:sldMk cId="3797862365" sldId="321"/>
        </pc:sldMkLst>
      </pc:sldChg>
      <pc:sldChg chg="new">
        <pc:chgData name="Moutushi Tanha" userId="62f9b1f3-ddcf-45d7-a6a4-b667feecf47e" providerId="ADAL" clId="{4461511C-2E2E-4902-AD89-913F333121DA}" dt="2026-02-28T11:13:33.799" v="24" actId="680"/>
        <pc:sldMkLst>
          <pc:docMk/>
          <pc:sldMk cId="1508241712" sldId="322"/>
        </pc:sldMkLst>
      </pc:sldChg>
      <pc:sldChg chg="new">
        <pc:chgData name="Moutushi Tanha" userId="62f9b1f3-ddcf-45d7-a6a4-b667feecf47e" providerId="ADAL" clId="{4461511C-2E2E-4902-AD89-913F333121DA}" dt="2026-02-28T11:13:34.030" v="25" actId="680"/>
        <pc:sldMkLst>
          <pc:docMk/>
          <pc:sldMk cId="804704164" sldId="323"/>
        </pc:sldMkLst>
      </pc:sldChg>
      <pc:sldChg chg="new">
        <pc:chgData name="Moutushi Tanha" userId="62f9b1f3-ddcf-45d7-a6a4-b667feecf47e" providerId="ADAL" clId="{4461511C-2E2E-4902-AD89-913F333121DA}" dt="2026-02-28T11:13:34.247" v="26" actId="680"/>
        <pc:sldMkLst>
          <pc:docMk/>
          <pc:sldMk cId="3062023839" sldId="324"/>
        </pc:sldMkLst>
      </pc:sldChg>
      <pc:sldChg chg="new">
        <pc:chgData name="Moutushi Tanha" userId="62f9b1f3-ddcf-45d7-a6a4-b667feecf47e" providerId="ADAL" clId="{4461511C-2E2E-4902-AD89-913F333121DA}" dt="2026-02-28T11:13:34.474" v="27" actId="680"/>
        <pc:sldMkLst>
          <pc:docMk/>
          <pc:sldMk cId="3130891598" sldId="325"/>
        </pc:sldMkLst>
      </pc:sldChg>
      <pc:sldChg chg="new">
        <pc:chgData name="Moutushi Tanha" userId="62f9b1f3-ddcf-45d7-a6a4-b667feecf47e" providerId="ADAL" clId="{4461511C-2E2E-4902-AD89-913F333121DA}" dt="2026-02-28T11:13:34.669" v="28" actId="680"/>
        <pc:sldMkLst>
          <pc:docMk/>
          <pc:sldMk cId="209811792" sldId="326"/>
        </pc:sldMkLst>
      </pc:sldChg>
      <pc:sldChg chg="new">
        <pc:chgData name="Moutushi Tanha" userId="62f9b1f3-ddcf-45d7-a6a4-b667feecf47e" providerId="ADAL" clId="{4461511C-2E2E-4902-AD89-913F333121DA}" dt="2026-02-28T11:13:34.892" v="29" actId="680"/>
        <pc:sldMkLst>
          <pc:docMk/>
          <pc:sldMk cId="1675668522" sldId="327"/>
        </pc:sldMkLst>
      </pc:sldChg>
      <pc:sldChg chg="new">
        <pc:chgData name="Moutushi Tanha" userId="62f9b1f3-ddcf-45d7-a6a4-b667feecf47e" providerId="ADAL" clId="{4461511C-2E2E-4902-AD89-913F333121DA}" dt="2026-02-28T11:13:35.119" v="30" actId="680"/>
        <pc:sldMkLst>
          <pc:docMk/>
          <pc:sldMk cId="2329553303" sldId="328"/>
        </pc:sldMkLst>
      </pc:sldChg>
      <pc:sldChg chg="new">
        <pc:chgData name="Moutushi Tanha" userId="62f9b1f3-ddcf-45d7-a6a4-b667feecf47e" providerId="ADAL" clId="{4461511C-2E2E-4902-AD89-913F333121DA}" dt="2026-02-28T11:13:35.321" v="31" actId="680"/>
        <pc:sldMkLst>
          <pc:docMk/>
          <pc:sldMk cId="1374473501" sldId="329"/>
        </pc:sldMkLst>
      </pc:sldChg>
      <pc:sldChg chg="new">
        <pc:chgData name="Moutushi Tanha" userId="62f9b1f3-ddcf-45d7-a6a4-b667feecf47e" providerId="ADAL" clId="{4461511C-2E2E-4902-AD89-913F333121DA}" dt="2026-02-28T11:13:35.530" v="32" actId="680"/>
        <pc:sldMkLst>
          <pc:docMk/>
          <pc:sldMk cId="461149877" sldId="330"/>
        </pc:sldMkLst>
      </pc:sldChg>
      <pc:sldChg chg="new">
        <pc:chgData name="Moutushi Tanha" userId="62f9b1f3-ddcf-45d7-a6a4-b667feecf47e" providerId="ADAL" clId="{4461511C-2E2E-4902-AD89-913F333121DA}" dt="2026-02-28T11:13:35.755" v="33" actId="680"/>
        <pc:sldMkLst>
          <pc:docMk/>
          <pc:sldMk cId="3655492528" sldId="331"/>
        </pc:sldMkLst>
      </pc:sldChg>
      <pc:sldChg chg="new">
        <pc:chgData name="Moutushi Tanha" userId="62f9b1f3-ddcf-45d7-a6a4-b667feecf47e" providerId="ADAL" clId="{4461511C-2E2E-4902-AD89-913F333121DA}" dt="2026-02-28T11:13:35.978" v="34" actId="680"/>
        <pc:sldMkLst>
          <pc:docMk/>
          <pc:sldMk cId="3125890492" sldId="332"/>
        </pc:sldMkLst>
      </pc:sldChg>
    </pc:docChg>
  </pc:docChgLst>
  <pc:docChgLst>
    <pc:chgData name="Moutushi Tanha" userId="S::m.tanha@uwtsd.ac.uk::62f9b1f3-ddcf-45d7-a6a4-b667feecf47e" providerId="AD" clId="Web-{336195E9-CB08-1D56-EEDC-294D604E6C4A}"/>
    <pc:docChg chg="addSld delSld modSld sldOrd">
      <pc:chgData name="Moutushi Tanha" userId="S::m.tanha@uwtsd.ac.uk::62f9b1f3-ddcf-45d7-a6a4-b667feecf47e" providerId="AD" clId="Web-{336195E9-CB08-1D56-EEDC-294D604E6C4A}" dt="2026-03-01T13:05:35.880" v="202" actId="20577"/>
      <pc:docMkLst>
        <pc:docMk/>
      </pc:docMkLst>
      <pc:sldChg chg="modSp">
        <pc:chgData name="Moutushi Tanha" userId="S::m.tanha@uwtsd.ac.uk::62f9b1f3-ddcf-45d7-a6a4-b667feecf47e" providerId="AD" clId="Web-{336195E9-CB08-1D56-EEDC-294D604E6C4A}" dt="2026-03-01T10:40:09.297" v="36" actId="20577"/>
        <pc:sldMkLst>
          <pc:docMk/>
          <pc:sldMk cId="2861797634" sldId="260"/>
        </pc:sldMkLst>
        <pc:spChg chg="mod">
          <ac:chgData name="Moutushi Tanha" userId="S::m.tanha@uwtsd.ac.uk::62f9b1f3-ddcf-45d7-a6a4-b667feecf47e" providerId="AD" clId="Web-{336195E9-CB08-1D56-EEDC-294D604E6C4A}" dt="2026-03-01T10:40:09.297" v="36" actId="20577"/>
          <ac:spMkLst>
            <pc:docMk/>
            <pc:sldMk cId="2861797634" sldId="260"/>
            <ac:spMk id="3" creationId="{07C027AA-1DC4-0A73-7DB4-BBCD49AA11A5}"/>
          </ac:spMkLst>
        </pc:spChg>
      </pc:sldChg>
      <pc:sldChg chg="modSp">
        <pc:chgData name="Moutushi Tanha" userId="S::m.tanha@uwtsd.ac.uk::62f9b1f3-ddcf-45d7-a6a4-b667feecf47e" providerId="AD" clId="Web-{336195E9-CB08-1D56-EEDC-294D604E6C4A}" dt="2026-03-01T11:06:55.434" v="78" actId="20577"/>
        <pc:sldMkLst>
          <pc:docMk/>
          <pc:sldMk cId="3463929450" sldId="261"/>
        </pc:sldMkLst>
        <pc:spChg chg="mod">
          <ac:chgData name="Moutushi Tanha" userId="S::m.tanha@uwtsd.ac.uk::62f9b1f3-ddcf-45d7-a6a4-b667feecf47e" providerId="AD" clId="Web-{336195E9-CB08-1D56-EEDC-294D604E6C4A}" dt="2026-03-01T11:06:55.434" v="78" actId="20577"/>
          <ac:spMkLst>
            <pc:docMk/>
            <pc:sldMk cId="3463929450" sldId="261"/>
            <ac:spMk id="3" creationId="{2AC2A953-B64D-8B9C-BD2B-1F737EE466EF}"/>
          </ac:spMkLst>
        </pc:spChg>
      </pc:sldChg>
      <pc:sldChg chg="modSp">
        <pc:chgData name="Moutushi Tanha" userId="S::m.tanha@uwtsd.ac.uk::62f9b1f3-ddcf-45d7-a6a4-b667feecf47e" providerId="AD" clId="Web-{336195E9-CB08-1D56-EEDC-294D604E6C4A}" dt="2026-03-01T10:54:50.972" v="44" actId="20577"/>
        <pc:sldMkLst>
          <pc:docMk/>
          <pc:sldMk cId="3519402153" sldId="265"/>
        </pc:sldMkLst>
        <pc:spChg chg="mod">
          <ac:chgData name="Moutushi Tanha" userId="S::m.tanha@uwtsd.ac.uk::62f9b1f3-ddcf-45d7-a6a4-b667feecf47e" providerId="AD" clId="Web-{336195E9-CB08-1D56-EEDC-294D604E6C4A}" dt="2026-03-01T10:54:50.972" v="44" actId="20577"/>
          <ac:spMkLst>
            <pc:docMk/>
            <pc:sldMk cId="3519402153" sldId="265"/>
            <ac:spMk id="3" creationId="{AA908790-4014-2F5E-042D-0AA5AD150E43}"/>
          </ac:spMkLst>
        </pc:spChg>
      </pc:sldChg>
      <pc:sldChg chg="modSp">
        <pc:chgData name="Moutushi Tanha" userId="S::m.tanha@uwtsd.ac.uk::62f9b1f3-ddcf-45d7-a6a4-b667feecf47e" providerId="AD" clId="Web-{336195E9-CB08-1D56-EEDC-294D604E6C4A}" dt="2026-03-01T10:55:53.364" v="47" actId="20577"/>
        <pc:sldMkLst>
          <pc:docMk/>
          <pc:sldMk cId="3984590849" sldId="266"/>
        </pc:sldMkLst>
        <pc:spChg chg="mod">
          <ac:chgData name="Moutushi Tanha" userId="S::m.tanha@uwtsd.ac.uk::62f9b1f3-ddcf-45d7-a6a4-b667feecf47e" providerId="AD" clId="Web-{336195E9-CB08-1D56-EEDC-294D604E6C4A}" dt="2026-03-01T10:55:53.364" v="47" actId="20577"/>
          <ac:spMkLst>
            <pc:docMk/>
            <pc:sldMk cId="3984590849" sldId="266"/>
            <ac:spMk id="2" creationId="{41B9D102-8CE4-D167-5636-930EFEEB4C47}"/>
          </ac:spMkLst>
        </pc:spChg>
      </pc:sldChg>
      <pc:sldChg chg="modSp">
        <pc:chgData name="Moutushi Tanha" userId="S::m.tanha@uwtsd.ac.uk::62f9b1f3-ddcf-45d7-a6a4-b667feecf47e" providerId="AD" clId="Web-{336195E9-CB08-1D56-EEDC-294D604E6C4A}" dt="2026-03-01T10:56:05.458" v="50" actId="20577"/>
        <pc:sldMkLst>
          <pc:docMk/>
          <pc:sldMk cId="3027906434" sldId="267"/>
        </pc:sldMkLst>
        <pc:spChg chg="mod">
          <ac:chgData name="Moutushi Tanha" userId="S::m.tanha@uwtsd.ac.uk::62f9b1f3-ddcf-45d7-a6a4-b667feecf47e" providerId="AD" clId="Web-{336195E9-CB08-1D56-EEDC-294D604E6C4A}" dt="2026-03-01T10:56:05.458" v="50" actId="20577"/>
          <ac:spMkLst>
            <pc:docMk/>
            <pc:sldMk cId="3027906434" sldId="267"/>
            <ac:spMk id="2" creationId="{888AE5F4-A0DA-61A7-0264-E4B2D801910A}"/>
          </ac:spMkLst>
        </pc:spChg>
      </pc:sldChg>
      <pc:sldChg chg="modSp">
        <pc:chgData name="Moutushi Tanha" userId="S::m.tanha@uwtsd.ac.uk::62f9b1f3-ddcf-45d7-a6a4-b667feecf47e" providerId="AD" clId="Web-{336195E9-CB08-1D56-EEDC-294D604E6C4A}" dt="2026-03-01T10:56:16.161" v="53" actId="20577"/>
        <pc:sldMkLst>
          <pc:docMk/>
          <pc:sldMk cId="399427662" sldId="268"/>
        </pc:sldMkLst>
        <pc:spChg chg="mod">
          <ac:chgData name="Moutushi Tanha" userId="S::m.tanha@uwtsd.ac.uk::62f9b1f3-ddcf-45d7-a6a4-b667feecf47e" providerId="AD" clId="Web-{336195E9-CB08-1D56-EEDC-294D604E6C4A}" dt="2026-03-01T10:56:16.161" v="53" actId="20577"/>
          <ac:spMkLst>
            <pc:docMk/>
            <pc:sldMk cId="399427662" sldId="268"/>
            <ac:spMk id="2" creationId="{8F6E46E5-AAA0-54B7-C051-B32E832DF520}"/>
          </ac:spMkLst>
        </pc:spChg>
      </pc:sldChg>
      <pc:sldChg chg="modSp">
        <pc:chgData name="Moutushi Tanha" userId="S::m.tanha@uwtsd.ac.uk::62f9b1f3-ddcf-45d7-a6a4-b667feecf47e" providerId="AD" clId="Web-{336195E9-CB08-1D56-EEDC-294D604E6C4A}" dt="2026-03-01T10:56:31.114" v="56" actId="20577"/>
        <pc:sldMkLst>
          <pc:docMk/>
          <pc:sldMk cId="1390396733" sldId="269"/>
        </pc:sldMkLst>
        <pc:spChg chg="mod">
          <ac:chgData name="Moutushi Tanha" userId="S::m.tanha@uwtsd.ac.uk::62f9b1f3-ddcf-45d7-a6a4-b667feecf47e" providerId="AD" clId="Web-{336195E9-CB08-1D56-EEDC-294D604E6C4A}" dt="2026-03-01T10:56:31.114" v="56" actId="20577"/>
          <ac:spMkLst>
            <pc:docMk/>
            <pc:sldMk cId="1390396733" sldId="269"/>
            <ac:spMk id="2" creationId="{88A80851-27B4-6893-E208-6A8003AC117F}"/>
          </ac:spMkLst>
        </pc:spChg>
      </pc:sldChg>
      <pc:sldChg chg="modSp">
        <pc:chgData name="Moutushi Tanha" userId="S::m.tanha@uwtsd.ac.uk::62f9b1f3-ddcf-45d7-a6a4-b667feecf47e" providerId="AD" clId="Web-{336195E9-CB08-1D56-EEDC-294D604E6C4A}" dt="2026-03-01T10:56:42.349" v="59" actId="20577"/>
        <pc:sldMkLst>
          <pc:docMk/>
          <pc:sldMk cId="3550581170" sldId="270"/>
        </pc:sldMkLst>
        <pc:spChg chg="mod">
          <ac:chgData name="Moutushi Tanha" userId="S::m.tanha@uwtsd.ac.uk::62f9b1f3-ddcf-45d7-a6a4-b667feecf47e" providerId="AD" clId="Web-{336195E9-CB08-1D56-EEDC-294D604E6C4A}" dt="2026-03-01T10:56:42.349" v="59" actId="20577"/>
          <ac:spMkLst>
            <pc:docMk/>
            <pc:sldMk cId="3550581170" sldId="270"/>
            <ac:spMk id="2" creationId="{D159FC47-B09A-2AB1-880E-4FC505802DCF}"/>
          </ac:spMkLst>
        </pc:spChg>
      </pc:sldChg>
      <pc:sldChg chg="modSp">
        <pc:chgData name="Moutushi Tanha" userId="S::m.tanha@uwtsd.ac.uk::62f9b1f3-ddcf-45d7-a6a4-b667feecf47e" providerId="AD" clId="Web-{336195E9-CB08-1D56-EEDC-294D604E6C4A}" dt="2026-03-01T10:56:49.599" v="62" actId="20577"/>
        <pc:sldMkLst>
          <pc:docMk/>
          <pc:sldMk cId="3924420896" sldId="271"/>
        </pc:sldMkLst>
        <pc:spChg chg="mod">
          <ac:chgData name="Moutushi Tanha" userId="S::m.tanha@uwtsd.ac.uk::62f9b1f3-ddcf-45d7-a6a4-b667feecf47e" providerId="AD" clId="Web-{336195E9-CB08-1D56-EEDC-294D604E6C4A}" dt="2026-03-01T10:56:49.599" v="62" actId="20577"/>
          <ac:spMkLst>
            <pc:docMk/>
            <pc:sldMk cId="3924420896" sldId="271"/>
            <ac:spMk id="3" creationId="{F42E5D00-2FD9-E261-E2B0-B5FD9D52FBCB}"/>
          </ac:spMkLst>
        </pc:spChg>
      </pc:sldChg>
      <pc:sldChg chg="modSp ord">
        <pc:chgData name="Moutushi Tanha" userId="S::m.tanha@uwtsd.ac.uk::62f9b1f3-ddcf-45d7-a6a4-b667feecf47e" providerId="AD" clId="Web-{336195E9-CB08-1D56-EEDC-294D604E6C4A}" dt="2026-03-01T12:25:51.531" v="151" actId="20577"/>
        <pc:sldMkLst>
          <pc:docMk/>
          <pc:sldMk cId="1308548854" sldId="276"/>
        </pc:sldMkLst>
        <pc:spChg chg="mod">
          <ac:chgData name="Moutushi Tanha" userId="S::m.tanha@uwtsd.ac.uk::62f9b1f3-ddcf-45d7-a6a4-b667feecf47e" providerId="AD" clId="Web-{336195E9-CB08-1D56-EEDC-294D604E6C4A}" dt="2026-03-01T12:25:51.531" v="151" actId="20577"/>
          <ac:spMkLst>
            <pc:docMk/>
            <pc:sldMk cId="1308548854" sldId="276"/>
            <ac:spMk id="2" creationId="{A56A2C43-5F3B-DEFB-2904-BF6FEB9BF362}"/>
          </ac:spMkLst>
        </pc:spChg>
      </pc:sldChg>
      <pc:sldChg chg="modSp">
        <pc:chgData name="Moutushi Tanha" userId="S::m.tanha@uwtsd.ac.uk::62f9b1f3-ddcf-45d7-a6a4-b667feecf47e" providerId="AD" clId="Web-{336195E9-CB08-1D56-EEDC-294D604E6C4A}" dt="2026-03-01T12:28:03.331" v="152" actId="20577"/>
        <pc:sldMkLst>
          <pc:docMk/>
          <pc:sldMk cId="1179796743" sldId="279"/>
        </pc:sldMkLst>
        <pc:spChg chg="mod">
          <ac:chgData name="Moutushi Tanha" userId="S::m.tanha@uwtsd.ac.uk::62f9b1f3-ddcf-45d7-a6a4-b667feecf47e" providerId="AD" clId="Web-{336195E9-CB08-1D56-EEDC-294D604E6C4A}" dt="2026-03-01T12:28:03.331" v="152" actId="20577"/>
          <ac:spMkLst>
            <pc:docMk/>
            <pc:sldMk cId="1179796743" sldId="279"/>
            <ac:spMk id="3" creationId="{7C0A6192-FB06-5E8E-9C95-7F836C334C45}"/>
          </ac:spMkLst>
        </pc:spChg>
      </pc:sldChg>
      <pc:sldChg chg="modSp">
        <pc:chgData name="Moutushi Tanha" userId="S::m.tanha@uwtsd.ac.uk::62f9b1f3-ddcf-45d7-a6a4-b667feecf47e" providerId="AD" clId="Web-{336195E9-CB08-1D56-EEDC-294D604E6C4A}" dt="2026-03-01T12:43:22.452" v="178" actId="20577"/>
        <pc:sldMkLst>
          <pc:docMk/>
          <pc:sldMk cId="3854803861" sldId="285"/>
        </pc:sldMkLst>
        <pc:spChg chg="mod">
          <ac:chgData name="Moutushi Tanha" userId="S::m.tanha@uwtsd.ac.uk::62f9b1f3-ddcf-45d7-a6a4-b667feecf47e" providerId="AD" clId="Web-{336195E9-CB08-1D56-EEDC-294D604E6C4A}" dt="2026-03-01T12:42:49.123" v="169" actId="20577"/>
          <ac:spMkLst>
            <pc:docMk/>
            <pc:sldMk cId="3854803861" sldId="285"/>
            <ac:spMk id="2" creationId="{34EE1090-E20B-5587-B984-CAA5439AC1BC}"/>
          </ac:spMkLst>
        </pc:spChg>
        <pc:spChg chg="mod">
          <ac:chgData name="Moutushi Tanha" userId="S::m.tanha@uwtsd.ac.uk::62f9b1f3-ddcf-45d7-a6a4-b667feecf47e" providerId="AD" clId="Web-{336195E9-CB08-1D56-EEDC-294D604E6C4A}" dt="2026-03-01T12:43:22.452" v="178" actId="20577"/>
          <ac:spMkLst>
            <pc:docMk/>
            <pc:sldMk cId="3854803861" sldId="285"/>
            <ac:spMk id="3" creationId="{2CD5B3C3-A13B-2989-98BF-29E073871990}"/>
          </ac:spMkLst>
        </pc:spChg>
      </pc:sldChg>
      <pc:sldChg chg="modSp">
        <pc:chgData name="Moutushi Tanha" userId="S::m.tanha@uwtsd.ac.uk::62f9b1f3-ddcf-45d7-a6a4-b667feecf47e" providerId="AD" clId="Web-{336195E9-CB08-1D56-EEDC-294D604E6C4A}" dt="2026-03-01T10:04:17.762" v="6" actId="20577"/>
        <pc:sldMkLst>
          <pc:docMk/>
          <pc:sldMk cId="4095732067" sldId="286"/>
        </pc:sldMkLst>
        <pc:spChg chg="mod">
          <ac:chgData name="Moutushi Tanha" userId="S::m.tanha@uwtsd.ac.uk::62f9b1f3-ddcf-45d7-a6a4-b667feecf47e" providerId="AD" clId="Web-{336195E9-CB08-1D56-EEDC-294D604E6C4A}" dt="2026-03-01T10:04:17.762" v="6" actId="20577"/>
          <ac:spMkLst>
            <pc:docMk/>
            <pc:sldMk cId="4095732067" sldId="286"/>
            <ac:spMk id="3" creationId="{35803491-DADF-F526-6F97-11DD3C6BE9ED}"/>
          </ac:spMkLst>
        </pc:spChg>
      </pc:sldChg>
      <pc:sldChg chg="modSp">
        <pc:chgData name="Moutushi Tanha" userId="S::m.tanha@uwtsd.ac.uk::62f9b1f3-ddcf-45d7-a6a4-b667feecf47e" providerId="AD" clId="Web-{336195E9-CB08-1D56-EEDC-294D604E6C4A}" dt="2026-03-01T12:45:05.829" v="185" actId="20577"/>
        <pc:sldMkLst>
          <pc:docMk/>
          <pc:sldMk cId="732290081" sldId="287"/>
        </pc:sldMkLst>
        <pc:spChg chg="mod">
          <ac:chgData name="Moutushi Tanha" userId="S::m.tanha@uwtsd.ac.uk::62f9b1f3-ddcf-45d7-a6a4-b667feecf47e" providerId="AD" clId="Web-{336195E9-CB08-1D56-EEDC-294D604E6C4A}" dt="2026-03-01T12:45:05.829" v="185" actId="20577"/>
          <ac:spMkLst>
            <pc:docMk/>
            <pc:sldMk cId="732290081" sldId="287"/>
            <ac:spMk id="2" creationId="{407B54FB-E4AE-3565-A832-0188AD59DC1D}"/>
          </ac:spMkLst>
        </pc:spChg>
      </pc:sldChg>
      <pc:sldChg chg="del">
        <pc:chgData name="Moutushi Tanha" userId="S::m.tanha@uwtsd.ac.uk::62f9b1f3-ddcf-45d7-a6a4-b667feecf47e" providerId="AD" clId="Web-{336195E9-CB08-1D56-EEDC-294D604E6C4A}" dt="2026-03-01T12:31:23.256" v="153"/>
        <pc:sldMkLst>
          <pc:docMk/>
          <pc:sldMk cId="3399634912" sldId="293"/>
        </pc:sldMkLst>
      </pc:sldChg>
      <pc:sldChg chg="modSp">
        <pc:chgData name="Moutushi Tanha" userId="S::m.tanha@uwtsd.ac.uk::62f9b1f3-ddcf-45d7-a6a4-b667feecf47e" providerId="AD" clId="Web-{336195E9-CB08-1D56-EEDC-294D604E6C4A}" dt="2026-03-01T10:58:38.288" v="75" actId="20577"/>
        <pc:sldMkLst>
          <pc:docMk/>
          <pc:sldMk cId="3291373028" sldId="294"/>
        </pc:sldMkLst>
        <pc:spChg chg="mod">
          <ac:chgData name="Moutushi Tanha" userId="S::m.tanha@uwtsd.ac.uk::62f9b1f3-ddcf-45d7-a6a4-b667feecf47e" providerId="AD" clId="Web-{336195E9-CB08-1D56-EEDC-294D604E6C4A}" dt="2026-03-01T10:58:38.288" v="75" actId="20577"/>
          <ac:spMkLst>
            <pc:docMk/>
            <pc:sldMk cId="3291373028" sldId="294"/>
            <ac:spMk id="3" creationId="{E8E397A2-B891-D323-0E18-9D2EB322E6B8}"/>
          </ac:spMkLst>
        </pc:spChg>
      </pc:sldChg>
      <pc:sldChg chg="del">
        <pc:chgData name="Moutushi Tanha" userId="S::m.tanha@uwtsd.ac.uk::62f9b1f3-ddcf-45d7-a6a4-b667feecf47e" providerId="AD" clId="Web-{336195E9-CB08-1D56-EEDC-294D604E6C4A}" dt="2026-03-01T12:46:08.518" v="186"/>
        <pc:sldMkLst>
          <pc:docMk/>
          <pc:sldMk cId="1206061293" sldId="306"/>
        </pc:sldMkLst>
      </pc:sldChg>
      <pc:sldChg chg="del">
        <pc:chgData name="Moutushi Tanha" userId="S::m.tanha@uwtsd.ac.uk::62f9b1f3-ddcf-45d7-a6a4-b667feecf47e" providerId="AD" clId="Web-{336195E9-CB08-1D56-EEDC-294D604E6C4A}" dt="2026-03-01T12:46:12.940" v="187"/>
        <pc:sldMkLst>
          <pc:docMk/>
          <pc:sldMk cId="3851926623" sldId="307"/>
        </pc:sldMkLst>
      </pc:sldChg>
      <pc:sldChg chg="del">
        <pc:chgData name="Moutushi Tanha" userId="S::m.tanha@uwtsd.ac.uk::62f9b1f3-ddcf-45d7-a6a4-b667feecf47e" providerId="AD" clId="Web-{336195E9-CB08-1D56-EEDC-294D604E6C4A}" dt="2026-03-01T12:46:17.065" v="188"/>
        <pc:sldMkLst>
          <pc:docMk/>
          <pc:sldMk cId="3067675636" sldId="308"/>
        </pc:sldMkLst>
      </pc:sldChg>
      <pc:sldChg chg="del">
        <pc:chgData name="Moutushi Tanha" userId="S::m.tanha@uwtsd.ac.uk::62f9b1f3-ddcf-45d7-a6a4-b667feecf47e" providerId="AD" clId="Web-{336195E9-CB08-1D56-EEDC-294D604E6C4A}" dt="2026-03-01T12:46:21.159" v="189"/>
        <pc:sldMkLst>
          <pc:docMk/>
          <pc:sldMk cId="2764830329" sldId="309"/>
        </pc:sldMkLst>
      </pc:sldChg>
      <pc:sldChg chg="del">
        <pc:chgData name="Moutushi Tanha" userId="S::m.tanha@uwtsd.ac.uk::62f9b1f3-ddcf-45d7-a6a4-b667feecf47e" providerId="AD" clId="Web-{336195E9-CB08-1D56-EEDC-294D604E6C4A}" dt="2026-03-01T12:46:25.143" v="190"/>
        <pc:sldMkLst>
          <pc:docMk/>
          <pc:sldMk cId="1649286047" sldId="310"/>
        </pc:sldMkLst>
      </pc:sldChg>
      <pc:sldChg chg="del">
        <pc:chgData name="Moutushi Tanha" userId="S::m.tanha@uwtsd.ac.uk::62f9b1f3-ddcf-45d7-a6a4-b667feecf47e" providerId="AD" clId="Web-{336195E9-CB08-1D56-EEDC-294D604E6C4A}" dt="2026-03-01T12:46:29.096" v="191"/>
        <pc:sldMkLst>
          <pc:docMk/>
          <pc:sldMk cId="2932734842" sldId="311"/>
        </pc:sldMkLst>
      </pc:sldChg>
      <pc:sldChg chg="del">
        <pc:chgData name="Moutushi Tanha" userId="S::m.tanha@uwtsd.ac.uk::62f9b1f3-ddcf-45d7-a6a4-b667feecf47e" providerId="AD" clId="Web-{336195E9-CB08-1D56-EEDC-294D604E6C4A}" dt="2026-03-01T12:46:32.815" v="192"/>
        <pc:sldMkLst>
          <pc:docMk/>
          <pc:sldMk cId="3334613443" sldId="312"/>
        </pc:sldMkLst>
      </pc:sldChg>
      <pc:sldChg chg="del">
        <pc:chgData name="Moutushi Tanha" userId="S::m.tanha@uwtsd.ac.uk::62f9b1f3-ddcf-45d7-a6a4-b667feecf47e" providerId="AD" clId="Web-{336195E9-CB08-1D56-EEDC-294D604E6C4A}" dt="2026-03-01T12:46:36.722" v="193"/>
        <pc:sldMkLst>
          <pc:docMk/>
          <pc:sldMk cId="3129566749" sldId="313"/>
        </pc:sldMkLst>
      </pc:sldChg>
      <pc:sldChg chg="modSp new">
        <pc:chgData name="Moutushi Tanha" userId="S::m.tanha@uwtsd.ac.uk::62f9b1f3-ddcf-45d7-a6a4-b667feecf47e" providerId="AD" clId="Web-{336195E9-CB08-1D56-EEDC-294D604E6C4A}" dt="2026-03-01T10:11:44.617" v="31" actId="20577"/>
        <pc:sldMkLst>
          <pc:docMk/>
          <pc:sldMk cId="3402041624" sldId="333"/>
        </pc:sldMkLst>
        <pc:spChg chg="mod">
          <ac:chgData name="Moutushi Tanha" userId="S::m.tanha@uwtsd.ac.uk::62f9b1f3-ddcf-45d7-a6a4-b667feecf47e" providerId="AD" clId="Web-{336195E9-CB08-1D56-EEDC-294D604E6C4A}" dt="2026-03-01T10:11:44.617" v="31" actId="20577"/>
          <ac:spMkLst>
            <pc:docMk/>
            <pc:sldMk cId="3402041624" sldId="333"/>
            <ac:spMk id="2" creationId="{2AE9DC9B-BDC8-8EC0-2179-FBE0A944E873}"/>
          </ac:spMkLst>
        </pc:spChg>
        <pc:spChg chg="mod">
          <ac:chgData name="Moutushi Tanha" userId="S::m.tanha@uwtsd.ac.uk::62f9b1f3-ddcf-45d7-a6a4-b667feecf47e" providerId="AD" clId="Web-{336195E9-CB08-1D56-EEDC-294D604E6C4A}" dt="2026-03-01T10:11:19.898" v="29" actId="20577"/>
          <ac:spMkLst>
            <pc:docMk/>
            <pc:sldMk cId="3402041624" sldId="333"/>
            <ac:spMk id="3" creationId="{33FF1305-A423-0612-3FBA-D5B3F93794D9}"/>
          </ac:spMkLst>
        </pc:spChg>
      </pc:sldChg>
      <pc:sldChg chg="addSp modSp new mod setBg">
        <pc:chgData name="Moutushi Tanha" userId="S::m.tanha@uwtsd.ac.uk::62f9b1f3-ddcf-45d7-a6a4-b667feecf47e" providerId="AD" clId="Web-{336195E9-CB08-1D56-EEDC-294D604E6C4A}" dt="2026-03-01T10:09:00.520" v="15"/>
        <pc:sldMkLst>
          <pc:docMk/>
          <pc:sldMk cId="678354770" sldId="334"/>
        </pc:sldMkLst>
        <pc:spChg chg="add">
          <ac:chgData name="Moutushi Tanha" userId="S::m.tanha@uwtsd.ac.uk::62f9b1f3-ddcf-45d7-a6a4-b667feecf47e" providerId="AD" clId="Web-{336195E9-CB08-1D56-EEDC-294D604E6C4A}" dt="2026-03-01T10:09:00.520" v="15"/>
          <ac:spMkLst>
            <pc:docMk/>
            <pc:sldMk cId="678354770" sldId="334"/>
            <ac:spMk id="7" creationId="{AB8C311F-7253-4AED-9701-7FC0708C41C7}"/>
          </ac:spMkLst>
        </pc:spChg>
        <pc:spChg chg="add">
          <ac:chgData name="Moutushi Tanha" userId="S::m.tanha@uwtsd.ac.uk::62f9b1f3-ddcf-45d7-a6a4-b667feecf47e" providerId="AD" clId="Web-{336195E9-CB08-1D56-EEDC-294D604E6C4A}" dt="2026-03-01T10:09:00.520" v="15"/>
          <ac:spMkLst>
            <pc:docMk/>
            <pc:sldMk cId="678354770" sldId="334"/>
            <ac:spMk id="9" creationId="{E2384209-CB15-4CDF-9D31-C44FD9A3F20D}"/>
          </ac:spMkLst>
        </pc:spChg>
        <pc:spChg chg="add">
          <ac:chgData name="Moutushi Tanha" userId="S::m.tanha@uwtsd.ac.uk::62f9b1f3-ddcf-45d7-a6a4-b667feecf47e" providerId="AD" clId="Web-{336195E9-CB08-1D56-EEDC-294D604E6C4A}" dt="2026-03-01T10:09:00.520" v="15"/>
          <ac:spMkLst>
            <pc:docMk/>
            <pc:sldMk cId="678354770" sldId="334"/>
            <ac:spMk id="11" creationId="{2633B3B5-CC90-43F0-8714-D31D1F3F0209}"/>
          </ac:spMkLst>
        </pc:spChg>
        <pc:spChg chg="add">
          <ac:chgData name="Moutushi Tanha" userId="S::m.tanha@uwtsd.ac.uk::62f9b1f3-ddcf-45d7-a6a4-b667feecf47e" providerId="AD" clId="Web-{336195E9-CB08-1D56-EEDC-294D604E6C4A}" dt="2026-03-01T10:09:00.520" v="15"/>
          <ac:spMkLst>
            <pc:docMk/>
            <pc:sldMk cId="678354770" sldId="334"/>
            <ac:spMk id="13" creationId="{A8D57A06-A426-446D-B02C-A2DC6B62E45E}"/>
          </ac:spMkLst>
        </pc:spChg>
        <pc:picChg chg="add mod">
          <ac:chgData name="Moutushi Tanha" userId="S::m.tanha@uwtsd.ac.uk::62f9b1f3-ddcf-45d7-a6a4-b667feecf47e" providerId="AD" clId="Web-{336195E9-CB08-1D56-EEDC-294D604E6C4A}" dt="2026-03-01T10:09:00.520" v="15"/>
          <ac:picMkLst>
            <pc:docMk/>
            <pc:sldMk cId="678354770" sldId="334"/>
            <ac:picMk id="2" creationId="{035D2DF9-85F3-6D61-C515-063C6D4842BE}"/>
          </ac:picMkLst>
        </pc:picChg>
      </pc:sldChg>
      <pc:sldChg chg="modSp new">
        <pc:chgData name="Moutushi Tanha" userId="S::m.tanha@uwtsd.ac.uk::62f9b1f3-ddcf-45d7-a6a4-b667feecf47e" providerId="AD" clId="Web-{336195E9-CB08-1D56-EEDC-294D604E6C4A}" dt="2026-03-01T13:05:26.161" v="199" actId="20577"/>
        <pc:sldMkLst>
          <pc:docMk/>
          <pc:sldMk cId="2108601007" sldId="335"/>
        </pc:sldMkLst>
        <pc:spChg chg="mod">
          <ac:chgData name="Moutushi Tanha" userId="S::m.tanha@uwtsd.ac.uk::62f9b1f3-ddcf-45d7-a6a4-b667feecf47e" providerId="AD" clId="Web-{336195E9-CB08-1D56-EEDC-294D604E6C4A}" dt="2026-03-01T13:05:26.161" v="199" actId="20577"/>
          <ac:spMkLst>
            <pc:docMk/>
            <pc:sldMk cId="2108601007" sldId="335"/>
            <ac:spMk id="3" creationId="{EBD72CF2-71EA-E7D9-28F2-36FDC5F27392}"/>
          </ac:spMkLst>
        </pc:spChg>
      </pc:sldChg>
      <pc:sldChg chg="modSp new">
        <pc:chgData name="Moutushi Tanha" userId="S::m.tanha@uwtsd.ac.uk::62f9b1f3-ddcf-45d7-a6a4-b667feecf47e" providerId="AD" clId="Web-{336195E9-CB08-1D56-EEDC-294D604E6C4A}" dt="2026-03-01T12:11:29.817" v="111" actId="20577"/>
        <pc:sldMkLst>
          <pc:docMk/>
          <pc:sldMk cId="1653020230" sldId="336"/>
        </pc:sldMkLst>
        <pc:spChg chg="mod">
          <ac:chgData name="Moutushi Tanha" userId="S::m.tanha@uwtsd.ac.uk::62f9b1f3-ddcf-45d7-a6a4-b667feecf47e" providerId="AD" clId="Web-{336195E9-CB08-1D56-EEDC-294D604E6C4A}" dt="2026-03-01T12:11:29.817" v="111" actId="20577"/>
          <ac:spMkLst>
            <pc:docMk/>
            <pc:sldMk cId="1653020230" sldId="336"/>
            <ac:spMk id="3" creationId="{28ADF459-A954-A3E3-6148-A3041BB4611D}"/>
          </ac:spMkLst>
        </pc:spChg>
      </pc:sldChg>
      <pc:sldChg chg="modSp new">
        <pc:chgData name="Moutushi Tanha" userId="S::m.tanha@uwtsd.ac.uk::62f9b1f3-ddcf-45d7-a6a4-b667feecf47e" providerId="AD" clId="Web-{336195E9-CB08-1D56-EEDC-294D604E6C4A}" dt="2026-03-01T12:22:49.991" v="149" actId="20577"/>
        <pc:sldMkLst>
          <pc:docMk/>
          <pc:sldMk cId="2624155590" sldId="337"/>
        </pc:sldMkLst>
        <pc:spChg chg="mod">
          <ac:chgData name="Moutushi Tanha" userId="S::m.tanha@uwtsd.ac.uk::62f9b1f3-ddcf-45d7-a6a4-b667feecf47e" providerId="AD" clId="Web-{336195E9-CB08-1D56-EEDC-294D604E6C4A}" dt="2026-03-01T12:22:49.991" v="149" actId="20577"/>
          <ac:spMkLst>
            <pc:docMk/>
            <pc:sldMk cId="2624155590" sldId="337"/>
            <ac:spMk id="2" creationId="{CACFA3AC-E103-0DA8-617A-3E727439C701}"/>
          </ac:spMkLst>
        </pc:spChg>
        <pc:spChg chg="mod">
          <ac:chgData name="Moutushi Tanha" userId="S::m.tanha@uwtsd.ac.uk::62f9b1f3-ddcf-45d7-a6a4-b667feecf47e" providerId="AD" clId="Web-{336195E9-CB08-1D56-EEDC-294D604E6C4A}" dt="2026-03-01T12:20:38.608" v="133" actId="20577"/>
          <ac:spMkLst>
            <pc:docMk/>
            <pc:sldMk cId="2624155590" sldId="337"/>
            <ac:spMk id="3" creationId="{5A0D5E07-38D4-2588-E658-E9EAEEDB20BB}"/>
          </ac:spMkLst>
        </pc:spChg>
      </pc:sldChg>
      <pc:sldChg chg="modSp new">
        <pc:chgData name="Moutushi Tanha" userId="S::m.tanha@uwtsd.ac.uk::62f9b1f3-ddcf-45d7-a6a4-b667feecf47e" providerId="AD" clId="Web-{336195E9-CB08-1D56-EEDC-294D604E6C4A}" dt="2026-03-01T12:42:39.357" v="166" actId="20577"/>
        <pc:sldMkLst>
          <pc:docMk/>
          <pc:sldMk cId="255584035" sldId="338"/>
        </pc:sldMkLst>
        <pc:spChg chg="mod">
          <ac:chgData name="Moutushi Tanha" userId="S::m.tanha@uwtsd.ac.uk::62f9b1f3-ddcf-45d7-a6a4-b667feecf47e" providerId="AD" clId="Web-{336195E9-CB08-1D56-EEDC-294D604E6C4A}" dt="2026-03-01T12:42:39.357" v="166" actId="20577"/>
          <ac:spMkLst>
            <pc:docMk/>
            <pc:sldMk cId="255584035" sldId="338"/>
            <ac:spMk id="2" creationId="{34B50F0F-23E2-BC71-EDF2-3960600A4188}"/>
          </ac:spMkLst>
        </pc:spChg>
        <pc:spChg chg="mod">
          <ac:chgData name="Moutushi Tanha" userId="S::m.tanha@uwtsd.ac.uk::62f9b1f3-ddcf-45d7-a6a4-b667feecf47e" providerId="AD" clId="Web-{336195E9-CB08-1D56-EEDC-294D604E6C4A}" dt="2026-03-01T12:34:48.477" v="159" actId="20577"/>
          <ac:spMkLst>
            <pc:docMk/>
            <pc:sldMk cId="255584035" sldId="338"/>
            <ac:spMk id="3" creationId="{682FD1E6-FE38-03DA-5887-556E78D92047}"/>
          </ac:spMkLst>
        </pc:spChg>
      </pc:sldChg>
      <pc:sldChg chg="new del">
        <pc:chgData name="Moutushi Tanha" userId="S::m.tanha@uwtsd.ac.uk::62f9b1f3-ddcf-45d7-a6a4-b667feecf47e" providerId="AD" clId="Web-{336195E9-CB08-1D56-EEDC-294D604E6C4A}" dt="2026-03-01T12:34:25.773" v="157"/>
        <pc:sldMkLst>
          <pc:docMk/>
          <pc:sldMk cId="3091679381" sldId="338"/>
        </pc:sldMkLst>
      </pc:sldChg>
      <pc:sldChg chg="modSp new">
        <pc:chgData name="Moutushi Tanha" userId="S::m.tanha@uwtsd.ac.uk::62f9b1f3-ddcf-45d7-a6a4-b667feecf47e" providerId="AD" clId="Web-{336195E9-CB08-1D56-EEDC-294D604E6C4A}" dt="2026-03-01T13:05:35.880" v="202" actId="20577"/>
        <pc:sldMkLst>
          <pc:docMk/>
          <pc:sldMk cId="356160082" sldId="339"/>
        </pc:sldMkLst>
        <pc:spChg chg="mod">
          <ac:chgData name="Moutushi Tanha" userId="S::m.tanha@uwtsd.ac.uk::62f9b1f3-ddcf-45d7-a6a4-b667feecf47e" providerId="AD" clId="Web-{336195E9-CB08-1D56-EEDC-294D604E6C4A}" dt="2026-03-01T13:05:35.880" v="202" actId="20577"/>
          <ac:spMkLst>
            <pc:docMk/>
            <pc:sldMk cId="356160082" sldId="339"/>
            <ac:spMk id="3" creationId="{F8932A87-8971-0B8A-6F43-4EC8B392CAFA}"/>
          </ac:spMkLst>
        </pc:spChg>
      </pc:sldChg>
    </pc:docChg>
  </pc:docChgLst>
  <pc:docChgLst>
    <pc:chgData name="Moutushi Tanha" userId="S::m.tanha@uwtsd.ac.uk::62f9b1f3-ddcf-45d7-a6a4-b667feecf47e" providerId="AD" clId="Web-{357F0050-A65C-064B-6E54-3EB1B3BD350C}"/>
    <pc:docChg chg="addSld modSld">
      <pc:chgData name="Moutushi Tanha" userId="S::m.tanha@uwtsd.ac.uk::62f9b1f3-ddcf-45d7-a6a4-b667feecf47e" providerId="AD" clId="Web-{357F0050-A65C-064B-6E54-3EB1B3BD350C}" dt="2026-03-02T11:39:13.249" v="47" actId="20577"/>
      <pc:docMkLst>
        <pc:docMk/>
      </pc:docMkLst>
      <pc:sldChg chg="modSp">
        <pc:chgData name="Moutushi Tanha" userId="S::m.tanha@uwtsd.ac.uk::62f9b1f3-ddcf-45d7-a6a4-b667feecf47e" providerId="AD" clId="Web-{357F0050-A65C-064B-6E54-3EB1B3BD350C}" dt="2026-03-02T09:38:01.335" v="22" actId="20577"/>
        <pc:sldMkLst>
          <pc:docMk/>
          <pc:sldMk cId="2861797634" sldId="260"/>
        </pc:sldMkLst>
        <pc:spChg chg="mod">
          <ac:chgData name="Moutushi Tanha" userId="S::m.tanha@uwtsd.ac.uk::62f9b1f3-ddcf-45d7-a6a4-b667feecf47e" providerId="AD" clId="Web-{357F0050-A65C-064B-6E54-3EB1B3BD350C}" dt="2026-03-02T09:38:01.335" v="22" actId="20577"/>
          <ac:spMkLst>
            <pc:docMk/>
            <pc:sldMk cId="2861797634" sldId="260"/>
            <ac:spMk id="3" creationId="{07C027AA-1DC4-0A73-7DB4-BBCD49AA11A5}"/>
          </ac:spMkLst>
        </pc:spChg>
      </pc:sldChg>
      <pc:sldChg chg="modSp">
        <pc:chgData name="Moutushi Tanha" userId="S::m.tanha@uwtsd.ac.uk::62f9b1f3-ddcf-45d7-a6a4-b667feecf47e" providerId="AD" clId="Web-{357F0050-A65C-064B-6E54-3EB1B3BD350C}" dt="2026-03-02T11:33:05.088" v="46" actId="20577"/>
        <pc:sldMkLst>
          <pc:docMk/>
          <pc:sldMk cId="3519402153" sldId="265"/>
        </pc:sldMkLst>
        <pc:spChg chg="mod">
          <ac:chgData name="Moutushi Tanha" userId="S::m.tanha@uwtsd.ac.uk::62f9b1f3-ddcf-45d7-a6a4-b667feecf47e" providerId="AD" clId="Web-{357F0050-A65C-064B-6E54-3EB1B3BD350C}" dt="2026-03-02T11:33:05.088" v="46" actId="20577"/>
          <ac:spMkLst>
            <pc:docMk/>
            <pc:sldMk cId="3519402153" sldId="265"/>
            <ac:spMk id="3" creationId="{AA908790-4014-2F5E-042D-0AA5AD150E43}"/>
          </ac:spMkLst>
        </pc:spChg>
      </pc:sldChg>
      <pc:sldChg chg="modSp">
        <pc:chgData name="Moutushi Tanha" userId="S::m.tanha@uwtsd.ac.uk::62f9b1f3-ddcf-45d7-a6a4-b667feecf47e" providerId="AD" clId="Web-{357F0050-A65C-064B-6E54-3EB1B3BD350C}" dt="2026-03-02T11:39:13.249" v="47" actId="20577"/>
        <pc:sldMkLst>
          <pc:docMk/>
          <pc:sldMk cId="3291373028" sldId="294"/>
        </pc:sldMkLst>
        <pc:spChg chg="mod">
          <ac:chgData name="Moutushi Tanha" userId="S::m.tanha@uwtsd.ac.uk::62f9b1f3-ddcf-45d7-a6a4-b667feecf47e" providerId="AD" clId="Web-{357F0050-A65C-064B-6E54-3EB1B3BD350C}" dt="2026-03-02T11:39:13.249" v="47" actId="20577"/>
          <ac:spMkLst>
            <pc:docMk/>
            <pc:sldMk cId="3291373028" sldId="294"/>
            <ac:spMk id="3" creationId="{E8E397A2-B891-D323-0E18-9D2EB322E6B8}"/>
          </ac:spMkLst>
        </pc:spChg>
      </pc:sldChg>
      <pc:sldChg chg="modSp">
        <pc:chgData name="Moutushi Tanha" userId="S::m.tanha@uwtsd.ac.uk::62f9b1f3-ddcf-45d7-a6a4-b667feecf47e" providerId="AD" clId="Web-{357F0050-A65C-064B-6E54-3EB1B3BD350C}" dt="2026-03-02T10:39:30.026" v="42" actId="20577"/>
        <pc:sldMkLst>
          <pc:docMk/>
          <pc:sldMk cId="1653020230" sldId="336"/>
        </pc:sldMkLst>
        <pc:spChg chg="mod">
          <ac:chgData name="Moutushi Tanha" userId="S::m.tanha@uwtsd.ac.uk::62f9b1f3-ddcf-45d7-a6a4-b667feecf47e" providerId="AD" clId="Web-{357F0050-A65C-064B-6E54-3EB1B3BD350C}" dt="2026-03-02T10:39:30.026" v="42" actId="20577"/>
          <ac:spMkLst>
            <pc:docMk/>
            <pc:sldMk cId="1653020230" sldId="336"/>
            <ac:spMk id="3" creationId="{28ADF459-A954-A3E3-6148-A3041BB4611D}"/>
          </ac:spMkLst>
        </pc:spChg>
      </pc:sldChg>
      <pc:sldChg chg="modSp">
        <pc:chgData name="Moutushi Tanha" userId="S::m.tanha@uwtsd.ac.uk::62f9b1f3-ddcf-45d7-a6a4-b667feecf47e" providerId="AD" clId="Web-{357F0050-A65C-064B-6E54-3EB1B3BD350C}" dt="2026-03-02T10:40:03.308" v="45" actId="20577"/>
        <pc:sldMkLst>
          <pc:docMk/>
          <pc:sldMk cId="356160082" sldId="339"/>
        </pc:sldMkLst>
        <pc:spChg chg="mod">
          <ac:chgData name="Moutushi Tanha" userId="S::m.tanha@uwtsd.ac.uk::62f9b1f3-ddcf-45d7-a6a4-b667feecf47e" providerId="AD" clId="Web-{357F0050-A65C-064B-6E54-3EB1B3BD350C}" dt="2026-03-02T10:40:03.308" v="45" actId="20577"/>
          <ac:spMkLst>
            <pc:docMk/>
            <pc:sldMk cId="356160082" sldId="339"/>
            <ac:spMk id="3" creationId="{F8932A87-8971-0B8A-6F43-4EC8B392CAFA}"/>
          </ac:spMkLst>
        </pc:spChg>
      </pc:sldChg>
      <pc:sldChg chg="modSp new">
        <pc:chgData name="Moutushi Tanha" userId="S::m.tanha@uwtsd.ac.uk::62f9b1f3-ddcf-45d7-a6a4-b667feecf47e" providerId="AD" clId="Web-{357F0050-A65C-064B-6E54-3EB1B3BD350C}" dt="2026-03-02T09:34:29.313" v="18" actId="20577"/>
        <pc:sldMkLst>
          <pc:docMk/>
          <pc:sldMk cId="4033436284" sldId="340"/>
        </pc:sldMkLst>
        <pc:spChg chg="mod">
          <ac:chgData name="Moutushi Tanha" userId="S::m.tanha@uwtsd.ac.uk::62f9b1f3-ddcf-45d7-a6a4-b667feecf47e" providerId="AD" clId="Web-{357F0050-A65C-064B-6E54-3EB1B3BD350C}" dt="2026-03-02T09:34:29.313" v="18" actId="20577"/>
          <ac:spMkLst>
            <pc:docMk/>
            <pc:sldMk cId="4033436284" sldId="340"/>
            <ac:spMk id="3" creationId="{D61E7647-5688-045E-A3DA-212EFFE71169}"/>
          </ac:spMkLst>
        </pc:spChg>
      </pc:sldChg>
      <pc:sldChg chg="modSp new">
        <pc:chgData name="Moutushi Tanha" userId="S::m.tanha@uwtsd.ac.uk::62f9b1f3-ddcf-45d7-a6a4-b667feecf47e" providerId="AD" clId="Web-{357F0050-A65C-064B-6E54-3EB1B3BD350C}" dt="2026-03-02T09:41:19.112" v="34" actId="20577"/>
        <pc:sldMkLst>
          <pc:docMk/>
          <pc:sldMk cId="3993719348" sldId="341"/>
        </pc:sldMkLst>
        <pc:spChg chg="mod">
          <ac:chgData name="Moutushi Tanha" userId="S::m.tanha@uwtsd.ac.uk::62f9b1f3-ddcf-45d7-a6a4-b667feecf47e" providerId="AD" clId="Web-{357F0050-A65C-064B-6E54-3EB1B3BD350C}" dt="2026-03-02T09:41:19.112" v="34" actId="20577"/>
          <ac:spMkLst>
            <pc:docMk/>
            <pc:sldMk cId="3993719348" sldId="341"/>
            <ac:spMk id="3" creationId="{480276E6-6C7F-FD00-8376-8DCFBE3C1396}"/>
          </ac:spMkLst>
        </pc:spChg>
      </pc:sldChg>
    </pc:docChg>
  </pc:docChgLst>
  <pc:docChgLst>
    <pc:chgData name="Moutushi Tanha" userId="S::m.tanha@uwtsd.ac.uk::62f9b1f3-ddcf-45d7-a6a4-b667feecf47e" providerId="AD" clId="Web-{10C6D793-94EF-961F-BB99-B74610BBC32A}"/>
    <pc:docChg chg="modSld">
      <pc:chgData name="Moutushi Tanha" userId="S::m.tanha@uwtsd.ac.uk::62f9b1f3-ddcf-45d7-a6a4-b667feecf47e" providerId="AD" clId="Web-{10C6D793-94EF-961F-BB99-B74610BBC32A}" dt="2026-03-02T07:10:23.295" v="7" actId="20577"/>
      <pc:docMkLst>
        <pc:docMk/>
      </pc:docMkLst>
      <pc:sldChg chg="modSp">
        <pc:chgData name="Moutushi Tanha" userId="S::m.tanha@uwtsd.ac.uk::62f9b1f3-ddcf-45d7-a6a4-b667feecf47e" providerId="AD" clId="Web-{10C6D793-94EF-961F-BB99-B74610BBC32A}" dt="2026-03-02T07:10:06.670" v="6" actId="20577"/>
        <pc:sldMkLst>
          <pc:docMk/>
          <pc:sldMk cId="2257301172" sldId="256"/>
        </pc:sldMkLst>
        <pc:spChg chg="mod">
          <ac:chgData name="Moutushi Tanha" userId="S::m.tanha@uwtsd.ac.uk::62f9b1f3-ddcf-45d7-a6a4-b667feecf47e" providerId="AD" clId="Web-{10C6D793-94EF-961F-BB99-B74610BBC32A}" dt="2026-03-02T07:10:00.092" v="5" actId="20577"/>
          <ac:spMkLst>
            <pc:docMk/>
            <pc:sldMk cId="2257301172" sldId="256"/>
            <ac:spMk id="2" creationId="{BCB6270B-FF36-FC60-1CAB-8A4D401E4DFB}"/>
          </ac:spMkLst>
        </pc:spChg>
        <pc:spChg chg="mod">
          <ac:chgData name="Moutushi Tanha" userId="S::m.tanha@uwtsd.ac.uk::62f9b1f3-ddcf-45d7-a6a4-b667feecf47e" providerId="AD" clId="Web-{10C6D793-94EF-961F-BB99-B74610BBC32A}" dt="2026-03-02T07:10:06.670" v="6" actId="20577"/>
          <ac:spMkLst>
            <pc:docMk/>
            <pc:sldMk cId="2257301172" sldId="256"/>
            <ac:spMk id="3" creationId="{C8193B5E-F2A1-1222-A46E-333F3F716568}"/>
          </ac:spMkLst>
        </pc:spChg>
      </pc:sldChg>
      <pc:sldChg chg="modSp">
        <pc:chgData name="Moutushi Tanha" userId="S::m.tanha@uwtsd.ac.uk::62f9b1f3-ddcf-45d7-a6a4-b667feecf47e" providerId="AD" clId="Web-{10C6D793-94EF-961F-BB99-B74610BBC32A}" dt="2026-03-02T07:10:23.295" v="7" actId="20577"/>
        <pc:sldMkLst>
          <pc:docMk/>
          <pc:sldMk cId="4095732067" sldId="286"/>
        </pc:sldMkLst>
        <pc:spChg chg="mod">
          <ac:chgData name="Moutushi Tanha" userId="S::m.tanha@uwtsd.ac.uk::62f9b1f3-ddcf-45d7-a6a4-b667feecf47e" providerId="AD" clId="Web-{10C6D793-94EF-961F-BB99-B74610BBC32A}" dt="2026-03-02T07:10:23.295" v="7" actId="20577"/>
          <ac:spMkLst>
            <pc:docMk/>
            <pc:sldMk cId="4095732067" sldId="286"/>
            <ac:spMk id="3" creationId="{35803491-DADF-F526-6F97-11DD3C6BE9E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BE8B7-3253-806A-5714-F478992FCD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22FFFF-5D5A-221E-0269-B3E09F561B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1157EA-C3BD-FB20-401D-E68B65E536FF}"/>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5" name="Footer Placeholder 4">
            <a:extLst>
              <a:ext uri="{FF2B5EF4-FFF2-40B4-BE49-F238E27FC236}">
                <a16:creationId xmlns:a16="http://schemas.microsoft.com/office/drawing/2014/main" id="{7B92AB68-B971-AB85-5ADC-A543D50D94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5B7587-24BC-75A6-311B-63027A00824A}"/>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2242632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79CAE-4683-53B3-DEA5-9343716A8C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CB5E83-EDE3-89D7-1863-426FBDD3E5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0FFACC-FD78-01A2-06C1-DD27BB1DCFCD}"/>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5" name="Footer Placeholder 4">
            <a:extLst>
              <a:ext uri="{FF2B5EF4-FFF2-40B4-BE49-F238E27FC236}">
                <a16:creationId xmlns:a16="http://schemas.microsoft.com/office/drawing/2014/main" id="{08332CF0-FD40-DD51-6BD8-C2008D017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5389EE-D18C-7396-0322-1ECFBB59805F}"/>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36177053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0D92A-3388-D1F7-7FD9-DDA50EAA03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FF76B2-1958-5D9B-D658-FBFB339F07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AEACAF-0CB7-1EE1-C48B-755BB29EF0EC}"/>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5" name="Footer Placeholder 4">
            <a:extLst>
              <a:ext uri="{FF2B5EF4-FFF2-40B4-BE49-F238E27FC236}">
                <a16:creationId xmlns:a16="http://schemas.microsoft.com/office/drawing/2014/main" id="{0B53475E-3E3D-AAD6-B55A-4D1BCD25C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DD961D-CA62-CCF5-C00B-96B4445FB174}"/>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2986721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B834-D633-097B-5E8B-857FABA281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32518A-0C89-6F47-8B7F-C8293FD53A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E2C00C-36FF-9DD9-88A7-302CEC8E89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7BFB65-E34B-56D0-0910-D511C7505522}"/>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6" name="Footer Placeholder 5">
            <a:extLst>
              <a:ext uri="{FF2B5EF4-FFF2-40B4-BE49-F238E27FC236}">
                <a16:creationId xmlns:a16="http://schemas.microsoft.com/office/drawing/2014/main" id="{2E71EF2C-BA51-B723-2285-03996DD89B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65ABD6-7291-8A21-039D-4EBD6F5F39B6}"/>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4146329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9ACBE-55C0-1EB1-FD24-9EBAE129F1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B44E17-F9B1-7591-0CC6-268D42D2F0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45DD02-06F4-2952-7A0C-AFF6EAE804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5E3D76-6772-2842-6D83-DFDEBEE882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FE7CF3-DE50-7952-614B-ABD3B57F11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B4D0C4-2AE8-5D7A-2D3C-B6160ABDD3E1}"/>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8" name="Footer Placeholder 7">
            <a:extLst>
              <a:ext uri="{FF2B5EF4-FFF2-40B4-BE49-F238E27FC236}">
                <a16:creationId xmlns:a16="http://schemas.microsoft.com/office/drawing/2014/main" id="{DED70907-2D4E-E117-00BE-0FF16C14E6C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8EB5E25-3F46-338D-A15E-CFDCAB4BD5F3}"/>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1867448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E0537-FB28-CC43-4BEC-C94DD0A83B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5A951C-1477-82AD-D69D-D9F4517DD148}"/>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4" name="Footer Placeholder 3">
            <a:extLst>
              <a:ext uri="{FF2B5EF4-FFF2-40B4-BE49-F238E27FC236}">
                <a16:creationId xmlns:a16="http://schemas.microsoft.com/office/drawing/2014/main" id="{F585A53A-6137-C836-F86C-79CC198F02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44E0D0-435E-0B98-FC91-56359D1DD089}"/>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800580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9E81B5-857D-DDC8-EAE0-11E2165E98AE}"/>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3" name="Footer Placeholder 2">
            <a:extLst>
              <a:ext uri="{FF2B5EF4-FFF2-40B4-BE49-F238E27FC236}">
                <a16:creationId xmlns:a16="http://schemas.microsoft.com/office/drawing/2014/main" id="{E73D7EB8-D29B-515E-34C8-D6DB5ABF07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FC222B-7AE3-515C-4A4E-51917DB0C5E0}"/>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1464404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0E2DF-CCF0-389F-0AD0-7ABB1DFF7D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318004-8476-C1A6-1A99-AA32939D5F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A83962-6575-3628-E5BD-9CB7B9E985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B510EC-16F4-7181-228F-5613D14E2C4F}"/>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6" name="Footer Placeholder 5">
            <a:extLst>
              <a:ext uri="{FF2B5EF4-FFF2-40B4-BE49-F238E27FC236}">
                <a16:creationId xmlns:a16="http://schemas.microsoft.com/office/drawing/2014/main" id="{9DB689DC-F6D7-3DBB-F1B4-A2A4536DE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A9AEA4-DD5D-9863-549E-5BC78BBDE520}"/>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631372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76F04-4210-C95C-7745-41B4A368DC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1FFF91-72B1-C25A-D875-BCB2206EEC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3536B1-4CF6-5BED-DD56-7A130D5503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BD076D-9B09-9F85-DF3A-69057C02A995}"/>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6" name="Footer Placeholder 5">
            <a:extLst>
              <a:ext uri="{FF2B5EF4-FFF2-40B4-BE49-F238E27FC236}">
                <a16:creationId xmlns:a16="http://schemas.microsoft.com/office/drawing/2014/main" id="{B5295F9F-83FD-D1EA-586B-529F72C32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54179-110F-F900-B006-8C06DB9B227C}"/>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3231798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F7128-C798-44CD-27EB-35A1D64DC8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18288D-DEAC-F00A-7873-D23FB34FC9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C8CF0-88FC-2F8E-ED3F-F30EA66944E1}"/>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5" name="Footer Placeholder 4">
            <a:extLst>
              <a:ext uri="{FF2B5EF4-FFF2-40B4-BE49-F238E27FC236}">
                <a16:creationId xmlns:a16="http://schemas.microsoft.com/office/drawing/2014/main" id="{25CEE2F4-4639-8DB2-58EE-6D5D3BE57C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96CF1E-2675-E539-91E4-F98F54AB0A6E}"/>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3872347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B7F75F-C796-8506-3BE3-E4BFE8A104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0A27B9-A865-9952-CBA3-17C7F674D3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E466A1-1523-20F9-F581-5676BAD7CC16}"/>
              </a:ext>
            </a:extLst>
          </p:cNvPr>
          <p:cNvSpPr>
            <a:spLocks noGrp="1"/>
          </p:cNvSpPr>
          <p:nvPr>
            <p:ph type="dt" sz="half" idx="10"/>
          </p:nvPr>
        </p:nvSpPr>
        <p:spPr/>
        <p:txBody>
          <a:bodyPr/>
          <a:lstStyle/>
          <a:p>
            <a:fld id="{D0E5E29A-8E47-447C-971D-BB99968B40A9}" type="datetimeFigureOut">
              <a:rPr lang="en-GB" smtClean="0"/>
              <a:t>02/03/2026</a:t>
            </a:fld>
            <a:endParaRPr lang="en-GB"/>
          </a:p>
        </p:txBody>
      </p:sp>
      <p:sp>
        <p:nvSpPr>
          <p:cNvPr id="5" name="Footer Placeholder 4">
            <a:extLst>
              <a:ext uri="{FF2B5EF4-FFF2-40B4-BE49-F238E27FC236}">
                <a16:creationId xmlns:a16="http://schemas.microsoft.com/office/drawing/2014/main" id="{E4591C27-C599-2C7C-350A-CD04071950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80F454-9040-AB8C-5E81-A2D865215262}"/>
              </a:ext>
            </a:extLst>
          </p:cNvPr>
          <p:cNvSpPr>
            <a:spLocks noGrp="1"/>
          </p:cNvSpPr>
          <p:nvPr>
            <p:ph type="sldNum" sz="quarter" idx="12"/>
          </p:nvPr>
        </p:nvSpPr>
        <p:spPr/>
        <p:txBody>
          <a:bodyPr/>
          <a:lstStyle/>
          <a:p>
            <a:fld id="{E4D43D57-52FB-412B-91F1-74633555E233}" type="slidenum">
              <a:rPr lang="en-GB" smtClean="0"/>
              <a:t>‹#›</a:t>
            </a:fld>
            <a:endParaRPr lang="en-GB"/>
          </a:p>
        </p:txBody>
      </p:sp>
    </p:spTree>
    <p:extLst>
      <p:ext uri="{BB962C8B-B14F-4D97-AF65-F5344CB8AC3E}">
        <p14:creationId xmlns:p14="http://schemas.microsoft.com/office/powerpoint/2010/main" val="815355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CDF88A-83C2-01B8-53A4-9392C21950F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415017-BF1E-8C11-3513-0C574B34D9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4D4B5F-D3FE-DC63-F7E8-DDE6F9841E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0E5E29A-8E47-447C-971D-BB99968B40A9}" type="datetimeFigureOut">
              <a:rPr lang="en-GB" smtClean="0"/>
              <a:t>02/03/2026</a:t>
            </a:fld>
            <a:endParaRPr lang="en-GB"/>
          </a:p>
        </p:txBody>
      </p:sp>
      <p:sp>
        <p:nvSpPr>
          <p:cNvPr id="5" name="Footer Placeholder 4">
            <a:extLst>
              <a:ext uri="{FF2B5EF4-FFF2-40B4-BE49-F238E27FC236}">
                <a16:creationId xmlns:a16="http://schemas.microsoft.com/office/drawing/2014/main" id="{41417C36-58C9-D87A-F7D0-AE9AB461DD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31B33DB-8321-266A-8302-ACD5C6A4D5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D43D57-52FB-412B-91F1-74633555E233}" type="slidenum">
              <a:rPr lang="en-GB" smtClean="0"/>
              <a:t>‹#›</a:t>
            </a:fld>
            <a:endParaRPr lang="en-GB"/>
          </a:p>
        </p:txBody>
      </p:sp>
    </p:spTree>
    <p:extLst>
      <p:ext uri="{BB962C8B-B14F-4D97-AF65-F5344CB8AC3E}">
        <p14:creationId xmlns:p14="http://schemas.microsoft.com/office/powerpoint/2010/main" val="24844489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search?q=Accountable+%28A%29&amp;ved=2ahUKEwiBsOHjuf6SAxVzSUEAHXyBMdMQgK4QegYIAQgAEA0" TargetMode="External"/><Relationship Id="rId2" Type="http://schemas.openxmlformats.org/officeDocument/2006/relationships/hyperlink" Target="https://www.google.com/search?q=Responsible+%28R%29&amp;ved=2ahUKEwiBsOHjuf6SAxVzSUEAHXyBMdMQgK4QegYIAQgAEAs" TargetMode="External"/><Relationship Id="rId1" Type="http://schemas.openxmlformats.org/officeDocument/2006/relationships/slideLayout" Target="../slideLayouts/slideLayout2.xml"/><Relationship Id="rId5" Type="http://schemas.openxmlformats.org/officeDocument/2006/relationships/hyperlink" Target="https://www.google.com/search?q=Informed+%28I%29&amp;ved=2ahUKEwiBsOHjuf6SAxVzSUEAHXyBMdMQgK4QegYIAQgBEAE" TargetMode="External"/><Relationship Id="rId4" Type="http://schemas.openxmlformats.org/officeDocument/2006/relationships/hyperlink" Target="https://www.google.com/search?q=Consulted+%28C%29&amp;ved=2ahUKEwiBsOHjuf6SAxVzSUEAHXyBMdMQgK4QegYIAQgAEA8"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ogle.com/search?q=Contingency+Drawdown&amp;sca_esv=772deb1fece348b0&amp;biw=1492&amp;bih=842&amp;sxsrf=ANbL-n7hypMT4_hF0YQqR4MjGIsOoZ7xrQ%3A1772361014781&amp;ei=NhWkafyvL_3NhbIPpNa3KQ&amp;oq=timebound+drawdown+in+project+management&amp;gs_lp=Egxnd3Mtd2l6LXNlcnAiKHRpbWVib3VuZCBkcmF3ZG93biBpbiBwcm9qZWN0IG1hbmFnZW1lbnQqAggAMggQABiABBiiBDIFEAAY7wUyBRAAGO8FMgUQABjvBTIFEAAY7wVI3VpQAFiIM3AAeAGQAQCYAZEBoAGiDqoBBDE0LjW4AQHIAQD4AQGYAhOgAtcPwgIGEAAYBxgewgIHEAAYgAQYDcICBhAAGA0YHsICCBAAGAUYDRgewgILEAAYgAQYhgMYigXCAggQABgIGA0YHsICChAhGKABGMMEGArCAggQIRigARjDBJgDAJIHBDcuMTKgB9htsgcENy4xMrgH1w_CBwgwLjIuMTIuNcgHbYAIAA&amp;sclient=gws-wiz-serp&amp;ved=2ahUKEwiMjOyvyP6SAxW4XEEAHTtnGD0QgK4QegQIAxAB" TargetMode="External"/><Relationship Id="rId2" Type="http://schemas.openxmlformats.org/officeDocument/2006/relationships/hyperlink" Target="https://www.google.com/search?q=controlled+release+of+finances&amp;sca_esv=772deb1fece348b0&amp;biw=1492&amp;bih=842&amp;sxsrf=ANbL-n7hypMT4_hF0YQqR4MjGIsOoZ7xrQ%3A1772361014781&amp;ei=NhWkafyvL_3NhbIPpNa3KQ&amp;oq=timebound+drawdown+in+project+management&amp;gs_lp=Egxnd3Mtd2l6LXNlcnAiKHRpbWVib3VuZCBkcmF3ZG93biBpbiBwcm9qZWN0IG1hbmFnZW1lbnQqAggAMggQABiABBiiBDIFEAAY7wUyBRAAGO8FMgUQABjvBTIFEAAY7wVI3VpQAFiIM3AAeAGQAQCYAZEBoAGiDqoBBDE0LjW4AQHIAQD4AQGYAhOgAtcPwgIGEAAYBxgewgIHEAAYgAQYDcICBhAAGA0YHsICCBAAGAUYDRgewgILEAAYgAQYhgMYigXCAggQABgIGA0YHsICChAhGKABGMMEGArCAggQIRigARjDBJgDAJIHBDcuMTKgB9htsgcENy4xMrgH1w_CBwgwLjIuMTIuNcgHbYAIAA&amp;sclient=gws-wiz-serp&amp;ved=2ahUKEwiMjOyvyP6SAxW4XEEAHTtnGD0QgK4QegQIARAB"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6270B-FF36-FC60-1CAB-8A4D401E4DFB}"/>
              </a:ext>
            </a:extLst>
          </p:cNvPr>
          <p:cNvSpPr>
            <a:spLocks noGrp="1"/>
          </p:cNvSpPr>
          <p:nvPr>
            <p:ph type="ctrTitle"/>
          </p:nvPr>
        </p:nvSpPr>
        <p:spPr/>
        <p:txBody>
          <a:bodyPr>
            <a:normAutofit/>
          </a:bodyPr>
          <a:lstStyle/>
          <a:p>
            <a:r>
              <a:rPr lang="en-GB" sz="4800"/>
              <a:t>Session 9</a:t>
            </a:r>
          </a:p>
        </p:txBody>
      </p:sp>
      <p:sp>
        <p:nvSpPr>
          <p:cNvPr id="3" name="Subtitle 2">
            <a:extLst>
              <a:ext uri="{FF2B5EF4-FFF2-40B4-BE49-F238E27FC236}">
                <a16:creationId xmlns:a16="http://schemas.microsoft.com/office/drawing/2014/main" id="{C8193B5E-F2A1-1222-A46E-333F3F716568}"/>
              </a:ext>
            </a:extLst>
          </p:cNvPr>
          <p:cNvSpPr>
            <a:spLocks noGrp="1"/>
          </p:cNvSpPr>
          <p:nvPr>
            <p:ph type="subTitle" idx="1"/>
          </p:nvPr>
        </p:nvSpPr>
        <p:spPr/>
        <p:txBody>
          <a:bodyPr vert="horz" lIns="91440" tIns="45720" rIns="91440" bIns="45720" rtlCol="0" anchor="t">
            <a:normAutofit/>
          </a:bodyPr>
          <a:lstStyle/>
          <a:p>
            <a:r>
              <a:rPr lang="en-GB" sz="2800" dirty="0"/>
              <a:t>A cost control system for managing financial risks during construction and operation</a:t>
            </a:r>
          </a:p>
        </p:txBody>
      </p:sp>
    </p:spTree>
    <p:extLst>
      <p:ext uri="{BB962C8B-B14F-4D97-AF65-F5344CB8AC3E}">
        <p14:creationId xmlns:p14="http://schemas.microsoft.com/office/powerpoint/2010/main" val="2257301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04A46-CA80-842E-CD2F-F3D94DA05AE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803491-DADF-F526-6F97-11DD3C6BE9ED}"/>
              </a:ext>
            </a:extLst>
          </p:cNvPr>
          <p:cNvSpPr>
            <a:spLocks noGrp="1"/>
          </p:cNvSpPr>
          <p:nvPr>
            <p:ph idx="1"/>
          </p:nvPr>
        </p:nvSpPr>
        <p:spPr/>
        <p:txBody>
          <a:bodyPr vert="horz" lIns="91440" tIns="45720" rIns="91440" bIns="45720" rtlCol="0" anchor="t">
            <a:normAutofit/>
          </a:bodyPr>
          <a:lstStyle/>
          <a:p>
            <a:pPr marL="0" indent="0">
              <a:buNone/>
            </a:pPr>
            <a:r>
              <a:rPr lang="en-GB" sz="9600" b="1" dirty="0"/>
              <a:t>1. Governance &amp; Structure</a:t>
            </a:r>
            <a:endParaRPr lang="en-GB" sz="9600"/>
          </a:p>
        </p:txBody>
      </p:sp>
    </p:spTree>
    <p:extLst>
      <p:ext uri="{BB962C8B-B14F-4D97-AF65-F5344CB8AC3E}">
        <p14:creationId xmlns:p14="http://schemas.microsoft.com/office/powerpoint/2010/main" val="4095732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1895D-714F-0054-5615-BF315C6C4BF4}"/>
              </a:ext>
            </a:extLst>
          </p:cNvPr>
          <p:cNvSpPr>
            <a:spLocks noGrp="1"/>
          </p:cNvSpPr>
          <p:nvPr>
            <p:ph type="title"/>
          </p:nvPr>
        </p:nvSpPr>
        <p:spPr/>
        <p:txBody>
          <a:bodyPr>
            <a:normAutofit fontScale="90000"/>
          </a:bodyPr>
          <a:lstStyle/>
          <a:p>
            <a:pPr algn="ctr"/>
            <a:r>
              <a:rPr lang="en-GB" sz="6700" b="1" dirty="0"/>
              <a:t>1.1Objectives</a:t>
            </a:r>
            <a:br>
              <a:rPr lang="en-GB" dirty="0"/>
            </a:br>
            <a:endParaRPr lang="en-GB" dirty="0"/>
          </a:p>
        </p:txBody>
      </p:sp>
      <p:sp>
        <p:nvSpPr>
          <p:cNvPr id="3" name="Content Placeholder 2">
            <a:extLst>
              <a:ext uri="{FF2B5EF4-FFF2-40B4-BE49-F238E27FC236}">
                <a16:creationId xmlns:a16="http://schemas.microsoft.com/office/drawing/2014/main" id="{2D0890C9-AE44-A4B7-8865-8BE86D898770}"/>
              </a:ext>
            </a:extLst>
          </p:cNvPr>
          <p:cNvSpPr>
            <a:spLocks noGrp="1"/>
          </p:cNvSpPr>
          <p:nvPr>
            <p:ph idx="1"/>
          </p:nvPr>
        </p:nvSpPr>
        <p:spPr/>
        <p:txBody>
          <a:bodyPr/>
          <a:lstStyle/>
          <a:p>
            <a:pPr lvl="0"/>
            <a:r>
              <a:rPr lang="en-GB" dirty="0"/>
              <a:t>Deliver the project within the approved </a:t>
            </a:r>
            <a:r>
              <a:rPr lang="en-GB" b="1" dirty="0"/>
              <a:t>Cost Baseline</a:t>
            </a:r>
            <a:r>
              <a:rPr lang="en-GB" dirty="0"/>
              <a:t> (Base Estimate + Contingency).</a:t>
            </a:r>
          </a:p>
          <a:p>
            <a:pPr lvl="0"/>
            <a:r>
              <a:rPr lang="en-GB" dirty="0"/>
              <a:t>Protect </a:t>
            </a:r>
            <a:r>
              <a:rPr lang="en-GB" b="1" dirty="0"/>
              <a:t>profitability</a:t>
            </a:r>
            <a:r>
              <a:rPr lang="en-GB" dirty="0"/>
              <a:t> (developer/owner) and </a:t>
            </a:r>
            <a:r>
              <a:rPr lang="en-GB" b="1" dirty="0"/>
              <a:t>service levels</a:t>
            </a:r>
            <a:r>
              <a:rPr lang="en-GB" dirty="0"/>
              <a:t> (operations).</a:t>
            </a:r>
          </a:p>
          <a:p>
            <a:pPr lvl="0"/>
            <a:r>
              <a:rPr lang="en-GB" dirty="0"/>
              <a:t>Provide </a:t>
            </a:r>
            <a:r>
              <a:rPr lang="en-GB" b="1" dirty="0"/>
              <a:t>early warning</a:t>
            </a:r>
            <a:r>
              <a:rPr lang="en-GB" dirty="0"/>
              <a:t> signals to trigger corrective actions.</a:t>
            </a:r>
          </a:p>
          <a:p>
            <a:endParaRPr lang="en-GB" dirty="0"/>
          </a:p>
        </p:txBody>
      </p:sp>
    </p:spTree>
    <p:extLst>
      <p:ext uri="{BB962C8B-B14F-4D97-AF65-F5344CB8AC3E}">
        <p14:creationId xmlns:p14="http://schemas.microsoft.com/office/powerpoint/2010/main" val="2951924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AA219-3439-6790-623D-36A4CE05EAA2}"/>
              </a:ext>
            </a:extLst>
          </p:cNvPr>
          <p:cNvSpPr>
            <a:spLocks noGrp="1"/>
          </p:cNvSpPr>
          <p:nvPr>
            <p:ph type="title"/>
          </p:nvPr>
        </p:nvSpPr>
        <p:spPr/>
        <p:txBody>
          <a:bodyPr>
            <a:normAutofit fontScale="90000"/>
          </a:bodyPr>
          <a:lstStyle/>
          <a:p>
            <a:pPr algn="ctr"/>
            <a:br>
              <a:rPr lang="en-GB" b="1" dirty="0"/>
            </a:br>
            <a:r>
              <a:rPr lang="en-GB" sz="5300" b="1" dirty="0"/>
              <a:t>1.2</a:t>
            </a:r>
            <a:r>
              <a:rPr lang="en-GB" b="1" dirty="0"/>
              <a:t> </a:t>
            </a:r>
            <a:r>
              <a:rPr lang="en-GB" sz="5300" b="1" dirty="0"/>
              <a:t>Core Roles (RACI)</a:t>
            </a:r>
            <a:br>
              <a:rPr lang="en-GB" dirty="0"/>
            </a:br>
            <a:endParaRPr lang="en-GB" dirty="0"/>
          </a:p>
        </p:txBody>
      </p:sp>
      <p:sp>
        <p:nvSpPr>
          <p:cNvPr id="3" name="Content Placeholder 2">
            <a:extLst>
              <a:ext uri="{FF2B5EF4-FFF2-40B4-BE49-F238E27FC236}">
                <a16:creationId xmlns:a16="http://schemas.microsoft.com/office/drawing/2014/main" id="{57BF5152-45B0-236F-6EB0-5A9EFD375F43}"/>
              </a:ext>
            </a:extLst>
          </p:cNvPr>
          <p:cNvSpPr>
            <a:spLocks noGrp="1"/>
          </p:cNvSpPr>
          <p:nvPr>
            <p:ph idx="1"/>
          </p:nvPr>
        </p:nvSpPr>
        <p:spPr/>
        <p:txBody>
          <a:bodyPr>
            <a:normAutofit fontScale="92500" lnSpcReduction="20000"/>
          </a:bodyPr>
          <a:lstStyle/>
          <a:p>
            <a:pPr lvl="0"/>
            <a:r>
              <a:rPr lang="en-GB" b="1" dirty="0"/>
              <a:t>Sponsor</a:t>
            </a:r>
            <a:r>
              <a:rPr lang="en-GB" dirty="0"/>
              <a:t>: Approves budgets, MR (Management Reserve), major changes.</a:t>
            </a:r>
          </a:p>
          <a:p>
            <a:pPr lvl="0"/>
            <a:r>
              <a:rPr lang="en-GB" b="1" dirty="0"/>
              <a:t>Project Director</a:t>
            </a:r>
            <a:r>
              <a:rPr lang="en-GB" dirty="0"/>
              <a:t>: Accountable for cost outcomes and risk strategy.</a:t>
            </a:r>
          </a:p>
          <a:p>
            <a:pPr lvl="0"/>
            <a:r>
              <a:rPr lang="en-GB" b="1" dirty="0"/>
              <a:t>Cost Manager/Quantity Surveyor (QS)</a:t>
            </a:r>
            <a:r>
              <a:rPr lang="en-GB" dirty="0"/>
              <a:t>: Owns cost baseline, EVM, forecasting, reporting.</a:t>
            </a:r>
          </a:p>
          <a:p>
            <a:pPr lvl="0"/>
            <a:r>
              <a:rPr lang="en-GB" b="1" dirty="0"/>
              <a:t>Planner/Scheduler</a:t>
            </a:r>
            <a:r>
              <a:rPr lang="en-GB" dirty="0"/>
              <a:t>: Owns schedule baseline and integrates with EVM.</a:t>
            </a:r>
          </a:p>
          <a:p>
            <a:pPr lvl="0"/>
            <a:r>
              <a:rPr lang="en-GB" b="1" dirty="0"/>
              <a:t>Contracts/Procurement Lead</a:t>
            </a:r>
            <a:r>
              <a:rPr lang="en-GB" dirty="0"/>
              <a:t>: Contract strategy, change evaluation, vendor controls.</a:t>
            </a:r>
          </a:p>
          <a:p>
            <a:pPr lvl="0"/>
            <a:r>
              <a:rPr lang="en-GB" b="1" dirty="0"/>
              <a:t>Risk Manager</a:t>
            </a:r>
            <a:r>
              <a:rPr lang="en-GB" dirty="0"/>
              <a:t>: Risk register, quantitative analysis, contingency governance.</a:t>
            </a:r>
          </a:p>
          <a:p>
            <a:pPr lvl="0"/>
            <a:r>
              <a:rPr lang="en-GB" b="1" dirty="0"/>
              <a:t>Ops/FM Lead (post-open)</a:t>
            </a:r>
            <a:r>
              <a:rPr lang="en-GB" dirty="0"/>
              <a:t>: </a:t>
            </a:r>
            <a:r>
              <a:rPr lang="en-GB" dirty="0" err="1"/>
              <a:t>Opex</a:t>
            </a:r>
            <a:r>
              <a:rPr lang="en-GB" dirty="0"/>
              <a:t> budgets, lifecycle planning, energy &amp; maintenance KPIs.</a:t>
            </a:r>
          </a:p>
          <a:p>
            <a:endParaRPr lang="en-GB" dirty="0"/>
          </a:p>
        </p:txBody>
      </p:sp>
    </p:spTree>
    <p:extLst>
      <p:ext uri="{BB962C8B-B14F-4D97-AF65-F5344CB8AC3E}">
        <p14:creationId xmlns:p14="http://schemas.microsoft.com/office/powerpoint/2010/main" val="2875883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9DC9B-BDC8-8EC0-2179-FBE0A944E873}"/>
              </a:ext>
            </a:extLst>
          </p:cNvPr>
          <p:cNvSpPr>
            <a:spLocks noGrp="1"/>
          </p:cNvSpPr>
          <p:nvPr>
            <p:ph type="title"/>
          </p:nvPr>
        </p:nvSpPr>
        <p:spPr/>
        <p:txBody>
          <a:bodyPr/>
          <a:lstStyle/>
          <a:p>
            <a:pPr algn="ctr"/>
            <a:r>
              <a:rPr lang="en-GB" sz="4800" b="1"/>
              <a:t>(RACI)</a:t>
            </a:r>
            <a:endParaRPr lang="en-US"/>
          </a:p>
        </p:txBody>
      </p:sp>
      <p:sp>
        <p:nvSpPr>
          <p:cNvPr id="3" name="Content Placeholder 2">
            <a:extLst>
              <a:ext uri="{FF2B5EF4-FFF2-40B4-BE49-F238E27FC236}">
                <a16:creationId xmlns:a16="http://schemas.microsoft.com/office/drawing/2014/main" id="{33FF1305-A423-0612-3FBA-D5B3F93794D9}"/>
              </a:ext>
            </a:extLst>
          </p:cNvPr>
          <p:cNvSpPr>
            <a:spLocks noGrp="1"/>
          </p:cNvSpPr>
          <p:nvPr>
            <p:ph idx="1"/>
          </p:nvPr>
        </p:nvSpPr>
        <p:spPr/>
        <p:txBody>
          <a:bodyPr vert="horz" lIns="91440" tIns="45720" rIns="91440" bIns="45720" rtlCol="0" anchor="t">
            <a:normAutofit/>
          </a:bodyPr>
          <a:lstStyle/>
          <a:p>
            <a:r>
              <a:rPr lang="en-US" sz="1800" dirty="0">
                <a:solidFill>
                  <a:srgbClr val="0A0A0A"/>
                </a:solidFill>
                <a:highlight>
                  <a:srgbClr val="FFFFFF"/>
                </a:highlight>
                <a:ea typeface="+mn-lt"/>
                <a:cs typeface="+mn-lt"/>
              </a:rPr>
              <a:t>RACI is a project management tool and acronym—standing for </a:t>
            </a:r>
            <a:r>
              <a:rPr lang="en-US" sz="1800" b="1" dirty="0">
                <a:solidFill>
                  <a:srgbClr val="001D35"/>
                </a:solidFill>
                <a:highlight>
                  <a:srgbClr val="FFFFFF"/>
                </a:highlight>
                <a:ea typeface="+mn-lt"/>
                <a:cs typeface="+mn-lt"/>
              </a:rPr>
              <a:t>R</a:t>
            </a:r>
            <a:r>
              <a:rPr lang="en-US" sz="1800" dirty="0">
                <a:solidFill>
                  <a:srgbClr val="001D35"/>
                </a:solidFill>
                <a:highlight>
                  <a:srgbClr val="FFFFFF"/>
                </a:highlight>
                <a:ea typeface="+mn-lt"/>
                <a:cs typeface="+mn-lt"/>
              </a:rPr>
              <a:t>esponsible, </a:t>
            </a:r>
            <a:r>
              <a:rPr lang="en-US" sz="1800" b="1" dirty="0">
                <a:solidFill>
                  <a:srgbClr val="001D35"/>
                </a:solidFill>
                <a:highlight>
                  <a:srgbClr val="FFFFFF"/>
                </a:highlight>
                <a:ea typeface="+mn-lt"/>
                <a:cs typeface="+mn-lt"/>
              </a:rPr>
              <a:t>A</a:t>
            </a:r>
            <a:r>
              <a:rPr lang="en-US" sz="1800" dirty="0">
                <a:solidFill>
                  <a:srgbClr val="001D35"/>
                </a:solidFill>
                <a:highlight>
                  <a:srgbClr val="FFFFFF"/>
                </a:highlight>
                <a:ea typeface="+mn-lt"/>
                <a:cs typeface="+mn-lt"/>
              </a:rPr>
              <a:t>ccountable, </a:t>
            </a:r>
            <a:r>
              <a:rPr lang="en-US" sz="1800" b="1" dirty="0">
                <a:solidFill>
                  <a:srgbClr val="001D35"/>
                </a:solidFill>
                <a:highlight>
                  <a:srgbClr val="FFFFFF"/>
                </a:highlight>
                <a:ea typeface="+mn-lt"/>
                <a:cs typeface="+mn-lt"/>
              </a:rPr>
              <a:t>C</a:t>
            </a:r>
            <a:r>
              <a:rPr lang="en-US" sz="1800" dirty="0">
                <a:solidFill>
                  <a:srgbClr val="001D35"/>
                </a:solidFill>
                <a:highlight>
                  <a:srgbClr val="FFFFFF"/>
                </a:highlight>
                <a:ea typeface="+mn-lt"/>
                <a:cs typeface="+mn-lt"/>
              </a:rPr>
              <a:t>onsulted, and </a:t>
            </a:r>
            <a:r>
              <a:rPr lang="en-US" sz="1800" b="1" dirty="0">
                <a:solidFill>
                  <a:srgbClr val="001D35"/>
                </a:solidFill>
                <a:highlight>
                  <a:srgbClr val="FFFFFF"/>
                </a:highlight>
                <a:ea typeface="+mn-lt"/>
                <a:cs typeface="+mn-lt"/>
              </a:rPr>
              <a:t>I</a:t>
            </a:r>
            <a:r>
              <a:rPr lang="en-US" sz="1800" dirty="0">
                <a:solidFill>
                  <a:srgbClr val="001D35"/>
                </a:solidFill>
                <a:highlight>
                  <a:srgbClr val="FFFFFF"/>
                </a:highlight>
                <a:ea typeface="+mn-lt"/>
                <a:cs typeface="+mn-lt"/>
              </a:rPr>
              <a:t>nformed</a:t>
            </a:r>
            <a:r>
              <a:rPr lang="en-US" sz="1800" dirty="0">
                <a:solidFill>
                  <a:srgbClr val="0A0A0A"/>
                </a:solidFill>
                <a:highlight>
                  <a:srgbClr val="FFFFFF"/>
                </a:highlight>
                <a:ea typeface="+mn-lt"/>
                <a:cs typeface="+mn-lt"/>
              </a:rPr>
              <a:t>—used to define and clarify roles, responsibilities, and communication for tasks or deliverables. It ensures efficiency, prevents bottlenecks, and identifies who does the work, who approves it, and who needs updates.</a:t>
            </a:r>
            <a:endParaRPr lang="en-US" sz="1800" b="1">
              <a:solidFill>
                <a:srgbClr val="0A0A0A"/>
              </a:solidFill>
              <a:highlight>
                <a:srgbClr val="FFFFFF"/>
              </a:highlight>
              <a:ea typeface="+mn-lt"/>
              <a:cs typeface="+mn-lt"/>
            </a:endParaRPr>
          </a:p>
          <a:p>
            <a:r>
              <a:rPr lang="en-US" sz="1800" b="1">
                <a:solidFill>
                  <a:srgbClr val="0A0A0A"/>
                </a:solidFill>
                <a:highlight>
                  <a:srgbClr val="FFFFFF"/>
                </a:highlight>
                <a:ea typeface="+mn-lt"/>
                <a:cs typeface="+mn-lt"/>
              </a:rPr>
              <a:t>Key Components of RACI:</a:t>
            </a:r>
            <a:endParaRPr lang="en-US" sz="1800"/>
          </a:p>
          <a:p>
            <a:r>
              <a:rPr lang="en-US" sz="1800" b="1" u="sng" dirty="0">
                <a:highlight>
                  <a:srgbClr val="FFFFFF"/>
                </a:highlight>
                <a:ea typeface="+mn-lt"/>
                <a:cs typeface="+mn-lt"/>
                <a:hlinkClick r:id="rId2"/>
              </a:rPr>
              <a:t>Responsible (R)</a:t>
            </a:r>
            <a:r>
              <a:rPr lang="en-US" sz="1800" b="1" dirty="0">
                <a:solidFill>
                  <a:srgbClr val="0A0A0A"/>
                </a:solidFill>
                <a:highlight>
                  <a:srgbClr val="FFFFFF"/>
                </a:highlight>
                <a:ea typeface="+mn-lt"/>
                <a:cs typeface="+mn-lt"/>
              </a:rPr>
              <a:t>:</a:t>
            </a:r>
            <a:r>
              <a:rPr lang="en-US" sz="1800" dirty="0">
                <a:solidFill>
                  <a:srgbClr val="0A0A0A"/>
                </a:solidFill>
                <a:highlight>
                  <a:srgbClr val="FFFFFF"/>
                </a:highlight>
                <a:ea typeface="+mn-lt"/>
                <a:cs typeface="+mn-lt"/>
              </a:rPr>
              <a:t> The person(s) who actually completes the task or does the work.</a:t>
            </a:r>
            <a:endParaRPr lang="en-US" sz="1800"/>
          </a:p>
          <a:p>
            <a:r>
              <a:rPr lang="en-US" sz="1800" b="1" u="sng" dirty="0">
                <a:highlight>
                  <a:srgbClr val="FFFFFF"/>
                </a:highlight>
                <a:ea typeface="+mn-lt"/>
                <a:cs typeface="+mn-lt"/>
                <a:hlinkClick r:id="rId3"/>
              </a:rPr>
              <a:t>Accountable (A)</a:t>
            </a:r>
            <a:r>
              <a:rPr lang="en-US" sz="1800" b="1" dirty="0">
                <a:solidFill>
                  <a:srgbClr val="0A0A0A"/>
                </a:solidFill>
                <a:highlight>
                  <a:srgbClr val="FFFFFF"/>
                </a:highlight>
                <a:ea typeface="+mn-lt"/>
                <a:cs typeface="+mn-lt"/>
              </a:rPr>
              <a:t>:</a:t>
            </a:r>
            <a:r>
              <a:rPr lang="en-US" sz="1800" dirty="0">
                <a:solidFill>
                  <a:srgbClr val="0A0A0A"/>
                </a:solidFill>
                <a:highlight>
                  <a:srgbClr val="FFFFFF"/>
                </a:highlight>
                <a:ea typeface="+mn-lt"/>
                <a:cs typeface="+mn-lt"/>
              </a:rPr>
              <a:t> The single person ultimately answerable for the correct completion of the task, who signs off on the work.</a:t>
            </a:r>
            <a:endParaRPr lang="en-US" sz="1800"/>
          </a:p>
          <a:p>
            <a:r>
              <a:rPr lang="en-US" sz="1800" b="1" u="sng" dirty="0">
                <a:highlight>
                  <a:srgbClr val="FFFFFF"/>
                </a:highlight>
                <a:ea typeface="+mn-lt"/>
                <a:cs typeface="+mn-lt"/>
                <a:hlinkClick r:id="rId4"/>
              </a:rPr>
              <a:t>Consulted (C)</a:t>
            </a:r>
            <a:endParaRPr lang="en-US" sz="1800"/>
          </a:p>
          <a:p>
            <a:r>
              <a:rPr lang="en-US" sz="1800" dirty="0">
                <a:solidFill>
                  <a:srgbClr val="0A0A0A"/>
                </a:solidFill>
                <a:highlight>
                  <a:srgbClr val="FFFFFF"/>
                </a:highlight>
                <a:ea typeface="+mn-lt"/>
                <a:cs typeface="+mn-lt"/>
              </a:rPr>
              <a:t> Subject matter experts or stakeholders whose opinions are sought; they provide two-way communication</a:t>
            </a:r>
            <a:endParaRPr lang="en-US" sz="1800" dirty="0"/>
          </a:p>
          <a:p>
            <a:r>
              <a:rPr lang="en-US" sz="1800" b="1" u="sng" dirty="0">
                <a:highlight>
                  <a:srgbClr val="FFFFFF"/>
                </a:highlight>
                <a:ea typeface="+mn-lt"/>
                <a:cs typeface="+mn-lt"/>
                <a:hlinkClick r:id="rId5"/>
              </a:rPr>
              <a:t>Informed (I)</a:t>
            </a:r>
            <a:r>
              <a:rPr lang="en-US" sz="1800" b="1">
                <a:solidFill>
                  <a:srgbClr val="0A0A0A"/>
                </a:solidFill>
                <a:highlight>
                  <a:srgbClr val="FFFFFF"/>
                </a:highlight>
                <a:ea typeface="+mn-lt"/>
                <a:cs typeface="+mn-lt"/>
              </a:rPr>
              <a:t>:</a:t>
            </a:r>
            <a:r>
              <a:rPr lang="en-US" sz="1800">
                <a:solidFill>
                  <a:srgbClr val="0A0A0A"/>
                </a:solidFill>
                <a:highlight>
                  <a:srgbClr val="FFFFFF"/>
                </a:highlight>
                <a:ea typeface="+mn-lt"/>
                <a:cs typeface="+mn-lt"/>
              </a:rPr>
              <a:t> People kept up-to-date on progress, typically one-way communication upon completion.</a:t>
            </a:r>
            <a:endParaRPr lang="en-US" sz="1800"/>
          </a:p>
          <a:p>
            <a:endParaRPr lang="en-US" dirty="0"/>
          </a:p>
        </p:txBody>
      </p:sp>
    </p:spTree>
    <p:extLst>
      <p:ext uri="{BB962C8B-B14F-4D97-AF65-F5344CB8AC3E}">
        <p14:creationId xmlns:p14="http://schemas.microsoft.com/office/powerpoint/2010/main" val="3402041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hart with text on it">
            <a:extLst>
              <a:ext uri="{FF2B5EF4-FFF2-40B4-BE49-F238E27FC236}">
                <a16:creationId xmlns:a16="http://schemas.microsoft.com/office/drawing/2014/main" id="{035D2DF9-85F3-6D61-C515-063C6D4842BE}"/>
              </a:ext>
            </a:extLst>
          </p:cNvPr>
          <p:cNvPicPr>
            <a:picLocks noChangeAspect="1"/>
          </p:cNvPicPr>
          <p:nvPr/>
        </p:nvPicPr>
        <p:blipFill>
          <a:blip r:embed="rId2"/>
          <a:srcRect b="13247"/>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678354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9A0F-080E-8AE8-79EE-7D6AFB1B0EBD}"/>
              </a:ext>
            </a:extLst>
          </p:cNvPr>
          <p:cNvSpPr>
            <a:spLocks noGrp="1"/>
          </p:cNvSpPr>
          <p:nvPr>
            <p:ph type="title"/>
          </p:nvPr>
        </p:nvSpPr>
        <p:spPr/>
        <p:txBody>
          <a:bodyPr>
            <a:normAutofit fontScale="90000"/>
          </a:bodyPr>
          <a:lstStyle/>
          <a:p>
            <a:pPr algn="ctr"/>
            <a:br>
              <a:rPr lang="en-GB" sz="6000" b="1" dirty="0"/>
            </a:br>
            <a:r>
              <a:rPr lang="en-GB" sz="6000" b="1" dirty="0"/>
              <a:t>1.3 Baseline Artifacts</a:t>
            </a:r>
            <a:br>
              <a:rPr lang="en-GB" dirty="0"/>
            </a:br>
            <a:endParaRPr lang="en-GB" dirty="0"/>
          </a:p>
        </p:txBody>
      </p:sp>
      <p:sp>
        <p:nvSpPr>
          <p:cNvPr id="3" name="Content Placeholder 2">
            <a:extLst>
              <a:ext uri="{FF2B5EF4-FFF2-40B4-BE49-F238E27FC236}">
                <a16:creationId xmlns:a16="http://schemas.microsoft.com/office/drawing/2014/main" id="{105FC61E-991F-67F6-2D2C-7070E5357600}"/>
              </a:ext>
            </a:extLst>
          </p:cNvPr>
          <p:cNvSpPr>
            <a:spLocks noGrp="1"/>
          </p:cNvSpPr>
          <p:nvPr>
            <p:ph idx="1"/>
          </p:nvPr>
        </p:nvSpPr>
        <p:spPr/>
        <p:txBody>
          <a:bodyPr/>
          <a:lstStyle/>
          <a:p>
            <a:pPr lvl="0"/>
            <a:r>
              <a:rPr lang="en-GB" b="1" dirty="0"/>
              <a:t>WBS &amp; CBS</a:t>
            </a:r>
            <a:r>
              <a:rPr lang="en-GB" dirty="0"/>
              <a:t> (Cost Breakdown Structure) aligned to packages (e.g., substructure, superstructure, MEP, façade, fit-out, IT, tenant improvements, external works, prelims).</a:t>
            </a:r>
          </a:p>
          <a:p>
            <a:pPr lvl="0"/>
            <a:r>
              <a:rPr lang="en-GB" b="1" dirty="0"/>
              <a:t>Integrated Baseline</a:t>
            </a:r>
            <a:r>
              <a:rPr lang="en-GB" dirty="0"/>
              <a:t>: Scope + Budget + Schedule (with resource-loaded schedule for EVM).</a:t>
            </a:r>
          </a:p>
          <a:p>
            <a:pPr lvl="0"/>
            <a:r>
              <a:rPr lang="en-GB" b="1" dirty="0"/>
              <a:t>Change Control Procedure</a:t>
            </a:r>
            <a:r>
              <a:rPr lang="en-GB" dirty="0"/>
              <a:t> (single-source-of-truth).</a:t>
            </a:r>
          </a:p>
          <a:p>
            <a:pPr lvl="0"/>
            <a:r>
              <a:rPr lang="en-GB" b="1" dirty="0"/>
              <a:t>Risk Register</a:t>
            </a:r>
            <a:r>
              <a:rPr lang="en-GB" dirty="0"/>
              <a:t> with quantified costs and schedule impacts.</a:t>
            </a:r>
          </a:p>
          <a:p>
            <a:endParaRPr lang="en-GB" dirty="0"/>
          </a:p>
        </p:txBody>
      </p:sp>
    </p:spTree>
    <p:extLst>
      <p:ext uri="{BB962C8B-B14F-4D97-AF65-F5344CB8AC3E}">
        <p14:creationId xmlns:p14="http://schemas.microsoft.com/office/powerpoint/2010/main" val="509360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7812F-BE94-1D6C-1BA7-38F8A7B8E8C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61E7647-5688-045E-A3DA-212EFFE71169}"/>
              </a:ext>
            </a:extLst>
          </p:cNvPr>
          <p:cNvSpPr>
            <a:spLocks noGrp="1"/>
          </p:cNvSpPr>
          <p:nvPr>
            <p:ph idx="1"/>
          </p:nvPr>
        </p:nvSpPr>
        <p:spPr/>
        <p:txBody>
          <a:bodyPr vert="horz" lIns="91440" tIns="45720" rIns="91440" bIns="45720" rtlCol="0" anchor="t">
            <a:normAutofit/>
          </a:bodyPr>
          <a:lstStyle/>
          <a:p>
            <a:r>
              <a:rPr lang="en-US" sz="1800">
                <a:solidFill>
                  <a:srgbClr val="0A0A0A"/>
                </a:solidFill>
                <a:highlight>
                  <a:srgbClr val="FFFFFF"/>
                </a:highlight>
                <a:ea typeface="+mn-lt"/>
                <a:cs typeface="+mn-lt"/>
              </a:rPr>
              <a:t>In construction project management, these terms refer to specific components, stages, or cost categories of a building project. </a:t>
            </a:r>
            <a:endParaRPr lang="en-US" sz="1800"/>
          </a:p>
          <a:p>
            <a:r>
              <a:rPr lang="en-US" sz="1800">
                <a:solidFill>
                  <a:srgbClr val="0A0A0A"/>
                </a:solidFill>
                <a:highlight>
                  <a:srgbClr val="FFFFFF"/>
                </a:highlight>
                <a:ea typeface="+mn-lt"/>
                <a:cs typeface="+mn-lt"/>
              </a:rPr>
              <a:t>Here is a breakdown of each term:</a:t>
            </a:r>
            <a:endParaRPr lang="en-US" sz="1800"/>
          </a:p>
          <a:p>
            <a:r>
              <a:rPr lang="en-US" sz="1800" b="1">
                <a:solidFill>
                  <a:srgbClr val="0A0A0A"/>
                </a:solidFill>
                <a:highlight>
                  <a:srgbClr val="FFFFFF"/>
                </a:highlight>
                <a:ea typeface="+mn-lt"/>
                <a:cs typeface="+mn-lt"/>
              </a:rPr>
              <a:t>Substructure:</a:t>
            </a:r>
            <a:r>
              <a:rPr lang="en-US" sz="1800">
                <a:solidFill>
                  <a:srgbClr val="0A0A0A"/>
                </a:solidFill>
                <a:highlight>
                  <a:srgbClr val="FFFFFF"/>
                </a:highlight>
                <a:ea typeface="+mn-lt"/>
                <a:cs typeface="+mn-lt"/>
              </a:rPr>
              <a:t> This refers to the part of the building that is below ground level, including the foundations, basement walls, and ground slabs [1]. It supports the superstructure above.</a:t>
            </a:r>
            <a:endParaRPr lang="en-US" sz="1800"/>
          </a:p>
          <a:p>
            <a:r>
              <a:rPr lang="en-US" sz="1800" b="1">
                <a:solidFill>
                  <a:srgbClr val="0A0A0A"/>
                </a:solidFill>
                <a:highlight>
                  <a:srgbClr val="FFFFFF"/>
                </a:highlight>
                <a:ea typeface="+mn-lt"/>
                <a:cs typeface="+mn-lt"/>
              </a:rPr>
              <a:t>Superstructure:</a:t>
            </a:r>
            <a:r>
              <a:rPr lang="en-US" sz="1800">
                <a:solidFill>
                  <a:srgbClr val="0A0A0A"/>
                </a:solidFill>
                <a:highlight>
                  <a:srgbClr val="FFFFFF"/>
                </a:highlight>
                <a:ea typeface="+mn-lt"/>
                <a:cs typeface="+mn-lt"/>
              </a:rPr>
              <a:t> This is the part of the building that is above the ground level, including the structural frame, floors, walls, and roof.</a:t>
            </a:r>
            <a:endParaRPr lang="en-US" sz="1800"/>
          </a:p>
          <a:p>
            <a:r>
              <a:rPr lang="en-US" sz="1800" b="1">
                <a:solidFill>
                  <a:srgbClr val="0A0A0A"/>
                </a:solidFill>
                <a:highlight>
                  <a:srgbClr val="FFFFFF"/>
                </a:highlight>
                <a:ea typeface="+mn-lt"/>
                <a:cs typeface="+mn-lt"/>
              </a:rPr>
              <a:t>MEP (Mechanical, Electrical, and Plumbing):</a:t>
            </a:r>
            <a:r>
              <a:rPr lang="en-US" sz="1800">
                <a:solidFill>
                  <a:srgbClr val="0A0A0A"/>
                </a:solidFill>
                <a:highlight>
                  <a:srgbClr val="FFFFFF"/>
                </a:highlight>
                <a:ea typeface="+mn-lt"/>
                <a:cs typeface="+mn-lt"/>
              </a:rPr>
              <a:t> This refers to the systems that make a building functional and comfortable. It includes heating, ventilation, air conditioning (HVAC), electrical systems, lighting, and plumbing.</a:t>
            </a:r>
            <a:endParaRPr lang="en-US" sz="1800"/>
          </a:p>
          <a:p>
            <a:r>
              <a:rPr lang="en-US" sz="1800" b="1">
                <a:solidFill>
                  <a:srgbClr val="0A0A0A"/>
                </a:solidFill>
                <a:highlight>
                  <a:srgbClr val="FFFFFF"/>
                </a:highlight>
                <a:ea typeface="+mn-lt"/>
                <a:cs typeface="+mn-lt"/>
              </a:rPr>
              <a:t>Façade:</a:t>
            </a:r>
            <a:r>
              <a:rPr lang="en-US" sz="1800">
                <a:solidFill>
                  <a:srgbClr val="0A0A0A"/>
                </a:solidFill>
                <a:highlight>
                  <a:srgbClr val="FFFFFF"/>
                </a:highlight>
                <a:ea typeface="+mn-lt"/>
                <a:cs typeface="+mn-lt"/>
              </a:rPr>
              <a:t> This is the exterior face or wall of a building, which contributes to its aesthetic appearance and provides protection against the elements </a:t>
            </a:r>
            <a:endParaRPr lang="en-US" sz="1800"/>
          </a:p>
          <a:p>
            <a:endParaRPr lang="en-US" sz="4000" dirty="0"/>
          </a:p>
        </p:txBody>
      </p:sp>
    </p:spTree>
    <p:extLst>
      <p:ext uri="{BB962C8B-B14F-4D97-AF65-F5344CB8AC3E}">
        <p14:creationId xmlns:p14="http://schemas.microsoft.com/office/powerpoint/2010/main" val="4033436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7A10A-6AE2-CF1E-3A45-DB4EE741EEB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80276E6-6C7F-FD00-8376-8DCFBE3C1396}"/>
              </a:ext>
            </a:extLst>
          </p:cNvPr>
          <p:cNvSpPr>
            <a:spLocks noGrp="1"/>
          </p:cNvSpPr>
          <p:nvPr>
            <p:ph idx="1"/>
          </p:nvPr>
        </p:nvSpPr>
        <p:spPr/>
        <p:txBody>
          <a:bodyPr vert="horz" lIns="91440" tIns="45720" rIns="91440" bIns="45720" rtlCol="0" anchor="t">
            <a:normAutofit/>
          </a:bodyPr>
          <a:lstStyle/>
          <a:p>
            <a:r>
              <a:rPr lang="en-US" sz="1800" b="1">
                <a:solidFill>
                  <a:srgbClr val="0A0A0A"/>
                </a:solidFill>
                <a:highlight>
                  <a:srgbClr val="FFFFFF"/>
                </a:highlight>
                <a:ea typeface="+mn-lt"/>
                <a:cs typeface="+mn-lt"/>
              </a:rPr>
              <a:t>Fit-out:</a:t>
            </a:r>
            <a:r>
              <a:rPr lang="en-US" sz="1800">
                <a:solidFill>
                  <a:srgbClr val="0A0A0A"/>
                </a:solidFill>
                <a:highlight>
                  <a:srgbClr val="FFFFFF"/>
                </a:highlight>
                <a:ea typeface="+mn-lt"/>
                <a:cs typeface="+mn-lt"/>
              </a:rPr>
              <a:t> This refers to the process of making an interior space suitable for occupation, including installing partitions, flooring, ceilings, and internal finishes [1]. It usually occurs after the main structure is completed.</a:t>
            </a:r>
            <a:endParaRPr lang="en-US" sz="1800"/>
          </a:p>
          <a:p>
            <a:r>
              <a:rPr lang="en-US" sz="1800" b="1">
                <a:solidFill>
                  <a:srgbClr val="0A0A0A"/>
                </a:solidFill>
                <a:highlight>
                  <a:srgbClr val="FFFFFF"/>
                </a:highlight>
                <a:ea typeface="+mn-lt"/>
                <a:cs typeface="+mn-lt"/>
              </a:rPr>
              <a:t>IT (Information Technology):</a:t>
            </a:r>
            <a:r>
              <a:rPr lang="en-US" sz="1800">
                <a:solidFill>
                  <a:srgbClr val="0A0A0A"/>
                </a:solidFill>
                <a:highlight>
                  <a:srgbClr val="FFFFFF"/>
                </a:highlight>
                <a:ea typeface="+mn-lt"/>
                <a:cs typeface="+mn-lt"/>
              </a:rPr>
              <a:t> In construction, this refers to the installation of IT infrastructure, such as cabling, data centers, server rooms, and network hardware.</a:t>
            </a:r>
            <a:endParaRPr lang="en-US" sz="1800"/>
          </a:p>
          <a:p>
            <a:r>
              <a:rPr lang="en-US" sz="1800" b="1">
                <a:solidFill>
                  <a:srgbClr val="0A0A0A"/>
                </a:solidFill>
                <a:highlight>
                  <a:srgbClr val="FFFFFF"/>
                </a:highlight>
                <a:ea typeface="+mn-lt"/>
                <a:cs typeface="+mn-lt"/>
              </a:rPr>
              <a:t>Tenant Improvements (TIs):</a:t>
            </a:r>
            <a:r>
              <a:rPr lang="en-US" sz="1800">
                <a:solidFill>
                  <a:srgbClr val="0A0A0A"/>
                </a:solidFill>
                <a:highlight>
                  <a:srgbClr val="FFFFFF"/>
                </a:highlight>
                <a:ea typeface="+mn-lt"/>
                <a:cs typeface="+mn-lt"/>
              </a:rPr>
              <a:t> These are customizations made to a rented commercial space to suit the specific needs of a tenant. They are often part of the fit-out process.</a:t>
            </a:r>
            <a:endParaRPr lang="en-US" sz="1800"/>
          </a:p>
          <a:p>
            <a:r>
              <a:rPr lang="en-US" sz="1800" b="1">
                <a:solidFill>
                  <a:srgbClr val="0A0A0A"/>
                </a:solidFill>
                <a:highlight>
                  <a:srgbClr val="FFFFFF"/>
                </a:highlight>
                <a:ea typeface="+mn-lt"/>
                <a:cs typeface="+mn-lt"/>
              </a:rPr>
              <a:t>External Works:</a:t>
            </a:r>
            <a:r>
              <a:rPr lang="en-US" sz="1800">
                <a:solidFill>
                  <a:srgbClr val="0A0A0A"/>
                </a:solidFill>
                <a:highlight>
                  <a:srgbClr val="FFFFFF"/>
                </a:highlight>
                <a:ea typeface="+mn-lt"/>
                <a:cs typeface="+mn-lt"/>
              </a:rPr>
              <a:t> This refers to construction work performed outside the building footprint, such as landscaping, paving, boundary walls, parking lots, and utility connections.</a:t>
            </a:r>
            <a:endParaRPr lang="en-US" sz="1800"/>
          </a:p>
          <a:p>
            <a:r>
              <a:rPr lang="en-US" sz="1800" b="1">
                <a:solidFill>
                  <a:srgbClr val="0A0A0A"/>
                </a:solidFill>
                <a:highlight>
                  <a:srgbClr val="FFFFFF"/>
                </a:highlight>
                <a:ea typeface="+mn-lt"/>
                <a:cs typeface="+mn-lt"/>
              </a:rPr>
              <a:t>Prelims (Preliminary Items):</a:t>
            </a:r>
            <a:r>
              <a:rPr lang="en-US" sz="1800">
                <a:solidFill>
                  <a:srgbClr val="0A0A0A"/>
                </a:solidFill>
                <a:highlight>
                  <a:srgbClr val="FFFFFF"/>
                </a:highlight>
                <a:ea typeface="+mn-lt"/>
                <a:cs typeface="+mn-lt"/>
              </a:rPr>
              <a:t> These are the costs associated with the management and administration of a construction project that are not directly attributable to a specific permanent work item. Examples include site management, security, fencing, temporary power, and site offices. </a:t>
            </a:r>
            <a:endParaRPr lang="en-US" sz="1800"/>
          </a:p>
          <a:p>
            <a:endParaRPr lang="en-US" sz="4000" dirty="0"/>
          </a:p>
        </p:txBody>
      </p:sp>
    </p:spTree>
    <p:extLst>
      <p:ext uri="{BB962C8B-B14F-4D97-AF65-F5344CB8AC3E}">
        <p14:creationId xmlns:p14="http://schemas.microsoft.com/office/powerpoint/2010/main" val="3993719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A8F31-A75A-4025-3294-BDCF1518804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C027AA-1DC4-0A73-7DB4-BBCD49AA11A5}"/>
              </a:ext>
            </a:extLst>
          </p:cNvPr>
          <p:cNvSpPr>
            <a:spLocks noGrp="1"/>
          </p:cNvSpPr>
          <p:nvPr>
            <p:ph idx="1"/>
          </p:nvPr>
        </p:nvSpPr>
        <p:spPr/>
        <p:txBody>
          <a:bodyPr vert="horz" lIns="91440" tIns="45720" rIns="91440" bIns="45720" rtlCol="0" anchor="t">
            <a:normAutofit/>
          </a:bodyPr>
          <a:lstStyle/>
          <a:p>
            <a:pPr marL="0" indent="0">
              <a:buNone/>
            </a:pPr>
            <a:r>
              <a:rPr lang="en-GB" sz="6000" b="1" dirty="0"/>
              <a:t>2. Contingency Budgeting </a:t>
            </a:r>
            <a:r>
              <a:rPr lang="en-GB" sz="6000" b="1"/>
              <a:t>(Construction &amp; Operations)</a:t>
            </a:r>
            <a:endParaRPr lang="en-GB" sz="6000" b="1" dirty="0"/>
          </a:p>
          <a:p>
            <a:pPr marL="0" indent="0">
              <a:buNone/>
            </a:pPr>
            <a:endParaRPr lang="en-GB" sz="3600" dirty="0"/>
          </a:p>
        </p:txBody>
      </p:sp>
    </p:spTree>
    <p:extLst>
      <p:ext uri="{BB962C8B-B14F-4D97-AF65-F5344CB8AC3E}">
        <p14:creationId xmlns:p14="http://schemas.microsoft.com/office/powerpoint/2010/main" val="2861797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9C14D-BBC7-72AE-EF53-9FA2737971C5}"/>
              </a:ext>
            </a:extLst>
          </p:cNvPr>
          <p:cNvSpPr>
            <a:spLocks noGrp="1"/>
          </p:cNvSpPr>
          <p:nvPr>
            <p:ph type="title"/>
          </p:nvPr>
        </p:nvSpPr>
        <p:spPr/>
        <p:txBody>
          <a:bodyPr/>
          <a:lstStyle/>
          <a:p>
            <a:r>
              <a:rPr lang="en-GB" b="1" dirty="0"/>
              <a:t>2.1 Contingency Structure</a:t>
            </a:r>
            <a:br>
              <a:rPr lang="en-GB" dirty="0"/>
            </a:br>
            <a:endParaRPr lang="en-GB" dirty="0"/>
          </a:p>
        </p:txBody>
      </p:sp>
      <p:sp>
        <p:nvSpPr>
          <p:cNvPr id="3" name="Content Placeholder 2">
            <a:extLst>
              <a:ext uri="{FF2B5EF4-FFF2-40B4-BE49-F238E27FC236}">
                <a16:creationId xmlns:a16="http://schemas.microsoft.com/office/drawing/2014/main" id="{2AC2A953-B64D-8B9C-BD2B-1F737EE466EF}"/>
              </a:ext>
            </a:extLst>
          </p:cNvPr>
          <p:cNvSpPr>
            <a:spLocks noGrp="1"/>
          </p:cNvSpPr>
          <p:nvPr>
            <p:ph idx="1"/>
          </p:nvPr>
        </p:nvSpPr>
        <p:spPr/>
        <p:txBody>
          <a:bodyPr vert="horz" lIns="91440" tIns="45720" rIns="91440" bIns="45720" rtlCol="0" anchor="t">
            <a:normAutofit lnSpcReduction="10000"/>
          </a:bodyPr>
          <a:lstStyle/>
          <a:p>
            <a:pPr lvl="0"/>
            <a:r>
              <a:rPr lang="en-GB" b="1" dirty="0"/>
              <a:t>Base Cost</a:t>
            </a:r>
            <a:r>
              <a:rPr lang="en-GB" dirty="0"/>
              <a:t>: Accepted competitive costs + allowances.</a:t>
            </a:r>
          </a:p>
          <a:p>
            <a:pPr lvl="0"/>
            <a:r>
              <a:rPr lang="en-GB" b="1" dirty="0"/>
              <a:t>Project Contingency (time-bound, drawdown)</a:t>
            </a:r>
            <a:r>
              <a:rPr lang="en-GB" dirty="0"/>
              <a:t>: For </a:t>
            </a:r>
            <a:r>
              <a:rPr lang="en-GB" b="1" dirty="0"/>
              <a:t>identified risks</a:t>
            </a:r>
            <a:r>
              <a:rPr lang="en-GB" dirty="0"/>
              <a:t> (known-unknowns) at the project level. Owned by Project Director/Cost Manager.</a:t>
            </a:r>
          </a:p>
          <a:p>
            <a:pPr lvl="0"/>
            <a:r>
              <a:rPr lang="en-GB" b="1" dirty="0"/>
              <a:t>Management Reserve (MR)</a:t>
            </a:r>
            <a:r>
              <a:rPr lang="en-GB"/>
              <a:t>: For </a:t>
            </a:r>
            <a:r>
              <a:rPr lang="en-GB" b="1"/>
              <a:t>unknown-unknowns</a:t>
            </a:r>
            <a:r>
              <a:rPr lang="en-GB"/>
              <a:t>, controlled </a:t>
            </a:r>
            <a:r>
              <a:rPr lang="en-GB" dirty="0"/>
              <a:t>by Sponsor only.</a:t>
            </a:r>
          </a:p>
          <a:p>
            <a:pPr lvl="0"/>
            <a:r>
              <a:rPr lang="en-GB" b="1" dirty="0"/>
              <a:t>Escalation/Inflation Allowance</a:t>
            </a:r>
            <a:r>
              <a:rPr lang="en-GB" dirty="0"/>
              <a:t>: Indexed to market/commodity indices; keep separate from contingency.</a:t>
            </a:r>
          </a:p>
          <a:p>
            <a:pPr lvl="0"/>
            <a:r>
              <a:rPr lang="en-GB" b="1" dirty="0"/>
              <a:t>Client Changes Fund</a:t>
            </a:r>
            <a:r>
              <a:rPr lang="en-GB" dirty="0"/>
              <a:t> (if client-driven options expected): Separated to avoid contaminating risk contingency.</a:t>
            </a:r>
          </a:p>
          <a:p>
            <a:endParaRPr lang="en-GB" dirty="0"/>
          </a:p>
        </p:txBody>
      </p:sp>
    </p:spTree>
    <p:extLst>
      <p:ext uri="{BB962C8B-B14F-4D97-AF65-F5344CB8AC3E}">
        <p14:creationId xmlns:p14="http://schemas.microsoft.com/office/powerpoint/2010/main" val="34639294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A9814-5292-A505-B8F3-56120A785A6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8ADF459-A954-A3E3-6148-A3041BB4611D}"/>
              </a:ext>
            </a:extLst>
          </p:cNvPr>
          <p:cNvSpPr>
            <a:spLocks noGrp="1"/>
          </p:cNvSpPr>
          <p:nvPr>
            <p:ph idx="1"/>
          </p:nvPr>
        </p:nvSpPr>
        <p:spPr/>
        <p:txBody>
          <a:bodyPr vert="horz" lIns="91440" tIns="45720" rIns="91440" bIns="45720" rtlCol="0" anchor="t">
            <a:normAutofit/>
          </a:bodyPr>
          <a:lstStyle/>
          <a:p>
            <a:r>
              <a:rPr lang="en-US" sz="2400" dirty="0">
                <a:solidFill>
                  <a:srgbClr val="000000"/>
                </a:solidFill>
                <a:ea typeface="+mn-lt"/>
                <a:cs typeface="+mn-lt"/>
              </a:rPr>
              <a:t>In project management, drawdown refers to the gradual, staged withdrawal or utilization of funds from a committed budget, loan facility, or contingency reserve over the duration of a project</a:t>
            </a:r>
            <a:r>
              <a:rPr lang="en-US" sz="2400" dirty="0">
                <a:solidFill>
                  <a:srgbClr val="0A0A0A"/>
                </a:solidFill>
                <a:highlight>
                  <a:srgbClr val="FFFFFF"/>
                </a:highlight>
                <a:ea typeface="+mn-lt"/>
                <a:cs typeface="+mn-lt"/>
              </a:rPr>
              <a:t>. </a:t>
            </a:r>
            <a:endParaRPr lang="en-US"/>
          </a:p>
          <a:p>
            <a:r>
              <a:rPr lang="en-US" sz="2400">
                <a:solidFill>
                  <a:srgbClr val="0A0A0A"/>
                </a:solidFill>
                <a:highlight>
                  <a:srgbClr val="FFFFFF"/>
                </a:highlight>
                <a:ea typeface="+mn-lt"/>
                <a:cs typeface="+mn-lt"/>
              </a:rPr>
              <a:t>It</a:t>
            </a:r>
            <a:r>
              <a:rPr lang="en-US" sz="2400">
                <a:highlight>
                  <a:srgbClr val="FFFFFF"/>
                </a:highlight>
                <a:ea typeface="+mn-lt"/>
                <a:cs typeface="+mn-lt"/>
              </a:rPr>
              <a:t> acts as a </a:t>
            </a:r>
            <a:r>
              <a:rPr lang="en-US" sz="2400" dirty="0">
                <a:highlight>
                  <a:srgbClr val="FFFFFF"/>
                </a:highlight>
                <a:ea typeface="+mn-lt"/>
                <a:cs typeface="+mn-lt"/>
                <a:hlinkClick r:id="rId2">
                  <a:extLst>
                    <a:ext uri="{A12FA001-AC4F-418D-AE19-62706E023703}">
                      <ahyp:hlinkClr xmlns:ahyp="http://schemas.microsoft.com/office/drawing/2018/hyperlinkcolor" val="tx"/>
                    </a:ext>
                  </a:extLst>
                </a:hlinkClick>
              </a:rPr>
              <a:t>controlled release of finances</a:t>
            </a:r>
            <a:r>
              <a:rPr lang="en-US" sz="2400" dirty="0">
                <a:highlight>
                  <a:srgbClr val="FFFFFF"/>
                </a:highlight>
                <a:ea typeface="+mn-lt"/>
                <a:cs typeface="+mn-lt"/>
              </a:rPr>
              <a:t> to cover costs as they are incurred, rather than receiving the total budget upfront.</a:t>
            </a:r>
            <a:endParaRPr lang="en-US"/>
          </a:p>
          <a:p>
            <a:r>
              <a:rPr lang="en-US" sz="2400" i="1">
                <a:highlight>
                  <a:srgbClr val="FFFFFF"/>
                </a:highlight>
                <a:ea typeface="+mn-lt"/>
                <a:cs typeface="+mn-lt"/>
              </a:rPr>
              <a:t>Example:</a:t>
            </a:r>
            <a:r>
              <a:rPr lang="en-US" sz="2400">
                <a:highlight>
                  <a:srgbClr val="FFFFFF"/>
                </a:highlight>
                <a:ea typeface="+mn-lt"/>
                <a:cs typeface="+mn-lt"/>
              </a:rPr>
              <a:t> A contractor has a $100,000 project loan but only draws down $20,000 to purchase materials in month one, keeping the rest for later stages.</a:t>
            </a:r>
          </a:p>
          <a:p>
            <a:r>
              <a:rPr lang="en-US" sz="2400" b="1" u="sng" dirty="0">
                <a:highlight>
                  <a:srgbClr val="FFFFFF"/>
                </a:highlight>
                <a:ea typeface="+mn-lt"/>
                <a:cs typeface="+mn-lt"/>
                <a:hlinkClick r:id="rId3">
                  <a:extLst>
                    <a:ext uri="{A12FA001-AC4F-418D-AE19-62706E023703}">
                      <ahyp:hlinkClr xmlns:ahyp="http://schemas.microsoft.com/office/drawing/2018/hyperlinkcolor" val="tx"/>
                    </a:ext>
                  </a:extLst>
                </a:hlinkClick>
              </a:rPr>
              <a:t>Contingency Drawdown</a:t>
            </a:r>
            <a:r>
              <a:rPr lang="en-US" sz="2400" b="1">
                <a:highlight>
                  <a:srgbClr val="FFFFFF"/>
                </a:highlight>
                <a:ea typeface="+mn-lt"/>
                <a:cs typeface="+mn-lt"/>
              </a:rPr>
              <a:t>:</a:t>
            </a:r>
            <a:r>
              <a:rPr lang="en-US" sz="2400">
                <a:highlight>
                  <a:srgbClr val="FFFFFF"/>
                </a:highlight>
                <a:ea typeface="+mn-lt"/>
                <a:cs typeface="+mn-lt"/>
              </a:rPr>
              <a:t> Involves moving money from a reserved contingency budget to cover unforeseen costs or r</a:t>
            </a:r>
            <a:r>
              <a:rPr lang="en-US" sz="2400">
                <a:solidFill>
                  <a:srgbClr val="0A0A0A"/>
                </a:solidFill>
                <a:highlight>
                  <a:srgbClr val="FFFFFF"/>
                </a:highlight>
                <a:ea typeface="+mn-lt"/>
                <a:cs typeface="+mn-lt"/>
              </a:rPr>
              <a:t>isks when they materialize, effectively reducing the remaining contingency fund.</a:t>
            </a:r>
          </a:p>
          <a:p>
            <a:pPr marL="0" indent="0">
              <a:buNone/>
            </a:pPr>
            <a:endParaRPr lang="en-US" sz="3200" dirty="0">
              <a:solidFill>
                <a:srgbClr val="0A0A0A"/>
              </a:solidFill>
              <a:highlight>
                <a:srgbClr val="FFFFFF"/>
              </a:highlight>
              <a:ea typeface="+mn-lt"/>
              <a:cs typeface="+mn-lt"/>
            </a:endParaRPr>
          </a:p>
        </p:txBody>
      </p:sp>
    </p:spTree>
    <p:extLst>
      <p:ext uri="{BB962C8B-B14F-4D97-AF65-F5344CB8AC3E}">
        <p14:creationId xmlns:p14="http://schemas.microsoft.com/office/powerpoint/2010/main" val="1653020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B4EFC-70F8-BF93-591A-30513095B511}"/>
              </a:ext>
            </a:extLst>
          </p:cNvPr>
          <p:cNvSpPr>
            <a:spLocks noGrp="1"/>
          </p:cNvSpPr>
          <p:nvPr>
            <p:ph type="title"/>
          </p:nvPr>
        </p:nvSpPr>
        <p:spPr/>
        <p:txBody>
          <a:bodyPr/>
          <a:lstStyle/>
          <a:p>
            <a:r>
              <a:rPr lang="en-GB" b="1" dirty="0"/>
              <a:t>2.2 Sizing Contingency</a:t>
            </a:r>
            <a:br>
              <a:rPr lang="en-GB" dirty="0"/>
            </a:br>
            <a:endParaRPr lang="en-GB" dirty="0"/>
          </a:p>
        </p:txBody>
      </p:sp>
      <p:sp>
        <p:nvSpPr>
          <p:cNvPr id="3" name="Content Placeholder 2">
            <a:extLst>
              <a:ext uri="{FF2B5EF4-FFF2-40B4-BE49-F238E27FC236}">
                <a16:creationId xmlns:a16="http://schemas.microsoft.com/office/drawing/2014/main" id="{8E5EF6CB-EFDB-5CE8-67AA-459BA1BAF21C}"/>
              </a:ext>
            </a:extLst>
          </p:cNvPr>
          <p:cNvSpPr>
            <a:spLocks noGrp="1"/>
          </p:cNvSpPr>
          <p:nvPr>
            <p:ph idx="1"/>
          </p:nvPr>
        </p:nvSpPr>
        <p:spPr/>
        <p:txBody>
          <a:bodyPr/>
          <a:lstStyle/>
          <a:p>
            <a:pPr lvl="0"/>
            <a:r>
              <a:rPr lang="en-GB" b="1" dirty="0"/>
              <a:t>Pre-construction</a:t>
            </a:r>
            <a:r>
              <a:rPr lang="en-GB" dirty="0"/>
              <a:t>: Perform </a:t>
            </a:r>
            <a:r>
              <a:rPr lang="en-GB" b="1" dirty="0"/>
              <a:t>Quantitative Cost Risk Analysis (QCRA)</a:t>
            </a:r>
            <a:r>
              <a:rPr lang="en-GB" dirty="0"/>
              <a:t> using Monte Carlo (P50/P80). Set: </a:t>
            </a:r>
          </a:p>
          <a:p>
            <a:pPr lvl="1"/>
            <a:r>
              <a:rPr lang="en-GB" b="1" dirty="0"/>
              <a:t>P50</a:t>
            </a:r>
            <a:r>
              <a:rPr lang="en-GB" dirty="0"/>
              <a:t> ≈ project contingency target (typ. 7–12% for malls with medium complexity and brownfield interfaces).</a:t>
            </a:r>
          </a:p>
          <a:p>
            <a:pPr lvl="1"/>
            <a:r>
              <a:rPr lang="en-GB" b="1" dirty="0"/>
              <a:t>MR</a:t>
            </a:r>
            <a:r>
              <a:rPr lang="en-GB" dirty="0"/>
              <a:t> ≈ gap between P80–P50, or 2–4% of base (context-specific).</a:t>
            </a:r>
          </a:p>
          <a:p>
            <a:pPr lvl="0"/>
            <a:r>
              <a:rPr lang="en-GB" b="1" dirty="0"/>
              <a:t>During construction</a:t>
            </a:r>
            <a:r>
              <a:rPr lang="en-GB" dirty="0"/>
              <a:t>: Re-baseline QCRA at key gates (e.g., 30/60/90% design, post-procurement, mid-construction).</a:t>
            </a:r>
          </a:p>
          <a:p>
            <a:endParaRPr lang="en-GB" dirty="0"/>
          </a:p>
        </p:txBody>
      </p:sp>
    </p:spTree>
    <p:extLst>
      <p:ext uri="{BB962C8B-B14F-4D97-AF65-F5344CB8AC3E}">
        <p14:creationId xmlns:p14="http://schemas.microsoft.com/office/powerpoint/2010/main" val="3555403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4A887-8A18-3F10-F6C1-CB3FBFA8DE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BD72CF2-71EA-E7D9-28F2-36FDC5F27392}"/>
              </a:ext>
            </a:extLst>
          </p:cNvPr>
          <p:cNvSpPr>
            <a:spLocks noGrp="1"/>
          </p:cNvSpPr>
          <p:nvPr>
            <p:ph idx="1"/>
          </p:nvPr>
        </p:nvSpPr>
        <p:spPr/>
        <p:txBody>
          <a:bodyPr vert="horz" lIns="91440" tIns="45720" rIns="91440" bIns="45720" rtlCol="0" anchor="t">
            <a:normAutofit/>
          </a:bodyPr>
          <a:lstStyle/>
          <a:p>
            <a:r>
              <a:rPr lang="en-US" sz="2000">
                <a:solidFill>
                  <a:srgbClr val="0A0A0A"/>
                </a:solidFill>
                <a:highlight>
                  <a:srgbClr val="FFFFFF"/>
                </a:highlight>
                <a:ea typeface="+mn-lt"/>
                <a:cs typeface="+mn-lt"/>
              </a:rPr>
              <a:t>P50 and P90 are probability-based metrics in project management (often for energy or infrastructure) that measure the likelihood of achieving specific outcomes. </a:t>
            </a:r>
            <a:r>
              <a:rPr lang="en-US" sz="2000" b="1">
                <a:solidFill>
                  <a:srgbClr val="0A0A0A"/>
                </a:solidFill>
                <a:highlight>
                  <a:srgbClr val="FFFFFF"/>
                </a:highlight>
                <a:ea typeface="+mn-lt"/>
                <a:cs typeface="+mn-lt"/>
              </a:rPr>
              <a:t>P50</a:t>
            </a:r>
            <a:r>
              <a:rPr lang="en-US" sz="2000">
                <a:solidFill>
                  <a:srgbClr val="0A0A0A"/>
                </a:solidFill>
                <a:highlight>
                  <a:srgbClr val="FFFFFF"/>
                </a:highlight>
                <a:ea typeface="+mn-lt"/>
                <a:cs typeface="+mn-lt"/>
              </a:rPr>
              <a:t> is the median "expected" case (50% chance of exceeding). </a:t>
            </a:r>
            <a:r>
              <a:rPr lang="en-US" sz="2000" b="1">
                <a:solidFill>
                  <a:srgbClr val="0A0A0A"/>
                </a:solidFill>
                <a:highlight>
                  <a:srgbClr val="FFFFFF"/>
                </a:highlight>
                <a:ea typeface="+mn-lt"/>
                <a:cs typeface="+mn-lt"/>
              </a:rPr>
              <a:t>P90</a:t>
            </a:r>
            <a:r>
              <a:rPr lang="en-US" sz="2000">
                <a:solidFill>
                  <a:srgbClr val="0A0A0A"/>
                </a:solidFill>
                <a:highlight>
                  <a:srgbClr val="FFFFFF"/>
                </a:highlight>
                <a:ea typeface="+mn-lt"/>
                <a:cs typeface="+mn-lt"/>
              </a:rPr>
              <a:t> is a conservative "safe" case (90% chance of exceeding) used to reduce financial risk.</a:t>
            </a:r>
            <a:endParaRPr lang="en-US" sz="2000" dirty="0">
              <a:solidFill>
                <a:srgbClr val="0A0A0A"/>
              </a:solidFill>
              <a:highlight>
                <a:srgbClr val="FFFFFF"/>
              </a:highlight>
              <a:ea typeface="+mn-lt"/>
              <a:cs typeface="+mn-lt"/>
            </a:endParaRPr>
          </a:p>
          <a:p>
            <a:r>
              <a:rPr lang="en-US" sz="2000" b="1">
                <a:solidFill>
                  <a:srgbClr val="0A0A0A"/>
                </a:solidFill>
                <a:highlight>
                  <a:srgbClr val="FFFFFF"/>
                </a:highlight>
                <a:ea typeface="+mn-lt"/>
                <a:cs typeface="+mn-lt"/>
              </a:rPr>
              <a:t>Key Differences and Applications</a:t>
            </a:r>
            <a:endParaRPr lang="en-US" sz="2000" dirty="0">
              <a:solidFill>
                <a:srgbClr val="0A0A0A"/>
              </a:solidFill>
              <a:highlight>
                <a:srgbClr val="FFFFFF"/>
              </a:highlight>
              <a:ea typeface="+mn-lt"/>
              <a:cs typeface="+mn-lt"/>
            </a:endParaRPr>
          </a:p>
          <a:p>
            <a:r>
              <a:rPr lang="en-US" sz="2000" b="1" dirty="0">
                <a:solidFill>
                  <a:srgbClr val="0A0A0A"/>
                </a:solidFill>
                <a:highlight>
                  <a:srgbClr val="FFFFFF"/>
                </a:highlight>
                <a:ea typeface="+mn-lt"/>
                <a:cs typeface="+mn-lt"/>
              </a:rPr>
              <a:t>P50 (Median Case):</a:t>
            </a:r>
            <a:r>
              <a:rPr lang="en-US" sz="2000" dirty="0">
                <a:solidFill>
                  <a:srgbClr val="0A0A0A"/>
                </a:solidFill>
                <a:highlight>
                  <a:srgbClr val="FFFFFF"/>
                </a:highlight>
                <a:ea typeface="+mn-lt"/>
                <a:cs typeface="+mn-lt"/>
              </a:rPr>
              <a:t> Represents the most likely scenario or average performance. It is generally used for internal planning and forecasting expected, rather than guaranteed, ROI.</a:t>
            </a:r>
            <a:endParaRPr lang="en-US" sz="2000"/>
          </a:p>
          <a:p>
            <a:r>
              <a:rPr lang="en-US" sz="2000" b="1" dirty="0">
                <a:solidFill>
                  <a:srgbClr val="0A0A0A"/>
                </a:solidFill>
                <a:highlight>
                  <a:srgbClr val="FFFFFF"/>
                </a:highlight>
                <a:ea typeface="+mn-lt"/>
                <a:cs typeface="+mn-lt"/>
              </a:rPr>
              <a:t>P90 (Conservative Case):</a:t>
            </a:r>
            <a:r>
              <a:rPr lang="en-US" sz="2000" dirty="0">
                <a:solidFill>
                  <a:srgbClr val="0A0A0A"/>
                </a:solidFill>
                <a:highlight>
                  <a:srgbClr val="FFFFFF"/>
                </a:highlight>
                <a:ea typeface="+mn-lt"/>
                <a:cs typeface="+mn-lt"/>
              </a:rPr>
              <a:t> Represents a high-confidence, conservative scenario. Lenders and investors prefer P90 for financing decisions, as it ensures project viability even under less-than-ideal conditions.</a:t>
            </a:r>
            <a:endParaRPr lang="en-US" sz="2000"/>
          </a:p>
          <a:p>
            <a:r>
              <a:rPr lang="en-US" sz="2000" b="1">
                <a:solidFill>
                  <a:srgbClr val="0A0A0A"/>
                </a:solidFill>
                <a:highlight>
                  <a:srgbClr val="FFFFFF"/>
                </a:highlight>
                <a:ea typeface="+mn-lt"/>
                <a:cs typeface="+mn-lt"/>
              </a:rPr>
              <a:t>Application:</a:t>
            </a:r>
            <a:r>
              <a:rPr lang="en-US" sz="2000">
                <a:solidFill>
                  <a:srgbClr val="0A0A0A"/>
                </a:solidFill>
                <a:highlight>
                  <a:srgbClr val="FFFFFF"/>
                </a:highlight>
                <a:ea typeface="+mn-lt"/>
                <a:cs typeface="+mn-lt"/>
              </a:rPr>
              <a:t> P90 requires higher buffers for potential delays or lower performance compared to P50.</a:t>
            </a:r>
            <a:endParaRPr lang="en-US" sz="2000"/>
          </a:p>
          <a:p>
            <a:endParaRPr lang="en-US" sz="4000" dirty="0"/>
          </a:p>
        </p:txBody>
      </p:sp>
    </p:spTree>
    <p:extLst>
      <p:ext uri="{BB962C8B-B14F-4D97-AF65-F5344CB8AC3E}">
        <p14:creationId xmlns:p14="http://schemas.microsoft.com/office/powerpoint/2010/main" val="21086010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57B0-048E-FA05-84A9-697E4508A77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8932A87-8971-0B8A-6F43-4EC8B392CAFA}"/>
              </a:ext>
            </a:extLst>
          </p:cNvPr>
          <p:cNvSpPr>
            <a:spLocks noGrp="1"/>
          </p:cNvSpPr>
          <p:nvPr>
            <p:ph idx="1"/>
          </p:nvPr>
        </p:nvSpPr>
        <p:spPr/>
        <p:txBody>
          <a:bodyPr vert="horz" lIns="91440" tIns="45720" rIns="91440" bIns="45720" rtlCol="0" anchor="t">
            <a:normAutofit/>
          </a:bodyPr>
          <a:lstStyle/>
          <a:p>
            <a:r>
              <a:rPr lang="en-US" b="1">
                <a:solidFill>
                  <a:srgbClr val="0A0A0A"/>
                </a:solidFill>
                <a:highlight>
                  <a:srgbClr val="FFFFFF"/>
                </a:highlight>
              </a:rPr>
              <a:t>Context in Project Management</a:t>
            </a:r>
            <a:endParaRPr lang="en-US"/>
          </a:p>
          <a:p>
            <a:r>
              <a:rPr lang="en-US" b="1">
                <a:solidFill>
                  <a:srgbClr val="0A0A0A"/>
                </a:solidFill>
                <a:highlight>
                  <a:srgbClr val="FFFFFF"/>
                </a:highlight>
              </a:rPr>
              <a:t>Risk Analysis:</a:t>
            </a:r>
            <a:r>
              <a:rPr lang="en-US">
                <a:solidFill>
                  <a:srgbClr val="0A0A0A"/>
                </a:solidFill>
                <a:highlight>
                  <a:srgbClr val="FFFFFF"/>
                </a:highlight>
              </a:rPr>
              <a:t> These metrics help quantify uncertainty in project timelines or resource availability.</a:t>
            </a:r>
            <a:endParaRPr lang="en-US"/>
          </a:p>
          <a:p>
            <a:r>
              <a:rPr lang="en-US" b="1">
                <a:solidFill>
                  <a:srgbClr val="0A0A0A"/>
                </a:solidFill>
                <a:highlight>
                  <a:srgbClr val="FFFFFF"/>
                </a:highlight>
              </a:rPr>
              <a:t>Financing:</a:t>
            </a:r>
            <a:r>
              <a:rPr lang="en-US">
                <a:solidFill>
                  <a:srgbClr val="0A0A0A"/>
                </a:solidFill>
                <a:highlight>
                  <a:srgbClr val="FFFFFF"/>
                </a:highlight>
              </a:rPr>
              <a:t> P90 is typically used for sizing debt, while P50 acts as the base case for equity IRR.</a:t>
            </a:r>
            <a:endParaRPr lang="en-US"/>
          </a:p>
          <a:p>
            <a:r>
              <a:rPr lang="en-US" b="1" dirty="0">
                <a:solidFill>
                  <a:srgbClr val="0A0A0A"/>
                </a:solidFill>
                <a:highlight>
                  <a:srgbClr val="FFFFFF"/>
                </a:highlight>
              </a:rPr>
              <a:t>Sector Utility:</a:t>
            </a:r>
            <a:r>
              <a:rPr lang="en-US" dirty="0">
                <a:solidFill>
                  <a:srgbClr val="0A0A0A"/>
                </a:solidFill>
                <a:highlight>
                  <a:srgbClr val="FFFFFF"/>
                </a:highlight>
              </a:rPr>
              <a:t> These metrics are essential in renewable energy (wind/solar) for forecasting energy yield and ensuring </a:t>
            </a:r>
            <a:r>
              <a:rPr lang="en-US">
                <a:solidFill>
                  <a:srgbClr val="0A0A0A"/>
                </a:solidFill>
                <a:highlight>
                  <a:srgbClr val="FFFFFF"/>
                </a:highlight>
              </a:rPr>
              <a:t>financial sustainability</a:t>
            </a:r>
            <a:r>
              <a:rPr lang="en-US" dirty="0">
                <a:solidFill>
                  <a:srgbClr val="0A0A0A"/>
                </a:solidFill>
                <a:highlight>
                  <a:srgbClr val="FFFFFF"/>
                </a:highlight>
              </a:rPr>
              <a:t>. </a:t>
            </a:r>
            <a:endParaRPr lang="en-US"/>
          </a:p>
          <a:p>
            <a:endParaRPr lang="en-US" sz="4800" dirty="0"/>
          </a:p>
        </p:txBody>
      </p:sp>
    </p:spTree>
    <p:extLst>
      <p:ext uri="{BB962C8B-B14F-4D97-AF65-F5344CB8AC3E}">
        <p14:creationId xmlns:p14="http://schemas.microsoft.com/office/powerpoint/2010/main" val="356160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1FADF-15A3-123B-AE9B-004A78D6B2BA}"/>
              </a:ext>
            </a:extLst>
          </p:cNvPr>
          <p:cNvSpPr>
            <a:spLocks noGrp="1"/>
          </p:cNvSpPr>
          <p:nvPr>
            <p:ph type="title"/>
          </p:nvPr>
        </p:nvSpPr>
        <p:spPr/>
        <p:txBody>
          <a:bodyPr/>
          <a:lstStyle/>
          <a:p>
            <a:r>
              <a:rPr lang="en-GB" b="1" dirty="0"/>
              <a:t>2.3 Drawdown Rules</a:t>
            </a:r>
            <a:br>
              <a:rPr lang="en-GB" dirty="0"/>
            </a:br>
            <a:endParaRPr lang="en-GB" dirty="0"/>
          </a:p>
        </p:txBody>
      </p:sp>
      <p:sp>
        <p:nvSpPr>
          <p:cNvPr id="3" name="Content Placeholder 2">
            <a:extLst>
              <a:ext uri="{FF2B5EF4-FFF2-40B4-BE49-F238E27FC236}">
                <a16:creationId xmlns:a16="http://schemas.microsoft.com/office/drawing/2014/main" id="{CEFEA1CD-D4BD-B627-4EA8-88AEFE633E5B}"/>
              </a:ext>
            </a:extLst>
          </p:cNvPr>
          <p:cNvSpPr>
            <a:spLocks noGrp="1"/>
          </p:cNvSpPr>
          <p:nvPr>
            <p:ph idx="1"/>
          </p:nvPr>
        </p:nvSpPr>
        <p:spPr/>
        <p:txBody>
          <a:bodyPr/>
          <a:lstStyle/>
          <a:p>
            <a:pPr lvl="0"/>
            <a:r>
              <a:rPr lang="en-GB" b="1" dirty="0"/>
              <a:t>Tiered approvals</a:t>
            </a:r>
            <a:r>
              <a:rPr lang="en-GB" dirty="0"/>
              <a:t> by draw amount and risk linkage: </a:t>
            </a:r>
          </a:p>
          <a:p>
            <a:pPr lvl="1"/>
            <a:r>
              <a:rPr lang="en-GB" dirty="0"/>
              <a:t>≤ 0.25% of AFE: Cost Manager + Project Director.</a:t>
            </a:r>
          </a:p>
          <a:p>
            <a:pPr lvl="1"/>
            <a:r>
              <a:rPr lang="en-GB" dirty="0"/>
              <a:t>0.25–1.0%: Add CFO/Finance Controller.</a:t>
            </a:r>
          </a:p>
          <a:p>
            <a:pPr lvl="1"/>
            <a:r>
              <a:rPr lang="en-GB" dirty="0"/>
              <a:t>1.0% or cumulative &gt;50% of contingency: Sponsor approval.</a:t>
            </a:r>
          </a:p>
          <a:p>
            <a:pPr lvl="0"/>
            <a:r>
              <a:rPr lang="en-GB" b="1" dirty="0"/>
              <a:t>Evidence</a:t>
            </a:r>
            <a:r>
              <a:rPr lang="en-GB" dirty="0"/>
              <a:t> required: Linked risk ID, causal analysis, mitigation options considered, and EAC (Estimate at Completion) impact.</a:t>
            </a:r>
          </a:p>
          <a:p>
            <a:endParaRPr lang="en-GB" dirty="0"/>
          </a:p>
        </p:txBody>
      </p:sp>
    </p:spTree>
    <p:extLst>
      <p:ext uri="{BB962C8B-B14F-4D97-AF65-F5344CB8AC3E}">
        <p14:creationId xmlns:p14="http://schemas.microsoft.com/office/powerpoint/2010/main" val="2029970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116E-4524-956B-1CE8-2A21EE6239A8}"/>
              </a:ext>
            </a:extLst>
          </p:cNvPr>
          <p:cNvSpPr>
            <a:spLocks noGrp="1"/>
          </p:cNvSpPr>
          <p:nvPr>
            <p:ph type="title"/>
          </p:nvPr>
        </p:nvSpPr>
        <p:spPr/>
        <p:txBody>
          <a:bodyPr/>
          <a:lstStyle/>
          <a:p>
            <a:r>
              <a:rPr lang="en-GB" b="1" dirty="0"/>
              <a:t>2.4 Operations Contingency</a:t>
            </a:r>
            <a:br>
              <a:rPr lang="en-GB" dirty="0"/>
            </a:br>
            <a:endParaRPr lang="en-GB" dirty="0"/>
          </a:p>
        </p:txBody>
      </p:sp>
      <p:sp>
        <p:nvSpPr>
          <p:cNvPr id="3" name="Content Placeholder 2">
            <a:extLst>
              <a:ext uri="{FF2B5EF4-FFF2-40B4-BE49-F238E27FC236}">
                <a16:creationId xmlns:a16="http://schemas.microsoft.com/office/drawing/2014/main" id="{9EC34B05-2611-200E-73D5-57B5A2A0FE4C}"/>
              </a:ext>
            </a:extLst>
          </p:cNvPr>
          <p:cNvSpPr>
            <a:spLocks noGrp="1"/>
          </p:cNvSpPr>
          <p:nvPr>
            <p:ph idx="1"/>
          </p:nvPr>
        </p:nvSpPr>
        <p:spPr/>
        <p:txBody>
          <a:bodyPr/>
          <a:lstStyle/>
          <a:p>
            <a:r>
              <a:rPr lang="en-GB" b="1" dirty="0"/>
              <a:t>Operating contingency</a:t>
            </a:r>
            <a:r>
              <a:rPr lang="en-GB" dirty="0"/>
              <a:t> (e.g., 3–5% of controllable </a:t>
            </a:r>
            <a:r>
              <a:rPr lang="en-GB" dirty="0" err="1"/>
              <a:t>opex</a:t>
            </a:r>
            <a:r>
              <a:rPr lang="en-GB" dirty="0"/>
              <a:t>) + </a:t>
            </a:r>
            <a:r>
              <a:rPr lang="en-GB" b="1" dirty="0"/>
              <a:t>Lifecycle reserve</a:t>
            </a:r>
            <a:r>
              <a:rPr lang="en-GB" dirty="0"/>
              <a:t> for major replacements (roofs, chillers, lifts) based on asset life and condition. Track via </a:t>
            </a:r>
            <a:r>
              <a:rPr lang="en-GB" b="1" dirty="0"/>
              <a:t>Sinking Fund</a:t>
            </a:r>
            <a:r>
              <a:rPr lang="en-GB" dirty="0"/>
              <a:t> model.</a:t>
            </a:r>
          </a:p>
          <a:p>
            <a:endParaRPr lang="en-GB" dirty="0"/>
          </a:p>
        </p:txBody>
      </p:sp>
    </p:spTree>
    <p:extLst>
      <p:ext uri="{BB962C8B-B14F-4D97-AF65-F5344CB8AC3E}">
        <p14:creationId xmlns:p14="http://schemas.microsoft.com/office/powerpoint/2010/main" val="34513000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C3C53-45A2-B022-6E2D-63459BC019D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A908790-4014-2F5E-042D-0AA5AD150E43}"/>
              </a:ext>
            </a:extLst>
          </p:cNvPr>
          <p:cNvSpPr>
            <a:spLocks noGrp="1"/>
          </p:cNvSpPr>
          <p:nvPr>
            <p:ph idx="1"/>
          </p:nvPr>
        </p:nvSpPr>
        <p:spPr/>
        <p:txBody>
          <a:bodyPr vert="horz" lIns="91440" tIns="45720" rIns="91440" bIns="45720" rtlCol="0" anchor="t">
            <a:normAutofit/>
          </a:bodyPr>
          <a:lstStyle/>
          <a:p>
            <a:pPr marL="0" indent="0">
              <a:buNone/>
            </a:pPr>
            <a:r>
              <a:rPr lang="en-GB" sz="5400" b="1" dirty="0"/>
              <a:t>3) Earned Value Management (EVM) Indicators</a:t>
            </a:r>
            <a:endParaRPr lang="en-GB" sz="5400"/>
          </a:p>
          <a:p>
            <a:pPr marL="0" indent="0">
              <a:buNone/>
            </a:pPr>
            <a:endParaRPr lang="en-GB" dirty="0"/>
          </a:p>
        </p:txBody>
      </p:sp>
    </p:spTree>
    <p:extLst>
      <p:ext uri="{BB962C8B-B14F-4D97-AF65-F5344CB8AC3E}">
        <p14:creationId xmlns:p14="http://schemas.microsoft.com/office/powerpoint/2010/main" val="35194021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9D102-8CE4-D167-5636-930EFEEB4C47}"/>
              </a:ext>
            </a:extLst>
          </p:cNvPr>
          <p:cNvSpPr>
            <a:spLocks noGrp="1"/>
          </p:cNvSpPr>
          <p:nvPr>
            <p:ph type="title"/>
          </p:nvPr>
        </p:nvSpPr>
        <p:spPr/>
        <p:txBody>
          <a:bodyPr>
            <a:normAutofit fontScale="90000"/>
          </a:bodyPr>
          <a:lstStyle/>
          <a:p>
            <a:pPr algn="ctr"/>
            <a:br>
              <a:rPr lang="en-GB" b="1" dirty="0"/>
            </a:br>
            <a:r>
              <a:rPr lang="en-GB" b="1"/>
              <a:t>Core EVM Metrics</a:t>
            </a:r>
            <a:br>
              <a:rPr lang="en-GB" dirty="0"/>
            </a:br>
            <a:endParaRPr lang="en-GB" dirty="0"/>
          </a:p>
        </p:txBody>
      </p:sp>
      <p:sp>
        <p:nvSpPr>
          <p:cNvPr id="3" name="Content Placeholder 2">
            <a:extLst>
              <a:ext uri="{FF2B5EF4-FFF2-40B4-BE49-F238E27FC236}">
                <a16:creationId xmlns:a16="http://schemas.microsoft.com/office/drawing/2014/main" id="{30BE4E48-1E8F-B3DD-5820-5004AB0073E8}"/>
              </a:ext>
            </a:extLst>
          </p:cNvPr>
          <p:cNvSpPr>
            <a:spLocks noGrp="1"/>
          </p:cNvSpPr>
          <p:nvPr>
            <p:ph idx="1"/>
          </p:nvPr>
        </p:nvSpPr>
        <p:spPr/>
        <p:txBody>
          <a:bodyPr/>
          <a:lstStyle/>
          <a:p>
            <a:pPr lvl="0"/>
            <a:r>
              <a:rPr lang="en-GB" b="1" dirty="0"/>
              <a:t>PV (Planned Value)</a:t>
            </a:r>
            <a:r>
              <a:rPr lang="en-GB" dirty="0"/>
              <a:t>: Budgeted cost of scheduled work to date.</a:t>
            </a:r>
          </a:p>
          <a:p>
            <a:pPr lvl="0"/>
            <a:r>
              <a:rPr lang="en-GB" b="1" dirty="0"/>
              <a:t>EV (Earned Value)</a:t>
            </a:r>
            <a:r>
              <a:rPr lang="en-GB" dirty="0"/>
              <a:t>: Budgeted cost of performed work to date (requires progress measurement rules).</a:t>
            </a:r>
          </a:p>
          <a:p>
            <a:pPr lvl="0"/>
            <a:r>
              <a:rPr lang="en-GB" b="1" dirty="0"/>
              <a:t>AC (Actual Cost)</a:t>
            </a:r>
            <a:r>
              <a:rPr lang="en-GB" dirty="0"/>
              <a:t>: Actual cost incurred to date.</a:t>
            </a:r>
          </a:p>
          <a:p>
            <a:endParaRPr lang="en-GB" dirty="0"/>
          </a:p>
        </p:txBody>
      </p:sp>
    </p:spTree>
    <p:extLst>
      <p:ext uri="{BB962C8B-B14F-4D97-AF65-F5344CB8AC3E}">
        <p14:creationId xmlns:p14="http://schemas.microsoft.com/office/powerpoint/2010/main" val="39845908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AE5F4-A0DA-61A7-0264-E4B2D801910A}"/>
              </a:ext>
            </a:extLst>
          </p:cNvPr>
          <p:cNvSpPr>
            <a:spLocks noGrp="1"/>
          </p:cNvSpPr>
          <p:nvPr>
            <p:ph type="title"/>
          </p:nvPr>
        </p:nvSpPr>
        <p:spPr/>
        <p:txBody>
          <a:bodyPr>
            <a:normAutofit fontScale="90000"/>
          </a:bodyPr>
          <a:lstStyle/>
          <a:p>
            <a:pPr algn="ctr"/>
            <a:br>
              <a:rPr lang="en-GB" b="1" dirty="0"/>
            </a:br>
            <a:r>
              <a:rPr lang="en-GB" b="1"/>
              <a:t>Key Indicators</a:t>
            </a:r>
            <a:br>
              <a:rPr lang="en-GB" dirty="0"/>
            </a:br>
            <a:endParaRPr lang="en-GB" dirty="0"/>
          </a:p>
        </p:txBody>
      </p:sp>
      <p:sp>
        <p:nvSpPr>
          <p:cNvPr id="3" name="Content Placeholder 2">
            <a:extLst>
              <a:ext uri="{FF2B5EF4-FFF2-40B4-BE49-F238E27FC236}">
                <a16:creationId xmlns:a16="http://schemas.microsoft.com/office/drawing/2014/main" id="{0C41AE0B-9A9A-629E-1EDC-AC9C3AA8CD8B}"/>
              </a:ext>
            </a:extLst>
          </p:cNvPr>
          <p:cNvSpPr>
            <a:spLocks noGrp="1"/>
          </p:cNvSpPr>
          <p:nvPr>
            <p:ph idx="1"/>
          </p:nvPr>
        </p:nvSpPr>
        <p:spPr/>
        <p:txBody>
          <a:bodyPr/>
          <a:lstStyle/>
          <a:p>
            <a:pPr lvl="0"/>
            <a:r>
              <a:rPr lang="en-GB" b="1" dirty="0"/>
              <a:t>CPI = EV / AC</a:t>
            </a:r>
            <a:r>
              <a:rPr lang="en-GB" dirty="0"/>
              <a:t> (Cost Performance Index)</a:t>
            </a:r>
          </a:p>
          <a:p>
            <a:pPr lvl="0"/>
            <a:r>
              <a:rPr lang="en-GB" b="1" dirty="0"/>
              <a:t>SPI = EV / PV</a:t>
            </a:r>
            <a:r>
              <a:rPr lang="en-GB" dirty="0"/>
              <a:t> (Schedule Performance Index)</a:t>
            </a:r>
          </a:p>
          <a:p>
            <a:pPr lvl="0"/>
            <a:r>
              <a:rPr lang="en-GB" b="1" dirty="0"/>
              <a:t>CV = EV − AC</a:t>
            </a:r>
            <a:r>
              <a:rPr lang="en-GB" dirty="0"/>
              <a:t> (Cost Variance)</a:t>
            </a:r>
          </a:p>
          <a:p>
            <a:pPr lvl="0"/>
            <a:r>
              <a:rPr lang="en-GB" b="1" dirty="0"/>
              <a:t>SV = EV − PV</a:t>
            </a:r>
            <a:r>
              <a:rPr lang="en-GB" dirty="0"/>
              <a:t> (Schedule Variance)</a:t>
            </a:r>
          </a:p>
          <a:p>
            <a:pPr lvl="0"/>
            <a:r>
              <a:rPr lang="en-GB" b="1" dirty="0"/>
              <a:t>EAC (typical)</a:t>
            </a:r>
            <a:r>
              <a:rPr lang="en-GB" dirty="0"/>
              <a:t>: </a:t>
            </a:r>
          </a:p>
          <a:p>
            <a:pPr lvl="1"/>
            <a:r>
              <a:rPr lang="en-GB" dirty="0"/>
              <a:t>EAC₁ = BAC / CPI (cost-driven)</a:t>
            </a:r>
          </a:p>
          <a:p>
            <a:pPr lvl="1"/>
            <a:r>
              <a:rPr lang="en-GB" dirty="0"/>
              <a:t>EAC₂ = AC + (BAC − EV) / (CPI × SPI) (cost &amp; schedule efficiency)</a:t>
            </a:r>
          </a:p>
          <a:p>
            <a:pPr lvl="1"/>
            <a:r>
              <a:rPr lang="en-GB" b="1" dirty="0"/>
              <a:t>BAC</a:t>
            </a:r>
            <a:r>
              <a:rPr lang="en-GB" dirty="0"/>
              <a:t> = total budget at completion.</a:t>
            </a:r>
          </a:p>
          <a:p>
            <a:endParaRPr lang="en-GB" dirty="0"/>
          </a:p>
        </p:txBody>
      </p:sp>
    </p:spTree>
    <p:extLst>
      <p:ext uri="{BB962C8B-B14F-4D97-AF65-F5344CB8AC3E}">
        <p14:creationId xmlns:p14="http://schemas.microsoft.com/office/powerpoint/2010/main" val="3027906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E46E5-AAA0-54B7-C051-B32E832DF520}"/>
              </a:ext>
            </a:extLst>
          </p:cNvPr>
          <p:cNvSpPr>
            <a:spLocks noGrp="1"/>
          </p:cNvSpPr>
          <p:nvPr>
            <p:ph type="title"/>
          </p:nvPr>
        </p:nvSpPr>
        <p:spPr/>
        <p:txBody>
          <a:bodyPr>
            <a:normAutofit fontScale="90000"/>
          </a:bodyPr>
          <a:lstStyle/>
          <a:p>
            <a:pPr algn="ctr"/>
            <a:br>
              <a:rPr lang="en-GB" b="1" dirty="0"/>
            </a:br>
            <a:r>
              <a:rPr lang="en-GB" b="1"/>
              <a:t>Thresholds &amp; Triggers</a:t>
            </a:r>
            <a:br>
              <a:rPr lang="en-GB" dirty="0"/>
            </a:br>
            <a:endParaRPr lang="en-GB" dirty="0"/>
          </a:p>
        </p:txBody>
      </p:sp>
      <p:sp>
        <p:nvSpPr>
          <p:cNvPr id="3" name="Content Placeholder 2">
            <a:extLst>
              <a:ext uri="{FF2B5EF4-FFF2-40B4-BE49-F238E27FC236}">
                <a16:creationId xmlns:a16="http://schemas.microsoft.com/office/drawing/2014/main" id="{2405854D-59AE-E71B-5FE2-320663AE5565}"/>
              </a:ext>
            </a:extLst>
          </p:cNvPr>
          <p:cNvSpPr>
            <a:spLocks noGrp="1"/>
          </p:cNvSpPr>
          <p:nvPr>
            <p:ph idx="1"/>
          </p:nvPr>
        </p:nvSpPr>
        <p:spPr/>
        <p:txBody>
          <a:bodyPr/>
          <a:lstStyle/>
          <a:p>
            <a:pPr lvl="0"/>
            <a:r>
              <a:rPr lang="en-GB" b="1" dirty="0"/>
              <a:t>CPI &lt; 0.95</a:t>
            </a:r>
            <a:r>
              <a:rPr lang="en-GB" dirty="0"/>
              <a:t> OR </a:t>
            </a:r>
            <a:r>
              <a:rPr lang="en-GB" b="1" dirty="0"/>
              <a:t>SPI &lt; 0.95</a:t>
            </a:r>
            <a:r>
              <a:rPr lang="en-GB" dirty="0"/>
              <a:t> for 2 consecutive periods → </a:t>
            </a:r>
            <a:r>
              <a:rPr lang="en-GB" b="1" dirty="0"/>
              <a:t>Recovery Plan</a:t>
            </a:r>
            <a:r>
              <a:rPr lang="en-GB" dirty="0"/>
              <a:t> due within 10 business days.</a:t>
            </a:r>
          </a:p>
          <a:p>
            <a:pPr lvl="0"/>
            <a:r>
              <a:rPr lang="en-GB" b="1" dirty="0"/>
              <a:t>Variance at Completion (VAC = BAC − EAC) &gt; 2%</a:t>
            </a:r>
            <a:r>
              <a:rPr lang="en-GB" dirty="0"/>
              <a:t> → escalate to Sponsor.</a:t>
            </a:r>
          </a:p>
          <a:p>
            <a:pPr lvl="0"/>
            <a:r>
              <a:rPr lang="en-GB" b="1" dirty="0"/>
              <a:t>Trend rule</a:t>
            </a:r>
            <a:r>
              <a:rPr lang="en-GB" dirty="0"/>
              <a:t>: Three-period downward trend in CPI or SPI → deep-dive review.</a:t>
            </a:r>
          </a:p>
          <a:p>
            <a:endParaRPr lang="en-GB" dirty="0"/>
          </a:p>
        </p:txBody>
      </p:sp>
    </p:spTree>
    <p:extLst>
      <p:ext uri="{BB962C8B-B14F-4D97-AF65-F5344CB8AC3E}">
        <p14:creationId xmlns:p14="http://schemas.microsoft.com/office/powerpoint/2010/main" val="3994276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80851-27B4-6893-E208-6A8003AC117F}"/>
              </a:ext>
            </a:extLst>
          </p:cNvPr>
          <p:cNvSpPr>
            <a:spLocks noGrp="1"/>
          </p:cNvSpPr>
          <p:nvPr>
            <p:ph type="title"/>
          </p:nvPr>
        </p:nvSpPr>
        <p:spPr/>
        <p:txBody>
          <a:bodyPr>
            <a:normAutofit fontScale="90000"/>
          </a:bodyPr>
          <a:lstStyle/>
          <a:p>
            <a:pPr algn="ctr"/>
            <a:br>
              <a:rPr lang="en-GB" b="1" dirty="0"/>
            </a:br>
            <a:r>
              <a:rPr lang="en-GB" b="1"/>
              <a:t>Visuals on Dashboard</a:t>
            </a:r>
            <a:br>
              <a:rPr lang="en-GB" dirty="0"/>
            </a:br>
            <a:endParaRPr lang="en-GB" dirty="0"/>
          </a:p>
        </p:txBody>
      </p:sp>
      <p:sp>
        <p:nvSpPr>
          <p:cNvPr id="3" name="Content Placeholder 2">
            <a:extLst>
              <a:ext uri="{FF2B5EF4-FFF2-40B4-BE49-F238E27FC236}">
                <a16:creationId xmlns:a16="http://schemas.microsoft.com/office/drawing/2014/main" id="{EAB77D8C-EC70-A779-D7E2-15DB9A4AA0C2}"/>
              </a:ext>
            </a:extLst>
          </p:cNvPr>
          <p:cNvSpPr>
            <a:spLocks noGrp="1"/>
          </p:cNvSpPr>
          <p:nvPr>
            <p:ph idx="1"/>
          </p:nvPr>
        </p:nvSpPr>
        <p:spPr/>
        <p:txBody>
          <a:bodyPr/>
          <a:lstStyle/>
          <a:p>
            <a:pPr lvl="0"/>
            <a:r>
              <a:rPr lang="en-GB" dirty="0"/>
              <a:t>CPI/SPI trend lines with control limits.</a:t>
            </a:r>
          </a:p>
          <a:p>
            <a:pPr lvl="0"/>
            <a:r>
              <a:rPr lang="en-GB" dirty="0"/>
              <a:t>EV-PV-AC S-curve (cumulative).</a:t>
            </a:r>
          </a:p>
          <a:p>
            <a:pPr lvl="0"/>
            <a:r>
              <a:rPr lang="en-GB" dirty="0"/>
              <a:t>Package-level heat map (CPI×SPI).</a:t>
            </a:r>
          </a:p>
          <a:p>
            <a:pPr lvl="0"/>
            <a:r>
              <a:rPr lang="en-GB" dirty="0"/>
              <a:t>Top 10 cost variances with root cause &amp; action owners.</a:t>
            </a:r>
          </a:p>
          <a:p>
            <a:endParaRPr lang="en-GB" dirty="0"/>
          </a:p>
        </p:txBody>
      </p:sp>
    </p:spTree>
    <p:extLst>
      <p:ext uri="{BB962C8B-B14F-4D97-AF65-F5344CB8AC3E}">
        <p14:creationId xmlns:p14="http://schemas.microsoft.com/office/powerpoint/2010/main" val="13903967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9FC47-B09A-2AB1-880E-4FC505802DCF}"/>
              </a:ext>
            </a:extLst>
          </p:cNvPr>
          <p:cNvSpPr>
            <a:spLocks noGrp="1"/>
          </p:cNvSpPr>
          <p:nvPr>
            <p:ph type="title"/>
          </p:nvPr>
        </p:nvSpPr>
        <p:spPr/>
        <p:txBody>
          <a:bodyPr>
            <a:normAutofit fontScale="90000"/>
          </a:bodyPr>
          <a:lstStyle/>
          <a:p>
            <a:pPr algn="ctr"/>
            <a:br>
              <a:rPr lang="en-GB" b="1" dirty="0"/>
            </a:br>
            <a:r>
              <a:rPr lang="en-GB" b="1"/>
              <a:t>Progress Measurement Rules</a:t>
            </a:r>
            <a:br>
              <a:rPr lang="en-GB" dirty="0"/>
            </a:br>
            <a:endParaRPr lang="en-GB" dirty="0"/>
          </a:p>
        </p:txBody>
      </p:sp>
      <p:sp>
        <p:nvSpPr>
          <p:cNvPr id="3" name="Content Placeholder 2">
            <a:extLst>
              <a:ext uri="{FF2B5EF4-FFF2-40B4-BE49-F238E27FC236}">
                <a16:creationId xmlns:a16="http://schemas.microsoft.com/office/drawing/2014/main" id="{2478146E-F9F9-9CE4-463F-05CC9BD8B414}"/>
              </a:ext>
            </a:extLst>
          </p:cNvPr>
          <p:cNvSpPr>
            <a:spLocks noGrp="1"/>
          </p:cNvSpPr>
          <p:nvPr>
            <p:ph idx="1"/>
          </p:nvPr>
        </p:nvSpPr>
        <p:spPr/>
        <p:txBody>
          <a:bodyPr/>
          <a:lstStyle/>
          <a:p>
            <a:pPr lvl="0"/>
            <a:r>
              <a:rPr lang="en-GB" b="1" dirty="0"/>
              <a:t>MEP</a:t>
            </a:r>
            <a:r>
              <a:rPr lang="en-GB" dirty="0"/>
              <a:t>: Quantity-based (installed meters/fixtures).</a:t>
            </a:r>
          </a:p>
          <a:p>
            <a:pPr lvl="0"/>
            <a:r>
              <a:rPr lang="en-GB" b="1" dirty="0"/>
              <a:t>Finishes</a:t>
            </a:r>
            <a:r>
              <a:rPr lang="en-GB" dirty="0"/>
              <a:t>: 0/50/100 or 0/25/75/100 with site verification.</a:t>
            </a:r>
          </a:p>
          <a:p>
            <a:pPr lvl="0"/>
            <a:r>
              <a:rPr lang="en-GB" b="1" dirty="0"/>
              <a:t>Design</a:t>
            </a:r>
            <a:r>
              <a:rPr lang="en-GB" dirty="0"/>
              <a:t>: Weighted deliverables (IFC, shop drawings).</a:t>
            </a:r>
          </a:p>
          <a:p>
            <a:pPr lvl="0"/>
            <a:r>
              <a:rPr lang="en-GB" b="1" dirty="0"/>
              <a:t>Procurement</a:t>
            </a:r>
            <a:r>
              <a:rPr lang="en-GB" dirty="0"/>
              <a:t>: 30/60/90 when PO placed / material delivered / installed.</a:t>
            </a:r>
          </a:p>
          <a:p>
            <a:endParaRPr lang="en-GB" dirty="0"/>
          </a:p>
        </p:txBody>
      </p:sp>
    </p:spTree>
    <p:extLst>
      <p:ext uri="{BB962C8B-B14F-4D97-AF65-F5344CB8AC3E}">
        <p14:creationId xmlns:p14="http://schemas.microsoft.com/office/powerpoint/2010/main" val="3550581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C55F0-7128-1D18-F73C-B15ECD3AC6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2E5D00-2FD9-E261-E2B0-B5FD9D52FBCB}"/>
              </a:ext>
            </a:extLst>
          </p:cNvPr>
          <p:cNvSpPr>
            <a:spLocks noGrp="1"/>
          </p:cNvSpPr>
          <p:nvPr>
            <p:ph idx="1"/>
          </p:nvPr>
        </p:nvSpPr>
        <p:spPr/>
        <p:txBody>
          <a:bodyPr vert="horz" lIns="91440" tIns="45720" rIns="91440" bIns="45720" rtlCol="0" anchor="t">
            <a:normAutofit/>
          </a:bodyPr>
          <a:lstStyle/>
          <a:p>
            <a:r>
              <a:rPr lang="en-GB" sz="6000" b="1" dirty="0"/>
              <a:t>4) Cost-Monitoring Processes</a:t>
            </a:r>
            <a:endParaRPr lang="en-GB" sz="6000"/>
          </a:p>
          <a:p>
            <a:endParaRPr lang="en-GB" dirty="0"/>
          </a:p>
        </p:txBody>
      </p:sp>
    </p:spTree>
    <p:extLst>
      <p:ext uri="{BB962C8B-B14F-4D97-AF65-F5344CB8AC3E}">
        <p14:creationId xmlns:p14="http://schemas.microsoft.com/office/powerpoint/2010/main" val="39244208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302C9-701D-B3AB-9F78-218200B2CAB4}"/>
              </a:ext>
            </a:extLst>
          </p:cNvPr>
          <p:cNvSpPr>
            <a:spLocks noGrp="1"/>
          </p:cNvSpPr>
          <p:nvPr>
            <p:ph type="title"/>
          </p:nvPr>
        </p:nvSpPr>
        <p:spPr/>
        <p:txBody>
          <a:bodyPr/>
          <a:lstStyle/>
          <a:p>
            <a:r>
              <a:rPr lang="en-GB" b="1" dirty="0"/>
              <a:t>4.1 Data Model &amp; Coding</a:t>
            </a:r>
            <a:br>
              <a:rPr lang="en-GB" dirty="0"/>
            </a:br>
            <a:endParaRPr lang="en-GB" dirty="0"/>
          </a:p>
        </p:txBody>
      </p:sp>
      <p:sp>
        <p:nvSpPr>
          <p:cNvPr id="3" name="Content Placeholder 2">
            <a:extLst>
              <a:ext uri="{FF2B5EF4-FFF2-40B4-BE49-F238E27FC236}">
                <a16:creationId xmlns:a16="http://schemas.microsoft.com/office/drawing/2014/main" id="{FB489885-5A9A-7769-5481-C0C1C0ED77EB}"/>
              </a:ext>
            </a:extLst>
          </p:cNvPr>
          <p:cNvSpPr>
            <a:spLocks noGrp="1"/>
          </p:cNvSpPr>
          <p:nvPr>
            <p:ph idx="1"/>
          </p:nvPr>
        </p:nvSpPr>
        <p:spPr/>
        <p:txBody>
          <a:bodyPr/>
          <a:lstStyle/>
          <a:p>
            <a:pPr lvl="0"/>
            <a:r>
              <a:rPr lang="en-GB" b="1" dirty="0"/>
              <a:t>WBS/CBS Codes</a:t>
            </a:r>
            <a:r>
              <a:rPr lang="en-GB" dirty="0"/>
              <a:t> consistent across: </a:t>
            </a:r>
          </a:p>
          <a:p>
            <a:pPr lvl="1"/>
            <a:r>
              <a:rPr lang="en-GB" b="1" dirty="0"/>
              <a:t>Budget line items</a:t>
            </a:r>
            <a:r>
              <a:rPr lang="en-GB" dirty="0"/>
              <a:t>, </a:t>
            </a:r>
            <a:r>
              <a:rPr lang="en-GB" b="1" dirty="0"/>
              <a:t>Commitments</a:t>
            </a:r>
            <a:r>
              <a:rPr lang="en-GB" dirty="0"/>
              <a:t> (contracts/POs), </a:t>
            </a:r>
            <a:r>
              <a:rPr lang="en-GB" b="1" dirty="0"/>
              <a:t>Actuals</a:t>
            </a:r>
            <a:r>
              <a:rPr lang="en-GB" dirty="0"/>
              <a:t>, </a:t>
            </a:r>
            <a:r>
              <a:rPr lang="en-GB" b="1" dirty="0"/>
              <a:t>Forecasts</a:t>
            </a:r>
            <a:r>
              <a:rPr lang="en-GB" dirty="0"/>
              <a:t>, </a:t>
            </a:r>
            <a:r>
              <a:rPr lang="en-GB" b="1" dirty="0"/>
              <a:t>Changes</a:t>
            </a:r>
            <a:r>
              <a:rPr lang="en-GB" dirty="0"/>
              <a:t>, </a:t>
            </a:r>
            <a:r>
              <a:rPr lang="en-GB" b="1" dirty="0"/>
              <a:t>Risks</a:t>
            </a:r>
            <a:r>
              <a:rPr lang="en-GB" dirty="0"/>
              <a:t>, and </a:t>
            </a:r>
            <a:r>
              <a:rPr lang="en-GB" b="1" dirty="0"/>
              <a:t>Progress</a:t>
            </a:r>
            <a:r>
              <a:rPr lang="en-GB" dirty="0"/>
              <a:t>.</a:t>
            </a:r>
          </a:p>
          <a:p>
            <a:pPr lvl="0"/>
            <a:r>
              <a:rPr lang="en-GB" b="1" dirty="0"/>
              <a:t>Cost Ledger</a:t>
            </a:r>
            <a:r>
              <a:rPr lang="en-GB" dirty="0"/>
              <a:t> fields: WBS, vendor, contract type, committed amount, approved changes, actuals this period, actuals to date, forecast to complete (FTC), EAC, variance, remarks.</a:t>
            </a:r>
          </a:p>
          <a:p>
            <a:endParaRPr lang="en-GB" dirty="0"/>
          </a:p>
        </p:txBody>
      </p:sp>
    </p:spTree>
    <p:extLst>
      <p:ext uri="{BB962C8B-B14F-4D97-AF65-F5344CB8AC3E}">
        <p14:creationId xmlns:p14="http://schemas.microsoft.com/office/powerpoint/2010/main" val="35034695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DC4E-1E1F-8E50-9481-674BDD075CE6}"/>
              </a:ext>
            </a:extLst>
          </p:cNvPr>
          <p:cNvSpPr>
            <a:spLocks noGrp="1"/>
          </p:cNvSpPr>
          <p:nvPr>
            <p:ph type="title"/>
          </p:nvPr>
        </p:nvSpPr>
        <p:spPr/>
        <p:txBody>
          <a:bodyPr/>
          <a:lstStyle/>
          <a:p>
            <a:r>
              <a:rPr lang="en-GB" b="1" dirty="0"/>
              <a:t>4.2 Monthly Cost Cycle (Construction)</a:t>
            </a:r>
            <a:br>
              <a:rPr lang="en-GB" dirty="0"/>
            </a:br>
            <a:endParaRPr lang="en-GB" dirty="0"/>
          </a:p>
        </p:txBody>
      </p:sp>
      <p:sp>
        <p:nvSpPr>
          <p:cNvPr id="3" name="Content Placeholder 2">
            <a:extLst>
              <a:ext uri="{FF2B5EF4-FFF2-40B4-BE49-F238E27FC236}">
                <a16:creationId xmlns:a16="http://schemas.microsoft.com/office/drawing/2014/main" id="{6868265E-43ED-0B22-7038-DF018A7E75CE}"/>
              </a:ext>
            </a:extLst>
          </p:cNvPr>
          <p:cNvSpPr>
            <a:spLocks noGrp="1"/>
          </p:cNvSpPr>
          <p:nvPr>
            <p:ph idx="1"/>
          </p:nvPr>
        </p:nvSpPr>
        <p:spPr/>
        <p:txBody>
          <a:bodyPr>
            <a:normAutofit fontScale="92500" lnSpcReduction="20000"/>
          </a:bodyPr>
          <a:lstStyle/>
          <a:p>
            <a:pPr lvl="0"/>
            <a:r>
              <a:rPr lang="en-GB" b="1" dirty="0"/>
              <a:t>Cut-off &amp; Accruals</a:t>
            </a:r>
            <a:r>
              <a:rPr lang="en-GB" dirty="0"/>
              <a:t>: Lock period; accrue work done not yet invoiced.</a:t>
            </a:r>
          </a:p>
          <a:p>
            <a:pPr lvl="0"/>
            <a:r>
              <a:rPr lang="en-GB" b="1" dirty="0"/>
              <a:t>Progress Validation</a:t>
            </a:r>
            <a:r>
              <a:rPr lang="en-GB" dirty="0"/>
              <a:t>: Joint site walk, QS measurement, and planner alignment.</a:t>
            </a:r>
          </a:p>
          <a:p>
            <a:pPr lvl="0"/>
            <a:r>
              <a:rPr lang="it-IT" b="1" dirty="0"/>
              <a:t>EVM Update</a:t>
            </a:r>
            <a:r>
              <a:rPr lang="it-IT" dirty="0"/>
              <a:t>: Compute EV, CPI, SPI, EAC.</a:t>
            </a:r>
            <a:endParaRPr lang="en-GB" dirty="0"/>
          </a:p>
          <a:p>
            <a:pPr lvl="0"/>
            <a:r>
              <a:rPr lang="en-GB" b="1" dirty="0"/>
              <a:t>Forecasting</a:t>
            </a:r>
            <a:r>
              <a:rPr lang="en-GB" dirty="0"/>
              <a:t>: Bottom-up FTC by package; include known variations and pending claims with probability-weighting.</a:t>
            </a:r>
          </a:p>
          <a:p>
            <a:pPr lvl="0"/>
            <a:r>
              <a:rPr lang="en-GB" b="1" dirty="0"/>
              <a:t>Risk Review</a:t>
            </a:r>
            <a:r>
              <a:rPr lang="en-GB" dirty="0"/>
              <a:t>: Update risk costs/contingency. Reconcile used vs. remaining.</a:t>
            </a:r>
          </a:p>
          <a:p>
            <a:pPr lvl="0"/>
            <a:r>
              <a:rPr lang="en-GB" b="1" dirty="0"/>
              <a:t>Change Control Log</a:t>
            </a:r>
            <a:r>
              <a:rPr lang="en-GB" dirty="0"/>
              <a:t>: Status of variations (proposed/approved/rejected), impact on BAC/EAC.</a:t>
            </a:r>
          </a:p>
          <a:p>
            <a:pPr lvl="0"/>
            <a:r>
              <a:rPr lang="en-GB" b="1" dirty="0"/>
              <a:t>Executive Report</a:t>
            </a:r>
            <a:r>
              <a:rPr lang="en-GB" dirty="0"/>
              <a:t>: KPIs, S-curve, cash flow, top risks/issues, decisions required.</a:t>
            </a:r>
          </a:p>
          <a:p>
            <a:endParaRPr lang="en-GB" dirty="0"/>
          </a:p>
        </p:txBody>
      </p:sp>
    </p:spTree>
    <p:extLst>
      <p:ext uri="{BB962C8B-B14F-4D97-AF65-F5344CB8AC3E}">
        <p14:creationId xmlns:p14="http://schemas.microsoft.com/office/powerpoint/2010/main" val="3632394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B418F-0989-4AF4-42D5-A20CDBD98F5C}"/>
              </a:ext>
            </a:extLst>
          </p:cNvPr>
          <p:cNvSpPr>
            <a:spLocks noGrp="1"/>
          </p:cNvSpPr>
          <p:nvPr>
            <p:ph type="title"/>
          </p:nvPr>
        </p:nvSpPr>
        <p:spPr/>
        <p:txBody>
          <a:bodyPr/>
          <a:lstStyle/>
          <a:p>
            <a:r>
              <a:rPr lang="en-GB" b="1" dirty="0"/>
              <a:t>4.3 Weekly Controls</a:t>
            </a:r>
            <a:br>
              <a:rPr lang="en-GB" dirty="0"/>
            </a:br>
            <a:endParaRPr lang="en-GB" dirty="0"/>
          </a:p>
        </p:txBody>
      </p:sp>
      <p:sp>
        <p:nvSpPr>
          <p:cNvPr id="3" name="Content Placeholder 2">
            <a:extLst>
              <a:ext uri="{FF2B5EF4-FFF2-40B4-BE49-F238E27FC236}">
                <a16:creationId xmlns:a16="http://schemas.microsoft.com/office/drawing/2014/main" id="{D143E2AB-6CC8-40DB-F341-565C8C2207A7}"/>
              </a:ext>
            </a:extLst>
          </p:cNvPr>
          <p:cNvSpPr>
            <a:spLocks noGrp="1"/>
          </p:cNvSpPr>
          <p:nvPr>
            <p:ph idx="1"/>
          </p:nvPr>
        </p:nvSpPr>
        <p:spPr/>
        <p:txBody>
          <a:bodyPr/>
          <a:lstStyle/>
          <a:p>
            <a:pPr lvl="0"/>
            <a:r>
              <a:rPr lang="en-GB" dirty="0"/>
              <a:t>Look-ahead schedule, critical path movement, committed vs. planned deliveries.</a:t>
            </a:r>
          </a:p>
          <a:p>
            <a:pPr lvl="0"/>
            <a:r>
              <a:rPr lang="en-GB" dirty="0"/>
              <a:t>Material price watch (steel, cement, MEP equipment lead times).</a:t>
            </a:r>
          </a:p>
          <a:p>
            <a:pPr lvl="0"/>
            <a:r>
              <a:rPr lang="en-GB" dirty="0"/>
              <a:t>Subcontractor productivity and rework index.</a:t>
            </a:r>
          </a:p>
          <a:p>
            <a:endParaRPr lang="en-GB" dirty="0"/>
          </a:p>
        </p:txBody>
      </p:sp>
    </p:spTree>
    <p:extLst>
      <p:ext uri="{BB962C8B-B14F-4D97-AF65-F5344CB8AC3E}">
        <p14:creationId xmlns:p14="http://schemas.microsoft.com/office/powerpoint/2010/main" val="728480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E7079-B48D-1B8F-8E9D-D868CDD9D8BE}"/>
              </a:ext>
            </a:extLst>
          </p:cNvPr>
          <p:cNvSpPr>
            <a:spLocks noGrp="1"/>
          </p:cNvSpPr>
          <p:nvPr>
            <p:ph type="title"/>
          </p:nvPr>
        </p:nvSpPr>
        <p:spPr/>
        <p:txBody>
          <a:bodyPr/>
          <a:lstStyle/>
          <a:p>
            <a:r>
              <a:rPr lang="en-GB" b="1" dirty="0"/>
              <a:t>4.4 Operations Monitoring (Post-Opening)</a:t>
            </a:r>
            <a:br>
              <a:rPr lang="en-GB" dirty="0"/>
            </a:br>
            <a:endParaRPr lang="en-GB" dirty="0"/>
          </a:p>
        </p:txBody>
      </p:sp>
      <p:sp>
        <p:nvSpPr>
          <p:cNvPr id="3" name="Content Placeholder 2">
            <a:extLst>
              <a:ext uri="{FF2B5EF4-FFF2-40B4-BE49-F238E27FC236}">
                <a16:creationId xmlns:a16="http://schemas.microsoft.com/office/drawing/2014/main" id="{D7367847-1069-252F-A811-D754DF004FB3}"/>
              </a:ext>
            </a:extLst>
          </p:cNvPr>
          <p:cNvSpPr>
            <a:spLocks noGrp="1"/>
          </p:cNvSpPr>
          <p:nvPr>
            <p:ph idx="1"/>
          </p:nvPr>
        </p:nvSpPr>
        <p:spPr/>
        <p:txBody>
          <a:bodyPr>
            <a:normAutofit lnSpcReduction="10000"/>
          </a:bodyPr>
          <a:lstStyle/>
          <a:p>
            <a:pPr lvl="0"/>
            <a:r>
              <a:rPr lang="en-GB" b="1" dirty="0"/>
              <a:t>Budget vs. Actual</a:t>
            </a:r>
            <a:r>
              <a:rPr lang="en-GB" dirty="0"/>
              <a:t> by category: utilities, security, housekeeping, repairs, marketing, insurance, property tax, management fees.</a:t>
            </a:r>
          </a:p>
          <a:p>
            <a:pPr lvl="0"/>
            <a:r>
              <a:rPr lang="en-GB" b="1" dirty="0"/>
              <a:t>Variable cost drivers</a:t>
            </a:r>
            <a:r>
              <a:rPr lang="en-GB" dirty="0"/>
              <a:t>: footfall, occupancy rate, opening hours, HVAC load-hours.</a:t>
            </a:r>
          </a:p>
          <a:p>
            <a:pPr lvl="0"/>
            <a:r>
              <a:rPr lang="en-GB" b="1" dirty="0"/>
              <a:t>Energy Intensity KPI</a:t>
            </a:r>
            <a:r>
              <a:rPr lang="en-GB" dirty="0"/>
              <a:t>: kWh/m²/month vs. baseline; alarms if &gt;5–8% variance (seasonally normalized).</a:t>
            </a:r>
          </a:p>
          <a:p>
            <a:pPr lvl="0"/>
            <a:r>
              <a:rPr lang="en-GB" b="1" dirty="0"/>
              <a:t>Vendor SLAs</a:t>
            </a:r>
            <a:r>
              <a:rPr lang="en-GB" dirty="0"/>
              <a:t>: Uptime (%), response time, planned vs. emergency maintenance ratio.</a:t>
            </a:r>
          </a:p>
          <a:p>
            <a:pPr lvl="0"/>
            <a:r>
              <a:rPr lang="en-GB" b="1" dirty="0"/>
              <a:t>Lifecycle </a:t>
            </a:r>
            <a:r>
              <a:rPr lang="en-GB" b="1" dirty="0" err="1"/>
              <a:t>CapEx</a:t>
            </a:r>
            <a:r>
              <a:rPr lang="en-GB" b="1" dirty="0"/>
              <a:t> Forecast</a:t>
            </a:r>
            <a:r>
              <a:rPr lang="en-GB" dirty="0"/>
              <a:t>: 10–25 year asset plan; rolling 3-year funding approval.</a:t>
            </a:r>
          </a:p>
          <a:p>
            <a:endParaRPr lang="en-GB" dirty="0"/>
          </a:p>
        </p:txBody>
      </p:sp>
    </p:spTree>
    <p:extLst>
      <p:ext uri="{BB962C8B-B14F-4D97-AF65-F5344CB8AC3E}">
        <p14:creationId xmlns:p14="http://schemas.microsoft.com/office/powerpoint/2010/main" val="25993157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FA3AC-E103-0DA8-617A-3E727439C701}"/>
              </a:ext>
            </a:extLst>
          </p:cNvPr>
          <p:cNvSpPr>
            <a:spLocks noGrp="1"/>
          </p:cNvSpPr>
          <p:nvPr>
            <p:ph type="title"/>
          </p:nvPr>
        </p:nvSpPr>
        <p:spPr/>
        <p:txBody>
          <a:bodyPr/>
          <a:lstStyle/>
          <a:p>
            <a:pPr algn="ctr"/>
            <a:r>
              <a:rPr lang="en-US" sz="5400" b="1">
                <a:latin typeface="Aptos"/>
              </a:rPr>
              <a:t>5. Scope C</a:t>
            </a:r>
            <a:r>
              <a:rPr lang="en-US" sz="5400" b="1" dirty="0">
                <a:latin typeface="Aptos"/>
              </a:rPr>
              <a:t>reep</a:t>
            </a:r>
            <a:endParaRPr lang="en-US" sz="5400" b="1"/>
          </a:p>
        </p:txBody>
      </p:sp>
      <p:sp>
        <p:nvSpPr>
          <p:cNvPr id="3" name="Content Placeholder 2">
            <a:extLst>
              <a:ext uri="{FF2B5EF4-FFF2-40B4-BE49-F238E27FC236}">
                <a16:creationId xmlns:a16="http://schemas.microsoft.com/office/drawing/2014/main" id="{5A0D5E07-38D4-2588-E658-E9EAEEDB20BB}"/>
              </a:ext>
            </a:extLst>
          </p:cNvPr>
          <p:cNvSpPr>
            <a:spLocks noGrp="1"/>
          </p:cNvSpPr>
          <p:nvPr>
            <p:ph idx="1"/>
          </p:nvPr>
        </p:nvSpPr>
        <p:spPr/>
        <p:txBody>
          <a:bodyPr vert="horz" lIns="91440" tIns="45720" rIns="91440" bIns="45720" rtlCol="0" anchor="t">
            <a:normAutofit/>
          </a:bodyPr>
          <a:lstStyle/>
          <a:p>
            <a:r>
              <a:rPr lang="en-US" sz="2400">
                <a:ea typeface="+mn-lt"/>
                <a:cs typeface="+mn-lt"/>
              </a:rPr>
              <a:t>Scope creep is</a:t>
            </a:r>
            <a:r>
              <a:rPr lang="en-US" dirty="0">
                <a:ea typeface="+mn-lt"/>
                <a:cs typeface="+mn-lt"/>
              </a:rPr>
              <a:t> </a:t>
            </a:r>
            <a:r>
              <a:rPr lang="en-US" sz="2400">
                <a:solidFill>
                  <a:srgbClr val="001D35"/>
                </a:solidFill>
                <a:ea typeface="+mn-lt"/>
                <a:cs typeface="+mn-lt"/>
              </a:rPr>
              <a:t>the uncontrolled, undocumented expansion of a project’s scope beyond its original goals, deliverables, or requirements</a:t>
            </a:r>
            <a:r>
              <a:rPr lang="en-US" sz="2400">
                <a:solidFill>
                  <a:srgbClr val="0A0A0A"/>
                </a:solidFill>
                <a:highlight>
                  <a:srgbClr val="FFFFFF"/>
                </a:highlight>
                <a:ea typeface="+mn-lt"/>
                <a:cs typeface="+mn-lt"/>
              </a:rPr>
              <a:t>. </a:t>
            </a:r>
            <a:endParaRPr lang="en-US" sz="2400">
              <a:solidFill>
                <a:srgbClr val="000000"/>
              </a:solidFill>
              <a:ea typeface="+mn-lt"/>
              <a:cs typeface="+mn-lt"/>
            </a:endParaRPr>
          </a:p>
          <a:p>
            <a:r>
              <a:rPr lang="en-US" sz="2400">
                <a:solidFill>
                  <a:srgbClr val="0A0A0A"/>
                </a:solidFill>
                <a:highlight>
                  <a:srgbClr val="FFFFFF"/>
                </a:highlight>
                <a:ea typeface="+mn-lt"/>
                <a:cs typeface="+mn-lt"/>
              </a:rPr>
              <a:t>It involves adding new features or tasks without adjusting time, budget, or resources, leading to project delays, budget overruns, and team fatigue.</a:t>
            </a:r>
            <a:endParaRPr lang="en-US" sz="2400">
              <a:solidFill>
                <a:srgbClr val="000000"/>
              </a:solidFill>
              <a:ea typeface="+mn-lt"/>
              <a:cs typeface="+mn-lt"/>
            </a:endParaRPr>
          </a:p>
          <a:p>
            <a:r>
              <a:rPr lang="en-US" sz="2400">
                <a:solidFill>
                  <a:srgbClr val="0A0A0A"/>
                </a:solidFill>
                <a:highlight>
                  <a:srgbClr val="FFFFFF"/>
                </a:highlight>
                <a:ea typeface="+mn-lt"/>
                <a:cs typeface="+mn-lt"/>
              </a:rPr>
              <a:t>Common causes include poorly defined requirements, stakeholder pressure, and poor communication.</a:t>
            </a:r>
            <a:endParaRPr lang="en-US" sz="2400"/>
          </a:p>
        </p:txBody>
      </p:sp>
    </p:spTree>
    <p:extLst>
      <p:ext uri="{BB962C8B-B14F-4D97-AF65-F5344CB8AC3E}">
        <p14:creationId xmlns:p14="http://schemas.microsoft.com/office/powerpoint/2010/main" val="26241555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A2C43-5F3B-DEFB-2904-BF6FEB9BF362}"/>
              </a:ext>
            </a:extLst>
          </p:cNvPr>
          <p:cNvSpPr>
            <a:spLocks noGrp="1"/>
          </p:cNvSpPr>
          <p:nvPr>
            <p:ph type="title"/>
          </p:nvPr>
        </p:nvSpPr>
        <p:spPr/>
        <p:txBody>
          <a:bodyPr/>
          <a:lstStyle/>
          <a:p>
            <a:r>
              <a:rPr lang="en-GB" b="1"/>
              <a:t>5.1) Methods to Prevent Scope Creep</a:t>
            </a:r>
            <a:br>
              <a:rPr lang="en-GB" dirty="0"/>
            </a:br>
            <a:endParaRPr lang="en-GB" dirty="0"/>
          </a:p>
        </p:txBody>
      </p:sp>
      <p:sp>
        <p:nvSpPr>
          <p:cNvPr id="3" name="Content Placeholder 2">
            <a:extLst>
              <a:ext uri="{FF2B5EF4-FFF2-40B4-BE49-F238E27FC236}">
                <a16:creationId xmlns:a16="http://schemas.microsoft.com/office/drawing/2014/main" id="{79950CEF-F389-8094-8BFD-E09A4FCBE4CE}"/>
              </a:ext>
            </a:extLst>
          </p:cNvPr>
          <p:cNvSpPr>
            <a:spLocks noGrp="1"/>
          </p:cNvSpPr>
          <p:nvPr>
            <p:ph idx="1"/>
          </p:nvPr>
        </p:nvSpPr>
        <p:spPr/>
        <p:txBody>
          <a:bodyPr/>
          <a:lstStyle/>
          <a:p>
            <a:r>
              <a:rPr lang="en-GB" b="1" dirty="0"/>
              <a:t>Preventive</a:t>
            </a:r>
            <a:endParaRPr lang="en-GB" dirty="0"/>
          </a:p>
          <a:p>
            <a:pPr lvl="0"/>
            <a:r>
              <a:rPr lang="en-GB" b="1" dirty="0"/>
              <a:t>Requirements Freeze</a:t>
            </a:r>
            <a:r>
              <a:rPr lang="en-GB" dirty="0"/>
              <a:t> at IFC (Issued for Construction) with a </a:t>
            </a:r>
            <a:r>
              <a:rPr lang="en-GB" b="1" dirty="0"/>
              <a:t>Change Budget</a:t>
            </a:r>
            <a:r>
              <a:rPr lang="en-GB" dirty="0"/>
              <a:t> for true business cases only.</a:t>
            </a:r>
          </a:p>
          <a:p>
            <a:pPr lvl="0"/>
            <a:r>
              <a:rPr lang="en-GB" b="1" dirty="0"/>
              <a:t>Design-to-Budget</a:t>
            </a:r>
            <a:r>
              <a:rPr lang="en-GB" dirty="0"/>
              <a:t> workshops at 30/60/90%; value engineering with function/cost trade-offs.</a:t>
            </a:r>
          </a:p>
          <a:p>
            <a:pPr lvl="0"/>
            <a:r>
              <a:rPr lang="en-GB" b="1" dirty="0"/>
              <a:t>Tenant Criteria Manuals &amp; LEED/BREEAM performance targets</a:t>
            </a:r>
            <a:r>
              <a:rPr lang="en-GB" dirty="0"/>
              <a:t> locked early to avoid late design rework.</a:t>
            </a:r>
          </a:p>
          <a:p>
            <a:r>
              <a:rPr lang="en-GB" b="1" dirty="0"/>
              <a:t>Client Options Register</a:t>
            </a:r>
            <a:r>
              <a:rPr lang="en-GB" dirty="0"/>
              <a:t>: Pre-priced alternates with decision deadlines linked to schedule risk</a:t>
            </a:r>
          </a:p>
        </p:txBody>
      </p:sp>
    </p:spTree>
    <p:extLst>
      <p:ext uri="{BB962C8B-B14F-4D97-AF65-F5344CB8AC3E}">
        <p14:creationId xmlns:p14="http://schemas.microsoft.com/office/powerpoint/2010/main" val="13085488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B845F-4211-B952-92EA-72D3FAF026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F7D10B-BA16-5048-BE8F-1E33A23C3D27}"/>
              </a:ext>
            </a:extLst>
          </p:cNvPr>
          <p:cNvSpPr>
            <a:spLocks noGrp="1"/>
          </p:cNvSpPr>
          <p:nvPr>
            <p:ph idx="1"/>
          </p:nvPr>
        </p:nvSpPr>
        <p:spPr/>
        <p:txBody>
          <a:bodyPr/>
          <a:lstStyle/>
          <a:p>
            <a:r>
              <a:rPr lang="en-GB" b="1" dirty="0"/>
              <a:t>Procedural</a:t>
            </a:r>
            <a:endParaRPr lang="en-GB" dirty="0"/>
          </a:p>
          <a:p>
            <a:pPr lvl="0"/>
            <a:r>
              <a:rPr lang="en-GB" b="1" dirty="0"/>
              <a:t>Single Change Control channel</a:t>
            </a:r>
            <a:r>
              <a:rPr lang="en-GB" dirty="0"/>
              <a:t>: All requests use a standard form capturing scope, cost, schedule, funding source (contingency, change fund, MR), and benefits.</a:t>
            </a:r>
          </a:p>
          <a:p>
            <a:pPr lvl="0"/>
            <a:r>
              <a:rPr lang="en-GB" b="1" dirty="0"/>
              <a:t>Gatekeeping</a:t>
            </a:r>
            <a:r>
              <a:rPr lang="en-GB" dirty="0"/>
              <a:t>: Cost Manager &amp; Planner must sign off on cost/schedule impacts before approval.</a:t>
            </a:r>
          </a:p>
          <a:p>
            <a:pPr lvl="0"/>
            <a:r>
              <a:rPr lang="en-GB" b="1" dirty="0"/>
              <a:t>Cumulative Impact Check</a:t>
            </a:r>
            <a:r>
              <a:rPr lang="en-GB" dirty="0"/>
              <a:t>: Track total “small” changes; trigger if aggregate &gt;0.5–1.0% of BAC in a month.</a:t>
            </a:r>
          </a:p>
          <a:p>
            <a:endParaRPr lang="en-GB" dirty="0"/>
          </a:p>
        </p:txBody>
      </p:sp>
    </p:spTree>
    <p:extLst>
      <p:ext uri="{BB962C8B-B14F-4D97-AF65-F5344CB8AC3E}">
        <p14:creationId xmlns:p14="http://schemas.microsoft.com/office/powerpoint/2010/main" val="40091446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23BD5-DB6A-E580-FB72-5780BD65E3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D4668B-870B-FB8B-805E-64AED7525E23}"/>
              </a:ext>
            </a:extLst>
          </p:cNvPr>
          <p:cNvSpPr>
            <a:spLocks noGrp="1"/>
          </p:cNvSpPr>
          <p:nvPr>
            <p:ph idx="1"/>
          </p:nvPr>
        </p:nvSpPr>
        <p:spPr/>
        <p:txBody>
          <a:bodyPr/>
          <a:lstStyle/>
          <a:p>
            <a:r>
              <a:rPr lang="en-GB" b="1" dirty="0"/>
              <a:t>Detective</a:t>
            </a:r>
            <a:endParaRPr lang="en-GB" dirty="0"/>
          </a:p>
          <a:p>
            <a:pPr lvl="0"/>
            <a:r>
              <a:rPr lang="en-GB" dirty="0"/>
              <a:t>Compare </a:t>
            </a:r>
            <a:r>
              <a:rPr lang="en-GB" b="1" dirty="0"/>
              <a:t>as-built quantities</a:t>
            </a:r>
            <a:r>
              <a:rPr lang="en-GB" dirty="0"/>
              <a:t> to IFC; trend unexpected deltas.</a:t>
            </a:r>
          </a:p>
          <a:p>
            <a:pPr lvl="0"/>
            <a:r>
              <a:rPr lang="en-GB" b="1" dirty="0"/>
              <a:t>RFI analytics</a:t>
            </a:r>
            <a:r>
              <a:rPr lang="en-GB" dirty="0"/>
              <a:t>: Spike in RFIs or late clarifications often signals uncontrolled scope.</a:t>
            </a:r>
          </a:p>
          <a:p>
            <a:endParaRPr lang="en-GB" dirty="0"/>
          </a:p>
        </p:txBody>
      </p:sp>
    </p:spTree>
    <p:extLst>
      <p:ext uri="{BB962C8B-B14F-4D97-AF65-F5344CB8AC3E}">
        <p14:creationId xmlns:p14="http://schemas.microsoft.com/office/powerpoint/2010/main" val="10340770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90556-7B02-A1E6-4DF2-47D7693E6A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0A6192-FB06-5E8E-9C95-7F836C334C45}"/>
              </a:ext>
            </a:extLst>
          </p:cNvPr>
          <p:cNvSpPr>
            <a:spLocks noGrp="1"/>
          </p:cNvSpPr>
          <p:nvPr>
            <p:ph idx="1"/>
          </p:nvPr>
        </p:nvSpPr>
        <p:spPr/>
        <p:txBody>
          <a:bodyPr vert="horz" lIns="91440" tIns="45720" rIns="91440" bIns="45720" rtlCol="0" anchor="t">
            <a:normAutofit/>
          </a:bodyPr>
          <a:lstStyle/>
          <a:p>
            <a:r>
              <a:rPr lang="en-GB" sz="6000" b="1" dirty="0"/>
              <a:t>6) Risk Mitigation Strategies</a:t>
            </a:r>
            <a:endParaRPr lang="en-GB" sz="6000"/>
          </a:p>
          <a:p>
            <a:pPr marL="0" indent="0">
              <a:buNone/>
            </a:pPr>
            <a:endParaRPr lang="en-GB" sz="3200" dirty="0"/>
          </a:p>
        </p:txBody>
      </p:sp>
    </p:spTree>
    <p:extLst>
      <p:ext uri="{BB962C8B-B14F-4D97-AF65-F5344CB8AC3E}">
        <p14:creationId xmlns:p14="http://schemas.microsoft.com/office/powerpoint/2010/main" val="1179796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46371-4E80-DDAB-9A70-13096630F302}"/>
              </a:ext>
            </a:extLst>
          </p:cNvPr>
          <p:cNvSpPr>
            <a:spLocks noGrp="1"/>
          </p:cNvSpPr>
          <p:nvPr>
            <p:ph type="title"/>
          </p:nvPr>
        </p:nvSpPr>
        <p:spPr/>
        <p:txBody>
          <a:bodyPr/>
          <a:lstStyle/>
          <a:p>
            <a:r>
              <a:rPr lang="en-GB" b="1" dirty="0"/>
              <a:t>6.1 Contracting Strategy</a:t>
            </a:r>
            <a:br>
              <a:rPr lang="en-GB" dirty="0"/>
            </a:br>
            <a:endParaRPr lang="en-GB" dirty="0"/>
          </a:p>
        </p:txBody>
      </p:sp>
      <p:sp>
        <p:nvSpPr>
          <p:cNvPr id="3" name="Content Placeholder 2">
            <a:extLst>
              <a:ext uri="{FF2B5EF4-FFF2-40B4-BE49-F238E27FC236}">
                <a16:creationId xmlns:a16="http://schemas.microsoft.com/office/drawing/2014/main" id="{21623F84-6ED8-A447-F6FB-2F804BADAAF9}"/>
              </a:ext>
            </a:extLst>
          </p:cNvPr>
          <p:cNvSpPr>
            <a:spLocks noGrp="1"/>
          </p:cNvSpPr>
          <p:nvPr>
            <p:ph idx="1"/>
          </p:nvPr>
        </p:nvSpPr>
        <p:spPr/>
        <p:txBody>
          <a:bodyPr>
            <a:normAutofit fontScale="92500" lnSpcReduction="10000"/>
          </a:bodyPr>
          <a:lstStyle/>
          <a:p>
            <a:pPr lvl="0"/>
            <a:r>
              <a:rPr lang="en-GB" b="1" dirty="0"/>
              <a:t>Fixed-Price (Lump Sum)</a:t>
            </a:r>
            <a:r>
              <a:rPr lang="en-GB" dirty="0"/>
              <a:t> for well-defined packages (e.g., structural frame, façade).</a:t>
            </a:r>
          </a:p>
          <a:p>
            <a:pPr lvl="0"/>
            <a:r>
              <a:rPr lang="en-GB" b="1" dirty="0"/>
              <a:t>Target Cost with Pain/Gain Share</a:t>
            </a:r>
            <a:r>
              <a:rPr lang="en-GB" dirty="0"/>
              <a:t> for complex MEP or fast-track areas.</a:t>
            </a:r>
          </a:p>
          <a:p>
            <a:pPr lvl="0"/>
            <a:r>
              <a:rPr lang="en-GB" b="1" dirty="0"/>
              <a:t>Unit Rate Frameworks</a:t>
            </a:r>
            <a:r>
              <a:rPr lang="en-GB" dirty="0"/>
              <a:t> for minor works and variations to control pricing.</a:t>
            </a:r>
          </a:p>
          <a:p>
            <a:pPr lvl="0"/>
            <a:r>
              <a:rPr lang="en-GB" b="1" dirty="0"/>
              <a:t>Performance Bonds/PCGs</a:t>
            </a:r>
            <a:r>
              <a:rPr lang="en-GB" dirty="0"/>
              <a:t>: 5–10% typical; </a:t>
            </a:r>
            <a:r>
              <a:rPr lang="en-GB" b="1" dirty="0"/>
              <a:t>Retentions</a:t>
            </a:r>
            <a:r>
              <a:rPr lang="en-GB" dirty="0"/>
              <a:t> 5% with release milestones.</a:t>
            </a:r>
          </a:p>
          <a:p>
            <a:pPr lvl="0"/>
            <a:r>
              <a:rPr lang="en-GB" b="1" dirty="0"/>
              <a:t>LDs (Liquidated Damages)</a:t>
            </a:r>
            <a:r>
              <a:rPr lang="en-GB" dirty="0"/>
              <a:t> for delay, plus incentives for early completion (shared benefits if revenue starts sooner).</a:t>
            </a:r>
          </a:p>
          <a:p>
            <a:pPr lvl="0"/>
            <a:r>
              <a:rPr lang="en-GB" b="1" dirty="0"/>
              <a:t>Price Adjustment Clauses</a:t>
            </a:r>
            <a:r>
              <a:rPr lang="en-GB" dirty="0"/>
              <a:t> where volatile (tie to steel/copper indices) </a:t>
            </a:r>
            <a:r>
              <a:rPr lang="en-GB" i="1" dirty="0"/>
              <a:t>or</a:t>
            </a:r>
            <a:r>
              <a:rPr lang="en-GB" dirty="0"/>
              <a:t> hedge (see below).</a:t>
            </a:r>
          </a:p>
          <a:p>
            <a:endParaRPr lang="en-GB" dirty="0"/>
          </a:p>
        </p:txBody>
      </p:sp>
    </p:spTree>
    <p:extLst>
      <p:ext uri="{BB962C8B-B14F-4D97-AF65-F5344CB8AC3E}">
        <p14:creationId xmlns:p14="http://schemas.microsoft.com/office/powerpoint/2010/main" val="14840196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B5A9A-895C-6512-32AB-EC8DC824C436}"/>
              </a:ext>
            </a:extLst>
          </p:cNvPr>
          <p:cNvSpPr>
            <a:spLocks noGrp="1"/>
          </p:cNvSpPr>
          <p:nvPr>
            <p:ph type="title"/>
          </p:nvPr>
        </p:nvSpPr>
        <p:spPr/>
        <p:txBody>
          <a:bodyPr/>
          <a:lstStyle/>
          <a:p>
            <a:r>
              <a:rPr lang="en-GB" b="1" dirty="0"/>
              <a:t>6.2 Procurement Controls</a:t>
            </a:r>
            <a:br>
              <a:rPr lang="en-GB" dirty="0"/>
            </a:br>
            <a:endParaRPr lang="en-GB" dirty="0"/>
          </a:p>
        </p:txBody>
      </p:sp>
      <p:sp>
        <p:nvSpPr>
          <p:cNvPr id="3" name="Content Placeholder 2">
            <a:extLst>
              <a:ext uri="{FF2B5EF4-FFF2-40B4-BE49-F238E27FC236}">
                <a16:creationId xmlns:a16="http://schemas.microsoft.com/office/drawing/2014/main" id="{8BBE4AA1-5934-48CC-468C-E91528777A0F}"/>
              </a:ext>
            </a:extLst>
          </p:cNvPr>
          <p:cNvSpPr>
            <a:spLocks noGrp="1"/>
          </p:cNvSpPr>
          <p:nvPr>
            <p:ph idx="1"/>
          </p:nvPr>
        </p:nvSpPr>
        <p:spPr/>
        <p:txBody>
          <a:bodyPr>
            <a:normAutofit lnSpcReduction="10000"/>
          </a:bodyPr>
          <a:lstStyle/>
          <a:p>
            <a:pPr lvl="0"/>
            <a:r>
              <a:rPr lang="en-GB" b="1" dirty="0"/>
              <a:t>Approved Vendor Lists</a:t>
            </a:r>
            <a:r>
              <a:rPr lang="en-GB" dirty="0"/>
              <a:t> and </a:t>
            </a:r>
            <a:r>
              <a:rPr lang="en-GB" b="1" dirty="0"/>
              <a:t>prequalification</a:t>
            </a:r>
            <a:r>
              <a:rPr lang="en-GB" dirty="0"/>
              <a:t> (financial health, capacity, safety record).</a:t>
            </a:r>
          </a:p>
          <a:p>
            <a:pPr lvl="0"/>
            <a:r>
              <a:rPr lang="en-GB" b="1" dirty="0"/>
              <a:t>Competitive Tendering</a:t>
            </a:r>
            <a:r>
              <a:rPr lang="en-GB" dirty="0"/>
              <a:t> with normalized comparisons (capability, exclusions, delivery).</a:t>
            </a:r>
          </a:p>
          <a:p>
            <a:pPr lvl="0"/>
            <a:r>
              <a:rPr lang="en-GB" b="1" dirty="0"/>
              <a:t>Early Equipment Procurement</a:t>
            </a:r>
            <a:r>
              <a:rPr lang="en-GB" dirty="0"/>
              <a:t> (long-lead HVAC, elevators, switchgear) to de-risk schedule price spikes.</a:t>
            </a:r>
          </a:p>
          <a:p>
            <a:pPr lvl="0"/>
            <a:r>
              <a:rPr lang="en-GB" b="1" dirty="0"/>
              <a:t>Milestone-Based Payments</a:t>
            </a:r>
            <a:r>
              <a:rPr lang="en-GB" dirty="0"/>
              <a:t> with </a:t>
            </a:r>
            <a:r>
              <a:rPr lang="en-GB" b="1" dirty="0"/>
              <a:t>evidence of progress</a:t>
            </a:r>
            <a:r>
              <a:rPr lang="en-GB" dirty="0"/>
              <a:t>; verify via QS and site photos/BIM.</a:t>
            </a:r>
          </a:p>
          <a:p>
            <a:pPr lvl="0"/>
            <a:r>
              <a:rPr lang="en-GB" b="1" dirty="0"/>
              <a:t>Inventory &amp; Logistics Control</a:t>
            </a:r>
            <a:r>
              <a:rPr lang="en-GB" dirty="0"/>
              <a:t>: Avoid double handling; tie to schedule to limit idle stock.</a:t>
            </a:r>
          </a:p>
          <a:p>
            <a:endParaRPr lang="en-GB" dirty="0"/>
          </a:p>
        </p:txBody>
      </p:sp>
    </p:spTree>
    <p:extLst>
      <p:ext uri="{BB962C8B-B14F-4D97-AF65-F5344CB8AC3E}">
        <p14:creationId xmlns:p14="http://schemas.microsoft.com/office/powerpoint/2010/main" val="29357416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47F36-7DCE-457C-89CE-7740792F72F9}"/>
              </a:ext>
            </a:extLst>
          </p:cNvPr>
          <p:cNvSpPr>
            <a:spLocks noGrp="1"/>
          </p:cNvSpPr>
          <p:nvPr>
            <p:ph type="title"/>
          </p:nvPr>
        </p:nvSpPr>
        <p:spPr/>
        <p:txBody>
          <a:bodyPr/>
          <a:lstStyle/>
          <a:p>
            <a:r>
              <a:rPr lang="en-GB" b="1" dirty="0"/>
              <a:t>6.3 Financial Hedging &amp; Insurance</a:t>
            </a:r>
            <a:br>
              <a:rPr lang="en-GB" dirty="0"/>
            </a:br>
            <a:endParaRPr lang="en-GB" dirty="0"/>
          </a:p>
        </p:txBody>
      </p:sp>
      <p:sp>
        <p:nvSpPr>
          <p:cNvPr id="3" name="Content Placeholder 2">
            <a:extLst>
              <a:ext uri="{FF2B5EF4-FFF2-40B4-BE49-F238E27FC236}">
                <a16:creationId xmlns:a16="http://schemas.microsoft.com/office/drawing/2014/main" id="{B53DBF40-6D80-1CF8-FF63-9283D5239073}"/>
              </a:ext>
            </a:extLst>
          </p:cNvPr>
          <p:cNvSpPr>
            <a:spLocks noGrp="1"/>
          </p:cNvSpPr>
          <p:nvPr>
            <p:ph idx="1"/>
          </p:nvPr>
        </p:nvSpPr>
        <p:spPr/>
        <p:txBody>
          <a:bodyPr/>
          <a:lstStyle/>
          <a:p>
            <a:pPr lvl="0"/>
            <a:r>
              <a:rPr lang="en-GB" b="1" dirty="0"/>
              <a:t>FX Hedging</a:t>
            </a:r>
            <a:r>
              <a:rPr lang="en-GB" dirty="0"/>
              <a:t> if imports are priced in foreign currency (for MEP, elevators).</a:t>
            </a:r>
          </a:p>
          <a:p>
            <a:pPr lvl="0"/>
            <a:r>
              <a:rPr lang="en-GB" b="1" dirty="0"/>
              <a:t>Commodity Hedges</a:t>
            </a:r>
            <a:r>
              <a:rPr lang="en-GB" dirty="0"/>
              <a:t> or fixed-price supply agreements (steel, </a:t>
            </a:r>
            <a:r>
              <a:rPr lang="en-GB" dirty="0" err="1"/>
              <a:t>aluminum</a:t>
            </a:r>
            <a:r>
              <a:rPr lang="en-GB" dirty="0"/>
              <a:t>, copper).</a:t>
            </a:r>
          </a:p>
          <a:p>
            <a:pPr lvl="0"/>
            <a:r>
              <a:rPr lang="en-GB" b="1" dirty="0"/>
              <a:t>Insurance</a:t>
            </a:r>
            <a:r>
              <a:rPr lang="en-GB" dirty="0"/>
              <a:t>: CAR/EAR, professional indemnity, delay-in-start-up (DSU) to protect opening revenue, business interruption (ops).</a:t>
            </a:r>
          </a:p>
          <a:p>
            <a:endParaRPr lang="en-GB" dirty="0"/>
          </a:p>
        </p:txBody>
      </p:sp>
    </p:spTree>
    <p:extLst>
      <p:ext uri="{BB962C8B-B14F-4D97-AF65-F5344CB8AC3E}">
        <p14:creationId xmlns:p14="http://schemas.microsoft.com/office/powerpoint/2010/main" val="34494340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A0013-51AB-9891-4061-3D28CB541D45}"/>
              </a:ext>
            </a:extLst>
          </p:cNvPr>
          <p:cNvSpPr>
            <a:spLocks noGrp="1"/>
          </p:cNvSpPr>
          <p:nvPr>
            <p:ph type="title"/>
          </p:nvPr>
        </p:nvSpPr>
        <p:spPr/>
        <p:txBody>
          <a:bodyPr/>
          <a:lstStyle/>
          <a:p>
            <a:r>
              <a:rPr lang="en-GB" b="1" dirty="0"/>
              <a:t>6.4 Schedule Risk Mitigation</a:t>
            </a:r>
            <a:br>
              <a:rPr lang="en-GB" dirty="0"/>
            </a:br>
            <a:endParaRPr lang="en-GB" dirty="0"/>
          </a:p>
        </p:txBody>
      </p:sp>
      <p:sp>
        <p:nvSpPr>
          <p:cNvPr id="3" name="Content Placeholder 2">
            <a:extLst>
              <a:ext uri="{FF2B5EF4-FFF2-40B4-BE49-F238E27FC236}">
                <a16:creationId xmlns:a16="http://schemas.microsoft.com/office/drawing/2014/main" id="{C5845CCF-108D-DCCA-0F5C-3A4FAEC8D964}"/>
              </a:ext>
            </a:extLst>
          </p:cNvPr>
          <p:cNvSpPr>
            <a:spLocks noGrp="1"/>
          </p:cNvSpPr>
          <p:nvPr>
            <p:ph idx="1"/>
          </p:nvPr>
        </p:nvSpPr>
        <p:spPr/>
        <p:txBody>
          <a:bodyPr/>
          <a:lstStyle/>
          <a:p>
            <a:pPr lvl="0"/>
            <a:r>
              <a:rPr lang="en-GB" b="1" dirty="0"/>
              <a:t>Float ownership</a:t>
            </a:r>
            <a:r>
              <a:rPr lang="en-GB" dirty="0"/>
              <a:t> clauses; </a:t>
            </a:r>
            <a:r>
              <a:rPr lang="en-GB" b="1" dirty="0"/>
              <a:t>concurrent delay</a:t>
            </a:r>
            <a:r>
              <a:rPr lang="en-GB" dirty="0"/>
              <a:t> provisions.</a:t>
            </a:r>
          </a:p>
          <a:p>
            <a:pPr lvl="0"/>
            <a:r>
              <a:rPr lang="en-GB" b="1" dirty="0"/>
              <a:t>Modularization/Prefabrication</a:t>
            </a:r>
            <a:r>
              <a:rPr lang="en-GB" dirty="0"/>
              <a:t> where feasible to reduce site risk.</a:t>
            </a:r>
          </a:p>
          <a:p>
            <a:pPr lvl="0"/>
            <a:r>
              <a:rPr lang="en-GB" b="1" dirty="0"/>
              <a:t>Critical Path Governance</a:t>
            </a:r>
            <a:r>
              <a:rPr lang="en-GB" dirty="0"/>
              <a:t>: Weekly escalation if near-critical paths degrade.</a:t>
            </a:r>
          </a:p>
          <a:p>
            <a:endParaRPr lang="en-GB" dirty="0"/>
          </a:p>
        </p:txBody>
      </p:sp>
    </p:spTree>
    <p:extLst>
      <p:ext uri="{BB962C8B-B14F-4D97-AF65-F5344CB8AC3E}">
        <p14:creationId xmlns:p14="http://schemas.microsoft.com/office/powerpoint/2010/main" val="8601301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0F141-ECB8-100C-AFD5-9033ECA58208}"/>
              </a:ext>
            </a:extLst>
          </p:cNvPr>
          <p:cNvSpPr>
            <a:spLocks noGrp="1"/>
          </p:cNvSpPr>
          <p:nvPr>
            <p:ph type="title"/>
          </p:nvPr>
        </p:nvSpPr>
        <p:spPr/>
        <p:txBody>
          <a:bodyPr/>
          <a:lstStyle/>
          <a:p>
            <a:r>
              <a:rPr lang="en-GB" b="1" dirty="0"/>
              <a:t>6.5 Quality &amp; Rework Control</a:t>
            </a:r>
            <a:br>
              <a:rPr lang="en-GB" dirty="0"/>
            </a:br>
            <a:endParaRPr lang="en-GB" dirty="0"/>
          </a:p>
        </p:txBody>
      </p:sp>
      <p:sp>
        <p:nvSpPr>
          <p:cNvPr id="3" name="Content Placeholder 2">
            <a:extLst>
              <a:ext uri="{FF2B5EF4-FFF2-40B4-BE49-F238E27FC236}">
                <a16:creationId xmlns:a16="http://schemas.microsoft.com/office/drawing/2014/main" id="{6D03C857-4FC8-A8C5-79F5-2A18CA28B713}"/>
              </a:ext>
            </a:extLst>
          </p:cNvPr>
          <p:cNvSpPr>
            <a:spLocks noGrp="1"/>
          </p:cNvSpPr>
          <p:nvPr>
            <p:ph idx="1"/>
          </p:nvPr>
        </p:nvSpPr>
        <p:spPr/>
        <p:txBody>
          <a:bodyPr/>
          <a:lstStyle/>
          <a:p>
            <a:pPr lvl="0"/>
            <a:r>
              <a:rPr lang="en-GB" b="1" dirty="0"/>
              <a:t>First-off inspections</a:t>
            </a:r>
            <a:r>
              <a:rPr lang="en-GB" dirty="0"/>
              <a:t>, </a:t>
            </a:r>
            <a:r>
              <a:rPr lang="en-GB" b="1" dirty="0"/>
              <a:t>ITPs</a:t>
            </a:r>
            <a:r>
              <a:rPr lang="en-GB" dirty="0"/>
              <a:t> (Inspection &amp; Test Plans).</a:t>
            </a:r>
          </a:p>
          <a:p>
            <a:pPr lvl="0"/>
            <a:r>
              <a:rPr lang="en-GB" b="1" dirty="0"/>
              <a:t>BIM-based clash detection</a:t>
            </a:r>
            <a:r>
              <a:rPr lang="en-GB" dirty="0"/>
              <a:t> before fabrication.</a:t>
            </a:r>
          </a:p>
          <a:p>
            <a:pPr lvl="0"/>
            <a:r>
              <a:rPr lang="en-GB" b="1" dirty="0"/>
              <a:t>Defect cost-of-quality KPI</a:t>
            </a:r>
            <a:r>
              <a:rPr lang="en-GB" dirty="0"/>
              <a:t> (rework % of cost) triggers root cause analysis.</a:t>
            </a:r>
          </a:p>
          <a:p>
            <a:endParaRPr lang="en-GB" dirty="0"/>
          </a:p>
        </p:txBody>
      </p:sp>
    </p:spTree>
    <p:extLst>
      <p:ext uri="{BB962C8B-B14F-4D97-AF65-F5344CB8AC3E}">
        <p14:creationId xmlns:p14="http://schemas.microsoft.com/office/powerpoint/2010/main" val="24786640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E1090-E20B-5587-B984-CAA5439AC1BC}"/>
              </a:ext>
            </a:extLst>
          </p:cNvPr>
          <p:cNvSpPr>
            <a:spLocks noGrp="1"/>
          </p:cNvSpPr>
          <p:nvPr>
            <p:ph type="title"/>
          </p:nvPr>
        </p:nvSpPr>
        <p:spPr/>
        <p:txBody>
          <a:bodyPr>
            <a:normAutofit/>
          </a:bodyPr>
          <a:lstStyle/>
          <a:p>
            <a:r>
              <a:rPr lang="en-GB" b="1"/>
              <a:t>7) Cadence</a:t>
            </a:r>
            <a:br>
              <a:rPr lang="en-GB" dirty="0"/>
            </a:br>
            <a:endParaRPr lang="en-GB" dirty="0"/>
          </a:p>
        </p:txBody>
      </p:sp>
      <p:sp>
        <p:nvSpPr>
          <p:cNvPr id="3" name="Content Placeholder 2">
            <a:extLst>
              <a:ext uri="{FF2B5EF4-FFF2-40B4-BE49-F238E27FC236}">
                <a16:creationId xmlns:a16="http://schemas.microsoft.com/office/drawing/2014/main" id="{2CD5B3C3-A13B-2989-98BF-29E073871990}"/>
              </a:ext>
            </a:extLst>
          </p:cNvPr>
          <p:cNvSpPr>
            <a:spLocks noGrp="1"/>
          </p:cNvSpPr>
          <p:nvPr>
            <p:ph idx="1"/>
          </p:nvPr>
        </p:nvSpPr>
        <p:spPr/>
        <p:txBody>
          <a:bodyPr vert="horz" lIns="91440" tIns="45720" rIns="91440" bIns="45720" rtlCol="0" anchor="t">
            <a:normAutofit/>
          </a:bodyPr>
          <a:lstStyle/>
          <a:p>
            <a:pPr marL="0" indent="0">
              <a:buNone/>
            </a:pPr>
            <a:endParaRPr lang="en-GB" b="1" dirty="0"/>
          </a:p>
          <a:p>
            <a:r>
              <a:rPr lang="en-GB" sz="2400" dirty="0">
                <a:ea typeface="+mn-lt"/>
                <a:cs typeface="+mn-lt"/>
              </a:rPr>
              <a:t>Cadence in project management is </a:t>
            </a:r>
            <a:r>
              <a:rPr lang="en-GB" sz="2400" dirty="0">
                <a:solidFill>
                  <a:srgbClr val="001D35"/>
                </a:solidFill>
                <a:ea typeface="+mn-lt"/>
                <a:cs typeface="+mn-lt"/>
              </a:rPr>
              <a:t>the regular, predictable rhythm of events, meetings, and deliverables throughout a project's lifecycle</a:t>
            </a:r>
            <a:r>
              <a:rPr lang="en-GB" sz="2400" dirty="0">
                <a:solidFill>
                  <a:srgbClr val="0A0A0A"/>
                </a:solidFill>
                <a:highlight>
                  <a:srgbClr val="FFFFFF"/>
                </a:highlight>
                <a:ea typeface="+mn-lt"/>
                <a:cs typeface="+mn-lt"/>
              </a:rPr>
              <a:t>. </a:t>
            </a:r>
            <a:endParaRPr lang="en-GB" sz="2400" b="1">
              <a:solidFill>
                <a:srgbClr val="000000"/>
              </a:solidFill>
              <a:ea typeface="+mn-lt"/>
              <a:cs typeface="+mn-lt"/>
            </a:endParaRPr>
          </a:p>
          <a:p>
            <a:r>
              <a:rPr lang="en-GB" sz="2400" dirty="0">
                <a:solidFill>
                  <a:srgbClr val="0A0A0A"/>
                </a:solidFill>
                <a:highlight>
                  <a:srgbClr val="FFFFFF"/>
                </a:highlight>
                <a:ea typeface="+mn-lt"/>
                <a:cs typeface="+mn-lt"/>
              </a:rPr>
              <a:t>It acts as a "heartbeat" to maintain momentum, ensuring consistent communication, stakeholder alignment, and efficient progress, often implemented via scheduled check-ins, reports, or Agile sprints.</a:t>
            </a:r>
            <a:endParaRPr lang="en-GB" sz="2400" b="1"/>
          </a:p>
          <a:p>
            <a:pPr lvl="0"/>
            <a:endParaRPr lang="en-GB" sz="2400" dirty="0"/>
          </a:p>
        </p:txBody>
      </p:sp>
    </p:spTree>
    <p:extLst>
      <p:ext uri="{BB962C8B-B14F-4D97-AF65-F5344CB8AC3E}">
        <p14:creationId xmlns:p14="http://schemas.microsoft.com/office/powerpoint/2010/main" val="38548038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50F0F-23E2-BC71-EDF2-3960600A4188}"/>
              </a:ext>
            </a:extLst>
          </p:cNvPr>
          <p:cNvSpPr>
            <a:spLocks noGrp="1"/>
          </p:cNvSpPr>
          <p:nvPr>
            <p:ph type="title"/>
          </p:nvPr>
        </p:nvSpPr>
        <p:spPr/>
        <p:txBody>
          <a:bodyPr>
            <a:normAutofit/>
          </a:bodyPr>
          <a:lstStyle/>
          <a:p>
            <a:r>
              <a:rPr lang="en-GB" sz="4000" b="1"/>
              <a:t>7.1Integrated Dashboards &amp; Reporting Cadence</a:t>
            </a:r>
            <a:br>
              <a:rPr lang="en-GB" sz="4000" b="1" dirty="0"/>
            </a:br>
            <a:endParaRPr lang="en-US" sz="4000"/>
          </a:p>
        </p:txBody>
      </p:sp>
      <p:sp>
        <p:nvSpPr>
          <p:cNvPr id="3" name="Content Placeholder 2">
            <a:extLst>
              <a:ext uri="{FF2B5EF4-FFF2-40B4-BE49-F238E27FC236}">
                <a16:creationId xmlns:a16="http://schemas.microsoft.com/office/drawing/2014/main" id="{682FD1E6-FE38-03DA-5887-556E78D92047}"/>
              </a:ext>
            </a:extLst>
          </p:cNvPr>
          <p:cNvSpPr>
            <a:spLocks noGrp="1"/>
          </p:cNvSpPr>
          <p:nvPr>
            <p:ph idx="1"/>
          </p:nvPr>
        </p:nvSpPr>
        <p:spPr/>
        <p:txBody>
          <a:bodyPr vert="horz" lIns="91440" tIns="45720" rIns="91440" bIns="45720" rtlCol="0" anchor="t">
            <a:normAutofit/>
          </a:bodyPr>
          <a:lstStyle/>
          <a:p>
            <a:r>
              <a:rPr lang="en-GB" b="1"/>
              <a:t>Weekly</a:t>
            </a:r>
            <a:r>
              <a:rPr lang="en-GB"/>
              <a:t>: Look-ahead, constraints, top 5 variances, risk heatmap.</a:t>
            </a:r>
            <a:endParaRPr lang="en-US"/>
          </a:p>
          <a:p>
            <a:r>
              <a:rPr lang="en-GB" b="1" dirty="0"/>
              <a:t>Monthly</a:t>
            </a:r>
            <a:r>
              <a:rPr lang="en-GB" dirty="0"/>
              <a:t>: Full cost &amp; EVM report; reforecast EAC; cashflow </a:t>
            </a:r>
            <a:r>
              <a:rPr lang="en-GB" dirty="0" err="1"/>
              <a:t>curveupdate</a:t>
            </a:r>
            <a:r>
              <a:rPr lang="en-GB" dirty="0"/>
              <a:t>.</a:t>
            </a:r>
            <a:endParaRPr lang="en-US" dirty="0"/>
          </a:p>
          <a:p>
            <a:r>
              <a:rPr lang="en-GB" b="1" dirty="0"/>
              <a:t>Quarterly</a:t>
            </a:r>
            <a:r>
              <a:rPr lang="en-GB" dirty="0"/>
              <a:t>: QCRA refresh, contingency/MR review, </a:t>
            </a:r>
            <a:r>
              <a:rPr lang="en-GB" dirty="0" err="1"/>
              <a:t>contractstrategy</a:t>
            </a:r>
            <a:r>
              <a:rPr lang="en-GB" dirty="0"/>
              <a:t> review, commodity/FX outlook.</a:t>
            </a:r>
            <a:endParaRPr lang="en-US" dirty="0"/>
          </a:p>
          <a:p>
            <a:endParaRPr lang="en-GB" dirty="0"/>
          </a:p>
          <a:p>
            <a:endParaRPr lang="en-US" dirty="0"/>
          </a:p>
        </p:txBody>
      </p:sp>
    </p:spTree>
    <p:extLst>
      <p:ext uri="{BB962C8B-B14F-4D97-AF65-F5344CB8AC3E}">
        <p14:creationId xmlns:p14="http://schemas.microsoft.com/office/powerpoint/2010/main" val="2555840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B54FB-E4AE-3565-A832-0188AD59DC1D}"/>
              </a:ext>
            </a:extLst>
          </p:cNvPr>
          <p:cNvSpPr>
            <a:spLocks noGrp="1"/>
          </p:cNvSpPr>
          <p:nvPr>
            <p:ph type="title"/>
          </p:nvPr>
        </p:nvSpPr>
        <p:spPr/>
        <p:txBody>
          <a:bodyPr vert="horz" lIns="91440" tIns="45720" rIns="91440" bIns="45720" rtlCol="0" anchor="ctr">
            <a:noAutofit/>
          </a:bodyPr>
          <a:lstStyle/>
          <a:p>
            <a:pPr algn="ctr"/>
            <a:br>
              <a:rPr lang="en-GB" sz="4000" b="1" dirty="0"/>
            </a:br>
            <a:r>
              <a:rPr lang="en-GB" sz="3600" b="1"/>
              <a:t>7.2) Integrated Dashboards &amp; Reporting Cadence</a:t>
            </a:r>
            <a:br>
              <a:rPr lang="en-GB" sz="4000" dirty="0"/>
            </a:br>
            <a:endParaRPr lang="en-GB" dirty="0"/>
          </a:p>
        </p:txBody>
      </p:sp>
      <p:sp>
        <p:nvSpPr>
          <p:cNvPr id="3" name="Content Placeholder 2">
            <a:extLst>
              <a:ext uri="{FF2B5EF4-FFF2-40B4-BE49-F238E27FC236}">
                <a16:creationId xmlns:a16="http://schemas.microsoft.com/office/drawing/2014/main" id="{643D9B55-4A42-80CD-AEB4-8FB5D6EB9330}"/>
              </a:ext>
            </a:extLst>
          </p:cNvPr>
          <p:cNvSpPr>
            <a:spLocks noGrp="1"/>
          </p:cNvSpPr>
          <p:nvPr>
            <p:ph idx="1"/>
          </p:nvPr>
        </p:nvSpPr>
        <p:spPr/>
        <p:txBody>
          <a:bodyPr>
            <a:normAutofit fontScale="92500"/>
          </a:bodyPr>
          <a:lstStyle/>
          <a:p>
            <a:r>
              <a:rPr lang="en-GB" b="1" dirty="0"/>
              <a:t>Core Dashboard Pages</a:t>
            </a:r>
            <a:endParaRPr lang="en-GB" dirty="0"/>
          </a:p>
          <a:p>
            <a:pPr lvl="0"/>
            <a:r>
              <a:rPr lang="en-GB" b="1" dirty="0"/>
              <a:t>Executive Summary</a:t>
            </a:r>
            <a:r>
              <a:rPr lang="en-GB" dirty="0"/>
              <a:t>: CPI/SPI trends, EAC vs. BAC, contingency burn, top 10 risks.</a:t>
            </a:r>
          </a:p>
          <a:p>
            <a:pPr lvl="0"/>
            <a:r>
              <a:rPr lang="en-GB" b="1" dirty="0"/>
              <a:t>Cost Detail</a:t>
            </a:r>
            <a:r>
              <a:rPr lang="en-GB" dirty="0"/>
              <a:t>: Package EAC, change log, commitments vs. budget, accruals.</a:t>
            </a:r>
          </a:p>
          <a:p>
            <a:pPr lvl="0"/>
            <a:r>
              <a:rPr lang="en-GB" b="1" dirty="0"/>
              <a:t>Schedule</a:t>
            </a:r>
            <a:r>
              <a:rPr lang="en-GB" dirty="0"/>
              <a:t>: Critical path shifts, milestone at-risk, look-ahead hit rate.</a:t>
            </a:r>
          </a:p>
          <a:p>
            <a:pPr lvl="0"/>
            <a:r>
              <a:rPr lang="en-GB" b="1" dirty="0"/>
              <a:t>Procurement</a:t>
            </a:r>
            <a:r>
              <a:rPr lang="en-GB" dirty="0"/>
              <a:t>: Award status, long-lead trackers, vendor performance.</a:t>
            </a:r>
          </a:p>
          <a:p>
            <a:pPr lvl="0"/>
            <a:r>
              <a:rPr lang="en-GB" b="1" dirty="0"/>
              <a:t>Operations (post-open)</a:t>
            </a:r>
            <a:r>
              <a:rPr lang="en-GB" dirty="0"/>
              <a:t>: </a:t>
            </a:r>
            <a:r>
              <a:rPr lang="en-GB" dirty="0" err="1"/>
              <a:t>Opex</a:t>
            </a:r>
            <a:r>
              <a:rPr lang="en-GB" dirty="0"/>
              <a:t> KPIs, energy intensity, lifecycle plan status.</a:t>
            </a:r>
          </a:p>
          <a:p>
            <a:endParaRPr lang="en-GB" dirty="0"/>
          </a:p>
        </p:txBody>
      </p:sp>
    </p:spTree>
    <p:extLst>
      <p:ext uri="{BB962C8B-B14F-4D97-AF65-F5344CB8AC3E}">
        <p14:creationId xmlns:p14="http://schemas.microsoft.com/office/powerpoint/2010/main" val="73229008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3638-6E05-60A8-C4B3-079F92C25D40}"/>
              </a:ext>
            </a:extLst>
          </p:cNvPr>
          <p:cNvSpPr>
            <a:spLocks noGrp="1"/>
          </p:cNvSpPr>
          <p:nvPr>
            <p:ph type="title"/>
          </p:nvPr>
        </p:nvSpPr>
        <p:spPr/>
        <p:txBody>
          <a:bodyPr>
            <a:normAutofit fontScale="90000"/>
          </a:bodyPr>
          <a:lstStyle/>
          <a:p>
            <a:br>
              <a:rPr lang="en-GB" b="1" dirty="0"/>
            </a:br>
            <a:r>
              <a:rPr lang="en-GB" b="1" dirty="0"/>
              <a:t>8) Construction-to-Operations Handover Controls</a:t>
            </a:r>
            <a:br>
              <a:rPr lang="en-GB" dirty="0"/>
            </a:br>
            <a:endParaRPr lang="en-GB" dirty="0"/>
          </a:p>
        </p:txBody>
      </p:sp>
      <p:sp>
        <p:nvSpPr>
          <p:cNvPr id="3" name="Content Placeholder 2">
            <a:extLst>
              <a:ext uri="{FF2B5EF4-FFF2-40B4-BE49-F238E27FC236}">
                <a16:creationId xmlns:a16="http://schemas.microsoft.com/office/drawing/2014/main" id="{F95BCEF7-B392-7EA5-4800-13D4305CD63B}"/>
              </a:ext>
            </a:extLst>
          </p:cNvPr>
          <p:cNvSpPr>
            <a:spLocks noGrp="1"/>
          </p:cNvSpPr>
          <p:nvPr>
            <p:ph idx="1"/>
          </p:nvPr>
        </p:nvSpPr>
        <p:spPr/>
        <p:txBody>
          <a:bodyPr/>
          <a:lstStyle/>
          <a:p>
            <a:pPr lvl="0"/>
            <a:r>
              <a:rPr lang="en-GB" b="1" dirty="0"/>
              <a:t>As-built &amp; O&amp;M Manuals</a:t>
            </a:r>
            <a:r>
              <a:rPr lang="en-GB" dirty="0"/>
              <a:t> completeness checklists (assets tagged, warranties, spares).</a:t>
            </a:r>
          </a:p>
          <a:p>
            <a:pPr lvl="0"/>
            <a:r>
              <a:rPr lang="en-GB" b="1" dirty="0"/>
              <a:t>Maintenance Plans &amp; CMMS Setup</a:t>
            </a:r>
            <a:r>
              <a:rPr lang="en-GB" dirty="0"/>
              <a:t>: Asset registry with PM frequencies and costs.</a:t>
            </a:r>
          </a:p>
          <a:p>
            <a:pPr lvl="0"/>
            <a:r>
              <a:rPr lang="en-GB" b="1" dirty="0"/>
              <a:t>Energy Commissioning</a:t>
            </a:r>
            <a:r>
              <a:rPr lang="en-GB" dirty="0"/>
              <a:t> &amp; seasonal tuning (post-occupancy).</a:t>
            </a:r>
          </a:p>
          <a:p>
            <a:pPr lvl="0"/>
            <a:r>
              <a:rPr lang="en-GB" b="1" dirty="0"/>
              <a:t>Warranty &amp; Defect Liability</a:t>
            </a:r>
            <a:r>
              <a:rPr lang="en-GB" dirty="0"/>
              <a:t> tracker with response SLAs.</a:t>
            </a:r>
          </a:p>
          <a:p>
            <a:pPr lvl="0"/>
            <a:r>
              <a:rPr lang="en-GB" b="1" dirty="0"/>
              <a:t>Initial </a:t>
            </a:r>
            <a:r>
              <a:rPr lang="en-GB" b="1" dirty="0" err="1"/>
              <a:t>Opex</a:t>
            </a:r>
            <a:r>
              <a:rPr lang="en-GB" b="1" dirty="0"/>
              <a:t> Baseline</a:t>
            </a:r>
            <a:r>
              <a:rPr lang="en-GB" dirty="0"/>
              <a:t> from design models calibrated to actual metering.</a:t>
            </a:r>
          </a:p>
          <a:p>
            <a:endParaRPr lang="en-GB" dirty="0"/>
          </a:p>
        </p:txBody>
      </p:sp>
    </p:spTree>
    <p:extLst>
      <p:ext uri="{BB962C8B-B14F-4D97-AF65-F5344CB8AC3E}">
        <p14:creationId xmlns:p14="http://schemas.microsoft.com/office/powerpoint/2010/main" val="39042304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99D98-78D2-0F0B-1C8B-18BAC9F6C7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8E397A2-B891-D323-0E18-9D2EB322E6B8}"/>
              </a:ext>
            </a:extLst>
          </p:cNvPr>
          <p:cNvSpPr>
            <a:spLocks noGrp="1"/>
          </p:cNvSpPr>
          <p:nvPr>
            <p:ph idx="1"/>
          </p:nvPr>
        </p:nvSpPr>
        <p:spPr/>
        <p:txBody>
          <a:bodyPr vert="horz" lIns="91440" tIns="45720" rIns="91440" bIns="45720" rtlCol="0" anchor="t">
            <a:normAutofit/>
          </a:bodyPr>
          <a:lstStyle/>
          <a:p>
            <a:pPr marL="0" indent="0">
              <a:buNone/>
            </a:pPr>
            <a:r>
              <a:rPr lang="en-GB" sz="5400" b="1" dirty="0"/>
              <a:t>9) Templates &amp; Examples (you can adopt as-is)</a:t>
            </a:r>
            <a:endParaRPr lang="en-GB" sz="5400"/>
          </a:p>
          <a:p>
            <a:endParaRPr lang="en-GB" dirty="0"/>
          </a:p>
        </p:txBody>
      </p:sp>
    </p:spTree>
    <p:extLst>
      <p:ext uri="{BB962C8B-B14F-4D97-AF65-F5344CB8AC3E}">
        <p14:creationId xmlns:p14="http://schemas.microsoft.com/office/powerpoint/2010/main" val="32913730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294B2-C12D-03DA-4F2B-7B9798EA652A}"/>
              </a:ext>
            </a:extLst>
          </p:cNvPr>
          <p:cNvSpPr>
            <a:spLocks noGrp="1"/>
          </p:cNvSpPr>
          <p:nvPr>
            <p:ph type="title"/>
          </p:nvPr>
        </p:nvSpPr>
        <p:spPr/>
        <p:txBody>
          <a:bodyPr/>
          <a:lstStyle/>
          <a:p>
            <a:r>
              <a:rPr lang="en-GB" b="1" dirty="0"/>
              <a:t>9.1 Change Request Form (key fields)</a:t>
            </a:r>
            <a:br>
              <a:rPr lang="en-GB" dirty="0"/>
            </a:br>
            <a:endParaRPr lang="en-GB" dirty="0"/>
          </a:p>
        </p:txBody>
      </p:sp>
      <p:sp>
        <p:nvSpPr>
          <p:cNvPr id="3" name="Content Placeholder 2">
            <a:extLst>
              <a:ext uri="{FF2B5EF4-FFF2-40B4-BE49-F238E27FC236}">
                <a16:creationId xmlns:a16="http://schemas.microsoft.com/office/drawing/2014/main" id="{45BEB3F6-9A2A-BBB4-E38F-FAB01475747A}"/>
              </a:ext>
            </a:extLst>
          </p:cNvPr>
          <p:cNvSpPr>
            <a:spLocks noGrp="1"/>
          </p:cNvSpPr>
          <p:nvPr>
            <p:ph idx="1"/>
          </p:nvPr>
        </p:nvSpPr>
        <p:spPr/>
        <p:txBody>
          <a:bodyPr/>
          <a:lstStyle/>
          <a:p>
            <a:pPr lvl="0"/>
            <a:r>
              <a:rPr lang="en-GB" dirty="0"/>
              <a:t>ID, Title, Requestor, Date</a:t>
            </a:r>
          </a:p>
          <a:p>
            <a:pPr lvl="0"/>
            <a:r>
              <a:rPr lang="en-GB" dirty="0"/>
              <a:t>Description &amp; Rationale</a:t>
            </a:r>
          </a:p>
          <a:p>
            <a:pPr lvl="0"/>
            <a:r>
              <a:rPr lang="en-GB" dirty="0"/>
              <a:t>Cost Impact (</a:t>
            </a:r>
            <a:r>
              <a:rPr lang="en-GB" dirty="0" err="1"/>
              <a:t>CapEx</a:t>
            </a:r>
            <a:r>
              <a:rPr lang="en-GB" dirty="0"/>
              <a:t>/</a:t>
            </a:r>
            <a:r>
              <a:rPr lang="en-GB" dirty="0" err="1"/>
              <a:t>Opex</a:t>
            </a:r>
            <a:r>
              <a:rPr lang="en-GB" dirty="0"/>
              <a:t>; one-time vs. recurring)</a:t>
            </a:r>
          </a:p>
          <a:p>
            <a:pPr lvl="0"/>
            <a:r>
              <a:rPr lang="en-GB" dirty="0"/>
              <a:t>Schedule Impact (days; milestone affected)</a:t>
            </a:r>
          </a:p>
          <a:p>
            <a:pPr lvl="0"/>
            <a:r>
              <a:rPr lang="en-GB" dirty="0"/>
              <a:t>Funding Source (Contingency / Change Fund / MR / Tenant)</a:t>
            </a:r>
          </a:p>
          <a:p>
            <a:pPr lvl="0"/>
            <a:r>
              <a:rPr lang="en-GB" dirty="0"/>
              <a:t>Alternatives considered</a:t>
            </a:r>
          </a:p>
          <a:p>
            <a:pPr lvl="0"/>
            <a:r>
              <a:rPr lang="en-GB" dirty="0"/>
              <a:t>Approvals (Cost, Schedule, Sponsor)</a:t>
            </a:r>
          </a:p>
          <a:p>
            <a:endParaRPr lang="en-GB" dirty="0"/>
          </a:p>
        </p:txBody>
      </p:sp>
    </p:spTree>
    <p:extLst>
      <p:ext uri="{BB962C8B-B14F-4D97-AF65-F5344CB8AC3E}">
        <p14:creationId xmlns:p14="http://schemas.microsoft.com/office/powerpoint/2010/main" val="12981196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FD664-CBBC-369F-5895-D2E19BB8A868}"/>
              </a:ext>
            </a:extLst>
          </p:cNvPr>
          <p:cNvSpPr>
            <a:spLocks noGrp="1"/>
          </p:cNvSpPr>
          <p:nvPr>
            <p:ph type="title"/>
          </p:nvPr>
        </p:nvSpPr>
        <p:spPr/>
        <p:txBody>
          <a:bodyPr/>
          <a:lstStyle/>
          <a:p>
            <a:r>
              <a:rPr lang="en-GB" b="1" dirty="0"/>
              <a:t>9.2 Cost Ledger (minimum fields)</a:t>
            </a:r>
            <a:br>
              <a:rPr lang="en-GB" dirty="0"/>
            </a:br>
            <a:endParaRPr lang="en-GB" dirty="0"/>
          </a:p>
        </p:txBody>
      </p:sp>
      <p:sp>
        <p:nvSpPr>
          <p:cNvPr id="3" name="Content Placeholder 2">
            <a:extLst>
              <a:ext uri="{FF2B5EF4-FFF2-40B4-BE49-F238E27FC236}">
                <a16:creationId xmlns:a16="http://schemas.microsoft.com/office/drawing/2014/main" id="{4268CA3A-E906-45B5-9953-0B0CCF29685F}"/>
              </a:ext>
            </a:extLst>
          </p:cNvPr>
          <p:cNvSpPr>
            <a:spLocks noGrp="1"/>
          </p:cNvSpPr>
          <p:nvPr>
            <p:ph idx="1"/>
          </p:nvPr>
        </p:nvSpPr>
        <p:spPr>
          <a:xfrm>
            <a:off x="-66261" y="1825625"/>
            <a:ext cx="12377531" cy="4351338"/>
          </a:xfrm>
        </p:spPr>
        <p:txBody>
          <a:bodyPr/>
          <a:lstStyle/>
          <a:p>
            <a:endParaRPr lang="en-GB" dirty="0"/>
          </a:p>
          <a:p>
            <a:endParaRPr lang="en-GB" dirty="0"/>
          </a:p>
          <a:p>
            <a:endParaRPr lang="en-GB" dirty="0"/>
          </a:p>
        </p:txBody>
      </p:sp>
      <p:pic>
        <p:nvPicPr>
          <p:cNvPr id="9" name="Picture 8">
            <a:extLst>
              <a:ext uri="{FF2B5EF4-FFF2-40B4-BE49-F238E27FC236}">
                <a16:creationId xmlns:a16="http://schemas.microsoft.com/office/drawing/2014/main" id="{B2355D26-303F-8156-F3FD-F506A630F90E}"/>
              </a:ext>
            </a:extLst>
          </p:cNvPr>
          <p:cNvPicPr>
            <a:picLocks noChangeAspect="1"/>
          </p:cNvPicPr>
          <p:nvPr/>
        </p:nvPicPr>
        <p:blipFill>
          <a:blip r:embed="rId2"/>
          <a:stretch>
            <a:fillRect/>
          </a:stretch>
        </p:blipFill>
        <p:spPr>
          <a:xfrm>
            <a:off x="0" y="2156711"/>
            <a:ext cx="12192000" cy="2544577"/>
          </a:xfrm>
          <a:prstGeom prst="rect">
            <a:avLst/>
          </a:prstGeom>
        </p:spPr>
      </p:pic>
    </p:spTree>
    <p:extLst>
      <p:ext uri="{BB962C8B-B14F-4D97-AF65-F5344CB8AC3E}">
        <p14:creationId xmlns:p14="http://schemas.microsoft.com/office/powerpoint/2010/main" val="14015089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77749-848B-5A5E-6656-5C2A66D10971}"/>
              </a:ext>
            </a:extLst>
          </p:cNvPr>
          <p:cNvSpPr>
            <a:spLocks noGrp="1"/>
          </p:cNvSpPr>
          <p:nvPr>
            <p:ph type="title"/>
          </p:nvPr>
        </p:nvSpPr>
        <p:spPr/>
        <p:txBody>
          <a:bodyPr/>
          <a:lstStyle/>
          <a:p>
            <a:r>
              <a:rPr lang="en-GB" b="1" dirty="0"/>
              <a:t>9.3 Risk Register (quantified)</a:t>
            </a:r>
            <a:br>
              <a:rPr lang="en-GB" dirty="0"/>
            </a:br>
            <a:endParaRPr lang="en-GB" dirty="0"/>
          </a:p>
        </p:txBody>
      </p:sp>
      <p:pic>
        <p:nvPicPr>
          <p:cNvPr id="5" name="Content Placeholder 4">
            <a:extLst>
              <a:ext uri="{FF2B5EF4-FFF2-40B4-BE49-F238E27FC236}">
                <a16:creationId xmlns:a16="http://schemas.microsoft.com/office/drawing/2014/main" id="{0029AF3B-DF28-5100-CA38-1DAAAFC6E461}"/>
              </a:ext>
            </a:extLst>
          </p:cNvPr>
          <p:cNvPicPr>
            <a:picLocks noGrp="1" noChangeAspect="1"/>
          </p:cNvPicPr>
          <p:nvPr>
            <p:ph idx="1"/>
          </p:nvPr>
        </p:nvPicPr>
        <p:blipFill>
          <a:blip r:embed="rId2"/>
          <a:stretch>
            <a:fillRect/>
          </a:stretch>
        </p:blipFill>
        <p:spPr>
          <a:xfrm>
            <a:off x="838200" y="3214651"/>
            <a:ext cx="10515600" cy="1573285"/>
          </a:xfrm>
          <a:prstGeom prst="rect">
            <a:avLst/>
          </a:prstGeom>
        </p:spPr>
      </p:pic>
    </p:spTree>
    <p:extLst>
      <p:ext uri="{BB962C8B-B14F-4D97-AF65-F5344CB8AC3E}">
        <p14:creationId xmlns:p14="http://schemas.microsoft.com/office/powerpoint/2010/main" val="9988287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05EB9-71C8-0C06-0AA5-032317B25B89}"/>
              </a:ext>
            </a:extLst>
          </p:cNvPr>
          <p:cNvSpPr>
            <a:spLocks noGrp="1"/>
          </p:cNvSpPr>
          <p:nvPr>
            <p:ph type="title"/>
          </p:nvPr>
        </p:nvSpPr>
        <p:spPr/>
        <p:txBody>
          <a:bodyPr/>
          <a:lstStyle/>
          <a:p>
            <a:r>
              <a:rPr lang="en-GB" b="1" dirty="0"/>
              <a:t>9.4 EVM S-Curve Components</a:t>
            </a:r>
            <a:br>
              <a:rPr lang="en-GB" dirty="0"/>
            </a:br>
            <a:endParaRPr lang="en-GB" dirty="0"/>
          </a:p>
        </p:txBody>
      </p:sp>
      <p:sp>
        <p:nvSpPr>
          <p:cNvPr id="3" name="Content Placeholder 2">
            <a:extLst>
              <a:ext uri="{FF2B5EF4-FFF2-40B4-BE49-F238E27FC236}">
                <a16:creationId xmlns:a16="http://schemas.microsoft.com/office/drawing/2014/main" id="{C0697E69-C1EA-B1D3-97D9-B3E7063FAE04}"/>
              </a:ext>
            </a:extLst>
          </p:cNvPr>
          <p:cNvSpPr>
            <a:spLocks noGrp="1"/>
          </p:cNvSpPr>
          <p:nvPr>
            <p:ph idx="1"/>
          </p:nvPr>
        </p:nvSpPr>
        <p:spPr/>
        <p:txBody>
          <a:bodyPr/>
          <a:lstStyle/>
          <a:p>
            <a:pPr lvl="0"/>
            <a:r>
              <a:rPr lang="en-GB" b="1" dirty="0"/>
              <a:t>Cumulative PV, EV, AC</a:t>
            </a:r>
            <a:r>
              <a:rPr lang="en-GB" dirty="0"/>
              <a:t> per month</a:t>
            </a:r>
          </a:p>
          <a:p>
            <a:pPr lvl="0"/>
            <a:r>
              <a:rPr lang="en-GB" dirty="0"/>
              <a:t>Overlay </a:t>
            </a:r>
            <a:r>
              <a:rPr lang="en-GB" b="1" dirty="0"/>
              <a:t>BAC</a:t>
            </a:r>
            <a:r>
              <a:rPr lang="en-GB" dirty="0"/>
              <a:t>, </a:t>
            </a:r>
            <a:r>
              <a:rPr lang="en-GB" b="1" dirty="0"/>
              <a:t>EAC</a:t>
            </a:r>
            <a:r>
              <a:rPr lang="en-GB" dirty="0"/>
              <a:t>, </a:t>
            </a:r>
            <a:r>
              <a:rPr lang="en-GB" b="1" dirty="0"/>
              <a:t>Contingency remaining</a:t>
            </a:r>
            <a:endParaRPr lang="en-GB" dirty="0"/>
          </a:p>
          <a:p>
            <a:endParaRPr lang="en-GB" dirty="0"/>
          </a:p>
        </p:txBody>
      </p:sp>
    </p:spTree>
    <p:extLst>
      <p:ext uri="{BB962C8B-B14F-4D97-AF65-F5344CB8AC3E}">
        <p14:creationId xmlns:p14="http://schemas.microsoft.com/office/powerpoint/2010/main" val="38546384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F60AD-6855-EA94-1BC3-86C45D37BD4F}"/>
              </a:ext>
            </a:extLst>
          </p:cNvPr>
          <p:cNvSpPr>
            <a:spLocks noGrp="1"/>
          </p:cNvSpPr>
          <p:nvPr>
            <p:ph type="title"/>
          </p:nvPr>
        </p:nvSpPr>
        <p:spPr/>
        <p:txBody>
          <a:bodyPr>
            <a:normAutofit fontScale="90000"/>
          </a:bodyPr>
          <a:lstStyle/>
          <a:p>
            <a:r>
              <a:rPr lang="en-GB" b="1" dirty="0"/>
              <a:t>10) Practical Thresholds &amp; Playbook Triggers</a:t>
            </a:r>
            <a:br>
              <a:rPr lang="en-GB" dirty="0"/>
            </a:br>
            <a:endParaRPr lang="en-GB" dirty="0"/>
          </a:p>
        </p:txBody>
      </p:sp>
      <p:sp>
        <p:nvSpPr>
          <p:cNvPr id="3" name="Content Placeholder 2">
            <a:extLst>
              <a:ext uri="{FF2B5EF4-FFF2-40B4-BE49-F238E27FC236}">
                <a16:creationId xmlns:a16="http://schemas.microsoft.com/office/drawing/2014/main" id="{262F7523-D782-35EE-9AB8-E71CFAE75E65}"/>
              </a:ext>
            </a:extLst>
          </p:cNvPr>
          <p:cNvSpPr>
            <a:spLocks noGrp="1"/>
          </p:cNvSpPr>
          <p:nvPr>
            <p:ph idx="1"/>
          </p:nvPr>
        </p:nvSpPr>
        <p:spPr/>
        <p:txBody>
          <a:bodyPr/>
          <a:lstStyle/>
          <a:p>
            <a:pPr lvl="0"/>
            <a:r>
              <a:rPr lang="en-GB" b="1" dirty="0"/>
              <a:t>EAC drift &gt; +1.5% MoM</a:t>
            </a:r>
            <a:r>
              <a:rPr lang="en-GB" dirty="0"/>
              <a:t> → Root cause &amp; corrective action within 5 business days.</a:t>
            </a:r>
          </a:p>
          <a:p>
            <a:pPr lvl="0"/>
            <a:r>
              <a:rPr lang="en-GB" b="1" dirty="0"/>
              <a:t>Contingency burn &gt; 50% with &lt;50% progress</a:t>
            </a:r>
            <a:r>
              <a:rPr lang="en-GB" dirty="0"/>
              <a:t> → Re-baseline risk, add cost-saving program.</a:t>
            </a:r>
          </a:p>
          <a:p>
            <a:pPr lvl="0"/>
            <a:r>
              <a:rPr lang="en-GB" b="1" dirty="0"/>
              <a:t>&gt;10 unresolved variations</a:t>
            </a:r>
            <a:r>
              <a:rPr lang="en-GB" dirty="0"/>
              <a:t> or </a:t>
            </a:r>
            <a:r>
              <a:rPr lang="en-GB" b="1" dirty="0"/>
              <a:t>pending claims &gt; 2% of BAC</a:t>
            </a:r>
            <a:r>
              <a:rPr lang="en-GB" dirty="0"/>
              <a:t> → Contract summit with dispute avoidance board.</a:t>
            </a:r>
          </a:p>
          <a:p>
            <a:pPr lvl="0"/>
            <a:r>
              <a:rPr lang="en-GB" b="1" dirty="0"/>
              <a:t>Ops energy cost variance &gt;8%</a:t>
            </a:r>
            <a:r>
              <a:rPr lang="en-GB" dirty="0"/>
              <a:t> vs. weather-normalized baseline → recommissioning &amp; tariff review.</a:t>
            </a:r>
          </a:p>
          <a:p>
            <a:endParaRPr lang="en-GB" dirty="0"/>
          </a:p>
        </p:txBody>
      </p:sp>
    </p:spTree>
    <p:extLst>
      <p:ext uri="{BB962C8B-B14F-4D97-AF65-F5344CB8AC3E}">
        <p14:creationId xmlns:p14="http://schemas.microsoft.com/office/powerpoint/2010/main" val="15219798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5FC7E-561E-4425-D89D-6B681E27E4D7}"/>
              </a:ext>
            </a:extLst>
          </p:cNvPr>
          <p:cNvSpPr>
            <a:spLocks noGrp="1"/>
          </p:cNvSpPr>
          <p:nvPr>
            <p:ph type="title"/>
          </p:nvPr>
        </p:nvSpPr>
        <p:spPr/>
        <p:txBody>
          <a:bodyPr/>
          <a:lstStyle/>
          <a:p>
            <a:r>
              <a:rPr lang="en-GB" b="1" dirty="0"/>
              <a:t>11) Implementation Roadmap (90 Days)</a:t>
            </a:r>
            <a:br>
              <a:rPr lang="en-GB" dirty="0"/>
            </a:br>
            <a:endParaRPr lang="en-GB" dirty="0"/>
          </a:p>
        </p:txBody>
      </p:sp>
      <p:sp>
        <p:nvSpPr>
          <p:cNvPr id="3" name="Content Placeholder 2">
            <a:extLst>
              <a:ext uri="{FF2B5EF4-FFF2-40B4-BE49-F238E27FC236}">
                <a16:creationId xmlns:a16="http://schemas.microsoft.com/office/drawing/2014/main" id="{18B568A3-4C84-F8EE-0610-C2608D559077}"/>
              </a:ext>
            </a:extLst>
          </p:cNvPr>
          <p:cNvSpPr>
            <a:spLocks noGrp="1"/>
          </p:cNvSpPr>
          <p:nvPr>
            <p:ph idx="1"/>
          </p:nvPr>
        </p:nvSpPr>
        <p:spPr/>
        <p:txBody>
          <a:bodyPr>
            <a:normAutofit fontScale="70000" lnSpcReduction="20000"/>
          </a:bodyPr>
          <a:lstStyle/>
          <a:p>
            <a:r>
              <a:rPr lang="en-GB" b="1" dirty="0"/>
              <a:t>Days 0–15</a:t>
            </a:r>
            <a:endParaRPr lang="en-GB" dirty="0"/>
          </a:p>
          <a:p>
            <a:pPr lvl="0"/>
            <a:r>
              <a:rPr lang="en-GB" dirty="0"/>
              <a:t>Confirm WBS/CBS, coding standards, change control, risk register template.</a:t>
            </a:r>
          </a:p>
          <a:p>
            <a:pPr lvl="0"/>
            <a:r>
              <a:rPr lang="en-GB" dirty="0"/>
              <a:t>Load initial budget, schedule, and progress rules.</a:t>
            </a:r>
          </a:p>
          <a:p>
            <a:pPr lvl="0"/>
            <a:r>
              <a:rPr lang="en-GB" dirty="0"/>
              <a:t>Stand up dashboards (Power BI/Excel) and data connections.</a:t>
            </a:r>
          </a:p>
          <a:p>
            <a:r>
              <a:rPr lang="en-GB" b="1" dirty="0"/>
              <a:t>Days 16–45</a:t>
            </a:r>
            <a:endParaRPr lang="en-GB" dirty="0"/>
          </a:p>
          <a:p>
            <a:pPr lvl="0"/>
            <a:r>
              <a:rPr lang="en-GB" dirty="0"/>
              <a:t>Tendering &amp; contract strategy finalization; add LDs/bonds; set price adjustment or hedging.</a:t>
            </a:r>
          </a:p>
          <a:p>
            <a:pPr lvl="0"/>
            <a:r>
              <a:rPr lang="en-GB" dirty="0"/>
              <a:t>QCRA to set contingency and MR; publish drawdown rules.</a:t>
            </a:r>
          </a:p>
          <a:p>
            <a:pPr lvl="0"/>
            <a:r>
              <a:rPr lang="en-GB" dirty="0"/>
              <a:t>Material lead-time tracker; place long-lead </a:t>
            </a:r>
            <a:r>
              <a:rPr lang="en-GB" dirty="0" err="1"/>
              <a:t>POs.</a:t>
            </a:r>
            <a:endParaRPr lang="en-GB" dirty="0"/>
          </a:p>
          <a:p>
            <a:r>
              <a:rPr lang="en-GB" b="1" dirty="0"/>
              <a:t>Days 46–90</a:t>
            </a:r>
            <a:endParaRPr lang="en-GB" dirty="0"/>
          </a:p>
          <a:p>
            <a:pPr lvl="0"/>
            <a:r>
              <a:rPr lang="en-GB" dirty="0"/>
              <a:t>First monthly cycle with EV, EAC, cashflow curve.</a:t>
            </a:r>
          </a:p>
          <a:p>
            <a:pPr lvl="0"/>
            <a:r>
              <a:rPr lang="en-GB" dirty="0"/>
              <a:t>Initiate value engineering backlog; implement procurement savings.</a:t>
            </a:r>
          </a:p>
          <a:p>
            <a:r>
              <a:rPr lang="en-GB" dirty="0"/>
              <a:t>Establish weekly governance and escalation rhythm.</a:t>
            </a:r>
          </a:p>
        </p:txBody>
      </p:sp>
    </p:spTree>
    <p:extLst>
      <p:ext uri="{BB962C8B-B14F-4D97-AF65-F5344CB8AC3E}">
        <p14:creationId xmlns:p14="http://schemas.microsoft.com/office/powerpoint/2010/main" val="626514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6CF4F-55D0-19A7-DACC-7CFF1C4594FE}"/>
              </a:ext>
            </a:extLst>
          </p:cNvPr>
          <p:cNvSpPr>
            <a:spLocks noGrp="1"/>
          </p:cNvSpPr>
          <p:nvPr>
            <p:ph type="title"/>
          </p:nvPr>
        </p:nvSpPr>
        <p:spPr/>
        <p:txBody>
          <a:bodyPr/>
          <a:lstStyle/>
          <a:p>
            <a:r>
              <a:rPr lang="en-GB" b="1" dirty="0"/>
              <a:t>12) Notes for Shopping Mall Specifics</a:t>
            </a:r>
            <a:br>
              <a:rPr lang="en-GB" dirty="0"/>
            </a:br>
            <a:endParaRPr lang="en-GB" dirty="0"/>
          </a:p>
        </p:txBody>
      </p:sp>
      <p:sp>
        <p:nvSpPr>
          <p:cNvPr id="3" name="Content Placeholder 2">
            <a:extLst>
              <a:ext uri="{FF2B5EF4-FFF2-40B4-BE49-F238E27FC236}">
                <a16:creationId xmlns:a16="http://schemas.microsoft.com/office/drawing/2014/main" id="{F0F5E254-35C0-3EFC-043E-4B6AD991843F}"/>
              </a:ext>
            </a:extLst>
          </p:cNvPr>
          <p:cNvSpPr>
            <a:spLocks noGrp="1"/>
          </p:cNvSpPr>
          <p:nvPr>
            <p:ph idx="1"/>
          </p:nvPr>
        </p:nvSpPr>
        <p:spPr/>
        <p:txBody>
          <a:bodyPr/>
          <a:lstStyle/>
          <a:p>
            <a:pPr lvl="0"/>
            <a:r>
              <a:rPr lang="en-GB" b="1" dirty="0"/>
              <a:t>Tenant fit-out</a:t>
            </a:r>
            <a:r>
              <a:rPr lang="en-GB" dirty="0"/>
              <a:t> integration: control cost exposure via </a:t>
            </a:r>
            <a:r>
              <a:rPr lang="en-GB" b="1" dirty="0"/>
              <a:t>tenant coordination manuals</a:t>
            </a:r>
            <a:r>
              <a:rPr lang="en-GB" dirty="0"/>
              <a:t>, chargeable works, and separate tenant-funded budget lines.</a:t>
            </a:r>
          </a:p>
          <a:p>
            <a:pPr lvl="0"/>
            <a:r>
              <a:rPr lang="en-GB" b="1" dirty="0"/>
              <a:t>Revenue-tied decisions</a:t>
            </a:r>
            <a:r>
              <a:rPr lang="en-GB" dirty="0"/>
              <a:t>: Evaluate scope changes against </a:t>
            </a:r>
            <a:r>
              <a:rPr lang="en-GB" b="1" dirty="0"/>
              <a:t>NPV of earlier opening</a:t>
            </a:r>
            <a:r>
              <a:rPr lang="en-GB" dirty="0"/>
              <a:t> (e.g., adding shifts may increase cost but protect opening date and rent/footfall).</a:t>
            </a:r>
          </a:p>
          <a:p>
            <a:pPr lvl="0"/>
            <a:r>
              <a:rPr lang="en-GB" b="1" dirty="0"/>
              <a:t>Parking, wayfinding, security tech</a:t>
            </a:r>
            <a:r>
              <a:rPr lang="en-GB" dirty="0"/>
              <a:t> are high change-risk areas—lock requirements early.</a:t>
            </a:r>
          </a:p>
          <a:p>
            <a:endParaRPr lang="en-GB" dirty="0"/>
          </a:p>
        </p:txBody>
      </p:sp>
    </p:spTree>
    <p:extLst>
      <p:ext uri="{BB962C8B-B14F-4D97-AF65-F5344CB8AC3E}">
        <p14:creationId xmlns:p14="http://schemas.microsoft.com/office/powerpoint/2010/main" val="11000603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5EC43-9D5A-33CF-C2AE-F5E7DA8B0024}"/>
              </a:ext>
            </a:extLst>
          </p:cNvPr>
          <p:cNvSpPr>
            <a:spLocks noGrp="1"/>
          </p:cNvSpPr>
          <p:nvPr>
            <p:ph type="title"/>
          </p:nvPr>
        </p:nvSpPr>
        <p:spPr/>
        <p:txBody>
          <a:bodyPr/>
          <a:lstStyle/>
          <a:p>
            <a:r>
              <a:rPr lang="en-GB" dirty="0"/>
              <a:t>Earned Value Management (EVM), </a:t>
            </a:r>
            <a:r>
              <a:rPr lang="en-GB" b="1" dirty="0"/>
              <a:t>CPI &amp; SPI </a:t>
            </a:r>
            <a:endParaRPr lang="en-GB" dirty="0"/>
          </a:p>
        </p:txBody>
      </p:sp>
      <p:sp>
        <p:nvSpPr>
          <p:cNvPr id="3" name="Content Placeholder 2">
            <a:extLst>
              <a:ext uri="{FF2B5EF4-FFF2-40B4-BE49-F238E27FC236}">
                <a16:creationId xmlns:a16="http://schemas.microsoft.com/office/drawing/2014/main" id="{2093E39B-0B03-727B-7C5E-9AE566AEADC9}"/>
              </a:ext>
            </a:extLst>
          </p:cNvPr>
          <p:cNvSpPr>
            <a:spLocks noGrp="1"/>
          </p:cNvSpPr>
          <p:nvPr>
            <p:ph idx="1"/>
          </p:nvPr>
        </p:nvSpPr>
        <p:spPr/>
        <p:txBody>
          <a:bodyPr/>
          <a:lstStyle/>
          <a:p>
            <a:r>
              <a:rPr lang="en-GB" dirty="0"/>
              <a:t>Earned Value Management (EVM) uses </a:t>
            </a:r>
            <a:r>
              <a:rPr lang="en-GB" b="1" dirty="0"/>
              <a:t>three core numbers</a:t>
            </a:r>
            <a:r>
              <a:rPr lang="en-GB" dirty="0"/>
              <a:t>:</a:t>
            </a:r>
          </a:p>
          <a:p>
            <a:pPr lvl="0"/>
            <a:r>
              <a:rPr lang="en-GB" b="1" dirty="0"/>
              <a:t>PV (Planned Value)</a:t>
            </a:r>
            <a:r>
              <a:rPr lang="en-GB" dirty="0"/>
              <a:t> – Budgeted cost of the work you </a:t>
            </a:r>
            <a:r>
              <a:rPr lang="en-GB" i="1" dirty="0"/>
              <a:t>should</a:t>
            </a:r>
            <a:r>
              <a:rPr lang="en-GB" dirty="0"/>
              <a:t> have completed by today.</a:t>
            </a:r>
          </a:p>
          <a:p>
            <a:pPr lvl="0"/>
            <a:r>
              <a:rPr lang="en-GB" b="1" dirty="0"/>
              <a:t>EV (Earned Value)</a:t>
            </a:r>
            <a:r>
              <a:rPr lang="en-GB" dirty="0"/>
              <a:t> – Budgeted cost of the work you </a:t>
            </a:r>
            <a:r>
              <a:rPr lang="en-GB" i="1" dirty="0"/>
              <a:t>actually</a:t>
            </a:r>
            <a:r>
              <a:rPr lang="en-GB" dirty="0"/>
              <a:t> completed by today.</a:t>
            </a:r>
          </a:p>
          <a:p>
            <a:pPr lvl="0"/>
            <a:r>
              <a:rPr lang="en-GB" b="1" dirty="0"/>
              <a:t>AC (Actual Cost)</a:t>
            </a:r>
            <a:r>
              <a:rPr lang="en-GB" dirty="0"/>
              <a:t> – What you </a:t>
            </a:r>
            <a:r>
              <a:rPr lang="en-GB" i="1" dirty="0"/>
              <a:t>actually spent</a:t>
            </a:r>
            <a:r>
              <a:rPr lang="en-GB" dirty="0"/>
              <a:t> to achieve the work done.</a:t>
            </a:r>
          </a:p>
          <a:p>
            <a:pPr lvl="0"/>
            <a:r>
              <a:rPr lang="en-GB" b="1" dirty="0"/>
              <a:t>CPI &amp; SPI: Metrics of EVM</a:t>
            </a:r>
            <a:endParaRPr lang="en-GB" dirty="0"/>
          </a:p>
          <a:p>
            <a:endParaRPr lang="en-GB" dirty="0"/>
          </a:p>
        </p:txBody>
      </p:sp>
    </p:spTree>
    <p:extLst>
      <p:ext uri="{BB962C8B-B14F-4D97-AF65-F5344CB8AC3E}">
        <p14:creationId xmlns:p14="http://schemas.microsoft.com/office/powerpoint/2010/main" val="305307561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0004B-12EC-B7EE-127B-68FFA7AFF2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3F7A26-63C4-2151-857A-BF4A68EFC9DC}"/>
              </a:ext>
            </a:extLst>
          </p:cNvPr>
          <p:cNvSpPr>
            <a:spLocks noGrp="1"/>
          </p:cNvSpPr>
          <p:nvPr>
            <p:ph idx="1"/>
          </p:nvPr>
        </p:nvSpPr>
        <p:spPr/>
        <p:txBody>
          <a:bodyPr/>
          <a:lstStyle/>
          <a:p>
            <a:r>
              <a:rPr lang="en-GB" b="1" dirty="0"/>
              <a:t>CPI &amp; SPI — What They Are and How to Calculate Them in Practice</a:t>
            </a:r>
            <a:endParaRPr lang="en-GB" dirty="0"/>
          </a:p>
        </p:txBody>
      </p:sp>
    </p:spTree>
    <p:extLst>
      <p:ext uri="{BB962C8B-B14F-4D97-AF65-F5344CB8AC3E}">
        <p14:creationId xmlns:p14="http://schemas.microsoft.com/office/powerpoint/2010/main" val="4071966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39C65-E517-44B6-BA2C-64CF0EF19F3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EA9F5A-D4DE-9E06-C21C-13555F003724}"/>
              </a:ext>
            </a:extLst>
          </p:cNvPr>
          <p:cNvSpPr>
            <a:spLocks noGrp="1"/>
          </p:cNvSpPr>
          <p:nvPr>
            <p:ph idx="1"/>
          </p:nvPr>
        </p:nvSpPr>
        <p:spPr/>
        <p:txBody>
          <a:bodyPr/>
          <a:lstStyle/>
          <a:p>
            <a:r>
              <a:rPr lang="en-GB" dirty="0"/>
              <a:t>Earned Value Management (EVM) uses </a:t>
            </a:r>
            <a:r>
              <a:rPr lang="en-GB" b="1" dirty="0"/>
              <a:t>three core numbers</a:t>
            </a:r>
            <a:r>
              <a:rPr lang="en-GB" dirty="0"/>
              <a:t>:</a:t>
            </a:r>
          </a:p>
          <a:p>
            <a:pPr lvl="0"/>
            <a:r>
              <a:rPr lang="en-GB" b="1" dirty="0"/>
              <a:t>PV (Planned Value)</a:t>
            </a:r>
            <a:r>
              <a:rPr lang="en-GB" dirty="0"/>
              <a:t> – Budgeted cost of the work you </a:t>
            </a:r>
            <a:r>
              <a:rPr lang="en-GB" i="1" dirty="0"/>
              <a:t>should</a:t>
            </a:r>
            <a:r>
              <a:rPr lang="en-GB" dirty="0"/>
              <a:t> have completed by today.</a:t>
            </a:r>
          </a:p>
          <a:p>
            <a:pPr lvl="0"/>
            <a:r>
              <a:rPr lang="en-GB" b="1" dirty="0"/>
              <a:t>EV (Earned Value)</a:t>
            </a:r>
            <a:r>
              <a:rPr lang="en-GB" dirty="0"/>
              <a:t> – Budgeted cost of the work you </a:t>
            </a:r>
            <a:r>
              <a:rPr lang="en-GB" i="1" dirty="0"/>
              <a:t>actually</a:t>
            </a:r>
            <a:r>
              <a:rPr lang="en-GB" dirty="0"/>
              <a:t> completed by today.</a:t>
            </a:r>
          </a:p>
          <a:p>
            <a:r>
              <a:rPr lang="en-GB" b="1" dirty="0"/>
              <a:t>AC (Actual Cost)</a:t>
            </a:r>
            <a:r>
              <a:rPr lang="en-GB" dirty="0"/>
              <a:t> – What you </a:t>
            </a:r>
            <a:r>
              <a:rPr lang="en-GB" i="1" dirty="0"/>
              <a:t>actually spent</a:t>
            </a:r>
            <a:r>
              <a:rPr lang="en-GB" dirty="0"/>
              <a:t> to achieve the work done</a:t>
            </a:r>
          </a:p>
        </p:txBody>
      </p:sp>
    </p:spTree>
    <p:extLst>
      <p:ext uri="{BB962C8B-B14F-4D97-AF65-F5344CB8AC3E}">
        <p14:creationId xmlns:p14="http://schemas.microsoft.com/office/powerpoint/2010/main" val="386150709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B8F0-0EC8-023C-E264-E0478A39304B}"/>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DF76E7A-9A04-B33B-C75A-185464B1E483}"/>
                  </a:ext>
                </a:extLst>
              </p:cNvPr>
              <p:cNvSpPr>
                <a:spLocks noGrp="1"/>
              </p:cNvSpPr>
              <p:nvPr>
                <p:ph idx="1"/>
              </p:nvPr>
            </p:nvSpPr>
            <p:spPr/>
            <p:txBody>
              <a:bodyPr/>
              <a:lstStyle/>
              <a:p>
                <a:r>
                  <a:rPr lang="en-GB" b="1" dirty="0"/>
                  <a:t>Cost Performance Index (CPI)</a:t>
                </a:r>
                <a:endParaRPr lang="en-GB" dirty="0"/>
              </a:p>
              <a:p>
                <a:r>
                  <a:rPr lang="en-GB" b="1" dirty="0"/>
                  <a:t>What it tells you:</a:t>
                </a:r>
                <a:br>
                  <a:rPr lang="en-GB" dirty="0"/>
                </a:br>
                <a:r>
                  <a:rPr lang="en-GB" dirty="0"/>
                  <a:t>Are you getting value for the money spent?</a:t>
                </a:r>
              </a:p>
              <a:p>
                <a:pPr lvl="0"/>
                <a:r>
                  <a:rPr lang="en-GB" dirty="0"/>
                  <a:t>CPI &gt; 1 → spending less than planned (good)</a:t>
                </a:r>
              </a:p>
              <a:p>
                <a:pPr lvl="0"/>
                <a:r>
                  <a:rPr lang="en-GB" dirty="0"/>
                  <a:t>CPI &lt; 1 → spending more than planned (bad)</a:t>
                </a:r>
              </a:p>
              <a:p>
                <a:r>
                  <a:rPr lang="en-GB" b="1" dirty="0"/>
                  <a:t>Formula</a:t>
                </a:r>
                <a:endParaRPr lang="en-GB" dirty="0"/>
              </a:p>
              <a:p>
                <a14:m>
                  <m:oMath xmlns:m="http://schemas.openxmlformats.org/officeDocument/2006/math">
                    <m:r>
                      <m:rPr>
                        <m:nor/>
                      </m:rPr>
                      <a:rPr lang="en-GB"/>
                      <m:t>CPI</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𝐸𝑉</m:t>
                        </m:r>
                      </m:num>
                      <m:den>
                        <m:r>
                          <a:rPr lang="en-GB" i="1">
                            <a:latin typeface="Cambria Math" panose="02040503050406030204" pitchFamily="18" charset="0"/>
                          </a:rPr>
                          <m:t>𝐴𝐶</m:t>
                        </m:r>
                      </m:den>
                    </m:f>
                  </m:oMath>
                </a14:m>
                <a:br>
                  <a:rPr lang="en-GB" dirty="0"/>
                </a:br>
                <a:endParaRPr lang="en-GB" dirty="0"/>
              </a:p>
            </p:txBody>
          </p:sp>
        </mc:Choice>
        <mc:Fallback xmlns="">
          <p:sp>
            <p:nvSpPr>
              <p:cNvPr id="3" name="Content Placeholder 2">
                <a:extLst>
                  <a:ext uri="{FF2B5EF4-FFF2-40B4-BE49-F238E27FC236}">
                    <a16:creationId xmlns:a16="http://schemas.microsoft.com/office/drawing/2014/main" id="{3DF76E7A-9A04-B33B-C75A-185464B1E483}"/>
                  </a:ext>
                </a:extLst>
              </p:cNvPr>
              <p:cNvSpPr>
                <a:spLocks noGrp="1" noRot="1" noChangeAspect="1" noMove="1" noResize="1" noEditPoints="1" noAdjustHandles="1" noChangeArrowheads="1" noChangeShapeType="1" noTextEdit="1"/>
              </p:cNvSpPr>
              <p:nvPr>
                <p:ph idx="1"/>
              </p:nvPr>
            </p:nvSpPr>
            <p:spPr>
              <a:blipFill>
                <a:blip r:embed="rId2"/>
                <a:stretch>
                  <a:fillRect l="-1043" t="-2381"/>
                </a:stretch>
              </a:blipFill>
            </p:spPr>
            <p:txBody>
              <a:bodyPr/>
              <a:lstStyle/>
              <a:p>
                <a:r>
                  <a:rPr lang="en-GB">
                    <a:noFill/>
                  </a:rPr>
                  <a:t> </a:t>
                </a:r>
              </a:p>
            </p:txBody>
          </p:sp>
        </mc:Fallback>
      </mc:AlternateContent>
    </p:spTree>
    <p:extLst>
      <p:ext uri="{BB962C8B-B14F-4D97-AF65-F5344CB8AC3E}">
        <p14:creationId xmlns:p14="http://schemas.microsoft.com/office/powerpoint/2010/main" val="188162161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C567C-5340-B2B7-DE3F-B3DF81CB8E98}"/>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84E75168-8675-B99E-9CE5-EBD84E2657C4}"/>
                  </a:ext>
                </a:extLst>
              </p:cNvPr>
              <p:cNvSpPr>
                <a:spLocks noGrp="1"/>
              </p:cNvSpPr>
              <p:nvPr>
                <p:ph idx="1"/>
              </p:nvPr>
            </p:nvSpPr>
            <p:spPr/>
            <p:txBody>
              <a:bodyPr>
                <a:normAutofit fontScale="85000" lnSpcReduction="10000"/>
              </a:bodyPr>
              <a:lstStyle/>
              <a:p>
                <a:r>
                  <a:rPr lang="en-GB" b="1" i="1" dirty="0"/>
                  <a:t>Example in Practice</a:t>
                </a:r>
                <a:endParaRPr lang="en-GB" dirty="0"/>
              </a:p>
              <a:p>
                <a:r>
                  <a:rPr lang="en-GB" dirty="0"/>
                  <a:t>Suppose your concrete works package has:</a:t>
                </a:r>
              </a:p>
              <a:p>
                <a:pPr lvl="0"/>
                <a:r>
                  <a:rPr lang="en-GB" b="1" dirty="0"/>
                  <a:t>EV = £400,000</a:t>
                </a:r>
                <a:r>
                  <a:rPr lang="en-GB" dirty="0"/>
                  <a:t> (you earned £400k worth of progress)</a:t>
                </a:r>
              </a:p>
              <a:p>
                <a:pPr lvl="0"/>
                <a:r>
                  <a:rPr lang="en-GB" b="1" dirty="0"/>
                  <a:t>AC = £500,000</a:t>
                </a:r>
                <a:r>
                  <a:rPr lang="en-GB" dirty="0"/>
                  <a:t> (you actually spent £500k)</a:t>
                </a:r>
              </a:p>
              <a:p>
                <a:r>
                  <a:rPr lang="en-GB" b="1" dirty="0"/>
                  <a:t>CPI Calculation</a:t>
                </a:r>
                <a:endParaRPr lang="en-GB" dirty="0"/>
              </a:p>
              <a:p>
                <a14:m>
                  <m:oMath xmlns:m="http://schemas.openxmlformats.org/officeDocument/2006/math">
                    <m:r>
                      <a:rPr lang="en-GB" i="1">
                        <a:latin typeface="Cambria Math" panose="02040503050406030204" pitchFamily="18" charset="0"/>
                      </a:rPr>
                      <m:t>𝐶𝑃𝐼</m:t>
                    </m:r>
                    <m:r>
                      <a:rPr lang="en-GB" i="1">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400,000</m:t>
                        </m:r>
                      </m:num>
                      <m:den>
                        <m:r>
                          <a:rPr lang="en-GB">
                            <a:latin typeface="Cambria Math" panose="02040503050406030204" pitchFamily="18" charset="0"/>
                          </a:rPr>
                          <m:t>500,000</m:t>
                        </m:r>
                      </m:den>
                    </m:f>
                    <m:r>
                      <a:rPr lang="en-GB" i="1">
                        <a:latin typeface="Cambria Math" panose="02040503050406030204" pitchFamily="18" charset="0"/>
                      </a:rPr>
                      <m:t>=0.80</m:t>
                    </m:r>
                  </m:oMath>
                </a14:m>
                <a:br>
                  <a:rPr lang="en-GB" dirty="0"/>
                </a:br>
                <a:endParaRPr lang="en-GB" dirty="0"/>
              </a:p>
              <a:p>
                <a:r>
                  <a:rPr lang="en-GB" b="1" dirty="0"/>
                  <a:t>Interpretation</a:t>
                </a:r>
                <a:endParaRPr lang="en-GB" dirty="0"/>
              </a:p>
              <a:p>
                <a:pPr lvl="0"/>
                <a:r>
                  <a:rPr lang="en-GB" dirty="0"/>
                  <a:t>You are </a:t>
                </a:r>
                <a:r>
                  <a:rPr lang="en-GB" b="1" dirty="0"/>
                  <a:t>20% over budget</a:t>
                </a:r>
                <a:r>
                  <a:rPr lang="en-GB" dirty="0"/>
                  <a:t> for the amount of work achieved.</a:t>
                </a:r>
              </a:p>
              <a:p>
                <a:pPr lvl="0"/>
                <a:r>
                  <a:rPr lang="en-GB" dirty="0"/>
                  <a:t>You’re spending £1.00 but only getting £0.80 worth of planned progress.</a:t>
                </a:r>
              </a:p>
              <a:p>
                <a:endParaRPr lang="en-GB" dirty="0"/>
              </a:p>
            </p:txBody>
          </p:sp>
        </mc:Choice>
        <mc:Fallback xmlns="">
          <p:sp>
            <p:nvSpPr>
              <p:cNvPr id="3" name="Content Placeholder 2">
                <a:extLst>
                  <a:ext uri="{FF2B5EF4-FFF2-40B4-BE49-F238E27FC236}">
                    <a16:creationId xmlns:a16="http://schemas.microsoft.com/office/drawing/2014/main" id="{84E75168-8675-B99E-9CE5-EBD84E2657C4}"/>
                  </a:ext>
                </a:extLst>
              </p:cNvPr>
              <p:cNvSpPr>
                <a:spLocks noGrp="1" noRot="1" noChangeAspect="1" noMove="1" noResize="1" noEditPoints="1" noAdjustHandles="1" noChangeArrowheads="1" noChangeShapeType="1" noTextEdit="1"/>
              </p:cNvSpPr>
              <p:nvPr>
                <p:ph idx="1"/>
              </p:nvPr>
            </p:nvSpPr>
            <p:spPr>
              <a:blipFill>
                <a:blip r:embed="rId2"/>
                <a:stretch>
                  <a:fillRect l="-812" t="-2521" b="-1821"/>
                </a:stretch>
              </a:blipFill>
            </p:spPr>
            <p:txBody>
              <a:bodyPr/>
              <a:lstStyle/>
              <a:p>
                <a:r>
                  <a:rPr lang="en-GB">
                    <a:noFill/>
                  </a:rPr>
                  <a:t> </a:t>
                </a:r>
              </a:p>
            </p:txBody>
          </p:sp>
        </mc:Fallback>
      </mc:AlternateContent>
    </p:spTree>
    <p:extLst>
      <p:ext uri="{BB962C8B-B14F-4D97-AF65-F5344CB8AC3E}">
        <p14:creationId xmlns:p14="http://schemas.microsoft.com/office/powerpoint/2010/main" val="8504993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BF52C-5ED9-6A29-5C0C-BAF28AF69D8B}"/>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5C5A3CD-14BD-D4A4-1944-82D1C8E1F73A}"/>
                  </a:ext>
                </a:extLst>
              </p:cNvPr>
              <p:cNvSpPr>
                <a:spLocks noGrp="1"/>
              </p:cNvSpPr>
              <p:nvPr>
                <p:ph idx="1"/>
              </p:nvPr>
            </p:nvSpPr>
            <p:spPr/>
            <p:txBody>
              <a:bodyPr>
                <a:normAutofit lnSpcReduction="10000"/>
              </a:bodyPr>
              <a:lstStyle/>
              <a:p>
                <a:r>
                  <a:rPr lang="en-GB" b="1" dirty="0"/>
                  <a:t>Schedule Performance Index (SPI)</a:t>
                </a:r>
                <a:endParaRPr lang="en-GB" dirty="0"/>
              </a:p>
              <a:p>
                <a:r>
                  <a:rPr lang="en-GB" b="1" dirty="0"/>
                  <a:t>What it tells you:</a:t>
                </a:r>
                <a:br>
                  <a:rPr lang="en-GB" dirty="0"/>
                </a:br>
                <a:r>
                  <a:rPr lang="en-GB" dirty="0"/>
                  <a:t>Are you ahead or behind the planned schedule in terms of value delivered?</a:t>
                </a:r>
              </a:p>
              <a:p>
                <a:pPr lvl="0"/>
                <a:r>
                  <a:rPr lang="en-GB" dirty="0"/>
                  <a:t>SPI &gt; 1 → ahead of schedule (good)</a:t>
                </a:r>
              </a:p>
              <a:p>
                <a:pPr lvl="0"/>
                <a:r>
                  <a:rPr lang="en-GB" dirty="0"/>
                  <a:t>SPI &lt; 1 → behind schedule (bad)</a:t>
                </a:r>
              </a:p>
              <a:p>
                <a:r>
                  <a:rPr lang="en-GB" b="1" dirty="0"/>
                  <a:t>Formula</a:t>
                </a:r>
                <a:endParaRPr lang="en-GB" dirty="0"/>
              </a:p>
              <a:p>
                <a14:m>
                  <m:oMath xmlns:m="http://schemas.openxmlformats.org/officeDocument/2006/math">
                    <m:r>
                      <a:rPr lang="en-GB" i="1">
                        <a:latin typeface="Cambria Math" panose="02040503050406030204" pitchFamily="18" charset="0"/>
                      </a:rPr>
                      <m:t>𝑆𝑃𝐼</m:t>
                    </m:r>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𝐸𝑉</m:t>
                        </m:r>
                      </m:num>
                      <m:den>
                        <m:r>
                          <a:rPr lang="en-GB" i="1">
                            <a:latin typeface="Cambria Math" panose="02040503050406030204" pitchFamily="18" charset="0"/>
                          </a:rPr>
                          <m:t>𝑃𝑉</m:t>
                        </m:r>
                      </m:den>
                    </m:f>
                  </m:oMath>
                </a14:m>
                <a:br>
                  <a:rPr lang="en-GB" dirty="0"/>
                </a:br>
                <a:endParaRPr lang="en-GB" dirty="0"/>
              </a:p>
              <a:p>
                <a:endParaRPr lang="en-GB" dirty="0"/>
              </a:p>
            </p:txBody>
          </p:sp>
        </mc:Choice>
        <mc:Fallback xmlns="">
          <p:sp>
            <p:nvSpPr>
              <p:cNvPr id="3" name="Content Placeholder 2">
                <a:extLst>
                  <a:ext uri="{FF2B5EF4-FFF2-40B4-BE49-F238E27FC236}">
                    <a16:creationId xmlns:a16="http://schemas.microsoft.com/office/drawing/2014/main" id="{35C5A3CD-14BD-D4A4-1944-82D1C8E1F73A}"/>
                  </a:ext>
                </a:extLst>
              </p:cNvPr>
              <p:cNvSpPr>
                <a:spLocks noGrp="1" noRot="1" noChangeAspect="1" noMove="1" noResize="1" noEditPoints="1" noAdjustHandles="1" noChangeArrowheads="1" noChangeShapeType="1" noTextEdit="1"/>
              </p:cNvSpPr>
              <p:nvPr>
                <p:ph idx="1"/>
              </p:nvPr>
            </p:nvSpPr>
            <p:spPr>
              <a:blipFill>
                <a:blip r:embed="rId2"/>
                <a:stretch>
                  <a:fillRect l="-1043" t="-3081"/>
                </a:stretch>
              </a:blipFill>
            </p:spPr>
            <p:txBody>
              <a:bodyPr/>
              <a:lstStyle/>
              <a:p>
                <a:r>
                  <a:rPr lang="en-GB">
                    <a:noFill/>
                  </a:rPr>
                  <a:t> </a:t>
                </a:r>
              </a:p>
            </p:txBody>
          </p:sp>
        </mc:Fallback>
      </mc:AlternateContent>
    </p:spTree>
    <p:extLst>
      <p:ext uri="{BB962C8B-B14F-4D97-AF65-F5344CB8AC3E}">
        <p14:creationId xmlns:p14="http://schemas.microsoft.com/office/powerpoint/2010/main" val="203596120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B3C3F-3911-0435-254B-1E3FAAB89E5B}"/>
              </a:ext>
            </a:extLst>
          </p:cNvPr>
          <p:cNvSpPr>
            <a:spLocks noGrp="1"/>
          </p:cNvSpPr>
          <p:nvPr>
            <p:ph type="title"/>
          </p:nvPr>
        </p:nvSpPr>
        <p:spPr/>
        <p:txBody>
          <a:bodyPr/>
          <a:lstStyle/>
          <a:p>
            <a:endParaRPr lang="en-GB"/>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9A5879D-A953-2C52-4493-3B6C41B44734}"/>
                  </a:ext>
                </a:extLst>
              </p:cNvPr>
              <p:cNvSpPr>
                <a:spLocks noGrp="1"/>
              </p:cNvSpPr>
              <p:nvPr>
                <p:ph idx="1"/>
              </p:nvPr>
            </p:nvSpPr>
            <p:spPr/>
            <p:txBody>
              <a:bodyPr/>
              <a:lstStyle/>
              <a:p>
                <a:r>
                  <a:rPr lang="en-GB" b="1" i="1" dirty="0"/>
                  <a:t>Example in Practice</a:t>
                </a:r>
                <a:endParaRPr lang="en-GB" dirty="0"/>
              </a:p>
              <a:p>
                <a:r>
                  <a:rPr lang="en-GB" dirty="0"/>
                  <a:t>Suppose:</a:t>
                </a:r>
              </a:p>
              <a:p>
                <a:pPr lvl="0"/>
                <a:r>
                  <a:rPr lang="en-GB" b="1" dirty="0"/>
                  <a:t>EV = £400,000</a:t>
                </a:r>
                <a:r>
                  <a:rPr lang="en-GB" dirty="0"/>
                  <a:t> (actual progress earned)</a:t>
                </a:r>
              </a:p>
              <a:p>
                <a:pPr lvl="0"/>
                <a:r>
                  <a:rPr lang="en-GB" b="1" dirty="0"/>
                  <a:t>PV = £500,000</a:t>
                </a:r>
                <a:r>
                  <a:rPr lang="en-GB" dirty="0"/>
                  <a:t> (you planned to earn £500k by now)</a:t>
                </a:r>
              </a:p>
              <a:p>
                <a:r>
                  <a:rPr lang="en-GB" b="1" dirty="0"/>
                  <a:t>SPI Calculation</a:t>
                </a:r>
                <a:endParaRPr lang="en-GB" dirty="0"/>
              </a:p>
              <a:p>
                <a14:m>
                  <m:oMath xmlns:m="http://schemas.openxmlformats.org/officeDocument/2006/math">
                    <m:r>
                      <a:rPr lang="en-GB" i="1">
                        <a:latin typeface="Cambria Math" panose="02040503050406030204" pitchFamily="18" charset="0"/>
                      </a:rPr>
                      <m:t>𝑆𝑃𝐼</m:t>
                    </m:r>
                    <m:r>
                      <a:rPr lang="en-GB" i="1">
                        <a:latin typeface="Cambria Math" panose="02040503050406030204" pitchFamily="18" charset="0"/>
                      </a:rPr>
                      <m:t>=</m:t>
                    </m:r>
                    <m:f>
                      <m:fPr>
                        <m:ctrlPr>
                          <a:rPr lang="en-GB" i="1">
                            <a:latin typeface="Cambria Math" panose="02040503050406030204" pitchFamily="18" charset="0"/>
                          </a:rPr>
                        </m:ctrlPr>
                      </m:fPr>
                      <m:num>
                        <m:r>
                          <a:rPr lang="en-GB">
                            <a:latin typeface="Cambria Math" panose="02040503050406030204" pitchFamily="18" charset="0"/>
                          </a:rPr>
                          <m:t>400,000</m:t>
                        </m:r>
                      </m:num>
                      <m:den>
                        <m:r>
                          <a:rPr lang="en-GB">
                            <a:latin typeface="Cambria Math" panose="02040503050406030204" pitchFamily="18" charset="0"/>
                          </a:rPr>
                          <m:t>500,000</m:t>
                        </m:r>
                      </m:den>
                    </m:f>
                    <m:r>
                      <a:rPr lang="en-GB" i="1">
                        <a:latin typeface="Cambria Math" panose="02040503050406030204" pitchFamily="18" charset="0"/>
                      </a:rPr>
                      <m:t>=0.80</m:t>
                    </m:r>
                  </m:oMath>
                </a14:m>
                <a:br>
                  <a:rPr lang="en-GB" dirty="0"/>
                </a:br>
                <a:endParaRPr lang="en-GB" dirty="0"/>
              </a:p>
              <a:p>
                <a:endParaRPr lang="en-GB" dirty="0"/>
              </a:p>
            </p:txBody>
          </p:sp>
        </mc:Choice>
        <mc:Fallback xmlns="">
          <p:sp>
            <p:nvSpPr>
              <p:cNvPr id="3" name="Content Placeholder 2">
                <a:extLst>
                  <a:ext uri="{FF2B5EF4-FFF2-40B4-BE49-F238E27FC236}">
                    <a16:creationId xmlns:a16="http://schemas.microsoft.com/office/drawing/2014/main" id="{39A5879D-A953-2C52-4493-3B6C41B44734}"/>
                  </a:ext>
                </a:extLst>
              </p:cNvPr>
              <p:cNvSpPr>
                <a:spLocks noGrp="1" noRot="1" noChangeAspect="1" noMove="1" noResize="1" noEditPoints="1" noAdjustHandles="1" noChangeArrowheads="1" noChangeShapeType="1" noTextEdit="1"/>
              </p:cNvSpPr>
              <p:nvPr>
                <p:ph idx="1"/>
              </p:nvPr>
            </p:nvSpPr>
            <p:spPr>
              <a:blipFill>
                <a:blip r:embed="rId2"/>
                <a:stretch>
                  <a:fillRect l="-1043" t="-2381"/>
                </a:stretch>
              </a:blipFill>
            </p:spPr>
            <p:txBody>
              <a:bodyPr/>
              <a:lstStyle/>
              <a:p>
                <a:r>
                  <a:rPr lang="en-GB">
                    <a:noFill/>
                  </a:rPr>
                  <a:t> </a:t>
                </a:r>
              </a:p>
            </p:txBody>
          </p:sp>
        </mc:Fallback>
      </mc:AlternateContent>
    </p:spTree>
    <p:extLst>
      <p:ext uri="{BB962C8B-B14F-4D97-AF65-F5344CB8AC3E}">
        <p14:creationId xmlns:p14="http://schemas.microsoft.com/office/powerpoint/2010/main" val="140791122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11E1-7017-0473-7858-95E9FAAD27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44F123-1DB3-9ED8-5D8B-1FD70F5A7528}"/>
              </a:ext>
            </a:extLst>
          </p:cNvPr>
          <p:cNvSpPr>
            <a:spLocks noGrp="1"/>
          </p:cNvSpPr>
          <p:nvPr>
            <p:ph idx="1"/>
          </p:nvPr>
        </p:nvSpPr>
        <p:spPr/>
        <p:txBody>
          <a:bodyPr/>
          <a:lstStyle/>
          <a:p>
            <a:r>
              <a:rPr lang="en-GB" b="1" dirty="0"/>
              <a:t>Interpretation</a:t>
            </a:r>
            <a:endParaRPr lang="en-GB" dirty="0"/>
          </a:p>
          <a:p>
            <a:pPr lvl="0"/>
            <a:r>
              <a:rPr lang="en-GB" dirty="0"/>
              <a:t>You have only completed </a:t>
            </a:r>
            <a:r>
              <a:rPr lang="en-GB" b="1" dirty="0"/>
              <a:t>80% of the work you planned</a:t>
            </a:r>
            <a:r>
              <a:rPr lang="en-GB" dirty="0"/>
              <a:t> to complete by this date.</a:t>
            </a:r>
          </a:p>
          <a:p>
            <a:pPr lvl="0"/>
            <a:r>
              <a:rPr lang="en-GB" dirty="0"/>
              <a:t>You are </a:t>
            </a:r>
            <a:r>
              <a:rPr lang="en-GB" b="1" dirty="0"/>
              <a:t>20% behind schedule</a:t>
            </a:r>
            <a:r>
              <a:rPr lang="en-GB" dirty="0"/>
              <a:t>.</a:t>
            </a:r>
          </a:p>
          <a:p>
            <a:endParaRPr lang="en-GB" dirty="0"/>
          </a:p>
        </p:txBody>
      </p:sp>
    </p:spTree>
    <p:extLst>
      <p:ext uri="{BB962C8B-B14F-4D97-AF65-F5344CB8AC3E}">
        <p14:creationId xmlns:p14="http://schemas.microsoft.com/office/powerpoint/2010/main" val="34515993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413A1-F414-B0E0-C882-64A55D2159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E33E62-97C2-51C7-198D-2B1CD5B3041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964031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E6377-8A92-49A1-4578-4E80D46B15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7658FC-8194-3101-AEA5-66D2BE43BCD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574997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75FC0-6841-AD06-FBCD-F4DE753062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E1434E-5CC7-DAF3-B617-F2CEF278D35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98683088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2BDE-900D-0BBB-05F5-00C6720191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7E1223-9445-B03A-6D89-5E79103E84B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4876267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B9566-839D-DDE4-919B-9F0B9432BF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452857-362B-4B38-93A2-54E49505DF8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0694679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A8288-358F-29FD-97EA-22FDE0B6D2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EEFE9D-3030-FE18-AF7C-437F5173ACA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3833420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9D2B-E33F-E608-4512-62543E2EEA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8F89CF5-FE7D-7651-C4AC-653A199C4EC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9824692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D72BB-E25F-BE66-469F-D2902DF6A7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9DF851-C0C9-44F7-8CFE-F6467816580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978623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C4516-F7A6-A0E5-152C-9D11A14B79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994BDD-447F-115E-A040-C4B1BF092AE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082417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399AF-0DFF-E057-A320-C42BA82982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3E3B876-4880-8F3B-2E89-2DDA5C0EC1B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0470416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D8105-93DD-20F7-A7AF-520DD2FDCF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534DFD-85D1-88E9-732E-FD04A656EC1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6202383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8B69D-AF35-E101-9607-4C6EB8B57E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406B0DA-3692-82A0-AF42-B52A872DE1A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3089159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53D04-8709-049E-0B17-BC19750D7D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074508-66B4-0D85-0CA4-899F025AB3E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981179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971AA-2722-662C-D2C3-03AD33B4E8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9676EE-E859-2F91-8B5C-F4736D996ED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7566852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DC491-DEEF-7FA8-5C73-3D26E6841E1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5B42E1-99F4-0F0C-336F-C2FD3D88CAB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2955330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522AC-350E-522D-3587-FF8BEA3537C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1A41BC-C668-ED33-3B3C-96ACB50E58F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7447350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60DE0-432F-7144-3395-201B6CC96B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3D69F7-AF5D-1F38-7B7B-C72623889B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6114987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39EB9-7C6B-5E04-8E06-81A3DC969A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987AE1-BBD0-5816-4CBF-D2C6CD4D47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5549252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CD67-8849-F021-8ED3-80F9F3ADF16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0618D0-8439-0573-1CB4-43BCC431A09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258904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2570</Words>
  <Application>Microsoft Office PowerPoint</Application>
  <PresentationFormat>Widescreen</PresentationFormat>
  <Paragraphs>225</Paragraphs>
  <Slides>77</Slides>
  <Notes>0</Notes>
  <HiddenSlides>0</HiddenSlides>
  <MMClips>0</MMClips>
  <ScaleCrop>false</ScaleCrop>
  <HeadingPairs>
    <vt:vector size="4" baseType="variant">
      <vt:variant>
        <vt:lpstr>Theme</vt:lpstr>
      </vt:variant>
      <vt:variant>
        <vt:i4>1</vt:i4>
      </vt:variant>
      <vt:variant>
        <vt:lpstr>Slide Titles</vt:lpstr>
      </vt:variant>
      <vt:variant>
        <vt:i4>77</vt:i4>
      </vt:variant>
    </vt:vector>
  </HeadingPairs>
  <TitlesOfParts>
    <vt:vector size="78" baseType="lpstr">
      <vt:lpstr>Office Theme</vt:lpstr>
      <vt:lpstr>Session 9</vt:lpstr>
      <vt:lpstr>PowerPoint Presentation</vt:lpstr>
      <vt:lpstr>1.1Objectives </vt:lpstr>
      <vt:lpstr> 1.2 Core Roles (RACI) </vt:lpstr>
      <vt:lpstr>(RACI)</vt:lpstr>
      <vt:lpstr>PowerPoint Presentation</vt:lpstr>
      <vt:lpstr> 1.3 Baseline Artifacts </vt:lpstr>
      <vt:lpstr>PowerPoint Presentation</vt:lpstr>
      <vt:lpstr>PowerPoint Presentation</vt:lpstr>
      <vt:lpstr>PowerPoint Presentation</vt:lpstr>
      <vt:lpstr>2.1 Contingency Structure </vt:lpstr>
      <vt:lpstr>PowerPoint Presentation</vt:lpstr>
      <vt:lpstr>2.2 Sizing Contingency </vt:lpstr>
      <vt:lpstr>PowerPoint Presentation</vt:lpstr>
      <vt:lpstr>PowerPoint Presentation</vt:lpstr>
      <vt:lpstr>2.3 Drawdown Rules </vt:lpstr>
      <vt:lpstr>2.4 Operations Contingency </vt:lpstr>
      <vt:lpstr>PowerPoint Presentation</vt:lpstr>
      <vt:lpstr> Core EVM Metrics </vt:lpstr>
      <vt:lpstr> Key Indicators </vt:lpstr>
      <vt:lpstr> Thresholds &amp; Triggers </vt:lpstr>
      <vt:lpstr> Visuals on Dashboard </vt:lpstr>
      <vt:lpstr> Progress Measurement Rules </vt:lpstr>
      <vt:lpstr>PowerPoint Presentation</vt:lpstr>
      <vt:lpstr>4.1 Data Model &amp; Coding </vt:lpstr>
      <vt:lpstr>4.2 Monthly Cost Cycle (Construction) </vt:lpstr>
      <vt:lpstr>4.3 Weekly Controls </vt:lpstr>
      <vt:lpstr>4.4 Operations Monitoring (Post-Opening) </vt:lpstr>
      <vt:lpstr>5. Scope Creep</vt:lpstr>
      <vt:lpstr>5.1) Methods to Prevent Scope Creep </vt:lpstr>
      <vt:lpstr>PowerPoint Presentation</vt:lpstr>
      <vt:lpstr>PowerPoint Presentation</vt:lpstr>
      <vt:lpstr>PowerPoint Presentation</vt:lpstr>
      <vt:lpstr>6.1 Contracting Strategy </vt:lpstr>
      <vt:lpstr>6.2 Procurement Controls </vt:lpstr>
      <vt:lpstr>6.3 Financial Hedging &amp; Insurance </vt:lpstr>
      <vt:lpstr>6.4 Schedule Risk Mitigation </vt:lpstr>
      <vt:lpstr>6.5 Quality &amp; Rework Control </vt:lpstr>
      <vt:lpstr>7) Cadence </vt:lpstr>
      <vt:lpstr>7.1Integrated Dashboards &amp; Reporting Cadence </vt:lpstr>
      <vt:lpstr> 7.2) Integrated Dashboards &amp; Reporting Cadence </vt:lpstr>
      <vt:lpstr> 8) Construction-to-Operations Handover Controls </vt:lpstr>
      <vt:lpstr>PowerPoint Presentation</vt:lpstr>
      <vt:lpstr>9.1 Change Request Form (key fields) </vt:lpstr>
      <vt:lpstr>9.2 Cost Ledger (minimum fields) </vt:lpstr>
      <vt:lpstr>9.3 Risk Register (quantified) </vt:lpstr>
      <vt:lpstr>9.4 EVM S-Curve Components </vt:lpstr>
      <vt:lpstr>10) Practical Thresholds &amp; Playbook Triggers </vt:lpstr>
      <vt:lpstr>11) Implementation Roadmap (90 Days) </vt:lpstr>
      <vt:lpstr>12) Notes for Shopping Mall Specifics </vt:lpstr>
      <vt:lpstr>Earned Value Management (EVM), CPI &amp; SPI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Moutushi Tanha</dc:creator>
  <cp:lastModifiedBy>Moutushi Tanha</cp:lastModifiedBy>
  <cp:revision>161</cp:revision>
  <dcterms:created xsi:type="dcterms:W3CDTF">2026-02-28T10:32:43Z</dcterms:created>
  <dcterms:modified xsi:type="dcterms:W3CDTF">2026-03-02T11:39:24Z</dcterms:modified>
</cp:coreProperties>
</file>