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2"/>
  </p:notesMasterIdLst>
  <p:sldIdLst>
    <p:sldId id="292" r:id="rId9"/>
    <p:sldId id="294" r:id="rId10"/>
    <p:sldId id="295" r:id="rId11"/>
    <p:sldId id="488" r:id="rId12"/>
    <p:sldId id="502" r:id="rId13"/>
    <p:sldId id="503" r:id="rId14"/>
    <p:sldId id="504" r:id="rId15"/>
    <p:sldId id="505" r:id="rId16"/>
    <p:sldId id="506" r:id="rId17"/>
    <p:sldId id="507" r:id="rId18"/>
    <p:sldId id="508" r:id="rId19"/>
    <p:sldId id="1290" r:id="rId20"/>
    <p:sldId id="1288" r:id="rId21"/>
    <p:sldId id="1289" r:id="rId22"/>
    <p:sldId id="1291" r:id="rId23"/>
    <p:sldId id="1292" r:id="rId24"/>
    <p:sldId id="1293" r:id="rId25"/>
    <p:sldId id="1294" r:id="rId26"/>
    <p:sldId id="1295" r:id="rId27"/>
    <p:sldId id="1296" r:id="rId28"/>
    <p:sldId id="1297" r:id="rId29"/>
    <p:sldId id="1298" r:id="rId30"/>
    <p:sldId id="40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13B60"/>
    <a:srgbClr val="38393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8344" autoAdjust="0"/>
  </p:normalViewPr>
  <p:slideViewPr>
    <p:cSldViewPr snapToGrid="0">
      <p:cViewPr varScale="1">
        <p:scale>
          <a:sx n="69" d="100"/>
          <a:sy n="69" d="100"/>
        </p:scale>
        <p:origin x="1182" y="72"/>
      </p:cViewPr>
      <p:guideLst>
        <p:guide orient="horz" pos="2160"/>
        <p:guide pos="3840"/>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21" Type="http://schemas.openxmlformats.org/officeDocument/2006/relationships/slide" Target="slides/slide13.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tableStyles" Target="tableStyle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C1A8D552-1CB0-403D-9B2E-1D0AF20DDFBE}"/>
    <pc:docChg chg="modSld">
      <pc:chgData name="Nitheesh Kaliyamurthy" userId="2821ebda-f4ac-4963-9a4e-a836dfc45829" providerId="ADAL" clId="{C1A8D552-1CB0-403D-9B2E-1D0AF20DDFBE}" dt="2023-03-30T05:16:59.183" v="18" actId="6549"/>
      <pc:docMkLst>
        <pc:docMk/>
      </pc:docMkLst>
      <pc:sldChg chg="modSp mod">
        <pc:chgData name="Nitheesh Kaliyamurthy" userId="2821ebda-f4ac-4963-9a4e-a836dfc45829" providerId="ADAL" clId="{C1A8D552-1CB0-403D-9B2E-1D0AF20DDFBE}" dt="2023-03-30T05:16:09.526" v="2" actId="6549"/>
        <pc:sldMkLst>
          <pc:docMk/>
          <pc:sldMk cId="3229398234" sldId="295"/>
        </pc:sldMkLst>
        <pc:spChg chg="mod">
          <ac:chgData name="Nitheesh Kaliyamurthy" userId="2821ebda-f4ac-4963-9a4e-a836dfc45829" providerId="ADAL" clId="{C1A8D552-1CB0-403D-9B2E-1D0AF20DDFBE}" dt="2023-03-30T05:16:09.526" v="2" actId="6549"/>
          <ac:spMkLst>
            <pc:docMk/>
            <pc:sldMk cId="3229398234" sldId="295"/>
            <ac:spMk id="6" creationId="{685A0FC2-3CE5-A3BD-F0B8-A50A3881B55B}"/>
          </ac:spMkLst>
        </pc:spChg>
      </pc:sldChg>
      <pc:sldChg chg="modNotesTx">
        <pc:chgData name="Nitheesh Kaliyamurthy" userId="2821ebda-f4ac-4963-9a4e-a836dfc45829" providerId="ADAL" clId="{C1A8D552-1CB0-403D-9B2E-1D0AF20DDFBE}" dt="2023-03-30T05:16:17.798" v="3" actId="6549"/>
        <pc:sldMkLst>
          <pc:docMk/>
          <pc:sldMk cId="3672596558" sldId="502"/>
        </pc:sldMkLst>
      </pc:sldChg>
      <pc:sldChg chg="modNotesTx">
        <pc:chgData name="Nitheesh Kaliyamurthy" userId="2821ebda-f4ac-4963-9a4e-a836dfc45829" providerId="ADAL" clId="{C1A8D552-1CB0-403D-9B2E-1D0AF20DDFBE}" dt="2023-03-30T05:16:20.991" v="4" actId="6549"/>
        <pc:sldMkLst>
          <pc:docMk/>
          <pc:sldMk cId="1821244124" sldId="503"/>
        </pc:sldMkLst>
      </pc:sldChg>
      <pc:sldChg chg="modNotesTx">
        <pc:chgData name="Nitheesh Kaliyamurthy" userId="2821ebda-f4ac-4963-9a4e-a836dfc45829" providerId="ADAL" clId="{C1A8D552-1CB0-403D-9B2E-1D0AF20DDFBE}" dt="2023-03-30T05:16:23.342" v="5" actId="6549"/>
        <pc:sldMkLst>
          <pc:docMk/>
          <pc:sldMk cId="2770652092" sldId="504"/>
        </pc:sldMkLst>
      </pc:sldChg>
      <pc:sldChg chg="modNotesTx">
        <pc:chgData name="Nitheesh Kaliyamurthy" userId="2821ebda-f4ac-4963-9a4e-a836dfc45829" providerId="ADAL" clId="{C1A8D552-1CB0-403D-9B2E-1D0AF20DDFBE}" dt="2023-03-30T05:16:27.350" v="6" actId="6549"/>
        <pc:sldMkLst>
          <pc:docMk/>
          <pc:sldMk cId="2582914098" sldId="506"/>
        </pc:sldMkLst>
      </pc:sldChg>
      <pc:sldChg chg="modNotesTx">
        <pc:chgData name="Nitheesh Kaliyamurthy" userId="2821ebda-f4ac-4963-9a4e-a836dfc45829" providerId="ADAL" clId="{C1A8D552-1CB0-403D-9B2E-1D0AF20DDFBE}" dt="2023-03-30T05:16:29.857" v="7" actId="6549"/>
        <pc:sldMkLst>
          <pc:docMk/>
          <pc:sldMk cId="3985352542" sldId="507"/>
        </pc:sldMkLst>
      </pc:sldChg>
      <pc:sldChg chg="modNotesTx">
        <pc:chgData name="Nitheesh Kaliyamurthy" userId="2821ebda-f4ac-4963-9a4e-a836dfc45829" providerId="ADAL" clId="{C1A8D552-1CB0-403D-9B2E-1D0AF20DDFBE}" dt="2023-03-30T05:16:32.670" v="8" actId="6549"/>
        <pc:sldMkLst>
          <pc:docMk/>
          <pc:sldMk cId="1208353435" sldId="508"/>
        </pc:sldMkLst>
      </pc:sldChg>
      <pc:sldChg chg="modNotesTx">
        <pc:chgData name="Nitheesh Kaliyamurthy" userId="2821ebda-f4ac-4963-9a4e-a836dfc45829" providerId="ADAL" clId="{C1A8D552-1CB0-403D-9B2E-1D0AF20DDFBE}" dt="2023-03-30T05:16:37.684" v="10" actId="6549"/>
        <pc:sldMkLst>
          <pc:docMk/>
          <pc:sldMk cId="3120491609" sldId="1288"/>
        </pc:sldMkLst>
      </pc:sldChg>
      <pc:sldChg chg="modNotesTx">
        <pc:chgData name="Nitheesh Kaliyamurthy" userId="2821ebda-f4ac-4963-9a4e-a836dfc45829" providerId="ADAL" clId="{C1A8D552-1CB0-403D-9B2E-1D0AF20DDFBE}" dt="2023-03-30T05:16:35.287" v="9" actId="6549"/>
        <pc:sldMkLst>
          <pc:docMk/>
          <pc:sldMk cId="1069673756" sldId="1290"/>
        </pc:sldMkLst>
      </pc:sldChg>
      <pc:sldChg chg="modNotesTx">
        <pc:chgData name="Nitheesh Kaliyamurthy" userId="2821ebda-f4ac-4963-9a4e-a836dfc45829" providerId="ADAL" clId="{C1A8D552-1CB0-403D-9B2E-1D0AF20DDFBE}" dt="2023-03-30T05:16:42.142" v="11" actId="6549"/>
        <pc:sldMkLst>
          <pc:docMk/>
          <pc:sldMk cId="1772851453" sldId="1291"/>
        </pc:sldMkLst>
      </pc:sldChg>
      <pc:sldChg chg="modNotesTx">
        <pc:chgData name="Nitheesh Kaliyamurthy" userId="2821ebda-f4ac-4963-9a4e-a836dfc45829" providerId="ADAL" clId="{C1A8D552-1CB0-403D-9B2E-1D0AF20DDFBE}" dt="2023-03-30T05:16:44.480" v="12" actId="6549"/>
        <pc:sldMkLst>
          <pc:docMk/>
          <pc:sldMk cId="2988937127" sldId="1292"/>
        </pc:sldMkLst>
      </pc:sldChg>
      <pc:sldChg chg="modNotesTx">
        <pc:chgData name="Nitheesh Kaliyamurthy" userId="2821ebda-f4ac-4963-9a4e-a836dfc45829" providerId="ADAL" clId="{C1A8D552-1CB0-403D-9B2E-1D0AF20DDFBE}" dt="2023-03-30T05:16:46.830" v="13" actId="6549"/>
        <pc:sldMkLst>
          <pc:docMk/>
          <pc:sldMk cId="704928969" sldId="1293"/>
        </pc:sldMkLst>
      </pc:sldChg>
      <pc:sldChg chg="modNotesTx">
        <pc:chgData name="Nitheesh Kaliyamurthy" userId="2821ebda-f4ac-4963-9a4e-a836dfc45829" providerId="ADAL" clId="{C1A8D552-1CB0-403D-9B2E-1D0AF20DDFBE}" dt="2023-03-30T05:16:49.392" v="14" actId="6549"/>
        <pc:sldMkLst>
          <pc:docMk/>
          <pc:sldMk cId="1433144318" sldId="1294"/>
        </pc:sldMkLst>
      </pc:sldChg>
      <pc:sldChg chg="modNotesTx">
        <pc:chgData name="Nitheesh Kaliyamurthy" userId="2821ebda-f4ac-4963-9a4e-a836dfc45829" providerId="ADAL" clId="{C1A8D552-1CB0-403D-9B2E-1D0AF20DDFBE}" dt="2023-03-30T05:16:51.629" v="15" actId="6549"/>
        <pc:sldMkLst>
          <pc:docMk/>
          <pc:sldMk cId="3463461353" sldId="1295"/>
        </pc:sldMkLst>
      </pc:sldChg>
      <pc:sldChg chg="modNotesTx">
        <pc:chgData name="Nitheesh Kaliyamurthy" userId="2821ebda-f4ac-4963-9a4e-a836dfc45829" providerId="ADAL" clId="{C1A8D552-1CB0-403D-9B2E-1D0AF20DDFBE}" dt="2023-03-30T05:16:54.095" v="16" actId="6549"/>
        <pc:sldMkLst>
          <pc:docMk/>
          <pc:sldMk cId="1857966226" sldId="1296"/>
        </pc:sldMkLst>
      </pc:sldChg>
      <pc:sldChg chg="modNotesTx">
        <pc:chgData name="Nitheesh Kaliyamurthy" userId="2821ebda-f4ac-4963-9a4e-a836dfc45829" providerId="ADAL" clId="{C1A8D552-1CB0-403D-9B2E-1D0AF20DDFBE}" dt="2023-03-30T05:16:56.537" v="17" actId="6549"/>
        <pc:sldMkLst>
          <pc:docMk/>
          <pc:sldMk cId="4224404744" sldId="1297"/>
        </pc:sldMkLst>
      </pc:sldChg>
      <pc:sldChg chg="modNotesTx">
        <pc:chgData name="Nitheesh Kaliyamurthy" userId="2821ebda-f4ac-4963-9a4e-a836dfc45829" providerId="ADAL" clId="{C1A8D552-1CB0-403D-9B2E-1D0AF20DDFBE}" dt="2023-03-30T05:16:59.183" v="18" actId="6549"/>
        <pc:sldMkLst>
          <pc:docMk/>
          <pc:sldMk cId="2607624759" sldId="129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08/08/2023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a:p>
        </p:txBody>
      </p:sp>
    </p:spTree>
    <p:extLst>
      <p:ext uri="{BB962C8B-B14F-4D97-AF65-F5344CB8AC3E}">
        <p14:creationId xmlns:p14="http://schemas.microsoft.com/office/powerpoint/2010/main" val="24194755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a:p>
        </p:txBody>
      </p:sp>
    </p:spTree>
    <p:extLst>
      <p:ext uri="{BB962C8B-B14F-4D97-AF65-F5344CB8AC3E}">
        <p14:creationId xmlns:p14="http://schemas.microsoft.com/office/powerpoint/2010/main" val="42416092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a:p>
        </p:txBody>
      </p:sp>
    </p:spTree>
    <p:extLst>
      <p:ext uri="{BB962C8B-B14F-4D97-AF65-F5344CB8AC3E}">
        <p14:creationId xmlns:p14="http://schemas.microsoft.com/office/powerpoint/2010/main" val="41504822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a:p>
        </p:txBody>
      </p:sp>
    </p:spTree>
    <p:extLst>
      <p:ext uri="{BB962C8B-B14F-4D97-AF65-F5344CB8AC3E}">
        <p14:creationId xmlns:p14="http://schemas.microsoft.com/office/powerpoint/2010/main" val="31689271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600"/>
              </a:spcBef>
              <a:spcAft>
                <a:spcPts val="600"/>
              </a:spcAft>
            </a:pPr>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a:p>
        </p:txBody>
      </p:sp>
    </p:spTree>
    <p:extLst>
      <p:ext uri="{BB962C8B-B14F-4D97-AF65-F5344CB8AC3E}">
        <p14:creationId xmlns:p14="http://schemas.microsoft.com/office/powerpoint/2010/main" val="19789126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600"/>
              </a:spcBef>
              <a:spcAft>
                <a:spcPts val="600"/>
              </a:spcAft>
            </a:pPr>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a:p>
        </p:txBody>
      </p:sp>
    </p:spTree>
    <p:extLst>
      <p:ext uri="{BB962C8B-B14F-4D97-AF65-F5344CB8AC3E}">
        <p14:creationId xmlns:p14="http://schemas.microsoft.com/office/powerpoint/2010/main" val="40265604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ts val="600"/>
              </a:spcAft>
              <a:buClrTx/>
              <a:buSzTx/>
              <a:buFontTx/>
              <a:buNone/>
              <a:tabLst/>
              <a:defRPr/>
            </a:pPr>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a:p>
        </p:txBody>
      </p:sp>
    </p:spTree>
    <p:extLst>
      <p:ext uri="{BB962C8B-B14F-4D97-AF65-F5344CB8AC3E}">
        <p14:creationId xmlns:p14="http://schemas.microsoft.com/office/powerpoint/2010/main" val="16747438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ts val="600"/>
              </a:spcAft>
              <a:buClrTx/>
              <a:buSzTx/>
              <a:buFontTx/>
              <a:buNone/>
              <a:tabLst/>
              <a:defRPr/>
            </a:pPr>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a:p>
        </p:txBody>
      </p:sp>
    </p:spTree>
    <p:extLst>
      <p:ext uri="{BB962C8B-B14F-4D97-AF65-F5344CB8AC3E}">
        <p14:creationId xmlns:p14="http://schemas.microsoft.com/office/powerpoint/2010/main" val="38360283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ts val="600"/>
              </a:spcAft>
              <a:buClrTx/>
              <a:buSzTx/>
              <a:buFontTx/>
              <a:buNone/>
              <a:tabLst/>
              <a:defRPr/>
            </a:pPr>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a:p>
        </p:txBody>
      </p:sp>
    </p:spTree>
    <p:extLst>
      <p:ext uri="{BB962C8B-B14F-4D97-AF65-F5344CB8AC3E}">
        <p14:creationId xmlns:p14="http://schemas.microsoft.com/office/powerpoint/2010/main" val="32213168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ts val="600"/>
              </a:spcAft>
              <a:buClrTx/>
              <a:buSzTx/>
              <a:buFontTx/>
              <a:buNone/>
              <a:tabLst/>
              <a:defRPr/>
            </a:pPr>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a:p>
        </p:txBody>
      </p:sp>
    </p:spTree>
    <p:extLst>
      <p:ext uri="{BB962C8B-B14F-4D97-AF65-F5344CB8AC3E}">
        <p14:creationId xmlns:p14="http://schemas.microsoft.com/office/powerpoint/2010/main" val="28316303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ts val="600"/>
              </a:spcAft>
              <a:buClrTx/>
              <a:buSzTx/>
              <a:buFontTx/>
              <a:buNone/>
              <a:tabLst/>
              <a:defRPr/>
            </a:pPr>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a:p>
        </p:txBody>
      </p:sp>
    </p:spTree>
    <p:extLst>
      <p:ext uri="{BB962C8B-B14F-4D97-AF65-F5344CB8AC3E}">
        <p14:creationId xmlns:p14="http://schemas.microsoft.com/office/powerpoint/2010/main" val="29117093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ts val="600"/>
              </a:spcAft>
              <a:buClrTx/>
              <a:buSzTx/>
              <a:buFontTx/>
              <a:buNone/>
              <a:tabLst/>
              <a:defRPr/>
            </a:pPr>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a:p>
        </p:txBody>
      </p:sp>
    </p:spTree>
    <p:extLst>
      <p:ext uri="{BB962C8B-B14F-4D97-AF65-F5344CB8AC3E}">
        <p14:creationId xmlns:p14="http://schemas.microsoft.com/office/powerpoint/2010/main" val="31263677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ts val="600"/>
              </a:spcAft>
              <a:buClrTx/>
              <a:buSzTx/>
              <a:buFontTx/>
              <a:buNone/>
              <a:tabLst/>
              <a:defRPr/>
            </a:pPr>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a:p>
        </p:txBody>
      </p:sp>
    </p:spTree>
    <p:extLst>
      <p:ext uri="{BB962C8B-B14F-4D97-AF65-F5344CB8AC3E}">
        <p14:creationId xmlns:p14="http://schemas.microsoft.com/office/powerpoint/2010/main" val="2322268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endParaRPr lang="en-US" sz="1200"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a:p>
        </p:txBody>
      </p:sp>
    </p:spTree>
    <p:extLst>
      <p:ext uri="{BB962C8B-B14F-4D97-AF65-F5344CB8AC3E}">
        <p14:creationId xmlns:p14="http://schemas.microsoft.com/office/powerpoint/2010/main" val="22829625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Font typeface="Courier New,monospace" panose="02070309020205020404" pitchFamily="49" charset="0"/>
              <a:buNone/>
            </a:pPr>
            <a:endParaRPr lang="en-US" dirty="0">
              <a:solidFill>
                <a:srgbClr val="002060"/>
              </a:solidFill>
              <a:ea typeface="+mn-lt"/>
              <a:cs typeface="+mn-lt"/>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a:p>
        </p:txBody>
      </p:sp>
    </p:spTree>
    <p:extLst>
      <p:ext uri="{BB962C8B-B14F-4D97-AF65-F5344CB8AC3E}">
        <p14:creationId xmlns:p14="http://schemas.microsoft.com/office/powerpoint/2010/main" val="24569555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42875" lvl="1" indent="0">
              <a:buNone/>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a:p>
        </p:txBody>
      </p:sp>
    </p:spTree>
    <p:extLst>
      <p:ext uri="{BB962C8B-B14F-4D97-AF65-F5344CB8AC3E}">
        <p14:creationId xmlns:p14="http://schemas.microsoft.com/office/powerpoint/2010/main" val="12517958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ts val="600"/>
              </a:spcAft>
              <a:buClrTx/>
              <a:buSzTx/>
              <a:buFontTx/>
              <a:buNone/>
              <a:tabLst/>
              <a:defRPr/>
            </a:pPr>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a:p>
        </p:txBody>
      </p:sp>
    </p:spTree>
    <p:extLst>
      <p:ext uri="{BB962C8B-B14F-4D97-AF65-F5344CB8AC3E}">
        <p14:creationId xmlns:p14="http://schemas.microsoft.com/office/powerpoint/2010/main" val="41522069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ts val="600"/>
              </a:spcAft>
              <a:buClrTx/>
              <a:buSzTx/>
              <a:buFontTx/>
              <a:buNone/>
              <a:tabLst/>
              <a:defRPr/>
            </a:pPr>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a:p>
        </p:txBody>
      </p:sp>
    </p:spTree>
    <p:extLst>
      <p:ext uri="{BB962C8B-B14F-4D97-AF65-F5344CB8AC3E}">
        <p14:creationId xmlns:p14="http://schemas.microsoft.com/office/powerpoint/2010/main" val="32730391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ts val="600"/>
              </a:spcAft>
              <a:buClrTx/>
              <a:buSzTx/>
              <a:buFontTx/>
              <a:buNone/>
              <a:tabLst/>
              <a:defRPr/>
            </a:pPr>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a:p>
        </p:txBody>
      </p:sp>
    </p:spTree>
    <p:extLst>
      <p:ext uri="{BB962C8B-B14F-4D97-AF65-F5344CB8AC3E}">
        <p14:creationId xmlns:p14="http://schemas.microsoft.com/office/powerpoint/2010/main" val="42637601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8/8/2023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 Id="rId5" Type="http://schemas.openxmlformats.org/officeDocument/2006/relationships/image" Target="../media/image9.sv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 Id="rId5" Type="http://schemas.openxmlformats.org/officeDocument/2006/relationships/image" Target="../media/image11.PN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 Id="rId5" Type="http://schemas.openxmlformats.org/officeDocument/2006/relationships/image" Target="../media/image13.svg"/><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 Id="rId5" Type="http://schemas.openxmlformats.org/officeDocument/2006/relationships/image" Target="../media/image13.svg"/><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 Id="rId6" Type="http://schemas.openxmlformats.org/officeDocument/2006/relationships/image" Target="../media/image15.PNG"/><Relationship Id="rId5" Type="http://schemas.openxmlformats.org/officeDocument/2006/relationships/image" Target="../media/image13.svg"/><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 Id="rId6" Type="http://schemas.openxmlformats.org/officeDocument/2006/relationships/image" Target="../media/image15.PNG"/><Relationship Id="rId5" Type="http://schemas.openxmlformats.org/officeDocument/2006/relationships/image" Target="../media/image13.svg"/><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5.png"/><Relationship Id="rId3" Type="http://schemas.openxmlformats.org/officeDocument/2006/relationships/notesSlide" Target="../notesSlides/notesSlide17.xml"/><Relationship Id="rId7" Type="http://schemas.openxmlformats.org/officeDocument/2006/relationships/image" Target="../media/image19.png"/><Relationship Id="rId12" Type="http://schemas.openxmlformats.org/officeDocument/2006/relationships/image" Target="../media/image24.png"/><Relationship Id="rId2" Type="http://schemas.openxmlformats.org/officeDocument/2006/relationships/slideLayout" Target="../slideLayouts/slideLayout4.xml"/><Relationship Id="rId1" Type="http://schemas.openxmlformats.org/officeDocument/2006/relationships/tags" Target="../tags/tag17.xml"/><Relationship Id="rId6" Type="http://schemas.openxmlformats.org/officeDocument/2006/relationships/image" Target="../media/image18.jpe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png"/><Relationship Id="rId4" Type="http://schemas.openxmlformats.org/officeDocument/2006/relationships/image" Target="../media/image16.wmf"/><Relationship Id="rId9" Type="http://schemas.openxmlformats.org/officeDocument/2006/relationships/image" Target="../media/image21.svg"/></Relationships>
</file>

<file path=ppt/slides/_rels/slide21.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8.svg"/><Relationship Id="rId3" Type="http://schemas.openxmlformats.org/officeDocument/2006/relationships/notesSlide" Target="../notesSlides/notesSlide18.xml"/><Relationship Id="rId7" Type="http://schemas.openxmlformats.org/officeDocument/2006/relationships/image" Target="../media/image19.png"/><Relationship Id="rId12" Type="http://schemas.openxmlformats.org/officeDocument/2006/relationships/image" Target="../media/image27.png"/><Relationship Id="rId2" Type="http://schemas.openxmlformats.org/officeDocument/2006/relationships/slideLayout" Target="../slideLayouts/slideLayout4.xml"/><Relationship Id="rId1" Type="http://schemas.openxmlformats.org/officeDocument/2006/relationships/tags" Target="../tags/tag18.xml"/><Relationship Id="rId6" Type="http://schemas.openxmlformats.org/officeDocument/2006/relationships/image" Target="../media/image18.jpeg"/><Relationship Id="rId11" Type="http://schemas.openxmlformats.org/officeDocument/2006/relationships/image" Target="../media/image22.png"/><Relationship Id="rId5" Type="http://schemas.openxmlformats.org/officeDocument/2006/relationships/image" Target="../media/image17.png"/><Relationship Id="rId10" Type="http://schemas.openxmlformats.org/officeDocument/2006/relationships/image" Target="../media/image26.png"/><Relationship Id="rId4" Type="http://schemas.openxmlformats.org/officeDocument/2006/relationships/image" Target="../media/image16.wmf"/><Relationship Id="rId9" Type="http://schemas.openxmlformats.org/officeDocument/2006/relationships/image" Target="../media/image21.svg"/></Relationships>
</file>

<file path=ppt/slides/_rels/slide22.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30.png"/><Relationship Id="rId3" Type="http://schemas.openxmlformats.org/officeDocument/2006/relationships/notesSlide" Target="../notesSlides/notesSlide19.xml"/><Relationship Id="rId7" Type="http://schemas.openxmlformats.org/officeDocument/2006/relationships/image" Target="../media/image20.png"/><Relationship Id="rId12" Type="http://schemas.openxmlformats.org/officeDocument/2006/relationships/image" Target="../media/image29.png"/><Relationship Id="rId2" Type="http://schemas.openxmlformats.org/officeDocument/2006/relationships/slideLayout" Target="../slideLayouts/slideLayout4.xml"/><Relationship Id="rId1" Type="http://schemas.openxmlformats.org/officeDocument/2006/relationships/tags" Target="../tags/tag19.xml"/><Relationship Id="rId6" Type="http://schemas.openxmlformats.org/officeDocument/2006/relationships/image" Target="../media/image19.png"/><Relationship Id="rId11" Type="http://schemas.openxmlformats.org/officeDocument/2006/relationships/image" Target="../media/image28.svg"/><Relationship Id="rId5" Type="http://schemas.openxmlformats.org/officeDocument/2006/relationships/image" Target="../media/image18.jpeg"/><Relationship Id="rId10" Type="http://schemas.openxmlformats.org/officeDocument/2006/relationships/image" Target="../media/image27.png"/><Relationship Id="rId4" Type="http://schemas.openxmlformats.org/officeDocument/2006/relationships/image" Target="../media/image16.wmf"/><Relationship Id="rId9" Type="http://schemas.openxmlformats.org/officeDocument/2006/relationships/image" Target="../media/image22.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632752" cy="3864989"/>
          </a:xfrm>
        </p:spPr>
        <p:txBody>
          <a:bodyPr/>
          <a:lstStyle/>
          <a:p>
            <a:r>
              <a:rPr lang="en-GB" sz="4000" b="1" dirty="0">
                <a:effectLst>
                  <a:outerShdw blurRad="38100" dist="38100" dir="2700000" algn="tl">
                    <a:srgbClr val="000000">
                      <a:alpha val="43137"/>
                    </a:srgbClr>
                  </a:outerShdw>
                </a:effectLst>
              </a:rPr>
              <a:t>Automating Infrastructure</a:t>
            </a:r>
          </a:p>
          <a:p>
            <a:endParaRPr lang="en-GB" sz="40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a:p>
          <a:p>
            <a:endParaRPr lang="en-GB"/>
          </a:p>
          <a:p>
            <a:endParaRPr lang="en-GB"/>
          </a:p>
          <a:p>
            <a:endParaRPr lang="en-GB"/>
          </a:p>
          <a:p>
            <a:r>
              <a:rPr lang="en-GB" b="1" i="1"/>
              <a:t>Network Programmability</a:t>
            </a:r>
          </a:p>
          <a:p>
            <a:r>
              <a:rPr lang="en-GB" i="1"/>
              <a:t>(ACCB5029)</a:t>
            </a:r>
            <a:br>
              <a:rPr lang="en-GB" i="1"/>
            </a:br>
            <a:endParaRPr lang="en-GB" i="1"/>
          </a:p>
          <a:p>
            <a:r>
              <a:rPr lang="en-GB"/>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72649" y="68104"/>
            <a:ext cx="5519351" cy="3693319"/>
          </a:xfrm>
          <a:prstGeom prst="rect">
            <a:avLst/>
          </a:prstGeom>
        </p:spPr>
        <p:txBody>
          <a:bodyPr wrap="square" lIns="91440" tIns="45720" rIns="91440" bIns="45720" anchor="t">
            <a:spAutoFit/>
          </a:bodyPr>
          <a:lstStyle/>
          <a:p>
            <a:pPr algn="just"/>
            <a:r>
              <a:rPr lang="en-US" i="1" dirty="0">
                <a:solidFill>
                  <a:schemeClr val="tx1">
                    <a:lumMod val="50000"/>
                  </a:schemeClr>
                </a:solidFill>
              </a:rPr>
              <a:t>We started discussion with Devnet skills, &amp; coursework briefing. Continuing to explore Software Development and Design, understanding Software Development life cycle and its development methodologies. </a:t>
            </a:r>
            <a:r>
              <a:rPr lang="en-US" i="1" dirty="0">
                <a:solidFill>
                  <a:schemeClr val="tx1">
                    <a:lumMod val="50000"/>
                  </a:schemeClr>
                </a:solidFill>
                <a:ea typeface="+mn-lt"/>
                <a:cs typeface="+mn-lt"/>
              </a:rPr>
              <a:t>I hope </a:t>
            </a:r>
            <a:r>
              <a:rPr lang="en-US" i="1" dirty="0">
                <a:solidFill>
                  <a:schemeClr val="tx1">
                    <a:lumMod val="50000"/>
                  </a:schemeClr>
                </a:solidFill>
              </a:rPr>
              <a:t>the discussion on version control systems, the </a:t>
            </a:r>
            <a:r>
              <a:rPr lang="en-GB" i="1" dirty="0">
                <a:solidFill>
                  <a:schemeClr val="tx1">
                    <a:lumMod val="50000"/>
                  </a:schemeClr>
                </a:solidFill>
              </a:rPr>
              <a:t>importance of clean coding, overviewing object-oriented programming, Unit Testing gave a clarity to understand the importance of Network programmability. We continued with APIs, its designs, its use, architectural styles and its deployment options and importance of CI/CD &amp; Security. I hope this might give clarity on how these technologies are used in real time environment providing better user experience</a:t>
            </a:r>
            <a:r>
              <a:rPr lang="en-GB" altLang="en-US" i="1" dirty="0">
                <a:solidFill>
                  <a:schemeClr val="tx1">
                    <a:lumMod val="50000"/>
                  </a:schemeClr>
                </a:solidFill>
              </a:rPr>
              <a:t>. Today’s lecture focuses on Automation.</a:t>
            </a:r>
          </a:p>
        </p:txBody>
      </p:sp>
      <p:sp>
        <p:nvSpPr>
          <p:cNvPr id="3" name="Rectangle 2"/>
          <p:cNvSpPr/>
          <p:nvPr/>
        </p:nvSpPr>
        <p:spPr>
          <a:xfrm>
            <a:off x="0" y="1001740"/>
            <a:ext cx="6212881" cy="3139321"/>
          </a:xfrm>
          <a:prstGeom prst="rect">
            <a:avLst/>
          </a:prstGeom>
        </p:spPr>
        <p:txBody>
          <a:bodyPr wrap="square" lIns="91440" tIns="45720" rIns="91440" bIns="45720" anchor="t">
            <a:spAutoFit/>
          </a:bodyPr>
          <a:lstStyle/>
          <a:p>
            <a:pPr fontAlgn="t"/>
            <a:r>
              <a:rPr lang="en-GB" b="1" dirty="0">
                <a:solidFill>
                  <a:schemeClr val="bg1"/>
                </a:solidFill>
              </a:rPr>
              <a:t>Previously,</a:t>
            </a:r>
          </a:p>
          <a:p>
            <a:pPr marL="285750" indent="-285750" fontAlgn="t">
              <a:buFont typeface="Wingdings" panose="05000000000000000000" pitchFamily="2" charset="2"/>
              <a:buChar char="ü"/>
            </a:pPr>
            <a:r>
              <a:rPr lang="en-GB" b="1" dirty="0">
                <a:solidFill>
                  <a:schemeClr val="bg1"/>
                </a:solidFill>
              </a:rPr>
              <a:t>Overview, Linux and Python Skills Review</a:t>
            </a:r>
          </a:p>
          <a:p>
            <a:pPr marL="285750" indent="-285750" fontAlgn="t">
              <a:buFont typeface="Wingdings" panose="05000000000000000000" pitchFamily="2" charset="2"/>
              <a:buChar char="ü"/>
            </a:pPr>
            <a:r>
              <a:rPr lang="en-GB" b="1" dirty="0">
                <a:solidFill>
                  <a:schemeClr val="bg1"/>
                </a:solidFill>
              </a:rPr>
              <a:t>Devnet Developer Environment</a:t>
            </a:r>
          </a:p>
          <a:p>
            <a:pPr marL="285750" indent="-285750" fontAlgn="t">
              <a:buFont typeface="Wingdings" panose="05000000000000000000" pitchFamily="2" charset="2"/>
              <a:buChar char="ü"/>
            </a:pPr>
            <a:r>
              <a:rPr lang="en-GB" b="1" dirty="0">
                <a:solidFill>
                  <a:schemeClr val="bg1"/>
                </a:solidFill>
              </a:rPr>
              <a:t>Software Development &amp; Design</a:t>
            </a:r>
          </a:p>
          <a:p>
            <a:pPr marL="285750" indent="-285750" fontAlgn="t">
              <a:buFont typeface="Wingdings" panose="05000000000000000000" pitchFamily="2" charset="2"/>
              <a:buChar char="ü"/>
            </a:pPr>
            <a:r>
              <a:rPr lang="en-GB" b="1" dirty="0">
                <a:solidFill>
                  <a:schemeClr val="bg1"/>
                </a:solidFill>
              </a:rPr>
              <a:t>Implement software version control using GIT</a:t>
            </a:r>
          </a:p>
          <a:p>
            <a:pPr marL="285750" indent="-285750" fontAlgn="t">
              <a:buFont typeface="Wingdings" panose="05000000000000000000" pitchFamily="2" charset="2"/>
              <a:buChar char="ü"/>
            </a:pPr>
            <a:r>
              <a:rPr lang="en-US" b="1" dirty="0">
                <a:solidFill>
                  <a:schemeClr val="bg1"/>
                </a:solidFill>
              </a:rPr>
              <a:t>Methods, Functions, Modules and Classes</a:t>
            </a:r>
          </a:p>
          <a:p>
            <a:pPr marL="285750" indent="-285750" fontAlgn="t">
              <a:buFont typeface="Wingdings" panose="05000000000000000000" pitchFamily="2" charset="2"/>
              <a:buChar char="ü"/>
            </a:pPr>
            <a:r>
              <a:rPr lang="en-US" b="1" dirty="0">
                <a:solidFill>
                  <a:schemeClr val="bg1"/>
                </a:solidFill>
              </a:rPr>
              <a:t>Data Formats</a:t>
            </a:r>
          </a:p>
          <a:p>
            <a:pPr marL="285750" indent="-285750" fontAlgn="t">
              <a:buFont typeface="Wingdings" panose="05000000000000000000" pitchFamily="2" charset="2"/>
              <a:buChar char="ü"/>
            </a:pPr>
            <a:r>
              <a:rPr lang="en-US" b="1" dirty="0">
                <a:solidFill>
                  <a:schemeClr val="bg1"/>
                </a:solidFill>
              </a:rPr>
              <a:t>APIs, Design and Architecture, REST APIs</a:t>
            </a:r>
            <a:endParaRPr lang="en-GB" b="1" dirty="0">
              <a:solidFill>
                <a:schemeClr val="bg1"/>
              </a:solidFill>
            </a:endParaRPr>
          </a:p>
          <a:p>
            <a:pPr marL="285750" indent="-285750">
              <a:buFont typeface="Wingdings,Sans-Serif"/>
              <a:buChar char="ü"/>
            </a:pPr>
            <a:r>
              <a:rPr lang="en-US" b="1" dirty="0">
                <a:solidFill>
                  <a:schemeClr val="bg1"/>
                </a:solidFill>
                <a:ea typeface="+mn-lt"/>
                <a:cs typeface="+mn-lt"/>
              </a:rPr>
              <a:t>Understand deployment choices, creating &amp; deploying Apps</a:t>
            </a:r>
            <a:endParaRPr lang="en-US" dirty="0">
              <a:solidFill>
                <a:schemeClr val="bg1"/>
              </a:solidFill>
              <a:ea typeface="+mn-lt"/>
              <a:cs typeface="+mn-lt"/>
            </a:endParaRPr>
          </a:p>
          <a:p>
            <a:pPr fontAlgn="t"/>
            <a:r>
              <a:rPr lang="en-GB" b="1">
                <a:solidFill>
                  <a:schemeClr val="bg1"/>
                </a:solidFill>
              </a:rPr>
              <a:t>This </a:t>
            </a:r>
            <a:r>
              <a:rPr lang="en-GB" b="1" dirty="0">
                <a:solidFill>
                  <a:schemeClr val="bg1"/>
                </a:solidFill>
              </a:rPr>
              <a:t>week,</a:t>
            </a:r>
            <a:endParaRPr lang="en-GB" b="1" dirty="0">
              <a:solidFill>
                <a:schemeClr val="bg1"/>
              </a:solidFill>
              <a:cs typeface="Calibri"/>
            </a:endParaRPr>
          </a:p>
          <a:p>
            <a:pPr marL="285750" indent="-285750" fontAlgn="t">
              <a:buFont typeface="Wingdings" panose="05000000000000000000" pitchFamily="2" charset="2"/>
              <a:buChar char="ü"/>
            </a:pPr>
            <a:r>
              <a:rPr lang="en-US" b="1" dirty="0">
                <a:solidFill>
                  <a:schemeClr val="bg1"/>
                </a:solidFill>
              </a:rPr>
              <a:t>Automating Infrastructure, Tools, Testing</a:t>
            </a:r>
            <a:endParaRPr lang="en-US" dirty="0">
              <a:solidFill>
                <a:schemeClr val="bg1"/>
              </a:solidFill>
            </a:endParaRPr>
          </a:p>
        </p:txBody>
      </p:sp>
      <p:pic>
        <p:nvPicPr>
          <p:cNvPr id="2" name="Picture 1" descr="A picture containing text&#10;&#10;Description automatically generated">
            <a:extLst>
              <a:ext uri="{FF2B5EF4-FFF2-40B4-BE49-F238E27FC236}">
                <a16:creationId xmlns:a16="http://schemas.microsoft.com/office/drawing/2014/main" id="{C2C015D5-B228-98C2-3B53-06C121DA00C2}"/>
              </a:ext>
            </a:extLst>
          </p:cNvPr>
          <p:cNvPicPr>
            <a:picLocks noChangeAspect="1"/>
          </p:cNvPicPr>
          <p:nvPr/>
        </p:nvPicPr>
        <p:blipFill>
          <a:blip r:embed="rId2">
            <a:duotone>
              <a:prstClr val="black"/>
              <a:schemeClr val="accent4">
                <a:tint val="45000"/>
                <a:satMod val="400000"/>
              </a:schemeClr>
            </a:duotone>
          </a:blip>
          <a:stretch>
            <a:fillRect/>
          </a:stretch>
        </p:blipFill>
        <p:spPr>
          <a:xfrm>
            <a:off x="4338562" y="557682"/>
            <a:ext cx="1869159" cy="453583"/>
          </a:xfrm>
          <a:prstGeom prst="rect">
            <a:avLst/>
          </a:prstGeom>
        </p:spPr>
      </p:pic>
      <p:sp>
        <p:nvSpPr>
          <p:cNvPr id="6" name="TextBox 5">
            <a:extLst>
              <a:ext uri="{FF2B5EF4-FFF2-40B4-BE49-F238E27FC236}">
                <a16:creationId xmlns:a16="http://schemas.microsoft.com/office/drawing/2014/main" id="{685A0FC2-3CE5-A3BD-F0B8-A50A3881B55B}"/>
              </a:ext>
            </a:extLst>
          </p:cNvPr>
          <p:cNvSpPr txBox="1"/>
          <p:nvPr/>
        </p:nvSpPr>
        <p:spPr>
          <a:xfrm>
            <a:off x="5936656" y="3883797"/>
            <a:ext cx="6207719" cy="2062103"/>
          </a:xfrm>
          <a:prstGeom prst="rect">
            <a:avLst/>
          </a:prstGeom>
          <a:noFill/>
        </p:spPr>
        <p:txBody>
          <a:bodyPr wrap="square" lIns="91440" tIns="45720" rIns="91440" bIns="45720" anchor="t">
            <a:spAutoFit/>
          </a:bodyPr>
          <a:lstStyle/>
          <a:p>
            <a:pPr marL="285750" indent="-285750" fontAlgn="t">
              <a:buFont typeface="Wingdings" panose="05000000000000000000" pitchFamily="2" charset="2"/>
              <a:buChar char="ü"/>
            </a:pPr>
            <a:r>
              <a:rPr lang="en-US" sz="1600" i="1" dirty="0">
                <a:solidFill>
                  <a:schemeClr val="tx1">
                    <a:lumMod val="50000"/>
                  </a:schemeClr>
                </a:solidFill>
              </a:rPr>
              <a:t>Previous week’s Tutorial</a:t>
            </a:r>
            <a:endParaRPr lang="en-GB" sz="1600" i="1" dirty="0">
              <a:solidFill>
                <a:schemeClr val="tx1">
                  <a:lumMod val="50000"/>
                </a:schemeClr>
              </a:solidFill>
              <a:cs typeface="Calibri"/>
            </a:endParaRPr>
          </a:p>
          <a:p>
            <a:pPr marL="742950" lvl="1" indent="-285750" fontAlgn="t">
              <a:buFont typeface="Wingdings" panose="05000000000000000000" pitchFamily="2" charset="2"/>
              <a:buChar char="§"/>
            </a:pPr>
            <a:r>
              <a:rPr lang="en-US" sz="1600" i="1" dirty="0">
                <a:solidFill>
                  <a:schemeClr val="tx1">
                    <a:lumMod val="50000"/>
                  </a:schemeClr>
                </a:solidFill>
              </a:rPr>
              <a:t>Setup Lab environments, Review Linux and Python, PIP, and Python virtual environments, Version Control Systems, OOPS, Code Review and Testing, Creating APIs, Deploy Application, Use automation tools. </a:t>
            </a:r>
            <a:endParaRPr lang="en-US" sz="1600" i="1" dirty="0">
              <a:solidFill>
                <a:schemeClr val="tx1">
                  <a:lumMod val="50000"/>
                </a:schemeClr>
              </a:solidFill>
              <a:cs typeface="Calibri"/>
            </a:endParaRPr>
          </a:p>
          <a:p>
            <a:pPr marL="285750" indent="-285750" fontAlgn="t">
              <a:buFont typeface="Wingdings" panose="05000000000000000000" pitchFamily="2" charset="2"/>
              <a:buChar char="ü"/>
            </a:pPr>
            <a:r>
              <a:rPr lang="en-US" sz="1600" i="1" dirty="0">
                <a:solidFill>
                  <a:schemeClr val="tx1">
                    <a:lumMod val="50000"/>
                  </a:schemeClr>
                </a:solidFill>
              </a:rPr>
              <a:t>This week’s Tutorial and </a:t>
            </a:r>
            <a:r>
              <a:rPr lang="en-GB" sz="1600" i="1" dirty="0">
                <a:solidFill>
                  <a:schemeClr val="tx1">
                    <a:lumMod val="50000"/>
                  </a:schemeClr>
                </a:solidFill>
              </a:rPr>
              <a:t>Independent learning</a:t>
            </a:r>
            <a:endParaRPr lang="en-GB" sz="1600" i="1" dirty="0">
              <a:solidFill>
                <a:schemeClr val="tx1">
                  <a:lumMod val="50000"/>
                </a:schemeClr>
              </a:solidFill>
              <a:cs typeface="Calibri"/>
            </a:endParaRPr>
          </a:p>
          <a:p>
            <a:pPr marL="742950" lvl="1" indent="-285750" algn="just" fontAlgn="t">
              <a:buFont typeface="Wingdings" panose="05000000000000000000" pitchFamily="2" charset="2"/>
              <a:buChar char="§"/>
            </a:pPr>
            <a:r>
              <a:rPr lang="en-US" sz="1600" i="1" dirty="0">
                <a:solidFill>
                  <a:schemeClr val="tx1">
                    <a:lumMod val="50000"/>
                  </a:schemeClr>
                </a:solidFill>
              </a:rPr>
              <a:t>Continue to work with your Group.</a:t>
            </a:r>
            <a:endParaRPr lang="en-US" sz="1600" b="1" i="1" dirty="0">
              <a:solidFill>
                <a:schemeClr val="tx1">
                  <a:lumMod val="50000"/>
                </a:schemeClr>
              </a:solidFill>
              <a:highlight>
                <a:srgbClr val="FFFF00"/>
              </a:highlight>
              <a:cs typeface="Calibri"/>
            </a:endParaRPr>
          </a:p>
          <a:p>
            <a:pPr marL="742950" lvl="1" indent="-285750" algn="just" fontAlgn="t">
              <a:buFont typeface="Wingdings" panose="05000000000000000000" pitchFamily="2" charset="2"/>
              <a:buChar char="§"/>
            </a:pPr>
            <a:r>
              <a:rPr lang="en-GB" sz="1600" b="1" i="1" dirty="0">
                <a:solidFill>
                  <a:srgbClr val="FF0000"/>
                </a:solidFill>
                <a:cs typeface="Calibri"/>
              </a:rPr>
              <a:t>Automate backup and device configuration using Ansible</a:t>
            </a:r>
            <a:endParaRPr lang="en-US" sz="1600" b="1" i="1" dirty="0">
              <a:solidFill>
                <a:srgbClr val="FF0000"/>
              </a:solidFill>
              <a:cs typeface="Calibri"/>
            </a:endParaRP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Automating Infrastructure</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1114888"/>
          </a:xfrm>
        </p:spPr>
        <p:txBody>
          <a:bodyPr vert="horz" lIns="91420" tIns="45710" rIns="91420" bIns="45710" rtlCol="0" anchor="t">
            <a:noAutofit/>
          </a:bodyPr>
          <a:lstStyle/>
          <a:p>
            <a:pPr marL="342900" indent="-342900" algn="just">
              <a:buFont typeface="Courier New,monospace" panose="02070309020205020404" pitchFamily="49" charset="0"/>
              <a:buChar char="o"/>
            </a:pPr>
            <a:r>
              <a:rPr lang="en-US" dirty="0">
                <a:solidFill>
                  <a:srgbClr val="002060"/>
                </a:solidFill>
                <a:ea typeface="+mn-lt"/>
                <a:cs typeface="+mn-lt"/>
              </a:rPr>
              <a:t>Automation is </a:t>
            </a:r>
            <a:r>
              <a:rPr lang="en-US" b="1" dirty="0">
                <a:solidFill>
                  <a:srgbClr val="002060"/>
                </a:solidFill>
                <a:ea typeface="+mn-lt"/>
                <a:cs typeface="+mn-lt"/>
              </a:rPr>
              <a:t>using code to configure, deploy, and manage applications together with the compute, storage, and network infrastructures and services</a:t>
            </a:r>
            <a:r>
              <a:rPr lang="en-US" dirty="0">
                <a:solidFill>
                  <a:srgbClr val="002060"/>
                </a:solidFill>
                <a:ea typeface="+mn-lt"/>
                <a:cs typeface="+mn-lt"/>
              </a:rPr>
              <a:t> on which they run.</a:t>
            </a:r>
            <a:endParaRPr lang="en-US" dirty="0">
              <a:ea typeface="+mn-lt"/>
              <a:cs typeface="+mn-lt"/>
            </a:endParaRPr>
          </a:p>
          <a:p>
            <a:pPr marL="342900" indent="-342900" algn="just">
              <a:buFont typeface="Courier New,monospace" panose="02070309020205020404" pitchFamily="49" charset="0"/>
              <a:buChar char="o"/>
            </a:pPr>
            <a:r>
              <a:rPr lang="en-US" dirty="0">
                <a:solidFill>
                  <a:srgbClr val="002060"/>
                </a:solidFill>
                <a:ea typeface="+mn-lt"/>
                <a:cs typeface="+mn-lt"/>
              </a:rPr>
              <a:t>For automation with Cisco infrastructure </a:t>
            </a:r>
            <a:endParaRPr lang="en-US" dirty="0">
              <a:solidFill>
                <a:srgbClr val="FFFFFF"/>
              </a:solidFill>
              <a:ea typeface="+mn-lt"/>
              <a:cs typeface="+mn-lt"/>
            </a:endParaRPr>
          </a:p>
          <a:p>
            <a:pPr marL="743585" lvl="1" algn="just">
              <a:buFont typeface="Courier New,monospace" panose="02070309020205020404" pitchFamily="49" charset="0"/>
              <a:buChar char="o"/>
            </a:pPr>
            <a:r>
              <a:rPr lang="en-US" sz="2000" dirty="0">
                <a:solidFill>
                  <a:srgbClr val="002060"/>
                </a:solidFill>
                <a:ea typeface="+mn-lt"/>
                <a:cs typeface="+mn-lt"/>
              </a:rPr>
              <a:t>the platforms can integrate with the common tools such as </a:t>
            </a:r>
            <a:r>
              <a:rPr lang="en-US" sz="2000" b="1" dirty="0">
                <a:solidFill>
                  <a:srgbClr val="002060"/>
                </a:solidFill>
                <a:ea typeface="+mn-lt"/>
                <a:cs typeface="+mn-lt"/>
              </a:rPr>
              <a:t>Ansible, Puppet, Chef</a:t>
            </a:r>
            <a:r>
              <a:rPr lang="en-US" sz="2000" dirty="0">
                <a:solidFill>
                  <a:srgbClr val="002060"/>
                </a:solidFill>
                <a:ea typeface="+mn-lt"/>
                <a:cs typeface="+mn-lt"/>
              </a:rPr>
              <a:t> and so on, or </a:t>
            </a:r>
            <a:endParaRPr lang="en-US" sz="2000" dirty="0">
              <a:solidFill>
                <a:srgbClr val="FFFFFF"/>
              </a:solidFill>
              <a:ea typeface="+mn-lt"/>
              <a:cs typeface="+mn-lt"/>
            </a:endParaRPr>
          </a:p>
          <a:p>
            <a:pPr marL="743585" lvl="1" algn="just">
              <a:buFont typeface="Courier New,monospace" panose="02070309020205020404" pitchFamily="49" charset="0"/>
              <a:buChar char="o"/>
            </a:pPr>
            <a:r>
              <a:rPr lang="en-US" sz="2000" dirty="0">
                <a:solidFill>
                  <a:srgbClr val="002060"/>
                </a:solidFill>
                <a:ea typeface="+mn-lt"/>
                <a:cs typeface="+mn-lt"/>
              </a:rPr>
              <a:t>provide direct API access to the programmable infrastructure.</a:t>
            </a:r>
            <a:endParaRPr lang="en-US" sz="2000">
              <a:solidFill>
                <a:srgbClr val="FFFFFF"/>
              </a:solidFill>
              <a:ea typeface="+mn-lt"/>
              <a:cs typeface="+mn-lt"/>
            </a:endParaRPr>
          </a:p>
          <a:p>
            <a:pPr marL="342900" indent="-342900" algn="just">
              <a:buFont typeface="Courier New,monospace" panose="02070309020205020404" pitchFamily="49" charset="0"/>
              <a:buChar char="o"/>
            </a:pPr>
            <a:endParaRPr lang="en-US" dirty="0">
              <a:ea typeface="+mn-lt"/>
              <a:cs typeface="+mn-lt"/>
            </a:endParaRPr>
          </a:p>
        </p:txBody>
      </p:sp>
      <p:graphicFrame>
        <p:nvGraphicFramePr>
          <p:cNvPr id="4" name="Table 3">
            <a:extLst>
              <a:ext uri="{FF2B5EF4-FFF2-40B4-BE49-F238E27FC236}">
                <a16:creationId xmlns:a16="http://schemas.microsoft.com/office/drawing/2014/main" id="{63325B44-A67E-3700-C4C5-643BB052EEA5}"/>
              </a:ext>
            </a:extLst>
          </p:cNvPr>
          <p:cNvGraphicFramePr>
            <a:graphicFrameLocks noGrp="1"/>
          </p:cNvGraphicFramePr>
          <p:nvPr>
            <p:extLst>
              <p:ext uri="{D42A27DB-BD31-4B8C-83A1-F6EECF244321}">
                <p14:modId xmlns:p14="http://schemas.microsoft.com/office/powerpoint/2010/main" val="2323988398"/>
              </p:ext>
            </p:extLst>
          </p:nvPr>
        </p:nvGraphicFramePr>
        <p:xfrm>
          <a:off x="280987" y="2302192"/>
          <a:ext cx="11649071" cy="3187697"/>
        </p:xfrm>
        <a:graphic>
          <a:graphicData uri="http://schemas.openxmlformats.org/drawingml/2006/table">
            <a:tbl>
              <a:tblPr firstRow="1" bandRow="1">
                <a:tableStyleId>{5C22544A-7EE6-4342-B048-85BDC9FD1C3A}</a:tableStyleId>
              </a:tblPr>
              <a:tblGrid>
                <a:gridCol w="3883024">
                  <a:extLst>
                    <a:ext uri="{9D8B030D-6E8A-4147-A177-3AD203B41FA5}">
                      <a16:colId xmlns:a16="http://schemas.microsoft.com/office/drawing/2014/main" val="3702167539"/>
                    </a:ext>
                  </a:extLst>
                </a:gridCol>
                <a:gridCol w="3952874">
                  <a:extLst>
                    <a:ext uri="{9D8B030D-6E8A-4147-A177-3AD203B41FA5}">
                      <a16:colId xmlns:a16="http://schemas.microsoft.com/office/drawing/2014/main" val="825202718"/>
                    </a:ext>
                  </a:extLst>
                </a:gridCol>
                <a:gridCol w="3813173">
                  <a:extLst>
                    <a:ext uri="{9D8B030D-6E8A-4147-A177-3AD203B41FA5}">
                      <a16:colId xmlns:a16="http://schemas.microsoft.com/office/drawing/2014/main" val="3831146279"/>
                    </a:ext>
                  </a:extLst>
                </a:gridCol>
              </a:tblGrid>
              <a:tr h="657857">
                <a:tc>
                  <a:txBody>
                    <a:bodyPr/>
                    <a:lstStyle/>
                    <a:p>
                      <a:pPr algn="ctr" fontAlgn="base"/>
                      <a:r>
                        <a:rPr lang="en-US" sz="1400" dirty="0">
                          <a:solidFill>
                            <a:schemeClr val="tx1">
                              <a:lumMod val="95000"/>
                              <a:lumOff val="5000"/>
                            </a:schemeClr>
                          </a:solidFill>
                          <a:effectLst/>
                        </a:rPr>
                        <a:t>Walk: </a:t>
                      </a:r>
                      <a:endParaRPr lang="en-US" b="1">
                        <a:solidFill>
                          <a:schemeClr val="tx1">
                            <a:lumMod val="95000"/>
                            <a:lumOff val="5000"/>
                          </a:schemeClr>
                        </a:solidFill>
                        <a:effectLst/>
                      </a:endParaRPr>
                    </a:p>
                    <a:p>
                      <a:pPr lvl="0" algn="ctr">
                        <a:buNone/>
                      </a:pPr>
                      <a:r>
                        <a:rPr lang="en-US" sz="1400" dirty="0">
                          <a:solidFill>
                            <a:schemeClr val="tx1">
                              <a:lumMod val="95000"/>
                              <a:lumOff val="5000"/>
                            </a:schemeClr>
                          </a:solidFill>
                          <a:effectLst/>
                        </a:rPr>
                        <a:t>Read only automation​</a:t>
                      </a:r>
                      <a:endParaRPr lang="en-US" b="1">
                        <a:solidFill>
                          <a:schemeClr val="tx1">
                            <a:lumMod val="95000"/>
                            <a:lumOff val="5000"/>
                          </a:schemeClr>
                        </a:solidFill>
                        <a:effectLst/>
                      </a:endParaRPr>
                    </a:p>
                  </a:txBody>
                  <a:tcPr anchor="ctr"/>
                </a:tc>
                <a:tc>
                  <a:txBody>
                    <a:bodyPr/>
                    <a:lstStyle/>
                    <a:p>
                      <a:pPr marL="0" indent="0" algn="ctr" fontAlgn="base"/>
                      <a:r>
                        <a:rPr lang="en-US" sz="1400" dirty="0">
                          <a:solidFill>
                            <a:schemeClr val="tx1">
                              <a:lumMod val="95000"/>
                              <a:lumOff val="5000"/>
                            </a:schemeClr>
                          </a:solidFill>
                          <a:effectLst/>
                        </a:rPr>
                        <a:t>Run: Activate policies &amp; provide self-service across multiple domains​</a:t>
                      </a:r>
                      <a:endParaRPr lang="en-US" b="1">
                        <a:solidFill>
                          <a:schemeClr val="tx1">
                            <a:lumMod val="95000"/>
                            <a:lumOff val="5000"/>
                          </a:schemeClr>
                        </a:solidFill>
                        <a:effectLst/>
                      </a:endParaRPr>
                    </a:p>
                  </a:txBody>
                  <a:tcPr anchor="ctr"/>
                </a:tc>
                <a:tc>
                  <a:txBody>
                    <a:bodyPr/>
                    <a:lstStyle/>
                    <a:p>
                      <a:pPr algn="ctr" fontAlgn="base"/>
                      <a:r>
                        <a:rPr lang="en-US" sz="1400" dirty="0">
                          <a:solidFill>
                            <a:schemeClr val="tx1">
                              <a:lumMod val="95000"/>
                              <a:lumOff val="5000"/>
                            </a:schemeClr>
                          </a:solidFill>
                          <a:effectLst/>
                        </a:rPr>
                        <a:t>Fly: Deploy applications, network configurations, and more through CI/CD​</a:t>
                      </a:r>
                      <a:endParaRPr lang="en-US" b="1">
                        <a:solidFill>
                          <a:schemeClr val="tx1">
                            <a:lumMod val="95000"/>
                            <a:lumOff val="5000"/>
                          </a:schemeClr>
                        </a:solidFill>
                        <a:effectLst/>
                      </a:endParaRPr>
                    </a:p>
                  </a:txBody>
                  <a:tcPr anchor="ctr"/>
                </a:tc>
                <a:extLst>
                  <a:ext uri="{0D108BD9-81ED-4DB2-BD59-A6C34878D82A}">
                    <a16:rowId xmlns:a16="http://schemas.microsoft.com/office/drawing/2014/main" val="1993460323"/>
                  </a:ext>
                </a:extLst>
              </a:tr>
              <a:tr h="2142486">
                <a:tc>
                  <a:txBody>
                    <a:bodyPr/>
                    <a:lstStyle/>
                    <a:p>
                      <a:pPr marL="285750" marR="0" lvl="0" indent="-285750" algn="just" defTabSz="685777" rtl="0" eaLnBrk="1" fontAlgn="auto" latinLnBrk="0" hangingPunct="1">
                        <a:lnSpc>
                          <a:spcPct val="100000"/>
                        </a:lnSpc>
                        <a:spcBef>
                          <a:spcPts val="0"/>
                        </a:spcBef>
                        <a:spcAft>
                          <a:spcPts val="0"/>
                        </a:spcAft>
                        <a:buClrTx/>
                        <a:buSzTx/>
                        <a:buFont typeface="Wingdings"/>
                        <a:buChar char="ü"/>
                        <a:tabLst/>
                        <a:defRPr/>
                      </a:pPr>
                      <a:r>
                        <a:rPr lang="en-US" sz="1600" kern="1200" dirty="0">
                          <a:solidFill>
                            <a:schemeClr val="dk1"/>
                          </a:solidFill>
                          <a:latin typeface="+mn-lt"/>
                          <a:ea typeface="+mn-ea"/>
                          <a:cs typeface="+mn-cs"/>
                        </a:rPr>
                        <a:t>Using automation tools, </a:t>
                      </a:r>
                      <a:r>
                        <a:rPr lang="en-US" sz="1600" b="1" kern="1200" dirty="0">
                          <a:solidFill>
                            <a:schemeClr val="dk1"/>
                          </a:solidFill>
                          <a:latin typeface="+mn-lt"/>
                          <a:ea typeface="+mn-ea"/>
                          <a:cs typeface="+mn-cs"/>
                        </a:rPr>
                        <a:t>information can be gathered about the network configuration</a:t>
                      </a:r>
                      <a:r>
                        <a:rPr lang="en-US" sz="1600" kern="1200" dirty="0">
                          <a:solidFill>
                            <a:schemeClr val="dk1"/>
                          </a:solidFill>
                          <a:latin typeface="+mn-lt"/>
                          <a:ea typeface="+mn-ea"/>
                          <a:cs typeface="+mn-cs"/>
                        </a:rPr>
                        <a:t>. ​</a:t>
                      </a:r>
                    </a:p>
                    <a:p>
                      <a:pPr marL="285750" marR="0" lvl="0" indent="-285750" algn="just" defTabSz="685777" rtl="0" eaLnBrk="1" fontAlgn="auto" latinLnBrk="0" hangingPunct="1">
                        <a:lnSpc>
                          <a:spcPct val="100000"/>
                        </a:lnSpc>
                        <a:spcBef>
                          <a:spcPts val="0"/>
                        </a:spcBef>
                        <a:spcAft>
                          <a:spcPts val="0"/>
                        </a:spcAft>
                        <a:buClrTx/>
                        <a:buSzTx/>
                        <a:buFont typeface="Wingdings"/>
                        <a:buChar char="ü"/>
                        <a:tabLst/>
                        <a:defRPr/>
                      </a:pPr>
                      <a:r>
                        <a:rPr lang="en-US" sz="1600" kern="1200" dirty="0">
                          <a:solidFill>
                            <a:schemeClr val="dk1"/>
                          </a:solidFill>
                          <a:latin typeface="+mn-lt"/>
                          <a:ea typeface="+mn-ea"/>
                          <a:cs typeface="+mn-cs"/>
                        </a:rPr>
                        <a:t>One can use a read scenario to audit configurations and do the next natural step, which is to put the configuration back into compliance. ​</a:t>
                      </a:r>
                    </a:p>
                    <a:p>
                      <a:pPr marL="285750" marR="0" lvl="0" indent="-285750" algn="just" defTabSz="685777" rtl="0" eaLnBrk="1" fontAlgn="auto" latinLnBrk="0" hangingPunct="1">
                        <a:lnSpc>
                          <a:spcPct val="100000"/>
                        </a:lnSpc>
                        <a:spcBef>
                          <a:spcPts val="0"/>
                        </a:spcBef>
                        <a:spcAft>
                          <a:spcPts val="0"/>
                        </a:spcAft>
                        <a:buClrTx/>
                        <a:buSzTx/>
                        <a:buFont typeface="Wingdings"/>
                        <a:buChar char="ü"/>
                        <a:tabLst/>
                        <a:defRPr/>
                      </a:pPr>
                      <a:r>
                        <a:rPr lang="en-US" sz="1600" kern="1200" dirty="0">
                          <a:solidFill>
                            <a:schemeClr val="dk1"/>
                          </a:solidFill>
                          <a:latin typeface="+mn-lt"/>
                          <a:ea typeface="+mn-ea"/>
                          <a:cs typeface="+mn-cs"/>
                        </a:rPr>
                        <a:t>In the Automation Exchange, this shift is categorized as a </a:t>
                      </a:r>
                      <a:r>
                        <a:rPr lang="en-US" sz="1600" b="1" kern="1200" dirty="0">
                          <a:solidFill>
                            <a:schemeClr val="dk1"/>
                          </a:solidFill>
                          <a:latin typeface="+mn-lt"/>
                          <a:ea typeface="+mn-ea"/>
                          <a:cs typeface="+mn-cs"/>
                        </a:rPr>
                        <a:t>walk-run-fly progression</a:t>
                      </a:r>
                      <a:r>
                        <a:rPr lang="en-US" sz="1600" kern="1200" dirty="0">
                          <a:solidFill>
                            <a:schemeClr val="dk1"/>
                          </a:solidFill>
                          <a:latin typeface="+mn-lt"/>
                          <a:ea typeface="+mn-ea"/>
                          <a:cs typeface="+mn-cs"/>
                        </a:rPr>
                        <a:t>.​</a:t>
                      </a:r>
                    </a:p>
                  </a:txBody>
                  <a:tcPr/>
                </a:tc>
                <a:tc>
                  <a:txBody>
                    <a:bodyPr/>
                    <a:lstStyle/>
                    <a:p>
                      <a:pPr marL="285750" marR="0" lvl="0" indent="-285750" algn="just" defTabSz="685777" rtl="0" eaLnBrk="1" fontAlgn="auto" latinLnBrk="0" hangingPunct="1">
                        <a:lnSpc>
                          <a:spcPct val="100000"/>
                        </a:lnSpc>
                        <a:spcBef>
                          <a:spcPts val="0"/>
                        </a:spcBef>
                        <a:spcAft>
                          <a:spcPts val="0"/>
                        </a:spcAft>
                        <a:buClrTx/>
                        <a:buSzTx/>
                        <a:buFont typeface="Wingdings"/>
                        <a:buChar char="ü"/>
                        <a:tabLst/>
                        <a:defRPr/>
                      </a:pPr>
                      <a:r>
                        <a:rPr lang="en-US" sz="1600" kern="1200" dirty="0">
                          <a:solidFill>
                            <a:schemeClr val="dk1"/>
                          </a:solidFill>
                          <a:latin typeface="+mn-lt"/>
                          <a:ea typeface="+mn-ea"/>
                          <a:cs typeface="+mn-cs"/>
                        </a:rPr>
                        <a:t>With these Run stage automation scenarios, </a:t>
                      </a:r>
                      <a:r>
                        <a:rPr lang="en-US" sz="1600" b="1" kern="1200" dirty="0">
                          <a:solidFill>
                            <a:schemeClr val="dk1"/>
                          </a:solidFill>
                          <a:latin typeface="+mn-lt"/>
                          <a:ea typeface="+mn-ea"/>
                          <a:cs typeface="+mn-cs"/>
                        </a:rPr>
                        <a:t>the users can safely provision their own network updates.</a:t>
                      </a:r>
                      <a:r>
                        <a:rPr lang="en-US" sz="1600" kern="1200" dirty="0">
                          <a:solidFill>
                            <a:schemeClr val="dk1"/>
                          </a:solidFill>
                          <a:latin typeface="+mn-lt"/>
                          <a:ea typeface="+mn-ea"/>
                          <a:cs typeface="+mn-cs"/>
                        </a:rPr>
                        <a:t> ​</a:t>
                      </a:r>
                    </a:p>
                    <a:p>
                      <a:pPr marL="285750" marR="0" lvl="0" indent="-285750" algn="just" defTabSz="685777" rtl="0" eaLnBrk="1" fontAlgn="auto" latinLnBrk="0" hangingPunct="1">
                        <a:lnSpc>
                          <a:spcPct val="100000"/>
                        </a:lnSpc>
                        <a:spcBef>
                          <a:spcPts val="0"/>
                        </a:spcBef>
                        <a:spcAft>
                          <a:spcPts val="0"/>
                        </a:spcAft>
                        <a:buClrTx/>
                        <a:buSzTx/>
                        <a:buFont typeface="Wingdings"/>
                        <a:buChar char="ü"/>
                        <a:tabLst/>
                        <a:defRPr/>
                      </a:pPr>
                      <a:r>
                        <a:rPr lang="en-US" sz="1600" kern="1200" dirty="0">
                          <a:solidFill>
                            <a:schemeClr val="dk1"/>
                          </a:solidFill>
                          <a:latin typeface="+mn-lt"/>
                          <a:ea typeface="+mn-ea"/>
                          <a:cs typeface="+mn-cs"/>
                        </a:rPr>
                        <a:t>On-boarding workflows can be automated, day-to-day network configurations can be managed, and daily scenarios can be pervaded.​</a:t>
                      </a:r>
                    </a:p>
                    <a:p>
                      <a:pPr marL="0" marR="0" lvl="0" indent="0" algn="just" defTabSz="685777" rtl="0" eaLnBrk="1" fontAlgn="auto" latinLnBrk="0" hangingPunct="1">
                        <a:lnSpc>
                          <a:spcPct val="100000"/>
                        </a:lnSpc>
                        <a:spcBef>
                          <a:spcPts val="0"/>
                        </a:spcBef>
                        <a:spcAft>
                          <a:spcPts val="0"/>
                        </a:spcAft>
                        <a:buClrTx/>
                        <a:buSzTx/>
                        <a:buFontTx/>
                        <a:buNone/>
                        <a:tabLst/>
                        <a:defRPr/>
                      </a:pPr>
                      <a:r>
                        <a:rPr lang="en-US" sz="1600" kern="1200" dirty="0">
                          <a:solidFill>
                            <a:schemeClr val="dk1"/>
                          </a:solidFill>
                          <a:latin typeface="+mn-lt"/>
                          <a:ea typeface="+mn-ea"/>
                          <a:cs typeface="+mn-cs"/>
                        </a:rPr>
                        <a:t>​</a:t>
                      </a:r>
                    </a:p>
                  </a:txBody>
                  <a:tcPr/>
                </a:tc>
                <a:tc>
                  <a:txBody>
                    <a:bodyPr/>
                    <a:lstStyle/>
                    <a:p>
                      <a:pPr marL="285750" marR="0" lvl="0" indent="-285750" algn="just" defTabSz="685777" rtl="0" eaLnBrk="1" fontAlgn="auto" latinLnBrk="0" hangingPunct="1">
                        <a:lnSpc>
                          <a:spcPct val="100000"/>
                        </a:lnSpc>
                        <a:spcBef>
                          <a:spcPts val="0"/>
                        </a:spcBef>
                        <a:spcAft>
                          <a:spcPts val="0"/>
                        </a:spcAft>
                        <a:buClrTx/>
                        <a:buSzTx/>
                        <a:buFont typeface="Wingdings"/>
                        <a:buChar char="ü"/>
                        <a:tabLst/>
                        <a:defRPr/>
                      </a:pPr>
                      <a:r>
                        <a:rPr lang="en-US" sz="1600" kern="1200" dirty="0">
                          <a:solidFill>
                            <a:schemeClr val="dk1"/>
                          </a:solidFill>
                          <a:latin typeface="+mn-lt"/>
                          <a:ea typeface="+mn-ea"/>
                          <a:cs typeface="+mn-cs"/>
                        </a:rPr>
                        <a:t>For </a:t>
                      </a:r>
                      <a:r>
                        <a:rPr lang="en-US" sz="1600" b="1" kern="1200" dirty="0">
                          <a:solidFill>
                            <a:schemeClr val="dk1"/>
                          </a:solidFill>
                          <a:latin typeface="+mn-lt"/>
                          <a:ea typeface="+mn-ea"/>
                          <a:cs typeface="+mn-cs"/>
                        </a:rPr>
                        <a:t>more complex automation and programmable</a:t>
                      </a:r>
                      <a:r>
                        <a:rPr lang="en-US" sz="1600" kern="1200" dirty="0">
                          <a:solidFill>
                            <a:schemeClr val="dk1"/>
                          </a:solidFill>
                          <a:latin typeface="+mn-lt"/>
                          <a:ea typeface="+mn-ea"/>
                          <a:cs typeface="+mn-cs"/>
                        </a:rPr>
                        <a:t> examples, the </a:t>
                      </a:r>
                      <a:r>
                        <a:rPr lang="en-US" sz="1600" b="1" kern="1200" dirty="0">
                          <a:solidFill>
                            <a:schemeClr val="dk1"/>
                          </a:solidFill>
                          <a:latin typeface="+mn-lt"/>
                          <a:ea typeface="+mn-ea"/>
                          <a:cs typeface="+mn-cs"/>
                        </a:rPr>
                        <a:t>Fly stage</a:t>
                      </a:r>
                      <a:r>
                        <a:rPr lang="en-US" sz="1600" kern="1200" dirty="0">
                          <a:solidFill>
                            <a:schemeClr val="dk1"/>
                          </a:solidFill>
                          <a:latin typeface="+mn-lt"/>
                          <a:ea typeface="+mn-ea"/>
                          <a:cs typeface="+mn-cs"/>
                        </a:rPr>
                        <a:t> of the </a:t>
                      </a:r>
                      <a:r>
                        <a:rPr lang="en-US" sz="1600" kern="1200" dirty="0" err="1">
                          <a:solidFill>
                            <a:schemeClr val="dk1"/>
                          </a:solidFill>
                          <a:latin typeface="+mn-lt"/>
                          <a:ea typeface="+mn-ea"/>
                          <a:cs typeface="+mn-cs"/>
                        </a:rPr>
                        <a:t>DevNet</a:t>
                      </a:r>
                      <a:r>
                        <a:rPr lang="en-US" sz="1600" kern="1200" dirty="0">
                          <a:solidFill>
                            <a:schemeClr val="dk1"/>
                          </a:solidFill>
                          <a:latin typeface="+mn-lt"/>
                          <a:ea typeface="+mn-ea"/>
                          <a:cs typeface="+mn-cs"/>
                        </a:rPr>
                        <a:t> Automation Exchange is used. ​</a:t>
                      </a:r>
                    </a:p>
                    <a:p>
                      <a:pPr marL="285750" marR="0" lvl="0" indent="-285750" algn="just" defTabSz="685777" rtl="0" eaLnBrk="1" fontAlgn="auto" latinLnBrk="0" hangingPunct="1">
                        <a:lnSpc>
                          <a:spcPct val="100000"/>
                        </a:lnSpc>
                        <a:spcBef>
                          <a:spcPts val="0"/>
                        </a:spcBef>
                        <a:spcAft>
                          <a:spcPts val="0"/>
                        </a:spcAft>
                        <a:buClrTx/>
                        <a:buSzTx/>
                        <a:buFont typeface="Wingdings"/>
                        <a:buChar char="ü"/>
                        <a:tabLst/>
                        <a:defRPr/>
                      </a:pPr>
                      <a:r>
                        <a:rPr lang="en-US" sz="1600" kern="1200" dirty="0">
                          <a:solidFill>
                            <a:schemeClr val="dk1"/>
                          </a:solidFill>
                          <a:latin typeface="+mn-lt"/>
                          <a:ea typeface="+mn-ea"/>
                          <a:cs typeface="+mn-cs"/>
                        </a:rPr>
                        <a:t>Here the needs can be managed by monitoring and proactively managing the users and devices, while also gaining insights with telemetry data.​</a:t>
                      </a:r>
                    </a:p>
                    <a:p>
                      <a:pPr marL="0" marR="0" lvl="0" indent="0" algn="just" defTabSz="685777" rtl="0" eaLnBrk="1" fontAlgn="auto" latinLnBrk="0" hangingPunct="1">
                        <a:lnSpc>
                          <a:spcPct val="100000"/>
                        </a:lnSpc>
                        <a:spcBef>
                          <a:spcPts val="0"/>
                        </a:spcBef>
                        <a:spcAft>
                          <a:spcPts val="0"/>
                        </a:spcAft>
                        <a:buClrTx/>
                        <a:buSzTx/>
                        <a:buFontTx/>
                        <a:buNone/>
                        <a:tabLst/>
                        <a:defRPr/>
                      </a:pPr>
                      <a:r>
                        <a:rPr lang="en-US" sz="1600" kern="1200" dirty="0">
                          <a:solidFill>
                            <a:schemeClr val="dk1"/>
                          </a:solidFill>
                          <a:latin typeface="+mn-lt"/>
                          <a:ea typeface="+mn-ea"/>
                          <a:cs typeface="+mn-cs"/>
                        </a:rPr>
                        <a:t>​</a:t>
                      </a:r>
                    </a:p>
                  </a:txBody>
                  <a:tcPr/>
                </a:tc>
                <a:extLst>
                  <a:ext uri="{0D108BD9-81ED-4DB2-BD59-A6C34878D82A}">
                    <a16:rowId xmlns:a16="http://schemas.microsoft.com/office/drawing/2014/main" val="2298060168"/>
                  </a:ext>
                </a:extLst>
              </a:tr>
            </a:tbl>
          </a:graphicData>
        </a:graphic>
      </p:graphicFrame>
    </p:spTree>
    <p:custDataLst>
      <p:tags r:id="rId1"/>
    </p:custDataLst>
    <p:extLst>
      <p:ext uri="{BB962C8B-B14F-4D97-AF65-F5344CB8AC3E}">
        <p14:creationId xmlns:p14="http://schemas.microsoft.com/office/powerpoint/2010/main" val="1879206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Automating Infrastructure</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1114888"/>
          </a:xfrm>
        </p:spPr>
        <p:txBody>
          <a:bodyPr vert="horz" lIns="91420" tIns="45710" rIns="91420" bIns="45710" rtlCol="0" anchor="t">
            <a:noAutofit/>
          </a:bodyPr>
          <a:lstStyle/>
          <a:p>
            <a:pPr marL="0" indent="0" algn="just"/>
            <a:r>
              <a:rPr lang="en-US" b="1" dirty="0">
                <a:solidFill>
                  <a:srgbClr val="002060"/>
                </a:solidFill>
                <a:ea typeface="+mn-lt"/>
                <a:cs typeface="+mn-lt"/>
              </a:rPr>
              <a:t>Why Automation?</a:t>
            </a:r>
          </a:p>
          <a:p>
            <a:pPr marL="342900" indent="-342900" algn="just">
              <a:buFont typeface="Courier New,monospace" panose="02070309020205020404" pitchFamily="49" charset="0"/>
              <a:buChar char="o"/>
            </a:pPr>
            <a:r>
              <a:rPr lang="en-US" b="1" dirty="0">
                <a:solidFill>
                  <a:srgbClr val="002060"/>
                </a:solidFill>
                <a:ea typeface="+mn-lt"/>
                <a:cs typeface="+mn-lt"/>
              </a:rPr>
              <a:t>Speed and agility </a:t>
            </a:r>
            <a:r>
              <a:rPr lang="en-US" dirty="0">
                <a:solidFill>
                  <a:srgbClr val="002060"/>
                </a:solidFill>
                <a:ea typeface="+mn-lt"/>
                <a:cs typeface="+mn-lt"/>
              </a:rPr>
              <a:t>enable the business to explore, experiment with, and exploit opportunities ahead of their competition. </a:t>
            </a:r>
          </a:p>
          <a:p>
            <a:pPr marL="342900" indent="-342900" algn="just">
              <a:buFont typeface="Courier New,monospace" panose="02070309020205020404" pitchFamily="49" charset="0"/>
              <a:buChar char="o"/>
            </a:pPr>
            <a:r>
              <a:rPr lang="en-IN" b="1" dirty="0">
                <a:solidFill>
                  <a:srgbClr val="002060"/>
                </a:solidFill>
                <a:ea typeface="+mn-lt"/>
                <a:cs typeface="+mn-lt"/>
              </a:rPr>
              <a:t>Dependency risks</a:t>
            </a:r>
            <a:endParaRPr lang="en-US" b="1" dirty="0">
              <a:solidFill>
                <a:srgbClr val="002060"/>
              </a:solidFill>
              <a:ea typeface="+mn-lt"/>
              <a:cs typeface="+mn-lt"/>
            </a:endParaRPr>
          </a:p>
          <a:p>
            <a:pPr marL="800100" lvl="2" indent="-342900" algn="just" defTabSz="457105">
              <a:lnSpc>
                <a:spcPct val="100000"/>
              </a:lnSpc>
              <a:spcBef>
                <a:spcPct val="20000"/>
              </a:spcBef>
              <a:buFont typeface="Courier New,monospace" panose="02070309020205020404" pitchFamily="49" charset="0"/>
              <a:buChar char="o"/>
            </a:pPr>
            <a:r>
              <a:rPr lang="en-US" dirty="0">
                <a:solidFill>
                  <a:srgbClr val="002060"/>
                </a:solidFill>
                <a:ea typeface="+mn-lt"/>
                <a:cs typeface="+mn-lt"/>
              </a:rPr>
              <a:t>Today's software ecosystem is decentralized. Developers build individual components according to their needs and interests and mix and match components, infrastructure, and services needed to enable complete solutions and operate them efficiently at scale. </a:t>
            </a:r>
          </a:p>
          <a:p>
            <a:pPr marL="800100" lvl="2" indent="-342900" algn="just" defTabSz="457105">
              <a:lnSpc>
                <a:spcPct val="100000"/>
              </a:lnSpc>
              <a:spcBef>
                <a:spcPct val="20000"/>
              </a:spcBef>
              <a:buFont typeface="Courier New,monospace" panose="02070309020205020404" pitchFamily="49" charset="0"/>
              <a:buChar char="o"/>
            </a:pPr>
            <a:r>
              <a:rPr lang="en-US" sz="2000" dirty="0">
                <a:solidFill>
                  <a:srgbClr val="002060"/>
                </a:solidFill>
                <a:ea typeface="+mn-lt"/>
                <a:cs typeface="+mn-lt"/>
              </a:rPr>
              <a:t>This ecosystem introduces new requirements and new risks:</a:t>
            </a:r>
            <a:endParaRPr lang="en-US" dirty="0">
              <a:cs typeface="Calibri" panose="020F0502020204030204"/>
            </a:endParaRPr>
          </a:p>
          <a:p>
            <a:pPr marL="0" indent="0" algn="just"/>
            <a:r>
              <a:rPr lang="en-US" b="1" dirty="0">
                <a:solidFill>
                  <a:srgbClr val="002060"/>
                </a:solidFill>
                <a:ea typeface="+mn-lt"/>
                <a:cs typeface="+mn-lt"/>
              </a:rPr>
              <a:t>Full Stack Automation: </a:t>
            </a:r>
            <a:r>
              <a:rPr lang="en-US" dirty="0">
                <a:solidFill>
                  <a:srgbClr val="002060"/>
                </a:solidFill>
                <a:ea typeface="+mn-lt"/>
                <a:cs typeface="+mn-lt"/>
              </a:rPr>
              <a:t>Automation is a key component of functional software-defined infrastructure and distributed and dynamic applications. The benefits of full–stack automation are:</a:t>
            </a:r>
            <a:endParaRPr lang="en-US">
              <a:solidFill>
                <a:srgbClr val="FFFFFF"/>
              </a:solidFill>
              <a:ea typeface="+mn-lt"/>
              <a:cs typeface="+mn-lt"/>
            </a:endParaRPr>
          </a:p>
          <a:p>
            <a:pPr marL="1543050" indent="-514350" algn="just">
              <a:buFont typeface="Wingdings" panose="02070309020205020404" pitchFamily="49" charset="0"/>
              <a:buChar char="ü"/>
            </a:pPr>
            <a:r>
              <a:rPr lang="en-IN" b="1" dirty="0">
                <a:solidFill>
                  <a:srgbClr val="002060"/>
                </a:solidFill>
                <a:ea typeface="+mn-lt"/>
                <a:cs typeface="+mn-lt"/>
              </a:rPr>
              <a:t>Self-service</a:t>
            </a:r>
          </a:p>
          <a:p>
            <a:pPr marL="1543050" indent="-514350" algn="just">
              <a:buFont typeface="Wingdings" panose="02070309020205020404" pitchFamily="49" charset="0"/>
              <a:buChar char="ü"/>
            </a:pPr>
            <a:r>
              <a:rPr lang="en-US" b="1" dirty="0">
                <a:solidFill>
                  <a:srgbClr val="002060"/>
                </a:solidFill>
                <a:ea typeface="+mn-lt"/>
                <a:cs typeface="+mn-lt"/>
              </a:rPr>
              <a:t>Scale on demand</a:t>
            </a:r>
            <a:endParaRPr lang="en-US" dirty="0">
              <a:solidFill>
                <a:srgbClr val="FFFFFF"/>
              </a:solidFill>
              <a:ea typeface="+mn-lt"/>
              <a:cs typeface="+mn-lt"/>
            </a:endParaRPr>
          </a:p>
          <a:p>
            <a:pPr marL="1543050" indent="-514350" algn="just">
              <a:buFont typeface="Wingdings" panose="02070309020205020404" pitchFamily="49" charset="0"/>
              <a:buChar char="ü"/>
            </a:pPr>
            <a:r>
              <a:rPr lang="en-US" b="1" dirty="0">
                <a:solidFill>
                  <a:srgbClr val="002060"/>
                </a:solidFill>
                <a:ea typeface="+mn-lt"/>
                <a:cs typeface="+mn-lt"/>
              </a:rPr>
              <a:t>Observability</a:t>
            </a:r>
            <a:endParaRPr lang="en-US" dirty="0">
              <a:solidFill>
                <a:srgbClr val="FFFFFF"/>
              </a:solidFill>
              <a:ea typeface="+mn-lt"/>
              <a:cs typeface="+mn-lt"/>
            </a:endParaRPr>
          </a:p>
          <a:p>
            <a:pPr marL="1543050" indent="-514350" algn="just">
              <a:buFont typeface="Wingdings" panose="02070309020205020404" pitchFamily="49" charset="0"/>
              <a:buChar char="ü"/>
            </a:pPr>
            <a:r>
              <a:rPr lang="en-US" b="1" dirty="0">
                <a:solidFill>
                  <a:srgbClr val="002060"/>
                </a:solidFill>
                <a:ea typeface="+mn-lt"/>
                <a:cs typeface="+mn-lt"/>
              </a:rPr>
              <a:t>Automated problem mitigation</a:t>
            </a:r>
            <a:endParaRPr lang="en-US" sz="2000"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p:txBody>
      </p:sp>
      <p:sp>
        <p:nvSpPr>
          <p:cNvPr id="2" name="Rectangle: Rounded Corners 1">
            <a:extLst>
              <a:ext uri="{FF2B5EF4-FFF2-40B4-BE49-F238E27FC236}">
                <a16:creationId xmlns:a16="http://schemas.microsoft.com/office/drawing/2014/main" id="{757D369B-2D54-FAB7-22C9-D5100FDF0F8C}"/>
              </a:ext>
            </a:extLst>
          </p:cNvPr>
          <p:cNvSpPr/>
          <p:nvPr/>
        </p:nvSpPr>
        <p:spPr>
          <a:xfrm>
            <a:off x="5253789" y="4050631"/>
            <a:ext cx="6804525" cy="1510631"/>
          </a:xfrm>
          <a:prstGeom prst="roundRect">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a:r>
              <a:rPr lang="en-US" dirty="0">
                <a:ea typeface="+mn-lt"/>
                <a:cs typeface="+mn-lt"/>
              </a:rPr>
              <a:t>Manual Operations add to costs, are time taking and are hard to scale. They are prone to human error, and documentation meant for humans is often incomplete and ambiguous, hard to test, and quickly outdated.</a:t>
            </a:r>
            <a:endParaRPr lang="en-US">
              <a:cs typeface="Calibri"/>
            </a:endParaRPr>
          </a:p>
        </p:txBody>
      </p:sp>
    </p:spTree>
    <p:custDataLst>
      <p:tags r:id="rId1"/>
    </p:custDataLst>
    <p:extLst>
      <p:ext uri="{BB962C8B-B14F-4D97-AF65-F5344CB8AC3E}">
        <p14:creationId xmlns:p14="http://schemas.microsoft.com/office/powerpoint/2010/main" val="3672596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Automating Infrastructure</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1114888"/>
          </a:xfrm>
        </p:spPr>
        <p:txBody>
          <a:bodyPr vert="horz" lIns="91420" tIns="45710" rIns="91420" bIns="45710" rtlCol="0" anchor="t">
            <a:noAutofit/>
          </a:bodyPr>
          <a:lstStyle/>
          <a:p>
            <a:pPr marL="0" indent="0" algn="just"/>
            <a:r>
              <a:rPr lang="en-US" b="1" dirty="0">
                <a:solidFill>
                  <a:srgbClr val="002060"/>
                </a:solidFill>
                <a:ea typeface="+mn-lt"/>
                <a:cs typeface="+mn-lt"/>
              </a:rPr>
              <a:t>Software Defined Infrastructure: A case for Automation</a:t>
            </a:r>
          </a:p>
          <a:p>
            <a:pPr marL="342900" indent="-342900" algn="just">
              <a:buFont typeface="Courier New,monospace" panose="02070309020205020404" pitchFamily="49" charset="0"/>
              <a:buChar char="o"/>
            </a:pPr>
            <a:r>
              <a:rPr lang="en-US" dirty="0">
                <a:solidFill>
                  <a:srgbClr val="002060"/>
                </a:solidFill>
                <a:ea typeface="+mn-lt"/>
                <a:cs typeface="+mn-lt"/>
              </a:rPr>
              <a:t>Software-defined infrastructure lets the developers and operators to use the software to requisition, configure, deploy and manage bare-metal and virtualized compute, storage and network resources.</a:t>
            </a:r>
            <a:endParaRPr lang="en-IN">
              <a:solidFill>
                <a:srgbClr val="002060"/>
              </a:solidFill>
              <a:ea typeface="+mn-lt"/>
              <a:cs typeface="+mn-lt"/>
            </a:endParaRPr>
          </a:p>
          <a:p>
            <a:pPr marL="342900" indent="-342900" algn="just">
              <a:buFont typeface="Courier New,monospace" panose="02070309020205020404" pitchFamily="49" charset="0"/>
              <a:buChar char="o"/>
            </a:pPr>
            <a:r>
              <a:rPr lang="en-US" b="1" dirty="0">
                <a:solidFill>
                  <a:srgbClr val="002060"/>
                </a:solidFill>
                <a:ea typeface="+mn-lt"/>
                <a:cs typeface="+mn-lt"/>
              </a:rPr>
              <a:t>Benefits:</a:t>
            </a:r>
          </a:p>
          <a:p>
            <a:pPr marL="743585" lvl="1" algn="just">
              <a:buFont typeface="Wingdings" panose="02070309020205020404" pitchFamily="49" charset="0"/>
              <a:buChar char="ü"/>
            </a:pPr>
            <a:r>
              <a:rPr lang="en-US" sz="2000" dirty="0">
                <a:solidFill>
                  <a:srgbClr val="002060"/>
                </a:solidFill>
                <a:ea typeface="+mn-lt"/>
                <a:cs typeface="+mn-lt"/>
              </a:rPr>
              <a:t>Self-service (platforms on demand)</a:t>
            </a:r>
            <a:endParaRPr lang="en-US" sz="2000" dirty="0">
              <a:solidFill>
                <a:srgbClr val="000000"/>
              </a:solidFill>
              <a:ea typeface="+mn-lt"/>
              <a:cs typeface="+mn-lt"/>
            </a:endParaRPr>
          </a:p>
          <a:p>
            <a:pPr marL="743585" lvl="1" algn="just">
              <a:buFont typeface="Wingdings" panose="02070309020205020404" pitchFamily="49" charset="0"/>
              <a:buChar char="ü"/>
            </a:pPr>
            <a:r>
              <a:rPr lang="en-US" sz="2000" dirty="0">
                <a:solidFill>
                  <a:srgbClr val="002060"/>
                </a:solidFill>
                <a:ea typeface="+mn-lt"/>
                <a:cs typeface="+mn-lt"/>
              </a:rPr>
              <a:t>Close specification, consistency, repeatability</a:t>
            </a:r>
            <a:endParaRPr lang="en-US" sz="2000" dirty="0">
              <a:solidFill>
                <a:srgbClr val="000000"/>
              </a:solidFill>
              <a:ea typeface="+mn-lt"/>
              <a:cs typeface="+mn-lt"/>
            </a:endParaRPr>
          </a:p>
          <a:p>
            <a:pPr marL="743585" lvl="1" algn="just">
              <a:buFont typeface="Wingdings" panose="02070309020205020404" pitchFamily="49" charset="0"/>
              <a:buChar char="ü"/>
            </a:pPr>
            <a:r>
              <a:rPr lang="en-US" sz="2000" dirty="0">
                <a:solidFill>
                  <a:srgbClr val="002060"/>
                </a:solidFill>
                <a:ea typeface="+mn-lt"/>
                <a:cs typeface="+mn-lt"/>
              </a:rPr>
              <a:t>Platform abstraction</a:t>
            </a:r>
            <a:endParaRPr lang="en-US" sz="2000" dirty="0">
              <a:solidFill>
                <a:srgbClr val="000000"/>
              </a:solidFill>
              <a:ea typeface="+mn-lt"/>
              <a:cs typeface="+mn-lt"/>
            </a:endParaRPr>
          </a:p>
          <a:p>
            <a:pPr marL="342900" lvl="1" indent="-342900" algn="just">
              <a:buFont typeface="Courier New" panose="020B0604020202020204" pitchFamily="34" charset="0"/>
              <a:buChar char="o"/>
            </a:pPr>
            <a:r>
              <a:rPr lang="en-US" sz="2000" b="1" dirty="0">
                <a:solidFill>
                  <a:srgbClr val="002060"/>
                </a:solidFill>
                <a:ea typeface="+mn-lt"/>
                <a:cs typeface="+mn-lt"/>
              </a:rPr>
              <a:t>Challenges:</a:t>
            </a:r>
          </a:p>
          <a:p>
            <a:pPr marL="743585" lvl="1" algn="just">
              <a:buFont typeface="Wingdings" panose="02070309020205020404" pitchFamily="49" charset="0"/>
              <a:buChar char="ü"/>
            </a:pPr>
            <a:r>
              <a:rPr lang="en-US" sz="2000" dirty="0">
                <a:solidFill>
                  <a:srgbClr val="002060"/>
                </a:solidFill>
                <a:ea typeface="+mn-lt"/>
                <a:cs typeface="+mn-lt"/>
              </a:rPr>
              <a:t>Developers must pay close attention to platform design, architecture, and security.</a:t>
            </a:r>
          </a:p>
          <a:p>
            <a:pPr marL="743585" lvl="1" algn="just">
              <a:buFont typeface="Wingdings" panose="02070309020205020404" pitchFamily="49" charset="0"/>
              <a:buChar char="ü"/>
            </a:pPr>
            <a:r>
              <a:rPr lang="en-US" sz="2000" dirty="0">
                <a:solidFill>
                  <a:srgbClr val="002060"/>
                </a:solidFill>
                <a:ea typeface="+mn-lt"/>
                <a:cs typeface="+mn-lt"/>
              </a:rPr>
              <a:t>Access control is critical as cloud users with the wrong permissions can do a lot of damage to their organization's assets.</a:t>
            </a:r>
          </a:p>
          <a:p>
            <a:pPr marL="743585" lvl="1" algn="just">
              <a:buFont typeface="Wingdings" panose="02070309020205020404" pitchFamily="49" charset="0"/>
              <a:buChar char="ü"/>
            </a:pPr>
            <a:r>
              <a:rPr lang="en-US" sz="2000" dirty="0">
                <a:solidFill>
                  <a:srgbClr val="002060"/>
                </a:solidFill>
                <a:ea typeface="+mn-lt"/>
                <a:cs typeface="+mn-lt"/>
              </a:rPr>
              <a:t>When cloud resources can be self-served quickly via manual operations, consumption can be hard to manage, and costs are difficult to calculate.</a:t>
            </a:r>
          </a:p>
          <a:p>
            <a:pPr marL="743585" lvl="1" algn="just">
              <a:buFont typeface="Wingdings" panose="02070309020205020404" pitchFamily="49" charset="0"/>
              <a:buChar char="ü"/>
            </a:pPr>
            <a:endParaRPr lang="en-US" sz="2000" dirty="0">
              <a:solidFill>
                <a:srgbClr val="002060"/>
              </a:solidFill>
              <a:ea typeface="+mn-lt"/>
              <a:cs typeface="+mn-lt"/>
            </a:endParaRPr>
          </a:p>
          <a:p>
            <a:pPr marL="743585" lvl="1" algn="just">
              <a:buFont typeface="Wingdings" panose="02070309020205020404" pitchFamily="49" charset="0"/>
              <a:buChar char="ü"/>
            </a:pPr>
            <a:endParaRPr lang="en-IN" sz="2000" dirty="0">
              <a:solidFill>
                <a:srgbClr val="002060"/>
              </a:solidFill>
              <a:ea typeface="+mn-lt"/>
              <a:cs typeface="+mn-lt"/>
            </a:endParaRPr>
          </a:p>
          <a:p>
            <a:pPr marL="743585" lvl="1" algn="just">
              <a:buFont typeface="Wingdings" panose="02070309020205020404" pitchFamily="49" charset="0"/>
              <a:buChar char="ü"/>
            </a:pPr>
            <a:endParaRPr lang="en-US" sz="2000"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p:txBody>
      </p:sp>
    </p:spTree>
    <p:custDataLst>
      <p:tags r:id="rId1"/>
    </p:custDataLst>
    <p:extLst>
      <p:ext uri="{BB962C8B-B14F-4D97-AF65-F5344CB8AC3E}">
        <p14:creationId xmlns:p14="http://schemas.microsoft.com/office/powerpoint/2010/main" val="1821244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Diagram&#10;&#10;Description automatically generated">
            <a:extLst>
              <a:ext uri="{FF2B5EF4-FFF2-40B4-BE49-F238E27FC236}">
                <a16:creationId xmlns:a16="http://schemas.microsoft.com/office/drawing/2014/main" id="{5C34F8C4-DD9B-3455-894E-9BFBC8209074}"/>
              </a:ext>
            </a:extLst>
          </p:cNvPr>
          <p:cNvPicPr>
            <a:picLocks noChangeAspect="1"/>
          </p:cNvPicPr>
          <p:nvPr/>
        </p:nvPicPr>
        <p:blipFill>
          <a:blip r:embed="rId4"/>
          <a:stretch>
            <a:fillRect/>
          </a:stretch>
        </p:blipFill>
        <p:spPr>
          <a:xfrm>
            <a:off x="5090805" y="2139764"/>
            <a:ext cx="7042029" cy="357443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Automating Infrastructure</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1114888"/>
          </a:xfrm>
        </p:spPr>
        <p:txBody>
          <a:bodyPr vert="horz" lIns="91420" tIns="45710" rIns="91420" bIns="45710" rtlCol="0" anchor="t">
            <a:noAutofit/>
          </a:bodyPr>
          <a:lstStyle/>
          <a:p>
            <a:pPr marL="0" indent="0" algn="just"/>
            <a:r>
              <a:rPr lang="en-US" b="1" dirty="0">
                <a:solidFill>
                  <a:srgbClr val="002060"/>
                </a:solidFill>
                <a:ea typeface="+mn-lt"/>
                <a:cs typeface="+mn-lt"/>
              </a:rPr>
              <a:t>Our Applications: A case for Automation</a:t>
            </a:r>
          </a:p>
          <a:p>
            <a:pPr marL="342900" indent="-342900" algn="just">
              <a:buFont typeface="Courier New,monospace" panose="02070309020205020404" pitchFamily="49" charset="0"/>
              <a:buChar char="o"/>
            </a:pPr>
            <a:r>
              <a:rPr lang="en-US" dirty="0">
                <a:solidFill>
                  <a:srgbClr val="002060"/>
                </a:solidFill>
                <a:ea typeface="+mn-lt"/>
                <a:cs typeface="+mn-lt"/>
              </a:rPr>
              <a:t>The applications which we were working in our labs: </a:t>
            </a:r>
            <a:r>
              <a:rPr lang="en-US" b="1" dirty="0">
                <a:solidFill>
                  <a:srgbClr val="002060"/>
                </a:solidFill>
                <a:ea typeface="+mn-lt"/>
                <a:cs typeface="+mn-lt"/>
              </a:rPr>
              <a:t>Are they Dynamic, Distributed? </a:t>
            </a:r>
            <a:endParaRPr lang="en-IN" b="1" dirty="0">
              <a:solidFill>
                <a:srgbClr val="002060"/>
              </a:solidFill>
              <a:ea typeface="+mn-lt"/>
              <a:cs typeface="+mn-lt"/>
            </a:endParaRPr>
          </a:p>
          <a:p>
            <a:pPr marL="342900" indent="-342900" algn="just">
              <a:buFont typeface="Courier New,monospace" panose="02070309020205020404" pitchFamily="49" charset="0"/>
              <a:buChar char="o"/>
            </a:pPr>
            <a:r>
              <a:rPr lang="en-US" dirty="0">
                <a:solidFill>
                  <a:srgbClr val="002060"/>
                </a:solidFill>
                <a:ea typeface="+mn-lt"/>
                <a:cs typeface="+mn-lt"/>
              </a:rPr>
              <a:t>As a Group, discuss about the application we were working in our earlier labs.</a:t>
            </a:r>
            <a:endParaRPr lang="en-IN" dirty="0">
              <a:solidFill>
                <a:srgbClr val="002060"/>
              </a:solidFill>
              <a:ea typeface="+mn-lt"/>
              <a:cs typeface="+mn-lt"/>
            </a:endParaRPr>
          </a:p>
          <a:p>
            <a:pPr marL="342900" indent="-342900" algn="just">
              <a:buFont typeface="Courier New,monospace" panose="02070309020205020404" pitchFamily="49" charset="0"/>
              <a:buChar char="o"/>
            </a:pPr>
            <a:r>
              <a:rPr lang="en-US" dirty="0">
                <a:solidFill>
                  <a:srgbClr val="002060"/>
                </a:solidFill>
                <a:ea typeface="+mn-lt"/>
                <a:cs typeface="+mn-lt"/>
              </a:rPr>
              <a:t>Could you (as a Team) identify any microservices in that application?</a:t>
            </a:r>
            <a:endParaRPr lang="en-IN" dirty="0">
              <a:solidFill>
                <a:srgbClr val="002060"/>
              </a:solidFill>
              <a:ea typeface="+mn-lt"/>
              <a:cs typeface="+mn-lt"/>
            </a:endParaRPr>
          </a:p>
          <a:p>
            <a:pPr marL="0" indent="0" algn="just"/>
            <a:r>
              <a:rPr lang="en-US" dirty="0">
                <a:solidFill>
                  <a:srgbClr val="002060"/>
                </a:solidFill>
                <a:ea typeface="+mn-lt"/>
                <a:cs typeface="+mn-lt"/>
              </a:rPr>
              <a:t>If Yes? Discuss on the benefits and challenges of using microservices in those applications.</a:t>
            </a:r>
            <a:endParaRPr lang="en-IN" dirty="0">
              <a:solidFill>
                <a:srgbClr val="002060"/>
              </a:solidFill>
              <a:ea typeface="+mn-lt"/>
              <a:cs typeface="+mn-lt"/>
            </a:endParaRPr>
          </a:p>
          <a:p>
            <a:pPr marL="0" indent="0" algn="just"/>
            <a:r>
              <a:rPr lang="en-US" dirty="0">
                <a:solidFill>
                  <a:srgbClr val="002060"/>
                </a:solidFill>
                <a:ea typeface="+mn-lt"/>
                <a:cs typeface="+mn-lt"/>
              </a:rPr>
              <a:t>If No? </a:t>
            </a:r>
            <a:endParaRPr lang="en-IN" sz="2400" dirty="0">
              <a:solidFill>
                <a:srgbClr val="002060"/>
              </a:solidFill>
              <a:ea typeface="+mn-lt"/>
              <a:cs typeface="+mn-lt"/>
            </a:endParaRPr>
          </a:p>
          <a:p>
            <a:pPr marL="342900" indent="-342900" algn="just">
              <a:buFont typeface="Courier New,monospace" panose="02070309020205020404" pitchFamily="49" charset="0"/>
              <a:buChar char="o"/>
            </a:pPr>
            <a:r>
              <a:rPr lang="en-US" sz="2000" dirty="0">
                <a:solidFill>
                  <a:srgbClr val="002060"/>
                </a:solidFill>
                <a:ea typeface="+mn-lt"/>
                <a:cs typeface="+mn-lt"/>
              </a:rPr>
              <a:t>How can we improve our applications to be more </a:t>
            </a:r>
            <a:endParaRPr lang="en-US" dirty="0">
              <a:solidFill>
                <a:srgbClr val="002060"/>
              </a:solidFill>
              <a:ea typeface="+mn-lt"/>
              <a:cs typeface="+mn-lt"/>
            </a:endParaRPr>
          </a:p>
          <a:p>
            <a:pPr marL="0" indent="0" algn="just"/>
            <a:r>
              <a:rPr lang="en-US" sz="2000" dirty="0">
                <a:solidFill>
                  <a:srgbClr val="002060"/>
                </a:solidFill>
                <a:ea typeface="+mn-lt"/>
                <a:cs typeface="+mn-lt"/>
              </a:rPr>
              <a:t>      scalable and flexible using microservices? </a:t>
            </a:r>
            <a:endParaRPr lang="en-IN" dirty="0">
              <a:solidFill>
                <a:srgbClr val="002060"/>
              </a:solidFill>
              <a:ea typeface="+mn-lt"/>
              <a:cs typeface="+mn-lt"/>
            </a:endParaRPr>
          </a:p>
          <a:p>
            <a:pPr marL="342900" indent="-342900" algn="just">
              <a:buFont typeface="Courier New,monospace" panose="02070309020205020404" pitchFamily="49" charset="0"/>
              <a:buChar char="o"/>
            </a:pPr>
            <a:r>
              <a:rPr lang="en-US" dirty="0">
                <a:solidFill>
                  <a:srgbClr val="002060"/>
                </a:solidFill>
                <a:ea typeface="+mn-lt"/>
                <a:cs typeface="+mn-lt"/>
              </a:rPr>
              <a:t>Prepare a design (structure) to illustrate the </a:t>
            </a:r>
          </a:p>
          <a:p>
            <a:pPr marL="0" indent="0" algn="just"/>
            <a:r>
              <a:rPr lang="en-US" dirty="0">
                <a:solidFill>
                  <a:srgbClr val="002060"/>
                </a:solidFill>
                <a:ea typeface="+mn-lt"/>
                <a:cs typeface="+mn-lt"/>
              </a:rPr>
              <a:t>      use of microservices in those applications.</a:t>
            </a:r>
          </a:p>
          <a:p>
            <a:pPr marL="342900" indent="-342900" algn="just">
              <a:buFont typeface="Courier New,monospace" panose="02070309020205020404" pitchFamily="49" charset="0"/>
              <a:buChar char="o"/>
            </a:pPr>
            <a:r>
              <a:rPr lang="en-US" dirty="0">
                <a:solidFill>
                  <a:srgbClr val="002060"/>
                </a:solidFill>
                <a:ea typeface="+mn-lt"/>
                <a:cs typeface="+mn-lt"/>
              </a:rPr>
              <a:t>Discuss on the benefits and challenges of using</a:t>
            </a:r>
          </a:p>
          <a:p>
            <a:pPr marL="0" indent="0" algn="just"/>
            <a:r>
              <a:rPr lang="en-US" dirty="0">
                <a:solidFill>
                  <a:srgbClr val="002060"/>
                </a:solidFill>
                <a:ea typeface="+mn-lt"/>
                <a:cs typeface="+mn-lt"/>
              </a:rPr>
              <a:t>      Microservices in those applications.</a:t>
            </a:r>
          </a:p>
          <a:p>
            <a:pPr marL="0" indent="0" algn="just"/>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p:txBody>
      </p:sp>
    </p:spTree>
    <p:custDataLst>
      <p:tags r:id="rId1"/>
    </p:custDataLst>
    <p:extLst>
      <p:ext uri="{BB962C8B-B14F-4D97-AF65-F5344CB8AC3E}">
        <p14:creationId xmlns:p14="http://schemas.microsoft.com/office/powerpoint/2010/main" val="2770652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Automating Infrastructure</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1114888"/>
          </a:xfrm>
        </p:spPr>
        <p:txBody>
          <a:bodyPr vert="horz" lIns="91420" tIns="45710" rIns="91420" bIns="45710" rtlCol="0" anchor="t">
            <a:noAutofit/>
          </a:bodyPr>
          <a:lstStyle/>
          <a:p>
            <a:pPr marL="342900" indent="-342900" algn="just">
              <a:buFont typeface="Courier New,monospace" panose="02070309020205020404" pitchFamily="49" charset="0"/>
              <a:buChar char="o"/>
            </a:pPr>
            <a:r>
              <a:rPr lang="en-US" sz="2400" dirty="0">
                <a:solidFill>
                  <a:srgbClr val="002060"/>
                </a:solidFill>
                <a:ea typeface="+mn-lt"/>
                <a:cs typeface="+mn-lt"/>
              </a:rPr>
              <a:t>These business and technical needs, trends, and dynamics, encourage developers and operators to use automation everywhere for the following tasks:</a:t>
            </a:r>
            <a:endParaRPr lang="en-US" sz="2400" dirty="0"/>
          </a:p>
          <a:p>
            <a:pPr marL="743585" lvl="1" algn="just">
              <a:buFont typeface="Wingdings" panose="02070309020205020404" pitchFamily="49" charset="0"/>
              <a:buChar char="ü"/>
            </a:pPr>
            <a:endParaRPr lang="en-US" dirty="0">
              <a:solidFill>
                <a:srgbClr val="002060"/>
              </a:solidFill>
              <a:ea typeface="+mn-lt"/>
              <a:cs typeface="+mn-lt"/>
            </a:endParaRPr>
          </a:p>
          <a:p>
            <a:pPr marL="743585" lvl="1" algn="just">
              <a:buFont typeface="Wingdings" panose="02070309020205020404" pitchFamily="49" charset="0"/>
              <a:buChar char="ü"/>
            </a:pPr>
            <a:r>
              <a:rPr lang="en-US" dirty="0">
                <a:solidFill>
                  <a:srgbClr val="002060"/>
                </a:solidFill>
                <a:ea typeface="+mn-lt"/>
                <a:cs typeface="+mn-lt"/>
              </a:rPr>
              <a:t>Manage </a:t>
            </a:r>
            <a:r>
              <a:rPr lang="en-US" b="1" dirty="0">
                <a:solidFill>
                  <a:srgbClr val="002060"/>
                </a:solidFill>
                <a:ea typeface="+mn-lt"/>
                <a:cs typeface="+mn-lt"/>
              </a:rPr>
              <a:t>all phases of app building, configuration, deployment and lifecycle management</a:t>
            </a:r>
            <a:r>
              <a:rPr lang="en-US" dirty="0">
                <a:solidFill>
                  <a:srgbClr val="002060"/>
                </a:solidFill>
                <a:ea typeface="+mn-lt"/>
                <a:cs typeface="+mn-lt"/>
              </a:rPr>
              <a:t>. This includes coding, testing, staging, and production.</a:t>
            </a:r>
          </a:p>
          <a:p>
            <a:pPr marL="743585" lvl="1" algn="just">
              <a:buFont typeface="Wingdings" panose="02070309020205020404" pitchFamily="49" charset="0"/>
              <a:buChar char="ü"/>
            </a:pPr>
            <a:endParaRPr lang="en-US" dirty="0">
              <a:solidFill>
                <a:srgbClr val="002060"/>
              </a:solidFill>
              <a:ea typeface="+mn-lt"/>
              <a:cs typeface="+mn-lt"/>
            </a:endParaRPr>
          </a:p>
          <a:p>
            <a:pPr marL="743585" lvl="1" algn="just">
              <a:buFont typeface="Wingdings" panose="02070309020205020404" pitchFamily="49" charset="0"/>
              <a:buChar char="ü"/>
            </a:pPr>
            <a:r>
              <a:rPr lang="en-US" dirty="0">
                <a:solidFill>
                  <a:srgbClr val="002060"/>
                </a:solidFill>
                <a:ea typeface="+mn-lt"/>
                <a:cs typeface="+mn-lt"/>
              </a:rPr>
              <a:t>Manage </a:t>
            </a:r>
            <a:r>
              <a:rPr lang="en-US" b="1" dirty="0">
                <a:solidFill>
                  <a:srgbClr val="002060"/>
                </a:solidFill>
                <a:ea typeface="+mn-lt"/>
                <a:cs typeface="+mn-lt"/>
              </a:rPr>
              <a:t>software-defined infrastructures on behalf of the applications </a:t>
            </a:r>
            <a:r>
              <a:rPr lang="en-US" dirty="0">
                <a:solidFill>
                  <a:srgbClr val="002060"/>
                </a:solidFill>
                <a:ea typeface="+mn-lt"/>
                <a:cs typeface="+mn-lt"/>
              </a:rPr>
              <a:t>you build.</a:t>
            </a:r>
          </a:p>
          <a:p>
            <a:pPr marL="743585" lvl="1" algn="just">
              <a:buFont typeface="Wingdings" panose="02070309020205020404" pitchFamily="49" charset="0"/>
              <a:buChar char="ü"/>
            </a:pPr>
            <a:endParaRPr lang="en-US" dirty="0">
              <a:solidFill>
                <a:srgbClr val="002060"/>
              </a:solidFill>
              <a:ea typeface="+mn-lt"/>
              <a:cs typeface="+mn-lt"/>
            </a:endParaRPr>
          </a:p>
          <a:p>
            <a:pPr marL="743585" lvl="1" algn="just">
              <a:buFont typeface="Wingdings" panose="02070309020205020404" pitchFamily="49" charset="0"/>
              <a:buChar char="ü"/>
            </a:pPr>
            <a:r>
              <a:rPr lang="en-US" dirty="0">
                <a:solidFill>
                  <a:srgbClr val="002060"/>
                </a:solidFill>
                <a:ea typeface="+mn-lt"/>
                <a:cs typeface="+mn-lt"/>
              </a:rPr>
              <a:t>Alongside the applications</a:t>
            </a:r>
            <a:r>
              <a:rPr lang="en-US" b="1" dirty="0">
                <a:solidFill>
                  <a:srgbClr val="002060"/>
                </a:solidFill>
                <a:ea typeface="+mn-lt"/>
                <a:cs typeface="+mn-lt"/>
              </a:rPr>
              <a:t>, to preserve, update, and continually improve the automation </a:t>
            </a:r>
            <a:r>
              <a:rPr lang="en-US" dirty="0">
                <a:solidFill>
                  <a:srgbClr val="002060"/>
                </a:solidFill>
                <a:ea typeface="+mn-lt"/>
                <a:cs typeface="+mn-lt"/>
              </a:rPr>
              <a:t>code. This code helps to develop, test, stage, monitor, and operate the apps at production scales, and in various environments. Increasingly, all this code can be treated as one work-product.</a:t>
            </a:r>
          </a:p>
          <a:p>
            <a:pPr marL="342900" indent="-285750" algn="l">
              <a:spcBef>
                <a:spcPts val="600"/>
              </a:spcBef>
              <a:spcAft>
                <a:spcPts val="600"/>
              </a:spcAft>
              <a:buFont typeface="Arial,Sans-Serif" panose="02070309020205020404" pitchFamily="49" charset="0"/>
              <a:buChar char="•"/>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p:txBody>
      </p:sp>
    </p:spTree>
    <p:custDataLst>
      <p:tags r:id="rId1"/>
    </p:custDataLst>
    <p:extLst>
      <p:ext uri="{BB962C8B-B14F-4D97-AF65-F5344CB8AC3E}">
        <p14:creationId xmlns:p14="http://schemas.microsoft.com/office/powerpoint/2010/main" val="2428654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DevOps</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1114888"/>
          </a:xfrm>
        </p:spPr>
        <p:txBody>
          <a:bodyPr vert="horz" lIns="91420" tIns="45710" rIns="91420" bIns="45710" rtlCol="0" anchor="t">
            <a:noAutofit/>
          </a:bodyPr>
          <a:lstStyle/>
          <a:p>
            <a:pPr marL="342900" indent="-342900" algn="just">
              <a:buFont typeface="Courier New,monospace" panose="02070309020205020404" pitchFamily="49" charset="0"/>
              <a:buChar char="o"/>
            </a:pPr>
            <a:r>
              <a:rPr lang="en-US" sz="2000" dirty="0">
                <a:solidFill>
                  <a:srgbClr val="002060"/>
                </a:solidFill>
                <a:ea typeface="+mn-lt"/>
                <a:cs typeface="+mn-lt"/>
              </a:rPr>
              <a:t>In th</a:t>
            </a:r>
            <a:r>
              <a:rPr lang="en-US" dirty="0">
                <a:solidFill>
                  <a:srgbClr val="002060"/>
                </a:solidFill>
                <a:ea typeface="+mn-lt"/>
                <a:cs typeface="+mn-lt"/>
              </a:rPr>
              <a:t>e past</a:t>
            </a:r>
            <a:r>
              <a:rPr lang="en-US" sz="2000" dirty="0">
                <a:solidFill>
                  <a:srgbClr val="002060"/>
                </a:solidFill>
                <a:ea typeface="+mn-lt"/>
                <a:cs typeface="+mn-lt"/>
              </a:rPr>
              <a:t>, Development and Operations are two different aspects.</a:t>
            </a:r>
            <a:endParaRPr lang="en-US" sz="2000" b="1" dirty="0">
              <a:solidFill>
                <a:srgbClr val="002060"/>
              </a:solidFill>
              <a:ea typeface="+mn-lt"/>
              <a:cs typeface="+mn-lt"/>
            </a:endParaRPr>
          </a:p>
          <a:p>
            <a:pPr marL="743010" lvl="1" indent="-342900" algn="just">
              <a:buFont typeface="Wingdings" panose="05000000000000000000" pitchFamily="2" charset="2"/>
              <a:buChar char="ü"/>
            </a:pPr>
            <a:r>
              <a:rPr lang="en-US" sz="2000" b="1" dirty="0">
                <a:solidFill>
                  <a:srgbClr val="002060"/>
                </a:solidFill>
                <a:ea typeface="+mn-lt"/>
                <a:cs typeface="+mn-lt"/>
              </a:rPr>
              <a:t>Dev (Development): </a:t>
            </a:r>
            <a:r>
              <a:rPr lang="en-US" sz="2000" dirty="0">
                <a:solidFill>
                  <a:srgbClr val="002060"/>
                </a:solidFill>
                <a:ea typeface="+mn-lt"/>
                <a:cs typeface="+mn-lt"/>
              </a:rPr>
              <a:t>creating applications was the job of software developers </a:t>
            </a:r>
          </a:p>
          <a:p>
            <a:pPr marL="743010" lvl="1" indent="-342900" algn="just">
              <a:buFont typeface="Wingdings" panose="05000000000000000000" pitchFamily="2" charset="2"/>
              <a:buChar char="ü"/>
            </a:pPr>
            <a:r>
              <a:rPr lang="en-US" sz="2000" b="1" dirty="0">
                <a:solidFill>
                  <a:srgbClr val="002060"/>
                </a:solidFill>
                <a:ea typeface="+mn-lt"/>
                <a:cs typeface="+mn-lt"/>
              </a:rPr>
              <a:t>Ops (Operations): </a:t>
            </a:r>
            <a:r>
              <a:rPr lang="en-US" sz="2000" dirty="0">
                <a:solidFill>
                  <a:srgbClr val="002060"/>
                </a:solidFill>
                <a:ea typeface="+mn-lt"/>
                <a:cs typeface="+mn-lt"/>
              </a:rPr>
              <a:t>ensuring that apps work for users and the business </a:t>
            </a:r>
            <a:endParaRPr lang="en-US" sz="2000" b="1" dirty="0">
              <a:solidFill>
                <a:srgbClr val="002060"/>
              </a:solidFill>
              <a:ea typeface="+mn-lt"/>
              <a:cs typeface="+mn-lt"/>
            </a:endParaRPr>
          </a:p>
          <a:p>
            <a:pPr marL="743585" lvl="1" algn="just">
              <a:buFont typeface="Wingdings" panose="02070309020205020404" pitchFamily="49" charset="0"/>
              <a:buChar char="ü"/>
            </a:pPr>
            <a:endParaRPr lang="en-US" sz="2000" dirty="0">
              <a:solidFill>
                <a:srgbClr val="002060"/>
              </a:solidFill>
              <a:ea typeface="+mn-lt"/>
              <a:cs typeface="+mn-lt"/>
            </a:endParaRPr>
          </a:p>
          <a:p>
            <a:pPr marL="743585" lvl="1" algn="just">
              <a:spcAft>
                <a:spcPts val="600"/>
              </a:spcAft>
              <a:buFont typeface="Wingdings" panose="02070309020205020404" pitchFamily="49" charset="0"/>
              <a:buChar char="ü"/>
            </a:pPr>
            <a:endParaRPr lang="en-US" sz="2000" dirty="0">
              <a:solidFill>
                <a:srgbClr val="002060"/>
              </a:solidFill>
              <a:ea typeface="+mn-lt"/>
              <a:cs typeface="+mn-lt"/>
            </a:endParaRPr>
          </a:p>
          <a:p>
            <a:pPr marL="743585" lvl="1" algn="just">
              <a:buFont typeface="Wingdings" panose="02070309020205020404" pitchFamily="49" charset="0"/>
              <a:buChar char="ü"/>
            </a:pPr>
            <a:endParaRPr lang="en-US" sz="2000"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p:txBody>
      </p:sp>
      <p:graphicFrame>
        <p:nvGraphicFramePr>
          <p:cNvPr id="2" name="Table 1">
            <a:extLst>
              <a:ext uri="{FF2B5EF4-FFF2-40B4-BE49-F238E27FC236}">
                <a16:creationId xmlns:a16="http://schemas.microsoft.com/office/drawing/2014/main" id="{3C189920-3849-90AE-DE2C-5FCAD4A75F81}"/>
              </a:ext>
            </a:extLst>
          </p:cNvPr>
          <p:cNvGraphicFramePr>
            <a:graphicFrameLocks noGrp="1"/>
          </p:cNvGraphicFramePr>
          <p:nvPr>
            <p:extLst>
              <p:ext uri="{D42A27DB-BD31-4B8C-83A1-F6EECF244321}">
                <p14:modId xmlns:p14="http://schemas.microsoft.com/office/powerpoint/2010/main" val="4082979941"/>
              </p:ext>
            </p:extLst>
          </p:nvPr>
        </p:nvGraphicFramePr>
        <p:xfrm>
          <a:off x="101600" y="1606378"/>
          <a:ext cx="11988800" cy="4016761"/>
        </p:xfrm>
        <a:graphic>
          <a:graphicData uri="http://schemas.openxmlformats.org/drawingml/2006/table">
            <a:tbl>
              <a:tblPr firstRow="1" bandRow="1">
                <a:tableStyleId>{5C22544A-7EE6-4342-B048-85BDC9FD1C3A}</a:tableStyleId>
              </a:tblPr>
              <a:tblGrid>
                <a:gridCol w="1755503">
                  <a:extLst>
                    <a:ext uri="{9D8B030D-6E8A-4147-A177-3AD203B41FA5}">
                      <a16:colId xmlns:a16="http://schemas.microsoft.com/office/drawing/2014/main" val="20000"/>
                    </a:ext>
                  </a:extLst>
                </a:gridCol>
                <a:gridCol w="4989698">
                  <a:extLst>
                    <a:ext uri="{9D8B030D-6E8A-4147-A177-3AD203B41FA5}">
                      <a16:colId xmlns:a16="http://schemas.microsoft.com/office/drawing/2014/main" val="20001"/>
                    </a:ext>
                  </a:extLst>
                </a:gridCol>
                <a:gridCol w="5243599">
                  <a:extLst>
                    <a:ext uri="{9D8B030D-6E8A-4147-A177-3AD203B41FA5}">
                      <a16:colId xmlns:a16="http://schemas.microsoft.com/office/drawing/2014/main" val="20002"/>
                    </a:ext>
                  </a:extLst>
                </a:gridCol>
              </a:tblGrid>
              <a:tr h="321915">
                <a:tc>
                  <a:txBody>
                    <a:bodyPr/>
                    <a:lstStyle/>
                    <a:p>
                      <a:pPr algn="ctr"/>
                      <a:r>
                        <a:rPr lang="en-IN" sz="1800" dirty="0"/>
                        <a:t>Characteristics</a:t>
                      </a:r>
                    </a:p>
                  </a:txBody>
                  <a:tcPr anchor="ctr"/>
                </a:tc>
                <a:tc>
                  <a:txBody>
                    <a:bodyPr/>
                    <a:lstStyle/>
                    <a:p>
                      <a:pPr algn="ctr"/>
                      <a:r>
                        <a:rPr lang="en-IN" sz="1800" dirty="0"/>
                        <a:t>Dev</a:t>
                      </a:r>
                    </a:p>
                  </a:txBody>
                  <a:tcPr anchor="ctr"/>
                </a:tc>
                <a:tc>
                  <a:txBody>
                    <a:bodyPr/>
                    <a:lstStyle/>
                    <a:p>
                      <a:pPr algn="ctr"/>
                      <a:r>
                        <a:rPr lang="en-IN" sz="1800" dirty="0"/>
                        <a:t>Ops</a:t>
                      </a:r>
                    </a:p>
                  </a:txBody>
                  <a:tcPr anchor="ctr"/>
                </a:tc>
                <a:extLst>
                  <a:ext uri="{0D108BD9-81ED-4DB2-BD59-A6C34878D82A}">
                    <a16:rowId xmlns:a16="http://schemas.microsoft.com/office/drawing/2014/main" val="10000"/>
                  </a:ext>
                </a:extLst>
              </a:tr>
              <a:tr h="280317">
                <a:tc>
                  <a:txBody>
                    <a:bodyPr/>
                    <a:lstStyle/>
                    <a:p>
                      <a:pPr algn="l"/>
                      <a:r>
                        <a:rPr lang="en-IN" sz="1800" dirty="0"/>
                        <a:t>Cares about</a:t>
                      </a:r>
                    </a:p>
                  </a:txBody>
                  <a:tcPr anchor="ctr"/>
                </a:tc>
                <a:tc>
                  <a:txBody>
                    <a:bodyPr/>
                    <a:lstStyle/>
                    <a:p>
                      <a:pPr fontAlgn="ctr"/>
                      <a:r>
                        <a:rPr lang="en-US" sz="1800" b="0" dirty="0">
                          <a:effectLst/>
                        </a:rPr>
                        <a:t>Tailor-made applications and how they work</a:t>
                      </a:r>
                    </a:p>
                  </a:txBody>
                  <a:tcPr marL="47625" marR="47625" marT="47625" marB="47625" anchor="ctr"/>
                </a:tc>
                <a:tc>
                  <a:txBody>
                    <a:bodyPr/>
                    <a:lstStyle/>
                    <a:p>
                      <a:pPr fontAlgn="ctr"/>
                      <a:r>
                        <a:rPr lang="en-US" sz="1800" b="0" dirty="0">
                          <a:effectLst/>
                        </a:rPr>
                        <a:t>Applications and how they run, and its Infrastructure, OS, network, </a:t>
                      </a:r>
                      <a:r>
                        <a:rPr lang="en-US" sz="1800" b="0" dirty="0" err="1">
                          <a:effectLst/>
                        </a:rPr>
                        <a:t>etc</a:t>
                      </a:r>
                      <a:endParaRPr lang="en-US" sz="1800" b="0" dirty="0">
                        <a:effectLst/>
                      </a:endParaRPr>
                    </a:p>
                  </a:txBody>
                  <a:tcPr marL="47625" marR="47625" marT="47625" marB="47625" anchor="ctr"/>
                </a:tc>
                <a:extLst>
                  <a:ext uri="{0D108BD9-81ED-4DB2-BD59-A6C34878D82A}">
                    <a16:rowId xmlns:a16="http://schemas.microsoft.com/office/drawing/2014/main" val="10001"/>
                  </a:ext>
                </a:extLst>
              </a:tr>
              <a:tr h="534871">
                <a:tc>
                  <a:txBody>
                    <a:bodyPr/>
                    <a:lstStyle/>
                    <a:p>
                      <a:pPr fontAlgn="ctr"/>
                      <a:r>
                        <a:rPr lang="en-IN" sz="1800" b="0" dirty="0">
                          <a:effectLst/>
                        </a:rPr>
                        <a:t>Business as</a:t>
                      </a:r>
                    </a:p>
                  </a:txBody>
                  <a:tcPr marL="47625" marR="47625" marT="47625" marB="47625" anchor="ctr"/>
                </a:tc>
                <a:tc>
                  <a:txBody>
                    <a:bodyPr/>
                    <a:lstStyle/>
                    <a:p>
                      <a:pPr fontAlgn="ctr"/>
                      <a:r>
                        <a:rPr lang="en-IN" sz="1800" b="0" dirty="0">
                          <a:effectLst/>
                        </a:rPr>
                        <a:t>Profit center: demands resources</a:t>
                      </a:r>
                    </a:p>
                  </a:txBody>
                  <a:tcPr marL="47625" marR="47625" marT="47625" marB="47625" anchor="ctr"/>
                </a:tc>
                <a:tc>
                  <a:txBody>
                    <a:bodyPr/>
                    <a:lstStyle/>
                    <a:p>
                      <a:pPr fontAlgn="ctr"/>
                      <a:r>
                        <a:rPr lang="en-US" sz="1800" b="0" dirty="0">
                          <a:effectLst/>
                        </a:rPr>
                        <a:t>Cost center: provides and accounts for resources</a:t>
                      </a:r>
                    </a:p>
                  </a:txBody>
                  <a:tcPr marL="47625" marR="47625" marT="47625" marB="47625" anchor="ctr"/>
                </a:tc>
                <a:extLst>
                  <a:ext uri="{0D108BD9-81ED-4DB2-BD59-A6C34878D82A}">
                    <a16:rowId xmlns:a16="http://schemas.microsoft.com/office/drawing/2014/main" val="10002"/>
                  </a:ext>
                </a:extLst>
              </a:tr>
              <a:tr h="534871">
                <a:tc>
                  <a:txBody>
                    <a:bodyPr/>
                    <a:lstStyle/>
                    <a:p>
                      <a:pPr fontAlgn="ctr"/>
                      <a:r>
                        <a:rPr lang="en-IN" sz="1800" b="0" dirty="0">
                          <a:effectLst/>
                        </a:rPr>
                        <a:t>on-call rotation</a:t>
                      </a:r>
                      <a:endParaRPr lang="en-IN" sz="1800" b="0" strike="sngStrike" dirty="0">
                        <a:solidFill>
                          <a:srgbClr val="FF0000"/>
                        </a:solidFill>
                        <a:effectLst/>
                      </a:endParaRPr>
                    </a:p>
                  </a:txBody>
                  <a:tcPr marL="47625" marR="47625" marT="47625" marB="47625" anchor="ctr"/>
                </a:tc>
                <a:tc>
                  <a:txBody>
                    <a:bodyPr/>
                    <a:lstStyle/>
                    <a:p>
                      <a:pPr fontAlgn="ctr"/>
                      <a:r>
                        <a:rPr lang="en-US" sz="1800" b="0" dirty="0">
                          <a:effectLst/>
                        </a:rPr>
                        <a:t>Occasionally (only when issues are escalated)</a:t>
                      </a:r>
                    </a:p>
                  </a:txBody>
                  <a:tcPr marL="47625" marR="47625" marT="47625" marB="47625" anchor="ctr"/>
                </a:tc>
                <a:tc>
                  <a:txBody>
                    <a:bodyPr/>
                    <a:lstStyle/>
                    <a:p>
                      <a:pPr fontAlgn="ctr"/>
                      <a:r>
                        <a:rPr lang="en-IN" sz="1800" b="0" dirty="0">
                          <a:effectLst/>
                        </a:rPr>
                        <a:t>Regularly (point of spear)</a:t>
                      </a:r>
                    </a:p>
                  </a:txBody>
                  <a:tcPr marL="47625" marR="47625" marT="47625" marB="47625" anchor="ctr"/>
                </a:tc>
                <a:extLst>
                  <a:ext uri="{0D108BD9-81ED-4DB2-BD59-A6C34878D82A}">
                    <a16:rowId xmlns:a16="http://schemas.microsoft.com/office/drawing/2014/main" val="10003"/>
                  </a:ext>
                </a:extLst>
              </a:tr>
              <a:tr h="534871">
                <a:tc>
                  <a:txBody>
                    <a:bodyPr/>
                    <a:lstStyle/>
                    <a:p>
                      <a:pPr fontAlgn="ctr"/>
                      <a:r>
                        <a:rPr lang="en-IN" sz="1800" b="0" dirty="0">
                          <a:effectLst/>
                        </a:rPr>
                        <a:t>Performance</a:t>
                      </a:r>
                    </a:p>
                  </a:txBody>
                  <a:tcPr marL="47625" marR="47625" marT="47625" marB="47625" anchor="ctr"/>
                </a:tc>
                <a:tc>
                  <a:txBody>
                    <a:bodyPr/>
                    <a:lstStyle/>
                    <a:p>
                      <a:pPr fontAlgn="ctr"/>
                      <a:r>
                        <a:rPr lang="en-US" sz="1800" b="0" dirty="0">
                          <a:effectLst/>
                        </a:rPr>
                        <a:t>Abstractly (including bad metrics)</a:t>
                      </a:r>
                    </a:p>
                  </a:txBody>
                  <a:tcPr marL="47625" marR="47625" marT="47625" marB="47625" anchor="ctr"/>
                </a:tc>
                <a:tc>
                  <a:txBody>
                    <a:bodyPr/>
                    <a:lstStyle/>
                    <a:p>
                      <a:pPr fontAlgn="ctr"/>
                      <a:r>
                        <a:rPr lang="en-US" sz="1800" b="0" dirty="0">
                          <a:effectLst/>
                        </a:rPr>
                        <a:t>Concretely (SLA compliance, issues resolved)</a:t>
                      </a:r>
                    </a:p>
                  </a:txBody>
                  <a:tcPr marL="47625" marR="47625" marT="47625" marB="47625" anchor="ctr"/>
                </a:tc>
                <a:extLst>
                  <a:ext uri="{0D108BD9-81ED-4DB2-BD59-A6C34878D82A}">
                    <a16:rowId xmlns:a16="http://schemas.microsoft.com/office/drawing/2014/main" val="10004"/>
                  </a:ext>
                </a:extLst>
              </a:tr>
              <a:tr h="758608">
                <a:tc>
                  <a:txBody>
                    <a:bodyPr/>
                    <a:lstStyle/>
                    <a:p>
                      <a:pPr fontAlgn="ctr"/>
                      <a:r>
                        <a:rPr lang="en-IN" sz="1800" b="0" dirty="0">
                          <a:effectLst/>
                        </a:rPr>
                        <a:t>Skills required</a:t>
                      </a:r>
                    </a:p>
                  </a:txBody>
                  <a:tcPr marL="47625" marR="47625" marT="47625" marB="47625" anchor="ctr"/>
                </a:tc>
                <a:tc>
                  <a:txBody>
                    <a:bodyPr/>
                    <a:lstStyle/>
                    <a:p>
                      <a:pPr fontAlgn="ctr"/>
                      <a:r>
                        <a:rPr lang="en-US" sz="1800" b="0" dirty="0">
                          <a:effectLst/>
                        </a:rPr>
                        <a:t>Deeper than broader: Languages, APIs, architecture, tools, process</a:t>
                      </a:r>
                      <a:r>
                        <a:rPr lang="en-US" sz="1800" b="0" baseline="0" dirty="0">
                          <a:effectLst/>
                        </a:rPr>
                        <a:t> and so on</a:t>
                      </a:r>
                      <a:endParaRPr lang="en-US" sz="1800" b="0" dirty="0">
                        <a:effectLst/>
                      </a:endParaRPr>
                    </a:p>
                  </a:txBody>
                  <a:tcPr marL="47625" marR="47625" marT="47625" marB="47625" anchor="ctr"/>
                </a:tc>
                <a:tc>
                  <a:txBody>
                    <a:bodyPr/>
                    <a:lstStyle/>
                    <a:p>
                      <a:pPr fontAlgn="ctr"/>
                      <a:r>
                        <a:rPr lang="en-US" sz="1800" b="0" dirty="0">
                          <a:effectLst/>
                        </a:rPr>
                        <a:t>Broader than deeper: Configuration, administration, OS, automation, </a:t>
                      </a:r>
                      <a:r>
                        <a:rPr lang="en-US" sz="1800" b="0" baseline="0" dirty="0">
                          <a:effectLst/>
                        </a:rPr>
                        <a:t>and so on</a:t>
                      </a:r>
                      <a:endParaRPr lang="en-US" sz="1800" b="0" dirty="0">
                        <a:effectLst/>
                      </a:endParaRPr>
                    </a:p>
                  </a:txBody>
                  <a:tcPr marL="47625" marR="47625" marT="47625" marB="47625" anchor="ctr"/>
                </a:tc>
                <a:extLst>
                  <a:ext uri="{0D108BD9-81ED-4DB2-BD59-A6C34878D82A}">
                    <a16:rowId xmlns:a16="http://schemas.microsoft.com/office/drawing/2014/main" val="2157100930"/>
                  </a:ext>
                </a:extLst>
              </a:tr>
              <a:tr h="534871">
                <a:tc>
                  <a:txBody>
                    <a:bodyPr/>
                    <a:lstStyle/>
                    <a:p>
                      <a:pPr fontAlgn="ctr"/>
                      <a:r>
                        <a:rPr lang="en-IN" sz="1800" b="0" dirty="0">
                          <a:effectLst/>
                        </a:rPr>
                        <a:t>Agility required</a:t>
                      </a:r>
                    </a:p>
                  </a:txBody>
                  <a:tcPr marL="47625" marR="47625" marT="47625" marB="47625" anchor="ctr"/>
                </a:tc>
                <a:tc>
                  <a:txBody>
                    <a:bodyPr/>
                    <a:lstStyle/>
                    <a:p>
                      <a:pPr fontAlgn="ctr"/>
                      <a:r>
                        <a:rPr lang="en-US" sz="1800" b="0" dirty="0">
                          <a:effectLst/>
                        </a:rPr>
                        <a:t>Move fast, innovate, break things, fix later</a:t>
                      </a:r>
                    </a:p>
                  </a:txBody>
                  <a:tcPr marL="47625" marR="47625" marT="47625" marB="47625" anchor="ctr"/>
                </a:tc>
                <a:tc>
                  <a:txBody>
                    <a:bodyPr/>
                    <a:lstStyle/>
                    <a:p>
                      <a:pPr fontAlgn="ctr"/>
                      <a:r>
                        <a:rPr lang="en-US" sz="1800" b="0" dirty="0">
                          <a:effectLst/>
                        </a:rPr>
                        <a:t>Investments must be extensively justified, expectations managed</a:t>
                      </a:r>
                    </a:p>
                  </a:txBody>
                  <a:tcPr marL="47625" marR="47625" marT="47625" marB="47625" anchor="ctr"/>
                </a:tc>
                <a:extLst>
                  <a:ext uri="{0D108BD9-81ED-4DB2-BD59-A6C34878D82A}">
                    <a16:rowId xmlns:a16="http://schemas.microsoft.com/office/drawing/2014/main" val="2043771995"/>
                  </a:ext>
                </a:extLst>
              </a:tr>
            </a:tbl>
          </a:graphicData>
        </a:graphic>
      </p:graphicFrame>
    </p:spTree>
    <p:custDataLst>
      <p:tags r:id="rId1"/>
    </p:custDataLst>
    <p:extLst>
      <p:ext uri="{BB962C8B-B14F-4D97-AF65-F5344CB8AC3E}">
        <p14:creationId xmlns:p14="http://schemas.microsoft.com/office/powerpoint/2010/main" val="2582914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DevOps</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1114888"/>
          </a:xfrm>
        </p:spPr>
        <p:txBody>
          <a:bodyPr vert="horz" lIns="91420" tIns="45710" rIns="91420" bIns="45710" rtlCol="0" anchor="t">
            <a:noAutofit/>
          </a:bodyPr>
          <a:lstStyle/>
          <a:p>
            <a:pPr marL="342900" indent="-342900" algn="just">
              <a:buFont typeface="Courier New,monospace" panose="02070309020205020404" pitchFamily="49" charset="0"/>
              <a:buChar char="o"/>
            </a:pPr>
            <a:r>
              <a:rPr lang="en-US" sz="2400" dirty="0">
                <a:solidFill>
                  <a:srgbClr val="002060"/>
                </a:solidFill>
                <a:ea typeface="+mn-lt"/>
                <a:cs typeface="+mn-lt"/>
              </a:rPr>
              <a:t>Discussions in 2008 moving forward emphasized the importance of merging Development and Operations.</a:t>
            </a:r>
          </a:p>
          <a:p>
            <a:pPr marL="342900" indent="-342900" algn="just">
              <a:buFont typeface="Courier New,monospace" panose="02070309020205020404" pitchFamily="49" charset="0"/>
              <a:buChar char="o"/>
            </a:pPr>
            <a:endParaRPr lang="en-US" sz="2400" dirty="0">
              <a:solidFill>
                <a:srgbClr val="002060"/>
              </a:solidFill>
              <a:ea typeface="+mn-lt"/>
              <a:cs typeface="+mn-lt"/>
            </a:endParaRPr>
          </a:p>
          <a:p>
            <a:pPr marL="342900" indent="-342900" algn="just">
              <a:buFont typeface="Courier New,monospace" panose="02070309020205020404" pitchFamily="49" charset="0"/>
              <a:buChar char="o"/>
            </a:pPr>
            <a:r>
              <a:rPr lang="en-US" sz="2400" dirty="0">
                <a:solidFill>
                  <a:srgbClr val="002060"/>
                </a:solidFill>
                <a:ea typeface="+mn-lt"/>
                <a:cs typeface="+mn-lt"/>
              </a:rPr>
              <a:t>Introduction of “Infrastructure as a Code” </a:t>
            </a:r>
          </a:p>
          <a:p>
            <a:pPr marL="342900" indent="-342900" algn="just">
              <a:buFont typeface="Courier New,monospace" panose="02070309020205020404" pitchFamily="49" charset="0"/>
              <a:buChar char="o"/>
            </a:pPr>
            <a:endParaRPr lang="en-US" sz="2400" dirty="0">
              <a:solidFill>
                <a:srgbClr val="002060"/>
              </a:solidFill>
              <a:ea typeface="+mn-lt"/>
              <a:cs typeface="+mn-lt"/>
            </a:endParaRPr>
          </a:p>
          <a:p>
            <a:pPr marL="342900" indent="-342900" algn="just">
              <a:buFont typeface="Courier New,monospace" panose="02070309020205020404" pitchFamily="49" charset="0"/>
              <a:buChar char="o"/>
            </a:pPr>
            <a:r>
              <a:rPr lang="en-US" sz="2400" dirty="0">
                <a:solidFill>
                  <a:srgbClr val="002060"/>
                </a:solidFill>
                <a:ea typeface="+mn-lt"/>
                <a:cs typeface="+mn-lt"/>
              </a:rPr>
              <a:t>Importance of Version Control System</a:t>
            </a:r>
          </a:p>
          <a:p>
            <a:pPr marL="342900" indent="-342900" algn="just">
              <a:buFont typeface="Courier New,monospace" panose="02070309020205020404" pitchFamily="49" charset="0"/>
              <a:buChar char="o"/>
            </a:pPr>
            <a:endParaRPr lang="en-US" sz="2400" dirty="0">
              <a:solidFill>
                <a:srgbClr val="002060"/>
              </a:solidFill>
              <a:ea typeface="+mn-lt"/>
              <a:cs typeface="+mn-lt"/>
            </a:endParaRPr>
          </a:p>
          <a:p>
            <a:pPr marL="342900" indent="-342900" algn="just">
              <a:buFont typeface="Courier New,monospace" panose="02070309020205020404" pitchFamily="49" charset="0"/>
              <a:buChar char="o"/>
            </a:pPr>
            <a:r>
              <a:rPr lang="en-US" sz="2400" dirty="0">
                <a:solidFill>
                  <a:srgbClr val="002060"/>
                </a:solidFill>
                <a:ea typeface="+mn-lt"/>
                <a:cs typeface="+mn-lt"/>
              </a:rPr>
              <a:t>The need for collaboration and communication between Dev and Ops Teams</a:t>
            </a:r>
          </a:p>
          <a:p>
            <a:pPr marL="342900" indent="-342900" algn="just">
              <a:buFont typeface="Courier New,monospace" panose="02070309020205020404" pitchFamily="49" charset="0"/>
              <a:buChar char="o"/>
            </a:pPr>
            <a:endParaRPr lang="en-US" sz="2400" dirty="0">
              <a:solidFill>
                <a:srgbClr val="002060"/>
              </a:solidFill>
              <a:ea typeface="+mn-lt"/>
              <a:cs typeface="+mn-lt"/>
            </a:endParaRPr>
          </a:p>
          <a:p>
            <a:pPr marL="342900" indent="-342900" algn="just">
              <a:buFont typeface="Courier New,monospace" panose="02070309020205020404" pitchFamily="49" charset="0"/>
              <a:buChar char="o"/>
            </a:pPr>
            <a:r>
              <a:rPr lang="en-US" sz="2400" dirty="0">
                <a:solidFill>
                  <a:srgbClr val="002060"/>
                </a:solidFill>
                <a:ea typeface="+mn-lt"/>
                <a:cs typeface="+mn-lt"/>
              </a:rPr>
              <a:t>Importance of automation both in development and operations </a:t>
            </a:r>
            <a:r>
              <a:rPr lang="en-US" sz="2400" i="1" dirty="0">
                <a:solidFill>
                  <a:srgbClr val="002060"/>
                </a:solidFill>
                <a:ea typeface="+mn-lt"/>
                <a:cs typeface="+mn-lt"/>
              </a:rPr>
              <a:t>(Areas like Testing, deployment and Infrastructure management need to be automated)</a:t>
            </a:r>
            <a:endParaRPr lang="en-US" sz="2400"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p:txBody>
      </p:sp>
    </p:spTree>
    <p:custDataLst>
      <p:tags r:id="rId1"/>
    </p:custDataLst>
    <p:extLst>
      <p:ext uri="{BB962C8B-B14F-4D97-AF65-F5344CB8AC3E}">
        <p14:creationId xmlns:p14="http://schemas.microsoft.com/office/powerpoint/2010/main" val="3985352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DevOps</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1114888"/>
          </a:xfrm>
        </p:spPr>
        <p:txBody>
          <a:bodyPr vert="horz" lIns="91420" tIns="45710" rIns="91420" bIns="45710" rtlCol="0" anchor="t">
            <a:noAutofit/>
          </a:bodyPr>
          <a:lstStyle/>
          <a:p>
            <a:pPr marL="342900" indent="-342900" algn="just">
              <a:buFont typeface="Courier New,monospace" panose="02070309020205020404" pitchFamily="49" charset="0"/>
              <a:buChar char="o"/>
            </a:pPr>
            <a:r>
              <a:rPr lang="en-US" dirty="0">
                <a:solidFill>
                  <a:srgbClr val="002060"/>
                </a:solidFill>
                <a:ea typeface="+mn-lt"/>
                <a:cs typeface="+mn-lt"/>
              </a:rPr>
              <a:t>DevOps/SRE have many core principles and best practices:</a:t>
            </a:r>
          </a:p>
          <a:p>
            <a:pPr marL="812800" indent="-449263" algn="just">
              <a:buFont typeface="Wingdings" panose="05000000000000000000" pitchFamily="2" charset="2"/>
              <a:buChar char="ü"/>
            </a:pPr>
            <a:r>
              <a:rPr lang="en-US" dirty="0">
                <a:solidFill>
                  <a:srgbClr val="002060"/>
                </a:solidFill>
                <a:ea typeface="+mn-lt"/>
                <a:cs typeface="+mn-lt"/>
              </a:rPr>
              <a:t>A focus on automation | The idea that "failure is normal“ | A reframing of "availability" in terms of what a business can tolerate</a:t>
            </a:r>
          </a:p>
          <a:p>
            <a:pPr marL="812800" indent="-449263" algn="just">
              <a:buFont typeface="Wingdings" panose="05000000000000000000" pitchFamily="2" charset="2"/>
              <a:buChar char="ü"/>
            </a:pPr>
            <a:r>
              <a:rPr lang="en-US" b="1" dirty="0">
                <a:solidFill>
                  <a:srgbClr val="002060"/>
                </a:solidFill>
                <a:ea typeface="+mn-lt"/>
                <a:cs typeface="+mn-lt"/>
              </a:rPr>
              <a:t>SLOs and SLIs</a:t>
            </a:r>
            <a:endParaRPr lang="en-US" sz="2400" b="1" dirty="0">
              <a:solidFill>
                <a:srgbClr val="002060"/>
              </a:solidFill>
              <a:ea typeface="+mn-lt"/>
              <a:cs typeface="+mn-lt"/>
            </a:endParaRPr>
          </a:p>
          <a:p>
            <a:pPr marL="1212910" lvl="1" indent="-449263" algn="just">
              <a:buFont typeface="Wingdings" panose="05000000000000000000" pitchFamily="2" charset="2"/>
              <a:buChar char="ü"/>
            </a:pPr>
            <a:r>
              <a:rPr lang="en-US" sz="2000" dirty="0">
                <a:solidFill>
                  <a:srgbClr val="002060"/>
                </a:solidFill>
                <a:ea typeface="+mn-lt"/>
                <a:cs typeface="+mn-lt"/>
              </a:rPr>
              <a:t>DevOps must deliver measurable, agreed-upon business value and the statistical reality of doing so perfectly is impossible.</a:t>
            </a:r>
          </a:p>
          <a:p>
            <a:pPr marL="1212910" lvl="1" indent="-449263" algn="just">
              <a:buFont typeface="Wingdings" panose="05000000000000000000" pitchFamily="2" charset="2"/>
              <a:buChar char="ü"/>
            </a:pPr>
            <a:r>
              <a:rPr lang="en-US" sz="2000" dirty="0">
                <a:solidFill>
                  <a:srgbClr val="002060"/>
                </a:solidFill>
                <a:ea typeface="+mn-lt"/>
                <a:cs typeface="+mn-lt"/>
              </a:rPr>
              <a:t>These ideas are codified in a Service Level Objective (SLO) that is defined in terms of real metrics called Service Level Indicators (SLIs).</a:t>
            </a:r>
          </a:p>
          <a:p>
            <a:pPr marL="1212910" lvl="1" indent="-449263" algn="just">
              <a:buFont typeface="Wingdings" panose="05000000000000000000" pitchFamily="2" charset="2"/>
              <a:buChar char="ü"/>
            </a:pPr>
            <a:r>
              <a:rPr lang="en-US" sz="2000" dirty="0">
                <a:solidFill>
                  <a:srgbClr val="002060"/>
                </a:solidFill>
                <a:ea typeface="+mn-lt"/>
                <a:cs typeface="+mn-lt"/>
              </a:rPr>
              <a:t>SLIs map to the practical reality of delivering a service to customers.</a:t>
            </a:r>
          </a:p>
          <a:p>
            <a:pPr marL="1212910" lvl="1" indent="-449263" algn="just">
              <a:buFont typeface="Wingdings" panose="05000000000000000000" pitchFamily="2" charset="2"/>
              <a:buChar char="ü"/>
            </a:pPr>
            <a:r>
              <a:rPr lang="en-US" sz="2000" dirty="0">
                <a:solidFill>
                  <a:srgbClr val="002060"/>
                </a:solidFill>
                <a:ea typeface="+mn-lt"/>
                <a:cs typeface="+mn-lt"/>
              </a:rPr>
              <a:t>SLO/SLI methodology </a:t>
            </a:r>
            <a:r>
              <a:rPr lang="en-US" sz="2000" b="1" dirty="0">
                <a:solidFill>
                  <a:srgbClr val="002060"/>
                </a:solidFill>
                <a:ea typeface="+mn-lt"/>
                <a:cs typeface="+mn-lt"/>
              </a:rPr>
              <a:t>permits cheaper, more rapid delivery of business value </a:t>
            </a:r>
            <a:r>
              <a:rPr lang="en-US" sz="2000" dirty="0">
                <a:solidFill>
                  <a:srgbClr val="002060"/>
                </a:solidFill>
                <a:ea typeface="+mn-lt"/>
                <a:cs typeface="+mn-lt"/>
              </a:rPr>
              <a:t>by removing the obligation to seek perfection. </a:t>
            </a:r>
          </a:p>
          <a:p>
            <a:pPr marL="1212910" lvl="1" indent="-449263" algn="just">
              <a:buFont typeface="Wingdings" panose="05000000000000000000" pitchFamily="2" charset="2"/>
              <a:buChar char="ü"/>
            </a:pPr>
            <a:r>
              <a:rPr lang="en-US" sz="2000" dirty="0">
                <a:solidFill>
                  <a:srgbClr val="002060"/>
                </a:solidFill>
                <a:ea typeface="+mn-lt"/>
                <a:cs typeface="+mn-lt"/>
              </a:rPr>
              <a:t>SLO/SLI methodology also influences the pace, scope, and other aspects of development to ensure and improve adequacy.</a:t>
            </a:r>
          </a:p>
          <a:p>
            <a:pPr marL="812800" indent="-449263" algn="just">
              <a:buFont typeface="Wingdings" panose="05000000000000000000" pitchFamily="2" charset="2"/>
              <a:buChar char="ü"/>
            </a:pPr>
            <a:r>
              <a:rPr lang="en-US" dirty="0">
                <a:solidFill>
                  <a:srgbClr val="002060"/>
                </a:solidFill>
                <a:ea typeface="+mn-lt"/>
                <a:cs typeface="+mn-lt"/>
              </a:rPr>
              <a:t>DevOps is </a:t>
            </a:r>
            <a:r>
              <a:rPr lang="en-US" b="1" dirty="0">
                <a:solidFill>
                  <a:srgbClr val="002060"/>
                </a:solidFill>
                <a:ea typeface="+mn-lt"/>
                <a:cs typeface="+mn-lt"/>
              </a:rPr>
              <a:t>co-evolving with technologies like virtualization and containerization</a:t>
            </a:r>
            <a:r>
              <a:rPr lang="en-US" dirty="0">
                <a:solidFill>
                  <a:srgbClr val="002060"/>
                </a:solidFill>
                <a:ea typeface="+mn-lt"/>
                <a:cs typeface="+mn-lt"/>
              </a:rPr>
              <a:t>, enabling a unified approach and unified tool set to </a:t>
            </a:r>
            <a:r>
              <a:rPr lang="en-US" b="1" dirty="0">
                <a:solidFill>
                  <a:srgbClr val="002060"/>
                </a:solidFill>
                <a:ea typeface="+mn-lt"/>
                <a:cs typeface="+mn-lt"/>
              </a:rPr>
              <a:t>support coordinated application and infrastructure engineering</a:t>
            </a:r>
            <a:r>
              <a:rPr lang="en-US" dirty="0">
                <a:solidFill>
                  <a:srgbClr val="002060"/>
                </a:solidFill>
                <a:ea typeface="+mn-lt"/>
                <a:cs typeface="+mn-lt"/>
              </a:rPr>
              <a:t>.</a:t>
            </a:r>
          </a:p>
          <a:p>
            <a:pPr marL="812800" indent="-449263" algn="just">
              <a:buFont typeface="Wingdings" panose="05000000000000000000" pitchFamily="2" charset="2"/>
              <a:buChar char="ü"/>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p:txBody>
      </p:sp>
    </p:spTree>
    <p:custDataLst>
      <p:tags r:id="rId1"/>
    </p:custDataLst>
    <p:extLst>
      <p:ext uri="{BB962C8B-B14F-4D97-AF65-F5344CB8AC3E}">
        <p14:creationId xmlns:p14="http://schemas.microsoft.com/office/powerpoint/2010/main" val="1208353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Automation</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1114888"/>
          </a:xfrm>
        </p:spPr>
        <p:txBody>
          <a:bodyPr vert="horz" lIns="91420" tIns="45710" rIns="91420" bIns="45710" rtlCol="0" anchor="t">
            <a:noAutofit/>
          </a:bodyPr>
          <a:lstStyle/>
          <a:p>
            <a:pPr marL="342900" indent="-342900" algn="just">
              <a:buFont typeface="Courier New,monospace" panose="02070309020205020404" pitchFamily="49" charset="0"/>
              <a:buChar char="o"/>
            </a:pPr>
            <a:r>
              <a:rPr lang="en-GB" dirty="0">
                <a:solidFill>
                  <a:srgbClr val="002060"/>
                </a:solidFill>
                <a:ea typeface="+mn-lt"/>
                <a:cs typeface="+mn-lt"/>
              </a:rPr>
              <a:t>There are different aspects of automation. Referring to our earlier discussions and lab activities, that focused on automation in software development.</a:t>
            </a:r>
          </a:p>
          <a:p>
            <a:pPr marL="743010" lvl="1" indent="-342900" algn="just">
              <a:buBlip>
                <a:blip r:embed="rId4">
                  <a:extLst>
                    <a:ext uri="{96DAC541-7B7A-43D3-8B79-37D633B846F1}">
                      <asvg:svgBlip xmlns:asvg="http://schemas.microsoft.com/office/drawing/2016/SVG/main" r:embed="rId5"/>
                    </a:ext>
                  </a:extLst>
                </a:blip>
              </a:buBlip>
            </a:pPr>
            <a:r>
              <a:rPr lang="en-GB" sz="2000" dirty="0">
                <a:solidFill>
                  <a:srgbClr val="002060"/>
                </a:solidFill>
                <a:ea typeface="+mn-lt"/>
                <a:cs typeface="+mn-lt"/>
              </a:rPr>
              <a:t>Jenkins which primarily a continuous integration and continuous delivery (CI/CD) tool that is used to automate various parts of the software development process</a:t>
            </a:r>
          </a:p>
          <a:p>
            <a:pPr marL="743010" lvl="1" indent="-342900" algn="just">
              <a:buBlip>
                <a:blip r:embed="rId4">
                  <a:extLst>
                    <a:ext uri="{96DAC541-7B7A-43D3-8B79-37D633B846F1}">
                      <asvg:svgBlip xmlns:asvg="http://schemas.microsoft.com/office/drawing/2016/SVG/main" r:embed="rId5"/>
                    </a:ext>
                  </a:extLst>
                </a:blip>
              </a:buBlip>
            </a:pPr>
            <a:r>
              <a:rPr lang="en-GB" sz="2000" dirty="0">
                <a:solidFill>
                  <a:srgbClr val="002060"/>
                </a:solidFill>
                <a:ea typeface="+mn-lt"/>
                <a:cs typeface="+mn-lt"/>
              </a:rPr>
              <a:t>Building, Testing, and Deploying applications. </a:t>
            </a:r>
          </a:p>
          <a:p>
            <a:pPr marL="743010" lvl="1" indent="-342900" algn="just">
              <a:buBlip>
                <a:blip r:embed="rId4">
                  <a:extLst>
                    <a:ext uri="{96DAC541-7B7A-43D3-8B79-37D633B846F1}">
                      <asvg:svgBlip xmlns:asvg="http://schemas.microsoft.com/office/drawing/2016/SVG/main" r:embed="rId5"/>
                    </a:ext>
                  </a:extLst>
                </a:blip>
              </a:buBlip>
            </a:pPr>
            <a:r>
              <a:rPr lang="en-GB" sz="2000" dirty="0">
                <a:solidFill>
                  <a:srgbClr val="002060"/>
                </a:solidFill>
                <a:ea typeface="+mn-lt"/>
                <a:cs typeface="+mn-lt"/>
              </a:rPr>
              <a:t>Automation of software development workflows and integrates with a wide range of tools like version control systems, testing frameworks, and deployment tools.</a:t>
            </a:r>
          </a:p>
          <a:p>
            <a:pPr marL="342900" indent="-342900" algn="just">
              <a:buFont typeface="Courier New,monospace" panose="02070309020205020404" pitchFamily="49" charset="0"/>
              <a:buChar char="o"/>
            </a:pPr>
            <a:endParaRPr lang="en-GB" dirty="0">
              <a:solidFill>
                <a:srgbClr val="002060"/>
              </a:solidFill>
              <a:ea typeface="+mn-lt"/>
              <a:cs typeface="+mn-lt"/>
            </a:endParaRPr>
          </a:p>
          <a:p>
            <a:pPr marL="342900" indent="-342900" algn="just">
              <a:buFont typeface="Courier New,monospace" panose="02070309020205020404" pitchFamily="49" charset="0"/>
              <a:buChar char="o"/>
            </a:pPr>
            <a:r>
              <a:rPr lang="en-GB" dirty="0">
                <a:solidFill>
                  <a:srgbClr val="002060"/>
                </a:solidFill>
                <a:ea typeface="+mn-lt"/>
                <a:cs typeface="+mn-lt"/>
              </a:rPr>
              <a:t>Other aspect of automation:  </a:t>
            </a:r>
          </a:p>
          <a:p>
            <a:pPr marL="743010" lvl="1" indent="-342900" algn="just">
              <a:buBlip>
                <a:blip r:embed="rId4">
                  <a:extLst>
                    <a:ext uri="{96DAC541-7B7A-43D3-8B79-37D633B846F1}">
                      <asvg:svgBlip xmlns:asvg="http://schemas.microsoft.com/office/drawing/2016/SVG/main" r:embed="rId5"/>
                    </a:ext>
                  </a:extLst>
                </a:blip>
              </a:buBlip>
            </a:pPr>
            <a:r>
              <a:rPr lang="en-GB" sz="2000" dirty="0">
                <a:solidFill>
                  <a:srgbClr val="002060"/>
                </a:solidFill>
                <a:ea typeface="+mn-lt"/>
                <a:cs typeface="+mn-lt"/>
              </a:rPr>
              <a:t>setup and configuration of infrastructure and applications. </a:t>
            </a:r>
          </a:p>
          <a:p>
            <a:pPr marL="743010" lvl="1" indent="-342900" algn="just">
              <a:buBlip>
                <a:blip r:embed="rId4">
                  <a:extLst>
                    <a:ext uri="{96DAC541-7B7A-43D3-8B79-37D633B846F1}">
                      <asvg:svgBlip xmlns:asvg="http://schemas.microsoft.com/office/drawing/2016/SVG/main" r:embed="rId5"/>
                    </a:ext>
                  </a:extLst>
                </a:blip>
              </a:buBlip>
            </a:pPr>
            <a:r>
              <a:rPr lang="en-GB" sz="2000" dirty="0">
                <a:solidFill>
                  <a:srgbClr val="002060"/>
                </a:solidFill>
                <a:ea typeface="+mn-lt"/>
                <a:cs typeface="+mn-lt"/>
              </a:rPr>
              <a:t>Ansible is used to manage the configuration of multiple servers or instances, using playbooks.</a:t>
            </a:r>
          </a:p>
          <a:p>
            <a:pPr marL="743010" lvl="1" indent="-342900" algn="just">
              <a:buBlip>
                <a:blip r:embed="rId4">
                  <a:extLst>
                    <a:ext uri="{96DAC541-7B7A-43D3-8B79-37D633B846F1}">
                      <asvg:svgBlip xmlns:asvg="http://schemas.microsoft.com/office/drawing/2016/SVG/main" r:embed="rId5"/>
                    </a:ext>
                  </a:extLst>
                </a:blip>
              </a:buBlip>
            </a:pPr>
            <a:r>
              <a:rPr lang="en-GB" sz="2000" dirty="0">
                <a:solidFill>
                  <a:srgbClr val="002060"/>
                </a:solidFill>
                <a:ea typeface="+mn-lt"/>
                <a:cs typeface="+mn-lt"/>
              </a:rPr>
              <a:t>It defines the desired state of the infrastructure and the tasks needed to achieve that state. </a:t>
            </a:r>
          </a:p>
          <a:p>
            <a:pPr marL="743010" lvl="1" indent="-342900" algn="just">
              <a:buBlip>
                <a:blip r:embed="rId4">
                  <a:extLst>
                    <a:ext uri="{96DAC541-7B7A-43D3-8B79-37D633B846F1}">
                      <asvg:svgBlip xmlns:asvg="http://schemas.microsoft.com/office/drawing/2016/SVG/main" r:embed="rId5"/>
                    </a:ext>
                  </a:extLst>
                </a:blip>
              </a:buBlip>
            </a:pPr>
            <a:r>
              <a:rPr lang="en-GB" sz="2000" dirty="0">
                <a:solidFill>
                  <a:srgbClr val="002060"/>
                </a:solidFill>
                <a:ea typeface="+mn-lt"/>
                <a:cs typeface="+mn-lt"/>
              </a:rPr>
              <a:t>Ansible is focused on the automation of infrastructure, rather than software development workflows. </a:t>
            </a:r>
          </a:p>
        </p:txBody>
      </p:sp>
    </p:spTree>
    <p:custDataLst>
      <p:tags r:id="rId1"/>
    </p:custDataLst>
    <p:extLst>
      <p:ext uri="{BB962C8B-B14F-4D97-AF65-F5344CB8AC3E}">
        <p14:creationId xmlns:p14="http://schemas.microsoft.com/office/powerpoint/2010/main" val="1069673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Procedural Automation</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1905344" cy="1114888"/>
          </a:xfrm>
        </p:spPr>
        <p:txBody>
          <a:bodyPr vert="horz" lIns="91420" tIns="45710" rIns="91420" bIns="45710" rtlCol="0" anchor="t">
            <a:noAutofit/>
          </a:bodyPr>
          <a:lstStyle/>
          <a:p>
            <a:pPr marL="342900" indent="-342900" algn="just">
              <a:buFont typeface="Courier New" panose="02070309020205020404" pitchFamily="49" charset="0"/>
              <a:buChar char="o"/>
            </a:pPr>
            <a:r>
              <a:rPr lang="en-US" dirty="0">
                <a:solidFill>
                  <a:srgbClr val="002060"/>
                </a:solidFill>
              </a:rPr>
              <a:t>An ordered sequence of commands aimed at achieving a goal. </a:t>
            </a:r>
          </a:p>
          <a:p>
            <a:pPr marL="342900" indent="-342900" algn="just">
              <a:buFont typeface="Courier New" panose="02070309020205020404" pitchFamily="49" charset="0"/>
              <a:buChar char="o"/>
            </a:pPr>
            <a:r>
              <a:rPr lang="en-US" dirty="0">
                <a:solidFill>
                  <a:srgbClr val="002060"/>
                </a:solidFill>
              </a:rPr>
              <a:t>The sequence may include flow-control, conditions, functional structure, classes, and more.</a:t>
            </a:r>
          </a:p>
          <a:p>
            <a:pPr marL="342900" indent="-342900" algn="just">
              <a:buFont typeface="Courier New" panose="02070309020205020404" pitchFamily="49" charset="0"/>
              <a:buChar char="o"/>
            </a:pPr>
            <a:r>
              <a:rPr lang="en-US" dirty="0">
                <a:solidFill>
                  <a:srgbClr val="002060"/>
                </a:solidFill>
              </a:rPr>
              <a:t>Carefully-written procedural scripts and declarative configuration tools examine targets before performing tasks on them, and only perform the tasks needed to achieve the desired state. </a:t>
            </a:r>
          </a:p>
          <a:p>
            <a:pPr marL="342900" indent="-342900" algn="just">
              <a:buFont typeface="Courier New" panose="02070309020205020404" pitchFamily="49" charset="0"/>
              <a:buChar char="o"/>
            </a:pPr>
            <a:r>
              <a:rPr lang="en-US" dirty="0">
                <a:solidFill>
                  <a:srgbClr val="002060"/>
                </a:solidFill>
              </a:rPr>
              <a:t>This quality of software is called idempotency.</a:t>
            </a:r>
          </a:p>
          <a:p>
            <a:pPr marL="342900" indent="-342900" algn="just">
              <a:buFont typeface="Courier New,monospace" panose="02070309020205020404" pitchFamily="49" charset="0"/>
              <a:buChar char="o"/>
            </a:pPr>
            <a:endParaRPr lang="en-US" dirty="0">
              <a:solidFill>
                <a:srgbClr val="002060"/>
              </a:solidFill>
              <a:ea typeface="+mn-lt"/>
              <a:cs typeface="+mn-lt"/>
            </a:endParaRPr>
          </a:p>
        </p:txBody>
      </p:sp>
      <p:pic>
        <p:nvPicPr>
          <p:cNvPr id="2" name="Picture 1">
            <a:extLst>
              <a:ext uri="{FF2B5EF4-FFF2-40B4-BE49-F238E27FC236}">
                <a16:creationId xmlns:a16="http://schemas.microsoft.com/office/drawing/2014/main" id="{68EBEA17-A69A-56ED-C885-53B41CE2D3D6}"/>
              </a:ext>
            </a:extLst>
          </p:cNvPr>
          <p:cNvPicPr>
            <a:picLocks noChangeAspect="1"/>
          </p:cNvPicPr>
          <p:nvPr/>
        </p:nvPicPr>
        <p:blipFill rotWithShape="1">
          <a:blip r:embed="rId4">
            <a:extLst>
              <a:ext uri="{28A0092B-C50C-407E-A947-70E740481C1C}">
                <a14:useLocalDpi xmlns:a14="http://schemas.microsoft.com/office/drawing/2010/main" val="0"/>
              </a:ext>
            </a:extLst>
          </a:blip>
          <a:srcRect l="911" t="2424" r="555"/>
          <a:stretch/>
        </p:blipFill>
        <p:spPr>
          <a:xfrm>
            <a:off x="1454411" y="2792512"/>
            <a:ext cx="6557284" cy="2374574"/>
          </a:xfrm>
          <a:prstGeom prst="rect">
            <a:avLst/>
          </a:prstGeom>
          <a:ln>
            <a:solidFill>
              <a:schemeClr val="bg1">
                <a:lumMod val="85000"/>
              </a:schemeClr>
            </a:solidFill>
          </a:ln>
        </p:spPr>
      </p:pic>
      <p:pic>
        <p:nvPicPr>
          <p:cNvPr id="4" name="Picture 3">
            <a:extLst>
              <a:ext uri="{FF2B5EF4-FFF2-40B4-BE49-F238E27FC236}">
                <a16:creationId xmlns:a16="http://schemas.microsoft.com/office/drawing/2014/main" id="{45200EC1-BD8A-2AC0-4FCC-68270D5B092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51403" y="1606378"/>
            <a:ext cx="3140596" cy="4105787"/>
          </a:xfrm>
          <a:prstGeom prst="rect">
            <a:avLst/>
          </a:prstGeom>
        </p:spPr>
      </p:pic>
    </p:spTree>
    <p:custDataLst>
      <p:tags r:id="rId1"/>
    </p:custDataLst>
    <p:extLst>
      <p:ext uri="{BB962C8B-B14F-4D97-AF65-F5344CB8AC3E}">
        <p14:creationId xmlns:p14="http://schemas.microsoft.com/office/powerpoint/2010/main" val="3120491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Automation Tools</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1114888"/>
          </a:xfrm>
        </p:spPr>
        <p:txBody>
          <a:bodyPr vert="horz" lIns="91420" tIns="45710" rIns="91420" bIns="45710" rtlCol="0" anchor="t">
            <a:noAutofit/>
          </a:bodyPr>
          <a:lstStyle/>
          <a:p>
            <a:pPr marL="342900" indent="-342900" algn="just">
              <a:buFont typeface="Courier New,monospace" panose="02070309020205020404" pitchFamily="49" charset="0"/>
              <a:buChar char="o"/>
            </a:pPr>
            <a:r>
              <a:rPr lang="en-US" dirty="0">
                <a:solidFill>
                  <a:srgbClr val="002060"/>
                </a:solidFill>
                <a:ea typeface="+mn-lt"/>
                <a:cs typeface="+mn-lt"/>
              </a:rPr>
              <a:t>Automation tools offer powerful capabilities compared to ad-hoc automation strategies using BASH, Python, or other programming languages. These tools enable developers to:</a:t>
            </a:r>
          </a:p>
          <a:p>
            <a:pPr marL="987425" indent="-450850" algn="just">
              <a:buBlip>
                <a:blip r:embed="rId4">
                  <a:extLst>
                    <a:ext uri="{96DAC541-7B7A-43D3-8B79-37D633B846F1}">
                      <asvg:svgBlip xmlns:asvg="http://schemas.microsoft.com/office/drawing/2016/SVG/main" r:embed="rId5"/>
                    </a:ext>
                  </a:extLst>
                </a:blip>
              </a:buBlip>
            </a:pPr>
            <a:r>
              <a:rPr lang="en-IN" dirty="0">
                <a:solidFill>
                  <a:srgbClr val="002060"/>
                </a:solidFill>
                <a:ea typeface="+mn-lt"/>
                <a:cs typeface="+mn-lt"/>
              </a:rPr>
              <a:t>Simplify and standardize</a:t>
            </a:r>
          </a:p>
          <a:p>
            <a:pPr marL="987425" indent="-450850" algn="just">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Accelerate development with out-of-the-box features</a:t>
            </a:r>
          </a:p>
          <a:p>
            <a:pPr marL="987425" indent="-450850" algn="just">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Facilitate reusability, segregate concerns, promote security</a:t>
            </a:r>
          </a:p>
          <a:p>
            <a:pPr marL="987425" indent="-450850" algn="just">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Perform discovery and manage inventory</a:t>
            </a:r>
          </a:p>
          <a:p>
            <a:pPr marL="987425" indent="-450850" algn="just">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Handle scale</a:t>
            </a:r>
          </a:p>
          <a:p>
            <a:pPr marL="987425" indent="-450850" algn="just">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Engage community </a:t>
            </a:r>
          </a:p>
          <a:p>
            <a:pPr marL="342900" indent="-342900" algn="just">
              <a:buFont typeface="Courier New,monospace" panose="02070309020205020404" pitchFamily="49" charset="0"/>
              <a:buChar char="o"/>
            </a:pPr>
            <a:endParaRPr lang="en-US" dirty="0">
              <a:solidFill>
                <a:srgbClr val="002060"/>
              </a:solidFill>
              <a:ea typeface="+mn-lt"/>
              <a:cs typeface="+mn-lt"/>
            </a:endParaRPr>
          </a:p>
        </p:txBody>
      </p:sp>
    </p:spTree>
    <p:custDataLst>
      <p:tags r:id="rId1"/>
    </p:custDataLst>
    <p:extLst>
      <p:ext uri="{BB962C8B-B14F-4D97-AF65-F5344CB8AC3E}">
        <p14:creationId xmlns:p14="http://schemas.microsoft.com/office/powerpoint/2010/main" val="4077017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Automation Tools</a:t>
            </a:r>
            <a:endParaRPr lang="en-US" dirty="0"/>
          </a:p>
        </p:txBody>
      </p:sp>
      <p:graphicFrame>
        <p:nvGraphicFramePr>
          <p:cNvPr id="6" name="Table 5">
            <a:extLst>
              <a:ext uri="{FF2B5EF4-FFF2-40B4-BE49-F238E27FC236}">
                <a16:creationId xmlns:a16="http://schemas.microsoft.com/office/drawing/2014/main" id="{F01FF967-7DC2-FDA2-B70A-F3E07C660928}"/>
              </a:ext>
            </a:extLst>
          </p:cNvPr>
          <p:cNvGraphicFramePr>
            <a:graphicFrameLocks noGrp="1"/>
          </p:cNvGraphicFramePr>
          <p:nvPr>
            <p:extLst>
              <p:ext uri="{D42A27DB-BD31-4B8C-83A1-F6EECF244321}">
                <p14:modId xmlns:p14="http://schemas.microsoft.com/office/powerpoint/2010/main" val="2333989394"/>
              </p:ext>
            </p:extLst>
          </p:nvPr>
        </p:nvGraphicFramePr>
        <p:xfrm>
          <a:off x="51515" y="674371"/>
          <a:ext cx="12088970" cy="2836772"/>
        </p:xfrm>
        <a:graphic>
          <a:graphicData uri="http://schemas.openxmlformats.org/drawingml/2006/table">
            <a:tbl>
              <a:tblPr firstRow="1" bandRow="1">
                <a:tableStyleId>{5C22544A-7EE6-4342-B048-85BDC9FD1C3A}</a:tableStyleId>
              </a:tblPr>
              <a:tblGrid>
                <a:gridCol w="2852650">
                  <a:extLst>
                    <a:ext uri="{9D8B030D-6E8A-4147-A177-3AD203B41FA5}">
                      <a16:colId xmlns:a16="http://schemas.microsoft.com/office/drawing/2014/main" val="20000"/>
                    </a:ext>
                  </a:extLst>
                </a:gridCol>
                <a:gridCol w="2783073">
                  <a:extLst>
                    <a:ext uri="{9D8B030D-6E8A-4147-A177-3AD203B41FA5}">
                      <a16:colId xmlns:a16="http://schemas.microsoft.com/office/drawing/2014/main" val="20001"/>
                    </a:ext>
                  </a:extLst>
                </a:gridCol>
                <a:gridCol w="2835255">
                  <a:extLst>
                    <a:ext uri="{9D8B030D-6E8A-4147-A177-3AD203B41FA5}">
                      <a16:colId xmlns:a16="http://schemas.microsoft.com/office/drawing/2014/main" val="20002"/>
                    </a:ext>
                  </a:extLst>
                </a:gridCol>
                <a:gridCol w="3617992">
                  <a:extLst>
                    <a:ext uri="{9D8B030D-6E8A-4147-A177-3AD203B41FA5}">
                      <a16:colId xmlns:a16="http://schemas.microsoft.com/office/drawing/2014/main" val="3746200597"/>
                    </a:ext>
                  </a:extLst>
                </a:gridCol>
              </a:tblGrid>
              <a:tr h="283617">
                <a:tc>
                  <a:txBody>
                    <a:bodyPr/>
                    <a:lstStyle/>
                    <a:p>
                      <a:pPr marL="0" indent="0" algn="ctr">
                        <a:buNone/>
                      </a:pPr>
                      <a:r>
                        <a:rPr lang="en-US" sz="1800" b="1" dirty="0"/>
                        <a:t>Provisioning</a:t>
                      </a:r>
                    </a:p>
                  </a:txBody>
                  <a:tcPr anchor="ctr"/>
                </a:tc>
                <a:tc>
                  <a:txBody>
                    <a:bodyPr/>
                    <a:lstStyle/>
                    <a:p>
                      <a:pPr marL="0" indent="0" algn="ctr">
                        <a:buNone/>
                      </a:pPr>
                      <a:r>
                        <a:rPr lang="en-US" sz="1800" b="1" dirty="0"/>
                        <a:t>Configuration</a:t>
                      </a:r>
                    </a:p>
                  </a:txBody>
                  <a:tcPr anchor="ctr"/>
                </a:tc>
                <a:tc>
                  <a:txBody>
                    <a:bodyPr/>
                    <a:lstStyle/>
                    <a:p>
                      <a:pPr marL="0" indent="0" algn="ctr">
                        <a:buNone/>
                      </a:pPr>
                      <a:r>
                        <a:rPr lang="en-US" sz="1800" b="1" dirty="0"/>
                        <a:t>Deployment</a:t>
                      </a:r>
                    </a:p>
                  </a:txBody>
                  <a:tcPr anchor="ctr"/>
                </a:tc>
                <a:tc>
                  <a:txBody>
                    <a:bodyPr/>
                    <a:lstStyle/>
                    <a:p>
                      <a:pPr marL="0" indent="0" algn="ctr">
                        <a:buNone/>
                      </a:pPr>
                      <a:r>
                        <a:rPr lang="en-US" sz="1800" b="1" dirty="0"/>
                        <a:t>Orchestration</a:t>
                      </a:r>
                    </a:p>
                  </a:txBody>
                  <a:tcPr anchor="ctr"/>
                </a:tc>
                <a:extLst>
                  <a:ext uri="{0D108BD9-81ED-4DB2-BD59-A6C34878D82A}">
                    <a16:rowId xmlns:a16="http://schemas.microsoft.com/office/drawing/2014/main" val="10000"/>
                  </a:ext>
                </a:extLst>
              </a:tr>
              <a:tr h="2471012">
                <a:tc>
                  <a:txBody>
                    <a:bodyPr/>
                    <a:lstStyle/>
                    <a:p>
                      <a:pPr marL="0" indent="0" algn="just">
                        <a:buNone/>
                      </a:pPr>
                      <a:r>
                        <a:rPr lang="en-US" sz="1800" dirty="0"/>
                        <a:t>This refers to </a:t>
                      </a:r>
                      <a:r>
                        <a:rPr lang="en-US" sz="1800" b="1" dirty="0"/>
                        <a:t>obtaining compute, storage, and network infrastructure </a:t>
                      </a:r>
                      <a:r>
                        <a:rPr lang="en-US" sz="1800" dirty="0"/>
                        <a:t>(real or virtual) enabling communications, putting it into service, and making it ready for use by operators and developers.</a:t>
                      </a:r>
                      <a:endParaRPr lang="en-US" sz="1800" b="1" dirty="0"/>
                    </a:p>
                  </a:txBody>
                  <a:tcPr/>
                </a:tc>
                <a:tc>
                  <a:txBody>
                    <a:bodyPr/>
                    <a:lstStyle/>
                    <a:p>
                      <a:pPr marL="0" indent="0" algn="just">
                        <a:buNone/>
                      </a:pPr>
                      <a:r>
                        <a:rPr lang="en-US" sz="1800" dirty="0"/>
                        <a:t>This means </a:t>
                      </a:r>
                      <a:r>
                        <a:rPr lang="en-US" sz="1800" b="1" dirty="0"/>
                        <a:t>installing base applications and services, and performing the operations, tasks, and tests</a:t>
                      </a:r>
                      <a:r>
                        <a:rPr lang="en-US" sz="1800" dirty="0"/>
                        <a:t> required to prepare a low-level platform to deploy applications or a higher-level platform.</a:t>
                      </a:r>
                      <a:endParaRPr lang="en-US" sz="1800" b="1" dirty="0"/>
                    </a:p>
                  </a:txBody>
                  <a:tcPr marL="47625" marR="47625" marT="47625" marB="47625"/>
                </a:tc>
                <a:tc>
                  <a:txBody>
                    <a:bodyPr/>
                    <a:lstStyle/>
                    <a:p>
                      <a:pPr marL="0" indent="0" algn="just">
                        <a:buNone/>
                      </a:pPr>
                      <a:r>
                        <a:rPr lang="en-US" sz="1800" dirty="0"/>
                        <a:t>This involves </a:t>
                      </a:r>
                      <a:r>
                        <a:rPr lang="en-US" sz="1800" b="1" dirty="0"/>
                        <a:t>building, arranging, integrating, and preparing </a:t>
                      </a:r>
                      <a:r>
                        <a:rPr lang="en-US" sz="1800" b="0" dirty="0"/>
                        <a:t>multi-component applications </a:t>
                      </a:r>
                      <a:r>
                        <a:rPr lang="en-US" sz="1800" dirty="0"/>
                        <a:t>or higher-level platforms, often across multiple nodes</a:t>
                      </a:r>
                      <a:endParaRPr lang="en-US" sz="1800" b="1" dirty="0"/>
                    </a:p>
                  </a:txBody>
                  <a:tcPr marL="47625" marR="47625" marT="47625" marB="47625"/>
                </a:tc>
                <a:tc>
                  <a:txBody>
                    <a:bodyPr/>
                    <a:lstStyle/>
                    <a:p>
                      <a:pPr marL="0" indent="0" algn="just">
                        <a:buNone/>
                      </a:pPr>
                      <a:r>
                        <a:rPr lang="en-US" sz="1800" dirty="0"/>
                        <a:t>This may refer to several things:</a:t>
                      </a:r>
                    </a:p>
                    <a:p>
                      <a:pPr marL="176213" lvl="1" indent="-176213" algn="just">
                        <a:buFont typeface="Arial" panose="020B0604020202020204" pitchFamily="34" charset="0"/>
                        <a:buChar char="•"/>
                      </a:pPr>
                      <a:r>
                        <a:rPr lang="en-US" sz="1800" b="1" dirty="0"/>
                        <a:t>User-built or platform-inherent automation </a:t>
                      </a:r>
                      <a:r>
                        <a:rPr lang="en-US" sz="1800" dirty="0"/>
                        <a:t>aimed at managing workload lifecycles and reacting dynamically to changing conditions. </a:t>
                      </a:r>
                    </a:p>
                    <a:p>
                      <a:pPr marL="176213" lvl="1" indent="-176213" algn="just">
                        <a:buFont typeface="Arial" panose="020B0604020202020204" pitchFamily="34" charset="0"/>
                        <a:buChar char="•"/>
                      </a:pPr>
                      <a:r>
                        <a:rPr lang="en-US" sz="1800" b="1" dirty="0"/>
                        <a:t>Processes or workflows </a:t>
                      </a:r>
                      <a:r>
                        <a:rPr lang="en-US" sz="1800" dirty="0"/>
                        <a:t>that link automation tasks to deliver business benefits, like self-service.</a:t>
                      </a:r>
                    </a:p>
                  </a:txBody>
                  <a:tcPr marL="47625" marR="47625" marT="47625" marB="47625"/>
                </a:tc>
                <a:extLst>
                  <a:ext uri="{0D108BD9-81ED-4DB2-BD59-A6C34878D82A}">
                    <a16:rowId xmlns:a16="http://schemas.microsoft.com/office/drawing/2014/main" val="10001"/>
                  </a:ext>
                </a:extLst>
              </a:tr>
            </a:tbl>
          </a:graphicData>
        </a:graphic>
      </p:graphicFrame>
      <p:pic>
        <p:nvPicPr>
          <p:cNvPr id="7" name="Picture 6">
            <a:extLst>
              <a:ext uri="{FF2B5EF4-FFF2-40B4-BE49-F238E27FC236}">
                <a16:creationId xmlns:a16="http://schemas.microsoft.com/office/drawing/2014/main" id="{4105EAD5-4C24-F9B2-0448-3490D1BDC322}"/>
              </a:ext>
            </a:extLst>
          </p:cNvPr>
          <p:cNvPicPr>
            <a:picLocks noChangeAspect="1"/>
          </p:cNvPicPr>
          <p:nvPr/>
        </p:nvPicPr>
        <p:blipFill>
          <a:blip r:embed="rId4"/>
          <a:stretch>
            <a:fillRect/>
          </a:stretch>
        </p:blipFill>
        <p:spPr>
          <a:xfrm>
            <a:off x="8665029" y="3539702"/>
            <a:ext cx="3475456" cy="2173177"/>
          </a:xfrm>
          <a:prstGeom prst="rect">
            <a:avLst/>
          </a:prstGeom>
          <a:ln>
            <a:solidFill>
              <a:schemeClr val="bg1">
                <a:lumMod val="85000"/>
              </a:schemeClr>
            </a:solidFill>
          </a:ln>
        </p:spPr>
      </p:pic>
      <p:sp>
        <p:nvSpPr>
          <p:cNvPr id="9" name="TextBox 8">
            <a:extLst>
              <a:ext uri="{FF2B5EF4-FFF2-40B4-BE49-F238E27FC236}">
                <a16:creationId xmlns:a16="http://schemas.microsoft.com/office/drawing/2014/main" id="{A575E893-33F6-72D8-1BAD-6985403FB9F8}"/>
              </a:ext>
            </a:extLst>
          </p:cNvPr>
          <p:cNvSpPr txBox="1"/>
          <p:nvPr/>
        </p:nvSpPr>
        <p:spPr>
          <a:xfrm>
            <a:off x="51515" y="3964570"/>
            <a:ext cx="8613514" cy="1323439"/>
          </a:xfrm>
          <a:prstGeom prst="rect">
            <a:avLst/>
          </a:prstGeom>
          <a:noFill/>
        </p:spPr>
        <p:txBody>
          <a:bodyPr wrap="square">
            <a:spAutoFit/>
          </a:bodyPr>
          <a:lstStyle/>
          <a:p>
            <a:pPr marL="0" indent="0" algn="just">
              <a:buNone/>
            </a:pPr>
            <a:r>
              <a:rPr lang="en-US" sz="2000" dirty="0"/>
              <a:t>Automation works best when </a:t>
            </a:r>
            <a:r>
              <a:rPr lang="en-US" sz="2000" b="1" dirty="0"/>
              <a:t>applications can be made stateless</a:t>
            </a:r>
            <a:r>
              <a:rPr lang="en-US" sz="2000" dirty="0"/>
              <a:t>. This means that redeploying them in place does not destroy or lose track of the data that users or operators need.</a:t>
            </a:r>
          </a:p>
          <a:p>
            <a:pPr marL="0" indent="0" algn="just">
              <a:buNone/>
            </a:pPr>
            <a:r>
              <a:rPr lang="en-US" sz="2000" dirty="0"/>
              <a:t>The two states of an application are: </a:t>
            </a:r>
            <a:r>
              <a:rPr lang="en-US" sz="2000" b="1" dirty="0"/>
              <a:t>Not Stateless &amp; Stateless</a:t>
            </a:r>
            <a:endParaRPr lang="en-US" sz="2000" dirty="0"/>
          </a:p>
        </p:txBody>
      </p:sp>
    </p:spTree>
    <p:custDataLst>
      <p:tags r:id="rId1"/>
    </p:custDataLst>
    <p:extLst>
      <p:ext uri="{BB962C8B-B14F-4D97-AF65-F5344CB8AC3E}">
        <p14:creationId xmlns:p14="http://schemas.microsoft.com/office/powerpoint/2010/main" val="1772851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Automation Tools</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1114888"/>
          </a:xfrm>
        </p:spPr>
        <p:txBody>
          <a:bodyPr vert="horz" lIns="91420" tIns="45710" rIns="91420" bIns="45710" rtlCol="0" anchor="t">
            <a:noAutofit/>
          </a:bodyPr>
          <a:lstStyle/>
          <a:p>
            <a:pPr marL="342900" indent="-342900" algn="just">
              <a:buFont typeface="Courier New,monospace" panose="02070309020205020404" pitchFamily="49" charset="0"/>
              <a:buChar char="o"/>
            </a:pPr>
            <a:r>
              <a:rPr lang="en-US" dirty="0">
                <a:solidFill>
                  <a:srgbClr val="002060"/>
                </a:solidFill>
                <a:ea typeface="+mn-lt"/>
                <a:cs typeface="+mn-lt"/>
              </a:rPr>
              <a:t>The first modern automation tool was </a:t>
            </a:r>
            <a:r>
              <a:rPr lang="en-US" b="1" dirty="0">
                <a:solidFill>
                  <a:srgbClr val="002060"/>
                </a:solidFill>
                <a:ea typeface="+mn-lt"/>
                <a:cs typeface="+mn-lt"/>
              </a:rPr>
              <a:t>Puppet which was introduced in 2005 </a:t>
            </a:r>
            <a:r>
              <a:rPr lang="en-US" dirty="0">
                <a:solidFill>
                  <a:srgbClr val="002060"/>
                </a:solidFill>
                <a:ea typeface="+mn-lt"/>
                <a:cs typeface="+mn-lt"/>
              </a:rPr>
              <a:t>as open source, and then commercialized as Puppet Enterprise by Puppet Labs in 2011.</a:t>
            </a:r>
          </a:p>
          <a:p>
            <a:pPr marL="342900" indent="-342900" algn="just">
              <a:buFont typeface="Courier New,monospace" panose="02070309020205020404" pitchFamily="49" charset="0"/>
              <a:buChar char="o"/>
            </a:pPr>
            <a:r>
              <a:rPr lang="en-US" dirty="0">
                <a:solidFill>
                  <a:srgbClr val="002060"/>
                </a:solidFill>
                <a:ea typeface="+mn-lt"/>
                <a:cs typeface="+mn-lt"/>
              </a:rPr>
              <a:t>The most popular automation tools are Ansible, Puppet, Chef. </a:t>
            </a:r>
          </a:p>
          <a:p>
            <a:pPr marL="342900" indent="-342900" algn="just">
              <a:buFont typeface="Courier New,monospace" panose="02070309020205020404" pitchFamily="49" charset="0"/>
              <a:buChar char="o"/>
            </a:pPr>
            <a:r>
              <a:rPr lang="en-US" dirty="0">
                <a:solidFill>
                  <a:srgbClr val="002060"/>
                </a:solidFill>
                <a:ea typeface="+mn-lt"/>
                <a:cs typeface="+mn-lt"/>
              </a:rPr>
              <a:t>They share the following characteristics:</a:t>
            </a:r>
          </a:p>
          <a:p>
            <a:pPr marL="987425" indent="-450850" algn="just">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Relatively easy to learn</a:t>
            </a:r>
          </a:p>
          <a:p>
            <a:pPr marL="987425" indent="-450850" algn="just">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Available in open-source versions</a:t>
            </a:r>
          </a:p>
          <a:p>
            <a:pPr marL="987425" indent="-450850" algn="just">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Plugins and adapters enable them to directly or indirectly control many types of resources</a:t>
            </a:r>
          </a:p>
          <a:p>
            <a:pPr marL="342900" indent="-342900" algn="just">
              <a:buFont typeface="Courier New,monospace" panose="02070309020205020404" pitchFamily="49" charset="0"/>
              <a:buChar char="o"/>
            </a:pPr>
            <a:r>
              <a:rPr lang="en-US" b="1" dirty="0">
                <a:solidFill>
                  <a:srgbClr val="002060"/>
                </a:solidFill>
                <a:ea typeface="+mn-lt"/>
                <a:cs typeface="+mn-lt"/>
              </a:rPr>
              <a:t>Ansible is available as open source</a:t>
            </a:r>
            <a:r>
              <a:rPr lang="en-US" dirty="0">
                <a:solidFill>
                  <a:srgbClr val="002060"/>
                </a:solidFill>
                <a:ea typeface="+mn-lt"/>
                <a:cs typeface="+mn-lt"/>
              </a:rPr>
              <a:t>, and in a version with added features, from IBM/Red Hat, called Ansible Tower. </a:t>
            </a:r>
          </a:p>
          <a:p>
            <a:pPr marL="342900" indent="-342900" algn="just">
              <a:buFont typeface="Courier New,monospace" panose="02070309020205020404" pitchFamily="49" charset="0"/>
              <a:buChar char="o"/>
            </a:pPr>
            <a:r>
              <a:rPr lang="en-US" dirty="0">
                <a:solidFill>
                  <a:srgbClr val="002060"/>
                </a:solidFill>
                <a:ea typeface="+mn-lt"/>
                <a:cs typeface="+mn-lt"/>
              </a:rPr>
              <a:t>Ansible is substantially managed from the Bash command line, with automation code developed and maintained using any standard text editor. </a:t>
            </a:r>
          </a:p>
          <a:p>
            <a:pPr marL="342900" indent="-342900" algn="just">
              <a:buFont typeface="Courier New,monospace" panose="02070309020205020404" pitchFamily="49" charset="0"/>
              <a:buChar char="o"/>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p:txBody>
      </p:sp>
    </p:spTree>
    <p:custDataLst>
      <p:tags r:id="rId1"/>
    </p:custDataLst>
    <p:extLst>
      <p:ext uri="{BB962C8B-B14F-4D97-AF65-F5344CB8AC3E}">
        <p14:creationId xmlns:p14="http://schemas.microsoft.com/office/powerpoint/2010/main" val="298893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Automation Tool: Ansible</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5834742" cy="1114888"/>
          </a:xfrm>
        </p:spPr>
        <p:txBody>
          <a:bodyPr vert="horz" lIns="91420" tIns="45710" rIns="91420" bIns="45710" rtlCol="0" anchor="t">
            <a:noAutofit/>
          </a:bodyPr>
          <a:lstStyle/>
          <a:p>
            <a:pPr marL="342900" indent="-342900" algn="just">
              <a:buFont typeface="Courier New,monospace" panose="02070309020205020404" pitchFamily="49" charset="0"/>
              <a:buChar char="o"/>
            </a:pPr>
            <a:r>
              <a:rPr lang="en-IN" dirty="0">
                <a:solidFill>
                  <a:srgbClr val="002060"/>
                </a:solidFill>
                <a:ea typeface="+mn-lt"/>
                <a:cs typeface="+mn-lt"/>
              </a:rPr>
              <a:t>Ansible Architecture: </a:t>
            </a:r>
            <a:r>
              <a:rPr lang="en-US" b="1" dirty="0">
                <a:solidFill>
                  <a:srgbClr val="002060"/>
                </a:solidFill>
                <a:ea typeface="+mn-lt"/>
                <a:cs typeface="+mn-lt"/>
              </a:rPr>
              <a:t>Simple and Lightweight</a:t>
            </a:r>
          </a:p>
          <a:p>
            <a:pPr marL="342900" indent="-342900" algn="just">
              <a:buFont typeface="Courier New,monospace" panose="02070309020205020404" pitchFamily="49" charset="0"/>
              <a:buChar char="o"/>
            </a:pPr>
            <a:r>
              <a:rPr lang="en-US" dirty="0">
                <a:solidFill>
                  <a:srgbClr val="002060"/>
                </a:solidFill>
                <a:ea typeface="+mn-lt"/>
                <a:cs typeface="+mn-lt"/>
              </a:rPr>
              <a:t>Control node runs on any Linux machine running Python 3. All system updates are performed on control node.</a:t>
            </a:r>
          </a:p>
          <a:p>
            <a:pPr marL="342900" indent="-342900" algn="just">
              <a:buFont typeface="Courier New,monospace" panose="02070309020205020404" pitchFamily="49" charset="0"/>
              <a:buChar char="o"/>
            </a:pPr>
            <a:r>
              <a:rPr lang="en-US" dirty="0">
                <a:solidFill>
                  <a:srgbClr val="002060"/>
                </a:solidFill>
                <a:ea typeface="+mn-lt"/>
                <a:cs typeface="+mn-lt"/>
              </a:rPr>
              <a:t>Control node connects to managed resources over SSH and enable Ansible to:</a:t>
            </a:r>
          </a:p>
          <a:p>
            <a:pPr marL="987425" lvl="2" indent="-450850" algn="just" defTabSz="457105">
              <a:lnSpc>
                <a:spcPct val="100000"/>
              </a:lnSpc>
              <a:spcBef>
                <a:spcPct val="20000"/>
              </a:spcBef>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Run shell commands on a remote server, or transact with a remote router, or other network entity, via its REST interface.</a:t>
            </a:r>
          </a:p>
          <a:p>
            <a:pPr marL="987425" lvl="2" indent="-450850" algn="just" defTabSz="457105">
              <a:lnSpc>
                <a:spcPct val="100000"/>
              </a:lnSpc>
              <a:spcBef>
                <a:spcPct val="20000"/>
              </a:spcBef>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Inject Python scripts into targets and remove them after they run.</a:t>
            </a:r>
          </a:p>
          <a:p>
            <a:pPr marL="987425" lvl="2" indent="-450850" algn="just" defTabSz="457105">
              <a:lnSpc>
                <a:spcPct val="100000"/>
              </a:lnSpc>
              <a:spcBef>
                <a:spcPct val="20000"/>
              </a:spcBef>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Install Python on target machines if required.</a:t>
            </a:r>
          </a:p>
          <a:p>
            <a:pPr marL="342900" indent="-342900" algn="just">
              <a:buFont typeface="Courier New,monospace" panose="02070309020205020404" pitchFamily="49" charset="0"/>
              <a:buChar char="o"/>
            </a:pPr>
            <a:r>
              <a:rPr lang="en-US" dirty="0">
                <a:solidFill>
                  <a:srgbClr val="002060"/>
                </a:solidFill>
                <a:ea typeface="+mn-lt"/>
                <a:cs typeface="+mn-lt"/>
              </a:rPr>
              <a:t>Plugins enable Ansible to gather facts from and perform operations on infrastructure that can't run Python locally.</a:t>
            </a:r>
          </a:p>
          <a:p>
            <a:pPr marL="342900" indent="-342900" algn="just">
              <a:buFont typeface="Courier New,monospace" panose="02070309020205020404" pitchFamily="49" charset="0"/>
              <a:buChar char="o"/>
            </a:pPr>
            <a:endParaRPr lang="en-IN"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p:txBody>
      </p:sp>
      <p:pic>
        <p:nvPicPr>
          <p:cNvPr id="2" name="Picture 1">
            <a:extLst>
              <a:ext uri="{FF2B5EF4-FFF2-40B4-BE49-F238E27FC236}">
                <a16:creationId xmlns:a16="http://schemas.microsoft.com/office/drawing/2014/main" id="{F59663BF-E07C-679D-D561-E5335BF21B7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66083" y="648053"/>
            <a:ext cx="6064659" cy="4723336"/>
          </a:xfrm>
          <a:prstGeom prst="rect">
            <a:avLst/>
          </a:prstGeom>
        </p:spPr>
      </p:pic>
    </p:spTree>
    <p:custDataLst>
      <p:tags r:id="rId1"/>
    </p:custDataLst>
    <p:extLst>
      <p:ext uri="{BB962C8B-B14F-4D97-AF65-F5344CB8AC3E}">
        <p14:creationId xmlns:p14="http://schemas.microsoft.com/office/powerpoint/2010/main" val="704928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Automation Tool: Ansible</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0" y="491490"/>
            <a:ext cx="7213599" cy="1114888"/>
          </a:xfrm>
        </p:spPr>
        <p:txBody>
          <a:bodyPr vert="horz" lIns="91420" tIns="45710" rIns="91420" bIns="45710" rtlCol="0" anchor="t">
            <a:noAutofit/>
          </a:bodyPr>
          <a:lstStyle/>
          <a:p>
            <a:pPr marL="342900" indent="-342900" algn="just">
              <a:buFont typeface="Courier New,monospace" panose="02070309020205020404" pitchFamily="49" charset="0"/>
              <a:buChar char="o"/>
            </a:pPr>
            <a:r>
              <a:rPr lang="en-US" dirty="0">
                <a:solidFill>
                  <a:srgbClr val="002060"/>
                </a:solidFill>
                <a:ea typeface="+mn-lt"/>
                <a:cs typeface="+mn-lt"/>
              </a:rPr>
              <a:t>Installing Ansible: The Ansible control node application is installed on a Linux machine from its public package repository. </a:t>
            </a:r>
          </a:p>
          <a:p>
            <a:pPr marL="342900" indent="-342900" algn="just">
              <a:buFont typeface="Courier New,monospace" panose="02070309020205020404" pitchFamily="49" charset="0"/>
              <a:buChar char="o"/>
            </a:pPr>
            <a:r>
              <a:rPr lang="en-US" dirty="0">
                <a:solidFill>
                  <a:srgbClr val="002060"/>
                </a:solidFill>
                <a:ea typeface="+mn-lt"/>
                <a:cs typeface="+mn-lt"/>
              </a:rPr>
              <a:t>Ansible code structure: In the Ansible code structure, </a:t>
            </a:r>
          </a:p>
          <a:p>
            <a:pPr marL="987425" lvl="2" indent="-450850" algn="just" defTabSz="457105">
              <a:lnSpc>
                <a:spcPct val="100000"/>
              </a:lnSpc>
              <a:spcBef>
                <a:spcPct val="20000"/>
              </a:spcBef>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work is separated into YAML (.</a:t>
            </a:r>
            <a:r>
              <a:rPr lang="en-US" dirty="0" err="1">
                <a:solidFill>
                  <a:srgbClr val="002060"/>
                </a:solidFill>
                <a:ea typeface="+mn-lt"/>
                <a:cs typeface="+mn-lt"/>
              </a:rPr>
              <a:t>yml</a:t>
            </a:r>
            <a:r>
              <a:rPr lang="en-US" dirty="0">
                <a:solidFill>
                  <a:srgbClr val="002060"/>
                </a:solidFill>
                <a:ea typeface="+mn-lt"/>
                <a:cs typeface="+mn-lt"/>
              </a:rPr>
              <a:t>) files that contain a sequence of tasks, </a:t>
            </a:r>
          </a:p>
          <a:p>
            <a:pPr marL="987425" lvl="2" indent="-450850" algn="just" defTabSz="457105">
              <a:lnSpc>
                <a:spcPct val="100000"/>
              </a:lnSpc>
              <a:spcBef>
                <a:spcPct val="20000"/>
              </a:spcBef>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executed in top-down order. </a:t>
            </a:r>
          </a:p>
          <a:p>
            <a:pPr marL="987425" lvl="2" indent="-450850" algn="just" defTabSz="457105">
              <a:lnSpc>
                <a:spcPct val="100000"/>
              </a:lnSpc>
              <a:spcBef>
                <a:spcPct val="20000"/>
              </a:spcBef>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Ansible has hundreds of pre-built Python modules that wrap operating-system-level functions and meta-functions.</a:t>
            </a:r>
          </a:p>
          <a:p>
            <a:pPr marL="342900" indent="-342900" algn="just">
              <a:buFont typeface="Courier New,monospace" panose="02070309020205020404" pitchFamily="49" charset="0"/>
              <a:buChar char="o"/>
            </a:pPr>
            <a:r>
              <a:rPr lang="en-US" dirty="0">
                <a:solidFill>
                  <a:srgbClr val="002060"/>
                </a:solidFill>
                <a:ea typeface="+mn-lt"/>
                <a:cs typeface="+mn-lt"/>
              </a:rPr>
              <a:t>Playbooks and roles: An Ansible playbook can be written as a monolithic document with a series of modular, named tasks. </a:t>
            </a:r>
          </a:p>
          <a:p>
            <a:pPr marL="342900" indent="-342900" algn="just">
              <a:buFont typeface="Courier New,monospace" panose="02070309020205020404" pitchFamily="49" charset="0"/>
              <a:buChar char="o"/>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IN"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p:txBody>
      </p:sp>
      <p:pic>
        <p:nvPicPr>
          <p:cNvPr id="2" name="Picture 1">
            <a:extLst>
              <a:ext uri="{FF2B5EF4-FFF2-40B4-BE49-F238E27FC236}">
                <a16:creationId xmlns:a16="http://schemas.microsoft.com/office/drawing/2014/main" id="{F59663BF-E07C-679D-D561-E5335BF21B7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58381" y="648053"/>
            <a:ext cx="4572361" cy="3561090"/>
          </a:xfrm>
          <a:prstGeom prst="rect">
            <a:avLst/>
          </a:prstGeom>
        </p:spPr>
      </p:pic>
      <p:sp>
        <p:nvSpPr>
          <p:cNvPr id="6" name="TextBox 5">
            <a:extLst>
              <a:ext uri="{FF2B5EF4-FFF2-40B4-BE49-F238E27FC236}">
                <a16:creationId xmlns:a16="http://schemas.microsoft.com/office/drawing/2014/main" id="{EDB1930E-79F8-CFE4-C5EC-8EA4F1E4A348}"/>
              </a:ext>
            </a:extLst>
          </p:cNvPr>
          <p:cNvSpPr txBox="1"/>
          <p:nvPr/>
        </p:nvSpPr>
        <p:spPr>
          <a:xfrm>
            <a:off x="0" y="4354110"/>
            <a:ext cx="12192000" cy="1384995"/>
          </a:xfrm>
          <a:prstGeom prst="rect">
            <a:avLst/>
          </a:prstGeom>
          <a:noFill/>
        </p:spPr>
        <p:txBody>
          <a:bodyPr wrap="square">
            <a:spAutoFit/>
          </a:bodyPr>
          <a:lstStyle/>
          <a:p>
            <a:pPr marL="987425" lvl="2" indent="-450850" algn="just" defTabSz="457105">
              <a:lnSpc>
                <a:spcPct val="100000"/>
              </a:lnSpc>
              <a:spcBef>
                <a:spcPct val="20000"/>
              </a:spcBef>
              <a:buBlip>
                <a:blip r:embed="rId4">
                  <a:extLst>
                    <a:ext uri="{96DAC541-7B7A-43D3-8B79-37D633B846F1}">
                      <asvg:svgBlip xmlns:asvg="http://schemas.microsoft.com/office/drawing/2016/SVG/main" r:embed="rId5"/>
                    </a:ext>
                  </a:extLst>
                </a:blip>
              </a:buBlip>
            </a:pPr>
            <a:r>
              <a:rPr lang="en-US" sz="2000" dirty="0">
                <a:solidFill>
                  <a:srgbClr val="002060"/>
                </a:solidFill>
                <a:ea typeface="+mn-lt"/>
                <a:cs typeface="+mn-lt"/>
              </a:rPr>
              <a:t>Developers build a model of a complex DevOps task out of low-level playbook task sequences called roles and then reference these in higher-level playbooks, sometimes adding additional tasks at the playbook level.</a:t>
            </a:r>
          </a:p>
          <a:p>
            <a:pPr marL="987425" lvl="2" indent="-450850" algn="just" defTabSz="457105">
              <a:lnSpc>
                <a:spcPct val="100000"/>
              </a:lnSpc>
              <a:spcBef>
                <a:spcPct val="20000"/>
              </a:spcBef>
              <a:buBlip>
                <a:blip r:embed="rId4">
                  <a:extLst>
                    <a:ext uri="{96DAC541-7B7A-43D3-8B79-37D633B846F1}">
                      <asvg:svgBlip xmlns:asvg="http://schemas.microsoft.com/office/drawing/2016/SVG/main" r:embed="rId5"/>
                    </a:ext>
                  </a:extLst>
                </a:blip>
              </a:buBlip>
            </a:pPr>
            <a:r>
              <a:rPr lang="en-US" sz="2000" dirty="0">
                <a:solidFill>
                  <a:srgbClr val="002060"/>
                </a:solidFill>
                <a:ea typeface="+mn-lt"/>
                <a:cs typeface="+mn-lt"/>
              </a:rPr>
              <a:t>This segregation of concerns ensures clarity, reusability and shareability of roles.</a:t>
            </a:r>
          </a:p>
        </p:txBody>
      </p:sp>
    </p:spTree>
    <p:custDataLst>
      <p:tags r:id="rId1"/>
    </p:custDataLst>
    <p:extLst>
      <p:ext uri="{BB962C8B-B14F-4D97-AF65-F5344CB8AC3E}">
        <p14:creationId xmlns:p14="http://schemas.microsoft.com/office/powerpoint/2010/main" val="14331443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Automation Tool: Ansible</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0" y="491490"/>
            <a:ext cx="7213599" cy="1114888"/>
          </a:xfrm>
        </p:spPr>
        <p:txBody>
          <a:bodyPr vert="horz" lIns="91420" tIns="45710" rIns="91420" bIns="45710" rtlCol="0" anchor="t">
            <a:noAutofit/>
          </a:bodyPr>
          <a:lstStyle/>
          <a:p>
            <a:pPr marL="0" indent="0" algn="just"/>
            <a:r>
              <a:rPr lang="en-US" dirty="0">
                <a:solidFill>
                  <a:srgbClr val="002060"/>
                </a:solidFill>
                <a:ea typeface="+mn-lt"/>
                <a:cs typeface="+mn-lt"/>
              </a:rPr>
              <a:t>Ansible project organization</a:t>
            </a:r>
          </a:p>
          <a:p>
            <a:pPr marL="342900" indent="-342900" algn="just">
              <a:buFont typeface="Courier New,monospace" panose="02070309020205020404" pitchFamily="49" charset="0"/>
              <a:buChar char="o"/>
            </a:pPr>
            <a:r>
              <a:rPr lang="en-US" dirty="0">
                <a:solidFill>
                  <a:srgbClr val="002060"/>
                </a:solidFill>
                <a:ea typeface="+mn-lt"/>
                <a:cs typeface="+mn-lt"/>
              </a:rPr>
              <a:t>Ansible projects are organized in a nested directory structure. The hierarchy is easily placed under version control and used for </a:t>
            </a:r>
            <a:r>
              <a:rPr lang="en-US" dirty="0" err="1">
                <a:solidFill>
                  <a:srgbClr val="002060"/>
                </a:solidFill>
                <a:ea typeface="+mn-lt"/>
                <a:cs typeface="+mn-lt"/>
              </a:rPr>
              <a:t>GitOps</a:t>
            </a:r>
            <a:r>
              <a:rPr lang="en-US" dirty="0">
                <a:solidFill>
                  <a:srgbClr val="002060"/>
                </a:solidFill>
                <a:ea typeface="+mn-lt"/>
                <a:cs typeface="+mn-lt"/>
              </a:rPr>
              <a:t>-style infrastructure as code.</a:t>
            </a:r>
          </a:p>
          <a:p>
            <a:pPr marL="342900" indent="-342900" algn="just">
              <a:buFont typeface="Courier New,monospace" panose="02070309020205020404" pitchFamily="49" charset="0"/>
              <a:buChar char="o"/>
            </a:pPr>
            <a:r>
              <a:rPr lang="en-US" dirty="0">
                <a:solidFill>
                  <a:srgbClr val="002060"/>
                </a:solidFill>
                <a:ea typeface="+mn-lt"/>
                <a:cs typeface="+mn-lt"/>
              </a:rPr>
              <a:t>Ansible folder hierarchy elements include Inventory files, Variable files, Library and utility files, Main playbook files.</a:t>
            </a:r>
          </a:p>
          <a:p>
            <a:pPr marL="0" indent="0" algn="just"/>
            <a:r>
              <a:rPr lang="en-US" dirty="0">
                <a:solidFill>
                  <a:srgbClr val="002060"/>
                </a:solidFill>
                <a:ea typeface="+mn-lt"/>
                <a:cs typeface="+mn-lt"/>
              </a:rPr>
              <a:t>Ansible at scale</a:t>
            </a:r>
          </a:p>
          <a:p>
            <a:pPr marL="342900" indent="-342900" algn="just">
              <a:buFont typeface="Courier New,monospace" panose="02070309020205020404" pitchFamily="49" charset="0"/>
              <a:buChar char="o"/>
            </a:pPr>
            <a:r>
              <a:rPr lang="en-US" dirty="0">
                <a:solidFill>
                  <a:srgbClr val="002060"/>
                </a:solidFill>
                <a:ea typeface="+mn-lt"/>
                <a:cs typeface="+mn-lt"/>
              </a:rPr>
              <a:t>There are scaling challenges for large organizations, such as managing and controlling access to many Ansible nodes flexibly and securely. This also includes putting remote controllers seamlessly and safely under control of centralized enterprise automation. </a:t>
            </a:r>
          </a:p>
        </p:txBody>
      </p:sp>
      <p:pic>
        <p:nvPicPr>
          <p:cNvPr id="2" name="Picture 1">
            <a:extLst>
              <a:ext uri="{FF2B5EF4-FFF2-40B4-BE49-F238E27FC236}">
                <a16:creationId xmlns:a16="http://schemas.microsoft.com/office/drawing/2014/main" id="{F59663BF-E07C-679D-D561-E5335BF21B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58381" y="648053"/>
            <a:ext cx="4572361" cy="3561090"/>
          </a:xfrm>
          <a:prstGeom prst="rect">
            <a:avLst/>
          </a:prstGeom>
        </p:spPr>
      </p:pic>
      <p:sp>
        <p:nvSpPr>
          <p:cNvPr id="6" name="TextBox 5">
            <a:extLst>
              <a:ext uri="{FF2B5EF4-FFF2-40B4-BE49-F238E27FC236}">
                <a16:creationId xmlns:a16="http://schemas.microsoft.com/office/drawing/2014/main" id="{EDB1930E-79F8-CFE4-C5EC-8EA4F1E4A348}"/>
              </a:ext>
            </a:extLst>
          </p:cNvPr>
          <p:cNvSpPr txBox="1"/>
          <p:nvPr/>
        </p:nvSpPr>
        <p:spPr>
          <a:xfrm>
            <a:off x="0" y="4542369"/>
            <a:ext cx="12192000" cy="1077218"/>
          </a:xfrm>
          <a:prstGeom prst="rect">
            <a:avLst/>
          </a:prstGeom>
          <a:noFill/>
        </p:spPr>
        <p:txBody>
          <a:bodyPr wrap="square">
            <a:spAutoFit/>
          </a:bodyPr>
          <a:lstStyle/>
          <a:p>
            <a:pPr marL="342900" indent="-342900" algn="just" defTabSz="457105">
              <a:spcBef>
                <a:spcPct val="20000"/>
              </a:spcBef>
              <a:buFont typeface="Courier New,monospace" panose="02070309020205020404" pitchFamily="49" charset="0"/>
              <a:buChar char="o"/>
            </a:pPr>
            <a:r>
              <a:rPr lang="en-US" sz="2000" dirty="0">
                <a:solidFill>
                  <a:srgbClr val="002060"/>
                </a:solidFill>
                <a:ea typeface="+mn-lt"/>
                <a:cs typeface="+mn-lt"/>
              </a:rPr>
              <a:t>For this, there are two control-plane solutions: Red Hat Ansible Tower and AWX project.</a:t>
            </a:r>
          </a:p>
          <a:p>
            <a:pPr marL="342900" indent="-342900" algn="just" defTabSz="457105">
              <a:spcBef>
                <a:spcPct val="20000"/>
              </a:spcBef>
              <a:buFont typeface="Courier New,monospace" panose="02070309020205020404" pitchFamily="49" charset="0"/>
              <a:buChar char="o"/>
            </a:pPr>
            <a:r>
              <a:rPr lang="en-US" sz="2000" dirty="0">
                <a:solidFill>
                  <a:srgbClr val="002060"/>
                </a:solidFill>
                <a:ea typeface="+mn-lt"/>
                <a:cs typeface="+mn-lt"/>
              </a:rPr>
              <a:t>Larger-scale Ansible implementations also benefit from Ansible Vault, a built-in feature that enables encryption of passwords and other sensitive information.</a:t>
            </a:r>
          </a:p>
        </p:txBody>
      </p:sp>
    </p:spTree>
    <p:custDataLst>
      <p:tags r:id="rId1"/>
    </p:custDataLst>
    <p:extLst>
      <p:ext uri="{BB962C8B-B14F-4D97-AF65-F5344CB8AC3E}">
        <p14:creationId xmlns:p14="http://schemas.microsoft.com/office/powerpoint/2010/main" val="3463461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Automation Tools</a:t>
            </a:r>
            <a:endParaRPr lang="en-US" dirty="0"/>
          </a:p>
        </p:txBody>
      </p:sp>
      <p:grpSp>
        <p:nvGrpSpPr>
          <p:cNvPr id="25" name="Group 24">
            <a:extLst>
              <a:ext uri="{FF2B5EF4-FFF2-40B4-BE49-F238E27FC236}">
                <a16:creationId xmlns:a16="http://schemas.microsoft.com/office/drawing/2014/main" id="{4D75C870-2B50-DE81-E598-E498C87A51FB}"/>
              </a:ext>
            </a:extLst>
          </p:cNvPr>
          <p:cNvGrpSpPr/>
          <p:nvPr/>
        </p:nvGrpSpPr>
        <p:grpSpPr>
          <a:xfrm>
            <a:off x="261020" y="933806"/>
            <a:ext cx="1104774" cy="902732"/>
            <a:chOff x="1051782" y="1209396"/>
            <a:chExt cx="1104774" cy="902732"/>
          </a:xfrm>
        </p:grpSpPr>
        <p:pic>
          <p:nvPicPr>
            <p:cNvPr id="6" name="Picture 37">
              <a:extLst>
                <a:ext uri="{FF2B5EF4-FFF2-40B4-BE49-F238E27FC236}">
                  <a16:creationId xmlns:a16="http://schemas.microsoft.com/office/drawing/2014/main" id="{5542581C-C9F9-FFC7-8B7B-2766EF4E83D0}"/>
                </a:ext>
              </a:extLst>
            </p:cNvPr>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50938" y="1209396"/>
              <a:ext cx="906462"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CB3419B6-AB23-E191-B145-C91973977F6B}"/>
                </a:ext>
              </a:extLst>
            </p:cNvPr>
            <p:cNvSpPr txBox="1"/>
            <p:nvPr/>
          </p:nvSpPr>
          <p:spPr>
            <a:xfrm>
              <a:off x="1051782" y="1742796"/>
              <a:ext cx="110477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mn-cs"/>
                </a:rPr>
                <a:t>CSR1Kv</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pic>
        <p:nvPicPr>
          <p:cNvPr id="8" name="Picture 7">
            <a:extLst>
              <a:ext uri="{FF2B5EF4-FFF2-40B4-BE49-F238E27FC236}">
                <a16:creationId xmlns:a16="http://schemas.microsoft.com/office/drawing/2014/main" id="{C819ECE4-5B96-9ACD-AF5B-4E6D34F4709A}"/>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61020" y="2101476"/>
            <a:ext cx="4127500" cy="1996440"/>
          </a:xfrm>
          <a:prstGeom prst="rect">
            <a:avLst/>
          </a:prstGeom>
          <a:noFill/>
          <a:ln>
            <a:noFill/>
          </a:ln>
        </p:spPr>
      </p:pic>
      <p:pic>
        <p:nvPicPr>
          <p:cNvPr id="11" name="Picture 10" descr="Craftsmen Mechanic Helm · Free image on Pixabay">
            <a:extLst>
              <a:ext uri="{FF2B5EF4-FFF2-40B4-BE49-F238E27FC236}">
                <a16:creationId xmlns:a16="http://schemas.microsoft.com/office/drawing/2014/main" id="{AD00357C-440F-CD89-1C7E-9E29A47B7BB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082924" y="98500"/>
            <a:ext cx="1170112" cy="1170112"/>
          </a:xfrm>
          <a:prstGeom prst="rect">
            <a:avLst/>
          </a:prstGeom>
        </p:spPr>
      </p:pic>
      <p:grpSp>
        <p:nvGrpSpPr>
          <p:cNvPr id="26" name="Group 25">
            <a:extLst>
              <a:ext uri="{FF2B5EF4-FFF2-40B4-BE49-F238E27FC236}">
                <a16:creationId xmlns:a16="http://schemas.microsoft.com/office/drawing/2014/main" id="{AC85EBEF-5710-2116-90B7-06B7DF3A5B76}"/>
              </a:ext>
            </a:extLst>
          </p:cNvPr>
          <p:cNvGrpSpPr/>
          <p:nvPr/>
        </p:nvGrpSpPr>
        <p:grpSpPr>
          <a:xfrm>
            <a:off x="5401553" y="420685"/>
            <a:ext cx="3440882" cy="2320598"/>
            <a:chOff x="5401553" y="420685"/>
            <a:chExt cx="3440882" cy="2320598"/>
          </a:xfrm>
        </p:grpSpPr>
        <p:pic>
          <p:nvPicPr>
            <p:cNvPr id="12" name="Picture 11" descr="Data Center PNG Transparent Images | PNG All">
              <a:extLst>
                <a:ext uri="{FF2B5EF4-FFF2-40B4-BE49-F238E27FC236}">
                  <a16:creationId xmlns:a16="http://schemas.microsoft.com/office/drawing/2014/main" id="{7AE0BC76-40B5-B178-23FE-993AB4EEE1E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401553" y="420685"/>
              <a:ext cx="3440882" cy="2161042"/>
            </a:xfrm>
            <a:prstGeom prst="rect">
              <a:avLst/>
            </a:prstGeom>
          </p:spPr>
        </p:pic>
        <p:sp>
          <p:nvSpPr>
            <p:cNvPr id="13" name="TextBox 12">
              <a:extLst>
                <a:ext uri="{FF2B5EF4-FFF2-40B4-BE49-F238E27FC236}">
                  <a16:creationId xmlns:a16="http://schemas.microsoft.com/office/drawing/2014/main" id="{B55CDF85-1519-D575-035B-9534A1E8DBD7}"/>
                </a:ext>
              </a:extLst>
            </p:cNvPr>
            <p:cNvSpPr txBox="1"/>
            <p:nvPr/>
          </p:nvSpPr>
          <p:spPr>
            <a:xfrm>
              <a:off x="6558635" y="2371951"/>
              <a:ext cx="110477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mn-cs"/>
                </a:rPr>
                <a:t>Ansible</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pic>
        <p:nvPicPr>
          <p:cNvPr id="14" name="Graphic 13" descr="Transfer outline">
            <a:extLst>
              <a:ext uri="{FF2B5EF4-FFF2-40B4-BE49-F238E27FC236}">
                <a16:creationId xmlns:a16="http://schemas.microsoft.com/office/drawing/2014/main" id="{C61EA084-2E0A-2068-C4AE-85A99003DD5F}"/>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205209" y="775102"/>
            <a:ext cx="1668008" cy="1668008"/>
          </a:xfrm>
          <a:prstGeom prst="rect">
            <a:avLst/>
          </a:prstGeom>
        </p:spPr>
      </p:pic>
      <p:grpSp>
        <p:nvGrpSpPr>
          <p:cNvPr id="28" name="Group 27">
            <a:extLst>
              <a:ext uri="{FF2B5EF4-FFF2-40B4-BE49-F238E27FC236}">
                <a16:creationId xmlns:a16="http://schemas.microsoft.com/office/drawing/2014/main" id="{E035048A-5224-FD54-91E0-5E7C7AE71840}"/>
              </a:ext>
            </a:extLst>
          </p:cNvPr>
          <p:cNvGrpSpPr/>
          <p:nvPr/>
        </p:nvGrpSpPr>
        <p:grpSpPr>
          <a:xfrm>
            <a:off x="8306369" y="98500"/>
            <a:ext cx="3199001" cy="740489"/>
            <a:chOff x="8306369" y="98500"/>
            <a:chExt cx="3199001" cy="740489"/>
          </a:xfrm>
        </p:grpSpPr>
        <p:pic>
          <p:nvPicPr>
            <p:cNvPr id="10" name="Picture 9" descr="Vector graphics of shiny yellow document web icon | Free SVG">
              <a:extLst>
                <a:ext uri="{FF2B5EF4-FFF2-40B4-BE49-F238E27FC236}">
                  <a16:creationId xmlns:a16="http://schemas.microsoft.com/office/drawing/2014/main" id="{5ED36F47-842A-D660-5A06-3F44E12154D5}"/>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8306369" y="124168"/>
              <a:ext cx="714821" cy="714821"/>
            </a:xfrm>
            <a:prstGeom prst="rect">
              <a:avLst/>
            </a:prstGeom>
          </p:spPr>
        </p:pic>
        <p:sp>
          <p:nvSpPr>
            <p:cNvPr id="15" name="TextBox 14">
              <a:extLst>
                <a:ext uri="{FF2B5EF4-FFF2-40B4-BE49-F238E27FC236}">
                  <a16:creationId xmlns:a16="http://schemas.microsoft.com/office/drawing/2014/main" id="{F1354656-F30B-47C1-6BD2-CEB225FFB331}"/>
                </a:ext>
              </a:extLst>
            </p:cNvPr>
            <p:cNvSpPr txBox="1"/>
            <p:nvPr/>
          </p:nvSpPr>
          <p:spPr>
            <a:xfrm>
              <a:off x="8933918" y="98500"/>
              <a:ext cx="2571452" cy="369332"/>
            </a:xfrm>
            <a:prstGeom prst="rect">
              <a:avLst/>
            </a:prstGeom>
            <a:noFill/>
          </p:spPr>
          <p:txBody>
            <a:bodyPr wrap="square">
              <a:spAutoFit/>
            </a:bodyPr>
            <a:lstStyle/>
            <a:p>
              <a:pPr>
                <a:defRPr/>
              </a:pPr>
              <a:r>
                <a:rPr lang="en-GB" b="1" dirty="0">
                  <a:solidFill>
                    <a:prstClr val="black"/>
                  </a:solidFill>
                  <a:latin typeface="Arial" panose="020B0604020202020204" pitchFamily="34" charset="0"/>
                  <a:ea typeface="SimSun" panose="02010600030101010101" pitchFamily="2" charset="-122"/>
                </a:rPr>
                <a:t>inventory file (hosts)</a:t>
              </a:r>
            </a:p>
          </p:txBody>
        </p:sp>
      </p:grpSp>
      <p:pic>
        <p:nvPicPr>
          <p:cNvPr id="16" name="Picture 15" descr="Text&#10;&#10;Description automatically generated">
            <a:extLst>
              <a:ext uri="{FF2B5EF4-FFF2-40B4-BE49-F238E27FC236}">
                <a16:creationId xmlns:a16="http://schemas.microsoft.com/office/drawing/2014/main" id="{C6486E9F-115B-8F48-FB14-1BD3F0D247CF}"/>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4596" t="8901" b="50000"/>
          <a:stretch/>
        </p:blipFill>
        <p:spPr bwMode="auto">
          <a:xfrm>
            <a:off x="8450134" y="953459"/>
            <a:ext cx="3629433" cy="476809"/>
          </a:xfrm>
          <a:prstGeom prst="rect">
            <a:avLst/>
          </a:prstGeom>
          <a:noFill/>
          <a:ln>
            <a:noFill/>
          </a:ln>
        </p:spPr>
      </p:pic>
      <p:pic>
        <p:nvPicPr>
          <p:cNvPr id="17" name="Picture 16">
            <a:extLst>
              <a:ext uri="{FF2B5EF4-FFF2-40B4-BE49-F238E27FC236}">
                <a16:creationId xmlns:a16="http://schemas.microsoft.com/office/drawing/2014/main" id="{C85B4775-C8FB-1740-5BC0-58F3CC214D71}"/>
              </a:ext>
            </a:extLst>
          </p:cNvPr>
          <p:cNvPicPr>
            <a:picLocks noChangeAspect="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8450134" y="2446454"/>
            <a:ext cx="3650846" cy="1420808"/>
          </a:xfrm>
          <a:prstGeom prst="rect">
            <a:avLst/>
          </a:prstGeom>
          <a:noFill/>
          <a:ln>
            <a:noFill/>
          </a:ln>
        </p:spPr>
      </p:pic>
      <p:grpSp>
        <p:nvGrpSpPr>
          <p:cNvPr id="27" name="Group 26">
            <a:extLst>
              <a:ext uri="{FF2B5EF4-FFF2-40B4-BE49-F238E27FC236}">
                <a16:creationId xmlns:a16="http://schemas.microsoft.com/office/drawing/2014/main" id="{80D65AEA-20DA-BBC2-05D0-ECB0B24D736B}"/>
              </a:ext>
            </a:extLst>
          </p:cNvPr>
          <p:cNvGrpSpPr/>
          <p:nvPr/>
        </p:nvGrpSpPr>
        <p:grpSpPr>
          <a:xfrm>
            <a:off x="8393641" y="1614845"/>
            <a:ext cx="3582459" cy="740489"/>
            <a:chOff x="8393641" y="1614845"/>
            <a:chExt cx="3582459" cy="740489"/>
          </a:xfrm>
        </p:grpSpPr>
        <p:pic>
          <p:nvPicPr>
            <p:cNvPr id="18" name="Picture 17" descr="Vector graphics of shiny yellow document web icon | Free SVG">
              <a:extLst>
                <a:ext uri="{FF2B5EF4-FFF2-40B4-BE49-F238E27FC236}">
                  <a16:creationId xmlns:a16="http://schemas.microsoft.com/office/drawing/2014/main" id="{2DCFAD53-7B20-3742-65B7-CBEBA50EA0E5}"/>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8393641" y="1640513"/>
              <a:ext cx="714821" cy="714821"/>
            </a:xfrm>
            <a:prstGeom prst="rect">
              <a:avLst/>
            </a:prstGeom>
          </p:spPr>
        </p:pic>
        <p:sp>
          <p:nvSpPr>
            <p:cNvPr id="19" name="TextBox 18">
              <a:extLst>
                <a:ext uri="{FF2B5EF4-FFF2-40B4-BE49-F238E27FC236}">
                  <a16:creationId xmlns:a16="http://schemas.microsoft.com/office/drawing/2014/main" id="{9B04B1D6-B311-C87C-8678-6444A8B21954}"/>
                </a:ext>
              </a:extLst>
            </p:cNvPr>
            <p:cNvSpPr txBox="1"/>
            <p:nvPr/>
          </p:nvSpPr>
          <p:spPr>
            <a:xfrm>
              <a:off x="9021190" y="1614845"/>
              <a:ext cx="2954910" cy="369332"/>
            </a:xfrm>
            <a:prstGeom prst="rect">
              <a:avLst/>
            </a:prstGeom>
            <a:noFill/>
          </p:spPr>
          <p:txBody>
            <a:bodyPr wrap="square">
              <a:spAutoFit/>
            </a:bodyPr>
            <a:lstStyle/>
            <a:p>
              <a:pPr>
                <a:defRPr/>
              </a:pPr>
              <a:r>
                <a:rPr lang="en-GB" b="1" dirty="0" err="1">
                  <a:solidFill>
                    <a:prstClr val="black"/>
                  </a:solidFill>
                  <a:latin typeface="Arial" panose="020B0604020202020204" pitchFamily="34" charset="0"/>
                  <a:ea typeface="SimSun" panose="02010600030101010101" pitchFamily="2" charset="-122"/>
                </a:rPr>
                <a:t>Ansible.cfg</a:t>
              </a:r>
              <a:r>
                <a:rPr lang="en-GB" b="1" dirty="0">
                  <a:solidFill>
                    <a:prstClr val="black"/>
                  </a:solidFill>
                  <a:latin typeface="Arial" panose="020B0604020202020204" pitchFamily="34" charset="0"/>
                  <a:ea typeface="SimSun" panose="02010600030101010101" pitchFamily="2" charset="-122"/>
                </a:rPr>
                <a:t> (default files)</a:t>
              </a:r>
            </a:p>
          </p:txBody>
        </p:sp>
      </p:grpSp>
      <p:sp>
        <p:nvSpPr>
          <p:cNvPr id="20" name="Arrow: Curved Up 19">
            <a:extLst>
              <a:ext uri="{FF2B5EF4-FFF2-40B4-BE49-F238E27FC236}">
                <a16:creationId xmlns:a16="http://schemas.microsoft.com/office/drawing/2014/main" id="{F37E328C-E13E-5200-8A8E-9B44581A13F8}"/>
              </a:ext>
            </a:extLst>
          </p:cNvPr>
          <p:cNvSpPr/>
          <p:nvPr/>
        </p:nvSpPr>
        <p:spPr>
          <a:xfrm>
            <a:off x="7205534" y="2732270"/>
            <a:ext cx="1244600" cy="573247"/>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1" name="Arrow: Striped Right 20">
            <a:extLst>
              <a:ext uri="{FF2B5EF4-FFF2-40B4-BE49-F238E27FC236}">
                <a16:creationId xmlns:a16="http://schemas.microsoft.com/office/drawing/2014/main" id="{E928DFFA-82F4-3F47-C083-2D1094828FEF}"/>
              </a:ext>
            </a:extLst>
          </p:cNvPr>
          <p:cNvSpPr/>
          <p:nvPr/>
        </p:nvSpPr>
        <p:spPr>
          <a:xfrm rot="16200000">
            <a:off x="7631725" y="1005163"/>
            <a:ext cx="969834" cy="573247"/>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Picture 21">
            <a:extLst>
              <a:ext uri="{FF2B5EF4-FFF2-40B4-BE49-F238E27FC236}">
                <a16:creationId xmlns:a16="http://schemas.microsoft.com/office/drawing/2014/main" id="{EC1B65CA-E4B2-60D2-4598-16D7F7C741CD}"/>
              </a:ext>
            </a:extLst>
          </p:cNvPr>
          <p:cNvPicPr>
            <a:picLocks noChangeAspect="1"/>
          </p:cNvPicPr>
          <p:nvPr/>
        </p:nvPicPr>
        <p:blipFill rotWithShape="1">
          <a:blip r:embed="rId13">
            <a:extLst>
              <a:ext uri="{28A0092B-C50C-407E-A947-70E740481C1C}">
                <a14:useLocalDpi xmlns:a14="http://schemas.microsoft.com/office/drawing/2010/main" val="0"/>
              </a:ext>
            </a:extLst>
          </a:blip>
          <a:srcRect l="28406" b="20283"/>
          <a:stretch/>
        </p:blipFill>
        <p:spPr bwMode="auto">
          <a:xfrm>
            <a:off x="8306301" y="3305516"/>
            <a:ext cx="3819878" cy="1420807"/>
          </a:xfrm>
          <a:prstGeom prst="rect">
            <a:avLst/>
          </a:prstGeom>
          <a:noFill/>
          <a:ln>
            <a:noFill/>
          </a:ln>
        </p:spPr>
      </p:pic>
      <p:sp>
        <p:nvSpPr>
          <p:cNvPr id="24" name="TextBox 23">
            <a:extLst>
              <a:ext uri="{FF2B5EF4-FFF2-40B4-BE49-F238E27FC236}">
                <a16:creationId xmlns:a16="http://schemas.microsoft.com/office/drawing/2014/main" id="{DE6AC66C-28B8-73D6-9D42-F6F24056DCAD}"/>
              </a:ext>
            </a:extLst>
          </p:cNvPr>
          <p:cNvSpPr txBox="1"/>
          <p:nvPr/>
        </p:nvSpPr>
        <p:spPr>
          <a:xfrm>
            <a:off x="668662" y="5290556"/>
            <a:ext cx="11127317" cy="369332"/>
          </a:xfrm>
          <a:prstGeom prst="rect">
            <a:avLst/>
          </a:prstGeom>
          <a:noFill/>
        </p:spPr>
        <p:txBody>
          <a:bodyPr wrap="square">
            <a:spAutoFit/>
          </a:bodyPr>
          <a:lstStyle/>
          <a:p>
            <a:pPr algn="just">
              <a:defRPr/>
            </a:pPr>
            <a:r>
              <a:rPr lang="en-GB" b="1" dirty="0">
                <a:solidFill>
                  <a:prstClr val="black"/>
                </a:solidFill>
                <a:latin typeface="Arial" panose="020B0604020202020204" pitchFamily="34" charset="0"/>
                <a:ea typeface="SimSun" panose="02010600030101010101" pitchFamily="2" charset="-122"/>
              </a:rPr>
              <a:t>The </a:t>
            </a:r>
            <a:r>
              <a:rPr lang="en-GB" b="1" dirty="0" err="1">
                <a:solidFill>
                  <a:prstClr val="black"/>
                </a:solidFill>
                <a:latin typeface="Arial" panose="020B0604020202020204" pitchFamily="34" charset="0"/>
                <a:ea typeface="SimSun" panose="02010600030101010101" pitchFamily="2" charset="-122"/>
              </a:rPr>
              <a:t>ansible.cfg</a:t>
            </a:r>
            <a:r>
              <a:rPr lang="en-GB" b="1" dirty="0">
                <a:solidFill>
                  <a:prstClr val="black"/>
                </a:solidFill>
                <a:latin typeface="Arial" panose="020B0604020202020204" pitchFamily="34" charset="0"/>
                <a:ea typeface="SimSun" panose="02010600030101010101" pitchFamily="2" charset="-122"/>
              </a:rPr>
              <a:t> file tells Ansible where to find the inventory file and sets certain default parameters. </a:t>
            </a:r>
          </a:p>
        </p:txBody>
      </p:sp>
    </p:spTree>
    <p:custDataLst>
      <p:tags r:id="rId1"/>
    </p:custDataLst>
    <p:extLst>
      <p:ext uri="{BB962C8B-B14F-4D97-AF65-F5344CB8AC3E}">
        <p14:creationId xmlns:p14="http://schemas.microsoft.com/office/powerpoint/2010/main" val="1857966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500"/>
                                        <p:tgtEl>
                                          <p:spTgt spid="25"/>
                                        </p:tgtEl>
                                      </p:cBhvr>
                                    </p:animEffect>
                                  </p:childTnLst>
                                </p:cTn>
                              </p:par>
                            </p:childTnLst>
                          </p:cTn>
                        </p:par>
                      </p:childTnLst>
                    </p:cTn>
                  </p:par>
                  <p:par>
                    <p:cTn id="8" fill="hold">
                      <p:stCondLst>
                        <p:cond delay="indefinite"/>
                      </p:stCondLst>
                      <p:childTnLst>
                        <p:par>
                          <p:cTn id="9" fill="hold">
                            <p:stCondLst>
                              <p:cond delay="0"/>
                            </p:stCondLst>
                            <p:childTnLst>
                              <p:par>
                                <p:cTn id="10" presetID="47"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1+#ppt_w/2"/>
                                          </p:val>
                                        </p:tav>
                                        <p:tav tm="100000">
                                          <p:val>
                                            <p:strVal val="#ppt_x"/>
                                          </p:val>
                                        </p:tav>
                                      </p:tavLst>
                                    </p:anim>
                                    <p:anim calcmode="lin" valueType="num">
                                      <p:cBhvr additive="base">
                                        <p:cTn id="20"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7" presetClass="entr" presetSubtype="0" fill="hold" nodeType="clickEffect">
                                  <p:stCondLst>
                                    <p:cond delay="0"/>
                                  </p:stCondLst>
                                  <p:childTnLst>
                                    <p:set>
                                      <p:cBhvr>
                                        <p:cTn id="24" dur="1" fill="hold">
                                          <p:stCondLst>
                                            <p:cond delay="0"/>
                                          </p:stCondLst>
                                        </p:cTn>
                                        <p:tgtEl>
                                          <p:spTgt spid="26"/>
                                        </p:tgtEl>
                                        <p:attrNameLst>
                                          <p:attrName>style.visibility</p:attrName>
                                        </p:attrNameLst>
                                      </p:cBhvr>
                                      <p:to>
                                        <p:strVal val="visible"/>
                                      </p:to>
                                    </p:set>
                                    <p:animEffect transition="in" filter="fade">
                                      <p:cBhvr>
                                        <p:cTn id="25" dur="1000"/>
                                        <p:tgtEl>
                                          <p:spTgt spid="26"/>
                                        </p:tgtEl>
                                      </p:cBhvr>
                                    </p:animEffect>
                                    <p:anim calcmode="lin" valueType="num">
                                      <p:cBhvr>
                                        <p:cTn id="26" dur="1000" fill="hold"/>
                                        <p:tgtEl>
                                          <p:spTgt spid="26"/>
                                        </p:tgtEl>
                                        <p:attrNameLst>
                                          <p:attrName>ppt_x</p:attrName>
                                        </p:attrNameLst>
                                      </p:cBhvr>
                                      <p:tavLst>
                                        <p:tav tm="0">
                                          <p:val>
                                            <p:strVal val="#ppt_x"/>
                                          </p:val>
                                        </p:tav>
                                        <p:tav tm="100000">
                                          <p:val>
                                            <p:strVal val="#ppt_x"/>
                                          </p:val>
                                        </p:tav>
                                      </p:tavLst>
                                    </p:anim>
                                    <p:anim calcmode="lin" valueType="num">
                                      <p:cBhvr>
                                        <p:cTn id="27" dur="1000" fill="hold"/>
                                        <p:tgtEl>
                                          <p:spTgt spid="26"/>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nodeType="clickEffect">
                                  <p:stCondLst>
                                    <p:cond delay="0"/>
                                  </p:stCondLst>
                                  <p:childTnLst>
                                    <p:set>
                                      <p:cBhvr>
                                        <p:cTn id="31" dur="1" fill="hold">
                                          <p:stCondLst>
                                            <p:cond delay="0"/>
                                          </p:stCondLst>
                                        </p:cTn>
                                        <p:tgtEl>
                                          <p:spTgt spid="27"/>
                                        </p:tgtEl>
                                        <p:attrNameLst>
                                          <p:attrName>style.visibility</p:attrName>
                                        </p:attrNameLst>
                                      </p:cBhvr>
                                      <p:to>
                                        <p:strVal val="visible"/>
                                      </p:to>
                                    </p:set>
                                    <p:anim calcmode="lin" valueType="num">
                                      <p:cBhvr additive="base">
                                        <p:cTn id="32" dur="500" fill="hold"/>
                                        <p:tgtEl>
                                          <p:spTgt spid="27"/>
                                        </p:tgtEl>
                                        <p:attrNameLst>
                                          <p:attrName>ppt_x</p:attrName>
                                        </p:attrNameLst>
                                      </p:cBhvr>
                                      <p:tavLst>
                                        <p:tav tm="0">
                                          <p:val>
                                            <p:strVal val="0-#ppt_w/2"/>
                                          </p:val>
                                        </p:tav>
                                        <p:tav tm="100000">
                                          <p:val>
                                            <p:strVal val="#ppt_x"/>
                                          </p:val>
                                        </p:tav>
                                      </p:tavLst>
                                    </p:anim>
                                    <p:anim calcmode="lin" valueType="num">
                                      <p:cBhvr additive="base">
                                        <p:cTn id="33" dur="500" fill="hold"/>
                                        <p:tgtEl>
                                          <p:spTgt spid="27"/>
                                        </p:tgtEl>
                                        <p:attrNameLst>
                                          <p:attrName>ppt_y</p:attrName>
                                        </p:attrNameLst>
                                      </p:cBhvr>
                                      <p:tavLst>
                                        <p:tav tm="0">
                                          <p:val>
                                            <p:strVal val="#ppt_y"/>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8" fill="hold" nodeType="clickEffect">
                                  <p:stCondLst>
                                    <p:cond delay="0"/>
                                  </p:stCondLst>
                                  <p:childTnLst>
                                    <p:set>
                                      <p:cBhvr>
                                        <p:cTn id="37" dur="1" fill="hold">
                                          <p:stCondLst>
                                            <p:cond delay="0"/>
                                          </p:stCondLst>
                                        </p:cTn>
                                        <p:tgtEl>
                                          <p:spTgt spid="28"/>
                                        </p:tgtEl>
                                        <p:attrNameLst>
                                          <p:attrName>style.visibility</p:attrName>
                                        </p:attrNameLst>
                                      </p:cBhvr>
                                      <p:to>
                                        <p:strVal val="visible"/>
                                      </p:to>
                                    </p:set>
                                    <p:anim calcmode="lin" valueType="num">
                                      <p:cBhvr additive="base">
                                        <p:cTn id="38" dur="500" fill="hold"/>
                                        <p:tgtEl>
                                          <p:spTgt spid="28"/>
                                        </p:tgtEl>
                                        <p:attrNameLst>
                                          <p:attrName>ppt_x</p:attrName>
                                        </p:attrNameLst>
                                      </p:cBhvr>
                                      <p:tavLst>
                                        <p:tav tm="0">
                                          <p:val>
                                            <p:strVal val="0-#ppt_w/2"/>
                                          </p:val>
                                        </p:tav>
                                        <p:tav tm="100000">
                                          <p:val>
                                            <p:strVal val="#ppt_x"/>
                                          </p:val>
                                        </p:tav>
                                      </p:tavLst>
                                    </p:anim>
                                    <p:anim calcmode="lin" valueType="num">
                                      <p:cBhvr additive="base">
                                        <p:cTn id="39" dur="500" fill="hold"/>
                                        <p:tgtEl>
                                          <p:spTgt spid="28"/>
                                        </p:tgtEl>
                                        <p:attrNameLst>
                                          <p:attrName>ppt_y</p:attrName>
                                        </p:attrNameLst>
                                      </p:cBhvr>
                                      <p:tavLst>
                                        <p:tav tm="0">
                                          <p:val>
                                            <p:strVal val="#ppt_y"/>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grpId="0" nodeType="click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wipe(down)">
                                      <p:cBhvr>
                                        <p:cTn id="44" dur="500"/>
                                        <p:tgtEl>
                                          <p:spTgt spid="20"/>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4" fill="hold" grpId="0" nodeType="clickEffect">
                                  <p:stCondLst>
                                    <p:cond delay="0"/>
                                  </p:stCondLst>
                                  <p:childTnLst>
                                    <p:set>
                                      <p:cBhvr>
                                        <p:cTn id="48" dur="1" fill="hold">
                                          <p:stCondLst>
                                            <p:cond delay="0"/>
                                          </p:stCondLst>
                                        </p:cTn>
                                        <p:tgtEl>
                                          <p:spTgt spid="21"/>
                                        </p:tgtEl>
                                        <p:attrNameLst>
                                          <p:attrName>style.visibility</p:attrName>
                                        </p:attrNameLst>
                                      </p:cBhvr>
                                      <p:to>
                                        <p:strVal val="visible"/>
                                      </p:to>
                                    </p:set>
                                    <p:animEffect transition="in" filter="wipe(down)">
                                      <p:cBhvr>
                                        <p:cTn id="49" dur="500"/>
                                        <p:tgtEl>
                                          <p:spTgt spid="21"/>
                                        </p:tgtEl>
                                      </p:cBhvr>
                                    </p:animEffect>
                                  </p:childTnLst>
                                </p:cTn>
                              </p:par>
                            </p:childTnLst>
                          </p:cTn>
                        </p:par>
                      </p:childTnLst>
                    </p:cTn>
                  </p:par>
                  <p:par>
                    <p:cTn id="50" fill="hold">
                      <p:stCondLst>
                        <p:cond delay="indefinite"/>
                      </p:stCondLst>
                      <p:childTnLst>
                        <p:par>
                          <p:cTn id="51" fill="hold">
                            <p:stCondLst>
                              <p:cond delay="0"/>
                            </p:stCondLst>
                            <p:childTnLst>
                              <p:par>
                                <p:cTn id="52" presetID="14" presetClass="entr" presetSubtype="10" fill="hold" nodeType="clickEffect">
                                  <p:stCondLst>
                                    <p:cond delay="0"/>
                                  </p:stCondLst>
                                  <p:childTnLst>
                                    <p:set>
                                      <p:cBhvr>
                                        <p:cTn id="53" dur="1" fill="hold">
                                          <p:stCondLst>
                                            <p:cond delay="0"/>
                                          </p:stCondLst>
                                        </p:cTn>
                                        <p:tgtEl>
                                          <p:spTgt spid="17"/>
                                        </p:tgtEl>
                                        <p:attrNameLst>
                                          <p:attrName>style.visibility</p:attrName>
                                        </p:attrNameLst>
                                      </p:cBhvr>
                                      <p:to>
                                        <p:strVal val="visible"/>
                                      </p:to>
                                    </p:set>
                                    <p:animEffect transition="in" filter="randombar(horizontal)">
                                      <p:cBhvr>
                                        <p:cTn id="54" dur="500"/>
                                        <p:tgtEl>
                                          <p:spTgt spid="17"/>
                                        </p:tgtEl>
                                      </p:cBhvr>
                                    </p:animEffect>
                                  </p:childTnLst>
                                </p:cTn>
                              </p:par>
                            </p:childTnLst>
                          </p:cTn>
                        </p:par>
                      </p:childTnLst>
                    </p:cTn>
                  </p:par>
                  <p:par>
                    <p:cTn id="55" fill="hold">
                      <p:stCondLst>
                        <p:cond delay="indefinite"/>
                      </p:stCondLst>
                      <p:childTnLst>
                        <p:par>
                          <p:cTn id="56" fill="hold">
                            <p:stCondLst>
                              <p:cond delay="0"/>
                            </p:stCondLst>
                            <p:childTnLst>
                              <p:par>
                                <p:cTn id="57" presetID="14" presetClass="entr" presetSubtype="10" fill="hold" nodeType="clickEffect">
                                  <p:stCondLst>
                                    <p:cond delay="0"/>
                                  </p:stCondLst>
                                  <p:childTnLst>
                                    <p:set>
                                      <p:cBhvr>
                                        <p:cTn id="58" dur="1" fill="hold">
                                          <p:stCondLst>
                                            <p:cond delay="0"/>
                                          </p:stCondLst>
                                        </p:cTn>
                                        <p:tgtEl>
                                          <p:spTgt spid="16"/>
                                        </p:tgtEl>
                                        <p:attrNameLst>
                                          <p:attrName>style.visibility</p:attrName>
                                        </p:attrNameLst>
                                      </p:cBhvr>
                                      <p:to>
                                        <p:strVal val="visible"/>
                                      </p:to>
                                    </p:set>
                                    <p:animEffect transition="in" filter="randombar(horizontal)">
                                      <p:cBhvr>
                                        <p:cTn id="59" dur="500"/>
                                        <p:tgtEl>
                                          <p:spTgt spid="16"/>
                                        </p:tgtEl>
                                      </p:cBhvr>
                                    </p:animEffect>
                                  </p:childTnLst>
                                </p:cTn>
                              </p:par>
                            </p:childTnLst>
                          </p:cTn>
                        </p:par>
                      </p:childTnLst>
                    </p:cTn>
                  </p:par>
                  <p:par>
                    <p:cTn id="60" fill="hold">
                      <p:stCondLst>
                        <p:cond delay="indefinite"/>
                      </p:stCondLst>
                      <p:childTnLst>
                        <p:par>
                          <p:cTn id="61" fill="hold">
                            <p:stCondLst>
                              <p:cond delay="0"/>
                            </p:stCondLst>
                            <p:childTnLst>
                              <p:par>
                                <p:cTn id="62" presetID="14" presetClass="entr" presetSubtype="10" fill="hold" nodeType="clickEffect">
                                  <p:stCondLst>
                                    <p:cond delay="0"/>
                                  </p:stCondLst>
                                  <p:childTnLst>
                                    <p:set>
                                      <p:cBhvr>
                                        <p:cTn id="63" dur="1" fill="hold">
                                          <p:stCondLst>
                                            <p:cond delay="0"/>
                                          </p:stCondLst>
                                        </p:cTn>
                                        <p:tgtEl>
                                          <p:spTgt spid="22"/>
                                        </p:tgtEl>
                                        <p:attrNameLst>
                                          <p:attrName>style.visibility</p:attrName>
                                        </p:attrNameLst>
                                      </p:cBhvr>
                                      <p:to>
                                        <p:strVal val="visible"/>
                                      </p:to>
                                    </p:set>
                                    <p:animEffect transition="in" filter="randombar(horizontal)">
                                      <p:cBhvr>
                                        <p:cTn id="64" dur="500"/>
                                        <p:tgtEl>
                                          <p:spTgt spid="22"/>
                                        </p:tgtEl>
                                      </p:cBhvr>
                                    </p:animEffect>
                                  </p:childTnLst>
                                </p:cTn>
                              </p:par>
                            </p:childTnLst>
                          </p:cTn>
                        </p:par>
                      </p:childTnLst>
                    </p:cTn>
                  </p:par>
                  <p:par>
                    <p:cTn id="65" fill="hold">
                      <p:stCondLst>
                        <p:cond delay="indefinite"/>
                      </p:stCondLst>
                      <p:childTnLst>
                        <p:par>
                          <p:cTn id="66" fill="hold">
                            <p:stCondLst>
                              <p:cond delay="0"/>
                            </p:stCondLst>
                            <p:childTnLst>
                              <p:par>
                                <p:cTn id="67" presetID="16" presetClass="entr" presetSubtype="21" fill="hold" grpId="0" nodeType="clickEffect">
                                  <p:stCondLst>
                                    <p:cond delay="0"/>
                                  </p:stCondLst>
                                  <p:childTnLst>
                                    <p:set>
                                      <p:cBhvr>
                                        <p:cTn id="68" dur="1" fill="hold">
                                          <p:stCondLst>
                                            <p:cond delay="0"/>
                                          </p:stCondLst>
                                        </p:cTn>
                                        <p:tgtEl>
                                          <p:spTgt spid="24"/>
                                        </p:tgtEl>
                                        <p:attrNameLst>
                                          <p:attrName>style.visibility</p:attrName>
                                        </p:attrNameLst>
                                      </p:cBhvr>
                                      <p:to>
                                        <p:strVal val="visible"/>
                                      </p:to>
                                    </p:set>
                                    <p:animEffect transition="in" filter="barn(inVertical)">
                                      <p:cBhvr>
                                        <p:cTn id="69"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P spid="2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Automation Tools</a:t>
            </a:r>
            <a:endParaRPr lang="en-US" dirty="0"/>
          </a:p>
        </p:txBody>
      </p:sp>
      <p:grpSp>
        <p:nvGrpSpPr>
          <p:cNvPr id="25" name="Group 24">
            <a:extLst>
              <a:ext uri="{FF2B5EF4-FFF2-40B4-BE49-F238E27FC236}">
                <a16:creationId xmlns:a16="http://schemas.microsoft.com/office/drawing/2014/main" id="{4D75C870-2B50-DE81-E598-E498C87A51FB}"/>
              </a:ext>
            </a:extLst>
          </p:cNvPr>
          <p:cNvGrpSpPr/>
          <p:nvPr/>
        </p:nvGrpSpPr>
        <p:grpSpPr>
          <a:xfrm>
            <a:off x="261020" y="933806"/>
            <a:ext cx="1104774" cy="902732"/>
            <a:chOff x="1051782" y="1209396"/>
            <a:chExt cx="1104774" cy="902732"/>
          </a:xfrm>
        </p:grpSpPr>
        <p:pic>
          <p:nvPicPr>
            <p:cNvPr id="6" name="Picture 37">
              <a:extLst>
                <a:ext uri="{FF2B5EF4-FFF2-40B4-BE49-F238E27FC236}">
                  <a16:creationId xmlns:a16="http://schemas.microsoft.com/office/drawing/2014/main" id="{5542581C-C9F9-FFC7-8B7B-2766EF4E83D0}"/>
                </a:ext>
              </a:extLst>
            </p:cNvPr>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50938" y="1209396"/>
              <a:ext cx="906462"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CB3419B6-AB23-E191-B145-C91973977F6B}"/>
                </a:ext>
              </a:extLst>
            </p:cNvPr>
            <p:cNvSpPr txBox="1"/>
            <p:nvPr/>
          </p:nvSpPr>
          <p:spPr>
            <a:xfrm>
              <a:off x="1051782" y="1742796"/>
              <a:ext cx="110477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mn-cs"/>
                </a:rPr>
                <a:t>CSR1Kv</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pic>
        <p:nvPicPr>
          <p:cNvPr id="8" name="Picture 7">
            <a:extLst>
              <a:ext uri="{FF2B5EF4-FFF2-40B4-BE49-F238E27FC236}">
                <a16:creationId xmlns:a16="http://schemas.microsoft.com/office/drawing/2014/main" id="{C819ECE4-5B96-9ACD-AF5B-4E6D34F4709A}"/>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61020" y="2101476"/>
            <a:ext cx="4127500" cy="1996440"/>
          </a:xfrm>
          <a:prstGeom prst="rect">
            <a:avLst/>
          </a:prstGeom>
          <a:noFill/>
          <a:ln>
            <a:noFill/>
          </a:ln>
        </p:spPr>
      </p:pic>
      <p:pic>
        <p:nvPicPr>
          <p:cNvPr id="11" name="Picture 10" descr="Craftsmen Mechanic Helm · Free image on Pixabay">
            <a:extLst>
              <a:ext uri="{FF2B5EF4-FFF2-40B4-BE49-F238E27FC236}">
                <a16:creationId xmlns:a16="http://schemas.microsoft.com/office/drawing/2014/main" id="{AD00357C-440F-CD89-1C7E-9E29A47B7BB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082924" y="98500"/>
            <a:ext cx="1170112" cy="1170112"/>
          </a:xfrm>
          <a:prstGeom prst="rect">
            <a:avLst/>
          </a:prstGeom>
        </p:spPr>
      </p:pic>
      <p:grpSp>
        <p:nvGrpSpPr>
          <p:cNvPr id="26" name="Group 25">
            <a:extLst>
              <a:ext uri="{FF2B5EF4-FFF2-40B4-BE49-F238E27FC236}">
                <a16:creationId xmlns:a16="http://schemas.microsoft.com/office/drawing/2014/main" id="{AC85EBEF-5710-2116-90B7-06B7DF3A5B76}"/>
              </a:ext>
            </a:extLst>
          </p:cNvPr>
          <p:cNvGrpSpPr/>
          <p:nvPr/>
        </p:nvGrpSpPr>
        <p:grpSpPr>
          <a:xfrm>
            <a:off x="5401553" y="420685"/>
            <a:ext cx="3440882" cy="2320598"/>
            <a:chOff x="5401553" y="420685"/>
            <a:chExt cx="3440882" cy="2320598"/>
          </a:xfrm>
        </p:grpSpPr>
        <p:pic>
          <p:nvPicPr>
            <p:cNvPr id="12" name="Picture 11" descr="Data Center PNG Transparent Images | PNG All">
              <a:extLst>
                <a:ext uri="{FF2B5EF4-FFF2-40B4-BE49-F238E27FC236}">
                  <a16:creationId xmlns:a16="http://schemas.microsoft.com/office/drawing/2014/main" id="{7AE0BC76-40B5-B178-23FE-993AB4EEE1E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401553" y="420685"/>
              <a:ext cx="3440882" cy="2161042"/>
            </a:xfrm>
            <a:prstGeom prst="rect">
              <a:avLst/>
            </a:prstGeom>
          </p:spPr>
        </p:pic>
        <p:sp>
          <p:nvSpPr>
            <p:cNvPr id="13" name="TextBox 12">
              <a:extLst>
                <a:ext uri="{FF2B5EF4-FFF2-40B4-BE49-F238E27FC236}">
                  <a16:creationId xmlns:a16="http://schemas.microsoft.com/office/drawing/2014/main" id="{B55CDF85-1519-D575-035B-9534A1E8DBD7}"/>
                </a:ext>
              </a:extLst>
            </p:cNvPr>
            <p:cNvSpPr txBox="1"/>
            <p:nvPr/>
          </p:nvSpPr>
          <p:spPr>
            <a:xfrm>
              <a:off x="6558635" y="2371951"/>
              <a:ext cx="110477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mn-cs"/>
                </a:rPr>
                <a:t>Ansible</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pic>
        <p:nvPicPr>
          <p:cNvPr id="14" name="Graphic 13" descr="Transfer outline">
            <a:extLst>
              <a:ext uri="{FF2B5EF4-FFF2-40B4-BE49-F238E27FC236}">
                <a16:creationId xmlns:a16="http://schemas.microsoft.com/office/drawing/2014/main" id="{C61EA084-2E0A-2068-C4AE-85A99003DD5F}"/>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205209" y="775102"/>
            <a:ext cx="1668008" cy="1668008"/>
          </a:xfrm>
          <a:prstGeom prst="rect">
            <a:avLst/>
          </a:prstGeom>
        </p:spPr>
      </p:pic>
      <p:sp>
        <p:nvSpPr>
          <p:cNvPr id="24" name="TextBox 23">
            <a:extLst>
              <a:ext uri="{FF2B5EF4-FFF2-40B4-BE49-F238E27FC236}">
                <a16:creationId xmlns:a16="http://schemas.microsoft.com/office/drawing/2014/main" id="{DE6AC66C-28B8-73D6-9D42-F6F24056DCAD}"/>
              </a:ext>
            </a:extLst>
          </p:cNvPr>
          <p:cNvSpPr txBox="1"/>
          <p:nvPr/>
        </p:nvSpPr>
        <p:spPr>
          <a:xfrm>
            <a:off x="668662" y="5290556"/>
            <a:ext cx="11127317" cy="369332"/>
          </a:xfrm>
          <a:prstGeom prst="rect">
            <a:avLst/>
          </a:prstGeom>
          <a:noFill/>
        </p:spPr>
        <p:txBody>
          <a:bodyPr wrap="square">
            <a:spAutoFit/>
          </a:bodyPr>
          <a:lstStyle/>
          <a:p>
            <a:pPr>
              <a:defRPr/>
            </a:pPr>
            <a:r>
              <a:rPr lang="en-GB" b="1" dirty="0">
                <a:solidFill>
                  <a:prstClr val="black"/>
                </a:solidFill>
                <a:latin typeface="Arial" panose="020B0604020202020204" pitchFamily="34" charset="0"/>
                <a:ea typeface="SimSun" panose="02010600030101010101" pitchFamily="2" charset="-122"/>
              </a:rPr>
              <a:t>An Ansible playbook is a YAML file containing one or more plays. Each play is a collection of tasks</a:t>
            </a:r>
          </a:p>
        </p:txBody>
      </p:sp>
      <p:pic>
        <p:nvPicPr>
          <p:cNvPr id="2" name="Picture 1">
            <a:extLst>
              <a:ext uri="{FF2B5EF4-FFF2-40B4-BE49-F238E27FC236}">
                <a16:creationId xmlns:a16="http://schemas.microsoft.com/office/drawing/2014/main" id="{A74DBBBC-0B46-E83B-B642-0CD9C1C92E5A}"/>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6773129" y="2862316"/>
            <a:ext cx="5022850" cy="2428240"/>
          </a:xfrm>
          <a:prstGeom prst="rect">
            <a:avLst/>
          </a:prstGeom>
          <a:noFill/>
          <a:ln>
            <a:noFill/>
          </a:ln>
        </p:spPr>
      </p:pic>
      <p:grpSp>
        <p:nvGrpSpPr>
          <p:cNvPr id="5" name="Group 4">
            <a:extLst>
              <a:ext uri="{FF2B5EF4-FFF2-40B4-BE49-F238E27FC236}">
                <a16:creationId xmlns:a16="http://schemas.microsoft.com/office/drawing/2014/main" id="{C5379311-AE0D-3B61-7AC0-7244846273FB}"/>
              </a:ext>
            </a:extLst>
          </p:cNvPr>
          <p:cNvGrpSpPr/>
          <p:nvPr/>
        </p:nvGrpSpPr>
        <p:grpSpPr>
          <a:xfrm>
            <a:off x="8456652" y="509867"/>
            <a:ext cx="3199001" cy="740489"/>
            <a:chOff x="8306369" y="98500"/>
            <a:chExt cx="3199001" cy="740489"/>
          </a:xfrm>
        </p:grpSpPr>
        <p:pic>
          <p:nvPicPr>
            <p:cNvPr id="9" name="Picture 8" descr="Vector graphics of shiny yellow document web icon | Free SVG">
              <a:extLst>
                <a:ext uri="{FF2B5EF4-FFF2-40B4-BE49-F238E27FC236}">
                  <a16:creationId xmlns:a16="http://schemas.microsoft.com/office/drawing/2014/main" id="{AD7B4A81-E01C-C92C-88A1-7DB1E4E72095}"/>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8306369" y="124168"/>
              <a:ext cx="714821" cy="714821"/>
            </a:xfrm>
            <a:prstGeom prst="rect">
              <a:avLst/>
            </a:prstGeom>
          </p:spPr>
        </p:pic>
        <p:sp>
          <p:nvSpPr>
            <p:cNvPr id="23" name="TextBox 22">
              <a:extLst>
                <a:ext uri="{FF2B5EF4-FFF2-40B4-BE49-F238E27FC236}">
                  <a16:creationId xmlns:a16="http://schemas.microsoft.com/office/drawing/2014/main" id="{8C80E79A-6351-596F-1AF9-1BEB3757C3FA}"/>
                </a:ext>
              </a:extLst>
            </p:cNvPr>
            <p:cNvSpPr txBox="1"/>
            <p:nvPr/>
          </p:nvSpPr>
          <p:spPr>
            <a:xfrm>
              <a:off x="8933918" y="98500"/>
              <a:ext cx="2571452" cy="369332"/>
            </a:xfrm>
            <a:prstGeom prst="rect">
              <a:avLst/>
            </a:prstGeom>
            <a:noFill/>
          </p:spPr>
          <p:txBody>
            <a:bodyPr wrap="square">
              <a:spAutoFit/>
            </a:bodyPr>
            <a:lstStyle/>
            <a:p>
              <a:pPr>
                <a:defRPr/>
              </a:pPr>
              <a:r>
                <a:rPr lang="en-GB" b="1" dirty="0">
                  <a:solidFill>
                    <a:prstClr val="black"/>
                  </a:solidFill>
                  <a:latin typeface="Arial" panose="020B0604020202020204" pitchFamily="34" charset="0"/>
                  <a:ea typeface="SimSun" panose="02010600030101010101" pitchFamily="2" charset="-122"/>
                </a:rPr>
                <a:t>inventory file (hosts)</a:t>
              </a:r>
            </a:p>
          </p:txBody>
        </p:sp>
      </p:grpSp>
      <p:grpSp>
        <p:nvGrpSpPr>
          <p:cNvPr id="29" name="Group 28">
            <a:extLst>
              <a:ext uri="{FF2B5EF4-FFF2-40B4-BE49-F238E27FC236}">
                <a16:creationId xmlns:a16="http://schemas.microsoft.com/office/drawing/2014/main" id="{421F5EC8-4C13-9321-2814-87002B1B7DEF}"/>
              </a:ext>
            </a:extLst>
          </p:cNvPr>
          <p:cNvGrpSpPr/>
          <p:nvPr/>
        </p:nvGrpSpPr>
        <p:grpSpPr>
          <a:xfrm>
            <a:off x="5827887" y="97481"/>
            <a:ext cx="3582459" cy="740489"/>
            <a:chOff x="8393641" y="1614845"/>
            <a:chExt cx="3582459" cy="740489"/>
          </a:xfrm>
        </p:grpSpPr>
        <p:pic>
          <p:nvPicPr>
            <p:cNvPr id="30" name="Picture 29" descr="Vector graphics of shiny yellow document web icon | Free SVG">
              <a:extLst>
                <a:ext uri="{FF2B5EF4-FFF2-40B4-BE49-F238E27FC236}">
                  <a16:creationId xmlns:a16="http://schemas.microsoft.com/office/drawing/2014/main" id="{A95D9586-109F-9411-AE0E-29E1A8AA02BB}"/>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8393641" y="1640513"/>
              <a:ext cx="714821" cy="714821"/>
            </a:xfrm>
            <a:prstGeom prst="rect">
              <a:avLst/>
            </a:prstGeom>
          </p:spPr>
        </p:pic>
        <p:sp>
          <p:nvSpPr>
            <p:cNvPr id="31" name="TextBox 30">
              <a:extLst>
                <a:ext uri="{FF2B5EF4-FFF2-40B4-BE49-F238E27FC236}">
                  <a16:creationId xmlns:a16="http://schemas.microsoft.com/office/drawing/2014/main" id="{6CB45021-BD29-1852-0BCA-855148A06679}"/>
                </a:ext>
              </a:extLst>
            </p:cNvPr>
            <p:cNvSpPr txBox="1"/>
            <p:nvPr/>
          </p:nvSpPr>
          <p:spPr>
            <a:xfrm>
              <a:off x="9021190" y="1614845"/>
              <a:ext cx="2954910" cy="369332"/>
            </a:xfrm>
            <a:prstGeom prst="rect">
              <a:avLst/>
            </a:prstGeom>
            <a:noFill/>
          </p:spPr>
          <p:txBody>
            <a:bodyPr wrap="square">
              <a:spAutoFit/>
            </a:bodyPr>
            <a:lstStyle/>
            <a:p>
              <a:pPr>
                <a:defRPr/>
              </a:pPr>
              <a:r>
                <a:rPr lang="en-GB" b="1" dirty="0" err="1">
                  <a:solidFill>
                    <a:prstClr val="black"/>
                  </a:solidFill>
                  <a:latin typeface="Arial" panose="020B0604020202020204" pitchFamily="34" charset="0"/>
                  <a:ea typeface="SimSun" panose="02010600030101010101" pitchFamily="2" charset="-122"/>
                </a:rPr>
                <a:t>Ansible.cfg</a:t>
              </a:r>
              <a:r>
                <a:rPr lang="en-GB" b="1" dirty="0">
                  <a:solidFill>
                    <a:prstClr val="black"/>
                  </a:solidFill>
                  <a:latin typeface="Arial" panose="020B0604020202020204" pitchFamily="34" charset="0"/>
                  <a:ea typeface="SimSun" panose="02010600030101010101" pitchFamily="2" charset="-122"/>
                </a:rPr>
                <a:t> (default files)</a:t>
              </a:r>
            </a:p>
          </p:txBody>
        </p:sp>
      </p:grpSp>
      <p:grpSp>
        <p:nvGrpSpPr>
          <p:cNvPr id="33" name="Group 32">
            <a:extLst>
              <a:ext uri="{FF2B5EF4-FFF2-40B4-BE49-F238E27FC236}">
                <a16:creationId xmlns:a16="http://schemas.microsoft.com/office/drawing/2014/main" id="{C1401145-409B-1823-9D31-7E87C8A142A5}"/>
              </a:ext>
            </a:extLst>
          </p:cNvPr>
          <p:cNvGrpSpPr/>
          <p:nvPr/>
        </p:nvGrpSpPr>
        <p:grpSpPr>
          <a:xfrm>
            <a:off x="8456371" y="1353980"/>
            <a:ext cx="2670946" cy="914400"/>
            <a:chOff x="8456371" y="1353980"/>
            <a:chExt cx="2670946" cy="914400"/>
          </a:xfrm>
        </p:grpSpPr>
        <p:pic>
          <p:nvPicPr>
            <p:cNvPr id="4" name="Graphic 3" descr="Layers Design">
              <a:extLst>
                <a:ext uri="{FF2B5EF4-FFF2-40B4-BE49-F238E27FC236}">
                  <a16:creationId xmlns:a16="http://schemas.microsoft.com/office/drawing/2014/main" id="{13C7B7F4-22CA-4832-0EF3-720E4D815F57}"/>
                </a:ext>
              </a:extLst>
            </p:cNvPr>
            <p:cNvPicPr>
              <a:picLocks noChangeAspect="1"/>
            </p:cNvPicPr>
            <p:nvPr/>
          </p:nvPicPr>
          <p:blipFill>
            <a:blip r:embed="rId12" cstate="print">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8456371" y="1353980"/>
              <a:ext cx="914400" cy="914400"/>
            </a:xfrm>
            <a:prstGeom prst="rect">
              <a:avLst/>
            </a:prstGeom>
          </p:spPr>
        </p:pic>
        <p:sp>
          <p:nvSpPr>
            <p:cNvPr id="32" name="TextBox 31">
              <a:extLst>
                <a:ext uri="{FF2B5EF4-FFF2-40B4-BE49-F238E27FC236}">
                  <a16:creationId xmlns:a16="http://schemas.microsoft.com/office/drawing/2014/main" id="{07B7A796-92BC-92DD-2D42-AFFD383ECE01}"/>
                </a:ext>
              </a:extLst>
            </p:cNvPr>
            <p:cNvSpPr txBox="1"/>
            <p:nvPr/>
          </p:nvSpPr>
          <p:spPr>
            <a:xfrm>
              <a:off x="9568535" y="1567444"/>
              <a:ext cx="1558782"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mn-cs"/>
                </a:rPr>
                <a:t>Playbook</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Tree>
    <p:custDataLst>
      <p:tags r:id="rId1"/>
    </p:custDataLst>
    <p:extLst>
      <p:ext uri="{BB962C8B-B14F-4D97-AF65-F5344CB8AC3E}">
        <p14:creationId xmlns:p14="http://schemas.microsoft.com/office/powerpoint/2010/main" val="42244047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additive="base">
                                        <p:cTn id="7" dur="500" fill="hold"/>
                                        <p:tgtEl>
                                          <p:spTgt spid="29"/>
                                        </p:tgtEl>
                                        <p:attrNameLst>
                                          <p:attrName>ppt_x</p:attrName>
                                        </p:attrNameLst>
                                      </p:cBhvr>
                                      <p:tavLst>
                                        <p:tav tm="0">
                                          <p:val>
                                            <p:strVal val="0-#ppt_w/2"/>
                                          </p:val>
                                        </p:tav>
                                        <p:tav tm="100000">
                                          <p:val>
                                            <p:strVal val="#ppt_x"/>
                                          </p:val>
                                        </p:tav>
                                      </p:tavLst>
                                    </p:anim>
                                    <p:anim calcmode="lin" valueType="num">
                                      <p:cBhvr additive="base">
                                        <p:cTn id="8" dur="500" fill="hold"/>
                                        <p:tgtEl>
                                          <p:spTgt spid="29"/>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0-#ppt_w/2"/>
                                          </p:val>
                                        </p:tav>
                                        <p:tav tm="100000">
                                          <p:val>
                                            <p:strVal val="#ppt_x"/>
                                          </p:val>
                                        </p:tav>
                                      </p:tavLst>
                                    </p:anim>
                                    <p:anim calcmode="lin" valueType="num">
                                      <p:cBhvr additive="base">
                                        <p:cTn id="14"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3"/>
                                        </p:tgtEl>
                                        <p:attrNameLst>
                                          <p:attrName>style.visibility</p:attrName>
                                        </p:attrNameLst>
                                      </p:cBhvr>
                                      <p:to>
                                        <p:strVal val="visible"/>
                                      </p:to>
                                    </p:set>
                                    <p:anim calcmode="lin" valueType="num">
                                      <p:cBhvr additive="base">
                                        <p:cTn id="19" dur="500" fill="hold"/>
                                        <p:tgtEl>
                                          <p:spTgt spid="33"/>
                                        </p:tgtEl>
                                        <p:attrNameLst>
                                          <p:attrName>ppt_x</p:attrName>
                                        </p:attrNameLst>
                                      </p:cBhvr>
                                      <p:tavLst>
                                        <p:tav tm="0">
                                          <p:val>
                                            <p:strVal val="0-#ppt_w/2"/>
                                          </p:val>
                                        </p:tav>
                                        <p:tav tm="100000">
                                          <p:val>
                                            <p:strVal val="#ppt_x"/>
                                          </p:val>
                                        </p:tav>
                                      </p:tavLst>
                                    </p:anim>
                                    <p:anim calcmode="lin" valueType="num">
                                      <p:cBhvr additive="base">
                                        <p:cTn id="20" dur="500" fill="hold"/>
                                        <p:tgtEl>
                                          <p:spTgt spid="33"/>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nodeType="clickEffect">
                                  <p:stCondLst>
                                    <p:cond delay="0"/>
                                  </p:stCondLst>
                                  <p:childTnLst>
                                    <p:set>
                                      <p:cBhvr>
                                        <p:cTn id="24" dur="1" fill="hold">
                                          <p:stCondLst>
                                            <p:cond delay="0"/>
                                          </p:stCondLst>
                                        </p:cTn>
                                        <p:tgtEl>
                                          <p:spTgt spid="24">
                                            <p:txEl>
                                              <p:pRg st="0" end="0"/>
                                            </p:txEl>
                                          </p:spTgt>
                                        </p:tgtEl>
                                        <p:attrNameLst>
                                          <p:attrName>style.visibility</p:attrName>
                                        </p:attrNameLst>
                                      </p:cBhvr>
                                      <p:to>
                                        <p:strVal val="visible"/>
                                      </p:to>
                                    </p:set>
                                    <p:animEffect transition="in" filter="circle(in)">
                                      <p:cBhvr>
                                        <p:cTn id="25" dur="2000"/>
                                        <p:tgtEl>
                                          <p:spTgt spid="24">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nodeType="clickEffect">
                                  <p:stCondLst>
                                    <p:cond delay="0"/>
                                  </p:stCondLst>
                                  <p:childTnLst>
                                    <p:set>
                                      <p:cBhvr>
                                        <p:cTn id="29" dur="1" fill="hold">
                                          <p:stCondLst>
                                            <p:cond delay="0"/>
                                          </p:stCondLst>
                                        </p:cTn>
                                        <p:tgtEl>
                                          <p:spTgt spid="2"/>
                                        </p:tgtEl>
                                        <p:attrNameLst>
                                          <p:attrName>style.visibility</p:attrName>
                                        </p:attrNameLst>
                                      </p:cBhvr>
                                      <p:to>
                                        <p:strVal val="visible"/>
                                      </p:to>
                                    </p:set>
                                    <p:animEffect transition="in" filter="randombar(horizontal)">
                                      <p:cBhvr>
                                        <p:cTn id="3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Automation Tools</a:t>
            </a:r>
            <a:endParaRPr lang="en-US" dirty="0"/>
          </a:p>
        </p:txBody>
      </p:sp>
      <p:grpSp>
        <p:nvGrpSpPr>
          <p:cNvPr id="25" name="Group 24">
            <a:extLst>
              <a:ext uri="{FF2B5EF4-FFF2-40B4-BE49-F238E27FC236}">
                <a16:creationId xmlns:a16="http://schemas.microsoft.com/office/drawing/2014/main" id="{4D75C870-2B50-DE81-E598-E498C87A51FB}"/>
              </a:ext>
            </a:extLst>
          </p:cNvPr>
          <p:cNvGrpSpPr/>
          <p:nvPr/>
        </p:nvGrpSpPr>
        <p:grpSpPr>
          <a:xfrm>
            <a:off x="261020" y="933806"/>
            <a:ext cx="1104774" cy="902732"/>
            <a:chOff x="1051782" y="1209396"/>
            <a:chExt cx="1104774" cy="902732"/>
          </a:xfrm>
        </p:grpSpPr>
        <p:pic>
          <p:nvPicPr>
            <p:cNvPr id="6" name="Picture 37">
              <a:extLst>
                <a:ext uri="{FF2B5EF4-FFF2-40B4-BE49-F238E27FC236}">
                  <a16:creationId xmlns:a16="http://schemas.microsoft.com/office/drawing/2014/main" id="{5542581C-C9F9-FFC7-8B7B-2766EF4E83D0}"/>
                </a:ext>
              </a:extLst>
            </p:cNvPr>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50938" y="1209396"/>
              <a:ext cx="906462"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CB3419B6-AB23-E191-B145-C91973977F6B}"/>
                </a:ext>
              </a:extLst>
            </p:cNvPr>
            <p:cNvSpPr txBox="1"/>
            <p:nvPr/>
          </p:nvSpPr>
          <p:spPr>
            <a:xfrm>
              <a:off x="1051782" y="1742796"/>
              <a:ext cx="110477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mn-cs"/>
                </a:rPr>
                <a:t>CSR1Kv</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pic>
        <p:nvPicPr>
          <p:cNvPr id="11" name="Picture 10" descr="Craftsmen Mechanic Helm · Free image on Pixabay">
            <a:extLst>
              <a:ext uri="{FF2B5EF4-FFF2-40B4-BE49-F238E27FC236}">
                <a16:creationId xmlns:a16="http://schemas.microsoft.com/office/drawing/2014/main" id="{AD00357C-440F-CD89-1C7E-9E29A47B7BB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190826" y="1353980"/>
            <a:ext cx="1598299" cy="1598299"/>
          </a:xfrm>
          <a:prstGeom prst="rect">
            <a:avLst/>
          </a:prstGeom>
        </p:spPr>
      </p:pic>
      <p:grpSp>
        <p:nvGrpSpPr>
          <p:cNvPr id="26" name="Group 25">
            <a:extLst>
              <a:ext uri="{FF2B5EF4-FFF2-40B4-BE49-F238E27FC236}">
                <a16:creationId xmlns:a16="http://schemas.microsoft.com/office/drawing/2014/main" id="{AC85EBEF-5710-2116-90B7-06B7DF3A5B76}"/>
              </a:ext>
            </a:extLst>
          </p:cNvPr>
          <p:cNvGrpSpPr/>
          <p:nvPr/>
        </p:nvGrpSpPr>
        <p:grpSpPr>
          <a:xfrm>
            <a:off x="5401553" y="420685"/>
            <a:ext cx="3440882" cy="2320598"/>
            <a:chOff x="5401553" y="420685"/>
            <a:chExt cx="3440882" cy="2320598"/>
          </a:xfrm>
        </p:grpSpPr>
        <p:pic>
          <p:nvPicPr>
            <p:cNvPr id="12" name="Picture 11" descr="Data Center PNG Transparent Images | PNG All">
              <a:extLst>
                <a:ext uri="{FF2B5EF4-FFF2-40B4-BE49-F238E27FC236}">
                  <a16:creationId xmlns:a16="http://schemas.microsoft.com/office/drawing/2014/main" id="{7AE0BC76-40B5-B178-23FE-993AB4EEE1E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401553" y="420685"/>
              <a:ext cx="3440882" cy="2161042"/>
            </a:xfrm>
            <a:prstGeom prst="rect">
              <a:avLst/>
            </a:prstGeom>
          </p:spPr>
        </p:pic>
        <p:sp>
          <p:nvSpPr>
            <p:cNvPr id="13" name="TextBox 12">
              <a:extLst>
                <a:ext uri="{FF2B5EF4-FFF2-40B4-BE49-F238E27FC236}">
                  <a16:creationId xmlns:a16="http://schemas.microsoft.com/office/drawing/2014/main" id="{B55CDF85-1519-D575-035B-9534A1E8DBD7}"/>
                </a:ext>
              </a:extLst>
            </p:cNvPr>
            <p:cNvSpPr txBox="1"/>
            <p:nvPr/>
          </p:nvSpPr>
          <p:spPr>
            <a:xfrm>
              <a:off x="6558635" y="2371951"/>
              <a:ext cx="110477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mn-cs"/>
                </a:rPr>
                <a:t>Ansible</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pic>
        <p:nvPicPr>
          <p:cNvPr id="14" name="Graphic 13" descr="Transfer outline">
            <a:extLst>
              <a:ext uri="{FF2B5EF4-FFF2-40B4-BE49-F238E27FC236}">
                <a16:creationId xmlns:a16="http://schemas.microsoft.com/office/drawing/2014/main" id="{C61EA084-2E0A-2068-C4AE-85A99003DD5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2469038" y="366502"/>
            <a:ext cx="1668008" cy="1668008"/>
          </a:xfrm>
          <a:prstGeom prst="rect">
            <a:avLst/>
          </a:prstGeom>
        </p:spPr>
      </p:pic>
      <p:grpSp>
        <p:nvGrpSpPr>
          <p:cNvPr id="5" name="Group 4">
            <a:extLst>
              <a:ext uri="{FF2B5EF4-FFF2-40B4-BE49-F238E27FC236}">
                <a16:creationId xmlns:a16="http://schemas.microsoft.com/office/drawing/2014/main" id="{C5379311-AE0D-3B61-7AC0-7244846273FB}"/>
              </a:ext>
            </a:extLst>
          </p:cNvPr>
          <p:cNvGrpSpPr/>
          <p:nvPr/>
        </p:nvGrpSpPr>
        <p:grpSpPr>
          <a:xfrm>
            <a:off x="8456652" y="509867"/>
            <a:ext cx="3199001" cy="740489"/>
            <a:chOff x="8306369" y="98500"/>
            <a:chExt cx="3199001" cy="740489"/>
          </a:xfrm>
        </p:grpSpPr>
        <p:pic>
          <p:nvPicPr>
            <p:cNvPr id="9" name="Picture 8" descr="Vector graphics of shiny yellow document web icon | Free SVG">
              <a:extLst>
                <a:ext uri="{FF2B5EF4-FFF2-40B4-BE49-F238E27FC236}">
                  <a16:creationId xmlns:a16="http://schemas.microsoft.com/office/drawing/2014/main" id="{AD7B4A81-E01C-C92C-88A1-7DB1E4E72095}"/>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306369" y="124168"/>
              <a:ext cx="714821" cy="714821"/>
            </a:xfrm>
            <a:prstGeom prst="rect">
              <a:avLst/>
            </a:prstGeom>
          </p:spPr>
        </p:pic>
        <p:sp>
          <p:nvSpPr>
            <p:cNvPr id="23" name="TextBox 22">
              <a:extLst>
                <a:ext uri="{FF2B5EF4-FFF2-40B4-BE49-F238E27FC236}">
                  <a16:creationId xmlns:a16="http://schemas.microsoft.com/office/drawing/2014/main" id="{8C80E79A-6351-596F-1AF9-1BEB3757C3FA}"/>
                </a:ext>
              </a:extLst>
            </p:cNvPr>
            <p:cNvSpPr txBox="1"/>
            <p:nvPr/>
          </p:nvSpPr>
          <p:spPr>
            <a:xfrm>
              <a:off x="8933918" y="98500"/>
              <a:ext cx="2571452" cy="369332"/>
            </a:xfrm>
            <a:prstGeom prst="rect">
              <a:avLst/>
            </a:prstGeom>
            <a:noFill/>
          </p:spPr>
          <p:txBody>
            <a:bodyPr wrap="square">
              <a:spAutoFit/>
            </a:bodyPr>
            <a:lstStyle/>
            <a:p>
              <a:pPr>
                <a:defRPr/>
              </a:pPr>
              <a:r>
                <a:rPr lang="en-GB" b="1" dirty="0">
                  <a:solidFill>
                    <a:prstClr val="black"/>
                  </a:solidFill>
                  <a:latin typeface="Arial" panose="020B0604020202020204" pitchFamily="34" charset="0"/>
                  <a:ea typeface="SimSun" panose="02010600030101010101" pitchFamily="2" charset="-122"/>
                </a:rPr>
                <a:t>inventory file (hosts)</a:t>
              </a:r>
            </a:p>
          </p:txBody>
        </p:sp>
      </p:grpSp>
      <p:grpSp>
        <p:nvGrpSpPr>
          <p:cNvPr id="29" name="Group 28">
            <a:extLst>
              <a:ext uri="{FF2B5EF4-FFF2-40B4-BE49-F238E27FC236}">
                <a16:creationId xmlns:a16="http://schemas.microsoft.com/office/drawing/2014/main" id="{421F5EC8-4C13-9321-2814-87002B1B7DEF}"/>
              </a:ext>
            </a:extLst>
          </p:cNvPr>
          <p:cNvGrpSpPr/>
          <p:nvPr/>
        </p:nvGrpSpPr>
        <p:grpSpPr>
          <a:xfrm>
            <a:off x="5827887" y="97481"/>
            <a:ext cx="3582459" cy="740489"/>
            <a:chOff x="8393641" y="1614845"/>
            <a:chExt cx="3582459" cy="740489"/>
          </a:xfrm>
        </p:grpSpPr>
        <p:pic>
          <p:nvPicPr>
            <p:cNvPr id="30" name="Picture 29" descr="Vector graphics of shiny yellow document web icon | Free SVG">
              <a:extLst>
                <a:ext uri="{FF2B5EF4-FFF2-40B4-BE49-F238E27FC236}">
                  <a16:creationId xmlns:a16="http://schemas.microsoft.com/office/drawing/2014/main" id="{A95D9586-109F-9411-AE0E-29E1A8AA02BB}"/>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393641" y="1640513"/>
              <a:ext cx="714821" cy="714821"/>
            </a:xfrm>
            <a:prstGeom prst="rect">
              <a:avLst/>
            </a:prstGeom>
          </p:spPr>
        </p:pic>
        <p:sp>
          <p:nvSpPr>
            <p:cNvPr id="31" name="TextBox 30">
              <a:extLst>
                <a:ext uri="{FF2B5EF4-FFF2-40B4-BE49-F238E27FC236}">
                  <a16:creationId xmlns:a16="http://schemas.microsoft.com/office/drawing/2014/main" id="{6CB45021-BD29-1852-0BCA-855148A06679}"/>
                </a:ext>
              </a:extLst>
            </p:cNvPr>
            <p:cNvSpPr txBox="1"/>
            <p:nvPr/>
          </p:nvSpPr>
          <p:spPr>
            <a:xfrm>
              <a:off x="9021190" y="1614845"/>
              <a:ext cx="2954910" cy="369332"/>
            </a:xfrm>
            <a:prstGeom prst="rect">
              <a:avLst/>
            </a:prstGeom>
            <a:noFill/>
          </p:spPr>
          <p:txBody>
            <a:bodyPr wrap="square">
              <a:spAutoFit/>
            </a:bodyPr>
            <a:lstStyle/>
            <a:p>
              <a:pPr>
                <a:defRPr/>
              </a:pPr>
              <a:r>
                <a:rPr lang="en-GB" b="1" dirty="0" err="1">
                  <a:solidFill>
                    <a:prstClr val="black"/>
                  </a:solidFill>
                  <a:latin typeface="Arial" panose="020B0604020202020204" pitchFamily="34" charset="0"/>
                  <a:ea typeface="SimSun" panose="02010600030101010101" pitchFamily="2" charset="-122"/>
                </a:rPr>
                <a:t>Ansible.cfg</a:t>
              </a:r>
              <a:r>
                <a:rPr lang="en-GB" b="1" dirty="0">
                  <a:solidFill>
                    <a:prstClr val="black"/>
                  </a:solidFill>
                  <a:latin typeface="Arial" panose="020B0604020202020204" pitchFamily="34" charset="0"/>
                  <a:ea typeface="SimSun" panose="02010600030101010101" pitchFamily="2" charset="-122"/>
                </a:rPr>
                <a:t> (default files)</a:t>
              </a:r>
            </a:p>
          </p:txBody>
        </p:sp>
      </p:grpSp>
      <p:grpSp>
        <p:nvGrpSpPr>
          <p:cNvPr id="33" name="Group 32">
            <a:extLst>
              <a:ext uri="{FF2B5EF4-FFF2-40B4-BE49-F238E27FC236}">
                <a16:creationId xmlns:a16="http://schemas.microsoft.com/office/drawing/2014/main" id="{C1401145-409B-1823-9D31-7E87C8A142A5}"/>
              </a:ext>
            </a:extLst>
          </p:cNvPr>
          <p:cNvGrpSpPr/>
          <p:nvPr/>
        </p:nvGrpSpPr>
        <p:grpSpPr>
          <a:xfrm>
            <a:off x="8456371" y="1353980"/>
            <a:ext cx="2670946" cy="914400"/>
            <a:chOff x="8456371" y="1353980"/>
            <a:chExt cx="2670946" cy="914400"/>
          </a:xfrm>
        </p:grpSpPr>
        <p:pic>
          <p:nvPicPr>
            <p:cNvPr id="4" name="Graphic 3" descr="Layers Design">
              <a:extLst>
                <a:ext uri="{FF2B5EF4-FFF2-40B4-BE49-F238E27FC236}">
                  <a16:creationId xmlns:a16="http://schemas.microsoft.com/office/drawing/2014/main" id="{13C7B7F4-22CA-4832-0EF3-720E4D815F57}"/>
                </a:ext>
              </a:extLst>
            </p:cNvPr>
            <p:cNvPicPr>
              <a:picLocks noChangeAspect="1"/>
            </p:cNvPicPr>
            <p:nvPr/>
          </p:nvPicPr>
          <p:blipFill>
            <a:blip r:embed="rId10" cstate="print">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8456371" y="1353980"/>
              <a:ext cx="914400" cy="914400"/>
            </a:xfrm>
            <a:prstGeom prst="rect">
              <a:avLst/>
            </a:prstGeom>
          </p:spPr>
        </p:pic>
        <p:sp>
          <p:nvSpPr>
            <p:cNvPr id="32" name="TextBox 31">
              <a:extLst>
                <a:ext uri="{FF2B5EF4-FFF2-40B4-BE49-F238E27FC236}">
                  <a16:creationId xmlns:a16="http://schemas.microsoft.com/office/drawing/2014/main" id="{07B7A796-92BC-92DD-2D42-AFFD383ECE01}"/>
                </a:ext>
              </a:extLst>
            </p:cNvPr>
            <p:cNvSpPr txBox="1"/>
            <p:nvPr/>
          </p:nvSpPr>
          <p:spPr>
            <a:xfrm>
              <a:off x="9568535" y="1567444"/>
              <a:ext cx="1558782"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mn-cs"/>
                </a:rPr>
                <a:t>Playbook</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pic>
        <p:nvPicPr>
          <p:cNvPr id="10" name="Picture 9">
            <a:extLst>
              <a:ext uri="{FF2B5EF4-FFF2-40B4-BE49-F238E27FC236}">
                <a16:creationId xmlns:a16="http://schemas.microsoft.com/office/drawing/2014/main" id="{EBF87249-C542-4438-D9C4-3FA06E00F1BA}"/>
              </a:ext>
            </a:extLst>
          </p:cNvPr>
          <p:cNvPicPr>
            <a:picLocks noChangeAspect="1"/>
          </p:cNvPicPr>
          <p:nvPr/>
        </p:nvPicPr>
        <p:blipFill rotWithShape="1">
          <a:blip r:embed="rId12">
            <a:extLst>
              <a:ext uri="{28A0092B-C50C-407E-A947-70E740481C1C}">
                <a14:useLocalDpi xmlns:a14="http://schemas.microsoft.com/office/drawing/2010/main" val="0"/>
              </a:ext>
            </a:extLst>
          </a:blip>
          <a:srcRect t="27200"/>
          <a:stretch/>
        </p:blipFill>
        <p:spPr bwMode="auto">
          <a:xfrm>
            <a:off x="185145" y="2879263"/>
            <a:ext cx="5622651" cy="2802477"/>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68D6C71F-CE6F-4F34-C4B2-6DDC6C9208FE}"/>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6289949" y="2879263"/>
            <a:ext cx="5457164" cy="2830220"/>
          </a:xfrm>
          <a:prstGeom prst="rect">
            <a:avLst/>
          </a:prstGeom>
          <a:noFill/>
          <a:ln>
            <a:noFill/>
          </a:ln>
        </p:spPr>
      </p:pic>
    </p:spTree>
    <p:custDataLst>
      <p:tags r:id="rId1"/>
    </p:custDataLst>
    <p:extLst>
      <p:ext uri="{BB962C8B-B14F-4D97-AF65-F5344CB8AC3E}">
        <p14:creationId xmlns:p14="http://schemas.microsoft.com/office/powerpoint/2010/main" val="2607624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wheel(1)">
                                      <p:cBhvr>
                                        <p:cTn id="14" dur="2000"/>
                                        <p:tgtEl>
                                          <p:spTgt spid="10"/>
                                        </p:tgtEl>
                                      </p:cBhvr>
                                    </p:animEffect>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randombar(horizontal)">
                                      <p:cBhvr>
                                        <p:cTn id="1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a:effectLst>
                  <a:outerShdw blurRad="38100" dist="38100" dir="2700000" algn="tl">
                    <a:srgbClr val="000000">
                      <a:alpha val="43137"/>
                    </a:srgbClr>
                  </a:outerShdw>
                </a:effectLst>
              </a:rPr>
              <a:t>Any Questions?</a:t>
            </a:r>
          </a:p>
          <a:p>
            <a:endParaRPr lang="en-GB"/>
          </a:p>
        </p:txBody>
      </p:sp>
      <p:sp>
        <p:nvSpPr>
          <p:cNvPr id="6" name="Content Placeholder 2">
            <a:extLst>
              <a:ext uri="{FF2B5EF4-FFF2-40B4-BE49-F238E27FC236}">
                <a16:creationId xmlns:a16="http://schemas.microsoft.com/office/drawing/2014/main" id="{98E88FFA-DAF0-787D-6893-8D44E887BCD9}"/>
              </a:ext>
            </a:extLst>
          </p:cNvPr>
          <p:cNvSpPr txBox="1">
            <a:spLocks/>
          </p:cNvSpPr>
          <p:nvPr/>
        </p:nvSpPr>
        <p:spPr>
          <a:xfrm>
            <a:off x="7178511" y="1622981"/>
            <a:ext cx="4535079" cy="3864989"/>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a:p>
            <a:endParaRPr lang="en-GB"/>
          </a:p>
          <a:p>
            <a:endParaRPr lang="en-GB"/>
          </a:p>
          <a:p>
            <a:endParaRPr lang="en-GB"/>
          </a:p>
          <a:p>
            <a:r>
              <a:rPr lang="en-GB" b="1" i="1"/>
              <a:t>Network Programmability</a:t>
            </a:r>
          </a:p>
          <a:p>
            <a:r>
              <a:rPr lang="en-GB" i="1"/>
              <a:t>(ACCB5029)</a:t>
            </a:r>
            <a:br>
              <a:rPr lang="en-GB" i="1"/>
            </a:br>
            <a:endParaRPr lang="en-GB" i="1"/>
          </a:p>
          <a:p>
            <a:r>
              <a:rPr lang="en-GB"/>
              <a:t>Applied Computing - WISA</a:t>
            </a:r>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8954D29-52F6-46B1-B000-9B667CC4DAB4}">
  <ds:schemaRefs>
    <ds:schemaRef ds:uri="9902240c-f584-4322-946e-7b0be23bca91"/>
    <ds:schemaRef ds:uri="d2ec016d-25cf-4c07-aa6b-c53e267faa6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3341C0C2-F5F1-4B28-B166-BFFEC8B89FE5}">
  <ds:schemaRefs>
    <ds:schemaRef ds:uri="9902240c-f584-4322-946e-7b0be23bca91"/>
    <ds:schemaRef ds:uri="d2ec016d-25cf-4c07-aa6b-c53e267faa6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2434</Words>
  <Application>Microsoft Office PowerPoint</Application>
  <PresentationFormat>Widescreen</PresentationFormat>
  <Paragraphs>263</Paragraphs>
  <Slides>23</Slides>
  <Notes>19</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23</vt:i4>
      </vt:variant>
    </vt:vector>
  </HeadingPairs>
  <TitlesOfParts>
    <vt:vector size="36" baseType="lpstr">
      <vt:lpstr>Arial,Sans-Serif</vt:lpstr>
      <vt:lpstr>Courier New,monospace</vt:lpstr>
      <vt:lpstr>Wingdings,Sans-Serif</vt: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Automating Infrastructure</vt:lpstr>
      <vt:lpstr>Automating Infrastructure</vt:lpstr>
      <vt:lpstr>Automating Infrastructure</vt:lpstr>
      <vt:lpstr>Automating Infrastructure</vt:lpstr>
      <vt:lpstr>Automating Infrastructure</vt:lpstr>
      <vt:lpstr>DevOps</vt:lpstr>
      <vt:lpstr>DevOps</vt:lpstr>
      <vt:lpstr>DevOps</vt:lpstr>
      <vt:lpstr>Automation</vt:lpstr>
      <vt:lpstr>Procedural Automation</vt:lpstr>
      <vt:lpstr>Automation Tools</vt:lpstr>
      <vt:lpstr>Automation Tools</vt:lpstr>
      <vt:lpstr>Automation Tools</vt:lpstr>
      <vt:lpstr>Automation Tool: Ansible</vt:lpstr>
      <vt:lpstr>Automation Tool: Ansible</vt:lpstr>
      <vt:lpstr>Automation Tool: Ansible</vt:lpstr>
      <vt:lpstr>Automation Tools</vt:lpstr>
      <vt:lpstr>Automation Tools</vt:lpstr>
      <vt:lpstr>Automation Tools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Renuga Jayakumar</cp:lastModifiedBy>
  <cp:revision>259</cp:revision>
  <dcterms:created xsi:type="dcterms:W3CDTF">2021-03-05T06:07:01Z</dcterms:created>
  <dcterms:modified xsi:type="dcterms:W3CDTF">2023-08-08T11:47:23Z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