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 id="2147483700" r:id="rId2"/>
    <p:sldMasterId id="2147483701" r:id="rId3"/>
  </p:sldMasterIdLst>
  <p:notesMasterIdLst>
    <p:notesMasterId r:id="rId40"/>
  </p:notesMasterIdLst>
  <p:handoutMasterIdLst>
    <p:handoutMasterId r:id="rId41"/>
  </p:handoutMasterIdLst>
  <p:sldIdLst>
    <p:sldId id="306" r:id="rId4"/>
    <p:sldId id="343" r:id="rId5"/>
    <p:sldId id="344" r:id="rId6"/>
    <p:sldId id="345" r:id="rId7"/>
    <p:sldId id="346" r:id="rId8"/>
    <p:sldId id="347" r:id="rId9"/>
    <p:sldId id="348" r:id="rId10"/>
    <p:sldId id="349" r:id="rId11"/>
    <p:sldId id="350" r:id="rId12"/>
    <p:sldId id="351" r:id="rId13"/>
    <p:sldId id="352" r:id="rId14"/>
    <p:sldId id="353" r:id="rId15"/>
    <p:sldId id="354" r:id="rId16"/>
    <p:sldId id="355" r:id="rId17"/>
    <p:sldId id="356" r:id="rId18"/>
    <p:sldId id="357" r:id="rId19"/>
    <p:sldId id="358" r:id="rId20"/>
    <p:sldId id="359" r:id="rId21"/>
    <p:sldId id="360" r:id="rId22"/>
    <p:sldId id="361" r:id="rId23"/>
    <p:sldId id="362" r:id="rId24"/>
    <p:sldId id="364" r:id="rId25"/>
    <p:sldId id="363" r:id="rId26"/>
    <p:sldId id="337" r:id="rId27"/>
    <p:sldId id="338" r:id="rId28"/>
    <p:sldId id="339" r:id="rId29"/>
    <p:sldId id="340" r:id="rId30"/>
    <p:sldId id="341" r:id="rId31"/>
    <p:sldId id="342" r:id="rId32"/>
    <p:sldId id="304" r:id="rId33"/>
    <p:sldId id="332" r:id="rId34"/>
    <p:sldId id="333" r:id="rId35"/>
    <p:sldId id="334" r:id="rId36"/>
    <p:sldId id="335" r:id="rId37"/>
    <p:sldId id="336" r:id="rId38"/>
    <p:sldId id="365" r:id="rId39"/>
  </p:sldIdLst>
  <p:sldSz cx="9144000" cy="6858000" type="screen4x3"/>
  <p:notesSz cx="6877050" cy="10001250"/>
  <p:defaultTextStyle>
    <a:defPPr>
      <a:defRPr lang="en-GB"/>
    </a:defPPr>
    <a:lvl1pPr algn="l" rtl="0" fontAlgn="base">
      <a:spcBef>
        <a:spcPct val="0"/>
      </a:spcBef>
      <a:spcAft>
        <a:spcPct val="0"/>
      </a:spcAft>
      <a:defRPr sz="2400" kern="1200">
        <a:solidFill>
          <a:schemeClr val="tx1"/>
        </a:solidFill>
        <a:latin typeface="Times New Roman" charset="0"/>
        <a:ea typeface="ＭＳ Ｐゴシック" charset="0"/>
        <a:cs typeface="+mn-cs"/>
      </a:defRPr>
    </a:lvl1pPr>
    <a:lvl2pPr marL="457200" algn="l" rtl="0" fontAlgn="base">
      <a:spcBef>
        <a:spcPct val="0"/>
      </a:spcBef>
      <a:spcAft>
        <a:spcPct val="0"/>
      </a:spcAft>
      <a:defRPr sz="2400" kern="1200">
        <a:solidFill>
          <a:schemeClr val="tx1"/>
        </a:solidFill>
        <a:latin typeface="Times New Roman" charset="0"/>
        <a:ea typeface="ＭＳ Ｐゴシック" charset="0"/>
        <a:cs typeface="+mn-cs"/>
      </a:defRPr>
    </a:lvl2pPr>
    <a:lvl3pPr marL="914400" algn="l" rtl="0" fontAlgn="base">
      <a:spcBef>
        <a:spcPct val="0"/>
      </a:spcBef>
      <a:spcAft>
        <a:spcPct val="0"/>
      </a:spcAft>
      <a:defRPr sz="2400" kern="1200">
        <a:solidFill>
          <a:schemeClr val="tx1"/>
        </a:solidFill>
        <a:latin typeface="Times New Roman" charset="0"/>
        <a:ea typeface="ＭＳ Ｐゴシック" charset="0"/>
        <a:cs typeface="+mn-cs"/>
      </a:defRPr>
    </a:lvl3pPr>
    <a:lvl4pPr marL="1371600" algn="l" rtl="0" fontAlgn="base">
      <a:spcBef>
        <a:spcPct val="0"/>
      </a:spcBef>
      <a:spcAft>
        <a:spcPct val="0"/>
      </a:spcAft>
      <a:defRPr sz="2400" kern="1200">
        <a:solidFill>
          <a:schemeClr val="tx1"/>
        </a:solidFill>
        <a:latin typeface="Times New Roman" charset="0"/>
        <a:ea typeface="ＭＳ Ｐゴシック" charset="0"/>
        <a:cs typeface="+mn-cs"/>
      </a:defRPr>
    </a:lvl4pPr>
    <a:lvl5pPr marL="1828800" algn="l" rtl="0" fontAlgn="base">
      <a:spcBef>
        <a:spcPct val="0"/>
      </a:spcBef>
      <a:spcAft>
        <a:spcPct val="0"/>
      </a:spcAft>
      <a:defRPr sz="2400" kern="1200">
        <a:solidFill>
          <a:schemeClr val="tx1"/>
        </a:solidFill>
        <a:latin typeface="Times New Roman" charset="0"/>
        <a:ea typeface="ＭＳ Ｐゴシック" charset="0"/>
        <a:cs typeface="+mn-cs"/>
      </a:defRPr>
    </a:lvl5pPr>
    <a:lvl6pPr marL="2286000" algn="l" defTabSz="457200" rtl="0" eaLnBrk="1" latinLnBrk="0" hangingPunct="1">
      <a:defRPr sz="2400" kern="1200">
        <a:solidFill>
          <a:schemeClr val="tx1"/>
        </a:solidFill>
        <a:latin typeface="Times New Roman" charset="0"/>
        <a:ea typeface="ＭＳ Ｐゴシック" charset="0"/>
        <a:cs typeface="+mn-cs"/>
      </a:defRPr>
    </a:lvl6pPr>
    <a:lvl7pPr marL="2743200" algn="l" defTabSz="457200" rtl="0" eaLnBrk="1" latinLnBrk="0" hangingPunct="1">
      <a:defRPr sz="2400" kern="1200">
        <a:solidFill>
          <a:schemeClr val="tx1"/>
        </a:solidFill>
        <a:latin typeface="Times New Roman" charset="0"/>
        <a:ea typeface="ＭＳ Ｐゴシック" charset="0"/>
        <a:cs typeface="+mn-cs"/>
      </a:defRPr>
    </a:lvl7pPr>
    <a:lvl8pPr marL="3200400" algn="l" defTabSz="457200" rtl="0" eaLnBrk="1" latinLnBrk="0" hangingPunct="1">
      <a:defRPr sz="2400" kern="1200">
        <a:solidFill>
          <a:schemeClr val="tx1"/>
        </a:solidFill>
        <a:latin typeface="Times New Roman" charset="0"/>
        <a:ea typeface="ＭＳ Ｐゴシック" charset="0"/>
        <a:cs typeface="+mn-cs"/>
      </a:defRPr>
    </a:lvl8pPr>
    <a:lvl9pPr marL="3657600" algn="l" defTabSz="457200" rtl="0" eaLnBrk="1" latinLnBrk="0" hangingPunct="1">
      <a:defRPr sz="2400" kern="1200">
        <a:solidFill>
          <a:schemeClr val="tx1"/>
        </a:solidFill>
        <a:latin typeface="Times New Roman" charset="0"/>
        <a:ea typeface="ＭＳ Ｐゴシック" charset="0"/>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290" autoAdjust="0"/>
    <p:restoredTop sz="80049" autoAdjust="0"/>
  </p:normalViewPr>
  <p:slideViewPr>
    <p:cSldViewPr>
      <p:cViewPr varScale="1">
        <p:scale>
          <a:sx n="69" d="100"/>
          <a:sy n="69" d="100"/>
        </p:scale>
        <p:origin x="1062"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27651" name="Rectangle 3"/>
          <p:cNvSpPr>
            <a:spLocks noGrp="1" noChangeArrowheads="1"/>
          </p:cNvSpPr>
          <p:nvPr>
            <p:ph type="dt" sz="quarter" idx="1"/>
          </p:nvPr>
        </p:nvSpPr>
        <p:spPr bwMode="auto">
          <a:xfrm>
            <a:off x="3897313" y="0"/>
            <a:ext cx="2979737"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7652" name="Rectangle 4"/>
          <p:cNvSpPr>
            <a:spLocks noGrp="1" noChangeArrowheads="1"/>
          </p:cNvSpPr>
          <p:nvPr>
            <p:ph type="ftr" sz="quarter" idx="2"/>
          </p:nvPr>
        </p:nvSpPr>
        <p:spPr bwMode="auto">
          <a:xfrm>
            <a:off x="0" y="9501188"/>
            <a:ext cx="2979738" cy="500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27653" name="Rectangle 5"/>
          <p:cNvSpPr>
            <a:spLocks noGrp="1" noChangeArrowheads="1"/>
          </p:cNvSpPr>
          <p:nvPr>
            <p:ph type="sldNum" sz="quarter" idx="3"/>
          </p:nvPr>
        </p:nvSpPr>
        <p:spPr bwMode="auto">
          <a:xfrm>
            <a:off x="3897313" y="9501188"/>
            <a:ext cx="2979737" cy="500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6442" tIns="48221" rIns="96442" bIns="48221" numCol="1" anchor="b" anchorCtr="0" compatLnSpc="1">
            <a:prstTxWarp prst="textNoShape">
              <a:avLst/>
            </a:prstTxWarp>
          </a:bodyPr>
          <a:lstStyle>
            <a:lvl1pPr algn="r" defTabSz="965200">
              <a:defRPr sz="1300"/>
            </a:lvl1pPr>
          </a:lstStyle>
          <a:p>
            <a:fld id="{562A2D19-6B53-1A41-95C2-9A072D3A84C1}" type="slidenum">
              <a:rPr lang="en-GB"/>
              <a:pPr/>
              <a:t>‹#›</a:t>
            </a:fld>
            <a:endParaRPr lang="en-GB"/>
          </a:p>
        </p:txBody>
      </p:sp>
    </p:spTree>
    <p:extLst>
      <p:ext uri="{BB962C8B-B14F-4D97-AF65-F5344CB8AC3E}">
        <p14:creationId xmlns:p14="http://schemas.microsoft.com/office/powerpoint/2010/main" val="14363788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14339" name="Rectangle 3"/>
          <p:cNvSpPr>
            <a:spLocks noGrp="1" noChangeArrowheads="1"/>
          </p:cNvSpPr>
          <p:nvPr>
            <p:ph type="dt" idx="1"/>
          </p:nvPr>
        </p:nvSpPr>
        <p:spPr bwMode="auto">
          <a:xfrm>
            <a:off x="3897313" y="0"/>
            <a:ext cx="2979737"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6628" name="Rectangle 4"/>
          <p:cNvSpPr>
            <a:spLocks noGrp="1" noRot="1" noChangeAspect="1" noChangeArrowheads="1" noTextEdit="1"/>
          </p:cNvSpPr>
          <p:nvPr>
            <p:ph type="sldImg" idx="2"/>
          </p:nvPr>
        </p:nvSpPr>
        <p:spPr bwMode="auto">
          <a:xfrm>
            <a:off x="939800" y="750888"/>
            <a:ext cx="4999038" cy="3749675"/>
          </a:xfrm>
          <a:prstGeom prst="rect">
            <a:avLst/>
          </a:prstGeom>
          <a:noFill/>
          <a:ln w="9525">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14341" name="Rectangle 5"/>
          <p:cNvSpPr>
            <a:spLocks noGrp="1" noChangeArrowheads="1"/>
          </p:cNvSpPr>
          <p:nvPr>
            <p:ph type="body" sz="quarter" idx="3"/>
          </p:nvPr>
        </p:nvSpPr>
        <p:spPr bwMode="auto">
          <a:xfrm>
            <a:off x="917575" y="4751388"/>
            <a:ext cx="5041900" cy="45005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4342" name="Rectangle 6"/>
          <p:cNvSpPr>
            <a:spLocks noGrp="1" noChangeArrowheads="1"/>
          </p:cNvSpPr>
          <p:nvPr>
            <p:ph type="ftr" sz="quarter" idx="4"/>
          </p:nvPr>
        </p:nvSpPr>
        <p:spPr bwMode="auto">
          <a:xfrm>
            <a:off x="0" y="9501188"/>
            <a:ext cx="2979738" cy="500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14343" name="Rectangle 7"/>
          <p:cNvSpPr>
            <a:spLocks noGrp="1" noChangeArrowheads="1"/>
          </p:cNvSpPr>
          <p:nvPr>
            <p:ph type="sldNum" sz="quarter" idx="5"/>
          </p:nvPr>
        </p:nvSpPr>
        <p:spPr bwMode="auto">
          <a:xfrm>
            <a:off x="3897313" y="9501188"/>
            <a:ext cx="2979737" cy="500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b" anchorCtr="0" compatLnSpc="1">
            <a:prstTxWarp prst="textNoShape">
              <a:avLst/>
            </a:prstTxWarp>
          </a:bodyPr>
          <a:lstStyle>
            <a:lvl1pPr algn="r" defTabSz="965200">
              <a:defRPr sz="1300"/>
            </a:lvl1pPr>
          </a:lstStyle>
          <a:p>
            <a:fld id="{B939ACC4-3648-274A-A1C1-63A7D8E55F9D}" type="slidenum">
              <a:rPr lang="en-GB"/>
              <a:pPr/>
              <a:t>‹#›</a:t>
            </a:fld>
            <a:endParaRPr lang="en-GB"/>
          </a:p>
        </p:txBody>
      </p:sp>
    </p:spTree>
    <p:extLst>
      <p:ext uri="{BB962C8B-B14F-4D97-AF65-F5344CB8AC3E}">
        <p14:creationId xmlns:p14="http://schemas.microsoft.com/office/powerpoint/2010/main" val="82286696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939ACC4-3648-274A-A1C1-63A7D8E55F9D}" type="slidenum">
              <a:rPr lang="en-GB" smtClean="0"/>
              <a:pPr/>
              <a:t>16</a:t>
            </a:fld>
            <a:endParaRPr lang="en-GB"/>
          </a:p>
        </p:txBody>
      </p:sp>
    </p:spTree>
    <p:extLst>
      <p:ext uri="{BB962C8B-B14F-4D97-AF65-F5344CB8AC3E}">
        <p14:creationId xmlns:p14="http://schemas.microsoft.com/office/powerpoint/2010/main" val="17062835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Slide Image Placeholder 1"/>
          <p:cNvSpPr>
            <a:spLocks noGrp="1" noRot="1" noChangeAspect="1" noTextEdit="1"/>
          </p:cNvSpPr>
          <p:nvPr>
            <p:ph type="sldImg"/>
          </p:nvPr>
        </p:nvSpPr>
        <p:spPr>
          <a:ln/>
        </p:spPr>
      </p:sp>
      <p:sp>
        <p:nvSpPr>
          <p:cNvPr id="102403" name="Notes Placeholder 2"/>
          <p:cNvSpPr>
            <a:spLocks noGrp="1"/>
          </p:cNvSpPr>
          <p:nvPr>
            <p:ph type="body" idx="1"/>
          </p:nvPr>
        </p:nvSpPr>
        <p:spPr>
          <a:xfrm>
            <a:off x="687388" y="4751388"/>
            <a:ext cx="5502275" cy="4500562"/>
          </a:xfrm>
        </p:spPr>
        <p:txBody>
          <a:bodyPr/>
          <a:lstStyle/>
          <a:p>
            <a:endParaRPr lang="en-US">
              <a:latin typeface="Times New Roman" charset="0"/>
            </a:endParaRPr>
          </a:p>
        </p:txBody>
      </p:sp>
      <p:sp>
        <p:nvSpPr>
          <p:cNvPr id="4" name="Slide Number Placeholder 3"/>
          <p:cNvSpPr txBox="1">
            <a:spLocks noGrp="1"/>
          </p:cNvSpPr>
          <p:nvPr/>
        </p:nvSpPr>
        <p:spPr bwMode="auto">
          <a:xfrm>
            <a:off x="3895725" y="9499600"/>
            <a:ext cx="2979738"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6442" tIns="48221" rIns="96442" bIns="48221" anchor="b"/>
          <a:lstStyle>
            <a:lvl1pPr defTabSz="965200" eaLnBrk="0" hangingPunct="0">
              <a:defRPr sz="2400">
                <a:solidFill>
                  <a:schemeClr val="tx1"/>
                </a:solidFill>
                <a:latin typeface="Times New Roman" charset="0"/>
                <a:ea typeface="ＭＳ Ｐゴシック" charset="0"/>
              </a:defRPr>
            </a:lvl1pPr>
            <a:lvl2pPr marL="784225" indent="-301625" defTabSz="965200" eaLnBrk="0" hangingPunct="0">
              <a:defRPr sz="2400">
                <a:solidFill>
                  <a:schemeClr val="tx1"/>
                </a:solidFill>
                <a:latin typeface="Times New Roman" charset="0"/>
                <a:ea typeface="ＭＳ Ｐゴシック" charset="0"/>
              </a:defRPr>
            </a:lvl2pPr>
            <a:lvl3pPr marL="1204913" indent="-239713" defTabSz="965200" eaLnBrk="0" hangingPunct="0">
              <a:defRPr sz="2400">
                <a:solidFill>
                  <a:schemeClr val="tx1"/>
                </a:solidFill>
                <a:latin typeface="Times New Roman" charset="0"/>
                <a:ea typeface="ＭＳ Ｐゴシック" charset="0"/>
              </a:defRPr>
            </a:lvl3pPr>
            <a:lvl4pPr marL="1687513" indent="-241300" defTabSz="965200" eaLnBrk="0" hangingPunct="0">
              <a:defRPr sz="2400">
                <a:solidFill>
                  <a:schemeClr val="tx1"/>
                </a:solidFill>
                <a:latin typeface="Times New Roman" charset="0"/>
                <a:ea typeface="ＭＳ Ｐゴシック" charset="0"/>
              </a:defRPr>
            </a:lvl4pPr>
            <a:lvl5pPr marL="2170113" indent="-241300" defTabSz="965200" eaLnBrk="0" hangingPunct="0">
              <a:defRPr sz="2400">
                <a:solidFill>
                  <a:schemeClr val="tx1"/>
                </a:solidFill>
                <a:latin typeface="Times New Roman" charset="0"/>
                <a:ea typeface="ＭＳ Ｐゴシック" charset="0"/>
              </a:defRPr>
            </a:lvl5pPr>
            <a:lvl6pPr marL="2627313" indent="-241300" defTabSz="965200" eaLnBrk="0" fontAlgn="base" hangingPunct="0">
              <a:spcBef>
                <a:spcPct val="0"/>
              </a:spcBef>
              <a:spcAft>
                <a:spcPct val="0"/>
              </a:spcAft>
              <a:defRPr sz="2400">
                <a:solidFill>
                  <a:schemeClr val="tx1"/>
                </a:solidFill>
                <a:latin typeface="Times New Roman" charset="0"/>
                <a:ea typeface="ＭＳ Ｐゴシック" charset="0"/>
              </a:defRPr>
            </a:lvl6pPr>
            <a:lvl7pPr marL="3084513" indent="-241300" defTabSz="965200" eaLnBrk="0" fontAlgn="base" hangingPunct="0">
              <a:spcBef>
                <a:spcPct val="0"/>
              </a:spcBef>
              <a:spcAft>
                <a:spcPct val="0"/>
              </a:spcAft>
              <a:defRPr sz="2400">
                <a:solidFill>
                  <a:schemeClr val="tx1"/>
                </a:solidFill>
                <a:latin typeface="Times New Roman" charset="0"/>
                <a:ea typeface="ＭＳ Ｐゴシック" charset="0"/>
              </a:defRPr>
            </a:lvl7pPr>
            <a:lvl8pPr marL="3541713" indent="-241300" defTabSz="965200" eaLnBrk="0" fontAlgn="base" hangingPunct="0">
              <a:spcBef>
                <a:spcPct val="0"/>
              </a:spcBef>
              <a:spcAft>
                <a:spcPct val="0"/>
              </a:spcAft>
              <a:defRPr sz="2400">
                <a:solidFill>
                  <a:schemeClr val="tx1"/>
                </a:solidFill>
                <a:latin typeface="Times New Roman" charset="0"/>
                <a:ea typeface="ＭＳ Ｐゴシック" charset="0"/>
              </a:defRPr>
            </a:lvl8pPr>
            <a:lvl9pPr marL="3998913" indent="-241300" defTabSz="965200" eaLnBrk="0" fontAlgn="base" hangingPunct="0">
              <a:spcBef>
                <a:spcPct val="0"/>
              </a:spcBef>
              <a:spcAft>
                <a:spcPct val="0"/>
              </a:spcAft>
              <a:defRPr sz="2400">
                <a:solidFill>
                  <a:schemeClr val="tx1"/>
                </a:solidFill>
                <a:latin typeface="Times New Roman" charset="0"/>
                <a:ea typeface="ＭＳ Ｐゴシック" charset="0"/>
              </a:defRPr>
            </a:lvl9pPr>
          </a:lstStyle>
          <a:p>
            <a:pPr algn="r" eaLnBrk="1" hangingPunct="1"/>
            <a:fld id="{BACEFE92-213E-9541-9434-8F7E3246848F}" type="slidenum">
              <a:rPr lang="en-GB" sz="1300">
                <a:latin typeface="Calibri" charset="0"/>
                <a:cs typeface="Arial" charset="0"/>
              </a:rPr>
              <a:pPr algn="r" eaLnBrk="1" hangingPunct="1"/>
              <a:t>30</a:t>
            </a:fld>
            <a:endParaRPr lang="en-GB" sz="1300">
              <a:latin typeface="Calibri" charset="0"/>
              <a:cs typeface="Arial" charset="0"/>
            </a:endParaRPr>
          </a:p>
        </p:txBody>
      </p:sp>
    </p:spTree>
    <p:extLst>
      <p:ext uri="{BB962C8B-B14F-4D97-AF65-F5344CB8AC3E}">
        <p14:creationId xmlns:p14="http://schemas.microsoft.com/office/powerpoint/2010/main" val="35140749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Slide Image Placeholder 1"/>
          <p:cNvSpPr>
            <a:spLocks noGrp="1" noRot="1" noChangeAspect="1" noTextEdit="1"/>
          </p:cNvSpPr>
          <p:nvPr>
            <p:ph type="sldImg"/>
          </p:nvPr>
        </p:nvSpPr>
        <p:spPr>
          <a:ln/>
        </p:spPr>
      </p:sp>
      <p:sp>
        <p:nvSpPr>
          <p:cNvPr id="102403" name="Notes Placeholder 2"/>
          <p:cNvSpPr>
            <a:spLocks noGrp="1"/>
          </p:cNvSpPr>
          <p:nvPr>
            <p:ph type="body" idx="1"/>
          </p:nvPr>
        </p:nvSpPr>
        <p:spPr>
          <a:xfrm>
            <a:off x="687388" y="4751388"/>
            <a:ext cx="5502275" cy="4500562"/>
          </a:xfrm>
        </p:spPr>
        <p:txBody>
          <a:bodyPr/>
          <a:lstStyle/>
          <a:p>
            <a:endParaRPr lang="en-US">
              <a:latin typeface="Times New Roman" charset="0"/>
            </a:endParaRPr>
          </a:p>
        </p:txBody>
      </p:sp>
      <p:sp>
        <p:nvSpPr>
          <p:cNvPr id="4" name="Slide Number Placeholder 3"/>
          <p:cNvSpPr txBox="1">
            <a:spLocks noGrp="1"/>
          </p:cNvSpPr>
          <p:nvPr/>
        </p:nvSpPr>
        <p:spPr bwMode="auto">
          <a:xfrm>
            <a:off x="3895725" y="9499600"/>
            <a:ext cx="2979738"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6442" tIns="48221" rIns="96442" bIns="48221" anchor="b"/>
          <a:lstStyle>
            <a:lvl1pPr defTabSz="965200" eaLnBrk="0" hangingPunct="0">
              <a:defRPr sz="2400">
                <a:solidFill>
                  <a:schemeClr val="tx1"/>
                </a:solidFill>
                <a:latin typeface="Times New Roman" charset="0"/>
                <a:ea typeface="ＭＳ Ｐゴシック" charset="0"/>
              </a:defRPr>
            </a:lvl1pPr>
            <a:lvl2pPr marL="784225" indent="-301625" defTabSz="965200" eaLnBrk="0" hangingPunct="0">
              <a:defRPr sz="2400">
                <a:solidFill>
                  <a:schemeClr val="tx1"/>
                </a:solidFill>
                <a:latin typeface="Times New Roman" charset="0"/>
                <a:ea typeface="ＭＳ Ｐゴシック" charset="0"/>
              </a:defRPr>
            </a:lvl2pPr>
            <a:lvl3pPr marL="1204913" indent="-239713" defTabSz="965200" eaLnBrk="0" hangingPunct="0">
              <a:defRPr sz="2400">
                <a:solidFill>
                  <a:schemeClr val="tx1"/>
                </a:solidFill>
                <a:latin typeface="Times New Roman" charset="0"/>
                <a:ea typeface="ＭＳ Ｐゴシック" charset="0"/>
              </a:defRPr>
            </a:lvl3pPr>
            <a:lvl4pPr marL="1687513" indent="-241300" defTabSz="965200" eaLnBrk="0" hangingPunct="0">
              <a:defRPr sz="2400">
                <a:solidFill>
                  <a:schemeClr val="tx1"/>
                </a:solidFill>
                <a:latin typeface="Times New Roman" charset="0"/>
                <a:ea typeface="ＭＳ Ｐゴシック" charset="0"/>
              </a:defRPr>
            </a:lvl4pPr>
            <a:lvl5pPr marL="2170113" indent="-241300" defTabSz="965200" eaLnBrk="0" hangingPunct="0">
              <a:defRPr sz="2400">
                <a:solidFill>
                  <a:schemeClr val="tx1"/>
                </a:solidFill>
                <a:latin typeface="Times New Roman" charset="0"/>
                <a:ea typeface="ＭＳ Ｐゴシック" charset="0"/>
              </a:defRPr>
            </a:lvl5pPr>
            <a:lvl6pPr marL="2627313" indent="-241300" defTabSz="965200" eaLnBrk="0" fontAlgn="base" hangingPunct="0">
              <a:spcBef>
                <a:spcPct val="0"/>
              </a:spcBef>
              <a:spcAft>
                <a:spcPct val="0"/>
              </a:spcAft>
              <a:defRPr sz="2400">
                <a:solidFill>
                  <a:schemeClr val="tx1"/>
                </a:solidFill>
                <a:latin typeface="Times New Roman" charset="0"/>
                <a:ea typeface="ＭＳ Ｐゴシック" charset="0"/>
              </a:defRPr>
            </a:lvl6pPr>
            <a:lvl7pPr marL="3084513" indent="-241300" defTabSz="965200" eaLnBrk="0" fontAlgn="base" hangingPunct="0">
              <a:spcBef>
                <a:spcPct val="0"/>
              </a:spcBef>
              <a:spcAft>
                <a:spcPct val="0"/>
              </a:spcAft>
              <a:defRPr sz="2400">
                <a:solidFill>
                  <a:schemeClr val="tx1"/>
                </a:solidFill>
                <a:latin typeface="Times New Roman" charset="0"/>
                <a:ea typeface="ＭＳ Ｐゴシック" charset="0"/>
              </a:defRPr>
            </a:lvl7pPr>
            <a:lvl8pPr marL="3541713" indent="-241300" defTabSz="965200" eaLnBrk="0" fontAlgn="base" hangingPunct="0">
              <a:spcBef>
                <a:spcPct val="0"/>
              </a:spcBef>
              <a:spcAft>
                <a:spcPct val="0"/>
              </a:spcAft>
              <a:defRPr sz="2400">
                <a:solidFill>
                  <a:schemeClr val="tx1"/>
                </a:solidFill>
                <a:latin typeface="Times New Roman" charset="0"/>
                <a:ea typeface="ＭＳ Ｐゴシック" charset="0"/>
              </a:defRPr>
            </a:lvl8pPr>
            <a:lvl9pPr marL="3998913" indent="-241300" defTabSz="965200" eaLnBrk="0" fontAlgn="base" hangingPunct="0">
              <a:spcBef>
                <a:spcPct val="0"/>
              </a:spcBef>
              <a:spcAft>
                <a:spcPct val="0"/>
              </a:spcAft>
              <a:defRPr sz="2400">
                <a:solidFill>
                  <a:schemeClr val="tx1"/>
                </a:solidFill>
                <a:latin typeface="Times New Roman" charset="0"/>
                <a:ea typeface="ＭＳ Ｐゴシック" charset="0"/>
              </a:defRPr>
            </a:lvl9pPr>
          </a:lstStyle>
          <a:p>
            <a:pPr algn="r" eaLnBrk="1" hangingPunct="1"/>
            <a:fld id="{BACEFE92-213E-9541-9434-8F7E3246848F}" type="slidenum">
              <a:rPr lang="en-GB" sz="1300">
                <a:latin typeface="Calibri" charset="0"/>
                <a:cs typeface="Arial" charset="0"/>
              </a:rPr>
              <a:pPr algn="r" eaLnBrk="1" hangingPunct="1"/>
              <a:t>31</a:t>
            </a:fld>
            <a:endParaRPr lang="en-GB" sz="1300">
              <a:latin typeface="Calibri" charset="0"/>
              <a:cs typeface="Arial" charset="0"/>
            </a:endParaRPr>
          </a:p>
        </p:txBody>
      </p:sp>
    </p:spTree>
    <p:extLst>
      <p:ext uri="{BB962C8B-B14F-4D97-AF65-F5344CB8AC3E}">
        <p14:creationId xmlns:p14="http://schemas.microsoft.com/office/powerpoint/2010/main" val="508351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7AB11C-B49F-C149-83E8-03756F256947}" type="datetime1">
              <a:rPr lang="en-GB"/>
              <a:pPr/>
              <a:t>02/03/2018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7BD6E667-2370-104F-8760-428342860BB0}" type="slidenum">
              <a:rPr lang="en-GB"/>
              <a:pPr/>
              <a:t>‹#›</a:t>
            </a:fld>
            <a:endParaRPr lang="en-GB"/>
          </a:p>
        </p:txBody>
      </p:sp>
    </p:spTree>
    <p:extLst>
      <p:ext uri="{BB962C8B-B14F-4D97-AF65-F5344CB8AC3E}">
        <p14:creationId xmlns:p14="http://schemas.microsoft.com/office/powerpoint/2010/main" val="3086400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9BF76537-0679-964C-8B0B-EFA0B195F44D}" type="datetime1">
              <a:rPr lang="en-GB"/>
              <a:pPr/>
              <a:t>02/03/2018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22662D34-1525-F04E-9FD8-C926F47B835B}" type="slidenum">
              <a:rPr lang="en-GB"/>
              <a:pPr/>
              <a:t>‹#›</a:t>
            </a:fld>
            <a:endParaRPr lang="en-GB"/>
          </a:p>
        </p:txBody>
      </p:sp>
    </p:spTree>
    <p:extLst>
      <p:ext uri="{BB962C8B-B14F-4D97-AF65-F5344CB8AC3E}">
        <p14:creationId xmlns:p14="http://schemas.microsoft.com/office/powerpoint/2010/main" val="3070895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10BE01C3-D4DC-FD4E-8028-044193EB6658}" type="datetime1">
              <a:rPr lang="en-GB"/>
              <a:pPr/>
              <a:t>02/03/2018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D7FF624-DE08-074B-AC0D-1293CFED4545}" type="slidenum">
              <a:rPr lang="en-GB"/>
              <a:pPr/>
              <a:t>‹#›</a:t>
            </a:fld>
            <a:endParaRPr lang="en-GB"/>
          </a:p>
        </p:txBody>
      </p:sp>
    </p:spTree>
    <p:extLst>
      <p:ext uri="{BB962C8B-B14F-4D97-AF65-F5344CB8AC3E}">
        <p14:creationId xmlns:p14="http://schemas.microsoft.com/office/powerpoint/2010/main" val="15225281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460F66A9-C8F4-EF48-AA00-64CA745D3475}" type="datetime1">
              <a:rPr lang="en-GB"/>
              <a:pPr/>
              <a:t>02/03/2018</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8885D87-BD64-2143-88FC-2B08C425C3C6}" type="slidenum">
              <a:rPr lang="en-GB"/>
              <a:pPr/>
              <a:t>‹#›</a:t>
            </a:fld>
            <a:endParaRPr lang="en-GB"/>
          </a:p>
        </p:txBody>
      </p:sp>
    </p:spTree>
    <p:extLst>
      <p:ext uri="{BB962C8B-B14F-4D97-AF65-F5344CB8AC3E}">
        <p14:creationId xmlns:p14="http://schemas.microsoft.com/office/powerpoint/2010/main" val="2891104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7694FB4-DAA1-4B41-92A1-3BB57E0F04E1}" type="datetime1">
              <a:rPr lang="en-GB"/>
              <a:pPr/>
              <a:t>02/03/2018</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D2590103-87E0-D54A-A4D8-A066D8FC1183}" type="slidenum">
              <a:rPr lang="en-GB"/>
              <a:pPr/>
              <a:t>‹#›</a:t>
            </a:fld>
            <a:endParaRPr lang="en-GB"/>
          </a:p>
        </p:txBody>
      </p:sp>
    </p:spTree>
    <p:extLst>
      <p:ext uri="{BB962C8B-B14F-4D97-AF65-F5344CB8AC3E}">
        <p14:creationId xmlns:p14="http://schemas.microsoft.com/office/powerpoint/2010/main" val="594662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94244D17-7DE7-054A-91F2-ED894F664B04}" type="datetime1">
              <a:rPr lang="en-GB"/>
              <a:pPr/>
              <a:t>02/03/2018</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3F5A646D-3A9B-4240-AF36-7F796E850EED}" type="slidenum">
              <a:rPr lang="en-GB"/>
              <a:pPr/>
              <a:t>‹#›</a:t>
            </a:fld>
            <a:endParaRPr lang="en-GB"/>
          </a:p>
        </p:txBody>
      </p:sp>
    </p:spTree>
    <p:extLst>
      <p:ext uri="{BB962C8B-B14F-4D97-AF65-F5344CB8AC3E}">
        <p14:creationId xmlns:p14="http://schemas.microsoft.com/office/powerpoint/2010/main" val="3377936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81A0E109-2BD3-CA4A-8900-F741C71F7994}" type="datetime1">
              <a:rPr lang="en-GB"/>
              <a:pPr/>
              <a:t>02/03/2018</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9A67BF17-E41A-8A4F-A549-B7FCD2FBCC59}" type="slidenum">
              <a:rPr lang="en-GB"/>
              <a:pPr/>
              <a:t>‹#›</a:t>
            </a:fld>
            <a:endParaRPr lang="en-GB"/>
          </a:p>
        </p:txBody>
      </p:sp>
    </p:spTree>
    <p:extLst>
      <p:ext uri="{BB962C8B-B14F-4D97-AF65-F5344CB8AC3E}">
        <p14:creationId xmlns:p14="http://schemas.microsoft.com/office/powerpoint/2010/main" val="1160345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F552CFC3-0CBD-A74C-B235-8A57AA74F321}" type="datetime1">
              <a:rPr lang="en-GB"/>
              <a:pPr/>
              <a:t>02/03/2018</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8BE22F8A-3B0B-1F47-98F5-7E6ABDB7C3C8}" type="slidenum">
              <a:rPr lang="en-GB"/>
              <a:pPr/>
              <a:t>‹#›</a:t>
            </a:fld>
            <a:endParaRPr lang="en-GB"/>
          </a:p>
        </p:txBody>
      </p:sp>
    </p:spTree>
    <p:extLst>
      <p:ext uri="{BB962C8B-B14F-4D97-AF65-F5344CB8AC3E}">
        <p14:creationId xmlns:p14="http://schemas.microsoft.com/office/powerpoint/2010/main" val="3897572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BC502E4A-5873-054D-9BCF-85B5A5F05472}" type="datetime1">
              <a:rPr lang="en-GB"/>
              <a:pPr/>
              <a:t>02/03/2018</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A2442132-60C6-5B49-9473-17E91B24DD40}" type="slidenum">
              <a:rPr lang="en-GB"/>
              <a:pPr/>
              <a:t>‹#›</a:t>
            </a:fld>
            <a:endParaRPr lang="en-GB"/>
          </a:p>
        </p:txBody>
      </p:sp>
    </p:spTree>
    <p:extLst>
      <p:ext uri="{BB962C8B-B14F-4D97-AF65-F5344CB8AC3E}">
        <p14:creationId xmlns:p14="http://schemas.microsoft.com/office/powerpoint/2010/main" val="2589177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A6FEF089-73EB-0E49-9F3E-A383268060D8}" type="datetime1">
              <a:rPr lang="en-GB"/>
              <a:pPr/>
              <a:t>02/03/2018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BF24A426-DEF1-EF4B-89F9-FCAA63CBE381}" type="slidenum">
              <a:rPr lang="en-GB"/>
              <a:pPr/>
              <a:t>‹#›</a:t>
            </a:fld>
            <a:endParaRPr lang="en-GB"/>
          </a:p>
        </p:txBody>
      </p:sp>
    </p:spTree>
    <p:extLst>
      <p:ext uri="{BB962C8B-B14F-4D97-AF65-F5344CB8AC3E}">
        <p14:creationId xmlns:p14="http://schemas.microsoft.com/office/powerpoint/2010/main" val="4132014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71619A54-CD78-1444-86BC-F3BC083A0F66}" type="datetime1">
              <a:rPr lang="en-GB"/>
              <a:pPr/>
              <a:t>02/03/2018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DEED4844-BA7A-8D4B-923D-C03D149F09FE}" type="slidenum">
              <a:rPr lang="en-GB"/>
              <a:pPr/>
              <a:t>‹#›</a:t>
            </a:fld>
            <a:endParaRPr lang="en-GB"/>
          </a:p>
        </p:txBody>
      </p:sp>
    </p:spTree>
    <p:extLst>
      <p:ext uri="{BB962C8B-B14F-4D97-AF65-F5344CB8AC3E}">
        <p14:creationId xmlns:p14="http://schemas.microsoft.com/office/powerpoint/2010/main" val="29510263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D436A5-BB8A-7944-8191-71CA30D7B9A6}" type="datetime1">
              <a:rPr lang="en-GB"/>
              <a:pPr/>
              <a:t>02/03/2018</a:t>
            </a:fld>
            <a:endParaRPr lang="en-GB"/>
          </a:p>
        </p:txBody>
      </p:sp>
      <p:sp>
        <p:nvSpPr>
          <p:cNvPr id="5" name="Slide Number Placeholder 4"/>
          <p:cNvSpPr>
            <a:spLocks noGrp="1"/>
          </p:cNvSpPr>
          <p:nvPr>
            <p:ph type="sldNum" sz="quarter" idx="11"/>
          </p:nvPr>
        </p:nvSpPr>
        <p:spPr/>
        <p:txBody>
          <a:bodyPr/>
          <a:lstStyle>
            <a:lvl1pPr>
              <a:defRPr/>
            </a:lvl1pPr>
          </a:lstStyle>
          <a:p>
            <a:fld id="{43017680-0078-EE4E-9DAB-2328C00D9A31}" type="slidenum">
              <a:rPr lang="en-GB"/>
              <a:pPr/>
              <a:t>‹#›</a:t>
            </a:fld>
            <a:endParaRPr lang="en-GB"/>
          </a:p>
        </p:txBody>
      </p:sp>
    </p:spTree>
    <p:extLst>
      <p:ext uri="{BB962C8B-B14F-4D97-AF65-F5344CB8AC3E}">
        <p14:creationId xmlns:p14="http://schemas.microsoft.com/office/powerpoint/2010/main" val="26984600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E8F4DB4-367E-1D45-A1A3-E1BA67443780}" type="datetime1">
              <a:rPr lang="en-GB"/>
              <a:pPr/>
              <a:t>02/03/2018</a:t>
            </a:fld>
            <a:endParaRPr lang="en-GB"/>
          </a:p>
        </p:txBody>
      </p:sp>
      <p:sp>
        <p:nvSpPr>
          <p:cNvPr id="5" name="Slide Number Placeholder 4"/>
          <p:cNvSpPr>
            <a:spLocks noGrp="1"/>
          </p:cNvSpPr>
          <p:nvPr>
            <p:ph type="sldNum" sz="quarter" idx="11"/>
          </p:nvPr>
        </p:nvSpPr>
        <p:spPr/>
        <p:txBody>
          <a:bodyPr/>
          <a:lstStyle>
            <a:lvl1pPr>
              <a:defRPr/>
            </a:lvl1pPr>
          </a:lstStyle>
          <a:p>
            <a:fld id="{3180A669-A84B-9048-BBB3-881B586256AA}" type="slidenum">
              <a:rPr lang="en-GB"/>
              <a:pPr/>
              <a:t>‹#›</a:t>
            </a:fld>
            <a:endParaRPr lang="en-GB"/>
          </a:p>
        </p:txBody>
      </p:sp>
    </p:spTree>
    <p:extLst>
      <p:ext uri="{BB962C8B-B14F-4D97-AF65-F5344CB8AC3E}">
        <p14:creationId xmlns:p14="http://schemas.microsoft.com/office/powerpoint/2010/main" val="13043556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F82F92B4-FC43-0C4B-B24E-AF6327663F0E}" type="datetime1">
              <a:rPr lang="en-GB"/>
              <a:pPr/>
              <a:t>02/03/2018</a:t>
            </a:fld>
            <a:endParaRPr lang="en-GB"/>
          </a:p>
        </p:txBody>
      </p:sp>
      <p:sp>
        <p:nvSpPr>
          <p:cNvPr id="5" name="Slide Number Placeholder 4"/>
          <p:cNvSpPr>
            <a:spLocks noGrp="1"/>
          </p:cNvSpPr>
          <p:nvPr>
            <p:ph type="sldNum" sz="quarter" idx="11"/>
          </p:nvPr>
        </p:nvSpPr>
        <p:spPr/>
        <p:txBody>
          <a:bodyPr/>
          <a:lstStyle>
            <a:lvl1pPr>
              <a:defRPr/>
            </a:lvl1pPr>
          </a:lstStyle>
          <a:p>
            <a:fld id="{7AA3524E-7162-5746-A69A-B3C3A2FBACE7}" type="slidenum">
              <a:rPr lang="en-GB"/>
              <a:pPr/>
              <a:t>‹#›</a:t>
            </a:fld>
            <a:endParaRPr lang="en-GB"/>
          </a:p>
        </p:txBody>
      </p:sp>
    </p:spTree>
    <p:extLst>
      <p:ext uri="{BB962C8B-B14F-4D97-AF65-F5344CB8AC3E}">
        <p14:creationId xmlns:p14="http://schemas.microsoft.com/office/powerpoint/2010/main" val="33786257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B32AA655-301C-3346-AF02-122610A17B89}" type="datetime1">
              <a:rPr lang="en-GB"/>
              <a:pPr/>
              <a:t>02/03/2018</a:t>
            </a:fld>
            <a:endParaRPr lang="en-GB"/>
          </a:p>
        </p:txBody>
      </p:sp>
      <p:sp>
        <p:nvSpPr>
          <p:cNvPr id="6" name="Slide Number Placeholder 5"/>
          <p:cNvSpPr>
            <a:spLocks noGrp="1"/>
          </p:cNvSpPr>
          <p:nvPr>
            <p:ph type="sldNum" sz="quarter" idx="11"/>
          </p:nvPr>
        </p:nvSpPr>
        <p:spPr/>
        <p:txBody>
          <a:bodyPr/>
          <a:lstStyle>
            <a:lvl1pPr>
              <a:defRPr/>
            </a:lvl1pPr>
          </a:lstStyle>
          <a:p>
            <a:fld id="{43FCA98F-F56F-7241-A2EB-28F0E623FE2B}" type="slidenum">
              <a:rPr lang="en-GB"/>
              <a:pPr/>
              <a:t>‹#›</a:t>
            </a:fld>
            <a:endParaRPr lang="en-GB"/>
          </a:p>
        </p:txBody>
      </p:sp>
    </p:spTree>
    <p:extLst>
      <p:ext uri="{BB962C8B-B14F-4D97-AF65-F5344CB8AC3E}">
        <p14:creationId xmlns:p14="http://schemas.microsoft.com/office/powerpoint/2010/main" val="27998951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E0D9511-75B3-C64F-AC76-8BF0008BF042}" type="datetime1">
              <a:rPr lang="en-GB"/>
              <a:pPr/>
              <a:t>02/03/2018</a:t>
            </a:fld>
            <a:endParaRPr lang="en-GB"/>
          </a:p>
        </p:txBody>
      </p:sp>
      <p:sp>
        <p:nvSpPr>
          <p:cNvPr id="8" name="Slide Number Placeholder 7"/>
          <p:cNvSpPr>
            <a:spLocks noGrp="1"/>
          </p:cNvSpPr>
          <p:nvPr>
            <p:ph type="sldNum" sz="quarter" idx="11"/>
          </p:nvPr>
        </p:nvSpPr>
        <p:spPr/>
        <p:txBody>
          <a:bodyPr/>
          <a:lstStyle>
            <a:lvl1pPr>
              <a:defRPr/>
            </a:lvl1pPr>
          </a:lstStyle>
          <a:p>
            <a:fld id="{E0AFD3B7-0A8A-7141-9169-AE07378C97F2}" type="slidenum">
              <a:rPr lang="en-GB"/>
              <a:pPr/>
              <a:t>‹#›</a:t>
            </a:fld>
            <a:endParaRPr lang="en-GB"/>
          </a:p>
        </p:txBody>
      </p:sp>
    </p:spTree>
    <p:extLst>
      <p:ext uri="{BB962C8B-B14F-4D97-AF65-F5344CB8AC3E}">
        <p14:creationId xmlns:p14="http://schemas.microsoft.com/office/powerpoint/2010/main" val="42225663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CC15D679-D016-3B4B-B11F-E7BF26301F77}" type="datetime1">
              <a:rPr lang="en-GB"/>
              <a:pPr/>
              <a:t>02/03/2018</a:t>
            </a:fld>
            <a:endParaRPr lang="en-GB"/>
          </a:p>
        </p:txBody>
      </p:sp>
      <p:sp>
        <p:nvSpPr>
          <p:cNvPr id="4" name="Slide Number Placeholder 3"/>
          <p:cNvSpPr>
            <a:spLocks noGrp="1"/>
          </p:cNvSpPr>
          <p:nvPr>
            <p:ph type="sldNum" sz="quarter" idx="11"/>
          </p:nvPr>
        </p:nvSpPr>
        <p:spPr/>
        <p:txBody>
          <a:bodyPr/>
          <a:lstStyle>
            <a:lvl1pPr>
              <a:defRPr/>
            </a:lvl1pPr>
          </a:lstStyle>
          <a:p>
            <a:fld id="{4E1F94B2-C8B0-0341-9AEF-11B9E9152E40}" type="slidenum">
              <a:rPr lang="en-GB"/>
              <a:pPr/>
              <a:t>‹#›</a:t>
            </a:fld>
            <a:endParaRPr lang="en-GB"/>
          </a:p>
        </p:txBody>
      </p:sp>
    </p:spTree>
    <p:extLst>
      <p:ext uri="{BB962C8B-B14F-4D97-AF65-F5344CB8AC3E}">
        <p14:creationId xmlns:p14="http://schemas.microsoft.com/office/powerpoint/2010/main" val="3841203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4E83D40F-E050-4B47-8759-C238A9BB2545}" type="datetime1">
              <a:rPr lang="en-GB"/>
              <a:pPr/>
              <a:t>02/03/2018</a:t>
            </a:fld>
            <a:endParaRPr lang="en-GB"/>
          </a:p>
        </p:txBody>
      </p:sp>
      <p:sp>
        <p:nvSpPr>
          <p:cNvPr id="3" name="Slide Number Placeholder 2"/>
          <p:cNvSpPr>
            <a:spLocks noGrp="1"/>
          </p:cNvSpPr>
          <p:nvPr>
            <p:ph type="sldNum" sz="quarter" idx="11"/>
          </p:nvPr>
        </p:nvSpPr>
        <p:spPr/>
        <p:txBody>
          <a:bodyPr/>
          <a:lstStyle>
            <a:lvl1pPr>
              <a:defRPr/>
            </a:lvl1pPr>
          </a:lstStyle>
          <a:p>
            <a:fld id="{88FF5033-A546-5C4C-871F-669D40A8A67E}" type="slidenum">
              <a:rPr lang="en-GB"/>
              <a:pPr/>
              <a:t>‹#›</a:t>
            </a:fld>
            <a:endParaRPr lang="en-GB"/>
          </a:p>
        </p:txBody>
      </p:sp>
    </p:spTree>
    <p:extLst>
      <p:ext uri="{BB962C8B-B14F-4D97-AF65-F5344CB8AC3E}">
        <p14:creationId xmlns:p14="http://schemas.microsoft.com/office/powerpoint/2010/main" val="11535196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2B4764F2-A0CA-AD4B-BA3F-406ED277133B}" type="datetime1">
              <a:rPr lang="en-GB"/>
              <a:pPr/>
              <a:t>02/03/2018</a:t>
            </a:fld>
            <a:endParaRPr lang="en-GB"/>
          </a:p>
        </p:txBody>
      </p:sp>
      <p:sp>
        <p:nvSpPr>
          <p:cNvPr id="6" name="Slide Number Placeholder 5"/>
          <p:cNvSpPr>
            <a:spLocks noGrp="1"/>
          </p:cNvSpPr>
          <p:nvPr>
            <p:ph type="sldNum" sz="quarter" idx="11"/>
          </p:nvPr>
        </p:nvSpPr>
        <p:spPr/>
        <p:txBody>
          <a:bodyPr/>
          <a:lstStyle>
            <a:lvl1pPr>
              <a:defRPr/>
            </a:lvl1pPr>
          </a:lstStyle>
          <a:p>
            <a:fld id="{27A49217-7B52-A347-B627-D86D89246FAE}" type="slidenum">
              <a:rPr lang="en-GB"/>
              <a:pPr/>
              <a:t>‹#›</a:t>
            </a:fld>
            <a:endParaRPr lang="en-GB"/>
          </a:p>
        </p:txBody>
      </p:sp>
    </p:spTree>
    <p:extLst>
      <p:ext uri="{BB962C8B-B14F-4D97-AF65-F5344CB8AC3E}">
        <p14:creationId xmlns:p14="http://schemas.microsoft.com/office/powerpoint/2010/main" val="20413531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59E4CB8F-B42F-864E-9559-27F1F797D84A}" type="datetime1">
              <a:rPr lang="en-GB"/>
              <a:pPr/>
              <a:t>02/03/2018</a:t>
            </a:fld>
            <a:endParaRPr lang="en-GB"/>
          </a:p>
        </p:txBody>
      </p:sp>
      <p:sp>
        <p:nvSpPr>
          <p:cNvPr id="6" name="Slide Number Placeholder 5"/>
          <p:cNvSpPr>
            <a:spLocks noGrp="1"/>
          </p:cNvSpPr>
          <p:nvPr>
            <p:ph type="sldNum" sz="quarter" idx="11"/>
          </p:nvPr>
        </p:nvSpPr>
        <p:spPr/>
        <p:txBody>
          <a:bodyPr/>
          <a:lstStyle>
            <a:lvl1pPr>
              <a:defRPr/>
            </a:lvl1pPr>
          </a:lstStyle>
          <a:p>
            <a:fld id="{B2961B2F-3C0E-F542-ADBB-D922073D5FCF}" type="slidenum">
              <a:rPr lang="en-GB"/>
              <a:pPr/>
              <a:t>‹#›</a:t>
            </a:fld>
            <a:endParaRPr lang="en-GB"/>
          </a:p>
        </p:txBody>
      </p:sp>
    </p:spTree>
    <p:extLst>
      <p:ext uri="{BB962C8B-B14F-4D97-AF65-F5344CB8AC3E}">
        <p14:creationId xmlns:p14="http://schemas.microsoft.com/office/powerpoint/2010/main" val="12252128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0C040554-5D5A-6149-8A49-1EC611954DBB}" type="datetime1">
              <a:rPr lang="en-GB"/>
              <a:pPr/>
              <a:t>02/03/2018</a:t>
            </a:fld>
            <a:endParaRPr lang="en-GB"/>
          </a:p>
        </p:txBody>
      </p:sp>
      <p:sp>
        <p:nvSpPr>
          <p:cNvPr id="5" name="Slide Number Placeholder 4"/>
          <p:cNvSpPr>
            <a:spLocks noGrp="1"/>
          </p:cNvSpPr>
          <p:nvPr>
            <p:ph type="sldNum" sz="quarter" idx="11"/>
          </p:nvPr>
        </p:nvSpPr>
        <p:spPr/>
        <p:txBody>
          <a:bodyPr/>
          <a:lstStyle>
            <a:lvl1pPr>
              <a:defRPr/>
            </a:lvl1pPr>
          </a:lstStyle>
          <a:p>
            <a:fld id="{D00751E4-E83E-A84B-9D11-8787A1C3FAAC}" type="slidenum">
              <a:rPr lang="en-GB"/>
              <a:pPr/>
              <a:t>‹#›</a:t>
            </a:fld>
            <a:endParaRPr lang="en-GB"/>
          </a:p>
        </p:txBody>
      </p:sp>
    </p:spTree>
    <p:extLst>
      <p:ext uri="{BB962C8B-B14F-4D97-AF65-F5344CB8AC3E}">
        <p14:creationId xmlns:p14="http://schemas.microsoft.com/office/powerpoint/2010/main" val="5937716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664AAAF-ED16-EB4F-AA57-556B1B609C81}" type="datetime1">
              <a:rPr lang="en-GB"/>
              <a:pPr/>
              <a:t>02/03/2018</a:t>
            </a:fld>
            <a:endParaRPr lang="en-GB"/>
          </a:p>
        </p:txBody>
      </p:sp>
      <p:sp>
        <p:nvSpPr>
          <p:cNvPr id="5" name="Slide Number Placeholder 4"/>
          <p:cNvSpPr>
            <a:spLocks noGrp="1"/>
          </p:cNvSpPr>
          <p:nvPr>
            <p:ph type="sldNum" sz="quarter" idx="11"/>
          </p:nvPr>
        </p:nvSpPr>
        <p:spPr/>
        <p:txBody>
          <a:bodyPr/>
          <a:lstStyle>
            <a:lvl1pPr>
              <a:defRPr/>
            </a:lvl1pPr>
          </a:lstStyle>
          <a:p>
            <a:fld id="{16E19F40-A8C9-1C40-AC27-F652A97F865B}" type="slidenum">
              <a:rPr lang="en-GB"/>
              <a:pPr/>
              <a:t>‹#›</a:t>
            </a:fld>
            <a:endParaRPr lang="en-GB"/>
          </a:p>
        </p:txBody>
      </p:sp>
    </p:spTree>
    <p:extLst>
      <p:ext uri="{BB962C8B-B14F-4D97-AF65-F5344CB8AC3E}">
        <p14:creationId xmlns:p14="http://schemas.microsoft.com/office/powerpoint/2010/main" val="26665288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10FD2F35-CFBD-1F42-8E67-B15AA535380F}" type="datetime1">
              <a:rPr lang="en-GB"/>
              <a:pPr/>
              <a:t>02/03/2018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855EED3-445C-E34F-BFF7-422BB3E9138C}" type="slidenum">
              <a:rPr lang="en-GB"/>
              <a:pPr/>
              <a:t>‹#›</a:t>
            </a:fld>
            <a:endParaRPr lang="en-GB"/>
          </a:p>
        </p:txBody>
      </p:sp>
    </p:spTree>
    <p:extLst>
      <p:ext uri="{BB962C8B-B14F-4D97-AF65-F5344CB8AC3E}">
        <p14:creationId xmlns:p14="http://schemas.microsoft.com/office/powerpoint/2010/main" val="330617251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FAE2FF24-7AB6-7542-AED5-C6EFF2F363E6}" type="datetime1">
              <a:rPr lang="en-GB"/>
              <a:pPr/>
              <a:t>02/03/2018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F8DEBC5-B60F-314B-8B31-8B41B34D9798}" type="slidenum">
              <a:rPr lang="en-GB"/>
              <a:pPr/>
              <a:t>‹#›</a:t>
            </a:fld>
            <a:endParaRPr lang="en-GB"/>
          </a:p>
        </p:txBody>
      </p:sp>
    </p:spTree>
    <p:extLst>
      <p:ext uri="{BB962C8B-B14F-4D97-AF65-F5344CB8AC3E}">
        <p14:creationId xmlns:p14="http://schemas.microsoft.com/office/powerpoint/2010/main" val="33169565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67632CDE-2E60-2044-9B57-5C1EA5E20D6D}" type="datetime1">
              <a:rPr lang="en-GB"/>
              <a:pPr/>
              <a:t>02/03/2018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2466D31-43D0-2B4F-9CC8-541AAE92D4DC}" type="slidenum">
              <a:rPr lang="en-GB"/>
              <a:pPr/>
              <a:t>‹#›</a:t>
            </a:fld>
            <a:endParaRPr lang="en-GB"/>
          </a:p>
        </p:txBody>
      </p:sp>
    </p:spTree>
    <p:extLst>
      <p:ext uri="{BB962C8B-B14F-4D97-AF65-F5344CB8AC3E}">
        <p14:creationId xmlns:p14="http://schemas.microsoft.com/office/powerpoint/2010/main" val="54255852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F830C65C-BB19-AB4E-AF63-8F0FBCFAFDD8}" type="datetime1">
              <a:rPr lang="en-GB"/>
              <a:pPr/>
              <a:t>02/03/2018</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4C35C778-94E7-3E44-89C5-EF41C3C789C8}" type="slidenum">
              <a:rPr lang="en-GB"/>
              <a:pPr/>
              <a:t>‹#›</a:t>
            </a:fld>
            <a:endParaRPr lang="en-GB"/>
          </a:p>
        </p:txBody>
      </p:sp>
    </p:spTree>
    <p:extLst>
      <p:ext uri="{BB962C8B-B14F-4D97-AF65-F5344CB8AC3E}">
        <p14:creationId xmlns:p14="http://schemas.microsoft.com/office/powerpoint/2010/main" val="33056818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70B77E1F-74C9-6B42-95DD-188864DCC985}" type="datetime1">
              <a:rPr lang="en-GB"/>
              <a:pPr/>
              <a:t>02/03/2018</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3339B385-AD00-9145-A048-538FA66CFA1E}" type="slidenum">
              <a:rPr lang="en-GB"/>
              <a:pPr/>
              <a:t>‹#›</a:t>
            </a:fld>
            <a:endParaRPr lang="en-GB"/>
          </a:p>
        </p:txBody>
      </p:sp>
    </p:spTree>
    <p:extLst>
      <p:ext uri="{BB962C8B-B14F-4D97-AF65-F5344CB8AC3E}">
        <p14:creationId xmlns:p14="http://schemas.microsoft.com/office/powerpoint/2010/main" val="37735193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BFB01ADA-CE32-5843-B0A6-64E6A1F01996}" type="datetime1">
              <a:rPr lang="en-GB"/>
              <a:pPr/>
              <a:t>02/03/2018</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A7E7551C-C250-3F4E-91B7-A2B0C0A4B50D}" type="slidenum">
              <a:rPr lang="en-GB"/>
              <a:pPr/>
              <a:t>‹#›</a:t>
            </a:fld>
            <a:endParaRPr lang="en-GB"/>
          </a:p>
        </p:txBody>
      </p:sp>
    </p:spTree>
    <p:extLst>
      <p:ext uri="{BB962C8B-B14F-4D97-AF65-F5344CB8AC3E}">
        <p14:creationId xmlns:p14="http://schemas.microsoft.com/office/powerpoint/2010/main" val="23513848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BF5C13D6-13B5-7F42-B335-8C5A518BC11B}" type="datetime1">
              <a:rPr lang="en-GB"/>
              <a:pPr/>
              <a:t>02/03/2018</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05E91D5B-035D-7249-AD53-2C252144D3ED}" type="slidenum">
              <a:rPr lang="en-GB"/>
              <a:pPr/>
              <a:t>‹#›</a:t>
            </a:fld>
            <a:endParaRPr lang="en-GB"/>
          </a:p>
        </p:txBody>
      </p:sp>
    </p:spTree>
    <p:extLst>
      <p:ext uri="{BB962C8B-B14F-4D97-AF65-F5344CB8AC3E}">
        <p14:creationId xmlns:p14="http://schemas.microsoft.com/office/powerpoint/2010/main" val="19940862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3BA28E6C-F1F1-404C-A719-0D851263C13C}" type="datetime1">
              <a:rPr lang="en-GB"/>
              <a:pPr/>
              <a:t>02/03/2018</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4F1D59E-4293-974C-9FA9-5198D0DB4652}" type="slidenum">
              <a:rPr lang="en-GB"/>
              <a:pPr/>
              <a:t>‹#›</a:t>
            </a:fld>
            <a:endParaRPr lang="en-GB"/>
          </a:p>
        </p:txBody>
      </p:sp>
    </p:spTree>
    <p:extLst>
      <p:ext uri="{BB962C8B-B14F-4D97-AF65-F5344CB8AC3E}">
        <p14:creationId xmlns:p14="http://schemas.microsoft.com/office/powerpoint/2010/main" val="380117933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8DE844C3-9B95-334C-97F9-D642452DDA53}" type="datetime1">
              <a:rPr lang="en-GB"/>
              <a:pPr/>
              <a:t>02/03/2018</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6C849EA4-BD58-934A-AAFC-D342041BC658}" type="slidenum">
              <a:rPr lang="en-GB"/>
              <a:pPr/>
              <a:t>‹#›</a:t>
            </a:fld>
            <a:endParaRPr lang="en-GB"/>
          </a:p>
        </p:txBody>
      </p:sp>
    </p:spTree>
    <p:extLst>
      <p:ext uri="{BB962C8B-B14F-4D97-AF65-F5344CB8AC3E}">
        <p14:creationId xmlns:p14="http://schemas.microsoft.com/office/powerpoint/2010/main" val="200467222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3B8AE31-F2DC-3A49-A917-9BDCAAEB84BA}" type="datetime1">
              <a:rPr lang="en-GB"/>
              <a:pPr/>
              <a:t>02/03/2018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D736ED8-98DA-0F4E-9AAD-8DEA21F56228}" type="slidenum">
              <a:rPr lang="en-GB"/>
              <a:pPr/>
              <a:t>‹#›</a:t>
            </a:fld>
            <a:endParaRPr lang="en-GB"/>
          </a:p>
        </p:txBody>
      </p:sp>
    </p:spTree>
    <p:extLst>
      <p:ext uri="{BB962C8B-B14F-4D97-AF65-F5344CB8AC3E}">
        <p14:creationId xmlns:p14="http://schemas.microsoft.com/office/powerpoint/2010/main" val="32881020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B5DD698E-0865-3840-959D-5DD6C4DC925F}" type="datetime1">
              <a:rPr lang="en-GB"/>
              <a:pPr/>
              <a:t>02/03/2018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03D9F5C-2703-8E49-BBA8-3214492DC9FD}" type="slidenum">
              <a:rPr lang="en-GB"/>
              <a:pPr/>
              <a:t>‹#›</a:t>
            </a:fld>
            <a:endParaRPr lang="en-GB"/>
          </a:p>
        </p:txBody>
      </p:sp>
    </p:spTree>
    <p:extLst>
      <p:ext uri="{BB962C8B-B14F-4D97-AF65-F5344CB8AC3E}">
        <p14:creationId xmlns:p14="http://schemas.microsoft.com/office/powerpoint/2010/main" val="3625032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7042"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7043"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395288"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442AC87F-1DA6-114C-89D4-0D6CD28AAEC8}" type="datetime1">
              <a:rPr lang="en-GB"/>
              <a:pPr/>
              <a:t>02/03/2018</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0E624F7D-2C2B-A44F-B619-B66FFBE2AC6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909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909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1271E91F-2F44-6043-89EC-12DD3E8C7AA3}" type="datetime1">
              <a:rPr lang="en-GB"/>
              <a:pPr/>
              <a:t>02/03/2018</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21572C12-BA55-5E42-9996-87A9517C47B7}"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9011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9011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C0B4F99E-44E2-2E43-856A-90D80D5B476C}" type="datetime1">
              <a:rPr lang="en-GB"/>
              <a:pPr/>
              <a:t>02/03/2018</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A3B30499-5B36-9643-93A4-65952D2FAD4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9494386-8C99-C645-94ED-08550FD96E75}" type="datetime1">
              <a:rPr lang="en-GB"/>
              <a:pPr/>
              <a:t>02/03/2018</a:t>
            </a:fld>
            <a:endParaRPr lang="en-GB"/>
          </a:p>
        </p:txBody>
      </p:sp>
      <p:sp>
        <p:nvSpPr>
          <p:cNvPr id="5" name="Slide Number Placeholder 4"/>
          <p:cNvSpPr>
            <a:spLocks noGrp="1"/>
          </p:cNvSpPr>
          <p:nvPr>
            <p:ph type="sldNum" sz="quarter" idx="11"/>
          </p:nvPr>
        </p:nvSpPr>
        <p:spPr/>
        <p:txBody>
          <a:bodyPr/>
          <a:lstStyle/>
          <a:p>
            <a:fld id="{610CE74C-37FB-A243-B620-B6ACF7561653}" type="slidenum">
              <a:rPr lang="en-GB"/>
              <a:pPr/>
              <a:t>1</a:t>
            </a:fld>
            <a:endParaRPr lang="en-GB" dirty="0"/>
          </a:p>
        </p:txBody>
      </p:sp>
      <p:sp>
        <p:nvSpPr>
          <p:cNvPr id="106498" name="Rectangle 2"/>
          <p:cNvSpPr>
            <a:spLocks noGrp="1"/>
          </p:cNvSpPr>
          <p:nvPr>
            <p:ph type="title"/>
          </p:nvPr>
        </p:nvSpPr>
        <p:spPr/>
        <p:txBody>
          <a:bodyPr/>
          <a:lstStyle/>
          <a:p>
            <a:r>
              <a:rPr lang="en-GB"/>
              <a:t>T</a:t>
            </a:r>
            <a:r>
              <a:rPr lang="en-GB" smtClean="0"/>
              <a:t>he </a:t>
            </a:r>
            <a:r>
              <a:rPr lang="en-GB" smtClean="0"/>
              <a:t>Customer.</a:t>
            </a:r>
            <a:endParaRPr lang="en-GB" dirty="0"/>
          </a:p>
        </p:txBody>
      </p:sp>
      <p:sp>
        <p:nvSpPr>
          <p:cNvPr id="106499" name="Rectangle 3"/>
          <p:cNvSpPr>
            <a:spLocks noGrp="1"/>
          </p:cNvSpPr>
          <p:nvPr>
            <p:ph type="body" idx="1"/>
          </p:nvPr>
        </p:nvSpPr>
        <p:spPr>
          <a:xfrm>
            <a:off x="0" y="1417638"/>
            <a:ext cx="9144000" cy="4747666"/>
          </a:xfrm>
        </p:spPr>
        <p:txBody>
          <a:bodyPr/>
          <a:lstStyle/>
          <a:p>
            <a:r>
              <a:rPr lang="en-GB" dirty="0"/>
              <a:t>A</a:t>
            </a:r>
            <a:r>
              <a:rPr lang="en-GB" dirty="0" smtClean="0"/>
              <a:t> </a:t>
            </a:r>
            <a:r>
              <a:rPr lang="en-GB" dirty="0"/>
              <a:t>company cannot </a:t>
            </a:r>
            <a:r>
              <a:rPr lang="en-GB" dirty="0" smtClean="0"/>
              <a:t>survive without its customers. </a:t>
            </a:r>
          </a:p>
          <a:p>
            <a:r>
              <a:rPr lang="en-GB" dirty="0" smtClean="0"/>
              <a:t>Customers </a:t>
            </a:r>
            <a:r>
              <a:rPr lang="en-GB" dirty="0"/>
              <a:t>influence the way companies in every industry </a:t>
            </a:r>
            <a:r>
              <a:rPr lang="en-GB" dirty="0" smtClean="0"/>
              <a:t>conduct business</a:t>
            </a:r>
            <a:r>
              <a:rPr lang="en-GB" dirty="0"/>
              <a:t>. </a:t>
            </a:r>
            <a:endParaRPr lang="en-GB" dirty="0" smtClean="0"/>
          </a:p>
          <a:p>
            <a:r>
              <a:rPr lang="en-GB" dirty="0" smtClean="0"/>
              <a:t>The challenge </a:t>
            </a:r>
            <a:r>
              <a:rPr lang="en-GB" dirty="0"/>
              <a:t>is how to effectively manage interactions </a:t>
            </a:r>
            <a:r>
              <a:rPr lang="en-GB" dirty="0" smtClean="0"/>
              <a:t>to best </a:t>
            </a:r>
            <a:r>
              <a:rPr lang="en-GB" dirty="0"/>
              <a:t>serve customers </a:t>
            </a:r>
            <a:r>
              <a:rPr lang="en-GB" dirty="0" smtClean="0"/>
              <a:t>while </a:t>
            </a:r>
            <a:r>
              <a:rPr lang="en-GB" dirty="0"/>
              <a:t>staying aligned with </a:t>
            </a:r>
            <a:r>
              <a:rPr lang="en-GB" dirty="0" smtClean="0"/>
              <a:t>evolving business </a:t>
            </a:r>
            <a:r>
              <a:rPr lang="en-GB" dirty="0"/>
              <a:t>goals, including growth and profits.</a:t>
            </a:r>
            <a:endParaRPr lang="en-GB" dirty="0" smtClean="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Customer</a:t>
            </a:r>
            <a:endParaRPr lang="en-GB" dirty="0"/>
          </a:p>
        </p:txBody>
      </p:sp>
      <p:sp>
        <p:nvSpPr>
          <p:cNvPr id="3" name="Content Placeholder 2"/>
          <p:cNvSpPr>
            <a:spLocks noGrp="1"/>
          </p:cNvSpPr>
          <p:nvPr>
            <p:ph idx="1"/>
          </p:nvPr>
        </p:nvSpPr>
        <p:spPr>
          <a:xfrm>
            <a:off x="457200" y="1196752"/>
            <a:ext cx="8686800" cy="4319811"/>
          </a:xfrm>
        </p:spPr>
        <p:txBody>
          <a:bodyPr/>
          <a:lstStyle/>
          <a:p>
            <a:r>
              <a:rPr lang="en-GB" dirty="0" smtClean="0"/>
              <a:t>Discuss the importance of Customers Expectations in the Customer-Company Relationship. </a:t>
            </a:r>
          </a:p>
          <a:p>
            <a:r>
              <a:rPr lang="en-GB" dirty="0" smtClean="0"/>
              <a:t>Appreciate customer Relationship management from the customers perspective. </a:t>
            </a:r>
          </a:p>
          <a:p>
            <a:r>
              <a:rPr lang="en-GB" dirty="0" smtClean="0"/>
              <a:t>Understand how customers build and develop loyal relationships</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02/03/2018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a:t>
            </a:fld>
            <a:endParaRPr lang="en-GB"/>
          </a:p>
        </p:txBody>
      </p:sp>
    </p:spTree>
    <p:extLst>
      <p:ext uri="{BB962C8B-B14F-4D97-AF65-F5344CB8AC3E}">
        <p14:creationId xmlns:p14="http://schemas.microsoft.com/office/powerpoint/2010/main" val="1707447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the Customer?</a:t>
            </a:r>
            <a:endParaRPr lang="en-GB" dirty="0"/>
          </a:p>
        </p:txBody>
      </p:sp>
      <p:sp>
        <p:nvSpPr>
          <p:cNvPr id="3" name="Content Placeholder 2"/>
          <p:cNvSpPr>
            <a:spLocks noGrp="1"/>
          </p:cNvSpPr>
          <p:nvPr>
            <p:ph idx="1"/>
          </p:nvPr>
        </p:nvSpPr>
        <p:spPr>
          <a:xfrm>
            <a:off x="457200" y="1268760"/>
            <a:ext cx="8229600" cy="4464496"/>
          </a:xfrm>
        </p:spPr>
        <p:txBody>
          <a:bodyPr/>
          <a:lstStyle/>
          <a:p>
            <a:r>
              <a:rPr lang="en-GB" dirty="0"/>
              <a:t>Business practice proved that the customers are the biggest asset of a </a:t>
            </a:r>
            <a:r>
              <a:rPr lang="en-GB" dirty="0" smtClean="0"/>
              <a:t>company. </a:t>
            </a:r>
          </a:p>
          <a:p>
            <a:r>
              <a:rPr lang="en-GB" dirty="0" smtClean="0"/>
              <a:t>they </a:t>
            </a:r>
            <a:r>
              <a:rPr lang="en-GB" dirty="0"/>
              <a:t>are in permanent change, becoming more demanding, more profiled, more informed and usually precisely know their own needs and desires.</a:t>
            </a:r>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02/03/2018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3</a:t>
            </a:fld>
            <a:endParaRPr lang="en-GB"/>
          </a:p>
        </p:txBody>
      </p:sp>
    </p:spTree>
    <p:extLst>
      <p:ext uri="{BB962C8B-B14F-4D97-AF65-F5344CB8AC3E}">
        <p14:creationId xmlns:p14="http://schemas.microsoft.com/office/powerpoint/2010/main" val="1574532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a:t>
            </a:r>
            <a:endParaRPr lang="en-GB" dirty="0"/>
          </a:p>
        </p:txBody>
      </p:sp>
      <p:sp>
        <p:nvSpPr>
          <p:cNvPr id="3" name="Content Placeholder 2"/>
          <p:cNvSpPr>
            <a:spLocks noGrp="1"/>
          </p:cNvSpPr>
          <p:nvPr>
            <p:ph idx="1"/>
          </p:nvPr>
        </p:nvSpPr>
        <p:spPr/>
        <p:txBody>
          <a:bodyPr/>
          <a:lstStyle/>
          <a:p>
            <a:r>
              <a:rPr lang="en-GB" dirty="0" smtClean="0"/>
              <a:t>All CRM activity is on the customer. </a:t>
            </a:r>
          </a:p>
          <a:p>
            <a:r>
              <a:rPr lang="en-GB" dirty="0" smtClean="0"/>
              <a:t>Information is gathered about the customer and used to predict their behaviour.</a:t>
            </a:r>
          </a:p>
          <a:p>
            <a:r>
              <a:rPr lang="en-GB" dirty="0" smtClean="0"/>
              <a:t>The objective is to control their interactions with the company and ensure they remain loyal.</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02/03/2018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4</a:t>
            </a:fld>
            <a:endParaRPr lang="en-GB"/>
          </a:p>
        </p:txBody>
      </p:sp>
    </p:spTree>
    <p:extLst>
      <p:ext uri="{BB962C8B-B14F-4D97-AF65-F5344CB8AC3E}">
        <p14:creationId xmlns:p14="http://schemas.microsoft.com/office/powerpoint/2010/main" val="3630521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CRM Issues</a:t>
            </a:r>
            <a:endParaRPr lang="en-GB" dirty="0"/>
          </a:p>
        </p:txBody>
      </p:sp>
      <p:sp>
        <p:nvSpPr>
          <p:cNvPr id="3" name="Content Placeholder 2"/>
          <p:cNvSpPr>
            <a:spLocks noGrp="1"/>
          </p:cNvSpPr>
          <p:nvPr>
            <p:ph idx="1"/>
          </p:nvPr>
        </p:nvSpPr>
        <p:spPr>
          <a:xfrm>
            <a:off x="457200" y="1600200"/>
            <a:ext cx="8686800" cy="3916363"/>
          </a:xfrm>
        </p:spPr>
        <p:txBody>
          <a:bodyPr/>
          <a:lstStyle/>
          <a:p>
            <a:r>
              <a:rPr lang="en-GB" dirty="0" smtClean="0"/>
              <a:t>It is possible for a business to be able to manage the customers expectations regarding the nature and value of the future relationship with the business?</a:t>
            </a:r>
          </a:p>
          <a:p>
            <a:r>
              <a:rPr lang="en-GB" dirty="0" smtClean="0"/>
              <a:t>What are the known and unknown variables that influences a customer-company relationship?</a:t>
            </a:r>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02/03/2018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5</a:t>
            </a:fld>
            <a:endParaRPr lang="en-GB"/>
          </a:p>
        </p:txBody>
      </p:sp>
    </p:spTree>
    <p:extLst>
      <p:ext uri="{BB962C8B-B14F-4D97-AF65-F5344CB8AC3E}">
        <p14:creationId xmlns:p14="http://schemas.microsoft.com/office/powerpoint/2010/main" val="11605763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CRM Issues.</a:t>
            </a:r>
            <a:endParaRPr lang="en-GB" dirty="0"/>
          </a:p>
        </p:txBody>
      </p:sp>
      <p:sp>
        <p:nvSpPr>
          <p:cNvPr id="3" name="Content Placeholder 2"/>
          <p:cNvSpPr>
            <a:spLocks noGrp="1"/>
          </p:cNvSpPr>
          <p:nvPr>
            <p:ph idx="1"/>
          </p:nvPr>
        </p:nvSpPr>
        <p:spPr/>
        <p:txBody>
          <a:bodyPr/>
          <a:lstStyle/>
          <a:p>
            <a:r>
              <a:rPr lang="en-GB" sz="4800" dirty="0" smtClean="0"/>
              <a:t>Can a customers behaviour be predicted by modelling the customers company relationship?</a:t>
            </a:r>
            <a:endParaRPr lang="en-GB" sz="4800" dirty="0"/>
          </a:p>
        </p:txBody>
      </p:sp>
      <p:sp>
        <p:nvSpPr>
          <p:cNvPr id="4" name="Date Placeholder 3"/>
          <p:cNvSpPr>
            <a:spLocks noGrp="1"/>
          </p:cNvSpPr>
          <p:nvPr>
            <p:ph type="dt" sz="half" idx="10"/>
          </p:nvPr>
        </p:nvSpPr>
        <p:spPr/>
        <p:txBody>
          <a:bodyPr/>
          <a:lstStyle/>
          <a:p>
            <a:fld id="{4E8F4DB4-367E-1D45-A1A3-E1BA67443780}" type="datetime1">
              <a:rPr lang="en-GB" smtClean="0"/>
              <a:pPr/>
              <a:t>02/03/2018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6</a:t>
            </a:fld>
            <a:endParaRPr lang="en-GB"/>
          </a:p>
        </p:txBody>
      </p:sp>
    </p:spTree>
    <p:extLst>
      <p:ext uri="{BB962C8B-B14F-4D97-AF65-F5344CB8AC3E}">
        <p14:creationId xmlns:p14="http://schemas.microsoft.com/office/powerpoint/2010/main" val="594697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12968" cy="1143000"/>
          </a:xfrm>
        </p:spPr>
        <p:txBody>
          <a:bodyPr/>
          <a:lstStyle/>
          <a:p>
            <a:r>
              <a:rPr lang="en-GB" dirty="0" smtClean="0"/>
              <a:t>Customers expectations – which is important?</a:t>
            </a:r>
            <a:endParaRPr lang="en-GB" dirty="0"/>
          </a:p>
        </p:txBody>
      </p:sp>
      <p:sp>
        <p:nvSpPr>
          <p:cNvPr id="3" name="Content Placeholder 2"/>
          <p:cNvSpPr>
            <a:spLocks noGrp="1"/>
          </p:cNvSpPr>
          <p:nvPr>
            <p:ph idx="1"/>
          </p:nvPr>
        </p:nvSpPr>
        <p:spPr>
          <a:xfrm>
            <a:off x="457200" y="1600200"/>
            <a:ext cx="8435280" cy="3916363"/>
          </a:xfrm>
        </p:spPr>
        <p:txBody>
          <a:bodyPr/>
          <a:lstStyle/>
          <a:p>
            <a:r>
              <a:rPr lang="en-GB" dirty="0" smtClean="0"/>
              <a:t>                      Quality     </a:t>
            </a:r>
          </a:p>
          <a:p>
            <a:endParaRPr lang="en-GB" dirty="0"/>
          </a:p>
          <a:p>
            <a:endParaRPr lang="en-GB" dirty="0" smtClean="0"/>
          </a:p>
          <a:p>
            <a:endParaRPr lang="en-GB" dirty="0"/>
          </a:p>
          <a:p>
            <a:endParaRPr lang="en-GB" dirty="0" smtClean="0"/>
          </a:p>
          <a:p>
            <a:endParaRPr lang="en-GB" dirty="0" smtClean="0"/>
          </a:p>
          <a:p>
            <a:r>
              <a:rPr lang="en-GB" dirty="0"/>
              <a:t> </a:t>
            </a:r>
            <a:r>
              <a:rPr lang="en-GB" dirty="0" smtClean="0"/>
              <a:t>       Price                            Time</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02/03/2018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7</a:t>
            </a:fld>
            <a:endParaRPr lang="en-GB"/>
          </a:p>
        </p:txBody>
      </p:sp>
      <p:sp>
        <p:nvSpPr>
          <p:cNvPr id="8" name="Isosceles Triangle 7"/>
          <p:cNvSpPr/>
          <p:nvPr/>
        </p:nvSpPr>
        <p:spPr>
          <a:xfrm>
            <a:off x="2051720" y="1830189"/>
            <a:ext cx="3744416" cy="3456384"/>
          </a:xfrm>
          <a:prstGeom prst="triangle">
            <a:avLst>
              <a:gd name="adj" fmla="val 50516"/>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dirty="0" smtClean="0"/>
          </a:p>
          <a:p>
            <a:pPr algn="ctr"/>
            <a:endParaRPr lang="en-GB" dirty="0"/>
          </a:p>
          <a:p>
            <a:endParaRPr lang="en-GB" dirty="0"/>
          </a:p>
          <a:p>
            <a:endParaRPr lang="en-GB" dirty="0" smtClean="0"/>
          </a:p>
        </p:txBody>
      </p:sp>
    </p:spTree>
    <p:extLst>
      <p:ext uri="{BB962C8B-B14F-4D97-AF65-F5344CB8AC3E}">
        <p14:creationId xmlns:p14="http://schemas.microsoft.com/office/powerpoint/2010/main" val="293743885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Customers expectations and its impact on market competition. </a:t>
            </a:r>
            <a:endParaRPr lang="en-GB" dirty="0"/>
          </a:p>
        </p:txBody>
      </p:sp>
      <p:sp>
        <p:nvSpPr>
          <p:cNvPr id="3" name="Content Placeholder 2"/>
          <p:cNvSpPr>
            <a:spLocks noGrp="1"/>
          </p:cNvSpPr>
          <p:nvPr>
            <p:ph idx="1"/>
          </p:nvPr>
        </p:nvSpPr>
        <p:spPr>
          <a:xfrm>
            <a:off x="107504" y="1556792"/>
            <a:ext cx="9036496" cy="4176464"/>
          </a:xfrm>
        </p:spPr>
        <p:txBody>
          <a:bodyPr/>
          <a:lstStyle/>
          <a:p>
            <a:r>
              <a:rPr lang="en-GB" dirty="0" smtClean="0"/>
              <a:t>Customers have come to expect better quality, better price and a faster service. </a:t>
            </a:r>
          </a:p>
          <a:p>
            <a:r>
              <a:rPr lang="en-GB" dirty="0" smtClean="0"/>
              <a:t>Competition on the market place is on the basis of Quality, Price and Time. </a:t>
            </a:r>
          </a:p>
          <a:p>
            <a:r>
              <a:rPr lang="en-GB" dirty="0" smtClean="0"/>
              <a:t>Successful companies compete only on one of these criteria's. </a:t>
            </a:r>
          </a:p>
          <a:p>
            <a:r>
              <a:rPr lang="en-GB" dirty="0" smtClean="0"/>
              <a:t>Few companies can compete on two or three and remain economically viable.  </a:t>
            </a:r>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02/03/2018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8</a:t>
            </a:fld>
            <a:endParaRPr lang="en-GB"/>
          </a:p>
        </p:txBody>
      </p:sp>
    </p:spTree>
    <p:extLst>
      <p:ext uri="{BB962C8B-B14F-4D97-AF65-F5344CB8AC3E}">
        <p14:creationId xmlns:p14="http://schemas.microsoft.com/office/powerpoint/2010/main" val="326741492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basis of their competition?</a:t>
            </a:r>
            <a:endParaRPr lang="en-GB" dirty="0"/>
          </a:p>
        </p:txBody>
      </p:sp>
      <p:sp>
        <p:nvSpPr>
          <p:cNvPr id="3" name="Content Placeholder 2"/>
          <p:cNvSpPr>
            <a:spLocks noGrp="1"/>
          </p:cNvSpPr>
          <p:nvPr>
            <p:ph idx="1"/>
          </p:nvPr>
        </p:nvSpPr>
        <p:spPr/>
        <p:txBody>
          <a:bodyPr/>
          <a:lstStyle/>
          <a:p>
            <a:endParaRPr lang="en-GB" dirty="0" smtClean="0"/>
          </a:p>
          <a:p>
            <a:r>
              <a:rPr lang="en-GB" dirty="0" smtClean="0"/>
              <a:t>An online furniture shop?</a:t>
            </a:r>
          </a:p>
          <a:p>
            <a:endParaRPr lang="en-GB" dirty="0" smtClean="0"/>
          </a:p>
          <a:p>
            <a:r>
              <a:rPr lang="en-GB" dirty="0" smtClean="0"/>
              <a:t>A retail furniture shop?</a:t>
            </a:r>
          </a:p>
          <a:p>
            <a:endParaRPr lang="en-GB" dirty="0"/>
          </a:p>
          <a:p>
            <a:r>
              <a:rPr lang="en-GB" dirty="0" smtClean="0"/>
              <a:t>Can a retail furniture shop match the online price and remain in business?</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02/03/2018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9</a:t>
            </a:fld>
            <a:endParaRPr lang="en-GB"/>
          </a:p>
        </p:txBody>
      </p:sp>
    </p:spTree>
    <p:extLst>
      <p:ext uri="{BB962C8B-B14F-4D97-AF65-F5344CB8AC3E}">
        <p14:creationId xmlns:p14="http://schemas.microsoft.com/office/powerpoint/2010/main" val="23412295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74638"/>
            <a:ext cx="8785671" cy="994122"/>
          </a:xfrm>
        </p:spPr>
        <p:txBody>
          <a:bodyPr/>
          <a:lstStyle/>
          <a:p>
            <a:r>
              <a:rPr lang="en-GB" dirty="0" smtClean="0"/>
              <a:t>Data Security and Privacy Concerns</a:t>
            </a:r>
            <a:endParaRPr lang="en-GB" dirty="0"/>
          </a:p>
        </p:txBody>
      </p:sp>
      <p:sp>
        <p:nvSpPr>
          <p:cNvPr id="3" name="Content Placeholder 2"/>
          <p:cNvSpPr>
            <a:spLocks noGrp="1"/>
          </p:cNvSpPr>
          <p:nvPr>
            <p:ph idx="1"/>
          </p:nvPr>
        </p:nvSpPr>
        <p:spPr>
          <a:xfrm>
            <a:off x="107505" y="1417638"/>
            <a:ext cx="9036495" cy="4675658"/>
          </a:xfrm>
        </p:spPr>
        <p:txBody>
          <a:bodyPr/>
          <a:lstStyle/>
          <a:p>
            <a:r>
              <a:rPr lang="en-GB" dirty="0" smtClean="0"/>
              <a:t>Can online companies market your demographic information (age, occupation, mailing address, annual income, spending history and credit risk) without your consent after they have made business with you?</a:t>
            </a:r>
          </a:p>
          <a:p>
            <a:r>
              <a:rPr lang="en-GB" dirty="0" smtClean="0"/>
              <a:t>Had they sold to you at a cheaper price online with the expectation that they will make more money from marketing your transactions data to other vendors?</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02/03/2018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10</a:t>
            </a:fld>
            <a:endParaRPr lang="en-GB"/>
          </a:p>
        </p:txBody>
      </p:sp>
    </p:spTree>
    <p:extLst>
      <p:ext uri="{BB962C8B-B14F-4D97-AF65-F5344CB8AC3E}">
        <p14:creationId xmlns:p14="http://schemas.microsoft.com/office/powerpoint/2010/main" val="378430171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smtClean="0"/>
              <a:t>Some issues with online buying</a:t>
            </a:r>
            <a:endParaRPr lang="en-GB" dirty="0"/>
          </a:p>
        </p:txBody>
      </p:sp>
      <p:sp>
        <p:nvSpPr>
          <p:cNvPr id="3" name="Content Placeholder 2"/>
          <p:cNvSpPr>
            <a:spLocks noGrp="1"/>
          </p:cNvSpPr>
          <p:nvPr>
            <p:ph idx="1"/>
          </p:nvPr>
        </p:nvSpPr>
        <p:spPr>
          <a:xfrm>
            <a:off x="107504" y="1124744"/>
            <a:ext cx="8579296" cy="4608512"/>
          </a:xfrm>
        </p:spPr>
        <p:txBody>
          <a:bodyPr/>
          <a:lstStyle/>
          <a:p>
            <a:r>
              <a:rPr lang="en-GB" dirty="0" smtClean="0"/>
              <a:t>Online retailers more likely to trade customer list.</a:t>
            </a:r>
          </a:p>
          <a:p>
            <a:r>
              <a:rPr lang="en-GB" dirty="0" smtClean="0"/>
              <a:t>There is the possibility of making more profit from data sales than on actual sale of good. </a:t>
            </a:r>
          </a:p>
          <a:p>
            <a:r>
              <a:rPr lang="en-GB" dirty="0" smtClean="0"/>
              <a:t>Online companies quickly change ownership so to is the data.</a:t>
            </a:r>
          </a:p>
          <a:p>
            <a:r>
              <a:rPr lang="en-GB" dirty="0" smtClean="0"/>
              <a:t>Customers need to decide what online sites they can trust.  </a:t>
            </a:r>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02/03/2018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11</a:t>
            </a:fld>
            <a:endParaRPr lang="en-GB"/>
          </a:p>
        </p:txBody>
      </p:sp>
    </p:spTree>
    <p:extLst>
      <p:ext uri="{BB962C8B-B14F-4D97-AF65-F5344CB8AC3E}">
        <p14:creationId xmlns:p14="http://schemas.microsoft.com/office/powerpoint/2010/main" val="246528329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Touch Points.</a:t>
            </a:r>
            <a:endParaRPr lang="en-GB" dirty="0"/>
          </a:p>
        </p:txBody>
      </p:sp>
      <p:sp>
        <p:nvSpPr>
          <p:cNvPr id="3" name="Content Placeholder 2"/>
          <p:cNvSpPr>
            <a:spLocks noGrp="1"/>
          </p:cNvSpPr>
          <p:nvPr>
            <p:ph idx="1"/>
          </p:nvPr>
        </p:nvSpPr>
        <p:spPr/>
        <p:txBody>
          <a:bodyPr/>
          <a:lstStyle/>
          <a:p>
            <a:r>
              <a:rPr lang="en-GB" dirty="0" smtClean="0"/>
              <a:t>These are points of contacts between a customer and a company. </a:t>
            </a:r>
          </a:p>
          <a:p>
            <a:r>
              <a:rPr lang="en-GB" dirty="0" smtClean="0"/>
              <a:t>Online business – email for communication and website are the touchpoints. </a:t>
            </a:r>
          </a:p>
          <a:p>
            <a:r>
              <a:rPr lang="en-GB" dirty="0" smtClean="0"/>
              <a:t>Retail shops – you can have face to face meetings, call, fax, mail, email, etc. </a:t>
            </a:r>
          </a:p>
          <a:p>
            <a:endParaRPr lang="en-GB" dirty="0" smtClean="0"/>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02/03/2018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12</a:t>
            </a:fld>
            <a:endParaRPr lang="en-GB"/>
          </a:p>
        </p:txBody>
      </p:sp>
    </p:spTree>
    <p:extLst>
      <p:ext uri="{BB962C8B-B14F-4D97-AF65-F5344CB8AC3E}">
        <p14:creationId xmlns:p14="http://schemas.microsoft.com/office/powerpoint/2010/main" val="60695215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Sample Touchpoints.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02/03/2018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13</a:t>
            </a:fld>
            <a:endParaRPr lang="en-GB"/>
          </a:p>
        </p:txBody>
      </p:sp>
      <p:pic>
        <p:nvPicPr>
          <p:cNvPr id="8" name="Content Placeholder 7"/>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57200" y="1628800"/>
            <a:ext cx="8229600" cy="3960440"/>
          </a:xfrm>
        </p:spPr>
      </p:pic>
    </p:spTree>
    <p:extLst>
      <p:ext uri="{BB962C8B-B14F-4D97-AF65-F5344CB8AC3E}">
        <p14:creationId xmlns:p14="http://schemas.microsoft.com/office/powerpoint/2010/main" val="27208709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a:xfrm>
            <a:off x="457200" y="1417638"/>
            <a:ext cx="8507288" cy="4098925"/>
          </a:xfrm>
        </p:spPr>
        <p:txBody>
          <a:bodyPr/>
          <a:lstStyle/>
          <a:p>
            <a:r>
              <a:rPr lang="en-GB" dirty="0" smtClean="0"/>
              <a:t>In the last two decades, there has been unprecedented technological advances. In addition, banks have found innovative ways of connecting touchpoints and using their data in a more meaningful way. </a:t>
            </a:r>
          </a:p>
          <a:p>
            <a:r>
              <a:rPr lang="en-GB" dirty="0" smtClean="0"/>
              <a:t>How has this changes influenced customer services within the banking industry?</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02/03/2018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14</a:t>
            </a:fld>
            <a:endParaRPr lang="en-GB"/>
          </a:p>
        </p:txBody>
      </p:sp>
    </p:spTree>
    <p:extLst>
      <p:ext uri="{BB962C8B-B14F-4D97-AF65-F5344CB8AC3E}">
        <p14:creationId xmlns:p14="http://schemas.microsoft.com/office/powerpoint/2010/main" val="37265536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Possible Answers</a:t>
            </a:r>
            <a:endParaRPr lang="en-GB" dirty="0"/>
          </a:p>
        </p:txBody>
      </p:sp>
      <p:sp>
        <p:nvSpPr>
          <p:cNvPr id="3" name="Content Placeholder 2"/>
          <p:cNvSpPr>
            <a:spLocks noGrp="1"/>
          </p:cNvSpPr>
          <p:nvPr>
            <p:ph idx="1"/>
          </p:nvPr>
        </p:nvSpPr>
        <p:spPr>
          <a:xfrm>
            <a:off x="457200" y="1124744"/>
            <a:ext cx="8507288" cy="4391819"/>
          </a:xfrm>
        </p:spPr>
        <p:txBody>
          <a:bodyPr/>
          <a:lstStyle/>
          <a:p>
            <a:r>
              <a:rPr lang="en-GB" dirty="0" smtClean="0"/>
              <a:t>Traditionally high street banks are feeling the pressure of competition from new and digitally led banks.</a:t>
            </a:r>
          </a:p>
          <a:p>
            <a:r>
              <a:rPr lang="en-GB" dirty="0" smtClean="0"/>
              <a:t>These new banks have adopted technology that makes their customer experience focused and meaningful. </a:t>
            </a:r>
          </a:p>
          <a:p>
            <a:r>
              <a:rPr lang="en-GB" dirty="0" smtClean="0"/>
              <a:t>Services are still the same but now provided mostly through technology platforms. </a:t>
            </a:r>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02/03/2018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15</a:t>
            </a:fld>
            <a:endParaRPr lang="en-GB"/>
          </a:p>
        </p:txBody>
      </p:sp>
    </p:spTree>
    <p:extLst>
      <p:ext uri="{BB962C8B-B14F-4D97-AF65-F5344CB8AC3E}">
        <p14:creationId xmlns:p14="http://schemas.microsoft.com/office/powerpoint/2010/main" val="5292643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Possible Answers</a:t>
            </a:r>
            <a:endParaRPr lang="en-GB" dirty="0"/>
          </a:p>
        </p:txBody>
      </p:sp>
      <p:sp>
        <p:nvSpPr>
          <p:cNvPr id="3" name="Content Placeholder 2"/>
          <p:cNvSpPr>
            <a:spLocks noGrp="1"/>
          </p:cNvSpPr>
          <p:nvPr>
            <p:ph idx="1"/>
          </p:nvPr>
        </p:nvSpPr>
        <p:spPr>
          <a:xfrm>
            <a:off x="0" y="1268760"/>
            <a:ext cx="9144000" cy="4536504"/>
          </a:xfrm>
        </p:spPr>
        <p:txBody>
          <a:bodyPr/>
          <a:lstStyle/>
          <a:p>
            <a:r>
              <a:rPr lang="en-GB" dirty="0" smtClean="0"/>
              <a:t>We expect more services to be provided through mobile banking Apps, </a:t>
            </a:r>
            <a:r>
              <a:rPr lang="en-GB" dirty="0" err="1" smtClean="0"/>
              <a:t>e.g</a:t>
            </a:r>
            <a:r>
              <a:rPr lang="en-GB" dirty="0" smtClean="0"/>
              <a:t> cash withdrawal, credit applications, money transfers internationally and locally, etc.</a:t>
            </a:r>
          </a:p>
          <a:p>
            <a:r>
              <a:rPr lang="en-GB" dirty="0" smtClean="0"/>
              <a:t>Barriers between the bank branches, the ATM, online banking and mobile banking APP’s will be completely broken down leading to a reduction in operational cost, faster customer services, increase revenue. </a:t>
            </a:r>
            <a:r>
              <a:rPr lang="en-GB" dirty="0" err="1" smtClean="0"/>
              <a:t>etc</a:t>
            </a:r>
            <a:r>
              <a:rPr lang="en-GB" dirty="0" smtClean="0"/>
              <a:t> </a:t>
            </a:r>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02/03/2018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16</a:t>
            </a:fld>
            <a:endParaRPr lang="en-GB"/>
          </a:p>
        </p:txBody>
      </p:sp>
    </p:spTree>
    <p:extLst>
      <p:ext uri="{BB962C8B-B14F-4D97-AF65-F5344CB8AC3E}">
        <p14:creationId xmlns:p14="http://schemas.microsoft.com/office/powerpoint/2010/main" val="22372613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a:t>
            </a:r>
            <a:endParaRPr lang="en-GB" dirty="0"/>
          </a:p>
        </p:txBody>
      </p:sp>
      <p:sp>
        <p:nvSpPr>
          <p:cNvPr id="3" name="Content Placeholder 2"/>
          <p:cNvSpPr>
            <a:spLocks noGrp="1"/>
          </p:cNvSpPr>
          <p:nvPr>
            <p:ph idx="1"/>
          </p:nvPr>
        </p:nvSpPr>
        <p:spPr/>
        <p:txBody>
          <a:bodyPr/>
          <a:lstStyle/>
          <a:p>
            <a:r>
              <a:rPr lang="en-GB" dirty="0" smtClean="0"/>
              <a:t>Working in groups, identify why and how you will use different touchpoints (email, fax, mail, personal contact, media (e.g. radio, </a:t>
            </a:r>
            <a:r>
              <a:rPr lang="en-GB" dirty="0" err="1" smtClean="0"/>
              <a:t>tv</a:t>
            </a:r>
            <a:r>
              <a:rPr lang="en-GB" dirty="0" smtClean="0"/>
              <a:t>, newspapers), telephone, retail outlet, web, </a:t>
            </a:r>
            <a:r>
              <a:rPr lang="en-GB" dirty="0" err="1" smtClean="0"/>
              <a:t>etc</a:t>
            </a:r>
            <a:r>
              <a:rPr lang="en-GB" dirty="0" smtClean="0"/>
              <a:t> in your retail transactions.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02/03/2018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17</a:t>
            </a:fld>
            <a:endParaRPr lang="en-GB"/>
          </a:p>
        </p:txBody>
      </p:sp>
    </p:spTree>
    <p:extLst>
      <p:ext uri="{BB962C8B-B14F-4D97-AF65-F5344CB8AC3E}">
        <p14:creationId xmlns:p14="http://schemas.microsoft.com/office/powerpoint/2010/main" val="35860479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smtClean="0"/>
              <a:t>Things to ponders</a:t>
            </a:r>
            <a:endParaRPr lang="en-GB" dirty="0"/>
          </a:p>
        </p:txBody>
      </p:sp>
      <p:sp>
        <p:nvSpPr>
          <p:cNvPr id="3" name="Content Placeholder 2"/>
          <p:cNvSpPr>
            <a:spLocks noGrp="1"/>
          </p:cNvSpPr>
          <p:nvPr>
            <p:ph idx="1"/>
          </p:nvPr>
        </p:nvSpPr>
        <p:spPr>
          <a:xfrm>
            <a:off x="0" y="908720"/>
            <a:ext cx="9144000" cy="4896544"/>
          </a:xfrm>
        </p:spPr>
        <p:txBody>
          <a:bodyPr/>
          <a:lstStyle/>
          <a:p>
            <a:r>
              <a:rPr lang="en-GB" dirty="0" smtClean="0"/>
              <a:t>What if a company advertises a product on </a:t>
            </a:r>
            <a:r>
              <a:rPr lang="en-GB" dirty="0" err="1" smtClean="0"/>
              <a:t>tv</a:t>
            </a:r>
            <a:r>
              <a:rPr lang="en-GB" dirty="0" smtClean="0"/>
              <a:t>, web or the internet but these products cant be found in a consistent manner in their retail shops?</a:t>
            </a:r>
          </a:p>
          <a:p>
            <a:r>
              <a:rPr lang="en-GB" dirty="0" smtClean="0"/>
              <a:t>Customer will be expected to be treated the same regardless of how they come in contact with a business, so customer service representatives need to have access to the same information about a customer when communicating with them.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02/03/2018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18</a:t>
            </a:fld>
            <a:endParaRPr lang="en-GB"/>
          </a:p>
        </p:txBody>
      </p:sp>
    </p:spTree>
    <p:extLst>
      <p:ext uri="{BB962C8B-B14F-4D97-AF65-F5344CB8AC3E}">
        <p14:creationId xmlns:p14="http://schemas.microsoft.com/office/powerpoint/2010/main" val="6332006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GB" dirty="0" smtClean="0"/>
              <a:t>Things to Ponder</a:t>
            </a:r>
            <a:endParaRPr lang="en-GB" dirty="0"/>
          </a:p>
        </p:txBody>
      </p:sp>
      <p:sp>
        <p:nvSpPr>
          <p:cNvPr id="3" name="Content Placeholder 2"/>
          <p:cNvSpPr>
            <a:spLocks noGrp="1"/>
          </p:cNvSpPr>
          <p:nvPr>
            <p:ph idx="1"/>
          </p:nvPr>
        </p:nvSpPr>
        <p:spPr>
          <a:xfrm>
            <a:off x="457200" y="1196752"/>
            <a:ext cx="8229600" cy="4319811"/>
          </a:xfrm>
        </p:spPr>
        <p:txBody>
          <a:bodyPr/>
          <a:lstStyle/>
          <a:p>
            <a:r>
              <a:rPr lang="en-GB" dirty="0" smtClean="0"/>
              <a:t>If a customer interacts with a company through telephone or via their retail outlets for example, they will expect to be given the same products, opportunities and discounts that are available to customer who regularly uses the web to purchase goods and services.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02/03/2018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19</a:t>
            </a:fld>
            <a:endParaRPr lang="en-GB"/>
          </a:p>
        </p:txBody>
      </p:sp>
    </p:spTree>
    <p:extLst>
      <p:ext uri="{BB962C8B-B14F-4D97-AF65-F5344CB8AC3E}">
        <p14:creationId xmlns:p14="http://schemas.microsoft.com/office/powerpoint/2010/main" val="9543302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86800" cy="1143000"/>
          </a:xfrm>
        </p:spPr>
        <p:txBody>
          <a:bodyPr/>
          <a:lstStyle/>
          <a:p>
            <a:r>
              <a:rPr lang="en-GB" dirty="0" smtClean="0"/>
              <a:t>Things to Ponder</a:t>
            </a:r>
            <a:endParaRPr lang="en-GB" dirty="0"/>
          </a:p>
        </p:txBody>
      </p:sp>
      <p:sp>
        <p:nvSpPr>
          <p:cNvPr id="3" name="Content Placeholder 2"/>
          <p:cNvSpPr>
            <a:spLocks noGrp="1"/>
          </p:cNvSpPr>
          <p:nvPr>
            <p:ph idx="1"/>
          </p:nvPr>
        </p:nvSpPr>
        <p:spPr>
          <a:xfrm>
            <a:off x="457200" y="1268760"/>
            <a:ext cx="8229600" cy="4247803"/>
          </a:xfrm>
        </p:spPr>
        <p:txBody>
          <a:bodyPr/>
          <a:lstStyle/>
          <a:p>
            <a:r>
              <a:rPr lang="en-GB" dirty="0" smtClean="0"/>
              <a:t>It is important to understand the complexities and to build and maintain a customer company relationship – better to change an existing customer into a repeat one. </a:t>
            </a:r>
          </a:p>
          <a:p>
            <a:r>
              <a:rPr lang="en-GB" dirty="0" smtClean="0"/>
              <a:t>If you build a good relationship with an old customer, he is more likely through word of mouth going to promote your business.</a:t>
            </a:r>
          </a:p>
          <a:p>
            <a:endParaRPr lang="en-GB" dirty="0" smtClean="0"/>
          </a:p>
          <a:p>
            <a:endParaRPr lang="en-GB" dirty="0" smtClean="0"/>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02/03/2018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20</a:t>
            </a:fld>
            <a:endParaRPr lang="en-GB"/>
          </a:p>
        </p:txBody>
      </p:sp>
    </p:spTree>
    <p:extLst>
      <p:ext uri="{BB962C8B-B14F-4D97-AF65-F5344CB8AC3E}">
        <p14:creationId xmlns:p14="http://schemas.microsoft.com/office/powerpoint/2010/main" val="26144044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Loyalty</a:t>
            </a:r>
            <a:r>
              <a:rPr lang="en-GB" dirty="0"/>
              <a:t> </a:t>
            </a:r>
            <a:r>
              <a:rPr lang="en-GB" dirty="0" smtClean="0"/>
              <a:t>Effect</a:t>
            </a:r>
            <a:endParaRPr lang="en-GB" dirty="0"/>
          </a:p>
        </p:txBody>
      </p:sp>
      <p:sp>
        <p:nvSpPr>
          <p:cNvPr id="3" name="Content Placeholder 2"/>
          <p:cNvSpPr>
            <a:spLocks noGrp="1"/>
          </p:cNvSpPr>
          <p:nvPr>
            <p:ph idx="1"/>
          </p:nvPr>
        </p:nvSpPr>
        <p:spPr>
          <a:xfrm>
            <a:off x="0" y="1600200"/>
            <a:ext cx="9144000" cy="3916363"/>
          </a:xfrm>
        </p:spPr>
        <p:txBody>
          <a:bodyPr/>
          <a:lstStyle/>
          <a:p>
            <a:r>
              <a:rPr lang="en-GB" dirty="0" smtClean="0"/>
              <a:t>A model that can be used to predict customer behaviour based on factors that positively or negatively affect this behaviour.</a:t>
            </a:r>
          </a:p>
          <a:p>
            <a:r>
              <a:rPr lang="en-GB" dirty="0" smtClean="0"/>
              <a:t>It suggests that customers can be influenced either positively or negatively to continue a business relationship or to terminate it.</a:t>
            </a:r>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02/03/2018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21</a:t>
            </a:fld>
            <a:endParaRPr lang="en-GB"/>
          </a:p>
        </p:txBody>
      </p:sp>
    </p:spTree>
    <p:extLst>
      <p:ext uri="{BB962C8B-B14F-4D97-AF65-F5344CB8AC3E}">
        <p14:creationId xmlns:p14="http://schemas.microsoft.com/office/powerpoint/2010/main" val="26970668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706090"/>
          </a:xfrm>
        </p:spPr>
        <p:txBody>
          <a:bodyPr/>
          <a:lstStyle/>
          <a:p>
            <a:r>
              <a:rPr lang="en-GB" dirty="0" smtClean="0"/>
              <a:t>Loyalty effect - Positive or negative Impact?</a:t>
            </a:r>
            <a:endParaRPr lang="en-GB" dirty="0"/>
          </a:p>
        </p:txBody>
      </p:sp>
      <p:sp>
        <p:nvSpPr>
          <p:cNvPr id="3" name="Content Placeholder 2"/>
          <p:cNvSpPr>
            <a:spLocks noGrp="1"/>
          </p:cNvSpPr>
          <p:nvPr>
            <p:ph idx="1"/>
          </p:nvPr>
        </p:nvSpPr>
        <p:spPr>
          <a:xfrm>
            <a:off x="0" y="1196752"/>
            <a:ext cx="9144000" cy="4680520"/>
          </a:xfrm>
        </p:spPr>
        <p:txBody>
          <a:bodyPr/>
          <a:lstStyle/>
          <a:p>
            <a:r>
              <a:rPr lang="en-GB" dirty="0" smtClean="0"/>
              <a:t>Keeping customers on long holding periods during telephone call for support.</a:t>
            </a:r>
          </a:p>
          <a:p>
            <a:r>
              <a:rPr lang="en-GB" dirty="0" smtClean="0"/>
              <a:t>Delaying or failing to respond to written emails or letters.</a:t>
            </a:r>
          </a:p>
          <a:p>
            <a:r>
              <a:rPr lang="en-GB" dirty="0" smtClean="0"/>
              <a:t>Ignoring some customers and responding to others in retail shops.</a:t>
            </a:r>
          </a:p>
          <a:p>
            <a:r>
              <a:rPr lang="en-GB" dirty="0" smtClean="0"/>
              <a:t>All these will make customers think twice before deciding whether to continue a business relationship.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02/03/2018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22</a:t>
            </a:fld>
            <a:endParaRPr lang="en-GB"/>
          </a:p>
        </p:txBody>
      </p:sp>
    </p:spTree>
    <p:extLst>
      <p:ext uri="{BB962C8B-B14F-4D97-AF65-F5344CB8AC3E}">
        <p14:creationId xmlns:p14="http://schemas.microsoft.com/office/powerpoint/2010/main" val="148220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Examples of Loyalty are Positive referral, repeat business, continuing a business relationship with there are superior and potential products and services in the market.</a:t>
            </a:r>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02/03/2018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23</a:t>
            </a:fld>
            <a:endParaRPr lang="en-GB"/>
          </a:p>
        </p:txBody>
      </p:sp>
    </p:spTree>
    <p:extLst>
      <p:ext uri="{BB962C8B-B14F-4D97-AF65-F5344CB8AC3E}">
        <p14:creationId xmlns:p14="http://schemas.microsoft.com/office/powerpoint/2010/main" val="20366043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Customers Ecosystem</a:t>
            </a:r>
            <a:endParaRPr lang="en-GB" dirty="0"/>
          </a:p>
        </p:txBody>
      </p:sp>
      <p:sp>
        <p:nvSpPr>
          <p:cNvPr id="3" name="Content Placeholder 2"/>
          <p:cNvSpPr>
            <a:spLocks noGrp="1"/>
          </p:cNvSpPr>
          <p:nvPr>
            <p:ph idx="1"/>
          </p:nvPr>
        </p:nvSpPr>
        <p:spPr/>
        <p:txBody>
          <a:bodyPr/>
          <a:lstStyle/>
          <a:p>
            <a:r>
              <a:rPr lang="en-GB" dirty="0" smtClean="0"/>
              <a:t>The totality of interactions centred on the customer. </a:t>
            </a:r>
          </a:p>
          <a:p>
            <a:r>
              <a:rPr lang="en-GB" dirty="0" smtClean="0"/>
              <a:t>The customer moves from being an object of a sale to an experience where he controls in collaboration with businesses. </a:t>
            </a:r>
          </a:p>
          <a:p>
            <a:r>
              <a:rPr lang="en-GB" dirty="0" smtClean="0"/>
              <a:t>How did this happened?</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02/03/2018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24</a:t>
            </a:fld>
            <a:endParaRPr lang="en-GB"/>
          </a:p>
        </p:txBody>
      </p:sp>
    </p:spTree>
    <p:extLst>
      <p:ext uri="{BB962C8B-B14F-4D97-AF65-F5344CB8AC3E}">
        <p14:creationId xmlns:p14="http://schemas.microsoft.com/office/powerpoint/2010/main" val="29149485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0"/>
            <a:ext cx="9144000" cy="1268760"/>
          </a:xfrm>
        </p:spPr>
        <p:txBody>
          <a:bodyPr/>
          <a:lstStyle/>
          <a:p>
            <a:r>
              <a:rPr lang="en-GB" dirty="0" smtClean="0"/>
              <a:t>The Product Focused Corporate Ecosystem</a:t>
            </a:r>
            <a:endParaRPr lang="en-GB" dirty="0"/>
          </a:p>
        </p:txBody>
      </p:sp>
      <p:sp>
        <p:nvSpPr>
          <p:cNvPr id="3" name="Content Placeholder 2"/>
          <p:cNvSpPr>
            <a:spLocks noGrp="1"/>
          </p:cNvSpPr>
          <p:nvPr>
            <p:ph idx="1"/>
          </p:nvPr>
        </p:nvSpPr>
        <p:spPr>
          <a:xfrm>
            <a:off x="0" y="1268760"/>
            <a:ext cx="9252520" cy="4896544"/>
          </a:xfrm>
        </p:spPr>
        <p:txBody>
          <a:bodyPr/>
          <a:lstStyle/>
          <a:p>
            <a:r>
              <a:rPr lang="en-GB" dirty="0" smtClean="0"/>
              <a:t>Manufacturers were in control mostly in the 50’s to around the 80’s.</a:t>
            </a:r>
          </a:p>
          <a:p>
            <a:r>
              <a:rPr lang="en-GB" dirty="0" smtClean="0"/>
              <a:t>Advertisements and marketing wasn’t really competitive and these were mostly made via TV, Magazines, Coupons, etc. </a:t>
            </a:r>
          </a:p>
          <a:p>
            <a:r>
              <a:rPr lang="en-GB" dirty="0" smtClean="0"/>
              <a:t>Customer had no further information about product except from manufacturers sources. </a:t>
            </a:r>
          </a:p>
          <a:p>
            <a:r>
              <a:rPr lang="en-GB" dirty="0" smtClean="0"/>
              <a:t>Newspapers were the only real source of information</a:t>
            </a:r>
          </a:p>
        </p:txBody>
      </p:sp>
      <p:sp>
        <p:nvSpPr>
          <p:cNvPr id="4" name="Date Placeholder 3"/>
          <p:cNvSpPr>
            <a:spLocks noGrp="1"/>
          </p:cNvSpPr>
          <p:nvPr>
            <p:ph type="dt" sz="half" idx="10"/>
          </p:nvPr>
        </p:nvSpPr>
        <p:spPr/>
        <p:txBody>
          <a:bodyPr/>
          <a:lstStyle/>
          <a:p>
            <a:fld id="{4E8F4DB4-367E-1D45-A1A3-E1BA67443780}" type="datetime1">
              <a:rPr lang="en-GB" smtClean="0"/>
              <a:pPr/>
              <a:t>02/03/2018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25</a:t>
            </a:fld>
            <a:endParaRPr lang="en-GB"/>
          </a:p>
        </p:txBody>
      </p:sp>
    </p:spTree>
    <p:extLst>
      <p:ext uri="{BB962C8B-B14F-4D97-AF65-F5344CB8AC3E}">
        <p14:creationId xmlns:p14="http://schemas.microsoft.com/office/powerpoint/2010/main" val="26966084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Product Focused Corporate Ecosystem</a:t>
            </a:r>
          </a:p>
        </p:txBody>
      </p:sp>
      <p:sp>
        <p:nvSpPr>
          <p:cNvPr id="3" name="Content Placeholder 2"/>
          <p:cNvSpPr>
            <a:spLocks noGrp="1"/>
          </p:cNvSpPr>
          <p:nvPr>
            <p:ph idx="1"/>
          </p:nvPr>
        </p:nvSpPr>
        <p:spPr/>
        <p:txBody>
          <a:bodyPr/>
          <a:lstStyle/>
          <a:p>
            <a:r>
              <a:rPr lang="en-GB" dirty="0" smtClean="0"/>
              <a:t>Products were standardized and aimed at broad consumption – customer had little choices. </a:t>
            </a:r>
          </a:p>
          <a:p>
            <a:r>
              <a:rPr lang="en-GB" dirty="0" smtClean="0"/>
              <a:t>Retailers controlled the market and the knowledge flow that they shared with advertisement agencies. </a:t>
            </a:r>
          </a:p>
          <a:p>
            <a:r>
              <a:rPr lang="en-GB" dirty="0" smtClean="0"/>
              <a:t>Customers expectations were low. </a:t>
            </a:r>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02/03/2018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26</a:t>
            </a:fld>
            <a:endParaRPr lang="en-GB"/>
          </a:p>
        </p:txBody>
      </p:sp>
    </p:spTree>
    <p:extLst>
      <p:ext uri="{BB962C8B-B14F-4D97-AF65-F5344CB8AC3E}">
        <p14:creationId xmlns:p14="http://schemas.microsoft.com/office/powerpoint/2010/main" val="29606590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8686800" cy="1143000"/>
          </a:xfrm>
        </p:spPr>
        <p:txBody>
          <a:bodyPr/>
          <a:lstStyle/>
          <a:p>
            <a:r>
              <a:rPr lang="en-GB" dirty="0"/>
              <a:t>The </a:t>
            </a:r>
            <a:r>
              <a:rPr lang="en-GB" dirty="0" smtClean="0"/>
              <a:t>Customer </a:t>
            </a:r>
            <a:r>
              <a:rPr lang="en-GB" dirty="0"/>
              <a:t>Focused Corporate Ecosystem</a:t>
            </a:r>
          </a:p>
        </p:txBody>
      </p:sp>
      <p:sp>
        <p:nvSpPr>
          <p:cNvPr id="3" name="Content Placeholder 2"/>
          <p:cNvSpPr>
            <a:spLocks noGrp="1"/>
          </p:cNvSpPr>
          <p:nvPr>
            <p:ph idx="1"/>
          </p:nvPr>
        </p:nvSpPr>
        <p:spPr>
          <a:xfrm>
            <a:off x="0" y="1417638"/>
            <a:ext cx="9144000" cy="4243610"/>
          </a:xfrm>
        </p:spPr>
        <p:txBody>
          <a:bodyPr/>
          <a:lstStyle/>
          <a:p>
            <a:r>
              <a:rPr lang="en-GB" dirty="0" smtClean="0"/>
              <a:t>After the 80’s technology has been developed, delivery of customised goods at lower prices possible. </a:t>
            </a:r>
          </a:p>
          <a:p>
            <a:r>
              <a:rPr lang="en-GB" dirty="0" smtClean="0"/>
              <a:t>Internet available so buyers could get vast amount of information from others and not the manufacturers. </a:t>
            </a:r>
          </a:p>
          <a:p>
            <a:r>
              <a:rPr lang="en-GB" dirty="0" smtClean="0"/>
              <a:t>Courier services too were developed customers could get products easily and at cheaper cost.</a:t>
            </a:r>
          </a:p>
          <a:p>
            <a:endParaRPr lang="en-GB" dirty="0" smtClean="0"/>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02/03/2018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27</a:t>
            </a:fld>
            <a:endParaRPr lang="en-GB"/>
          </a:p>
        </p:txBody>
      </p:sp>
    </p:spTree>
    <p:extLst>
      <p:ext uri="{BB962C8B-B14F-4D97-AF65-F5344CB8AC3E}">
        <p14:creationId xmlns:p14="http://schemas.microsoft.com/office/powerpoint/2010/main" val="16090882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74638"/>
            <a:ext cx="8893175" cy="1143000"/>
          </a:xfrm>
        </p:spPr>
        <p:txBody>
          <a:bodyPr/>
          <a:lstStyle/>
          <a:p>
            <a:r>
              <a:rPr lang="en-GB" dirty="0"/>
              <a:t>The Customer Focused Corporate Ecosystem</a:t>
            </a:r>
          </a:p>
        </p:txBody>
      </p:sp>
      <p:sp>
        <p:nvSpPr>
          <p:cNvPr id="3" name="Content Placeholder 2"/>
          <p:cNvSpPr>
            <a:spLocks noGrp="1"/>
          </p:cNvSpPr>
          <p:nvPr>
            <p:ph idx="1"/>
          </p:nvPr>
        </p:nvSpPr>
        <p:spPr>
          <a:xfrm>
            <a:off x="250825" y="1600200"/>
            <a:ext cx="8893175" cy="3916363"/>
          </a:xfrm>
        </p:spPr>
        <p:txBody>
          <a:bodyPr/>
          <a:lstStyle/>
          <a:p>
            <a:r>
              <a:rPr lang="en-GB" dirty="0" smtClean="0"/>
              <a:t>Customer demands changed after being empowered by available information. </a:t>
            </a:r>
          </a:p>
          <a:p>
            <a:r>
              <a:rPr lang="en-GB" dirty="0" smtClean="0"/>
              <a:t>Retailers too started changing their products to satisfy the needs of these customers. </a:t>
            </a:r>
          </a:p>
          <a:p>
            <a:r>
              <a:rPr lang="en-GB" dirty="0" smtClean="0"/>
              <a:t>Large retail discount stores </a:t>
            </a:r>
            <a:r>
              <a:rPr lang="en-GB" dirty="0" err="1" smtClean="0"/>
              <a:t>e.g</a:t>
            </a:r>
            <a:r>
              <a:rPr lang="en-GB" dirty="0" smtClean="0"/>
              <a:t> Costco developed and ultra niched luxury websites also </a:t>
            </a:r>
            <a:r>
              <a:rPr lang="en-GB" dirty="0" err="1" smtClean="0"/>
              <a:t>e.g</a:t>
            </a:r>
            <a:r>
              <a:rPr lang="en-GB" dirty="0" smtClean="0"/>
              <a:t> eluxury.com</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02/03/2018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28</a:t>
            </a:fld>
            <a:endParaRPr lang="en-GB"/>
          </a:p>
        </p:txBody>
      </p:sp>
    </p:spTree>
    <p:extLst>
      <p:ext uri="{BB962C8B-B14F-4D97-AF65-F5344CB8AC3E}">
        <p14:creationId xmlns:p14="http://schemas.microsoft.com/office/powerpoint/2010/main" val="6641291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8686800" cy="1143000"/>
          </a:xfrm>
        </p:spPr>
        <p:txBody>
          <a:bodyPr/>
          <a:lstStyle/>
          <a:p>
            <a:r>
              <a:rPr lang="en-GB" dirty="0"/>
              <a:t>The Customer Focused Corporate Ecosystem</a:t>
            </a:r>
          </a:p>
        </p:txBody>
      </p:sp>
      <p:sp>
        <p:nvSpPr>
          <p:cNvPr id="3" name="Content Placeholder 2"/>
          <p:cNvSpPr>
            <a:spLocks noGrp="1"/>
          </p:cNvSpPr>
          <p:nvPr>
            <p:ph idx="1"/>
          </p:nvPr>
        </p:nvSpPr>
        <p:spPr>
          <a:xfrm>
            <a:off x="250825" y="1600200"/>
            <a:ext cx="8785671" cy="4133056"/>
          </a:xfrm>
        </p:spPr>
        <p:txBody>
          <a:bodyPr/>
          <a:lstStyle/>
          <a:p>
            <a:r>
              <a:rPr lang="en-GB" dirty="0" smtClean="0"/>
              <a:t>Power of the internet expanded competition with ecommerce and online price comparison and review sites developing. </a:t>
            </a:r>
          </a:p>
          <a:p>
            <a:r>
              <a:rPr lang="en-GB" dirty="0" smtClean="0"/>
              <a:t>Information became easily available between the manufacturer, retailers and customers. </a:t>
            </a:r>
          </a:p>
          <a:p>
            <a:r>
              <a:rPr lang="en-GB" dirty="0" smtClean="0"/>
              <a:t>Amazon, </a:t>
            </a:r>
            <a:r>
              <a:rPr lang="en-GB" dirty="0" err="1" smtClean="0"/>
              <a:t>Ebay</a:t>
            </a:r>
            <a:r>
              <a:rPr lang="en-GB" dirty="0" smtClean="0"/>
              <a:t>, Alibaba, </a:t>
            </a:r>
            <a:r>
              <a:rPr lang="en-GB" dirty="0" err="1" smtClean="0"/>
              <a:t>etc</a:t>
            </a:r>
            <a:r>
              <a:rPr lang="en-GB" dirty="0" smtClean="0"/>
              <a:t> developed letting you order online sometimes from different retailers. </a:t>
            </a:r>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02/03/2018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29</a:t>
            </a:fld>
            <a:endParaRPr lang="en-GB"/>
          </a:p>
        </p:txBody>
      </p:sp>
    </p:spTree>
    <p:extLst>
      <p:ext uri="{BB962C8B-B14F-4D97-AF65-F5344CB8AC3E}">
        <p14:creationId xmlns:p14="http://schemas.microsoft.com/office/powerpoint/2010/main" val="20027550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Date Placeholder 1"/>
          <p:cNvSpPr>
            <a:spLocks noGrp="1"/>
          </p:cNvSpPr>
          <p:nvPr>
            <p:ph type="dt" sz="half" idx="10"/>
          </p:nvPr>
        </p:nvSpPr>
        <p:spPr/>
        <p:txBody>
          <a:bodyPr/>
          <a:lstStyle/>
          <a:p>
            <a:fld id="{552EB562-747B-1343-999F-007F181DC690}" type="datetime1">
              <a:rPr lang="en-GB"/>
              <a:pPr/>
              <a:t>02/03/2018</a:t>
            </a:fld>
            <a:endParaRPr lang="en-GB"/>
          </a:p>
        </p:txBody>
      </p:sp>
      <p:sp>
        <p:nvSpPr>
          <p:cNvPr id="7" name="Slide Number Placeholder 2"/>
          <p:cNvSpPr>
            <a:spLocks noGrp="1"/>
          </p:cNvSpPr>
          <p:nvPr>
            <p:ph type="sldNum" sz="quarter" idx="11"/>
          </p:nvPr>
        </p:nvSpPr>
        <p:spPr/>
        <p:txBody>
          <a:bodyPr/>
          <a:lstStyle/>
          <a:p>
            <a:fld id="{BC954875-47B0-7E4B-B642-2B15061A6590}" type="slidenum">
              <a:rPr lang="en-GB"/>
              <a:pPr/>
              <a:t>30</a:t>
            </a:fld>
            <a:endParaRPr lang="en-GB"/>
          </a:p>
        </p:txBody>
      </p:sp>
      <p:sp>
        <p:nvSpPr>
          <p:cNvPr id="2" name="Title 1"/>
          <p:cNvSpPr>
            <a:spLocks noGrp="1"/>
          </p:cNvSpPr>
          <p:nvPr>
            <p:ph type="title" idx="4294967295"/>
          </p:nvPr>
        </p:nvSpPr>
        <p:spPr/>
        <p:txBody>
          <a:bodyPr/>
          <a:lstStyle/>
          <a:p>
            <a:r>
              <a:rPr lang="en-GB" b="1" i="1" dirty="0" smtClean="0">
                <a:solidFill>
                  <a:srgbClr val="72BFC5"/>
                </a:solidFill>
                <a:effectLst>
                  <a:outerShdw blurRad="38100" dist="38100" dir="2700000" algn="tl">
                    <a:srgbClr val="DDDDDD"/>
                  </a:outerShdw>
                </a:effectLst>
              </a:rPr>
              <a:t>Modern </a:t>
            </a:r>
            <a:r>
              <a:rPr lang="en-GB" b="1" i="1" dirty="0" err="1" smtClean="0">
                <a:solidFill>
                  <a:srgbClr val="72BFC5"/>
                </a:solidFill>
                <a:effectLst>
                  <a:outerShdw blurRad="38100" dist="38100" dir="2700000" algn="tl">
                    <a:srgbClr val="DDDDDD"/>
                  </a:outerShdw>
                </a:effectLst>
              </a:rPr>
              <a:t>Expecation</a:t>
            </a:r>
            <a:endParaRPr lang="en-GB" dirty="0"/>
          </a:p>
        </p:txBody>
      </p:sp>
      <p:sp>
        <p:nvSpPr>
          <p:cNvPr id="101379" name="Content Placeholder 2"/>
          <p:cNvSpPr>
            <a:spLocks noGrp="1"/>
          </p:cNvSpPr>
          <p:nvPr>
            <p:ph idx="4294967295"/>
          </p:nvPr>
        </p:nvSpPr>
        <p:spPr>
          <a:xfrm>
            <a:off x="457200" y="1124744"/>
            <a:ext cx="9011344" cy="4608512"/>
          </a:xfrm>
        </p:spPr>
        <p:txBody>
          <a:bodyPr/>
          <a:lstStyle/>
          <a:p>
            <a:endParaRPr lang="en-GB" dirty="0" smtClean="0"/>
          </a:p>
          <a:p>
            <a:r>
              <a:rPr lang="en-GB" dirty="0" smtClean="0"/>
              <a:t>In </a:t>
            </a:r>
            <a:r>
              <a:rPr lang="en-GB" dirty="0"/>
              <a:t>the time of </a:t>
            </a:r>
            <a:r>
              <a:rPr lang="en-GB" dirty="0" smtClean="0"/>
              <a:t>very developed </a:t>
            </a:r>
            <a:r>
              <a:rPr lang="en-GB" dirty="0"/>
              <a:t>flow of information, a customer is able </a:t>
            </a:r>
            <a:r>
              <a:rPr lang="en-GB" dirty="0" smtClean="0"/>
              <a:t>to change </a:t>
            </a:r>
            <a:r>
              <a:rPr lang="en-GB" dirty="0"/>
              <a:t>company very easily. </a:t>
            </a:r>
            <a:endParaRPr lang="en-GB" dirty="0" smtClean="0"/>
          </a:p>
          <a:p>
            <a:r>
              <a:rPr lang="en-GB" dirty="0" smtClean="0"/>
              <a:t>Due </a:t>
            </a:r>
            <a:r>
              <a:rPr lang="en-GB" dirty="0"/>
              <a:t>to all </a:t>
            </a:r>
            <a:r>
              <a:rPr lang="en-GB" dirty="0" smtClean="0"/>
              <a:t>mentioned reasons</a:t>
            </a:r>
            <a:r>
              <a:rPr lang="en-GB" dirty="0"/>
              <a:t>, in 9th decade of the last century a </a:t>
            </a:r>
            <a:r>
              <a:rPr lang="en-GB" dirty="0" smtClean="0"/>
              <a:t>special strategy </a:t>
            </a:r>
            <a:r>
              <a:rPr lang="en-GB" dirty="0"/>
              <a:t>had been developed, and was focused to </a:t>
            </a:r>
            <a:r>
              <a:rPr lang="en-GB" dirty="0" smtClean="0"/>
              <a:t>the relationship </a:t>
            </a:r>
            <a:r>
              <a:rPr lang="en-GB" dirty="0"/>
              <a:t>of a company to its own customers.</a:t>
            </a:r>
          </a:p>
        </p:txBody>
      </p:sp>
      <p:sp>
        <p:nvSpPr>
          <p:cNvPr id="4" name="Slide Number Placeholder 3"/>
          <p:cNvSpPr txBox="1">
            <a:spLocks noGrp="1"/>
          </p:cNvSpPr>
          <p:nvPr/>
        </p:nvSpPr>
        <p:spPr>
          <a:xfrm>
            <a:off x="6553200" y="6356350"/>
            <a:ext cx="2133600" cy="365125"/>
          </a:xfrm>
          <a:prstGeom prst="rect">
            <a:avLst/>
          </a:prstGeom>
          <a:noFill/>
        </p:spPr>
        <p:txBody>
          <a:bodyPr anchor="ct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r" eaLnBrk="1" hangingPunct="1"/>
            <a:fld id="{407D527D-A4F7-9544-9BB5-0A1322EF99F1}" type="slidenum">
              <a:rPr lang="en-GB" sz="1200">
                <a:solidFill>
                  <a:srgbClr val="898989"/>
                </a:solidFill>
                <a:latin typeface="Calibri" charset="0"/>
                <a:cs typeface="Arial" charset="0"/>
              </a:rPr>
              <a:pPr algn="r" eaLnBrk="1" hangingPunct="1"/>
              <a:t>30</a:t>
            </a:fld>
            <a:endParaRPr lang="en-GB" sz="1200">
              <a:solidFill>
                <a:srgbClr val="898989"/>
              </a:solidFill>
              <a:latin typeface="Calibri" charset="0"/>
              <a:cs typeface="Arial"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Date Placeholder 1"/>
          <p:cNvSpPr>
            <a:spLocks noGrp="1"/>
          </p:cNvSpPr>
          <p:nvPr>
            <p:ph type="dt" sz="half" idx="10"/>
          </p:nvPr>
        </p:nvSpPr>
        <p:spPr/>
        <p:txBody>
          <a:bodyPr/>
          <a:lstStyle/>
          <a:p>
            <a:fld id="{552EB562-747B-1343-999F-007F181DC690}" type="datetime1">
              <a:rPr lang="en-GB"/>
              <a:pPr/>
              <a:t>02/03/2018</a:t>
            </a:fld>
            <a:endParaRPr lang="en-GB"/>
          </a:p>
        </p:txBody>
      </p:sp>
      <p:sp>
        <p:nvSpPr>
          <p:cNvPr id="7" name="Slide Number Placeholder 2"/>
          <p:cNvSpPr>
            <a:spLocks noGrp="1"/>
          </p:cNvSpPr>
          <p:nvPr>
            <p:ph type="sldNum" sz="quarter" idx="11"/>
          </p:nvPr>
        </p:nvSpPr>
        <p:spPr/>
        <p:txBody>
          <a:bodyPr/>
          <a:lstStyle/>
          <a:p>
            <a:fld id="{BC954875-47B0-7E4B-B642-2B15061A6590}" type="slidenum">
              <a:rPr lang="en-GB"/>
              <a:pPr/>
              <a:t>31</a:t>
            </a:fld>
            <a:endParaRPr lang="en-GB"/>
          </a:p>
        </p:txBody>
      </p:sp>
      <p:sp>
        <p:nvSpPr>
          <p:cNvPr id="2" name="Title 1"/>
          <p:cNvSpPr>
            <a:spLocks noGrp="1"/>
          </p:cNvSpPr>
          <p:nvPr>
            <p:ph type="title" idx="4294967295"/>
          </p:nvPr>
        </p:nvSpPr>
        <p:spPr/>
        <p:txBody>
          <a:bodyPr/>
          <a:lstStyle/>
          <a:p>
            <a:r>
              <a:rPr lang="en-GB" b="1" i="1" dirty="0" smtClean="0">
                <a:solidFill>
                  <a:srgbClr val="72BFC5"/>
                </a:solidFill>
                <a:effectLst>
                  <a:outerShdw blurRad="38100" dist="38100" dir="2700000" algn="tl">
                    <a:srgbClr val="DDDDDD"/>
                  </a:outerShdw>
                </a:effectLst>
              </a:rPr>
              <a:t>The concept of CRM</a:t>
            </a:r>
            <a:endParaRPr lang="en-GB" dirty="0"/>
          </a:p>
        </p:txBody>
      </p:sp>
      <p:sp>
        <p:nvSpPr>
          <p:cNvPr id="101379" name="Content Placeholder 2"/>
          <p:cNvSpPr>
            <a:spLocks noGrp="1"/>
          </p:cNvSpPr>
          <p:nvPr>
            <p:ph idx="4294967295"/>
          </p:nvPr>
        </p:nvSpPr>
        <p:spPr>
          <a:xfrm>
            <a:off x="179512" y="1443038"/>
            <a:ext cx="9073008" cy="3570287"/>
          </a:xfrm>
        </p:spPr>
        <p:txBody>
          <a:bodyPr/>
          <a:lstStyle/>
          <a:p>
            <a:r>
              <a:rPr lang="en-GB" dirty="0"/>
              <a:t>Customer Relationship Management, or</a:t>
            </a:r>
          </a:p>
          <a:p>
            <a:pPr marL="0" indent="0">
              <a:buNone/>
            </a:pPr>
            <a:r>
              <a:rPr lang="en-GB" dirty="0" smtClean="0"/>
              <a:t> shortly </a:t>
            </a:r>
            <a:r>
              <a:rPr lang="en-GB" dirty="0"/>
              <a:t>CRM. It represents strategy that </a:t>
            </a:r>
            <a:r>
              <a:rPr lang="en-GB" dirty="0" smtClean="0"/>
              <a:t>demands total </a:t>
            </a:r>
            <a:r>
              <a:rPr lang="en-GB" dirty="0"/>
              <a:t>devotion and acceptance of the concept </a:t>
            </a:r>
            <a:r>
              <a:rPr lang="en-GB" dirty="0" smtClean="0"/>
              <a:t>from the </a:t>
            </a:r>
            <a:r>
              <a:rPr lang="en-GB" dirty="0"/>
              <a:t>management</a:t>
            </a:r>
          </a:p>
        </p:txBody>
      </p:sp>
      <p:sp>
        <p:nvSpPr>
          <p:cNvPr id="4" name="Slide Number Placeholder 3"/>
          <p:cNvSpPr txBox="1">
            <a:spLocks noGrp="1"/>
          </p:cNvSpPr>
          <p:nvPr/>
        </p:nvSpPr>
        <p:spPr>
          <a:xfrm>
            <a:off x="6553200" y="6356350"/>
            <a:ext cx="2133600" cy="365125"/>
          </a:xfrm>
          <a:prstGeom prst="rect">
            <a:avLst/>
          </a:prstGeom>
          <a:noFill/>
        </p:spPr>
        <p:txBody>
          <a:bodyPr anchor="ct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r" eaLnBrk="1" hangingPunct="1"/>
            <a:fld id="{407D527D-A4F7-9544-9BB5-0A1322EF99F1}" type="slidenum">
              <a:rPr lang="en-GB" sz="1200">
                <a:solidFill>
                  <a:srgbClr val="898989"/>
                </a:solidFill>
                <a:latin typeface="Calibri" charset="0"/>
                <a:cs typeface="Arial" charset="0"/>
              </a:rPr>
              <a:pPr algn="r" eaLnBrk="1" hangingPunct="1"/>
              <a:t>31</a:t>
            </a:fld>
            <a:endParaRPr lang="en-GB" sz="1200">
              <a:solidFill>
                <a:srgbClr val="898989"/>
              </a:solidFill>
              <a:latin typeface="Calibri" charset="0"/>
              <a:cs typeface="Arial" charset="0"/>
            </a:endParaRPr>
          </a:p>
        </p:txBody>
      </p:sp>
    </p:spTree>
    <p:extLst>
      <p:ext uri="{BB962C8B-B14F-4D97-AF65-F5344CB8AC3E}">
        <p14:creationId xmlns:p14="http://schemas.microsoft.com/office/powerpoint/2010/main" val="22730811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89BA9B71-1B7C-44F4-9F81-2C60DC6BF54B}"/>
              </a:ext>
            </a:extLst>
          </p:cNvPr>
          <p:cNvSpPr>
            <a:spLocks noGrp="1"/>
          </p:cNvSpPr>
          <p:nvPr>
            <p:ph type="title"/>
          </p:nvPr>
        </p:nvSpPr>
        <p:spPr/>
        <p:txBody>
          <a:bodyPr/>
          <a:lstStyle/>
          <a:p>
            <a:r>
              <a:rPr lang="en-GB" dirty="0" smtClean="0"/>
              <a:t>How to Improve CRM</a:t>
            </a:r>
            <a:endParaRPr lang="en-GB" dirty="0"/>
          </a:p>
        </p:txBody>
      </p:sp>
      <p:sp>
        <p:nvSpPr>
          <p:cNvPr id="5" name="Content Placeholder 4">
            <a:extLst>
              <a:ext uri="{FF2B5EF4-FFF2-40B4-BE49-F238E27FC236}">
                <a16:creationId xmlns="" xmlns:a16="http://schemas.microsoft.com/office/drawing/2014/main" id="{352B18D2-183C-4E21-A340-83345EE4E9C8}"/>
              </a:ext>
            </a:extLst>
          </p:cNvPr>
          <p:cNvSpPr>
            <a:spLocks noGrp="1"/>
          </p:cNvSpPr>
          <p:nvPr>
            <p:ph idx="1"/>
          </p:nvPr>
        </p:nvSpPr>
        <p:spPr/>
        <p:txBody>
          <a:bodyPr/>
          <a:lstStyle/>
          <a:p>
            <a:r>
              <a:rPr lang="en-GB" dirty="0"/>
              <a:t>Possession of quality </a:t>
            </a:r>
            <a:r>
              <a:rPr lang="en-GB" dirty="0" smtClean="0"/>
              <a:t>database about </a:t>
            </a:r>
            <a:r>
              <a:rPr lang="en-GB" dirty="0"/>
              <a:t>customers is in the base of the process, </a:t>
            </a:r>
            <a:r>
              <a:rPr lang="en-GB" dirty="0" smtClean="0"/>
              <a:t>while information </a:t>
            </a:r>
            <a:r>
              <a:rPr lang="en-GB" dirty="0"/>
              <a:t>emerged from database analysis </a:t>
            </a:r>
            <a:r>
              <a:rPr lang="en-GB" dirty="0" smtClean="0"/>
              <a:t>serves to </a:t>
            </a:r>
            <a:r>
              <a:rPr lang="en-GB" dirty="0"/>
              <a:t>the purpose </a:t>
            </a:r>
            <a:r>
              <a:rPr lang="en-GB" dirty="0" smtClean="0"/>
              <a:t>of adaptation </a:t>
            </a:r>
            <a:r>
              <a:rPr lang="en-GB" dirty="0"/>
              <a:t>of the ways of </a:t>
            </a:r>
            <a:r>
              <a:rPr lang="en-GB" dirty="0" smtClean="0"/>
              <a:t>achieving interaction </a:t>
            </a:r>
            <a:r>
              <a:rPr lang="en-GB" dirty="0"/>
              <a:t>with customers</a:t>
            </a:r>
            <a:r>
              <a:rPr lang="en-GB" dirty="0" smtClean="0"/>
              <a:t>.</a:t>
            </a:r>
          </a:p>
          <a:p>
            <a:endParaRPr lang="en-GB" dirty="0"/>
          </a:p>
        </p:txBody>
      </p:sp>
      <p:sp>
        <p:nvSpPr>
          <p:cNvPr id="2" name="Date Placeholder 1"/>
          <p:cNvSpPr>
            <a:spLocks noGrp="1"/>
          </p:cNvSpPr>
          <p:nvPr>
            <p:ph type="dt" sz="half" idx="10"/>
          </p:nvPr>
        </p:nvSpPr>
        <p:spPr/>
        <p:txBody>
          <a:bodyPr/>
          <a:lstStyle/>
          <a:p>
            <a:fld id="{4E83D40F-E050-4B47-8759-C238A9BB2545}" type="datetime1">
              <a:rPr lang="en-GB" smtClean="0"/>
              <a:pPr/>
              <a:t>02/03/2018</a:t>
            </a:fld>
            <a:endParaRPr lang="en-GB"/>
          </a:p>
        </p:txBody>
      </p:sp>
      <p:sp>
        <p:nvSpPr>
          <p:cNvPr id="3" name="Slide Number Placeholder 2"/>
          <p:cNvSpPr>
            <a:spLocks noGrp="1"/>
          </p:cNvSpPr>
          <p:nvPr>
            <p:ph type="sldNum" sz="quarter" idx="11"/>
          </p:nvPr>
        </p:nvSpPr>
        <p:spPr/>
        <p:txBody>
          <a:bodyPr/>
          <a:lstStyle/>
          <a:p>
            <a:fld id="{88FF5033-A546-5C4C-871F-669D40A8A67E}" type="slidenum">
              <a:rPr lang="en-GB" smtClean="0"/>
              <a:pPr/>
              <a:t>32</a:t>
            </a:fld>
            <a:endParaRPr lang="en-GB"/>
          </a:p>
        </p:txBody>
      </p:sp>
    </p:spTree>
    <p:extLst>
      <p:ext uri="{BB962C8B-B14F-4D97-AF65-F5344CB8AC3E}">
        <p14:creationId xmlns:p14="http://schemas.microsoft.com/office/powerpoint/2010/main" val="42834165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Improve CRM</a:t>
            </a:r>
            <a:endParaRPr lang="en-GB" dirty="0"/>
          </a:p>
        </p:txBody>
      </p:sp>
      <p:sp>
        <p:nvSpPr>
          <p:cNvPr id="3" name="Content Placeholder 2"/>
          <p:cNvSpPr>
            <a:spLocks noGrp="1"/>
          </p:cNvSpPr>
          <p:nvPr>
            <p:ph idx="1"/>
          </p:nvPr>
        </p:nvSpPr>
        <p:spPr/>
        <p:txBody>
          <a:bodyPr/>
          <a:lstStyle/>
          <a:p>
            <a:r>
              <a:rPr lang="en-GB" dirty="0"/>
              <a:t>Analysis of </a:t>
            </a:r>
            <a:r>
              <a:rPr lang="en-GB" dirty="0" smtClean="0"/>
              <a:t>collected experiences </a:t>
            </a:r>
            <a:r>
              <a:rPr lang="en-GB" dirty="0"/>
              <a:t>is done at the end of the cycle in </a:t>
            </a:r>
            <a:r>
              <a:rPr lang="en-GB" dirty="0" smtClean="0"/>
              <a:t>order to </a:t>
            </a:r>
            <a:r>
              <a:rPr lang="en-GB" dirty="0"/>
              <a:t>further adapt the </a:t>
            </a:r>
            <a:r>
              <a:rPr lang="en-GB" dirty="0" smtClean="0"/>
              <a:t>activities.</a:t>
            </a:r>
          </a:p>
          <a:p>
            <a:r>
              <a:rPr lang="en-GB" dirty="0"/>
              <a:t>CRM as cyclic process implies running of </a:t>
            </a:r>
            <a:r>
              <a:rPr lang="en-GB" dirty="0" smtClean="0"/>
              <a:t>four activities</a:t>
            </a:r>
            <a:r>
              <a:rPr lang="en-GB" dirty="0"/>
              <a:t>: discovery of knowledge, </a:t>
            </a:r>
            <a:r>
              <a:rPr lang="en-GB" dirty="0" err="1"/>
              <a:t>planing</a:t>
            </a:r>
            <a:r>
              <a:rPr lang="en-GB" dirty="0"/>
              <a:t> </a:t>
            </a:r>
            <a:r>
              <a:rPr lang="en-GB" dirty="0" smtClean="0"/>
              <a:t>of market</a:t>
            </a:r>
            <a:r>
              <a:rPr lang="en-GB" dirty="0"/>
              <a:t>, interaction with customer and </a:t>
            </a:r>
            <a:r>
              <a:rPr lang="en-GB" dirty="0" smtClean="0"/>
              <a:t>refinement and </a:t>
            </a:r>
            <a:r>
              <a:rPr lang="en-GB" dirty="0"/>
              <a:t>analysis.</a:t>
            </a:r>
          </a:p>
        </p:txBody>
      </p:sp>
      <p:sp>
        <p:nvSpPr>
          <p:cNvPr id="4" name="Date Placeholder 3"/>
          <p:cNvSpPr>
            <a:spLocks noGrp="1"/>
          </p:cNvSpPr>
          <p:nvPr>
            <p:ph type="dt" sz="half" idx="10"/>
          </p:nvPr>
        </p:nvSpPr>
        <p:spPr/>
        <p:txBody>
          <a:bodyPr/>
          <a:lstStyle/>
          <a:p>
            <a:fld id="{4E8F4DB4-367E-1D45-A1A3-E1BA67443780}" type="datetime1">
              <a:rPr lang="en-GB" smtClean="0"/>
              <a:pPr/>
              <a:t>02/03/2018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33</a:t>
            </a:fld>
            <a:endParaRPr lang="en-GB"/>
          </a:p>
        </p:txBody>
      </p:sp>
    </p:spTree>
    <p:extLst>
      <p:ext uri="{BB962C8B-B14F-4D97-AF65-F5344CB8AC3E}">
        <p14:creationId xmlns:p14="http://schemas.microsoft.com/office/powerpoint/2010/main" val="30679431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CRM Process</a:t>
            </a:r>
            <a:endParaRPr lang="en-GB" dirty="0"/>
          </a:p>
        </p:txBody>
      </p:sp>
      <p:sp>
        <p:nvSpPr>
          <p:cNvPr id="3" name="Content Placeholder 2"/>
          <p:cNvSpPr>
            <a:spLocks noGrp="1"/>
          </p:cNvSpPr>
          <p:nvPr>
            <p:ph idx="1"/>
          </p:nvPr>
        </p:nvSpPr>
        <p:spPr>
          <a:xfrm>
            <a:off x="457200" y="1600200"/>
            <a:ext cx="8507288" cy="4205064"/>
          </a:xfrm>
        </p:spPr>
        <p:txBody>
          <a:bodyPr/>
          <a:lstStyle/>
          <a:p>
            <a:r>
              <a:rPr lang="en-GB" dirty="0" smtClean="0"/>
              <a:t>Principally </a:t>
            </a:r>
            <a:r>
              <a:rPr lang="en-GB" dirty="0"/>
              <a:t>four stages of the </a:t>
            </a:r>
            <a:r>
              <a:rPr lang="en-GB" dirty="0" smtClean="0"/>
              <a:t>buyer-seller relationship</a:t>
            </a:r>
            <a:r>
              <a:rPr lang="en-GB" dirty="0"/>
              <a:t>:</a:t>
            </a:r>
          </a:p>
          <a:p>
            <a:r>
              <a:rPr lang="en-GB" dirty="0"/>
              <a:t>- identification of relationship partners,</a:t>
            </a:r>
          </a:p>
          <a:p>
            <a:r>
              <a:rPr lang="en-GB" dirty="0"/>
              <a:t>- development of the relationship,</a:t>
            </a:r>
          </a:p>
          <a:p>
            <a:r>
              <a:rPr lang="en-GB" dirty="0"/>
              <a:t>- maintenance of the relationship,</a:t>
            </a:r>
          </a:p>
          <a:p>
            <a:r>
              <a:rPr lang="en-GB" dirty="0"/>
              <a:t>- re-evaluation of the relationship or its termination</a:t>
            </a:r>
          </a:p>
        </p:txBody>
      </p:sp>
      <p:sp>
        <p:nvSpPr>
          <p:cNvPr id="4" name="Date Placeholder 3"/>
          <p:cNvSpPr>
            <a:spLocks noGrp="1"/>
          </p:cNvSpPr>
          <p:nvPr>
            <p:ph type="dt" sz="half" idx="10"/>
          </p:nvPr>
        </p:nvSpPr>
        <p:spPr/>
        <p:txBody>
          <a:bodyPr/>
          <a:lstStyle/>
          <a:p>
            <a:fld id="{4E8F4DB4-367E-1D45-A1A3-E1BA67443780}" type="datetime1">
              <a:rPr lang="en-GB" smtClean="0"/>
              <a:pPr/>
              <a:t>02/03/2018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34</a:t>
            </a:fld>
            <a:endParaRPr lang="en-GB"/>
          </a:p>
        </p:txBody>
      </p:sp>
    </p:spTree>
    <p:extLst>
      <p:ext uri="{BB962C8B-B14F-4D97-AF65-F5344CB8AC3E}">
        <p14:creationId xmlns:p14="http://schemas.microsoft.com/office/powerpoint/2010/main" val="23020790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CRM Strategic Phases</a:t>
            </a:r>
            <a:endParaRPr lang="en-GB" dirty="0"/>
          </a:p>
        </p:txBody>
      </p:sp>
      <p:sp>
        <p:nvSpPr>
          <p:cNvPr id="3" name="Content Placeholder 2"/>
          <p:cNvSpPr>
            <a:spLocks noGrp="1"/>
          </p:cNvSpPr>
          <p:nvPr>
            <p:ph idx="1"/>
          </p:nvPr>
        </p:nvSpPr>
        <p:spPr>
          <a:xfrm>
            <a:off x="457200" y="1600200"/>
            <a:ext cx="8579296" cy="3916363"/>
          </a:xfrm>
        </p:spPr>
        <p:txBody>
          <a:bodyPr/>
          <a:lstStyle/>
          <a:p>
            <a:r>
              <a:rPr lang="en-GB" dirty="0"/>
              <a:t>The strategic phases, on the other hand, </a:t>
            </a:r>
            <a:r>
              <a:rPr lang="en-GB" dirty="0" smtClean="0"/>
              <a:t>may include</a:t>
            </a:r>
            <a:r>
              <a:rPr lang="en-GB" dirty="0"/>
              <a:t>:</a:t>
            </a:r>
          </a:p>
          <a:p>
            <a:r>
              <a:rPr lang="en-GB" dirty="0"/>
              <a:t>- customer/segment identification,</a:t>
            </a:r>
          </a:p>
          <a:p>
            <a:r>
              <a:rPr lang="en-GB" dirty="0"/>
              <a:t>- customer targeting,</a:t>
            </a:r>
          </a:p>
          <a:p>
            <a:r>
              <a:rPr lang="en-GB" dirty="0"/>
              <a:t>- relationship marketing and management,</a:t>
            </a:r>
          </a:p>
          <a:p>
            <a:r>
              <a:rPr lang="en-GB" dirty="0"/>
              <a:t>- the evaluation of the relationship and </a:t>
            </a:r>
            <a:r>
              <a:rPr lang="en-GB" dirty="0" smtClean="0"/>
              <a:t>company performance</a:t>
            </a:r>
            <a:r>
              <a:rPr lang="en-GB" dirty="0"/>
              <a:t>.</a:t>
            </a:r>
          </a:p>
        </p:txBody>
      </p:sp>
      <p:sp>
        <p:nvSpPr>
          <p:cNvPr id="4" name="Date Placeholder 3"/>
          <p:cNvSpPr>
            <a:spLocks noGrp="1"/>
          </p:cNvSpPr>
          <p:nvPr>
            <p:ph type="dt" sz="half" idx="10"/>
          </p:nvPr>
        </p:nvSpPr>
        <p:spPr/>
        <p:txBody>
          <a:bodyPr/>
          <a:lstStyle/>
          <a:p>
            <a:fld id="{4E8F4DB4-367E-1D45-A1A3-E1BA67443780}" type="datetime1">
              <a:rPr lang="en-GB" smtClean="0"/>
              <a:pPr/>
              <a:t>02/03/2018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35</a:t>
            </a:fld>
            <a:endParaRPr lang="en-GB"/>
          </a:p>
        </p:txBody>
      </p:sp>
    </p:spTree>
    <p:extLst>
      <p:ext uri="{BB962C8B-B14F-4D97-AF65-F5344CB8AC3E}">
        <p14:creationId xmlns:p14="http://schemas.microsoft.com/office/powerpoint/2010/main" val="14432635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64704"/>
          </a:xfrm>
        </p:spPr>
        <p:txBody>
          <a:bodyPr/>
          <a:lstStyle/>
          <a:p>
            <a:r>
              <a:rPr lang="en-GB" dirty="0" smtClean="0"/>
              <a:t>Summary</a:t>
            </a:r>
            <a:endParaRPr lang="en-GB" dirty="0"/>
          </a:p>
        </p:txBody>
      </p:sp>
      <p:sp>
        <p:nvSpPr>
          <p:cNvPr id="3" name="Content Placeholder 2"/>
          <p:cNvSpPr>
            <a:spLocks noGrp="1"/>
          </p:cNvSpPr>
          <p:nvPr>
            <p:ph idx="1"/>
          </p:nvPr>
        </p:nvSpPr>
        <p:spPr>
          <a:xfrm>
            <a:off x="0" y="764704"/>
            <a:ext cx="9144000" cy="5184576"/>
          </a:xfrm>
        </p:spPr>
        <p:txBody>
          <a:bodyPr/>
          <a:lstStyle/>
          <a:p>
            <a:r>
              <a:rPr lang="en-GB" dirty="0" smtClean="0"/>
              <a:t>CRM is about truthful, affordable, reliable, personable, </a:t>
            </a:r>
            <a:r>
              <a:rPr lang="en-GB" dirty="0" err="1" smtClean="0"/>
              <a:t>etc</a:t>
            </a:r>
            <a:r>
              <a:rPr lang="en-GB" dirty="0" smtClean="0"/>
              <a:t> customer services. </a:t>
            </a:r>
          </a:p>
          <a:p>
            <a:r>
              <a:rPr lang="en-GB" dirty="0" smtClean="0"/>
              <a:t>A good customer service system is designed for loyal customer that the company wants to hold into and not trouble making customers. </a:t>
            </a:r>
          </a:p>
          <a:p>
            <a:r>
              <a:rPr lang="en-GB" dirty="0" smtClean="0"/>
              <a:t>Customer develop expectations based on information that they get through a company’s touch points. </a:t>
            </a:r>
          </a:p>
          <a:p>
            <a:r>
              <a:rPr lang="en-GB" dirty="0"/>
              <a:t>Loyalty effects helps predict customer behaviour.</a:t>
            </a:r>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02/03/2018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36</a:t>
            </a:fld>
            <a:endParaRPr lang="en-GB"/>
          </a:p>
        </p:txBody>
      </p:sp>
    </p:spTree>
    <p:extLst>
      <p:ext uri="{BB962C8B-B14F-4D97-AF65-F5344CB8AC3E}">
        <p14:creationId xmlns:p14="http://schemas.microsoft.com/office/powerpoint/2010/main" val="3700401123"/>
      </p:ext>
    </p:extLst>
  </p:cSld>
  <p:clrMapOvr>
    <a:masterClrMapping/>
  </p:clrMapOvr>
</p:sld>
</file>

<file path=ppt/theme/theme1.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3173</TotalTime>
  <Words>1683</Words>
  <Application>Microsoft Office PowerPoint</Application>
  <PresentationFormat>On-screen Show (4:3)</PresentationFormat>
  <Paragraphs>216</Paragraphs>
  <Slides>36</Slides>
  <Notes>3</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36</vt:i4>
      </vt:variant>
    </vt:vector>
  </HeadingPairs>
  <TitlesOfParts>
    <vt:vector size="44" baseType="lpstr">
      <vt:lpstr>ＭＳ Ｐゴシック</vt:lpstr>
      <vt:lpstr>Arial</vt:lpstr>
      <vt:lpstr>Calibri</vt:lpstr>
      <vt:lpstr>Myriad Pro</vt:lpstr>
      <vt:lpstr>Times New Roman</vt:lpstr>
      <vt:lpstr>20140311PresentationUWTSDTemplate</vt:lpstr>
      <vt:lpstr>1_20140311PresentationUWTSDTemplate</vt:lpstr>
      <vt:lpstr>2_20140311PresentationUWTSDTemplate</vt:lpstr>
      <vt:lpstr>The Customer.</vt:lpstr>
      <vt:lpstr>The Customer</vt:lpstr>
      <vt:lpstr>Why the Customer?</vt:lpstr>
      <vt:lpstr>How?</vt:lpstr>
      <vt:lpstr>CRM Issues</vt:lpstr>
      <vt:lpstr>CRM Issues.</vt:lpstr>
      <vt:lpstr>Customers expectations – which is important?</vt:lpstr>
      <vt:lpstr>Customers expectations and its impact on market competition. </vt:lpstr>
      <vt:lpstr>What is the basis of their competition?</vt:lpstr>
      <vt:lpstr>Data Security and Privacy Concerns</vt:lpstr>
      <vt:lpstr>Some issues with online buying</vt:lpstr>
      <vt:lpstr>Touch Points.</vt:lpstr>
      <vt:lpstr>Sample Touchpoints. </vt:lpstr>
      <vt:lpstr>Question</vt:lpstr>
      <vt:lpstr>Some Possible Answers</vt:lpstr>
      <vt:lpstr>Some Possible Answers</vt:lpstr>
      <vt:lpstr>Group Task</vt:lpstr>
      <vt:lpstr>Things to ponders</vt:lpstr>
      <vt:lpstr>Things to Ponder</vt:lpstr>
      <vt:lpstr>Things to Ponder</vt:lpstr>
      <vt:lpstr>The Loyalty Effect</vt:lpstr>
      <vt:lpstr>Loyalty effect - Positive or negative Impact?</vt:lpstr>
      <vt:lpstr>PowerPoint Presentation</vt:lpstr>
      <vt:lpstr>A Customers Ecosystem</vt:lpstr>
      <vt:lpstr>The Product Focused Corporate Ecosystem</vt:lpstr>
      <vt:lpstr>The Product Focused Corporate Ecosystem</vt:lpstr>
      <vt:lpstr>The Customer Focused Corporate Ecosystem</vt:lpstr>
      <vt:lpstr>The Customer Focused Corporate Ecosystem</vt:lpstr>
      <vt:lpstr>The Customer Focused Corporate Ecosystem</vt:lpstr>
      <vt:lpstr>Modern Expecation</vt:lpstr>
      <vt:lpstr>The concept of CRM</vt:lpstr>
      <vt:lpstr>How to Improve CRM</vt:lpstr>
      <vt:lpstr>How to Improve CRM</vt:lpstr>
      <vt:lpstr>CRM Process</vt:lpstr>
      <vt:lpstr>CRM Strategic Phases</vt:lpstr>
      <vt:lpstr>Summary</vt:lpstr>
    </vt:vector>
  </TitlesOfParts>
  <Company>Artaffairs</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Organizational Behaviour</dc:title>
  <dc:creator>Conny &amp; Carwyn Matera-Rogers</dc:creator>
  <cp:lastModifiedBy>Raissa</cp:lastModifiedBy>
  <cp:revision>80</cp:revision>
  <dcterms:created xsi:type="dcterms:W3CDTF">2000-07-11T10:51:26Z</dcterms:created>
  <dcterms:modified xsi:type="dcterms:W3CDTF">2018-03-02T12:48:20Z</dcterms:modified>
</cp:coreProperties>
</file>