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2.xml" ContentType="application/vnd.openxmlformats-officedocument.presentationml.tags+xml"/>
  <Override PartName="/ppt/notesSlides/notesSlide39.xml" ContentType="application/vnd.openxmlformats-officedocument.presentationml.notesSlide+xml"/>
  <Override PartName="/ppt/tags/tag3.xml" ContentType="application/vnd.openxmlformats-officedocument.presentationml.tags+xml"/>
  <Override PartName="/ppt/notesSlides/notesSlide40.xml" ContentType="application/vnd.openxmlformats-officedocument.presentationml.notesSlide+xml"/>
  <Override PartName="/ppt/tags/tag4.xml" ContentType="application/vnd.openxmlformats-officedocument.presentationml.tags+xml"/>
  <Override PartName="/ppt/notesSlides/notesSlide41.xml" ContentType="application/vnd.openxmlformats-officedocument.presentationml.notesSlide+xml"/>
  <Override PartName="/ppt/tags/tag5.xml" ContentType="application/vnd.openxmlformats-officedocument.presentationml.tags+xml"/>
  <Override PartName="/ppt/notesSlides/notesSlide42.xml" ContentType="application/vnd.openxmlformats-officedocument.presentationml.notesSlide+xml"/>
  <Override PartName="/ppt/tags/tag6.xml" ContentType="application/vnd.openxmlformats-officedocument.presentationml.tags+xml"/>
  <Override PartName="/ppt/notesSlides/notesSlide43.xml" ContentType="application/vnd.openxmlformats-officedocument.presentationml.notesSlide+xml"/>
  <Override PartName="/ppt/tags/tag7.xml" ContentType="application/vnd.openxmlformats-officedocument.presentationml.tags+xml"/>
  <Override PartName="/ppt/notesSlides/notesSlide44.xml" ContentType="application/vnd.openxmlformats-officedocument.presentationml.notesSlide+xml"/>
  <Override PartName="/ppt/tags/tag8.xml" ContentType="application/vnd.openxmlformats-officedocument.presentationml.tags+xml"/>
  <Override PartName="/ppt/notesSlides/notesSlide45.xml" ContentType="application/vnd.openxmlformats-officedocument.presentationml.notesSlide+xml"/>
  <Override PartName="/ppt/tags/tag9.xml" ContentType="application/vnd.openxmlformats-officedocument.presentationml.tags+xml"/>
  <Override PartName="/ppt/notesSlides/notesSlide46.xml" ContentType="application/vnd.openxmlformats-officedocument.presentationml.notesSlide+xml"/>
  <Override PartName="/ppt/tags/tag10.xml" ContentType="application/vnd.openxmlformats-officedocument.presentationml.tags+xml"/>
  <Override PartName="/ppt/notesSlides/notesSlide47.xml" ContentType="application/vnd.openxmlformats-officedocument.presentationml.notesSlide+xml"/>
  <Override PartName="/ppt/tags/tag11.xml" ContentType="application/vnd.openxmlformats-officedocument.presentationml.tags+xml"/>
  <Override PartName="/ppt/notesSlides/notesSlide48.xml" ContentType="application/vnd.openxmlformats-officedocument.presentationml.notesSlide+xml"/>
  <Override PartName="/ppt/tags/tag12.xml" ContentType="application/vnd.openxmlformats-officedocument.presentationml.tags+xml"/>
  <Override PartName="/ppt/notesSlides/notesSlide49.xml" ContentType="application/vnd.openxmlformats-officedocument.presentationml.notesSlide+xml"/>
  <Override PartName="/ppt/tags/tag13.xml" ContentType="application/vnd.openxmlformats-officedocument.presentationml.tags+xml"/>
  <Override PartName="/ppt/notesSlides/notesSlide50.xml" ContentType="application/vnd.openxmlformats-officedocument.presentationml.notesSlide+xml"/>
  <Override PartName="/ppt/tags/tag14.xml" ContentType="application/vnd.openxmlformats-officedocument.presentationml.tags+xml"/>
  <Override PartName="/ppt/notesSlides/notesSlide51.xml" ContentType="application/vnd.openxmlformats-officedocument.presentationml.notesSlide+xml"/>
  <Override PartName="/ppt/tags/tag15.xml" ContentType="application/vnd.openxmlformats-officedocument.presentationml.tags+xml"/>
  <Override PartName="/ppt/notesSlides/notesSlide52.xml" ContentType="application/vnd.openxmlformats-officedocument.presentationml.notesSlide+xml"/>
  <Override PartName="/ppt/tags/tag16.xml" ContentType="application/vnd.openxmlformats-officedocument.presentationml.tags+xml"/>
  <Override PartName="/ppt/notesSlides/notesSlide53.xml" ContentType="application/vnd.openxmlformats-officedocument.presentationml.notesSlide+xml"/>
  <Override PartName="/ppt/tags/tag17.xml" ContentType="application/vnd.openxmlformats-officedocument.presentationml.tags+xml"/>
  <Override PartName="/ppt/notesSlides/notesSlide54.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55.xml" ContentType="application/vnd.openxmlformats-officedocument.presentationml.notesSlide+xml"/>
  <Override PartName="/ppt/tags/tag20.xml" ContentType="application/vnd.openxmlformats-officedocument.presentationml.tags+xml"/>
  <Override PartName="/ppt/notesSlides/notesSlide56.xml" ContentType="application/vnd.openxmlformats-officedocument.presentationml.notesSlide+xml"/>
  <Override PartName="/ppt/tags/tag21.xml" ContentType="application/vnd.openxmlformats-officedocument.presentationml.tags+xml"/>
  <Override PartName="/ppt/notesSlides/notesSlide57.xml" ContentType="application/vnd.openxmlformats-officedocument.presentationml.notesSlide+xml"/>
  <Override PartName="/ppt/tags/tag22.xml" ContentType="application/vnd.openxmlformats-officedocument.presentationml.tags+xml"/>
  <Override PartName="/ppt/notesSlides/notesSlide58.xml" ContentType="application/vnd.openxmlformats-officedocument.presentationml.notesSlide+xml"/>
  <Override PartName="/ppt/tags/tag23.xml" ContentType="application/vnd.openxmlformats-officedocument.presentationml.tags+xml"/>
  <Override PartName="/ppt/notesSlides/notesSlide59.xml" ContentType="application/vnd.openxmlformats-officedocument.presentationml.notesSlide+xml"/>
  <Override PartName="/ppt/tags/tag24.xml" ContentType="application/vnd.openxmlformats-officedocument.presentationml.tags+xml"/>
  <Override PartName="/ppt/notesSlides/notesSlide60.xml" ContentType="application/vnd.openxmlformats-officedocument.presentationml.notesSlide+xml"/>
  <Override PartName="/ppt/tags/tag25.xml" ContentType="application/vnd.openxmlformats-officedocument.presentationml.tags+xml"/>
  <Override PartName="/ppt/notesSlides/notesSlide61.xml" ContentType="application/vnd.openxmlformats-officedocument.presentationml.notesSlide+xml"/>
  <Override PartName="/ppt/tags/tag26.xml" ContentType="application/vnd.openxmlformats-officedocument.presentationml.tags+xml"/>
  <Override PartName="/ppt/notesSlides/notesSlide62.xml" ContentType="application/vnd.openxmlformats-officedocument.presentationml.notesSlide+xml"/>
  <Override PartName="/ppt/tags/tag27.xml" ContentType="application/vnd.openxmlformats-officedocument.presentationml.tags+xml"/>
  <Override PartName="/ppt/notesSlides/notesSlide63.xml" ContentType="application/vnd.openxmlformats-officedocument.presentationml.notesSlide+xml"/>
  <Override PartName="/ppt/tags/tag28.xml" ContentType="application/vnd.openxmlformats-officedocument.presentationml.tags+xml"/>
  <Override PartName="/ppt/notesSlides/notesSlide64.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notesSlides/notesSlide65.xml" ContentType="application/vnd.openxmlformats-officedocument.presentationml.notesSlide+xml"/>
  <Override PartName="/ppt/tags/tag31.xml" ContentType="application/vnd.openxmlformats-officedocument.presentationml.tags+xml"/>
  <Override PartName="/ppt/notesSlides/notesSlide66.xml" ContentType="application/vnd.openxmlformats-officedocument.presentationml.notesSlide+xml"/>
  <Override PartName="/ppt/tags/tag32.xml" ContentType="application/vnd.openxmlformats-officedocument.presentationml.tags+xml"/>
  <Override PartName="/ppt/notesSlides/notesSlide67.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notesSlides/notesSlide68.xml" ContentType="application/vnd.openxmlformats-officedocument.presentationml.notesSlide+xml"/>
  <Override PartName="/ppt/tags/tag35.xml" ContentType="application/vnd.openxmlformats-officedocument.presentationml.tags+xml"/>
  <Override PartName="/ppt/notesSlides/notesSlide69.xml" ContentType="application/vnd.openxmlformats-officedocument.presentationml.notesSlide+xml"/>
  <Override PartName="/ppt/tags/tag36.xml" ContentType="application/vnd.openxmlformats-officedocument.presentationml.tags+xml"/>
  <Override PartName="/ppt/notesSlides/notesSlide70.xml" ContentType="application/vnd.openxmlformats-officedocument.presentationml.notesSlide+xml"/>
  <Override PartName="/ppt/tags/tag37.xml" ContentType="application/vnd.openxmlformats-officedocument.presentationml.tags+xml"/>
  <Override PartName="/ppt/notesSlides/notesSlide71.xml" ContentType="application/vnd.openxmlformats-officedocument.presentationml.notesSlide+xml"/>
  <Override PartName="/ppt/tags/tag38.xml" ContentType="application/vnd.openxmlformats-officedocument.presentationml.tags+xml"/>
  <Override PartName="/ppt/notesSlides/notesSlide72.xml" ContentType="application/vnd.openxmlformats-officedocument.presentationml.notesSlide+xml"/>
  <Override PartName="/ppt/tags/tag39.xml" ContentType="application/vnd.openxmlformats-officedocument.presentationml.tags+xml"/>
  <Override PartName="/ppt/notesSlides/notesSlide73.xml" ContentType="application/vnd.openxmlformats-officedocument.presentationml.notesSlide+xml"/>
  <Override PartName="/ppt/tags/tag40.xml" ContentType="application/vnd.openxmlformats-officedocument.presentationml.tags+xml"/>
  <Override PartName="/ppt/tags/tag41.xml" ContentType="application/vnd.openxmlformats-officedocument.presentationml.tags+xml"/>
  <Override PartName="/ppt/notesSlides/notesSlide74.xml" ContentType="application/vnd.openxmlformats-officedocument.presentationml.notesSlide+xml"/>
  <Override PartName="/ppt/tags/tag42.xml" ContentType="application/vnd.openxmlformats-officedocument.presentationml.tags+xml"/>
  <Override PartName="/ppt/notesSlides/notesSlide75.xml" ContentType="application/vnd.openxmlformats-officedocument.presentationml.notesSlide+xml"/>
  <Override PartName="/ppt/tags/tag43.xml" ContentType="application/vnd.openxmlformats-officedocument.presentationml.tags+xml"/>
  <Override PartName="/ppt/notesSlides/notesSlide76.xml" ContentType="application/vnd.openxmlformats-officedocument.presentationml.notesSlide+xml"/>
  <Override PartName="/ppt/tags/tag44.xml" ContentType="application/vnd.openxmlformats-officedocument.presentationml.tags+xml"/>
  <Override PartName="/ppt/notesSlides/notesSlide77.xml" ContentType="application/vnd.openxmlformats-officedocument.presentationml.notesSlide+xml"/>
  <Override PartName="/ppt/tags/tag45.xml" ContentType="application/vnd.openxmlformats-officedocument.presentationml.tags+xml"/>
  <Override PartName="/ppt/notesSlides/notesSlide78.xml" ContentType="application/vnd.openxmlformats-officedocument.presentationml.notesSlide+xml"/>
  <Override PartName="/ppt/tags/tag46.xml" ContentType="application/vnd.openxmlformats-officedocument.presentationml.tags+xml"/>
  <Override PartName="/ppt/notesSlides/notesSlide79.xml" ContentType="application/vnd.openxmlformats-officedocument.presentationml.notesSlide+xml"/>
  <Override PartName="/ppt/tags/tag47.xml" ContentType="application/vnd.openxmlformats-officedocument.presentationml.tags+xml"/>
  <Override PartName="/ppt/tags/tag48.xml" ContentType="application/vnd.openxmlformats-officedocument.presentationml.tags+xml"/>
  <Override PartName="/ppt/notesSlides/notesSlide80.xml" ContentType="application/vnd.openxmlformats-officedocument.presentationml.notesSlide+xml"/>
  <Override PartName="/ppt/tags/tag49.xml" ContentType="application/vnd.openxmlformats-officedocument.presentationml.tags+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6"/>
  </p:notesMasterIdLst>
  <p:handoutMasterIdLst>
    <p:handoutMasterId r:id="rId157"/>
  </p:handoutMasterIdLst>
  <p:sldIdLst>
    <p:sldId id="303" r:id="rId5"/>
    <p:sldId id="654" r:id="rId6"/>
    <p:sldId id="463" r:id="rId7"/>
    <p:sldId id="707" r:id="rId8"/>
    <p:sldId id="659" r:id="rId9"/>
    <p:sldId id="662" r:id="rId10"/>
    <p:sldId id="617" r:id="rId11"/>
    <p:sldId id="624" r:id="rId12"/>
    <p:sldId id="618" r:id="rId13"/>
    <p:sldId id="717" r:id="rId14"/>
    <p:sldId id="708" r:id="rId15"/>
    <p:sldId id="709" r:id="rId16"/>
    <p:sldId id="710" r:id="rId17"/>
    <p:sldId id="711" r:id="rId18"/>
    <p:sldId id="712" r:id="rId19"/>
    <p:sldId id="713" r:id="rId20"/>
    <p:sldId id="772" r:id="rId21"/>
    <p:sldId id="714" r:id="rId22"/>
    <p:sldId id="715" r:id="rId23"/>
    <p:sldId id="716" r:id="rId24"/>
    <p:sldId id="774" r:id="rId25"/>
    <p:sldId id="771" r:id="rId26"/>
    <p:sldId id="769" r:id="rId27"/>
    <p:sldId id="660" r:id="rId28"/>
    <p:sldId id="616" r:id="rId29"/>
    <p:sldId id="768" r:id="rId30"/>
    <p:sldId id="341" r:id="rId31"/>
    <p:sldId id="619" r:id="rId32"/>
    <p:sldId id="663" r:id="rId33"/>
    <p:sldId id="666" r:id="rId34"/>
    <p:sldId id="613" r:id="rId35"/>
    <p:sldId id="614" r:id="rId36"/>
    <p:sldId id="321" r:id="rId37"/>
    <p:sldId id="328" r:id="rId38"/>
    <p:sldId id="615" r:id="rId39"/>
    <p:sldId id="324" r:id="rId40"/>
    <p:sldId id="326" r:id="rId41"/>
    <p:sldId id="667" r:id="rId42"/>
    <p:sldId id="339" r:id="rId43"/>
    <p:sldId id="621" r:id="rId44"/>
    <p:sldId id="305" r:id="rId45"/>
    <p:sldId id="526" r:id="rId46"/>
    <p:sldId id="628" r:id="rId47"/>
    <p:sldId id="644" r:id="rId48"/>
    <p:sldId id="636" r:id="rId49"/>
    <p:sldId id="486" r:id="rId50"/>
    <p:sldId id="273" r:id="rId51"/>
    <p:sldId id="373" r:id="rId52"/>
    <p:sldId id="665" r:id="rId53"/>
    <p:sldId id="400" r:id="rId54"/>
    <p:sldId id="330" r:id="rId55"/>
    <p:sldId id="480" r:id="rId56"/>
    <p:sldId id="470" r:id="rId57"/>
    <p:sldId id="473" r:id="rId58"/>
    <p:sldId id="527" r:id="rId59"/>
    <p:sldId id="475" r:id="rId60"/>
    <p:sldId id="471" r:id="rId61"/>
    <p:sldId id="478" r:id="rId62"/>
    <p:sldId id="637" r:id="rId63"/>
    <p:sldId id="623" r:id="rId64"/>
    <p:sldId id="638" r:id="rId65"/>
    <p:sldId id="639" r:id="rId66"/>
    <p:sldId id="718" r:id="rId67"/>
    <p:sldId id="640" r:id="rId68"/>
    <p:sldId id="643" r:id="rId69"/>
    <p:sldId id="775" r:id="rId70"/>
    <p:sldId id="719" r:id="rId71"/>
    <p:sldId id="657" r:id="rId72"/>
    <p:sldId id="641" r:id="rId73"/>
    <p:sldId id="474" r:id="rId74"/>
    <p:sldId id="523" r:id="rId75"/>
    <p:sldId id="511" r:id="rId76"/>
    <p:sldId id="533" r:id="rId77"/>
    <p:sldId id="512" r:id="rId78"/>
    <p:sldId id="513" r:id="rId79"/>
    <p:sldId id="645" r:id="rId80"/>
    <p:sldId id="776" r:id="rId81"/>
    <p:sldId id="778" r:id="rId82"/>
    <p:sldId id="777" r:id="rId83"/>
    <p:sldId id="779" r:id="rId84"/>
    <p:sldId id="646" r:id="rId85"/>
    <p:sldId id="720" r:id="rId86"/>
    <p:sldId id="642" r:id="rId87"/>
    <p:sldId id="647" r:id="rId88"/>
    <p:sldId id="721" r:id="rId89"/>
    <p:sldId id="699" r:id="rId90"/>
    <p:sldId id="780" r:id="rId91"/>
    <p:sldId id="701" r:id="rId92"/>
    <p:sldId id="722" r:id="rId93"/>
    <p:sldId id="781" r:id="rId94"/>
    <p:sldId id="703" r:id="rId95"/>
    <p:sldId id="697" r:id="rId96"/>
    <p:sldId id="773" r:id="rId97"/>
    <p:sldId id="705" r:id="rId98"/>
    <p:sldId id="723" r:id="rId99"/>
    <p:sldId id="633" r:id="rId100"/>
    <p:sldId id="655" r:id="rId101"/>
    <p:sldId id="770" r:id="rId102"/>
    <p:sldId id="278" r:id="rId103"/>
    <p:sldId id="279" r:id="rId104"/>
    <p:sldId id="586" r:id="rId105"/>
    <p:sldId id="281" r:id="rId106"/>
    <p:sldId id="282" r:id="rId107"/>
    <p:sldId id="283" r:id="rId108"/>
    <p:sldId id="284" r:id="rId109"/>
    <p:sldId id="285" r:id="rId110"/>
    <p:sldId id="286" r:id="rId111"/>
    <p:sldId id="587" r:id="rId112"/>
    <p:sldId id="589" r:id="rId113"/>
    <p:sldId id="293" r:id="rId114"/>
    <p:sldId id="294" r:id="rId115"/>
    <p:sldId id="297" r:id="rId116"/>
    <p:sldId id="598" r:id="rId117"/>
    <p:sldId id="298" r:id="rId118"/>
    <p:sldId id="576" r:id="rId119"/>
    <p:sldId id="301" r:id="rId120"/>
    <p:sldId id="302" r:id="rId121"/>
    <p:sldId id="648" r:id="rId122"/>
    <p:sldId id="306" r:id="rId123"/>
    <p:sldId id="599" r:id="rId124"/>
    <p:sldId id="307" r:id="rId125"/>
    <p:sldId id="577" r:id="rId126"/>
    <p:sldId id="594" r:id="rId127"/>
    <p:sldId id="311" r:id="rId128"/>
    <p:sldId id="312" r:id="rId129"/>
    <p:sldId id="381" r:id="rId130"/>
    <p:sldId id="315" r:id="rId131"/>
    <p:sldId id="601" r:id="rId132"/>
    <p:sldId id="600" r:id="rId133"/>
    <p:sldId id="578" r:id="rId134"/>
    <p:sldId id="319" r:id="rId135"/>
    <p:sldId id="602" r:id="rId136"/>
    <p:sldId id="603" r:id="rId137"/>
    <p:sldId id="604" r:id="rId138"/>
    <p:sldId id="605" r:id="rId139"/>
    <p:sldId id="325" r:id="rId140"/>
    <p:sldId id="579" r:id="rId141"/>
    <p:sldId id="334" r:id="rId142"/>
    <p:sldId id="606" r:id="rId143"/>
    <p:sldId id="547" r:id="rId144"/>
    <p:sldId id="607" r:id="rId145"/>
    <p:sldId id="608" r:id="rId146"/>
    <p:sldId id="582" r:id="rId147"/>
    <p:sldId id="584" r:id="rId148"/>
    <p:sldId id="583" r:id="rId149"/>
    <p:sldId id="548" r:id="rId150"/>
    <p:sldId id="265" r:id="rId151"/>
    <p:sldId id="482" r:id="rId152"/>
    <p:sldId id="535" r:id="rId153"/>
    <p:sldId id="524" r:id="rId154"/>
    <p:sldId id="477" r:id="rId15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D412E7-097B-5C48-919F-B9E56EC9271E}" v="39" dt="2026-09-24T09:17:29.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6445" autoAdjust="0"/>
    <p:restoredTop sz="75687" autoAdjust="0"/>
  </p:normalViewPr>
  <p:slideViewPr>
    <p:cSldViewPr>
      <p:cViewPr varScale="1">
        <p:scale>
          <a:sx n="74" d="100"/>
          <a:sy n="74" d="100"/>
        </p:scale>
        <p:origin x="304" y="16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viewProps" Target="viewProps.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theme" Target="theme/theme1.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notesMaster" Target="notesMasters/notesMaster1.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microsoft.com/office/2016/11/relationships/changesInfo" Target="changesInfos/changesInfo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handoutMaster" Target="handoutMasters/handoutMaster1.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microsoft.com/office/2015/10/relationships/revisionInfo" Target="revisionInfo.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C5C9CFD8-66F7-53EB-8C29-F947A75975E1}"/>
    <pc:docChg chg="undo custSel addSld delSld modSld sldOrd">
      <pc:chgData name="James Moore" userId="2734fbee-75e6-4c68-b1e1-71d90938a1bc" providerId="ADAL" clId="{C5C9CFD8-66F7-53EB-8C29-F947A75975E1}" dt="2026-09-24T09:17:42.312" v="640" actId="404"/>
      <pc:docMkLst>
        <pc:docMk/>
      </pc:docMkLst>
      <pc:sldChg chg="modSp mod">
        <pc:chgData name="James Moore" userId="2734fbee-75e6-4c68-b1e1-71d90938a1bc" providerId="ADAL" clId="{C5C9CFD8-66F7-53EB-8C29-F947A75975E1}" dt="2026-09-24T06:02:31.176" v="230" actId="404"/>
        <pc:sldMkLst>
          <pc:docMk/>
          <pc:sldMk cId="2548136327" sldId="621"/>
        </pc:sldMkLst>
        <pc:spChg chg="mod">
          <ac:chgData name="James Moore" userId="2734fbee-75e6-4c68-b1e1-71d90938a1bc" providerId="ADAL" clId="{C5C9CFD8-66F7-53EB-8C29-F947A75975E1}" dt="2026-09-24T06:02:31.176" v="230" actId="404"/>
          <ac:spMkLst>
            <pc:docMk/>
            <pc:sldMk cId="2548136327" sldId="621"/>
            <ac:spMk id="2" creationId="{2C39AACF-9BCA-3DAD-C405-D7DCF264FBF4}"/>
          </ac:spMkLst>
        </pc:spChg>
      </pc:sldChg>
      <pc:sldChg chg="modSp mod">
        <pc:chgData name="James Moore" userId="2734fbee-75e6-4c68-b1e1-71d90938a1bc" providerId="ADAL" clId="{C5C9CFD8-66F7-53EB-8C29-F947A75975E1}" dt="2026-09-24T06:04:41.012" v="246" actId="404"/>
        <pc:sldMkLst>
          <pc:docMk/>
          <pc:sldMk cId="1621830190" sldId="623"/>
        </pc:sldMkLst>
        <pc:spChg chg="mod">
          <ac:chgData name="James Moore" userId="2734fbee-75e6-4c68-b1e1-71d90938a1bc" providerId="ADAL" clId="{C5C9CFD8-66F7-53EB-8C29-F947A75975E1}" dt="2026-09-24T06:04:41.012" v="246" actId="404"/>
          <ac:spMkLst>
            <pc:docMk/>
            <pc:sldMk cId="1621830190" sldId="623"/>
            <ac:spMk id="2" creationId="{0D5B828F-7904-1324-50BE-0417302CBF9D}"/>
          </ac:spMkLst>
        </pc:spChg>
      </pc:sldChg>
      <pc:sldChg chg="modSp mod">
        <pc:chgData name="James Moore" userId="2734fbee-75e6-4c68-b1e1-71d90938a1bc" providerId="ADAL" clId="{C5C9CFD8-66F7-53EB-8C29-F947A75975E1}" dt="2026-09-24T06:02:39.795" v="232" actId="27636"/>
        <pc:sldMkLst>
          <pc:docMk/>
          <pc:sldMk cId="407967897" sldId="628"/>
        </pc:sldMkLst>
        <pc:spChg chg="mod">
          <ac:chgData name="James Moore" userId="2734fbee-75e6-4c68-b1e1-71d90938a1bc" providerId="ADAL" clId="{C5C9CFD8-66F7-53EB-8C29-F947A75975E1}" dt="2026-09-24T06:02:39.795" v="232" actId="27636"/>
          <ac:spMkLst>
            <pc:docMk/>
            <pc:sldMk cId="407967897" sldId="628"/>
            <ac:spMk id="2" creationId="{5F64B963-5AB6-BBBE-24D5-8BE99210C031}"/>
          </ac:spMkLst>
        </pc:spChg>
      </pc:sldChg>
      <pc:sldChg chg="modSp mod">
        <pc:chgData name="James Moore" userId="2734fbee-75e6-4c68-b1e1-71d90938a1bc" providerId="ADAL" clId="{C5C9CFD8-66F7-53EB-8C29-F947A75975E1}" dt="2026-09-24T06:12:44.603" v="311" actId="20577"/>
        <pc:sldMkLst>
          <pc:docMk/>
          <pc:sldMk cId="3441430456" sldId="633"/>
        </pc:sldMkLst>
        <pc:spChg chg="mod">
          <ac:chgData name="James Moore" userId="2734fbee-75e6-4c68-b1e1-71d90938a1bc" providerId="ADAL" clId="{C5C9CFD8-66F7-53EB-8C29-F947A75975E1}" dt="2026-09-24T06:12:44.603" v="311" actId="20577"/>
          <ac:spMkLst>
            <pc:docMk/>
            <pc:sldMk cId="3441430456" sldId="633"/>
            <ac:spMk id="3" creationId="{6D657D94-13B9-3C07-8D10-AE5CED848B3E}"/>
          </ac:spMkLst>
        </pc:spChg>
      </pc:sldChg>
      <pc:sldChg chg="modSp mod">
        <pc:chgData name="James Moore" userId="2734fbee-75e6-4c68-b1e1-71d90938a1bc" providerId="ADAL" clId="{C5C9CFD8-66F7-53EB-8C29-F947A75975E1}" dt="2026-09-24T06:13:05.922" v="394" actId="20577"/>
        <pc:sldMkLst>
          <pc:docMk/>
          <pc:sldMk cId="2984061010" sldId="655"/>
        </pc:sldMkLst>
        <pc:spChg chg="mod">
          <ac:chgData name="James Moore" userId="2734fbee-75e6-4c68-b1e1-71d90938a1bc" providerId="ADAL" clId="{C5C9CFD8-66F7-53EB-8C29-F947A75975E1}" dt="2026-09-24T06:13:05.922" v="394" actId="20577"/>
          <ac:spMkLst>
            <pc:docMk/>
            <pc:sldMk cId="2984061010" sldId="655"/>
            <ac:spMk id="3" creationId="{A090D48E-73F0-3C69-3F3C-9876DB1B1182}"/>
          </ac:spMkLst>
        </pc:spChg>
      </pc:sldChg>
      <pc:sldChg chg="modSp mod">
        <pc:chgData name="James Moore" userId="2734fbee-75e6-4c68-b1e1-71d90938a1bc" providerId="ADAL" clId="{C5C9CFD8-66F7-53EB-8C29-F947A75975E1}" dt="2026-09-24T05:59:51.819" v="203" actId="14100"/>
        <pc:sldMkLst>
          <pc:docMk/>
          <pc:sldMk cId="275173470" sldId="659"/>
        </pc:sldMkLst>
        <pc:spChg chg="mod">
          <ac:chgData name="James Moore" userId="2734fbee-75e6-4c68-b1e1-71d90938a1bc" providerId="ADAL" clId="{C5C9CFD8-66F7-53EB-8C29-F947A75975E1}" dt="2026-09-24T05:59:01.055" v="76" actId="20577"/>
          <ac:spMkLst>
            <pc:docMk/>
            <pc:sldMk cId="275173470" sldId="659"/>
            <ac:spMk id="5" creationId="{7682059C-10C8-26D6-3ECD-0D358D36B4EA}"/>
          </ac:spMkLst>
        </pc:spChg>
        <pc:spChg chg="mod">
          <ac:chgData name="James Moore" userId="2734fbee-75e6-4c68-b1e1-71d90938a1bc" providerId="ADAL" clId="{C5C9CFD8-66F7-53EB-8C29-F947A75975E1}" dt="2026-09-24T05:59:51.819" v="203" actId="14100"/>
          <ac:spMkLst>
            <pc:docMk/>
            <pc:sldMk cId="275173470" sldId="659"/>
            <ac:spMk id="6" creationId="{5D15F932-0172-FCB7-9B7B-8C4E7883729D}"/>
          </ac:spMkLst>
        </pc:spChg>
      </pc:sldChg>
      <pc:sldChg chg="ord">
        <pc:chgData name="James Moore" userId="2734fbee-75e6-4c68-b1e1-71d90938a1bc" providerId="ADAL" clId="{C5C9CFD8-66F7-53EB-8C29-F947A75975E1}" dt="2026-09-24T06:29:04.227" v="579" actId="20578"/>
        <pc:sldMkLst>
          <pc:docMk/>
          <pc:sldMk cId="1542042935" sldId="697"/>
        </pc:sldMkLst>
      </pc:sldChg>
      <pc:sldChg chg="modSp mod ord">
        <pc:chgData name="James Moore" userId="2734fbee-75e6-4c68-b1e1-71d90938a1bc" providerId="ADAL" clId="{C5C9CFD8-66F7-53EB-8C29-F947A75975E1}" dt="2026-09-24T06:27:59.499" v="576" actId="20577"/>
        <pc:sldMkLst>
          <pc:docMk/>
          <pc:sldMk cId="2248893616" sldId="699"/>
        </pc:sldMkLst>
        <pc:spChg chg="mod">
          <ac:chgData name="James Moore" userId="2734fbee-75e6-4c68-b1e1-71d90938a1bc" providerId="ADAL" clId="{C5C9CFD8-66F7-53EB-8C29-F947A75975E1}" dt="2026-09-24T06:27:59.499" v="576" actId="20577"/>
          <ac:spMkLst>
            <pc:docMk/>
            <pc:sldMk cId="2248893616" sldId="699"/>
            <ac:spMk id="3" creationId="{7E2467AF-559F-FF50-2F07-F60519F49A2A}"/>
          </ac:spMkLst>
        </pc:spChg>
      </pc:sldChg>
      <pc:sldChg chg="modSp mod ord">
        <pc:chgData name="James Moore" userId="2734fbee-75e6-4c68-b1e1-71d90938a1bc" providerId="ADAL" clId="{C5C9CFD8-66F7-53EB-8C29-F947A75975E1}" dt="2026-09-24T06:27:14.964" v="573" actId="20577"/>
        <pc:sldMkLst>
          <pc:docMk/>
          <pc:sldMk cId="3025668721" sldId="701"/>
        </pc:sldMkLst>
        <pc:spChg chg="mod">
          <ac:chgData name="James Moore" userId="2734fbee-75e6-4c68-b1e1-71d90938a1bc" providerId="ADAL" clId="{C5C9CFD8-66F7-53EB-8C29-F947A75975E1}" dt="2026-09-24T06:27:14.964" v="573" actId="20577"/>
          <ac:spMkLst>
            <pc:docMk/>
            <pc:sldMk cId="3025668721" sldId="701"/>
            <ac:spMk id="3" creationId="{5CF25278-304C-C917-1995-9B57608A33FF}"/>
          </ac:spMkLst>
        </pc:spChg>
      </pc:sldChg>
      <pc:sldChg chg="ord">
        <pc:chgData name="James Moore" userId="2734fbee-75e6-4c68-b1e1-71d90938a1bc" providerId="ADAL" clId="{C5C9CFD8-66F7-53EB-8C29-F947A75975E1}" dt="2026-09-24T06:29:20.947" v="580" actId="20578"/>
        <pc:sldMkLst>
          <pc:docMk/>
          <pc:sldMk cId="4273890433" sldId="703"/>
        </pc:sldMkLst>
      </pc:sldChg>
      <pc:sldChg chg="modSp mod">
        <pc:chgData name="James Moore" userId="2734fbee-75e6-4c68-b1e1-71d90938a1bc" providerId="ADAL" clId="{C5C9CFD8-66F7-53EB-8C29-F947A75975E1}" dt="2026-09-24T06:01:03.648" v="210" actId="113"/>
        <pc:sldMkLst>
          <pc:docMk/>
          <pc:sldMk cId="4282632958" sldId="708"/>
        </pc:sldMkLst>
        <pc:spChg chg="mod">
          <ac:chgData name="James Moore" userId="2734fbee-75e6-4c68-b1e1-71d90938a1bc" providerId="ADAL" clId="{C5C9CFD8-66F7-53EB-8C29-F947A75975E1}" dt="2026-09-24T06:01:03.648" v="210" actId="113"/>
          <ac:spMkLst>
            <pc:docMk/>
            <pc:sldMk cId="4282632958" sldId="708"/>
            <ac:spMk id="5" creationId="{929F7C7E-92CF-92FE-258F-0D4312C85328}"/>
          </ac:spMkLst>
        </pc:spChg>
      </pc:sldChg>
      <pc:sldChg chg="modSp mod">
        <pc:chgData name="James Moore" userId="2734fbee-75e6-4c68-b1e1-71d90938a1bc" providerId="ADAL" clId="{C5C9CFD8-66F7-53EB-8C29-F947A75975E1}" dt="2026-09-24T06:01:29.367" v="214" actId="20577"/>
        <pc:sldMkLst>
          <pc:docMk/>
          <pc:sldMk cId="3233386321" sldId="709"/>
        </pc:sldMkLst>
        <pc:spChg chg="mod">
          <ac:chgData name="James Moore" userId="2734fbee-75e6-4c68-b1e1-71d90938a1bc" providerId="ADAL" clId="{C5C9CFD8-66F7-53EB-8C29-F947A75975E1}" dt="2026-09-24T06:01:29.367" v="214" actId="20577"/>
          <ac:spMkLst>
            <pc:docMk/>
            <pc:sldMk cId="3233386321" sldId="709"/>
            <ac:spMk id="5" creationId="{59F88D11-99C5-DE38-5E02-04A1825CE344}"/>
          </ac:spMkLst>
        </pc:spChg>
      </pc:sldChg>
      <pc:sldChg chg="modSp mod">
        <pc:chgData name="James Moore" userId="2734fbee-75e6-4c68-b1e1-71d90938a1bc" providerId="ADAL" clId="{C5C9CFD8-66F7-53EB-8C29-F947A75975E1}" dt="2026-09-24T06:03:53.065" v="237" actId="20577"/>
        <pc:sldMkLst>
          <pc:docMk/>
          <pc:sldMk cId="343196638" sldId="710"/>
        </pc:sldMkLst>
        <pc:spChg chg="mod">
          <ac:chgData name="James Moore" userId="2734fbee-75e6-4c68-b1e1-71d90938a1bc" providerId="ADAL" clId="{C5C9CFD8-66F7-53EB-8C29-F947A75975E1}" dt="2026-09-24T06:03:53.065" v="237" actId="20577"/>
          <ac:spMkLst>
            <pc:docMk/>
            <pc:sldMk cId="343196638" sldId="710"/>
            <ac:spMk id="5" creationId="{1E0500F3-A625-7B3A-489F-5DD0102212AD}"/>
          </ac:spMkLst>
        </pc:spChg>
      </pc:sldChg>
      <pc:sldChg chg="modSp mod">
        <pc:chgData name="James Moore" userId="2734fbee-75e6-4c68-b1e1-71d90938a1bc" providerId="ADAL" clId="{C5C9CFD8-66F7-53EB-8C29-F947A75975E1}" dt="2026-09-24T09:17:42.312" v="640" actId="404"/>
        <pc:sldMkLst>
          <pc:docMk/>
          <pc:sldMk cId="2926705104" sldId="711"/>
        </pc:sldMkLst>
        <pc:spChg chg="mod">
          <ac:chgData name="James Moore" userId="2734fbee-75e6-4c68-b1e1-71d90938a1bc" providerId="ADAL" clId="{C5C9CFD8-66F7-53EB-8C29-F947A75975E1}" dt="2026-09-24T09:17:42.312" v="640" actId="404"/>
          <ac:spMkLst>
            <pc:docMk/>
            <pc:sldMk cId="2926705104" sldId="711"/>
            <ac:spMk id="5" creationId="{51401A75-905B-DF53-FD60-4D6CB9B98DFB}"/>
          </ac:spMkLst>
        </pc:spChg>
      </pc:sldChg>
      <pc:sldChg chg="modSp">
        <pc:chgData name="James Moore" userId="2734fbee-75e6-4c68-b1e1-71d90938a1bc" providerId="ADAL" clId="{C5C9CFD8-66F7-53EB-8C29-F947A75975E1}" dt="2026-09-24T06:05:40.334" v="252"/>
        <pc:sldMkLst>
          <pc:docMk/>
          <pc:sldMk cId="3280409247" sldId="712"/>
        </pc:sldMkLst>
        <pc:spChg chg="mod">
          <ac:chgData name="James Moore" userId="2734fbee-75e6-4c68-b1e1-71d90938a1bc" providerId="ADAL" clId="{C5C9CFD8-66F7-53EB-8C29-F947A75975E1}" dt="2026-09-24T06:04:00.754" v="238"/>
          <ac:spMkLst>
            <pc:docMk/>
            <pc:sldMk cId="3280409247" sldId="712"/>
            <ac:spMk id="5" creationId="{1108A954-B110-17B1-628E-BC3380EE5985}"/>
          </ac:spMkLst>
        </pc:spChg>
        <pc:spChg chg="mod">
          <ac:chgData name="James Moore" userId="2734fbee-75e6-4c68-b1e1-71d90938a1bc" providerId="ADAL" clId="{C5C9CFD8-66F7-53EB-8C29-F947A75975E1}" dt="2026-09-24T06:05:40.334" v="252"/>
          <ac:spMkLst>
            <pc:docMk/>
            <pc:sldMk cId="3280409247" sldId="712"/>
            <ac:spMk id="7" creationId="{90D9D99F-5FFB-AFD2-2A0F-6E6494DCB451}"/>
          </ac:spMkLst>
        </pc:spChg>
      </pc:sldChg>
      <pc:sldChg chg="modSp">
        <pc:chgData name="James Moore" userId="2734fbee-75e6-4c68-b1e1-71d90938a1bc" providerId="ADAL" clId="{C5C9CFD8-66F7-53EB-8C29-F947A75975E1}" dt="2026-09-24T06:06:07.824" v="253"/>
        <pc:sldMkLst>
          <pc:docMk/>
          <pc:sldMk cId="2969205577" sldId="713"/>
        </pc:sldMkLst>
        <pc:spChg chg="mod">
          <ac:chgData name="James Moore" userId="2734fbee-75e6-4c68-b1e1-71d90938a1bc" providerId="ADAL" clId="{C5C9CFD8-66F7-53EB-8C29-F947A75975E1}" dt="2026-09-24T06:06:07.824" v="253"/>
          <ac:spMkLst>
            <pc:docMk/>
            <pc:sldMk cId="2969205577" sldId="713"/>
            <ac:spMk id="5" creationId="{0695E800-EB97-37A2-1E78-8EA55FB956F7}"/>
          </ac:spMkLst>
        </pc:spChg>
      </pc:sldChg>
      <pc:sldChg chg="modSp">
        <pc:chgData name="James Moore" userId="2734fbee-75e6-4c68-b1e1-71d90938a1bc" providerId="ADAL" clId="{C5C9CFD8-66F7-53EB-8C29-F947A75975E1}" dt="2026-09-24T06:08:40.129" v="276"/>
        <pc:sldMkLst>
          <pc:docMk/>
          <pc:sldMk cId="4253520274" sldId="714"/>
        </pc:sldMkLst>
        <pc:spChg chg="mod">
          <ac:chgData name="James Moore" userId="2734fbee-75e6-4c68-b1e1-71d90938a1bc" providerId="ADAL" clId="{C5C9CFD8-66F7-53EB-8C29-F947A75975E1}" dt="2026-09-24T06:08:40.129" v="276"/>
          <ac:spMkLst>
            <pc:docMk/>
            <pc:sldMk cId="4253520274" sldId="714"/>
            <ac:spMk id="5" creationId="{09AAFD30-2156-5A0E-AF1B-F844E4EF85D0}"/>
          </ac:spMkLst>
        </pc:spChg>
      </pc:sldChg>
      <pc:sldChg chg="modSp mod">
        <pc:chgData name="James Moore" userId="2734fbee-75e6-4c68-b1e1-71d90938a1bc" providerId="ADAL" clId="{C5C9CFD8-66F7-53EB-8C29-F947A75975E1}" dt="2026-09-24T06:10:12.546" v="287" actId="255"/>
        <pc:sldMkLst>
          <pc:docMk/>
          <pc:sldMk cId="2146195788" sldId="715"/>
        </pc:sldMkLst>
        <pc:spChg chg="mod">
          <ac:chgData name="James Moore" userId="2734fbee-75e6-4c68-b1e1-71d90938a1bc" providerId="ADAL" clId="{C5C9CFD8-66F7-53EB-8C29-F947A75975E1}" dt="2026-09-24T06:10:12.546" v="287" actId="255"/>
          <ac:spMkLst>
            <pc:docMk/>
            <pc:sldMk cId="2146195788" sldId="715"/>
            <ac:spMk id="5" creationId="{1BE64BD9-8C8B-C719-E53C-77080618E1A5}"/>
          </ac:spMkLst>
        </pc:spChg>
      </pc:sldChg>
      <pc:sldChg chg="addSp modSp mod">
        <pc:chgData name="James Moore" userId="2734fbee-75e6-4c68-b1e1-71d90938a1bc" providerId="ADAL" clId="{C5C9CFD8-66F7-53EB-8C29-F947A75975E1}" dt="2026-09-24T06:13:34.805" v="396"/>
        <pc:sldMkLst>
          <pc:docMk/>
          <pc:sldMk cId="3937564850" sldId="716"/>
        </pc:sldMkLst>
        <pc:spChg chg="add mod">
          <ac:chgData name="James Moore" userId="2734fbee-75e6-4c68-b1e1-71d90938a1bc" providerId="ADAL" clId="{C5C9CFD8-66F7-53EB-8C29-F947A75975E1}" dt="2026-09-24T06:13:34.805" v="396"/>
          <ac:spMkLst>
            <pc:docMk/>
            <pc:sldMk cId="3937564850" sldId="716"/>
            <ac:spMk id="2" creationId="{B75889B8-93A2-1868-1131-A4E892DCB3DB}"/>
          </ac:spMkLst>
        </pc:spChg>
        <pc:spChg chg="mod">
          <ac:chgData name="James Moore" userId="2734fbee-75e6-4c68-b1e1-71d90938a1bc" providerId="ADAL" clId="{C5C9CFD8-66F7-53EB-8C29-F947A75975E1}" dt="2026-09-24T06:10:52.814" v="291" actId="1076"/>
          <ac:spMkLst>
            <pc:docMk/>
            <pc:sldMk cId="3937564850" sldId="716"/>
            <ac:spMk id="5" creationId="{8E354E4C-3CC6-A67E-29DE-D53CDF476761}"/>
          </ac:spMkLst>
        </pc:spChg>
      </pc:sldChg>
      <pc:sldChg chg="modSp">
        <pc:chgData name="James Moore" userId="2734fbee-75e6-4c68-b1e1-71d90938a1bc" providerId="ADAL" clId="{C5C9CFD8-66F7-53EB-8C29-F947A75975E1}" dt="2026-09-24T06:04:51.267" v="247"/>
        <pc:sldMkLst>
          <pc:docMk/>
          <pc:sldMk cId="65453869" sldId="718"/>
        </pc:sldMkLst>
        <pc:spChg chg="mod">
          <ac:chgData name="James Moore" userId="2734fbee-75e6-4c68-b1e1-71d90938a1bc" providerId="ADAL" clId="{C5C9CFD8-66F7-53EB-8C29-F947A75975E1}" dt="2026-09-24T06:04:51.267" v="247"/>
          <ac:spMkLst>
            <pc:docMk/>
            <pc:sldMk cId="65453869" sldId="718"/>
            <ac:spMk id="5" creationId="{2CE23AB5-245F-CF36-89B1-FBA5935D30B9}"/>
          </ac:spMkLst>
        </pc:spChg>
      </pc:sldChg>
      <pc:sldChg chg="modSp mod">
        <pc:chgData name="James Moore" userId="2734fbee-75e6-4c68-b1e1-71d90938a1bc" providerId="ADAL" clId="{C5C9CFD8-66F7-53EB-8C29-F947A75975E1}" dt="2026-09-24T06:05:17.791" v="251" actId="403"/>
        <pc:sldMkLst>
          <pc:docMk/>
          <pc:sldMk cId="2132077702" sldId="719"/>
        </pc:sldMkLst>
        <pc:spChg chg="mod">
          <ac:chgData name="James Moore" userId="2734fbee-75e6-4c68-b1e1-71d90938a1bc" providerId="ADAL" clId="{C5C9CFD8-66F7-53EB-8C29-F947A75975E1}" dt="2026-09-24T06:05:17.791" v="251" actId="403"/>
          <ac:spMkLst>
            <pc:docMk/>
            <pc:sldMk cId="2132077702" sldId="719"/>
            <ac:spMk id="5" creationId="{26CB1A29-7FB5-F2F7-D9CC-F64B6A3E658C}"/>
          </ac:spMkLst>
        </pc:spChg>
      </pc:sldChg>
      <pc:sldChg chg="modSp">
        <pc:chgData name="James Moore" userId="2734fbee-75e6-4c68-b1e1-71d90938a1bc" providerId="ADAL" clId="{C5C9CFD8-66F7-53EB-8C29-F947A75975E1}" dt="2026-09-24T06:06:33.678" v="254"/>
        <pc:sldMkLst>
          <pc:docMk/>
          <pc:sldMk cId="2662233493" sldId="720"/>
        </pc:sldMkLst>
        <pc:spChg chg="mod">
          <ac:chgData name="James Moore" userId="2734fbee-75e6-4c68-b1e1-71d90938a1bc" providerId="ADAL" clId="{C5C9CFD8-66F7-53EB-8C29-F947A75975E1}" dt="2026-09-24T06:06:33.678" v="254"/>
          <ac:spMkLst>
            <pc:docMk/>
            <pc:sldMk cId="2662233493" sldId="720"/>
            <ac:spMk id="5" creationId="{734A01A4-48CE-B622-4A37-6A2D9BFE32FE}"/>
          </ac:spMkLst>
        </pc:spChg>
      </pc:sldChg>
      <pc:sldChg chg="modSp">
        <pc:chgData name="James Moore" userId="2734fbee-75e6-4c68-b1e1-71d90938a1bc" providerId="ADAL" clId="{C5C9CFD8-66F7-53EB-8C29-F947A75975E1}" dt="2026-09-24T06:09:11.213" v="277"/>
        <pc:sldMkLst>
          <pc:docMk/>
          <pc:sldMk cId="2042535551" sldId="721"/>
        </pc:sldMkLst>
        <pc:spChg chg="mod">
          <ac:chgData name="James Moore" userId="2734fbee-75e6-4c68-b1e1-71d90938a1bc" providerId="ADAL" clId="{C5C9CFD8-66F7-53EB-8C29-F947A75975E1}" dt="2026-09-24T06:09:11.213" v="277"/>
          <ac:spMkLst>
            <pc:docMk/>
            <pc:sldMk cId="2042535551" sldId="721"/>
            <ac:spMk id="5" creationId="{9A564623-337F-3119-0A5D-1B4F874F2463}"/>
          </ac:spMkLst>
        </pc:spChg>
      </pc:sldChg>
      <pc:sldChg chg="modSp mod">
        <pc:chgData name="James Moore" userId="2734fbee-75e6-4c68-b1e1-71d90938a1bc" providerId="ADAL" clId="{C5C9CFD8-66F7-53EB-8C29-F947A75975E1}" dt="2026-09-24T06:26:16.372" v="562" actId="403"/>
        <pc:sldMkLst>
          <pc:docMk/>
          <pc:sldMk cId="1343656018" sldId="722"/>
        </pc:sldMkLst>
        <pc:spChg chg="mod">
          <ac:chgData name="James Moore" userId="2734fbee-75e6-4c68-b1e1-71d90938a1bc" providerId="ADAL" clId="{C5C9CFD8-66F7-53EB-8C29-F947A75975E1}" dt="2026-09-24T06:26:16.372" v="562" actId="403"/>
          <ac:spMkLst>
            <pc:docMk/>
            <pc:sldMk cId="1343656018" sldId="722"/>
            <ac:spMk id="5" creationId="{EA304196-F473-BD1B-00BE-85C2B79EA940}"/>
          </ac:spMkLst>
        </pc:spChg>
      </pc:sldChg>
      <pc:sldChg chg="modSp mod">
        <pc:chgData name="James Moore" userId="2734fbee-75e6-4c68-b1e1-71d90938a1bc" providerId="ADAL" clId="{C5C9CFD8-66F7-53EB-8C29-F947A75975E1}" dt="2026-09-24T06:12:18.291" v="308" actId="20577"/>
        <pc:sldMkLst>
          <pc:docMk/>
          <pc:sldMk cId="3715248229" sldId="723"/>
        </pc:sldMkLst>
        <pc:spChg chg="mod">
          <ac:chgData name="James Moore" userId="2734fbee-75e6-4c68-b1e1-71d90938a1bc" providerId="ADAL" clId="{C5C9CFD8-66F7-53EB-8C29-F947A75975E1}" dt="2026-09-24T06:12:18.291" v="308" actId="20577"/>
          <ac:spMkLst>
            <pc:docMk/>
            <pc:sldMk cId="3715248229" sldId="723"/>
            <ac:spMk id="5" creationId="{B3E57B80-8ED0-163D-036D-A06CF708BD91}"/>
          </ac:spMkLst>
        </pc:spChg>
      </pc:sldChg>
      <pc:sldChg chg="addSp delSp modSp new mod">
        <pc:chgData name="James Moore" userId="2734fbee-75e6-4c68-b1e1-71d90938a1bc" providerId="ADAL" clId="{C5C9CFD8-66F7-53EB-8C29-F947A75975E1}" dt="2026-09-24T06:07:50.105" v="275" actId="1076"/>
        <pc:sldMkLst>
          <pc:docMk/>
          <pc:sldMk cId="3450013743" sldId="772"/>
        </pc:sldMkLst>
        <pc:spChg chg="del">
          <ac:chgData name="James Moore" userId="2734fbee-75e6-4c68-b1e1-71d90938a1bc" providerId="ADAL" clId="{C5C9CFD8-66F7-53EB-8C29-F947A75975E1}" dt="2026-09-24T06:07:23.295" v="267" actId="478"/>
          <ac:spMkLst>
            <pc:docMk/>
            <pc:sldMk cId="3450013743" sldId="772"/>
            <ac:spMk id="2" creationId="{6430C832-71F5-6BCA-F312-AC9F3254B28B}"/>
          </ac:spMkLst>
        </pc:spChg>
        <pc:spChg chg="del mod">
          <ac:chgData name="James Moore" userId="2734fbee-75e6-4c68-b1e1-71d90938a1bc" providerId="ADAL" clId="{C5C9CFD8-66F7-53EB-8C29-F947A75975E1}" dt="2026-09-24T06:07:39.211" v="271" actId="478"/>
          <ac:spMkLst>
            <pc:docMk/>
            <pc:sldMk cId="3450013743" sldId="772"/>
            <ac:spMk id="3" creationId="{B79847A1-0F54-92D6-1720-2E2CED114940}"/>
          </ac:spMkLst>
        </pc:spChg>
        <pc:spChg chg="add del mod">
          <ac:chgData name="James Moore" userId="2734fbee-75e6-4c68-b1e1-71d90938a1bc" providerId="ADAL" clId="{C5C9CFD8-66F7-53EB-8C29-F947A75975E1}" dt="2026-09-24T06:07:50.105" v="275" actId="1076"/>
          <ac:spMkLst>
            <pc:docMk/>
            <pc:sldMk cId="3450013743" sldId="772"/>
            <ac:spMk id="4" creationId="{1EF9877F-98BB-F63B-93CB-6AA5735D2FA7}"/>
          </ac:spMkLst>
        </pc:spChg>
      </pc:sldChg>
      <pc:sldChg chg="addSp delSp modSp new mod">
        <pc:chgData name="James Moore" userId="2734fbee-75e6-4c68-b1e1-71d90938a1bc" providerId="ADAL" clId="{C5C9CFD8-66F7-53EB-8C29-F947A75975E1}" dt="2026-09-24T06:12:00.231" v="305" actId="403"/>
        <pc:sldMkLst>
          <pc:docMk/>
          <pc:sldMk cId="24782821" sldId="773"/>
        </pc:sldMkLst>
        <pc:spChg chg="del">
          <ac:chgData name="James Moore" userId="2734fbee-75e6-4c68-b1e1-71d90938a1bc" providerId="ADAL" clId="{C5C9CFD8-66F7-53EB-8C29-F947A75975E1}" dt="2026-09-24T06:11:27.627" v="295" actId="478"/>
          <ac:spMkLst>
            <pc:docMk/>
            <pc:sldMk cId="24782821" sldId="773"/>
            <ac:spMk id="2" creationId="{5D4953F8-51CC-0B4B-F0B4-FDE515FE238F}"/>
          </ac:spMkLst>
        </pc:spChg>
        <pc:spChg chg="del">
          <ac:chgData name="James Moore" userId="2734fbee-75e6-4c68-b1e1-71d90938a1bc" providerId="ADAL" clId="{C5C9CFD8-66F7-53EB-8C29-F947A75975E1}" dt="2026-09-24T06:11:25.673" v="294" actId="478"/>
          <ac:spMkLst>
            <pc:docMk/>
            <pc:sldMk cId="24782821" sldId="773"/>
            <ac:spMk id="3" creationId="{565B89FB-A804-8E8C-24B7-75FA7448FCDF}"/>
          </ac:spMkLst>
        </pc:spChg>
        <pc:spChg chg="add mod">
          <ac:chgData name="James Moore" userId="2734fbee-75e6-4c68-b1e1-71d90938a1bc" providerId="ADAL" clId="{C5C9CFD8-66F7-53EB-8C29-F947A75975E1}" dt="2026-09-24T06:12:00.231" v="305" actId="403"/>
          <ac:spMkLst>
            <pc:docMk/>
            <pc:sldMk cId="24782821" sldId="773"/>
            <ac:spMk id="5" creationId="{A68198C9-AF85-8097-1FC7-B14D1747D0AC}"/>
          </ac:spMkLst>
        </pc:spChg>
      </pc:sldChg>
      <pc:sldChg chg="addSp delSp modSp new mod">
        <pc:chgData name="James Moore" userId="2734fbee-75e6-4c68-b1e1-71d90938a1bc" providerId="ADAL" clId="{C5C9CFD8-66F7-53EB-8C29-F947A75975E1}" dt="2026-09-24T06:13:59.727" v="412" actId="403"/>
        <pc:sldMkLst>
          <pc:docMk/>
          <pc:sldMk cId="3996375034" sldId="774"/>
        </pc:sldMkLst>
        <pc:spChg chg="del">
          <ac:chgData name="James Moore" userId="2734fbee-75e6-4c68-b1e1-71d90938a1bc" providerId="ADAL" clId="{C5C9CFD8-66F7-53EB-8C29-F947A75975E1}" dt="2026-09-24T06:13:50.466" v="402" actId="478"/>
          <ac:spMkLst>
            <pc:docMk/>
            <pc:sldMk cId="3996375034" sldId="774"/>
            <ac:spMk id="2" creationId="{34EAD10A-1C9A-AB70-64BA-4BBD18AA476E}"/>
          </ac:spMkLst>
        </pc:spChg>
        <pc:spChg chg="del">
          <ac:chgData name="James Moore" userId="2734fbee-75e6-4c68-b1e1-71d90938a1bc" providerId="ADAL" clId="{C5C9CFD8-66F7-53EB-8C29-F947A75975E1}" dt="2026-09-24T06:13:41.896" v="398" actId="478"/>
          <ac:spMkLst>
            <pc:docMk/>
            <pc:sldMk cId="3996375034" sldId="774"/>
            <ac:spMk id="3" creationId="{3F19053C-253A-DE11-011B-DFA62BC87E30}"/>
          </ac:spMkLst>
        </pc:spChg>
        <pc:spChg chg="add mod">
          <ac:chgData name="James Moore" userId="2734fbee-75e6-4c68-b1e1-71d90938a1bc" providerId="ADAL" clId="{C5C9CFD8-66F7-53EB-8C29-F947A75975E1}" dt="2026-09-24T06:13:59.727" v="412" actId="403"/>
          <ac:spMkLst>
            <pc:docMk/>
            <pc:sldMk cId="3996375034" sldId="774"/>
            <ac:spMk id="4" creationId="{F6ECA585-AAF0-296D-D85D-D25F82DB4751}"/>
          </ac:spMkLst>
        </pc:spChg>
      </pc:sldChg>
      <pc:sldChg chg="modSp new mod">
        <pc:chgData name="James Moore" userId="2734fbee-75e6-4c68-b1e1-71d90938a1bc" providerId="ADAL" clId="{C5C9CFD8-66F7-53EB-8C29-F947A75975E1}" dt="2026-09-24T06:17:41.636" v="520" actId="14100"/>
        <pc:sldMkLst>
          <pc:docMk/>
          <pc:sldMk cId="2452184781" sldId="775"/>
        </pc:sldMkLst>
        <pc:spChg chg="mod">
          <ac:chgData name="James Moore" userId="2734fbee-75e6-4c68-b1e1-71d90938a1bc" providerId="ADAL" clId="{C5C9CFD8-66F7-53EB-8C29-F947A75975E1}" dt="2026-09-24T06:17:35.112" v="517" actId="20577"/>
          <ac:spMkLst>
            <pc:docMk/>
            <pc:sldMk cId="2452184781" sldId="775"/>
            <ac:spMk id="2" creationId="{65AECAC6-D01F-7162-0DB7-142A095D0796}"/>
          </ac:spMkLst>
        </pc:spChg>
        <pc:spChg chg="mod">
          <ac:chgData name="James Moore" userId="2734fbee-75e6-4c68-b1e1-71d90938a1bc" providerId="ADAL" clId="{C5C9CFD8-66F7-53EB-8C29-F947A75975E1}" dt="2026-09-24T06:17:41.636" v="520" actId="14100"/>
          <ac:spMkLst>
            <pc:docMk/>
            <pc:sldMk cId="2452184781" sldId="775"/>
            <ac:spMk id="3" creationId="{6E33CABE-1DD7-DB3C-58D1-C3E0FD6C65C7}"/>
          </ac:spMkLst>
        </pc:spChg>
      </pc:sldChg>
      <pc:sldChg chg="addSp delSp modSp new mod">
        <pc:chgData name="James Moore" userId="2734fbee-75e6-4c68-b1e1-71d90938a1bc" providerId="ADAL" clId="{C5C9CFD8-66F7-53EB-8C29-F947A75975E1}" dt="2026-09-24T06:19:07.153" v="528" actId="1076"/>
        <pc:sldMkLst>
          <pc:docMk/>
          <pc:sldMk cId="2811428481" sldId="776"/>
        </pc:sldMkLst>
        <pc:spChg chg="del">
          <ac:chgData name="James Moore" userId="2734fbee-75e6-4c68-b1e1-71d90938a1bc" providerId="ADAL" clId="{C5C9CFD8-66F7-53EB-8C29-F947A75975E1}" dt="2026-09-24T06:18:58.229" v="525" actId="478"/>
          <ac:spMkLst>
            <pc:docMk/>
            <pc:sldMk cId="2811428481" sldId="776"/>
            <ac:spMk id="2" creationId="{8A64E0BB-1B4D-0A93-DEC7-F973325DA4EA}"/>
          </ac:spMkLst>
        </pc:spChg>
        <pc:spChg chg="del">
          <ac:chgData name="James Moore" userId="2734fbee-75e6-4c68-b1e1-71d90938a1bc" providerId="ADAL" clId="{C5C9CFD8-66F7-53EB-8C29-F947A75975E1}" dt="2026-09-24T06:18:53.310" v="522" actId="478"/>
          <ac:spMkLst>
            <pc:docMk/>
            <pc:sldMk cId="2811428481" sldId="776"/>
            <ac:spMk id="3" creationId="{44CAA69A-C8CB-A67C-7481-E75905FF19C6}"/>
          </ac:spMkLst>
        </pc:spChg>
        <pc:picChg chg="add mod">
          <ac:chgData name="James Moore" userId="2734fbee-75e6-4c68-b1e1-71d90938a1bc" providerId="ADAL" clId="{C5C9CFD8-66F7-53EB-8C29-F947A75975E1}" dt="2026-09-24T06:19:07.153" v="528" actId="1076"/>
          <ac:picMkLst>
            <pc:docMk/>
            <pc:sldMk cId="2811428481" sldId="776"/>
            <ac:picMk id="4" creationId="{0C588FA4-9B9B-1922-373C-259D47BEDF21}"/>
          </ac:picMkLst>
        </pc:picChg>
      </pc:sldChg>
      <pc:sldChg chg="addSp delSp modSp new mod">
        <pc:chgData name="James Moore" userId="2734fbee-75e6-4c68-b1e1-71d90938a1bc" providerId="ADAL" clId="{C5C9CFD8-66F7-53EB-8C29-F947A75975E1}" dt="2026-09-24T06:21:01.252" v="538" actId="1076"/>
        <pc:sldMkLst>
          <pc:docMk/>
          <pc:sldMk cId="1133690007" sldId="777"/>
        </pc:sldMkLst>
        <pc:spChg chg="del">
          <ac:chgData name="James Moore" userId="2734fbee-75e6-4c68-b1e1-71d90938a1bc" providerId="ADAL" clId="{C5C9CFD8-66F7-53EB-8C29-F947A75975E1}" dt="2026-09-24T06:19:37.260" v="531" actId="478"/>
          <ac:spMkLst>
            <pc:docMk/>
            <pc:sldMk cId="1133690007" sldId="777"/>
            <ac:spMk id="2" creationId="{CF6B8F3E-DAFB-FB27-FF1A-A82E5A517F81}"/>
          </ac:spMkLst>
        </pc:spChg>
        <pc:spChg chg="del">
          <ac:chgData name="James Moore" userId="2734fbee-75e6-4c68-b1e1-71d90938a1bc" providerId="ADAL" clId="{C5C9CFD8-66F7-53EB-8C29-F947A75975E1}" dt="2026-09-24T06:19:35.932" v="530" actId="478"/>
          <ac:spMkLst>
            <pc:docMk/>
            <pc:sldMk cId="1133690007" sldId="777"/>
            <ac:spMk id="3" creationId="{9E9CC4B1-DE79-72A8-775E-A3888A461A2F}"/>
          </ac:spMkLst>
        </pc:spChg>
        <pc:picChg chg="add mod">
          <ac:chgData name="James Moore" userId="2734fbee-75e6-4c68-b1e1-71d90938a1bc" providerId="ADAL" clId="{C5C9CFD8-66F7-53EB-8C29-F947A75975E1}" dt="2026-09-24T06:21:01.252" v="538" actId="1076"/>
          <ac:picMkLst>
            <pc:docMk/>
            <pc:sldMk cId="1133690007" sldId="777"/>
            <ac:picMk id="4" creationId="{63B9BC73-C83E-0F6C-23EA-F4DDEFC98EDD}"/>
          </ac:picMkLst>
        </pc:picChg>
      </pc:sldChg>
      <pc:sldChg chg="add ord">
        <pc:chgData name="James Moore" userId="2734fbee-75e6-4c68-b1e1-71d90938a1bc" providerId="ADAL" clId="{C5C9CFD8-66F7-53EB-8C29-F947A75975E1}" dt="2026-09-24T06:19:44.959" v="533" actId="20578"/>
        <pc:sldMkLst>
          <pc:docMk/>
          <pc:sldMk cId="3314504214" sldId="778"/>
        </pc:sldMkLst>
      </pc:sldChg>
      <pc:sldChg chg="addSp modSp new mod">
        <pc:chgData name="James Moore" userId="2734fbee-75e6-4c68-b1e1-71d90938a1bc" providerId="ADAL" clId="{C5C9CFD8-66F7-53EB-8C29-F947A75975E1}" dt="2026-09-24T06:22:21.265" v="545" actId="1076"/>
        <pc:sldMkLst>
          <pc:docMk/>
          <pc:sldMk cId="1219100398" sldId="779"/>
        </pc:sldMkLst>
        <pc:picChg chg="add mod">
          <ac:chgData name="James Moore" userId="2734fbee-75e6-4c68-b1e1-71d90938a1bc" providerId="ADAL" clId="{C5C9CFD8-66F7-53EB-8C29-F947A75975E1}" dt="2026-09-24T06:22:21.265" v="545" actId="1076"/>
          <ac:picMkLst>
            <pc:docMk/>
            <pc:sldMk cId="1219100398" sldId="779"/>
            <ac:picMk id="4" creationId="{ACDBDFD0-AD64-B494-0563-02F6F35D2F59}"/>
          </ac:picMkLst>
        </pc:picChg>
      </pc:sldChg>
      <pc:sldChg chg="addSp delSp modSp new mod">
        <pc:chgData name="James Moore" userId="2734fbee-75e6-4c68-b1e1-71d90938a1bc" providerId="ADAL" clId="{C5C9CFD8-66F7-53EB-8C29-F947A75975E1}" dt="2026-09-24T06:25:52.557" v="558" actId="403"/>
        <pc:sldMkLst>
          <pc:docMk/>
          <pc:sldMk cId="1453883558" sldId="780"/>
        </pc:sldMkLst>
        <pc:spChg chg="del">
          <ac:chgData name="James Moore" userId="2734fbee-75e6-4c68-b1e1-71d90938a1bc" providerId="ADAL" clId="{C5C9CFD8-66F7-53EB-8C29-F947A75975E1}" dt="2026-09-24T06:25:40.337" v="552" actId="478"/>
          <ac:spMkLst>
            <pc:docMk/>
            <pc:sldMk cId="1453883558" sldId="780"/>
            <ac:spMk id="2" creationId="{04B05C99-6580-E2EC-8EEC-6DC945666244}"/>
          </ac:spMkLst>
        </pc:spChg>
        <pc:spChg chg="del">
          <ac:chgData name="James Moore" userId="2734fbee-75e6-4c68-b1e1-71d90938a1bc" providerId="ADAL" clId="{C5C9CFD8-66F7-53EB-8C29-F947A75975E1}" dt="2026-09-24T06:25:38.231" v="551" actId="478"/>
          <ac:spMkLst>
            <pc:docMk/>
            <pc:sldMk cId="1453883558" sldId="780"/>
            <ac:spMk id="3" creationId="{062E076F-3CA1-62B7-B06F-F8D9212FD7BB}"/>
          </ac:spMkLst>
        </pc:spChg>
        <pc:spChg chg="add mod">
          <ac:chgData name="James Moore" userId="2734fbee-75e6-4c68-b1e1-71d90938a1bc" providerId="ADAL" clId="{C5C9CFD8-66F7-53EB-8C29-F947A75975E1}" dt="2026-09-24T06:25:52.557" v="558" actId="403"/>
          <ac:spMkLst>
            <pc:docMk/>
            <pc:sldMk cId="1453883558" sldId="780"/>
            <ac:spMk id="5" creationId="{76238F40-860D-29C9-744F-CEA87912ECFD}"/>
          </ac:spMkLst>
        </pc:spChg>
      </pc:sldChg>
      <pc:sldChg chg="new del">
        <pc:chgData name="James Moore" userId="2734fbee-75e6-4c68-b1e1-71d90938a1bc" providerId="ADAL" clId="{C5C9CFD8-66F7-53EB-8C29-F947A75975E1}" dt="2026-09-24T06:23:18.625" v="547" actId="2696"/>
        <pc:sldMkLst>
          <pc:docMk/>
          <pc:sldMk cId="2455027077" sldId="780"/>
        </pc:sldMkLst>
      </pc:sldChg>
      <pc:sldChg chg="modSp new mod">
        <pc:chgData name="James Moore" userId="2734fbee-75e6-4c68-b1e1-71d90938a1bc" providerId="ADAL" clId="{C5C9CFD8-66F7-53EB-8C29-F947A75975E1}" dt="2026-09-24T06:32:14.616" v="627" actId="20577"/>
        <pc:sldMkLst>
          <pc:docMk/>
          <pc:sldMk cId="1248496696" sldId="781"/>
        </pc:sldMkLst>
        <pc:spChg chg="mod">
          <ac:chgData name="James Moore" userId="2734fbee-75e6-4c68-b1e1-71d90938a1bc" providerId="ADAL" clId="{C5C9CFD8-66F7-53EB-8C29-F947A75975E1}" dt="2026-09-24T06:32:14.616" v="627" actId="20577"/>
          <ac:spMkLst>
            <pc:docMk/>
            <pc:sldMk cId="1248496696" sldId="781"/>
            <ac:spMk id="2" creationId="{E5FCCFA5-34B6-88AB-882D-461A473F4210}"/>
          </ac:spMkLst>
        </pc:spChg>
        <pc:spChg chg="mod">
          <ac:chgData name="James Moore" userId="2734fbee-75e6-4c68-b1e1-71d90938a1bc" providerId="ADAL" clId="{C5C9CFD8-66F7-53EB-8C29-F947A75975E1}" dt="2026-09-24T06:32:02.363" v="610" actId="20577"/>
          <ac:spMkLst>
            <pc:docMk/>
            <pc:sldMk cId="1248496696" sldId="781"/>
            <ac:spMk id="3" creationId="{50FBFC2E-95D8-EB9E-8531-E3A11F9FDDF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24/09/2026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24/09/2026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ipd.co.uk/knowledge/culture/ethics/role-hr-factsheet" TargetMode="External"/><Relationship Id="rId2" Type="http://schemas.openxmlformats.org/officeDocument/2006/relationships/slide" Target="../slides/slide53.xml"/><Relationship Id="rId1" Type="http://schemas.openxmlformats.org/officeDocument/2006/relationships/notesMaster" Target="../notesMasters/notesMaster1.xml"/><Relationship Id="rId5" Type="http://schemas.openxmlformats.org/officeDocument/2006/relationships/hyperlink" Target="https://www.cipd.co.uk/knowledge/strategy/corporate-responsibility/factsheet/" TargetMode="External"/><Relationship Id="rId4" Type="http://schemas.openxmlformats.org/officeDocument/2006/relationships/hyperlink" Target="https://www.cipd.co.uk/knowledge/strategy/governance/factsheet/"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2568946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5-6 minutes. </a:t>
            </a:r>
          </a:p>
          <a:p>
            <a:endParaRPr lang="en-GB" dirty="0"/>
          </a:p>
          <a:p>
            <a:r>
              <a:rPr lang="en-GB" dirty="0"/>
              <a:t>Debrief for about 10 minutes – “what did you notice?” (inevitably people [often extroverts initially] will try to repeat their conversation…try to avoid this…with prompting questions – “so what are your lessons from this?”</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195B4-E270-8D86-07E9-ECDCCE5E7B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676171-E8C3-CE03-069F-26E4DB6A07F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D1F4263-7388-D498-34E6-62DA58920138}"/>
              </a:ext>
            </a:extLst>
          </p:cNvPr>
          <p:cNvSpPr>
            <a:spLocks noGrp="1"/>
          </p:cNvSpPr>
          <p:nvPr>
            <p:ph type="body" idx="1"/>
          </p:nvPr>
        </p:nvSpPr>
        <p:spPr/>
        <p:txBody>
          <a:bodyPr/>
          <a:lstStyle/>
          <a:p>
            <a:endParaRPr lang="en-GB" dirty="0"/>
          </a:p>
        </p:txBody>
      </p:sp>
      <p:sp>
        <p:nvSpPr>
          <p:cNvPr id="4" name="Header Placeholder 3">
            <a:extLst>
              <a:ext uri="{FF2B5EF4-FFF2-40B4-BE49-F238E27FC236}">
                <a16:creationId xmlns:a16="http://schemas.microsoft.com/office/drawing/2014/main" id="{3EFF1BC0-CDBC-3801-0BBE-28215EAFBA0B}"/>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4DBACD8-CF53-66FE-DA01-A1EA7723C9C6}"/>
              </a:ext>
            </a:extLst>
          </p:cNvPr>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382643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31</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33</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34</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39</a:t>
            </a:fld>
            <a:endParaRPr lang="en-GB"/>
          </a:p>
        </p:txBody>
      </p:sp>
    </p:spTree>
    <p:extLst>
      <p:ext uri="{BB962C8B-B14F-4D97-AF65-F5344CB8AC3E}">
        <p14:creationId xmlns:p14="http://schemas.microsoft.com/office/powerpoint/2010/main" val="39858379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meant to demonstrate professional and ethical behaviours, but what does this mean?</a:t>
            </a:r>
          </a:p>
        </p:txBody>
      </p:sp>
      <p:sp>
        <p:nvSpPr>
          <p:cNvPr id="4" name="Slide Number Placeholder 3"/>
          <p:cNvSpPr>
            <a:spLocks noGrp="1"/>
          </p:cNvSpPr>
          <p:nvPr>
            <p:ph type="sldNum" sz="quarter" idx="5"/>
          </p:nvPr>
        </p:nvSpPr>
        <p:spPr/>
        <p:txBody>
          <a:bodyPr/>
          <a:lstStyle/>
          <a:p>
            <a:fld id="{9FCC717A-3818-427A-BE97-A632EDFED5EB}" type="slidenum">
              <a:rPr lang="en-GB" smtClean="0"/>
              <a:t>41</a:t>
            </a:fld>
            <a:endParaRPr lang="en-GB"/>
          </a:p>
        </p:txBody>
      </p:sp>
    </p:spTree>
    <p:extLst>
      <p:ext uri="{BB962C8B-B14F-4D97-AF65-F5344CB8AC3E}">
        <p14:creationId xmlns:p14="http://schemas.microsoft.com/office/powerpoint/2010/main" val="3692214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8C8BF-4D88-449C-AF64-EE4BADDB85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C851FE-F202-D67F-5A84-05FC48CD7893}"/>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B94CBEE-B63C-B7D9-15DF-DECAD316EDA4}"/>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F8284949-9774-E5AD-15BF-5955EF815F6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7E5AFDA-E800-500D-434D-44DEFB006FA7}"/>
              </a:ext>
            </a:extLst>
          </p:cNvPr>
          <p:cNvSpPr>
            <a:spLocks noGrp="1"/>
          </p:cNvSpPr>
          <p:nvPr>
            <p:ph type="sldNum" sz="quarter" idx="5"/>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31117705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78D98-BBEB-34A5-D261-AAFA4ABDA4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A3470-8906-D0AE-312C-FA18073D7E3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7623C6BD-AD01-F194-FFBB-1E5DFA461452}"/>
              </a:ext>
            </a:extLst>
          </p:cNvPr>
          <p:cNvSpPr>
            <a:spLocks noGrp="1"/>
          </p:cNvSpPr>
          <p:nvPr>
            <p:ph type="body" idx="1"/>
          </p:nvPr>
        </p:nvSpPr>
        <p:spPr/>
        <p:txBody>
          <a:bodyPr/>
          <a:lstStyle/>
          <a:p>
            <a:pPr marL="0" indent="0">
              <a:buNone/>
            </a:pPr>
            <a:r>
              <a:rPr lang="en-GB" dirty="0"/>
              <a:t>And also touched on some theory and frameworks:</a:t>
            </a:r>
          </a:p>
          <a:p>
            <a:pPr marL="0" indent="0">
              <a:buNone/>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B0C5DECD-E054-C8C6-530D-476EA0E75DAE}"/>
              </a:ext>
            </a:extLst>
          </p:cNvPr>
          <p:cNvSpPr>
            <a:spLocks noGrp="1"/>
          </p:cNvSpPr>
          <p:nvPr>
            <p:ph type="sldNum" sz="quarter" idx="5"/>
          </p:nvPr>
        </p:nvSpPr>
        <p:spPr/>
        <p:txBody>
          <a:bodyPr/>
          <a:lstStyle/>
          <a:p>
            <a:fld id="{A5553E8B-3C33-4B97-8EA9-05E63040F10E}" type="slidenum">
              <a:rPr lang="en-GB" smtClean="0"/>
              <a:t>44</a:t>
            </a:fld>
            <a:endParaRPr lang="en-GB"/>
          </a:p>
        </p:txBody>
      </p:sp>
    </p:spTree>
    <p:extLst>
      <p:ext uri="{BB962C8B-B14F-4D97-AF65-F5344CB8AC3E}">
        <p14:creationId xmlns:p14="http://schemas.microsoft.com/office/powerpoint/2010/main" val="3181130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EF733-2478-C420-1999-CE9EF014CD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CCD9B-8235-360B-65B8-42C1FCA5C6F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E700549-77A8-E052-EAD7-80EF597330ED}"/>
              </a:ext>
            </a:extLst>
          </p:cNvPr>
          <p:cNvSpPr>
            <a:spLocks noGrp="1"/>
          </p:cNvSpPr>
          <p:nvPr>
            <p:ph type="body" idx="1"/>
          </p:nvPr>
        </p:nvSpPr>
        <p:spPr/>
        <p:txBody>
          <a:bodyPr/>
          <a:lstStyle/>
          <a:p>
            <a:pPr>
              <a:buFont typeface="Arial" pitchFamily="34" charset="0"/>
              <a:buNone/>
            </a:pPr>
            <a:endParaRPr lang="en-GB" baseline="0" dirty="0"/>
          </a:p>
          <a:p>
            <a:pPr>
              <a:buFont typeface="Arial" pitchFamily="34" charset="0"/>
              <a:buNone/>
            </a:pPr>
            <a:r>
              <a:rPr lang="en-GB" baseline="0" dirty="0"/>
              <a:t>So to give some added aspects of definitions around ethical practice we have two here to help set the scene for this module. </a:t>
            </a:r>
          </a:p>
        </p:txBody>
      </p:sp>
      <p:sp>
        <p:nvSpPr>
          <p:cNvPr id="4" name="Header Placeholder 3">
            <a:extLst>
              <a:ext uri="{FF2B5EF4-FFF2-40B4-BE49-F238E27FC236}">
                <a16:creationId xmlns:a16="http://schemas.microsoft.com/office/drawing/2014/main" id="{4D2F9A34-8ED8-A267-FD3B-9AD89BB1EB1E}"/>
              </a:ext>
            </a:extLst>
          </p:cNvPr>
          <p:cNvSpPr>
            <a:spLocks noGrp="1"/>
          </p:cNvSpPr>
          <p:nvPr>
            <p:ph type="hdr" sz="quarter" idx="10"/>
          </p:nvPr>
        </p:nvSpPr>
        <p:spPr/>
        <p:txBody>
          <a:bodyPr/>
          <a:lstStyle/>
          <a:p>
            <a:r>
              <a:rPr lang="en-GB"/>
              <a:t>insert header</a:t>
            </a:r>
          </a:p>
        </p:txBody>
      </p:sp>
      <p:sp>
        <p:nvSpPr>
          <p:cNvPr id="5" name="Slide Number Placeholder 4">
            <a:extLst>
              <a:ext uri="{FF2B5EF4-FFF2-40B4-BE49-F238E27FC236}">
                <a16:creationId xmlns:a16="http://schemas.microsoft.com/office/drawing/2014/main" id="{7738C105-351D-60DC-431C-5E6CC909EFEE}"/>
              </a:ext>
            </a:extLst>
          </p:cNvPr>
          <p:cNvSpPr>
            <a:spLocks noGrp="1"/>
          </p:cNvSpPr>
          <p:nvPr>
            <p:ph type="sldNum" sz="quarter" idx="11"/>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3502857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8530B-06C7-8D97-2193-FCAD1CC2C4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CCE78E-5D9A-7A7F-0162-9B22DB4DF1A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1CB28DE5-8DD1-44DD-E3CB-9303F5E9D6CF}"/>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11B22319-213D-CBAD-73E0-B0A39CED385C}"/>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7F7F1EF-8095-CB5B-2DCF-E9C8D9283630}"/>
              </a:ext>
            </a:extLst>
          </p:cNvPr>
          <p:cNvSpPr>
            <a:spLocks noGrp="1"/>
          </p:cNvSpPr>
          <p:nvPr>
            <p:ph type="sldNum" sz="quarter" idx="5"/>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20245697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0F99A-AA81-BC62-75BA-58462BBE80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CD18F8-36C9-7C9E-74EB-6263C2546415}"/>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BF4EB65D-4473-D1C5-F197-5CDEBCF3F00F}"/>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At the heart of the CIPD Profession Map is that having sound, ethical principles that align with an organisation’s vision and values, produces a positive mindset and working environment. Ethical practice is about building trust by role-modelling ethical behaviour and applying principles and values consistently in decision-making.</a:t>
            </a:r>
            <a:endParaRPr lang="en-US" dirty="0"/>
          </a:p>
        </p:txBody>
      </p:sp>
      <p:sp>
        <p:nvSpPr>
          <p:cNvPr id="4" name="Header Placeholder 3">
            <a:extLst>
              <a:ext uri="{FF2B5EF4-FFF2-40B4-BE49-F238E27FC236}">
                <a16:creationId xmlns:a16="http://schemas.microsoft.com/office/drawing/2014/main" id="{20EE66CA-03C2-E6BA-1EDD-1A55BBC04711}"/>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C267761-B6EF-7E94-41C7-0A2713D499DA}"/>
              </a:ext>
            </a:extLst>
          </p:cNvPr>
          <p:cNvSpPr>
            <a:spLocks noGrp="1"/>
          </p:cNvSpPr>
          <p:nvPr>
            <p:ph type="sldNum" sz="quarter" idx="5"/>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2007901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311652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8CD54-8D9F-0301-E073-CDE535DF55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978E3-56F0-17BB-5418-71461B95465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1B29E240-2D7C-B58E-6E63-64D784964146}"/>
              </a:ext>
            </a:extLst>
          </p:cNvPr>
          <p:cNvSpPr>
            <a:spLocks noGrp="1"/>
          </p:cNvSpPr>
          <p:nvPr>
            <p:ph type="body" idx="1"/>
          </p:nvPr>
        </p:nvSpPr>
        <p:spPr/>
        <p:txBody>
          <a:bodyPr/>
          <a:lstStyle/>
          <a:p>
            <a:r>
              <a:rPr lang="en-US" dirty="0"/>
              <a:t>Can be accessed free, just need to sign in. </a:t>
            </a:r>
          </a:p>
          <a:p>
            <a:endParaRPr lang="en-US" dirty="0"/>
          </a:p>
          <a:p>
            <a:r>
              <a:rPr lang="en-US" dirty="0"/>
              <a:t>Focus on the first 3 of these as these are mentioned in the learner assessment document for this module, however, the professional courage and influence course will help you also – specifically for 1.2 and 1.3</a:t>
            </a:r>
          </a:p>
        </p:txBody>
      </p:sp>
      <p:sp>
        <p:nvSpPr>
          <p:cNvPr id="4" name="Header Placeholder 3">
            <a:extLst>
              <a:ext uri="{FF2B5EF4-FFF2-40B4-BE49-F238E27FC236}">
                <a16:creationId xmlns:a16="http://schemas.microsoft.com/office/drawing/2014/main" id="{4FBC7FFE-2FE3-20B1-52B5-161F40C55ACE}"/>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088D8DF5-4697-BEAB-E144-5EBCCEA0E4AF}"/>
              </a:ext>
            </a:extLst>
          </p:cNvPr>
          <p:cNvSpPr>
            <a:spLocks noGrp="1"/>
          </p:cNvSpPr>
          <p:nvPr>
            <p:ph type="sldNum" sz="quarter" idx="5"/>
          </p:nvPr>
        </p:nvSpPr>
        <p:spPr/>
        <p:txBody>
          <a:bodyPr/>
          <a:lstStyle/>
          <a:p>
            <a:fld id="{831A1511-BA99-4995-9603-94CCAF14FA3D}" type="slidenum">
              <a:rPr lang="en-GB" smtClean="0"/>
              <a:pPr/>
              <a:t>51</a:t>
            </a:fld>
            <a:endParaRPr lang="en-GB"/>
          </a:p>
        </p:txBody>
      </p:sp>
    </p:spTree>
    <p:extLst>
      <p:ext uri="{BB962C8B-B14F-4D97-AF65-F5344CB8AC3E}">
        <p14:creationId xmlns:p14="http://schemas.microsoft.com/office/powerpoint/2010/main" val="9575499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7541C-4695-EB79-3D6D-6D73896BF7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7E2A76-65A3-3E17-C898-3FEF5B54FC7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4C084BCB-0B58-E40F-F5CE-876F84305EBA}"/>
              </a:ext>
            </a:extLst>
          </p:cNvPr>
          <p:cNvSpPr>
            <a:spLocks noGrp="1"/>
          </p:cNvSpPr>
          <p:nvPr>
            <p:ph type="body" idx="1"/>
          </p:nvPr>
        </p:nvSpPr>
        <p:spPr/>
        <p:txBody>
          <a:bodyPr/>
          <a:lstStyle/>
          <a:p>
            <a:endParaRPr lang="en-US" dirty="0"/>
          </a:p>
          <a:p>
            <a:r>
              <a:rPr lang="en-US" dirty="0"/>
              <a:t>9 main areas of action employers can take that, based on the best available evidence, are most likely to have a positive impact on workplace ethics:</a:t>
            </a:r>
          </a:p>
          <a:p>
            <a:endParaRPr lang="en-US" dirty="0"/>
          </a:p>
        </p:txBody>
      </p:sp>
      <p:sp>
        <p:nvSpPr>
          <p:cNvPr id="4" name="Header Placeholder 3">
            <a:extLst>
              <a:ext uri="{FF2B5EF4-FFF2-40B4-BE49-F238E27FC236}">
                <a16:creationId xmlns:a16="http://schemas.microsoft.com/office/drawing/2014/main" id="{3FDFE90B-E96D-5A64-6657-E6A944490FE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191252F-322F-408D-6080-5365DED73172}"/>
              </a:ext>
            </a:extLst>
          </p:cNvPr>
          <p:cNvSpPr>
            <a:spLocks noGrp="1"/>
          </p:cNvSpPr>
          <p:nvPr>
            <p:ph type="sldNum" sz="quarter" idx="5"/>
          </p:nvPr>
        </p:nvSpPr>
        <p:spPr/>
        <p:txBody>
          <a:bodyPr/>
          <a:lstStyle/>
          <a:p>
            <a:fld id="{831A1511-BA99-4995-9603-94CCAF14FA3D}" type="slidenum">
              <a:rPr lang="en-GB" smtClean="0"/>
              <a:pPr/>
              <a:t>52</a:t>
            </a:fld>
            <a:endParaRPr lang="en-GB"/>
          </a:p>
        </p:txBody>
      </p:sp>
    </p:spTree>
    <p:extLst>
      <p:ext uri="{BB962C8B-B14F-4D97-AF65-F5344CB8AC3E}">
        <p14:creationId xmlns:p14="http://schemas.microsoft.com/office/powerpoint/2010/main" val="32317657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ACEA7-75C4-E295-87E7-BA6C40351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B55689-904C-C307-1278-5A14EF52E1FF}"/>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541997AE-502A-845B-BBEE-A65B343E292D}"/>
              </a:ext>
            </a:extLst>
          </p:cNvPr>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https://www.cipd.co.uk/knowledge/culture/ethics/role-hr-factsheet</a:t>
            </a:r>
            <a:r>
              <a:rPr lang="en-GB" sz="1200" u="sng"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Ethical practice is the application of ethical values in organisational behaviour. It applies in all aspects of organisational conduct, including </a:t>
            </a:r>
            <a:r>
              <a:rPr lang="en-GB" sz="1200" b="1" u="sng" kern="1200" dirty="0">
                <a:solidFill>
                  <a:schemeClr val="tx1"/>
                </a:solidFill>
                <a:effectLst/>
                <a:latin typeface="+mn-lt"/>
                <a:ea typeface="+mn-ea"/>
                <a:cs typeface="+mn-cs"/>
                <a:hlinkClick r:id="rId4" tooltip="Corporate governance factsheet"/>
              </a:rPr>
              <a:t>corporate governance</a:t>
            </a:r>
            <a:r>
              <a:rPr lang="en-GB" sz="1200" b="1" kern="1200" dirty="0">
                <a:solidFill>
                  <a:schemeClr val="tx1"/>
                </a:solidFill>
                <a:effectLst/>
                <a:latin typeface="+mn-lt"/>
                <a:ea typeface="+mn-ea"/>
                <a:cs typeface="+mn-cs"/>
              </a:rPr>
              <a:t>, employment practices, sales techniques, stakeholder relations, accounting practices, and issues of product and </a:t>
            </a:r>
            <a:r>
              <a:rPr lang="en-GB" sz="1200" b="1" u="sng" kern="1200" dirty="0">
                <a:solidFill>
                  <a:schemeClr val="tx1"/>
                </a:solidFill>
                <a:effectLst/>
                <a:latin typeface="+mn-lt"/>
                <a:ea typeface="+mn-ea"/>
                <a:cs typeface="+mn-cs"/>
                <a:hlinkClick r:id="rId5" tooltip="Corporate responsibility factsheet"/>
              </a:rPr>
              <a:t>corporate responsibility</a:t>
            </a:r>
            <a:r>
              <a:rPr lang="en-GB" sz="1200" b="1" kern="1200" dirty="0">
                <a:solidFill>
                  <a:schemeClr val="tx1"/>
                </a:solidFill>
                <a:effectLst/>
                <a:latin typeface="+mn-lt"/>
                <a:ea typeface="+mn-ea"/>
                <a:cs typeface="+mn-cs"/>
              </a:rPr>
              <a:t>. It’s about the discretionary decisions that organisations and the people who work for them make, and transparency with all stakeholders about those decisions. Are colleagues treated with dignity and respect? Are customers treated fairly? Does the organisation acknowledge its responsibilities to wider society?</a:t>
            </a:r>
          </a:p>
          <a:p>
            <a:r>
              <a:rPr lang="en-GB" sz="1200" b="1" kern="1200" dirty="0">
                <a:solidFill>
                  <a:schemeClr val="tx1"/>
                </a:solidFill>
                <a:effectLst/>
                <a:latin typeface="+mn-lt"/>
                <a:ea typeface="+mn-ea"/>
                <a:cs typeface="+mn-cs"/>
              </a:rPr>
              <a:t>People management decisions often involve trade-offs between different needs or priorities. Being aware of and understanding the outcomes of alternative courses of action will enable people managers to make sound judgements. Transparency means being open with employees and stakeholders about decisions and the rationale behind them. Such communication will build trust.</a:t>
            </a:r>
          </a:p>
          <a:p>
            <a:r>
              <a:rPr lang="en-GB" sz="1200" b="1" kern="1200" dirty="0">
                <a:solidFill>
                  <a:schemeClr val="tx1"/>
                </a:solidFill>
                <a:effectLst/>
                <a:latin typeface="+mn-lt"/>
                <a:ea typeface="+mn-ea"/>
                <a:cs typeface="+mn-cs"/>
              </a:rPr>
              <a:t>The COVID-19 pandemic has forced many organisations to make rapid changes to their business model. It’s also bringing unique people management challenges as employees adapt to workplace changes or personal challenges such as juggling caring responsibilities or self-isolating.</a:t>
            </a:r>
          </a:p>
          <a:p>
            <a:r>
              <a:rPr lang="en-GB" sz="1200" b="1" kern="1200" dirty="0">
                <a:solidFill>
                  <a:schemeClr val="tx1"/>
                </a:solidFill>
                <a:effectLst/>
                <a:latin typeface="+mn-lt"/>
                <a:ea typeface="+mn-ea"/>
                <a:cs typeface="+mn-cs"/>
              </a:rPr>
              <a:t>In this unparalleled situation, having a principle-based approach to decision-making is essential to make sure organisations behave ethically. There are many factors to be considered; from employee wellbeing and safety, business finances and long-term sustainability. A principle-led approach can help guide decisions as the situation evolves.</a:t>
            </a:r>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should ‘do the right thing’ because it is the right thing to do. </a:t>
            </a:r>
            <a:endParaRPr lang="en-US" dirty="0"/>
          </a:p>
          <a:p>
            <a:endParaRPr lang="en-US" dirty="0"/>
          </a:p>
          <a:p>
            <a:endParaRPr lang="en-US" dirty="0"/>
          </a:p>
        </p:txBody>
      </p:sp>
      <p:sp>
        <p:nvSpPr>
          <p:cNvPr id="4" name="Header Placeholder 3">
            <a:extLst>
              <a:ext uri="{FF2B5EF4-FFF2-40B4-BE49-F238E27FC236}">
                <a16:creationId xmlns:a16="http://schemas.microsoft.com/office/drawing/2014/main" id="{14C9A6E5-2769-2193-5A10-CC2D77AEF01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54651DE9-3AC8-537C-B87D-631CA016F570}"/>
              </a:ext>
            </a:extLst>
          </p:cNvPr>
          <p:cNvSpPr>
            <a:spLocks noGrp="1"/>
          </p:cNvSpPr>
          <p:nvPr>
            <p:ph type="sldNum" sz="quarter" idx="5"/>
          </p:nvPr>
        </p:nvSpPr>
        <p:spPr/>
        <p:txBody>
          <a:bodyPr/>
          <a:lstStyle/>
          <a:p>
            <a:fld id="{831A1511-BA99-4995-9603-94CCAF14FA3D}" type="slidenum">
              <a:rPr lang="en-GB" smtClean="0"/>
              <a:pPr/>
              <a:t>53</a:t>
            </a:fld>
            <a:endParaRPr lang="en-GB"/>
          </a:p>
        </p:txBody>
      </p:sp>
    </p:spTree>
    <p:extLst>
      <p:ext uri="{BB962C8B-B14F-4D97-AF65-F5344CB8AC3E}">
        <p14:creationId xmlns:p14="http://schemas.microsoft.com/office/powerpoint/2010/main" val="30607900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DF6DB-2FC7-C17C-8E39-A384098958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D352E-7ED4-53AB-6CF0-BB721BA3B763}"/>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D9134BAC-CE48-0DAA-026A-7C4F57BE2198}"/>
              </a:ext>
            </a:extLst>
          </p:cNvPr>
          <p:cNvSpPr>
            <a:spLocks noGrp="1"/>
          </p:cNvSpPr>
          <p:nvPr>
            <p:ph type="body" idx="1"/>
          </p:nvPr>
        </p:nvSpPr>
        <p:spPr/>
        <p:txBody>
          <a:bodyPr/>
          <a:lstStyle/>
          <a:p>
            <a:r>
              <a:rPr lang="en-US" dirty="0"/>
              <a:t>From the CIPD learning hub, they explain the main elements of the core behaviors around ethical practice </a:t>
            </a:r>
          </a:p>
          <a:p>
            <a:endParaRPr lang="en-US" dirty="0"/>
          </a:p>
        </p:txBody>
      </p:sp>
      <p:sp>
        <p:nvSpPr>
          <p:cNvPr id="4" name="Header Placeholder 3">
            <a:extLst>
              <a:ext uri="{FF2B5EF4-FFF2-40B4-BE49-F238E27FC236}">
                <a16:creationId xmlns:a16="http://schemas.microsoft.com/office/drawing/2014/main" id="{25919CA1-ACDA-158F-9102-6FBD78757B3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B8CF3BE-38C0-E997-8D5B-BD7C07AB029E}"/>
              </a:ext>
            </a:extLst>
          </p:cNvPr>
          <p:cNvSpPr>
            <a:spLocks noGrp="1"/>
          </p:cNvSpPr>
          <p:nvPr>
            <p:ph type="sldNum" sz="quarter" idx="5"/>
          </p:nvPr>
        </p:nvSpPr>
        <p:spPr/>
        <p:txBody>
          <a:bodyPr/>
          <a:lstStyle/>
          <a:p>
            <a:fld id="{831A1511-BA99-4995-9603-94CCAF14FA3D}" type="slidenum">
              <a:rPr lang="en-GB" smtClean="0"/>
              <a:pPr/>
              <a:t>54</a:t>
            </a:fld>
            <a:endParaRPr lang="en-GB"/>
          </a:p>
        </p:txBody>
      </p:sp>
    </p:spTree>
    <p:extLst>
      <p:ext uri="{BB962C8B-B14F-4D97-AF65-F5344CB8AC3E}">
        <p14:creationId xmlns:p14="http://schemas.microsoft.com/office/powerpoint/2010/main" val="2352547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C119B-D07D-FD6C-107E-3C05B44426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F4EFE3-FC95-3E7F-7389-B6B83E6280F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D225F6DF-9FF5-7368-3D07-2EC77CD1DD6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Institute of Business Ethics' research describes the benefits to organisations when they take their ethical values seriously: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Demonstrable ethical practice is not only an effective insurance policy, mitigating risk; it gives organisations competitive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organisation's success depends on trustful relationships with employees, customers, suppliers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IBE report – on Moodle also descries that 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demonstrate them day-to-day, and set expectations that employees reflect these values in their own behaviours. </a:t>
            </a:r>
          </a:p>
          <a:p>
            <a:endParaRPr lang="en-US" dirty="0"/>
          </a:p>
        </p:txBody>
      </p:sp>
      <p:sp>
        <p:nvSpPr>
          <p:cNvPr id="4" name="Header Placeholder 3">
            <a:extLst>
              <a:ext uri="{FF2B5EF4-FFF2-40B4-BE49-F238E27FC236}">
                <a16:creationId xmlns:a16="http://schemas.microsoft.com/office/drawing/2014/main" id="{06440BD6-4870-D447-E777-0DE60E7DB0D3}"/>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1E9D2D97-5CEF-C512-0F3D-1AF79D135A36}"/>
              </a:ext>
            </a:extLst>
          </p:cNvPr>
          <p:cNvSpPr>
            <a:spLocks noGrp="1"/>
          </p:cNvSpPr>
          <p:nvPr>
            <p:ph type="sldNum" sz="quarter" idx="5"/>
          </p:nvPr>
        </p:nvSpPr>
        <p:spPr/>
        <p:txBody>
          <a:bodyPr/>
          <a:lstStyle/>
          <a:p>
            <a:fld id="{831A1511-BA99-4995-9603-94CCAF14FA3D}" type="slidenum">
              <a:rPr lang="en-GB" smtClean="0"/>
              <a:pPr/>
              <a:t>55</a:t>
            </a:fld>
            <a:endParaRPr lang="en-GB"/>
          </a:p>
        </p:txBody>
      </p:sp>
    </p:spTree>
    <p:extLst>
      <p:ext uri="{BB962C8B-B14F-4D97-AF65-F5344CB8AC3E}">
        <p14:creationId xmlns:p14="http://schemas.microsoft.com/office/powerpoint/2010/main" val="35455842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33D41-D5DF-D768-FBB2-6F4773EE9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CDF14-0258-5756-E925-F67A1A0BA9C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E960373-D9AB-4E63-E436-5FC4E4EDF51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Wetherspoons –delay all pay until it received financial support from the gov upfront as the furlough scheme was being introduced. Also telling staff to go and work in supermarkets to supplement their income. </a:t>
            </a:r>
          </a:p>
          <a:p>
            <a:endParaRPr lang="en-US" dirty="0"/>
          </a:p>
          <a:p>
            <a:r>
              <a:rPr lang="en-US" dirty="0"/>
              <a:t>Pandemic – falsifying furlough. Over £5.5 bn Covid support funds lost to fraud or error. -9% Guardian 4</a:t>
            </a:r>
            <a:r>
              <a:rPr lang="en-US" baseline="30000" dirty="0"/>
              <a:t>th</a:t>
            </a:r>
            <a:r>
              <a:rPr lang="en-US" dirty="0"/>
              <a:t> Nov 21</a:t>
            </a:r>
          </a:p>
          <a:p>
            <a:r>
              <a:rPr lang="en-GB" sz="1200" b="0" i="0" kern="1200" dirty="0">
                <a:solidFill>
                  <a:schemeClr val="tx1"/>
                </a:solidFill>
                <a:effectLst/>
                <a:latin typeface="+mn-lt"/>
                <a:ea typeface="+mn-ea"/>
                <a:cs typeface="+mn-cs"/>
              </a:rPr>
              <a:t>HMRCs annual report highlighted an unnamed company where “staff had been threatened with the sack if they didn’t continue working despite being furloughed, even if sick”. </a:t>
            </a:r>
            <a:r>
              <a:rPr lang="en-GB" dirty="0"/>
              <a:t>HMRC</a:t>
            </a:r>
            <a:r>
              <a:rPr lang="en-GB" sz="1200" b="0" i="0" kern="1200" dirty="0">
                <a:solidFill>
                  <a:schemeClr val="tx1"/>
                </a:solidFill>
                <a:effectLst/>
                <a:latin typeface="+mn-lt"/>
                <a:ea typeface="+mn-ea"/>
                <a:cs typeface="+mn-cs"/>
              </a:rPr>
              <a:t> are working to recover £357,000.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business claimed to have furloughed all of their workforce through April and May. However, HMRC analysts found that debit and credit card sales data showed their trade was comparable to pre-lockdown levels. The HMRC investigation yielded £53,000.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about those orgs that fail to pay NMW? We have heard of those such as John Lewis that insist it was a software error and have put things right, others on the other hand such as Pizza Hut – whilst an oversight – there seems to have been a lack of respect for its predominantly younger workforce and was not quick to address concerns when it first came to light.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tornado and other poor working practices – heatwave, ambulances queuing outside to collect them as they fell, drivers relieving themselves into bottles to keep up their delivery quotas as they didn’t have time to go to the toilet.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think we can all say we've heard of mis-selling of PPI - example of short-term gains and not seeing the longer-term sustainability and ethical principles in business. </a:t>
            </a:r>
          </a:p>
        </p:txBody>
      </p:sp>
      <p:sp>
        <p:nvSpPr>
          <p:cNvPr id="4" name="Header Placeholder 3">
            <a:extLst>
              <a:ext uri="{FF2B5EF4-FFF2-40B4-BE49-F238E27FC236}">
                <a16:creationId xmlns:a16="http://schemas.microsoft.com/office/drawing/2014/main" id="{3AF2DF48-3891-9319-E0BD-9FAB1EEDD65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E6897DAD-1544-FB71-D400-57E057A0702B}"/>
              </a:ext>
            </a:extLst>
          </p:cNvPr>
          <p:cNvSpPr>
            <a:spLocks noGrp="1"/>
          </p:cNvSpPr>
          <p:nvPr>
            <p:ph type="sldNum" sz="quarter" idx="5"/>
          </p:nvPr>
        </p:nvSpPr>
        <p:spPr/>
        <p:txBody>
          <a:bodyPr/>
          <a:lstStyle/>
          <a:p>
            <a:fld id="{831A1511-BA99-4995-9603-94CCAF14FA3D}" type="slidenum">
              <a:rPr lang="en-GB" smtClean="0"/>
              <a:pPr/>
              <a:t>56</a:t>
            </a:fld>
            <a:endParaRPr lang="en-GB"/>
          </a:p>
        </p:txBody>
      </p:sp>
    </p:spTree>
    <p:extLst>
      <p:ext uri="{BB962C8B-B14F-4D97-AF65-F5344CB8AC3E}">
        <p14:creationId xmlns:p14="http://schemas.microsoft.com/office/powerpoint/2010/main" val="17108503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DC628-1D86-4BDD-761E-D8C82D474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172F34-A982-6ADF-A20B-A180A7F9175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5671407A-9294-607D-D893-6C769360E12A}"/>
              </a:ext>
            </a:extLst>
          </p:cNvPr>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shortly. </a:t>
            </a:r>
          </a:p>
          <a:p>
            <a:endParaRPr lang="en-US" dirty="0"/>
          </a:p>
          <a:p>
            <a:endParaRPr lang="en-US" dirty="0"/>
          </a:p>
          <a:p>
            <a:endParaRPr lang="en-US" b="0" dirty="0"/>
          </a:p>
          <a:p>
            <a:endParaRPr lang="en-US" b="0" dirty="0"/>
          </a:p>
        </p:txBody>
      </p:sp>
      <p:sp>
        <p:nvSpPr>
          <p:cNvPr id="4" name="Header Placeholder 3">
            <a:extLst>
              <a:ext uri="{FF2B5EF4-FFF2-40B4-BE49-F238E27FC236}">
                <a16:creationId xmlns:a16="http://schemas.microsoft.com/office/drawing/2014/main" id="{BC716018-4778-B318-17B0-46E31A1A9A3D}"/>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DC79889-7919-214C-1E89-DA9575333B2F}"/>
              </a:ext>
            </a:extLst>
          </p:cNvPr>
          <p:cNvSpPr>
            <a:spLocks noGrp="1"/>
          </p:cNvSpPr>
          <p:nvPr>
            <p:ph type="sldNum" sz="quarter" idx="5"/>
          </p:nvPr>
        </p:nvSpPr>
        <p:spPr/>
        <p:txBody>
          <a:bodyPr/>
          <a:lstStyle/>
          <a:p>
            <a:fld id="{831A1511-BA99-4995-9603-94CCAF14FA3D}" type="slidenum">
              <a:rPr lang="en-GB" smtClean="0"/>
              <a:pPr/>
              <a:t>57</a:t>
            </a:fld>
            <a:endParaRPr lang="en-GB"/>
          </a:p>
        </p:txBody>
      </p:sp>
    </p:spTree>
    <p:extLst>
      <p:ext uri="{BB962C8B-B14F-4D97-AF65-F5344CB8AC3E}">
        <p14:creationId xmlns:p14="http://schemas.microsoft.com/office/powerpoint/2010/main" val="13573235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3E39E-1C63-2BD5-0ACA-D9CAA23681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8A650-0C74-4F7A-0758-F0A163635D4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0EC9DC8-8DEC-97CA-83D6-8387D7981B94}"/>
              </a:ext>
            </a:extLst>
          </p:cNvPr>
          <p:cNvSpPr>
            <a:spLocks noGrp="1"/>
          </p:cNvSpPr>
          <p:nvPr>
            <p:ph type="body" idx="1"/>
          </p:nvPr>
        </p:nvSpPr>
        <p:spPr/>
        <p:txBody>
          <a:bodyPr/>
          <a:lstStyle/>
          <a:p>
            <a:r>
              <a:rPr lang="en-US" b="1" dirty="0"/>
              <a:t>So what is it to be professional?</a:t>
            </a:r>
          </a:p>
          <a:p>
            <a:endParaRPr lang="en-US" b="1" dirty="0"/>
          </a:p>
          <a:p>
            <a:endParaRPr lang="en-US" dirty="0"/>
          </a:p>
          <a:p>
            <a:endParaRPr lang="en-US" dirty="0"/>
          </a:p>
        </p:txBody>
      </p:sp>
      <p:sp>
        <p:nvSpPr>
          <p:cNvPr id="4" name="Header Placeholder 3">
            <a:extLst>
              <a:ext uri="{FF2B5EF4-FFF2-40B4-BE49-F238E27FC236}">
                <a16:creationId xmlns:a16="http://schemas.microsoft.com/office/drawing/2014/main" id="{097068C7-F368-63C1-23EF-15A25CD50071}"/>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3156AB0-EB0C-F0D3-3E56-D9134DBEFC5D}"/>
              </a:ext>
            </a:extLst>
          </p:cNvPr>
          <p:cNvSpPr>
            <a:spLocks noGrp="1"/>
          </p:cNvSpPr>
          <p:nvPr>
            <p:ph type="sldNum" sz="quarter" idx="5"/>
          </p:nvPr>
        </p:nvSpPr>
        <p:spPr/>
        <p:txBody>
          <a:bodyPr/>
          <a:lstStyle/>
          <a:p>
            <a:fld id="{831A1511-BA99-4995-9603-94CCAF14FA3D}" type="slidenum">
              <a:rPr lang="en-GB" smtClean="0"/>
              <a:pPr/>
              <a:t>58</a:t>
            </a:fld>
            <a:endParaRPr lang="en-GB"/>
          </a:p>
        </p:txBody>
      </p:sp>
    </p:spTree>
    <p:extLst>
      <p:ext uri="{BB962C8B-B14F-4D97-AF65-F5344CB8AC3E}">
        <p14:creationId xmlns:p14="http://schemas.microsoft.com/office/powerpoint/2010/main" val="31881337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65</a:t>
            </a:fld>
            <a:endParaRPr lang="en-GB"/>
          </a:p>
        </p:txBody>
      </p:sp>
    </p:spTree>
    <p:extLst>
      <p:ext uri="{BB962C8B-B14F-4D97-AF65-F5344CB8AC3E}">
        <p14:creationId xmlns:p14="http://schemas.microsoft.com/office/powerpoint/2010/main" val="31156031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42EB2-9276-2CBF-ECD9-468CFCD93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3BF1B0-093A-096E-A5FB-46902EE5903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70821219-C932-1E3C-DF8F-4979EDC2394F}"/>
              </a:ext>
            </a:extLst>
          </p:cNvPr>
          <p:cNvSpPr>
            <a:spLocks noGrp="1"/>
          </p:cNvSpPr>
          <p:nvPr>
            <p:ph type="body" idx="1"/>
          </p:nvPr>
        </p:nvSpPr>
        <p:spPr/>
        <p:txBody>
          <a:bodyPr/>
          <a:lstStyle/>
          <a:p>
            <a:pPr marL="171450" indent="-171450">
              <a:buFont typeface="Arial" panose="020B0604020202020204" pitchFamily="34" charset="0"/>
              <a:buChar char="•"/>
            </a:pPr>
            <a:r>
              <a:rPr lang="en-US" dirty="0"/>
              <a:t>Diff circs, cultures, roles, backgrounds etc. </a:t>
            </a:r>
          </a:p>
          <a:p>
            <a:pPr marL="171450" indent="-171450">
              <a:buFont typeface="Arial" panose="020B0604020202020204" pitchFamily="34" charset="0"/>
              <a:buChar char="•"/>
            </a:pPr>
            <a:r>
              <a:rPr lang="en-US" dirty="0"/>
              <a:t>Employee reps or focus groups can be powerful and engaging, </a:t>
            </a:r>
          </a:p>
          <a:p>
            <a:pPr marL="171450" indent="-171450">
              <a:buFont typeface="Arial" panose="020B0604020202020204" pitchFamily="34" charset="0"/>
              <a:buChar char="•"/>
            </a:pPr>
            <a:r>
              <a:rPr lang="en-US" dirty="0"/>
              <a:t>Be non-judgmental and show a willingness to learn from others. </a:t>
            </a:r>
          </a:p>
          <a:p>
            <a:endParaRPr lang="en-GB" sz="1200" b="0" i="0" kern="1200" dirty="0">
              <a:solidFill>
                <a:schemeClr val="tx1"/>
              </a:solidFill>
              <a:effectLst/>
              <a:latin typeface="+mn-lt"/>
              <a:ea typeface="+mn-ea"/>
              <a:cs typeface="+mn-cs"/>
            </a:endParaRPr>
          </a:p>
          <a:p>
            <a:r>
              <a:rPr lang="en-US" dirty="0"/>
              <a:t>So from the Insights document in the assessment brief – Inclusion and diversity in the workplace </a:t>
            </a:r>
          </a:p>
          <a:p>
            <a:endParaRPr lang="en-US" dirty="0"/>
          </a:p>
          <a:p>
            <a:r>
              <a:rPr lang="en-GB" sz="1200" kern="1200" dirty="0">
                <a:solidFill>
                  <a:schemeClr val="tx1"/>
                </a:solidFill>
                <a:effectLst/>
                <a:latin typeface="+mn-lt"/>
                <a:ea typeface="+mn-ea"/>
                <a:cs typeface="+mn-cs"/>
              </a:rPr>
              <a:t>Promoting and supporting diversity in the workplace is an important aspect of good</a:t>
            </a:r>
          </a:p>
          <a:p>
            <a:r>
              <a:rPr lang="en-GB" sz="1200" kern="1200" dirty="0">
                <a:solidFill>
                  <a:schemeClr val="tx1"/>
                </a:solidFill>
                <a:effectLst/>
                <a:latin typeface="+mn-lt"/>
                <a:ea typeface="+mn-ea"/>
                <a:cs typeface="+mn-cs"/>
              </a:rPr>
              <a:t>people management - it’s about valuing everyone in the organisation as an individual.</a:t>
            </a:r>
          </a:p>
          <a:p>
            <a:r>
              <a:rPr lang="en-GB" sz="1200" kern="1200" dirty="0">
                <a:solidFill>
                  <a:schemeClr val="tx1"/>
                </a:solidFill>
                <a:effectLst/>
                <a:latin typeface="+mn-lt"/>
                <a:ea typeface="+mn-ea"/>
                <a:cs typeface="+mn-cs"/>
              </a:rPr>
              <a:t>However, to reap the benefits of a diverse workforce it’s vital to have an inclusive</a:t>
            </a:r>
          </a:p>
          <a:p>
            <a:r>
              <a:rPr lang="en-GB" sz="1200" kern="1200" dirty="0">
                <a:solidFill>
                  <a:schemeClr val="tx1"/>
                </a:solidFill>
                <a:effectLst/>
                <a:latin typeface="+mn-lt"/>
                <a:ea typeface="+mn-ea"/>
                <a:cs typeface="+mn-cs"/>
              </a:rPr>
              <a:t>environment where everyone feels able to participate and achieve their potential. While</a:t>
            </a:r>
          </a:p>
          <a:p>
            <a:r>
              <a:rPr lang="en-GB" sz="1200" kern="1200" dirty="0">
                <a:solidFill>
                  <a:schemeClr val="tx1"/>
                </a:solidFill>
                <a:effectLst/>
                <a:latin typeface="+mn-lt"/>
                <a:ea typeface="+mn-ea"/>
                <a:cs typeface="+mn-cs"/>
              </a:rPr>
              <a:t>UK legislation – covering age, disability, race, religion, sex and sexual orientation among</a:t>
            </a:r>
          </a:p>
          <a:p>
            <a:r>
              <a:rPr lang="en-GB" sz="1200" kern="1200" dirty="0">
                <a:solidFill>
                  <a:schemeClr val="tx1"/>
                </a:solidFill>
                <a:effectLst/>
                <a:latin typeface="+mn-lt"/>
                <a:ea typeface="+mn-ea"/>
                <a:cs typeface="+mn-cs"/>
              </a:rPr>
              <a:t>others – sets minimum standards, an effective inclusion and diversity strategy goes</a:t>
            </a:r>
          </a:p>
          <a:p>
            <a:r>
              <a:rPr lang="en-GB" sz="1200" kern="1200" dirty="0">
                <a:solidFill>
                  <a:schemeClr val="tx1"/>
                </a:solidFill>
                <a:effectLst/>
                <a:latin typeface="+mn-lt"/>
                <a:ea typeface="+mn-ea"/>
                <a:cs typeface="+mn-cs"/>
              </a:rPr>
              <a:t>beyond legal compliance and seeks to add value to an organisation, contributing to</a:t>
            </a:r>
          </a:p>
          <a:p>
            <a:r>
              <a:rPr lang="en-GB" sz="1200" kern="1200" dirty="0">
                <a:solidFill>
                  <a:schemeClr val="tx1"/>
                </a:solidFill>
                <a:effectLst/>
                <a:latin typeface="+mn-lt"/>
                <a:ea typeface="+mn-ea"/>
                <a:cs typeface="+mn-cs"/>
              </a:rPr>
              <a:t>employee wellbeing and engagement.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moral case for building fairer and more inclusive labour markets and workplaces is</a:t>
            </a:r>
          </a:p>
          <a:p>
            <a:r>
              <a:rPr lang="en-GB" sz="1200" kern="1200" dirty="0">
                <a:solidFill>
                  <a:schemeClr val="tx1"/>
                </a:solidFill>
                <a:effectLst/>
                <a:latin typeface="+mn-lt"/>
                <a:ea typeface="+mn-ea"/>
                <a:cs typeface="+mn-cs"/>
              </a:rPr>
              <a:t>indisputable: regardless of our identity, background or circumstance, we all deserve the</a:t>
            </a:r>
          </a:p>
          <a:p>
            <a:r>
              <a:rPr lang="en-GB" sz="1200" kern="1200" dirty="0">
                <a:solidFill>
                  <a:schemeClr val="tx1"/>
                </a:solidFill>
                <a:effectLst/>
                <a:latin typeface="+mn-lt"/>
                <a:ea typeface="+mn-ea"/>
                <a:cs typeface="+mn-cs"/>
              </a:rPr>
              <a:t>opportunity to develop our skills and talents to our full potential, work in a safe,</a:t>
            </a:r>
          </a:p>
          <a:p>
            <a:r>
              <a:rPr lang="en-GB" sz="1200" kern="1200" dirty="0">
                <a:solidFill>
                  <a:schemeClr val="tx1"/>
                </a:solidFill>
                <a:effectLst/>
                <a:latin typeface="+mn-lt"/>
                <a:ea typeface="+mn-ea"/>
                <a:cs typeface="+mn-cs"/>
              </a:rPr>
              <a:t>supportive and inclusive environment, be fairly rewarded and recognised for our work</a:t>
            </a:r>
          </a:p>
          <a:p>
            <a:r>
              <a:rPr lang="en-GB" sz="1200" kern="1200" dirty="0">
                <a:solidFill>
                  <a:schemeClr val="tx1"/>
                </a:solidFill>
                <a:effectLst/>
                <a:latin typeface="+mn-lt"/>
                <a:ea typeface="+mn-ea"/>
                <a:cs typeface="+mn-cs"/>
              </a:rPr>
              <a:t>and have a meaningful voice on matters that affect us.</a:t>
            </a:r>
          </a:p>
          <a:p>
            <a:r>
              <a:rPr lang="en-GB" sz="1200" kern="1200" dirty="0">
                <a:solidFill>
                  <a:schemeClr val="tx1"/>
                </a:solidFill>
                <a:effectLst/>
                <a:latin typeface="+mn-lt"/>
                <a:ea typeface="+mn-ea"/>
                <a:cs typeface="+mn-cs"/>
              </a:rPr>
              <a:t>It’s also vital for the sustainability of businesses and economies. Everyone stands to</a:t>
            </a:r>
          </a:p>
          <a:p>
            <a:r>
              <a:rPr lang="en-GB" sz="1200" kern="1200" dirty="0">
                <a:solidFill>
                  <a:schemeClr val="tx1"/>
                </a:solidFill>
                <a:effectLst/>
                <a:latin typeface="+mn-lt"/>
                <a:ea typeface="+mn-ea"/>
                <a:cs typeface="+mn-cs"/>
              </a:rPr>
              <a:t>benefit when we embrace and value the diversity of thoughts, ideas and ways of working</a:t>
            </a:r>
          </a:p>
          <a:p>
            <a:r>
              <a:rPr lang="en-GB" sz="1200" kern="1200" dirty="0">
                <a:solidFill>
                  <a:schemeClr val="tx1"/>
                </a:solidFill>
                <a:effectLst/>
                <a:latin typeface="+mn-lt"/>
                <a:ea typeface="+mn-ea"/>
                <a:cs typeface="+mn-cs"/>
              </a:rPr>
              <a:t>that people from different backgrounds, experiences and identities bring to an</a:t>
            </a:r>
          </a:p>
          <a:p>
            <a:r>
              <a:rPr lang="en-GB" sz="1200" kern="1200" dirty="0">
                <a:solidFill>
                  <a:schemeClr val="tx1"/>
                </a:solidFill>
                <a:effectLst/>
                <a:latin typeface="+mn-lt"/>
                <a:ea typeface="+mn-ea"/>
                <a:cs typeface="+mn-cs"/>
              </a:rPr>
              <a:t>organisation. So organisations must ensure their people management approaches do not</a:t>
            </a:r>
          </a:p>
          <a:p>
            <a:r>
              <a:rPr lang="en-GB" sz="1200" kern="1200" dirty="0">
                <a:solidFill>
                  <a:schemeClr val="tx1"/>
                </a:solidFill>
                <a:effectLst/>
                <a:latin typeface="+mn-lt"/>
                <a:ea typeface="+mn-ea"/>
                <a:cs typeface="+mn-cs"/>
              </a:rPr>
              <a:t>put any group at a disadvantage. People professionals have a key role to play in role</a:t>
            </a:r>
          </a:p>
          <a:p>
            <a:r>
              <a:rPr lang="en-GB" sz="1200" kern="1200" dirty="0">
                <a:solidFill>
                  <a:schemeClr val="tx1"/>
                </a:solidFill>
                <a:effectLst/>
                <a:latin typeface="+mn-lt"/>
                <a:ea typeface="+mn-ea"/>
                <a:cs typeface="+mn-cs"/>
              </a:rPr>
              <a:t>modelling inclusion and diversity in their organisation.</a:t>
            </a:r>
            <a:endParaRPr lang="en-US" dirty="0"/>
          </a:p>
        </p:txBody>
      </p:sp>
      <p:sp>
        <p:nvSpPr>
          <p:cNvPr id="4" name="Header Placeholder 3">
            <a:extLst>
              <a:ext uri="{FF2B5EF4-FFF2-40B4-BE49-F238E27FC236}">
                <a16:creationId xmlns:a16="http://schemas.microsoft.com/office/drawing/2014/main" id="{535B0FAF-F518-9392-6883-CC772ACDBA1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633A5F8-CFCE-4CB8-F891-C66150FC3AD4}"/>
              </a:ext>
            </a:extLst>
          </p:cNvPr>
          <p:cNvSpPr>
            <a:spLocks noGrp="1"/>
          </p:cNvSpPr>
          <p:nvPr>
            <p:ph type="sldNum" sz="quarter" idx="5"/>
          </p:nvPr>
        </p:nvSpPr>
        <p:spPr/>
        <p:txBody>
          <a:bodyPr/>
          <a:lstStyle/>
          <a:p>
            <a:fld id="{831A1511-BA99-4995-9603-94CCAF14FA3D}" type="slidenum">
              <a:rPr lang="en-GB" smtClean="0"/>
              <a:pPr/>
              <a:t>70</a:t>
            </a:fld>
            <a:endParaRPr lang="en-GB"/>
          </a:p>
        </p:txBody>
      </p:sp>
    </p:spTree>
    <p:extLst>
      <p:ext uri="{BB962C8B-B14F-4D97-AF65-F5344CB8AC3E}">
        <p14:creationId xmlns:p14="http://schemas.microsoft.com/office/powerpoint/2010/main" val="5230444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A82E1-5E56-E4D1-5AFC-81AD7E10A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94DC35-83FB-BE05-9C05-ADCB99639AE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43405E6-340D-5006-0B73-64C390FC947B}"/>
              </a:ext>
            </a:extLst>
          </p:cNvPr>
          <p:cNvSpPr>
            <a:spLocks noGrp="1"/>
          </p:cNvSpPr>
          <p:nvPr>
            <p:ph type="body" idx="1"/>
          </p:nvPr>
        </p:nvSpPr>
        <p:spPr/>
        <p:txBody>
          <a:bodyPr/>
          <a:lstStyle/>
          <a:p>
            <a:r>
              <a:rPr lang="en-US" dirty="0"/>
              <a:t>Increased retention is a pertinent one –We keep hearing at the moment the Great </a:t>
            </a:r>
            <a:r>
              <a:rPr lang="en-US" dirty="0" err="1"/>
              <a:t>Resignation,Whilst</a:t>
            </a:r>
            <a:r>
              <a:rPr lang="en-US" dirty="0"/>
              <a:t> its clear you cannot keep people forever in an ever-changing world of work, its about ensuring that the organization’s workers are living out its purpose and values each and every day. It is more important than ever to ensure that employees are settled, feel valued, have a voice and are happy in an organization that supports their development and wellbeing.</a:t>
            </a:r>
          </a:p>
          <a:p>
            <a:endParaRPr lang="en-US" dirty="0"/>
          </a:p>
          <a:p>
            <a:r>
              <a:rPr lang="en-US" dirty="0"/>
              <a:t>“boomerang employees” example</a:t>
            </a:r>
          </a:p>
        </p:txBody>
      </p:sp>
      <p:sp>
        <p:nvSpPr>
          <p:cNvPr id="4" name="Header Placeholder 3">
            <a:extLst>
              <a:ext uri="{FF2B5EF4-FFF2-40B4-BE49-F238E27FC236}">
                <a16:creationId xmlns:a16="http://schemas.microsoft.com/office/drawing/2014/main" id="{61900639-367F-6947-672D-29E9CDA1C3A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2250876A-E275-F5B6-5D03-417A3FF59F96}"/>
              </a:ext>
            </a:extLst>
          </p:cNvPr>
          <p:cNvSpPr>
            <a:spLocks noGrp="1"/>
          </p:cNvSpPr>
          <p:nvPr>
            <p:ph type="sldNum" sz="quarter" idx="5"/>
          </p:nvPr>
        </p:nvSpPr>
        <p:spPr/>
        <p:txBody>
          <a:bodyPr/>
          <a:lstStyle/>
          <a:p>
            <a:fld id="{831A1511-BA99-4995-9603-94CCAF14FA3D}" type="slidenum">
              <a:rPr lang="en-GB" smtClean="0"/>
              <a:pPr/>
              <a:t>71</a:t>
            </a:fld>
            <a:endParaRPr lang="en-GB"/>
          </a:p>
        </p:txBody>
      </p:sp>
    </p:spTree>
    <p:extLst>
      <p:ext uri="{BB962C8B-B14F-4D97-AF65-F5344CB8AC3E}">
        <p14:creationId xmlns:p14="http://schemas.microsoft.com/office/powerpoint/2010/main" val="31273714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C04C0-8520-358A-A193-F0A6551212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726DB-76AC-DFF6-BD05-62BE22960EF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0A8E12C2-8785-5C9B-AF69-4459D2184CF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Differences include visible and non-visible factors, for instance, personal characteristics</a:t>
            </a:r>
          </a:p>
          <a:p>
            <a:r>
              <a:rPr lang="en-GB" sz="1200" kern="1200" dirty="0">
                <a:solidFill>
                  <a:schemeClr val="tx1"/>
                </a:solidFill>
                <a:effectLst/>
                <a:latin typeface="+mn-lt"/>
                <a:ea typeface="+mn-ea"/>
                <a:cs typeface="+mn-cs"/>
              </a:rPr>
              <a:t>such as background, culture, personality, work-style, accent, and language. It’s important</a:t>
            </a:r>
          </a:p>
          <a:p>
            <a:r>
              <a:rPr lang="en-GB" sz="1200" kern="1200" dirty="0">
                <a:solidFill>
                  <a:schemeClr val="tx1"/>
                </a:solidFill>
                <a:effectLst/>
                <a:latin typeface="+mn-lt"/>
                <a:ea typeface="+mn-ea"/>
                <a:cs typeface="+mn-cs"/>
              </a:rPr>
              <a:t>to recognise that a ‘one-size-fits all’ approach to managing people does not achieve</a:t>
            </a:r>
          </a:p>
          <a:p>
            <a:r>
              <a:rPr lang="en-GB" sz="1200" kern="1200" dirty="0">
                <a:solidFill>
                  <a:schemeClr val="tx1"/>
                </a:solidFill>
                <a:effectLst/>
                <a:latin typeface="+mn-lt"/>
                <a:ea typeface="+mn-ea"/>
                <a:cs typeface="+mn-cs"/>
              </a:rPr>
              <a:t>fairness and equality of opportunity for everyone. People have different personal needs,</a:t>
            </a:r>
          </a:p>
          <a:p>
            <a:r>
              <a:rPr lang="en-GB" sz="1200" kern="1200" dirty="0">
                <a:solidFill>
                  <a:schemeClr val="tx1"/>
                </a:solidFill>
                <a:effectLst/>
                <a:latin typeface="+mn-lt"/>
                <a:ea typeface="+mn-ea"/>
                <a:cs typeface="+mn-cs"/>
              </a:rPr>
              <a:t>values and beliefs. Good people management practice needs to be consistently fair but</a:t>
            </a:r>
          </a:p>
          <a:p>
            <a:r>
              <a:rPr lang="en-GB" sz="1200" kern="1200" dirty="0">
                <a:solidFill>
                  <a:schemeClr val="tx1"/>
                </a:solidFill>
                <a:effectLst/>
                <a:latin typeface="+mn-lt"/>
                <a:ea typeface="+mn-ea"/>
                <a:cs typeface="+mn-cs"/>
              </a:rPr>
              <a:t>also flexible and inclusive to support both individual and business needs.</a:t>
            </a:r>
          </a:p>
          <a:p>
            <a:endParaRPr lang="en-US" dirty="0"/>
          </a:p>
          <a:p>
            <a:endParaRPr lang="en-US" b="1" dirty="0"/>
          </a:p>
          <a:p>
            <a:endParaRPr lang="en-US" dirty="0"/>
          </a:p>
          <a:p>
            <a:endParaRPr lang="en-US" dirty="0"/>
          </a:p>
        </p:txBody>
      </p:sp>
      <p:sp>
        <p:nvSpPr>
          <p:cNvPr id="4" name="Header Placeholder 3">
            <a:extLst>
              <a:ext uri="{FF2B5EF4-FFF2-40B4-BE49-F238E27FC236}">
                <a16:creationId xmlns:a16="http://schemas.microsoft.com/office/drawing/2014/main" id="{97837254-F39C-ACD7-FC61-A1AEEF10CEAA}"/>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38A400B-E2AC-E36D-DEE5-FC5344E66576}"/>
              </a:ext>
            </a:extLst>
          </p:cNvPr>
          <p:cNvSpPr>
            <a:spLocks noGrp="1"/>
          </p:cNvSpPr>
          <p:nvPr>
            <p:ph type="sldNum" sz="quarter" idx="5"/>
          </p:nvPr>
        </p:nvSpPr>
        <p:spPr/>
        <p:txBody>
          <a:bodyPr/>
          <a:lstStyle/>
          <a:p>
            <a:fld id="{831A1511-BA99-4995-9603-94CCAF14FA3D}" type="slidenum">
              <a:rPr lang="en-GB" smtClean="0"/>
              <a:pPr/>
              <a:t>72</a:t>
            </a:fld>
            <a:endParaRPr lang="en-GB"/>
          </a:p>
        </p:txBody>
      </p:sp>
    </p:spTree>
    <p:extLst>
      <p:ext uri="{BB962C8B-B14F-4D97-AF65-F5344CB8AC3E}">
        <p14:creationId xmlns:p14="http://schemas.microsoft.com/office/powerpoint/2010/main" val="21437728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777D2-041E-EE19-5DE6-D0FCEDC54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CA1291-BDFB-6624-737A-8C78BEB2665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8741E8EC-541C-E3F1-2533-2418BAAD5D66}"/>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BB224EFA-A8A3-0C8F-0294-A7D23BA66D7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5CB1F873-911F-B045-1CBE-0A489968CA6C}"/>
              </a:ext>
            </a:extLst>
          </p:cNvPr>
          <p:cNvSpPr>
            <a:spLocks noGrp="1"/>
          </p:cNvSpPr>
          <p:nvPr>
            <p:ph type="sldNum" sz="quarter" idx="5"/>
          </p:nvPr>
        </p:nvSpPr>
        <p:spPr/>
        <p:txBody>
          <a:bodyPr/>
          <a:lstStyle/>
          <a:p>
            <a:fld id="{831A1511-BA99-4995-9603-94CCAF14FA3D}" type="slidenum">
              <a:rPr lang="en-GB" smtClean="0"/>
              <a:pPr/>
              <a:t>73</a:t>
            </a:fld>
            <a:endParaRPr lang="en-GB"/>
          </a:p>
        </p:txBody>
      </p:sp>
    </p:spTree>
    <p:extLst>
      <p:ext uri="{BB962C8B-B14F-4D97-AF65-F5344CB8AC3E}">
        <p14:creationId xmlns:p14="http://schemas.microsoft.com/office/powerpoint/2010/main" val="1619611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F668E-FB5F-025C-FF6D-483A6E29B2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C99DBB-D366-7CBF-32D2-3C9D2BE3FE39}"/>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8573050E-EF41-0127-FEBC-B515BB9AEBC7}"/>
              </a:ext>
            </a:extLst>
          </p:cNvPr>
          <p:cNvSpPr>
            <a:spLocks noGrp="1"/>
          </p:cNvSpPr>
          <p:nvPr>
            <p:ph type="body" idx="1"/>
          </p:nvPr>
        </p:nvSpPr>
        <p:spPr/>
        <p:txBody>
          <a:bodyPr/>
          <a:lstStyle/>
          <a:p>
            <a:r>
              <a:rPr lang="en-US" dirty="0"/>
              <a:t>Also during this time, its about ensuring that investigations, disciplinaries and grievance processes are carried out via online means in a fair and transparent manner. </a:t>
            </a:r>
          </a:p>
          <a:p>
            <a:endParaRPr lang="en-US" dirty="0"/>
          </a:p>
          <a:p>
            <a:r>
              <a:rPr lang="en-US" dirty="0"/>
              <a:t>Also working from home considerations around inclusivity? How do you make them feel a part of things? Caring responsibilities, same storm but different boats etc. </a:t>
            </a:r>
          </a:p>
          <a:p>
            <a:endParaRPr lang="en-US" dirty="0"/>
          </a:p>
        </p:txBody>
      </p:sp>
      <p:sp>
        <p:nvSpPr>
          <p:cNvPr id="4" name="Header Placeholder 3">
            <a:extLst>
              <a:ext uri="{FF2B5EF4-FFF2-40B4-BE49-F238E27FC236}">
                <a16:creationId xmlns:a16="http://schemas.microsoft.com/office/drawing/2014/main" id="{83973ED3-AF96-6E4F-CE45-7235E318D32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BC2A5E51-BCAF-AB5D-0563-4952E748F9CA}"/>
              </a:ext>
            </a:extLst>
          </p:cNvPr>
          <p:cNvSpPr>
            <a:spLocks noGrp="1"/>
          </p:cNvSpPr>
          <p:nvPr>
            <p:ph type="sldNum" sz="quarter" idx="5"/>
          </p:nvPr>
        </p:nvSpPr>
        <p:spPr/>
        <p:txBody>
          <a:bodyPr/>
          <a:lstStyle/>
          <a:p>
            <a:fld id="{831A1511-BA99-4995-9603-94CCAF14FA3D}" type="slidenum">
              <a:rPr lang="en-GB" smtClean="0"/>
              <a:pPr/>
              <a:t>74</a:t>
            </a:fld>
            <a:endParaRPr lang="en-GB"/>
          </a:p>
        </p:txBody>
      </p:sp>
    </p:spTree>
    <p:extLst>
      <p:ext uri="{BB962C8B-B14F-4D97-AF65-F5344CB8AC3E}">
        <p14:creationId xmlns:p14="http://schemas.microsoft.com/office/powerpoint/2010/main" val="8788151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1F2F3-06CB-38D9-F3AF-F8FDDA0995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D50C03-E192-1934-115E-0502A90A27E1}"/>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B81AA1DB-4987-2F86-0182-CAFE804BBCEC}"/>
              </a:ext>
            </a:extLst>
          </p:cNvPr>
          <p:cNvSpPr>
            <a:spLocks noGrp="1"/>
          </p:cNvSpPr>
          <p:nvPr>
            <p:ph type="body" idx="1"/>
          </p:nvPr>
        </p:nvSpPr>
        <p:spPr/>
        <p:txBody>
          <a:bodyPr/>
          <a:lstStyle/>
          <a:p>
            <a:r>
              <a:rPr lang="en-US" dirty="0"/>
              <a:t>Corporate reputation is more in the spotlight with the introduction of ESG reports </a:t>
            </a:r>
          </a:p>
          <a:p>
            <a:r>
              <a:rPr lang="en-US" dirty="0"/>
              <a:t>Reporting which refers to the disclosure of data covering a company’s operations in 3 areas:</a:t>
            </a:r>
          </a:p>
          <a:p>
            <a:r>
              <a:rPr lang="en-US" dirty="0"/>
              <a:t>Environmental</a:t>
            </a:r>
          </a:p>
          <a:p>
            <a:r>
              <a:rPr lang="en-US" dirty="0"/>
              <a:t>Social </a:t>
            </a:r>
          </a:p>
          <a:p>
            <a:r>
              <a:rPr lang="en-US" dirty="0"/>
              <a:t>Corporate governance </a:t>
            </a:r>
          </a:p>
          <a:p>
            <a:endParaRPr lang="en-US" dirty="0"/>
          </a:p>
          <a:p>
            <a:r>
              <a:rPr lang="en-US" dirty="0"/>
              <a:t>Gives a snapshot of how sustainable and responsible the company is. </a:t>
            </a:r>
          </a:p>
          <a:p>
            <a:endParaRPr lang="en-US" dirty="0"/>
          </a:p>
          <a:p>
            <a:r>
              <a:rPr lang="en-US" dirty="0"/>
              <a:t>Within the “Social”</a:t>
            </a:r>
          </a:p>
          <a:p>
            <a:r>
              <a:rPr lang="en-US" dirty="0"/>
              <a:t>Human capital; Gender and diversity; employee engagement; human rights; labor management</a:t>
            </a:r>
          </a:p>
          <a:p>
            <a:endParaRPr lang="en-US" dirty="0"/>
          </a:p>
          <a:p>
            <a:r>
              <a:rPr lang="en-US" dirty="0"/>
              <a:t>Within the “governance’</a:t>
            </a:r>
          </a:p>
          <a:p>
            <a:r>
              <a:rPr lang="en-US" dirty="0"/>
              <a:t>Bribery and corruption (ethical practice) and business ethics </a:t>
            </a:r>
          </a:p>
          <a:p>
            <a:r>
              <a:rPr lang="en-US" dirty="0"/>
              <a:t>Whistleblowing policies and procedures</a:t>
            </a:r>
          </a:p>
          <a:p>
            <a:r>
              <a:rPr lang="en-US" dirty="0"/>
              <a:t>Board diversity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Strategic approaches are likely to be more successful: equality and diversity need to be embedded in the business organisational strategy, not ad-hoc additions to the business. Department for Business, Innovation &amp; Skills and Government Equalities Office. (2013) </a:t>
            </a:r>
            <a:r>
              <a:rPr lang="en-GB" sz="1200" i="1" kern="1200" dirty="0">
                <a:solidFill>
                  <a:schemeClr val="tx1"/>
                </a:solidFill>
                <a:effectLst/>
                <a:latin typeface="+mn-lt"/>
                <a:ea typeface="+mn-ea"/>
                <a:cs typeface="+mn-cs"/>
              </a:rPr>
              <a:t>The business case for equality and diversity: a survey of the academic literature. </a:t>
            </a:r>
            <a:r>
              <a:rPr lang="en-GB" sz="1200" kern="1200" dirty="0">
                <a:solidFill>
                  <a:schemeClr val="tx1"/>
                </a:solidFill>
                <a:effectLst/>
                <a:latin typeface="+mn-lt"/>
                <a:ea typeface="+mn-ea"/>
                <a:cs typeface="+mn-cs"/>
              </a:rPr>
              <a:t>BIS Occasional Paper No.4. London: The Department. Available at: </a:t>
            </a:r>
            <a:r>
              <a:rPr lang="en-GB" sz="1200" kern="1200" dirty="0" err="1">
                <a:solidFill>
                  <a:schemeClr val="tx1"/>
                </a:solidFill>
                <a:effectLst/>
                <a:latin typeface="+mn-lt"/>
                <a:ea typeface="+mn-ea"/>
                <a:cs typeface="+mn-cs"/>
              </a:rPr>
              <a:t>www.gov.uk</a:t>
            </a:r>
            <a:r>
              <a:rPr lang="en-GB" sz="1200" kern="1200" dirty="0">
                <a:solidFill>
                  <a:schemeClr val="tx1"/>
                </a:solidFill>
                <a:effectLst/>
                <a:latin typeface="+mn-lt"/>
                <a:ea typeface="+mn-ea"/>
                <a:cs typeface="+mn-cs"/>
              </a:rPr>
              <a:t>/government/publications/the-business-case-for-equality-and-diversity-a-survey-of-the-academic-literature  </a:t>
            </a:r>
          </a:p>
          <a:p>
            <a:endParaRPr lang="en-US" dirty="0"/>
          </a:p>
        </p:txBody>
      </p:sp>
      <p:sp>
        <p:nvSpPr>
          <p:cNvPr id="4" name="Header Placeholder 3">
            <a:extLst>
              <a:ext uri="{FF2B5EF4-FFF2-40B4-BE49-F238E27FC236}">
                <a16:creationId xmlns:a16="http://schemas.microsoft.com/office/drawing/2014/main" id="{865D6C0F-6F2C-44BF-8BFA-63466C33B4CA}"/>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DF6340D-34FC-5718-5D78-87A33388436D}"/>
              </a:ext>
            </a:extLst>
          </p:cNvPr>
          <p:cNvSpPr>
            <a:spLocks noGrp="1"/>
          </p:cNvSpPr>
          <p:nvPr>
            <p:ph type="sldNum" sz="quarter" idx="5"/>
          </p:nvPr>
        </p:nvSpPr>
        <p:spPr/>
        <p:txBody>
          <a:bodyPr/>
          <a:lstStyle/>
          <a:p>
            <a:fld id="{831A1511-BA99-4995-9603-94CCAF14FA3D}" type="slidenum">
              <a:rPr lang="en-GB" smtClean="0"/>
              <a:pPr/>
              <a:t>75</a:t>
            </a:fld>
            <a:endParaRPr lang="en-GB"/>
          </a:p>
        </p:txBody>
      </p:sp>
    </p:spTree>
    <p:extLst>
      <p:ext uri="{BB962C8B-B14F-4D97-AF65-F5344CB8AC3E}">
        <p14:creationId xmlns:p14="http://schemas.microsoft.com/office/powerpoint/2010/main" val="23513412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7E0B8E-AFAF-08D1-DC9C-4F9CE11C79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22E90-27C2-9937-E7E2-B4A49D4B90A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BA5BA7C9-FA7D-7A3E-8349-1BDF37D80DBD}"/>
              </a:ext>
            </a:extLst>
          </p:cNvPr>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a:extLst>
              <a:ext uri="{FF2B5EF4-FFF2-40B4-BE49-F238E27FC236}">
                <a16:creationId xmlns:a16="http://schemas.microsoft.com/office/drawing/2014/main" id="{D073A5A9-9AD6-51BC-0916-051189DBEF3A}"/>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93625F55-5591-6B20-E572-4B2CAF7D5E4E}"/>
              </a:ext>
            </a:extLst>
          </p:cNvPr>
          <p:cNvSpPr>
            <a:spLocks noGrp="1"/>
          </p:cNvSpPr>
          <p:nvPr>
            <p:ph type="sldNum" sz="quarter" idx="5"/>
          </p:nvPr>
        </p:nvSpPr>
        <p:spPr/>
        <p:txBody>
          <a:bodyPr/>
          <a:lstStyle/>
          <a:p>
            <a:fld id="{831A1511-BA99-4995-9603-94CCAF14FA3D}" type="slidenum">
              <a:rPr lang="en-GB" smtClean="0"/>
              <a:pPr/>
              <a:t>78</a:t>
            </a:fld>
            <a:endParaRPr lang="en-GB"/>
          </a:p>
        </p:txBody>
      </p:sp>
    </p:spTree>
    <p:extLst>
      <p:ext uri="{BB962C8B-B14F-4D97-AF65-F5344CB8AC3E}">
        <p14:creationId xmlns:p14="http://schemas.microsoft.com/office/powerpoint/2010/main" val="10996122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83</a:t>
            </a:fld>
            <a:endParaRPr lang="en-GB"/>
          </a:p>
        </p:txBody>
      </p:sp>
    </p:spTree>
    <p:extLst>
      <p:ext uri="{BB962C8B-B14F-4D97-AF65-F5344CB8AC3E}">
        <p14:creationId xmlns:p14="http://schemas.microsoft.com/office/powerpoint/2010/main" val="2497668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xfrm>
            <a:off x="101600" y="750888"/>
            <a:ext cx="6681788" cy="3759200"/>
          </a:xfrm>
          <a:ln/>
        </p:spPr>
      </p:sp>
      <p:sp>
        <p:nvSpPr>
          <p:cNvPr id="137219" name="Notes Placeholder 2"/>
          <p:cNvSpPr>
            <a:spLocks noGrp="1"/>
          </p:cNvSpPr>
          <p:nvPr>
            <p:ph type="body" idx="1"/>
          </p:nvPr>
        </p:nvSpPr>
        <p:spPr>
          <a:noFill/>
          <a:ln/>
        </p:spPr>
        <p:txBody>
          <a:bodyPr/>
          <a:lstStyle/>
          <a:p>
            <a:endParaRPr lang="en-GB" dirty="0"/>
          </a:p>
        </p:txBody>
      </p:sp>
      <p:sp>
        <p:nvSpPr>
          <p:cNvPr id="137220" name="Slide Number Placeholder 3"/>
          <p:cNvSpPr>
            <a:spLocks noGrp="1"/>
          </p:cNvSpPr>
          <p:nvPr>
            <p:ph type="sldNum" sz="quarter" idx="5"/>
          </p:nvPr>
        </p:nvSpPr>
        <p:spPr>
          <a:noFill/>
        </p:spPr>
        <p:txBody>
          <a:bodyPr/>
          <a:lstStyle/>
          <a:p>
            <a:fld id="{1A9B7DDE-0794-445E-9563-2F3FD241B56C}" type="slidenum">
              <a:rPr lang="en-GB" smtClean="0"/>
              <a:pPr/>
              <a:t>99</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xfrm>
            <a:off x="101600" y="750888"/>
            <a:ext cx="6681788" cy="3759200"/>
          </a:xfrm>
          <a:ln/>
        </p:spPr>
      </p:sp>
      <p:sp>
        <p:nvSpPr>
          <p:cNvPr id="138243" name="Notes Placeholder 2"/>
          <p:cNvSpPr>
            <a:spLocks noGrp="1"/>
          </p:cNvSpPr>
          <p:nvPr>
            <p:ph type="body" idx="1"/>
          </p:nvPr>
        </p:nvSpPr>
        <p:spPr>
          <a:noFill/>
          <a:ln/>
        </p:spPr>
        <p:txBody>
          <a:bodyPr/>
          <a:lstStyle/>
          <a:p>
            <a:endParaRPr lang="en-GB" dirty="0"/>
          </a:p>
          <a:p>
            <a:endParaRPr lang="en-GB" dirty="0"/>
          </a:p>
        </p:txBody>
      </p:sp>
      <p:sp>
        <p:nvSpPr>
          <p:cNvPr id="138244" name="Slide Number Placeholder 3"/>
          <p:cNvSpPr>
            <a:spLocks noGrp="1"/>
          </p:cNvSpPr>
          <p:nvPr>
            <p:ph type="sldNum" sz="quarter" idx="5"/>
          </p:nvPr>
        </p:nvSpPr>
        <p:spPr>
          <a:noFill/>
        </p:spPr>
        <p:txBody>
          <a:bodyPr/>
          <a:lstStyle/>
          <a:p>
            <a:fld id="{8B61EFE9-D4A7-41B4-BF46-AA1D0AA70948}" type="slidenum">
              <a:rPr lang="en-GB" smtClean="0"/>
              <a:pPr/>
              <a:t>100</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a:xfrm>
            <a:off x="101600" y="750888"/>
            <a:ext cx="6681788" cy="3759200"/>
          </a:xfrm>
          <a:ln/>
        </p:spPr>
      </p:sp>
      <p:sp>
        <p:nvSpPr>
          <p:cNvPr id="139267" name="Notes Placeholder 2"/>
          <p:cNvSpPr>
            <a:spLocks noGrp="1"/>
          </p:cNvSpPr>
          <p:nvPr>
            <p:ph type="body" idx="1"/>
          </p:nvPr>
        </p:nvSpPr>
        <p:spPr>
          <a:noFill/>
          <a:ln/>
        </p:spPr>
        <p:txBody>
          <a:bodyPr/>
          <a:lstStyle/>
          <a:p>
            <a:pPr eaLnBrk="1" hangingPunct="1"/>
            <a:r>
              <a:rPr lang="en-US"/>
              <a:t>Handout: Yes – Group FB</a:t>
            </a:r>
          </a:p>
          <a:p>
            <a:endParaRPr lang="en-GB"/>
          </a:p>
          <a:p>
            <a:endParaRPr lang="en-GB"/>
          </a:p>
        </p:txBody>
      </p:sp>
      <p:sp>
        <p:nvSpPr>
          <p:cNvPr id="139268" name="Slide Number Placeholder 3"/>
          <p:cNvSpPr>
            <a:spLocks noGrp="1"/>
          </p:cNvSpPr>
          <p:nvPr>
            <p:ph type="sldNum" sz="quarter" idx="5"/>
          </p:nvPr>
        </p:nvSpPr>
        <p:spPr>
          <a:noFill/>
        </p:spPr>
        <p:txBody>
          <a:bodyPr/>
          <a:lstStyle/>
          <a:p>
            <a:fld id="{AA5C2B35-58D3-45C5-AAB3-42D823B5DEA3}" type="slidenum">
              <a:rPr lang="en-GB" smtClean="0"/>
              <a:pPr/>
              <a:t>101</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p:spPr>
        <p:txBody>
          <a:bodyPr/>
          <a:lstStyle/>
          <a:p>
            <a:fld id="{09E70999-6031-44E1-9460-F7002842A459}" type="slidenum">
              <a:rPr lang="en-GB" smtClean="0"/>
              <a:pPr/>
              <a:t>102</a:t>
            </a:fld>
            <a:endParaRPr lang="en-GB"/>
          </a:p>
        </p:txBody>
      </p:sp>
      <p:sp>
        <p:nvSpPr>
          <p:cNvPr id="140291" name="Rectangle 2"/>
          <p:cNvSpPr>
            <a:spLocks noGrp="1" noRot="1" noChangeAspect="1" noChangeArrowheads="1" noTextEdit="1"/>
          </p:cNvSpPr>
          <p:nvPr>
            <p:ph type="sldImg"/>
          </p:nvPr>
        </p:nvSpPr>
        <p:spPr>
          <a:xfrm>
            <a:off x="101600" y="750888"/>
            <a:ext cx="6681788" cy="3759200"/>
          </a:xfrm>
          <a:ln/>
        </p:spPr>
      </p:sp>
      <p:sp>
        <p:nvSpPr>
          <p:cNvPr id="14029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p:cNvSpPr>
            <a:spLocks noGrp="1" noRot="1" noChangeAspect="1" noTextEdit="1"/>
          </p:cNvSpPr>
          <p:nvPr>
            <p:ph type="sldImg"/>
          </p:nvPr>
        </p:nvSpPr>
        <p:spPr>
          <a:xfrm>
            <a:off x="101600" y="750888"/>
            <a:ext cx="6681788" cy="3759200"/>
          </a:xfrm>
          <a:ln/>
        </p:spPr>
      </p:sp>
      <p:sp>
        <p:nvSpPr>
          <p:cNvPr id="141315" name="Notes Placeholder 2"/>
          <p:cNvSpPr>
            <a:spLocks noGrp="1"/>
          </p:cNvSpPr>
          <p:nvPr>
            <p:ph type="body" idx="1"/>
          </p:nvPr>
        </p:nvSpPr>
        <p:spPr>
          <a:noFill/>
          <a:ln/>
        </p:spPr>
        <p:txBody>
          <a:bodyPr/>
          <a:lstStyle/>
          <a:p>
            <a:endParaRPr lang="en-GB" dirty="0"/>
          </a:p>
        </p:txBody>
      </p:sp>
      <p:sp>
        <p:nvSpPr>
          <p:cNvPr id="141316" name="Slide Number Placeholder 3"/>
          <p:cNvSpPr>
            <a:spLocks noGrp="1"/>
          </p:cNvSpPr>
          <p:nvPr>
            <p:ph type="sldNum" sz="quarter" idx="5"/>
          </p:nvPr>
        </p:nvSpPr>
        <p:spPr>
          <a:noFill/>
        </p:spPr>
        <p:txBody>
          <a:bodyPr/>
          <a:lstStyle/>
          <a:p>
            <a:fld id="{53C88144-E22A-43FC-AB1B-C9AEFE04197C}" type="slidenum">
              <a:rPr lang="en-GB" smtClean="0"/>
              <a:pPr/>
              <a:t>103</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Slide Image Placeholder 1"/>
          <p:cNvSpPr>
            <a:spLocks noGrp="1" noRot="1" noChangeAspect="1" noTextEdit="1"/>
          </p:cNvSpPr>
          <p:nvPr>
            <p:ph type="sldImg"/>
          </p:nvPr>
        </p:nvSpPr>
        <p:spPr>
          <a:xfrm>
            <a:off x="101600" y="750888"/>
            <a:ext cx="6681788" cy="3759200"/>
          </a:xfrm>
          <a:ln/>
        </p:spPr>
      </p:sp>
      <p:sp>
        <p:nvSpPr>
          <p:cNvPr id="142339" name="Notes Placeholder 2"/>
          <p:cNvSpPr>
            <a:spLocks noGrp="1"/>
          </p:cNvSpPr>
          <p:nvPr>
            <p:ph type="body" idx="1"/>
          </p:nvPr>
        </p:nvSpPr>
        <p:spPr>
          <a:noFill/>
          <a:ln/>
        </p:spPr>
        <p:txBody>
          <a:bodyPr/>
          <a:lstStyle/>
          <a:p>
            <a:endParaRPr lang="en-GB" dirty="0"/>
          </a:p>
        </p:txBody>
      </p:sp>
      <p:sp>
        <p:nvSpPr>
          <p:cNvPr id="142340" name="Slide Number Placeholder 3"/>
          <p:cNvSpPr>
            <a:spLocks noGrp="1"/>
          </p:cNvSpPr>
          <p:nvPr>
            <p:ph type="sldNum" sz="quarter" idx="5"/>
          </p:nvPr>
        </p:nvSpPr>
        <p:spPr>
          <a:noFill/>
        </p:spPr>
        <p:txBody>
          <a:bodyPr/>
          <a:lstStyle/>
          <a:p>
            <a:fld id="{8606AFD7-3F58-4190-AC2B-E12398D0E1F7}" type="slidenum">
              <a:rPr lang="en-GB" smtClean="0"/>
              <a:pPr/>
              <a:t>104</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a:xfrm>
            <a:off x="101600" y="750888"/>
            <a:ext cx="6681788" cy="3759200"/>
          </a:xfrm>
          <a:ln/>
        </p:spPr>
      </p:sp>
      <p:sp>
        <p:nvSpPr>
          <p:cNvPr id="143363" name="Notes Placeholder 2"/>
          <p:cNvSpPr>
            <a:spLocks noGrp="1"/>
          </p:cNvSpPr>
          <p:nvPr>
            <p:ph type="body" idx="1"/>
          </p:nvPr>
        </p:nvSpPr>
        <p:spPr>
          <a:noFill/>
          <a:ln/>
        </p:spPr>
        <p:txBody>
          <a:bodyPr/>
          <a:lstStyle/>
          <a:p>
            <a:endParaRPr lang="en-GB" dirty="0"/>
          </a:p>
        </p:txBody>
      </p:sp>
      <p:sp>
        <p:nvSpPr>
          <p:cNvPr id="143364" name="Slide Number Placeholder 3"/>
          <p:cNvSpPr>
            <a:spLocks noGrp="1"/>
          </p:cNvSpPr>
          <p:nvPr>
            <p:ph type="sldNum" sz="quarter" idx="5"/>
          </p:nvPr>
        </p:nvSpPr>
        <p:spPr>
          <a:noFill/>
        </p:spPr>
        <p:txBody>
          <a:bodyPr/>
          <a:lstStyle/>
          <a:p>
            <a:fld id="{37AABBFC-ADA5-4899-A89E-6B2EFB0578D5}" type="slidenum">
              <a:rPr lang="en-GB" smtClean="0"/>
              <a:pPr/>
              <a:t>105</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Slide Image Placeholder 1"/>
          <p:cNvSpPr>
            <a:spLocks noGrp="1" noRot="1" noChangeAspect="1" noTextEdit="1"/>
          </p:cNvSpPr>
          <p:nvPr>
            <p:ph type="sldImg"/>
          </p:nvPr>
        </p:nvSpPr>
        <p:spPr>
          <a:xfrm>
            <a:off x="101600" y="750888"/>
            <a:ext cx="6681788" cy="3759200"/>
          </a:xfrm>
          <a:ln/>
        </p:spPr>
      </p:sp>
      <p:sp>
        <p:nvSpPr>
          <p:cNvPr id="144387" name="Notes Placeholder 2"/>
          <p:cNvSpPr>
            <a:spLocks noGrp="1"/>
          </p:cNvSpPr>
          <p:nvPr>
            <p:ph type="body" idx="1"/>
          </p:nvPr>
        </p:nvSpPr>
        <p:spPr>
          <a:noFill/>
          <a:ln/>
        </p:spPr>
        <p:txBody>
          <a:bodyPr/>
          <a:lstStyle/>
          <a:p>
            <a:endParaRPr lang="en-GB" dirty="0"/>
          </a:p>
        </p:txBody>
      </p:sp>
      <p:sp>
        <p:nvSpPr>
          <p:cNvPr id="144388" name="Slide Number Placeholder 3"/>
          <p:cNvSpPr>
            <a:spLocks noGrp="1"/>
          </p:cNvSpPr>
          <p:nvPr>
            <p:ph type="sldNum" sz="quarter" idx="5"/>
          </p:nvPr>
        </p:nvSpPr>
        <p:spPr>
          <a:noFill/>
        </p:spPr>
        <p:txBody>
          <a:bodyPr/>
          <a:lstStyle/>
          <a:p>
            <a:fld id="{EF801A83-9EBC-4E9F-8F3A-1E393FF38574}" type="slidenum">
              <a:rPr lang="en-GB" smtClean="0"/>
              <a:pPr/>
              <a:t>106</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a:xfrm>
            <a:off x="101600" y="750888"/>
            <a:ext cx="6681788" cy="3759200"/>
          </a:xfrm>
          <a:ln/>
        </p:spPr>
      </p:sp>
      <p:sp>
        <p:nvSpPr>
          <p:cNvPr id="145411" name="Notes Placeholder 2"/>
          <p:cNvSpPr>
            <a:spLocks noGrp="1"/>
          </p:cNvSpPr>
          <p:nvPr>
            <p:ph type="body" idx="1"/>
          </p:nvPr>
        </p:nvSpPr>
        <p:spPr>
          <a:noFill/>
          <a:ln/>
        </p:spPr>
        <p:txBody>
          <a:bodyPr/>
          <a:lstStyle/>
          <a:p>
            <a:pPr eaLnBrk="1" hangingPunct="1"/>
            <a:endParaRPr lang="en-US" dirty="0"/>
          </a:p>
        </p:txBody>
      </p:sp>
      <p:sp>
        <p:nvSpPr>
          <p:cNvPr id="145412" name="Slide Number Placeholder 3"/>
          <p:cNvSpPr>
            <a:spLocks noGrp="1"/>
          </p:cNvSpPr>
          <p:nvPr>
            <p:ph type="sldNum" sz="quarter" idx="5"/>
          </p:nvPr>
        </p:nvSpPr>
        <p:spPr>
          <a:noFill/>
        </p:spPr>
        <p:txBody>
          <a:bodyPr/>
          <a:lstStyle/>
          <a:p>
            <a:fld id="{D158EEA3-D43C-4964-9D24-6DFDDD9CF523}" type="slidenum">
              <a:rPr lang="en-GB" smtClean="0"/>
              <a:pPr/>
              <a:t>107</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xfrm>
            <a:off x="101600" y="750888"/>
            <a:ext cx="6681788" cy="3759200"/>
          </a:xfrm>
          <a:ln/>
        </p:spPr>
      </p:sp>
      <p:sp>
        <p:nvSpPr>
          <p:cNvPr id="148483" name="Notes Placeholder 2"/>
          <p:cNvSpPr>
            <a:spLocks noGrp="1"/>
          </p:cNvSpPr>
          <p:nvPr>
            <p:ph type="body" idx="1"/>
          </p:nvPr>
        </p:nvSpPr>
        <p:spPr>
          <a:noFill/>
          <a:ln/>
        </p:spPr>
        <p:txBody>
          <a:bodyPr/>
          <a:lstStyle/>
          <a:p>
            <a:pPr eaLnBrk="1" hangingPunct="1"/>
            <a:r>
              <a:rPr lang="en-US" dirty="0"/>
              <a:t>Handout: Yes – Group FB</a:t>
            </a:r>
          </a:p>
          <a:p>
            <a:endParaRPr lang="en-GB" dirty="0"/>
          </a:p>
          <a:p>
            <a:r>
              <a:rPr lang="en-GB" dirty="0"/>
              <a:t>Invite the </a:t>
            </a:r>
            <a:r>
              <a:rPr lang="en-GB" sz="1800" dirty="0">
                <a:solidFill>
                  <a:srgbClr val="FF0000"/>
                </a:solidFill>
                <a:latin typeface="Segoe UI" panose="020B0502040204020203" pitchFamily="34" charset="0"/>
              </a:rPr>
              <a:t>E–I</a:t>
            </a:r>
            <a:r>
              <a:rPr lang="en-GB" dirty="0"/>
              <a:t> group to present the preference pair.</a:t>
            </a:r>
          </a:p>
          <a:p>
            <a:endParaRPr lang="en-GB" dirty="0"/>
          </a:p>
        </p:txBody>
      </p:sp>
      <p:sp>
        <p:nvSpPr>
          <p:cNvPr id="148484" name="Slide Number Placeholder 3"/>
          <p:cNvSpPr>
            <a:spLocks noGrp="1"/>
          </p:cNvSpPr>
          <p:nvPr>
            <p:ph type="sldNum" sz="quarter" idx="5"/>
          </p:nvPr>
        </p:nvSpPr>
        <p:spPr>
          <a:noFill/>
        </p:spPr>
        <p:txBody>
          <a:bodyPr/>
          <a:lstStyle/>
          <a:p>
            <a:fld id="{54DBC6D8-6DAD-4BE9-8E86-0ACEEF5951AE}" type="slidenum">
              <a:rPr lang="en-GB" smtClean="0"/>
              <a:pPr/>
              <a:t>108</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p:cNvSpPr>
            <a:spLocks noGrp="1" noRot="1" noChangeAspect="1" noTextEdit="1"/>
          </p:cNvSpPr>
          <p:nvPr>
            <p:ph type="sldImg"/>
          </p:nvPr>
        </p:nvSpPr>
        <p:spPr>
          <a:xfrm>
            <a:off x="101600" y="750888"/>
            <a:ext cx="6681788" cy="3759200"/>
          </a:xfrm>
          <a:ln/>
        </p:spPr>
      </p:sp>
      <p:sp>
        <p:nvSpPr>
          <p:cNvPr id="150531" name="Notes Placeholder 2"/>
          <p:cNvSpPr>
            <a:spLocks noGrp="1"/>
          </p:cNvSpPr>
          <p:nvPr>
            <p:ph type="body" idx="1"/>
          </p:nvPr>
        </p:nvSpPr>
        <p:spPr>
          <a:noFill/>
          <a:ln/>
        </p:spPr>
        <p:txBody>
          <a:bodyPr/>
          <a:lstStyle/>
          <a:p>
            <a:pPr eaLnBrk="1" hangingPunct="1"/>
            <a:r>
              <a:rPr lang="en-US" dirty="0"/>
              <a:t>Handout: Yes – Group FB</a:t>
            </a:r>
          </a:p>
          <a:p>
            <a:pPr algn="ctr"/>
            <a:r>
              <a:rPr lang="en-GB" dirty="0"/>
              <a:t>Laminated card</a:t>
            </a:r>
          </a:p>
          <a:p>
            <a:pPr>
              <a:buFontTx/>
              <a:buChar char="•"/>
            </a:pPr>
            <a:endParaRPr lang="en-GB" dirty="0"/>
          </a:p>
          <a:p>
            <a:pPr>
              <a:buFontTx/>
              <a:buChar char="•"/>
            </a:pPr>
            <a:r>
              <a:rPr lang="en-GB" dirty="0"/>
              <a:t> Extraversion is about focusing on and getting energy from outside – from other people or the environment. All the arrows are on the outside, pointing either inwards or outwards.</a:t>
            </a:r>
          </a:p>
          <a:p>
            <a:pPr>
              <a:buFontTx/>
              <a:buChar char="•"/>
            </a:pPr>
            <a:endParaRPr lang="en-GB" dirty="0"/>
          </a:p>
          <a:p>
            <a:pPr>
              <a:buFontTx/>
              <a:buChar char="•"/>
            </a:pPr>
            <a:r>
              <a:rPr lang="en-GB" dirty="0"/>
              <a:t> Introversion is about focusing on and getting energy from within oneself, through reflection. All the arrows are on the inside this time. </a:t>
            </a:r>
          </a:p>
          <a:p>
            <a:pPr>
              <a:buFontTx/>
              <a:buChar char="•"/>
            </a:pPr>
            <a:endParaRPr lang="en-GB" dirty="0"/>
          </a:p>
          <a:p>
            <a:pPr>
              <a:buFontTx/>
              <a:buChar char="•"/>
            </a:pPr>
            <a:r>
              <a:rPr lang="en-GB" dirty="0"/>
              <a:t> Importantly, there are the same number of arrows for each type, so the levels of energy are the same; this is just displayed differently.</a:t>
            </a:r>
          </a:p>
          <a:p>
            <a:endParaRPr lang="en-GB" dirty="0"/>
          </a:p>
        </p:txBody>
      </p:sp>
      <p:sp>
        <p:nvSpPr>
          <p:cNvPr id="150532" name="Slide Number Placeholder 3"/>
          <p:cNvSpPr>
            <a:spLocks noGrp="1"/>
          </p:cNvSpPr>
          <p:nvPr>
            <p:ph type="sldNum" sz="quarter" idx="5"/>
          </p:nvPr>
        </p:nvSpPr>
        <p:spPr>
          <a:noFill/>
        </p:spPr>
        <p:txBody>
          <a:bodyPr/>
          <a:lstStyle/>
          <a:p>
            <a:fld id="{541FBEC9-5C77-4A89-B83E-3DE8F366F672}" type="slidenum">
              <a:rPr lang="en-GB" smtClean="0"/>
              <a:pPr/>
              <a:t>109</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p:spPr>
        <p:txBody>
          <a:bodyPr/>
          <a:lstStyle/>
          <a:p>
            <a:fld id="{8C4CA646-5458-4299-BCAF-213F41F0C753}" type="slidenum">
              <a:rPr lang="en-GB" smtClean="0"/>
              <a:pPr/>
              <a:t>110</a:t>
            </a:fld>
            <a:endParaRPr lang="en-GB"/>
          </a:p>
        </p:txBody>
      </p:sp>
      <p:sp>
        <p:nvSpPr>
          <p:cNvPr id="151555" name="Rectangle 2"/>
          <p:cNvSpPr>
            <a:spLocks noGrp="1" noRot="1" noChangeAspect="1" noChangeArrowheads="1" noTextEdit="1"/>
          </p:cNvSpPr>
          <p:nvPr>
            <p:ph type="sldImg"/>
          </p:nvPr>
        </p:nvSpPr>
        <p:spPr>
          <a:xfrm>
            <a:off x="101600" y="750888"/>
            <a:ext cx="6680200" cy="3757612"/>
          </a:xfrm>
          <a:ln/>
        </p:spPr>
      </p:sp>
      <p:sp>
        <p:nvSpPr>
          <p:cNvPr id="151556"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a:defRPr/>
            </a:pPr>
            <a:endParaRPr lang="en-GB" dirty="0"/>
          </a:p>
        </p:txBody>
      </p:sp>
      <p:sp>
        <p:nvSpPr>
          <p:cNvPr id="152580" name="Slide Number Placeholder 3"/>
          <p:cNvSpPr>
            <a:spLocks noGrp="1"/>
          </p:cNvSpPr>
          <p:nvPr>
            <p:ph type="sldNum" sz="quarter" idx="5"/>
          </p:nvPr>
        </p:nvSpPr>
        <p:spPr>
          <a:noFill/>
        </p:spPr>
        <p:txBody>
          <a:bodyPr/>
          <a:lstStyle/>
          <a:p>
            <a:fld id="{4BD3495C-06CB-412B-B82E-5DA983D15960}" type="slidenum">
              <a:rPr lang="en-GB" smtClean="0"/>
              <a:pPr/>
              <a:t>111</a:t>
            </a:fld>
            <a:endParaRPr lang="en-GB"/>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xfrm>
            <a:off x="101600" y="750888"/>
            <a:ext cx="6681788" cy="3759200"/>
          </a:xfrm>
          <a:ln/>
        </p:spPr>
      </p:sp>
      <p:sp>
        <p:nvSpPr>
          <p:cNvPr id="154627" name="Notes Placeholder 2"/>
          <p:cNvSpPr>
            <a:spLocks noGrp="1"/>
          </p:cNvSpPr>
          <p:nvPr>
            <p:ph type="body" idx="1"/>
          </p:nvPr>
        </p:nvSpPr>
        <p:spPr>
          <a:noFill/>
          <a:ln/>
        </p:spPr>
        <p:txBody>
          <a:bodyPr/>
          <a:lstStyle/>
          <a:p>
            <a:pPr eaLnBrk="1" hangingPunct="1"/>
            <a:endParaRPr lang="en-GB" dirty="0"/>
          </a:p>
        </p:txBody>
      </p:sp>
      <p:sp>
        <p:nvSpPr>
          <p:cNvPr id="154628" name="Slide Number Placeholder 3"/>
          <p:cNvSpPr>
            <a:spLocks noGrp="1"/>
          </p:cNvSpPr>
          <p:nvPr>
            <p:ph type="sldNum" sz="quarter" idx="5"/>
          </p:nvPr>
        </p:nvSpPr>
        <p:spPr>
          <a:noFill/>
        </p:spPr>
        <p:txBody>
          <a:bodyPr/>
          <a:lstStyle/>
          <a:p>
            <a:fld id="{631B5B39-5DAD-4C84-AD38-1F14FF762E06}" type="slidenum">
              <a:rPr lang="en-GB" smtClean="0"/>
              <a:pPr/>
              <a:t>112</a:t>
            </a:fld>
            <a:endParaRPr lang="en-GB"/>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p:spPr>
        <p:txBody>
          <a:bodyPr/>
          <a:lstStyle/>
          <a:p>
            <a:fld id="{7E012C56-685C-4C86-B07B-694B412EBF1F}" type="slidenum">
              <a:rPr lang="en-GB" smtClean="0"/>
              <a:pPr/>
              <a:t>113</a:t>
            </a:fld>
            <a:endParaRPr lang="en-GB"/>
          </a:p>
        </p:txBody>
      </p:sp>
      <p:sp>
        <p:nvSpPr>
          <p:cNvPr id="155651" name="Rectangle 2"/>
          <p:cNvSpPr>
            <a:spLocks noGrp="1" noRot="1" noChangeAspect="1" noChangeArrowheads="1" noTextEdit="1"/>
          </p:cNvSpPr>
          <p:nvPr>
            <p:ph type="sldImg"/>
          </p:nvPr>
        </p:nvSpPr>
        <p:spPr>
          <a:xfrm>
            <a:off x="101600" y="750888"/>
            <a:ext cx="6680200" cy="3757612"/>
          </a:xfrm>
          <a:ln/>
        </p:spPr>
      </p:sp>
      <p:sp>
        <p:nvSpPr>
          <p:cNvPr id="155652"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p:spPr>
        <p:txBody>
          <a:bodyPr/>
          <a:lstStyle/>
          <a:p>
            <a:fld id="{4422644D-35BC-4C1E-9EC9-BF92B8F34A50}" type="slidenum">
              <a:rPr lang="en-GB" smtClean="0"/>
              <a:pPr/>
              <a:t>114</a:t>
            </a:fld>
            <a:endParaRPr lang="en-GB"/>
          </a:p>
        </p:txBody>
      </p:sp>
      <p:sp>
        <p:nvSpPr>
          <p:cNvPr id="156675" name="Rectangle 2"/>
          <p:cNvSpPr>
            <a:spLocks noGrp="1" noRot="1" noChangeAspect="1" noChangeArrowheads="1" noTextEdit="1"/>
          </p:cNvSpPr>
          <p:nvPr>
            <p:ph type="sldImg"/>
          </p:nvPr>
        </p:nvSpPr>
        <p:spPr>
          <a:xfrm>
            <a:off x="101600" y="750888"/>
            <a:ext cx="6680200" cy="3757612"/>
          </a:xfrm>
          <a:ln/>
        </p:spPr>
      </p:sp>
      <p:sp>
        <p:nvSpPr>
          <p:cNvPr id="156676"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xfrm>
            <a:off x="101600" y="750888"/>
            <a:ext cx="6681788" cy="3759200"/>
          </a:xfrm>
          <a:ln/>
        </p:spPr>
      </p:sp>
      <p:sp>
        <p:nvSpPr>
          <p:cNvPr id="159747" name="Notes Placeholder 2"/>
          <p:cNvSpPr>
            <a:spLocks noGrp="1"/>
          </p:cNvSpPr>
          <p:nvPr>
            <p:ph type="body" idx="1"/>
          </p:nvPr>
        </p:nvSpPr>
        <p:spPr>
          <a:noFill/>
          <a:ln/>
        </p:spPr>
        <p:txBody>
          <a:bodyPr/>
          <a:lstStyle/>
          <a:p>
            <a:endParaRPr lang="en-GB" dirty="0"/>
          </a:p>
        </p:txBody>
      </p:sp>
      <p:sp>
        <p:nvSpPr>
          <p:cNvPr id="159748" name="Slide Number Placeholder 3"/>
          <p:cNvSpPr>
            <a:spLocks noGrp="1"/>
          </p:cNvSpPr>
          <p:nvPr>
            <p:ph type="sldNum" sz="quarter" idx="5"/>
          </p:nvPr>
        </p:nvSpPr>
        <p:spPr>
          <a:noFill/>
        </p:spPr>
        <p:txBody>
          <a:bodyPr/>
          <a:lstStyle/>
          <a:p>
            <a:fld id="{A8F31F3D-5F92-466C-8810-192C8283622F}" type="slidenum">
              <a:rPr lang="en-GB" smtClean="0"/>
              <a:pPr/>
              <a:t>116</a:t>
            </a:fld>
            <a:endParaRPr lang="en-GB"/>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a:noFill/>
        </p:spPr>
        <p:txBody>
          <a:bodyPr/>
          <a:lstStyle/>
          <a:p>
            <a:fld id="{CCC5BEDD-52E9-4401-B03F-2F9C5E36AF51}" type="slidenum">
              <a:rPr lang="en-GB" smtClean="0"/>
              <a:pPr/>
              <a:t>117</a:t>
            </a:fld>
            <a:endParaRPr lang="en-GB"/>
          </a:p>
        </p:txBody>
      </p:sp>
      <p:sp>
        <p:nvSpPr>
          <p:cNvPr id="160771" name="Rectangle 2"/>
          <p:cNvSpPr>
            <a:spLocks noGrp="1" noRot="1" noChangeAspect="1" noChangeArrowheads="1" noTextEdit="1"/>
          </p:cNvSpPr>
          <p:nvPr>
            <p:ph type="sldImg"/>
          </p:nvPr>
        </p:nvSpPr>
        <p:spPr>
          <a:xfrm>
            <a:off x="101600" y="750888"/>
            <a:ext cx="6680200" cy="3757612"/>
          </a:xfrm>
          <a:ln/>
        </p:spPr>
      </p:sp>
      <p:sp>
        <p:nvSpPr>
          <p:cNvPr id="160772"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eaLnBrk="1" hangingPunct="1">
              <a:defRPr/>
            </a:pPr>
            <a:endParaRPr lang="en-GB" dirty="0"/>
          </a:p>
        </p:txBody>
      </p:sp>
      <p:sp>
        <p:nvSpPr>
          <p:cNvPr id="161796" name="Slide Number Placeholder 3"/>
          <p:cNvSpPr>
            <a:spLocks noGrp="1"/>
          </p:cNvSpPr>
          <p:nvPr>
            <p:ph type="sldNum" sz="quarter" idx="5"/>
          </p:nvPr>
        </p:nvSpPr>
        <p:spPr>
          <a:noFill/>
        </p:spPr>
        <p:txBody>
          <a:bodyPr/>
          <a:lstStyle/>
          <a:p>
            <a:fld id="{2D8573D5-D38C-470A-86A6-515D2FC3EE59}" type="slidenum">
              <a:rPr lang="en-GB" smtClean="0"/>
              <a:pPr/>
              <a:t>118</a:t>
            </a:fld>
            <a:endParaRPr lang="en-GB"/>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xfrm>
            <a:off x="101600" y="750888"/>
            <a:ext cx="6681788" cy="3759200"/>
          </a:xfrm>
          <a:ln/>
        </p:spPr>
      </p:sp>
      <p:sp>
        <p:nvSpPr>
          <p:cNvPr id="164867" name="Notes Placeholder 2"/>
          <p:cNvSpPr>
            <a:spLocks noGrp="1"/>
          </p:cNvSpPr>
          <p:nvPr>
            <p:ph type="body" idx="1"/>
          </p:nvPr>
        </p:nvSpPr>
        <p:spPr>
          <a:noFill/>
          <a:ln/>
        </p:spPr>
        <p:txBody>
          <a:bodyPr/>
          <a:lstStyle/>
          <a:p>
            <a:pPr eaLnBrk="1" hangingPunct="1"/>
            <a:endParaRPr lang="en-GB" dirty="0"/>
          </a:p>
        </p:txBody>
      </p:sp>
      <p:sp>
        <p:nvSpPr>
          <p:cNvPr id="164868" name="Slide Number Placeholder 3"/>
          <p:cNvSpPr>
            <a:spLocks noGrp="1"/>
          </p:cNvSpPr>
          <p:nvPr>
            <p:ph type="sldNum" sz="quarter" idx="5"/>
          </p:nvPr>
        </p:nvSpPr>
        <p:spPr>
          <a:noFill/>
        </p:spPr>
        <p:txBody>
          <a:bodyPr/>
          <a:lstStyle/>
          <a:p>
            <a:fld id="{355B8051-E3F2-49FE-9989-A731842A15EA}" type="slidenum">
              <a:rPr lang="en-GB" smtClean="0"/>
              <a:pPr/>
              <a:t>119</a:t>
            </a:fld>
            <a:endParaRPr lang="en-GB"/>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B796291C-B8BC-447E-A102-0FD737D00B41}" type="slidenum">
              <a:rPr lang="en-GB" smtClean="0"/>
              <a:pPr/>
              <a:t>120</a:t>
            </a:fld>
            <a:endParaRPr lang="en-GB"/>
          </a:p>
        </p:txBody>
      </p:sp>
      <p:sp>
        <p:nvSpPr>
          <p:cNvPr id="163843" name="Rectangle 2"/>
          <p:cNvSpPr>
            <a:spLocks noGrp="1" noRot="1" noChangeAspect="1" noChangeArrowheads="1" noTextEdit="1"/>
          </p:cNvSpPr>
          <p:nvPr>
            <p:ph type="sldImg"/>
          </p:nvPr>
        </p:nvSpPr>
        <p:spPr>
          <a:xfrm>
            <a:off x="101600" y="750888"/>
            <a:ext cx="6680200" cy="3757612"/>
          </a:xfrm>
          <a:ln/>
        </p:spPr>
      </p:sp>
      <p:sp>
        <p:nvSpPr>
          <p:cNvPr id="163844"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p:spPr>
        <p:txBody>
          <a:bodyPr/>
          <a:lstStyle/>
          <a:p>
            <a:fld id="{EC0E3856-14A6-4741-855C-43E2DF902A45}" type="slidenum">
              <a:rPr lang="en-GB" smtClean="0"/>
              <a:pPr/>
              <a:t>121</a:t>
            </a:fld>
            <a:endParaRPr lang="en-GB"/>
          </a:p>
        </p:txBody>
      </p:sp>
      <p:sp>
        <p:nvSpPr>
          <p:cNvPr id="165891" name="Rectangle 2"/>
          <p:cNvSpPr>
            <a:spLocks noGrp="1" noRot="1" noChangeAspect="1" noChangeArrowheads="1" noTextEdit="1"/>
          </p:cNvSpPr>
          <p:nvPr>
            <p:ph type="sldImg"/>
          </p:nvPr>
        </p:nvSpPr>
        <p:spPr>
          <a:xfrm>
            <a:off x="101600" y="750888"/>
            <a:ext cx="6680200" cy="3757612"/>
          </a:xfrm>
          <a:ln/>
        </p:spPr>
      </p:sp>
      <p:sp>
        <p:nvSpPr>
          <p:cNvPr id="165892"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1600" y="750888"/>
            <a:ext cx="6681788" cy="37592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6136133-D7D6-44D3-9847-093E86F7A15E}" type="slidenum">
              <a:rPr lang="en-GB" smtClean="0"/>
              <a:pPr>
                <a:defRPr/>
              </a:pPr>
              <a:t>122</a:t>
            </a:fld>
            <a:endParaRPr lang="en-GB"/>
          </a:p>
        </p:txBody>
      </p:sp>
    </p:spTree>
    <p:extLst>
      <p:ext uri="{BB962C8B-B14F-4D97-AF65-F5344CB8AC3E}">
        <p14:creationId xmlns:p14="http://schemas.microsoft.com/office/powerpoint/2010/main" val="18030458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Slide Image Placeholder 1"/>
          <p:cNvSpPr>
            <a:spLocks noGrp="1" noRot="1" noChangeAspect="1" noTextEdit="1"/>
          </p:cNvSpPr>
          <p:nvPr>
            <p:ph type="sldImg"/>
          </p:nvPr>
        </p:nvSpPr>
        <p:spPr>
          <a:xfrm>
            <a:off x="457200" y="719138"/>
            <a:ext cx="6402388" cy="3602037"/>
          </a:xfrm>
          <a:ln/>
        </p:spPr>
      </p:sp>
      <p:sp>
        <p:nvSpPr>
          <p:cNvPr id="168963" name="Notes Placeholder 2"/>
          <p:cNvSpPr>
            <a:spLocks noGrp="1"/>
          </p:cNvSpPr>
          <p:nvPr>
            <p:ph type="body" idx="1"/>
          </p:nvPr>
        </p:nvSpPr>
        <p:spPr>
          <a:noFill/>
          <a:ln/>
        </p:spPr>
        <p:txBody>
          <a:bodyPr/>
          <a:lstStyle/>
          <a:p>
            <a:pPr eaLnBrk="1" hangingPunct="1"/>
            <a:r>
              <a:rPr lang="en-US"/>
              <a:t>Handout: Yes – Group FB</a:t>
            </a:r>
          </a:p>
          <a:p>
            <a:pPr algn="ctr"/>
            <a:r>
              <a:rPr lang="en-GB"/>
              <a:t>Laminated card</a:t>
            </a:r>
          </a:p>
          <a:p>
            <a:pPr>
              <a:buFontTx/>
              <a:buChar char="•"/>
            </a:pPr>
            <a:endParaRPr lang="en-GB"/>
          </a:p>
          <a:p>
            <a:pPr>
              <a:buFontTx/>
              <a:buChar char="•"/>
            </a:pPr>
            <a:r>
              <a:rPr lang="en-GB"/>
              <a:t>Someone with a preference for Thinking  will make decisions based more on using their head, ie. impersonal logic and analysis.</a:t>
            </a:r>
          </a:p>
          <a:p>
            <a:pPr>
              <a:buFontTx/>
              <a:buChar char="•"/>
            </a:pPr>
            <a:endParaRPr lang="en-GB"/>
          </a:p>
          <a:p>
            <a:pPr>
              <a:buFontTx/>
              <a:buChar char="•"/>
            </a:pPr>
            <a:r>
              <a:rPr lang="en-GB"/>
              <a:t> Someone with a preference for Feeling will make decisions based more on using their heart, ie. on personal values and concern for others.</a:t>
            </a:r>
          </a:p>
          <a:p>
            <a:pPr>
              <a:buFontTx/>
              <a:buChar char="•"/>
            </a:pPr>
            <a:endParaRPr lang="en-GB"/>
          </a:p>
          <a:p>
            <a:pPr>
              <a:buFontTx/>
              <a:buChar char="•"/>
            </a:pPr>
            <a:r>
              <a:rPr lang="en-GB"/>
              <a:t> Remember that both types do have a head and a heart.</a:t>
            </a:r>
          </a:p>
        </p:txBody>
      </p:sp>
      <p:sp>
        <p:nvSpPr>
          <p:cNvPr id="168964" name="Slide Number Placeholder 3"/>
          <p:cNvSpPr>
            <a:spLocks noGrp="1"/>
          </p:cNvSpPr>
          <p:nvPr>
            <p:ph type="sldNum" sz="quarter" idx="5"/>
          </p:nvPr>
        </p:nvSpPr>
        <p:spPr>
          <a:noFill/>
        </p:spPr>
        <p:txBody>
          <a:bodyPr/>
          <a:lstStyle/>
          <a:p>
            <a:fld id="{A75DF933-8A51-4608-AD9E-56D27854C5B5}" type="slidenum">
              <a:rPr lang="en-GB" smtClean="0"/>
              <a:pPr/>
              <a:t>123</a:t>
            </a:fld>
            <a:endParaRPr lang="en-GB"/>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p:spPr>
        <p:txBody>
          <a:bodyPr/>
          <a:lstStyle/>
          <a:p>
            <a:fld id="{5D821B0B-57B3-4FCD-B6AC-457C2833D44E}" type="slidenum">
              <a:rPr lang="en-GB" smtClean="0"/>
              <a:pPr/>
              <a:t>124</a:t>
            </a:fld>
            <a:endParaRPr lang="en-GB"/>
          </a:p>
        </p:txBody>
      </p:sp>
      <p:sp>
        <p:nvSpPr>
          <p:cNvPr id="169987" name="Rectangle 2"/>
          <p:cNvSpPr>
            <a:spLocks noGrp="1" noRot="1" noChangeAspect="1" noChangeArrowheads="1" noTextEdit="1"/>
          </p:cNvSpPr>
          <p:nvPr>
            <p:ph type="sldImg"/>
          </p:nvPr>
        </p:nvSpPr>
        <p:spPr>
          <a:xfrm>
            <a:off x="101600" y="750888"/>
            <a:ext cx="6680200" cy="3757612"/>
          </a:xfrm>
          <a:ln/>
        </p:spPr>
      </p:sp>
      <p:sp>
        <p:nvSpPr>
          <p:cNvPr id="169988"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xfrm>
            <a:off x="101600" y="750888"/>
            <a:ext cx="6681788" cy="3759200"/>
          </a:xfrm>
          <a:ln/>
        </p:spPr>
      </p:sp>
      <p:sp>
        <p:nvSpPr>
          <p:cNvPr id="171011" name="Notes Placeholder 2"/>
          <p:cNvSpPr>
            <a:spLocks noGrp="1"/>
          </p:cNvSpPr>
          <p:nvPr>
            <p:ph type="body" idx="1"/>
          </p:nvPr>
        </p:nvSpPr>
        <p:spPr>
          <a:noFill/>
          <a:ln/>
        </p:spPr>
        <p:txBody>
          <a:bodyPr/>
          <a:lstStyle/>
          <a:p>
            <a:pPr eaLnBrk="1" hangingPunct="1"/>
            <a:endParaRPr lang="en-US" dirty="0"/>
          </a:p>
        </p:txBody>
      </p:sp>
      <p:sp>
        <p:nvSpPr>
          <p:cNvPr id="171012" name="Slide Number Placeholder 3"/>
          <p:cNvSpPr>
            <a:spLocks noGrp="1"/>
          </p:cNvSpPr>
          <p:nvPr>
            <p:ph type="sldNum" sz="quarter" idx="5"/>
          </p:nvPr>
        </p:nvSpPr>
        <p:spPr>
          <a:noFill/>
        </p:spPr>
        <p:txBody>
          <a:bodyPr/>
          <a:lstStyle/>
          <a:p>
            <a:fld id="{A9B3F956-2262-47DA-8FA4-A9F373D35D6E}" type="slidenum">
              <a:rPr lang="en-GB" smtClean="0"/>
              <a:pPr/>
              <a:t>125</a:t>
            </a:fld>
            <a:endParaRPr lang="en-GB"/>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Slide Image Placeholder 1"/>
          <p:cNvSpPr>
            <a:spLocks noGrp="1" noRot="1" noChangeAspect="1" noTextEdit="1"/>
          </p:cNvSpPr>
          <p:nvPr>
            <p:ph type="sldImg"/>
          </p:nvPr>
        </p:nvSpPr>
        <p:spPr>
          <a:xfrm>
            <a:off x="101600" y="750888"/>
            <a:ext cx="6681788" cy="3759200"/>
          </a:xfrm>
          <a:ln/>
        </p:spPr>
      </p:sp>
      <p:sp>
        <p:nvSpPr>
          <p:cNvPr id="174083" name="Notes Placeholder 2"/>
          <p:cNvSpPr>
            <a:spLocks noGrp="1"/>
          </p:cNvSpPr>
          <p:nvPr>
            <p:ph type="body" idx="1"/>
          </p:nvPr>
        </p:nvSpPr>
        <p:spPr>
          <a:noFill/>
          <a:ln/>
        </p:spPr>
        <p:txBody>
          <a:bodyPr/>
          <a:lstStyle/>
          <a:p>
            <a:pPr eaLnBrk="1" hangingPunct="1"/>
            <a:endParaRPr lang="en-GB" dirty="0"/>
          </a:p>
        </p:txBody>
      </p:sp>
      <p:sp>
        <p:nvSpPr>
          <p:cNvPr id="174084" name="Slide Number Placeholder 3"/>
          <p:cNvSpPr>
            <a:spLocks noGrp="1"/>
          </p:cNvSpPr>
          <p:nvPr>
            <p:ph type="sldNum" sz="quarter" idx="5"/>
          </p:nvPr>
        </p:nvSpPr>
        <p:spPr>
          <a:noFill/>
        </p:spPr>
        <p:txBody>
          <a:bodyPr/>
          <a:lstStyle/>
          <a:p>
            <a:fld id="{F9A499AC-5B03-4DFD-BB49-6F9EF6E44713}" type="slidenum">
              <a:rPr lang="en-GB" smtClean="0"/>
              <a:pPr/>
              <a:t>127</a:t>
            </a:fld>
            <a:endParaRPr lang="en-GB"/>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p:spPr>
        <p:txBody>
          <a:bodyPr/>
          <a:lstStyle/>
          <a:p>
            <a:fld id="{7FD0701F-7E07-4899-9FDD-A7AF9734F31B}" type="slidenum">
              <a:rPr lang="en-GB" smtClean="0"/>
              <a:pPr/>
              <a:t>128</a:t>
            </a:fld>
            <a:endParaRPr lang="en-GB"/>
          </a:p>
        </p:txBody>
      </p:sp>
      <p:sp>
        <p:nvSpPr>
          <p:cNvPr id="175107" name="Rectangle 2"/>
          <p:cNvSpPr>
            <a:spLocks noGrp="1" noRot="1" noChangeAspect="1" noChangeArrowheads="1" noTextEdit="1"/>
          </p:cNvSpPr>
          <p:nvPr>
            <p:ph type="sldImg"/>
          </p:nvPr>
        </p:nvSpPr>
        <p:spPr>
          <a:xfrm>
            <a:off x="101600" y="750888"/>
            <a:ext cx="6680200" cy="3757612"/>
          </a:xfrm>
          <a:ln/>
        </p:spPr>
      </p:sp>
      <p:sp>
        <p:nvSpPr>
          <p:cNvPr id="175108"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p:spPr>
        <p:txBody>
          <a:bodyPr/>
          <a:lstStyle/>
          <a:p>
            <a:fld id="{4AA0579C-5855-4D22-A812-AD2C476CAC4E}" type="slidenum">
              <a:rPr lang="en-GB" smtClean="0"/>
              <a:pPr/>
              <a:t>129</a:t>
            </a:fld>
            <a:endParaRPr lang="en-GB"/>
          </a:p>
        </p:txBody>
      </p:sp>
      <p:sp>
        <p:nvSpPr>
          <p:cNvPr id="173059" name="Rectangle 2"/>
          <p:cNvSpPr>
            <a:spLocks noGrp="1" noRot="1" noChangeAspect="1" noChangeArrowheads="1" noTextEdit="1"/>
          </p:cNvSpPr>
          <p:nvPr>
            <p:ph type="sldImg"/>
          </p:nvPr>
        </p:nvSpPr>
        <p:spPr>
          <a:xfrm>
            <a:off x="101600" y="750888"/>
            <a:ext cx="6680200" cy="3757612"/>
          </a:xfrm>
          <a:ln/>
        </p:spPr>
      </p:sp>
      <p:sp>
        <p:nvSpPr>
          <p:cNvPr id="173060"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Slide Image Placeholder 1"/>
          <p:cNvSpPr>
            <a:spLocks noGrp="1" noRot="1" noChangeAspect="1" noTextEdit="1"/>
          </p:cNvSpPr>
          <p:nvPr>
            <p:ph type="sldImg"/>
          </p:nvPr>
        </p:nvSpPr>
        <p:spPr>
          <a:xfrm>
            <a:off x="101600" y="750888"/>
            <a:ext cx="6681788" cy="3759200"/>
          </a:xfrm>
          <a:ln/>
        </p:spPr>
      </p:sp>
      <p:sp>
        <p:nvSpPr>
          <p:cNvPr id="178179" name="Notes Placeholder 2"/>
          <p:cNvSpPr>
            <a:spLocks noGrp="1"/>
          </p:cNvSpPr>
          <p:nvPr>
            <p:ph type="body" idx="1"/>
          </p:nvPr>
        </p:nvSpPr>
        <p:spPr>
          <a:noFill/>
          <a:ln/>
        </p:spPr>
        <p:txBody>
          <a:bodyPr/>
          <a:lstStyle/>
          <a:p>
            <a:pPr eaLnBrk="1" hangingPunct="1"/>
            <a:endParaRPr lang="en-GB" dirty="0"/>
          </a:p>
        </p:txBody>
      </p:sp>
      <p:sp>
        <p:nvSpPr>
          <p:cNvPr id="178180" name="Slide Number Placeholder 3"/>
          <p:cNvSpPr>
            <a:spLocks noGrp="1"/>
          </p:cNvSpPr>
          <p:nvPr>
            <p:ph type="sldNum" sz="quarter" idx="5"/>
          </p:nvPr>
        </p:nvSpPr>
        <p:spPr>
          <a:noFill/>
        </p:spPr>
        <p:txBody>
          <a:bodyPr/>
          <a:lstStyle/>
          <a:p>
            <a:fld id="{5277383B-192B-4848-A427-AAADC6BFA506}" type="slidenum">
              <a:rPr lang="en-GB" smtClean="0"/>
              <a:pPr/>
              <a:t>131</a:t>
            </a:fld>
            <a:endParaRPr lang="en-GB"/>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p:spPr>
        <p:txBody>
          <a:bodyPr/>
          <a:lstStyle/>
          <a:p>
            <a:fld id="{8FA98704-F7AF-4344-B910-13D77C6A6CB6}" type="slidenum">
              <a:rPr lang="en-GB" smtClean="0"/>
              <a:pPr/>
              <a:t>132</a:t>
            </a:fld>
            <a:endParaRPr lang="en-GB"/>
          </a:p>
        </p:txBody>
      </p:sp>
      <p:sp>
        <p:nvSpPr>
          <p:cNvPr id="179203" name="Rectangle 2"/>
          <p:cNvSpPr>
            <a:spLocks noGrp="1" noRot="1" noChangeAspect="1" noChangeArrowheads="1" noTextEdit="1"/>
          </p:cNvSpPr>
          <p:nvPr>
            <p:ph type="sldImg"/>
          </p:nvPr>
        </p:nvSpPr>
        <p:spPr>
          <a:xfrm>
            <a:off x="149225" y="774700"/>
            <a:ext cx="6592888" cy="3709988"/>
          </a:xfrm>
          <a:ln w="12700" cap="flat"/>
        </p:spPr>
      </p:sp>
      <p:sp>
        <p:nvSpPr>
          <p:cNvPr id="179204" name="Rectangle 3"/>
          <p:cNvSpPr>
            <a:spLocks noGrp="1" noChangeArrowheads="1"/>
          </p:cNvSpPr>
          <p:nvPr>
            <p:ph type="body" idx="1"/>
          </p:nvPr>
        </p:nvSpPr>
        <p:spPr>
          <a:xfrm>
            <a:off x="917575" y="4792663"/>
            <a:ext cx="5048250" cy="4484687"/>
          </a:xfrm>
          <a:noFill/>
          <a:ln/>
        </p:spPr>
        <p:txBody>
          <a:bodyPr lIns="98763" tIns="49381" rIns="98763" bIns="49381"/>
          <a:lstStyle/>
          <a:p>
            <a:pPr eaLnBrk="1" hangingPunct="1"/>
            <a:endParaRPr lang="en-US" dirty="0"/>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eaLnBrk="1" hangingPunct="1">
              <a:defRPr/>
            </a:pPr>
            <a:endParaRPr lang="en-GB" dirty="0"/>
          </a:p>
          <a:p>
            <a:pPr>
              <a:defRPr/>
            </a:pPr>
            <a:endParaRPr lang="en-GB" dirty="0"/>
          </a:p>
        </p:txBody>
      </p:sp>
      <p:sp>
        <p:nvSpPr>
          <p:cNvPr id="180228" name="Slide Number Placeholder 3"/>
          <p:cNvSpPr>
            <a:spLocks noGrp="1"/>
          </p:cNvSpPr>
          <p:nvPr>
            <p:ph type="sldNum" sz="quarter" idx="5"/>
          </p:nvPr>
        </p:nvSpPr>
        <p:spPr>
          <a:noFill/>
        </p:spPr>
        <p:txBody>
          <a:bodyPr/>
          <a:lstStyle/>
          <a:p>
            <a:fld id="{5A4DEE6D-22CD-4BF5-A5FD-326CDD531447}" type="slidenum">
              <a:rPr lang="en-GB" smtClean="0"/>
              <a:pPr/>
              <a:t>133</a:t>
            </a:fld>
            <a:endParaRPr lang="en-GB"/>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xfrm>
            <a:off x="101600" y="750888"/>
            <a:ext cx="6681788" cy="3759200"/>
          </a:xfrm>
          <a:ln/>
        </p:spPr>
      </p:sp>
      <p:sp>
        <p:nvSpPr>
          <p:cNvPr id="183299" name="Notes Placeholder 2"/>
          <p:cNvSpPr>
            <a:spLocks noGrp="1"/>
          </p:cNvSpPr>
          <p:nvPr>
            <p:ph type="body" idx="1"/>
          </p:nvPr>
        </p:nvSpPr>
        <p:spPr>
          <a:noFill/>
          <a:ln/>
        </p:spPr>
        <p:txBody>
          <a:bodyPr/>
          <a:lstStyle/>
          <a:p>
            <a:pPr eaLnBrk="1" hangingPunct="1"/>
            <a:endParaRPr lang="en-GB" dirty="0"/>
          </a:p>
        </p:txBody>
      </p:sp>
      <p:sp>
        <p:nvSpPr>
          <p:cNvPr id="183300" name="Slide Number Placeholder 3"/>
          <p:cNvSpPr>
            <a:spLocks noGrp="1"/>
          </p:cNvSpPr>
          <p:nvPr>
            <p:ph type="sldNum" sz="quarter" idx="5"/>
          </p:nvPr>
        </p:nvSpPr>
        <p:spPr>
          <a:noFill/>
        </p:spPr>
        <p:txBody>
          <a:bodyPr/>
          <a:lstStyle/>
          <a:p>
            <a:fld id="{28EED0F2-CF7F-488A-BC96-0D20DF62B72C}" type="slidenum">
              <a:rPr lang="en-GB" smtClean="0"/>
              <a:pPr/>
              <a:t>134</a:t>
            </a:fld>
            <a:endParaRPr lang="en-GB"/>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a:noFill/>
        </p:spPr>
        <p:txBody>
          <a:bodyPr/>
          <a:lstStyle/>
          <a:p>
            <a:fld id="{7688C38D-899F-4F24-9275-8471A31A7B21}" type="slidenum">
              <a:rPr lang="en-GB" smtClean="0"/>
              <a:pPr/>
              <a:t>135</a:t>
            </a:fld>
            <a:endParaRPr lang="en-GB"/>
          </a:p>
        </p:txBody>
      </p:sp>
      <p:sp>
        <p:nvSpPr>
          <p:cNvPr id="182275" name="Rectangle 2"/>
          <p:cNvSpPr>
            <a:spLocks noGrp="1" noRot="1" noChangeAspect="1" noChangeArrowheads="1" noTextEdit="1"/>
          </p:cNvSpPr>
          <p:nvPr>
            <p:ph type="sldImg"/>
          </p:nvPr>
        </p:nvSpPr>
        <p:spPr>
          <a:xfrm>
            <a:off x="101600" y="750888"/>
            <a:ext cx="6680200" cy="3757612"/>
          </a:xfrm>
          <a:ln/>
        </p:spPr>
      </p:sp>
      <p:sp>
        <p:nvSpPr>
          <p:cNvPr id="182276" name="Rectangle 3"/>
          <p:cNvSpPr>
            <a:spLocks noGrp="1" noChangeArrowheads="1"/>
          </p:cNvSpPr>
          <p:nvPr>
            <p:ph type="body" idx="1"/>
          </p:nvPr>
        </p:nvSpPr>
        <p:spPr>
          <a:xfrm>
            <a:off x="917575" y="4759325"/>
            <a:ext cx="5048250" cy="4510088"/>
          </a:xfrm>
          <a:noFill/>
          <a:ln/>
        </p:spPr>
        <p:txBody>
          <a:bodyPr/>
          <a:lstStyle/>
          <a:p>
            <a:pPr eaLnBrk="1" hangingPunct="1"/>
            <a:endParaRPr lang="en-GB" dirty="0"/>
          </a:p>
          <a:p>
            <a:pPr lvl="1" eaLnBrk="1" hangingPunct="1"/>
            <a:endParaRPr lang="en-US"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p:spPr>
        <p:txBody>
          <a:bodyPr/>
          <a:lstStyle/>
          <a:p>
            <a:fld id="{0859E73F-8B54-40CD-93BC-E7E0392FBF2A}" type="slidenum">
              <a:rPr lang="en-GB" smtClean="0"/>
              <a:pPr/>
              <a:t>136</a:t>
            </a:fld>
            <a:endParaRPr lang="en-GB"/>
          </a:p>
        </p:txBody>
      </p:sp>
      <p:sp>
        <p:nvSpPr>
          <p:cNvPr id="184323" name="Rectangle 2"/>
          <p:cNvSpPr>
            <a:spLocks noGrp="1" noRot="1" noChangeAspect="1" noChangeArrowheads="1" noTextEdit="1"/>
          </p:cNvSpPr>
          <p:nvPr>
            <p:ph type="sldImg"/>
          </p:nvPr>
        </p:nvSpPr>
        <p:spPr>
          <a:xfrm>
            <a:off x="101600" y="750888"/>
            <a:ext cx="6680200" cy="3757612"/>
          </a:xfrm>
          <a:ln/>
        </p:spPr>
      </p:sp>
      <p:sp>
        <p:nvSpPr>
          <p:cNvPr id="184324"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a:p>
            <a:endParaRPr lang="en-GB" dirty="0"/>
          </a:p>
          <a:p>
            <a:pPr eaLnBrk="1" hangingPunct="1"/>
            <a:endParaRPr lang="en-US" dirty="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a:noFill/>
        </p:spPr>
        <p:txBody>
          <a:bodyPr/>
          <a:lstStyle/>
          <a:p>
            <a:fld id="{57F1BE2F-7C26-4238-906E-59CCCE33765E}" type="slidenum">
              <a:rPr lang="en-GB" smtClean="0"/>
              <a:pPr/>
              <a:t>138</a:t>
            </a:fld>
            <a:endParaRPr lang="en-GB"/>
          </a:p>
        </p:txBody>
      </p:sp>
      <p:sp>
        <p:nvSpPr>
          <p:cNvPr id="190467" name="Rectangle 2"/>
          <p:cNvSpPr>
            <a:spLocks noGrp="1" noRot="1" noChangeAspect="1" noChangeArrowheads="1" noTextEdit="1"/>
          </p:cNvSpPr>
          <p:nvPr>
            <p:ph type="sldImg"/>
          </p:nvPr>
        </p:nvSpPr>
        <p:spPr>
          <a:xfrm>
            <a:off x="146050" y="766763"/>
            <a:ext cx="6615113" cy="3721100"/>
          </a:xfrm>
          <a:ln w="12700" cap="flat"/>
        </p:spPr>
      </p:sp>
      <p:sp>
        <p:nvSpPr>
          <p:cNvPr id="190468" name="Rectangle 3"/>
          <p:cNvSpPr>
            <a:spLocks noGrp="1" noChangeArrowheads="1"/>
          </p:cNvSpPr>
          <p:nvPr>
            <p:ph type="body" idx="1"/>
          </p:nvPr>
        </p:nvSpPr>
        <p:spPr>
          <a:xfrm>
            <a:off x="909638" y="4800600"/>
            <a:ext cx="5064125" cy="4489450"/>
          </a:xfrm>
          <a:noFill/>
          <a:ln/>
        </p:spPr>
        <p:txBody>
          <a:bodyPr lIns="90771" tIns="45394" rIns="90771" bIns="45394"/>
          <a:lstStyle/>
          <a:p>
            <a:pPr eaLnBrk="1" hangingPunct="1"/>
            <a:endParaRPr lang="en-US" dirty="0"/>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a:xfrm>
            <a:off x="101600" y="750888"/>
            <a:ext cx="6681788" cy="3759200"/>
          </a:xfrm>
          <a:ln/>
        </p:spPr>
      </p:sp>
      <p:sp>
        <p:nvSpPr>
          <p:cNvPr id="195587" name="Notes Placeholder 2"/>
          <p:cNvSpPr>
            <a:spLocks noGrp="1"/>
          </p:cNvSpPr>
          <p:nvPr>
            <p:ph type="body" idx="1"/>
          </p:nvPr>
        </p:nvSpPr>
        <p:spPr>
          <a:noFill/>
          <a:ln/>
        </p:spPr>
        <p:txBody>
          <a:bodyPr/>
          <a:lstStyle/>
          <a:p>
            <a:endParaRPr lang="en-GB" dirty="0"/>
          </a:p>
        </p:txBody>
      </p:sp>
      <p:sp>
        <p:nvSpPr>
          <p:cNvPr id="195588" name="Slide Number Placeholder 3"/>
          <p:cNvSpPr>
            <a:spLocks noGrp="1"/>
          </p:cNvSpPr>
          <p:nvPr>
            <p:ph type="sldNum" sz="quarter" idx="5"/>
          </p:nvPr>
        </p:nvSpPr>
        <p:spPr>
          <a:noFill/>
        </p:spPr>
        <p:txBody>
          <a:bodyPr/>
          <a:lstStyle/>
          <a:p>
            <a:fld id="{4ECC2901-F7E1-4827-9DB5-C4247CA2101F}" type="slidenum">
              <a:rPr lang="en-GB" smtClean="0"/>
              <a:pPr/>
              <a:t>139</a:t>
            </a:fld>
            <a:endParaRPr lang="en-GB"/>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140</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Slide Image Placeholder 1"/>
          <p:cNvSpPr>
            <a:spLocks noGrp="1" noRot="1" noChangeAspect="1" noTextEdit="1"/>
          </p:cNvSpPr>
          <p:nvPr>
            <p:ph type="sldImg"/>
          </p:nvPr>
        </p:nvSpPr>
        <p:spPr>
          <a:xfrm>
            <a:off x="101600" y="750888"/>
            <a:ext cx="6681788" cy="3759200"/>
          </a:xfrm>
          <a:ln/>
        </p:spPr>
      </p:sp>
      <p:sp>
        <p:nvSpPr>
          <p:cNvPr id="199683" name="Notes Placeholder 2"/>
          <p:cNvSpPr>
            <a:spLocks noGrp="1"/>
          </p:cNvSpPr>
          <p:nvPr>
            <p:ph type="body" idx="1"/>
          </p:nvPr>
        </p:nvSpPr>
        <p:spPr>
          <a:noFill/>
          <a:ln/>
        </p:spPr>
        <p:txBody>
          <a:bodyPr/>
          <a:lstStyle/>
          <a:p>
            <a:pPr eaLnBrk="1" hangingPunct="1"/>
            <a:endParaRPr lang="en-US" dirty="0"/>
          </a:p>
        </p:txBody>
      </p:sp>
      <p:sp>
        <p:nvSpPr>
          <p:cNvPr id="199684" name="Slide Number Placeholder 3"/>
          <p:cNvSpPr>
            <a:spLocks noGrp="1"/>
          </p:cNvSpPr>
          <p:nvPr>
            <p:ph type="sldNum" sz="quarter" idx="5"/>
          </p:nvPr>
        </p:nvSpPr>
        <p:spPr>
          <a:noFill/>
        </p:spPr>
        <p:txBody>
          <a:bodyPr/>
          <a:lstStyle/>
          <a:p>
            <a:fld id="{581BAF8C-6613-4473-AD45-E86071C1300B}" type="slidenum">
              <a:rPr lang="en-GB" smtClean="0"/>
              <a:pPr/>
              <a:t>141</a:t>
            </a:fld>
            <a:endParaRPr lang="en-GB"/>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Slide Image Placeholder 1"/>
          <p:cNvSpPr>
            <a:spLocks noGrp="1" noRot="1" noChangeAspect="1" noTextEdit="1"/>
          </p:cNvSpPr>
          <p:nvPr>
            <p:ph type="sldImg"/>
          </p:nvPr>
        </p:nvSpPr>
        <p:spPr>
          <a:xfrm>
            <a:off x="101600" y="750888"/>
            <a:ext cx="6681788" cy="3759200"/>
          </a:xfrm>
          <a:ln/>
        </p:spPr>
      </p:sp>
      <p:sp>
        <p:nvSpPr>
          <p:cNvPr id="200707" name="Notes Placeholder 2"/>
          <p:cNvSpPr>
            <a:spLocks noGrp="1"/>
          </p:cNvSpPr>
          <p:nvPr>
            <p:ph type="body" idx="1"/>
          </p:nvPr>
        </p:nvSpPr>
        <p:spPr>
          <a:noFill/>
          <a:ln/>
        </p:spPr>
        <p:txBody>
          <a:bodyPr/>
          <a:lstStyle/>
          <a:p>
            <a:pPr eaLnBrk="1" hangingPunct="1"/>
            <a:endParaRPr lang="en-US" dirty="0"/>
          </a:p>
        </p:txBody>
      </p:sp>
      <p:sp>
        <p:nvSpPr>
          <p:cNvPr id="200708" name="Slide Number Placeholder 3"/>
          <p:cNvSpPr>
            <a:spLocks noGrp="1"/>
          </p:cNvSpPr>
          <p:nvPr>
            <p:ph type="sldNum" sz="quarter" idx="5"/>
          </p:nvPr>
        </p:nvSpPr>
        <p:spPr>
          <a:noFill/>
        </p:spPr>
        <p:txBody>
          <a:bodyPr/>
          <a:lstStyle/>
          <a:p>
            <a:fld id="{5FA67977-5B56-4905-9980-110184D5800C}" type="slidenum">
              <a:rPr lang="en-GB" smtClean="0"/>
              <a:pPr/>
              <a:t>142</a:t>
            </a:fld>
            <a:endParaRPr lang="en-GB"/>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143</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7049060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145</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7773816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84BC9087-B55B-4B0A-B765-01B2598D4C38}"/>
              </a:ext>
            </a:extLst>
          </p:cNvPr>
          <p:cNvSpPr>
            <a:spLocks noGrp="1" noRot="1" noChangeAspect="1" noTextEdit="1"/>
          </p:cNvSpPr>
          <p:nvPr>
            <p:ph type="sldImg"/>
          </p:nvPr>
        </p:nvSpPr>
        <p:spPr>
          <a:xfrm>
            <a:off x="101600" y="750888"/>
            <a:ext cx="6681788" cy="3759200"/>
          </a:xfrm>
          <a:ln/>
        </p:spPr>
      </p:sp>
      <p:sp>
        <p:nvSpPr>
          <p:cNvPr id="71683" name="Notes Placeholder 2">
            <a:extLst>
              <a:ext uri="{FF2B5EF4-FFF2-40B4-BE49-F238E27FC236}">
                <a16:creationId xmlns:a16="http://schemas.microsoft.com/office/drawing/2014/main" id="{F017212A-09F5-4208-BF96-6EFAE2B20F3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A03C2653-5ED7-4354-A364-1920113626B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A89F1F-4368-4277-AD9E-46751B5C9762}" type="slidenum">
              <a:rPr lang="en-GB" altLang="en-US" smtClean="0"/>
              <a:pPr>
                <a:spcBef>
                  <a:spcPct val="0"/>
                </a:spcBef>
              </a:pPr>
              <a:t>146</a:t>
            </a:fld>
            <a:endParaRPr lang="en-GB" altLang="en-US"/>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147</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b="1" dirty="0"/>
          </a:p>
          <a:p>
            <a:r>
              <a:rPr lang="en-US" b="1" dirty="0"/>
              <a:t>Mistakes </a:t>
            </a:r>
          </a:p>
          <a:p>
            <a:r>
              <a:rPr lang="en-US" b="0" dirty="0"/>
              <a:t>Taking responsibility. Mistakes are outcomes we didn’t expect or desire. Need to be seen as a learning opportunity. Own it. Not cover it up and things escalate. Shape a culture where people can fail safely without fear, learn, review and adapt. </a:t>
            </a:r>
          </a:p>
          <a:p>
            <a:endParaRPr lang="en-US" dirty="0"/>
          </a:p>
          <a:p>
            <a:r>
              <a:rPr lang="en-US" dirty="0"/>
              <a:t>We also need to be mindful of some cultural differences we may encounter in </a:t>
            </a:r>
            <a:r>
              <a:rPr lang="en-US" dirty="0" err="1"/>
              <a:t>organisations</a:t>
            </a:r>
            <a:r>
              <a:rPr lang="en-US" dirty="0"/>
              <a:t> where they may operate more globally, and concepts around saving face for example. </a:t>
            </a:r>
            <a:r>
              <a:rPr lang="en-US" dirty="0" err="1"/>
              <a:t>E.g</a:t>
            </a:r>
            <a:r>
              <a:rPr lang="en-US" dirty="0"/>
              <a:t> colleagues from Japan may not wish to admit a mistake in front of team mates, as they would feel particularly embarrassed and “lose face” this is to be born in mind when engaging and influencing too. </a:t>
            </a:r>
          </a:p>
          <a:p>
            <a:endParaRPr lang="en-US" dirty="0"/>
          </a:p>
          <a:p>
            <a:r>
              <a:rPr lang="en-US" dirty="0"/>
              <a:t>So do some research around taking responsibility for work/actions, including </a:t>
            </a:r>
            <a:r>
              <a:rPr lang="en-US" dirty="0" err="1"/>
              <a:t>recognising</a:t>
            </a:r>
            <a:r>
              <a:rPr lang="en-US" dirty="0"/>
              <a:t> and rectifying mistakes. Rather than more unethical, shifting blame, covering up etc. reflect on own experiences.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148</a:t>
            </a:fld>
            <a:endParaRPr lang="en-GB"/>
          </a:p>
        </p:txBody>
      </p:sp>
    </p:spTree>
    <p:extLst>
      <p:ext uri="{BB962C8B-B14F-4D97-AF65-F5344CB8AC3E}">
        <p14:creationId xmlns:p14="http://schemas.microsoft.com/office/powerpoint/2010/main" val="2658946423"/>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149</a:t>
            </a:fld>
            <a:endParaRPr lang="en-GB"/>
          </a:p>
        </p:txBody>
      </p:sp>
    </p:spTree>
    <p:extLst>
      <p:ext uri="{BB962C8B-B14F-4D97-AF65-F5344CB8AC3E}">
        <p14:creationId xmlns:p14="http://schemas.microsoft.com/office/powerpoint/2010/main" val="141031514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150</a:t>
            </a:fld>
            <a:endParaRPr lang="en-GB"/>
          </a:p>
        </p:txBody>
      </p:sp>
    </p:spTree>
    <p:extLst>
      <p:ext uri="{BB962C8B-B14F-4D97-AF65-F5344CB8AC3E}">
        <p14:creationId xmlns:p14="http://schemas.microsoft.com/office/powerpoint/2010/main" val="380665339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151</a:t>
            </a:fld>
            <a:endParaRPr lang="en-GB"/>
          </a:p>
        </p:txBody>
      </p:sp>
    </p:spTree>
    <p:extLst>
      <p:ext uri="{BB962C8B-B14F-4D97-AF65-F5344CB8AC3E}">
        <p14:creationId xmlns:p14="http://schemas.microsoft.com/office/powerpoint/2010/main" val="569021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24/09/2026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82799358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209264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hasCustomPrompt="1"/>
          </p:nvPr>
        </p:nvSpPr>
        <p:spPr>
          <a:xfrm>
            <a:off x="1390651" y="228600"/>
            <a:ext cx="10566400" cy="5943600"/>
          </a:xfrm>
        </p:spPr>
        <p:txBody>
          <a:bodyPr/>
          <a:lstStyle>
            <a:lvl1pPr>
              <a:defRPr sz="2400"/>
            </a:lvl1pPr>
            <a:lvl2pPr>
              <a:defRPr sz="2400"/>
            </a:lvl2pPr>
            <a:lvl3pPr>
              <a:defRPr sz="2200"/>
            </a:lvl3pPr>
            <a:lvl4pPr>
              <a:defRPr sz="1800"/>
            </a:lvl4pPr>
            <a:lvl5pPr>
              <a:defRPr sz="1800"/>
            </a:lvl5pPr>
          </a:lstStyle>
          <a:p>
            <a:pPr lvl="0"/>
            <a:r>
              <a:rPr lang="en-US" dirty="0"/>
              <a:t> 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custDataLst>
      <p:tags r:id="rId1"/>
    </p:custDataLst>
    <p:extLst>
      <p:ext uri="{BB962C8B-B14F-4D97-AF65-F5344CB8AC3E}">
        <p14:creationId xmlns:p14="http://schemas.microsoft.com/office/powerpoint/2010/main" val="200506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 id="214748366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13" Type="http://schemas.openxmlformats.org/officeDocument/2006/relationships/image" Target="../media/image17.jpeg"/><Relationship Id="rId3" Type="http://schemas.openxmlformats.org/officeDocument/2006/relationships/image" Target="../media/image7.jpeg"/><Relationship Id="rId7" Type="http://schemas.openxmlformats.org/officeDocument/2006/relationships/image" Target="../media/image11.jpeg"/><Relationship Id="rId12" Type="http://schemas.openxmlformats.org/officeDocument/2006/relationships/image" Target="../media/image16.jpeg"/><Relationship Id="rId2" Type="http://schemas.openxmlformats.org/officeDocument/2006/relationships/notesSlide" Target="../notesSlides/notesSlide3.xml"/><Relationship Id="rId16"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10.jpeg"/><Relationship Id="rId11" Type="http://schemas.openxmlformats.org/officeDocument/2006/relationships/image" Target="../media/image15.jpeg"/><Relationship Id="rId5" Type="http://schemas.openxmlformats.org/officeDocument/2006/relationships/image" Target="../media/image9.jpeg"/><Relationship Id="rId15" Type="http://schemas.openxmlformats.org/officeDocument/2006/relationships/image" Target="../media/image19.jpeg"/><Relationship Id="rId10" Type="http://schemas.openxmlformats.org/officeDocument/2006/relationships/image" Target="../media/image14.jpeg"/><Relationship Id="rId4" Type="http://schemas.openxmlformats.org/officeDocument/2006/relationships/image" Target="../media/image8.jpeg"/><Relationship Id="rId9" Type="http://schemas.openxmlformats.org/officeDocument/2006/relationships/image" Target="../media/image13.jpeg"/><Relationship Id="rId14" Type="http://schemas.openxmlformats.org/officeDocument/2006/relationships/image" Target="../media/image18.jpe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cipd.org/uk/the-people-profession/the-profession-map/explore-the-profession-map/core-behaviours/working-inclusivel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J9CWOH8I4Ow"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11.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34.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jpeg"/><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5" Type="http://schemas.openxmlformats.org/officeDocument/2006/relationships/image" Target="../media/image50.jpeg"/><Relationship Id="rId4" Type="http://schemas.openxmlformats.org/officeDocument/2006/relationships/image" Target="../media/image49.jpe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cipd.co.uk/about/what-we-do/professional-standards/code"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hyperlink" Target="https://www.cipd.org/uk/membership/professional-standards/code-of-conduct/#code" TargetMode="External"/><Relationship Id="rId4" Type="http://schemas.openxmlformats.org/officeDocument/2006/relationships/image" Target="../media/image51.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learninghub.cipd.org/d2l/home/6668"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psf.cipduat.co.uk/learning/professional-courage-influencing" TargetMode="External"/><Relationship Id="rId5" Type="http://schemas.openxmlformats.org/officeDocument/2006/relationships/hyperlink" Target="https://learninghub.cipd.org/d2l/home/6666" TargetMode="External"/><Relationship Id="rId4" Type="http://schemas.openxmlformats.org/officeDocument/2006/relationships/hyperlink" Target="https://peopleprofession.cipd.org/learning/ethical-practice"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video" Target="https://www.youtube.com/embed/KtGipKcJ_CQ?feature=oembed" TargetMode="External"/><Relationship Id="rId4" Type="http://schemas.openxmlformats.org/officeDocument/2006/relationships/image" Target="../media/image52.jpe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acas.org.uk/discipline-and-grievance" TargetMode="External"/><Relationship Id="rId2" Type="http://schemas.openxmlformats.org/officeDocument/2006/relationships/hyperlink" Target="https://www.cipd.org/uk/topics/disciplinary-and-grievance/" TargetMode="External"/><Relationship Id="rId1" Type="http://schemas.openxmlformats.org/officeDocument/2006/relationships/slideLayout" Target="../slideLayouts/slideLayout2.xml"/><Relationship Id="rId4" Type="http://schemas.openxmlformats.org/officeDocument/2006/relationships/hyperlink" Target="https://www.peoplemanagement.co.uk/article/1948522/disciplinary-processes-harm-good"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hyperlink" Target="https://www.cipd.org/uk/the-people-profession/the-profession-map/explore-the-profession-map/core-behaviours/working-inclusively/" TargetMode="Externa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hyperlink" Target="https://www.cipd.org/en/views-and-insights/thought-leadership/insight/futureproofing-skills-ai/" TargetMode="Externa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hyperlink" Target="https://www.cipd.org/uk/knowledge/evidence-reviews/performance-feedback/" TargetMode="External"/><Relationship Id="rId2" Type="http://schemas.openxmlformats.org/officeDocument/2006/relationships/hyperlink" Target="https://www.cipd.org/uk/knowledge/bitesize-research/improving-feedback/" TargetMode="External"/><Relationship Id="rId1" Type="http://schemas.openxmlformats.org/officeDocument/2006/relationships/slideLayout" Target="../slideLayouts/slideLayout2.xml"/><Relationship Id="rId4" Type="http://schemas.openxmlformats.org/officeDocument/2006/relationships/hyperlink" Target="https://academiwales.gov.wales/Repository/resource/5da89306-e926-4cca-8517-67458f0a4bfa" TargetMode="Externa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0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60.jpeg"/></Relationships>
</file>

<file path=ppt/slides/_rels/slide10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0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62.png"/><Relationship Id="rId4" Type="http://schemas.openxmlformats.org/officeDocument/2006/relationships/image" Target="../media/image61.jpeg"/></Relationships>
</file>

<file path=ppt/slides/_rels/slide10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0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63.jpeg"/></Relationships>
</file>

<file path=ppt/slides/_rels/slide10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64.jpeg"/></Relationships>
</file>

<file path=ppt/slides/_rels/slide10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tags" Target="../tags/tag12.xml"/><Relationship Id="rId5" Type="http://schemas.openxmlformats.org/officeDocument/2006/relationships/image" Target="../media/image66.jpeg"/><Relationship Id="rId4" Type="http://schemas.openxmlformats.org/officeDocument/2006/relationships/image" Target="../media/image65.jpeg"/></Relationships>
</file>

<file path=ppt/slides/_rels/slide11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68.jpeg"/><Relationship Id="rId4" Type="http://schemas.openxmlformats.org/officeDocument/2006/relationships/image" Target="../media/image67.jpeg"/></Relationships>
</file>

<file path=ppt/slides/_rels/slide11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1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69.jpeg"/></Relationships>
</file>

<file path=ppt/slides/_rels/slide11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70.jpg"/></Relationships>
</file>

<file path=ppt/slides/_rels/slide11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66.jpeg"/><Relationship Id="rId4" Type="http://schemas.openxmlformats.org/officeDocument/2006/relationships/image" Target="../media/image65.jpeg"/></Relationships>
</file>

<file path=ppt/slides/_rels/slide1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xml"/><Relationship Id="rId1" Type="http://schemas.openxmlformats.org/officeDocument/2006/relationships/tags" Target="../tags/tag19.xml"/><Relationship Id="rId5" Type="http://schemas.openxmlformats.org/officeDocument/2006/relationships/image" Target="../media/image72.jpeg"/><Relationship Id="rId4" Type="http://schemas.openxmlformats.org/officeDocument/2006/relationships/image" Target="../media/image71.jpeg"/></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xml"/><Relationship Id="rId1" Type="http://schemas.openxmlformats.org/officeDocument/2006/relationships/tags" Target="../tags/tag20.xml"/><Relationship Id="rId5" Type="http://schemas.openxmlformats.org/officeDocument/2006/relationships/image" Target="../media/image74.jpeg"/><Relationship Id="rId4" Type="http://schemas.openxmlformats.org/officeDocument/2006/relationships/image" Target="../media/image73.jpeg"/></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2.xml"/><Relationship Id="rId1" Type="http://schemas.openxmlformats.org/officeDocument/2006/relationships/tags" Target="../tags/tag21.xml"/><Relationship Id="rId5" Type="http://schemas.openxmlformats.org/officeDocument/2006/relationships/image" Target="../media/image76.jpeg"/><Relationship Id="rId4" Type="http://schemas.openxmlformats.org/officeDocument/2006/relationships/image" Target="../media/image75.jpeg"/></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image" Target="../media/image77.jpeg"/></Relationships>
</file>

<file path=ppt/slides/_rels/slide120.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image" Target="../media/image78.jpg"/></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2.xml"/><Relationship Id="rId1" Type="http://schemas.openxmlformats.org/officeDocument/2006/relationships/tags" Target="../tags/tag24.xml"/><Relationship Id="rId5" Type="http://schemas.openxmlformats.org/officeDocument/2006/relationships/image" Target="../media/image72.jpeg"/><Relationship Id="rId4" Type="http://schemas.openxmlformats.org/officeDocument/2006/relationships/image" Target="../media/image79.jpeg"/></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2.xml"/><Relationship Id="rId1" Type="http://schemas.openxmlformats.org/officeDocument/2006/relationships/tags" Target="../tags/tag26.xml"/><Relationship Id="rId5" Type="http://schemas.openxmlformats.org/officeDocument/2006/relationships/image" Target="../media/image81.jpeg"/><Relationship Id="rId4" Type="http://schemas.openxmlformats.org/officeDocument/2006/relationships/image" Target="../media/image80.jpeg"/></Relationships>
</file>

<file path=ppt/slides/_rels/slide124.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2.xml"/><Relationship Id="rId1" Type="http://schemas.openxmlformats.org/officeDocument/2006/relationships/tags" Target="../tags/tag27.xml"/><Relationship Id="rId5" Type="http://schemas.openxmlformats.org/officeDocument/2006/relationships/image" Target="../media/image83.jpeg"/><Relationship Id="rId4" Type="http://schemas.openxmlformats.org/officeDocument/2006/relationships/image" Target="../media/image82.jpeg"/></Relationships>
</file>

<file path=ppt/slides/_rels/slide125.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2.xml"/><Relationship Id="rId1" Type="http://schemas.openxmlformats.org/officeDocument/2006/relationships/tags" Target="../tags/tag28.xml"/><Relationship Id="rId4" Type="http://schemas.openxmlformats.org/officeDocument/2006/relationships/image" Target="../media/image84.jpeg"/></Relationships>
</file>

<file path=ppt/slides/_rels/slide126.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slideLayout" Target="../slideLayouts/slideLayout14.xml"/><Relationship Id="rId1" Type="http://schemas.openxmlformats.org/officeDocument/2006/relationships/tags" Target="../tags/tag29.xml"/></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86.jpeg"/></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2.xml"/><Relationship Id="rId1" Type="http://schemas.openxmlformats.org/officeDocument/2006/relationships/tags" Target="../tags/tag31.xml"/><Relationship Id="rId5" Type="http://schemas.openxmlformats.org/officeDocument/2006/relationships/image" Target="../media/image81.jpeg"/><Relationship Id="rId4" Type="http://schemas.openxmlformats.org/officeDocument/2006/relationships/image" Target="../media/image80.jpeg"/></Relationships>
</file>

<file path=ppt/slides/_rels/slide129.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87.jpg"/></Relationships>
</file>

<file path=ppt/slides/_rels/slide1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131.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2.xml"/><Relationship Id="rId1" Type="http://schemas.openxmlformats.org/officeDocument/2006/relationships/tags" Target="../tags/tag34.xml"/><Relationship Id="rId5" Type="http://schemas.openxmlformats.org/officeDocument/2006/relationships/image" Target="../media/image89.jpeg"/><Relationship Id="rId4" Type="http://schemas.openxmlformats.org/officeDocument/2006/relationships/image" Target="../media/image88.jpeg"/></Relationships>
</file>

<file path=ppt/slides/_rels/slide132.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2.xml"/><Relationship Id="rId1" Type="http://schemas.openxmlformats.org/officeDocument/2006/relationships/tags" Target="../tags/tag35.xml"/><Relationship Id="rId5" Type="http://schemas.openxmlformats.org/officeDocument/2006/relationships/image" Target="../media/image91.jpeg"/><Relationship Id="rId4" Type="http://schemas.openxmlformats.org/officeDocument/2006/relationships/image" Target="../media/image90.jpeg"/></Relationships>
</file>

<file path=ppt/slides/_rels/slide133.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2.xml"/><Relationship Id="rId1" Type="http://schemas.openxmlformats.org/officeDocument/2006/relationships/tags" Target="../tags/tag36.xml"/><Relationship Id="rId5" Type="http://schemas.openxmlformats.org/officeDocument/2006/relationships/image" Target="../media/image93.jpeg"/><Relationship Id="rId4" Type="http://schemas.openxmlformats.org/officeDocument/2006/relationships/image" Target="../media/image92.jpeg"/></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2.xml"/><Relationship Id="rId1" Type="http://schemas.openxmlformats.org/officeDocument/2006/relationships/tags" Target="../tags/tag37.xml"/><Relationship Id="rId4" Type="http://schemas.openxmlformats.org/officeDocument/2006/relationships/image" Target="../media/image94.jpeg"/></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tags" Target="../tags/tag38.xml"/><Relationship Id="rId4" Type="http://schemas.openxmlformats.org/officeDocument/2006/relationships/image" Target="../media/image95.jpg"/></Relationships>
</file>

<file path=ppt/slides/_rels/slide136.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2.xml"/><Relationship Id="rId1" Type="http://schemas.openxmlformats.org/officeDocument/2006/relationships/tags" Target="../tags/tag39.xml"/><Relationship Id="rId5" Type="http://schemas.openxmlformats.org/officeDocument/2006/relationships/image" Target="../media/image89.jpeg"/><Relationship Id="rId4" Type="http://schemas.openxmlformats.org/officeDocument/2006/relationships/image" Target="../media/image88.jpeg"/></Relationships>
</file>

<file path=ppt/slides/_rels/slide1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138.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2.xml"/><Relationship Id="rId1" Type="http://schemas.openxmlformats.org/officeDocument/2006/relationships/tags" Target="../tags/tag41.xml"/><Relationship Id="rId4" Type="http://schemas.openxmlformats.org/officeDocument/2006/relationships/image" Target="../media/image96.png"/></Relationships>
</file>

<file path=ppt/slides/_rels/slide139.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2.xml"/><Relationship Id="rId1" Type="http://schemas.openxmlformats.org/officeDocument/2006/relationships/tags" Target="../tags/tag42.xml"/><Relationship Id="rId4" Type="http://schemas.openxmlformats.org/officeDocument/2006/relationships/image" Target="../media/image97.png"/></Relationships>
</file>

<file path=ppt/slides/_rels/slide140.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2.xml"/><Relationship Id="rId1" Type="http://schemas.openxmlformats.org/officeDocument/2006/relationships/tags" Target="../tags/tag43.xml"/></Relationships>
</file>

<file path=ppt/slides/_rels/slide141.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2.xml"/><Relationship Id="rId1" Type="http://schemas.openxmlformats.org/officeDocument/2006/relationships/tags" Target="../tags/tag44.xml"/></Relationships>
</file>

<file path=ppt/slides/_rels/slide142.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2.xml"/><Relationship Id="rId1" Type="http://schemas.openxmlformats.org/officeDocument/2006/relationships/tags" Target="../tags/tag45.xml"/></Relationships>
</file>

<file path=ppt/slides/_rels/slide143.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2.xml"/><Relationship Id="rId1" Type="http://schemas.openxmlformats.org/officeDocument/2006/relationships/tags" Target="../tags/tag46.xml"/></Relationships>
</file>

<file path=ppt/slides/_rels/slide144.xml.rels><?xml version="1.0" encoding="UTF-8" standalone="yes"?>
<Relationships xmlns="http://schemas.openxmlformats.org/package/2006/relationships"><Relationship Id="rId3" Type="http://schemas.openxmlformats.org/officeDocument/2006/relationships/image" Target="../media/image98.emf"/><Relationship Id="rId2" Type="http://schemas.openxmlformats.org/officeDocument/2006/relationships/slideLayout" Target="../slideLayouts/slideLayout2.xml"/><Relationship Id="rId1" Type="http://schemas.openxmlformats.org/officeDocument/2006/relationships/tags" Target="../tags/tag47.xml"/><Relationship Id="rId4" Type="http://schemas.openxmlformats.org/officeDocument/2006/relationships/image" Target="../media/image99.emf"/></Relationships>
</file>

<file path=ppt/slides/_rels/slide145.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2.xml"/><Relationship Id="rId1" Type="http://schemas.openxmlformats.org/officeDocument/2006/relationships/tags" Target="../tags/tag48.xml"/></Relationships>
</file>

<file path=ppt/slides/_rels/slide146.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2.xml"/><Relationship Id="rId1" Type="http://schemas.openxmlformats.org/officeDocument/2006/relationships/tags" Target="../tags/tag49.xml"/><Relationship Id="rId4" Type="http://schemas.openxmlformats.org/officeDocument/2006/relationships/image" Target="../media/image60.jpeg"/></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openxmlformats.org/officeDocument/2006/relationships/hyperlink" Target="https://twitter.com/AcademiWales/status/1012349878557708288" TargetMode="External"/><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350676" y="2204864"/>
            <a:ext cx="11490648" cy="1752600"/>
          </a:xfrm>
        </p:spPr>
        <p:txBody>
          <a:bodyPr vert="horz" lIns="91440" tIns="45720" rIns="91440" bIns="45720" rtlCol="0" anchor="t">
            <a:normAutofit/>
          </a:bodyPr>
          <a:lstStyle/>
          <a:p>
            <a:r>
              <a:rPr lang="en-GB" sz="4000">
                <a:solidFill>
                  <a:schemeClr val="bg1"/>
                </a:solidFill>
              </a:rPr>
              <a:t>Professional Behaviours &amp; </a:t>
            </a:r>
          </a:p>
          <a:p>
            <a:r>
              <a:rPr lang="en-GB" sz="4000">
                <a:solidFill>
                  <a:schemeClr val="bg1"/>
                </a:solidFill>
              </a:rPr>
              <a:t>Valuing People</a:t>
            </a:r>
            <a:endParaRPr lang="en-GB" sz="4000" dirty="0">
              <a:solidFill>
                <a:schemeClr val="bg1"/>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C060-C4DF-5652-0B60-9D59C94651DE}"/>
              </a:ext>
            </a:extLst>
          </p:cNvPr>
          <p:cNvSpPr>
            <a:spLocks noGrp="1"/>
          </p:cNvSpPr>
          <p:nvPr>
            <p:ph type="title"/>
          </p:nvPr>
        </p:nvSpPr>
        <p:spPr/>
        <p:txBody>
          <a:bodyPr/>
          <a:lstStyle/>
          <a:p>
            <a:r>
              <a:rPr lang="en-GB" dirty="0"/>
              <a:t>Outcomes:</a:t>
            </a:r>
          </a:p>
        </p:txBody>
      </p:sp>
      <p:sp>
        <p:nvSpPr>
          <p:cNvPr id="3" name="Content Placeholder 2">
            <a:extLst>
              <a:ext uri="{FF2B5EF4-FFF2-40B4-BE49-F238E27FC236}">
                <a16:creationId xmlns:a16="http://schemas.microsoft.com/office/drawing/2014/main" id="{AA62C90C-A208-8B1D-F6DE-2A2C2535CD00}"/>
              </a:ext>
            </a:extLst>
          </p:cNvPr>
          <p:cNvSpPr>
            <a:spLocks noGrp="1"/>
          </p:cNvSpPr>
          <p:nvPr>
            <p:ph idx="1"/>
          </p:nvPr>
        </p:nvSpPr>
        <p:spPr>
          <a:xfrm>
            <a:off x="1789042" y="1600201"/>
            <a:ext cx="9793357" cy="3917032"/>
          </a:xfrm>
        </p:spPr>
        <p:txBody>
          <a:bodyPr/>
          <a:lstStyle/>
          <a:p>
            <a:pPr marL="0" indent="0">
              <a:buNone/>
            </a:pPr>
            <a:r>
              <a:rPr lang="en-GB" dirty="0"/>
              <a:t>You pass your assignments (and enjoy writing them!)</a:t>
            </a:r>
          </a:p>
          <a:p>
            <a:pPr marL="0" indent="0">
              <a:buNone/>
            </a:pPr>
            <a:endParaRPr lang="en-GB" dirty="0"/>
          </a:p>
          <a:p>
            <a:pPr marL="0" indent="0">
              <a:buNone/>
            </a:pPr>
            <a:r>
              <a:rPr lang="en-GB" dirty="0"/>
              <a:t>You feel supported and challenged to feel and think differently about people (especially but not only) in organisations…and </a:t>
            </a:r>
            <a:r>
              <a:rPr lang="en-GB"/>
              <a:t>including yourself! </a:t>
            </a:r>
            <a:endParaRPr lang="en-GB" dirty="0"/>
          </a:p>
        </p:txBody>
      </p:sp>
      <p:pic>
        <p:nvPicPr>
          <p:cNvPr id="5" name="Graphic 4" descr="Checkbox Ticked with solid fill">
            <a:extLst>
              <a:ext uri="{FF2B5EF4-FFF2-40B4-BE49-F238E27FC236}">
                <a16:creationId xmlns:a16="http://schemas.microsoft.com/office/drawing/2014/main" id="{C07CCF3F-3936-8AD7-0692-17441FD9036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27043" y="1417638"/>
            <a:ext cx="914400" cy="914400"/>
          </a:xfrm>
          <a:prstGeom prst="rect">
            <a:avLst/>
          </a:prstGeom>
        </p:spPr>
      </p:pic>
      <p:pic>
        <p:nvPicPr>
          <p:cNvPr id="6" name="Graphic 5" descr="Checkbox Ticked with solid fill">
            <a:extLst>
              <a:ext uri="{FF2B5EF4-FFF2-40B4-BE49-F238E27FC236}">
                <a16:creationId xmlns:a16="http://schemas.microsoft.com/office/drawing/2014/main" id="{6BAD9396-1CE8-800B-FF7F-3399D3D85E0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27043" y="2644317"/>
            <a:ext cx="914400" cy="914400"/>
          </a:xfrm>
          <a:prstGeom prst="rect">
            <a:avLst/>
          </a:prstGeom>
        </p:spPr>
      </p:pic>
    </p:spTree>
    <p:extLst>
      <p:ext uri="{BB962C8B-B14F-4D97-AF65-F5344CB8AC3E}">
        <p14:creationId xmlns:p14="http://schemas.microsoft.com/office/powerpoint/2010/main" val="1681343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dirty="0">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group of people posing for a picture&#10;&#10;AI-generated content may be incorrect.">
            <a:extLst>
              <a:ext uri="{FF2B5EF4-FFF2-40B4-BE49-F238E27FC236}">
                <a16:creationId xmlns:a16="http://schemas.microsoft.com/office/drawing/2014/main" id="{C89FFF4A-70D2-80F2-6F27-0F8ECA5FF8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4611442" y="3182851"/>
            <a:ext cx="2752312" cy="2064234"/>
          </a:xfrm>
          <a:prstGeom prst="rect">
            <a:avLst/>
          </a:prstGeom>
          <a:effectLst>
            <a:softEdge rad="201490"/>
          </a:effectLst>
        </p:spPr>
      </p:pic>
      <p:sp>
        <p:nvSpPr>
          <p:cNvPr id="2" name="Title 1">
            <a:extLst>
              <a:ext uri="{FF2B5EF4-FFF2-40B4-BE49-F238E27FC236}">
                <a16:creationId xmlns:a16="http://schemas.microsoft.com/office/drawing/2014/main" id="{9B497897-AC8B-7D81-63AA-4B19448D4E98}"/>
              </a:ext>
            </a:extLst>
          </p:cNvPr>
          <p:cNvSpPr>
            <a:spLocks noGrp="1"/>
          </p:cNvSpPr>
          <p:nvPr>
            <p:ph type="title"/>
          </p:nvPr>
        </p:nvSpPr>
        <p:spPr>
          <a:xfrm>
            <a:off x="609600" y="274637"/>
            <a:ext cx="10972800" cy="1648755"/>
          </a:xfrm>
        </p:spPr>
        <p:txBody>
          <a:bodyPr>
            <a:normAutofit/>
          </a:bodyPr>
          <a:lstStyle/>
          <a:p>
            <a:r>
              <a:rPr lang="en-GB" b="1" dirty="0">
                <a:latin typeface="Arial" panose="020B0604020202020204" pitchFamily="34" charset="0"/>
                <a:cs typeface="Arial" panose="020B0604020202020204" pitchFamily="34" charset="0"/>
              </a:rPr>
              <a:t>Introductions Matter…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Who am I?</a:t>
            </a:r>
          </a:p>
        </p:txBody>
      </p:sp>
      <p:pic>
        <p:nvPicPr>
          <p:cNvPr id="5" name="Picture 4" descr="A football field with people in the stands&#10;&#10;Description automatically generated">
            <a:extLst>
              <a:ext uri="{FF2B5EF4-FFF2-40B4-BE49-F238E27FC236}">
                <a16:creationId xmlns:a16="http://schemas.microsoft.com/office/drawing/2014/main" id="{207E05E5-6CD7-069C-1694-666C954F63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78181">
            <a:off x="9171016" y="948291"/>
            <a:ext cx="2590149" cy="1950200"/>
          </a:xfrm>
          <a:prstGeom prst="rect">
            <a:avLst/>
          </a:prstGeom>
          <a:effectLst>
            <a:softEdge rad="110558"/>
          </a:effectLst>
        </p:spPr>
      </p:pic>
      <p:pic>
        <p:nvPicPr>
          <p:cNvPr id="7" name="Picture 6" descr="A person sitting at a desk talking on the phone&#10;&#10;Description automatically generated">
            <a:extLst>
              <a:ext uri="{FF2B5EF4-FFF2-40B4-BE49-F238E27FC236}">
                <a16:creationId xmlns:a16="http://schemas.microsoft.com/office/drawing/2014/main" id="{24F76240-69A9-7311-4867-AE531B37D784}"/>
              </a:ext>
            </a:extLst>
          </p:cNvPr>
          <p:cNvPicPr>
            <a:picLocks noChangeAspect="1"/>
          </p:cNvPicPr>
          <p:nvPr/>
        </p:nvPicPr>
        <p:blipFill>
          <a:blip r:embed="rId5">
            <a:extLst>
              <a:ext uri="{28A0092B-C50C-407E-A947-70E740481C1C}">
                <a14:useLocalDpi xmlns:a14="http://schemas.microsoft.com/office/drawing/2010/main" val="0"/>
              </a:ext>
            </a:extLst>
          </a:blip>
          <a:srcRect l="6555" t="21605" r="18065" b="21586"/>
          <a:stretch/>
        </p:blipFill>
        <p:spPr>
          <a:xfrm rot="21397212">
            <a:off x="8950507" y="4200956"/>
            <a:ext cx="3312368" cy="1872208"/>
          </a:xfrm>
          <a:prstGeom prst="rect">
            <a:avLst/>
          </a:prstGeom>
          <a:effectLst>
            <a:softEdge rad="315428"/>
          </a:effectLst>
        </p:spPr>
      </p:pic>
      <p:pic>
        <p:nvPicPr>
          <p:cNvPr id="9" name="Picture 8" descr="A group of people posing for a photo&#10;&#10;Description automatically generated">
            <a:extLst>
              <a:ext uri="{FF2B5EF4-FFF2-40B4-BE49-F238E27FC236}">
                <a16:creationId xmlns:a16="http://schemas.microsoft.com/office/drawing/2014/main" id="{E569720D-03D6-515A-C09B-6B724B2BEA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8048" y="2040712"/>
            <a:ext cx="2752311" cy="2064233"/>
          </a:xfrm>
          <a:prstGeom prst="rect">
            <a:avLst/>
          </a:prstGeom>
          <a:effectLst>
            <a:softEdge rad="188570"/>
          </a:effectLst>
        </p:spPr>
      </p:pic>
      <p:pic>
        <p:nvPicPr>
          <p:cNvPr id="11" name="Picture 10" descr="A dog wearing a harness&#10;&#10;Description automatically generated">
            <a:extLst>
              <a:ext uri="{FF2B5EF4-FFF2-40B4-BE49-F238E27FC236}">
                <a16:creationId xmlns:a16="http://schemas.microsoft.com/office/drawing/2014/main" id="{5F47E618-F887-88A2-D11B-20390DA0932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52753" y="3778315"/>
            <a:ext cx="1155487" cy="1648756"/>
          </a:xfrm>
          <a:prstGeom prst="rect">
            <a:avLst/>
          </a:prstGeom>
          <a:effectLst>
            <a:softEdge rad="131764"/>
          </a:effectLst>
        </p:spPr>
      </p:pic>
      <p:pic>
        <p:nvPicPr>
          <p:cNvPr id="13" name="Picture 12" descr="A beach with a body of water and the sun&#10;&#10;Description automatically generated">
            <a:extLst>
              <a:ext uri="{FF2B5EF4-FFF2-40B4-BE49-F238E27FC236}">
                <a16:creationId xmlns:a16="http://schemas.microsoft.com/office/drawing/2014/main" id="{0EE46103-51A4-8568-8C3C-468EE594489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02990" y="989435"/>
            <a:ext cx="2995981" cy="1371269"/>
          </a:xfrm>
          <a:prstGeom prst="rect">
            <a:avLst/>
          </a:prstGeom>
          <a:effectLst>
            <a:softEdge rad="93549"/>
          </a:effectLst>
        </p:spPr>
      </p:pic>
      <p:pic>
        <p:nvPicPr>
          <p:cNvPr id="15" name="Picture 14" descr="A person holding a flag&#10;&#10;Description automatically generated">
            <a:extLst>
              <a:ext uri="{FF2B5EF4-FFF2-40B4-BE49-F238E27FC236}">
                <a16:creationId xmlns:a16="http://schemas.microsoft.com/office/drawing/2014/main" id="{5C3AC1B9-5520-F60F-D4B3-24665C6C430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048188">
            <a:off x="1037845" y="3480280"/>
            <a:ext cx="2514104" cy="1885578"/>
          </a:xfrm>
          <a:prstGeom prst="rect">
            <a:avLst/>
          </a:prstGeom>
          <a:effectLst>
            <a:softEdge rad="143049"/>
          </a:effectLst>
        </p:spPr>
      </p:pic>
      <p:pic>
        <p:nvPicPr>
          <p:cNvPr id="4" name="Picture 3" descr="A group of people posing for a photo&#10;&#10;AI-generated content may be incorrect.">
            <a:extLst>
              <a:ext uri="{FF2B5EF4-FFF2-40B4-BE49-F238E27FC236}">
                <a16:creationId xmlns:a16="http://schemas.microsoft.com/office/drawing/2014/main" id="{38FE07A6-DFB9-B579-058F-8CEF3FC65C9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28857">
            <a:off x="3550655" y="1900197"/>
            <a:ext cx="1826393" cy="1369794"/>
          </a:xfrm>
          <a:prstGeom prst="rect">
            <a:avLst/>
          </a:prstGeom>
          <a:effectLst>
            <a:softEdge rad="59258"/>
          </a:effectLst>
        </p:spPr>
      </p:pic>
      <p:pic>
        <p:nvPicPr>
          <p:cNvPr id="6" name="Picture 5">
            <a:extLst>
              <a:ext uri="{FF2B5EF4-FFF2-40B4-BE49-F238E27FC236}">
                <a16:creationId xmlns:a16="http://schemas.microsoft.com/office/drawing/2014/main" id="{00134155-4B79-A429-0D24-9F3731AD9F3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151184" y="39939"/>
            <a:ext cx="2040815" cy="1468845"/>
          </a:xfrm>
          <a:prstGeom prst="rect">
            <a:avLst/>
          </a:prstGeom>
          <a:effectLst>
            <a:softEdge rad="193040"/>
          </a:effectLst>
        </p:spPr>
      </p:pic>
      <p:pic>
        <p:nvPicPr>
          <p:cNvPr id="10" name="Picture 9">
            <a:extLst>
              <a:ext uri="{FF2B5EF4-FFF2-40B4-BE49-F238E27FC236}">
                <a16:creationId xmlns:a16="http://schemas.microsoft.com/office/drawing/2014/main" id="{496356C6-3901-9B04-755C-7C6873B052F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586016" y="2798017"/>
            <a:ext cx="1758598" cy="1423430"/>
          </a:xfrm>
          <a:prstGeom prst="rect">
            <a:avLst/>
          </a:prstGeom>
          <a:effectLst>
            <a:softEdge rad="167038"/>
          </a:effectLst>
        </p:spPr>
      </p:pic>
      <p:pic>
        <p:nvPicPr>
          <p:cNvPr id="16" name="Picture 15">
            <a:extLst>
              <a:ext uri="{FF2B5EF4-FFF2-40B4-BE49-F238E27FC236}">
                <a16:creationId xmlns:a16="http://schemas.microsoft.com/office/drawing/2014/main" id="{0D83B4F3-0609-667D-1B39-5A186C8C488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963505" y="2312207"/>
            <a:ext cx="2018069" cy="2290486"/>
          </a:xfrm>
          <a:prstGeom prst="rect">
            <a:avLst/>
          </a:prstGeom>
          <a:effectLst>
            <a:softEdge rad="284136"/>
          </a:effectLst>
        </p:spPr>
      </p:pic>
      <p:pic>
        <p:nvPicPr>
          <p:cNvPr id="18" name="Picture 17">
            <a:extLst>
              <a:ext uri="{FF2B5EF4-FFF2-40B4-BE49-F238E27FC236}">
                <a16:creationId xmlns:a16="http://schemas.microsoft.com/office/drawing/2014/main" id="{EE67869F-518D-90D5-93EE-85E1512B6862}"/>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rot="10800000">
            <a:off x="1960597" y="2094489"/>
            <a:ext cx="1779348" cy="1334511"/>
          </a:xfrm>
          <a:prstGeom prst="rect">
            <a:avLst/>
          </a:prstGeom>
          <a:effectLst>
            <a:softEdge rad="143212"/>
          </a:effectLst>
        </p:spPr>
      </p:pic>
      <p:pic>
        <p:nvPicPr>
          <p:cNvPr id="20" name="Picture 19">
            <a:extLst>
              <a:ext uri="{FF2B5EF4-FFF2-40B4-BE49-F238E27FC236}">
                <a16:creationId xmlns:a16="http://schemas.microsoft.com/office/drawing/2014/main" id="{2B846634-EEA7-4DC0-9DEE-08A5DD766F1F}"/>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031206" y="3182851"/>
            <a:ext cx="1804238" cy="1654716"/>
          </a:xfrm>
          <a:prstGeom prst="rect">
            <a:avLst/>
          </a:prstGeom>
          <a:effectLst>
            <a:softEdge rad="42467"/>
          </a:effectLst>
        </p:spPr>
      </p:pic>
      <p:pic>
        <p:nvPicPr>
          <p:cNvPr id="22" name="Picture 21">
            <a:extLst>
              <a:ext uri="{FF2B5EF4-FFF2-40B4-BE49-F238E27FC236}">
                <a16:creationId xmlns:a16="http://schemas.microsoft.com/office/drawing/2014/main" id="{54E8BA8D-FA8C-F321-1874-A79372BAEF39}"/>
              </a:ext>
            </a:extLst>
          </p:cNvPr>
          <p:cNvPicPr>
            <a:picLocks noChangeAspect="1"/>
          </p:cNvPicPr>
          <p:nvPr/>
        </p:nvPicPr>
        <p:blipFill>
          <a:blip r:embed="rId16">
            <a:extLst>
              <a:ext uri="{28A0092B-C50C-407E-A947-70E740481C1C}">
                <a14:useLocalDpi xmlns:a14="http://schemas.microsoft.com/office/drawing/2010/main" val="0"/>
              </a:ext>
            </a:extLst>
          </a:blip>
          <a:srcRect t="23229"/>
          <a:stretch>
            <a:fillRect/>
          </a:stretch>
        </p:blipFill>
        <p:spPr>
          <a:xfrm>
            <a:off x="5083200" y="1752368"/>
            <a:ext cx="1883907" cy="1928389"/>
          </a:xfrm>
          <a:prstGeom prst="rect">
            <a:avLst/>
          </a:prstGeom>
          <a:effectLst>
            <a:softEdge rad="230274"/>
          </a:effectLst>
        </p:spPr>
      </p:pic>
    </p:spTree>
    <p:extLst>
      <p:ext uri="{BB962C8B-B14F-4D97-AF65-F5344CB8AC3E}">
        <p14:creationId xmlns:p14="http://schemas.microsoft.com/office/powerpoint/2010/main" val="2140463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So who are you?</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Who are you today?</a:t>
            </a:r>
          </a:p>
        </p:txBody>
      </p:sp>
      <p:sp>
        <p:nvSpPr>
          <p:cNvPr id="6" name="TextBox 5">
            <a:extLst>
              <a:ext uri="{FF2B5EF4-FFF2-40B4-BE49-F238E27FC236}">
                <a16:creationId xmlns:a16="http://schemas.microsoft.com/office/drawing/2014/main" id="{5D15F932-0172-FCB7-9B7B-8C4E7883729D}"/>
              </a:ext>
            </a:extLst>
          </p:cNvPr>
          <p:cNvSpPr txBox="1"/>
          <p:nvPr/>
        </p:nvSpPr>
        <p:spPr>
          <a:xfrm>
            <a:off x="8832304" y="345570"/>
            <a:ext cx="3096344" cy="501675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Listen to someone…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Ask them questions…</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Help find out who they are…and who you are!</a:t>
            </a:r>
          </a:p>
        </p:txBody>
      </p:sp>
    </p:spTree>
    <p:extLst>
      <p:ext uri="{BB962C8B-B14F-4D97-AF65-F5344CB8AC3E}">
        <p14:creationId xmlns:p14="http://schemas.microsoft.com/office/powerpoint/2010/main" val="27517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1E6F0-E8EF-4244-3F65-6F5C364D2FA2}"/>
              </a:ext>
            </a:extLst>
          </p:cNvPr>
          <p:cNvSpPr>
            <a:spLocks noGrp="1"/>
          </p:cNvSpPr>
          <p:nvPr>
            <p:ph type="title"/>
          </p:nvPr>
        </p:nvSpPr>
        <p:spPr/>
        <p:txBody>
          <a:bodyPr/>
          <a:lstStyle/>
          <a:p>
            <a:r>
              <a:rPr lang="en-GB" dirty="0"/>
              <a:t>Why? What?</a:t>
            </a:r>
          </a:p>
        </p:txBody>
      </p:sp>
      <p:sp>
        <p:nvSpPr>
          <p:cNvPr id="3" name="Content Placeholder 2">
            <a:extLst>
              <a:ext uri="{FF2B5EF4-FFF2-40B4-BE49-F238E27FC236}">
                <a16:creationId xmlns:a16="http://schemas.microsoft.com/office/drawing/2014/main" id="{00223B9D-65FB-4EB3-18B7-6C8B83E8B2B0}"/>
              </a:ext>
            </a:extLst>
          </p:cNvPr>
          <p:cNvSpPr>
            <a:spLocks noGrp="1"/>
          </p:cNvSpPr>
          <p:nvPr>
            <p:ph idx="1"/>
          </p:nvPr>
        </p:nvSpPr>
        <p:spPr>
          <a:xfrm>
            <a:off x="609600" y="1417638"/>
            <a:ext cx="10972800" cy="4099595"/>
          </a:xfrm>
        </p:spPr>
        <p:txBody>
          <a:bodyPr>
            <a:normAutofit/>
          </a:bodyPr>
          <a:lstStyle/>
          <a:p>
            <a:pPr marL="0" indent="0">
              <a:buNone/>
            </a:pPr>
            <a:r>
              <a:rPr lang="en-GB" sz="3600" dirty="0">
                <a:latin typeface="Arial" panose="020B0604020202020204" pitchFamily="34" charset="0"/>
                <a:ea typeface="Arial" panose="020B0604020202020204" pitchFamily="34" charset="0"/>
              </a:rPr>
              <a:t>Unit f</a:t>
            </a:r>
            <a:r>
              <a:rPr lang="en-GB" sz="3600" dirty="0">
                <a:effectLst/>
                <a:latin typeface="Arial" panose="020B0604020202020204" pitchFamily="34" charset="0"/>
                <a:ea typeface="Arial" panose="020B0604020202020204" pitchFamily="34" charset="0"/>
              </a:rPr>
              <a:t>ocuses on: </a:t>
            </a:r>
          </a:p>
          <a:p>
            <a:pPr marL="0" indent="0">
              <a:buNone/>
            </a:pPr>
            <a:r>
              <a:rPr lang="en-GB" sz="3600" dirty="0">
                <a:latin typeface="Arial" panose="020B0604020202020204" pitchFamily="34" charset="0"/>
                <a:ea typeface="Arial" panose="020B0604020202020204" pitchFamily="34" charset="0"/>
              </a:rPr>
              <a:t>1) </a:t>
            </a:r>
            <a:r>
              <a:rPr lang="en-GB" sz="3600" dirty="0">
                <a:effectLst/>
                <a:latin typeface="Arial" panose="020B0604020202020204" pitchFamily="34" charset="0"/>
                <a:ea typeface="Arial" panose="020B0604020202020204" pitchFamily="34" charset="0"/>
              </a:rPr>
              <a:t>core professional behaviours on positive working relationships, wellbeing, employee voice: </a:t>
            </a:r>
            <a:r>
              <a:rPr lang="en-GB" sz="3600" dirty="0">
                <a:latin typeface="Arial" panose="020B0604020202020204" pitchFamily="34" charset="0"/>
                <a:ea typeface="Arial" panose="020B0604020202020204" pitchFamily="34" charset="0"/>
              </a:rPr>
              <a:t>	</a:t>
            </a:r>
          </a:p>
          <a:p>
            <a:pPr marL="0" indent="0">
              <a:buNone/>
            </a:pPr>
            <a:r>
              <a:rPr lang="en-GB" sz="3600" dirty="0">
                <a:latin typeface="Arial" panose="020B0604020202020204" pitchFamily="34" charset="0"/>
                <a:ea typeface="Arial" panose="020B0604020202020204" pitchFamily="34" charset="0"/>
              </a:rPr>
              <a:t>	&gt; </a:t>
            </a:r>
            <a:r>
              <a:rPr lang="en-GB" sz="3600" dirty="0">
                <a:effectLst/>
                <a:latin typeface="Arial" panose="020B0604020202020204" pitchFamily="34" charset="0"/>
                <a:ea typeface="Arial" panose="020B0604020202020204" pitchFamily="34" charset="0"/>
              </a:rPr>
              <a:t>ethical practice &gt; courage &gt; inclusivity</a:t>
            </a:r>
          </a:p>
          <a:p>
            <a:pPr marL="0" indent="0">
              <a:buNone/>
            </a:pPr>
            <a:r>
              <a:rPr lang="en-GB" sz="3600" dirty="0">
                <a:latin typeface="Arial" panose="020B0604020202020204" pitchFamily="34" charset="0"/>
                <a:ea typeface="Arial" panose="020B0604020202020204" pitchFamily="34" charset="0"/>
              </a:rPr>
              <a:t>2)</a:t>
            </a:r>
            <a:r>
              <a:rPr lang="en-GB" sz="3600" dirty="0">
                <a:effectLst/>
                <a:latin typeface="Arial" panose="020B0604020202020204" pitchFamily="34" charset="0"/>
                <a:ea typeface="Arial" panose="020B0604020202020204" pitchFamily="34" charset="0"/>
              </a:rPr>
              <a:t> impact of professional behaviours on performance </a:t>
            </a:r>
          </a:p>
          <a:p>
            <a:pPr marL="0" indent="0">
              <a:buNone/>
            </a:pPr>
            <a:r>
              <a:rPr lang="en-GB" sz="3600" dirty="0">
                <a:latin typeface="Arial" panose="020B0604020202020204" pitchFamily="34" charset="0"/>
              </a:rPr>
              <a:t>3) the role &amp; influence of People Practitioners </a:t>
            </a:r>
            <a:endParaRPr lang="en-GB" sz="3600" dirty="0"/>
          </a:p>
        </p:txBody>
      </p:sp>
    </p:spTree>
    <p:extLst>
      <p:ext uri="{BB962C8B-B14F-4D97-AF65-F5344CB8AC3E}">
        <p14:creationId xmlns:p14="http://schemas.microsoft.com/office/powerpoint/2010/main" val="1043949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a:extLst>
            <a:ext uri="{FF2B5EF4-FFF2-40B4-BE49-F238E27FC236}">
              <a16:creationId xmlns:a16="http://schemas.microsoft.com/office/drawing/2014/main" id="{E961DDF2-412F-3C37-5938-FA8BFECD7B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C1977-0869-5E7B-4230-50DEB3AFB31F}"/>
              </a:ext>
            </a:extLst>
          </p:cNvPr>
          <p:cNvSpPr>
            <a:spLocks noGrp="1"/>
          </p:cNvSpPr>
          <p:nvPr>
            <p:ph type="title"/>
          </p:nvPr>
        </p:nvSpPr>
        <p:spPr>
          <a:xfrm>
            <a:off x="609600" y="274638"/>
            <a:ext cx="4622304" cy="1354162"/>
          </a:xfrm>
        </p:spPr>
        <p:txBody>
          <a:bodyPr>
            <a:normAutofit fontScale="90000"/>
          </a:bodyPr>
          <a:lstStyle/>
          <a:p>
            <a:r>
              <a:rPr lang="en-GB" b="1" dirty="0"/>
              <a:t>It’s also a lot about you…</a:t>
            </a:r>
          </a:p>
        </p:txBody>
      </p:sp>
      <p:sp>
        <p:nvSpPr>
          <p:cNvPr id="3" name="Content Placeholder 2">
            <a:extLst>
              <a:ext uri="{FF2B5EF4-FFF2-40B4-BE49-F238E27FC236}">
                <a16:creationId xmlns:a16="http://schemas.microsoft.com/office/drawing/2014/main" id="{5A93B375-9B5B-8736-6BF0-CA20A286AA74}"/>
              </a:ext>
            </a:extLst>
          </p:cNvPr>
          <p:cNvSpPr>
            <a:spLocks noGrp="1"/>
          </p:cNvSpPr>
          <p:nvPr>
            <p:ph idx="1"/>
          </p:nvPr>
        </p:nvSpPr>
        <p:spPr>
          <a:xfrm>
            <a:off x="609600" y="2060849"/>
            <a:ext cx="4622304" cy="3024336"/>
          </a:xfrm>
        </p:spPr>
        <p:txBody>
          <a:bodyPr>
            <a:normAutofit/>
          </a:bodyPr>
          <a:lstStyle/>
          <a:p>
            <a:pPr marL="0" indent="0">
              <a:buNone/>
            </a:pPr>
            <a:r>
              <a:rPr lang="en-GB" sz="3600" dirty="0">
                <a:latin typeface="Arial" panose="020B0604020202020204" pitchFamily="34" charset="0"/>
              </a:rPr>
              <a:t>What do you do?</a:t>
            </a:r>
          </a:p>
          <a:p>
            <a:pPr marL="0" indent="0">
              <a:buNone/>
            </a:pPr>
            <a:r>
              <a:rPr lang="en-GB" sz="3600" dirty="0">
                <a:latin typeface="Arial" panose="020B0604020202020204" pitchFamily="34" charset="0"/>
              </a:rPr>
              <a:t>How do you behave?</a:t>
            </a:r>
          </a:p>
          <a:p>
            <a:pPr marL="0" indent="0">
              <a:buNone/>
            </a:pPr>
            <a:r>
              <a:rPr lang="en-GB" sz="3600" dirty="0">
                <a:latin typeface="Arial" panose="020B0604020202020204" pitchFamily="34" charset="0"/>
              </a:rPr>
              <a:t>What do you believe?</a:t>
            </a:r>
          </a:p>
          <a:p>
            <a:pPr marL="0" indent="0">
              <a:buNone/>
            </a:pPr>
            <a:r>
              <a:rPr lang="en-GB" sz="3600" dirty="0">
                <a:latin typeface="Arial" panose="020B0604020202020204" pitchFamily="34" charset="0"/>
              </a:rPr>
              <a:t>Who are you? </a:t>
            </a:r>
            <a:endParaRPr lang="en-GB" sz="3600" dirty="0"/>
          </a:p>
        </p:txBody>
      </p:sp>
      <p:pic>
        <p:nvPicPr>
          <p:cNvPr id="1026" name="Picture 2" descr="Virginia Satir Iceberg Model | Videos &amp; Resources">
            <a:extLst>
              <a:ext uri="{FF2B5EF4-FFF2-40B4-BE49-F238E27FC236}">
                <a16:creationId xmlns:a16="http://schemas.microsoft.com/office/drawing/2014/main" id="{BFDC31C3-A117-E36F-1577-6D5C1A93B1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7968" y="0"/>
            <a:ext cx="59229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147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9FAB-0BF2-82DC-FB9C-A53F03F4A4DE}"/>
              </a:ext>
            </a:extLst>
          </p:cNvPr>
          <p:cNvSpPr>
            <a:spLocks noGrp="1"/>
          </p:cNvSpPr>
          <p:nvPr>
            <p:ph type="title"/>
          </p:nvPr>
        </p:nvSpPr>
        <p:spPr/>
        <p:txBody>
          <a:bodyPr/>
          <a:lstStyle/>
          <a:p>
            <a:r>
              <a:rPr lang="en-GB" dirty="0"/>
              <a:t>How we will do this today…</a:t>
            </a:r>
          </a:p>
        </p:txBody>
      </p:sp>
      <p:sp>
        <p:nvSpPr>
          <p:cNvPr id="3" name="Content Placeholder 2">
            <a:extLst>
              <a:ext uri="{FF2B5EF4-FFF2-40B4-BE49-F238E27FC236}">
                <a16:creationId xmlns:a16="http://schemas.microsoft.com/office/drawing/2014/main" id="{D64CD529-71B0-13F0-3747-31C25BA69662}"/>
              </a:ext>
            </a:extLst>
          </p:cNvPr>
          <p:cNvSpPr>
            <a:spLocks noGrp="1"/>
          </p:cNvSpPr>
          <p:nvPr>
            <p:ph idx="1"/>
          </p:nvPr>
        </p:nvSpPr>
        <p:spPr/>
        <p:txBody>
          <a:bodyPr>
            <a:normAutofit fontScale="92500" lnSpcReduction="20000"/>
          </a:bodyPr>
          <a:lstStyle/>
          <a:p>
            <a:pPr>
              <a:buFont typeface="Wingdings" pitchFamily="2" charset="2"/>
              <a:buChar char="Ø"/>
            </a:pPr>
            <a:r>
              <a:rPr lang="en-GB" sz="3200" dirty="0"/>
              <a:t>CIPD Code of Conduct and Ethics</a:t>
            </a:r>
          </a:p>
          <a:p>
            <a:pPr>
              <a:buFont typeface="Wingdings" pitchFamily="2" charset="2"/>
              <a:buChar char="Ø"/>
            </a:pPr>
            <a:r>
              <a:rPr lang="en-GB" sz="3200" dirty="0"/>
              <a:t>Explore professionalism and ethical practice concepts</a:t>
            </a:r>
          </a:p>
          <a:p>
            <a:pPr>
              <a:buFont typeface="Wingdings" pitchFamily="2" charset="2"/>
              <a:buChar char="Ø"/>
            </a:pPr>
            <a:r>
              <a:rPr lang="en-GB" sz="3200" dirty="0"/>
              <a:t>Unethical workplace behaviour</a:t>
            </a:r>
          </a:p>
          <a:p>
            <a:pPr>
              <a:buFont typeface="Wingdings" pitchFamily="2" charset="2"/>
              <a:buChar char="Ø"/>
            </a:pPr>
            <a:r>
              <a:rPr lang="en-GB" sz="3200" dirty="0"/>
              <a:t>Play with </a:t>
            </a:r>
            <a:r>
              <a:rPr lang="en-GB" dirty="0"/>
              <a:t>who you are: your values; your preferences </a:t>
            </a:r>
          </a:p>
          <a:p>
            <a:pPr>
              <a:buFont typeface="Wingdings" pitchFamily="2" charset="2"/>
              <a:buChar char="Ø"/>
            </a:pPr>
            <a:r>
              <a:rPr lang="en-GB" dirty="0"/>
              <a:t>Really i</a:t>
            </a:r>
            <a:r>
              <a:rPr lang="en-GB" sz="3200" dirty="0"/>
              <a:t>nclude difference</a:t>
            </a:r>
          </a:p>
          <a:p>
            <a:pPr marL="0" indent="0">
              <a:buNone/>
            </a:pPr>
            <a:endParaRPr lang="en-GB" sz="3200" dirty="0"/>
          </a:p>
          <a:p>
            <a:pPr marL="0" indent="0">
              <a:buNone/>
            </a:pPr>
            <a:r>
              <a:rPr lang="en-GB" sz="3200" dirty="0"/>
              <a:t>We will break in mid-morning, for lunch and during the afternoon</a:t>
            </a:r>
          </a:p>
          <a:p>
            <a:pPr marL="0" indent="0">
              <a:buNone/>
            </a:pPr>
            <a:endParaRPr lang="en-GB" dirty="0"/>
          </a:p>
        </p:txBody>
      </p:sp>
    </p:spTree>
    <p:extLst>
      <p:ext uri="{BB962C8B-B14F-4D97-AF65-F5344CB8AC3E}">
        <p14:creationId xmlns:p14="http://schemas.microsoft.com/office/powerpoint/2010/main" val="3753529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293B3312-1A08-21EA-0161-581FD1CEAC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376" y="862637"/>
            <a:ext cx="2522554" cy="37444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72C82DB-1D1E-8232-849B-E4E8D66835CD}"/>
              </a:ext>
            </a:extLst>
          </p:cNvPr>
          <p:cNvSpPr txBox="1"/>
          <p:nvPr/>
        </p:nvSpPr>
        <p:spPr>
          <a:xfrm>
            <a:off x="3251684" y="1556792"/>
            <a:ext cx="5688632" cy="2308324"/>
          </a:xfrm>
          <a:prstGeom prst="rect">
            <a:avLst/>
          </a:prstGeom>
          <a:noFill/>
        </p:spPr>
        <p:txBody>
          <a:bodyPr wrap="square" rtlCol="0">
            <a:spAutoFit/>
          </a:bodyPr>
          <a:lstStyle/>
          <a:p>
            <a:pPr algn="ctr"/>
            <a:r>
              <a:rPr lang="en-GB" sz="3600" i="1" dirty="0">
                <a:latin typeface="Arial" panose="020B0604020202020204" pitchFamily="34" charset="0"/>
                <a:cs typeface="Arial" panose="020B0604020202020204" pitchFamily="34" charset="0"/>
              </a:rPr>
              <a:t>Habit 1 – Be Proactive!</a:t>
            </a:r>
          </a:p>
          <a:p>
            <a:pPr algn="ctr"/>
            <a:endParaRPr lang="en-GB" sz="3600" i="1" dirty="0">
              <a:latin typeface="Arial" panose="020B0604020202020204" pitchFamily="34" charset="0"/>
              <a:cs typeface="Arial" panose="020B0604020202020204" pitchFamily="34" charset="0"/>
            </a:endParaRPr>
          </a:p>
          <a:p>
            <a:pPr algn="ctr"/>
            <a:r>
              <a:rPr lang="en-GB" sz="3600" i="1" dirty="0">
                <a:latin typeface="Arial" panose="020B0604020202020204" pitchFamily="34" charset="0"/>
                <a:cs typeface="Arial" panose="020B0604020202020204" pitchFamily="34" charset="0"/>
              </a:rPr>
              <a:t>Habit 2 – Start with the End In Mind</a:t>
            </a:r>
          </a:p>
        </p:txBody>
      </p:sp>
      <p:pic>
        <p:nvPicPr>
          <p:cNvPr id="1030" name="Picture 6" descr="7 Habits of Highly Effective People ...">
            <a:extLst>
              <a:ext uri="{FF2B5EF4-FFF2-40B4-BE49-F238E27FC236}">
                <a16:creationId xmlns:a16="http://schemas.microsoft.com/office/drawing/2014/main" id="{1165829A-4A2E-B3FD-8E1D-E5533A850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40316" y="862637"/>
            <a:ext cx="2983598" cy="3744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785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9F7C7E-92CF-92FE-258F-0D4312C85328}"/>
              </a:ext>
            </a:extLst>
          </p:cNvPr>
          <p:cNvSpPr txBox="1"/>
          <p:nvPr/>
        </p:nvSpPr>
        <p:spPr>
          <a:xfrm>
            <a:off x="299356" y="304801"/>
            <a:ext cx="11593288" cy="5262979"/>
          </a:xfrm>
          <a:prstGeom prst="rect">
            <a:avLst/>
          </a:prstGeom>
          <a:noFill/>
        </p:spPr>
        <p:txBody>
          <a:bodyPr wrap="square">
            <a:spAutoFit/>
          </a:bodyPr>
          <a:lstStyle/>
          <a:p>
            <a:r>
              <a:rPr lang="en-GB" sz="2800" b="1" dirty="0"/>
              <a:t>Tasks </a:t>
            </a:r>
          </a:p>
          <a:p>
            <a:r>
              <a:rPr lang="en-GB" sz="2800" dirty="0"/>
              <a:t>You must complete </a:t>
            </a:r>
            <a:r>
              <a:rPr lang="en-GB" sz="2800" b="1" dirty="0"/>
              <a:t>two</a:t>
            </a:r>
            <a:r>
              <a:rPr lang="en-GB" sz="2800" dirty="0"/>
              <a:t> tasks. The first one requires you to familiarise yourself with a case study and answer </a:t>
            </a:r>
            <a:r>
              <a:rPr lang="en-GB" sz="2800" b="1" dirty="0"/>
              <a:t>6</a:t>
            </a:r>
            <a:r>
              <a:rPr lang="en-GB" sz="2800" dirty="0"/>
              <a:t> questions referring to the case study in each case. Your answers should respond accurately to the questions and should be informed by wider reading from key academic texts, articles and relevant publications. </a:t>
            </a:r>
          </a:p>
          <a:p>
            <a:endParaRPr lang="en-GB" sz="2800" dirty="0"/>
          </a:p>
          <a:p>
            <a:r>
              <a:rPr lang="en-GB" sz="2800" dirty="0"/>
              <a:t>For the second task, you will conduct a professional review of your own strengths, weaknesses and development areas.</a:t>
            </a:r>
          </a:p>
          <a:p>
            <a:endParaRPr lang="en-GB" sz="2800" dirty="0"/>
          </a:p>
          <a:p>
            <a:r>
              <a:rPr lang="en-GB" sz="2800" dirty="0"/>
              <a:t>References: this unit focuses on behaviours; therefore, we only require references to be cited in </a:t>
            </a:r>
            <a:r>
              <a:rPr lang="en-GB" sz="2800" b="1" dirty="0"/>
              <a:t>Questions 1 and 5</a:t>
            </a:r>
            <a:r>
              <a:rPr lang="en-GB" sz="2800" dirty="0"/>
              <a:t>.</a:t>
            </a:r>
          </a:p>
        </p:txBody>
      </p:sp>
      <p:sp>
        <p:nvSpPr>
          <p:cNvPr id="6" name="Content Placeholder 2">
            <a:extLst>
              <a:ext uri="{FF2B5EF4-FFF2-40B4-BE49-F238E27FC236}">
                <a16:creationId xmlns:a16="http://schemas.microsoft.com/office/drawing/2014/main" id="{6F9235B8-5551-D38C-BEF5-FDCF14571C29}"/>
              </a:ext>
            </a:extLst>
          </p:cNvPr>
          <p:cNvSpPr txBox="1">
            <a:spLocks/>
          </p:cNvSpPr>
          <p:nvPr/>
        </p:nvSpPr>
        <p:spPr>
          <a:xfrm>
            <a:off x="762000" y="17526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p>
        </p:txBody>
      </p:sp>
      <p:sp>
        <p:nvSpPr>
          <p:cNvPr id="7" name="Title 1">
            <a:extLst>
              <a:ext uri="{FF2B5EF4-FFF2-40B4-BE49-F238E27FC236}">
                <a16:creationId xmlns:a16="http://schemas.microsoft.com/office/drawing/2014/main" id="{669314D5-598D-983D-21CD-67851E0B883B}"/>
              </a:ext>
            </a:extLst>
          </p:cNvPr>
          <p:cNvSpPr txBox="1">
            <a:spLocks/>
          </p:cNvSpPr>
          <p:nvPr/>
        </p:nvSpPr>
        <p:spPr>
          <a:xfrm>
            <a:off x="609600" y="304801"/>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4282632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F88D11-99C5-DE38-5E02-04A1825CE344}"/>
              </a:ext>
            </a:extLst>
          </p:cNvPr>
          <p:cNvSpPr txBox="1"/>
          <p:nvPr/>
        </p:nvSpPr>
        <p:spPr>
          <a:xfrm>
            <a:off x="227348" y="404664"/>
            <a:ext cx="11737304" cy="5078313"/>
          </a:xfrm>
          <a:prstGeom prst="rect">
            <a:avLst/>
          </a:prstGeom>
          <a:noFill/>
        </p:spPr>
        <p:txBody>
          <a:bodyPr wrap="square">
            <a:spAutoFit/>
          </a:bodyPr>
          <a:lstStyle/>
          <a:p>
            <a:r>
              <a:rPr lang="en-GB" dirty="0"/>
              <a:t>For the last two years you have worked successfully as team leader of a small people practice team at the southern site of </a:t>
            </a:r>
            <a:r>
              <a:rPr lang="en-GB" dirty="0" err="1"/>
              <a:t>Plyton</a:t>
            </a:r>
            <a:r>
              <a:rPr lang="en-GB" dirty="0"/>
              <a:t>, a manufacturing organisation. You report to the organisation’s people director, who is based in the head office at </a:t>
            </a:r>
            <a:r>
              <a:rPr lang="en-GB" dirty="0" err="1"/>
              <a:t>Plyton’s</a:t>
            </a:r>
            <a:r>
              <a:rPr lang="en-GB" dirty="0"/>
              <a:t> northern site, but has operational responsibility for the southern team, comprising six team members of varying levels of experience. </a:t>
            </a:r>
          </a:p>
          <a:p>
            <a:endParaRPr lang="en-GB" dirty="0"/>
          </a:p>
          <a:p>
            <a:r>
              <a:rPr lang="en-GB" dirty="0"/>
              <a:t>Your team’s responsibilities include the majority of first-line people practice functions for the site. Your four most experienced team members, Jak, Lea, Tom, and Shavi, tend to specialise in particular areas of work (Jak = recruitment, Lea = L&amp;D, Tom = employee experience, Shavi = employee relations) but all team members come together on different projects as needed. There is a lot to do, and you want all of the team to build up a range of experience and expertise.</a:t>
            </a:r>
          </a:p>
          <a:p>
            <a:endParaRPr lang="en-GB" dirty="0"/>
          </a:p>
          <a:p>
            <a:r>
              <a:rPr lang="en-GB" dirty="0"/>
              <a:t>Managing the team is an area you particularly enjoy. You came into people practice because you have always believed in fairness of opportunity and in helping people to thrive, and your combined role of people professional and team leader seems to suit your values very well.</a:t>
            </a:r>
          </a:p>
          <a:p>
            <a:endParaRPr lang="en-GB" dirty="0"/>
          </a:p>
          <a:p>
            <a:r>
              <a:rPr lang="en-GB" dirty="0"/>
              <a:t>Along with managing the team, you enjoy supporting the people director on the design and development of new people practice initiatives. You are currently working on a new employee benefits programme which, if the pilot is successful, will be rolled out across the organisation later in the year.</a:t>
            </a:r>
          </a:p>
        </p:txBody>
      </p:sp>
    </p:spTree>
    <p:extLst>
      <p:ext uri="{BB962C8B-B14F-4D97-AF65-F5344CB8AC3E}">
        <p14:creationId xmlns:p14="http://schemas.microsoft.com/office/powerpoint/2010/main" val="3233386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0500F3-A625-7B3A-489F-5DD0102212AD}"/>
              </a:ext>
            </a:extLst>
          </p:cNvPr>
          <p:cNvSpPr txBox="1"/>
          <p:nvPr/>
        </p:nvSpPr>
        <p:spPr>
          <a:xfrm>
            <a:off x="335360" y="404664"/>
            <a:ext cx="11449272" cy="4801314"/>
          </a:xfrm>
          <a:prstGeom prst="rect">
            <a:avLst/>
          </a:prstGeom>
          <a:noFill/>
        </p:spPr>
        <p:txBody>
          <a:bodyPr wrap="square">
            <a:spAutoFit/>
          </a:bodyPr>
          <a:lstStyle/>
          <a:p>
            <a:r>
              <a:rPr lang="en-GB" b="1" dirty="0"/>
              <a:t>Q1.</a:t>
            </a:r>
            <a:r>
              <a:rPr lang="en-GB" dirty="0"/>
              <a:t> Discuss the activities that might be involved in either Tom or Shavi’s ‘specialist’ areas of work in the context of what it means to be a people professional, and how this work might contribute to </a:t>
            </a:r>
            <a:r>
              <a:rPr lang="en-GB" dirty="0" err="1"/>
              <a:t>Plyton’s</a:t>
            </a:r>
            <a:r>
              <a:rPr lang="en-GB" dirty="0"/>
              <a:t> success. (AC 1.1)</a:t>
            </a:r>
          </a:p>
          <a:p>
            <a:r>
              <a:rPr lang="en-GB" dirty="0"/>
              <a:t> </a:t>
            </a:r>
          </a:p>
          <a:p>
            <a:r>
              <a:rPr lang="en-GB" b="1" dirty="0"/>
              <a:t>Q2.</a:t>
            </a:r>
            <a:r>
              <a:rPr lang="en-GB" dirty="0"/>
              <a:t> Explore how your values (‘fairness of opportunity and helping people to thrive’) align with your role at </a:t>
            </a:r>
            <a:r>
              <a:rPr lang="en-GB" dirty="0" err="1"/>
              <a:t>Plyton</a:t>
            </a:r>
            <a:r>
              <a:rPr lang="en-GB" dirty="0"/>
              <a:t>, and different ways these values might impact your work as a people professional. (AC 1.2) </a:t>
            </a:r>
          </a:p>
          <a:p>
            <a:r>
              <a:rPr lang="en-GB" dirty="0"/>
              <a:t> </a:t>
            </a:r>
          </a:p>
          <a:p>
            <a:r>
              <a:rPr lang="en-GB" i="1" dirty="0"/>
              <a:t>You don't need to provide a reference or in-text citation for Question 2 (AC 1.2). </a:t>
            </a:r>
          </a:p>
          <a:p>
            <a:endParaRPr lang="en-GB" i="1" dirty="0"/>
          </a:p>
          <a:p>
            <a:r>
              <a:rPr lang="en-GB" b="1" dirty="0"/>
              <a:t>Q3.</a:t>
            </a:r>
            <a:r>
              <a:rPr lang="en-GB" dirty="0"/>
              <a:t> One of the newer members of your team, Monique, is quite low in confidence and tends not to contribute her views at meetings and discussions. You believe that being able to communicate in an informed, clear and confident way is an essential skill for a people professional and have worked hard to develop this skill yourself. </a:t>
            </a:r>
          </a:p>
          <a:p>
            <a:r>
              <a:rPr lang="en-GB" dirty="0"/>
              <a:t> </a:t>
            </a:r>
          </a:p>
          <a:p>
            <a:r>
              <a:rPr lang="en-GB" dirty="0"/>
              <a:t>Explain why you consider this skill area so important and provide </a:t>
            </a:r>
            <a:r>
              <a:rPr lang="en-GB" b="1" dirty="0"/>
              <a:t>two</a:t>
            </a:r>
            <a:r>
              <a:rPr lang="en-GB" dirty="0"/>
              <a:t> techniques or pieces of advice you could offer Monique to help her with this issue. (AC 1.3)</a:t>
            </a:r>
          </a:p>
          <a:p>
            <a:r>
              <a:rPr lang="en-GB" dirty="0"/>
              <a:t> </a:t>
            </a:r>
          </a:p>
          <a:p>
            <a:r>
              <a:rPr lang="en-GB" i="1" dirty="0"/>
              <a:t>You don't need to provide a reference or in-text citation for Question 3 (AC 1.3). </a:t>
            </a:r>
            <a:endParaRPr lang="en-GB" dirty="0"/>
          </a:p>
          <a:p>
            <a:r>
              <a:rPr lang="en-GB" dirty="0"/>
              <a:t> </a:t>
            </a:r>
          </a:p>
        </p:txBody>
      </p:sp>
    </p:spTree>
    <p:extLst>
      <p:ext uri="{BB962C8B-B14F-4D97-AF65-F5344CB8AC3E}">
        <p14:creationId xmlns:p14="http://schemas.microsoft.com/office/powerpoint/2010/main" val="343196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401A75-905B-DF53-FD60-4D6CB9B98DFB}"/>
              </a:ext>
            </a:extLst>
          </p:cNvPr>
          <p:cNvSpPr txBox="1"/>
          <p:nvPr/>
        </p:nvSpPr>
        <p:spPr>
          <a:xfrm>
            <a:off x="263352" y="429782"/>
            <a:ext cx="11665296" cy="4708981"/>
          </a:xfrm>
          <a:prstGeom prst="rect">
            <a:avLst/>
          </a:prstGeom>
          <a:noFill/>
        </p:spPr>
        <p:txBody>
          <a:bodyPr wrap="square">
            <a:spAutoFit/>
          </a:bodyPr>
          <a:lstStyle/>
          <a:p>
            <a:r>
              <a:rPr lang="en-GB" sz="2000" b="1" dirty="0"/>
              <a:t>Q2.</a:t>
            </a:r>
            <a:r>
              <a:rPr lang="en-GB" sz="2000" dirty="0"/>
              <a:t> Explore how your values (‘fairness of opportunity and helping people to thrive’) align with your role at </a:t>
            </a:r>
            <a:r>
              <a:rPr lang="en-GB" sz="2000" dirty="0" err="1"/>
              <a:t>Plyton</a:t>
            </a:r>
            <a:r>
              <a:rPr lang="en-GB" sz="2000" dirty="0"/>
              <a:t>, and different ways these values might impact your work as a people professional. (AC 1.2) </a:t>
            </a:r>
          </a:p>
          <a:p>
            <a:r>
              <a:rPr lang="en-GB" sz="2000" dirty="0"/>
              <a:t> </a:t>
            </a:r>
          </a:p>
          <a:p>
            <a:r>
              <a:rPr lang="en-GB" sz="2000" i="1" dirty="0"/>
              <a:t>You don't need to provide a reference or in-text citation for Question 2 (AC 1.2). </a:t>
            </a:r>
            <a:endParaRPr lang="en-GB" sz="2000" dirty="0"/>
          </a:p>
          <a:p>
            <a:r>
              <a:rPr lang="en-GB" sz="2000" dirty="0"/>
              <a:t> </a:t>
            </a:r>
          </a:p>
          <a:p>
            <a:r>
              <a:rPr lang="en-GB" sz="2000" b="1" dirty="0"/>
              <a:t>Q3.</a:t>
            </a:r>
            <a:r>
              <a:rPr lang="en-GB" sz="2000" dirty="0"/>
              <a:t> One of the newer members of your team, Monique, is quite low in confidence and tends not to contribute her views at meetings and discussions. You believe that being able to communicate in an informed, clear and confident way is an essential skill for a people professional and have worked hard to develop this skill yourself. </a:t>
            </a:r>
          </a:p>
          <a:p>
            <a:r>
              <a:rPr lang="en-GB" sz="2000" dirty="0"/>
              <a:t> </a:t>
            </a:r>
          </a:p>
          <a:p>
            <a:r>
              <a:rPr lang="en-GB" sz="2000" dirty="0"/>
              <a:t>Explain why you consider this skill area so important and provide </a:t>
            </a:r>
            <a:r>
              <a:rPr lang="en-GB" sz="2000" b="1" dirty="0"/>
              <a:t>two</a:t>
            </a:r>
            <a:r>
              <a:rPr lang="en-GB" sz="2000" dirty="0"/>
              <a:t> techniques or pieces of advice you could offer Monique to help her with this issue. (AC 1.3)</a:t>
            </a:r>
          </a:p>
          <a:p>
            <a:r>
              <a:rPr lang="en-GB" sz="2000" dirty="0"/>
              <a:t> </a:t>
            </a:r>
          </a:p>
          <a:p>
            <a:r>
              <a:rPr lang="en-GB" sz="2000" i="1" dirty="0"/>
              <a:t>You don't need to provide a reference or in-text citation for Question 3 (AC 1.3). </a:t>
            </a:r>
            <a:endParaRPr lang="en-GB" sz="2000" dirty="0"/>
          </a:p>
        </p:txBody>
      </p:sp>
    </p:spTree>
    <p:extLst>
      <p:ext uri="{BB962C8B-B14F-4D97-AF65-F5344CB8AC3E}">
        <p14:creationId xmlns:p14="http://schemas.microsoft.com/office/powerpoint/2010/main" val="2926705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08A954-B110-17B1-628E-BC3380EE5985}"/>
              </a:ext>
            </a:extLst>
          </p:cNvPr>
          <p:cNvSpPr txBox="1"/>
          <p:nvPr/>
        </p:nvSpPr>
        <p:spPr>
          <a:xfrm>
            <a:off x="381607" y="260648"/>
            <a:ext cx="11377264" cy="2246769"/>
          </a:xfrm>
          <a:prstGeom prst="rect">
            <a:avLst/>
          </a:prstGeom>
          <a:noFill/>
        </p:spPr>
        <p:txBody>
          <a:bodyPr wrap="square">
            <a:spAutoFit/>
          </a:bodyPr>
          <a:lstStyle/>
          <a:p>
            <a:r>
              <a:rPr lang="en-GB" sz="2000" b="1" dirty="0"/>
              <a:t>Q4.</a:t>
            </a:r>
            <a:r>
              <a:rPr lang="en-GB" sz="2000" dirty="0"/>
              <a:t> One of your team members has come to you with a serious concern. Whilst assisting with a health and safety issue, they discovered that a manufacturing operative regularly took home materials from manufacturing processes (such as cables, wiring and various electrical parts) to use in their DIY projects or to give to friends. The operative felt that as they ‘</a:t>
            </a:r>
            <a:r>
              <a:rPr lang="en-GB" sz="2000" i="1" dirty="0"/>
              <a:t>usually only took waste materials, they were not doing anything wrong’</a:t>
            </a:r>
            <a:r>
              <a:rPr lang="en-GB" sz="2000" dirty="0"/>
              <a:t>. </a:t>
            </a:r>
          </a:p>
          <a:p>
            <a:r>
              <a:rPr lang="en-GB" sz="2000" dirty="0"/>
              <a:t> </a:t>
            </a:r>
          </a:p>
          <a:p>
            <a:r>
              <a:rPr lang="en-GB" sz="2000" dirty="0"/>
              <a:t>Consider how and why you would take the matter forward. (AC 1.4)</a:t>
            </a:r>
          </a:p>
        </p:txBody>
      </p:sp>
      <p:sp>
        <p:nvSpPr>
          <p:cNvPr id="7" name="TextBox 6">
            <a:extLst>
              <a:ext uri="{FF2B5EF4-FFF2-40B4-BE49-F238E27FC236}">
                <a16:creationId xmlns:a16="http://schemas.microsoft.com/office/drawing/2014/main" id="{90D9D99F-5FFB-AFD2-2A0F-6E6494DCB451}"/>
              </a:ext>
            </a:extLst>
          </p:cNvPr>
          <p:cNvSpPr txBox="1"/>
          <p:nvPr/>
        </p:nvSpPr>
        <p:spPr>
          <a:xfrm>
            <a:off x="381607" y="3095719"/>
            <a:ext cx="11373749" cy="2308324"/>
          </a:xfrm>
          <a:prstGeom prst="rect">
            <a:avLst/>
          </a:prstGeom>
          <a:noFill/>
        </p:spPr>
        <p:txBody>
          <a:bodyPr wrap="square">
            <a:spAutoFit/>
          </a:bodyPr>
          <a:lstStyle/>
          <a:p>
            <a:r>
              <a:rPr lang="en-GB" b="1" dirty="0"/>
              <a:t>Q5.</a:t>
            </a:r>
            <a:r>
              <a:rPr lang="en-GB" dirty="0"/>
              <a:t> In your last monthly ‘catch-up’ with the people director, she asked you to help her prepare a paper for discussion at the next Board meeting. She is impressed with your growing knowledge of people practice and the theory that underpins it and would like you to include some of this in a section of the paper (around 400-500 words in length) covering fair and inclusive working practices. You have agreed and decided to entitle your section </a:t>
            </a:r>
            <a:r>
              <a:rPr lang="en-GB" i="1" dirty="0"/>
              <a:t>‘The human and business benefits of </a:t>
            </a:r>
            <a:r>
              <a:rPr lang="en-GB" i="1" dirty="0" err="1"/>
              <a:t>Plyton</a:t>
            </a:r>
            <a:r>
              <a:rPr lang="en-GB" i="1" dirty="0"/>
              <a:t> employees feeling included, valued and fairly treated at work.’</a:t>
            </a:r>
            <a:r>
              <a:rPr lang="en-GB" dirty="0"/>
              <a:t>   </a:t>
            </a:r>
          </a:p>
          <a:p>
            <a:r>
              <a:rPr lang="en-GB" dirty="0"/>
              <a:t> </a:t>
            </a:r>
          </a:p>
          <a:p>
            <a:r>
              <a:rPr lang="en-GB" dirty="0"/>
              <a:t>Draft your content for the section, ensuring it discusses </a:t>
            </a:r>
            <a:r>
              <a:rPr lang="en-GB" b="1" dirty="0"/>
              <a:t>two</a:t>
            </a:r>
            <a:r>
              <a:rPr lang="en-GB" dirty="0"/>
              <a:t> relevant theories that argue for these benefits. (AC 2.1)</a:t>
            </a:r>
          </a:p>
        </p:txBody>
      </p:sp>
    </p:spTree>
    <p:extLst>
      <p:ext uri="{BB962C8B-B14F-4D97-AF65-F5344CB8AC3E}">
        <p14:creationId xmlns:p14="http://schemas.microsoft.com/office/powerpoint/2010/main" val="3280409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95E800-EB97-37A2-1E78-8EA55FB956F7}"/>
              </a:ext>
            </a:extLst>
          </p:cNvPr>
          <p:cNvSpPr txBox="1"/>
          <p:nvPr/>
        </p:nvSpPr>
        <p:spPr>
          <a:xfrm>
            <a:off x="263352" y="260648"/>
            <a:ext cx="11665296" cy="4801314"/>
          </a:xfrm>
          <a:prstGeom prst="rect">
            <a:avLst/>
          </a:prstGeom>
          <a:noFill/>
        </p:spPr>
        <p:txBody>
          <a:bodyPr wrap="square">
            <a:spAutoFit/>
          </a:bodyPr>
          <a:lstStyle/>
          <a:p>
            <a:r>
              <a:rPr lang="en-GB" b="1" dirty="0"/>
              <a:t>Q6.</a:t>
            </a:r>
            <a:r>
              <a:rPr lang="en-GB" dirty="0"/>
              <a:t> After the Board meeting, the people director contacts you to say how well received the paper was. Your section on fair and inclusive practice was of particular interest and led to questions about the practical steps that the People Practice Team take to ensure initiatives are inclusive and reach all the people they are intended to reach. </a:t>
            </a:r>
          </a:p>
          <a:p>
            <a:r>
              <a:rPr lang="en-GB" dirty="0"/>
              <a:t> </a:t>
            </a:r>
          </a:p>
          <a:p>
            <a:r>
              <a:rPr lang="en-GB" dirty="0"/>
              <a:t>The director would like you to attend the next meeting with her to tell the Board about the work you are doing on the new employee benefits programme. In particular she would like you to discuss the strategies you will use:</a:t>
            </a:r>
          </a:p>
          <a:p>
            <a:pPr lvl="0"/>
            <a:r>
              <a:rPr lang="en-GB" dirty="0"/>
              <a:t>to make your design of the programme fair and inclusive </a:t>
            </a:r>
          </a:p>
          <a:p>
            <a:pPr lvl="0"/>
            <a:r>
              <a:rPr lang="en-GB" dirty="0"/>
              <a:t>to check, after implementation, that the programme is as inclusive as you have intended. </a:t>
            </a:r>
          </a:p>
          <a:p>
            <a:r>
              <a:rPr lang="en-GB" dirty="0"/>
              <a:t> </a:t>
            </a:r>
          </a:p>
          <a:p>
            <a:r>
              <a:rPr lang="en-GB" dirty="0"/>
              <a:t>In preparation for the meeting, draft notes covering both bullet points. (AC 2.2)</a:t>
            </a:r>
          </a:p>
          <a:p>
            <a:r>
              <a:rPr lang="en-GB" dirty="0"/>
              <a:t> </a:t>
            </a:r>
          </a:p>
          <a:p>
            <a:r>
              <a:rPr lang="en-GB" i="1" dirty="0"/>
              <a:t>You don't need to provide a reference or in-text citation for Question 6 (AC 2.2). </a:t>
            </a:r>
            <a:endParaRPr lang="en-GB" dirty="0"/>
          </a:p>
          <a:p>
            <a:r>
              <a:rPr lang="en-GB" dirty="0"/>
              <a:t> </a:t>
            </a:r>
          </a:p>
          <a:p>
            <a:r>
              <a:rPr lang="en-GB" dirty="0"/>
              <a:t>NOTE: there is no requirement to develop an employee benefits programme, (nor to attend any meeting). You are only required to provide notes about the strategies you will use to make your design of the initiative as inclusive as possible, and the strategies you will use to check inclusivity after implementation of the programme.  </a:t>
            </a:r>
          </a:p>
        </p:txBody>
      </p:sp>
    </p:spTree>
    <p:extLst>
      <p:ext uri="{BB962C8B-B14F-4D97-AF65-F5344CB8AC3E}">
        <p14:creationId xmlns:p14="http://schemas.microsoft.com/office/powerpoint/2010/main" val="29692055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F9877F-98BB-F63B-93CB-6AA5735D2FA7}"/>
              </a:ext>
            </a:extLst>
          </p:cNvPr>
          <p:cNvSpPr/>
          <p:nvPr/>
        </p:nvSpPr>
        <p:spPr>
          <a:xfrm>
            <a:off x="443372" y="548680"/>
            <a:ext cx="11305256" cy="3947803"/>
          </a:xfrm>
          <a:prstGeom prst="rect">
            <a:avLst/>
          </a:prstGeom>
          <a:solidFill>
            <a:srgbClr val="00838E">
              <a:alpha val="4706"/>
            </a:srgbClr>
          </a:solidFill>
          <a:ln w="12700" cap="flat" cmpd="sng" algn="ctr">
            <a:noFill/>
            <a:prstDash val="solid"/>
            <a:miter lim="800000"/>
          </a:ln>
          <a:effectLst/>
        </p:spPr>
        <p:txBody>
          <a:bodyPr rot="0" spcFirstLastPara="0" vert="horz" wrap="square" lIns="36000" tIns="36000" rIns="36000" bIns="36000" numCol="1" spcCol="0" rtlCol="0" fromWordArt="0" anchor="t" anchorCtr="0" forceAA="0" compatLnSpc="1">
            <a:prstTxWarp prst="textNoShape">
              <a:avLst/>
            </a:prstTxWarp>
            <a:spAutoFit/>
          </a:bodyPr>
          <a:lstStyle/>
          <a:p>
            <a:pPr>
              <a:lnSpc>
                <a:spcPct val="107000"/>
              </a:lnSpc>
              <a:spcAft>
                <a:spcPts val="600"/>
              </a:spcAft>
              <a:buNone/>
            </a:pPr>
            <a:r>
              <a:rPr lang="en-GB" sz="32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Your evidence must consist of:</a:t>
            </a:r>
            <a:endParaRPr lang="en-GB" sz="28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spcAft>
                <a:spcPts val="600"/>
              </a:spcAft>
              <a:buFont typeface="Symbol" pitchFamily="2" charset="2"/>
              <a:buChar char=""/>
            </a:pPr>
            <a:r>
              <a:rPr lang="en-GB" sz="2800" dirty="0">
                <a:effectLst/>
                <a:latin typeface="Trebuchet MS" panose="020B0703020202090204" pitchFamily="34" charset="0"/>
                <a:ea typeface="Arial" panose="020B0604020202020204" pitchFamily="34" charset="0"/>
                <a:cs typeface="Arial" panose="020B0604020202020204" pitchFamily="34" charset="0"/>
              </a:rPr>
              <a:t>Q1 to Q6 should total approximately 2400 words. The acceptable word count range for this assessment is 2925 (-10%) to 3575 words (+10%). Any assessment that exceeds 3575 words will be automatically referred, in line with the CIPD word count policy.</a:t>
            </a:r>
            <a:endParaRPr lang="en-GB" sz="28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spcAft>
                <a:spcPts val="600"/>
              </a:spcAft>
              <a:buFont typeface="Symbol" pitchFamily="2" charset="2"/>
              <a:buChar char=""/>
            </a:pPr>
            <a:r>
              <a:rPr lang="en-GB" sz="28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References should be included within your answers to Q1 and Q5 and full details presented in a reference list or bibliography at the end of your assessment.</a:t>
            </a:r>
            <a:endParaRPr lang="en-GB" sz="28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00137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AAFD30-2156-5A0E-AF1B-F844E4EF85D0}"/>
              </a:ext>
            </a:extLst>
          </p:cNvPr>
          <p:cNvSpPr txBox="1"/>
          <p:nvPr/>
        </p:nvSpPr>
        <p:spPr>
          <a:xfrm>
            <a:off x="407368" y="260648"/>
            <a:ext cx="11305256" cy="5459956"/>
          </a:xfrm>
          <a:prstGeom prst="rect">
            <a:avLst/>
          </a:prstGeom>
          <a:noFill/>
        </p:spPr>
        <p:txBody>
          <a:bodyPr wrap="square">
            <a:spAutoFit/>
          </a:bodyPr>
          <a:lstStyle/>
          <a:p>
            <a:pPr>
              <a:lnSpc>
                <a:spcPct val="107000"/>
              </a:lnSpc>
              <a:buNone/>
            </a:pPr>
            <a:r>
              <a:rPr lang="en-GB" sz="2000"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Task two - Professional Review</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r>
              <a:rPr lang="en-GB" b="1" dirty="0"/>
              <a:t>Note: This task is not related to the Task 1 Case Study.</a:t>
            </a:r>
            <a:r>
              <a:rPr lang="en-GB" dirty="0"/>
              <a:t> </a:t>
            </a:r>
          </a:p>
          <a:p>
            <a:r>
              <a:rPr lang="en-GB" dirty="0"/>
              <a:t> </a:t>
            </a:r>
          </a:p>
          <a:p>
            <a:r>
              <a:rPr lang="en-GB" dirty="0"/>
              <a:t>It is </a:t>
            </a:r>
            <a:r>
              <a:rPr lang="en-GB" u="sng" dirty="0"/>
              <a:t>just about you</a:t>
            </a:r>
            <a:r>
              <a:rPr lang="en-GB" dirty="0"/>
              <a:t> and your awareness of your own strengths, weaknesses and development areas. </a:t>
            </a:r>
          </a:p>
          <a:p>
            <a:r>
              <a:rPr lang="en-GB" dirty="0"/>
              <a:t> </a:t>
            </a:r>
          </a:p>
          <a:p>
            <a:r>
              <a:rPr lang="en-GB" dirty="0"/>
              <a:t>To complete task two, you must complete all </a:t>
            </a:r>
            <a:r>
              <a:rPr lang="en-GB" b="1" dirty="0"/>
              <a:t>five</a:t>
            </a:r>
            <a:r>
              <a:rPr lang="en-GB" dirty="0"/>
              <a:t> activities (Q7-Q11) below. </a:t>
            </a:r>
          </a:p>
          <a:p>
            <a:r>
              <a:rPr lang="en-GB" u="sng" dirty="0"/>
              <a:t> </a:t>
            </a:r>
            <a:endParaRPr lang="en-GB" dirty="0"/>
          </a:p>
          <a:p>
            <a:r>
              <a:rPr lang="en-GB" b="1" dirty="0"/>
              <a:t>Q7.</a:t>
            </a:r>
            <a:r>
              <a:rPr lang="en-GB" dirty="0"/>
              <a:t> 	Using the current CIPD Associate-level standards for ‘working inclusively’ as a framework, reflect on your own approach to working inclusively. You can consider your behaviour in your current or </a:t>
            </a:r>
            <a:r>
              <a:rPr lang="en-GB" u="sng" dirty="0"/>
              <a:t>previous</a:t>
            </a:r>
            <a:r>
              <a:rPr lang="en-GB" dirty="0"/>
              <a:t> work experience or in your studies for this.</a:t>
            </a:r>
          </a:p>
          <a:p>
            <a:r>
              <a:rPr lang="en-GB" dirty="0"/>
              <a:t> </a:t>
            </a:r>
          </a:p>
          <a:p>
            <a:r>
              <a:rPr lang="en-GB" dirty="0"/>
              <a:t>Summarise your reflections from this activity, highlighting your strengths in this area and any other areas you may wish to develop. (AC 2.3)</a:t>
            </a:r>
          </a:p>
          <a:p>
            <a:r>
              <a:rPr lang="en-GB" dirty="0"/>
              <a:t> </a:t>
            </a:r>
          </a:p>
          <a:p>
            <a:r>
              <a:rPr lang="en-GB" b="1" u="sng" dirty="0">
                <a:hlinkClick r:id="rId2"/>
              </a:rPr>
              <a:t>https://www.cipd.org/uk/the-people-profession/the-profession-map/explore-the-profession-map/core-behaviours/working-inclusively/</a:t>
            </a:r>
            <a:endParaRPr lang="en-GB" dirty="0"/>
          </a:p>
          <a:p>
            <a:r>
              <a:rPr lang="en-GB" dirty="0"/>
              <a:t> </a:t>
            </a:r>
          </a:p>
          <a:p>
            <a:r>
              <a:rPr lang="en-GB" i="1" dirty="0"/>
              <a:t>You don't need to provide a reference or in-text citation for Question 7 (AC 2.3).  </a:t>
            </a:r>
            <a:endParaRPr lang="en-GB" dirty="0"/>
          </a:p>
        </p:txBody>
      </p:sp>
    </p:spTree>
    <p:extLst>
      <p:ext uri="{BB962C8B-B14F-4D97-AF65-F5344CB8AC3E}">
        <p14:creationId xmlns:p14="http://schemas.microsoft.com/office/powerpoint/2010/main" val="4253520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E64BD9-8C8B-C719-E53C-77080618E1A5}"/>
              </a:ext>
            </a:extLst>
          </p:cNvPr>
          <p:cNvSpPr txBox="1"/>
          <p:nvPr/>
        </p:nvSpPr>
        <p:spPr>
          <a:xfrm>
            <a:off x="335360" y="548680"/>
            <a:ext cx="11521280" cy="4859985"/>
          </a:xfrm>
          <a:prstGeom prst="rect">
            <a:avLst/>
          </a:prstGeom>
          <a:noFill/>
        </p:spPr>
        <p:txBody>
          <a:bodyPr wrap="square">
            <a:spAutoFit/>
          </a:bodyPr>
          <a:lstStyle/>
          <a:p>
            <a:r>
              <a:rPr lang="en-GB" sz="2200" b="1" dirty="0"/>
              <a:t>Q8. </a:t>
            </a:r>
            <a:r>
              <a:rPr lang="en-GB" sz="2200" dirty="0"/>
              <a:t>	Artificial Intelligence (AI) is impacting the way most people work or will work in the future. Explore the potential impact of AI on the work of a people professional and the implications this might have for your own professional development. (AC 3.1)</a:t>
            </a:r>
          </a:p>
          <a:p>
            <a:r>
              <a:rPr lang="en-GB" sz="2200" dirty="0"/>
              <a:t> </a:t>
            </a:r>
          </a:p>
          <a:p>
            <a:r>
              <a:rPr lang="en-GB" sz="2200" i="1" dirty="0"/>
              <a:t>You don't need to provide a reference or in-text citation for Question 8 (AC 3.1). </a:t>
            </a:r>
            <a:endParaRPr lang="en-GB" sz="2200" dirty="0"/>
          </a:p>
          <a:p>
            <a:r>
              <a:rPr lang="en-GB" sz="2200" dirty="0"/>
              <a:t> </a:t>
            </a:r>
          </a:p>
          <a:p>
            <a:r>
              <a:rPr lang="en-GB" sz="2200" b="1" dirty="0"/>
              <a:t>Q9.</a:t>
            </a:r>
            <a:r>
              <a:rPr lang="en-GB" sz="2200" dirty="0"/>
              <a:t> 	Using a combination of your own thoughts, including those resulting from Q7 and Q8, if relevant, </a:t>
            </a:r>
            <a:r>
              <a:rPr lang="en-GB" sz="2200" b="1" dirty="0"/>
              <a:t>and </a:t>
            </a:r>
            <a:r>
              <a:rPr lang="en-GB" sz="2200" dirty="0"/>
              <a:t>feedback from at least one other person (you can append this feedback to your answer if you choose to do so), assess your strengths, weaknesses and development areas, in relation to people practice. Your response should include </a:t>
            </a:r>
            <a:r>
              <a:rPr lang="en-GB" sz="2200" b="1" dirty="0"/>
              <a:t>who you involved</a:t>
            </a:r>
            <a:r>
              <a:rPr lang="en-GB" sz="2200" dirty="0"/>
              <a:t> and how their feedback informed your assessment. (AC 3.2)</a:t>
            </a:r>
          </a:p>
          <a:p>
            <a:r>
              <a:rPr lang="en-GB" sz="2200" i="1" dirty="0"/>
              <a:t> </a:t>
            </a:r>
            <a:endParaRPr lang="en-GB" sz="2200" dirty="0"/>
          </a:p>
          <a:p>
            <a:r>
              <a:rPr lang="en-GB" sz="2200" i="1" dirty="0"/>
              <a:t>You don't need to provide a reference or in-text citation for Question 9 (AC 3.2).</a:t>
            </a:r>
            <a:endParaRPr lang="en-GB" sz="2200" dirty="0"/>
          </a:p>
          <a:p>
            <a:pPr marL="270510">
              <a:lnSpc>
                <a:spcPct val="107000"/>
              </a:lnSpc>
              <a:buNone/>
            </a:pP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6195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354E4C-3CC6-A67E-29DE-D53CDF476761}"/>
              </a:ext>
            </a:extLst>
          </p:cNvPr>
          <p:cNvSpPr txBox="1"/>
          <p:nvPr/>
        </p:nvSpPr>
        <p:spPr>
          <a:xfrm>
            <a:off x="371364" y="188640"/>
            <a:ext cx="11449272" cy="5509200"/>
          </a:xfrm>
          <a:prstGeom prst="rect">
            <a:avLst/>
          </a:prstGeom>
          <a:noFill/>
        </p:spPr>
        <p:txBody>
          <a:bodyPr wrap="square">
            <a:spAutoFit/>
          </a:bodyPr>
          <a:lstStyle/>
          <a:p>
            <a:r>
              <a:rPr lang="en-GB" sz="2200" b="1" dirty="0"/>
              <a:t>Q10.</a:t>
            </a:r>
            <a:r>
              <a:rPr lang="en-GB" sz="2200" dirty="0"/>
              <a:t> Following on from your self-assessment, identify at least </a:t>
            </a:r>
            <a:r>
              <a:rPr lang="en-GB" sz="2200" b="1" dirty="0"/>
              <a:t>two</a:t>
            </a:r>
            <a:r>
              <a:rPr lang="en-GB" sz="2200" dirty="0"/>
              <a:t> development activities you will undertake (or commence) in the next six months to support your learning journey, including a brief explanation of the activities and why you have selected them. (AC 3.3)</a:t>
            </a:r>
          </a:p>
          <a:p>
            <a:r>
              <a:rPr lang="en-GB" sz="2200" dirty="0"/>
              <a:t> </a:t>
            </a:r>
          </a:p>
          <a:p>
            <a:r>
              <a:rPr lang="en-GB" sz="2200" i="1" dirty="0"/>
              <a:t>You don't need to provide a reference or in-text citation for Question 10 (AC 3.3). </a:t>
            </a:r>
            <a:endParaRPr lang="en-GB" sz="2200" dirty="0"/>
          </a:p>
          <a:p>
            <a:r>
              <a:rPr lang="en-GB" sz="2200" dirty="0"/>
              <a:t> </a:t>
            </a:r>
          </a:p>
          <a:p>
            <a:r>
              <a:rPr lang="en-GB" sz="2200" b="1" dirty="0"/>
              <a:t>Q11. </a:t>
            </a:r>
            <a:r>
              <a:rPr lang="en-GB" sz="2200" dirty="0"/>
              <a:t>Shifting your focus to development activities you have already undertaken within the last three years, reflect on the </a:t>
            </a:r>
            <a:r>
              <a:rPr lang="en-GB" sz="2200" b="1" dirty="0"/>
              <a:t>two</a:t>
            </a:r>
            <a:r>
              <a:rPr lang="en-GB" sz="2200" dirty="0"/>
              <a:t> activities (formal or informal) that you believe had the greatest impact on your behaviour or performance, including why these two activities were particularly impactful and what their impact was. (AC 3.4)</a:t>
            </a:r>
          </a:p>
          <a:p>
            <a:r>
              <a:rPr lang="en-GB" sz="2200" dirty="0"/>
              <a:t> </a:t>
            </a:r>
          </a:p>
          <a:p>
            <a:r>
              <a:rPr lang="en-GB" sz="2200" dirty="0"/>
              <a:t>Provide your reflections, attached to your assessment, as either:</a:t>
            </a:r>
          </a:p>
          <a:p>
            <a:pPr lvl="0"/>
            <a:r>
              <a:rPr lang="en-GB" sz="2200" dirty="0"/>
              <a:t>your own format CPD record, edited to include just the </a:t>
            </a:r>
            <a:r>
              <a:rPr lang="en-GB" sz="2200" b="1" dirty="0"/>
              <a:t>two</a:t>
            </a:r>
            <a:r>
              <a:rPr lang="en-GB" sz="2200" dirty="0"/>
              <a:t> selected activities, or</a:t>
            </a:r>
          </a:p>
          <a:p>
            <a:pPr lvl="0"/>
            <a:r>
              <a:rPr lang="en-GB" sz="2200" dirty="0"/>
              <a:t>a report (or reports) from the CIPD ‘My CPD Records’ tool.</a:t>
            </a:r>
          </a:p>
          <a:p>
            <a:r>
              <a:rPr lang="en-GB" sz="2200" dirty="0"/>
              <a:t> </a:t>
            </a:r>
          </a:p>
          <a:p>
            <a:r>
              <a:rPr lang="en-GB" sz="2200" i="1" dirty="0"/>
              <a:t>You don't need to provide a reference or in-text citation for Question 11 (AC 3.4). </a:t>
            </a:r>
            <a:endParaRPr lang="en-GB" sz="2200" dirty="0"/>
          </a:p>
        </p:txBody>
      </p:sp>
    </p:spTree>
    <p:extLst>
      <p:ext uri="{BB962C8B-B14F-4D97-AF65-F5344CB8AC3E}">
        <p14:creationId xmlns:p14="http://schemas.microsoft.com/office/powerpoint/2010/main" val="3937564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ECA585-AAF0-296D-D85D-D25F82DB4751}"/>
              </a:ext>
            </a:extLst>
          </p:cNvPr>
          <p:cNvSpPr/>
          <p:nvPr/>
        </p:nvSpPr>
        <p:spPr>
          <a:xfrm>
            <a:off x="551384" y="548680"/>
            <a:ext cx="11233248" cy="5074201"/>
          </a:xfrm>
          <a:prstGeom prst="rect">
            <a:avLst/>
          </a:prstGeom>
          <a:solidFill>
            <a:srgbClr val="00838E">
              <a:alpha val="4706"/>
            </a:srgbClr>
          </a:solidFill>
          <a:ln w="12700" cap="flat" cmpd="sng" algn="ctr">
            <a:noFill/>
            <a:prstDash val="solid"/>
            <a:miter lim="800000"/>
          </a:ln>
          <a:effectLst/>
        </p:spPr>
        <p:txBody>
          <a:bodyPr rot="0" spcFirstLastPara="0" vert="horz" wrap="square" lIns="36000" tIns="36000" rIns="36000" bIns="36000" numCol="1" spcCol="0" rtlCol="0" fromWordArt="0" anchor="t" anchorCtr="0" forceAA="0" compatLnSpc="1">
            <a:prstTxWarp prst="textNoShape">
              <a:avLst/>
            </a:prstTxWarp>
            <a:spAutoFit/>
          </a:bodyPr>
          <a:lstStyle/>
          <a:p>
            <a:pPr>
              <a:lnSpc>
                <a:spcPct val="107000"/>
              </a:lnSpc>
              <a:spcAft>
                <a:spcPts val="600"/>
              </a:spcAft>
              <a:buNone/>
            </a:pPr>
            <a:r>
              <a:rPr lang="en-GB" sz="3600" b="1"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Your evidence must consist of:</a:t>
            </a:r>
            <a:endParaRPr lang="en-GB" sz="32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spcAft>
                <a:spcPts val="600"/>
              </a:spcAft>
              <a:buFont typeface="Symbol" pitchFamily="2" charset="2"/>
              <a:buChar char=""/>
            </a:pPr>
            <a:r>
              <a:rPr lang="en-GB" sz="3200" dirty="0">
                <a:effectLst/>
                <a:latin typeface="Trebuchet MS" panose="020B0703020202090204" pitchFamily="34" charset="0"/>
                <a:ea typeface="Arial" panose="020B0604020202020204" pitchFamily="34" charset="0"/>
                <a:cs typeface="Arial" panose="020B0604020202020204" pitchFamily="34" charset="0"/>
              </a:rPr>
              <a:t>Q7 to Q10 should total approximately 850 words. The acceptable word count range for this assessment is 2925 (-10%) to 3575 words (+10%). Any assessment that exceeds 3575 words will be automatically referred, in line with the CIPD word count policy.</a:t>
            </a:r>
            <a:endParaRPr lang="en-GB" sz="32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spcAft>
                <a:spcPts val="600"/>
              </a:spcAft>
              <a:buFont typeface="Symbol" pitchFamily="2" charset="2"/>
              <a:buChar char=""/>
            </a:pPr>
            <a:r>
              <a:rPr lang="en-GB" sz="3200" dirty="0">
                <a:effectLst/>
                <a:latin typeface="Trebuchet MS" panose="020B0703020202090204" pitchFamily="34" charset="0"/>
                <a:ea typeface="Arial" panose="020B0604020202020204" pitchFamily="34" charset="0"/>
                <a:cs typeface="Arial" panose="020B0604020202020204" pitchFamily="34" charset="0"/>
              </a:rPr>
              <a:t>Feedback given for Q9 is </a:t>
            </a:r>
            <a:r>
              <a:rPr lang="en-GB" sz="3200" b="1" dirty="0">
                <a:effectLst/>
                <a:latin typeface="Trebuchet MS" panose="020B0703020202090204" pitchFamily="34" charset="0"/>
                <a:ea typeface="Arial" panose="020B0604020202020204" pitchFamily="34" charset="0"/>
                <a:cs typeface="Arial" panose="020B0604020202020204" pitchFamily="34" charset="0"/>
              </a:rPr>
              <a:t>not</a:t>
            </a:r>
            <a:r>
              <a:rPr lang="en-GB" sz="3200" dirty="0">
                <a:effectLst/>
                <a:latin typeface="Trebuchet MS" panose="020B0703020202090204" pitchFamily="34" charset="0"/>
                <a:ea typeface="Arial" panose="020B0604020202020204" pitchFamily="34" charset="0"/>
                <a:cs typeface="Arial" panose="020B0604020202020204" pitchFamily="34" charset="0"/>
              </a:rPr>
              <a:t> included in the word count.</a:t>
            </a:r>
            <a:endParaRPr lang="en-GB" sz="32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07000"/>
              </a:lnSpc>
              <a:spcAft>
                <a:spcPts val="600"/>
              </a:spcAft>
              <a:buFont typeface="Symbol" pitchFamily="2" charset="2"/>
              <a:buChar char=""/>
            </a:pPr>
            <a:r>
              <a:rPr lang="en-GB" sz="3200" dirty="0">
                <a:effectLst/>
                <a:latin typeface="Trebuchet MS" panose="020B0703020202090204" pitchFamily="34" charset="0"/>
                <a:ea typeface="Arial" panose="020B0604020202020204" pitchFamily="34" charset="0"/>
                <a:cs typeface="Arial" panose="020B0604020202020204" pitchFamily="34" charset="0"/>
              </a:rPr>
              <a:t>A CPD Record or Report(s) for Q11, which is </a:t>
            </a:r>
            <a:r>
              <a:rPr lang="en-GB" sz="3200" b="1" dirty="0">
                <a:effectLst/>
                <a:latin typeface="Trebuchet MS" panose="020B0703020202090204" pitchFamily="34" charset="0"/>
                <a:ea typeface="Arial" panose="020B0604020202020204" pitchFamily="34" charset="0"/>
                <a:cs typeface="Arial" panose="020B0604020202020204" pitchFamily="34" charset="0"/>
              </a:rPr>
              <a:t>not</a:t>
            </a:r>
            <a:r>
              <a:rPr lang="en-GB" sz="3200" dirty="0">
                <a:effectLst/>
                <a:latin typeface="Trebuchet MS" panose="020B0703020202090204" pitchFamily="34" charset="0"/>
                <a:ea typeface="Arial" panose="020B0604020202020204" pitchFamily="34" charset="0"/>
                <a:cs typeface="Arial" panose="020B0604020202020204" pitchFamily="34" charset="0"/>
              </a:rPr>
              <a:t> included in the word count.</a:t>
            </a:r>
            <a:endParaRPr lang="en-GB" sz="3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6375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76C078-D350-DCCE-5B13-3BFE5B72E8EC}"/>
              </a:ext>
            </a:extLst>
          </p:cNvPr>
          <p:cNvSpPr txBox="1"/>
          <p:nvPr/>
        </p:nvSpPr>
        <p:spPr>
          <a:xfrm>
            <a:off x="3045229" y="4077072"/>
            <a:ext cx="6101542" cy="369332"/>
          </a:xfrm>
          <a:prstGeom prst="rect">
            <a:avLst/>
          </a:prstGeom>
          <a:noFill/>
        </p:spPr>
        <p:txBody>
          <a:bodyPr wrap="square">
            <a:spAutoFit/>
          </a:bodyPr>
          <a:lstStyle/>
          <a:p>
            <a:pPr algn="ctr"/>
            <a:r>
              <a:rPr lang="en-GB" dirty="0">
                <a:hlinkClick r:id="rId2"/>
              </a:rPr>
              <a:t>https://www.youtube.com/watch?v=J9CWOH8I4Ow</a:t>
            </a:r>
            <a:r>
              <a:rPr lang="en-GB" dirty="0"/>
              <a:t> </a:t>
            </a:r>
          </a:p>
        </p:txBody>
      </p:sp>
      <p:pic>
        <p:nvPicPr>
          <p:cNvPr id="1026" name="Picture 2" descr="Performance vs Trust – teams vs ...">
            <a:extLst>
              <a:ext uri="{FF2B5EF4-FFF2-40B4-BE49-F238E27FC236}">
                <a16:creationId xmlns:a16="http://schemas.microsoft.com/office/drawing/2014/main" id="{3471AA9F-65F4-9854-B8B8-3D5BE1AF0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1724" y="764704"/>
            <a:ext cx="4968552" cy="3096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3809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2D55-33AB-EF94-CE52-F585A7B08A11}"/>
              </a:ext>
            </a:extLst>
          </p:cNvPr>
          <p:cNvSpPr>
            <a:spLocks noGrp="1"/>
          </p:cNvSpPr>
          <p:nvPr>
            <p:ph type="title"/>
          </p:nvPr>
        </p:nvSpPr>
        <p:spPr/>
        <p:txBody>
          <a:bodyPr/>
          <a:lstStyle/>
          <a:p>
            <a:r>
              <a:rPr lang="en-GB" dirty="0"/>
              <a:t>Influencing Through Understanding Pack</a:t>
            </a:r>
          </a:p>
        </p:txBody>
      </p:sp>
      <p:sp>
        <p:nvSpPr>
          <p:cNvPr id="3" name="Content Placeholder 2">
            <a:extLst>
              <a:ext uri="{FF2B5EF4-FFF2-40B4-BE49-F238E27FC236}">
                <a16:creationId xmlns:a16="http://schemas.microsoft.com/office/drawing/2014/main" id="{DF403B88-7B87-CBCE-2B1A-46A2F793850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3EF77D7-F4BC-E612-D61D-6B52520FFC62}"/>
              </a:ext>
            </a:extLst>
          </p:cNvPr>
          <p:cNvPicPr>
            <a:picLocks noChangeAspect="1"/>
          </p:cNvPicPr>
          <p:nvPr/>
        </p:nvPicPr>
        <p:blipFill>
          <a:blip r:embed="rId2"/>
          <a:stretch>
            <a:fillRect/>
          </a:stretch>
        </p:blipFill>
        <p:spPr>
          <a:xfrm>
            <a:off x="4286250" y="1619250"/>
            <a:ext cx="3619500" cy="3619500"/>
          </a:xfrm>
          <a:prstGeom prst="rect">
            <a:avLst/>
          </a:prstGeom>
        </p:spPr>
      </p:pic>
    </p:spTree>
    <p:extLst>
      <p:ext uri="{BB962C8B-B14F-4D97-AF65-F5344CB8AC3E}">
        <p14:creationId xmlns:p14="http://schemas.microsoft.com/office/powerpoint/2010/main" val="2683532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DE705-7DEF-F81C-1B15-E57049E364F5}"/>
            </a:ext>
          </a:extLst>
        </p:cNvPr>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EDAE8FFC-B967-8797-8808-D6F6BFD4F868}"/>
              </a:ext>
            </a:extLst>
          </p:cNvPr>
          <p:cNvCxnSpPr>
            <a:cxnSpLocks/>
          </p:cNvCxnSpPr>
          <p:nvPr/>
        </p:nvCxnSpPr>
        <p:spPr>
          <a:xfrm>
            <a:off x="4352516" y="1277888"/>
            <a:ext cx="3827435"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2" name="Rounded Rectangle 1">
            <a:extLst>
              <a:ext uri="{FF2B5EF4-FFF2-40B4-BE49-F238E27FC236}">
                <a16:creationId xmlns:a16="http://schemas.microsoft.com/office/drawing/2014/main" id="{FDC67459-F8DF-7697-B5E1-10887CEB83EE}"/>
              </a:ext>
            </a:extLst>
          </p:cNvPr>
          <p:cNvSpPr/>
          <p:nvPr/>
        </p:nvSpPr>
        <p:spPr>
          <a:xfrm>
            <a:off x="976678" y="809276"/>
            <a:ext cx="2880320" cy="86408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Independent</a:t>
            </a:r>
          </a:p>
        </p:txBody>
      </p:sp>
      <p:sp>
        <p:nvSpPr>
          <p:cNvPr id="4" name="Rounded Rectangle 3">
            <a:extLst>
              <a:ext uri="{FF2B5EF4-FFF2-40B4-BE49-F238E27FC236}">
                <a16:creationId xmlns:a16="http://schemas.microsoft.com/office/drawing/2014/main" id="{70D48359-BC02-02F3-18E5-8BC151F10D2D}"/>
              </a:ext>
            </a:extLst>
          </p:cNvPr>
          <p:cNvSpPr/>
          <p:nvPr/>
        </p:nvSpPr>
        <p:spPr>
          <a:xfrm>
            <a:off x="8615877" y="809276"/>
            <a:ext cx="2664296" cy="8640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Dependent</a:t>
            </a:r>
          </a:p>
        </p:txBody>
      </p:sp>
      <p:sp>
        <p:nvSpPr>
          <p:cNvPr id="6" name="Rounded Rectangle 5">
            <a:extLst>
              <a:ext uri="{FF2B5EF4-FFF2-40B4-BE49-F238E27FC236}">
                <a16:creationId xmlns:a16="http://schemas.microsoft.com/office/drawing/2014/main" id="{53A6DFC8-7B63-075D-3089-AB46A3DBDD8C}"/>
              </a:ext>
            </a:extLst>
          </p:cNvPr>
          <p:cNvSpPr/>
          <p:nvPr/>
        </p:nvSpPr>
        <p:spPr>
          <a:xfrm>
            <a:off x="4787316" y="4081382"/>
            <a:ext cx="2957834" cy="1187921"/>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Inter-Dependent</a:t>
            </a:r>
          </a:p>
        </p:txBody>
      </p:sp>
      <p:pic>
        <p:nvPicPr>
          <p:cNvPr id="13" name="Picture 12" descr="A person holding a flag&#10;&#10;Description automatically generated">
            <a:extLst>
              <a:ext uri="{FF2B5EF4-FFF2-40B4-BE49-F238E27FC236}">
                <a16:creationId xmlns:a16="http://schemas.microsoft.com/office/drawing/2014/main" id="{2E88D5DA-DA82-74CF-229F-F109ACB51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657412" y="2166793"/>
            <a:ext cx="1518853" cy="1139140"/>
          </a:xfrm>
          <a:prstGeom prst="rect">
            <a:avLst/>
          </a:prstGeom>
        </p:spPr>
      </p:pic>
      <p:pic>
        <p:nvPicPr>
          <p:cNvPr id="14" name="Picture 13" descr="A dog wearing a harness&#10;&#10;Description automatically generated">
            <a:extLst>
              <a:ext uri="{FF2B5EF4-FFF2-40B4-BE49-F238E27FC236}">
                <a16:creationId xmlns:a16="http://schemas.microsoft.com/office/drawing/2014/main" id="{717F8B83-5B65-97BA-7F97-FF5CA66DA1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09822" y="1895019"/>
            <a:ext cx="1076409" cy="1535921"/>
          </a:xfrm>
          <a:prstGeom prst="rect">
            <a:avLst/>
          </a:prstGeom>
        </p:spPr>
      </p:pic>
      <p:pic>
        <p:nvPicPr>
          <p:cNvPr id="16" name="Picture 15" descr="A person and person holding a dog&#10;&#10;AI-generated content may be incorrect.">
            <a:extLst>
              <a:ext uri="{FF2B5EF4-FFF2-40B4-BE49-F238E27FC236}">
                <a16:creationId xmlns:a16="http://schemas.microsoft.com/office/drawing/2014/main" id="{3A396533-B062-E41F-4615-DDDFFAAC6C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97448" y="1669260"/>
            <a:ext cx="2521359" cy="2278895"/>
          </a:xfrm>
          <a:prstGeom prst="rect">
            <a:avLst/>
          </a:prstGeom>
        </p:spPr>
      </p:pic>
    </p:spTree>
    <p:extLst>
      <p:ext uri="{BB962C8B-B14F-4D97-AF65-F5344CB8AC3E}">
        <p14:creationId xmlns:p14="http://schemas.microsoft.com/office/powerpoint/2010/main" val="1276304914"/>
      </p:ext>
    </p:extLst>
  </p:cSld>
  <p:clrMapOvr>
    <a:masterClrMapping/>
  </p:clrMapOvr>
  <p:transition>
    <p:zo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1E5E6-841C-EDB3-C027-4E2533A4A2E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SOS: Self, Others &amp; Situation</a:t>
            </a:r>
          </a:p>
        </p:txBody>
      </p:sp>
      <p:sp>
        <p:nvSpPr>
          <p:cNvPr id="4" name="Oval 3">
            <a:extLst>
              <a:ext uri="{FF2B5EF4-FFF2-40B4-BE49-F238E27FC236}">
                <a16:creationId xmlns:a16="http://schemas.microsoft.com/office/drawing/2014/main" id="{81AF7A53-816B-A8A5-D2BB-2FC738FB2D2C}"/>
              </a:ext>
            </a:extLst>
          </p:cNvPr>
          <p:cNvSpPr/>
          <p:nvPr/>
        </p:nvSpPr>
        <p:spPr>
          <a:xfrm>
            <a:off x="1971643" y="1417638"/>
            <a:ext cx="2817341" cy="2767914"/>
          </a:xfrm>
          <a:prstGeom prst="ellipse">
            <a:avLst/>
          </a:prstGeom>
          <a:solidFill>
            <a:schemeClr val="accent2">
              <a:lumMod val="20000"/>
              <a:lumOff val="8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SELF</a:t>
            </a:r>
          </a:p>
        </p:txBody>
      </p:sp>
      <p:sp>
        <p:nvSpPr>
          <p:cNvPr id="5" name="Oval 4">
            <a:extLst>
              <a:ext uri="{FF2B5EF4-FFF2-40B4-BE49-F238E27FC236}">
                <a16:creationId xmlns:a16="http://schemas.microsoft.com/office/drawing/2014/main" id="{1B017346-955C-B4AB-1BE8-0D9CB3DDEE9F}"/>
              </a:ext>
            </a:extLst>
          </p:cNvPr>
          <p:cNvSpPr/>
          <p:nvPr/>
        </p:nvSpPr>
        <p:spPr>
          <a:xfrm>
            <a:off x="4047581" y="1417638"/>
            <a:ext cx="2817341" cy="2767914"/>
          </a:xfrm>
          <a:prstGeom prst="ellipse">
            <a:avLst/>
          </a:prstGeom>
          <a:solidFill>
            <a:srgbClr val="FAC9E1">
              <a:alpha val="30265"/>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OTHERS</a:t>
            </a:r>
          </a:p>
        </p:txBody>
      </p:sp>
      <p:sp>
        <p:nvSpPr>
          <p:cNvPr id="6" name="Oval 5">
            <a:extLst>
              <a:ext uri="{FF2B5EF4-FFF2-40B4-BE49-F238E27FC236}">
                <a16:creationId xmlns:a16="http://schemas.microsoft.com/office/drawing/2014/main" id="{FDC6C5AC-388E-ACE7-3FFC-D7DA3EA880EE}"/>
              </a:ext>
            </a:extLst>
          </p:cNvPr>
          <p:cNvSpPr/>
          <p:nvPr/>
        </p:nvSpPr>
        <p:spPr>
          <a:xfrm>
            <a:off x="3009612" y="3097556"/>
            <a:ext cx="2817341" cy="2563692"/>
          </a:xfrm>
          <a:prstGeom prst="ellipse">
            <a:avLst/>
          </a:prstGeom>
          <a:solidFill>
            <a:schemeClr val="accent6">
              <a:lumMod val="20000"/>
              <a:lumOff val="80000"/>
              <a:alpha val="2961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Arial" panose="020B0604020202020204" pitchFamily="34" charset="0"/>
                <a:cs typeface="Arial" panose="020B0604020202020204" pitchFamily="34" charset="0"/>
              </a:rPr>
              <a:t>SITUATION</a:t>
            </a:r>
          </a:p>
        </p:txBody>
      </p:sp>
      <p:sp>
        <p:nvSpPr>
          <p:cNvPr id="7" name="TextBox 6">
            <a:extLst>
              <a:ext uri="{FF2B5EF4-FFF2-40B4-BE49-F238E27FC236}">
                <a16:creationId xmlns:a16="http://schemas.microsoft.com/office/drawing/2014/main" id="{A45F7052-802D-695C-DF1F-F3ED00E4080E}"/>
              </a:ext>
            </a:extLst>
          </p:cNvPr>
          <p:cNvSpPr txBox="1"/>
          <p:nvPr/>
        </p:nvSpPr>
        <p:spPr>
          <a:xfrm>
            <a:off x="7410777" y="1659285"/>
            <a:ext cx="3625767" cy="3539430"/>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Constantly evolving:</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Focus, size, boundaries = Dynamic</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Our role: notice bring attention, adapt</a:t>
            </a:r>
          </a:p>
        </p:txBody>
      </p:sp>
    </p:spTree>
    <p:extLst>
      <p:ext uri="{BB962C8B-B14F-4D97-AF65-F5344CB8AC3E}">
        <p14:creationId xmlns:p14="http://schemas.microsoft.com/office/powerpoint/2010/main" val="2914194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Understanding individual differences…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877159" y="1057337"/>
            <a:ext cx="4771309"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4379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spTree>
    <p:extLst>
      <p:ext uri="{BB962C8B-B14F-4D97-AF65-F5344CB8AC3E}">
        <p14:creationId xmlns:p14="http://schemas.microsoft.com/office/powerpoint/2010/main" val="296011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84276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551384" y="1569212"/>
            <a:ext cx="3528392" cy="2923877"/>
          </a:xfrm>
          <a:prstGeom prst="rect">
            <a:avLst/>
          </a:prstGeom>
          <a:noFill/>
        </p:spPr>
        <p:txBody>
          <a:bodyPr wrap="square" rtlCol="0">
            <a:spAutoFit/>
          </a:bodyPr>
          <a:lstStyle/>
          <a:p>
            <a:r>
              <a:rPr lang="en-GB" sz="3200" dirty="0">
                <a:latin typeface="Arial"/>
                <a:cs typeface="Arial"/>
              </a:rPr>
              <a:t>From the coloured “cheeses”, work out your list of values in order</a:t>
            </a:r>
          </a:p>
          <a:p>
            <a:endParaRPr lang="en-GB" dirty="0">
              <a:latin typeface="Arial"/>
              <a:cs typeface="Arial"/>
            </a:endParaRPr>
          </a:p>
          <a:p>
            <a:r>
              <a:rPr lang="en-GB" sz="3200" dirty="0">
                <a:latin typeface="Arial"/>
                <a:cs typeface="Arial"/>
              </a:rPr>
              <a:t>Schwartz (1992)</a:t>
            </a:r>
          </a:p>
        </p:txBody>
      </p:sp>
    </p:spTree>
    <p:extLst>
      <p:ext uri="{BB962C8B-B14F-4D97-AF65-F5344CB8AC3E}">
        <p14:creationId xmlns:p14="http://schemas.microsoft.com/office/powerpoint/2010/main" val="1209794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0E9E4-F87C-21F4-74FA-15E505CAC444}"/>
              </a:ext>
            </a:extLst>
          </p:cNvPr>
          <p:cNvSpPr>
            <a:spLocks noGrp="1"/>
          </p:cNvSpPr>
          <p:nvPr>
            <p:ph type="title"/>
          </p:nvPr>
        </p:nvSpPr>
        <p:spPr/>
        <p:txBody>
          <a:bodyPr/>
          <a:lstStyle/>
          <a:p>
            <a:r>
              <a:rPr lang="en-GB" b="1" dirty="0"/>
              <a:t>Activity – Personal Values</a:t>
            </a:r>
          </a:p>
        </p:txBody>
      </p:sp>
      <p:sp>
        <p:nvSpPr>
          <p:cNvPr id="3" name="Content Placeholder 2">
            <a:extLst>
              <a:ext uri="{FF2B5EF4-FFF2-40B4-BE49-F238E27FC236}">
                <a16:creationId xmlns:a16="http://schemas.microsoft.com/office/drawing/2014/main" id="{66F2CE1A-1059-2826-4DBB-4C2588FCCED9}"/>
              </a:ext>
            </a:extLst>
          </p:cNvPr>
          <p:cNvSpPr>
            <a:spLocks noGrp="1"/>
          </p:cNvSpPr>
          <p:nvPr>
            <p:ph idx="1"/>
          </p:nvPr>
        </p:nvSpPr>
        <p:spPr>
          <a:xfrm>
            <a:off x="1559496" y="1600201"/>
            <a:ext cx="9145015" cy="3917032"/>
          </a:xfrm>
        </p:spPr>
        <p:txBody>
          <a:bodyPr/>
          <a:lstStyle/>
          <a:p>
            <a:r>
              <a:rPr lang="en-GB" dirty="0"/>
              <a:t>Read the handout</a:t>
            </a:r>
          </a:p>
          <a:p>
            <a:r>
              <a:rPr lang="en-GB" dirty="0"/>
              <a:t>Complete the exercise to determine your top 3 values</a:t>
            </a:r>
          </a:p>
        </p:txBody>
      </p:sp>
      <p:sp>
        <p:nvSpPr>
          <p:cNvPr id="4" name="AutoShape 2" descr="QR code for Schwartz Value Survey PDF">
            <a:extLst>
              <a:ext uri="{FF2B5EF4-FFF2-40B4-BE49-F238E27FC236}">
                <a16:creationId xmlns:a16="http://schemas.microsoft.com/office/drawing/2014/main" id="{9F6B55D1-DE20-2693-53DD-0F1CCD251488}"/>
              </a:ext>
            </a:extLst>
          </p:cNvPr>
          <p:cNvSpPr>
            <a:spLocks noChangeAspect="1" noChangeArrowheads="1"/>
          </p:cNvSpPr>
          <p:nvPr/>
        </p:nvSpPr>
        <p:spPr bwMode="auto">
          <a:xfrm>
            <a:off x="5943600" y="3276600"/>
            <a:ext cx="1592560" cy="15925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F8E0767B-293B-C7DA-3F3A-B233901AFEE6}"/>
              </a:ext>
            </a:extLst>
          </p:cNvPr>
          <p:cNvPicPr>
            <a:picLocks noChangeAspect="1"/>
          </p:cNvPicPr>
          <p:nvPr/>
        </p:nvPicPr>
        <p:blipFill>
          <a:blip r:embed="rId3"/>
          <a:stretch>
            <a:fillRect/>
          </a:stretch>
        </p:blipFill>
        <p:spPr>
          <a:xfrm>
            <a:off x="7536160" y="2915977"/>
            <a:ext cx="2313806" cy="2313806"/>
          </a:xfrm>
          <a:prstGeom prst="rect">
            <a:avLst/>
          </a:prstGeom>
        </p:spPr>
      </p:pic>
    </p:spTree>
    <p:extLst>
      <p:ext uri="{BB962C8B-B14F-4D97-AF65-F5344CB8AC3E}">
        <p14:creationId xmlns:p14="http://schemas.microsoft.com/office/powerpoint/2010/main" val="8925038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F75A3-D00A-F3D7-EA75-BBD77BC2D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39AACF-9BCA-3DAD-C405-D7DCF264FBF4}"/>
              </a:ext>
            </a:extLst>
          </p:cNvPr>
          <p:cNvSpPr>
            <a:spLocks noGrp="1"/>
          </p:cNvSpPr>
          <p:nvPr>
            <p:ph type="title"/>
          </p:nvPr>
        </p:nvSpPr>
        <p:spPr>
          <a:xfrm>
            <a:off x="263352" y="304006"/>
            <a:ext cx="11665296" cy="2764954"/>
          </a:xfrm>
        </p:spPr>
        <p:txBody>
          <a:bodyPr>
            <a:noAutofit/>
          </a:bodyPr>
          <a:lstStyle/>
          <a:p>
            <a:r>
              <a:rPr lang="en-GB" sz="3600" b="1" dirty="0"/>
              <a:t>Q1.</a:t>
            </a:r>
            <a:r>
              <a:rPr lang="en-GB" sz="3600" dirty="0"/>
              <a:t> Discuss the activities that might be involved in either Tom or Shavi’s ‘specialist’ areas of work in the context of what it means to be a people professional, and how this work might contribute to </a:t>
            </a:r>
            <a:r>
              <a:rPr lang="en-GB" sz="3600" dirty="0" err="1"/>
              <a:t>Plyton’s</a:t>
            </a:r>
            <a:r>
              <a:rPr lang="en-GB" sz="3600" dirty="0"/>
              <a:t> success. (AC 1.1)</a:t>
            </a:r>
          </a:p>
        </p:txBody>
      </p:sp>
      <p:sp>
        <p:nvSpPr>
          <p:cNvPr id="3" name="Content Placeholder 2">
            <a:extLst>
              <a:ext uri="{FF2B5EF4-FFF2-40B4-BE49-F238E27FC236}">
                <a16:creationId xmlns:a16="http://schemas.microsoft.com/office/drawing/2014/main" id="{895A6C86-B48F-67E1-C481-BA3D5F320DE8}"/>
              </a:ext>
            </a:extLst>
          </p:cNvPr>
          <p:cNvSpPr>
            <a:spLocks noGrp="1"/>
          </p:cNvSpPr>
          <p:nvPr>
            <p:ph idx="1"/>
          </p:nvPr>
        </p:nvSpPr>
        <p:spPr>
          <a:xfrm>
            <a:off x="407368" y="2918263"/>
            <a:ext cx="4260722" cy="2155168"/>
          </a:xfrm>
        </p:spPr>
        <p:txBody>
          <a:bodyPr>
            <a:normAutofit lnSpcReduction="10000"/>
          </a:bodyPr>
          <a:lstStyle/>
          <a:p>
            <a:pPr marL="0" indent="0">
              <a:lnSpc>
                <a:spcPct val="110000"/>
              </a:lnSpc>
              <a:spcAft>
                <a:spcPts val="800"/>
              </a:spcAft>
              <a:buNone/>
            </a:pPr>
            <a:r>
              <a:rPr lang="en-GB" sz="2400" dirty="0">
                <a:latin typeface="Arial" panose="020B0604020202020204" pitchFamily="34" charset="0"/>
                <a:ea typeface="Arial" panose="020B0604020202020204" pitchFamily="34" charset="0"/>
              </a:rPr>
              <a:t>Behaviours: what is the role (see the CIPD Profession Map)</a:t>
            </a:r>
          </a:p>
          <a:p>
            <a:pPr marL="0" indent="0">
              <a:lnSpc>
                <a:spcPct val="110000"/>
              </a:lnSpc>
              <a:spcAft>
                <a:spcPts val="800"/>
              </a:spcAft>
              <a:buNone/>
            </a:pPr>
            <a:r>
              <a:rPr lang="en-GB" sz="2400" dirty="0">
                <a:latin typeface="Arial" panose="020B0604020202020204" pitchFamily="34" charset="0"/>
                <a:ea typeface="Arial" panose="020B0604020202020204" pitchFamily="34" charset="0"/>
              </a:rPr>
              <a:t>what is the purpose/value of the role  </a:t>
            </a:r>
            <a:endParaRPr lang="en-GB" sz="1600" dirty="0">
              <a:latin typeface="Arial" panose="020B0604020202020204" pitchFamily="34" charset="0"/>
              <a:ea typeface="Arial" panose="020B0604020202020204" pitchFamily="34" charset="0"/>
            </a:endParaRPr>
          </a:p>
        </p:txBody>
      </p:sp>
      <p:pic>
        <p:nvPicPr>
          <p:cNvPr id="4" name="Picture 3">
            <a:extLst>
              <a:ext uri="{FF2B5EF4-FFF2-40B4-BE49-F238E27FC236}">
                <a16:creationId xmlns:a16="http://schemas.microsoft.com/office/drawing/2014/main" id="{01CA75A2-6C48-F17E-198F-7EE72339CE39}"/>
              </a:ext>
            </a:extLst>
          </p:cNvPr>
          <p:cNvPicPr>
            <a:picLocks noChangeAspect="1"/>
          </p:cNvPicPr>
          <p:nvPr/>
        </p:nvPicPr>
        <p:blipFill>
          <a:blip r:embed="rId2"/>
          <a:stretch>
            <a:fillRect/>
          </a:stretch>
        </p:blipFill>
        <p:spPr>
          <a:xfrm>
            <a:off x="5581914" y="3399410"/>
            <a:ext cx="6610086" cy="3446014"/>
          </a:xfrm>
          <a:prstGeom prst="rect">
            <a:avLst/>
          </a:prstGeom>
        </p:spPr>
      </p:pic>
      <p:sp>
        <p:nvSpPr>
          <p:cNvPr id="5" name="TextBox 4">
            <a:extLst>
              <a:ext uri="{FF2B5EF4-FFF2-40B4-BE49-F238E27FC236}">
                <a16:creationId xmlns:a16="http://schemas.microsoft.com/office/drawing/2014/main" id="{4D71A254-6752-83C5-FD4C-5ACB75DBFCD1}"/>
              </a:ext>
            </a:extLst>
          </p:cNvPr>
          <p:cNvSpPr txBox="1"/>
          <p:nvPr/>
        </p:nvSpPr>
        <p:spPr>
          <a:xfrm>
            <a:off x="9985072" y="4797152"/>
            <a:ext cx="2206928" cy="1938992"/>
          </a:xfrm>
          <a:prstGeom prst="rect">
            <a:avLst/>
          </a:prstGeom>
          <a:solidFill>
            <a:schemeClr val="accent1">
              <a:lumMod val="20000"/>
              <a:lumOff val="80000"/>
            </a:schemeClr>
          </a:solidFill>
        </p:spPr>
        <p:txBody>
          <a:bodyPr wrap="square" rtlCol="0">
            <a:spAutoFit/>
          </a:bodyPr>
          <a:lstStyle/>
          <a:p>
            <a:r>
              <a:rPr lang="en-GB" sz="2000" b="1" dirty="0">
                <a:solidFill>
                  <a:prstClr val="black"/>
                </a:solidFill>
                <a:latin typeface="Myriad Pro"/>
              </a:rPr>
              <a:t>Professional Values</a:t>
            </a:r>
            <a:r>
              <a:rPr lang="en-GB" sz="2000" dirty="0">
                <a:solidFill>
                  <a:prstClr val="black"/>
                </a:solidFill>
                <a:latin typeface="Myriad Pro"/>
              </a:rPr>
              <a:t> -  Principles-led, evidence-based and outcomes-driven </a:t>
            </a:r>
          </a:p>
        </p:txBody>
      </p:sp>
    </p:spTree>
    <p:extLst>
      <p:ext uri="{BB962C8B-B14F-4D97-AF65-F5344CB8AC3E}">
        <p14:creationId xmlns:p14="http://schemas.microsoft.com/office/powerpoint/2010/main" val="25481363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54316-26F3-1323-A460-121902DD7491}"/>
              </a:ext>
            </a:extLst>
          </p:cNvPr>
          <p:cNvSpPr>
            <a:spLocks noGrp="1"/>
          </p:cNvSpPr>
          <p:nvPr>
            <p:ph type="title"/>
          </p:nvPr>
        </p:nvSpPr>
        <p:spPr>
          <a:xfrm>
            <a:off x="288758" y="274638"/>
            <a:ext cx="11646568" cy="832267"/>
          </a:xfrm>
        </p:spPr>
        <p:txBody>
          <a:bodyPr>
            <a:normAutofit/>
          </a:bodyPr>
          <a:lstStyle/>
          <a:p>
            <a:r>
              <a:rPr lang="en-GB" b="1" dirty="0"/>
              <a:t>What does it mean to be a Professional?</a:t>
            </a:r>
          </a:p>
        </p:txBody>
      </p:sp>
      <p:sp>
        <p:nvSpPr>
          <p:cNvPr id="3" name="Content Placeholder 2">
            <a:extLst>
              <a:ext uri="{FF2B5EF4-FFF2-40B4-BE49-F238E27FC236}">
                <a16:creationId xmlns:a16="http://schemas.microsoft.com/office/drawing/2014/main" id="{FAD2D135-6FF5-F194-64FA-C88C5CA27454}"/>
              </a:ext>
            </a:extLst>
          </p:cNvPr>
          <p:cNvSpPr>
            <a:spLocks noGrp="1"/>
          </p:cNvSpPr>
          <p:nvPr>
            <p:ph idx="1"/>
          </p:nvPr>
        </p:nvSpPr>
        <p:spPr>
          <a:xfrm>
            <a:off x="609600" y="1106905"/>
            <a:ext cx="10972800" cy="4410328"/>
          </a:xfrm>
        </p:spPr>
        <p:txBody>
          <a:bodyPr>
            <a:normAutofit fontScale="92500" lnSpcReduction="10000"/>
          </a:bodyPr>
          <a:lstStyle/>
          <a:p>
            <a:r>
              <a:rPr lang="en-GB" dirty="0"/>
              <a:t>Member of a profession</a:t>
            </a:r>
          </a:p>
          <a:p>
            <a:r>
              <a:rPr lang="en-GB" dirty="0"/>
              <a:t>Governed by codes of ethics/conduct</a:t>
            </a:r>
          </a:p>
          <a:p>
            <a:r>
              <a:rPr lang="en-GB" dirty="0"/>
              <a:t>Commitment to competence (keeping skills and knowledge up to date), integrity, morality, altruism, working for public good</a:t>
            </a:r>
          </a:p>
          <a:p>
            <a:r>
              <a:rPr lang="en-GB" dirty="0"/>
              <a:t>Accountable to those served and to society</a:t>
            </a:r>
          </a:p>
          <a:p>
            <a:r>
              <a:rPr lang="en-GB" dirty="0"/>
              <a:t>Carries out role to a high standard</a:t>
            </a:r>
          </a:p>
          <a:p>
            <a:endParaRPr lang="en-GB" dirty="0"/>
          </a:p>
          <a:p>
            <a:pPr marL="0" indent="0">
              <a:buNone/>
            </a:pPr>
            <a:r>
              <a:rPr lang="en-GB" i="1" dirty="0"/>
              <a:t>So, can people practitioners be considered professionals?</a:t>
            </a:r>
          </a:p>
        </p:txBody>
      </p:sp>
    </p:spTree>
    <p:extLst>
      <p:ext uri="{BB962C8B-B14F-4D97-AF65-F5344CB8AC3E}">
        <p14:creationId xmlns:p14="http://schemas.microsoft.com/office/powerpoint/2010/main" val="6121855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BB18D-DDCF-0CEB-443B-361E256077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9369E8-A209-A20A-9BA8-E3BE343A7AD4}"/>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93F0F460-DEEA-57AC-37D6-45C6AC3B9A36}"/>
              </a:ext>
            </a:extLst>
          </p:cNvPr>
          <p:cNvSpPr>
            <a:spLocks noGrp="1"/>
          </p:cNvSpPr>
          <p:nvPr>
            <p:ph idx="1"/>
          </p:nvPr>
        </p:nvSpPr>
        <p:spPr>
          <a:xfrm>
            <a:off x="1981200" y="2492896"/>
            <a:ext cx="8229600" cy="2160241"/>
          </a:xfrm>
        </p:spPr>
        <p:txBody>
          <a:bodyPr>
            <a:normAutofit/>
          </a:bodyPr>
          <a:lstStyle/>
          <a:p>
            <a:pPr marL="0" indent="0" algn="ctr">
              <a:buNone/>
            </a:pPr>
            <a:r>
              <a:rPr lang="en-US" sz="4000" dirty="0"/>
              <a:t>What does being professional mean to you?</a:t>
            </a:r>
          </a:p>
          <a:p>
            <a:pPr marL="0" indent="0" algn="ctr">
              <a:buNone/>
            </a:pPr>
            <a:r>
              <a:rPr lang="en-US" sz="4000" dirty="0"/>
              <a:t>What key words spring to mind? </a:t>
            </a:r>
          </a:p>
        </p:txBody>
      </p:sp>
    </p:spTree>
    <p:extLst>
      <p:ext uri="{BB962C8B-B14F-4D97-AF65-F5344CB8AC3E}">
        <p14:creationId xmlns:p14="http://schemas.microsoft.com/office/powerpoint/2010/main" val="31992531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6706C-7A3C-FE10-8BF8-FB3C8F04B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64B963-5AB6-BBBE-24D5-8BE99210C031}"/>
              </a:ext>
            </a:extLst>
          </p:cNvPr>
          <p:cNvSpPr>
            <a:spLocks noGrp="1"/>
          </p:cNvSpPr>
          <p:nvPr>
            <p:ph type="title"/>
          </p:nvPr>
        </p:nvSpPr>
        <p:spPr>
          <a:xfrm>
            <a:off x="609600" y="260649"/>
            <a:ext cx="10972800" cy="1872208"/>
          </a:xfrm>
        </p:spPr>
        <p:txBody>
          <a:bodyPr>
            <a:normAutofit fontScale="90000"/>
          </a:bodyPr>
          <a:lstStyle/>
          <a:p>
            <a:pPr marL="270510" indent="-270510">
              <a:lnSpc>
                <a:spcPct val="107000"/>
              </a:lnSpc>
            </a:pPr>
            <a:r>
              <a:rPr lang="en-GB" sz="2400" b="1" dirty="0"/>
              <a:t>Q2.</a:t>
            </a:r>
            <a:r>
              <a:rPr lang="en-GB" sz="2400" dirty="0"/>
              <a:t> Explore how your values (‘fairness of opportunity and helping people to thrive’) align with your role at </a:t>
            </a:r>
            <a:r>
              <a:rPr lang="en-GB" sz="2400" dirty="0" err="1"/>
              <a:t>Plyton</a:t>
            </a:r>
            <a:r>
              <a:rPr lang="en-GB" sz="2400" dirty="0"/>
              <a:t>, and different ways these values might impact your work as a people professional. (AC 1.2) </a:t>
            </a:r>
            <a:br>
              <a:rPr lang="en-GB" sz="2400" dirty="0"/>
            </a:br>
            <a:r>
              <a:rPr lang="en-GB" sz="2400" dirty="0"/>
              <a:t> </a:t>
            </a:r>
            <a:br>
              <a:rPr lang="en-GB" sz="2400" dirty="0"/>
            </a:br>
            <a:r>
              <a:rPr lang="en-GB" sz="2400" i="1" dirty="0"/>
              <a:t>You don't need to provide a reference or in-text citation for Question 2 (AC</a:t>
            </a:r>
            <a:endParaRPr lang="en-GB" dirty="0"/>
          </a:p>
        </p:txBody>
      </p:sp>
      <p:sp>
        <p:nvSpPr>
          <p:cNvPr id="3" name="Content Placeholder 2">
            <a:extLst>
              <a:ext uri="{FF2B5EF4-FFF2-40B4-BE49-F238E27FC236}">
                <a16:creationId xmlns:a16="http://schemas.microsoft.com/office/drawing/2014/main" id="{4B7710DA-DFE6-61E5-A8D5-55A4657ADD2D}"/>
              </a:ext>
            </a:extLst>
          </p:cNvPr>
          <p:cNvSpPr>
            <a:spLocks noGrp="1"/>
          </p:cNvSpPr>
          <p:nvPr>
            <p:ph idx="1"/>
          </p:nvPr>
        </p:nvSpPr>
        <p:spPr>
          <a:xfrm>
            <a:off x="609600" y="2636911"/>
            <a:ext cx="10972800" cy="2880321"/>
          </a:xfrm>
        </p:spPr>
        <p:txBody>
          <a:bodyPr>
            <a:normAutofit lnSpcReduction="10000"/>
          </a:bodyPr>
          <a:lstStyle/>
          <a:p>
            <a:pPr marL="0" indent="0">
              <a:lnSpc>
                <a:spcPct val="110000"/>
              </a:lnSpc>
              <a:spcAft>
                <a:spcPts val="800"/>
              </a:spcAft>
              <a:buNone/>
            </a:pPr>
            <a:r>
              <a:rPr lang="en-GB" sz="2400" b="1" dirty="0">
                <a:latin typeface="Arial" panose="020B0604020202020204" pitchFamily="34" charset="0"/>
                <a:ea typeface="Arial" panose="020B0604020202020204" pitchFamily="34" charset="0"/>
                <a:cs typeface="Arial" panose="020B0604020202020204" pitchFamily="34" charset="0"/>
              </a:rPr>
              <a:t>What are ethical values? What are the theories? What does this look like for People Professionals? </a:t>
            </a:r>
          </a:p>
          <a:p>
            <a:pPr marL="0" indent="0">
              <a:lnSpc>
                <a:spcPct val="110000"/>
              </a:lnSpc>
              <a:spcAft>
                <a:spcPts val="800"/>
              </a:spcAft>
              <a:buNone/>
            </a:pPr>
            <a:r>
              <a:rPr lang="en-GB" sz="2400" dirty="0">
                <a:latin typeface="Arial" panose="020B0604020202020204" pitchFamily="34" charset="0"/>
                <a:ea typeface="Arial" panose="020B0604020202020204" pitchFamily="34" charset="0"/>
                <a:cs typeface="Arial" panose="020B0604020202020204" pitchFamily="34" charset="0"/>
              </a:rPr>
              <a:t>E.g. </a:t>
            </a:r>
            <a:r>
              <a:rPr lang="en-GB" sz="2400" b="0" i="0" dirty="0">
                <a:solidFill>
                  <a:srgbClr val="202124"/>
                </a:solidFill>
                <a:effectLst/>
                <a:latin typeface="Arial" panose="020B0604020202020204" pitchFamily="34" charset="0"/>
                <a:cs typeface="Arial" panose="020B0604020202020204" pitchFamily="34" charset="0"/>
              </a:rPr>
              <a:t>utilitarianism, consequentialism, </a:t>
            </a:r>
            <a:r>
              <a:rPr lang="en-GB" sz="2400" b="0" i="0" dirty="0" err="1">
                <a:solidFill>
                  <a:srgbClr val="202124"/>
                </a:solidFill>
                <a:effectLst/>
                <a:latin typeface="Arial" panose="020B0604020202020204" pitchFamily="34" charset="0"/>
                <a:cs typeface="Arial" panose="020B0604020202020204" pitchFamily="34" charset="0"/>
              </a:rPr>
              <a:t>contractualism</a:t>
            </a:r>
            <a:r>
              <a:rPr lang="en-GB" sz="2400" b="0" i="0" dirty="0">
                <a:solidFill>
                  <a:srgbClr val="202124"/>
                </a:solidFill>
                <a:effectLst/>
                <a:latin typeface="Arial" panose="020B0604020202020204" pitchFamily="34" charset="0"/>
                <a:cs typeface="Arial" panose="020B0604020202020204" pitchFamily="34" charset="0"/>
              </a:rPr>
              <a:t>, virtue ethics, etc</a:t>
            </a:r>
            <a:endParaRPr lang="en-GB" sz="2400" dirty="0">
              <a:latin typeface="Arial" panose="020B0604020202020204" pitchFamily="34" charset="0"/>
              <a:ea typeface="Arial" panose="020B0604020202020204" pitchFamily="34" charset="0"/>
              <a:cs typeface="Arial" panose="020B0604020202020204" pitchFamily="34" charset="0"/>
            </a:endParaRPr>
          </a:p>
          <a:p>
            <a:pPr marL="0" indent="0">
              <a:lnSpc>
                <a:spcPct val="110000"/>
              </a:lnSpc>
              <a:spcAft>
                <a:spcPts val="800"/>
              </a:spcAft>
              <a:buNone/>
            </a:pPr>
            <a:r>
              <a:rPr lang="en-GB" sz="2400" b="1" dirty="0">
                <a:latin typeface="Arial" panose="020B0604020202020204" pitchFamily="34" charset="0"/>
                <a:ea typeface="Arial" panose="020B0604020202020204" pitchFamily="34" charset="0"/>
              </a:rPr>
              <a:t>How might these look for People Practitioners? For you?</a:t>
            </a:r>
          </a:p>
          <a:p>
            <a:pPr marL="0" indent="0">
              <a:lnSpc>
                <a:spcPct val="110000"/>
              </a:lnSpc>
              <a:spcAft>
                <a:spcPts val="800"/>
              </a:spcAft>
              <a:buNone/>
            </a:pPr>
            <a:r>
              <a:rPr lang="en-GB" sz="2400" dirty="0">
                <a:latin typeface="Arial" panose="020B0604020202020204" pitchFamily="34" charset="0"/>
                <a:ea typeface="Arial" panose="020B0604020202020204" pitchFamily="34" charset="0"/>
              </a:rPr>
              <a:t>E.g. development/implementation of policies; recruitment and selection practices; what people are trained on and how delivered</a:t>
            </a:r>
          </a:p>
        </p:txBody>
      </p:sp>
    </p:spTree>
    <p:extLst>
      <p:ext uri="{BB962C8B-B14F-4D97-AF65-F5344CB8AC3E}">
        <p14:creationId xmlns:p14="http://schemas.microsoft.com/office/powerpoint/2010/main" val="4079678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1C486-AF17-9872-690B-1E49BDDC75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2DEB37-F43E-FD66-3A23-B02C997920AA}"/>
              </a:ext>
            </a:extLst>
          </p:cNvPr>
          <p:cNvSpPr>
            <a:spLocks noGrp="1"/>
          </p:cNvSpPr>
          <p:nvPr>
            <p:ph type="title"/>
          </p:nvPr>
        </p:nvSpPr>
        <p:spPr>
          <a:xfrm>
            <a:off x="1523492" y="548858"/>
            <a:ext cx="9145016" cy="540060"/>
          </a:xfrm>
        </p:spPr>
        <p:txBody>
          <a:bodyPr>
            <a:normAutofit fontScale="90000"/>
          </a:bodyPr>
          <a:lstStyle/>
          <a:p>
            <a:r>
              <a:rPr lang="en-GB" b="1" dirty="0"/>
              <a:t>Ethical Frameworks and Theory</a:t>
            </a:r>
          </a:p>
        </p:txBody>
      </p:sp>
      <p:sp>
        <p:nvSpPr>
          <p:cNvPr id="3" name="Content Placeholder 2">
            <a:extLst>
              <a:ext uri="{FF2B5EF4-FFF2-40B4-BE49-F238E27FC236}">
                <a16:creationId xmlns:a16="http://schemas.microsoft.com/office/drawing/2014/main" id="{B30DF7E2-E60A-80FE-C762-1775E1B68883}"/>
              </a:ext>
            </a:extLst>
          </p:cNvPr>
          <p:cNvSpPr>
            <a:spLocks noGrp="1"/>
          </p:cNvSpPr>
          <p:nvPr>
            <p:ph idx="1"/>
          </p:nvPr>
        </p:nvSpPr>
        <p:spPr>
          <a:xfrm>
            <a:off x="263352" y="1484784"/>
            <a:ext cx="11737304" cy="4104456"/>
          </a:xfrm>
        </p:spPr>
        <p:txBody>
          <a:bodyPr>
            <a:normAutofit fontScale="62500" lnSpcReduction="20000"/>
          </a:bodyPr>
          <a:lstStyle/>
          <a:p>
            <a:pPr marL="0" indent="0">
              <a:buNone/>
            </a:pPr>
            <a:r>
              <a:rPr lang="en-GB" sz="4500" dirty="0"/>
              <a:t>Deontological theory (some actions are right or wrong, what is right for one is right for all, do to others as you would be done by). </a:t>
            </a:r>
          </a:p>
          <a:p>
            <a:pPr marL="0" indent="0">
              <a:buNone/>
            </a:pPr>
            <a:r>
              <a:rPr lang="en-GB" sz="4500" dirty="0"/>
              <a:t>Utilitarianism – doing the greatest good, to the greatest number of people. </a:t>
            </a:r>
          </a:p>
          <a:p>
            <a:pPr marL="0" indent="0">
              <a:buNone/>
            </a:pPr>
            <a:r>
              <a:rPr lang="en-GB" sz="4500" dirty="0"/>
              <a:t>Equity Theory – fairness.</a:t>
            </a:r>
          </a:p>
          <a:p>
            <a:pPr marL="0" indent="0">
              <a:buNone/>
            </a:pPr>
            <a:r>
              <a:rPr lang="en-GB" sz="4500" dirty="0"/>
              <a:t>Stakeholder Theory – Management should act in interests of stakeholders.</a:t>
            </a:r>
          </a:p>
          <a:p>
            <a:pPr marL="0" indent="0">
              <a:buNone/>
            </a:pPr>
            <a:r>
              <a:rPr lang="en-GB" sz="4500" dirty="0"/>
              <a:t>Justice – treating people in a way that is fair, right and proper.</a:t>
            </a:r>
          </a:p>
          <a:p>
            <a:pPr marL="0" indent="0">
              <a:buNone/>
            </a:pPr>
            <a:endParaRPr lang="en-GB" sz="4500" dirty="0"/>
          </a:p>
          <a:p>
            <a:pPr marL="0" indent="0">
              <a:buNone/>
            </a:pPr>
            <a:r>
              <a:rPr lang="en-GB" sz="4500" dirty="0"/>
              <a:t>Frameworks can be used to make decisions and guide policy. </a:t>
            </a:r>
          </a:p>
        </p:txBody>
      </p:sp>
      <p:sp>
        <p:nvSpPr>
          <p:cNvPr id="4" name="Slide Number Placeholder 3">
            <a:extLst>
              <a:ext uri="{FF2B5EF4-FFF2-40B4-BE49-F238E27FC236}">
                <a16:creationId xmlns:a16="http://schemas.microsoft.com/office/drawing/2014/main" id="{B6B161E1-15F8-E665-94C7-761B356660FC}"/>
              </a:ext>
            </a:extLst>
          </p:cNvPr>
          <p:cNvSpPr>
            <a:spLocks noGrp="1"/>
          </p:cNvSpPr>
          <p:nvPr>
            <p:ph type="sldNum" sz="quarter" idx="12"/>
          </p:nvPr>
        </p:nvSpPr>
        <p:spPr/>
        <p:txBody>
          <a:bodyPr/>
          <a:lstStyle/>
          <a:p>
            <a:fld id="{AC82685A-BD3A-4230-8D85-804689F67293}" type="slidenum">
              <a:rPr lang="en-GB" smtClean="0"/>
              <a:t>44</a:t>
            </a:fld>
            <a:endParaRPr lang="en-GB"/>
          </a:p>
        </p:txBody>
      </p:sp>
    </p:spTree>
    <p:extLst>
      <p:ext uri="{BB962C8B-B14F-4D97-AF65-F5344CB8AC3E}">
        <p14:creationId xmlns:p14="http://schemas.microsoft.com/office/powerpoint/2010/main" val="17111132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5867B-5ADA-4ADA-8A33-B4FBB316DF62}"/>
              </a:ext>
            </a:extLst>
          </p:cNvPr>
          <p:cNvSpPr>
            <a:spLocks noGrp="1"/>
          </p:cNvSpPr>
          <p:nvPr>
            <p:ph type="title"/>
          </p:nvPr>
        </p:nvSpPr>
        <p:spPr>
          <a:xfrm>
            <a:off x="609600" y="188640"/>
            <a:ext cx="10972800" cy="1143000"/>
          </a:xfrm>
        </p:spPr>
        <p:txBody>
          <a:bodyPr/>
          <a:lstStyle/>
          <a:p>
            <a:r>
              <a:rPr lang="en-GB" dirty="0"/>
              <a:t>Ethical theories</a:t>
            </a:r>
          </a:p>
        </p:txBody>
      </p:sp>
      <p:sp>
        <p:nvSpPr>
          <p:cNvPr id="3" name="Content Placeholder 2">
            <a:extLst>
              <a:ext uri="{FF2B5EF4-FFF2-40B4-BE49-F238E27FC236}">
                <a16:creationId xmlns:a16="http://schemas.microsoft.com/office/drawing/2014/main" id="{8C3FBD03-CCF4-FFE5-EF6F-582F5693A9DD}"/>
              </a:ext>
            </a:extLst>
          </p:cNvPr>
          <p:cNvSpPr>
            <a:spLocks noGrp="1"/>
          </p:cNvSpPr>
          <p:nvPr>
            <p:ph idx="1"/>
          </p:nvPr>
        </p:nvSpPr>
        <p:spPr>
          <a:xfrm>
            <a:off x="156370" y="1417638"/>
            <a:ext cx="3131318" cy="3917032"/>
          </a:xfrm>
        </p:spPr>
        <p:txBody>
          <a:bodyPr>
            <a:normAutofit/>
          </a:bodyPr>
          <a:lstStyle/>
          <a:p>
            <a:pPr marL="0" indent="0" algn="ctr">
              <a:buNone/>
            </a:pPr>
            <a:r>
              <a:rPr lang="en-GB" sz="2800" b="1" dirty="0">
                <a:solidFill>
                  <a:srgbClr val="040C28"/>
                </a:solidFill>
                <a:latin typeface="Arial" panose="020B0604020202020204" pitchFamily="34" charset="0"/>
                <a:cs typeface="Arial" panose="020B0604020202020204" pitchFamily="34" charset="0"/>
              </a:rPr>
              <a:t>D</a:t>
            </a:r>
            <a:r>
              <a:rPr lang="en-GB" sz="2800" b="1" i="0" dirty="0">
                <a:solidFill>
                  <a:srgbClr val="040C28"/>
                </a:solidFill>
                <a:effectLst/>
                <a:latin typeface="Arial" panose="020B0604020202020204" pitchFamily="34" charset="0"/>
                <a:cs typeface="Arial" panose="020B0604020202020204" pitchFamily="34" charset="0"/>
              </a:rPr>
              <a:t>eontology</a:t>
            </a:r>
            <a:endParaRPr lang="en-GB" sz="2800" b="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E9F990D-BDD0-361F-9177-C30B54706888}"/>
              </a:ext>
            </a:extLst>
          </p:cNvPr>
          <p:cNvSpPr txBox="1">
            <a:spLocks/>
          </p:cNvSpPr>
          <p:nvPr/>
        </p:nvSpPr>
        <p:spPr>
          <a:xfrm>
            <a:off x="3108698"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Utilitarianism</a:t>
            </a:r>
            <a:endParaRPr lang="en-GB" sz="28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DB74F021-50B8-6DD1-08E8-87AE815C1256}"/>
              </a:ext>
            </a:extLst>
          </p:cNvPr>
          <p:cNvSpPr txBox="1">
            <a:spLocks/>
          </p:cNvSpPr>
          <p:nvPr/>
        </p:nvSpPr>
        <p:spPr>
          <a:xfrm>
            <a:off x="6240016"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Rights</a:t>
            </a:r>
            <a:endParaRPr lang="en-GB" sz="2800" b="1"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7C3D449B-452B-6D5C-F157-87416DAED79A}"/>
              </a:ext>
            </a:extLst>
          </p:cNvPr>
          <p:cNvSpPr txBox="1">
            <a:spLocks/>
          </p:cNvSpPr>
          <p:nvPr/>
        </p:nvSpPr>
        <p:spPr>
          <a:xfrm>
            <a:off x="8904312"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Virtues</a:t>
            </a:r>
            <a:endParaRPr lang="en-GB" sz="2800" b="1" dirty="0">
              <a:latin typeface="Arial" panose="020B0604020202020204" pitchFamily="34" charset="0"/>
              <a:cs typeface="Arial" panose="020B0604020202020204" pitchFamily="34" charset="0"/>
            </a:endParaRPr>
          </a:p>
        </p:txBody>
      </p:sp>
      <p:pic>
        <p:nvPicPr>
          <p:cNvPr id="2050" name="Picture 2" descr="deontology examples and definition, explained below">
            <a:extLst>
              <a:ext uri="{FF2B5EF4-FFF2-40B4-BE49-F238E27FC236}">
                <a16:creationId xmlns:a16="http://schemas.microsoft.com/office/drawing/2014/main" id="{761A4D09-1FE3-F648-320A-3776EB8C56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19" y="1529442"/>
            <a:ext cx="3131318"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5 Rule Utilitarianism Examples (2024)">
            <a:extLst>
              <a:ext uri="{FF2B5EF4-FFF2-40B4-BE49-F238E27FC236}">
                <a16:creationId xmlns:a16="http://schemas.microsoft.com/office/drawing/2014/main" id="{2F5585AA-05AC-BEE5-5BDB-0319DD8E6F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1992" y="1523330"/>
            <a:ext cx="3131319"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8 Natural Rights Examples (2024)">
            <a:extLst>
              <a:ext uri="{FF2B5EF4-FFF2-40B4-BE49-F238E27FC236}">
                <a16:creationId xmlns:a16="http://schemas.microsoft.com/office/drawing/2014/main" id="{69134904-83C2-9D1B-7A38-BB7DF2D59E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3336" y="1523722"/>
            <a:ext cx="3131318"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15 Virtue Ethics Examples (2024)">
            <a:extLst>
              <a:ext uri="{FF2B5EF4-FFF2-40B4-BE49-F238E27FC236}">
                <a16:creationId xmlns:a16="http://schemas.microsoft.com/office/drawing/2014/main" id="{0B363AA0-B604-8E0B-4711-1B71C08B91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57784" y="1520666"/>
            <a:ext cx="2834216" cy="3925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8770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60C5E-E79E-E70E-E8F0-E6F5E8639F0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B010DB-6BF1-8BE2-7CBF-C53F58B4EF8A}"/>
              </a:ext>
            </a:extLst>
          </p:cNvPr>
          <p:cNvSpPr>
            <a:spLocks noGrp="1"/>
          </p:cNvSpPr>
          <p:nvPr>
            <p:ph type="title"/>
          </p:nvPr>
        </p:nvSpPr>
        <p:spPr/>
        <p:txBody>
          <a:bodyPr>
            <a:normAutofit/>
          </a:bodyPr>
          <a:lstStyle/>
          <a:p>
            <a:pPr algn="ctr"/>
            <a:r>
              <a:rPr lang="en-GB" dirty="0"/>
              <a:t> Ethical practice</a:t>
            </a:r>
          </a:p>
        </p:txBody>
      </p:sp>
      <p:sp>
        <p:nvSpPr>
          <p:cNvPr id="5" name="Vertical Text Placeholder 4">
            <a:extLst>
              <a:ext uri="{FF2B5EF4-FFF2-40B4-BE49-F238E27FC236}">
                <a16:creationId xmlns:a16="http://schemas.microsoft.com/office/drawing/2014/main" id="{F365A440-7BF9-4C3D-202D-2C0047C465F8}"/>
              </a:ext>
            </a:extLst>
          </p:cNvPr>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B6ACBBC5-3013-A712-D2F9-7C1804311912}"/>
              </a:ext>
            </a:extLst>
          </p:cNvPr>
          <p:cNvSpPr/>
          <p:nvPr/>
        </p:nvSpPr>
        <p:spPr>
          <a:xfrm>
            <a:off x="227348" y="1406001"/>
            <a:ext cx="11737304" cy="3970318"/>
          </a:xfrm>
          <a:prstGeom prst="rect">
            <a:avLst/>
          </a:prstGeom>
        </p:spPr>
        <p:txBody>
          <a:bodyPr wrap="square">
            <a:spAutoFit/>
          </a:bodyPr>
          <a:lstStyle/>
          <a:p>
            <a:pPr>
              <a:buFont typeface="Arial" pitchFamily="34" charset="0"/>
              <a:buNone/>
            </a:pPr>
            <a:r>
              <a:rPr lang="en-GB" sz="2800" i="1" dirty="0"/>
              <a:t>“A code of ethics provides foundational guidelines in relation to what to expect from those in the profession”(</a:t>
            </a:r>
            <a:r>
              <a:rPr lang="en-GB" sz="2800" dirty="0"/>
              <a:t>Gert, 1988).</a:t>
            </a:r>
          </a:p>
          <a:p>
            <a:pPr>
              <a:buFont typeface="Arial" pitchFamily="34" charset="0"/>
              <a:buNone/>
            </a:pPr>
            <a:r>
              <a:rPr lang="en-GB" sz="2800" dirty="0"/>
              <a:t> </a:t>
            </a:r>
          </a:p>
          <a:p>
            <a:pPr>
              <a:buFont typeface="Arial" pitchFamily="34" charset="0"/>
              <a:buNone/>
            </a:pPr>
            <a:r>
              <a:rPr lang="en-GB" sz="2800" i="1" dirty="0"/>
              <a:t>“Ethical codes are standards of conduct that define the essentials of honourable behaviour within the particular field or organisation.  Upon joining, a member of a professional body agrees to abide by the organisation’s code and acknowledgement of the code creates a feeling of community and mutual obligation among the members towards each other and the overall profession</a:t>
            </a:r>
            <a:r>
              <a:rPr lang="en-GB" sz="2800" dirty="0"/>
              <a:t>” (Khurana &amp; </a:t>
            </a:r>
            <a:r>
              <a:rPr lang="en-GB" sz="2800" dirty="0" err="1"/>
              <a:t>Nobria</a:t>
            </a:r>
            <a:r>
              <a:rPr lang="en-GB" sz="2800" dirty="0"/>
              <a:t>, 2008). </a:t>
            </a:r>
          </a:p>
        </p:txBody>
      </p:sp>
    </p:spTree>
    <p:extLst>
      <p:ext uri="{BB962C8B-B14F-4D97-AF65-F5344CB8AC3E}">
        <p14:creationId xmlns:p14="http://schemas.microsoft.com/office/powerpoint/2010/main" val="19406397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71B97-5309-B099-2285-A7DA9FEB3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E3F75B-0E8F-B032-AA4F-C839E78B3E51}"/>
              </a:ext>
            </a:extLst>
          </p:cNvPr>
          <p:cNvSpPr>
            <a:spLocks noGrp="1"/>
          </p:cNvSpPr>
          <p:nvPr>
            <p:ph type="title"/>
          </p:nvPr>
        </p:nvSpPr>
        <p:spPr/>
        <p:txBody>
          <a:bodyPr/>
          <a:lstStyle/>
          <a:p>
            <a:r>
              <a:rPr lang="en-GB" dirty="0"/>
              <a:t>Profession Map</a:t>
            </a:r>
          </a:p>
        </p:txBody>
      </p:sp>
      <p:sp>
        <p:nvSpPr>
          <p:cNvPr id="3" name="Content Placeholder 2">
            <a:extLst>
              <a:ext uri="{FF2B5EF4-FFF2-40B4-BE49-F238E27FC236}">
                <a16:creationId xmlns:a16="http://schemas.microsoft.com/office/drawing/2014/main" id="{3F1E4B77-06B3-A21D-FEA6-35D546C1ECAE}"/>
              </a:ext>
            </a:extLst>
          </p:cNvPr>
          <p:cNvSpPr>
            <a:spLocks noGrp="1"/>
          </p:cNvSpPr>
          <p:nvPr>
            <p:ph idx="1"/>
          </p:nvPr>
        </p:nvSpPr>
        <p:spPr/>
        <p:txBody>
          <a:bodyPr/>
          <a:lstStyle/>
          <a:p>
            <a:pPr marL="0" indent="0">
              <a:buNone/>
            </a:pPr>
            <a:r>
              <a:rPr lang="en-GB" dirty="0"/>
              <a:t>Link to video:</a:t>
            </a:r>
          </a:p>
          <a:p>
            <a:r>
              <a:rPr lang="en-GB" dirty="0">
                <a:hlinkClick r:id="rId3"/>
              </a:rPr>
              <a:t>https://peopleprofession.cipd.org/profession-map/core-purpose</a:t>
            </a:r>
            <a:endParaRPr lang="en-GB" dirty="0"/>
          </a:p>
          <a:p>
            <a:pPr marL="0" indent="0">
              <a:buNone/>
            </a:pPr>
            <a:endParaRPr lang="en-GB" dirty="0"/>
          </a:p>
        </p:txBody>
      </p:sp>
    </p:spTree>
    <p:extLst>
      <p:ext uri="{BB962C8B-B14F-4D97-AF65-F5344CB8AC3E}">
        <p14:creationId xmlns:p14="http://schemas.microsoft.com/office/powerpoint/2010/main" val="28240442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42F40-016E-7496-5A51-55772C87C9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CF5C09-3B4A-FFAC-4458-9BF14E109273}"/>
              </a:ext>
            </a:extLst>
          </p:cNvPr>
          <p:cNvSpPr>
            <a:spLocks noGrp="1"/>
          </p:cNvSpPr>
          <p:nvPr>
            <p:ph type="title"/>
          </p:nvPr>
        </p:nvSpPr>
        <p:spPr/>
        <p:txBody>
          <a:bodyPr>
            <a:normAutofit/>
          </a:bodyPr>
          <a:lstStyle/>
          <a:p>
            <a:r>
              <a:rPr lang="en-GB" dirty="0"/>
              <a:t> The Ethical Dimension of HRM</a:t>
            </a:r>
          </a:p>
        </p:txBody>
      </p:sp>
      <p:sp>
        <p:nvSpPr>
          <p:cNvPr id="3" name="Content Placeholder 2">
            <a:extLst>
              <a:ext uri="{FF2B5EF4-FFF2-40B4-BE49-F238E27FC236}">
                <a16:creationId xmlns:a16="http://schemas.microsoft.com/office/drawing/2014/main" id="{D4D41B4B-AF80-8439-703A-80DCF7989689}"/>
              </a:ext>
            </a:extLst>
          </p:cNvPr>
          <p:cNvSpPr>
            <a:spLocks noGrp="1"/>
          </p:cNvSpPr>
          <p:nvPr>
            <p:ph idx="1"/>
          </p:nvPr>
        </p:nvSpPr>
        <p:spPr/>
        <p:txBody>
          <a:bodyPr>
            <a:normAutofit lnSpcReduction="10000"/>
          </a:bodyPr>
          <a:lstStyle/>
          <a:p>
            <a:r>
              <a:rPr lang="en-GB" dirty="0"/>
              <a:t>As well as supporting commercial outcomes, HR need to exercise social responsibility and look after the interests (well-being) of employees and to act ethically with regards to the needs of people in the organisation and community. </a:t>
            </a:r>
          </a:p>
          <a:p>
            <a:r>
              <a:rPr lang="en-GB" dirty="0"/>
              <a:t>Ethics is concerned with making decisions and judgements about what is the right course of action.</a:t>
            </a:r>
          </a:p>
          <a:p>
            <a:r>
              <a:rPr lang="en-GB" dirty="0"/>
              <a:t>Concepts of equity, justice and fair dealing. </a:t>
            </a:r>
          </a:p>
        </p:txBody>
      </p:sp>
    </p:spTree>
    <p:extLst>
      <p:ext uri="{BB962C8B-B14F-4D97-AF65-F5344CB8AC3E}">
        <p14:creationId xmlns:p14="http://schemas.microsoft.com/office/powerpoint/2010/main" val="38853363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b="1" dirty="0"/>
              <a:t>CIPD Code of Conduct &amp; Ethics</a:t>
            </a:r>
          </a:p>
        </p:txBody>
      </p:sp>
      <p:pic>
        <p:nvPicPr>
          <p:cNvPr id="6" name="Picture 5" descr="A person sitting at a table&#10;&#10;Description automatically generated with medium confidence">
            <a:hlinkClick r:id="rId3"/>
            <a:extLst>
              <a:ext uri="{FF2B5EF4-FFF2-40B4-BE49-F238E27FC236}">
                <a16:creationId xmlns:a16="http://schemas.microsoft.com/office/drawing/2014/main" id="{D9563351-A924-9E91-AA01-312503AD411F}"/>
              </a:ext>
            </a:extLst>
          </p:cNvPr>
          <p:cNvPicPr>
            <a:picLocks noChangeAspect="1"/>
          </p:cNvPicPr>
          <p:nvPr/>
        </p:nvPicPr>
        <p:blipFill>
          <a:blip r:embed="rId4" cstate="print">
            <a:extLst>
              <a:ext uri="{28A0092B-C50C-407E-A947-70E740481C1C}">
                <a14:useLocalDpi xmlns:a14="http://schemas.microsoft.com/office/drawing/2010/main" val="0"/>
              </a:ext>
            </a:extLst>
          </a:blip>
          <a:srcRect t="28466" r="2" b="17086"/>
          <a:stretch/>
        </p:blipFill>
        <p:spPr>
          <a:xfrm>
            <a:off x="609600" y="1600201"/>
            <a:ext cx="5384800" cy="3989040"/>
          </a:xfrm>
          <a:prstGeom prst="rect">
            <a:avLst/>
          </a:prstGeom>
          <a:noFill/>
        </p:spPr>
      </p:pic>
      <p:sp>
        <p:nvSpPr>
          <p:cNvPr id="3" name="Content Placeholder 2"/>
          <p:cNvSpPr>
            <a:spLocks noGrp="1"/>
          </p:cNvSpPr>
          <p:nvPr>
            <p:ph sz="half" idx="2"/>
          </p:nvPr>
        </p:nvSpPr>
        <p:spPr>
          <a:xfrm>
            <a:off x="6197600" y="1600201"/>
            <a:ext cx="5384800" cy="3989040"/>
          </a:xfrm>
        </p:spPr>
        <p:txBody>
          <a:bodyPr>
            <a:normAutofit/>
          </a:bodyPr>
          <a:lstStyle/>
          <a:p>
            <a:pPr marL="0" indent="0">
              <a:lnSpc>
                <a:spcPct val="90000"/>
              </a:lnSpc>
              <a:buNone/>
            </a:pPr>
            <a:r>
              <a:rPr lang="en-GB" sz="2200" dirty="0"/>
              <a:t>Ethics and need to observe high standards of conduct – part of being a professional.</a:t>
            </a:r>
          </a:p>
          <a:p>
            <a:pPr marL="0" indent="0">
              <a:lnSpc>
                <a:spcPct val="90000"/>
              </a:lnSpc>
              <a:buNone/>
            </a:pPr>
            <a:endParaRPr lang="en-GB" sz="2200" dirty="0"/>
          </a:p>
          <a:p>
            <a:pPr marL="0" indent="0">
              <a:lnSpc>
                <a:spcPct val="90000"/>
              </a:lnSpc>
              <a:buNone/>
            </a:pPr>
            <a:r>
              <a:rPr lang="en-GB" sz="2200" dirty="0"/>
              <a:t>HR as role models. </a:t>
            </a:r>
          </a:p>
          <a:p>
            <a:pPr marL="0" indent="0">
              <a:lnSpc>
                <a:spcPct val="90000"/>
              </a:lnSpc>
              <a:buNone/>
            </a:pPr>
            <a:endParaRPr lang="en-GB" sz="2200" dirty="0"/>
          </a:p>
          <a:p>
            <a:pPr marL="0" indent="0">
              <a:lnSpc>
                <a:spcPct val="90000"/>
              </a:lnSpc>
              <a:buNone/>
            </a:pPr>
            <a:r>
              <a:rPr lang="en-GB" sz="2200" dirty="0"/>
              <a:t>CIPD Code of Conduct includes ethical standards and integrity. </a:t>
            </a:r>
          </a:p>
          <a:p>
            <a:pPr marL="0" indent="0">
              <a:lnSpc>
                <a:spcPct val="90000"/>
              </a:lnSpc>
              <a:buNone/>
            </a:pPr>
            <a:endParaRPr lang="en-GB" sz="2200" dirty="0"/>
          </a:p>
          <a:p>
            <a:pPr marL="0" indent="0">
              <a:lnSpc>
                <a:spcPct val="90000"/>
              </a:lnSpc>
              <a:buNone/>
            </a:pPr>
            <a:r>
              <a:rPr lang="en-GB" sz="2200" dirty="0">
                <a:hlinkClick r:id="rId5"/>
              </a:rPr>
              <a:t>CIPD Professional Standards: Code of Conduct &amp; Ethics | CIPD | CIPD</a:t>
            </a:r>
            <a:endParaRPr lang="en-GB" sz="2200" dirty="0"/>
          </a:p>
          <a:p>
            <a:pPr marL="0" indent="0">
              <a:lnSpc>
                <a:spcPct val="90000"/>
              </a:lnSpc>
              <a:buNone/>
            </a:pPr>
            <a:endParaRPr lang="en-GB" sz="2200" dirty="0"/>
          </a:p>
          <a:p>
            <a:pPr marL="0" indent="0">
              <a:lnSpc>
                <a:spcPct val="90000"/>
              </a:lnSpc>
              <a:buNone/>
            </a:pPr>
            <a:endParaRPr lang="en-GB" sz="2200" dirty="0"/>
          </a:p>
          <a:p>
            <a:pPr marL="0" indent="0">
              <a:lnSpc>
                <a:spcPct val="90000"/>
              </a:lnSpc>
              <a:buNone/>
            </a:pPr>
            <a:endParaRPr lang="en-GB" sz="2200" dirty="0"/>
          </a:p>
          <a:p>
            <a:pPr>
              <a:lnSpc>
                <a:spcPct val="90000"/>
              </a:lnSpc>
            </a:pPr>
            <a:endParaRPr lang="en-GB" sz="2200" dirty="0"/>
          </a:p>
        </p:txBody>
      </p:sp>
      <p:sp>
        <p:nvSpPr>
          <p:cNvPr id="4" name="Slide Number Placeholder 3" hidden="1"/>
          <p:cNvSpPr>
            <a:spLocks noGrp="1"/>
          </p:cNvSpPr>
          <p:nvPr>
            <p:ph type="sldNum" sz="quarter" idx="12"/>
          </p:nvPr>
        </p:nvSpPr>
        <p:spPr/>
        <p:txBody>
          <a:bodyPr/>
          <a:lstStyle/>
          <a:p>
            <a:pPr>
              <a:spcAft>
                <a:spcPts val="600"/>
              </a:spcAft>
            </a:pPr>
            <a:fld id="{AC82685A-BD3A-4230-8D85-804689F67293}" type="slidenum">
              <a:rPr lang="en-GB">
                <a:solidFill>
                  <a:prstClr val="black">
                    <a:tint val="75000"/>
                  </a:prstClr>
                </a:solidFill>
                <a:latin typeface="Myriad Pro"/>
              </a:rPr>
              <a:pPr>
                <a:spcAft>
                  <a:spcPts val="600"/>
                </a:spcAft>
              </a:pPr>
              <a:t>49</a:t>
            </a:fld>
            <a:endParaRPr lang="en-GB">
              <a:solidFill>
                <a:prstClr val="black">
                  <a:tint val="75000"/>
                </a:prstClr>
              </a:solidFill>
              <a:latin typeface="Myriad Pro"/>
            </a:endParaRPr>
          </a:p>
        </p:txBody>
      </p:sp>
    </p:spTree>
    <p:extLst>
      <p:ext uri="{BB962C8B-B14F-4D97-AF65-F5344CB8AC3E}">
        <p14:creationId xmlns:p14="http://schemas.microsoft.com/office/powerpoint/2010/main" val="5611069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B820-E043-38E8-BCF7-EC906C583D01}"/>
              </a:ext>
            </a:extLst>
          </p:cNvPr>
          <p:cNvSpPr>
            <a:spLocks noGrp="1"/>
          </p:cNvSpPr>
          <p:nvPr>
            <p:ph type="title"/>
          </p:nvPr>
        </p:nvSpPr>
        <p:spPr/>
        <p:txBody>
          <a:bodyPr/>
          <a:lstStyle/>
          <a:p>
            <a:r>
              <a:rPr lang="en-GB" b="1" dirty="0"/>
              <a:t>Code of Conduct – Key Areas</a:t>
            </a:r>
          </a:p>
        </p:txBody>
      </p:sp>
      <p:sp>
        <p:nvSpPr>
          <p:cNvPr id="3" name="Content Placeholder 2">
            <a:extLst>
              <a:ext uri="{FF2B5EF4-FFF2-40B4-BE49-F238E27FC236}">
                <a16:creationId xmlns:a16="http://schemas.microsoft.com/office/drawing/2014/main" id="{3C557C09-940B-2A76-C9E1-1695AC3F6190}"/>
              </a:ext>
            </a:extLst>
          </p:cNvPr>
          <p:cNvSpPr>
            <a:spLocks noGrp="1"/>
          </p:cNvSpPr>
          <p:nvPr>
            <p:ph idx="1"/>
          </p:nvPr>
        </p:nvSpPr>
        <p:spPr/>
        <p:txBody>
          <a:bodyPr>
            <a:normAutofit fontScale="92500" lnSpcReduction="20000"/>
          </a:bodyPr>
          <a:lstStyle/>
          <a:p>
            <a:pPr marL="514350" indent="-514350">
              <a:buAutoNum type="arabicPeriod"/>
            </a:pPr>
            <a:r>
              <a:rPr lang="en-GB" dirty="0"/>
              <a:t>Positive and active impact on working lives</a:t>
            </a:r>
          </a:p>
          <a:p>
            <a:pPr marL="514350" indent="-514350">
              <a:buAutoNum type="arabicPeriod"/>
            </a:pPr>
            <a:r>
              <a:rPr lang="en-GB" dirty="0"/>
              <a:t>Civic virtue and stewardship</a:t>
            </a:r>
          </a:p>
          <a:p>
            <a:pPr marL="514350" indent="-514350">
              <a:buAutoNum type="arabicPeriod"/>
            </a:pPr>
            <a:r>
              <a:rPr lang="en-GB" dirty="0"/>
              <a:t>Good character</a:t>
            </a:r>
          </a:p>
          <a:p>
            <a:pPr marL="514350" indent="-514350">
              <a:buAutoNum type="arabicPeriod"/>
            </a:pPr>
            <a:r>
              <a:rPr lang="en-GB" dirty="0"/>
              <a:t>Professional service and competence</a:t>
            </a:r>
          </a:p>
          <a:p>
            <a:pPr marL="514350" indent="-514350">
              <a:buAutoNum type="arabicPeriod"/>
            </a:pPr>
            <a:r>
              <a:rPr lang="en-GB" dirty="0"/>
              <a:t>Personal responsibility</a:t>
            </a:r>
          </a:p>
          <a:p>
            <a:pPr marL="0" indent="0">
              <a:buNone/>
            </a:pPr>
            <a:endParaRPr lang="en-GB" dirty="0"/>
          </a:p>
          <a:p>
            <a:pPr marL="0" indent="0">
              <a:buNone/>
            </a:pPr>
            <a:r>
              <a:rPr lang="en-GB" dirty="0"/>
              <a:t>In your groups discuss the area you have been given. What will you personally do to uphold this part of the Code?</a:t>
            </a:r>
          </a:p>
        </p:txBody>
      </p:sp>
    </p:spTree>
    <p:extLst>
      <p:ext uri="{BB962C8B-B14F-4D97-AF65-F5344CB8AC3E}">
        <p14:creationId xmlns:p14="http://schemas.microsoft.com/office/powerpoint/2010/main" val="36921267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F56CE-421F-2ADC-65C3-B897C6532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D6ED1-291C-3AB5-4817-46973FE0A0AF}"/>
              </a:ext>
            </a:extLst>
          </p:cNvPr>
          <p:cNvSpPr>
            <a:spLocks noGrp="1"/>
          </p:cNvSpPr>
          <p:nvPr>
            <p:ph type="title"/>
          </p:nvPr>
        </p:nvSpPr>
        <p:spPr/>
        <p:txBody>
          <a:bodyPr>
            <a:normAutofit fontScale="90000"/>
          </a:bodyPr>
          <a:lstStyle/>
          <a:p>
            <a:r>
              <a:rPr lang="en-GB" dirty="0"/>
              <a:t>Relevant CIPD Courses on Core Behaviours (Free, online)</a:t>
            </a:r>
          </a:p>
        </p:txBody>
      </p:sp>
      <p:sp>
        <p:nvSpPr>
          <p:cNvPr id="3" name="Content Placeholder 2">
            <a:extLst>
              <a:ext uri="{FF2B5EF4-FFF2-40B4-BE49-F238E27FC236}">
                <a16:creationId xmlns:a16="http://schemas.microsoft.com/office/drawing/2014/main" id="{FDE9C1F3-B943-2C97-285A-98675958201D}"/>
              </a:ext>
            </a:extLst>
          </p:cNvPr>
          <p:cNvSpPr>
            <a:spLocks noGrp="1"/>
          </p:cNvSpPr>
          <p:nvPr>
            <p:ph idx="1"/>
          </p:nvPr>
        </p:nvSpPr>
        <p:spPr>
          <a:xfrm>
            <a:off x="1981200" y="2443163"/>
            <a:ext cx="8229600" cy="2937774"/>
          </a:xfrm>
        </p:spPr>
        <p:txBody>
          <a:bodyPr/>
          <a:lstStyle/>
          <a:p>
            <a:r>
              <a:rPr lang="en-GB" dirty="0">
                <a:hlinkClick r:id="rId3"/>
              </a:rPr>
              <a:t>Course: Valuing People </a:t>
            </a:r>
            <a:endParaRPr lang="en-GB" dirty="0"/>
          </a:p>
          <a:p>
            <a:r>
              <a:rPr lang="en-GB" dirty="0">
                <a:hlinkClick r:id="rId4"/>
              </a:rPr>
              <a:t>Course: Ethical practice </a:t>
            </a:r>
            <a:endParaRPr lang="en-GB" dirty="0"/>
          </a:p>
          <a:p>
            <a:r>
              <a:rPr lang="en-GB" dirty="0">
                <a:hlinkClick r:id="rId5"/>
              </a:rPr>
              <a:t>Course: Working inclusively</a:t>
            </a:r>
            <a:endParaRPr lang="en-GB" dirty="0"/>
          </a:p>
          <a:p>
            <a:r>
              <a:rPr lang="en-GB" dirty="0">
                <a:hlinkClick r:id="rId6"/>
              </a:rPr>
              <a:t>Course: Professional courage and influence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5280574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C7841-A62C-05FD-7047-C0B7A869C1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809A0-DBDD-4A8C-988C-CF4DD06BBB76}"/>
              </a:ext>
            </a:extLst>
          </p:cNvPr>
          <p:cNvSpPr>
            <a:spLocks noGrp="1"/>
          </p:cNvSpPr>
          <p:nvPr>
            <p:ph type="title"/>
          </p:nvPr>
        </p:nvSpPr>
        <p:spPr>
          <a:xfrm>
            <a:off x="1981200" y="223881"/>
            <a:ext cx="8229600" cy="1143000"/>
          </a:xfrm>
        </p:spPr>
        <p:txBody>
          <a:bodyPr>
            <a:normAutofit fontScale="90000"/>
          </a:bodyPr>
          <a:lstStyle/>
          <a:p>
            <a:r>
              <a:rPr lang="en-US" dirty="0"/>
              <a:t>9 main areas of action employers can take: </a:t>
            </a:r>
          </a:p>
        </p:txBody>
      </p:sp>
      <p:sp>
        <p:nvSpPr>
          <p:cNvPr id="3" name="Content Placeholder 2">
            <a:extLst>
              <a:ext uri="{FF2B5EF4-FFF2-40B4-BE49-F238E27FC236}">
                <a16:creationId xmlns:a16="http://schemas.microsoft.com/office/drawing/2014/main" id="{BB4F5DA9-9694-975F-1AE7-8C32456E3499}"/>
              </a:ext>
            </a:extLst>
          </p:cNvPr>
          <p:cNvSpPr>
            <a:spLocks noGrp="1"/>
          </p:cNvSpPr>
          <p:nvPr>
            <p:ph idx="1"/>
          </p:nvPr>
        </p:nvSpPr>
        <p:spPr/>
        <p:txBody>
          <a:bodyPr>
            <a:normAutofit fontScale="40000" lnSpcReduction="20000"/>
          </a:bodyPr>
          <a:lstStyle/>
          <a:p>
            <a:endParaRPr lang="en-US" sz="5500" dirty="0"/>
          </a:p>
          <a:p>
            <a:pPr marL="228600" indent="-228600">
              <a:buAutoNum type="arabicPeriod"/>
            </a:pPr>
            <a:r>
              <a:rPr lang="en-US" sz="5500" dirty="0"/>
              <a:t>Consistently enforce codes of conduct</a:t>
            </a:r>
          </a:p>
          <a:p>
            <a:pPr marL="228600" indent="-228600">
              <a:buAutoNum type="arabicPeriod"/>
            </a:pPr>
            <a:r>
              <a:rPr lang="en-US" sz="5500" dirty="0"/>
              <a:t>Communicate carefully about unethical </a:t>
            </a:r>
            <a:r>
              <a:rPr lang="en-US" sz="5500" dirty="0" err="1"/>
              <a:t>behaviour</a:t>
            </a:r>
            <a:r>
              <a:rPr lang="en-US" sz="5500" dirty="0"/>
              <a:t> and ethical standards</a:t>
            </a:r>
          </a:p>
          <a:p>
            <a:pPr marL="228600" indent="-228600">
              <a:buAutoNum type="arabicPeriod"/>
            </a:pPr>
            <a:r>
              <a:rPr lang="en-US" sz="5500" dirty="0"/>
              <a:t>Focus on the ethical climate and </a:t>
            </a:r>
            <a:r>
              <a:rPr lang="en-US" sz="5500" dirty="0" err="1"/>
              <a:t>organisational</a:t>
            </a:r>
            <a:r>
              <a:rPr lang="en-US" sz="5500" dirty="0"/>
              <a:t> practices that shape it</a:t>
            </a:r>
          </a:p>
          <a:p>
            <a:pPr marL="228600" indent="-228600">
              <a:buAutoNum type="arabicPeriod"/>
            </a:pPr>
            <a:r>
              <a:rPr lang="en-US" sz="5500" dirty="0"/>
              <a:t>Promote </a:t>
            </a:r>
            <a:r>
              <a:rPr lang="en-US" sz="5500" dirty="0" err="1"/>
              <a:t>organisational</a:t>
            </a:r>
            <a:r>
              <a:rPr lang="en-US" sz="5500" dirty="0"/>
              <a:t> fairness and challenge political </a:t>
            </a:r>
            <a:r>
              <a:rPr lang="en-US" sz="5500" dirty="0" err="1"/>
              <a:t>behaviour</a:t>
            </a:r>
            <a:endParaRPr lang="en-US" sz="5500" dirty="0"/>
          </a:p>
          <a:p>
            <a:pPr marL="228600" indent="-228600">
              <a:buAutoNum type="arabicPeriod"/>
            </a:pPr>
            <a:r>
              <a:rPr lang="en-US" sz="5500" dirty="0"/>
              <a:t>Understand and manage the impact of personality and mood</a:t>
            </a:r>
          </a:p>
          <a:p>
            <a:pPr marL="228600" indent="-228600">
              <a:buAutoNum type="arabicPeriod"/>
            </a:pPr>
            <a:r>
              <a:rPr lang="en-US" sz="5500" dirty="0"/>
              <a:t>Manage the risk factors related to job design</a:t>
            </a:r>
          </a:p>
          <a:p>
            <a:pPr marL="228600" indent="-228600">
              <a:buAutoNum type="arabicPeriod"/>
            </a:pPr>
            <a:r>
              <a:rPr lang="en-US" sz="5500" dirty="0"/>
              <a:t>Ensure targets are realistic and reward is linked to multiple complementary outcomes</a:t>
            </a:r>
          </a:p>
          <a:p>
            <a:pPr marL="228600" indent="-228600">
              <a:buAutoNum type="arabicPeriod"/>
            </a:pPr>
            <a:r>
              <a:rPr lang="en-US" sz="5500" dirty="0"/>
              <a:t>Create accountability and introduce checks and balances in decision-making</a:t>
            </a:r>
          </a:p>
          <a:p>
            <a:pPr marL="228600" indent="-228600">
              <a:buAutoNum type="arabicPeriod"/>
            </a:pPr>
            <a:r>
              <a:rPr lang="en-US" sz="5500" dirty="0"/>
              <a:t>Empower employees to speak up and provide safe whistleblowing channels </a:t>
            </a:r>
          </a:p>
          <a:p>
            <a:pPr marL="0" indent="0">
              <a:buNone/>
            </a:pPr>
            <a:endParaRPr lang="en-US" dirty="0"/>
          </a:p>
        </p:txBody>
      </p:sp>
    </p:spTree>
    <p:extLst>
      <p:ext uri="{BB962C8B-B14F-4D97-AF65-F5344CB8AC3E}">
        <p14:creationId xmlns:p14="http://schemas.microsoft.com/office/powerpoint/2010/main" val="27799253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915E2-B056-0077-EB03-35FCFAAE99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10BA94-75C3-5C30-DD9B-77FA1C628D51}"/>
              </a:ext>
            </a:extLst>
          </p:cNvPr>
          <p:cNvSpPr>
            <a:spLocks noGrp="1"/>
          </p:cNvSpPr>
          <p:nvPr>
            <p:ph type="title"/>
          </p:nvPr>
        </p:nvSpPr>
        <p:spPr/>
        <p:txBody>
          <a:bodyPr>
            <a:normAutofit fontScale="90000"/>
          </a:bodyPr>
          <a:lstStyle/>
          <a:p>
            <a:r>
              <a:rPr lang="en-US" dirty="0"/>
              <a:t>What does an ethical approach to HRM entail?</a:t>
            </a:r>
          </a:p>
        </p:txBody>
      </p:sp>
      <p:sp>
        <p:nvSpPr>
          <p:cNvPr id="3" name="Content Placeholder 2">
            <a:extLst>
              <a:ext uri="{FF2B5EF4-FFF2-40B4-BE49-F238E27FC236}">
                <a16:creationId xmlns:a16="http://schemas.microsoft.com/office/drawing/2014/main" id="{09E9E1D4-951A-E930-DF5D-93C6FFACB131}"/>
              </a:ext>
            </a:extLst>
          </p:cNvPr>
          <p:cNvSpPr>
            <a:spLocks noGrp="1"/>
          </p:cNvSpPr>
          <p:nvPr>
            <p:ph idx="1"/>
          </p:nvPr>
        </p:nvSpPr>
        <p:spPr>
          <a:xfrm>
            <a:off x="1981200" y="1600202"/>
            <a:ext cx="8229600" cy="3268959"/>
          </a:xfrm>
        </p:spPr>
        <p:txBody>
          <a:bodyPr/>
          <a:lstStyle/>
          <a:p>
            <a:r>
              <a:rPr lang="en-US" dirty="0"/>
              <a:t>Stephen Taylor &amp; Graham Perkins </a:t>
            </a:r>
          </a:p>
        </p:txBody>
      </p:sp>
      <p:pic>
        <p:nvPicPr>
          <p:cNvPr id="4" name="Online Media 3" descr="CIPD -  What does a ethical approach to HRM entail? | Stephen Taylor &amp; Graham Perkins">
            <a:hlinkClick r:id="" action="ppaction://media"/>
            <a:extLst>
              <a:ext uri="{FF2B5EF4-FFF2-40B4-BE49-F238E27FC236}">
                <a16:creationId xmlns:a16="http://schemas.microsoft.com/office/drawing/2014/main" id="{8A2F41D6-3E3B-501D-827F-FDF436826C4D}"/>
              </a:ext>
            </a:extLst>
          </p:cNvPr>
          <p:cNvPicPr>
            <a:picLocks noRot="1" noChangeAspect="1"/>
          </p:cNvPicPr>
          <p:nvPr>
            <a:videoFile r:link="rId1"/>
          </p:nvPr>
        </p:nvPicPr>
        <p:blipFill>
          <a:blip r:embed="rId4"/>
          <a:stretch>
            <a:fillRect/>
          </a:stretch>
        </p:blipFill>
        <p:spPr>
          <a:xfrm>
            <a:off x="3842594" y="2155826"/>
            <a:ext cx="4506812" cy="2546349"/>
          </a:xfrm>
          <a:prstGeom prst="rect">
            <a:avLst/>
          </a:prstGeom>
        </p:spPr>
      </p:pic>
      <p:sp>
        <p:nvSpPr>
          <p:cNvPr id="5" name="TextBox 4">
            <a:extLst>
              <a:ext uri="{FF2B5EF4-FFF2-40B4-BE49-F238E27FC236}">
                <a16:creationId xmlns:a16="http://schemas.microsoft.com/office/drawing/2014/main" id="{CB6FE579-B84D-BE4B-3059-13DA9AC805FF}"/>
              </a:ext>
            </a:extLst>
          </p:cNvPr>
          <p:cNvSpPr txBox="1"/>
          <p:nvPr/>
        </p:nvSpPr>
        <p:spPr>
          <a:xfrm>
            <a:off x="2279577" y="5051723"/>
            <a:ext cx="5518731"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a:t>
            </a:r>
            <a:r>
              <a:rPr lang="en-US" dirty="0" err="1"/>
              <a:t>KtGipKcJ_CQ</a:t>
            </a:r>
            <a:endParaRPr lang="en-US" dirty="0"/>
          </a:p>
        </p:txBody>
      </p:sp>
    </p:spTree>
    <p:extLst>
      <p:ext uri="{BB962C8B-B14F-4D97-AF65-F5344CB8AC3E}">
        <p14:creationId xmlns:p14="http://schemas.microsoft.com/office/powerpoint/2010/main" val="29351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F077C-9548-82EF-EFE2-89D4341156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D8D3C1-D52A-6316-0923-0B8EB7C45005}"/>
              </a:ext>
            </a:extLst>
          </p:cNvPr>
          <p:cNvSpPr>
            <a:spLocks noGrp="1"/>
          </p:cNvSpPr>
          <p:nvPr>
            <p:ph type="title"/>
          </p:nvPr>
        </p:nvSpPr>
        <p:spPr/>
        <p:txBody>
          <a:bodyPr/>
          <a:lstStyle/>
          <a:p>
            <a:r>
              <a:rPr lang="en-US" dirty="0"/>
              <a:t>Ethical practice (CIPD Prof map)</a:t>
            </a:r>
          </a:p>
        </p:txBody>
      </p:sp>
      <p:sp>
        <p:nvSpPr>
          <p:cNvPr id="3" name="Content Placeholder 2">
            <a:extLst>
              <a:ext uri="{FF2B5EF4-FFF2-40B4-BE49-F238E27FC236}">
                <a16:creationId xmlns:a16="http://schemas.microsoft.com/office/drawing/2014/main" id="{C1DC0961-005A-7788-C563-C134782CE97C}"/>
              </a:ext>
            </a:extLst>
          </p:cNvPr>
          <p:cNvSpPr>
            <a:spLocks noGrp="1"/>
          </p:cNvSpPr>
          <p:nvPr>
            <p:ph idx="1"/>
          </p:nvPr>
        </p:nvSpPr>
        <p:spPr/>
        <p:txBody>
          <a:bodyPr>
            <a:normAutofit fontScale="92500" lnSpcReduction="10000"/>
          </a:bodyPr>
          <a:lstStyle/>
          <a:p>
            <a:r>
              <a:rPr lang="en-GB" dirty="0"/>
              <a:t>Consider how professional principles and values currently inform your approach and how they can be more consistently applied in the future</a:t>
            </a:r>
          </a:p>
          <a:p>
            <a:r>
              <a:rPr lang="en-GB" dirty="0"/>
              <a:t>Take responsibility for your actions</a:t>
            </a:r>
          </a:p>
          <a:p>
            <a:r>
              <a:rPr lang="en-GB" dirty="0"/>
              <a:t>Act compliantly with regard to relevant regulation and law</a:t>
            </a:r>
          </a:p>
          <a:p>
            <a:r>
              <a:rPr lang="en-GB" dirty="0"/>
              <a:t>Handle personal data and information in a professional manner</a:t>
            </a:r>
          </a:p>
          <a:p>
            <a:r>
              <a:rPr lang="en-GB" dirty="0"/>
              <a:t>Demonstrate honesty in dealings with others</a:t>
            </a:r>
          </a:p>
          <a:p>
            <a:endParaRPr lang="en-US" dirty="0"/>
          </a:p>
        </p:txBody>
      </p:sp>
    </p:spTree>
    <p:extLst>
      <p:ext uri="{BB962C8B-B14F-4D97-AF65-F5344CB8AC3E}">
        <p14:creationId xmlns:p14="http://schemas.microsoft.com/office/powerpoint/2010/main" val="32990722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F5B5D-9D79-822C-B10D-A188F441B8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A472D-156E-EDEA-B446-DFCAA2578826}"/>
              </a:ext>
            </a:extLst>
          </p:cNvPr>
          <p:cNvSpPr>
            <a:spLocks noGrp="1"/>
          </p:cNvSpPr>
          <p:nvPr>
            <p:ph type="title"/>
          </p:nvPr>
        </p:nvSpPr>
        <p:spPr/>
        <p:txBody>
          <a:bodyPr/>
          <a:lstStyle/>
          <a:p>
            <a:r>
              <a:rPr lang="en-US" dirty="0"/>
              <a:t>Benefits to </a:t>
            </a:r>
            <a:r>
              <a:rPr lang="en-US" dirty="0" err="1"/>
              <a:t>organisations</a:t>
            </a:r>
            <a:r>
              <a:rPr lang="en-US" dirty="0"/>
              <a:t> </a:t>
            </a:r>
          </a:p>
        </p:txBody>
      </p:sp>
      <p:sp>
        <p:nvSpPr>
          <p:cNvPr id="3" name="Content Placeholder 2">
            <a:extLst>
              <a:ext uri="{FF2B5EF4-FFF2-40B4-BE49-F238E27FC236}">
                <a16:creationId xmlns:a16="http://schemas.microsoft.com/office/drawing/2014/main" id="{A151202A-E463-B151-4EFF-3E7CFCE5D1E2}"/>
              </a:ext>
            </a:extLst>
          </p:cNvPr>
          <p:cNvSpPr>
            <a:spLocks noGrp="1"/>
          </p:cNvSpPr>
          <p:nvPr>
            <p:ph idx="1"/>
          </p:nvPr>
        </p:nvSpPr>
        <p:spPr/>
        <p:txBody>
          <a:bodyPr/>
          <a:lstStyle/>
          <a:p>
            <a:pPr marL="0" indent="0">
              <a:buNone/>
            </a:pPr>
            <a:r>
              <a:rPr lang="en-US" dirty="0"/>
              <a:t>When ethical values are taken seriously:</a:t>
            </a:r>
          </a:p>
          <a:p>
            <a:r>
              <a:rPr lang="en-GB" dirty="0"/>
              <a:t>An open culture improves morale. </a:t>
            </a:r>
          </a:p>
          <a:p>
            <a:r>
              <a:rPr lang="en-GB" dirty="0"/>
              <a:t>Good relations with customers lead to an enhanced reputation. </a:t>
            </a:r>
          </a:p>
          <a:p>
            <a:r>
              <a:rPr lang="en-GB" dirty="0"/>
              <a:t>Ethical companies outperform their peers financially in the long term. </a:t>
            </a:r>
          </a:p>
          <a:p>
            <a:endParaRPr lang="en-US" dirty="0"/>
          </a:p>
        </p:txBody>
      </p:sp>
    </p:spTree>
    <p:extLst>
      <p:ext uri="{BB962C8B-B14F-4D97-AF65-F5344CB8AC3E}">
        <p14:creationId xmlns:p14="http://schemas.microsoft.com/office/powerpoint/2010/main" val="18998644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4677D-8E7D-0272-9BE3-E793A2AF89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AD9E41-2743-00F9-5CC4-275222C91C23}"/>
              </a:ext>
            </a:extLst>
          </p:cNvPr>
          <p:cNvSpPr>
            <a:spLocks noGrp="1"/>
          </p:cNvSpPr>
          <p:nvPr>
            <p:ph type="title"/>
          </p:nvPr>
        </p:nvSpPr>
        <p:spPr/>
        <p:txBody>
          <a:bodyPr/>
          <a:lstStyle/>
          <a:p>
            <a:r>
              <a:rPr lang="en-US" dirty="0"/>
              <a:t>Ethical dilemmas discussion</a:t>
            </a:r>
          </a:p>
        </p:txBody>
      </p:sp>
      <p:sp>
        <p:nvSpPr>
          <p:cNvPr id="3" name="Content Placeholder 2">
            <a:extLst>
              <a:ext uri="{FF2B5EF4-FFF2-40B4-BE49-F238E27FC236}">
                <a16:creationId xmlns:a16="http://schemas.microsoft.com/office/drawing/2014/main" id="{00C95FA4-2AC6-F21E-3FB9-61C8A3AC9FE8}"/>
              </a:ext>
            </a:extLst>
          </p:cNvPr>
          <p:cNvSpPr>
            <a:spLocks noGrp="1"/>
          </p:cNvSpPr>
          <p:nvPr>
            <p:ph idx="1"/>
          </p:nvPr>
        </p:nvSpPr>
        <p:spPr/>
        <p:txBody>
          <a:bodyPr/>
          <a:lstStyle/>
          <a:p>
            <a:r>
              <a:rPr lang="en-US" dirty="0"/>
              <a:t>In small groups, discuss any ethical dilemmas that you have encountered during your career or that of colleagues, family and friends that you are aware of. </a:t>
            </a:r>
          </a:p>
          <a:p>
            <a:r>
              <a:rPr lang="en-US" dirty="0"/>
              <a:t>How did the situation make you or the storyteller feel? </a:t>
            </a:r>
          </a:p>
          <a:p>
            <a:r>
              <a:rPr lang="en-US" dirty="0"/>
              <a:t>High profile examples – where was HR? </a:t>
            </a:r>
          </a:p>
        </p:txBody>
      </p:sp>
    </p:spTree>
    <p:extLst>
      <p:ext uri="{BB962C8B-B14F-4D97-AF65-F5344CB8AC3E}">
        <p14:creationId xmlns:p14="http://schemas.microsoft.com/office/powerpoint/2010/main" val="8365868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FAA37-2128-8D5B-9634-87C1348507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97F151-93A5-6E10-0DA8-EF6E3C7AC8E1}"/>
              </a:ext>
            </a:extLst>
          </p:cNvPr>
          <p:cNvSpPr>
            <a:spLocks noGrp="1"/>
          </p:cNvSpPr>
          <p:nvPr>
            <p:ph type="title"/>
          </p:nvPr>
        </p:nvSpPr>
        <p:spPr/>
        <p:txBody>
          <a:bodyPr>
            <a:normAutofit fontScale="90000"/>
          </a:bodyPr>
          <a:lstStyle/>
          <a:p>
            <a:r>
              <a:rPr lang="en-US" dirty="0"/>
              <a:t>Professional courage and influencing (CIPD Prof map)</a:t>
            </a:r>
          </a:p>
        </p:txBody>
      </p:sp>
      <p:sp>
        <p:nvSpPr>
          <p:cNvPr id="3" name="Content Placeholder 2">
            <a:extLst>
              <a:ext uri="{FF2B5EF4-FFF2-40B4-BE49-F238E27FC236}">
                <a16:creationId xmlns:a16="http://schemas.microsoft.com/office/drawing/2014/main" id="{81D328EF-A3CE-00ED-4C80-77FC06CFDB01}"/>
              </a:ext>
            </a:extLst>
          </p:cNvPr>
          <p:cNvSpPr>
            <a:spLocks noGrp="1"/>
          </p:cNvSpPr>
          <p:nvPr>
            <p:ph idx="1"/>
          </p:nvPr>
        </p:nvSpPr>
        <p:spPr/>
        <p:txBody>
          <a:bodyPr>
            <a:normAutofit/>
          </a:bodyPr>
          <a:lstStyle/>
          <a:p>
            <a:r>
              <a:rPr lang="en-GB" dirty="0"/>
              <a:t>Contribute views and opinions clearly</a:t>
            </a:r>
          </a:p>
          <a:p>
            <a:r>
              <a:rPr lang="en-GB" dirty="0"/>
              <a:t>Provide information accurately and in a timely way</a:t>
            </a:r>
          </a:p>
          <a:p>
            <a:r>
              <a:rPr lang="en-GB" dirty="0"/>
              <a:t>Initiate purposeful conversations with a range of people</a:t>
            </a:r>
          </a:p>
          <a:p>
            <a:r>
              <a:rPr lang="en-GB" dirty="0"/>
              <a:t>Understand the impact of different influencing and communication styles in a range of situations</a:t>
            </a:r>
          </a:p>
          <a:p>
            <a:r>
              <a:rPr lang="en-GB" dirty="0"/>
              <a:t>Recognise and accept mistakes </a:t>
            </a:r>
          </a:p>
        </p:txBody>
      </p:sp>
    </p:spTree>
    <p:extLst>
      <p:ext uri="{BB962C8B-B14F-4D97-AF65-F5344CB8AC3E}">
        <p14:creationId xmlns:p14="http://schemas.microsoft.com/office/powerpoint/2010/main" val="409850597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5021A-30EE-7AB1-1C45-468680D19C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22BBB7-FB4F-3F71-25C3-2422A5ABBA2D}"/>
              </a:ext>
            </a:extLst>
          </p:cNvPr>
          <p:cNvSpPr>
            <a:spLocks noGrp="1"/>
          </p:cNvSpPr>
          <p:nvPr>
            <p:ph type="title"/>
          </p:nvPr>
        </p:nvSpPr>
        <p:spPr/>
        <p:txBody>
          <a:bodyPr/>
          <a:lstStyle/>
          <a:p>
            <a:r>
              <a:rPr lang="en-US" dirty="0"/>
              <a:t>People professionals</a:t>
            </a:r>
          </a:p>
        </p:txBody>
      </p:sp>
      <p:sp>
        <p:nvSpPr>
          <p:cNvPr id="3" name="Content Placeholder 2">
            <a:extLst>
              <a:ext uri="{FF2B5EF4-FFF2-40B4-BE49-F238E27FC236}">
                <a16:creationId xmlns:a16="http://schemas.microsoft.com/office/drawing/2014/main" id="{66348496-BC30-5B26-3A53-F33A380EBA0E}"/>
              </a:ext>
            </a:extLst>
          </p:cNvPr>
          <p:cNvSpPr>
            <a:spLocks noGrp="1"/>
          </p:cNvSpPr>
          <p:nvPr>
            <p:ph idx="1"/>
          </p:nvPr>
        </p:nvSpPr>
        <p:spPr/>
        <p:txBody>
          <a:bodyPr>
            <a:normAutofit fontScale="85000" lnSpcReduction="20000"/>
          </a:bodyPr>
          <a:lstStyle/>
          <a:p>
            <a:pPr marL="0" indent="0">
              <a:buNone/>
            </a:pPr>
            <a:r>
              <a:rPr lang="en-GB" i="1" dirty="0"/>
              <a:t>“Professionalism in HR as in other fields can be defined generally as the conduct exhibited by people who are providing advice and services that require expertise and that meet defined or generally accepted standards of behaviour. Work done by a professional is usually distinguished by its reference to a framework of fundamental concepts that reflect the skilful application of specialized education, training and experience. It is accompanied by a sense of responsibility and an acceptance of recognized standards. Even more loosely, people can be described as acting ‘professionally’ when they do their work well and act responsibly</a:t>
            </a:r>
            <a:r>
              <a:rPr lang="en-GB" dirty="0"/>
              <a:t>.”</a:t>
            </a:r>
          </a:p>
          <a:p>
            <a:pPr marL="0" indent="0">
              <a:buNone/>
            </a:pPr>
            <a:r>
              <a:rPr lang="en-GB" dirty="0"/>
              <a:t> </a:t>
            </a:r>
          </a:p>
          <a:p>
            <a:pPr marL="0" indent="0">
              <a:buNone/>
            </a:pPr>
            <a:r>
              <a:rPr lang="en-GB" dirty="0"/>
              <a:t>Armstrong, M (2014). </a:t>
            </a:r>
            <a:r>
              <a:rPr lang="en-GB" i="1" dirty="0"/>
              <a:t>pp. 47</a:t>
            </a:r>
            <a:endParaRPr lang="en-GB" dirty="0"/>
          </a:p>
          <a:p>
            <a:pPr marL="0" indent="0">
              <a:buNone/>
            </a:pPr>
            <a:endParaRPr lang="en-US" dirty="0"/>
          </a:p>
        </p:txBody>
      </p:sp>
    </p:spTree>
    <p:extLst>
      <p:ext uri="{BB962C8B-B14F-4D97-AF65-F5344CB8AC3E}">
        <p14:creationId xmlns:p14="http://schemas.microsoft.com/office/powerpoint/2010/main" val="107492103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DEC1A-71EE-0D62-A3C3-8B3A2CB02447}"/>
              </a:ext>
            </a:extLst>
          </p:cNvPr>
          <p:cNvSpPr>
            <a:spLocks noGrp="1"/>
          </p:cNvSpPr>
          <p:nvPr>
            <p:ph type="title"/>
          </p:nvPr>
        </p:nvSpPr>
        <p:spPr/>
        <p:txBody>
          <a:bodyPr/>
          <a:lstStyle/>
          <a:p>
            <a:r>
              <a:rPr lang="en-GB" dirty="0"/>
              <a:t>Examples of ethics in People Practice</a:t>
            </a:r>
          </a:p>
        </p:txBody>
      </p:sp>
      <p:sp>
        <p:nvSpPr>
          <p:cNvPr id="3" name="Content Placeholder 2">
            <a:extLst>
              <a:ext uri="{FF2B5EF4-FFF2-40B4-BE49-F238E27FC236}">
                <a16:creationId xmlns:a16="http://schemas.microsoft.com/office/drawing/2014/main" id="{4623A11B-0ED8-FEC2-319D-05C9E383032A}"/>
              </a:ext>
            </a:extLst>
          </p:cNvPr>
          <p:cNvSpPr>
            <a:spLocks noGrp="1"/>
          </p:cNvSpPr>
          <p:nvPr>
            <p:ph idx="1"/>
          </p:nvPr>
        </p:nvSpPr>
        <p:spPr>
          <a:xfrm>
            <a:off x="609600" y="1417638"/>
            <a:ext cx="10972800" cy="4171602"/>
          </a:xfrm>
        </p:spPr>
        <p:txBody>
          <a:bodyPr/>
          <a:lstStyle/>
          <a:p>
            <a:pPr marL="0" indent="0">
              <a:buNone/>
            </a:pPr>
            <a:r>
              <a:rPr lang="en-GB" dirty="0"/>
              <a:t>Attraction?</a:t>
            </a:r>
          </a:p>
          <a:p>
            <a:pPr marL="0" indent="0">
              <a:buNone/>
            </a:pPr>
            <a:r>
              <a:rPr lang="en-GB" dirty="0"/>
              <a:t>	Recruitment and Selection?</a:t>
            </a:r>
          </a:p>
          <a:p>
            <a:pPr marL="0" indent="0">
              <a:buNone/>
            </a:pPr>
            <a:r>
              <a:rPr lang="en-GB" dirty="0"/>
              <a:t>		Onboarding?</a:t>
            </a:r>
          </a:p>
          <a:p>
            <a:pPr marL="0" indent="0">
              <a:buNone/>
            </a:pPr>
            <a:r>
              <a:rPr lang="en-GB" dirty="0"/>
              <a:t>			Training and development?</a:t>
            </a:r>
          </a:p>
          <a:p>
            <a:pPr marL="0" indent="0">
              <a:buNone/>
            </a:pPr>
            <a:r>
              <a:rPr lang="en-GB" dirty="0"/>
              <a:t>				Performance and discipline?</a:t>
            </a:r>
          </a:p>
          <a:p>
            <a:pPr marL="0" indent="0">
              <a:buNone/>
            </a:pPr>
            <a:r>
              <a:rPr lang="en-GB" dirty="0"/>
              <a:t>					Engagement &amp; ownership?</a:t>
            </a:r>
          </a:p>
          <a:p>
            <a:pPr marL="0" indent="0">
              <a:buNone/>
            </a:pPr>
            <a:r>
              <a:rPr lang="en-GB" dirty="0"/>
              <a:t>						Exiting?</a:t>
            </a:r>
          </a:p>
        </p:txBody>
      </p:sp>
      <p:sp>
        <p:nvSpPr>
          <p:cNvPr id="4" name="Cloud 3">
            <a:extLst>
              <a:ext uri="{FF2B5EF4-FFF2-40B4-BE49-F238E27FC236}">
                <a16:creationId xmlns:a16="http://schemas.microsoft.com/office/drawing/2014/main" id="{87E5A506-13EA-3970-7689-3C4F99BD959E}"/>
              </a:ext>
            </a:extLst>
          </p:cNvPr>
          <p:cNvSpPr/>
          <p:nvPr/>
        </p:nvSpPr>
        <p:spPr>
          <a:xfrm>
            <a:off x="7320136" y="1417638"/>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Evidence based decisions?</a:t>
            </a:r>
          </a:p>
        </p:txBody>
      </p:sp>
      <p:sp>
        <p:nvSpPr>
          <p:cNvPr id="5" name="Cloud 4">
            <a:extLst>
              <a:ext uri="{FF2B5EF4-FFF2-40B4-BE49-F238E27FC236}">
                <a16:creationId xmlns:a16="http://schemas.microsoft.com/office/drawing/2014/main" id="{78E5745A-8E9C-027D-6B61-06DF6578B39E}"/>
              </a:ext>
            </a:extLst>
          </p:cNvPr>
          <p:cNvSpPr/>
          <p:nvPr/>
        </p:nvSpPr>
        <p:spPr>
          <a:xfrm>
            <a:off x="9192344" y="1772816"/>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Objective/ fair decision making</a:t>
            </a:r>
          </a:p>
        </p:txBody>
      </p:sp>
      <p:sp>
        <p:nvSpPr>
          <p:cNvPr id="6" name="Cloud 5">
            <a:extLst>
              <a:ext uri="{FF2B5EF4-FFF2-40B4-BE49-F238E27FC236}">
                <a16:creationId xmlns:a16="http://schemas.microsoft.com/office/drawing/2014/main" id="{959B4DFB-DCF8-8024-0982-77E57B1946D4}"/>
              </a:ext>
            </a:extLst>
          </p:cNvPr>
          <p:cNvSpPr/>
          <p:nvPr/>
        </p:nvSpPr>
        <p:spPr>
          <a:xfrm>
            <a:off x="191344" y="2867514"/>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Fair subjective decision making</a:t>
            </a:r>
          </a:p>
        </p:txBody>
      </p:sp>
      <p:sp>
        <p:nvSpPr>
          <p:cNvPr id="7" name="Cloud 6">
            <a:extLst>
              <a:ext uri="{FF2B5EF4-FFF2-40B4-BE49-F238E27FC236}">
                <a16:creationId xmlns:a16="http://schemas.microsoft.com/office/drawing/2014/main" id="{EBEF1BCE-6F81-7BF2-91A1-FC60DEFFB5CE}"/>
              </a:ext>
            </a:extLst>
          </p:cNvPr>
          <p:cNvSpPr/>
          <p:nvPr/>
        </p:nvSpPr>
        <p:spPr>
          <a:xfrm>
            <a:off x="1509700" y="3829902"/>
            <a:ext cx="2520280" cy="108012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Fair discrimination</a:t>
            </a:r>
          </a:p>
        </p:txBody>
      </p:sp>
      <p:sp>
        <p:nvSpPr>
          <p:cNvPr id="8" name="Cloud 7">
            <a:extLst>
              <a:ext uri="{FF2B5EF4-FFF2-40B4-BE49-F238E27FC236}">
                <a16:creationId xmlns:a16="http://schemas.microsoft.com/office/drawing/2014/main" id="{6A73CC6B-D98F-C5D9-1460-B77F3B53B2B1}"/>
              </a:ext>
            </a:extLst>
          </p:cNvPr>
          <p:cNvSpPr/>
          <p:nvPr/>
        </p:nvSpPr>
        <p:spPr>
          <a:xfrm>
            <a:off x="9854208" y="2915816"/>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Legislative background</a:t>
            </a:r>
          </a:p>
        </p:txBody>
      </p:sp>
      <p:sp>
        <p:nvSpPr>
          <p:cNvPr id="9" name="Cloud 8">
            <a:extLst>
              <a:ext uri="{FF2B5EF4-FFF2-40B4-BE49-F238E27FC236}">
                <a16:creationId xmlns:a16="http://schemas.microsoft.com/office/drawing/2014/main" id="{50714A0E-773D-7FE1-CB72-09F501BABFE1}"/>
              </a:ext>
            </a:extLst>
          </p:cNvPr>
          <p:cNvSpPr/>
          <p:nvPr/>
        </p:nvSpPr>
        <p:spPr>
          <a:xfrm>
            <a:off x="2769840" y="4692411"/>
            <a:ext cx="2520280" cy="108012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Strategic development</a:t>
            </a:r>
          </a:p>
        </p:txBody>
      </p:sp>
    </p:spTree>
    <p:extLst>
      <p:ext uri="{BB962C8B-B14F-4D97-AF65-F5344CB8AC3E}">
        <p14:creationId xmlns:p14="http://schemas.microsoft.com/office/powerpoint/2010/main" val="365418436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A88F1-1F66-CA96-81D2-2C9996653E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5B828F-7904-1324-50BE-0417302CBF9D}"/>
              </a:ext>
            </a:extLst>
          </p:cNvPr>
          <p:cNvSpPr>
            <a:spLocks noGrp="1"/>
          </p:cNvSpPr>
          <p:nvPr>
            <p:ph type="title"/>
          </p:nvPr>
        </p:nvSpPr>
        <p:spPr>
          <a:xfrm>
            <a:off x="299356" y="404664"/>
            <a:ext cx="11593288" cy="3312368"/>
          </a:xfrm>
        </p:spPr>
        <p:txBody>
          <a:bodyPr>
            <a:noAutofit/>
          </a:bodyPr>
          <a:lstStyle/>
          <a:p>
            <a:r>
              <a:rPr lang="en-GB" sz="2400" b="1" dirty="0"/>
              <a:t>Q3.</a:t>
            </a:r>
            <a:r>
              <a:rPr lang="en-GB" sz="2400" dirty="0"/>
              <a:t> One of the newer members of your team, Monique, is quite low in confidence and tends not to contribute her views at meetings and discussions. You believe that being able to communicate in an informed, clear and confident way is an essential skill for a people professional and have worked hard to develop this skill yourself. </a:t>
            </a:r>
            <a:br>
              <a:rPr lang="en-GB" sz="2400" dirty="0"/>
            </a:br>
            <a:r>
              <a:rPr lang="en-GB" sz="2400" dirty="0"/>
              <a:t> </a:t>
            </a:r>
            <a:br>
              <a:rPr lang="en-GB" sz="2400" dirty="0"/>
            </a:br>
            <a:r>
              <a:rPr lang="en-GB" sz="2400" dirty="0"/>
              <a:t>Explain why you consider this skill area so important and provide </a:t>
            </a:r>
            <a:r>
              <a:rPr lang="en-GB" sz="2400" b="1" dirty="0"/>
              <a:t>two</a:t>
            </a:r>
            <a:r>
              <a:rPr lang="en-GB" sz="2400" dirty="0"/>
              <a:t> techniques or pieces of advice you could offer Monique to help her with this issue. (AC 1.3)</a:t>
            </a:r>
            <a:br>
              <a:rPr lang="en-GB" sz="2400" dirty="0"/>
            </a:br>
            <a:r>
              <a:rPr lang="en-GB" sz="2400" dirty="0"/>
              <a:t> </a:t>
            </a:r>
            <a:br>
              <a:rPr lang="en-GB" sz="2400" dirty="0"/>
            </a:br>
            <a:r>
              <a:rPr lang="en-GB" sz="2400" i="1" dirty="0"/>
              <a:t>You don't need to provide a reference or in-text citation for Question 3 (AC 1.3). </a:t>
            </a:r>
            <a:endParaRPr lang="en-GB" sz="2400" dirty="0"/>
          </a:p>
        </p:txBody>
      </p:sp>
      <p:sp>
        <p:nvSpPr>
          <p:cNvPr id="3" name="Rectangle 3">
            <a:extLst>
              <a:ext uri="{FF2B5EF4-FFF2-40B4-BE49-F238E27FC236}">
                <a16:creationId xmlns:a16="http://schemas.microsoft.com/office/drawing/2014/main" id="{31A0473C-511F-D6DE-93FE-AAC13B5A1C87}"/>
              </a:ext>
            </a:extLst>
          </p:cNvPr>
          <p:cNvSpPr>
            <a:spLocks noChangeArrowheads="1"/>
          </p:cNvSpPr>
          <p:nvPr/>
        </p:nvSpPr>
        <p:spPr bwMode="auto">
          <a:xfrm>
            <a:off x="767408" y="4003630"/>
            <a:ext cx="10405155" cy="1614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lnSpc>
                <a:spcPct val="100000"/>
              </a:lnSpc>
              <a:buFontTx/>
              <a:buNone/>
            </a:pPr>
            <a:r>
              <a:rPr lang="en-US" altLang="en-US" dirty="0">
                <a:latin typeface="+mn-lt"/>
                <a:cs typeface="Arial" panose="020B0604020202020204" pitchFamily="34" charset="0"/>
              </a:rPr>
              <a:t>In any communication, the listener’s impression is based</a:t>
            </a:r>
          </a:p>
          <a:p>
            <a:pPr>
              <a:lnSpc>
                <a:spcPct val="100000"/>
              </a:lnSpc>
              <a:buFontTx/>
              <a:buNone/>
            </a:pPr>
            <a:r>
              <a:rPr lang="en-US" altLang="en-US" dirty="0">
                <a:latin typeface="+mn-lt"/>
                <a:cs typeface="Arial" panose="020B0604020202020204" pitchFamily="34" charset="0"/>
              </a:rPr>
              <a:t>on…</a:t>
            </a:r>
          </a:p>
          <a:p>
            <a:pPr>
              <a:lnSpc>
                <a:spcPct val="100000"/>
              </a:lnSpc>
              <a:buFontTx/>
              <a:buNone/>
            </a:pPr>
            <a:r>
              <a:rPr lang="en-US" altLang="en-US" dirty="0">
                <a:latin typeface="+mn-lt"/>
                <a:cs typeface="Arial" panose="020B0604020202020204" pitchFamily="34" charset="0"/>
              </a:rPr>
              <a:t>Body language (55%); Tone (38%); Words (7%)</a:t>
            </a:r>
          </a:p>
        </p:txBody>
      </p:sp>
      <p:pic>
        <p:nvPicPr>
          <p:cNvPr id="4" name="Picture 4" descr="brent2">
            <a:extLst>
              <a:ext uri="{FF2B5EF4-FFF2-40B4-BE49-F238E27FC236}">
                <a16:creationId xmlns:a16="http://schemas.microsoft.com/office/drawing/2014/main" id="{4282698B-C86A-8936-542D-D955F6E7E5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4352" y="3933056"/>
            <a:ext cx="1674019" cy="1674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1830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23676-5FD4-E815-8FD6-C5D7B2D73C68}"/>
              </a:ext>
            </a:extLst>
          </p:cNvPr>
          <p:cNvSpPr>
            <a:spLocks noGrp="1"/>
          </p:cNvSpPr>
          <p:nvPr>
            <p:ph type="title"/>
          </p:nvPr>
        </p:nvSpPr>
        <p:spPr/>
        <p:txBody>
          <a:bodyPr/>
          <a:lstStyle/>
          <a:p>
            <a:r>
              <a:rPr lang="en-GB" dirty="0"/>
              <a:t>Why “us” influencing important?</a:t>
            </a:r>
          </a:p>
        </p:txBody>
      </p:sp>
      <p:sp>
        <p:nvSpPr>
          <p:cNvPr id="3" name="Content Placeholder 2">
            <a:extLst>
              <a:ext uri="{FF2B5EF4-FFF2-40B4-BE49-F238E27FC236}">
                <a16:creationId xmlns:a16="http://schemas.microsoft.com/office/drawing/2014/main" id="{86A84BE6-1BE3-AA05-8354-699A5CC2F971}"/>
              </a:ext>
            </a:extLst>
          </p:cNvPr>
          <p:cNvSpPr>
            <a:spLocks noGrp="1"/>
          </p:cNvSpPr>
          <p:nvPr>
            <p:ph idx="1"/>
          </p:nvPr>
        </p:nvSpPr>
        <p:spPr/>
        <p:txBody>
          <a:bodyPr/>
          <a:lstStyle/>
          <a:p>
            <a:r>
              <a:rPr lang="en-GB" dirty="0"/>
              <a:t>Diverse perspectives: ensure balance in organisational decision making (particular long term focus)</a:t>
            </a:r>
          </a:p>
          <a:p>
            <a:r>
              <a:rPr lang="en-GB" dirty="0"/>
              <a:t>Champion the importance of people and their uniqueness</a:t>
            </a:r>
          </a:p>
          <a:p>
            <a:r>
              <a:rPr lang="en-GB" dirty="0"/>
              <a:t>Challenge the Lord/Serfdom model of management</a:t>
            </a:r>
          </a:p>
          <a:p>
            <a:r>
              <a:rPr lang="en-GB" dirty="0"/>
              <a:t>Recognise that mainly people professionals have limited “overt power”</a:t>
            </a:r>
          </a:p>
          <a:p>
            <a:r>
              <a:rPr lang="en-GB" dirty="0"/>
              <a:t>What happens if we don’t?</a:t>
            </a:r>
          </a:p>
          <a:p>
            <a:endParaRPr lang="en-GB" dirty="0"/>
          </a:p>
          <a:p>
            <a:endParaRPr lang="en-GB" dirty="0"/>
          </a:p>
          <a:p>
            <a:endParaRPr lang="en-GB" dirty="0"/>
          </a:p>
        </p:txBody>
      </p:sp>
    </p:spTree>
    <p:extLst>
      <p:ext uri="{BB962C8B-B14F-4D97-AF65-F5344CB8AC3E}">
        <p14:creationId xmlns:p14="http://schemas.microsoft.com/office/powerpoint/2010/main" val="3592423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9843B-6ABE-4C83-10D9-4C3754EF1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AD1976-7BC3-B54E-2EDE-7FF9AB77B883}"/>
              </a:ext>
            </a:extLst>
          </p:cNvPr>
          <p:cNvSpPr>
            <a:spLocks noGrp="1"/>
          </p:cNvSpPr>
          <p:nvPr>
            <p:ph type="title"/>
          </p:nvPr>
        </p:nvSpPr>
        <p:spPr>
          <a:xfrm>
            <a:off x="191344" y="274638"/>
            <a:ext cx="11809312" cy="1143000"/>
          </a:xfrm>
        </p:spPr>
        <p:txBody>
          <a:bodyPr>
            <a:normAutofit fontScale="90000"/>
          </a:bodyPr>
          <a:lstStyle/>
          <a:p>
            <a:r>
              <a:rPr lang="en-GB" dirty="0"/>
              <a:t>How to make sure People Professionals influence?</a:t>
            </a:r>
          </a:p>
        </p:txBody>
      </p:sp>
      <p:sp>
        <p:nvSpPr>
          <p:cNvPr id="3" name="Content Placeholder 2">
            <a:extLst>
              <a:ext uri="{FF2B5EF4-FFF2-40B4-BE49-F238E27FC236}">
                <a16:creationId xmlns:a16="http://schemas.microsoft.com/office/drawing/2014/main" id="{BC90A8EA-E5D5-13B7-8299-6463D7926151}"/>
              </a:ext>
            </a:extLst>
          </p:cNvPr>
          <p:cNvSpPr>
            <a:spLocks noGrp="1"/>
          </p:cNvSpPr>
          <p:nvPr>
            <p:ph idx="1"/>
          </p:nvPr>
        </p:nvSpPr>
        <p:spPr>
          <a:xfrm>
            <a:off x="407368" y="1600201"/>
            <a:ext cx="11449272" cy="3917032"/>
          </a:xfrm>
        </p:spPr>
        <p:txBody>
          <a:bodyPr/>
          <a:lstStyle/>
          <a:p>
            <a:r>
              <a:rPr lang="en-GB" dirty="0"/>
              <a:t>Know good people practice (e.g. law)</a:t>
            </a:r>
          </a:p>
          <a:p>
            <a:r>
              <a:rPr lang="en-GB" dirty="0"/>
              <a:t>Know organisation/sector and outcomes</a:t>
            </a:r>
          </a:p>
          <a:p>
            <a:r>
              <a:rPr lang="en-GB" dirty="0"/>
              <a:t>Know yourself: strengths/limitations/areas for development</a:t>
            </a:r>
          </a:p>
          <a:p>
            <a:r>
              <a:rPr lang="en-GB" dirty="0"/>
              <a:t>Understand psychology, power dynamics, people dynamics</a:t>
            </a:r>
          </a:p>
          <a:p>
            <a:endParaRPr lang="en-GB" dirty="0"/>
          </a:p>
          <a:p>
            <a:pPr marL="0" indent="0">
              <a:buNone/>
            </a:pPr>
            <a:r>
              <a:rPr lang="en-GB" dirty="0"/>
              <a:t>MBTI, Belbin, TA, Drama Triangle, Organisational Design</a:t>
            </a:r>
          </a:p>
          <a:p>
            <a:endParaRPr lang="en-GB" dirty="0"/>
          </a:p>
          <a:p>
            <a:endParaRPr lang="en-GB" dirty="0"/>
          </a:p>
          <a:p>
            <a:endParaRPr lang="en-GB" dirty="0"/>
          </a:p>
        </p:txBody>
      </p:sp>
    </p:spTree>
    <p:extLst>
      <p:ext uri="{BB962C8B-B14F-4D97-AF65-F5344CB8AC3E}">
        <p14:creationId xmlns:p14="http://schemas.microsoft.com/office/powerpoint/2010/main" val="136993032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E23AB5-245F-CF36-89B1-FBA5935D30B9}"/>
              </a:ext>
            </a:extLst>
          </p:cNvPr>
          <p:cNvSpPr txBox="1"/>
          <p:nvPr/>
        </p:nvSpPr>
        <p:spPr>
          <a:xfrm>
            <a:off x="551384" y="332657"/>
            <a:ext cx="11233248" cy="3046988"/>
          </a:xfrm>
          <a:prstGeom prst="rect">
            <a:avLst/>
          </a:prstGeom>
          <a:noFill/>
        </p:spPr>
        <p:txBody>
          <a:bodyPr wrap="square">
            <a:spAutoFit/>
          </a:bodyPr>
          <a:lstStyle/>
          <a:p>
            <a:r>
              <a:rPr lang="en-GB" sz="2400" b="1" dirty="0"/>
              <a:t>Q4.</a:t>
            </a:r>
            <a:r>
              <a:rPr lang="en-GB" sz="2400" dirty="0"/>
              <a:t> One of your team members has come to you with a serious concern. Whilst assisting with a health and safety issue, they discovered that a manufacturing operative regularly took home materials from manufacturing processes (such as cables, wiring and various electrical parts) to use in their DIY projects or to give to friends. The operative felt that as they ‘</a:t>
            </a:r>
            <a:r>
              <a:rPr lang="en-GB" sz="2400" i="1" dirty="0"/>
              <a:t>usually only took waste materials, they were not doing anything wrong’</a:t>
            </a:r>
            <a:r>
              <a:rPr lang="en-GB" sz="2400" dirty="0"/>
              <a:t>. </a:t>
            </a:r>
          </a:p>
          <a:p>
            <a:r>
              <a:rPr lang="en-GB" sz="2400" dirty="0"/>
              <a:t> </a:t>
            </a:r>
          </a:p>
          <a:p>
            <a:r>
              <a:rPr lang="en-GB" sz="2400" dirty="0"/>
              <a:t>Consider how and why you would take the matter forward. (AC 1.4)</a:t>
            </a:r>
          </a:p>
        </p:txBody>
      </p:sp>
    </p:spTree>
    <p:extLst>
      <p:ext uri="{BB962C8B-B14F-4D97-AF65-F5344CB8AC3E}">
        <p14:creationId xmlns:p14="http://schemas.microsoft.com/office/powerpoint/2010/main" val="654538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4A46-70B0-1AA2-F733-30284962093B}"/>
              </a:ext>
            </a:extLst>
          </p:cNvPr>
          <p:cNvSpPr>
            <a:spLocks noGrp="1"/>
          </p:cNvSpPr>
          <p:nvPr>
            <p:ph type="title"/>
          </p:nvPr>
        </p:nvSpPr>
        <p:spPr/>
        <p:txBody>
          <a:bodyPr/>
          <a:lstStyle/>
          <a:p>
            <a:r>
              <a:rPr lang="en-GB" dirty="0"/>
              <a:t>Raising an issue: unethical </a:t>
            </a:r>
          </a:p>
        </p:txBody>
      </p:sp>
      <p:sp>
        <p:nvSpPr>
          <p:cNvPr id="3" name="Content Placeholder 2">
            <a:extLst>
              <a:ext uri="{FF2B5EF4-FFF2-40B4-BE49-F238E27FC236}">
                <a16:creationId xmlns:a16="http://schemas.microsoft.com/office/drawing/2014/main" id="{1A3F364D-32EE-0D6C-90BC-D2B5694326AD}"/>
              </a:ext>
            </a:extLst>
          </p:cNvPr>
          <p:cNvSpPr>
            <a:spLocks noGrp="1"/>
          </p:cNvSpPr>
          <p:nvPr>
            <p:ph idx="1"/>
          </p:nvPr>
        </p:nvSpPr>
        <p:spPr/>
        <p:txBody>
          <a:bodyPr>
            <a:normAutofit lnSpcReduction="10000"/>
          </a:bodyPr>
          <a:lstStyle/>
          <a:p>
            <a:r>
              <a:rPr lang="en-GB" dirty="0"/>
              <a:t>When have you or might you have raised an issue? </a:t>
            </a:r>
          </a:p>
          <a:p>
            <a:pPr marL="0" indent="0">
              <a:buNone/>
            </a:pPr>
            <a:r>
              <a:rPr lang="en-GB" dirty="0"/>
              <a:t>	- What was it? Why was it an issue?</a:t>
            </a:r>
          </a:p>
          <a:p>
            <a:pPr marL="0" indent="0">
              <a:buNone/>
            </a:pPr>
            <a:r>
              <a:rPr lang="en-GB" dirty="0"/>
              <a:t>	- What did you/would you do? Get a 2</a:t>
            </a:r>
            <a:r>
              <a:rPr lang="en-GB" baseline="30000" dirty="0"/>
              <a:t>nd</a:t>
            </a:r>
            <a:r>
              <a:rPr lang="en-GB" dirty="0"/>
              <a:t> opinion?</a:t>
            </a:r>
          </a:p>
          <a:p>
            <a:pPr marL="0" indent="0">
              <a:buNone/>
            </a:pPr>
            <a:endParaRPr lang="en-GB" sz="1200" dirty="0"/>
          </a:p>
          <a:p>
            <a:pPr marL="0" indent="0">
              <a:buNone/>
            </a:pPr>
            <a:r>
              <a:rPr lang="en-GB" dirty="0"/>
              <a:t>Examples?</a:t>
            </a:r>
          </a:p>
          <a:p>
            <a:pPr marL="0" indent="0">
              <a:buNone/>
            </a:pPr>
            <a:r>
              <a:rPr lang="en-GB" dirty="0"/>
              <a:t>- someone being offered something (e.g. hospitality) for a reason</a:t>
            </a:r>
          </a:p>
          <a:p>
            <a:pPr marL="0" indent="0">
              <a:buNone/>
            </a:pPr>
            <a:r>
              <a:rPr lang="en-GB" dirty="0"/>
              <a:t>- taking credit for/using someone else’s work</a:t>
            </a:r>
          </a:p>
          <a:p>
            <a:pPr lvl="1"/>
            <a:endParaRPr lang="en-GB" dirty="0"/>
          </a:p>
        </p:txBody>
      </p:sp>
    </p:spTree>
    <p:extLst>
      <p:ext uri="{BB962C8B-B14F-4D97-AF65-F5344CB8AC3E}">
        <p14:creationId xmlns:p14="http://schemas.microsoft.com/office/powerpoint/2010/main" val="163122723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6F46-8549-EF5A-F39A-32D9409CA510}"/>
              </a:ext>
            </a:extLst>
          </p:cNvPr>
          <p:cNvSpPr>
            <a:spLocks noGrp="1"/>
          </p:cNvSpPr>
          <p:nvPr>
            <p:ph type="title"/>
          </p:nvPr>
        </p:nvSpPr>
        <p:spPr/>
        <p:txBody>
          <a:bodyPr/>
          <a:lstStyle/>
          <a:p>
            <a:r>
              <a:rPr lang="en-GB" dirty="0"/>
              <a:t>Raising an issue: illegal </a:t>
            </a:r>
          </a:p>
        </p:txBody>
      </p:sp>
      <p:sp>
        <p:nvSpPr>
          <p:cNvPr id="4" name="Content Placeholder 2">
            <a:extLst>
              <a:ext uri="{FF2B5EF4-FFF2-40B4-BE49-F238E27FC236}">
                <a16:creationId xmlns:a16="http://schemas.microsoft.com/office/drawing/2014/main" id="{FDD9E29B-AB4C-AAD9-CF47-E3CDBA2B9F9F}"/>
              </a:ext>
            </a:extLst>
          </p:cNvPr>
          <p:cNvSpPr>
            <a:spLocks noGrp="1"/>
          </p:cNvSpPr>
          <p:nvPr>
            <p:ph idx="1"/>
          </p:nvPr>
        </p:nvSpPr>
        <p:spPr>
          <a:xfrm>
            <a:off x="609600" y="1600201"/>
            <a:ext cx="10972800" cy="3917032"/>
          </a:xfrm>
        </p:spPr>
        <p:txBody>
          <a:bodyPr>
            <a:normAutofit fontScale="92500" lnSpcReduction="10000"/>
          </a:bodyPr>
          <a:lstStyle/>
          <a:p>
            <a:r>
              <a:rPr lang="en-GB" dirty="0"/>
              <a:t>When have you or might you have raised an issue? </a:t>
            </a:r>
          </a:p>
          <a:p>
            <a:pPr marL="0" indent="0">
              <a:buNone/>
            </a:pPr>
            <a:r>
              <a:rPr lang="en-GB" dirty="0"/>
              <a:t>	- What was it? Why was it an issue?</a:t>
            </a:r>
          </a:p>
          <a:p>
            <a:pPr marL="0" indent="0">
              <a:buNone/>
            </a:pPr>
            <a:r>
              <a:rPr lang="en-GB" dirty="0"/>
              <a:t>	- What did you/would you do?</a:t>
            </a:r>
          </a:p>
          <a:p>
            <a:pPr marL="0" indent="0">
              <a:buNone/>
            </a:pPr>
            <a:endParaRPr lang="en-GB" sz="1200" dirty="0"/>
          </a:p>
          <a:p>
            <a:pPr marL="0" indent="0">
              <a:buNone/>
            </a:pPr>
            <a:r>
              <a:rPr lang="en-GB" dirty="0"/>
              <a:t>Examples?</a:t>
            </a:r>
          </a:p>
          <a:p>
            <a:pPr marL="0" indent="0">
              <a:buNone/>
            </a:pPr>
            <a:r>
              <a:rPr lang="en-GB" dirty="0"/>
              <a:t>- potential discrimination? Hate crime? Something outside of work? </a:t>
            </a:r>
          </a:p>
          <a:p>
            <a:pPr marL="0" indent="0">
              <a:buNone/>
            </a:pPr>
            <a:r>
              <a:rPr lang="en-GB" dirty="0"/>
              <a:t>- stealing something (but at what point does it become illegal?)</a:t>
            </a:r>
          </a:p>
          <a:p>
            <a:pPr lvl="1"/>
            <a:endParaRPr lang="en-GB" dirty="0"/>
          </a:p>
        </p:txBody>
      </p:sp>
    </p:spTree>
    <p:extLst>
      <p:ext uri="{BB962C8B-B14F-4D97-AF65-F5344CB8AC3E}">
        <p14:creationId xmlns:p14="http://schemas.microsoft.com/office/powerpoint/2010/main" val="8406565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ECAC6-D01F-7162-0DB7-142A095D0796}"/>
              </a:ext>
            </a:extLst>
          </p:cNvPr>
          <p:cNvSpPr>
            <a:spLocks noGrp="1"/>
          </p:cNvSpPr>
          <p:nvPr>
            <p:ph type="title"/>
          </p:nvPr>
        </p:nvSpPr>
        <p:spPr/>
        <p:txBody>
          <a:bodyPr>
            <a:normAutofit fontScale="90000"/>
          </a:bodyPr>
          <a:lstStyle/>
          <a:p>
            <a:r>
              <a:rPr lang="en-GB" dirty="0"/>
              <a:t>Where can I get advice on issues? What do I need to be aware of?</a:t>
            </a:r>
          </a:p>
        </p:txBody>
      </p:sp>
      <p:sp>
        <p:nvSpPr>
          <p:cNvPr id="3" name="Content Placeholder 2">
            <a:extLst>
              <a:ext uri="{FF2B5EF4-FFF2-40B4-BE49-F238E27FC236}">
                <a16:creationId xmlns:a16="http://schemas.microsoft.com/office/drawing/2014/main" id="{6E33CABE-1DD7-DB3C-58D1-C3E0FD6C65C7}"/>
              </a:ext>
            </a:extLst>
          </p:cNvPr>
          <p:cNvSpPr>
            <a:spLocks noGrp="1"/>
          </p:cNvSpPr>
          <p:nvPr>
            <p:ph idx="1"/>
          </p:nvPr>
        </p:nvSpPr>
        <p:spPr>
          <a:xfrm>
            <a:off x="609600" y="2276871"/>
            <a:ext cx="10972800" cy="3240361"/>
          </a:xfrm>
        </p:spPr>
        <p:txBody>
          <a:bodyPr/>
          <a:lstStyle/>
          <a:p>
            <a:r>
              <a:rPr lang="en-GB" dirty="0">
                <a:hlinkClick r:id="rId2"/>
              </a:rPr>
              <a:t>https://www.cipd.org/uk/topics/disciplinary-and-grievance/</a:t>
            </a:r>
            <a:r>
              <a:rPr lang="en-GB" dirty="0"/>
              <a:t> </a:t>
            </a:r>
          </a:p>
          <a:p>
            <a:r>
              <a:rPr lang="en-GB" dirty="0">
                <a:hlinkClick r:id="rId3"/>
              </a:rPr>
              <a:t>https://www.acas.org.uk/discipline-and-grievance</a:t>
            </a:r>
            <a:r>
              <a:rPr lang="en-GB" dirty="0"/>
              <a:t> </a:t>
            </a:r>
          </a:p>
          <a:p>
            <a:r>
              <a:rPr lang="en-GB" dirty="0">
                <a:hlinkClick r:id="rId4"/>
              </a:rPr>
              <a:t>https://www.peoplemanagement.co.uk/article/1948522/disciplinary-processes-harm-good</a:t>
            </a:r>
            <a:endParaRPr lang="en-GB" dirty="0"/>
          </a:p>
        </p:txBody>
      </p:sp>
    </p:spTree>
    <p:extLst>
      <p:ext uri="{BB962C8B-B14F-4D97-AF65-F5344CB8AC3E}">
        <p14:creationId xmlns:p14="http://schemas.microsoft.com/office/powerpoint/2010/main" val="245218478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6CB1A29-7FB5-F2F7-D9CC-F64B6A3E658C}"/>
              </a:ext>
            </a:extLst>
          </p:cNvPr>
          <p:cNvSpPr txBox="1"/>
          <p:nvPr/>
        </p:nvSpPr>
        <p:spPr>
          <a:xfrm>
            <a:off x="551384" y="260648"/>
            <a:ext cx="11089232" cy="5262979"/>
          </a:xfrm>
          <a:prstGeom prst="rect">
            <a:avLst/>
          </a:prstGeom>
          <a:noFill/>
        </p:spPr>
        <p:txBody>
          <a:bodyPr wrap="square">
            <a:spAutoFit/>
          </a:bodyPr>
          <a:lstStyle/>
          <a:p>
            <a:r>
              <a:rPr lang="en-GB" sz="2800" b="1" dirty="0"/>
              <a:t>Q5.</a:t>
            </a:r>
            <a:r>
              <a:rPr lang="en-GB" sz="2800" dirty="0"/>
              <a:t> In your last monthly ‘catch-up’ with the people director, she asked you to help her prepare a paper for discussion at the next Board meeting. She is impressed with your growing knowledge of people practice and the theory that underpins it and would like you to include some of this in a section of the paper (around 400-500 words in length) covering fair and inclusive working practices. You have agreed and decided to entitle your section </a:t>
            </a:r>
            <a:r>
              <a:rPr lang="en-GB" sz="2800" i="1" dirty="0"/>
              <a:t>‘The human and business benefits of </a:t>
            </a:r>
            <a:r>
              <a:rPr lang="en-GB" sz="2800" i="1" dirty="0" err="1"/>
              <a:t>Plyton</a:t>
            </a:r>
            <a:r>
              <a:rPr lang="en-GB" sz="2800" i="1" dirty="0"/>
              <a:t> employees feeling included, valued and fairly treated at work.’</a:t>
            </a:r>
            <a:r>
              <a:rPr lang="en-GB" sz="2800" dirty="0"/>
              <a:t>   </a:t>
            </a:r>
          </a:p>
          <a:p>
            <a:r>
              <a:rPr lang="en-GB" sz="2800" dirty="0"/>
              <a:t> </a:t>
            </a:r>
          </a:p>
          <a:p>
            <a:r>
              <a:rPr lang="en-GB" sz="2800" dirty="0"/>
              <a:t>Draft your content for the section, ensuring it discusses </a:t>
            </a:r>
            <a:r>
              <a:rPr lang="en-GB" sz="2800" b="1" dirty="0"/>
              <a:t>two</a:t>
            </a:r>
            <a:r>
              <a:rPr lang="en-GB" sz="2800" dirty="0"/>
              <a:t> relevant theories that argue for these benefits. (AC 2.1)</a:t>
            </a:r>
          </a:p>
        </p:txBody>
      </p:sp>
    </p:spTree>
    <p:extLst>
      <p:ext uri="{BB962C8B-B14F-4D97-AF65-F5344CB8AC3E}">
        <p14:creationId xmlns:p14="http://schemas.microsoft.com/office/powerpoint/2010/main" val="213207770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93593-4AA1-AFE9-06C5-7BE57FF315A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B5B982B-5D20-B7C3-B3FA-7300C70203C4}"/>
              </a:ext>
            </a:extLst>
          </p:cNvPr>
          <p:cNvPicPr>
            <a:picLocks noChangeAspect="1"/>
          </p:cNvPicPr>
          <p:nvPr/>
        </p:nvPicPr>
        <p:blipFill rotWithShape="1">
          <a:blip r:embed="rId2"/>
          <a:srcRect t="25956" r="12516" b="17020"/>
          <a:stretch>
            <a:fillRect/>
          </a:stretch>
        </p:blipFill>
        <p:spPr>
          <a:xfrm>
            <a:off x="351311" y="548680"/>
            <a:ext cx="11489378" cy="4680520"/>
          </a:xfrm>
          <a:prstGeom prst="rect">
            <a:avLst/>
          </a:prstGeom>
        </p:spPr>
      </p:pic>
    </p:spTree>
    <p:extLst>
      <p:ext uri="{BB962C8B-B14F-4D97-AF65-F5344CB8AC3E}">
        <p14:creationId xmlns:p14="http://schemas.microsoft.com/office/powerpoint/2010/main" val="1745457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D13AD-F68B-00FC-F1CC-03765559448B}"/>
              </a:ext>
            </a:extLst>
          </p:cNvPr>
          <p:cNvSpPr>
            <a:spLocks noGrp="1"/>
          </p:cNvSpPr>
          <p:nvPr>
            <p:ph type="title"/>
          </p:nvPr>
        </p:nvSpPr>
        <p:spPr/>
        <p:txBody>
          <a:bodyPr/>
          <a:lstStyle/>
          <a:p>
            <a:r>
              <a:rPr lang="en-GB" dirty="0"/>
              <a:t>Why is fairness and inclusivity important?</a:t>
            </a:r>
          </a:p>
        </p:txBody>
      </p:sp>
      <p:sp>
        <p:nvSpPr>
          <p:cNvPr id="3" name="Content Placeholder 2">
            <a:extLst>
              <a:ext uri="{FF2B5EF4-FFF2-40B4-BE49-F238E27FC236}">
                <a16:creationId xmlns:a16="http://schemas.microsoft.com/office/drawing/2014/main" id="{64E63445-1887-601E-9343-25D29E6CA29D}"/>
              </a:ext>
            </a:extLst>
          </p:cNvPr>
          <p:cNvSpPr>
            <a:spLocks noGrp="1"/>
          </p:cNvSpPr>
          <p:nvPr>
            <p:ph idx="1"/>
          </p:nvPr>
        </p:nvSpPr>
        <p:spPr/>
        <p:txBody>
          <a:bodyPr/>
          <a:lstStyle/>
          <a:p>
            <a:r>
              <a:rPr lang="en-GB" dirty="0"/>
              <a:t>What are the benefits for individuals?</a:t>
            </a:r>
          </a:p>
          <a:p>
            <a:r>
              <a:rPr lang="en-GB" dirty="0"/>
              <a:t>What are the benefits for organisations?</a:t>
            </a:r>
          </a:p>
        </p:txBody>
      </p:sp>
    </p:spTree>
    <p:extLst>
      <p:ext uri="{BB962C8B-B14F-4D97-AF65-F5344CB8AC3E}">
        <p14:creationId xmlns:p14="http://schemas.microsoft.com/office/powerpoint/2010/main" val="64138369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F77CA-EFDD-23BB-CF1A-488EF034F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70868-A623-A60E-7D8E-9449E9B7C2C3}"/>
              </a:ext>
            </a:extLst>
          </p:cNvPr>
          <p:cNvSpPr>
            <a:spLocks noGrp="1"/>
          </p:cNvSpPr>
          <p:nvPr>
            <p:ph type="title"/>
          </p:nvPr>
        </p:nvSpPr>
        <p:spPr/>
        <p:txBody>
          <a:bodyPr>
            <a:normAutofit/>
          </a:bodyPr>
          <a:lstStyle/>
          <a:p>
            <a:r>
              <a:rPr lang="en-US" dirty="0"/>
              <a:t>Working Inclusively (CIPD Prof map)</a:t>
            </a:r>
          </a:p>
        </p:txBody>
      </p:sp>
      <p:sp>
        <p:nvSpPr>
          <p:cNvPr id="3" name="Content Placeholder 2">
            <a:extLst>
              <a:ext uri="{FF2B5EF4-FFF2-40B4-BE49-F238E27FC236}">
                <a16:creationId xmlns:a16="http://schemas.microsoft.com/office/drawing/2014/main" id="{258F1447-149E-D157-EE19-AF3A67441E58}"/>
              </a:ext>
            </a:extLst>
          </p:cNvPr>
          <p:cNvSpPr>
            <a:spLocks noGrp="1"/>
          </p:cNvSpPr>
          <p:nvPr>
            <p:ph idx="1"/>
          </p:nvPr>
        </p:nvSpPr>
        <p:spPr/>
        <p:txBody>
          <a:bodyPr>
            <a:normAutofit/>
          </a:bodyPr>
          <a:lstStyle/>
          <a:p>
            <a:r>
              <a:rPr lang="en-GB" dirty="0"/>
              <a:t>Show sensitivity and respect to others</a:t>
            </a:r>
          </a:p>
          <a:p>
            <a:r>
              <a:rPr lang="en-GB" dirty="0"/>
              <a:t>Demonstrate openness to diverse views and opinions</a:t>
            </a:r>
          </a:p>
          <a:p>
            <a:r>
              <a:rPr lang="en-GB" dirty="0"/>
              <a:t>Build positive working relationships with immediate colleagues</a:t>
            </a:r>
          </a:p>
          <a:p>
            <a:r>
              <a:rPr lang="en-GB" dirty="0"/>
              <a:t>Share data and information to inform work in your area</a:t>
            </a:r>
          </a:p>
          <a:p>
            <a:r>
              <a:rPr lang="en-GB" dirty="0"/>
              <a:t>Handle difficult situations calmly and contribute to finding a way forward</a:t>
            </a:r>
          </a:p>
          <a:p>
            <a:endParaRPr lang="en-US" dirty="0"/>
          </a:p>
        </p:txBody>
      </p:sp>
    </p:spTree>
    <p:extLst>
      <p:ext uri="{BB962C8B-B14F-4D97-AF65-F5344CB8AC3E}">
        <p14:creationId xmlns:p14="http://schemas.microsoft.com/office/powerpoint/2010/main" val="20240889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EA289-01D5-914F-32DF-18C919737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3A53E-8E25-A237-D4D6-B3DCF7E65D3A}"/>
              </a:ext>
            </a:extLst>
          </p:cNvPr>
          <p:cNvSpPr>
            <a:spLocks noGrp="1"/>
          </p:cNvSpPr>
          <p:nvPr>
            <p:ph type="title"/>
          </p:nvPr>
        </p:nvSpPr>
        <p:spPr>
          <a:xfrm>
            <a:off x="607209" y="380628"/>
            <a:ext cx="10972800" cy="1143000"/>
          </a:xfrm>
        </p:spPr>
        <p:txBody>
          <a:bodyPr>
            <a:normAutofit fontScale="90000"/>
          </a:bodyPr>
          <a:lstStyle/>
          <a:p>
            <a:r>
              <a:rPr lang="en-US" dirty="0"/>
              <a:t>Main business benefits to employees feeling included, valued, and fairly treated:</a:t>
            </a:r>
          </a:p>
        </p:txBody>
      </p:sp>
      <p:sp>
        <p:nvSpPr>
          <p:cNvPr id="3" name="Content Placeholder 2">
            <a:extLst>
              <a:ext uri="{FF2B5EF4-FFF2-40B4-BE49-F238E27FC236}">
                <a16:creationId xmlns:a16="http://schemas.microsoft.com/office/drawing/2014/main" id="{C40AA413-B547-F8EE-BE26-06A82D924FDF}"/>
              </a:ext>
            </a:extLst>
          </p:cNvPr>
          <p:cNvSpPr>
            <a:spLocks noGrp="1"/>
          </p:cNvSpPr>
          <p:nvPr>
            <p:ph idx="1"/>
          </p:nvPr>
        </p:nvSpPr>
        <p:spPr>
          <a:xfrm>
            <a:off x="1127448" y="1916832"/>
            <a:ext cx="10585176" cy="3989040"/>
          </a:xfrm>
        </p:spPr>
        <p:txBody>
          <a:bodyPr>
            <a:normAutofit/>
          </a:bodyPr>
          <a:lstStyle/>
          <a:p>
            <a:r>
              <a:rPr lang="en-US" sz="2800" dirty="0"/>
              <a:t>Job satisfaction</a:t>
            </a:r>
          </a:p>
          <a:p>
            <a:r>
              <a:rPr lang="en-US" sz="2800" dirty="0"/>
              <a:t>Reduced conflict</a:t>
            </a:r>
          </a:p>
          <a:p>
            <a:r>
              <a:rPr lang="en-US" sz="2800" dirty="0"/>
              <a:t>Enhanced reputation</a:t>
            </a:r>
          </a:p>
          <a:p>
            <a:r>
              <a:rPr lang="en-US" sz="2800" dirty="0"/>
              <a:t>Enhanced wellbeing</a:t>
            </a:r>
          </a:p>
          <a:p>
            <a:r>
              <a:rPr lang="en-US" sz="2800" dirty="0"/>
              <a:t>Increased retention</a:t>
            </a:r>
          </a:p>
          <a:p>
            <a:r>
              <a:rPr lang="en-US" sz="2800" dirty="0"/>
              <a:t>Reduced sickness absence</a:t>
            </a:r>
          </a:p>
          <a:p>
            <a:r>
              <a:rPr lang="en-US" sz="2800" dirty="0"/>
              <a:t>Increased engagement leading to increased productivity </a:t>
            </a:r>
          </a:p>
        </p:txBody>
      </p:sp>
    </p:spTree>
    <p:extLst>
      <p:ext uri="{BB962C8B-B14F-4D97-AF65-F5344CB8AC3E}">
        <p14:creationId xmlns:p14="http://schemas.microsoft.com/office/powerpoint/2010/main" val="294354407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7352D-B6EB-624B-E0EB-A8D14277A0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931ECC-EED0-0D63-8993-4D0256927A55}"/>
              </a:ext>
            </a:extLst>
          </p:cNvPr>
          <p:cNvSpPr>
            <a:spLocks noGrp="1"/>
          </p:cNvSpPr>
          <p:nvPr>
            <p:ph type="title"/>
          </p:nvPr>
        </p:nvSpPr>
        <p:spPr/>
        <p:txBody>
          <a:bodyPr>
            <a:normAutofit fontScale="90000"/>
          </a:bodyPr>
          <a:lstStyle/>
          <a:p>
            <a:r>
              <a:rPr lang="en-US" dirty="0"/>
              <a:t>Inclusion and diversity go hand in hand but they are different </a:t>
            </a:r>
          </a:p>
        </p:txBody>
      </p:sp>
      <p:sp>
        <p:nvSpPr>
          <p:cNvPr id="3" name="Content Placeholder 2">
            <a:extLst>
              <a:ext uri="{FF2B5EF4-FFF2-40B4-BE49-F238E27FC236}">
                <a16:creationId xmlns:a16="http://schemas.microsoft.com/office/drawing/2014/main" id="{5EF36F1A-19AD-73DC-544B-F1E27174C7C2}"/>
              </a:ext>
            </a:extLst>
          </p:cNvPr>
          <p:cNvSpPr>
            <a:spLocks noGrp="1"/>
          </p:cNvSpPr>
          <p:nvPr>
            <p:ph idx="1"/>
          </p:nvPr>
        </p:nvSpPr>
        <p:spPr/>
        <p:txBody>
          <a:bodyPr>
            <a:noAutofit/>
          </a:bodyPr>
          <a:lstStyle/>
          <a:p>
            <a:r>
              <a:rPr lang="en-GB" sz="2000" dirty="0"/>
              <a:t>Inclusion is where people’s differences are valued and used to enable everyone to thrive at work. An inclusive working environment is one in which everyone feels that they belong without having to conform, that their contribution matters and they are able to perform to their full potential, no matter their background, identity or circumstances. An inclusive workplace has fair policies and practices in place and enables a diverse range of people to work together effectively. </a:t>
            </a:r>
          </a:p>
          <a:p>
            <a:pPr marL="0" indent="0">
              <a:buNone/>
            </a:pPr>
            <a:endParaRPr lang="en-GB" sz="2000" dirty="0"/>
          </a:p>
          <a:p>
            <a:r>
              <a:rPr lang="en-GB" sz="2000" dirty="0"/>
              <a:t>Diversity is about recognising difference. It’s acknowledging the benefit of having a range of perspectives in decision-making and the workforce being representative of the organisation’s customers.</a:t>
            </a:r>
          </a:p>
          <a:p>
            <a:pPr marL="0" indent="0">
              <a:buNone/>
            </a:pPr>
            <a:endParaRPr lang="en-US" sz="2000" dirty="0"/>
          </a:p>
          <a:p>
            <a:pPr marL="0" indent="0">
              <a:buNone/>
            </a:pPr>
            <a:r>
              <a:rPr lang="en-US" sz="2000" i="1" dirty="0"/>
              <a:t>CIPD insights document – Inclusion and diversity in the workplace.</a:t>
            </a:r>
          </a:p>
        </p:txBody>
      </p:sp>
    </p:spTree>
    <p:extLst>
      <p:ext uri="{BB962C8B-B14F-4D97-AF65-F5344CB8AC3E}">
        <p14:creationId xmlns:p14="http://schemas.microsoft.com/office/powerpoint/2010/main" val="210637176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BE044-A44E-EC6C-5C06-F3157A2DE4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F4363A-54CF-A4AC-4E6C-CF6BCF153919}"/>
              </a:ext>
            </a:extLst>
          </p:cNvPr>
          <p:cNvSpPr>
            <a:spLocks noGrp="1"/>
          </p:cNvSpPr>
          <p:nvPr>
            <p:ph type="title"/>
          </p:nvPr>
        </p:nvSpPr>
        <p:spPr/>
        <p:txBody>
          <a:bodyPr/>
          <a:lstStyle/>
          <a:p>
            <a:r>
              <a:rPr lang="en-US" dirty="0"/>
              <a:t>Discrimination can: </a:t>
            </a:r>
          </a:p>
        </p:txBody>
      </p:sp>
      <p:sp>
        <p:nvSpPr>
          <p:cNvPr id="3" name="Content Placeholder 2">
            <a:extLst>
              <a:ext uri="{FF2B5EF4-FFF2-40B4-BE49-F238E27FC236}">
                <a16:creationId xmlns:a16="http://schemas.microsoft.com/office/drawing/2014/main" id="{D382AD89-05D0-1FCC-11EA-F40C2F234F2B}"/>
              </a:ext>
            </a:extLst>
          </p:cNvPr>
          <p:cNvSpPr>
            <a:spLocks noGrp="1"/>
          </p:cNvSpPr>
          <p:nvPr>
            <p:ph idx="1"/>
          </p:nvPr>
        </p:nvSpPr>
        <p:spPr/>
        <p:txBody>
          <a:bodyPr>
            <a:normAutofit fontScale="25000" lnSpcReduction="20000"/>
          </a:bodyPr>
          <a:lstStyle/>
          <a:p>
            <a:pPr marL="0" indent="0">
              <a:buNone/>
            </a:pPr>
            <a:r>
              <a:rPr lang="en-GB" dirty="0"/>
              <a:t>:</a:t>
            </a:r>
          </a:p>
          <a:p>
            <a:r>
              <a:rPr lang="en-GB" sz="8000" dirty="0"/>
              <a:t>Impact an individual’s wellbeing, performance at work and intention to stay.</a:t>
            </a:r>
          </a:p>
          <a:p>
            <a:r>
              <a:rPr lang="en-GB" sz="8000" dirty="0"/>
              <a:t>Adversely affect employment opportunities.</a:t>
            </a:r>
          </a:p>
          <a:p>
            <a:r>
              <a:rPr lang="en-GB" sz="8000" dirty="0"/>
              <a:t>*Result in failure to recognise skills-based abilities, potential and experience.</a:t>
            </a:r>
          </a:p>
          <a:p>
            <a:r>
              <a:rPr lang="en-GB" sz="8000" dirty="0"/>
              <a:t>Result in significant legal costs, compensation and settlements paid to avoid defending expensive discrimination claims.</a:t>
            </a:r>
          </a:p>
          <a:p>
            <a:pPr marL="0" indent="0">
              <a:buNone/>
            </a:pPr>
            <a:endParaRPr lang="en-GB" sz="8000" dirty="0"/>
          </a:p>
          <a:p>
            <a:pPr marL="0" indent="0">
              <a:buNone/>
            </a:pPr>
            <a:r>
              <a:rPr lang="en-GB" sz="8000" dirty="0"/>
              <a:t>‘Neurodiversity’ is a growing area of workplace inclusion. It refers to the natural range of differences in human brain function. Among employers, it’s used to describe alternative thinking styles including dyslexia, autism and ADHD. </a:t>
            </a:r>
          </a:p>
          <a:p>
            <a:endParaRPr lang="en-US" dirty="0"/>
          </a:p>
        </p:txBody>
      </p:sp>
    </p:spTree>
    <p:extLst>
      <p:ext uri="{BB962C8B-B14F-4D97-AF65-F5344CB8AC3E}">
        <p14:creationId xmlns:p14="http://schemas.microsoft.com/office/powerpoint/2010/main" val="231853295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E9B04E-94EE-C573-F127-8F6DBF79E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F743FC-2013-A93A-2FC7-C8B101CFF369}"/>
              </a:ext>
            </a:extLst>
          </p:cNvPr>
          <p:cNvSpPr>
            <a:spLocks noGrp="1"/>
          </p:cNvSpPr>
          <p:nvPr>
            <p:ph type="title"/>
          </p:nvPr>
        </p:nvSpPr>
        <p:spPr/>
        <p:txBody>
          <a:bodyPr>
            <a:normAutofit/>
          </a:bodyPr>
          <a:lstStyle/>
          <a:p>
            <a:r>
              <a:rPr lang="en-US" dirty="0"/>
              <a:t>Inclusion and diversity</a:t>
            </a:r>
          </a:p>
        </p:txBody>
      </p:sp>
      <p:sp>
        <p:nvSpPr>
          <p:cNvPr id="3" name="Content Placeholder 2">
            <a:extLst>
              <a:ext uri="{FF2B5EF4-FFF2-40B4-BE49-F238E27FC236}">
                <a16:creationId xmlns:a16="http://schemas.microsoft.com/office/drawing/2014/main" id="{A8B1ACD7-BB41-2D3C-0C06-5A4A619DDA1F}"/>
              </a:ext>
            </a:extLst>
          </p:cNvPr>
          <p:cNvSpPr>
            <a:spLocks noGrp="1"/>
          </p:cNvSpPr>
          <p:nvPr>
            <p:ph idx="1"/>
          </p:nvPr>
        </p:nvSpPr>
        <p:spPr/>
        <p:txBody>
          <a:bodyPr>
            <a:normAutofit fontScale="92500" lnSpcReduction="10000"/>
          </a:bodyPr>
          <a:lstStyle/>
          <a:p>
            <a:r>
              <a:rPr lang="en-GB" dirty="0"/>
              <a:t>The COVID-19 pandemic has created numerous challenges to businesses, including making difficult workforce decisions such as about redundancies, furloughing and return to work. Employers should ensure their decisions meet their legal obligations and do not discriminate.</a:t>
            </a:r>
          </a:p>
          <a:p>
            <a:r>
              <a:rPr lang="en-GB" dirty="0"/>
              <a:t>It’s important that employers take an inclusive, fair and transparent approach to people management, including when adapting HR practices due to current circumstances, for example, adopting virtual recruitment methods.</a:t>
            </a:r>
          </a:p>
          <a:p>
            <a:endParaRPr lang="en-GB" dirty="0"/>
          </a:p>
          <a:p>
            <a:endParaRPr lang="en-US" dirty="0"/>
          </a:p>
        </p:txBody>
      </p:sp>
    </p:spTree>
    <p:extLst>
      <p:ext uri="{BB962C8B-B14F-4D97-AF65-F5344CB8AC3E}">
        <p14:creationId xmlns:p14="http://schemas.microsoft.com/office/powerpoint/2010/main" val="288453037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07254-DF47-6A45-10E5-D1E2A8A1E3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633526-9B7E-BCA5-E6F9-6666C6EFECE2}"/>
              </a:ext>
            </a:extLst>
          </p:cNvPr>
          <p:cNvSpPr>
            <a:spLocks noGrp="1"/>
          </p:cNvSpPr>
          <p:nvPr>
            <p:ph type="title"/>
          </p:nvPr>
        </p:nvSpPr>
        <p:spPr/>
        <p:txBody>
          <a:bodyPr>
            <a:normAutofit fontScale="90000"/>
          </a:bodyPr>
          <a:lstStyle/>
          <a:p>
            <a:r>
              <a:rPr lang="en-US" dirty="0"/>
              <a:t>Main business benefits to inclusion and diversity</a:t>
            </a:r>
          </a:p>
        </p:txBody>
      </p:sp>
      <p:sp>
        <p:nvSpPr>
          <p:cNvPr id="3" name="Content Placeholder 2">
            <a:extLst>
              <a:ext uri="{FF2B5EF4-FFF2-40B4-BE49-F238E27FC236}">
                <a16:creationId xmlns:a16="http://schemas.microsoft.com/office/drawing/2014/main" id="{6E71E977-8A44-6364-1EDC-88DDFB79C3CF}"/>
              </a:ext>
            </a:extLst>
          </p:cNvPr>
          <p:cNvSpPr>
            <a:spLocks noGrp="1"/>
          </p:cNvSpPr>
          <p:nvPr>
            <p:ph idx="1"/>
          </p:nvPr>
        </p:nvSpPr>
        <p:spPr/>
        <p:txBody>
          <a:bodyPr>
            <a:normAutofit fontScale="77500" lnSpcReduction="20000"/>
          </a:bodyPr>
          <a:lstStyle/>
          <a:p>
            <a:r>
              <a:rPr lang="en-US" b="1" dirty="0"/>
              <a:t>Talent: </a:t>
            </a:r>
            <a:r>
              <a:rPr lang="en-US" dirty="0"/>
              <a:t>importance in recruitment and retaining talent</a:t>
            </a:r>
          </a:p>
          <a:p>
            <a:pPr>
              <a:buFont typeface="Wingdings" pitchFamily="2" charset="2"/>
              <a:buChar char="Ø"/>
            </a:pPr>
            <a:r>
              <a:rPr lang="en-US" dirty="0"/>
              <a:t>need for the creation of open and inclusive workplace culture </a:t>
            </a:r>
          </a:p>
          <a:p>
            <a:pPr>
              <a:buFont typeface="Wingdings" pitchFamily="2" charset="2"/>
              <a:buChar char="Ø"/>
            </a:pPr>
            <a:r>
              <a:rPr lang="en-US" dirty="0"/>
              <a:t>people want to feel valued, respected and contributions heard</a:t>
            </a:r>
          </a:p>
          <a:p>
            <a:pPr>
              <a:buFont typeface="Wingdings" pitchFamily="2" charset="2"/>
              <a:buChar char="Ø"/>
            </a:pPr>
            <a:r>
              <a:rPr lang="en-US" dirty="0"/>
              <a:t>flexible working and job design considerations </a:t>
            </a:r>
          </a:p>
          <a:p>
            <a:pPr>
              <a:buFont typeface="Wingdings" pitchFamily="2" charset="2"/>
              <a:buChar char="Ø"/>
            </a:pPr>
            <a:r>
              <a:rPr lang="en-US" dirty="0"/>
              <a:t>attracting and retaining a wide pool of talented people</a:t>
            </a:r>
          </a:p>
          <a:p>
            <a:pPr marL="0" indent="0">
              <a:buNone/>
            </a:pPr>
            <a:endParaRPr lang="en-US" dirty="0"/>
          </a:p>
          <a:p>
            <a:r>
              <a:rPr lang="en-US" b="1" dirty="0"/>
              <a:t>Corporate reputation </a:t>
            </a:r>
            <a:r>
              <a:rPr lang="en-US" dirty="0"/>
              <a:t>– wide view of image in attracting and retaining employees and customers.</a:t>
            </a:r>
          </a:p>
          <a:p>
            <a:pPr marL="0" indent="0">
              <a:buNone/>
            </a:pPr>
            <a:endParaRPr lang="en-US" dirty="0"/>
          </a:p>
          <a:p>
            <a:pPr marL="0" indent="0">
              <a:buNone/>
            </a:pPr>
            <a:r>
              <a:rPr lang="en-US" sz="2600" i="1" dirty="0"/>
              <a:t>CIPD insights document – Inclusion and diversity in the workplace.</a:t>
            </a:r>
          </a:p>
          <a:p>
            <a:pPr marL="0" indent="0">
              <a:buNone/>
            </a:pPr>
            <a:endParaRPr lang="en-US" dirty="0"/>
          </a:p>
        </p:txBody>
      </p:sp>
    </p:spTree>
    <p:extLst>
      <p:ext uri="{BB962C8B-B14F-4D97-AF65-F5344CB8AC3E}">
        <p14:creationId xmlns:p14="http://schemas.microsoft.com/office/powerpoint/2010/main" val="9434932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46B9F-9AEB-FCE0-C63D-FD65A19BBC45}"/>
              </a:ext>
            </a:extLst>
          </p:cNvPr>
          <p:cNvSpPr>
            <a:spLocks noGrp="1"/>
          </p:cNvSpPr>
          <p:nvPr>
            <p:ph type="title"/>
          </p:nvPr>
        </p:nvSpPr>
        <p:spPr/>
        <p:txBody>
          <a:bodyPr/>
          <a:lstStyle/>
          <a:p>
            <a:r>
              <a:rPr lang="en-GB" dirty="0"/>
              <a:t>What models?</a:t>
            </a:r>
          </a:p>
        </p:txBody>
      </p:sp>
      <p:sp>
        <p:nvSpPr>
          <p:cNvPr id="3" name="Content Placeholder 2">
            <a:extLst>
              <a:ext uri="{FF2B5EF4-FFF2-40B4-BE49-F238E27FC236}">
                <a16:creationId xmlns:a16="http://schemas.microsoft.com/office/drawing/2014/main" id="{9DC618E2-F70C-2354-831E-2A8BAAB80F63}"/>
              </a:ext>
            </a:extLst>
          </p:cNvPr>
          <p:cNvSpPr>
            <a:spLocks noGrp="1"/>
          </p:cNvSpPr>
          <p:nvPr>
            <p:ph idx="1"/>
          </p:nvPr>
        </p:nvSpPr>
        <p:spPr/>
        <p:txBody>
          <a:bodyPr/>
          <a:lstStyle/>
          <a:p>
            <a:r>
              <a:rPr lang="en-GB" dirty="0"/>
              <a:t>Older theories – Hertzberg, Maslow etc</a:t>
            </a:r>
          </a:p>
          <a:p>
            <a:r>
              <a:rPr lang="en-GB" dirty="0"/>
              <a:t>3 Factor Theory</a:t>
            </a:r>
          </a:p>
          <a:p>
            <a:r>
              <a:rPr lang="en-GB" dirty="0"/>
              <a:t>Margaret </a:t>
            </a:r>
            <a:r>
              <a:rPr lang="en-GB" dirty="0" err="1"/>
              <a:t>Hefferman</a:t>
            </a:r>
            <a:r>
              <a:rPr lang="en-GB" dirty="0"/>
              <a:t> </a:t>
            </a:r>
          </a:p>
          <a:p>
            <a:r>
              <a:rPr lang="en-GB" dirty="0"/>
              <a:t>Other new theories</a:t>
            </a:r>
          </a:p>
          <a:p>
            <a:endParaRPr lang="en-GB" dirty="0"/>
          </a:p>
        </p:txBody>
      </p:sp>
    </p:spTree>
    <p:extLst>
      <p:ext uri="{BB962C8B-B14F-4D97-AF65-F5344CB8AC3E}">
        <p14:creationId xmlns:p14="http://schemas.microsoft.com/office/powerpoint/2010/main" val="410621172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Bravo Board- a tool to foster a positive working environment.">
            <a:extLst>
              <a:ext uri="{FF2B5EF4-FFF2-40B4-BE49-F238E27FC236}">
                <a16:creationId xmlns:a16="http://schemas.microsoft.com/office/drawing/2014/main" id="{0C588FA4-9B9B-1922-373C-259D47BEDF21}"/>
              </a:ext>
            </a:extLst>
          </p:cNvPr>
          <p:cNvPicPr>
            <a:picLocks noChangeAspect="1"/>
          </p:cNvPicPr>
          <p:nvPr/>
        </p:nvPicPr>
        <p:blipFill>
          <a:blip r:embed="rId2"/>
          <a:stretch>
            <a:fillRect/>
          </a:stretch>
        </p:blipFill>
        <p:spPr>
          <a:xfrm>
            <a:off x="1163452" y="260648"/>
            <a:ext cx="9865096" cy="5407777"/>
          </a:xfrm>
          <a:prstGeom prst="rect">
            <a:avLst/>
          </a:prstGeom>
        </p:spPr>
      </p:pic>
    </p:spTree>
    <p:extLst>
      <p:ext uri="{BB962C8B-B14F-4D97-AF65-F5344CB8AC3E}">
        <p14:creationId xmlns:p14="http://schemas.microsoft.com/office/powerpoint/2010/main" val="281142848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AC404-E06B-C6C6-B5A1-A4F2D79EA5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1CA34F-44BC-B1F9-239E-EBE9D733C5DF}"/>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C3E35867-6060-D943-B197-36B57112C83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450421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elf-Determination Theory: Basic Psychological Needs — Iulian Olariu">
            <a:extLst>
              <a:ext uri="{FF2B5EF4-FFF2-40B4-BE49-F238E27FC236}">
                <a16:creationId xmlns:a16="http://schemas.microsoft.com/office/drawing/2014/main" id="{63B9BC73-C83E-0F6C-23EA-F4DDEFC98EDD}"/>
              </a:ext>
            </a:extLst>
          </p:cNvPr>
          <p:cNvPicPr>
            <a:picLocks noChangeAspect="1"/>
          </p:cNvPicPr>
          <p:nvPr/>
        </p:nvPicPr>
        <p:blipFill>
          <a:blip r:embed="rId2"/>
          <a:stretch>
            <a:fillRect/>
          </a:stretch>
        </p:blipFill>
        <p:spPr>
          <a:xfrm>
            <a:off x="2387588" y="0"/>
            <a:ext cx="7416824" cy="5548244"/>
          </a:xfrm>
          <a:prstGeom prst="rect">
            <a:avLst/>
          </a:prstGeom>
        </p:spPr>
      </p:pic>
    </p:spTree>
    <p:extLst>
      <p:ext uri="{BB962C8B-B14F-4D97-AF65-F5344CB8AC3E}">
        <p14:creationId xmlns:p14="http://schemas.microsoft.com/office/powerpoint/2010/main" val="113369000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492A4-9DEB-CB48-7E51-1790134013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CD3023-56D9-CFEF-87E3-8EF8B97D57F0}"/>
              </a:ext>
            </a:extLst>
          </p:cNvPr>
          <p:cNvSpPr>
            <a:spLocks noGrp="1"/>
          </p:cNvSpPr>
          <p:nvPr>
            <p:ph idx="1"/>
          </p:nvPr>
        </p:nvSpPr>
        <p:spPr/>
        <p:txBody>
          <a:bodyPr/>
          <a:lstStyle/>
          <a:p>
            <a:endParaRPr lang="en-GB"/>
          </a:p>
        </p:txBody>
      </p:sp>
      <p:pic>
        <p:nvPicPr>
          <p:cNvPr id="4" name="Picture 3" descr="Autonomy mastery &amp; purpose: three motivators defined, according to Daniel Pink's &quot;Drive&quot; — BiteSize Learning">
            <a:extLst>
              <a:ext uri="{FF2B5EF4-FFF2-40B4-BE49-F238E27FC236}">
                <a16:creationId xmlns:a16="http://schemas.microsoft.com/office/drawing/2014/main" id="{ACDBDFD0-AD64-B494-0563-02F6F35D2F59}"/>
              </a:ext>
            </a:extLst>
          </p:cNvPr>
          <p:cNvPicPr>
            <a:picLocks noChangeAspect="1"/>
          </p:cNvPicPr>
          <p:nvPr/>
        </p:nvPicPr>
        <p:blipFill>
          <a:blip r:embed="rId2"/>
          <a:stretch>
            <a:fillRect/>
          </a:stretch>
        </p:blipFill>
        <p:spPr>
          <a:xfrm>
            <a:off x="1302504" y="-9128"/>
            <a:ext cx="9586992" cy="5686078"/>
          </a:xfrm>
          <a:prstGeom prst="rect">
            <a:avLst/>
          </a:prstGeom>
        </p:spPr>
      </p:pic>
    </p:spTree>
    <p:extLst>
      <p:ext uri="{BB962C8B-B14F-4D97-AF65-F5344CB8AC3E}">
        <p14:creationId xmlns:p14="http://schemas.microsoft.com/office/powerpoint/2010/main" val="121910039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DD48B-E1F2-9C41-F6E2-F38FA11F67D3}"/>
              </a:ext>
            </a:extLst>
          </p:cNvPr>
          <p:cNvSpPr>
            <a:spLocks noGrp="1"/>
          </p:cNvSpPr>
          <p:nvPr>
            <p:ph type="title"/>
          </p:nvPr>
        </p:nvSpPr>
        <p:spPr/>
        <p:txBody>
          <a:bodyPr/>
          <a:lstStyle/>
          <a:p>
            <a:r>
              <a:rPr lang="en-GB" dirty="0"/>
              <a:t>What is your view/experience?</a:t>
            </a:r>
          </a:p>
        </p:txBody>
      </p:sp>
      <p:sp>
        <p:nvSpPr>
          <p:cNvPr id="3" name="Content Placeholder 2">
            <a:extLst>
              <a:ext uri="{FF2B5EF4-FFF2-40B4-BE49-F238E27FC236}">
                <a16:creationId xmlns:a16="http://schemas.microsoft.com/office/drawing/2014/main" id="{CBBAF28A-DECA-2257-AD97-01CC56F71152}"/>
              </a:ext>
            </a:extLst>
          </p:cNvPr>
          <p:cNvSpPr>
            <a:spLocks noGrp="1"/>
          </p:cNvSpPr>
          <p:nvPr>
            <p:ph idx="1"/>
          </p:nvPr>
        </p:nvSpPr>
        <p:spPr/>
        <p:txBody>
          <a:bodyPr/>
          <a:lstStyle/>
          <a:p>
            <a:r>
              <a:rPr lang="en-GB" dirty="0"/>
              <a:t>What do you think? Your view…</a:t>
            </a:r>
          </a:p>
          <a:p>
            <a:r>
              <a:rPr lang="en-GB" dirty="0"/>
              <a:t>What’s your evidence?</a:t>
            </a:r>
          </a:p>
          <a:p>
            <a:r>
              <a:rPr lang="en-GB" dirty="0"/>
              <a:t>What benefits have you seen? Have you seen them?</a:t>
            </a:r>
          </a:p>
          <a:p>
            <a:r>
              <a:rPr lang="en-GB" dirty="0"/>
              <a:t>Consider the balance between individual vs collective inclusivity</a:t>
            </a:r>
          </a:p>
          <a:p>
            <a:r>
              <a:rPr lang="en-GB" dirty="0"/>
              <a:t>Consider engagement/productivity</a:t>
            </a:r>
          </a:p>
        </p:txBody>
      </p:sp>
    </p:spTree>
    <p:extLst>
      <p:ext uri="{BB962C8B-B14F-4D97-AF65-F5344CB8AC3E}">
        <p14:creationId xmlns:p14="http://schemas.microsoft.com/office/powerpoint/2010/main" val="224789753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F2755-5C1D-7046-D252-658ED630103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34A01A4-48CE-B622-4A37-6A2D9BFE32FE}"/>
              </a:ext>
            </a:extLst>
          </p:cNvPr>
          <p:cNvSpPr txBox="1"/>
          <p:nvPr/>
        </p:nvSpPr>
        <p:spPr>
          <a:xfrm>
            <a:off x="263352" y="260648"/>
            <a:ext cx="11665296" cy="4801314"/>
          </a:xfrm>
          <a:prstGeom prst="rect">
            <a:avLst/>
          </a:prstGeom>
          <a:noFill/>
        </p:spPr>
        <p:txBody>
          <a:bodyPr wrap="square">
            <a:spAutoFit/>
          </a:bodyPr>
          <a:lstStyle/>
          <a:p>
            <a:r>
              <a:rPr lang="en-GB" b="1" dirty="0"/>
              <a:t>Q6.</a:t>
            </a:r>
            <a:r>
              <a:rPr lang="en-GB" dirty="0"/>
              <a:t> After the Board meeting, the people director contacts you to say how well received the paper was. Your section on fair and inclusive practice was of particular interest and led to questions about the practical steps that the People Practice Team take to ensure initiatives are inclusive and reach all the people they are intended to reach. </a:t>
            </a:r>
          </a:p>
          <a:p>
            <a:r>
              <a:rPr lang="en-GB" dirty="0"/>
              <a:t> </a:t>
            </a:r>
          </a:p>
          <a:p>
            <a:r>
              <a:rPr lang="en-GB" dirty="0"/>
              <a:t>The director would like you to attend the next meeting with her to tell the Board about the work you are doing on the new employee benefits programme. In particular she would like you to discuss the strategies you will use:</a:t>
            </a:r>
          </a:p>
          <a:p>
            <a:pPr lvl="0"/>
            <a:r>
              <a:rPr lang="en-GB" dirty="0"/>
              <a:t>to make your design of the programme fair and inclusive </a:t>
            </a:r>
          </a:p>
          <a:p>
            <a:pPr lvl="0"/>
            <a:r>
              <a:rPr lang="en-GB" dirty="0"/>
              <a:t>to check, after implementation, that the programme is as inclusive as you have intended. </a:t>
            </a:r>
          </a:p>
          <a:p>
            <a:r>
              <a:rPr lang="en-GB" dirty="0"/>
              <a:t> </a:t>
            </a:r>
          </a:p>
          <a:p>
            <a:r>
              <a:rPr lang="en-GB" dirty="0"/>
              <a:t>In preparation for the meeting, draft notes covering both bullet points. (AC 2.2)</a:t>
            </a:r>
          </a:p>
          <a:p>
            <a:r>
              <a:rPr lang="en-GB" dirty="0"/>
              <a:t> </a:t>
            </a:r>
          </a:p>
          <a:p>
            <a:r>
              <a:rPr lang="en-GB" i="1" dirty="0"/>
              <a:t>You don't need to provide a reference or in-text citation for Question 6 (AC 2.2). </a:t>
            </a:r>
            <a:endParaRPr lang="en-GB" dirty="0"/>
          </a:p>
          <a:p>
            <a:r>
              <a:rPr lang="en-GB" dirty="0"/>
              <a:t> </a:t>
            </a:r>
          </a:p>
          <a:p>
            <a:r>
              <a:rPr lang="en-GB" dirty="0"/>
              <a:t>NOTE: there is no requirement to develop an employee benefits programme, (nor to attend any meeting). You are only required to provide notes about the strategies you will use to make your design of the initiative as inclusive as possible, and the strategies you will use to check inclusivity after implementation of the programme.  </a:t>
            </a:r>
          </a:p>
        </p:txBody>
      </p:sp>
    </p:spTree>
    <p:extLst>
      <p:ext uri="{BB962C8B-B14F-4D97-AF65-F5344CB8AC3E}">
        <p14:creationId xmlns:p14="http://schemas.microsoft.com/office/powerpoint/2010/main" val="26622334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FEAC-C19E-C18A-0C45-0E4D79855A7D}"/>
              </a:ext>
            </a:extLst>
          </p:cNvPr>
          <p:cNvSpPr>
            <a:spLocks noGrp="1"/>
          </p:cNvSpPr>
          <p:nvPr>
            <p:ph type="title"/>
          </p:nvPr>
        </p:nvSpPr>
        <p:spPr/>
        <p:txBody>
          <a:bodyPr/>
          <a:lstStyle/>
          <a:p>
            <a:r>
              <a:rPr lang="en-GB" dirty="0"/>
              <a:t>Building inclusivity</a:t>
            </a:r>
          </a:p>
        </p:txBody>
      </p:sp>
      <p:sp>
        <p:nvSpPr>
          <p:cNvPr id="3" name="Content Placeholder 2">
            <a:extLst>
              <a:ext uri="{FF2B5EF4-FFF2-40B4-BE49-F238E27FC236}">
                <a16:creationId xmlns:a16="http://schemas.microsoft.com/office/drawing/2014/main" id="{814BDDE1-6672-5A7A-01BD-F3D0061EB7D4}"/>
              </a:ext>
            </a:extLst>
          </p:cNvPr>
          <p:cNvSpPr>
            <a:spLocks noGrp="1"/>
          </p:cNvSpPr>
          <p:nvPr>
            <p:ph idx="1"/>
          </p:nvPr>
        </p:nvSpPr>
        <p:spPr>
          <a:xfrm>
            <a:off x="263352" y="1478599"/>
            <a:ext cx="5616624" cy="3917032"/>
          </a:xfrm>
          <a:solidFill>
            <a:schemeClr val="accent1">
              <a:lumMod val="20000"/>
              <a:lumOff val="80000"/>
            </a:schemeClr>
          </a:solidFill>
        </p:spPr>
        <p:txBody>
          <a:bodyPr>
            <a:normAutofit fontScale="85000" lnSpcReduction="10000"/>
          </a:bodyPr>
          <a:lstStyle/>
          <a:p>
            <a:pPr marL="0" indent="0" algn="ctr">
              <a:buNone/>
            </a:pPr>
            <a:r>
              <a:rPr lang="en-GB" b="1" dirty="0"/>
              <a:t>Design </a:t>
            </a:r>
          </a:p>
          <a:p>
            <a:pPr marL="0" indent="0" algn="ctr">
              <a:buNone/>
            </a:pPr>
            <a:r>
              <a:rPr lang="en-GB" dirty="0"/>
              <a:t>How can you get people involved to develop the approach?</a:t>
            </a:r>
          </a:p>
          <a:p>
            <a:pPr marL="0" indent="0">
              <a:buNone/>
            </a:pPr>
            <a:r>
              <a:rPr lang="en-GB" dirty="0"/>
              <a:t>E.g. System, new way of working, values/behaviours, a new policy…</a:t>
            </a:r>
          </a:p>
          <a:p>
            <a:pPr marL="0" indent="0">
              <a:buNone/>
            </a:pPr>
            <a:r>
              <a:rPr lang="en-GB" dirty="0"/>
              <a:t>How do you get people’s views of those affected? Consultation, surveys, focus groups etc</a:t>
            </a:r>
          </a:p>
        </p:txBody>
      </p:sp>
      <p:sp>
        <p:nvSpPr>
          <p:cNvPr id="4" name="Content Placeholder 2">
            <a:extLst>
              <a:ext uri="{FF2B5EF4-FFF2-40B4-BE49-F238E27FC236}">
                <a16:creationId xmlns:a16="http://schemas.microsoft.com/office/drawing/2014/main" id="{A758C598-4BD9-1327-8D42-452DB2770585}"/>
              </a:ext>
            </a:extLst>
          </p:cNvPr>
          <p:cNvSpPr txBox="1">
            <a:spLocks/>
          </p:cNvSpPr>
          <p:nvPr/>
        </p:nvSpPr>
        <p:spPr>
          <a:xfrm>
            <a:off x="6312026" y="1487727"/>
            <a:ext cx="5616624" cy="3917032"/>
          </a:xfrm>
          <a:prstGeom prst="rect">
            <a:avLst/>
          </a:prstGeom>
          <a:solidFill>
            <a:schemeClr val="accent3">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b="1" dirty="0"/>
              <a:t>Evaluation </a:t>
            </a:r>
          </a:p>
          <a:p>
            <a:pPr marL="0" indent="0" algn="ctr">
              <a:buFont typeface="Arial" pitchFamily="34" charset="0"/>
              <a:buNone/>
            </a:pPr>
            <a:r>
              <a:rPr lang="en-GB" dirty="0"/>
              <a:t>How do you know it is effective? What’s not working well? How do you implement learning? </a:t>
            </a:r>
          </a:p>
          <a:p>
            <a:pPr marL="0" indent="0">
              <a:buFont typeface="Arial" pitchFamily="34" charset="0"/>
              <a:buNone/>
            </a:pPr>
            <a:r>
              <a:rPr lang="en-GB" dirty="0"/>
              <a:t>Consultation, workshops, surveys, etc</a:t>
            </a:r>
          </a:p>
        </p:txBody>
      </p:sp>
    </p:spTree>
    <p:extLst>
      <p:ext uri="{BB962C8B-B14F-4D97-AF65-F5344CB8AC3E}">
        <p14:creationId xmlns:p14="http://schemas.microsoft.com/office/powerpoint/2010/main" val="211787826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43930-8F92-9643-3F96-17EB93AB5C91}"/>
              </a:ext>
            </a:extLst>
          </p:cNvPr>
          <p:cNvSpPr>
            <a:spLocks noGrp="1"/>
          </p:cNvSpPr>
          <p:nvPr>
            <p:ph type="title"/>
          </p:nvPr>
        </p:nvSpPr>
        <p:spPr/>
        <p:txBody>
          <a:bodyPr/>
          <a:lstStyle/>
          <a:p>
            <a:r>
              <a:rPr lang="en-GB" dirty="0"/>
              <a:t>Valuing Difference</a:t>
            </a:r>
          </a:p>
        </p:txBody>
      </p:sp>
      <p:sp>
        <p:nvSpPr>
          <p:cNvPr id="3" name="Content Placeholder 2">
            <a:extLst>
              <a:ext uri="{FF2B5EF4-FFF2-40B4-BE49-F238E27FC236}">
                <a16:creationId xmlns:a16="http://schemas.microsoft.com/office/drawing/2014/main" id="{3792F2B0-3A82-4176-A3FE-C475FB08E843}"/>
              </a:ext>
            </a:extLst>
          </p:cNvPr>
          <p:cNvSpPr>
            <a:spLocks noGrp="1"/>
          </p:cNvSpPr>
          <p:nvPr>
            <p:ph idx="1"/>
          </p:nvPr>
        </p:nvSpPr>
        <p:spPr/>
        <p:txBody>
          <a:bodyPr/>
          <a:lstStyle/>
          <a:p>
            <a:r>
              <a:rPr lang="en-GB" dirty="0"/>
              <a:t>Finding middle ground</a:t>
            </a:r>
          </a:p>
          <a:p>
            <a:r>
              <a:rPr lang="en-GB" dirty="0"/>
              <a:t>Seeing the world from someone else’s perspective</a:t>
            </a:r>
          </a:p>
          <a:p>
            <a:r>
              <a:rPr lang="en-GB" dirty="0"/>
              <a:t>Walking in their shoes</a:t>
            </a:r>
          </a:p>
          <a:p>
            <a:r>
              <a:rPr lang="en-GB" dirty="0"/>
              <a:t>Treating people how they want to be treated (no-one else is exactly like you)</a:t>
            </a:r>
          </a:p>
          <a:p>
            <a:endParaRPr lang="en-GB" dirty="0"/>
          </a:p>
        </p:txBody>
      </p:sp>
    </p:spTree>
    <p:extLst>
      <p:ext uri="{BB962C8B-B14F-4D97-AF65-F5344CB8AC3E}">
        <p14:creationId xmlns:p14="http://schemas.microsoft.com/office/powerpoint/2010/main" val="28402030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405B5-3AEF-1B0B-E1F6-367306894F6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A564623-337F-3119-0A5D-1B4F874F2463}"/>
              </a:ext>
            </a:extLst>
          </p:cNvPr>
          <p:cNvSpPr txBox="1"/>
          <p:nvPr/>
        </p:nvSpPr>
        <p:spPr>
          <a:xfrm>
            <a:off x="407368" y="260648"/>
            <a:ext cx="11305256" cy="5459956"/>
          </a:xfrm>
          <a:prstGeom prst="rect">
            <a:avLst/>
          </a:prstGeom>
          <a:noFill/>
        </p:spPr>
        <p:txBody>
          <a:bodyPr wrap="square">
            <a:spAutoFit/>
          </a:bodyPr>
          <a:lstStyle/>
          <a:p>
            <a:pPr>
              <a:lnSpc>
                <a:spcPct val="107000"/>
              </a:lnSpc>
              <a:buNone/>
            </a:pPr>
            <a:r>
              <a:rPr lang="en-GB" sz="2000" dirty="0">
                <a:solidFill>
                  <a:srgbClr val="004147"/>
                </a:solidFill>
                <a:effectLst/>
                <a:latin typeface="Trebuchet MS" panose="020B0703020202090204" pitchFamily="34" charset="0"/>
                <a:ea typeface="Arial" panose="020B0604020202020204" pitchFamily="34" charset="0"/>
                <a:cs typeface="Arial" panose="020B0604020202020204" pitchFamily="34" charset="0"/>
              </a:rPr>
              <a:t>Task two - Professional Review</a:t>
            </a:r>
            <a:endParaRPr lang="en-GB" sz="20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buNone/>
            </a:pPr>
            <a:r>
              <a:rPr lang="en-GB" sz="2000" dirty="0">
                <a:solidFill>
                  <a:srgbClr val="000000"/>
                </a:solidFill>
                <a:effectLst/>
                <a:latin typeface="Trebuchet MS" panose="020B0703020202090204" pitchFamily="34" charset="0"/>
                <a:ea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p>
            <a:r>
              <a:rPr lang="en-GB" b="1" dirty="0"/>
              <a:t>Note: This task is not related to the Task 1 Case Study.</a:t>
            </a:r>
            <a:r>
              <a:rPr lang="en-GB" dirty="0"/>
              <a:t> </a:t>
            </a:r>
          </a:p>
          <a:p>
            <a:r>
              <a:rPr lang="en-GB" dirty="0"/>
              <a:t> </a:t>
            </a:r>
          </a:p>
          <a:p>
            <a:r>
              <a:rPr lang="en-GB" dirty="0"/>
              <a:t>It is </a:t>
            </a:r>
            <a:r>
              <a:rPr lang="en-GB" u="sng" dirty="0"/>
              <a:t>just about you</a:t>
            </a:r>
            <a:r>
              <a:rPr lang="en-GB" dirty="0"/>
              <a:t> and your awareness of your own strengths, weaknesses and development areas. </a:t>
            </a:r>
          </a:p>
          <a:p>
            <a:r>
              <a:rPr lang="en-GB" dirty="0"/>
              <a:t> </a:t>
            </a:r>
          </a:p>
          <a:p>
            <a:r>
              <a:rPr lang="en-GB" dirty="0"/>
              <a:t>To complete task two, you must complete all </a:t>
            </a:r>
            <a:r>
              <a:rPr lang="en-GB" b="1" dirty="0"/>
              <a:t>five</a:t>
            </a:r>
            <a:r>
              <a:rPr lang="en-GB" dirty="0"/>
              <a:t> activities (Q7-Q11) below. </a:t>
            </a:r>
          </a:p>
          <a:p>
            <a:r>
              <a:rPr lang="en-GB" u="sng" dirty="0"/>
              <a:t> </a:t>
            </a:r>
            <a:endParaRPr lang="en-GB" dirty="0"/>
          </a:p>
          <a:p>
            <a:r>
              <a:rPr lang="en-GB" b="1" dirty="0"/>
              <a:t>Q7.</a:t>
            </a:r>
            <a:r>
              <a:rPr lang="en-GB" dirty="0"/>
              <a:t> 	Using the current CIPD Associate-level standards for ‘working inclusively’ as a framework, reflect on your own approach to working inclusively. You can consider your behaviour in your current or </a:t>
            </a:r>
            <a:r>
              <a:rPr lang="en-GB" u="sng" dirty="0"/>
              <a:t>previous</a:t>
            </a:r>
            <a:r>
              <a:rPr lang="en-GB" dirty="0"/>
              <a:t> work experience or in your studies for this.</a:t>
            </a:r>
          </a:p>
          <a:p>
            <a:r>
              <a:rPr lang="en-GB" dirty="0"/>
              <a:t> </a:t>
            </a:r>
          </a:p>
          <a:p>
            <a:r>
              <a:rPr lang="en-GB" dirty="0"/>
              <a:t>Summarise your reflections from this activity, highlighting your strengths in this area and any other areas you may wish to develop. (AC 2.3)</a:t>
            </a:r>
          </a:p>
          <a:p>
            <a:r>
              <a:rPr lang="en-GB" dirty="0"/>
              <a:t> </a:t>
            </a:r>
          </a:p>
          <a:p>
            <a:r>
              <a:rPr lang="en-GB" b="1" u="sng" dirty="0">
                <a:hlinkClick r:id="rId2"/>
              </a:rPr>
              <a:t>https://www.cipd.org/uk/the-people-profession/the-profession-map/explore-the-profession-map/core-behaviours/working-inclusively/</a:t>
            </a:r>
            <a:endParaRPr lang="en-GB" dirty="0"/>
          </a:p>
          <a:p>
            <a:r>
              <a:rPr lang="en-GB" dirty="0"/>
              <a:t> </a:t>
            </a:r>
          </a:p>
          <a:p>
            <a:r>
              <a:rPr lang="en-GB" i="1" dirty="0"/>
              <a:t>You don't need to provide a reference or in-text citation for Question 7 (AC 2.3).  </a:t>
            </a:r>
            <a:endParaRPr lang="en-GB" dirty="0"/>
          </a:p>
        </p:txBody>
      </p:sp>
    </p:spTree>
    <p:extLst>
      <p:ext uri="{BB962C8B-B14F-4D97-AF65-F5344CB8AC3E}">
        <p14:creationId xmlns:p14="http://schemas.microsoft.com/office/powerpoint/2010/main" val="204253555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20B93-A3F5-BFB3-5917-22B1196A7F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18BAC8-5E56-3A0E-1717-5657A0C246F2}"/>
              </a:ext>
            </a:extLst>
          </p:cNvPr>
          <p:cNvSpPr>
            <a:spLocks noGrp="1"/>
          </p:cNvSpPr>
          <p:nvPr>
            <p:ph type="title"/>
          </p:nvPr>
        </p:nvSpPr>
        <p:spPr/>
        <p:txBody>
          <a:bodyPr>
            <a:normAutofit fontScale="90000"/>
          </a:bodyPr>
          <a:lstStyle/>
          <a:p>
            <a:r>
              <a:rPr lang="en-GB" dirty="0"/>
              <a:t>Inclusively &amp; positive working relationships..</a:t>
            </a:r>
          </a:p>
        </p:txBody>
      </p:sp>
      <p:sp>
        <p:nvSpPr>
          <p:cNvPr id="3" name="Content Placeholder 2">
            <a:extLst>
              <a:ext uri="{FF2B5EF4-FFF2-40B4-BE49-F238E27FC236}">
                <a16:creationId xmlns:a16="http://schemas.microsoft.com/office/drawing/2014/main" id="{7E2467AF-559F-FF50-2F07-F60519F49A2A}"/>
              </a:ext>
            </a:extLst>
          </p:cNvPr>
          <p:cNvSpPr>
            <a:spLocks noGrp="1"/>
          </p:cNvSpPr>
          <p:nvPr>
            <p:ph idx="1"/>
          </p:nvPr>
        </p:nvSpPr>
        <p:spPr/>
        <p:txBody>
          <a:bodyPr/>
          <a:lstStyle/>
          <a:p>
            <a:r>
              <a:rPr lang="en-GB" dirty="0"/>
              <a:t>How have you included people? </a:t>
            </a:r>
          </a:p>
          <a:p>
            <a:r>
              <a:rPr lang="en-GB" dirty="0"/>
              <a:t>How have you valued diversity?</a:t>
            </a:r>
          </a:p>
          <a:p>
            <a:r>
              <a:rPr lang="en-GB" dirty="0"/>
              <a:t>How have you developed positive working relationships?</a:t>
            </a:r>
          </a:p>
          <a:p>
            <a:r>
              <a:rPr lang="en-GB" dirty="0"/>
              <a:t>Why is this important?</a:t>
            </a:r>
          </a:p>
        </p:txBody>
      </p:sp>
    </p:spTree>
    <p:extLst>
      <p:ext uri="{BB962C8B-B14F-4D97-AF65-F5344CB8AC3E}">
        <p14:creationId xmlns:p14="http://schemas.microsoft.com/office/powerpoint/2010/main" val="224889361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6238F40-860D-29C9-744F-CEA87912ECFD}"/>
              </a:ext>
            </a:extLst>
          </p:cNvPr>
          <p:cNvSpPr txBox="1"/>
          <p:nvPr/>
        </p:nvSpPr>
        <p:spPr>
          <a:xfrm>
            <a:off x="623392" y="548680"/>
            <a:ext cx="10873208" cy="4031873"/>
          </a:xfrm>
          <a:prstGeom prst="rect">
            <a:avLst/>
          </a:prstGeom>
          <a:noFill/>
        </p:spPr>
        <p:txBody>
          <a:bodyPr wrap="square">
            <a:spAutoFit/>
          </a:bodyPr>
          <a:lstStyle/>
          <a:p>
            <a:r>
              <a:rPr lang="en-GB" sz="3200" b="1" dirty="0"/>
              <a:t>Q8. </a:t>
            </a:r>
            <a:r>
              <a:rPr lang="en-GB" sz="3200" dirty="0"/>
              <a:t>	Artificial Intelligence (AI) is impacting the way most people work or will work in the future. Explore the potential impact of AI on the work of a people professional and the implications this might have for your own professional development. (AC 3.1)</a:t>
            </a:r>
          </a:p>
          <a:p>
            <a:r>
              <a:rPr lang="en-GB" sz="3200" dirty="0"/>
              <a:t> </a:t>
            </a:r>
          </a:p>
          <a:p>
            <a:r>
              <a:rPr lang="en-GB" sz="3200" i="1" dirty="0"/>
              <a:t>You don't need to provide a reference or in-text citation for Question 8 (AC 3.1). </a:t>
            </a:r>
            <a:endParaRPr lang="en-GB" sz="3200" dirty="0"/>
          </a:p>
        </p:txBody>
      </p:sp>
    </p:spTree>
    <p:extLst>
      <p:ext uri="{BB962C8B-B14F-4D97-AF65-F5344CB8AC3E}">
        <p14:creationId xmlns:p14="http://schemas.microsoft.com/office/powerpoint/2010/main" val="145388355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851AA-C4AC-8FA4-F974-6827FBDF4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0701D9-7977-F8AD-26BC-5782D83012DA}"/>
              </a:ext>
            </a:extLst>
          </p:cNvPr>
          <p:cNvSpPr>
            <a:spLocks noGrp="1"/>
          </p:cNvSpPr>
          <p:nvPr>
            <p:ph type="title"/>
          </p:nvPr>
        </p:nvSpPr>
        <p:spPr/>
        <p:txBody>
          <a:bodyPr/>
          <a:lstStyle/>
          <a:p>
            <a:r>
              <a:rPr lang="en-GB" dirty="0"/>
              <a:t>How is the profession changing?</a:t>
            </a:r>
          </a:p>
        </p:txBody>
      </p:sp>
      <p:sp>
        <p:nvSpPr>
          <p:cNvPr id="3" name="Content Placeholder 2">
            <a:extLst>
              <a:ext uri="{FF2B5EF4-FFF2-40B4-BE49-F238E27FC236}">
                <a16:creationId xmlns:a16="http://schemas.microsoft.com/office/drawing/2014/main" id="{5CF25278-304C-C917-1995-9B57608A33FF}"/>
              </a:ext>
            </a:extLst>
          </p:cNvPr>
          <p:cNvSpPr>
            <a:spLocks noGrp="1"/>
          </p:cNvSpPr>
          <p:nvPr>
            <p:ph idx="1"/>
          </p:nvPr>
        </p:nvSpPr>
        <p:spPr/>
        <p:txBody>
          <a:bodyPr/>
          <a:lstStyle/>
          <a:p>
            <a:r>
              <a:rPr lang="en-GB" dirty="0"/>
              <a:t>What are new expectations?</a:t>
            </a:r>
          </a:p>
          <a:p>
            <a:r>
              <a:rPr lang="en-GB" dirty="0"/>
              <a:t>What are the implications? What are the implications for you?</a:t>
            </a:r>
          </a:p>
          <a:p>
            <a:endParaRPr lang="en-GB" dirty="0"/>
          </a:p>
          <a:p>
            <a:pPr marL="0" indent="0">
              <a:buNone/>
            </a:pPr>
            <a:r>
              <a:rPr lang="en-GB" dirty="0">
                <a:hlinkClick r:id="rId2"/>
              </a:rPr>
              <a:t>https://www.cipd.org/en/views-and-insights/thought-leadership/insight/futureproofing-skills-ai/</a:t>
            </a:r>
            <a:r>
              <a:rPr lang="en-GB" dirty="0"/>
              <a:t> </a:t>
            </a:r>
          </a:p>
        </p:txBody>
      </p:sp>
    </p:spTree>
    <p:extLst>
      <p:ext uri="{BB962C8B-B14F-4D97-AF65-F5344CB8AC3E}">
        <p14:creationId xmlns:p14="http://schemas.microsoft.com/office/powerpoint/2010/main" val="302566872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9D409-714A-4AFF-D43F-0586E5BDCD3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A304196-F473-BD1B-00BE-85C2B79EA940}"/>
              </a:ext>
            </a:extLst>
          </p:cNvPr>
          <p:cNvSpPr txBox="1"/>
          <p:nvPr/>
        </p:nvSpPr>
        <p:spPr>
          <a:xfrm>
            <a:off x="335360" y="548680"/>
            <a:ext cx="11521280" cy="4401205"/>
          </a:xfrm>
          <a:prstGeom prst="rect">
            <a:avLst/>
          </a:prstGeom>
          <a:noFill/>
        </p:spPr>
        <p:txBody>
          <a:bodyPr wrap="square">
            <a:spAutoFit/>
          </a:bodyPr>
          <a:lstStyle/>
          <a:p>
            <a:r>
              <a:rPr lang="en-GB" sz="2800" dirty="0"/>
              <a:t> </a:t>
            </a:r>
            <a:r>
              <a:rPr lang="en-GB" sz="2800" b="1" dirty="0"/>
              <a:t>Q9.</a:t>
            </a:r>
            <a:r>
              <a:rPr lang="en-GB" sz="2800" dirty="0"/>
              <a:t> 	Using a combination of your own thoughts, including those resulting from Q7 and Q8, if relevant, </a:t>
            </a:r>
            <a:r>
              <a:rPr lang="en-GB" sz="2800" b="1" dirty="0"/>
              <a:t>and </a:t>
            </a:r>
            <a:r>
              <a:rPr lang="en-GB" sz="2800" dirty="0"/>
              <a:t>feedback from at least one other person (you can append this feedback to your answer if you choose to do so), assess your strengths, weaknesses and development areas, in relation to people practice. Your response should include </a:t>
            </a:r>
            <a:r>
              <a:rPr lang="en-GB" sz="2800" b="1" dirty="0"/>
              <a:t>who you involved</a:t>
            </a:r>
            <a:r>
              <a:rPr lang="en-GB" sz="2800" dirty="0"/>
              <a:t> and how their feedback informed your assessment. (AC 3.2)</a:t>
            </a:r>
          </a:p>
          <a:p>
            <a:r>
              <a:rPr lang="en-GB" sz="2800" i="1" dirty="0"/>
              <a:t> </a:t>
            </a:r>
            <a:endParaRPr lang="en-GB" sz="2800" dirty="0"/>
          </a:p>
          <a:p>
            <a:r>
              <a:rPr lang="en-GB" sz="2800" i="1" dirty="0"/>
              <a:t>You don't need to provide a reference or in-text citation for Question 9 (AC 3.2).</a:t>
            </a:r>
            <a:endParaRPr lang="en-GB" sz="2800" dirty="0"/>
          </a:p>
        </p:txBody>
      </p:sp>
    </p:spTree>
    <p:extLst>
      <p:ext uri="{BB962C8B-B14F-4D97-AF65-F5344CB8AC3E}">
        <p14:creationId xmlns:p14="http://schemas.microsoft.com/office/powerpoint/2010/main" val="134365601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CCFA5-34B6-88AB-882D-461A473F4210}"/>
              </a:ext>
            </a:extLst>
          </p:cNvPr>
          <p:cNvSpPr>
            <a:spLocks noGrp="1"/>
          </p:cNvSpPr>
          <p:nvPr>
            <p:ph type="title"/>
          </p:nvPr>
        </p:nvSpPr>
        <p:spPr/>
        <p:txBody>
          <a:bodyPr/>
          <a:lstStyle/>
          <a:p>
            <a:r>
              <a:rPr lang="en-GB" dirty="0"/>
              <a:t>Asking </a:t>
            </a:r>
            <a:r>
              <a:rPr lang="en-GB"/>
              <a:t>for and getting </a:t>
            </a:r>
            <a:r>
              <a:rPr lang="en-GB" dirty="0"/>
              <a:t>Feedback</a:t>
            </a:r>
          </a:p>
        </p:txBody>
      </p:sp>
      <p:sp>
        <p:nvSpPr>
          <p:cNvPr id="3" name="Content Placeholder 2">
            <a:extLst>
              <a:ext uri="{FF2B5EF4-FFF2-40B4-BE49-F238E27FC236}">
                <a16:creationId xmlns:a16="http://schemas.microsoft.com/office/drawing/2014/main" id="{50FBFC2E-95D8-EB9E-8531-E3A11F9FDDF3}"/>
              </a:ext>
            </a:extLst>
          </p:cNvPr>
          <p:cNvSpPr>
            <a:spLocks noGrp="1"/>
          </p:cNvSpPr>
          <p:nvPr>
            <p:ph idx="1"/>
          </p:nvPr>
        </p:nvSpPr>
        <p:spPr/>
        <p:txBody>
          <a:bodyPr>
            <a:normAutofit fontScale="92500" lnSpcReduction="10000"/>
          </a:bodyPr>
          <a:lstStyle/>
          <a:p>
            <a:pPr marL="0" indent="0">
              <a:buNone/>
            </a:pPr>
            <a:r>
              <a:rPr lang="en-GB" dirty="0">
                <a:hlinkClick r:id="rId2"/>
              </a:rPr>
              <a:t>https://www.cipd.org/uk/knowledge/bitesize-research/improving-feedback/</a:t>
            </a:r>
            <a:endParaRPr lang="en-GB" dirty="0"/>
          </a:p>
          <a:p>
            <a:pPr marL="0" indent="0">
              <a:buNone/>
            </a:pPr>
            <a:endParaRPr lang="en-GB" dirty="0"/>
          </a:p>
          <a:p>
            <a:pPr marL="0" indent="0">
              <a:buNone/>
            </a:pPr>
            <a:r>
              <a:rPr lang="en-GB" dirty="0">
                <a:hlinkClick r:id="rId3"/>
              </a:rPr>
              <a:t>https://www.cipd.org/uk/knowledge/evidence-reviews/performance-feedback/</a:t>
            </a:r>
            <a:r>
              <a:rPr lang="en-GB" dirty="0"/>
              <a:t> </a:t>
            </a:r>
          </a:p>
          <a:p>
            <a:pPr marL="0" indent="0">
              <a:buNone/>
            </a:pPr>
            <a:endParaRPr lang="en-GB" dirty="0"/>
          </a:p>
          <a:p>
            <a:pPr marL="0" indent="0">
              <a:buNone/>
            </a:pPr>
            <a:r>
              <a:rPr lang="en-GB" dirty="0">
                <a:hlinkClick r:id="rId4"/>
              </a:rPr>
              <a:t>https://academiwales.gov.wales/Repository/resource/5da89306-e926-4cca-8517-67458f0a4bfa</a:t>
            </a:r>
            <a:r>
              <a:rPr lang="en-GB" dirty="0"/>
              <a:t> </a:t>
            </a:r>
          </a:p>
        </p:txBody>
      </p:sp>
    </p:spTree>
    <p:extLst>
      <p:ext uri="{BB962C8B-B14F-4D97-AF65-F5344CB8AC3E}">
        <p14:creationId xmlns:p14="http://schemas.microsoft.com/office/powerpoint/2010/main" val="124849669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8216B-F585-ADE4-B66B-A75AA0F09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742612-B683-0DCC-521A-E8840CFEA809}"/>
              </a:ext>
            </a:extLst>
          </p:cNvPr>
          <p:cNvSpPr>
            <a:spLocks noGrp="1"/>
          </p:cNvSpPr>
          <p:nvPr>
            <p:ph type="title"/>
          </p:nvPr>
        </p:nvSpPr>
        <p:spPr/>
        <p:txBody>
          <a:bodyPr/>
          <a:lstStyle/>
          <a:p>
            <a:r>
              <a:rPr lang="en-GB" dirty="0"/>
              <a:t>Assess yourself </a:t>
            </a:r>
          </a:p>
        </p:txBody>
      </p:sp>
      <p:sp>
        <p:nvSpPr>
          <p:cNvPr id="3" name="Content Placeholder 2">
            <a:extLst>
              <a:ext uri="{FF2B5EF4-FFF2-40B4-BE49-F238E27FC236}">
                <a16:creationId xmlns:a16="http://schemas.microsoft.com/office/drawing/2014/main" id="{F8DB110C-1695-A1F3-A52B-1D02AE364322}"/>
              </a:ext>
            </a:extLst>
          </p:cNvPr>
          <p:cNvSpPr>
            <a:spLocks noGrp="1"/>
          </p:cNvSpPr>
          <p:nvPr>
            <p:ph idx="1"/>
          </p:nvPr>
        </p:nvSpPr>
        <p:spPr/>
        <p:txBody>
          <a:bodyPr/>
          <a:lstStyle/>
          <a:p>
            <a:r>
              <a:rPr lang="en-GB" dirty="0"/>
              <a:t>Self reflection</a:t>
            </a:r>
          </a:p>
          <a:p>
            <a:r>
              <a:rPr lang="en-GB" dirty="0"/>
              <a:t>Feedback from others (who is the person, how has this helped?)</a:t>
            </a:r>
          </a:p>
          <a:p>
            <a:r>
              <a:rPr lang="en-GB" dirty="0"/>
              <a:t>Strengths, weaknesses, development needs</a:t>
            </a:r>
          </a:p>
          <a:p>
            <a:r>
              <a:rPr lang="en-GB" dirty="0"/>
              <a:t>What you need to do to be “match fit”?</a:t>
            </a:r>
          </a:p>
        </p:txBody>
      </p:sp>
    </p:spTree>
    <p:extLst>
      <p:ext uri="{BB962C8B-B14F-4D97-AF65-F5344CB8AC3E}">
        <p14:creationId xmlns:p14="http://schemas.microsoft.com/office/powerpoint/2010/main" val="427389043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E03F7-80E5-5D94-A8F6-AD75B0DC93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A6E15B-0254-5237-A394-85F90B34476B}"/>
              </a:ext>
            </a:extLst>
          </p:cNvPr>
          <p:cNvSpPr>
            <a:spLocks noGrp="1"/>
          </p:cNvSpPr>
          <p:nvPr>
            <p:ph type="title"/>
          </p:nvPr>
        </p:nvSpPr>
        <p:spPr/>
        <p:txBody>
          <a:bodyPr>
            <a:normAutofit fontScale="90000"/>
          </a:bodyPr>
          <a:lstStyle/>
          <a:p>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Review of last 12 months &amp; plan for future development </a:t>
            </a:r>
            <a:endParaRPr lang="en-GB" dirty="0"/>
          </a:p>
        </p:txBody>
      </p:sp>
      <p:sp>
        <p:nvSpPr>
          <p:cNvPr id="3" name="Content Placeholder 2">
            <a:extLst>
              <a:ext uri="{FF2B5EF4-FFF2-40B4-BE49-F238E27FC236}">
                <a16:creationId xmlns:a16="http://schemas.microsoft.com/office/drawing/2014/main" id="{F3685DF8-F996-5D14-DB68-767FD590DBA7}"/>
              </a:ext>
            </a:extLst>
          </p:cNvPr>
          <p:cNvSpPr>
            <a:spLocks noGrp="1"/>
          </p:cNvSpPr>
          <p:nvPr>
            <p:ph idx="1"/>
          </p:nvPr>
        </p:nvSpPr>
        <p:spPr/>
        <p:txBody>
          <a:bodyPr/>
          <a:lstStyle/>
          <a:p>
            <a:pPr marL="0" indent="0">
              <a:buNone/>
            </a:pPr>
            <a:r>
              <a:rPr lang="en-GB" dirty="0"/>
              <a:t>- self reflection and feedback from others: what are you strengths? Areas for development? Actions you’re going to take to get better?</a:t>
            </a:r>
          </a:p>
          <a:p>
            <a:pPr marL="0" indent="0">
              <a:buNone/>
            </a:pPr>
            <a:endParaRPr lang="en-GB" dirty="0"/>
          </a:p>
          <a:p>
            <a:pPr marL="0" indent="0">
              <a:buNone/>
            </a:pPr>
            <a:r>
              <a:rPr lang="en-GB" dirty="0"/>
              <a:t>- Identifying developments: what development has worked for you? What didn’t? </a:t>
            </a:r>
          </a:p>
        </p:txBody>
      </p:sp>
    </p:spTree>
    <p:extLst>
      <p:ext uri="{BB962C8B-B14F-4D97-AF65-F5344CB8AC3E}">
        <p14:creationId xmlns:p14="http://schemas.microsoft.com/office/powerpoint/2010/main" val="154204293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8198C9-AF85-8097-1FC7-B14D1747D0AC}"/>
              </a:ext>
            </a:extLst>
          </p:cNvPr>
          <p:cNvSpPr txBox="1"/>
          <p:nvPr/>
        </p:nvSpPr>
        <p:spPr>
          <a:xfrm>
            <a:off x="479376" y="404664"/>
            <a:ext cx="11305256" cy="4031873"/>
          </a:xfrm>
          <a:prstGeom prst="rect">
            <a:avLst/>
          </a:prstGeom>
          <a:noFill/>
        </p:spPr>
        <p:txBody>
          <a:bodyPr wrap="square">
            <a:spAutoFit/>
          </a:bodyPr>
          <a:lstStyle/>
          <a:p>
            <a:pPr>
              <a:lnSpc>
                <a:spcPct val="100000"/>
              </a:lnSpc>
              <a:buNone/>
            </a:pPr>
            <a:r>
              <a:rPr lang="en-GB" sz="3200" b="1" dirty="0">
                <a:solidFill>
                  <a:schemeClr val="tx1"/>
                </a:solidFill>
                <a:effectLst/>
                <a:latin typeface="+mn-lt"/>
                <a:ea typeface="Arial" panose="020B0604020202020204" pitchFamily="34" charset="0"/>
                <a:cs typeface="Arial" panose="020B0604020202020204" pitchFamily="34" charset="0"/>
              </a:rPr>
              <a:t>Q10.</a:t>
            </a:r>
            <a:r>
              <a:rPr lang="en-GB" sz="3200" dirty="0">
                <a:solidFill>
                  <a:schemeClr val="tx1"/>
                </a:solidFill>
                <a:effectLst/>
                <a:latin typeface="+mn-lt"/>
                <a:ea typeface="Arial" panose="020B0604020202020204" pitchFamily="34" charset="0"/>
                <a:cs typeface="Arial" panose="020B0604020202020204" pitchFamily="34" charset="0"/>
              </a:rPr>
              <a:t> Following on from your self-assessment, identify at least </a:t>
            </a:r>
            <a:r>
              <a:rPr lang="en-GB" sz="3200" b="1" dirty="0">
                <a:solidFill>
                  <a:schemeClr val="tx1"/>
                </a:solidFill>
                <a:effectLst/>
                <a:latin typeface="+mn-lt"/>
                <a:ea typeface="Arial" panose="020B0604020202020204" pitchFamily="34" charset="0"/>
                <a:cs typeface="Arial" panose="020B0604020202020204" pitchFamily="34" charset="0"/>
              </a:rPr>
              <a:t>two</a:t>
            </a:r>
            <a:r>
              <a:rPr lang="en-GB" sz="3200" dirty="0">
                <a:solidFill>
                  <a:schemeClr val="tx1"/>
                </a:solidFill>
                <a:effectLst/>
                <a:latin typeface="+mn-lt"/>
                <a:ea typeface="Arial" panose="020B0604020202020204" pitchFamily="34" charset="0"/>
                <a:cs typeface="Arial" panose="020B0604020202020204" pitchFamily="34" charset="0"/>
              </a:rPr>
              <a:t> development activities you will undertake (or commence) in the next six months to support your learning journey, including a brief explanation of the activities and why you have selected them. (AC 3.3)</a:t>
            </a:r>
            <a:endParaRPr lang="en-GB" sz="3200" dirty="0">
              <a:effectLst/>
              <a:latin typeface="+mn-lt"/>
              <a:ea typeface="Arial" panose="020B0604020202020204" pitchFamily="34" charset="0"/>
              <a:cs typeface="Arial" panose="020B0604020202020204" pitchFamily="34" charset="0"/>
            </a:endParaRPr>
          </a:p>
          <a:p>
            <a:pPr>
              <a:lnSpc>
                <a:spcPct val="100000"/>
              </a:lnSpc>
              <a:buNone/>
            </a:pPr>
            <a:r>
              <a:rPr lang="en-GB" sz="3200" dirty="0">
                <a:solidFill>
                  <a:schemeClr val="tx1"/>
                </a:solidFill>
                <a:effectLst/>
                <a:latin typeface="+mn-lt"/>
                <a:ea typeface="Arial" panose="020B0604020202020204" pitchFamily="34" charset="0"/>
                <a:cs typeface="Arial" panose="020B0604020202020204" pitchFamily="34" charset="0"/>
              </a:rPr>
              <a:t> </a:t>
            </a:r>
            <a:endParaRPr lang="en-GB" sz="3200" dirty="0">
              <a:effectLst/>
              <a:latin typeface="+mn-lt"/>
              <a:ea typeface="Arial" panose="020B0604020202020204" pitchFamily="34" charset="0"/>
              <a:cs typeface="Arial" panose="020B0604020202020204" pitchFamily="34" charset="0"/>
            </a:endParaRPr>
          </a:p>
          <a:p>
            <a:pPr>
              <a:lnSpc>
                <a:spcPct val="100000"/>
              </a:lnSpc>
              <a:buNone/>
            </a:pPr>
            <a:r>
              <a:rPr lang="en-GB" sz="3200" i="1" dirty="0">
                <a:effectLst/>
                <a:latin typeface="+mn-lt"/>
                <a:ea typeface="Arial" panose="020B0604020202020204" pitchFamily="34" charset="0"/>
                <a:cs typeface="Arial" panose="020B0604020202020204" pitchFamily="34" charset="0"/>
              </a:rPr>
              <a:t>You don't need to provide a reference or in-text citation for Question 10 (AC 3.3). </a:t>
            </a:r>
            <a:endParaRPr lang="en-GB" sz="3200" dirty="0">
              <a:effectLst/>
              <a:latin typeface="+mn-lt"/>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8282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82345-2162-3940-8F9E-EAB70049B0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17404A-DB95-517B-0DF2-7770D35734CC}"/>
              </a:ext>
            </a:extLst>
          </p:cNvPr>
          <p:cNvSpPr>
            <a:spLocks noGrp="1"/>
          </p:cNvSpPr>
          <p:nvPr>
            <p:ph type="title"/>
          </p:nvPr>
        </p:nvSpPr>
        <p:spPr/>
        <p:txBody>
          <a:bodyPr/>
          <a:lstStyle/>
          <a:p>
            <a:r>
              <a:rPr lang="en-GB" dirty="0"/>
              <a:t>What are you going to do?</a:t>
            </a:r>
          </a:p>
        </p:txBody>
      </p:sp>
      <p:sp>
        <p:nvSpPr>
          <p:cNvPr id="3" name="Content Placeholder 2">
            <a:extLst>
              <a:ext uri="{FF2B5EF4-FFF2-40B4-BE49-F238E27FC236}">
                <a16:creationId xmlns:a16="http://schemas.microsoft.com/office/drawing/2014/main" id="{F5DCD8F6-6965-8E71-C361-CA1E27FA8136}"/>
              </a:ext>
            </a:extLst>
          </p:cNvPr>
          <p:cNvSpPr>
            <a:spLocks noGrp="1"/>
          </p:cNvSpPr>
          <p:nvPr>
            <p:ph idx="1"/>
          </p:nvPr>
        </p:nvSpPr>
        <p:spPr/>
        <p:txBody>
          <a:bodyPr/>
          <a:lstStyle/>
          <a:p>
            <a:r>
              <a:rPr lang="en-GB" dirty="0"/>
              <a:t>What activities? </a:t>
            </a:r>
          </a:p>
          <a:p>
            <a:pPr lvl="1"/>
            <a:r>
              <a:rPr lang="en-GB" dirty="0"/>
              <a:t>Formal</a:t>
            </a:r>
          </a:p>
          <a:p>
            <a:pPr lvl="1"/>
            <a:r>
              <a:rPr lang="en-GB" dirty="0"/>
              <a:t>informal learning</a:t>
            </a:r>
          </a:p>
          <a:p>
            <a:r>
              <a:rPr lang="en-GB" dirty="0"/>
              <a:t>Why do you want to achieve these?</a:t>
            </a:r>
          </a:p>
          <a:p>
            <a:pPr lvl="1"/>
            <a:r>
              <a:rPr lang="en-GB" dirty="0"/>
              <a:t>What’s your learning style?</a:t>
            </a:r>
          </a:p>
          <a:p>
            <a:pPr lvl="1"/>
            <a:r>
              <a:rPr lang="en-GB" dirty="0"/>
              <a:t>Method/approach/content?</a:t>
            </a:r>
          </a:p>
          <a:p>
            <a:pPr lvl="1"/>
            <a:r>
              <a:rPr lang="en-GB" dirty="0"/>
              <a:t>Introvert/extravert?</a:t>
            </a:r>
          </a:p>
        </p:txBody>
      </p:sp>
    </p:spTree>
    <p:extLst>
      <p:ext uri="{BB962C8B-B14F-4D97-AF65-F5344CB8AC3E}">
        <p14:creationId xmlns:p14="http://schemas.microsoft.com/office/powerpoint/2010/main" val="72039566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F0002-E572-3A21-1675-58BB7F2D8C4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3E57B80-8ED0-163D-036D-A06CF708BD91}"/>
              </a:ext>
            </a:extLst>
          </p:cNvPr>
          <p:cNvSpPr txBox="1"/>
          <p:nvPr/>
        </p:nvSpPr>
        <p:spPr>
          <a:xfrm>
            <a:off x="335360" y="404664"/>
            <a:ext cx="11449272" cy="3785652"/>
          </a:xfrm>
          <a:prstGeom prst="rect">
            <a:avLst/>
          </a:prstGeom>
          <a:noFill/>
        </p:spPr>
        <p:txBody>
          <a:bodyPr wrap="square">
            <a:spAutoFit/>
          </a:bodyPr>
          <a:lstStyle/>
          <a:p>
            <a:pPr>
              <a:lnSpc>
                <a:spcPct val="100000"/>
              </a:lnSpc>
              <a:buNone/>
            </a:pPr>
            <a:r>
              <a:rPr lang="en-GB" sz="2400" b="1" dirty="0">
                <a:ea typeface="Arial" panose="020B0604020202020204" pitchFamily="34" charset="0"/>
                <a:cs typeface="Arial" panose="020B0604020202020204" pitchFamily="34" charset="0"/>
              </a:rPr>
              <a:t>Q11. </a:t>
            </a:r>
            <a:r>
              <a:rPr lang="en-GB" sz="2400" dirty="0">
                <a:ea typeface="Arial" panose="020B0604020202020204" pitchFamily="34" charset="0"/>
                <a:cs typeface="Arial" panose="020B0604020202020204" pitchFamily="34" charset="0"/>
              </a:rPr>
              <a:t>Shifting your focus to development activities you have already undertaken within the last three years, reflect on the </a:t>
            </a:r>
            <a:r>
              <a:rPr lang="en-GB" sz="2400" b="1" dirty="0">
                <a:ea typeface="Arial" panose="020B0604020202020204" pitchFamily="34" charset="0"/>
                <a:cs typeface="Arial" panose="020B0604020202020204" pitchFamily="34" charset="0"/>
              </a:rPr>
              <a:t>two</a:t>
            </a:r>
            <a:r>
              <a:rPr lang="en-GB" sz="2400" dirty="0">
                <a:ea typeface="Arial" panose="020B0604020202020204" pitchFamily="34" charset="0"/>
                <a:cs typeface="Arial" panose="020B0604020202020204" pitchFamily="34" charset="0"/>
              </a:rPr>
              <a:t> activities (formal or informal) that you believe had the greatest impact on your behaviour or performance, including why these two activities were particularly impactful and what their impact was. (AC 3.4)</a:t>
            </a:r>
          </a:p>
          <a:p>
            <a:pPr marL="450215" indent="-90170">
              <a:lnSpc>
                <a:spcPct val="100000"/>
              </a:lnSpc>
              <a:buNone/>
            </a:pPr>
            <a:r>
              <a:rPr lang="en-GB" sz="2400" dirty="0">
                <a:ea typeface="Arial" panose="020B0604020202020204" pitchFamily="34" charset="0"/>
                <a:cs typeface="Arial" panose="020B0604020202020204" pitchFamily="34" charset="0"/>
              </a:rPr>
              <a:t> </a:t>
            </a:r>
          </a:p>
          <a:p>
            <a:pPr marL="450215" indent="-90170">
              <a:lnSpc>
                <a:spcPct val="100000"/>
              </a:lnSpc>
              <a:buNone/>
            </a:pPr>
            <a:r>
              <a:rPr lang="en-GB" sz="2400" dirty="0">
                <a:ea typeface="Arial" panose="020B0604020202020204" pitchFamily="34" charset="0"/>
                <a:cs typeface="Arial" panose="020B0604020202020204" pitchFamily="34" charset="0"/>
              </a:rPr>
              <a:t>Provide your reflections, attached to your assessment, as either:</a:t>
            </a:r>
          </a:p>
          <a:p>
            <a:pPr marL="342900" indent="-342900">
              <a:lnSpc>
                <a:spcPct val="100000"/>
              </a:lnSpc>
              <a:buFont typeface="Symbol" pitchFamily="2" charset="2"/>
              <a:buChar char=""/>
            </a:pPr>
            <a:r>
              <a:rPr lang="en-GB" sz="2400" dirty="0">
                <a:ea typeface="Arial" panose="020B0604020202020204" pitchFamily="34" charset="0"/>
                <a:cs typeface="Arial" panose="020B0604020202020204" pitchFamily="34" charset="0"/>
              </a:rPr>
              <a:t>your own format CPD record, edited to include just the </a:t>
            </a:r>
            <a:r>
              <a:rPr lang="en-GB" sz="2400" b="1" dirty="0">
                <a:ea typeface="Arial" panose="020B0604020202020204" pitchFamily="34" charset="0"/>
                <a:cs typeface="Arial" panose="020B0604020202020204" pitchFamily="34" charset="0"/>
              </a:rPr>
              <a:t>two</a:t>
            </a:r>
            <a:r>
              <a:rPr lang="en-GB" sz="2400" dirty="0">
                <a:ea typeface="Arial" panose="020B0604020202020204" pitchFamily="34" charset="0"/>
                <a:cs typeface="Arial" panose="020B0604020202020204" pitchFamily="34" charset="0"/>
              </a:rPr>
              <a:t> selected activities, or</a:t>
            </a:r>
          </a:p>
          <a:p>
            <a:pPr marL="342900" indent="-342900">
              <a:lnSpc>
                <a:spcPct val="100000"/>
              </a:lnSpc>
              <a:buFont typeface="Symbol" pitchFamily="2" charset="2"/>
              <a:buChar char=""/>
            </a:pPr>
            <a:r>
              <a:rPr lang="en-GB" sz="2400" dirty="0">
                <a:ea typeface="Arial" panose="020B0604020202020204" pitchFamily="34" charset="0"/>
                <a:cs typeface="Arial" panose="020B0604020202020204" pitchFamily="34" charset="0"/>
              </a:rPr>
              <a:t>a report (or reports) from the CIPD ‘My CPD Records’ tool.</a:t>
            </a:r>
          </a:p>
          <a:p>
            <a:pPr marL="817245">
              <a:lnSpc>
                <a:spcPct val="100000"/>
              </a:lnSpc>
              <a:buNone/>
            </a:pPr>
            <a:r>
              <a:rPr lang="en-GB" sz="2400" dirty="0">
                <a:ea typeface="Arial" panose="020B0604020202020204" pitchFamily="34" charset="0"/>
                <a:cs typeface="Arial" panose="020B0604020202020204" pitchFamily="34" charset="0"/>
              </a:rPr>
              <a:t> </a:t>
            </a:r>
          </a:p>
          <a:p>
            <a:pPr>
              <a:lnSpc>
                <a:spcPct val="100000"/>
              </a:lnSpc>
              <a:buNone/>
            </a:pPr>
            <a:r>
              <a:rPr lang="en-GB" sz="2400" i="1" dirty="0">
                <a:ea typeface="Arial" panose="020B0604020202020204" pitchFamily="34" charset="0"/>
                <a:cs typeface="Arial" panose="020B0604020202020204" pitchFamily="34" charset="0"/>
              </a:rPr>
              <a:t>You don't need to provide a reference or in-text citation for Question 11 (AC 3.4). </a:t>
            </a:r>
            <a:endParaRPr lang="en-GB" sz="2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524822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17357-356B-C5B1-47D0-0A566DDFE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876B43-A9A6-7D08-97CD-3BD3D58DD80C}"/>
              </a:ext>
            </a:extLst>
          </p:cNvPr>
          <p:cNvSpPr>
            <a:spLocks noGrp="1"/>
          </p:cNvSpPr>
          <p:nvPr>
            <p:ph type="title"/>
          </p:nvPr>
        </p:nvSpPr>
        <p:spPr/>
        <p:txBody>
          <a:bodyPr/>
          <a:lstStyle/>
          <a:p>
            <a:r>
              <a:rPr lang="en-GB" dirty="0"/>
              <a:t>3.4 Additional guidance</a:t>
            </a:r>
          </a:p>
        </p:txBody>
      </p:sp>
      <p:sp>
        <p:nvSpPr>
          <p:cNvPr id="3" name="Content Placeholder 2">
            <a:extLst>
              <a:ext uri="{FF2B5EF4-FFF2-40B4-BE49-F238E27FC236}">
                <a16:creationId xmlns:a16="http://schemas.microsoft.com/office/drawing/2014/main" id="{6D657D94-13B9-3C07-8D10-AE5CED848B3E}"/>
              </a:ext>
            </a:extLst>
          </p:cNvPr>
          <p:cNvSpPr>
            <a:spLocks noGrp="1"/>
          </p:cNvSpPr>
          <p:nvPr>
            <p:ph idx="1"/>
          </p:nvPr>
        </p:nvSpPr>
        <p:spPr/>
        <p:txBody>
          <a:bodyPr>
            <a:normAutofit/>
          </a:bodyPr>
          <a:lstStyle/>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Present your reflections, attached to your assignment, as either </a:t>
            </a:r>
          </a:p>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your own format CPD record, edited to include just the </a:t>
            </a:r>
            <a:r>
              <a:rPr lang="en-GB" b="1" dirty="0">
                <a:solidFill>
                  <a:srgbClr val="000000"/>
                </a:solidFill>
                <a:latin typeface="Arial" panose="020B0604020202020204" pitchFamily="34" charset="0"/>
                <a:ea typeface="Arial" panose="020B0604020202020204" pitchFamily="34" charset="0"/>
                <a:cs typeface="Arial" panose="020B0604020202020204" pitchFamily="34" charset="0"/>
              </a:rPr>
              <a:t>two</a:t>
            </a: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 selected activities, or</a:t>
            </a:r>
            <a:endParaRPr lang="en-GB" dirty="0">
              <a:latin typeface="Arial" panose="020B0604020202020204" pitchFamily="34" charset="0"/>
              <a:ea typeface="Arial" panose="020B0604020202020204" pitchFamily="34" charset="0"/>
              <a:cs typeface="Arial" panose="020B0604020202020204" pitchFamily="34" charset="0"/>
            </a:endParaRPr>
          </a:p>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a report (or reports) from the CIPD ‘My CPD Reflections’ tool.  </a:t>
            </a:r>
            <a:endParaRPr lang="en-GB"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4143045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4C2DF-8E94-8107-7EB1-FC096C5561C5}"/>
              </a:ext>
            </a:extLst>
          </p:cNvPr>
          <p:cNvSpPr>
            <a:spLocks noGrp="1"/>
          </p:cNvSpPr>
          <p:nvPr>
            <p:ph type="title"/>
          </p:nvPr>
        </p:nvSpPr>
        <p:spPr/>
        <p:txBody>
          <a:bodyPr/>
          <a:lstStyle/>
          <a:p>
            <a:r>
              <a:rPr lang="en-GB" dirty="0"/>
              <a:t>What have you done in the past?</a:t>
            </a:r>
          </a:p>
        </p:txBody>
      </p:sp>
      <p:sp>
        <p:nvSpPr>
          <p:cNvPr id="3" name="Content Placeholder 2">
            <a:extLst>
              <a:ext uri="{FF2B5EF4-FFF2-40B4-BE49-F238E27FC236}">
                <a16:creationId xmlns:a16="http://schemas.microsoft.com/office/drawing/2014/main" id="{A090D48E-73F0-3C69-3F3C-9876DB1B1182}"/>
              </a:ext>
            </a:extLst>
          </p:cNvPr>
          <p:cNvSpPr>
            <a:spLocks noGrp="1"/>
          </p:cNvSpPr>
          <p:nvPr>
            <p:ph idx="1"/>
          </p:nvPr>
        </p:nvSpPr>
        <p:spPr/>
        <p:txBody>
          <a:bodyPr/>
          <a:lstStyle/>
          <a:p>
            <a:r>
              <a:rPr lang="en-GB" dirty="0"/>
              <a:t>What did you do and why?</a:t>
            </a:r>
          </a:p>
          <a:p>
            <a:r>
              <a:rPr lang="en-GB" dirty="0"/>
              <a:t>What worked for you?</a:t>
            </a:r>
          </a:p>
          <a:p>
            <a:r>
              <a:rPr lang="en-GB" dirty="0"/>
              <a:t>What didn’t work for you?</a:t>
            </a:r>
          </a:p>
          <a:p>
            <a:r>
              <a:rPr lang="en-GB" dirty="0"/>
              <a:t>What did you learn about yourself?</a:t>
            </a:r>
          </a:p>
          <a:p>
            <a:r>
              <a:rPr lang="en-GB" dirty="0"/>
              <a:t>What did you learn about how you learn?</a:t>
            </a:r>
          </a:p>
          <a:p>
            <a:r>
              <a:rPr lang="en-GB" dirty="0"/>
              <a:t>How did you know? What’s the impact?</a:t>
            </a:r>
          </a:p>
        </p:txBody>
      </p:sp>
    </p:spTree>
    <p:extLst>
      <p:ext uri="{BB962C8B-B14F-4D97-AF65-F5344CB8AC3E}">
        <p14:creationId xmlns:p14="http://schemas.microsoft.com/office/powerpoint/2010/main" val="298406101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A6BFE-50BA-47DA-90AC-706D40DA22BE}"/>
              </a:ext>
            </a:extLst>
          </p:cNvPr>
          <p:cNvSpPr>
            <a:spLocks noGrp="1"/>
          </p:cNvSpPr>
          <p:nvPr>
            <p:ph type="title"/>
          </p:nvPr>
        </p:nvSpPr>
        <p:spPr/>
        <p:txBody>
          <a:bodyPr/>
          <a:lstStyle/>
          <a:p>
            <a:r>
              <a:rPr lang="en-GB" dirty="0"/>
              <a:t>MBTI Information</a:t>
            </a:r>
          </a:p>
        </p:txBody>
      </p:sp>
      <p:pic>
        <p:nvPicPr>
          <p:cNvPr id="5" name="Content Placeholder 4">
            <a:extLst>
              <a:ext uri="{FF2B5EF4-FFF2-40B4-BE49-F238E27FC236}">
                <a16:creationId xmlns:a16="http://schemas.microsoft.com/office/drawing/2014/main" id="{801C912F-88B7-F29B-F5F5-95E9C0E9FC60}"/>
              </a:ext>
            </a:extLst>
          </p:cNvPr>
          <p:cNvPicPr>
            <a:picLocks noGrp="1" noChangeAspect="1"/>
          </p:cNvPicPr>
          <p:nvPr>
            <p:ph idx="1"/>
          </p:nvPr>
        </p:nvPicPr>
        <p:blipFill>
          <a:blip r:embed="rId2"/>
          <a:stretch>
            <a:fillRect/>
          </a:stretch>
        </p:blipFill>
        <p:spPr>
          <a:xfrm>
            <a:off x="7589068" y="1587625"/>
            <a:ext cx="3619500" cy="3619500"/>
          </a:xfrm>
          <a:prstGeom prst="rect">
            <a:avLst/>
          </a:prstGeom>
        </p:spPr>
      </p:pic>
      <p:pic>
        <p:nvPicPr>
          <p:cNvPr id="4" name="Picture 3">
            <a:extLst>
              <a:ext uri="{FF2B5EF4-FFF2-40B4-BE49-F238E27FC236}">
                <a16:creationId xmlns:a16="http://schemas.microsoft.com/office/drawing/2014/main" id="{A522B1CA-8DF5-E270-0B0D-15514E46126A}"/>
              </a:ext>
            </a:extLst>
          </p:cNvPr>
          <p:cNvPicPr>
            <a:picLocks noChangeAspect="1"/>
          </p:cNvPicPr>
          <p:nvPr/>
        </p:nvPicPr>
        <p:blipFill>
          <a:blip r:embed="rId3"/>
          <a:stretch>
            <a:fillRect/>
          </a:stretch>
        </p:blipFill>
        <p:spPr>
          <a:xfrm>
            <a:off x="983432" y="1638299"/>
            <a:ext cx="3619500" cy="3619500"/>
          </a:xfrm>
          <a:prstGeom prst="rect">
            <a:avLst/>
          </a:prstGeom>
        </p:spPr>
      </p:pic>
    </p:spTree>
    <p:extLst>
      <p:ext uri="{BB962C8B-B14F-4D97-AF65-F5344CB8AC3E}">
        <p14:creationId xmlns:p14="http://schemas.microsoft.com/office/powerpoint/2010/main" val="377073076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1746" name="Rectangle 5"/>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MBTI Purpose</a:t>
            </a:r>
            <a:endParaRPr lang="en-US" dirty="0">
              <a:latin typeface="Arial" panose="020B0604020202020204" pitchFamily="34" charset="0"/>
              <a:cs typeface="Arial" panose="020B0604020202020204" pitchFamily="34" charset="0"/>
            </a:endParaRPr>
          </a:p>
        </p:txBody>
      </p:sp>
      <p:sp>
        <p:nvSpPr>
          <p:cNvPr id="257030" name="Rectangle 6"/>
          <p:cNvSpPr>
            <a:spLocks noGrp="1" noChangeArrowheads="1"/>
          </p:cNvSpPr>
          <p:nvPr>
            <p:ph idx="1"/>
          </p:nvPr>
        </p:nvSpPr>
        <p:spPr>
          <a:xfrm>
            <a:off x="372533" y="1705186"/>
            <a:ext cx="11311467" cy="3447627"/>
          </a:xfrm>
        </p:spPr>
        <p:txBody>
          <a:bodyPr>
            <a:normAutofit lnSpcReduction="10000"/>
          </a:bodyPr>
          <a:lstStyle/>
          <a:p>
            <a:pPr>
              <a:buFontTx/>
              <a:buNone/>
            </a:pPr>
            <a:r>
              <a:rPr lang="en-US" sz="2800" dirty="0">
                <a:latin typeface="Arial" panose="020B0604020202020204" pitchFamily="34" charset="0"/>
                <a:cs typeface="Arial" panose="020B0604020202020204" pitchFamily="34" charset="0"/>
              </a:rPr>
              <a:t>The MBTI instrument will help you to:</a:t>
            </a:r>
          </a:p>
          <a:p>
            <a:pPr marL="442913" indent="-442913"/>
            <a:r>
              <a:rPr lang="en-US" dirty="0">
                <a:latin typeface="Arial" panose="020B0604020202020204" pitchFamily="34" charset="0"/>
                <a:cs typeface="Arial" panose="020B0604020202020204" pitchFamily="34" charset="0"/>
              </a:rPr>
              <a:t>Learn about yourself, understanding where you fit in a framework that describes personality differences in positive and constructive ways.</a:t>
            </a:r>
          </a:p>
          <a:p>
            <a:pPr marL="442913" indent="-442913"/>
            <a:r>
              <a:rPr lang="en-US" dirty="0">
                <a:latin typeface="Arial" panose="020B0604020202020204" pitchFamily="34" charset="0"/>
                <a:cs typeface="Arial" panose="020B0604020202020204" pitchFamily="34" charset="0"/>
              </a:rPr>
              <a:t>Appreciate important differences between people, and understand how different types can work together in a complementary way.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57030">
                                            <p:txEl>
                                              <p:pRg st="0" end="0"/>
                                            </p:txEl>
                                          </p:spTgt>
                                        </p:tgtEl>
                                        <p:attrNameLst>
                                          <p:attrName>style.visibility</p:attrName>
                                        </p:attrNameLst>
                                      </p:cBhvr>
                                      <p:to>
                                        <p:strVal val="visible"/>
                                      </p:to>
                                    </p:set>
                                    <p:animEffect transition="in" filter="wipe(left)">
                                      <p:cBhvr>
                                        <p:cTn id="7" dur="500"/>
                                        <p:tgtEl>
                                          <p:spTgt spid="2570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57030">
                                            <p:txEl>
                                              <p:pRg st="1" end="1"/>
                                            </p:txEl>
                                          </p:spTgt>
                                        </p:tgtEl>
                                        <p:attrNameLst>
                                          <p:attrName>style.visibility</p:attrName>
                                        </p:attrNameLst>
                                      </p:cBhvr>
                                      <p:to>
                                        <p:strVal val="visible"/>
                                      </p:to>
                                    </p:set>
                                    <p:animEffect transition="in" filter="wipe(left)">
                                      <p:cBhvr>
                                        <p:cTn id="12" dur="500"/>
                                        <p:tgtEl>
                                          <p:spTgt spid="2570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57030">
                                            <p:txEl>
                                              <p:pRg st="2" end="2"/>
                                            </p:txEl>
                                          </p:spTgt>
                                        </p:tgtEl>
                                        <p:attrNameLst>
                                          <p:attrName>style.visibility</p:attrName>
                                        </p:attrNameLst>
                                      </p:cBhvr>
                                      <p:to>
                                        <p:strVal val="visible"/>
                                      </p:to>
                                    </p:set>
                                    <p:animEffect transition="in" filter="wipe(left)">
                                      <p:cBhvr>
                                        <p:cTn id="17" dur="500"/>
                                        <p:tgtEl>
                                          <p:spTgt spid="25703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30" grpId="0" build="p"/>
    </p:bld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Making it relevant to you</a:t>
            </a:r>
          </a:p>
        </p:txBody>
      </p:sp>
      <p:sp>
        <p:nvSpPr>
          <p:cNvPr id="32771" name="Content Placeholder 2"/>
          <p:cNvSpPr>
            <a:spLocks noGrp="1"/>
          </p:cNvSpPr>
          <p:nvPr>
            <p:ph idx="1"/>
          </p:nvPr>
        </p:nvSpPr>
        <p:spPr>
          <a:xfrm>
            <a:off x="3972560" y="2319866"/>
            <a:ext cx="6519650" cy="3800561"/>
          </a:xfrm>
        </p:spPr>
        <p:txBody>
          <a:bodyPr/>
          <a:lstStyle/>
          <a:p>
            <a:pPr marL="442913" indent="-442913"/>
            <a:r>
              <a:rPr lang="en-GB" dirty="0">
                <a:latin typeface="Arial" panose="020B0604020202020204" pitchFamily="34" charset="0"/>
                <a:cs typeface="Arial" panose="020B0604020202020204" pitchFamily="34" charset="0"/>
              </a:rPr>
              <a:t>Take a moment to reflect on what YOU want to get out of this session.</a:t>
            </a:r>
          </a:p>
          <a:p>
            <a:pPr marL="442913" indent="-442913"/>
            <a:r>
              <a:rPr lang="en-GB" dirty="0">
                <a:latin typeface="Arial" panose="020B0604020202020204" pitchFamily="34" charset="0"/>
                <a:cs typeface="Arial" panose="020B0604020202020204" pitchFamily="34" charset="0"/>
              </a:rPr>
              <a:t>The next slide will remind you of some of the general areas in which you can apply type. Which ones apply to you?</a:t>
            </a:r>
          </a:p>
        </p:txBody>
      </p:sp>
      <p:pic>
        <p:nvPicPr>
          <p:cNvPr id="32772" name="Picture 4" descr="signs_2.jpg"/>
          <p:cNvPicPr>
            <a:picLocks noChangeAspect="1"/>
          </p:cNvPicPr>
          <p:nvPr/>
        </p:nvPicPr>
        <p:blipFill>
          <a:blip r:embed="rId4" cstate="print"/>
          <a:srcRect r="13354"/>
          <a:stretch>
            <a:fillRect/>
          </a:stretch>
        </p:blipFill>
        <p:spPr bwMode="auto">
          <a:xfrm>
            <a:off x="1107064" y="1847320"/>
            <a:ext cx="2182813" cy="4010025"/>
          </a:xfrm>
          <a:prstGeom prst="rect">
            <a:avLst/>
          </a:prstGeom>
          <a:noFill/>
          <a:ln w="9525">
            <a:noFill/>
            <a:miter lim="800000"/>
            <a:headEnd/>
            <a:tailEnd/>
          </a:ln>
        </p:spPr>
      </p:pic>
    </p:spTree>
    <p:custDataLst>
      <p:tags r:id="rId1"/>
    </p:custData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a:xfrm>
            <a:off x="516467" y="306917"/>
            <a:ext cx="10515600" cy="887942"/>
          </a:xfrm>
        </p:spPr>
        <p:txBody>
          <a:bodyPr/>
          <a:lstStyle/>
          <a:p>
            <a:r>
              <a:rPr lang="en-GB" dirty="0">
                <a:latin typeface="Arial" panose="020B0604020202020204" pitchFamily="34" charset="0"/>
                <a:cs typeface="Arial" panose="020B0604020202020204" pitchFamily="34" charset="0"/>
              </a:rPr>
              <a:t>General application areas</a:t>
            </a:r>
          </a:p>
        </p:txBody>
      </p:sp>
      <p:sp>
        <p:nvSpPr>
          <p:cNvPr id="10243" name="Content Placeholder 2"/>
          <p:cNvSpPr>
            <a:spLocks noGrp="1"/>
          </p:cNvSpPr>
          <p:nvPr>
            <p:ph idx="1"/>
          </p:nvPr>
        </p:nvSpPr>
        <p:spPr>
          <a:xfrm>
            <a:off x="1159933" y="1194859"/>
            <a:ext cx="10360660" cy="5544608"/>
          </a:xfrm>
        </p:spPr>
        <p:txBody>
          <a:bodyPr>
            <a:noAutofit/>
          </a:bodyPr>
          <a:lstStyle/>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Self-understanding and individual development</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Communication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Team building</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Management and leadership</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Coaching</a:t>
            </a:r>
          </a:p>
          <a:p>
            <a:pPr marL="457200" lvl="1" indent="-457200" eaLnBrk="1" hangingPunct="1">
              <a:buSzPct val="80000"/>
              <a:buFont typeface="Courier New" panose="02070309020205020404" pitchFamily="49" charset="0"/>
              <a:buChar char="o"/>
              <a:defRPr/>
            </a:pP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development</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Diversity and multicultural training</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Problem solving and conflict resolution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Career development and exploration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Education and learning style</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Relationships</a:t>
            </a:r>
            <a:endParaRPr lang="en-US" sz="3200"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left)">
                                      <p:cBhvr>
                                        <p:cTn id="7" dur="500"/>
                                        <p:tgtEl>
                                          <p:spTgt spid="1024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wipe(left)">
                                      <p:cBhvr>
                                        <p:cTn id="10" dur="500"/>
                                        <p:tgtEl>
                                          <p:spTgt spid="1024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Effect transition="in" filter="wipe(left)">
                                      <p:cBhvr>
                                        <p:cTn id="13" dur="500"/>
                                        <p:tgtEl>
                                          <p:spTgt spid="1024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0243">
                                            <p:txEl>
                                              <p:pRg st="3" end="3"/>
                                            </p:txEl>
                                          </p:spTgt>
                                        </p:tgtEl>
                                        <p:attrNameLst>
                                          <p:attrName>style.visibility</p:attrName>
                                        </p:attrNameLst>
                                      </p:cBhvr>
                                      <p:to>
                                        <p:strVal val="visible"/>
                                      </p:to>
                                    </p:set>
                                    <p:animEffect transition="in" filter="wipe(left)">
                                      <p:cBhvr>
                                        <p:cTn id="16" dur="500"/>
                                        <p:tgtEl>
                                          <p:spTgt spid="1024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Effect transition="in" filter="wipe(left)">
                                      <p:cBhvr>
                                        <p:cTn id="19" dur="500"/>
                                        <p:tgtEl>
                                          <p:spTgt spid="10243">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wipe(left)">
                                      <p:cBhvr>
                                        <p:cTn id="22" dur="500"/>
                                        <p:tgtEl>
                                          <p:spTgt spid="10243">
                                            <p:txEl>
                                              <p:pRg st="5" end="5"/>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10243">
                                            <p:txEl>
                                              <p:pRg st="6" end="6"/>
                                            </p:txEl>
                                          </p:spTgt>
                                        </p:tgtEl>
                                        <p:attrNameLst>
                                          <p:attrName>style.visibility</p:attrName>
                                        </p:attrNameLst>
                                      </p:cBhvr>
                                      <p:to>
                                        <p:strVal val="visible"/>
                                      </p:to>
                                    </p:set>
                                    <p:animEffect transition="in" filter="wipe(left)">
                                      <p:cBhvr>
                                        <p:cTn id="25" dur="500"/>
                                        <p:tgtEl>
                                          <p:spTgt spid="10243">
                                            <p:txEl>
                                              <p:pRg st="6" end="6"/>
                                            </p:tx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10243">
                                            <p:txEl>
                                              <p:pRg st="7" end="7"/>
                                            </p:txEl>
                                          </p:spTgt>
                                        </p:tgtEl>
                                        <p:attrNameLst>
                                          <p:attrName>style.visibility</p:attrName>
                                        </p:attrNameLst>
                                      </p:cBhvr>
                                      <p:to>
                                        <p:strVal val="visible"/>
                                      </p:to>
                                    </p:set>
                                    <p:animEffect transition="in" filter="wipe(left)">
                                      <p:cBhvr>
                                        <p:cTn id="28" dur="500"/>
                                        <p:tgtEl>
                                          <p:spTgt spid="10243">
                                            <p:txEl>
                                              <p:pRg st="7" end="7"/>
                                            </p:tx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0243">
                                            <p:txEl>
                                              <p:pRg st="8" end="8"/>
                                            </p:txEl>
                                          </p:spTgt>
                                        </p:tgtEl>
                                        <p:attrNameLst>
                                          <p:attrName>style.visibility</p:attrName>
                                        </p:attrNameLst>
                                      </p:cBhvr>
                                      <p:to>
                                        <p:strVal val="visible"/>
                                      </p:to>
                                    </p:set>
                                    <p:animEffect transition="in" filter="wipe(left)">
                                      <p:cBhvr>
                                        <p:cTn id="31" dur="500"/>
                                        <p:tgtEl>
                                          <p:spTgt spid="10243">
                                            <p:txEl>
                                              <p:pRg st="8" end="8"/>
                                            </p:tx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10243">
                                            <p:txEl>
                                              <p:pRg st="9" end="9"/>
                                            </p:txEl>
                                          </p:spTgt>
                                        </p:tgtEl>
                                        <p:attrNameLst>
                                          <p:attrName>style.visibility</p:attrName>
                                        </p:attrNameLst>
                                      </p:cBhvr>
                                      <p:to>
                                        <p:strVal val="visible"/>
                                      </p:to>
                                    </p:set>
                                    <p:animEffect transition="in" filter="wipe(left)">
                                      <p:cBhvr>
                                        <p:cTn id="34" dur="500"/>
                                        <p:tgtEl>
                                          <p:spTgt spid="10243">
                                            <p:txEl>
                                              <p:pRg st="9" end="9"/>
                                            </p:tx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10243">
                                            <p:txEl>
                                              <p:pRg st="10" end="10"/>
                                            </p:txEl>
                                          </p:spTgt>
                                        </p:tgtEl>
                                        <p:attrNameLst>
                                          <p:attrName>style.visibility</p:attrName>
                                        </p:attrNameLst>
                                      </p:cBhvr>
                                      <p:to>
                                        <p:strVal val="visible"/>
                                      </p:to>
                                    </p:set>
                                    <p:animEffect transition="in" filter="wipe(left)">
                                      <p:cBhvr>
                                        <p:cTn id="37" dur="500"/>
                                        <p:tgtEl>
                                          <p:spTgt spid="1024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8" name="Picture 7" descr="Carl-Jung---GettyImages_3226504[1].jpg"/>
          <p:cNvPicPr>
            <a:picLocks noChangeAspect="1"/>
          </p:cNvPicPr>
          <p:nvPr/>
        </p:nvPicPr>
        <p:blipFill>
          <a:blip r:embed="rId4" cstate="print"/>
          <a:stretch>
            <a:fillRect/>
          </a:stretch>
        </p:blipFill>
        <p:spPr>
          <a:xfrm>
            <a:off x="10565573" y="2125661"/>
            <a:ext cx="1490685" cy="2208201"/>
          </a:xfrm>
          <a:prstGeom prst="rect">
            <a:avLst/>
          </a:prstGeom>
          <a:effectLst>
            <a:softEdge rad="63500"/>
          </a:effectLst>
        </p:spPr>
      </p:pic>
      <p:sp>
        <p:nvSpPr>
          <p:cNvPr id="34819" name="Rectangle 2"/>
          <p:cNvSpPr>
            <a:spLocks noGrp="1" noChangeArrowheads="1"/>
          </p:cNvSpPr>
          <p:nvPr>
            <p:ph type="title"/>
          </p:nvPr>
        </p:nvSpPr>
        <p:spPr>
          <a:xfrm>
            <a:off x="838200" y="365126"/>
            <a:ext cx="10515600" cy="820208"/>
          </a:xfrm>
        </p:spPr>
        <p:txBody>
          <a:bodyPr/>
          <a:lstStyle/>
          <a:p>
            <a:pPr eaLnBrk="1" hangingPunct="1"/>
            <a:r>
              <a:rPr lang="en-GB" dirty="0">
                <a:latin typeface="Arial" panose="020B0604020202020204" pitchFamily="34" charset="0"/>
                <a:cs typeface="Arial" panose="020B0604020202020204" pitchFamily="34" charset="0"/>
              </a:rPr>
              <a:t>History</a:t>
            </a:r>
            <a:endParaRPr lang="en-US" dirty="0">
              <a:latin typeface="Arial" panose="020B0604020202020204" pitchFamily="34" charset="0"/>
              <a:cs typeface="Arial" panose="020B0604020202020204" pitchFamily="34" charset="0"/>
            </a:endParaRPr>
          </a:p>
        </p:txBody>
      </p:sp>
      <p:sp>
        <p:nvSpPr>
          <p:cNvPr id="10" name="Content Placeholder 9"/>
          <p:cNvSpPr>
            <a:spLocks noGrp="1"/>
          </p:cNvSpPr>
          <p:nvPr>
            <p:ph idx="1"/>
          </p:nvPr>
        </p:nvSpPr>
        <p:spPr>
          <a:xfrm>
            <a:off x="135742" y="1392759"/>
            <a:ext cx="10515600" cy="4351338"/>
          </a:xfrm>
        </p:spPr>
        <p:txBody>
          <a:bodyPr>
            <a:normAutofit lnSpcReduction="10000"/>
          </a:bodyPr>
          <a:lstStyle/>
          <a:p>
            <a:pPr marL="442913" indent="-442913" eaLnBrk="1" hangingPunct="1">
              <a:lnSpc>
                <a:spcPct val="90000"/>
              </a:lnSpc>
            </a:pPr>
            <a:r>
              <a:rPr lang="en-US" dirty="0">
                <a:latin typeface="Arial" panose="020B0604020202020204" pitchFamily="34" charset="0"/>
                <a:cs typeface="Arial" panose="020B0604020202020204" pitchFamily="34" charset="0"/>
              </a:rPr>
              <a:t>The Indicator is based on the personality theories of the eminent Swiss psychologist Carl Jung. </a:t>
            </a:r>
          </a:p>
          <a:p>
            <a:pPr marL="442913" indent="-442913" eaLnBrk="1" hangingPunct="1">
              <a:lnSpc>
                <a:spcPct val="90000"/>
              </a:lnSpc>
            </a:pPr>
            <a:r>
              <a:rPr lang="en-US" dirty="0">
                <a:latin typeface="Arial" panose="020B0604020202020204" pitchFamily="34" charset="0"/>
                <a:cs typeface="Arial" panose="020B0604020202020204" pitchFamily="34" charset="0"/>
              </a:rPr>
              <a:t>The model was developed by two non-psychologists, Briggs and Myers, who wanted to give as many people as possible access to these powerful ideas.</a:t>
            </a:r>
          </a:p>
          <a:p>
            <a:pPr marL="442913" indent="-442913" eaLnBrk="1" hangingPunct="1">
              <a:lnSpc>
                <a:spcPct val="90000"/>
              </a:lnSpc>
            </a:pPr>
            <a:r>
              <a:rPr lang="en-US" dirty="0">
                <a:latin typeface="Arial" panose="020B0604020202020204" pitchFamily="34" charset="0"/>
                <a:cs typeface="Arial" panose="020B0604020202020204" pitchFamily="34" charset="0"/>
              </a:rPr>
              <a:t>It is one of the few models of personality that describes differences positively.</a:t>
            </a:r>
          </a:p>
          <a:p>
            <a:pPr marL="442913" indent="-442913" eaLnBrk="1" hangingPunct="1">
              <a:lnSpc>
                <a:spcPct val="90000"/>
              </a:lnSpc>
            </a:pPr>
            <a:r>
              <a:rPr lang="en-US" dirty="0">
                <a:latin typeface="Arial" panose="020B0604020202020204" pitchFamily="34" charset="0"/>
                <a:cs typeface="Arial" panose="020B0604020202020204" pitchFamily="34" charset="0"/>
              </a:rPr>
              <a:t>There are no better or worse types to be;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each type has its strengths and possible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pitfalls.</a:t>
            </a:r>
          </a:p>
        </p:txBody>
      </p:sp>
      <p:sp>
        <p:nvSpPr>
          <p:cNvPr id="34820" name="Text Box 9"/>
          <p:cNvSpPr txBox="1">
            <a:spLocks noChangeArrowheads="1"/>
          </p:cNvSpPr>
          <p:nvPr/>
        </p:nvSpPr>
        <p:spPr bwMode="auto">
          <a:xfrm>
            <a:off x="3521077" y="1557338"/>
            <a:ext cx="4175125" cy="366712"/>
          </a:xfrm>
          <a:prstGeom prst="rect">
            <a:avLst/>
          </a:prstGeom>
          <a:noFill/>
          <a:ln w="9525" algn="ctr">
            <a:noFill/>
            <a:miter lim="800000"/>
            <a:headEnd/>
            <a:tailEnd/>
          </a:ln>
        </p:spPr>
        <p:txBody>
          <a:bodyPr>
            <a:spAutoFit/>
          </a:bodyPr>
          <a:lstStyle/>
          <a:p>
            <a:endParaRPr lang="en-US"/>
          </a:p>
        </p:txBody>
      </p:sp>
      <p:pic>
        <p:nvPicPr>
          <p:cNvPr id="38922" name="Picture 10"/>
          <p:cNvPicPr>
            <a:picLocks noChangeAspect="1" noChangeArrowheads="1"/>
          </p:cNvPicPr>
          <p:nvPr/>
        </p:nvPicPr>
        <p:blipFill>
          <a:blip r:embed="rId5" cstate="print"/>
          <a:srcRect/>
          <a:stretch>
            <a:fillRect/>
          </a:stretch>
        </p:blipFill>
        <p:spPr bwMode="auto">
          <a:xfrm>
            <a:off x="8673296" y="4126699"/>
            <a:ext cx="3382962" cy="2557463"/>
          </a:xfrm>
          <a:prstGeom prst="rect">
            <a:avLst/>
          </a:prstGeom>
          <a:noFill/>
          <a:ln w="9525" algn="ctr">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wipe(left)">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2000"/>
                                        <p:tgtEl>
                                          <p:spTgt spid="8"/>
                                        </p:tgtEl>
                                      </p:cBhvr>
                                    </p:animEffect>
                                    <p:set>
                                      <p:cBhvr>
                                        <p:cTn id="15" dur="1" fill="hold">
                                          <p:stCondLst>
                                            <p:cond delay="1999"/>
                                          </p:stCondLst>
                                        </p:cTn>
                                        <p:tgtEl>
                                          <p:spTgt spid="8"/>
                                        </p:tgtEl>
                                        <p:attrNameLst>
                                          <p:attrName>style.visibility</p:attrName>
                                        </p:attrNameLst>
                                      </p:cBhvr>
                                      <p:to>
                                        <p:strVal val="hidden"/>
                                      </p:to>
                                    </p:set>
                                  </p:childTnLst>
                                </p:cTn>
                              </p:par>
                            </p:childTnLst>
                          </p:cTn>
                        </p:par>
                        <p:par>
                          <p:cTn id="16" fill="hold">
                            <p:stCondLst>
                              <p:cond delay="2000"/>
                            </p:stCondLst>
                            <p:childTnLst>
                              <p:par>
                                <p:cTn id="17" presetID="22" presetClass="entr" presetSubtype="8" fill="hold" nodeType="after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left)">
                                      <p:cBhvr>
                                        <p:cTn id="19" dur="500"/>
                                        <p:tgtEl>
                                          <p:spTgt spid="10">
                                            <p:txEl>
                                              <p:pRg st="1" end="1"/>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8922"/>
                                        </p:tgtEl>
                                        <p:attrNameLst>
                                          <p:attrName>style.visibility</p:attrName>
                                        </p:attrNameLst>
                                      </p:cBhvr>
                                      <p:to>
                                        <p:strVal val="visible"/>
                                      </p:to>
                                    </p:set>
                                    <p:animEffect transition="in" filter="fade">
                                      <p:cBhvr>
                                        <p:cTn id="22" dur="1000"/>
                                        <p:tgtEl>
                                          <p:spTgt spid="389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1000"/>
                                        <p:tgtEl>
                                          <p:spTgt spid="38922"/>
                                        </p:tgtEl>
                                      </p:cBhvr>
                                    </p:animEffect>
                                    <p:set>
                                      <p:cBhvr>
                                        <p:cTn id="27" dur="1" fill="hold">
                                          <p:stCondLst>
                                            <p:cond delay="999"/>
                                          </p:stCondLst>
                                        </p:cTn>
                                        <p:tgtEl>
                                          <p:spTgt spid="38922"/>
                                        </p:tgtEl>
                                        <p:attrNameLst>
                                          <p:attrName>style.visibility</p:attrName>
                                        </p:attrNameLst>
                                      </p:cBhvr>
                                      <p:to>
                                        <p:strVal val="hidden"/>
                                      </p:to>
                                    </p:set>
                                  </p:childTnLst>
                                </p:cTn>
                              </p:par>
                            </p:childTnLst>
                          </p:cTn>
                        </p:par>
                        <p:par>
                          <p:cTn id="28" fill="hold">
                            <p:stCondLst>
                              <p:cond delay="1000"/>
                            </p:stCondLst>
                            <p:childTnLst>
                              <p:par>
                                <p:cTn id="29" presetID="22" presetClass="entr" presetSubtype="8" fill="hold" nodeType="after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animEffect transition="in" filter="wipe(left)">
                                      <p:cBhvr>
                                        <p:cTn id="31" dur="500"/>
                                        <p:tgtEl>
                                          <p:spTgt spid="10">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10">
                                            <p:txEl>
                                              <p:pRg st="3" end="3"/>
                                            </p:txEl>
                                          </p:spTgt>
                                        </p:tgtEl>
                                        <p:attrNameLst>
                                          <p:attrName>style.visibility</p:attrName>
                                        </p:attrNameLst>
                                      </p:cBhvr>
                                      <p:to>
                                        <p:strVal val="visible"/>
                                      </p:to>
                                    </p:set>
                                    <p:animEffect transition="in" filter="wipe(left)">
                                      <p:cBhvr>
                                        <p:cTn id="36"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Research</a:t>
            </a:r>
            <a:endParaRPr lang="en-US" dirty="0">
              <a:latin typeface="Arial" panose="020B0604020202020204" pitchFamily="34" charset="0"/>
              <a:cs typeface="Arial" panose="020B0604020202020204" pitchFamily="34" charset="0"/>
            </a:endParaRPr>
          </a:p>
        </p:txBody>
      </p:sp>
      <p:sp>
        <p:nvSpPr>
          <p:cNvPr id="260099" name="Rectangle 3"/>
          <p:cNvSpPr>
            <a:spLocks noGrp="1" noChangeArrowheads="1"/>
          </p:cNvSpPr>
          <p:nvPr>
            <p:ph idx="1"/>
          </p:nvPr>
        </p:nvSpPr>
        <p:spPr>
          <a:xfrm>
            <a:off x="401982" y="1903012"/>
            <a:ext cx="11100904" cy="4724400"/>
          </a:xfrm>
        </p:spPr>
        <p:txBody>
          <a:bodyPr>
            <a:normAutofit fontScale="92500" lnSpcReduction="20000"/>
          </a:bodyPr>
          <a:lstStyle/>
          <a:p>
            <a:pPr marL="442800" indent="-442800" eaLnBrk="1" hangingPunct="1"/>
            <a:r>
              <a:rPr lang="en-US" dirty="0">
                <a:latin typeface="Arial" panose="020B0604020202020204" pitchFamily="34" charset="0"/>
                <a:cs typeface="Arial" panose="020B0604020202020204" pitchFamily="34" charset="0"/>
              </a:rPr>
              <a:t>Over 20 years of research went into the MBTI questionnaire before it was published.</a:t>
            </a:r>
          </a:p>
          <a:p>
            <a:pPr marL="442800" indent="-442800" eaLnBrk="1" hangingPunct="1"/>
            <a:r>
              <a:rPr lang="en-US" dirty="0">
                <a:latin typeface="Arial" panose="020B0604020202020204" pitchFamily="34" charset="0"/>
                <a:cs typeface="Arial" panose="020B0604020202020204" pitchFamily="34" charset="0"/>
              </a:rPr>
              <a:t>There are over 10,000 research papers on the MBTI instrument, which provide strong support for its reliability and validity.</a:t>
            </a:r>
          </a:p>
          <a:p>
            <a:pPr marL="442800" indent="-442800" eaLnBrk="1" hangingPunct="1"/>
            <a:r>
              <a:rPr lang="en-US" dirty="0">
                <a:latin typeface="Arial" panose="020B0604020202020204" pitchFamily="34" charset="0"/>
                <a:cs typeface="Arial" panose="020B0604020202020204" pitchFamily="34" charset="0"/>
              </a:rPr>
              <a:t>The MBTI assessment continues to be refined and updated. Culturally sensitive forms have been published, including the UK MBTI Step I. It is available in 15 European languages.</a:t>
            </a:r>
          </a:p>
          <a:p>
            <a:pPr marL="442800" indent="-442800" eaLnBrk="1" hangingPunct="1"/>
            <a:r>
              <a:rPr lang="en-US" dirty="0">
                <a:latin typeface="Arial" panose="020B0604020202020204" pitchFamily="34" charset="0"/>
                <a:cs typeface="Arial" panose="020B0604020202020204" pitchFamily="34" charset="0"/>
              </a:rPr>
              <a:t>Authors from a wide range of backgrounds have written about the Indicator, and hundreds of practical, easy-to-read resources are available.</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0099">
                                            <p:txEl>
                                              <p:pRg st="0" end="0"/>
                                            </p:txEl>
                                          </p:spTgt>
                                        </p:tgtEl>
                                        <p:attrNameLst>
                                          <p:attrName>style.visibility</p:attrName>
                                        </p:attrNameLst>
                                      </p:cBhvr>
                                      <p:to>
                                        <p:strVal val="visible"/>
                                      </p:to>
                                    </p:set>
                                    <p:animEffect transition="in" filter="wipe(left)">
                                      <p:cBhvr>
                                        <p:cTn id="7" dur="500"/>
                                        <p:tgtEl>
                                          <p:spTgt spid="260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0099">
                                            <p:txEl>
                                              <p:pRg st="1" end="1"/>
                                            </p:txEl>
                                          </p:spTgt>
                                        </p:tgtEl>
                                        <p:attrNameLst>
                                          <p:attrName>style.visibility</p:attrName>
                                        </p:attrNameLst>
                                      </p:cBhvr>
                                      <p:to>
                                        <p:strVal val="visible"/>
                                      </p:to>
                                    </p:set>
                                    <p:animEffect transition="in" filter="wipe(left)">
                                      <p:cBhvr>
                                        <p:cTn id="12" dur="500"/>
                                        <p:tgtEl>
                                          <p:spTgt spid="260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0099">
                                            <p:txEl>
                                              <p:pRg st="2" end="2"/>
                                            </p:txEl>
                                          </p:spTgt>
                                        </p:tgtEl>
                                        <p:attrNameLst>
                                          <p:attrName>style.visibility</p:attrName>
                                        </p:attrNameLst>
                                      </p:cBhvr>
                                      <p:to>
                                        <p:strVal val="visible"/>
                                      </p:to>
                                    </p:set>
                                    <p:animEffect transition="in" filter="wipe(left)">
                                      <p:cBhvr>
                                        <p:cTn id="17" dur="500"/>
                                        <p:tgtEl>
                                          <p:spTgt spid="260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60099">
                                            <p:txEl>
                                              <p:pRg st="3" end="3"/>
                                            </p:txEl>
                                          </p:spTgt>
                                        </p:tgtEl>
                                        <p:attrNameLst>
                                          <p:attrName>style.visibility</p:attrName>
                                        </p:attrNameLst>
                                      </p:cBhvr>
                                      <p:to>
                                        <p:strVal val="visible"/>
                                      </p:to>
                                    </p:set>
                                    <p:animEffect transition="in" filter="wipe(left)">
                                      <p:cBhvr>
                                        <p:cTn id="22" dur="500"/>
                                        <p:tgtEl>
                                          <p:spTgt spid="260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0099" grpId="0" build="p"/>
    </p:bldLst>
  </p:timing>
</p:sld>
</file>

<file path=ppt/slides/slide10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6" name="Picture 5" descr="1.jpg"/>
          <p:cNvPicPr>
            <a:picLocks noChangeAspect="1"/>
          </p:cNvPicPr>
          <p:nvPr/>
        </p:nvPicPr>
        <p:blipFill>
          <a:blip r:embed="rId4" cstate="print"/>
          <a:srcRect l="38333" t="10556" r="15279" b="37917"/>
          <a:stretch>
            <a:fillRect/>
          </a:stretch>
        </p:blipFill>
        <p:spPr bwMode="auto">
          <a:xfrm>
            <a:off x="7971765" y="1982167"/>
            <a:ext cx="2401888" cy="2668587"/>
          </a:xfrm>
          <a:prstGeom prst="rect">
            <a:avLst/>
          </a:prstGeom>
          <a:noFill/>
          <a:ln w="9525">
            <a:noFill/>
            <a:miter lim="800000"/>
            <a:headEnd/>
            <a:tailEnd/>
          </a:ln>
        </p:spPr>
      </p:pic>
      <p:sp>
        <p:nvSpPr>
          <p:cNvPr id="36868" name="Rectangle 2"/>
          <p:cNvSpPr>
            <a:spLocks noGrp="1" noChangeArrowheads="1"/>
          </p:cNvSpPr>
          <p:nvPr>
            <p:ph type="title"/>
          </p:nvPr>
        </p:nvSpPr>
        <p:spPr>
          <a:xfrm>
            <a:off x="427382" y="232088"/>
            <a:ext cx="10515600" cy="1325563"/>
          </a:xfrm>
        </p:spPr>
        <p:txBody>
          <a:bodyPr/>
          <a:lstStyle/>
          <a:p>
            <a:r>
              <a:rPr lang="en-GB" dirty="0">
                <a:latin typeface="Arial" panose="020B0604020202020204" pitchFamily="34" charset="0"/>
                <a:cs typeface="Arial" panose="020B0604020202020204" pitchFamily="34" charset="0"/>
              </a:rPr>
              <a:t>What is a preference?</a:t>
            </a:r>
            <a:endParaRPr lang="en-US" dirty="0">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838200" y="2315956"/>
            <a:ext cx="10515600" cy="3872810"/>
          </a:xfrm>
        </p:spPr>
        <p:txBody>
          <a:bodyPr>
            <a:normAutofit fontScale="92500" lnSpcReduction="20000"/>
          </a:bodyPr>
          <a:lstStyle/>
          <a:p>
            <a:endParaRPr lang="en-GB" dirty="0"/>
          </a:p>
          <a:p>
            <a:endParaRPr lang="en-GB" dirty="0"/>
          </a:p>
          <a:p>
            <a:endParaRPr lang="en-GB" dirty="0"/>
          </a:p>
          <a:p>
            <a:endParaRPr lang="en-GB" dirty="0"/>
          </a:p>
          <a:p>
            <a:endParaRPr lang="en-GB" dirty="0"/>
          </a:p>
          <a:p>
            <a:pPr marL="0" indent="0">
              <a:buNone/>
            </a:pPr>
            <a:r>
              <a:rPr lang="en-GB" dirty="0">
                <a:latin typeface="Arial" panose="020B0604020202020204" pitchFamily="34" charset="0"/>
                <a:cs typeface="Arial" panose="020B0604020202020204" pitchFamily="34" charset="0"/>
              </a:rPr>
              <a:t>Write your signature…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...now do it again with the OTHER hand!</a:t>
            </a:r>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animEffect transition="in" filter="wipe(left)">
                                      <p:cBhvr>
                                        <p:cTn id="7" dur="500"/>
                                        <p:tgtEl>
                                          <p:spTgt spid="8">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xEl>
                                              <p:pRg st="7" end="7"/>
                                            </p:txEl>
                                          </p:spTgt>
                                        </p:tgtEl>
                                        <p:attrNameLst>
                                          <p:attrName>style.visibility</p:attrName>
                                        </p:attrNameLst>
                                      </p:cBhvr>
                                      <p:to>
                                        <p:strVal val="visible"/>
                                      </p:to>
                                    </p:set>
                                    <p:animEffect transition="in" filter="wipe(left)">
                                      <p:cBhvr>
                                        <p:cTn id="12" dur="500"/>
                                        <p:tgtEl>
                                          <p:spTgt spid="8">
                                            <p:txEl>
                                              <p:pRg st="7" end="7"/>
                                            </p:txEl>
                                          </p:spTgt>
                                        </p:tgtEl>
                                      </p:cBhvr>
                                    </p:animEffect>
                                  </p:childTnLst>
                                </p:cTn>
                              </p:par>
                            </p:childTnLst>
                          </p:cTn>
                        </p:par>
                        <p:par>
                          <p:cTn id="13" fill="hold">
                            <p:stCondLst>
                              <p:cond delay="500"/>
                            </p:stCondLst>
                            <p:childTnLst>
                              <p:par>
                                <p:cTn id="14" presetID="63" presetClass="path" presetSubtype="0" accel="50000" decel="50000" fill="hold" nodeType="afterEffect">
                                  <p:stCondLst>
                                    <p:cond delay="0"/>
                                  </p:stCondLst>
                                  <p:childTnLst>
                                    <p:animMotion origin="layout" path="M 5E-6 2.96296E-6 L 0.1948 2.96296E-6 " pathEditMode="relative" rAng="0" ptsTypes="AA">
                                      <p:cBhvr>
                                        <p:cTn id="15" dur="2000" fill="hold"/>
                                        <p:tgtEl>
                                          <p:spTgt spid="6"/>
                                        </p:tgtEl>
                                        <p:attrNameLst>
                                          <p:attrName>ppt_x</p:attrName>
                                          <p:attrName>ppt_y</p:attrName>
                                        </p:attrNameLst>
                                      </p:cBhvr>
                                      <p:rCtr x="9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27383" y="62706"/>
            <a:ext cx="10515600" cy="1325563"/>
          </a:xfrm>
        </p:spPr>
        <p:txBody>
          <a:bodyPr/>
          <a:lstStyle/>
          <a:p>
            <a:r>
              <a:rPr lang="en-US" dirty="0">
                <a:latin typeface="Arial" panose="020B0604020202020204" pitchFamily="34" charset="0"/>
                <a:cs typeface="Arial" panose="020B0604020202020204" pitchFamily="34" charset="0"/>
              </a:rPr>
              <a:t>What was the difference?</a:t>
            </a:r>
          </a:p>
        </p:txBody>
      </p:sp>
      <p:sp>
        <p:nvSpPr>
          <p:cNvPr id="371715" name="Rectangle 3"/>
          <p:cNvSpPr>
            <a:spLocks noGrp="1" noChangeArrowheads="1"/>
          </p:cNvSpPr>
          <p:nvPr>
            <p:ph idx="1"/>
          </p:nvPr>
        </p:nvSpPr>
        <p:spPr>
          <a:xfrm>
            <a:off x="838200" y="2133600"/>
            <a:ext cx="4643945" cy="4724400"/>
          </a:xfrm>
        </p:spPr>
        <p:txBody>
          <a:bodyPr>
            <a:normAutofit lnSpcReduction="10000"/>
          </a:bodyPr>
          <a:lstStyle/>
          <a:p>
            <a:pPr>
              <a:buFontTx/>
              <a:buNone/>
            </a:pPr>
            <a:r>
              <a:rPr lang="en-GB" dirty="0">
                <a:solidFill>
                  <a:schemeClr val="tx2"/>
                </a:solidFill>
                <a:latin typeface="Arial" panose="020B0604020202020204" pitchFamily="34" charset="0"/>
                <a:cs typeface="Arial" panose="020B0604020202020204" pitchFamily="34" charset="0"/>
              </a:rPr>
              <a:t>Preferred hand</a:t>
            </a:r>
          </a:p>
          <a:p>
            <a:pPr marL="442800" indent="-442800"/>
            <a:r>
              <a:rPr lang="en-GB" dirty="0">
                <a:latin typeface="Arial" panose="020B0604020202020204" pitchFamily="34" charset="0"/>
                <a:cs typeface="Arial" panose="020B0604020202020204" pitchFamily="34" charset="0"/>
              </a:rPr>
              <a:t>Feels natural, flowing and comfortable</a:t>
            </a:r>
          </a:p>
          <a:p>
            <a:pPr marL="442800" indent="-442800"/>
            <a:r>
              <a:rPr lang="en-GB" dirty="0">
                <a:latin typeface="Arial" panose="020B0604020202020204" pitchFamily="34" charset="0"/>
                <a:cs typeface="Arial" panose="020B0604020202020204" pitchFamily="34" charset="0"/>
              </a:rPr>
              <a:t>Didn’t think about it, just did it</a:t>
            </a:r>
          </a:p>
          <a:p>
            <a:pPr marL="442800" indent="-442800"/>
            <a:r>
              <a:rPr lang="en-GB" dirty="0">
                <a:latin typeface="Arial" panose="020B0604020202020204" pitchFamily="34" charset="0"/>
                <a:cs typeface="Arial" panose="020B0604020202020204" pitchFamily="34" charset="0"/>
              </a:rPr>
              <a:t>Quick, effortless and easy</a:t>
            </a:r>
          </a:p>
          <a:p>
            <a:pPr marL="442800" indent="-442800"/>
            <a:r>
              <a:rPr lang="en-GB" dirty="0">
                <a:latin typeface="Arial" panose="020B0604020202020204" pitchFamily="34" charset="0"/>
                <a:cs typeface="Arial" panose="020B0604020202020204" pitchFamily="34" charset="0"/>
              </a:rPr>
              <a:t>Looks distinctive, recognisably my work</a:t>
            </a:r>
          </a:p>
        </p:txBody>
      </p:sp>
      <p:sp>
        <p:nvSpPr>
          <p:cNvPr id="371716" name="Rectangle 4"/>
          <p:cNvSpPr>
            <a:spLocks noGrp="1" noChangeArrowheads="1"/>
          </p:cNvSpPr>
          <p:nvPr>
            <p:ph sz="half" idx="4294967295"/>
          </p:nvPr>
        </p:nvSpPr>
        <p:spPr>
          <a:xfrm>
            <a:off x="6709857" y="2133600"/>
            <a:ext cx="4419600" cy="4268787"/>
          </a:xfrm>
        </p:spPr>
        <p:txBody>
          <a:bodyPr>
            <a:normAutofit fontScale="92500" lnSpcReduction="10000"/>
          </a:bodyPr>
          <a:lstStyle/>
          <a:p>
            <a:pPr>
              <a:buFontTx/>
              <a:buNone/>
            </a:pPr>
            <a:r>
              <a:rPr lang="en-GB" dirty="0">
                <a:solidFill>
                  <a:schemeClr val="tx2"/>
                </a:solidFill>
                <a:latin typeface="Arial" panose="020B0604020202020204" pitchFamily="34" charset="0"/>
                <a:cs typeface="Arial" panose="020B0604020202020204" pitchFamily="34" charset="0"/>
              </a:rPr>
              <a:t>Non-preferred hand</a:t>
            </a:r>
          </a:p>
          <a:p>
            <a:pPr marL="442800" indent="-442800"/>
            <a:r>
              <a:rPr lang="en-GB" dirty="0">
                <a:latin typeface="Arial" panose="020B0604020202020204" pitchFamily="34" charset="0"/>
                <a:cs typeface="Arial" panose="020B0604020202020204" pitchFamily="34" charset="0"/>
              </a:rPr>
              <a:t>Feels unnatural, difficult and awkward</a:t>
            </a:r>
          </a:p>
          <a:p>
            <a:pPr marL="442800" indent="-442800"/>
            <a:r>
              <a:rPr lang="en-GB" dirty="0">
                <a:latin typeface="Arial" panose="020B0604020202020204" pitchFamily="34" charset="0"/>
                <a:cs typeface="Arial" panose="020B0604020202020204" pitchFamily="34" charset="0"/>
              </a:rPr>
              <a:t>Required concentration to do it</a:t>
            </a:r>
          </a:p>
          <a:p>
            <a:pPr marL="442800" indent="-442800"/>
            <a:r>
              <a:rPr lang="en-GB" dirty="0">
                <a:latin typeface="Arial" panose="020B0604020202020204" pitchFamily="34" charset="0"/>
                <a:cs typeface="Arial" panose="020B0604020202020204" pitchFamily="34" charset="0"/>
              </a:rPr>
              <a:t>Slow, jerky, takes more effort</a:t>
            </a:r>
          </a:p>
          <a:p>
            <a:pPr marL="442800" indent="-442800"/>
            <a:r>
              <a:rPr lang="en-GB" dirty="0">
                <a:latin typeface="Arial" panose="020B0604020202020204" pitchFamily="34" charset="0"/>
                <a:cs typeface="Arial" panose="020B0604020202020204" pitchFamily="34" charset="0"/>
              </a:rPr>
              <a:t>Not ‘me’, but gets easier with practice</a:t>
            </a:r>
          </a:p>
        </p:txBody>
      </p:sp>
      <p:sp>
        <p:nvSpPr>
          <p:cNvPr id="37893" name="TextBox 6"/>
          <p:cNvSpPr txBox="1">
            <a:spLocks noChangeArrowheads="1"/>
          </p:cNvSpPr>
          <p:nvPr/>
        </p:nvSpPr>
        <p:spPr bwMode="auto">
          <a:xfrm>
            <a:off x="4344194" y="1388269"/>
            <a:ext cx="3503612" cy="523875"/>
          </a:xfrm>
          <a:prstGeom prst="rect">
            <a:avLst/>
          </a:prstGeom>
          <a:noFill/>
          <a:ln w="9525">
            <a:noFill/>
            <a:miter lim="800000"/>
            <a:headEnd/>
            <a:tailEnd/>
          </a:ln>
        </p:spPr>
        <p:txBody>
          <a:bodyPr>
            <a:spAutoFit/>
          </a:bodyPr>
          <a:lstStyle/>
          <a:p>
            <a:r>
              <a:rPr lang="en-GB" sz="2800" b="1" i="1" dirty="0">
                <a:solidFill>
                  <a:schemeClr val="tx2"/>
                </a:solidFill>
                <a:latin typeface="Arial" panose="020B0604020202020204" pitchFamily="34" charset="0"/>
                <a:cs typeface="Arial" panose="020B0604020202020204" pitchFamily="34" charset="0"/>
              </a:rPr>
              <a:t>Typical</a:t>
            </a:r>
            <a:r>
              <a:rPr lang="en-GB" sz="2800" i="1" dirty="0">
                <a:solidFill>
                  <a:schemeClr val="tx2"/>
                </a:solidFill>
                <a:latin typeface="Arial" panose="020B0604020202020204" pitchFamily="34" charset="0"/>
                <a:cs typeface="Arial" panose="020B0604020202020204" pitchFamily="34" charset="0"/>
              </a:rPr>
              <a:t> </a:t>
            </a:r>
            <a:r>
              <a:rPr lang="en-GB" sz="2800" b="1" i="1" dirty="0">
                <a:solidFill>
                  <a:schemeClr val="tx2"/>
                </a:solidFill>
                <a:latin typeface="Arial" panose="020B0604020202020204" pitchFamily="34" charset="0"/>
                <a:cs typeface="Arial" panose="020B0604020202020204" pitchFamily="34" charset="0"/>
              </a:rPr>
              <a:t>responses:</a:t>
            </a:r>
            <a:endParaRPr lang="en-US" sz="2800" b="1" i="1" dirty="0">
              <a:solidFill>
                <a:schemeClr val="tx2"/>
              </a:solidFill>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371715">
                                            <p:txEl>
                                              <p:pRg st="1" end="1"/>
                                            </p:txEl>
                                          </p:spTgt>
                                        </p:tgtEl>
                                        <p:attrNameLst>
                                          <p:attrName>style.visibility</p:attrName>
                                        </p:attrNameLst>
                                      </p:cBhvr>
                                      <p:to>
                                        <p:strVal val="visible"/>
                                      </p:to>
                                    </p:set>
                                    <p:animEffect transition="in" filter="wipe(left)">
                                      <p:cBhvr>
                                        <p:cTn id="10" dur="500"/>
                                        <p:tgtEl>
                                          <p:spTgt spid="371715">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71715">
                                            <p:txEl>
                                              <p:pRg st="2" end="2"/>
                                            </p:txEl>
                                          </p:spTgt>
                                        </p:tgtEl>
                                        <p:attrNameLst>
                                          <p:attrName>style.visibility</p:attrName>
                                        </p:attrNameLst>
                                      </p:cBhvr>
                                      <p:to>
                                        <p:strVal val="visible"/>
                                      </p:to>
                                    </p:set>
                                    <p:animEffect transition="in" filter="wipe(left)">
                                      <p:cBhvr>
                                        <p:cTn id="13" dur="500"/>
                                        <p:tgtEl>
                                          <p:spTgt spid="371715">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71715">
                                            <p:txEl>
                                              <p:pRg st="3" end="3"/>
                                            </p:txEl>
                                          </p:spTgt>
                                        </p:tgtEl>
                                        <p:attrNameLst>
                                          <p:attrName>style.visibility</p:attrName>
                                        </p:attrNameLst>
                                      </p:cBhvr>
                                      <p:to>
                                        <p:strVal val="visible"/>
                                      </p:to>
                                    </p:set>
                                    <p:animEffect transition="in" filter="wipe(left)">
                                      <p:cBhvr>
                                        <p:cTn id="16" dur="500"/>
                                        <p:tgtEl>
                                          <p:spTgt spid="371715">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71715">
                                            <p:txEl>
                                              <p:pRg st="4" end="4"/>
                                            </p:txEl>
                                          </p:spTgt>
                                        </p:tgtEl>
                                        <p:attrNameLst>
                                          <p:attrName>style.visibility</p:attrName>
                                        </p:attrNameLst>
                                      </p:cBhvr>
                                      <p:to>
                                        <p:strVal val="visible"/>
                                      </p:to>
                                    </p:set>
                                    <p:animEffect transition="in" filter="wipe(left)">
                                      <p:cBhvr>
                                        <p:cTn id="19" dur="500"/>
                                        <p:tgtEl>
                                          <p:spTgt spid="37171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71716">
                                            <p:txEl>
                                              <p:pRg st="0" end="0"/>
                                            </p:txEl>
                                          </p:spTgt>
                                        </p:tgtEl>
                                        <p:attrNameLst>
                                          <p:attrName>style.visibility</p:attrName>
                                        </p:attrNameLst>
                                      </p:cBhvr>
                                      <p:to>
                                        <p:strVal val="visible"/>
                                      </p:to>
                                    </p:set>
                                  </p:childTnLst>
                                </p:cTn>
                              </p:par>
                            </p:childTnLst>
                          </p:cTn>
                        </p:par>
                        <p:par>
                          <p:cTn id="24" fill="hold">
                            <p:stCondLst>
                              <p:cond delay="0"/>
                            </p:stCondLst>
                            <p:childTnLst>
                              <p:par>
                                <p:cTn id="25" presetID="22" presetClass="entr" presetSubtype="8" fill="hold" grpId="0" nodeType="afterEffect">
                                  <p:stCondLst>
                                    <p:cond delay="0"/>
                                  </p:stCondLst>
                                  <p:childTnLst>
                                    <p:set>
                                      <p:cBhvr>
                                        <p:cTn id="26" dur="1" fill="hold">
                                          <p:stCondLst>
                                            <p:cond delay="0"/>
                                          </p:stCondLst>
                                        </p:cTn>
                                        <p:tgtEl>
                                          <p:spTgt spid="371716">
                                            <p:txEl>
                                              <p:pRg st="1" end="1"/>
                                            </p:txEl>
                                          </p:spTgt>
                                        </p:tgtEl>
                                        <p:attrNameLst>
                                          <p:attrName>style.visibility</p:attrName>
                                        </p:attrNameLst>
                                      </p:cBhvr>
                                      <p:to>
                                        <p:strVal val="visible"/>
                                      </p:to>
                                    </p:set>
                                    <p:animEffect transition="in" filter="wipe(left)">
                                      <p:cBhvr>
                                        <p:cTn id="27" dur="500"/>
                                        <p:tgtEl>
                                          <p:spTgt spid="371716">
                                            <p:txEl>
                                              <p:pRg st="1" end="1"/>
                                            </p:tx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371716">
                                            <p:txEl>
                                              <p:pRg st="2" end="2"/>
                                            </p:txEl>
                                          </p:spTgt>
                                        </p:tgtEl>
                                        <p:attrNameLst>
                                          <p:attrName>style.visibility</p:attrName>
                                        </p:attrNameLst>
                                      </p:cBhvr>
                                      <p:to>
                                        <p:strVal val="visible"/>
                                      </p:to>
                                    </p:set>
                                    <p:animEffect transition="in" filter="wipe(left)">
                                      <p:cBhvr>
                                        <p:cTn id="30" dur="500"/>
                                        <p:tgtEl>
                                          <p:spTgt spid="371716">
                                            <p:txEl>
                                              <p:pRg st="2" end="2"/>
                                            </p:tx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71716">
                                            <p:txEl>
                                              <p:pRg st="3" end="3"/>
                                            </p:txEl>
                                          </p:spTgt>
                                        </p:tgtEl>
                                        <p:attrNameLst>
                                          <p:attrName>style.visibility</p:attrName>
                                        </p:attrNameLst>
                                      </p:cBhvr>
                                      <p:to>
                                        <p:strVal val="visible"/>
                                      </p:to>
                                    </p:set>
                                    <p:animEffect transition="in" filter="wipe(left)">
                                      <p:cBhvr>
                                        <p:cTn id="33" dur="500"/>
                                        <p:tgtEl>
                                          <p:spTgt spid="371716">
                                            <p:txEl>
                                              <p:pRg st="3" end="3"/>
                                            </p:txEl>
                                          </p:spTgt>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371716">
                                            <p:txEl>
                                              <p:pRg st="4" end="4"/>
                                            </p:txEl>
                                          </p:spTgt>
                                        </p:tgtEl>
                                        <p:attrNameLst>
                                          <p:attrName>style.visibility</p:attrName>
                                        </p:attrNameLst>
                                      </p:cBhvr>
                                      <p:to>
                                        <p:strVal val="visible"/>
                                      </p:to>
                                    </p:set>
                                    <p:animEffect transition="in" filter="wipe(left)">
                                      <p:cBhvr>
                                        <p:cTn id="36" dur="500"/>
                                        <p:tgtEl>
                                          <p:spTgt spid="3717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P spid="371716" grpId="0" build="p"/>
    </p:bldLst>
  </p:timing>
</p:sld>
</file>

<file path=ppt/slides/slide10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38916" name="Picture 4" descr="flag.jpg"/>
          <p:cNvPicPr>
            <a:picLocks noChangeAspect="1"/>
          </p:cNvPicPr>
          <p:nvPr/>
        </p:nvPicPr>
        <p:blipFill>
          <a:blip r:embed="rId4" cstate="print"/>
          <a:srcRect l="16100" t="7500" r="17236" b="4028"/>
          <a:stretch>
            <a:fillRect/>
          </a:stretch>
        </p:blipFill>
        <p:spPr bwMode="auto">
          <a:xfrm>
            <a:off x="9796951" y="2532410"/>
            <a:ext cx="1779008" cy="3218400"/>
          </a:xfrm>
          <a:prstGeom prst="rect">
            <a:avLst/>
          </a:prstGeom>
          <a:noFill/>
          <a:ln w="9525">
            <a:noFill/>
            <a:miter lim="800000"/>
            <a:headEnd/>
            <a:tailEnd/>
          </a:ln>
        </p:spPr>
      </p:pic>
      <p:sp>
        <p:nvSpPr>
          <p:cNvPr id="38914" name="Rectangle 5"/>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Things to remember</a:t>
            </a:r>
          </a:p>
        </p:txBody>
      </p:sp>
      <p:sp>
        <p:nvSpPr>
          <p:cNvPr id="263174" name="Rectangle 6"/>
          <p:cNvSpPr>
            <a:spLocks noGrp="1" noChangeArrowheads="1"/>
          </p:cNvSpPr>
          <p:nvPr>
            <p:ph idx="1"/>
          </p:nvPr>
        </p:nvSpPr>
        <p:spPr>
          <a:xfrm>
            <a:off x="388730" y="2133600"/>
            <a:ext cx="8993809" cy="4724400"/>
          </a:xfrm>
        </p:spPr>
        <p:txBody>
          <a:bodyPr>
            <a:normAutofit fontScale="92500" lnSpcReduction="10000"/>
          </a:bodyPr>
          <a:lstStyle/>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Preference tells us what you find most </a:t>
            </a:r>
            <a:r>
              <a:rPr lang="en-US" dirty="0" err="1">
                <a:latin typeface="Arial" panose="020B0604020202020204" pitchFamily="34" charset="0"/>
                <a:cs typeface="Arial" panose="020B0604020202020204" pitchFamily="34" charset="0"/>
              </a:rPr>
              <a:t>energising</a:t>
            </a:r>
            <a:r>
              <a:rPr lang="en-US" dirty="0">
                <a:latin typeface="Arial" panose="020B0604020202020204" pitchFamily="34" charset="0"/>
                <a:cs typeface="Arial" panose="020B0604020202020204" pitchFamily="34" charset="0"/>
              </a:rPr>
              <a:t> and comfortable.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Type cannot determine ability or skill.</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There is no such thing as the ‘right’ or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‘wrong’ type.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Everyone is able to use all eight of the preferences.</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You are best placed to decide your own type.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Completion of the MBTI questionnaire is voluntary.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3174">
                                            <p:txEl>
                                              <p:pRg st="0" end="0"/>
                                            </p:txEl>
                                          </p:spTgt>
                                        </p:tgtEl>
                                        <p:attrNameLst>
                                          <p:attrName>style.visibility</p:attrName>
                                        </p:attrNameLst>
                                      </p:cBhvr>
                                      <p:to>
                                        <p:strVal val="visible"/>
                                      </p:to>
                                    </p:set>
                                    <p:animEffect transition="in" filter="wipe(left)">
                                      <p:cBhvr>
                                        <p:cTn id="7" dur="500"/>
                                        <p:tgtEl>
                                          <p:spTgt spid="2631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3174">
                                            <p:txEl>
                                              <p:pRg st="1" end="1"/>
                                            </p:txEl>
                                          </p:spTgt>
                                        </p:tgtEl>
                                        <p:attrNameLst>
                                          <p:attrName>style.visibility</p:attrName>
                                        </p:attrNameLst>
                                      </p:cBhvr>
                                      <p:to>
                                        <p:strVal val="visible"/>
                                      </p:to>
                                    </p:set>
                                    <p:animEffect transition="in" filter="wipe(left)">
                                      <p:cBhvr>
                                        <p:cTn id="12" dur="500"/>
                                        <p:tgtEl>
                                          <p:spTgt spid="2631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3174">
                                            <p:txEl>
                                              <p:pRg st="2" end="2"/>
                                            </p:txEl>
                                          </p:spTgt>
                                        </p:tgtEl>
                                        <p:attrNameLst>
                                          <p:attrName>style.visibility</p:attrName>
                                        </p:attrNameLst>
                                      </p:cBhvr>
                                      <p:to>
                                        <p:strVal val="visible"/>
                                      </p:to>
                                    </p:set>
                                    <p:animEffect transition="in" filter="wipe(left)">
                                      <p:cBhvr>
                                        <p:cTn id="17" dur="500"/>
                                        <p:tgtEl>
                                          <p:spTgt spid="2631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63174">
                                            <p:txEl>
                                              <p:pRg st="3" end="3"/>
                                            </p:txEl>
                                          </p:spTgt>
                                        </p:tgtEl>
                                        <p:attrNameLst>
                                          <p:attrName>style.visibility</p:attrName>
                                        </p:attrNameLst>
                                      </p:cBhvr>
                                      <p:to>
                                        <p:strVal val="visible"/>
                                      </p:to>
                                    </p:set>
                                    <p:animEffect transition="in" filter="wipe(left)">
                                      <p:cBhvr>
                                        <p:cTn id="22" dur="500"/>
                                        <p:tgtEl>
                                          <p:spTgt spid="2631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63174">
                                            <p:txEl>
                                              <p:pRg st="4" end="4"/>
                                            </p:txEl>
                                          </p:spTgt>
                                        </p:tgtEl>
                                        <p:attrNameLst>
                                          <p:attrName>style.visibility</p:attrName>
                                        </p:attrNameLst>
                                      </p:cBhvr>
                                      <p:to>
                                        <p:strVal val="visible"/>
                                      </p:to>
                                    </p:set>
                                    <p:animEffect transition="in" filter="wipe(left)">
                                      <p:cBhvr>
                                        <p:cTn id="27" dur="500"/>
                                        <p:tgtEl>
                                          <p:spTgt spid="26317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63174">
                                            <p:txEl>
                                              <p:pRg st="5" end="5"/>
                                            </p:txEl>
                                          </p:spTgt>
                                        </p:tgtEl>
                                        <p:attrNameLst>
                                          <p:attrName>style.visibility</p:attrName>
                                        </p:attrNameLst>
                                      </p:cBhvr>
                                      <p:to>
                                        <p:strVal val="visible"/>
                                      </p:to>
                                    </p:set>
                                    <p:animEffect transition="in" filter="wipe(left)">
                                      <p:cBhvr>
                                        <p:cTn id="32" dur="500"/>
                                        <p:tgtEl>
                                          <p:spTgt spid="26317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3174" grpId="0" build="p"/>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a:xfrm>
            <a:off x="573155" y="371061"/>
            <a:ext cx="12240355" cy="1325563"/>
          </a:xfrm>
        </p:spPr>
        <p:txBody>
          <a:bodyPr/>
          <a:lstStyle/>
          <a:p>
            <a:pPr eaLnBrk="1" hangingPunct="1"/>
            <a:r>
              <a:rPr lang="en-GB" dirty="0">
                <a:latin typeface="Arial" panose="020B0604020202020204" pitchFamily="34" charset="0"/>
                <a:cs typeface="Arial" panose="020B0604020202020204" pitchFamily="34" charset="0"/>
              </a:rPr>
              <a:t>Ethics</a:t>
            </a:r>
            <a:endParaRPr lang="en-US" dirty="0">
              <a:latin typeface="Arial" panose="020B0604020202020204" pitchFamily="34" charset="0"/>
              <a:cs typeface="Arial" panose="020B0604020202020204" pitchFamily="34" charset="0"/>
            </a:endParaRPr>
          </a:p>
        </p:txBody>
      </p:sp>
      <p:sp>
        <p:nvSpPr>
          <p:cNvPr id="264198" name="Rectangle 6"/>
          <p:cNvSpPr>
            <a:spLocks noGrp="1" noChangeArrowheads="1"/>
          </p:cNvSpPr>
          <p:nvPr>
            <p:ph idx="1"/>
          </p:nvPr>
        </p:nvSpPr>
        <p:spPr>
          <a:xfrm>
            <a:off x="691321" y="3286539"/>
            <a:ext cx="10809357" cy="2888974"/>
          </a:xfrm>
        </p:spPr>
        <p:txBody>
          <a:bodyPr>
            <a:normAutofit fontScale="85000" lnSpcReduction="10000"/>
          </a:bodyPr>
          <a:lstStyle/>
          <a:p>
            <a:pPr marL="442913" indent="-442913" eaLnBrk="1" hangingPunct="1"/>
            <a:r>
              <a:rPr lang="en-US" dirty="0">
                <a:latin typeface="Arial" panose="020B0604020202020204" pitchFamily="34" charset="0"/>
                <a:cs typeface="Arial" panose="020B0604020202020204" pitchFamily="34" charset="0"/>
              </a:rPr>
              <a:t>The MBTI questionnaire should only be used for development.</a:t>
            </a:r>
          </a:p>
          <a:p>
            <a:pPr marL="442913" indent="-442913" eaLnBrk="1" hangingPunct="1"/>
            <a:r>
              <a:rPr lang="en-US" dirty="0">
                <a:latin typeface="Arial" panose="020B0604020202020204" pitchFamily="34" charset="0"/>
                <a:cs typeface="Arial" panose="020B0604020202020204" pitchFamily="34" charset="0"/>
              </a:rPr>
              <a:t>The MBTI questionnaire cannot be used for selection, because it tells you nothing about a person’s skills and abilities.</a:t>
            </a:r>
          </a:p>
          <a:p>
            <a:pPr marL="442913" indent="-442913" eaLnBrk="1" hangingPunct="1"/>
            <a:r>
              <a:rPr lang="en-GB" dirty="0">
                <a:latin typeface="Arial" panose="020B0604020202020204" pitchFamily="34" charset="0"/>
                <a:cs typeface="Arial" panose="020B0604020202020204" pitchFamily="34" charset="0"/>
              </a:rPr>
              <a:t>People should only be asked to share their </a:t>
            </a:r>
            <a:r>
              <a:rPr lang="en-US" dirty="0">
                <a:latin typeface="Arial" panose="020B0604020202020204" pitchFamily="34" charset="0"/>
                <a:cs typeface="Arial" panose="020B0604020202020204" pitchFamily="34" charset="0"/>
              </a:rPr>
              <a:t>MBTI type if they feel comfortable doing so – each individual owns their data and can choose to share it or not as they wish.</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4198">
                                            <p:txEl>
                                              <p:pRg st="0" end="0"/>
                                            </p:txEl>
                                          </p:spTgt>
                                        </p:tgtEl>
                                        <p:attrNameLst>
                                          <p:attrName>style.visibility</p:attrName>
                                        </p:attrNameLst>
                                      </p:cBhvr>
                                      <p:to>
                                        <p:strVal val="visible"/>
                                      </p:to>
                                    </p:set>
                                    <p:animEffect transition="in" filter="wipe(left)">
                                      <p:cBhvr>
                                        <p:cTn id="7" dur="500"/>
                                        <p:tgtEl>
                                          <p:spTgt spid="2641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4198">
                                            <p:txEl>
                                              <p:pRg st="1" end="1"/>
                                            </p:txEl>
                                          </p:spTgt>
                                        </p:tgtEl>
                                        <p:attrNameLst>
                                          <p:attrName>style.visibility</p:attrName>
                                        </p:attrNameLst>
                                      </p:cBhvr>
                                      <p:to>
                                        <p:strVal val="visible"/>
                                      </p:to>
                                    </p:set>
                                    <p:animEffect transition="in" filter="wipe(left)">
                                      <p:cBhvr>
                                        <p:cTn id="12" dur="500"/>
                                        <p:tgtEl>
                                          <p:spTgt spid="26419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4198">
                                            <p:txEl>
                                              <p:pRg st="2" end="2"/>
                                            </p:txEl>
                                          </p:spTgt>
                                        </p:tgtEl>
                                        <p:attrNameLst>
                                          <p:attrName>style.visibility</p:attrName>
                                        </p:attrNameLst>
                                      </p:cBhvr>
                                      <p:to>
                                        <p:strVal val="visible"/>
                                      </p:to>
                                    </p:set>
                                    <p:animEffect transition="in" filter="wipe(left)">
                                      <p:cBhvr>
                                        <p:cTn id="17" dur="500"/>
                                        <p:tgtEl>
                                          <p:spTgt spid="26419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8" grpId="0" build="p"/>
    </p:bldLst>
  </p:timing>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p:cNvSpPr>
            <a:spLocks noGrp="1"/>
          </p:cNvSpPr>
          <p:nvPr>
            <p:ph type="title"/>
          </p:nvPr>
        </p:nvSpPr>
        <p:spPr>
          <a:xfrm>
            <a:off x="555527" y="114648"/>
            <a:ext cx="10515600" cy="1325563"/>
          </a:xfrm>
        </p:spPr>
        <p:txBody>
          <a:bodyPr/>
          <a:lstStyle/>
          <a:p>
            <a:r>
              <a:rPr lang="en-GB" dirty="0">
                <a:latin typeface="Arial" panose="020B0604020202020204" pitchFamily="34" charset="0"/>
                <a:cs typeface="Arial" panose="020B0604020202020204" pitchFamily="34" charset="0"/>
              </a:rPr>
              <a:t>The four pairs of preferences</a:t>
            </a:r>
            <a:endParaRPr lang="en-US" dirty="0">
              <a:latin typeface="Arial" panose="020B0604020202020204" pitchFamily="34" charset="0"/>
              <a:cs typeface="Arial" panose="020B0604020202020204" pitchFamily="34" charset="0"/>
            </a:endParaRPr>
          </a:p>
        </p:txBody>
      </p:sp>
      <p:sp>
        <p:nvSpPr>
          <p:cNvPr id="44036" name="Rectangle 28"/>
          <p:cNvSpPr>
            <a:spLocks noChangeArrowheads="1"/>
          </p:cNvSpPr>
          <p:nvPr/>
        </p:nvSpPr>
        <p:spPr bwMode="auto">
          <a:xfrm>
            <a:off x="6003636" y="424934"/>
            <a:ext cx="184731" cy="369332"/>
          </a:xfrm>
          <a:prstGeom prst="rect">
            <a:avLst/>
          </a:prstGeom>
          <a:noFill/>
          <a:ln w="9525" algn="ctr">
            <a:noFill/>
            <a:miter lim="800000"/>
            <a:headEnd/>
            <a:tailEnd/>
          </a:ln>
        </p:spPr>
        <p:txBody>
          <a:bodyPr wrap="none" anchor="ctr">
            <a:spAutoFit/>
          </a:bodyPr>
          <a:lstStyle/>
          <a:p>
            <a:pPr eaLnBrk="0" hangingPunct="0">
              <a:tabLst>
                <a:tab pos="269875" algn="l"/>
              </a:tabLst>
            </a:pPr>
            <a:endParaRPr lang="en-US"/>
          </a:p>
        </p:txBody>
      </p:sp>
      <p:sp>
        <p:nvSpPr>
          <p:cNvPr id="44037" name="Rectangle 35"/>
          <p:cNvSpPr>
            <a:spLocks noChangeArrowheads="1"/>
          </p:cNvSpPr>
          <p:nvPr/>
        </p:nvSpPr>
        <p:spPr bwMode="auto">
          <a:xfrm>
            <a:off x="6460836" y="264098"/>
            <a:ext cx="184731" cy="538609"/>
          </a:xfrm>
          <a:prstGeom prst="rect">
            <a:avLst/>
          </a:prstGeom>
          <a:noFill/>
          <a:ln w="9525" algn="ctr">
            <a:noFill/>
            <a:miter lim="800000"/>
            <a:headEnd/>
            <a:tailEnd/>
          </a:ln>
        </p:spPr>
        <p:txBody>
          <a:bodyPr wrap="none" anchor="ctr">
            <a:spAutoFit/>
          </a:bodyPr>
          <a:lstStyle/>
          <a:p>
            <a:pPr eaLnBrk="0" hangingPunct="0">
              <a:tabLst>
                <a:tab pos="269875" algn="l"/>
              </a:tabLst>
            </a:pPr>
            <a:br>
              <a:rPr lang="en-US" sz="1100">
                <a:ea typeface="Calibri" pitchFamily="34" charset="0"/>
                <a:cs typeface="Times New Roman" pitchFamily="18" charset="0"/>
              </a:rPr>
            </a:br>
            <a:endParaRPr lang="en-US">
              <a:ea typeface="Calibri" pitchFamily="34" charset="0"/>
              <a:cs typeface="Times New Roman" pitchFamily="18" charset="0"/>
            </a:endParaRPr>
          </a:p>
        </p:txBody>
      </p:sp>
      <p:grpSp>
        <p:nvGrpSpPr>
          <p:cNvPr id="2" name="Group 1">
            <a:extLst>
              <a:ext uri="{FF2B5EF4-FFF2-40B4-BE49-F238E27FC236}">
                <a16:creationId xmlns:a16="http://schemas.microsoft.com/office/drawing/2014/main" id="{BB36E2A9-9A25-4BF3-BC7F-8B04448D8C7B}"/>
              </a:ext>
            </a:extLst>
          </p:cNvPr>
          <p:cNvGrpSpPr/>
          <p:nvPr/>
        </p:nvGrpSpPr>
        <p:grpSpPr>
          <a:xfrm>
            <a:off x="2282032" y="1424625"/>
            <a:ext cx="7627937" cy="4433887"/>
            <a:chOff x="600393" y="1424625"/>
            <a:chExt cx="7627937" cy="4433887"/>
          </a:xfrm>
        </p:grpSpPr>
        <p:grpSp>
          <p:nvGrpSpPr>
            <p:cNvPr id="44035" name="Group 26"/>
            <p:cNvGrpSpPr>
              <a:grpSpLocks/>
            </p:cNvGrpSpPr>
            <p:nvPr/>
          </p:nvGrpSpPr>
          <p:grpSpPr bwMode="auto">
            <a:xfrm>
              <a:off x="616268" y="4859975"/>
              <a:ext cx="7612062" cy="998537"/>
              <a:chOff x="931702" y="4360263"/>
              <a:chExt cx="7723199" cy="1168667"/>
            </a:xfrm>
          </p:grpSpPr>
          <p:sp>
            <p:nvSpPr>
              <p:cNvPr id="44056"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r>
                  <a:rPr lang="en-US" sz="1500" b="1" dirty="0">
                    <a:solidFill>
                      <a:srgbClr val="595959"/>
                    </a:solidFill>
                    <a:latin typeface="Verdana" pitchFamily="34" charset="0"/>
                    <a:ea typeface="Calibri" pitchFamily="34" charset="0"/>
                    <a:cs typeface="Times New Roman" pitchFamily="18" charset="0"/>
                  </a:rPr>
                  <a:t>How do you approach the outside world?</a:t>
                </a:r>
              </a:p>
            </p:txBody>
          </p:sp>
          <p:sp>
            <p:nvSpPr>
              <p:cNvPr id="44057" name="Rectangle 4"/>
              <p:cNvSpPr>
                <a:spLocks noChangeArrowheads="1"/>
              </p:cNvSpPr>
              <p:nvPr/>
            </p:nvSpPr>
            <p:spPr bwMode="auto">
              <a:xfrm>
                <a:off x="931702" y="4360263"/>
                <a:ext cx="3780000" cy="562611"/>
              </a:xfrm>
              <a:prstGeom prst="rect">
                <a:avLst/>
              </a:prstGeom>
              <a:solidFill>
                <a:srgbClr val="722584"/>
              </a:solidFill>
              <a:ln w="9525">
                <a:noFill/>
                <a:miter lim="800000"/>
                <a:headEnd/>
                <a:tailEnd/>
              </a:ln>
            </p:spPr>
            <p:txBody>
              <a:bodyPr/>
              <a:lstStyle/>
              <a:p>
                <a:pPr eaLnBrk="0" hangingPunct="0"/>
                <a:r>
                  <a:rPr lang="en-GB" sz="2500" b="1">
                    <a:solidFill>
                      <a:srgbClr val="FFFFFF"/>
                    </a:solidFill>
                    <a:latin typeface="Calibri" pitchFamily="34" charset="0"/>
                  </a:rPr>
                  <a:t>J</a:t>
                </a:r>
                <a:r>
                  <a:rPr lang="en-GB" sz="2500">
                    <a:solidFill>
                      <a:srgbClr val="FFFFFF"/>
                    </a:solidFill>
                    <a:latin typeface="Calibri" pitchFamily="34" charset="0"/>
                  </a:rPr>
                  <a:t>UDGING</a:t>
                </a:r>
                <a:endParaRPr lang="en-GB" sz="2500"/>
              </a:p>
            </p:txBody>
          </p:sp>
          <p:sp>
            <p:nvSpPr>
              <p:cNvPr id="44058" name="Rectangle 3"/>
              <p:cNvSpPr>
                <a:spLocks noChangeArrowheads="1"/>
              </p:cNvSpPr>
              <p:nvPr/>
            </p:nvSpPr>
            <p:spPr bwMode="auto">
              <a:xfrm>
                <a:off x="4859092" y="4360263"/>
                <a:ext cx="3780000" cy="562611"/>
              </a:xfrm>
              <a:prstGeom prst="rect">
                <a:avLst/>
              </a:prstGeom>
              <a:solidFill>
                <a:srgbClr val="CDD500"/>
              </a:solidFill>
              <a:ln w="9525">
                <a:noFill/>
                <a:miter lim="800000"/>
                <a:headEnd/>
                <a:tailEnd/>
              </a:ln>
            </p:spPr>
            <p:txBody>
              <a:bodyPr/>
              <a:lstStyle/>
              <a:p>
                <a:pPr eaLnBrk="0" hangingPunct="0"/>
                <a:r>
                  <a:rPr lang="en-GB" sz="2500" b="1">
                    <a:solidFill>
                      <a:srgbClr val="FFFFFF"/>
                    </a:solidFill>
                    <a:latin typeface="Calibri" pitchFamily="34" charset="0"/>
                  </a:rPr>
                  <a:t>P</a:t>
                </a:r>
                <a:r>
                  <a:rPr lang="en-GB" sz="2500">
                    <a:solidFill>
                      <a:srgbClr val="FFFFFF"/>
                    </a:solidFill>
                    <a:latin typeface="Calibri" pitchFamily="34" charset="0"/>
                  </a:rPr>
                  <a:t>ERCEIVING</a:t>
                </a:r>
                <a:endParaRPr lang="en-GB" sz="2500"/>
              </a:p>
            </p:txBody>
          </p:sp>
          <p:cxnSp>
            <p:nvCxnSpPr>
              <p:cNvPr id="44059"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38" name="Group 32"/>
            <p:cNvGrpSpPr>
              <a:grpSpLocks/>
            </p:cNvGrpSpPr>
            <p:nvPr/>
          </p:nvGrpSpPr>
          <p:grpSpPr bwMode="auto">
            <a:xfrm>
              <a:off x="616268" y="3710625"/>
              <a:ext cx="7612062" cy="998537"/>
              <a:chOff x="931702" y="4360263"/>
              <a:chExt cx="7723199" cy="1168667"/>
            </a:xfrm>
          </p:grpSpPr>
          <p:sp>
            <p:nvSpPr>
              <p:cNvPr id="44052"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US" sz="1500" b="1" dirty="0">
                    <a:solidFill>
                      <a:srgbClr val="595959"/>
                    </a:solidFill>
                    <a:latin typeface="Verdana" pitchFamily="34" charset="0"/>
                    <a:ea typeface="Calibri" pitchFamily="34" charset="0"/>
                    <a:cs typeface="Times New Roman" pitchFamily="18" charset="0"/>
                  </a:rPr>
                  <a:t>How do you decide and come to conclusions?</a:t>
                </a:r>
              </a:p>
              <a:p>
                <a:pPr eaLnBrk="0" hangingPunct="0"/>
                <a:endParaRPr lang="en-GB" sz="1500" dirty="0">
                  <a:ea typeface="Calibri" pitchFamily="34" charset="0"/>
                  <a:cs typeface="Times New Roman" pitchFamily="18" charset="0"/>
                </a:endParaRPr>
              </a:p>
            </p:txBody>
          </p:sp>
          <p:sp>
            <p:nvSpPr>
              <p:cNvPr id="44053" name="Rectangle 4"/>
              <p:cNvSpPr>
                <a:spLocks noChangeArrowheads="1"/>
              </p:cNvSpPr>
              <p:nvPr/>
            </p:nvSpPr>
            <p:spPr bwMode="auto">
              <a:xfrm>
                <a:off x="931702" y="4360263"/>
                <a:ext cx="3780000" cy="562611"/>
              </a:xfrm>
              <a:prstGeom prst="rect">
                <a:avLst/>
              </a:prstGeom>
              <a:solidFill>
                <a:srgbClr val="00499A"/>
              </a:solidFill>
              <a:ln w="9525">
                <a:noFill/>
                <a:miter lim="800000"/>
                <a:headEnd/>
                <a:tailEnd/>
              </a:ln>
            </p:spPr>
            <p:txBody>
              <a:bodyPr/>
              <a:lstStyle/>
              <a:p>
                <a:pPr eaLnBrk="0" hangingPunct="0"/>
                <a:r>
                  <a:rPr lang="en-GB" sz="2500" b="1" dirty="0">
                    <a:solidFill>
                      <a:srgbClr val="FFFFFF"/>
                    </a:solidFill>
                    <a:latin typeface="Calibri" pitchFamily="34" charset="0"/>
                  </a:rPr>
                  <a:t>T</a:t>
                </a:r>
                <a:r>
                  <a:rPr lang="en-GB" sz="2500" dirty="0">
                    <a:solidFill>
                      <a:srgbClr val="FFFFFF"/>
                    </a:solidFill>
                    <a:latin typeface="Calibri" pitchFamily="34" charset="0"/>
                  </a:rPr>
                  <a:t>HINKING</a:t>
                </a:r>
                <a:endParaRPr lang="en-GB" sz="2500" dirty="0"/>
              </a:p>
            </p:txBody>
          </p:sp>
          <p:sp>
            <p:nvSpPr>
              <p:cNvPr id="44054" name="Rectangle 3"/>
              <p:cNvSpPr>
                <a:spLocks noChangeArrowheads="1"/>
              </p:cNvSpPr>
              <p:nvPr/>
            </p:nvSpPr>
            <p:spPr bwMode="auto">
              <a:xfrm>
                <a:off x="4859092" y="4360263"/>
                <a:ext cx="3780000" cy="562611"/>
              </a:xfrm>
              <a:prstGeom prst="rect">
                <a:avLst/>
              </a:prstGeom>
              <a:solidFill>
                <a:srgbClr val="E42313"/>
              </a:solidFill>
              <a:ln w="9525">
                <a:noFill/>
                <a:miter lim="800000"/>
                <a:headEnd/>
                <a:tailEnd/>
              </a:ln>
            </p:spPr>
            <p:txBody>
              <a:bodyPr/>
              <a:lstStyle/>
              <a:p>
                <a:pPr eaLnBrk="0" hangingPunct="0"/>
                <a:r>
                  <a:rPr lang="en-GB" sz="2500" b="1">
                    <a:solidFill>
                      <a:srgbClr val="FFFFFF"/>
                    </a:solidFill>
                    <a:latin typeface="Calibri" pitchFamily="34" charset="0"/>
                  </a:rPr>
                  <a:t>F</a:t>
                </a:r>
                <a:r>
                  <a:rPr lang="en-GB" sz="2500">
                    <a:solidFill>
                      <a:srgbClr val="FFFFFF"/>
                    </a:solidFill>
                    <a:latin typeface="Calibri" pitchFamily="34" charset="0"/>
                  </a:rPr>
                  <a:t>EELING</a:t>
                </a:r>
                <a:endParaRPr lang="en-GB" sz="2500"/>
              </a:p>
            </p:txBody>
          </p:sp>
          <p:cxnSp>
            <p:nvCxnSpPr>
              <p:cNvPr id="44055"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39" name="Group 37"/>
            <p:cNvGrpSpPr>
              <a:grpSpLocks/>
            </p:cNvGrpSpPr>
            <p:nvPr/>
          </p:nvGrpSpPr>
          <p:grpSpPr bwMode="auto">
            <a:xfrm>
              <a:off x="616268" y="2551750"/>
              <a:ext cx="7612062" cy="998537"/>
              <a:chOff x="931702" y="4360263"/>
              <a:chExt cx="7723199" cy="1168667"/>
            </a:xfrm>
          </p:grpSpPr>
          <p:sp>
            <p:nvSpPr>
              <p:cNvPr id="44048"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US" sz="1500" b="1" dirty="0">
                    <a:solidFill>
                      <a:srgbClr val="595959"/>
                    </a:solidFill>
                    <a:latin typeface="Verdana" pitchFamily="34" charset="0"/>
                    <a:ea typeface="Calibri" pitchFamily="34" charset="0"/>
                    <a:cs typeface="Times New Roman" pitchFamily="18" charset="0"/>
                  </a:rPr>
                  <a:t>How do you take in information?</a:t>
                </a:r>
                <a:endParaRPr lang="en-GB" sz="1500" b="1" dirty="0">
                  <a:solidFill>
                    <a:srgbClr val="595959"/>
                  </a:solidFill>
                  <a:latin typeface="Verdana" pitchFamily="34" charset="0"/>
                  <a:ea typeface="Calibri" pitchFamily="34" charset="0"/>
                  <a:cs typeface="Times New Roman" pitchFamily="18" charset="0"/>
                </a:endParaRPr>
              </a:p>
            </p:txBody>
          </p:sp>
          <p:sp>
            <p:nvSpPr>
              <p:cNvPr id="44049" name="Rectangle 4"/>
              <p:cNvSpPr>
                <a:spLocks noChangeArrowheads="1"/>
              </p:cNvSpPr>
              <p:nvPr/>
            </p:nvSpPr>
            <p:spPr bwMode="auto">
              <a:xfrm>
                <a:off x="931702" y="4360263"/>
                <a:ext cx="3780000" cy="562611"/>
              </a:xfrm>
              <a:prstGeom prst="rect">
                <a:avLst/>
              </a:prstGeom>
              <a:solidFill>
                <a:srgbClr val="009D06"/>
              </a:solidFill>
              <a:ln w="9525">
                <a:noFill/>
                <a:miter lim="800000"/>
                <a:headEnd/>
                <a:tailEnd/>
              </a:ln>
            </p:spPr>
            <p:txBody>
              <a:bodyPr/>
              <a:lstStyle/>
              <a:p>
                <a:pPr eaLnBrk="0" hangingPunct="0"/>
                <a:r>
                  <a:rPr lang="en-GB" sz="2500" b="1">
                    <a:solidFill>
                      <a:srgbClr val="FFFFFF"/>
                    </a:solidFill>
                    <a:latin typeface="Calibri" pitchFamily="34" charset="0"/>
                  </a:rPr>
                  <a:t>S</a:t>
                </a:r>
                <a:r>
                  <a:rPr lang="en-GB" sz="2500">
                    <a:solidFill>
                      <a:srgbClr val="FFFFFF"/>
                    </a:solidFill>
                    <a:latin typeface="Calibri" pitchFamily="34" charset="0"/>
                  </a:rPr>
                  <a:t>ENSING</a:t>
                </a:r>
                <a:endParaRPr lang="en-GB" sz="2500"/>
              </a:p>
            </p:txBody>
          </p:sp>
          <p:sp>
            <p:nvSpPr>
              <p:cNvPr id="44050" name="Rectangle 3"/>
              <p:cNvSpPr>
                <a:spLocks noChangeArrowheads="1"/>
              </p:cNvSpPr>
              <p:nvPr/>
            </p:nvSpPr>
            <p:spPr bwMode="auto">
              <a:xfrm>
                <a:off x="4858534" y="4360263"/>
                <a:ext cx="3780260" cy="562966"/>
              </a:xfrm>
              <a:prstGeom prst="rect">
                <a:avLst/>
              </a:prstGeom>
              <a:solidFill>
                <a:srgbClr val="FFD600"/>
              </a:solidFill>
              <a:ln w="9525">
                <a:noFill/>
                <a:miter lim="800000"/>
                <a:headEnd/>
                <a:tailEnd/>
              </a:ln>
            </p:spPr>
            <p:txBody>
              <a:bodyPr/>
              <a:lstStyle/>
              <a:p>
                <a:pPr eaLnBrk="0" hangingPunct="0"/>
                <a:r>
                  <a:rPr lang="en-GB" sz="2500">
                    <a:solidFill>
                      <a:schemeClr val="bg1"/>
                    </a:solidFill>
                    <a:latin typeface="Calibri" pitchFamily="34" charset="0"/>
                    <a:ea typeface="Calibri" pitchFamily="34" charset="0"/>
                    <a:cs typeface="Calibri" pitchFamily="34" charset="0"/>
                  </a:rPr>
                  <a:t>I</a:t>
                </a:r>
                <a:r>
                  <a:rPr lang="en-GB" sz="2500" b="1">
                    <a:solidFill>
                      <a:schemeClr val="bg1"/>
                    </a:solidFill>
                    <a:latin typeface="Calibri" pitchFamily="34" charset="0"/>
                    <a:ea typeface="Calibri" pitchFamily="34" charset="0"/>
                    <a:cs typeface="Calibri" pitchFamily="34" charset="0"/>
                  </a:rPr>
                  <a:t>N</a:t>
                </a:r>
                <a:r>
                  <a:rPr lang="en-GB" sz="2500">
                    <a:solidFill>
                      <a:schemeClr val="bg1"/>
                    </a:solidFill>
                    <a:latin typeface="Calibri" pitchFamily="34" charset="0"/>
                    <a:ea typeface="Calibri" pitchFamily="34" charset="0"/>
                    <a:cs typeface="Calibri" pitchFamily="34" charset="0"/>
                  </a:rPr>
                  <a:t>TUITION</a:t>
                </a:r>
                <a:endParaRPr lang="en-GB" sz="2500">
                  <a:solidFill>
                    <a:schemeClr val="bg1"/>
                  </a:solidFill>
                </a:endParaRPr>
              </a:p>
            </p:txBody>
          </p:sp>
          <p:cxnSp>
            <p:nvCxnSpPr>
              <p:cNvPr id="44051"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40" name="Group 42"/>
            <p:cNvGrpSpPr>
              <a:grpSpLocks/>
            </p:cNvGrpSpPr>
            <p:nvPr/>
          </p:nvGrpSpPr>
          <p:grpSpPr bwMode="auto">
            <a:xfrm>
              <a:off x="600393" y="1424625"/>
              <a:ext cx="7612062" cy="998537"/>
              <a:chOff x="931702" y="4360263"/>
              <a:chExt cx="7723199" cy="1168667"/>
            </a:xfrm>
          </p:grpSpPr>
          <p:sp>
            <p:nvSpPr>
              <p:cNvPr id="44044"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GB" sz="1500" b="1" dirty="0">
                    <a:solidFill>
                      <a:srgbClr val="595959"/>
                    </a:solidFill>
                    <a:latin typeface="Verdana" pitchFamily="34" charset="0"/>
                    <a:ea typeface="Calibri" pitchFamily="34" charset="0"/>
                    <a:cs typeface="Times New Roman" pitchFamily="18" charset="0"/>
                  </a:rPr>
                  <a:t>How do you direct and receive energy?</a:t>
                </a:r>
                <a:endParaRPr lang="en-GB" sz="1500" dirty="0">
                  <a:ea typeface="Calibri" pitchFamily="34" charset="0"/>
                  <a:cs typeface="Times New Roman" pitchFamily="18" charset="0"/>
                </a:endParaRPr>
              </a:p>
            </p:txBody>
          </p:sp>
          <p:sp>
            <p:nvSpPr>
              <p:cNvPr id="44045" name="Rectangle 4"/>
              <p:cNvSpPr>
                <a:spLocks noChangeArrowheads="1"/>
              </p:cNvSpPr>
              <p:nvPr/>
            </p:nvSpPr>
            <p:spPr bwMode="auto">
              <a:xfrm>
                <a:off x="931702" y="4360263"/>
                <a:ext cx="3780000" cy="562611"/>
              </a:xfrm>
              <a:prstGeom prst="rect">
                <a:avLst/>
              </a:prstGeom>
              <a:solidFill>
                <a:srgbClr val="F07D00"/>
              </a:solidFill>
              <a:ln w="9525">
                <a:noFill/>
                <a:miter lim="800000"/>
                <a:headEnd/>
                <a:tailEnd/>
              </a:ln>
            </p:spPr>
            <p:txBody>
              <a:bodyPr/>
              <a:lstStyle/>
              <a:p>
                <a:pPr eaLnBrk="0" hangingPunct="0"/>
                <a:r>
                  <a:rPr lang="en-GB" sz="2500" b="1" dirty="0">
                    <a:solidFill>
                      <a:srgbClr val="FFFFFF"/>
                    </a:solidFill>
                    <a:latin typeface="Calibri" pitchFamily="34" charset="0"/>
                  </a:rPr>
                  <a:t>E</a:t>
                </a:r>
                <a:r>
                  <a:rPr lang="en-GB" sz="2500" dirty="0">
                    <a:solidFill>
                      <a:srgbClr val="FFFFFF"/>
                    </a:solidFill>
                    <a:latin typeface="Calibri" pitchFamily="34" charset="0"/>
                  </a:rPr>
                  <a:t>XTRAVERSION</a:t>
                </a:r>
                <a:endParaRPr lang="en-GB" sz="2500" dirty="0"/>
              </a:p>
            </p:txBody>
          </p:sp>
          <p:sp>
            <p:nvSpPr>
              <p:cNvPr id="44046" name="Rectangle 3"/>
              <p:cNvSpPr>
                <a:spLocks noChangeArrowheads="1"/>
              </p:cNvSpPr>
              <p:nvPr/>
            </p:nvSpPr>
            <p:spPr bwMode="auto">
              <a:xfrm>
                <a:off x="4859092" y="4360263"/>
                <a:ext cx="3780000" cy="562611"/>
              </a:xfrm>
              <a:prstGeom prst="rect">
                <a:avLst/>
              </a:prstGeom>
              <a:solidFill>
                <a:srgbClr val="009DC5"/>
              </a:solidFill>
              <a:ln w="9525">
                <a:noFill/>
                <a:miter lim="800000"/>
                <a:headEnd/>
                <a:tailEnd/>
              </a:ln>
            </p:spPr>
            <p:txBody>
              <a:bodyPr/>
              <a:lstStyle/>
              <a:p>
                <a:pPr eaLnBrk="0" hangingPunct="0"/>
                <a:r>
                  <a:rPr lang="en-GB" sz="2500" b="1">
                    <a:solidFill>
                      <a:srgbClr val="FFFFFF"/>
                    </a:solidFill>
                    <a:latin typeface="Calibri" pitchFamily="34" charset="0"/>
                  </a:rPr>
                  <a:t>I</a:t>
                </a:r>
                <a:r>
                  <a:rPr lang="en-GB" sz="2500">
                    <a:solidFill>
                      <a:srgbClr val="FFFFFF"/>
                    </a:solidFill>
                    <a:latin typeface="Calibri" pitchFamily="34" charset="0"/>
                  </a:rPr>
                  <a:t>NTROVERSION</a:t>
                </a:r>
                <a:endParaRPr lang="en-GB" sz="2500"/>
              </a:p>
            </p:txBody>
          </p:sp>
          <p:cxnSp>
            <p:nvCxnSpPr>
              <p:cNvPr id="44047"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spTree>
    <p:custDataLst>
      <p:tags r:id="rId1"/>
    </p:custData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4" name="Rectangle 4"/>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EI Characteristics</a:t>
            </a:r>
            <a:endParaRPr lang="en-US" dirty="0">
              <a:latin typeface="Arial" panose="020B0604020202020204" pitchFamily="34" charset="0"/>
              <a:cs typeface="Arial" panose="020B0604020202020204" pitchFamily="34" charset="0"/>
            </a:endParaRPr>
          </a:p>
        </p:txBody>
      </p:sp>
      <p:sp>
        <p:nvSpPr>
          <p:cNvPr id="454658" name="Rectangle 2"/>
          <p:cNvSpPr>
            <a:spLocks noGrp="1" noChangeArrowheads="1"/>
          </p:cNvSpPr>
          <p:nvPr>
            <p:ph idx="1"/>
          </p:nvPr>
        </p:nvSpPr>
        <p:spPr>
          <a:xfrm>
            <a:off x="1279442" y="3700463"/>
            <a:ext cx="4148254" cy="2190688"/>
          </a:xfrm>
        </p:spPr>
        <p:txBody>
          <a:bodyPr/>
          <a:lstStyle/>
          <a:p>
            <a:pPr algn="r" eaLnBrk="1" hangingPunct="1">
              <a:spcBef>
                <a:spcPts val="600"/>
              </a:spcBef>
              <a:buNone/>
            </a:pPr>
            <a:r>
              <a:rPr lang="en-GB" sz="1800" dirty="0">
                <a:latin typeface="Arial" panose="020B0604020202020204" pitchFamily="34" charset="0"/>
                <a:cs typeface="Arial" panose="020B0604020202020204" pitchFamily="34" charset="0"/>
              </a:rPr>
              <a:t>Tend to act before thinking</a:t>
            </a:r>
            <a:endParaRPr lang="en-GB" sz="1800"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Prefer to take action quickly</a:t>
            </a:r>
            <a:endParaRPr lang="en-GB" sz="1800"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Talk things through</a:t>
            </a:r>
            <a:endParaRPr lang="en-GB" sz="1800" b="1"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Are more expressive when interacting</a:t>
            </a:r>
          </a:p>
          <a:p>
            <a:pPr algn="r" eaLnBrk="1" hangingPunct="1">
              <a:spcBef>
                <a:spcPts val="600"/>
              </a:spcBef>
              <a:buNone/>
            </a:pPr>
            <a:r>
              <a:rPr lang="en-GB" sz="1800" dirty="0">
                <a:latin typeface="Arial" panose="020B0604020202020204" pitchFamily="34" charset="0"/>
                <a:cs typeface="Arial" panose="020B0604020202020204" pitchFamily="34" charset="0"/>
              </a:rPr>
              <a:t>Gain energy from interaction</a:t>
            </a:r>
            <a:endParaRPr lang="en-GB" sz="1800" b="1"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Have a breadth of interests</a:t>
            </a:r>
            <a:endParaRPr lang="en-GB" sz="1800" b="1" dirty="0">
              <a:solidFill>
                <a:srgbClr val="B3081B"/>
              </a:solidFill>
              <a:latin typeface="Arial" panose="020B0604020202020204" pitchFamily="34" charset="0"/>
              <a:cs typeface="Arial" panose="020B0604020202020204" pitchFamily="34" charset="0"/>
            </a:endParaRPr>
          </a:p>
          <a:p>
            <a:pPr algn="r" eaLnBrk="1" hangingPunct="1">
              <a:buFont typeface="Times" pitchFamily="-80" charset="0"/>
              <a:buNone/>
            </a:pPr>
            <a:endParaRPr lang="en-US" dirty="0">
              <a:latin typeface="Arial" panose="020B0604020202020204" pitchFamily="34" charset="0"/>
              <a:cs typeface="Arial" panose="020B0604020202020204" pitchFamily="34" charset="0"/>
            </a:endParaRPr>
          </a:p>
        </p:txBody>
      </p:sp>
      <p:sp>
        <p:nvSpPr>
          <p:cNvPr id="454659" name="Rectangle 3"/>
          <p:cNvSpPr>
            <a:spLocks noGrp="1" noChangeArrowheads="1"/>
          </p:cNvSpPr>
          <p:nvPr>
            <p:ph sz="half" idx="4294967295"/>
          </p:nvPr>
        </p:nvSpPr>
        <p:spPr>
          <a:xfrm>
            <a:off x="6296107" y="3700463"/>
            <a:ext cx="4311650" cy="2889250"/>
          </a:xfrm>
        </p:spPr>
        <p:txBody>
          <a:bodyPr/>
          <a:lstStyle/>
          <a:p>
            <a:pPr eaLnBrk="1" hangingPunct="1">
              <a:spcBef>
                <a:spcPts val="600"/>
              </a:spcBef>
              <a:buClr>
                <a:schemeClr val="bg1"/>
              </a:buClr>
              <a:buNone/>
              <a:defRPr/>
            </a:pPr>
            <a:r>
              <a:rPr lang="en-GB" sz="1800" dirty="0">
                <a:latin typeface="Arial" panose="020B0604020202020204" pitchFamily="34" charset="0"/>
                <a:cs typeface="Arial" panose="020B0604020202020204" pitchFamily="34" charset="0"/>
              </a:rPr>
              <a:t>Tend to think before acting</a:t>
            </a:r>
          </a:p>
          <a:p>
            <a:pPr eaLnBrk="1" hangingPunct="1">
              <a:spcBef>
                <a:spcPts val="600"/>
              </a:spcBef>
              <a:buNone/>
              <a:defRPr/>
            </a:pPr>
            <a:r>
              <a:rPr lang="en-GB" sz="1800" spc="-40" dirty="0">
                <a:latin typeface="Arial" panose="020B0604020202020204" pitchFamily="34" charset="0"/>
                <a:cs typeface="Arial" panose="020B0604020202020204" pitchFamily="34" charset="0"/>
              </a:rPr>
              <a:t>Prefer to spend time on reflection</a:t>
            </a:r>
          </a:p>
          <a:p>
            <a:pPr eaLnBrk="1" hangingPunct="1">
              <a:spcBef>
                <a:spcPts val="600"/>
              </a:spcBef>
              <a:buNone/>
              <a:defRPr/>
            </a:pPr>
            <a:r>
              <a:rPr lang="en-GB" sz="1800" dirty="0">
                <a:latin typeface="Arial" panose="020B0604020202020204" pitchFamily="34" charset="0"/>
                <a:cs typeface="Arial" panose="020B0604020202020204" pitchFamily="34" charset="0"/>
              </a:rPr>
              <a:t>Think things through</a:t>
            </a:r>
          </a:p>
          <a:p>
            <a:pPr eaLnBrk="1" hangingPunct="1">
              <a:spcBef>
                <a:spcPts val="600"/>
              </a:spcBef>
              <a:buNone/>
              <a:defRPr/>
            </a:pPr>
            <a:r>
              <a:rPr lang="en-GB" sz="1800" spc="-40" dirty="0">
                <a:latin typeface="Arial" panose="020B0604020202020204" pitchFamily="34" charset="0"/>
                <a:cs typeface="Arial" panose="020B0604020202020204" pitchFamily="34" charset="0"/>
              </a:rPr>
              <a:t>Are more contained when interacting</a:t>
            </a:r>
          </a:p>
          <a:p>
            <a:pPr eaLnBrk="1" hangingPunct="1">
              <a:spcBef>
                <a:spcPts val="600"/>
              </a:spcBef>
              <a:buNone/>
              <a:defRPr/>
            </a:pPr>
            <a:r>
              <a:rPr lang="en-GB" sz="1800" dirty="0">
                <a:latin typeface="Arial" panose="020B0604020202020204" pitchFamily="34" charset="0"/>
                <a:cs typeface="Arial" panose="020B0604020202020204" pitchFamily="34" charset="0"/>
              </a:rPr>
              <a:t>Gain energy from concentration</a:t>
            </a:r>
          </a:p>
          <a:p>
            <a:pPr eaLnBrk="1" hangingPunct="1">
              <a:spcBef>
                <a:spcPts val="600"/>
              </a:spcBef>
              <a:buNone/>
              <a:defRPr/>
            </a:pPr>
            <a:r>
              <a:rPr lang="en-GB" sz="1800" dirty="0">
                <a:latin typeface="Arial" panose="020B0604020202020204" pitchFamily="34" charset="0"/>
                <a:cs typeface="Arial" panose="020B0604020202020204" pitchFamily="34" charset="0"/>
              </a:rPr>
              <a:t>Have a depth of interests</a:t>
            </a:r>
          </a:p>
        </p:txBody>
      </p:sp>
      <p:sp>
        <p:nvSpPr>
          <p:cNvPr id="12" name="TextBox 15"/>
          <p:cNvSpPr txBox="1">
            <a:spLocks noChangeArrowheads="1"/>
          </p:cNvSpPr>
          <p:nvPr/>
        </p:nvSpPr>
        <p:spPr bwMode="auto">
          <a:xfrm>
            <a:off x="2445626" y="6122511"/>
            <a:ext cx="7700963" cy="368300"/>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E–I is not about sociability or social confidence</a:t>
            </a:r>
          </a:p>
        </p:txBody>
      </p:sp>
      <p:pic>
        <p:nvPicPr>
          <p:cNvPr id="46087" name="Picture 10" descr="84_newMbtiOrangeC.jpg"/>
          <p:cNvPicPr>
            <a:picLocks noChangeAspect="1"/>
          </p:cNvPicPr>
          <p:nvPr/>
        </p:nvPicPr>
        <p:blipFill>
          <a:blip r:embed="rId4" cstate="print"/>
          <a:srcRect/>
          <a:stretch>
            <a:fillRect/>
          </a:stretch>
        </p:blipFill>
        <p:spPr bwMode="auto">
          <a:xfrm>
            <a:off x="2848222" y="1690688"/>
            <a:ext cx="1914525" cy="1852612"/>
          </a:xfrm>
          <a:prstGeom prst="rect">
            <a:avLst/>
          </a:prstGeom>
          <a:noFill/>
          <a:ln w="9525">
            <a:noFill/>
            <a:miter lim="800000"/>
            <a:headEnd/>
            <a:tailEnd/>
          </a:ln>
        </p:spPr>
      </p:pic>
      <p:pic>
        <p:nvPicPr>
          <p:cNvPr id="46088" name="Picture 12" descr="85_NewMbtiBlueC.jpg"/>
          <p:cNvPicPr>
            <a:picLocks noChangeAspect="1"/>
          </p:cNvPicPr>
          <p:nvPr/>
        </p:nvPicPr>
        <p:blipFill>
          <a:blip r:embed="rId5" cstate="print"/>
          <a:srcRect/>
          <a:stretch>
            <a:fillRect/>
          </a:stretch>
        </p:blipFill>
        <p:spPr bwMode="auto">
          <a:xfrm>
            <a:off x="6968880" y="1678937"/>
            <a:ext cx="1914525" cy="1864363"/>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54658">
                                            <p:txEl>
                                              <p:pRg st="0" end="0"/>
                                            </p:txEl>
                                          </p:spTgt>
                                        </p:tgtEl>
                                        <p:attrNameLst>
                                          <p:attrName>style.visibility</p:attrName>
                                        </p:attrNameLst>
                                      </p:cBhvr>
                                      <p:to>
                                        <p:strVal val="visible"/>
                                      </p:to>
                                    </p:set>
                                    <p:animEffect transition="in" filter="wipe(left)">
                                      <p:cBhvr>
                                        <p:cTn id="7" dur="500"/>
                                        <p:tgtEl>
                                          <p:spTgt spid="454658">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54659">
                                            <p:txEl>
                                              <p:pRg st="0" end="0"/>
                                            </p:txEl>
                                          </p:spTgt>
                                        </p:tgtEl>
                                        <p:attrNameLst>
                                          <p:attrName>style.visibility</p:attrName>
                                        </p:attrNameLst>
                                      </p:cBhvr>
                                      <p:to>
                                        <p:strVal val="visible"/>
                                      </p:to>
                                    </p:set>
                                    <p:animEffect transition="in" filter="wipe(left)">
                                      <p:cBhvr>
                                        <p:cTn id="11" dur="500"/>
                                        <p:tgtEl>
                                          <p:spTgt spid="45465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54658">
                                            <p:txEl>
                                              <p:pRg st="1" end="1"/>
                                            </p:txEl>
                                          </p:spTgt>
                                        </p:tgtEl>
                                        <p:attrNameLst>
                                          <p:attrName>style.visibility</p:attrName>
                                        </p:attrNameLst>
                                      </p:cBhvr>
                                      <p:to>
                                        <p:strVal val="visible"/>
                                      </p:to>
                                    </p:set>
                                    <p:animEffect transition="in" filter="wipe(left)">
                                      <p:cBhvr>
                                        <p:cTn id="16" dur="500"/>
                                        <p:tgtEl>
                                          <p:spTgt spid="454658">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454659">
                                            <p:txEl>
                                              <p:pRg st="1" end="1"/>
                                            </p:txEl>
                                          </p:spTgt>
                                        </p:tgtEl>
                                        <p:attrNameLst>
                                          <p:attrName>style.visibility</p:attrName>
                                        </p:attrNameLst>
                                      </p:cBhvr>
                                      <p:to>
                                        <p:strVal val="visible"/>
                                      </p:to>
                                    </p:set>
                                    <p:animEffect transition="in" filter="wipe(left)">
                                      <p:cBhvr>
                                        <p:cTn id="20" dur="500"/>
                                        <p:tgtEl>
                                          <p:spTgt spid="45465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454658">
                                            <p:txEl>
                                              <p:pRg st="2" end="2"/>
                                            </p:txEl>
                                          </p:spTgt>
                                        </p:tgtEl>
                                        <p:attrNameLst>
                                          <p:attrName>style.visibility</p:attrName>
                                        </p:attrNameLst>
                                      </p:cBhvr>
                                      <p:to>
                                        <p:strVal val="visible"/>
                                      </p:to>
                                    </p:set>
                                    <p:animEffect transition="in" filter="wipe(left)">
                                      <p:cBhvr>
                                        <p:cTn id="25" dur="500"/>
                                        <p:tgtEl>
                                          <p:spTgt spid="454658">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454659">
                                            <p:txEl>
                                              <p:pRg st="2" end="2"/>
                                            </p:txEl>
                                          </p:spTgt>
                                        </p:tgtEl>
                                        <p:attrNameLst>
                                          <p:attrName>style.visibility</p:attrName>
                                        </p:attrNameLst>
                                      </p:cBhvr>
                                      <p:to>
                                        <p:strVal val="visible"/>
                                      </p:to>
                                    </p:set>
                                    <p:animEffect transition="in" filter="wipe(left)">
                                      <p:cBhvr>
                                        <p:cTn id="29" dur="500"/>
                                        <p:tgtEl>
                                          <p:spTgt spid="454659">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454658">
                                            <p:txEl>
                                              <p:pRg st="3" end="3"/>
                                            </p:txEl>
                                          </p:spTgt>
                                        </p:tgtEl>
                                        <p:attrNameLst>
                                          <p:attrName>style.visibility</p:attrName>
                                        </p:attrNameLst>
                                      </p:cBhvr>
                                      <p:to>
                                        <p:strVal val="visible"/>
                                      </p:to>
                                    </p:set>
                                    <p:animEffect transition="in" filter="wipe(left)">
                                      <p:cBhvr>
                                        <p:cTn id="34" dur="500"/>
                                        <p:tgtEl>
                                          <p:spTgt spid="454658">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454659">
                                            <p:txEl>
                                              <p:pRg st="3" end="3"/>
                                            </p:txEl>
                                          </p:spTgt>
                                        </p:tgtEl>
                                        <p:attrNameLst>
                                          <p:attrName>style.visibility</p:attrName>
                                        </p:attrNameLst>
                                      </p:cBhvr>
                                      <p:to>
                                        <p:strVal val="visible"/>
                                      </p:to>
                                    </p:set>
                                    <p:animEffect transition="in" filter="wipe(left)">
                                      <p:cBhvr>
                                        <p:cTn id="38" dur="500"/>
                                        <p:tgtEl>
                                          <p:spTgt spid="454659">
                                            <p:txEl>
                                              <p:pRg st="3" end="3"/>
                                            </p:txEl>
                                          </p:spTgt>
                                        </p:tgtEl>
                                      </p:cBhvr>
                                    </p:animEffect>
                                  </p:childTnLst>
                                </p:cTn>
                              </p:par>
                            </p:childTnLst>
                          </p:cTn>
                        </p:par>
                        <p:par>
                          <p:cTn id="39" fill="hold">
                            <p:stCondLst>
                              <p:cond delay="1000"/>
                            </p:stCondLst>
                            <p:childTnLst>
                              <p:par>
                                <p:cTn id="40" presetID="22" presetClass="entr" presetSubtype="8" fill="hold" nodeType="afterEffect">
                                  <p:stCondLst>
                                    <p:cond delay="0"/>
                                  </p:stCondLst>
                                  <p:childTnLst>
                                    <p:set>
                                      <p:cBhvr>
                                        <p:cTn id="41" dur="1" fill="hold">
                                          <p:stCondLst>
                                            <p:cond delay="0"/>
                                          </p:stCondLst>
                                        </p:cTn>
                                        <p:tgtEl>
                                          <p:spTgt spid="454659">
                                            <p:txEl>
                                              <p:pRg st="4" end="4"/>
                                            </p:txEl>
                                          </p:spTgt>
                                        </p:tgtEl>
                                        <p:attrNameLst>
                                          <p:attrName>style.visibility</p:attrName>
                                        </p:attrNameLst>
                                      </p:cBhvr>
                                      <p:to>
                                        <p:strVal val="visible"/>
                                      </p:to>
                                    </p:set>
                                    <p:animEffect transition="in" filter="wipe(left)">
                                      <p:cBhvr>
                                        <p:cTn id="42" dur="500"/>
                                        <p:tgtEl>
                                          <p:spTgt spid="454659">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454658">
                                            <p:txEl>
                                              <p:pRg st="4" end="4"/>
                                            </p:txEl>
                                          </p:spTgt>
                                        </p:tgtEl>
                                        <p:attrNameLst>
                                          <p:attrName>style.visibility</p:attrName>
                                        </p:attrNameLst>
                                      </p:cBhvr>
                                      <p:to>
                                        <p:strVal val="visible"/>
                                      </p:to>
                                    </p:set>
                                    <p:animEffect transition="in" filter="wipe(left)">
                                      <p:cBhvr>
                                        <p:cTn id="47" dur="500"/>
                                        <p:tgtEl>
                                          <p:spTgt spid="454658">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454658">
                                            <p:txEl>
                                              <p:pRg st="5" end="5"/>
                                            </p:txEl>
                                          </p:spTgt>
                                        </p:tgtEl>
                                        <p:attrNameLst>
                                          <p:attrName>style.visibility</p:attrName>
                                        </p:attrNameLst>
                                      </p:cBhvr>
                                      <p:to>
                                        <p:strVal val="visible"/>
                                      </p:to>
                                    </p:set>
                                    <p:animEffect transition="in" filter="wipe(left)">
                                      <p:cBhvr>
                                        <p:cTn id="52" dur="500"/>
                                        <p:tgtEl>
                                          <p:spTgt spid="454658">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454659">
                                            <p:txEl>
                                              <p:pRg st="5" end="5"/>
                                            </p:txEl>
                                          </p:spTgt>
                                        </p:tgtEl>
                                        <p:attrNameLst>
                                          <p:attrName>style.visibility</p:attrName>
                                        </p:attrNameLst>
                                      </p:cBhvr>
                                      <p:to>
                                        <p:strVal val="visible"/>
                                      </p:to>
                                    </p:set>
                                    <p:animEffect transition="in" filter="wipe(left)">
                                      <p:cBhvr>
                                        <p:cTn id="56" dur="500"/>
                                        <p:tgtEl>
                                          <p:spTgt spid="454659">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106" name="Picture 11" descr="5_coated.jpg"/>
          <p:cNvPicPr>
            <a:picLocks noChangeAspect="1"/>
          </p:cNvPicPr>
          <p:nvPr/>
        </p:nvPicPr>
        <p:blipFill>
          <a:blip r:embed="rId4" cstate="print"/>
          <a:srcRect/>
          <a:stretch>
            <a:fillRect/>
          </a:stretch>
        </p:blipFill>
        <p:spPr bwMode="auto">
          <a:xfrm>
            <a:off x="6731000" y="1704975"/>
            <a:ext cx="2681288" cy="3448050"/>
          </a:xfrm>
          <a:prstGeom prst="rect">
            <a:avLst/>
          </a:prstGeom>
          <a:noFill/>
          <a:ln w="9525">
            <a:noFill/>
            <a:miter lim="800000"/>
            <a:headEnd/>
            <a:tailEnd/>
          </a:ln>
        </p:spPr>
      </p:pic>
      <p:sp>
        <p:nvSpPr>
          <p:cNvPr id="47107" name="Rectangle 2"/>
          <p:cNvSpPr>
            <a:spLocks noGrp="1" noChangeArrowheads="1"/>
          </p:cNvSpPr>
          <p:nvPr>
            <p:ph type="title"/>
          </p:nvPr>
        </p:nvSpPr>
        <p:spPr/>
        <p:txBody>
          <a:bodyPr/>
          <a:lstStyle/>
          <a:p>
            <a:pPr eaLnBrk="1" hangingPunct="1"/>
            <a:r>
              <a:rPr lang="en-GB">
                <a:latin typeface="Arial" panose="020B0604020202020204" pitchFamily="34" charset="0"/>
                <a:cs typeface="Arial" panose="020B0604020202020204" pitchFamily="34" charset="0"/>
              </a:rPr>
              <a:t>Analogy</a:t>
            </a:r>
            <a:endParaRPr lang="en-US">
              <a:latin typeface="Arial" panose="020B0604020202020204" pitchFamily="34" charset="0"/>
              <a:cs typeface="Arial" panose="020B0604020202020204" pitchFamily="34" charset="0"/>
            </a:endParaRPr>
          </a:p>
        </p:txBody>
      </p:sp>
      <p:sp>
        <p:nvSpPr>
          <p:cNvPr id="7" name="Rounded Rectangle 6"/>
          <p:cNvSpPr/>
          <p:nvPr/>
        </p:nvSpPr>
        <p:spPr bwMode="auto">
          <a:xfrm>
            <a:off x="3929062" y="5378451"/>
            <a:ext cx="811213" cy="782638"/>
          </a:xfrm>
          <a:prstGeom prst="roundRect">
            <a:avLst/>
          </a:prstGeom>
          <a:solidFill>
            <a:srgbClr val="F07D00"/>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E</a:t>
            </a:r>
            <a:endParaRPr lang="en-US" sz="4000" b="1" dirty="0">
              <a:latin typeface="+mj-lt"/>
            </a:endParaRPr>
          </a:p>
        </p:txBody>
      </p:sp>
      <p:sp>
        <p:nvSpPr>
          <p:cNvPr id="8" name="Rounded Rectangle 7"/>
          <p:cNvSpPr/>
          <p:nvPr/>
        </p:nvSpPr>
        <p:spPr bwMode="auto">
          <a:xfrm>
            <a:off x="7451727" y="5378451"/>
            <a:ext cx="811213" cy="784225"/>
          </a:xfrm>
          <a:prstGeom prst="roundRect">
            <a:avLst/>
          </a:prstGeom>
          <a:solidFill>
            <a:srgbClr val="009DC5"/>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I</a:t>
            </a:r>
            <a:endParaRPr lang="en-US" sz="4000" b="1" dirty="0">
              <a:latin typeface="+mj-lt"/>
            </a:endParaRPr>
          </a:p>
        </p:txBody>
      </p:sp>
      <p:pic>
        <p:nvPicPr>
          <p:cNvPr id="47111" name="Picture 9" descr="4_coated.jpg"/>
          <p:cNvPicPr>
            <a:picLocks noChangeAspect="1"/>
          </p:cNvPicPr>
          <p:nvPr/>
        </p:nvPicPr>
        <p:blipFill>
          <a:blip r:embed="rId5" cstate="print"/>
          <a:srcRect/>
          <a:stretch>
            <a:fillRect/>
          </a:stretch>
        </p:blipFill>
        <p:spPr bwMode="auto">
          <a:xfrm>
            <a:off x="3003549" y="1730375"/>
            <a:ext cx="2662238" cy="3422650"/>
          </a:xfrm>
          <a:prstGeom prst="rect">
            <a:avLst/>
          </a:prstGeom>
          <a:noFill/>
          <a:ln w="9525">
            <a:noFill/>
            <a:miter lim="800000"/>
            <a:headEnd/>
            <a:tailEnd/>
          </a:ln>
        </p:spPr>
      </p:pic>
    </p:spTree>
    <p:custDataLst>
      <p:tags r:id="rId1"/>
    </p:custData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Exercise: “May I chip in?”</a:t>
            </a:r>
          </a:p>
        </p:txBody>
      </p:sp>
      <p:sp>
        <p:nvSpPr>
          <p:cNvPr id="3" name="Text Placeholder 5"/>
          <p:cNvSpPr>
            <a:spLocks noGrp="1"/>
          </p:cNvSpPr>
          <p:nvPr>
            <p:ph idx="1"/>
          </p:nvPr>
        </p:nvSpPr>
        <p:spPr>
          <a:xfrm>
            <a:off x="494747" y="2857168"/>
            <a:ext cx="11485217" cy="3079805"/>
          </a:xfrm>
        </p:spPr>
        <p:txBody>
          <a:bodyPr/>
          <a:lstStyle/>
          <a:p>
            <a:pPr marL="442913" indent="-442913"/>
            <a:r>
              <a:rPr lang="en-GB" sz="2800" dirty="0">
                <a:latin typeface="Arial" panose="020B0604020202020204" pitchFamily="34" charset="0"/>
                <a:cs typeface="Arial" panose="020B0604020202020204" pitchFamily="34" charset="0"/>
              </a:rPr>
              <a:t>Pick up five ‘talk tokens’ each.</a:t>
            </a:r>
          </a:p>
          <a:p>
            <a:pPr marL="442913" indent="-442913"/>
            <a:r>
              <a:rPr lang="en-GB" sz="2800" dirty="0">
                <a:latin typeface="Arial" panose="020B0604020202020204" pitchFamily="34" charset="0"/>
                <a:cs typeface="Arial" panose="020B0604020202020204" pitchFamily="34" charset="0"/>
              </a:rPr>
              <a:t>As a group, choose a talk topic card from the pack. </a:t>
            </a:r>
          </a:p>
          <a:p>
            <a:pPr marL="442913" indent="-442913"/>
            <a:r>
              <a:rPr lang="en-GB" sz="2800" dirty="0">
                <a:latin typeface="Arial" panose="020B0604020202020204" pitchFamily="34" charset="0"/>
                <a:cs typeface="Arial" panose="020B0604020202020204" pitchFamily="34" charset="0"/>
              </a:rPr>
              <a:t>Have a group discussion about your chosen topic. </a:t>
            </a:r>
          </a:p>
          <a:p>
            <a:pPr marL="442913" indent="-442913"/>
            <a:r>
              <a:rPr lang="en-GB" sz="2800" i="1" dirty="0">
                <a:latin typeface="Arial" panose="020B0604020202020204" pitchFamily="34" charset="0"/>
                <a:cs typeface="Arial" panose="020B0604020202020204" pitchFamily="34" charset="0"/>
              </a:rPr>
              <a:t>Whenever you talk you must give up one token!</a:t>
            </a:r>
          </a:p>
          <a:p>
            <a:pPr marL="442913" indent="-442913"/>
            <a:r>
              <a:rPr lang="en-GB" sz="2800" dirty="0">
                <a:latin typeface="Arial" panose="020B0604020202020204" pitchFamily="34" charset="0"/>
                <a:cs typeface="Arial" panose="020B0604020202020204" pitchFamily="34" charset="0"/>
              </a:rPr>
              <a:t>Once you have used all your tokens you cannot speak again until everyone has finished their tokens.</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Title 1"/>
          <p:cNvSpPr>
            <a:spLocks noGrp="1"/>
          </p:cNvSpPr>
          <p:nvPr>
            <p:ph type="title"/>
          </p:nvPr>
        </p:nvSpPr>
        <p:spPr>
          <a:xfrm>
            <a:off x="838200" y="365125"/>
            <a:ext cx="10515600" cy="973345"/>
          </a:xfrm>
        </p:spPr>
        <p:txBody>
          <a:bodyPr/>
          <a:lstStyle/>
          <a:p>
            <a:r>
              <a:rPr lang="en-GB" dirty="0"/>
              <a:t>E–I: </a:t>
            </a:r>
            <a:r>
              <a:rPr lang="en-GB" dirty="0">
                <a:latin typeface="Arial" panose="020B0604020202020204" pitchFamily="34" charset="0"/>
                <a:cs typeface="Arial" panose="020B0604020202020204" pitchFamily="34" charset="0"/>
              </a:rPr>
              <a:t>Approach</a:t>
            </a:r>
            <a:r>
              <a:rPr lang="en-GB" dirty="0"/>
              <a:t> to meetings</a:t>
            </a:r>
          </a:p>
        </p:txBody>
      </p:sp>
      <p:pic>
        <p:nvPicPr>
          <p:cNvPr id="50180"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991875" y="1572192"/>
            <a:ext cx="6208249" cy="5063667"/>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a:xfrm>
            <a:off x="1470454" y="389839"/>
            <a:ext cx="9774195" cy="1325563"/>
          </a:xfrm>
        </p:spPr>
        <p:txBody>
          <a:bodyPr/>
          <a:lstStyle/>
          <a:p>
            <a:pPr eaLnBrk="1" hangingPunct="1"/>
            <a:r>
              <a:rPr lang="en-US" dirty="0">
                <a:latin typeface="Arial" panose="020B0604020202020204" pitchFamily="34" charset="0"/>
                <a:cs typeface="Arial" panose="020B0604020202020204" pitchFamily="34" charset="0"/>
              </a:rPr>
              <a:t>Introducing the </a:t>
            </a:r>
            <a:r>
              <a:rPr lang="en-US" dirty="0" err="1">
                <a:latin typeface="Arial" panose="020B0604020202020204" pitchFamily="34" charset="0"/>
                <a:cs typeface="Arial" panose="020B0604020202020204" pitchFamily="34" charset="0"/>
              </a:rPr>
              <a:t>scratchcards</a:t>
            </a:r>
            <a:endParaRPr lang="en-US" dirty="0">
              <a:latin typeface="Arial" panose="020B0604020202020204" pitchFamily="34" charset="0"/>
              <a:cs typeface="Arial" panose="020B0604020202020204" pitchFamily="34" charset="0"/>
            </a:endParaRPr>
          </a:p>
        </p:txBody>
      </p:sp>
      <p:sp>
        <p:nvSpPr>
          <p:cNvPr id="457731" name="Rectangle 3"/>
          <p:cNvSpPr>
            <a:spLocks noGrp="1" noChangeArrowheads="1"/>
          </p:cNvSpPr>
          <p:nvPr>
            <p:ph idx="1"/>
          </p:nvPr>
        </p:nvSpPr>
        <p:spPr>
          <a:xfrm>
            <a:off x="615494" y="1688770"/>
            <a:ext cx="9920179" cy="4724400"/>
          </a:xfrm>
        </p:spPr>
        <p:txBody>
          <a:bodyPr>
            <a:normAutofit fontScale="92500" lnSpcReduction="20000"/>
          </a:bodyPr>
          <a:lstStyle/>
          <a:p>
            <a:pPr marL="442800" indent="-442800"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Extraversion and Introversion.</a:t>
            </a: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Text&#10;&#10;Description automatically generated with medium confidence">
            <a:extLst>
              <a:ext uri="{FF2B5EF4-FFF2-40B4-BE49-F238E27FC236}">
                <a16:creationId xmlns:a16="http://schemas.microsoft.com/office/drawing/2014/main" id="{342DB198-C5E2-4569-AE2F-E98862C28D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47085" y="2638415"/>
            <a:ext cx="2656996" cy="1993450"/>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6" end="6"/>
                                            </p:txEl>
                                          </p:spTgt>
                                        </p:tgtEl>
                                        <p:attrNameLst>
                                          <p:attrName>style.visibility</p:attrName>
                                        </p:attrNameLst>
                                      </p:cBhvr>
                                      <p:to>
                                        <p:strVal val="visible"/>
                                      </p:to>
                                    </p:set>
                                    <p:animEffect transition="in" filter="wipe(left)">
                                      <p:cBhvr>
                                        <p:cTn id="12" dur="500"/>
                                        <p:tgtEl>
                                          <p:spTgt spid="4577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8000" y="1690688"/>
            <a:ext cx="10959070" cy="4313872"/>
          </a:xfrm>
        </p:spPr>
        <p:txBody>
          <a:bodyPr/>
          <a:lstStyle/>
          <a:p>
            <a:pPr marL="442800" indent="-442800" eaLnBrk="1" hangingPunct="1"/>
            <a:r>
              <a:rPr lang="en-GB" sz="2600" dirty="0">
                <a:latin typeface="Arial" panose="020B0604020202020204" pitchFamily="34" charset="0"/>
                <a:cs typeface="Arial" panose="020B0604020202020204" pitchFamily="34" charset="0"/>
              </a:rPr>
              <a:t>Look at your reported score on this preference now</a:t>
            </a:r>
            <a:endParaRPr lang="en-US" sz="2600" dirty="0">
              <a:latin typeface="Arial" panose="020B0604020202020204" pitchFamily="34" charset="0"/>
              <a:cs typeface="Arial" panose="020B0604020202020204" pitchFamily="34" charset="0"/>
            </a:endParaRPr>
          </a:p>
          <a:p>
            <a:pPr marL="442800" indent="-442800" eaLnBrk="1" hangingPunct="1"/>
            <a:r>
              <a:rPr lang="en-US" sz="2600"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sz="2600"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52229" name="Picture 10" descr="84_newMbtiOrangeC.jpg"/>
          <p:cNvPicPr>
            <a:picLocks noChangeAspect="1"/>
          </p:cNvPicPr>
          <p:nvPr/>
        </p:nvPicPr>
        <p:blipFill>
          <a:blip r:embed="rId4" cstate="print"/>
          <a:srcRect/>
          <a:stretch>
            <a:fillRect/>
          </a:stretch>
        </p:blipFill>
        <p:spPr bwMode="auto">
          <a:xfrm>
            <a:off x="2489200" y="4151947"/>
            <a:ext cx="1914525" cy="1852613"/>
          </a:xfrm>
          <a:prstGeom prst="rect">
            <a:avLst/>
          </a:prstGeom>
          <a:noFill/>
          <a:ln w="9525">
            <a:noFill/>
            <a:miter lim="800000"/>
            <a:headEnd/>
            <a:tailEnd/>
          </a:ln>
        </p:spPr>
      </p:pic>
      <p:pic>
        <p:nvPicPr>
          <p:cNvPr id="52230" name="Picture 12" descr="85_NewMbtiBlueC.jpg"/>
          <p:cNvPicPr>
            <a:picLocks noChangeAspect="1"/>
          </p:cNvPicPr>
          <p:nvPr/>
        </p:nvPicPr>
        <p:blipFill>
          <a:blip r:embed="rId5" cstate="print"/>
          <a:srcRect/>
          <a:stretch>
            <a:fillRect/>
          </a:stretch>
        </p:blipFill>
        <p:spPr bwMode="auto">
          <a:xfrm>
            <a:off x="7904890" y="4370228"/>
            <a:ext cx="1454150" cy="1416050"/>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animEffect transition="in" filter="wipe(left)">
                                      <p:cBhvr>
                                        <p:cTn id="7" dur="500"/>
                                        <p:tgtEl>
                                          <p:spTgt spid="3717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71715">
                                            <p:txEl>
                                              <p:pRg st="1" end="1"/>
                                            </p:txEl>
                                          </p:spTgt>
                                        </p:tgtEl>
                                        <p:attrNameLst>
                                          <p:attrName>style.visibility</p:attrName>
                                        </p:attrNameLst>
                                      </p:cBhvr>
                                      <p:to>
                                        <p:strVal val="visible"/>
                                      </p:to>
                                    </p:set>
                                    <p:animEffect transition="in" filter="wipe(left)">
                                      <p:cBhvr>
                                        <p:cTn id="12" dur="500"/>
                                        <p:tgtEl>
                                          <p:spTgt spid="3717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71715">
                                            <p:txEl>
                                              <p:pRg st="2" end="2"/>
                                            </p:txEl>
                                          </p:spTgt>
                                        </p:tgtEl>
                                        <p:attrNameLst>
                                          <p:attrName>style.visibility</p:attrName>
                                        </p:attrNameLst>
                                      </p:cBhvr>
                                      <p:to>
                                        <p:strVal val="visible"/>
                                      </p:to>
                                    </p:set>
                                    <p:animEffect transition="in" filter="wipe(left)">
                                      <p:cBhvr>
                                        <p:cTn id="17" dur="500"/>
                                        <p:tgtEl>
                                          <p:spTgt spid="3717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F789644-639A-4E5B-9E5E-AF10DB43FB82}"/>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How do you use each preference?</a:t>
            </a:r>
          </a:p>
        </p:txBody>
      </p:sp>
      <p:sp>
        <p:nvSpPr>
          <p:cNvPr id="34819" name="Content Placeholder 2">
            <a:extLst>
              <a:ext uri="{FF2B5EF4-FFF2-40B4-BE49-F238E27FC236}">
                <a16:creationId xmlns:a16="http://schemas.microsoft.com/office/drawing/2014/main" id="{B254ED18-E6FC-4AAA-A01A-7CCCE2CF67C4}"/>
              </a:ext>
            </a:extLst>
          </p:cNvPr>
          <p:cNvSpPr>
            <a:spLocks noGrp="1"/>
          </p:cNvSpPr>
          <p:nvPr>
            <p:ph idx="1"/>
          </p:nvPr>
        </p:nvSpPr>
        <p:spPr>
          <a:xfrm>
            <a:off x="507999" y="2693772"/>
            <a:ext cx="11305059" cy="3310787"/>
          </a:xfrm>
        </p:spPr>
        <p:txBody>
          <a:bodyPr/>
          <a:lstStyle/>
          <a:p>
            <a:r>
              <a:rPr lang="en-GB" altLang="en-US" dirty="0">
                <a:latin typeface="Arial" panose="020B0604020202020204" pitchFamily="34" charset="0"/>
                <a:cs typeface="Arial" panose="020B0604020202020204" pitchFamily="34" charset="0"/>
              </a:rPr>
              <a:t>Where does your preference for Extraversion/Introversion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communication or team effectiveness?</a:t>
            </a:r>
          </a:p>
        </p:txBody>
      </p:sp>
    </p:spTree>
    <p:custDataLst>
      <p:tags r:id="rId1"/>
    </p:custData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92211" y="131133"/>
            <a:ext cx="10515600" cy="1325563"/>
          </a:xfrm>
        </p:spPr>
        <p:txBody>
          <a:bodyPr/>
          <a:lstStyle/>
          <a:p>
            <a:pPr eaLnBrk="1" hangingPunct="1"/>
            <a:r>
              <a:rPr lang="en-GB" dirty="0">
                <a:latin typeface="Arial" panose="020B0604020202020204" pitchFamily="34" charset="0"/>
                <a:cs typeface="Arial" panose="020B0604020202020204" pitchFamily="34" charset="0"/>
              </a:rPr>
              <a:t>Characteristics</a:t>
            </a:r>
            <a:endParaRPr lang="en-US" dirty="0">
              <a:latin typeface="Arial" panose="020B0604020202020204" pitchFamily="34" charset="0"/>
              <a:cs typeface="Arial" panose="020B0604020202020204" pitchFamily="34" charset="0"/>
            </a:endParaRPr>
          </a:p>
        </p:txBody>
      </p:sp>
      <p:sp>
        <p:nvSpPr>
          <p:cNvPr id="25604" name="Content Placeholder 10"/>
          <p:cNvSpPr>
            <a:spLocks noGrp="1"/>
          </p:cNvSpPr>
          <p:nvPr>
            <p:ph idx="1"/>
          </p:nvPr>
        </p:nvSpPr>
        <p:spPr>
          <a:xfrm>
            <a:off x="2033915" y="3054350"/>
            <a:ext cx="3954463" cy="2498038"/>
          </a:xfrm>
        </p:spPr>
        <p:txBody>
          <a:bodyPr/>
          <a:lstStyle/>
          <a:p>
            <a:pPr algn="r" eaLnBrk="1" hangingPunct="1">
              <a:spcBef>
                <a:spcPts val="600"/>
              </a:spcBef>
              <a:buNone/>
            </a:pPr>
            <a:r>
              <a:rPr lang="en-GB" sz="2000">
                <a:latin typeface="Arial" panose="020B0604020202020204" pitchFamily="34" charset="0"/>
                <a:cs typeface="Arial" panose="020B0604020202020204" pitchFamily="34" charset="0"/>
              </a:rPr>
              <a:t>Want to know the facts</a:t>
            </a:r>
          </a:p>
          <a:p>
            <a:pPr algn="r" eaLnBrk="1" hangingPunct="1">
              <a:spcBef>
                <a:spcPts val="600"/>
              </a:spcBef>
              <a:buNone/>
            </a:pPr>
            <a:r>
              <a:rPr lang="en-GB" sz="2000">
                <a:latin typeface="Arial" panose="020B0604020202020204" pitchFamily="34" charset="0"/>
                <a:cs typeface="Arial" panose="020B0604020202020204" pitchFamily="34" charset="0"/>
              </a:rPr>
              <a:t>Look at the specifics</a:t>
            </a:r>
          </a:p>
          <a:p>
            <a:pPr algn="r" eaLnBrk="1" hangingPunct="1">
              <a:spcBef>
                <a:spcPts val="600"/>
              </a:spcBef>
              <a:buNone/>
            </a:pPr>
            <a:r>
              <a:rPr lang="en-GB" sz="2000">
                <a:latin typeface="Arial" panose="020B0604020202020204" pitchFamily="34" charset="0"/>
                <a:cs typeface="Arial" panose="020B0604020202020204" pitchFamily="34" charset="0"/>
              </a:rPr>
              <a:t>Adopt a realistic approach</a:t>
            </a:r>
          </a:p>
          <a:p>
            <a:pPr algn="r" eaLnBrk="1" hangingPunct="1">
              <a:spcBef>
                <a:spcPts val="600"/>
              </a:spcBef>
              <a:buNone/>
            </a:pPr>
            <a:r>
              <a:rPr lang="en-GB" sz="2000">
                <a:latin typeface="Arial" panose="020B0604020202020204" pitchFamily="34" charset="0"/>
                <a:cs typeface="Arial" panose="020B0604020202020204" pitchFamily="34" charset="0"/>
              </a:rPr>
              <a:t>Focus on the here and now</a:t>
            </a:r>
          </a:p>
          <a:p>
            <a:pPr algn="r" eaLnBrk="1" hangingPunct="1">
              <a:spcBef>
                <a:spcPts val="600"/>
              </a:spcBef>
              <a:buNone/>
            </a:pPr>
            <a:r>
              <a:rPr lang="en-GB" sz="2000">
                <a:latin typeface="Arial" panose="020B0604020202020204" pitchFamily="34" charset="0"/>
                <a:cs typeface="Arial" panose="020B0604020202020204" pitchFamily="34" charset="0"/>
              </a:rPr>
              <a:t>Ensure things work in practice</a:t>
            </a:r>
          </a:p>
          <a:p>
            <a:pPr algn="r" eaLnBrk="1" hangingPunct="1">
              <a:spcBef>
                <a:spcPts val="600"/>
              </a:spcBef>
              <a:buNone/>
            </a:pPr>
            <a:r>
              <a:rPr lang="en-GB" sz="2000">
                <a:latin typeface="Arial" panose="020B0604020202020204" pitchFamily="34" charset="0"/>
                <a:cs typeface="Arial" panose="020B0604020202020204" pitchFamily="34" charset="0"/>
              </a:rPr>
              <a:t>Collect observations</a:t>
            </a:r>
            <a:endParaRPr lang="en-GB" sz="2000" dirty="0">
              <a:latin typeface="Arial" panose="020B0604020202020204" pitchFamily="34" charset="0"/>
              <a:cs typeface="Arial" panose="020B0604020202020204" pitchFamily="34" charset="0"/>
            </a:endParaRPr>
          </a:p>
        </p:txBody>
      </p:sp>
      <p:sp>
        <p:nvSpPr>
          <p:cNvPr id="25603" name="Content Placeholder 8"/>
          <p:cNvSpPr>
            <a:spLocks noGrp="1"/>
          </p:cNvSpPr>
          <p:nvPr>
            <p:ph sz="half" idx="4294967295"/>
          </p:nvPr>
        </p:nvSpPr>
        <p:spPr>
          <a:xfrm>
            <a:off x="6618288" y="3044989"/>
            <a:ext cx="3954462" cy="2601748"/>
          </a:xfrm>
        </p:spPr>
        <p:txBody>
          <a:bodyPr/>
          <a:lstStyle/>
          <a:p>
            <a:pPr eaLnBrk="1" hangingPunct="1">
              <a:spcBef>
                <a:spcPts val="600"/>
              </a:spcBef>
              <a:buNone/>
            </a:pPr>
            <a:r>
              <a:rPr lang="en-GB" sz="2000" dirty="0">
                <a:latin typeface="Arial" panose="020B0604020202020204" pitchFamily="34" charset="0"/>
                <a:cs typeface="Arial" panose="020B0604020202020204" pitchFamily="34" charset="0"/>
              </a:rPr>
              <a:t>Seek out new ideas</a:t>
            </a:r>
          </a:p>
          <a:p>
            <a:pPr eaLnBrk="1" hangingPunct="1">
              <a:spcBef>
                <a:spcPts val="600"/>
              </a:spcBef>
              <a:buNone/>
            </a:pPr>
            <a:r>
              <a:rPr lang="en-GB" sz="2000" dirty="0">
                <a:latin typeface="Arial" panose="020B0604020202020204" pitchFamily="34" charset="0"/>
                <a:cs typeface="Arial" panose="020B0604020202020204" pitchFamily="34" charset="0"/>
              </a:rPr>
              <a:t>Look at the bigger picture</a:t>
            </a:r>
          </a:p>
          <a:p>
            <a:pPr eaLnBrk="1" hangingPunct="1">
              <a:spcBef>
                <a:spcPts val="600"/>
              </a:spcBef>
              <a:buNone/>
            </a:pPr>
            <a:r>
              <a:rPr lang="en-GB" sz="2000" dirty="0">
                <a:latin typeface="Arial" panose="020B0604020202020204" pitchFamily="34" charset="0"/>
                <a:cs typeface="Arial" panose="020B0604020202020204" pitchFamily="34" charset="0"/>
              </a:rPr>
              <a:t>Adopt an imaginative approach</a:t>
            </a:r>
          </a:p>
          <a:p>
            <a:pPr eaLnBrk="1" hangingPunct="1">
              <a:spcBef>
                <a:spcPts val="600"/>
              </a:spcBef>
              <a:buNone/>
            </a:pPr>
            <a:r>
              <a:rPr lang="en-GB" sz="2000" dirty="0">
                <a:latin typeface="Arial" panose="020B0604020202020204" pitchFamily="34" charset="0"/>
                <a:cs typeface="Arial" panose="020B0604020202020204" pitchFamily="34" charset="0"/>
              </a:rPr>
              <a:t>Anticipate the future</a:t>
            </a:r>
          </a:p>
          <a:p>
            <a:pPr eaLnBrk="1" hangingPunct="1">
              <a:spcBef>
                <a:spcPts val="600"/>
              </a:spcBef>
              <a:buNone/>
            </a:pPr>
            <a:r>
              <a:rPr lang="en-GB" sz="2000" dirty="0">
                <a:latin typeface="Arial" panose="020B0604020202020204" pitchFamily="34" charset="0"/>
                <a:cs typeface="Arial" panose="020B0604020202020204" pitchFamily="34" charset="0"/>
              </a:rPr>
              <a:t>Ensure things work in theory</a:t>
            </a:r>
          </a:p>
          <a:p>
            <a:pPr eaLnBrk="1" hangingPunct="1">
              <a:spcBef>
                <a:spcPts val="600"/>
              </a:spcBef>
              <a:buNone/>
            </a:pPr>
            <a:r>
              <a:rPr lang="en-GB" sz="2000" dirty="0">
                <a:latin typeface="Arial" panose="020B0604020202020204" pitchFamily="34" charset="0"/>
                <a:cs typeface="Arial" panose="020B0604020202020204" pitchFamily="34" charset="0"/>
              </a:rPr>
              <a:t>Use conceptual frameworks</a:t>
            </a:r>
          </a:p>
          <a:p>
            <a:pPr>
              <a:buFontTx/>
              <a:buChar char="•"/>
            </a:pPr>
            <a:endParaRPr lang="en-GB" sz="2400" dirty="0">
              <a:latin typeface="Arial" panose="020B0604020202020204" pitchFamily="34" charset="0"/>
              <a:cs typeface="Arial" panose="020B0604020202020204" pitchFamily="34" charset="0"/>
            </a:endParaRPr>
          </a:p>
        </p:txBody>
      </p:sp>
      <p:sp>
        <p:nvSpPr>
          <p:cNvPr id="11" name="TextBox 15"/>
          <p:cNvSpPr txBox="1">
            <a:spLocks noChangeArrowheads="1"/>
          </p:cNvSpPr>
          <p:nvPr/>
        </p:nvSpPr>
        <p:spPr bwMode="auto">
          <a:xfrm>
            <a:off x="2586038" y="5729290"/>
            <a:ext cx="7537450" cy="36988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Sensing isn’t ‘sensitive’ and iNtuition isn’t ‘gut feel’</a:t>
            </a:r>
          </a:p>
        </p:txBody>
      </p:sp>
      <p:pic>
        <p:nvPicPr>
          <p:cNvPr id="55303" name="Picture 11" descr="61_coated.jpg"/>
          <p:cNvPicPr>
            <a:picLocks noChangeAspect="1"/>
          </p:cNvPicPr>
          <p:nvPr/>
        </p:nvPicPr>
        <p:blipFill>
          <a:blip r:embed="rId4" cstate="print"/>
          <a:srcRect/>
          <a:stretch>
            <a:fillRect/>
          </a:stretch>
        </p:blipFill>
        <p:spPr bwMode="auto">
          <a:xfrm>
            <a:off x="3249615" y="1203327"/>
            <a:ext cx="2905125" cy="1852613"/>
          </a:xfrm>
          <a:prstGeom prst="rect">
            <a:avLst/>
          </a:prstGeom>
          <a:noFill/>
          <a:ln w="9525">
            <a:noFill/>
            <a:miter lim="800000"/>
            <a:headEnd/>
            <a:tailEnd/>
          </a:ln>
        </p:spPr>
      </p:pic>
      <p:pic>
        <p:nvPicPr>
          <p:cNvPr id="55304" name="Picture 12" descr="62_coated copy.jpg"/>
          <p:cNvPicPr>
            <a:picLocks noChangeAspect="1"/>
          </p:cNvPicPr>
          <p:nvPr/>
        </p:nvPicPr>
        <p:blipFill>
          <a:blip r:embed="rId5" cstate="print"/>
          <a:srcRect/>
          <a:stretch>
            <a:fillRect/>
          </a:stretch>
        </p:blipFill>
        <p:spPr bwMode="auto">
          <a:xfrm>
            <a:off x="6618290" y="1211265"/>
            <a:ext cx="2835275" cy="18065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wipe(left)">
                                      <p:cBhvr>
                                        <p:cTn id="7" dur="500"/>
                                        <p:tgtEl>
                                          <p:spTgt spid="25604">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25603">
                                            <p:txEl>
                                              <p:pRg st="0" end="0"/>
                                            </p:txEl>
                                          </p:spTgt>
                                        </p:tgtEl>
                                        <p:attrNameLst>
                                          <p:attrName>style.visibility</p:attrName>
                                        </p:attrNameLst>
                                      </p:cBhvr>
                                      <p:to>
                                        <p:strVal val="visible"/>
                                      </p:to>
                                    </p:set>
                                    <p:animEffect transition="in" filter="wipe(left)">
                                      <p:cBhvr>
                                        <p:cTn id="11" dur="500"/>
                                        <p:tgtEl>
                                          <p:spTgt spid="2560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25604">
                                            <p:txEl>
                                              <p:pRg st="1" end="1"/>
                                            </p:txEl>
                                          </p:spTgt>
                                        </p:tgtEl>
                                        <p:attrNameLst>
                                          <p:attrName>style.visibility</p:attrName>
                                        </p:attrNameLst>
                                      </p:cBhvr>
                                      <p:to>
                                        <p:strVal val="visible"/>
                                      </p:to>
                                    </p:set>
                                    <p:animEffect transition="in" filter="wipe(left)">
                                      <p:cBhvr>
                                        <p:cTn id="16" dur="500"/>
                                        <p:tgtEl>
                                          <p:spTgt spid="25604">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25603">
                                            <p:txEl>
                                              <p:pRg st="1" end="1"/>
                                            </p:txEl>
                                          </p:spTgt>
                                        </p:tgtEl>
                                        <p:attrNameLst>
                                          <p:attrName>style.visibility</p:attrName>
                                        </p:attrNameLst>
                                      </p:cBhvr>
                                      <p:to>
                                        <p:strVal val="visible"/>
                                      </p:to>
                                    </p:set>
                                    <p:animEffect transition="in" filter="wipe(left)">
                                      <p:cBhvr>
                                        <p:cTn id="20" dur="500"/>
                                        <p:tgtEl>
                                          <p:spTgt spid="2560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25604">
                                            <p:txEl>
                                              <p:pRg st="2" end="2"/>
                                            </p:txEl>
                                          </p:spTgt>
                                        </p:tgtEl>
                                        <p:attrNameLst>
                                          <p:attrName>style.visibility</p:attrName>
                                        </p:attrNameLst>
                                      </p:cBhvr>
                                      <p:to>
                                        <p:strVal val="visible"/>
                                      </p:to>
                                    </p:set>
                                    <p:animEffect transition="in" filter="wipe(left)">
                                      <p:cBhvr>
                                        <p:cTn id="25" dur="500"/>
                                        <p:tgtEl>
                                          <p:spTgt spid="25604">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25603">
                                            <p:txEl>
                                              <p:pRg st="2" end="2"/>
                                            </p:txEl>
                                          </p:spTgt>
                                        </p:tgtEl>
                                        <p:attrNameLst>
                                          <p:attrName>style.visibility</p:attrName>
                                        </p:attrNameLst>
                                      </p:cBhvr>
                                      <p:to>
                                        <p:strVal val="visible"/>
                                      </p:to>
                                    </p:set>
                                    <p:animEffect transition="in" filter="wipe(left)">
                                      <p:cBhvr>
                                        <p:cTn id="29" dur="500"/>
                                        <p:tgtEl>
                                          <p:spTgt spid="2560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25604">
                                            <p:txEl>
                                              <p:pRg st="3" end="3"/>
                                            </p:txEl>
                                          </p:spTgt>
                                        </p:tgtEl>
                                        <p:attrNameLst>
                                          <p:attrName>style.visibility</p:attrName>
                                        </p:attrNameLst>
                                      </p:cBhvr>
                                      <p:to>
                                        <p:strVal val="visible"/>
                                      </p:to>
                                    </p:set>
                                    <p:animEffect transition="in" filter="wipe(left)">
                                      <p:cBhvr>
                                        <p:cTn id="34" dur="500"/>
                                        <p:tgtEl>
                                          <p:spTgt spid="25604">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25603">
                                            <p:txEl>
                                              <p:pRg st="3" end="3"/>
                                            </p:txEl>
                                          </p:spTgt>
                                        </p:tgtEl>
                                        <p:attrNameLst>
                                          <p:attrName>style.visibility</p:attrName>
                                        </p:attrNameLst>
                                      </p:cBhvr>
                                      <p:to>
                                        <p:strVal val="visible"/>
                                      </p:to>
                                    </p:set>
                                    <p:animEffect transition="in" filter="wipe(left)">
                                      <p:cBhvr>
                                        <p:cTn id="38" dur="500"/>
                                        <p:tgtEl>
                                          <p:spTgt spid="2560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5604">
                                            <p:txEl>
                                              <p:pRg st="4" end="4"/>
                                            </p:txEl>
                                          </p:spTgt>
                                        </p:tgtEl>
                                        <p:attrNameLst>
                                          <p:attrName>style.visibility</p:attrName>
                                        </p:attrNameLst>
                                      </p:cBhvr>
                                      <p:to>
                                        <p:strVal val="visible"/>
                                      </p:to>
                                    </p:set>
                                    <p:animEffect transition="in" filter="wipe(left)">
                                      <p:cBhvr>
                                        <p:cTn id="43" dur="500"/>
                                        <p:tgtEl>
                                          <p:spTgt spid="25604">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25603">
                                            <p:txEl>
                                              <p:pRg st="4" end="4"/>
                                            </p:txEl>
                                          </p:spTgt>
                                        </p:tgtEl>
                                        <p:attrNameLst>
                                          <p:attrName>style.visibility</p:attrName>
                                        </p:attrNameLst>
                                      </p:cBhvr>
                                      <p:to>
                                        <p:strVal val="visible"/>
                                      </p:to>
                                    </p:set>
                                    <p:animEffect transition="in" filter="wipe(left)">
                                      <p:cBhvr>
                                        <p:cTn id="47" dur="500"/>
                                        <p:tgtEl>
                                          <p:spTgt spid="2560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25604">
                                            <p:txEl>
                                              <p:pRg st="5" end="5"/>
                                            </p:txEl>
                                          </p:spTgt>
                                        </p:tgtEl>
                                        <p:attrNameLst>
                                          <p:attrName>style.visibility</p:attrName>
                                        </p:attrNameLst>
                                      </p:cBhvr>
                                      <p:to>
                                        <p:strVal val="visible"/>
                                      </p:to>
                                    </p:set>
                                    <p:animEffect transition="in" filter="wipe(left)">
                                      <p:cBhvr>
                                        <p:cTn id="52" dur="500"/>
                                        <p:tgtEl>
                                          <p:spTgt spid="25604">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25603">
                                            <p:txEl>
                                              <p:pRg st="5" end="5"/>
                                            </p:txEl>
                                          </p:spTgt>
                                        </p:tgtEl>
                                        <p:attrNameLst>
                                          <p:attrName>style.visibility</p:attrName>
                                        </p:attrNameLst>
                                      </p:cBhvr>
                                      <p:to>
                                        <p:strVal val="visible"/>
                                      </p:to>
                                    </p:set>
                                    <p:animEffect transition="in" filter="wipe(left)">
                                      <p:cBhvr>
                                        <p:cTn id="56" dur="500"/>
                                        <p:tgtEl>
                                          <p:spTgt spid="25603">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57227" y="134471"/>
            <a:ext cx="10515600" cy="1325563"/>
          </a:xfrm>
        </p:spPr>
        <p:txBody>
          <a:bodyPr/>
          <a:lstStyle/>
          <a:p>
            <a:pPr algn="ctr" eaLnBrk="1" hangingPunct="1"/>
            <a:r>
              <a:rPr lang="en-GB" dirty="0">
                <a:latin typeface="Arial" panose="020B0604020202020204" pitchFamily="34" charset="0"/>
                <a:cs typeface="Arial" panose="020B0604020202020204" pitchFamily="34" charset="0"/>
              </a:rPr>
              <a:t>Analogy</a:t>
            </a:r>
            <a:endParaRPr lang="en-US" dirty="0">
              <a:latin typeface="Arial" panose="020B0604020202020204" pitchFamily="34" charset="0"/>
              <a:cs typeface="Arial" panose="020B0604020202020204" pitchFamily="34" charset="0"/>
            </a:endParaRPr>
          </a:p>
        </p:txBody>
      </p:sp>
      <p:sp>
        <p:nvSpPr>
          <p:cNvPr id="56323" name="TextBox 11"/>
          <p:cNvSpPr txBox="1">
            <a:spLocks noChangeArrowheads="1"/>
          </p:cNvSpPr>
          <p:nvPr/>
        </p:nvSpPr>
        <p:spPr bwMode="auto">
          <a:xfrm>
            <a:off x="2114552" y="3897313"/>
            <a:ext cx="3800475" cy="1015663"/>
          </a:xfrm>
          <a:prstGeom prst="rect">
            <a:avLst/>
          </a:prstGeom>
          <a:noFill/>
          <a:ln w="9525">
            <a:noFill/>
            <a:miter lim="800000"/>
            <a:headEnd/>
            <a:tailEnd/>
          </a:ln>
        </p:spPr>
        <p:txBody>
          <a:bodyPr>
            <a:spAutoFit/>
          </a:bodyPr>
          <a:lstStyle/>
          <a:p>
            <a:pPr algn="ctr"/>
            <a:r>
              <a:rPr lang="en-GB" sz="2000" dirty="0">
                <a:latin typeface="Arial" panose="020B0604020202020204" pitchFamily="34" charset="0"/>
                <a:cs typeface="Arial" panose="020B0604020202020204" pitchFamily="34" charset="0"/>
              </a:rPr>
              <a:t>Ensures individual data is accurate</a:t>
            </a:r>
          </a:p>
          <a:p>
            <a:pPr algn="ctr"/>
            <a:r>
              <a:rPr lang="en-GB" sz="2000" dirty="0">
                <a:latin typeface="Arial" panose="020B0604020202020204" pitchFamily="34" charset="0"/>
                <a:cs typeface="Arial" panose="020B0604020202020204" pitchFamily="34" charset="0"/>
              </a:rPr>
              <a:t>May overlook the patterns</a:t>
            </a:r>
          </a:p>
        </p:txBody>
      </p:sp>
      <p:sp>
        <p:nvSpPr>
          <p:cNvPr id="56324" name="TextBox 12"/>
          <p:cNvSpPr txBox="1">
            <a:spLocks noChangeArrowheads="1"/>
          </p:cNvSpPr>
          <p:nvPr/>
        </p:nvSpPr>
        <p:spPr bwMode="auto">
          <a:xfrm>
            <a:off x="6057902" y="3894138"/>
            <a:ext cx="4352925" cy="1015663"/>
          </a:xfrm>
          <a:prstGeom prst="rect">
            <a:avLst/>
          </a:prstGeom>
          <a:noFill/>
          <a:ln w="9525">
            <a:noFill/>
            <a:miter lim="800000"/>
            <a:headEnd/>
            <a:tailEnd/>
          </a:ln>
        </p:spPr>
        <p:txBody>
          <a:bodyPr>
            <a:spAutoFit/>
          </a:bodyPr>
          <a:lstStyle/>
          <a:p>
            <a:pPr algn="ctr"/>
            <a:r>
              <a:rPr lang="en-GB" sz="2000">
                <a:latin typeface="Arial" panose="020B0604020202020204" pitchFamily="34" charset="0"/>
                <a:cs typeface="Arial" panose="020B0604020202020204" pitchFamily="34" charset="0"/>
              </a:rPr>
              <a:t>Ensures patterns are understood</a:t>
            </a:r>
          </a:p>
          <a:p>
            <a:pPr algn="ctr"/>
            <a:r>
              <a:rPr lang="en-GB" sz="2000">
                <a:latin typeface="Arial" panose="020B0604020202020204" pitchFamily="34" charset="0"/>
                <a:cs typeface="Arial" panose="020B0604020202020204" pitchFamily="34" charset="0"/>
              </a:rPr>
              <a:t>May overlook the accuracy of the detail</a:t>
            </a:r>
          </a:p>
        </p:txBody>
      </p:sp>
      <p:sp>
        <p:nvSpPr>
          <p:cNvPr id="9" name="Rounded Rectangle 8"/>
          <p:cNvSpPr/>
          <p:nvPr/>
        </p:nvSpPr>
        <p:spPr bwMode="auto">
          <a:xfrm>
            <a:off x="3543302" y="4977130"/>
            <a:ext cx="811213" cy="782638"/>
          </a:xfrm>
          <a:prstGeom prst="roundRect">
            <a:avLst/>
          </a:prstGeom>
          <a:solidFill>
            <a:srgbClr val="009D06"/>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S</a:t>
            </a:r>
            <a:endParaRPr lang="en-US" sz="4000" b="1" dirty="0">
              <a:solidFill>
                <a:schemeClr val="bg1"/>
              </a:solidFill>
              <a:latin typeface="+mj-lt"/>
            </a:endParaRPr>
          </a:p>
        </p:txBody>
      </p:sp>
      <p:sp>
        <p:nvSpPr>
          <p:cNvPr id="10" name="Rounded Rectangle 9"/>
          <p:cNvSpPr/>
          <p:nvPr/>
        </p:nvSpPr>
        <p:spPr bwMode="auto">
          <a:xfrm>
            <a:off x="7683502" y="5002215"/>
            <a:ext cx="811213" cy="784225"/>
          </a:xfrm>
          <a:prstGeom prst="roundRect">
            <a:avLst/>
          </a:prstGeom>
          <a:solidFill>
            <a:srgbClr val="FFD600"/>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N</a:t>
            </a:r>
            <a:endParaRPr lang="en-US" sz="4000" b="1" dirty="0">
              <a:latin typeface="+mj-lt"/>
            </a:endParaRPr>
          </a:p>
        </p:txBody>
      </p:sp>
      <p:pic>
        <p:nvPicPr>
          <p:cNvPr id="15" name="Picture 14" descr="8_coated copy.jpg"/>
          <p:cNvPicPr>
            <a:picLocks noChangeAspect="1"/>
          </p:cNvPicPr>
          <p:nvPr/>
        </p:nvPicPr>
        <p:blipFill>
          <a:blip r:embed="rId4" cstate="print"/>
          <a:srcRect t="60577" r="64844"/>
          <a:stretch>
            <a:fillRect/>
          </a:stretch>
        </p:blipFill>
        <p:spPr bwMode="auto">
          <a:xfrm>
            <a:off x="2719388" y="2790825"/>
            <a:ext cx="895350" cy="941388"/>
          </a:xfrm>
          <a:prstGeom prst="rect">
            <a:avLst/>
          </a:prstGeom>
          <a:noFill/>
          <a:ln w="9525">
            <a:noFill/>
            <a:miter lim="800000"/>
            <a:headEnd/>
            <a:tailEnd/>
          </a:ln>
        </p:spPr>
      </p:pic>
      <p:pic>
        <p:nvPicPr>
          <p:cNvPr id="16" name="Picture 15" descr="9_coated copy.jpg"/>
          <p:cNvPicPr>
            <a:picLocks noChangeAspect="1"/>
          </p:cNvPicPr>
          <p:nvPr/>
        </p:nvPicPr>
        <p:blipFill>
          <a:blip r:embed="rId5" cstate="print"/>
          <a:srcRect/>
          <a:stretch>
            <a:fillRect/>
          </a:stretch>
        </p:blipFill>
        <p:spPr bwMode="auto">
          <a:xfrm>
            <a:off x="6899275" y="1355727"/>
            <a:ext cx="2528888" cy="2373313"/>
          </a:xfrm>
          <a:prstGeom prst="rect">
            <a:avLst/>
          </a:prstGeom>
          <a:noFill/>
          <a:ln w="9525">
            <a:noFill/>
            <a:miter lim="800000"/>
            <a:headEnd/>
            <a:tailEnd/>
          </a:ln>
        </p:spPr>
      </p:pic>
      <p:pic>
        <p:nvPicPr>
          <p:cNvPr id="18" name="Picture 17" descr="8_coated copy.jpg"/>
          <p:cNvPicPr>
            <a:picLocks noChangeAspect="1"/>
          </p:cNvPicPr>
          <p:nvPr/>
        </p:nvPicPr>
        <p:blipFill>
          <a:blip r:embed="rId4" cstate="print"/>
          <a:srcRect l="54826" t="52525"/>
          <a:stretch>
            <a:fillRect/>
          </a:stretch>
        </p:blipFill>
        <p:spPr bwMode="auto">
          <a:xfrm>
            <a:off x="4113213" y="2576513"/>
            <a:ext cx="1149350" cy="1135062"/>
          </a:xfrm>
          <a:prstGeom prst="rect">
            <a:avLst/>
          </a:prstGeom>
          <a:noFill/>
          <a:ln w="9525">
            <a:noFill/>
            <a:miter lim="800000"/>
            <a:headEnd/>
            <a:tailEnd/>
          </a:ln>
        </p:spPr>
      </p:pic>
      <p:pic>
        <p:nvPicPr>
          <p:cNvPr id="19" name="Picture 18" descr="8_coated copy.jpg"/>
          <p:cNvPicPr>
            <a:picLocks noChangeAspect="1"/>
          </p:cNvPicPr>
          <p:nvPr/>
        </p:nvPicPr>
        <p:blipFill>
          <a:blip r:embed="rId4" cstate="print"/>
          <a:srcRect l="32047" r="37631" b="67773"/>
          <a:stretch>
            <a:fillRect/>
          </a:stretch>
        </p:blipFill>
        <p:spPr bwMode="auto">
          <a:xfrm>
            <a:off x="3543302" y="1320800"/>
            <a:ext cx="771525" cy="769938"/>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slide(fromBottom)">
                                      <p:cBhvr>
                                        <p:cTn id="7" dur="1000"/>
                                        <p:tgtEl>
                                          <p:spTgt spid="15"/>
                                        </p:tgtEl>
                                      </p:cBhvr>
                                    </p:animEffect>
                                  </p:childTnLst>
                                </p:cTn>
                              </p:par>
                            </p:childTnLst>
                          </p:cTn>
                        </p:par>
                        <p:par>
                          <p:cTn id="8" fill="hold">
                            <p:stCondLst>
                              <p:cond delay="1000"/>
                            </p:stCondLst>
                            <p:childTnLst>
                              <p:par>
                                <p:cTn id="9" presetID="12" presetClass="entr" presetSubtype="4"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slide(fromBottom)">
                                      <p:cBhvr>
                                        <p:cTn id="11" dur="1000"/>
                                        <p:tgtEl>
                                          <p:spTgt spid="19"/>
                                        </p:tgtEl>
                                      </p:cBhvr>
                                    </p:animEffect>
                                  </p:childTnLst>
                                </p:cTn>
                              </p:par>
                            </p:childTnLst>
                          </p:cTn>
                        </p:par>
                        <p:par>
                          <p:cTn id="12" fill="hold">
                            <p:stCondLst>
                              <p:cond delay="2000"/>
                            </p:stCondLst>
                            <p:childTnLst>
                              <p:par>
                                <p:cTn id="13" presetID="12" presetClass="entr" presetSubtype="4"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slide(fromBottom)">
                                      <p:cBhvr>
                                        <p:cTn id="15" dur="10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left)">
                                      <p:cBhvr>
                                        <p:cTn id="20"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9" name="Rectangle 2"/>
          <p:cNvSpPr>
            <a:spLocks noGrp="1" noChangeArrowheads="1"/>
          </p:cNvSpPr>
          <p:nvPr>
            <p:ph type="title"/>
          </p:nvPr>
        </p:nvSpPr>
        <p:spPr>
          <a:xfrm>
            <a:off x="823772" y="304164"/>
            <a:ext cx="9771808" cy="915035"/>
          </a:xfrm>
        </p:spPr>
        <p:txBody>
          <a:bodyPr/>
          <a:lstStyle/>
          <a:p>
            <a:pPr eaLnBrk="1" hangingPunct="1"/>
            <a:r>
              <a:rPr lang="en-GB" dirty="0">
                <a:latin typeface="Arial" panose="020B0604020202020204" pitchFamily="34" charset="0"/>
                <a:cs typeface="Arial" panose="020B0604020202020204" pitchFamily="34" charset="0"/>
              </a:rPr>
              <a:t>Exercise: “What are you on about?”</a:t>
            </a:r>
          </a:p>
        </p:txBody>
      </p:sp>
      <p:sp>
        <p:nvSpPr>
          <p:cNvPr id="57346" name="Content Placeholder 5"/>
          <p:cNvSpPr>
            <a:spLocks noGrp="1"/>
          </p:cNvSpPr>
          <p:nvPr>
            <p:ph idx="1"/>
          </p:nvPr>
        </p:nvSpPr>
        <p:spPr>
          <a:xfrm>
            <a:off x="507999" y="1280160"/>
            <a:ext cx="11169135" cy="2053591"/>
          </a:xfrm>
        </p:spPr>
        <p:txBody>
          <a:bodyPr>
            <a:normAutofit fontScale="85000" lnSpcReduction="20000"/>
          </a:bodyPr>
          <a:lstStyle/>
          <a:p>
            <a:pPr marL="442800" indent="-442800" eaLnBrk="1" hangingPunct="1"/>
            <a:r>
              <a:rPr lang="en-GB" dirty="0">
                <a:latin typeface="Arial" panose="020B0604020202020204" pitchFamily="34" charset="0"/>
                <a:cs typeface="Arial" panose="020B0604020202020204" pitchFamily="34" charset="0"/>
              </a:rPr>
              <a:t>Choose a set of cards.</a:t>
            </a:r>
          </a:p>
          <a:p>
            <a:pPr marL="442800" indent="-442800" eaLnBrk="1" hangingPunct="1"/>
            <a:r>
              <a:rPr lang="en-GB" dirty="0">
                <a:latin typeface="Arial" panose="020B0604020202020204" pitchFamily="34" charset="0"/>
                <a:cs typeface="Arial" panose="020B0604020202020204" pitchFamily="34" charset="0"/>
              </a:rPr>
              <a:t>Find a partner who has a different topic to you.</a:t>
            </a:r>
          </a:p>
          <a:p>
            <a:pPr marL="442800" indent="-442800" eaLnBrk="1" hangingPunct="1"/>
            <a:r>
              <a:rPr lang="en-GB" dirty="0">
                <a:latin typeface="Arial" panose="020B0604020202020204" pitchFamily="34" charset="0"/>
                <a:cs typeface="Arial" panose="020B0604020202020204" pitchFamily="34" charset="0"/>
              </a:rPr>
              <a:t>One of you should talk about your topic, first in a Sensing way, then in an Intuitive way.</a:t>
            </a:r>
          </a:p>
          <a:p>
            <a:pPr marL="442800" indent="-442800" eaLnBrk="1" hangingPunct="1"/>
            <a:r>
              <a:rPr lang="en-GB" dirty="0">
                <a:latin typeface="Arial" panose="020B0604020202020204" pitchFamily="34" charset="0"/>
                <a:cs typeface="Arial" panose="020B0604020202020204" pitchFamily="34" charset="0"/>
              </a:rPr>
              <a:t>Find a different partner and swap roles.</a:t>
            </a:r>
          </a:p>
          <a:p>
            <a:pPr eaLnBrk="1" hangingPunct="1"/>
            <a:endParaRPr lang="en-GB" dirty="0">
              <a:latin typeface="Arial" panose="020B0604020202020204" pitchFamily="34" charset="0"/>
              <a:cs typeface="Arial" panose="020B0604020202020204" pitchFamily="34" charset="0"/>
            </a:endParaRPr>
          </a:p>
        </p:txBody>
      </p:sp>
      <p:pic>
        <p:nvPicPr>
          <p:cNvPr id="57347" name="Picture 11" descr="9_coated copy.jpg"/>
          <p:cNvPicPr>
            <a:picLocks noChangeAspect="1"/>
          </p:cNvPicPr>
          <p:nvPr/>
        </p:nvPicPr>
        <p:blipFill>
          <a:blip r:embed="rId4" cstate="print"/>
          <a:srcRect/>
          <a:stretch>
            <a:fillRect/>
          </a:stretch>
        </p:blipFill>
        <p:spPr bwMode="auto">
          <a:xfrm>
            <a:off x="6163701" y="3497261"/>
            <a:ext cx="2282825" cy="2141538"/>
          </a:xfrm>
          <a:prstGeom prst="rect">
            <a:avLst/>
          </a:prstGeom>
          <a:noFill/>
          <a:ln w="9525">
            <a:noFill/>
            <a:miter lim="800000"/>
            <a:headEnd/>
            <a:tailEnd/>
          </a:ln>
        </p:spPr>
      </p:pic>
      <p:pic>
        <p:nvPicPr>
          <p:cNvPr id="57348" name="Picture 10" descr="8_coated copy.jpg"/>
          <p:cNvPicPr>
            <a:picLocks noChangeAspect="1"/>
          </p:cNvPicPr>
          <p:nvPr/>
        </p:nvPicPr>
        <p:blipFill>
          <a:blip r:embed="rId5" cstate="print"/>
          <a:srcRect/>
          <a:stretch>
            <a:fillRect/>
          </a:stretch>
        </p:blipFill>
        <p:spPr bwMode="auto">
          <a:xfrm>
            <a:off x="2236930" y="3521076"/>
            <a:ext cx="2257425" cy="2117725"/>
          </a:xfrm>
          <a:prstGeom prst="rect">
            <a:avLst/>
          </a:prstGeom>
          <a:noFill/>
          <a:ln w="9525">
            <a:noFill/>
            <a:miter lim="800000"/>
            <a:headEnd/>
            <a:tailEnd/>
          </a:ln>
        </p:spPr>
      </p:pic>
      <p:sp>
        <p:nvSpPr>
          <p:cNvPr id="13" name="Oval Callout 7"/>
          <p:cNvSpPr>
            <a:spLocks noChangeArrowheads="1"/>
          </p:cNvSpPr>
          <p:nvPr/>
        </p:nvSpPr>
        <p:spPr bwMode="auto">
          <a:xfrm>
            <a:off x="1833001" y="3554413"/>
            <a:ext cx="3019425" cy="2271713"/>
          </a:xfrm>
          <a:prstGeom prst="wedgeEllipseCallout">
            <a:avLst>
              <a:gd name="adj1" fmla="val 34479"/>
              <a:gd name="adj2" fmla="val 62414"/>
            </a:avLst>
          </a:prstGeom>
          <a:noFill/>
          <a:ln w="31750" algn="ctr">
            <a:solidFill>
              <a:srgbClr val="009D06"/>
            </a:solidFill>
            <a:round/>
            <a:headEnd/>
            <a:tailEnd/>
          </a:ln>
          <a:effectLst/>
        </p:spPr>
        <p:txBody>
          <a:bodyPr wrap="square">
            <a:spAutoFit/>
          </a:bodyPr>
          <a:lstStyle/>
          <a:p>
            <a:pPr>
              <a:defRPr/>
            </a:pPr>
            <a:endParaRPr lang="en-GB" dirty="0"/>
          </a:p>
          <a:p>
            <a:pPr>
              <a:defRPr/>
            </a:pPr>
            <a:endParaRPr lang="en-GB" dirty="0"/>
          </a:p>
          <a:p>
            <a:pPr>
              <a:defRPr/>
            </a:pPr>
            <a:endParaRPr lang="en-GB" dirty="0"/>
          </a:p>
          <a:p>
            <a:pPr>
              <a:defRPr/>
            </a:pPr>
            <a:endParaRPr lang="en-US" dirty="0"/>
          </a:p>
        </p:txBody>
      </p:sp>
      <p:sp>
        <p:nvSpPr>
          <p:cNvPr id="16" name="Oval Callout 15"/>
          <p:cNvSpPr>
            <a:spLocks noChangeArrowheads="1"/>
          </p:cNvSpPr>
          <p:nvPr/>
        </p:nvSpPr>
        <p:spPr bwMode="auto">
          <a:xfrm flipH="1">
            <a:off x="5709676" y="3573463"/>
            <a:ext cx="3044825" cy="2271713"/>
          </a:xfrm>
          <a:prstGeom prst="wedgeEllipseCallout">
            <a:avLst>
              <a:gd name="adj1" fmla="val 34148"/>
              <a:gd name="adj2" fmla="val 63755"/>
            </a:avLst>
          </a:prstGeom>
          <a:noFill/>
          <a:ln w="31750" algn="ctr">
            <a:solidFill>
              <a:srgbClr val="FFC000"/>
            </a:solidFill>
            <a:round/>
            <a:headEnd/>
            <a:tailEnd/>
          </a:ln>
          <a:effectLst/>
        </p:spPr>
        <p:txBody>
          <a:bodyPr>
            <a:spAutoFit/>
          </a:bodyPr>
          <a:lstStyle/>
          <a:p>
            <a:pPr>
              <a:defRPr/>
            </a:pPr>
            <a:endParaRPr lang="en-GB" dirty="0"/>
          </a:p>
          <a:p>
            <a:pPr>
              <a:defRPr/>
            </a:pPr>
            <a:endParaRPr lang="en-GB" dirty="0"/>
          </a:p>
          <a:p>
            <a:pPr>
              <a:defRPr/>
            </a:pPr>
            <a:endParaRPr lang="en-GB" dirty="0"/>
          </a:p>
          <a:p>
            <a:pPr>
              <a:defRPr/>
            </a:pPr>
            <a:endParaRPr lang="en-US" dirty="0"/>
          </a:p>
        </p:txBody>
      </p:sp>
    </p:spTree>
    <p:custDataLst>
      <p:tags r:id="rId1"/>
    </p:custData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S–N: Preferred instructions</a:t>
            </a:r>
          </a:p>
        </p:txBody>
      </p:sp>
      <p:pic>
        <p:nvPicPr>
          <p:cNvPr id="60420"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21596" y="1690688"/>
            <a:ext cx="6148807" cy="5015184"/>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7731" name="Rectangle 3"/>
          <p:cNvSpPr>
            <a:spLocks noGrp="1" noChangeArrowheads="1"/>
          </p:cNvSpPr>
          <p:nvPr>
            <p:ph idx="1"/>
          </p:nvPr>
        </p:nvSpPr>
        <p:spPr>
          <a:xfrm>
            <a:off x="673100" y="1932927"/>
            <a:ext cx="11176000" cy="4724400"/>
          </a:xfrm>
        </p:spPr>
        <p:txBody>
          <a:bodyPr>
            <a:normAutofit fontScale="92500" lnSpcReduction="20000"/>
          </a:bodyPr>
          <a:lstStyle/>
          <a:p>
            <a:pPr marL="442913" indent="-442913"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Sensing and Intuition.</a:t>
            </a: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sp>
        <p:nvSpPr>
          <p:cNvPr id="59395" name="Rectangle 2"/>
          <p:cNvSpPr>
            <a:spLocks noGrp="1" noChangeArrowheads="1"/>
          </p:cNvSpPr>
          <p:nvPr>
            <p:ph type="title"/>
          </p:nvPr>
        </p:nvSpPr>
        <p:spPr>
          <a:xfrm>
            <a:off x="838200" y="365125"/>
            <a:ext cx="10845800" cy="1325563"/>
          </a:xfrm>
        </p:spPr>
        <p:txBody>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SN</a:t>
            </a:r>
          </a:p>
        </p:txBody>
      </p:sp>
      <p:pic>
        <p:nvPicPr>
          <p:cNvPr id="3" name="Picture 2" descr="Graphical user interface, text, application, email&#10;&#10;Description automatically generated">
            <a:extLst>
              <a:ext uri="{FF2B5EF4-FFF2-40B4-BE49-F238E27FC236}">
                <a16:creationId xmlns:a16="http://schemas.microsoft.com/office/drawing/2014/main" id="{509AC355-72DC-403C-AC08-DB53D52E650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7795" y="2776703"/>
            <a:ext cx="3217712" cy="2414136"/>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6" end="6"/>
                                            </p:txEl>
                                          </p:spTgt>
                                        </p:tgtEl>
                                        <p:attrNameLst>
                                          <p:attrName>style.visibility</p:attrName>
                                        </p:attrNameLst>
                                      </p:cBhvr>
                                      <p:to>
                                        <p:strVal val="visible"/>
                                      </p:to>
                                    </p:set>
                                    <p:animEffect transition="in" filter="wipe(left)">
                                      <p:cBhvr>
                                        <p:cTn id="12" dur="500"/>
                                        <p:tgtEl>
                                          <p:spTgt spid="4577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8000" y="1977080"/>
            <a:ext cx="11416270" cy="4027479"/>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61445" name="Picture 8" descr="61_coated.jpg"/>
          <p:cNvPicPr>
            <a:picLocks noChangeAspect="1"/>
          </p:cNvPicPr>
          <p:nvPr/>
        </p:nvPicPr>
        <p:blipFill>
          <a:blip r:embed="rId4" cstate="print"/>
          <a:srcRect/>
          <a:stretch>
            <a:fillRect/>
          </a:stretch>
        </p:blipFill>
        <p:spPr bwMode="auto">
          <a:xfrm>
            <a:off x="2467929" y="4153535"/>
            <a:ext cx="2906713" cy="1851025"/>
          </a:xfrm>
          <a:prstGeom prst="rect">
            <a:avLst/>
          </a:prstGeom>
          <a:noFill/>
          <a:ln w="9525">
            <a:noFill/>
            <a:miter lim="800000"/>
            <a:headEnd/>
            <a:tailEnd/>
          </a:ln>
        </p:spPr>
      </p:pic>
      <p:pic>
        <p:nvPicPr>
          <p:cNvPr id="61446" name="Picture 9" descr="62_coated copy.jpg"/>
          <p:cNvPicPr>
            <a:picLocks noChangeAspect="1"/>
          </p:cNvPicPr>
          <p:nvPr/>
        </p:nvPicPr>
        <p:blipFill>
          <a:blip r:embed="rId5" cstate="print"/>
          <a:srcRect/>
          <a:stretch>
            <a:fillRect/>
          </a:stretch>
        </p:blipFill>
        <p:spPr bwMode="auto">
          <a:xfrm>
            <a:off x="5834428" y="4153535"/>
            <a:ext cx="2835275" cy="18065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3907DEDA-12B6-4E3C-B0D8-31A38ED162DD}"/>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How do you use each preference?</a:t>
            </a:r>
          </a:p>
        </p:txBody>
      </p:sp>
      <p:sp>
        <p:nvSpPr>
          <p:cNvPr id="45059" name="Content Placeholder 2">
            <a:extLst>
              <a:ext uri="{FF2B5EF4-FFF2-40B4-BE49-F238E27FC236}">
                <a16:creationId xmlns:a16="http://schemas.microsoft.com/office/drawing/2014/main" id="{B36B5231-54D3-407D-A003-BFD5D216AD20}"/>
              </a:ext>
            </a:extLst>
          </p:cNvPr>
          <p:cNvSpPr>
            <a:spLocks noGrp="1"/>
          </p:cNvSpPr>
          <p:nvPr>
            <p:ph idx="1"/>
          </p:nvPr>
        </p:nvSpPr>
        <p:spPr>
          <a:xfrm>
            <a:off x="508000" y="2891480"/>
            <a:ext cx="11684000" cy="3113079"/>
          </a:xfrm>
        </p:spPr>
        <p:txBody>
          <a:bodyPr>
            <a:normAutofit lnSpcReduction="10000"/>
          </a:bodyPr>
          <a:lstStyle/>
          <a:p>
            <a:r>
              <a:rPr lang="en-GB" altLang="en-US" dirty="0">
                <a:latin typeface="Arial" panose="020B0604020202020204" pitchFamily="34" charset="0"/>
                <a:cs typeface="Arial" panose="020B0604020202020204" pitchFamily="34" charset="0"/>
              </a:rPr>
              <a:t>Where does your preference for Sensing/Intuition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leadership, change or your communication style</a:t>
            </a:r>
          </a:p>
        </p:txBody>
      </p:sp>
    </p:spTree>
    <p:custDataLst>
      <p:tags r:id="rId1"/>
    </p:custData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4"/>
          <p:cNvSpPr>
            <a:spLocks noGrp="1" noChangeArrowheads="1"/>
          </p:cNvSpPr>
          <p:nvPr>
            <p:ph type="title"/>
          </p:nvPr>
        </p:nvSpPr>
        <p:spPr>
          <a:xfrm>
            <a:off x="3479800" y="0"/>
            <a:ext cx="10515600" cy="1325563"/>
          </a:xfrm>
        </p:spPr>
        <p:txBody>
          <a:bodyPr/>
          <a:lstStyle/>
          <a:p>
            <a:pPr eaLnBrk="1" hangingPunct="1"/>
            <a:r>
              <a:rPr lang="en-GB" dirty="0">
                <a:latin typeface="Arial" panose="020B0604020202020204" pitchFamily="34" charset="0"/>
                <a:cs typeface="Arial" panose="020B0604020202020204" pitchFamily="34" charset="0"/>
              </a:rPr>
              <a:t>TF Characteristics</a:t>
            </a:r>
            <a:endParaRPr lang="en-US" dirty="0">
              <a:latin typeface="Arial" panose="020B0604020202020204" pitchFamily="34" charset="0"/>
              <a:cs typeface="Arial" panose="020B0604020202020204" pitchFamily="34" charset="0"/>
            </a:endParaRPr>
          </a:p>
        </p:txBody>
      </p:sp>
      <p:sp>
        <p:nvSpPr>
          <p:cNvPr id="13" name="Rectangle 2"/>
          <p:cNvSpPr txBox="1">
            <a:spLocks noChangeArrowheads="1"/>
          </p:cNvSpPr>
          <p:nvPr/>
        </p:nvSpPr>
        <p:spPr bwMode="auto">
          <a:xfrm>
            <a:off x="1434307" y="3367088"/>
            <a:ext cx="4090987" cy="3181350"/>
          </a:xfrm>
          <a:prstGeom prst="rect">
            <a:avLst/>
          </a:prstGeom>
          <a:noFill/>
          <a:ln w="9525">
            <a:noFill/>
            <a:miter lim="800000"/>
            <a:headEnd/>
            <a:tailEnd/>
          </a:ln>
        </p:spPr>
        <p:txBody>
          <a:bodyPr lIns="0" tIns="0" rIns="0" bIns="0"/>
          <a:lstStyle/>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Apply logical reasoning </a:t>
            </a:r>
          </a:p>
          <a:p>
            <a:pPr marL="342900" indent="-342900" algn="r">
              <a:spcBef>
                <a:spcPts val="600"/>
              </a:spcBef>
              <a:spcAft>
                <a:spcPts val="0"/>
              </a:spcAft>
              <a:buClr>
                <a:srgbClr val="868688"/>
              </a:buClr>
              <a:buSzPct val="80000"/>
              <a:defRPr/>
            </a:pPr>
            <a:r>
              <a:rPr lang="en-GB" sz="2000" kern="0" dirty="0">
                <a:latin typeface="Arial" panose="020B0604020202020204" pitchFamily="34" charset="0"/>
                <a:cs typeface="Arial" panose="020B0604020202020204" pitchFamily="34" charset="0"/>
              </a:rPr>
              <a:t>Use cause and effect analysis   </a:t>
            </a:r>
          </a:p>
          <a:p>
            <a:pPr marL="342900" indent="-342900" algn="r">
              <a:spcBef>
                <a:spcPts val="600"/>
              </a:spcBef>
              <a:spcAft>
                <a:spcPts val="0"/>
              </a:spcAft>
              <a:buClr>
                <a:srgbClr val="868688"/>
              </a:buClr>
              <a:buSzPct val="80000"/>
              <a:defRPr/>
            </a:pPr>
            <a:r>
              <a:rPr lang="en-GB" sz="2000" kern="0" dirty="0">
                <a:latin typeface="Arial" panose="020B0604020202020204" pitchFamily="34" charset="0"/>
                <a:cs typeface="Arial" panose="020B0604020202020204" pitchFamily="34" charset="0"/>
              </a:rPr>
              <a:t>Seek objective truth</a:t>
            </a:r>
            <a:endParaRPr lang="en-GB" sz="2000" b="1" kern="0" dirty="0">
              <a:solidFill>
                <a:srgbClr val="B3081B"/>
              </a:solidFill>
              <a:latin typeface="Arial" panose="020B0604020202020204" pitchFamily="34" charset="0"/>
              <a:cs typeface="Arial" panose="020B0604020202020204" pitchFamily="34" charset="0"/>
            </a:endParaRP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Decide using impersonal criteria</a:t>
            </a: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Focus on tasks</a:t>
            </a:r>
            <a:endParaRPr lang="en-GB" sz="2000" b="1" kern="0" dirty="0">
              <a:solidFill>
                <a:srgbClr val="B3081B"/>
              </a:solidFill>
              <a:latin typeface="Arial" panose="020B0604020202020204" pitchFamily="34" charset="0"/>
              <a:cs typeface="Arial" panose="020B0604020202020204" pitchFamily="34" charset="0"/>
            </a:endParaRP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Provide a critique</a:t>
            </a:r>
            <a:endParaRPr lang="en-US" sz="2000" kern="0" dirty="0">
              <a:solidFill>
                <a:srgbClr val="F17C0E"/>
              </a:solidFill>
              <a:latin typeface="Arial" panose="020B0604020202020204" pitchFamily="34" charset="0"/>
              <a:cs typeface="Arial" panose="020B0604020202020204" pitchFamily="34" charset="0"/>
            </a:endParaRPr>
          </a:p>
        </p:txBody>
      </p:sp>
      <p:sp>
        <p:nvSpPr>
          <p:cNvPr id="14" name="Rectangle 3"/>
          <p:cNvSpPr txBox="1">
            <a:spLocks noChangeArrowheads="1"/>
          </p:cNvSpPr>
          <p:nvPr/>
        </p:nvSpPr>
        <p:spPr bwMode="auto">
          <a:xfrm>
            <a:off x="6044772" y="3367088"/>
            <a:ext cx="4738687" cy="3352800"/>
          </a:xfrm>
          <a:prstGeom prst="rect">
            <a:avLst/>
          </a:prstGeom>
          <a:noFill/>
          <a:ln w="9525">
            <a:noFill/>
            <a:miter lim="800000"/>
            <a:headEnd/>
            <a:tailEnd/>
          </a:ln>
        </p:spPr>
        <p:txBody>
          <a:bodyPr lIns="0" tIns="0" rIns="0" bIns="0"/>
          <a:lstStyle/>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Apply individual values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Understand others’ viewpoints </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Seek harmony</a:t>
            </a:r>
          </a:p>
          <a:p>
            <a:pPr marL="342900" indent="-342900" algn="l">
              <a:spcBef>
                <a:spcPts val="600"/>
              </a:spcBef>
              <a:buClr>
                <a:schemeClr val="bg1"/>
              </a:buClr>
              <a:buSzPct val="80000"/>
              <a:buFont typeface="Arial" pitchFamily="34" charset="0"/>
              <a:buChar char="•"/>
              <a:defRPr/>
            </a:pPr>
            <a:r>
              <a:rPr lang="en-GB" sz="2000" kern="0" spc="-50" dirty="0">
                <a:latin typeface="Arial" panose="020B0604020202020204" pitchFamily="34" charset="0"/>
                <a:cs typeface="Arial" panose="020B0604020202020204" pitchFamily="34" charset="0"/>
              </a:rPr>
              <a:t>Decide by personal circumstances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Focus on relationships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Offer praise</a:t>
            </a:r>
          </a:p>
        </p:txBody>
      </p:sp>
      <p:sp>
        <p:nvSpPr>
          <p:cNvPr id="11" name="TextBox 15"/>
          <p:cNvSpPr txBox="1">
            <a:spLocks noChangeArrowheads="1"/>
          </p:cNvSpPr>
          <p:nvPr/>
        </p:nvSpPr>
        <p:spPr bwMode="auto">
          <a:xfrm>
            <a:off x="2417309" y="5864259"/>
            <a:ext cx="7599362" cy="36988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Thinking types can feel and Feeling types can think</a:t>
            </a:r>
          </a:p>
        </p:txBody>
      </p:sp>
      <p:pic>
        <p:nvPicPr>
          <p:cNvPr id="64519" name="Picture 11" descr="69_newMbtiBlueC.jpg"/>
          <p:cNvPicPr>
            <a:picLocks noChangeAspect="1"/>
          </p:cNvPicPr>
          <p:nvPr/>
        </p:nvPicPr>
        <p:blipFill>
          <a:blip r:embed="rId4" cstate="print"/>
          <a:srcRect t="9068" b="51790"/>
          <a:stretch>
            <a:fillRect/>
          </a:stretch>
        </p:blipFill>
        <p:spPr bwMode="auto">
          <a:xfrm>
            <a:off x="2906086" y="1258888"/>
            <a:ext cx="2513012" cy="1947862"/>
          </a:xfrm>
          <a:prstGeom prst="rect">
            <a:avLst/>
          </a:prstGeom>
          <a:noFill/>
          <a:ln w="9525">
            <a:noFill/>
            <a:miter lim="800000"/>
            <a:headEnd/>
            <a:tailEnd/>
          </a:ln>
        </p:spPr>
      </p:pic>
      <p:pic>
        <p:nvPicPr>
          <p:cNvPr id="64520" name="Picture 14" descr="70_newMbtiRedC.jpg"/>
          <p:cNvPicPr>
            <a:picLocks noChangeAspect="1"/>
          </p:cNvPicPr>
          <p:nvPr/>
        </p:nvPicPr>
        <p:blipFill>
          <a:blip r:embed="rId5" cstate="print"/>
          <a:srcRect t="4240" b="58035"/>
          <a:stretch>
            <a:fillRect/>
          </a:stretch>
        </p:blipFill>
        <p:spPr bwMode="auto">
          <a:xfrm>
            <a:off x="6639886" y="1222375"/>
            <a:ext cx="2665412" cy="2008188"/>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wipe(left)">
                                      <p:cBhvr>
                                        <p:cTn id="7" dur="500"/>
                                        <p:tgtEl>
                                          <p:spTgt spid="1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animEffect transition="in" filter="wipe(left)">
                                      <p:cBhvr>
                                        <p:cTn id="11" dur="500"/>
                                        <p:tgtEl>
                                          <p:spTgt spid="1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3">
                                            <p:txEl>
                                              <p:pRg st="1" end="1"/>
                                            </p:txEl>
                                          </p:spTgt>
                                        </p:tgtEl>
                                        <p:attrNameLst>
                                          <p:attrName>style.visibility</p:attrName>
                                        </p:attrNameLst>
                                      </p:cBhvr>
                                      <p:to>
                                        <p:strVal val="visible"/>
                                      </p:to>
                                    </p:set>
                                    <p:animEffect transition="in" filter="wipe(left)">
                                      <p:cBhvr>
                                        <p:cTn id="16" dur="500"/>
                                        <p:tgtEl>
                                          <p:spTgt spid="13">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14">
                                            <p:txEl>
                                              <p:pRg st="1" end="1"/>
                                            </p:txEl>
                                          </p:spTgt>
                                        </p:tgtEl>
                                        <p:attrNameLst>
                                          <p:attrName>style.visibility</p:attrName>
                                        </p:attrNameLst>
                                      </p:cBhvr>
                                      <p:to>
                                        <p:strVal val="visible"/>
                                      </p:to>
                                    </p:set>
                                    <p:animEffect transition="in" filter="wipe(left)">
                                      <p:cBhvr>
                                        <p:cTn id="20" dur="500"/>
                                        <p:tgtEl>
                                          <p:spTgt spid="14">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13">
                                            <p:txEl>
                                              <p:pRg st="2" end="2"/>
                                            </p:txEl>
                                          </p:spTgt>
                                        </p:tgtEl>
                                        <p:attrNameLst>
                                          <p:attrName>style.visibility</p:attrName>
                                        </p:attrNameLst>
                                      </p:cBhvr>
                                      <p:to>
                                        <p:strVal val="visible"/>
                                      </p:to>
                                    </p:set>
                                    <p:animEffect transition="in" filter="wipe(left)">
                                      <p:cBhvr>
                                        <p:cTn id="25" dur="500"/>
                                        <p:tgtEl>
                                          <p:spTgt spid="13">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animEffect transition="in" filter="wipe(left)">
                                      <p:cBhvr>
                                        <p:cTn id="29" dur="500"/>
                                        <p:tgtEl>
                                          <p:spTgt spid="14">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13">
                                            <p:txEl>
                                              <p:pRg st="3" end="3"/>
                                            </p:txEl>
                                          </p:spTgt>
                                        </p:tgtEl>
                                        <p:attrNameLst>
                                          <p:attrName>style.visibility</p:attrName>
                                        </p:attrNameLst>
                                      </p:cBhvr>
                                      <p:to>
                                        <p:strVal val="visible"/>
                                      </p:to>
                                    </p:set>
                                    <p:animEffect transition="in" filter="wipe(left)">
                                      <p:cBhvr>
                                        <p:cTn id="34" dur="500"/>
                                        <p:tgtEl>
                                          <p:spTgt spid="13">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14">
                                            <p:txEl>
                                              <p:pRg st="3" end="3"/>
                                            </p:txEl>
                                          </p:spTgt>
                                        </p:tgtEl>
                                        <p:attrNameLst>
                                          <p:attrName>style.visibility</p:attrName>
                                        </p:attrNameLst>
                                      </p:cBhvr>
                                      <p:to>
                                        <p:strVal val="visible"/>
                                      </p:to>
                                    </p:set>
                                    <p:animEffect transition="in" filter="wipe(left)">
                                      <p:cBhvr>
                                        <p:cTn id="38" dur="500"/>
                                        <p:tgtEl>
                                          <p:spTgt spid="14">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13">
                                            <p:txEl>
                                              <p:pRg st="4" end="4"/>
                                            </p:txEl>
                                          </p:spTgt>
                                        </p:tgtEl>
                                        <p:attrNameLst>
                                          <p:attrName>style.visibility</p:attrName>
                                        </p:attrNameLst>
                                      </p:cBhvr>
                                      <p:to>
                                        <p:strVal val="visible"/>
                                      </p:to>
                                    </p:set>
                                    <p:animEffect transition="in" filter="wipe(left)">
                                      <p:cBhvr>
                                        <p:cTn id="43" dur="500"/>
                                        <p:tgtEl>
                                          <p:spTgt spid="13">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14">
                                            <p:txEl>
                                              <p:pRg st="4" end="4"/>
                                            </p:txEl>
                                          </p:spTgt>
                                        </p:tgtEl>
                                        <p:attrNameLst>
                                          <p:attrName>style.visibility</p:attrName>
                                        </p:attrNameLst>
                                      </p:cBhvr>
                                      <p:to>
                                        <p:strVal val="visible"/>
                                      </p:to>
                                    </p:set>
                                    <p:animEffect transition="in" filter="wipe(left)">
                                      <p:cBhvr>
                                        <p:cTn id="47" dur="500"/>
                                        <p:tgtEl>
                                          <p:spTgt spid="14">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13">
                                            <p:txEl>
                                              <p:pRg st="5" end="5"/>
                                            </p:txEl>
                                          </p:spTgt>
                                        </p:tgtEl>
                                        <p:attrNameLst>
                                          <p:attrName>style.visibility</p:attrName>
                                        </p:attrNameLst>
                                      </p:cBhvr>
                                      <p:to>
                                        <p:strVal val="visible"/>
                                      </p:to>
                                    </p:set>
                                    <p:animEffect transition="in" filter="wipe(left)">
                                      <p:cBhvr>
                                        <p:cTn id="52" dur="500"/>
                                        <p:tgtEl>
                                          <p:spTgt spid="13">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14">
                                            <p:txEl>
                                              <p:pRg st="5" end="5"/>
                                            </p:txEl>
                                          </p:spTgt>
                                        </p:tgtEl>
                                        <p:attrNameLst>
                                          <p:attrName>style.visibility</p:attrName>
                                        </p:attrNameLst>
                                      </p:cBhvr>
                                      <p:to>
                                        <p:strVal val="visible"/>
                                      </p:to>
                                    </p:set>
                                    <p:animEffect transition="in" filter="wipe(left)">
                                      <p:cBhvr>
                                        <p:cTn id="56" dur="500"/>
                                        <p:tgtEl>
                                          <p:spTgt spid="14">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538" name="Picture 17" descr="13_coated.jpg"/>
          <p:cNvPicPr>
            <a:picLocks noChangeAspect="1"/>
          </p:cNvPicPr>
          <p:nvPr/>
        </p:nvPicPr>
        <p:blipFill>
          <a:blip r:embed="rId4" cstate="print"/>
          <a:srcRect t="15331"/>
          <a:stretch>
            <a:fillRect/>
          </a:stretch>
        </p:blipFill>
        <p:spPr bwMode="auto">
          <a:xfrm>
            <a:off x="6321425" y="1566865"/>
            <a:ext cx="3811588" cy="2492375"/>
          </a:xfrm>
          <a:prstGeom prst="rect">
            <a:avLst/>
          </a:prstGeom>
          <a:noFill/>
          <a:ln w="9525">
            <a:noFill/>
            <a:miter lim="800000"/>
            <a:headEnd/>
            <a:tailEnd/>
          </a:ln>
        </p:spPr>
      </p:pic>
      <p:pic>
        <p:nvPicPr>
          <p:cNvPr id="65539" name="Picture 13" descr="12_coated.jpg"/>
          <p:cNvPicPr>
            <a:picLocks noChangeAspect="1"/>
          </p:cNvPicPr>
          <p:nvPr/>
        </p:nvPicPr>
        <p:blipFill>
          <a:blip r:embed="rId5" cstate="print"/>
          <a:srcRect t="14471"/>
          <a:stretch>
            <a:fillRect/>
          </a:stretch>
        </p:blipFill>
        <p:spPr bwMode="auto">
          <a:xfrm>
            <a:off x="2189165" y="1462090"/>
            <a:ext cx="4524375" cy="2465387"/>
          </a:xfrm>
          <a:prstGeom prst="rect">
            <a:avLst/>
          </a:prstGeom>
          <a:noFill/>
          <a:ln w="9525">
            <a:noFill/>
            <a:miter lim="800000"/>
            <a:headEnd/>
            <a:tailEnd/>
          </a:ln>
        </p:spPr>
      </p:pic>
      <p:sp>
        <p:nvSpPr>
          <p:cNvPr id="65540" name="Rectangle 2"/>
          <p:cNvSpPr>
            <a:spLocks noGrp="1" noChangeArrowheads="1"/>
          </p:cNvSpPr>
          <p:nvPr>
            <p:ph type="title"/>
          </p:nvPr>
        </p:nvSpPr>
        <p:spPr/>
        <p:txBody>
          <a:bodyPr/>
          <a:lstStyle/>
          <a:p>
            <a:pPr algn="ctr" eaLnBrk="1" hangingPunct="1"/>
            <a:r>
              <a:rPr lang="en-GB" dirty="0">
                <a:latin typeface="Arial" panose="020B0604020202020204" pitchFamily="34" charset="0"/>
                <a:cs typeface="Arial" panose="020B0604020202020204" pitchFamily="34" charset="0"/>
              </a:rPr>
              <a:t>Illustration</a:t>
            </a:r>
            <a:endParaRPr lang="en-US" dirty="0">
              <a:latin typeface="Arial" panose="020B0604020202020204" pitchFamily="34" charset="0"/>
              <a:cs typeface="Arial" panose="020B0604020202020204" pitchFamily="34" charset="0"/>
            </a:endParaRPr>
          </a:p>
        </p:txBody>
      </p:sp>
      <p:sp>
        <p:nvSpPr>
          <p:cNvPr id="9" name="Text Box 6"/>
          <p:cNvSpPr txBox="1">
            <a:spLocks noChangeArrowheads="1"/>
          </p:cNvSpPr>
          <p:nvPr/>
        </p:nvSpPr>
        <p:spPr bwMode="auto">
          <a:xfrm>
            <a:off x="2566990" y="3789363"/>
            <a:ext cx="3271837" cy="1016000"/>
          </a:xfrm>
          <a:prstGeom prst="rect">
            <a:avLst/>
          </a:prstGeom>
          <a:noFill/>
          <a:ln w="9525">
            <a:noFill/>
            <a:miter lim="800000"/>
            <a:headEnd/>
            <a:tailEnd/>
          </a:ln>
        </p:spPr>
        <p:txBody>
          <a:bodyPr>
            <a:spAutoFit/>
          </a:bodyPr>
          <a:lstStyle/>
          <a:p>
            <a:pPr algn="ctr" eaLnBrk="0" hangingPunct="0"/>
            <a:r>
              <a:rPr lang="en-GB" sz="2000" dirty="0">
                <a:latin typeface="Arial" panose="020B0604020202020204" pitchFamily="34" charset="0"/>
                <a:ea typeface="MS PGothic" pitchFamily="34" charset="-128"/>
                <a:cs typeface="Arial" panose="020B0604020202020204" pitchFamily="34" charset="0"/>
              </a:rPr>
              <a:t>Makes decisions by stepping out of the problem to be objective</a:t>
            </a:r>
            <a:endParaRPr lang="en-US" sz="2000" dirty="0">
              <a:latin typeface="Arial" panose="020B0604020202020204" pitchFamily="34" charset="0"/>
              <a:ea typeface="MS PGothic" pitchFamily="34" charset="-128"/>
              <a:cs typeface="Arial" panose="020B0604020202020204" pitchFamily="34" charset="0"/>
            </a:endParaRPr>
          </a:p>
        </p:txBody>
      </p:sp>
      <p:sp>
        <p:nvSpPr>
          <p:cNvPr id="10" name="Text Box 7"/>
          <p:cNvSpPr txBox="1">
            <a:spLocks noChangeArrowheads="1"/>
          </p:cNvSpPr>
          <p:nvPr/>
        </p:nvSpPr>
        <p:spPr bwMode="auto">
          <a:xfrm>
            <a:off x="6526215" y="3789363"/>
            <a:ext cx="3330575" cy="1016000"/>
          </a:xfrm>
          <a:prstGeom prst="rect">
            <a:avLst/>
          </a:prstGeom>
          <a:noFill/>
          <a:ln w="9525">
            <a:noFill/>
            <a:miter lim="800000"/>
            <a:headEnd/>
            <a:tailEnd/>
          </a:ln>
        </p:spPr>
        <p:txBody>
          <a:bodyPr>
            <a:spAutoFit/>
          </a:bodyPr>
          <a:lstStyle/>
          <a:p>
            <a:pPr algn="ctr" eaLnBrk="0" hangingPunct="0"/>
            <a:r>
              <a:rPr lang="en-GB" sz="2000">
                <a:latin typeface="Arial" panose="020B0604020202020204" pitchFamily="34" charset="0"/>
                <a:ea typeface="MS PGothic" pitchFamily="34" charset="-128"/>
                <a:cs typeface="Arial" panose="020B0604020202020204" pitchFamily="34" charset="0"/>
              </a:rPr>
              <a:t>Makes decisions by stepping into the problem to be compassionate</a:t>
            </a:r>
            <a:endParaRPr lang="en-US" sz="2000">
              <a:latin typeface="Arial" panose="020B0604020202020204" pitchFamily="34" charset="0"/>
              <a:ea typeface="MS PGothic" pitchFamily="34" charset="-128"/>
              <a:cs typeface="Arial" panose="020B0604020202020204" pitchFamily="34" charset="0"/>
            </a:endParaRPr>
          </a:p>
        </p:txBody>
      </p:sp>
      <p:sp>
        <p:nvSpPr>
          <p:cNvPr id="12" name="Rounded Rectangle 11"/>
          <p:cNvSpPr/>
          <p:nvPr/>
        </p:nvSpPr>
        <p:spPr bwMode="auto">
          <a:xfrm>
            <a:off x="3835402" y="4911725"/>
            <a:ext cx="811213" cy="782638"/>
          </a:xfrm>
          <a:prstGeom prst="roundRect">
            <a:avLst/>
          </a:prstGeom>
          <a:solidFill>
            <a:srgbClr val="00499A"/>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T</a:t>
            </a:r>
            <a:endParaRPr lang="en-US" sz="4000" b="1" dirty="0">
              <a:solidFill>
                <a:schemeClr val="bg1"/>
              </a:solidFill>
              <a:latin typeface="+mj-lt"/>
            </a:endParaRPr>
          </a:p>
        </p:txBody>
      </p:sp>
      <p:sp>
        <p:nvSpPr>
          <p:cNvPr id="13" name="Rounded Rectangle 12"/>
          <p:cNvSpPr/>
          <p:nvPr/>
        </p:nvSpPr>
        <p:spPr bwMode="auto">
          <a:xfrm>
            <a:off x="7683502" y="4916490"/>
            <a:ext cx="811213" cy="784225"/>
          </a:xfrm>
          <a:prstGeom prst="roundRect">
            <a:avLst/>
          </a:prstGeom>
          <a:solidFill>
            <a:srgbClr val="E42313"/>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F</a:t>
            </a:r>
            <a:endParaRPr lang="en-US" sz="4000" b="1" dirty="0">
              <a:solidFill>
                <a:schemeClr val="bg1"/>
              </a:solidFill>
              <a:latin typeface="+mj-lt"/>
            </a:endParaRPr>
          </a:p>
        </p:txBody>
      </p:sp>
      <p:sp>
        <p:nvSpPr>
          <p:cNvPr id="16" name="Left Arrow 15"/>
          <p:cNvSpPr>
            <a:spLocks noChangeArrowheads="1"/>
          </p:cNvSpPr>
          <p:nvPr/>
        </p:nvSpPr>
        <p:spPr bwMode="auto">
          <a:xfrm rot="-893709">
            <a:off x="3351215" y="2204127"/>
            <a:ext cx="828675" cy="733663"/>
          </a:xfrm>
          <a:prstGeom prst="leftArrow">
            <a:avLst>
              <a:gd name="adj1" fmla="val 50000"/>
              <a:gd name="adj2" fmla="val 49960"/>
            </a:avLst>
          </a:prstGeom>
          <a:solidFill>
            <a:srgbClr val="00499A"/>
          </a:solidFill>
          <a:ln w="25400" algn="ctr">
            <a:noFill/>
            <a:round/>
            <a:headEnd/>
            <a:tailEnd/>
          </a:ln>
        </p:spPr>
        <p:txBody>
          <a:bodyPr>
            <a:spAutoFit/>
          </a:bodyPr>
          <a:lstStyle/>
          <a:p>
            <a:endParaRPr lang="en-US"/>
          </a:p>
        </p:txBody>
      </p:sp>
      <p:sp>
        <p:nvSpPr>
          <p:cNvPr id="17" name="Circular Arrow 16"/>
          <p:cNvSpPr/>
          <p:nvPr/>
        </p:nvSpPr>
        <p:spPr bwMode="auto">
          <a:xfrm>
            <a:off x="8008939" y="1136653"/>
            <a:ext cx="971550" cy="1015999"/>
          </a:xfrm>
          <a:prstGeom prst="circularArrow">
            <a:avLst/>
          </a:prstGeom>
          <a:solidFill>
            <a:srgbClr val="E42313"/>
          </a:solidFill>
          <a:ln w="9525" cap="flat" cmpd="sng" algn="ctr">
            <a:noFill/>
            <a:prstDash val="solid"/>
            <a:round/>
            <a:headEnd type="none" w="med" len="med"/>
            <a:tailEnd type="none" w="med" len="med"/>
          </a:ln>
          <a:effectLst/>
        </p:spPr>
        <p:txBody>
          <a:bodyPr>
            <a:noAutofit/>
          </a:bodyPr>
          <a:lstStyle/>
          <a:p>
            <a:pPr>
              <a:defRPr/>
            </a:pP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right)">
                                      <p:cBhvr>
                                        <p:cTn id="7" dur="1000"/>
                                        <p:tgtEl>
                                          <p:spTgt spid="16"/>
                                        </p:tgtEl>
                                      </p:cBhvr>
                                    </p:animEffect>
                                  </p:childTnLst>
                                </p:cTn>
                              </p:par>
                              <p:par>
                                <p:cTn id="8" presetID="1"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ipe(left)">
                                      <p:cBhvr>
                                        <p:cTn id="16" dur="1000"/>
                                        <p:tgtEl>
                                          <p:spTgt spid="17"/>
                                        </p:tgtEl>
                                      </p:cBhvr>
                                    </p:animEffec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animBg="1"/>
      <p:bldP spid="13" grpId="0" animBg="1"/>
      <p:bldP spid="16" grpId="0" animBg="1"/>
    </p:bldLst>
  </p:timing>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Exercise: “See things through my eyes”</a:t>
            </a:r>
          </a:p>
        </p:txBody>
      </p:sp>
      <p:sp>
        <p:nvSpPr>
          <p:cNvPr id="66563" name="Content Placeholder 3"/>
          <p:cNvSpPr>
            <a:spLocks noGrp="1"/>
          </p:cNvSpPr>
          <p:nvPr>
            <p:ph idx="1"/>
          </p:nvPr>
        </p:nvSpPr>
        <p:spPr>
          <a:xfrm>
            <a:off x="507999" y="1544594"/>
            <a:ext cx="11391557" cy="4459965"/>
          </a:xfrm>
        </p:spPr>
        <p:txBody>
          <a:bodyPr/>
          <a:lstStyle/>
          <a:p>
            <a:pPr marL="442913" indent="-442913"/>
            <a:r>
              <a:rPr lang="en-GB" dirty="0">
                <a:latin typeface="Arial" panose="020B0604020202020204" pitchFamily="34" charset="0"/>
                <a:cs typeface="Arial" panose="020B0604020202020204" pitchFamily="34" charset="0"/>
              </a:rPr>
              <a:t>Wearing the glasses, look at the different scenarios “through the eyes” of Thinking and Feeling.</a:t>
            </a:r>
          </a:p>
          <a:p>
            <a:pPr marL="442913" indent="-442913"/>
            <a:r>
              <a:rPr lang="en-GB" dirty="0">
                <a:latin typeface="Arial" panose="020B0604020202020204" pitchFamily="34" charset="0"/>
                <a:cs typeface="Arial" panose="020B0604020202020204" pitchFamily="34" charset="0"/>
              </a:rPr>
              <a:t>Notice the different emphasis each preference places on the same decisions. What do you notice are the main differences in these different decision-making styles?</a:t>
            </a:r>
          </a:p>
          <a:p>
            <a:pPr marL="442913" indent="-442913"/>
            <a:r>
              <a:rPr lang="en-GB" dirty="0">
                <a:latin typeface="Arial" panose="020B0604020202020204" pitchFamily="34" charset="0"/>
                <a:cs typeface="Arial" panose="020B0604020202020204" pitchFamily="34" charset="0"/>
              </a:rPr>
              <a:t>Read the scenarios without glasses and notice how much more well-rounded your responses would be if you paid attention to both T and F!</a:t>
            </a:r>
          </a:p>
          <a:p>
            <a:endParaRPr lang="en-GB" dirty="0">
              <a:latin typeface="Arial" panose="020B0604020202020204" pitchFamily="34" charset="0"/>
              <a:cs typeface="Arial" panose="020B0604020202020204" pitchFamily="34" charset="0"/>
            </a:endParaRPr>
          </a:p>
        </p:txBody>
      </p:sp>
      <p:pic>
        <p:nvPicPr>
          <p:cNvPr id="66564" name="Picture 6" descr="http://www.iconplus.gr/VIDEOS/PHOTOS/3d_glasses_small.jpg"/>
          <p:cNvPicPr>
            <a:picLocks noChangeAspect="1" noChangeArrowheads="1"/>
          </p:cNvPicPr>
          <p:nvPr/>
        </p:nvPicPr>
        <p:blipFill>
          <a:blip r:embed="rId4" cstate="print"/>
          <a:srcRect/>
          <a:stretch>
            <a:fillRect/>
          </a:stretch>
        </p:blipFill>
        <p:spPr bwMode="auto">
          <a:xfrm>
            <a:off x="8451545" y="4705508"/>
            <a:ext cx="3092450" cy="1744663"/>
          </a:xfrm>
          <a:prstGeom prst="rect">
            <a:avLst/>
          </a:prstGeom>
          <a:noFill/>
          <a:ln w="9525">
            <a:noFill/>
            <a:miter lim="800000"/>
            <a:headEnd/>
            <a:tailEnd/>
          </a:ln>
        </p:spPr>
      </p:pic>
    </p:spTree>
    <p:custDataLst>
      <p:tags r:id="rId1"/>
    </p:custData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4146" name="Rectangle 3"/>
          <p:cNvSpPr>
            <a:spLocks noChangeArrowheads="1"/>
          </p:cNvSpPr>
          <p:nvPr/>
        </p:nvSpPr>
        <p:spPr bwMode="auto">
          <a:xfrm>
            <a:off x="432486" y="308242"/>
            <a:ext cx="11491784" cy="6247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ctr">
            <a:spAutoFit/>
          </a:bodyPr>
          <a:lstStyle>
            <a:lvl1pPr>
              <a:spcBef>
                <a:spcPct val="20000"/>
              </a:spcBef>
              <a:buClr>
                <a:srgbClr val="868688"/>
              </a:buClr>
              <a:buSzPct val="100000"/>
              <a:buBlip>
                <a:blip r:embed="rId3"/>
              </a:buBlip>
              <a:defRPr sz="2600">
                <a:solidFill>
                  <a:schemeClr val="tx1"/>
                </a:solidFill>
                <a:latin typeface="Calibri" panose="020F0502020204030204" pitchFamily="34" charset="0"/>
              </a:defRPr>
            </a:lvl1pPr>
            <a:lvl2pPr marL="742950" indent="-285750">
              <a:spcBef>
                <a:spcPct val="20000"/>
              </a:spcBef>
              <a:buClr>
                <a:srgbClr val="868688"/>
              </a:buClr>
              <a:buSzPct val="100000"/>
              <a:buBlip>
                <a:blip r:embed="rId3"/>
              </a:buBlip>
              <a:defRPr sz="2000">
                <a:solidFill>
                  <a:schemeClr val="tx1"/>
                </a:solidFill>
                <a:latin typeface="Calibri" panose="020F0502020204030204" pitchFamily="34" charset="0"/>
              </a:defRPr>
            </a:lvl2pPr>
            <a:lvl3pPr marL="1143000" indent="-228600">
              <a:spcBef>
                <a:spcPct val="20000"/>
              </a:spcBef>
              <a:buClr>
                <a:srgbClr val="868688"/>
              </a:buClr>
              <a:buSzPct val="100000"/>
              <a:buBlip>
                <a:blip r:embed="rId3"/>
              </a:buBlip>
              <a:defRPr>
                <a:solidFill>
                  <a:schemeClr val="tx1"/>
                </a:solidFill>
                <a:latin typeface="Calibri" panose="020F0502020204030204" pitchFamily="34" charset="0"/>
              </a:defRPr>
            </a:lvl3pPr>
            <a:lvl4pPr marL="1600200" indent="-228600">
              <a:spcBef>
                <a:spcPct val="20000"/>
              </a:spcBef>
              <a:buClr>
                <a:srgbClr val="868688"/>
              </a:buClr>
              <a:buSzPct val="100000"/>
              <a:buBlip>
                <a:blip r:embed="rId3"/>
              </a:buBlip>
              <a:defRPr sz="1600">
                <a:solidFill>
                  <a:schemeClr val="tx1"/>
                </a:solidFill>
                <a:latin typeface="Calibri" panose="020F0502020204030204" pitchFamily="34" charset="0"/>
              </a:defRPr>
            </a:lvl4pPr>
            <a:lvl5pPr marL="2057400" indent="-228600">
              <a:spcBef>
                <a:spcPct val="20000"/>
              </a:spcBef>
              <a:buClr>
                <a:srgbClr val="868688"/>
              </a:buClr>
              <a:buSzPct val="150000"/>
              <a:buFont typeface="Times" panose="02020603050405020304" pitchFamily="18" charset="0"/>
              <a:buChar char="•"/>
              <a:defRPr sz="16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9pPr>
          </a:lstStyle>
          <a:p>
            <a:pPr>
              <a:spcBef>
                <a:spcPct val="5000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CRIME CLOSE TO HOME</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There’s a knock at the door! It’s your next door neighbour. She’s just come back from work to find the glass in her front door kicked in and she’d been burgled. Her husband is on the way to collect the kids from swimming practice. What do you do?</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First of all I would reassure my neighbour that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solve her problem</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be there for her family</a:t>
            </a:r>
            <a:r>
              <a:rPr lang="en-GB" altLang="en-US" sz="2000" dirty="0">
                <a:latin typeface="Arial" panose="020B0604020202020204" pitchFamily="34" charset="0"/>
                <a:ea typeface="Calibri" panose="020F0502020204030204" pitchFamily="34" charset="0"/>
                <a:cs typeface="Times New Roman" panose="02020603050405020304" pitchFamily="18" charset="0"/>
              </a:rPr>
              <a:t> as a good friend.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take control of the situation,</a:t>
            </a:r>
            <a:r>
              <a:rPr lang="en-GB" altLang="en-US" sz="2000" dirty="0">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make a cup of tea</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to</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calm her down and</a:t>
            </a:r>
            <a:r>
              <a:rPr lang="en-GB" altLang="en-US" sz="2000" dirty="0">
                <a:latin typeface="Arial" panose="020B0604020202020204" pitchFamily="34" charset="0"/>
                <a:ea typeface="Calibri" panose="020F0502020204030204" pitchFamily="34" charset="0"/>
                <a:cs typeface="Times New Roman" panose="02020603050405020304" pitchFamily="18" charset="0"/>
              </a:rPr>
              <a:t> make her feel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safe,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cared for</a:t>
            </a:r>
            <a:r>
              <a:rPr lang="en-GB" altLang="en-US" sz="2000" dirty="0">
                <a:latin typeface="Arial" panose="020B0604020202020204" pitchFamily="34" charset="0"/>
                <a:ea typeface="Calibri" panose="020F0502020204030204" pitchFamily="34" charset="0"/>
                <a:cs typeface="Times New Roman" panose="02020603050405020304" pitchFamily="18" charset="0"/>
              </a:rPr>
              <a:t>.</a:t>
            </a:r>
          </a:p>
          <a:p>
            <a:pPr algn="l">
              <a:spcBef>
                <a:spcPct val="0"/>
              </a:spcBef>
              <a:buClrTx/>
              <a:buSzTx/>
              <a:buFontTx/>
              <a:buNone/>
            </a:pP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First of all I would check that the burglar wasn’t still there!</a:t>
            </a:r>
            <a:r>
              <a:rPr lang="en-GB" altLang="en-US" sz="2000" dirty="0">
                <a:latin typeface="Arial" panose="020B0604020202020204" pitchFamily="34" charset="0"/>
                <a:ea typeface="Calibri" panose="020F0502020204030204" pitchFamily="34" charset="0"/>
                <a:cs typeface="Times New Roman" panose="02020603050405020304" pitchFamily="18" charset="0"/>
              </a:rPr>
              <a:t> I would comfort my neighbour and</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“feel her pain” by trying to empathise with her feelings of being violated.</a:t>
            </a:r>
            <a:r>
              <a:rPr lang="en-GB" altLang="en-US" sz="2000" dirty="0">
                <a:latin typeface="Arial" panose="020B0604020202020204" pitchFamily="34" charset="0"/>
                <a:ea typeface="Calibri" panose="020F0502020204030204" pitchFamily="34" charset="0"/>
                <a:cs typeface="Times New Roman" panose="02020603050405020304" pitchFamily="18" charset="0"/>
              </a:rPr>
              <a:t>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call the police and </a:t>
            </a:r>
            <a:r>
              <a:rPr lang="en-GB" altLang="en-US" sz="2000" dirty="0">
                <a:latin typeface="Arial" panose="020B0604020202020204" pitchFamily="34" charset="0"/>
                <a:ea typeface="Calibri" panose="020F0502020204030204" pitchFamily="34" charset="0"/>
                <a:cs typeface="Times New Roman" panose="02020603050405020304" pitchFamily="18" charset="0"/>
              </a:rPr>
              <a:t>clear up the glass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so no-one gets hurt</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I would call her husband to see if he thought it best to keep the kids out of the way until the house</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looked normal again so they weren’t scared. The kids might want to stay in my spare room to ensure they feel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was</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safe,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secure.</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We’d need to check if anything really important was missing:</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personal belongings,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keys,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photos,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money,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kids’ favourite toys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and valuables, being careful not to contaminate the scene with fingerprints </a:t>
            </a:r>
            <a:r>
              <a:rPr lang="en-GB" altLang="en-US" sz="2000" dirty="0">
                <a:latin typeface="Arial" panose="020B0604020202020204" pitchFamily="34" charset="0"/>
                <a:ea typeface="Calibri" panose="020F0502020204030204" pitchFamily="34" charset="0"/>
                <a:cs typeface="Times New Roman" panose="02020603050405020304" pitchFamily="18" charset="0"/>
              </a:rPr>
              <a:t>and looking to see if the burglar had left</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any incriminating evidence.</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I would call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the locksmith to change the locks and</a:t>
            </a:r>
            <a:r>
              <a:rPr lang="en-GB" altLang="en-US" sz="2000" dirty="0">
                <a:latin typeface="Arial" panose="020B0604020202020204" pitchFamily="34" charset="0"/>
                <a:ea typeface="Calibri" panose="020F0502020204030204" pitchFamily="34" charset="0"/>
                <a:cs typeface="Times New Roman" panose="02020603050405020304" pitchFamily="18" charset="0"/>
              </a:rPr>
              <a:t> the Neighbourhood Watch in case others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and their homes</a:t>
            </a:r>
            <a:r>
              <a:rPr lang="en-GB" altLang="en-US" sz="2000" dirty="0">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houses</a:t>
            </a:r>
            <a:r>
              <a:rPr lang="en-GB" altLang="en-US" sz="2000" dirty="0">
                <a:latin typeface="Arial" panose="020B0604020202020204" pitchFamily="34" charset="0"/>
                <a:ea typeface="Calibri" panose="020F0502020204030204" pitchFamily="34" charset="0"/>
                <a:cs typeface="Times New Roman" panose="02020603050405020304" pitchFamily="18" charset="0"/>
              </a:rPr>
              <a:t> in the neighbourhood were at risk. </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A few days later I would check on my neighbour</a:t>
            </a:r>
            <a:r>
              <a:rPr lang="en-GB" altLang="en-US" sz="20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her husband and especially the kids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to see if they</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were now</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feeling</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safe</a:t>
            </a:r>
            <a:r>
              <a:rPr lang="en-GB" altLang="en-US" sz="20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and their house was now secure. </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11021468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T–F: Helping style</a:t>
            </a:r>
          </a:p>
        </p:txBody>
      </p:sp>
      <p:pic>
        <p:nvPicPr>
          <p:cNvPr id="69636"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19999" y="1475086"/>
            <a:ext cx="6152001" cy="5017789"/>
          </a:xfrm>
          <a:prstGeom prst="rect">
            <a:avLst/>
          </a:prstGeom>
          <a:solidFill>
            <a:schemeClr val="bg1">
              <a:lumMod val="50000"/>
            </a:schemeClr>
          </a:solid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838200" y="365125"/>
            <a:ext cx="10515600" cy="915035"/>
          </a:xfrm>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7999" y="1280160"/>
            <a:ext cx="11154913" cy="4724400"/>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70661" name="Picture 8" descr="69_newMbtiBlueC.jpg"/>
          <p:cNvPicPr>
            <a:picLocks noChangeAspect="1"/>
          </p:cNvPicPr>
          <p:nvPr/>
        </p:nvPicPr>
        <p:blipFill>
          <a:blip r:embed="rId4" cstate="print"/>
          <a:srcRect l="11617" t="6656" r="12457" b="8559"/>
          <a:stretch>
            <a:fillRect/>
          </a:stretch>
        </p:blipFill>
        <p:spPr bwMode="auto">
          <a:xfrm>
            <a:off x="3970177" y="3334931"/>
            <a:ext cx="1321061" cy="2920930"/>
          </a:xfrm>
          <a:prstGeom prst="rect">
            <a:avLst/>
          </a:prstGeom>
          <a:noFill/>
          <a:ln w="9525">
            <a:noFill/>
            <a:miter lim="800000"/>
            <a:headEnd/>
            <a:tailEnd/>
          </a:ln>
        </p:spPr>
      </p:pic>
      <p:pic>
        <p:nvPicPr>
          <p:cNvPr id="70662" name="Picture 9" descr="70_newMbtiRedC.jpg"/>
          <p:cNvPicPr>
            <a:picLocks noChangeAspect="1"/>
          </p:cNvPicPr>
          <p:nvPr/>
        </p:nvPicPr>
        <p:blipFill>
          <a:blip r:embed="rId5" cstate="print"/>
          <a:srcRect l="12445" t="3290" r="19797" b="17577"/>
          <a:stretch>
            <a:fillRect/>
          </a:stretch>
        </p:blipFill>
        <p:spPr bwMode="auto">
          <a:xfrm>
            <a:off x="6599810" y="3426256"/>
            <a:ext cx="1189310" cy="2772031"/>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1" name="Rectangle 2"/>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TF</a:t>
            </a:r>
          </a:p>
        </p:txBody>
      </p:sp>
      <p:sp>
        <p:nvSpPr>
          <p:cNvPr id="457731" name="Rectangle 3"/>
          <p:cNvSpPr>
            <a:spLocks noGrp="1" noChangeArrowheads="1"/>
          </p:cNvSpPr>
          <p:nvPr>
            <p:ph idx="1"/>
          </p:nvPr>
        </p:nvSpPr>
        <p:spPr>
          <a:xfrm>
            <a:off x="535796" y="1768475"/>
            <a:ext cx="11120408" cy="4724400"/>
          </a:xfrm>
        </p:spPr>
        <p:txBody>
          <a:bodyPr>
            <a:normAutofit fontScale="85000" lnSpcReduction="20000"/>
          </a:bodyPr>
          <a:lstStyle/>
          <a:p>
            <a:pPr marL="442913" indent="-442800"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Thinking and Feeling.</a:t>
            </a: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442800" eaLnBrk="1" hangingPunct="1"/>
            <a:endParaRPr lang="en-US" dirty="0">
              <a:latin typeface="Arial" panose="020B0604020202020204" pitchFamily="34" charset="0"/>
              <a:cs typeface="Arial" panose="020B0604020202020204" pitchFamily="34" charset="0"/>
            </a:endParaRPr>
          </a:p>
          <a:p>
            <a:pPr marL="442913" indent="-442800"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Graphical user interface, text, email&#10;&#10;Description automatically generated">
            <a:extLst>
              <a:ext uri="{FF2B5EF4-FFF2-40B4-BE49-F238E27FC236}">
                <a16:creationId xmlns:a16="http://schemas.microsoft.com/office/drawing/2014/main" id="{5F09FC66-8F79-4D1A-BBDF-0F735EAC111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41656" y="2566104"/>
            <a:ext cx="3266064" cy="2450412"/>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7" end="7"/>
                                            </p:txEl>
                                          </p:spTgt>
                                        </p:tgtEl>
                                        <p:attrNameLst>
                                          <p:attrName>style.visibility</p:attrName>
                                        </p:attrNameLst>
                                      </p:cBhvr>
                                      <p:to>
                                        <p:strVal val="visible"/>
                                      </p:to>
                                    </p:set>
                                    <p:animEffect transition="in" filter="wipe(left)">
                                      <p:cBhvr>
                                        <p:cTn id="12" dur="500"/>
                                        <p:tgtEl>
                                          <p:spTgt spid="4577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2416842-5AA9-42AD-A858-A44B320C0ACC}"/>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How do you use each preference?</a:t>
            </a:r>
          </a:p>
        </p:txBody>
      </p:sp>
      <p:sp>
        <p:nvSpPr>
          <p:cNvPr id="55299" name="Content Placeholder 2">
            <a:extLst>
              <a:ext uri="{FF2B5EF4-FFF2-40B4-BE49-F238E27FC236}">
                <a16:creationId xmlns:a16="http://schemas.microsoft.com/office/drawing/2014/main" id="{6928E80B-628B-4DEC-9196-D018CC22F817}"/>
              </a:ext>
            </a:extLst>
          </p:cNvPr>
          <p:cNvSpPr>
            <a:spLocks noGrp="1"/>
          </p:cNvSpPr>
          <p:nvPr>
            <p:ph idx="1"/>
          </p:nvPr>
        </p:nvSpPr>
        <p:spPr>
          <a:xfrm>
            <a:off x="508000" y="3429000"/>
            <a:ext cx="10845800" cy="2912278"/>
          </a:xfrm>
        </p:spPr>
        <p:txBody>
          <a:bodyPr>
            <a:normAutofit fontScale="92500" lnSpcReduction="10000"/>
          </a:bodyPr>
          <a:lstStyle/>
          <a:p>
            <a:r>
              <a:rPr lang="en-GB" altLang="en-US" dirty="0">
                <a:latin typeface="Arial" panose="020B0604020202020204" pitchFamily="34" charset="0"/>
                <a:cs typeface="Arial" panose="020B0604020202020204" pitchFamily="34" charset="0"/>
              </a:rPr>
              <a:t>Where does your preference for Thinking/Feeling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your leadership style, conflict or problem solving?</a:t>
            </a:r>
          </a:p>
        </p:txBody>
      </p:sp>
    </p:spTree>
    <p:custDataLst>
      <p:tags r:id="rId1"/>
    </p:custData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730" name="Rectangle 4"/>
          <p:cNvSpPr>
            <a:spLocks noGrp="1" noChangeArrowheads="1"/>
          </p:cNvSpPr>
          <p:nvPr>
            <p:ph type="title"/>
          </p:nvPr>
        </p:nvSpPr>
        <p:spPr/>
        <p:txBody>
          <a:bodyPr/>
          <a:lstStyle/>
          <a:p>
            <a:pPr eaLnBrk="1" hangingPunct="1"/>
            <a:r>
              <a:rPr lang="en-GB">
                <a:latin typeface="Arial" panose="020B0604020202020204" pitchFamily="34" charset="0"/>
                <a:cs typeface="Arial" panose="020B0604020202020204" pitchFamily="34" charset="0"/>
              </a:rPr>
              <a:t>Characteristics</a:t>
            </a:r>
            <a:endParaRPr lang="en-US">
              <a:latin typeface="Arial" panose="020B0604020202020204" pitchFamily="34" charset="0"/>
              <a:cs typeface="Arial" panose="020B0604020202020204" pitchFamily="34" charset="0"/>
            </a:endParaRPr>
          </a:p>
        </p:txBody>
      </p:sp>
      <p:sp>
        <p:nvSpPr>
          <p:cNvPr id="41987" name="Rectangle 10"/>
          <p:cNvSpPr>
            <a:spLocks noChangeArrowheads="1"/>
          </p:cNvSpPr>
          <p:nvPr/>
        </p:nvSpPr>
        <p:spPr bwMode="auto">
          <a:xfrm>
            <a:off x="6096000" y="3485562"/>
            <a:ext cx="4192587" cy="1938992"/>
          </a:xfrm>
          <a:prstGeom prst="rect">
            <a:avLst/>
          </a:prstGeom>
          <a:noFill/>
          <a:ln w="9525">
            <a:noFill/>
            <a:miter lim="800000"/>
            <a:headEnd/>
            <a:tailEnd/>
          </a:ln>
        </p:spPr>
        <p:txBody>
          <a:bodyPr>
            <a:spAutoFit/>
          </a:bodyPr>
          <a:lstStyle/>
          <a:p>
            <a:pPr algn="l">
              <a:spcBef>
                <a:spcPts val="600"/>
              </a:spcBef>
              <a:buClr>
                <a:schemeClr val="bg1"/>
              </a:buClr>
              <a:defRPr/>
            </a:pPr>
            <a:r>
              <a:rPr lang="en-GB" sz="2000" spc="-30" dirty="0">
                <a:latin typeface="Arial" panose="020B0604020202020204" pitchFamily="34" charset="0"/>
                <a:cs typeface="Arial" panose="020B0604020202020204" pitchFamily="34" charset="0"/>
              </a:rPr>
              <a:t>Keep a range of choices available</a:t>
            </a:r>
          </a:p>
          <a:p>
            <a:pPr algn="l">
              <a:spcBef>
                <a:spcPts val="600"/>
              </a:spcBef>
              <a:buClr>
                <a:schemeClr val="bg1"/>
              </a:buClr>
              <a:defRPr/>
            </a:pPr>
            <a:r>
              <a:rPr lang="en-GB" sz="2000" dirty="0">
                <a:latin typeface="Arial" panose="020B0604020202020204" pitchFamily="34" charset="0"/>
                <a:cs typeface="Arial" panose="020B0604020202020204" pitchFamily="34" charset="0"/>
              </a:rPr>
              <a:t>Remain flexible</a:t>
            </a:r>
          </a:p>
          <a:p>
            <a:pPr algn="l">
              <a:spcBef>
                <a:spcPts val="600"/>
              </a:spcBef>
              <a:buClr>
                <a:schemeClr val="bg1"/>
              </a:buClr>
              <a:defRPr/>
            </a:pPr>
            <a:r>
              <a:rPr lang="en-GB" sz="2000" spc="-40" dirty="0">
                <a:latin typeface="Arial" panose="020B0604020202020204" pitchFamily="34" charset="0"/>
                <a:cs typeface="Arial" panose="020B0604020202020204" pitchFamily="34" charset="0"/>
              </a:rPr>
              <a:t>Respond to emerging information</a:t>
            </a:r>
          </a:p>
          <a:p>
            <a:pPr algn="l">
              <a:spcBef>
                <a:spcPts val="600"/>
              </a:spcBef>
              <a:buClr>
                <a:schemeClr val="bg1"/>
              </a:buClr>
              <a:defRPr/>
            </a:pPr>
            <a:r>
              <a:rPr lang="en-GB" sz="2000" dirty="0">
                <a:latin typeface="Arial" panose="020B0604020202020204" pitchFamily="34" charset="0"/>
                <a:cs typeface="Arial" panose="020B0604020202020204" pitchFamily="34" charset="0"/>
              </a:rPr>
              <a:t>Prefer to go with the flow</a:t>
            </a:r>
          </a:p>
          <a:p>
            <a:pPr algn="l">
              <a:spcBef>
                <a:spcPts val="600"/>
              </a:spcBef>
              <a:buClr>
                <a:schemeClr val="bg1"/>
              </a:buClr>
              <a:defRPr/>
            </a:pPr>
            <a:r>
              <a:rPr lang="en-GB" sz="2000" dirty="0">
                <a:latin typeface="Arial" panose="020B0604020202020204" pitchFamily="34" charset="0"/>
                <a:cs typeface="Arial" panose="020B0604020202020204" pitchFamily="34" charset="0"/>
              </a:rPr>
              <a:t>Prefer to be spontaneous</a:t>
            </a:r>
          </a:p>
        </p:txBody>
      </p:sp>
      <p:sp>
        <p:nvSpPr>
          <p:cNvPr id="41988" name="Rectangle 11"/>
          <p:cNvSpPr>
            <a:spLocks noChangeArrowheads="1"/>
          </p:cNvSpPr>
          <p:nvPr/>
        </p:nvSpPr>
        <p:spPr bwMode="auto">
          <a:xfrm>
            <a:off x="1962149" y="3486150"/>
            <a:ext cx="3987800" cy="2308324"/>
          </a:xfrm>
          <a:prstGeom prst="rect">
            <a:avLst/>
          </a:prstGeom>
          <a:noFill/>
          <a:ln w="9525">
            <a:noFill/>
            <a:miter lim="800000"/>
            <a:headEnd/>
            <a:tailEnd/>
          </a:ln>
        </p:spPr>
        <p:txBody>
          <a:bodyPr>
            <a:spAutoFit/>
          </a:bodyPr>
          <a:lstStyle/>
          <a:p>
            <a:pPr algn="r">
              <a:spcBef>
                <a:spcPts val="600"/>
              </a:spcBef>
            </a:pPr>
            <a:r>
              <a:rPr lang="en-GB" sz="2000" dirty="0">
                <a:latin typeface="Arial" panose="020B0604020202020204" pitchFamily="34" charset="0"/>
                <a:cs typeface="Arial" panose="020B0604020202020204" pitchFamily="34" charset="0"/>
              </a:rPr>
              <a:t>Like to come to closure</a:t>
            </a:r>
          </a:p>
          <a:p>
            <a:pPr algn="r">
              <a:spcBef>
                <a:spcPts val="600"/>
              </a:spcBef>
            </a:pPr>
            <a:r>
              <a:rPr lang="en-GB" sz="2000" dirty="0">
                <a:latin typeface="Arial" panose="020B0604020202020204" pitchFamily="34" charset="0"/>
                <a:cs typeface="Arial" panose="020B0604020202020204" pitchFamily="34" charset="0"/>
              </a:rPr>
              <a:t>Make plans</a:t>
            </a:r>
            <a:endParaRPr lang="en-GB" sz="2000" b="1" dirty="0">
              <a:solidFill>
                <a:srgbClr val="C00000"/>
              </a:solidFill>
              <a:latin typeface="Arial" panose="020B0604020202020204" pitchFamily="34" charset="0"/>
              <a:cs typeface="Arial" panose="020B0604020202020204" pitchFamily="34" charset="0"/>
            </a:endParaRPr>
          </a:p>
          <a:p>
            <a:pPr algn="r">
              <a:spcBef>
                <a:spcPts val="600"/>
              </a:spcBef>
            </a:pPr>
            <a:r>
              <a:rPr lang="en-GB" sz="2000" dirty="0">
                <a:latin typeface="Arial" panose="020B0604020202020204" pitchFamily="34" charset="0"/>
                <a:cs typeface="Arial" panose="020B0604020202020204" pitchFamily="34" charset="0"/>
              </a:rPr>
              <a:t>Act in a controlled way</a:t>
            </a:r>
          </a:p>
          <a:p>
            <a:pPr algn="r">
              <a:spcBef>
                <a:spcPts val="600"/>
              </a:spcBef>
            </a:pPr>
            <a:r>
              <a:rPr lang="en-GB" sz="2000" dirty="0">
                <a:latin typeface="Arial" panose="020B0604020202020204" pitchFamily="34" charset="0"/>
                <a:cs typeface="Arial" panose="020B0604020202020204" pitchFamily="34" charset="0"/>
              </a:rPr>
              <a:t>Prefer to act within a structure</a:t>
            </a:r>
            <a:endParaRPr lang="en-GB" sz="2000" b="1" dirty="0">
              <a:solidFill>
                <a:srgbClr val="C00000"/>
              </a:solidFill>
              <a:latin typeface="Arial" panose="020B0604020202020204" pitchFamily="34" charset="0"/>
              <a:cs typeface="Arial" panose="020B0604020202020204" pitchFamily="34" charset="0"/>
            </a:endParaRPr>
          </a:p>
          <a:p>
            <a:pPr algn="r">
              <a:spcBef>
                <a:spcPts val="600"/>
              </a:spcBef>
            </a:pPr>
            <a:r>
              <a:rPr lang="en-GB" sz="2000" dirty="0">
                <a:latin typeface="Arial" panose="020B0604020202020204" pitchFamily="34" charset="0"/>
                <a:cs typeface="Arial" panose="020B0604020202020204" pitchFamily="34" charset="0"/>
              </a:rPr>
              <a:t>Prefer to schedule activities</a:t>
            </a:r>
            <a:endParaRPr lang="en-GB" sz="2000" b="1" dirty="0">
              <a:solidFill>
                <a:srgbClr val="C00000"/>
              </a:solidFill>
              <a:latin typeface="Arial" panose="020B0604020202020204" pitchFamily="34" charset="0"/>
              <a:cs typeface="Arial" panose="020B0604020202020204" pitchFamily="34" charset="0"/>
            </a:endParaRPr>
          </a:p>
          <a:p>
            <a:pPr algn="r">
              <a:buFont typeface="Times" pitchFamily="-80" charset="0"/>
              <a:buNone/>
            </a:pPr>
            <a:endParaRPr lang="en-US" sz="2400" dirty="0">
              <a:latin typeface="Arial" panose="020B0604020202020204" pitchFamily="34" charset="0"/>
              <a:cs typeface="Arial" panose="020B0604020202020204" pitchFamily="34" charset="0"/>
            </a:endParaRPr>
          </a:p>
        </p:txBody>
      </p:sp>
      <p:sp>
        <p:nvSpPr>
          <p:cNvPr id="11" name="TextBox 15"/>
          <p:cNvSpPr txBox="1">
            <a:spLocks noChangeArrowheads="1"/>
          </p:cNvSpPr>
          <p:nvPr/>
        </p:nvSpPr>
        <p:spPr bwMode="auto">
          <a:xfrm>
            <a:off x="2261394" y="5783265"/>
            <a:ext cx="7669212" cy="33813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sz="1600" i="1" dirty="0">
                <a:latin typeface="Arial" panose="020B0604020202020204" pitchFamily="34" charset="0"/>
                <a:cs typeface="Arial" panose="020B0604020202020204" pitchFamily="34" charset="0"/>
              </a:rPr>
              <a:t>Remember, Judging isn’t ‘judgmental’ and Perceiving isn’t ‘perceptive’</a:t>
            </a:r>
          </a:p>
        </p:txBody>
      </p:sp>
      <p:pic>
        <p:nvPicPr>
          <p:cNvPr id="73735" name="Picture 11" descr="75_newMbtiPurpleC.jpg"/>
          <p:cNvPicPr>
            <a:picLocks noChangeAspect="1"/>
          </p:cNvPicPr>
          <p:nvPr/>
        </p:nvPicPr>
        <p:blipFill>
          <a:blip r:embed="rId4" cstate="print"/>
          <a:srcRect t="9824" r="5046" b="8849"/>
          <a:stretch>
            <a:fillRect/>
          </a:stretch>
        </p:blipFill>
        <p:spPr bwMode="auto">
          <a:xfrm>
            <a:off x="2257426" y="1235077"/>
            <a:ext cx="3705225" cy="2136775"/>
          </a:xfrm>
          <a:prstGeom prst="rect">
            <a:avLst/>
          </a:prstGeom>
          <a:noFill/>
          <a:ln w="9525">
            <a:noFill/>
            <a:miter lim="800000"/>
            <a:headEnd/>
            <a:tailEnd/>
          </a:ln>
        </p:spPr>
      </p:pic>
      <p:pic>
        <p:nvPicPr>
          <p:cNvPr id="73736" name="Picture 12" descr="76_newMbtiLemonGreenC.jpg"/>
          <p:cNvPicPr>
            <a:picLocks noChangeAspect="1"/>
          </p:cNvPicPr>
          <p:nvPr/>
        </p:nvPicPr>
        <p:blipFill>
          <a:blip r:embed="rId5" cstate="print"/>
          <a:srcRect l="6393"/>
          <a:stretch>
            <a:fillRect/>
          </a:stretch>
        </p:blipFill>
        <p:spPr bwMode="auto">
          <a:xfrm>
            <a:off x="5949949" y="1306515"/>
            <a:ext cx="4019550" cy="2008187"/>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ipe(left)">
                                      <p:cBhvr>
                                        <p:cTn id="7" dur="500"/>
                                        <p:tgtEl>
                                          <p:spTgt spid="41988">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animEffect transition="in" filter="wipe(left)">
                                      <p:cBhvr>
                                        <p:cTn id="11" dur="500"/>
                                        <p:tgtEl>
                                          <p:spTgt spid="4198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1988">
                                            <p:txEl>
                                              <p:pRg st="1" end="1"/>
                                            </p:txEl>
                                          </p:spTgt>
                                        </p:tgtEl>
                                        <p:attrNameLst>
                                          <p:attrName>style.visibility</p:attrName>
                                        </p:attrNameLst>
                                      </p:cBhvr>
                                      <p:to>
                                        <p:strVal val="visible"/>
                                      </p:to>
                                    </p:set>
                                    <p:animEffect transition="in" filter="wipe(left)">
                                      <p:cBhvr>
                                        <p:cTn id="16" dur="500"/>
                                        <p:tgtEl>
                                          <p:spTgt spid="41988">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41987">
                                            <p:txEl>
                                              <p:pRg st="1" end="1"/>
                                            </p:txEl>
                                          </p:spTgt>
                                        </p:tgtEl>
                                        <p:attrNameLst>
                                          <p:attrName>style.visibility</p:attrName>
                                        </p:attrNameLst>
                                      </p:cBhvr>
                                      <p:to>
                                        <p:strVal val="visible"/>
                                      </p:to>
                                    </p:set>
                                    <p:animEffect transition="in" filter="wipe(left)">
                                      <p:cBhvr>
                                        <p:cTn id="20" dur="500"/>
                                        <p:tgtEl>
                                          <p:spTgt spid="41987">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41988">
                                            <p:txEl>
                                              <p:pRg st="2" end="2"/>
                                            </p:txEl>
                                          </p:spTgt>
                                        </p:tgtEl>
                                        <p:attrNameLst>
                                          <p:attrName>style.visibility</p:attrName>
                                        </p:attrNameLst>
                                      </p:cBhvr>
                                      <p:to>
                                        <p:strVal val="visible"/>
                                      </p:to>
                                    </p:set>
                                    <p:animEffect transition="in" filter="wipe(left)">
                                      <p:cBhvr>
                                        <p:cTn id="25" dur="500"/>
                                        <p:tgtEl>
                                          <p:spTgt spid="41988">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41987">
                                            <p:txEl>
                                              <p:pRg st="2" end="2"/>
                                            </p:txEl>
                                          </p:spTgt>
                                        </p:tgtEl>
                                        <p:attrNameLst>
                                          <p:attrName>style.visibility</p:attrName>
                                        </p:attrNameLst>
                                      </p:cBhvr>
                                      <p:to>
                                        <p:strVal val="visible"/>
                                      </p:to>
                                    </p:set>
                                    <p:animEffect transition="in" filter="wipe(left)">
                                      <p:cBhvr>
                                        <p:cTn id="29" dur="500"/>
                                        <p:tgtEl>
                                          <p:spTgt spid="41987">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41988">
                                            <p:txEl>
                                              <p:pRg st="3" end="3"/>
                                            </p:txEl>
                                          </p:spTgt>
                                        </p:tgtEl>
                                        <p:attrNameLst>
                                          <p:attrName>style.visibility</p:attrName>
                                        </p:attrNameLst>
                                      </p:cBhvr>
                                      <p:to>
                                        <p:strVal val="visible"/>
                                      </p:to>
                                    </p:set>
                                    <p:animEffect transition="in" filter="wipe(left)">
                                      <p:cBhvr>
                                        <p:cTn id="34" dur="500"/>
                                        <p:tgtEl>
                                          <p:spTgt spid="41988">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41987">
                                            <p:txEl>
                                              <p:pRg st="3" end="3"/>
                                            </p:txEl>
                                          </p:spTgt>
                                        </p:tgtEl>
                                        <p:attrNameLst>
                                          <p:attrName>style.visibility</p:attrName>
                                        </p:attrNameLst>
                                      </p:cBhvr>
                                      <p:to>
                                        <p:strVal val="visible"/>
                                      </p:to>
                                    </p:set>
                                    <p:animEffect transition="in" filter="wipe(left)">
                                      <p:cBhvr>
                                        <p:cTn id="38" dur="500"/>
                                        <p:tgtEl>
                                          <p:spTgt spid="41987">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41988">
                                            <p:txEl>
                                              <p:pRg st="4" end="4"/>
                                            </p:txEl>
                                          </p:spTgt>
                                        </p:tgtEl>
                                        <p:attrNameLst>
                                          <p:attrName>style.visibility</p:attrName>
                                        </p:attrNameLst>
                                      </p:cBhvr>
                                      <p:to>
                                        <p:strVal val="visible"/>
                                      </p:to>
                                    </p:set>
                                    <p:animEffect transition="in" filter="wipe(left)">
                                      <p:cBhvr>
                                        <p:cTn id="43" dur="500"/>
                                        <p:tgtEl>
                                          <p:spTgt spid="41988">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41987">
                                            <p:txEl>
                                              <p:pRg st="4" end="4"/>
                                            </p:txEl>
                                          </p:spTgt>
                                        </p:tgtEl>
                                        <p:attrNameLst>
                                          <p:attrName>style.visibility</p:attrName>
                                        </p:attrNameLst>
                                      </p:cBhvr>
                                      <p:to>
                                        <p:strVal val="visible"/>
                                      </p:to>
                                    </p:set>
                                    <p:animEffect transition="in" filter="wipe(left)">
                                      <p:cBhvr>
                                        <p:cTn id="47" dur="500"/>
                                        <p:tgtEl>
                                          <p:spTgt spid="41987">
                                            <p:txEl>
                                              <p:pRg st="4" end="4"/>
                                            </p:txEl>
                                          </p:spTgt>
                                        </p:tgtEl>
                                      </p:cBhvr>
                                    </p:animEffect>
                                  </p:childTnLst>
                                </p:cTn>
                              </p:par>
                            </p:childTnLst>
                          </p:cTn>
                        </p:par>
                        <p:par>
                          <p:cTn id="48" fill="hold">
                            <p:stCondLst>
                              <p:cond delay="1000"/>
                            </p:stCondLst>
                            <p:childTnLst>
                              <p:par>
                                <p:cTn id="49" presetID="1"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19_coated.jpg"/>
          <p:cNvPicPr>
            <a:picLocks noChangeAspect="1"/>
          </p:cNvPicPr>
          <p:nvPr/>
        </p:nvPicPr>
        <p:blipFill>
          <a:blip r:embed="rId4" cstate="print"/>
          <a:srcRect l="44691" r="31158"/>
          <a:stretch>
            <a:fillRect/>
          </a:stretch>
        </p:blipFill>
        <p:spPr bwMode="auto">
          <a:xfrm>
            <a:off x="7137400" y="1223965"/>
            <a:ext cx="1009650" cy="4002087"/>
          </a:xfrm>
          <a:prstGeom prst="rect">
            <a:avLst/>
          </a:prstGeom>
          <a:noFill/>
          <a:ln w="9525">
            <a:noFill/>
            <a:miter lim="800000"/>
            <a:headEnd/>
            <a:tailEnd/>
          </a:ln>
        </p:spPr>
      </p:pic>
      <p:pic>
        <p:nvPicPr>
          <p:cNvPr id="15" name="Picture 14" descr="19_coated.jpg"/>
          <p:cNvPicPr>
            <a:picLocks noChangeAspect="1"/>
          </p:cNvPicPr>
          <p:nvPr/>
        </p:nvPicPr>
        <p:blipFill>
          <a:blip r:embed="rId4" cstate="print"/>
          <a:srcRect r="55118"/>
          <a:stretch>
            <a:fillRect/>
          </a:stretch>
        </p:blipFill>
        <p:spPr bwMode="auto">
          <a:xfrm>
            <a:off x="5297490" y="1203327"/>
            <a:ext cx="1876425" cy="4003675"/>
          </a:xfrm>
          <a:prstGeom prst="rect">
            <a:avLst/>
          </a:prstGeom>
          <a:noFill/>
          <a:ln w="9525">
            <a:noFill/>
            <a:miter lim="800000"/>
            <a:headEnd/>
            <a:tailEnd/>
          </a:ln>
        </p:spPr>
      </p:pic>
      <p:sp>
        <p:nvSpPr>
          <p:cNvPr id="74756" name="Rectangle 5"/>
          <p:cNvSpPr>
            <a:spLocks noChangeArrowheads="1"/>
          </p:cNvSpPr>
          <p:nvPr/>
        </p:nvSpPr>
        <p:spPr bwMode="auto">
          <a:xfrm>
            <a:off x="2035175" y="2133600"/>
            <a:ext cx="3048000" cy="2514600"/>
          </a:xfrm>
          <a:prstGeom prst="rect">
            <a:avLst/>
          </a:prstGeom>
          <a:solidFill>
            <a:srgbClr val="FFFFFF"/>
          </a:solidFill>
          <a:ln w="9525">
            <a:noFill/>
            <a:miter lim="800000"/>
            <a:headEnd/>
            <a:tailEnd/>
          </a:ln>
        </p:spPr>
        <p:txBody>
          <a:bodyPr wrap="none" anchor="ctr"/>
          <a:lstStyle/>
          <a:p>
            <a:endParaRPr lang="en-US"/>
          </a:p>
        </p:txBody>
      </p:sp>
      <p:sp>
        <p:nvSpPr>
          <p:cNvPr id="74757" name="Rectangle 26"/>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Illustration</a:t>
            </a:r>
          </a:p>
        </p:txBody>
      </p:sp>
      <p:sp>
        <p:nvSpPr>
          <p:cNvPr id="35" name="Rounded Rectangle 34"/>
          <p:cNvSpPr/>
          <p:nvPr/>
        </p:nvSpPr>
        <p:spPr bwMode="auto">
          <a:xfrm>
            <a:off x="2870202" y="4797425"/>
            <a:ext cx="811213" cy="782638"/>
          </a:xfrm>
          <a:prstGeom prst="roundRect">
            <a:avLst/>
          </a:prstGeom>
          <a:solidFill>
            <a:srgbClr val="722584"/>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J</a:t>
            </a:r>
            <a:endParaRPr lang="en-US" sz="4000" b="1" dirty="0">
              <a:solidFill>
                <a:schemeClr val="bg1"/>
              </a:solidFill>
              <a:latin typeface="+mj-lt"/>
            </a:endParaRPr>
          </a:p>
        </p:txBody>
      </p:sp>
      <p:sp>
        <p:nvSpPr>
          <p:cNvPr id="36" name="Rounded Rectangle 35"/>
          <p:cNvSpPr/>
          <p:nvPr/>
        </p:nvSpPr>
        <p:spPr bwMode="auto">
          <a:xfrm>
            <a:off x="6718302" y="4802190"/>
            <a:ext cx="811213" cy="784225"/>
          </a:xfrm>
          <a:prstGeom prst="roundRect">
            <a:avLst/>
          </a:prstGeom>
          <a:solidFill>
            <a:srgbClr val="CDD500"/>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P</a:t>
            </a:r>
            <a:endParaRPr lang="en-US" sz="4000" b="1" dirty="0">
              <a:solidFill>
                <a:schemeClr val="bg1"/>
              </a:solidFill>
              <a:latin typeface="+mj-lt"/>
            </a:endParaRPr>
          </a:p>
        </p:txBody>
      </p:sp>
      <p:pic>
        <p:nvPicPr>
          <p:cNvPr id="14" name="Picture 13" descr="18_coated.jpg"/>
          <p:cNvPicPr>
            <a:picLocks noChangeAspect="1"/>
          </p:cNvPicPr>
          <p:nvPr/>
        </p:nvPicPr>
        <p:blipFill>
          <a:blip r:embed="rId5" cstate="print"/>
          <a:srcRect t="17740" r="16612"/>
          <a:stretch>
            <a:fillRect/>
          </a:stretch>
        </p:blipFill>
        <p:spPr bwMode="auto">
          <a:xfrm>
            <a:off x="1731963" y="1282700"/>
            <a:ext cx="3517900" cy="3322638"/>
          </a:xfrm>
          <a:prstGeom prst="rect">
            <a:avLst/>
          </a:prstGeom>
          <a:noFill/>
          <a:ln w="9525">
            <a:noFill/>
            <a:miter lim="800000"/>
            <a:headEnd/>
            <a:tailEnd/>
          </a:ln>
        </p:spPr>
      </p:pic>
      <p:pic>
        <p:nvPicPr>
          <p:cNvPr id="16" name="Picture 15" descr="19_coated.jpg"/>
          <p:cNvPicPr>
            <a:picLocks noChangeAspect="1"/>
          </p:cNvPicPr>
          <p:nvPr/>
        </p:nvPicPr>
        <p:blipFill>
          <a:blip r:embed="rId4" cstate="print"/>
          <a:srcRect l="67941"/>
          <a:stretch>
            <a:fillRect/>
          </a:stretch>
        </p:blipFill>
        <p:spPr bwMode="auto">
          <a:xfrm>
            <a:off x="8123238" y="1225552"/>
            <a:ext cx="1339850" cy="40036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heel(4)">
                                      <p:cBhvr>
                                        <p:cTn id="12" dur="5000"/>
                                        <p:tgtEl>
                                          <p:spTgt spid="15"/>
                                        </p:tgtEl>
                                      </p:cBhvr>
                                    </p:animEffect>
                                  </p:childTnLst>
                                </p:cTn>
                              </p:par>
                            </p:childTnLst>
                          </p:cTn>
                        </p:par>
                        <p:par>
                          <p:cTn id="13" fill="hold">
                            <p:stCondLst>
                              <p:cond delay="5000"/>
                            </p:stCondLst>
                            <p:childTnLst>
                              <p:par>
                                <p:cTn id="14" presetID="21" presetClass="entr" presetSubtype="4" fill="hold" nodeType="after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heel(4)">
                                      <p:cBhvr>
                                        <p:cTn id="16" dur="2000"/>
                                        <p:tgtEl>
                                          <p:spTgt spid="17"/>
                                        </p:tgtEl>
                                      </p:cBhvr>
                                    </p:animEffect>
                                  </p:childTnLst>
                                </p:cTn>
                              </p:par>
                            </p:childTnLst>
                          </p:cTn>
                        </p:par>
                        <p:par>
                          <p:cTn id="17" fill="hold">
                            <p:stCondLst>
                              <p:cond delay="7000"/>
                            </p:stCondLst>
                            <p:childTnLst>
                              <p:par>
                                <p:cTn id="18" presetID="22" presetClass="entr" presetSubtype="8" fill="hold" nodeType="after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left)">
                                      <p:cBhvr>
                                        <p:cTn id="2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atin typeface="Arial" panose="020B0604020202020204" pitchFamily="34" charset="0"/>
                <a:cs typeface="Arial" panose="020B0604020202020204" pitchFamily="34" charset="0"/>
              </a:rPr>
              <a:t>Exercise: “Plan a park”</a:t>
            </a:r>
          </a:p>
        </p:txBody>
      </p:sp>
      <p:sp>
        <p:nvSpPr>
          <p:cNvPr id="75779" name="Content Placeholder 3"/>
          <p:cNvSpPr>
            <a:spLocks noGrp="1"/>
          </p:cNvSpPr>
          <p:nvPr>
            <p:ph idx="1"/>
          </p:nvPr>
        </p:nvSpPr>
        <p:spPr>
          <a:xfrm>
            <a:off x="507999" y="1280160"/>
            <a:ext cx="11034143" cy="4724400"/>
          </a:xfrm>
        </p:spPr>
        <p:txBody>
          <a:bodyPr/>
          <a:lstStyle/>
          <a:p>
            <a:pPr marL="442800" indent="-442800"/>
            <a:r>
              <a:rPr lang="en-GB" dirty="0">
                <a:latin typeface="Arial" panose="020B0604020202020204" pitchFamily="34" charset="0"/>
                <a:cs typeface="Arial" panose="020B0604020202020204" pitchFamily="34" charset="0"/>
              </a:rPr>
              <a:t>Open the pack of modelling clay and share it out so that each person has different colours.</a:t>
            </a:r>
          </a:p>
          <a:p>
            <a:pPr marL="442800" indent="-442800"/>
            <a:r>
              <a:rPr lang="en-GB" dirty="0">
                <a:latin typeface="Arial" panose="020B0604020202020204" pitchFamily="34" charset="0"/>
                <a:cs typeface="Arial" panose="020B0604020202020204" pitchFamily="34" charset="0"/>
              </a:rPr>
              <a:t>As a group, plan and build a model of a park.</a:t>
            </a:r>
          </a:p>
          <a:p>
            <a:pPr marL="442800" indent="-442800"/>
            <a:r>
              <a:rPr lang="en-GB" dirty="0">
                <a:latin typeface="Arial" panose="020B0604020202020204" pitchFamily="34" charset="0"/>
                <a:cs typeface="Arial" panose="020B0604020202020204" pitchFamily="34" charset="0"/>
              </a:rPr>
              <a:t>You can only touch your own colour clay.</a:t>
            </a:r>
          </a:p>
        </p:txBody>
      </p:sp>
      <p:grpSp>
        <p:nvGrpSpPr>
          <p:cNvPr id="2" name="Group 1">
            <a:extLst>
              <a:ext uri="{FF2B5EF4-FFF2-40B4-BE49-F238E27FC236}">
                <a16:creationId xmlns:a16="http://schemas.microsoft.com/office/drawing/2014/main" id="{EE471ACF-84EE-47E0-9435-4F991604D3FF}"/>
              </a:ext>
            </a:extLst>
          </p:cNvPr>
          <p:cNvGrpSpPr/>
          <p:nvPr/>
        </p:nvGrpSpPr>
        <p:grpSpPr>
          <a:xfrm>
            <a:off x="1154601" y="3642360"/>
            <a:ext cx="8472479" cy="2727325"/>
            <a:chOff x="3048002" y="3309938"/>
            <a:chExt cx="6227763" cy="2727325"/>
          </a:xfrm>
        </p:grpSpPr>
        <p:pic>
          <p:nvPicPr>
            <p:cNvPr id="75781" name="Picture 8" descr="79_coated.jpg"/>
            <p:cNvPicPr>
              <a:picLocks noChangeAspect="1"/>
            </p:cNvPicPr>
            <p:nvPr/>
          </p:nvPicPr>
          <p:blipFill>
            <a:blip r:embed="rId4" cstate="print"/>
            <a:srcRect/>
            <a:stretch>
              <a:fillRect/>
            </a:stretch>
          </p:blipFill>
          <p:spPr bwMode="auto">
            <a:xfrm>
              <a:off x="3048002" y="3313113"/>
              <a:ext cx="2906713" cy="2724150"/>
            </a:xfrm>
            <a:prstGeom prst="rect">
              <a:avLst/>
            </a:prstGeom>
            <a:noFill/>
            <a:ln w="9525">
              <a:noFill/>
              <a:miter lim="800000"/>
              <a:headEnd/>
              <a:tailEnd/>
            </a:ln>
          </p:spPr>
        </p:pic>
        <p:pic>
          <p:nvPicPr>
            <p:cNvPr id="75782" name="Picture 9" descr="80b_coated.jpg"/>
            <p:cNvPicPr>
              <a:picLocks noChangeAspect="1"/>
            </p:cNvPicPr>
            <p:nvPr/>
          </p:nvPicPr>
          <p:blipFill>
            <a:blip r:embed="rId5" cstate="print"/>
            <a:srcRect/>
            <a:stretch>
              <a:fillRect/>
            </a:stretch>
          </p:blipFill>
          <p:spPr bwMode="auto">
            <a:xfrm>
              <a:off x="6369052" y="3309938"/>
              <a:ext cx="2906713" cy="2722562"/>
            </a:xfrm>
            <a:prstGeom prst="rect">
              <a:avLst/>
            </a:prstGeom>
            <a:noFill/>
            <a:ln w="9525">
              <a:noFill/>
              <a:miter lim="800000"/>
              <a:headEnd/>
              <a:tailEnd/>
            </a:ln>
          </p:spPr>
        </p:pic>
      </p:grpSp>
    </p:spTree>
    <p:custDataLst>
      <p:tags r:id="rId1"/>
    </p:custData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J–P: Approach to a task</a:t>
            </a:r>
          </a:p>
        </p:txBody>
      </p:sp>
      <p:pic>
        <p:nvPicPr>
          <p:cNvPr id="78852"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77232" y="1690688"/>
            <a:ext cx="6037536" cy="4924427"/>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508000" y="152400"/>
            <a:ext cx="11176000" cy="609600"/>
          </a:xfrm>
        </p:spPr>
        <p:txBody>
          <a:bodyPr>
            <a:normAutofit fontScale="90000"/>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JP</a:t>
            </a:r>
          </a:p>
        </p:txBody>
      </p:sp>
      <p:sp>
        <p:nvSpPr>
          <p:cNvPr id="457731" name="Rectangle 3"/>
          <p:cNvSpPr>
            <a:spLocks noGrp="1" noChangeArrowheads="1"/>
          </p:cNvSpPr>
          <p:nvPr>
            <p:ph idx="1"/>
          </p:nvPr>
        </p:nvSpPr>
        <p:spPr>
          <a:xfrm>
            <a:off x="507999" y="1234661"/>
            <a:ext cx="11448211" cy="5183391"/>
          </a:xfrm>
        </p:spPr>
        <p:txBody>
          <a:bodyPr>
            <a:normAutofit fontScale="92500" lnSpcReduction="20000"/>
          </a:bodyPr>
          <a:lstStyle/>
          <a:p>
            <a:pPr marL="442913" indent="-442913"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Judging and Perceiving.</a:t>
            </a: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Text&#10;&#10;Description automatically generated">
            <a:extLst>
              <a:ext uri="{FF2B5EF4-FFF2-40B4-BE49-F238E27FC236}">
                <a16:creationId xmlns:a16="http://schemas.microsoft.com/office/drawing/2014/main" id="{4077D8DF-0F19-4A96-B5CF-B728D27C9E4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6906" y="2250027"/>
            <a:ext cx="3142818" cy="2357945"/>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7" end="7"/>
                                            </p:txEl>
                                          </p:spTgt>
                                        </p:tgtEl>
                                        <p:attrNameLst>
                                          <p:attrName>style.visibility</p:attrName>
                                        </p:attrNameLst>
                                      </p:cBhvr>
                                      <p:to>
                                        <p:strVal val="visible"/>
                                      </p:to>
                                    </p:set>
                                    <p:animEffect transition="in" filter="wipe(left)">
                                      <p:cBhvr>
                                        <p:cTn id="12" dur="500"/>
                                        <p:tgtEl>
                                          <p:spTgt spid="4577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3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611517" y="1556206"/>
            <a:ext cx="11258430" cy="4724400"/>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79877" name="Picture 8" descr="75_newMbtiPurpleC.jpg"/>
          <p:cNvPicPr>
            <a:picLocks noChangeAspect="1"/>
          </p:cNvPicPr>
          <p:nvPr/>
        </p:nvPicPr>
        <p:blipFill>
          <a:blip r:embed="rId4" cstate="print"/>
          <a:srcRect t="9824" r="5046" b="8849"/>
          <a:stretch>
            <a:fillRect/>
          </a:stretch>
        </p:blipFill>
        <p:spPr bwMode="auto">
          <a:xfrm>
            <a:off x="1881387" y="3704254"/>
            <a:ext cx="3932041" cy="2270227"/>
          </a:xfrm>
          <a:prstGeom prst="rect">
            <a:avLst/>
          </a:prstGeom>
          <a:noFill/>
          <a:ln w="9525">
            <a:noFill/>
            <a:miter lim="800000"/>
            <a:headEnd/>
            <a:tailEnd/>
          </a:ln>
        </p:spPr>
      </p:pic>
      <p:pic>
        <p:nvPicPr>
          <p:cNvPr id="79878" name="Picture 9" descr="76_newMbtiLemonGreenC.jpg"/>
          <p:cNvPicPr>
            <a:picLocks noChangeAspect="1"/>
          </p:cNvPicPr>
          <p:nvPr/>
        </p:nvPicPr>
        <p:blipFill>
          <a:blip r:embed="rId5" cstate="print"/>
          <a:srcRect l="6393"/>
          <a:stretch>
            <a:fillRect/>
          </a:stretch>
        </p:blipFill>
        <p:spPr bwMode="auto">
          <a:xfrm>
            <a:off x="5925147" y="3773166"/>
            <a:ext cx="4266768" cy="2132400"/>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8B6CDD07-383F-41F4-87C9-65B46ABACE7F}"/>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How do you use each preference?</a:t>
            </a:r>
          </a:p>
        </p:txBody>
      </p:sp>
      <p:sp>
        <p:nvSpPr>
          <p:cNvPr id="65539" name="Content Placeholder 2">
            <a:extLst>
              <a:ext uri="{FF2B5EF4-FFF2-40B4-BE49-F238E27FC236}">
                <a16:creationId xmlns:a16="http://schemas.microsoft.com/office/drawing/2014/main" id="{B641D071-B519-4391-9786-65242EDE10E7}"/>
              </a:ext>
            </a:extLst>
          </p:cNvPr>
          <p:cNvSpPr>
            <a:spLocks noGrp="1"/>
          </p:cNvSpPr>
          <p:nvPr>
            <p:ph idx="1"/>
          </p:nvPr>
        </p:nvSpPr>
        <p:spPr>
          <a:xfrm>
            <a:off x="508000" y="2932980"/>
            <a:ext cx="11206672" cy="3071579"/>
          </a:xfrm>
        </p:spPr>
        <p:txBody>
          <a:bodyPr>
            <a:normAutofit fontScale="92500" lnSpcReduction="20000"/>
          </a:bodyPr>
          <a:lstStyle/>
          <a:p>
            <a:r>
              <a:rPr lang="en-GB" altLang="en-US" dirty="0">
                <a:latin typeface="Arial" panose="020B0604020202020204" pitchFamily="34" charset="0"/>
                <a:cs typeface="Arial" panose="020B0604020202020204" pitchFamily="34" charset="0"/>
              </a:rPr>
              <a:t>Where does your preference for Judging/Perceiving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managing conflict, your leadership style, or organisational culture? </a:t>
            </a:r>
          </a:p>
        </p:txBody>
      </p:sp>
    </p:spTree>
    <p:custDataLst>
      <p:tags r:id="rId1"/>
    </p:custData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atin typeface="Arial" panose="020B0604020202020204" pitchFamily="34" charset="0"/>
                <a:cs typeface="Arial" panose="020B0604020202020204" pitchFamily="34" charset="0"/>
              </a:rPr>
              <a:t>Preference scores</a:t>
            </a:r>
          </a:p>
        </p:txBody>
      </p:sp>
      <p:sp>
        <p:nvSpPr>
          <p:cNvPr id="506883" name="Rectangle 3"/>
          <p:cNvSpPr>
            <a:spLocks noGrp="1" noChangeArrowheads="1"/>
          </p:cNvSpPr>
          <p:nvPr>
            <p:ph idx="1"/>
          </p:nvPr>
        </p:nvSpPr>
        <p:spPr>
          <a:xfrm>
            <a:off x="490746" y="1556029"/>
            <a:ext cx="11517223" cy="4724400"/>
          </a:xfrm>
        </p:spPr>
        <p:txBody>
          <a:bodyPr>
            <a:normAutofit fontScale="92500" lnSpcReduction="20000"/>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marL="442913" indent="-442913"/>
            <a:endParaRPr lang="en-GB" dirty="0">
              <a:latin typeface="Arial" panose="020B0604020202020204" pitchFamily="34" charset="0"/>
              <a:cs typeface="Arial" panose="020B0604020202020204" pitchFamily="34" charset="0"/>
            </a:endParaRPr>
          </a:p>
          <a:p>
            <a:pPr marL="442913" indent="-442913"/>
            <a:r>
              <a:rPr lang="en-GB" dirty="0">
                <a:latin typeface="Arial" panose="020B0604020202020204" pitchFamily="34" charset="0"/>
                <a:cs typeface="Arial" panose="020B0604020202020204" pitchFamily="34" charset="0"/>
              </a:rPr>
              <a:t>Preference scores show the clarity with which you reported a preference when you took the MBTI questionnaire.</a:t>
            </a:r>
          </a:p>
          <a:p>
            <a:pPr marL="442913" indent="-442913"/>
            <a:r>
              <a:rPr lang="en-GB" dirty="0">
                <a:latin typeface="Arial" panose="020B0604020202020204" pitchFamily="34" charset="0"/>
                <a:cs typeface="Arial" panose="020B0604020202020204" pitchFamily="34" charset="0"/>
              </a:rPr>
              <a:t>Preference scores do not show your skill in using the preference, or how much you use it.</a:t>
            </a:r>
          </a:p>
        </p:txBody>
      </p:sp>
      <p:pic>
        <p:nvPicPr>
          <p:cNvPr id="87044" name="Picture 4" descr="Reported results2.PNG"/>
          <p:cNvPicPr>
            <a:picLocks noChangeAspect="1"/>
          </p:cNvPicPr>
          <p:nvPr/>
        </p:nvPicPr>
        <p:blipFill>
          <a:blip r:embed="rId4" cstate="print"/>
          <a:srcRect/>
          <a:stretch>
            <a:fillRect/>
          </a:stretch>
        </p:blipFill>
        <p:spPr bwMode="auto">
          <a:xfrm>
            <a:off x="2501106" y="1556029"/>
            <a:ext cx="7189787" cy="2605087"/>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06883">
                                            <p:txEl>
                                              <p:pRg st="7" end="7"/>
                                            </p:txEl>
                                          </p:spTgt>
                                        </p:tgtEl>
                                        <p:attrNameLst>
                                          <p:attrName>style.visibility</p:attrName>
                                        </p:attrNameLst>
                                      </p:cBhvr>
                                      <p:to>
                                        <p:strVal val="visible"/>
                                      </p:to>
                                    </p:set>
                                    <p:animEffect transition="in" filter="wipe(left)">
                                      <p:cBhvr>
                                        <p:cTn id="7" dur="500"/>
                                        <p:tgtEl>
                                          <p:spTgt spid="506883">
                                            <p:txEl>
                                              <p:pRg st="7" end="7"/>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06883">
                                            <p:txEl>
                                              <p:pRg st="8" end="8"/>
                                            </p:txEl>
                                          </p:spTgt>
                                        </p:tgtEl>
                                        <p:attrNameLst>
                                          <p:attrName>style.visibility</p:attrName>
                                        </p:attrNameLst>
                                      </p:cBhvr>
                                      <p:to>
                                        <p:strVal val="visible"/>
                                      </p:to>
                                    </p:set>
                                    <p:animEffect transition="in" filter="wipe(left)">
                                      <p:cBhvr>
                                        <p:cTn id="12" dur="500"/>
                                        <p:tgtEl>
                                          <p:spTgt spid="5068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Your best fit for the whole type	</a:t>
            </a:r>
          </a:p>
        </p:txBody>
      </p:sp>
      <p:sp>
        <p:nvSpPr>
          <p:cNvPr id="92163" name="Content Placeholder 4"/>
          <p:cNvSpPr>
            <a:spLocks noGrp="1"/>
          </p:cNvSpPr>
          <p:nvPr>
            <p:ph idx="1"/>
          </p:nvPr>
        </p:nvSpPr>
        <p:spPr/>
        <p:txBody>
          <a:bodyPr/>
          <a:lstStyle/>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p:txBody>
      </p:sp>
      <p:sp>
        <p:nvSpPr>
          <p:cNvPr id="5" name="Content Placeholder 4"/>
          <p:cNvSpPr>
            <a:spLocks noGrp="1"/>
          </p:cNvSpPr>
          <p:nvPr>
            <p:ph sz="half" idx="4294967295"/>
          </p:nvPr>
        </p:nvSpPr>
        <p:spPr>
          <a:xfrm>
            <a:off x="4973831" y="2630015"/>
            <a:ext cx="5876697" cy="2338800"/>
          </a:xfrm>
        </p:spPr>
        <p:txBody>
          <a:bodyPr/>
          <a:lstStyle/>
          <a:p>
            <a:pPr marL="442913" indent="-442913"/>
            <a:r>
              <a:rPr lang="en-GB" sz="2400" dirty="0">
                <a:latin typeface="Arial" panose="020B0604020202020204" pitchFamily="34" charset="0"/>
                <a:ea typeface="MS PGothic" pitchFamily="34" charset="-128"/>
                <a:cs typeface="Arial" panose="020B0604020202020204" pitchFamily="34" charset="0"/>
              </a:rPr>
              <a:t>This is the MBTI</a:t>
            </a:r>
            <a:r>
              <a:rPr lang="en-US" sz="2400" dirty="0">
                <a:latin typeface="Arial" panose="020B0604020202020204" pitchFamily="34" charset="0"/>
                <a:ea typeface="MS PGothic" pitchFamily="34" charset="-128"/>
                <a:cs typeface="Arial" panose="020B0604020202020204" pitchFamily="34" charset="0"/>
              </a:rPr>
              <a:t> </a:t>
            </a:r>
            <a:r>
              <a:rPr lang="en-GB" sz="2400" dirty="0">
                <a:latin typeface="Arial" panose="020B0604020202020204" pitchFamily="34" charset="0"/>
                <a:ea typeface="MS PGothic" pitchFamily="34" charset="-128"/>
                <a:cs typeface="Arial" panose="020B0604020202020204" pitchFamily="34" charset="0"/>
              </a:rPr>
              <a:t>type that YOU think fits you best. </a:t>
            </a:r>
          </a:p>
          <a:p>
            <a:pPr marL="442913" indent="-442913"/>
            <a:r>
              <a:rPr lang="en-GB" sz="2400" dirty="0">
                <a:latin typeface="Arial" panose="020B0604020202020204" pitchFamily="34" charset="0"/>
                <a:ea typeface="MS PGothic" pitchFamily="34" charset="-128"/>
                <a:cs typeface="Arial" panose="020B0604020202020204" pitchFamily="34" charset="0"/>
              </a:rPr>
              <a:t>It is typically referred to as your best-fit type.</a:t>
            </a:r>
            <a:endParaRPr lang="en-US" sz="2400" dirty="0">
              <a:latin typeface="Arial" panose="020B0604020202020204" pitchFamily="34" charset="0"/>
              <a:ea typeface="MS PGothic" pitchFamily="34" charset="-128"/>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92166" name="Picture 6" descr="tape_measure_stick_figure_3081.png"/>
          <p:cNvPicPr>
            <a:picLocks noChangeAspect="1"/>
          </p:cNvPicPr>
          <p:nvPr/>
        </p:nvPicPr>
        <p:blipFill>
          <a:blip r:embed="rId4" cstate="print"/>
          <a:srcRect/>
          <a:stretch>
            <a:fillRect/>
          </a:stretch>
        </p:blipFill>
        <p:spPr bwMode="auto">
          <a:xfrm>
            <a:off x="995521" y="1389028"/>
            <a:ext cx="3475038" cy="50196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left)">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Pulling together your best-fit type</a:t>
            </a:r>
            <a:endParaRPr lang="en-US" altLang="en-US" dirty="0">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484037" y="3982013"/>
            <a:ext cx="11223925" cy="2575560"/>
          </a:xfrm>
        </p:spPr>
        <p:txBody>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37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build="p"/>
    </p:bldLst>
  </p:timing>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Where might this pressure come from?</a:t>
            </a:r>
            <a:endParaRPr lang="en-US" dirty="0">
              <a:latin typeface="Arial" panose="020B0604020202020204" pitchFamily="34" charset="0"/>
              <a:cs typeface="Arial" panose="020B0604020202020204" pitchFamily="34" charset="0"/>
            </a:endParaRPr>
          </a:p>
        </p:txBody>
      </p:sp>
      <p:sp>
        <p:nvSpPr>
          <p:cNvPr id="88067" name="Rectangle 3"/>
          <p:cNvSpPr>
            <a:spLocks noGrp="1" noChangeArrowheads="1"/>
          </p:cNvSpPr>
          <p:nvPr>
            <p:ph idx="1"/>
          </p:nvPr>
        </p:nvSpPr>
        <p:spPr>
          <a:xfrm>
            <a:off x="449532" y="2133600"/>
            <a:ext cx="11292936" cy="4724400"/>
          </a:xfrm>
        </p:spPr>
        <p:txBody>
          <a:bodyPr/>
          <a:lstStyle/>
          <a:p>
            <a:pPr marL="442913" indent="-442913"/>
            <a:r>
              <a:rPr lang="en-US" dirty="0">
                <a:latin typeface="Arial" panose="020B0604020202020204" pitchFamily="34" charset="0"/>
                <a:cs typeface="Arial" panose="020B0604020202020204" pitchFamily="34" charset="0"/>
              </a:rPr>
              <a:t>Pressure from your work to do things that do not match your preferences</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person with a preference for Introversion who works as a trainer may learn to use some of the Extraversion preference to get their work done.</a:t>
            </a:r>
          </a:p>
          <a:p>
            <a:endParaRPr lang="en-US" sz="2200" dirty="0">
              <a:latin typeface="Arial" panose="020B0604020202020204" pitchFamily="34" charset="0"/>
              <a:cs typeface="Arial" panose="020B0604020202020204" pitchFamily="34" charset="0"/>
            </a:endParaRPr>
          </a:p>
          <a:p>
            <a:pPr marL="442913" indent="-442913"/>
            <a:r>
              <a:rPr lang="en-US" dirty="0">
                <a:latin typeface="Arial" panose="020B0604020202020204" pitchFamily="34" charset="0"/>
                <a:cs typeface="Arial" panose="020B0604020202020204" pitchFamily="34" charset="0"/>
              </a:rPr>
              <a:t>Pressure from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behave in certain ways</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People with a Perceiving preference, in some </a:t>
            </a:r>
            <a:r>
              <a:rPr lang="en-US" sz="2200" dirty="0" err="1">
                <a:latin typeface="Arial" panose="020B0604020202020204" pitchFamily="34" charset="0"/>
                <a:cs typeface="Arial" panose="020B0604020202020204" pitchFamily="34" charset="0"/>
              </a:rPr>
              <a:t>organisations</a:t>
            </a:r>
            <a:r>
              <a:rPr lang="en-US" sz="2200" dirty="0">
                <a:latin typeface="Arial" panose="020B0604020202020204" pitchFamily="34" charset="0"/>
                <a:cs typeface="Arial" panose="020B0604020202020204" pitchFamily="34" charset="0"/>
              </a:rPr>
              <a:t>, may feel that they ‘should’ be more planned and </a:t>
            </a:r>
            <a:r>
              <a:rPr lang="en-US" sz="2200" dirty="0" err="1">
                <a:latin typeface="Arial" panose="020B0604020202020204" pitchFamily="34" charset="0"/>
                <a:cs typeface="Arial" panose="020B0604020202020204" pitchFamily="34" charset="0"/>
              </a:rPr>
              <a:t>organised</a:t>
            </a:r>
            <a:r>
              <a:rPr lang="en-US" sz="2200" dirty="0">
                <a:latin typeface="Arial" panose="020B0604020202020204" pitchFamily="34" charset="0"/>
                <a:cs typeface="Arial" panose="020B0604020202020204" pitchFamily="34" charset="0"/>
              </a:rPr>
              <a:t> than they prefer to be.</a:t>
            </a:r>
          </a:p>
          <a:p>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animEffect transition="in" filter="wipe(left)">
                                      <p:cBhvr>
                                        <p:cTn id="7" dur="500"/>
                                        <p:tgtEl>
                                          <p:spTgt spid="88067">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88067">
                                            <p:txEl>
                                              <p:pRg st="1" end="1"/>
                                            </p:txEl>
                                          </p:spTgt>
                                        </p:tgtEl>
                                        <p:attrNameLst>
                                          <p:attrName>style.visibility</p:attrName>
                                        </p:attrNameLst>
                                      </p:cBhvr>
                                      <p:to>
                                        <p:strVal val="visible"/>
                                      </p:to>
                                    </p:set>
                                    <p:animEffect transition="in" filter="wipe(left)">
                                      <p:cBhvr>
                                        <p:cTn id="11" dur="500"/>
                                        <p:tgtEl>
                                          <p:spTgt spid="88067">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8067">
                                            <p:txEl>
                                              <p:pRg st="3" end="3"/>
                                            </p:txEl>
                                          </p:spTgt>
                                        </p:tgtEl>
                                        <p:attrNameLst>
                                          <p:attrName>style.visibility</p:attrName>
                                        </p:attrNameLst>
                                      </p:cBhvr>
                                      <p:to>
                                        <p:strVal val="visible"/>
                                      </p:to>
                                    </p:set>
                                    <p:animEffect transition="in" filter="wipe(left)">
                                      <p:cBhvr>
                                        <p:cTn id="16" dur="500"/>
                                        <p:tgtEl>
                                          <p:spTgt spid="88067">
                                            <p:txEl>
                                              <p:pRg st="3" end="3"/>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88067">
                                            <p:txEl>
                                              <p:pRg st="4" end="4"/>
                                            </p:txEl>
                                          </p:spTgt>
                                        </p:tgtEl>
                                        <p:attrNameLst>
                                          <p:attrName>style.visibility</p:attrName>
                                        </p:attrNameLst>
                                      </p:cBhvr>
                                      <p:to>
                                        <p:strVal val="visible"/>
                                      </p:to>
                                    </p:set>
                                    <p:animEffect transition="in" filter="wipe(left)">
                                      <p:cBhvr>
                                        <p:cTn id="20" dur="500"/>
                                        <p:tgtEl>
                                          <p:spTgt spid="880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Where might this pressure come from?</a:t>
            </a:r>
            <a:endParaRPr lang="en-US" dirty="0">
              <a:latin typeface="Arial" panose="020B0604020202020204" pitchFamily="34" charset="0"/>
              <a:cs typeface="Arial" panose="020B0604020202020204" pitchFamily="34" charset="0"/>
            </a:endParaRPr>
          </a:p>
        </p:txBody>
      </p:sp>
      <p:sp>
        <p:nvSpPr>
          <p:cNvPr id="87043" name="Rectangle 3"/>
          <p:cNvSpPr>
            <a:spLocks noGrp="1" noChangeArrowheads="1"/>
          </p:cNvSpPr>
          <p:nvPr>
            <p:ph idx="1"/>
          </p:nvPr>
        </p:nvSpPr>
        <p:spPr>
          <a:xfrm>
            <a:off x="673100" y="2401594"/>
            <a:ext cx="10845800" cy="3671402"/>
          </a:xfrm>
        </p:spPr>
        <p:txBody>
          <a:bodyPr/>
          <a:lstStyle/>
          <a:p>
            <a:pPr marL="442913" indent="-442913"/>
            <a:r>
              <a:rPr lang="en-US" dirty="0">
                <a:latin typeface="Arial" panose="020B0604020202020204" pitchFamily="34" charset="0"/>
                <a:cs typeface="Arial" panose="020B0604020202020204" pitchFamily="34" charset="0"/>
              </a:rPr>
              <a:t>Pressure from society</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man with a preference for Feeling may feel pressure to behave in a more Thinking way, and a woman with a preference for Thinking may feel pressure to behave in a more Feeling way.</a:t>
            </a:r>
          </a:p>
          <a:p>
            <a:endParaRPr lang="en-US" dirty="0">
              <a:latin typeface="Arial" panose="020B0604020202020204" pitchFamily="34" charset="0"/>
              <a:cs typeface="Arial" panose="020B0604020202020204" pitchFamily="34" charset="0"/>
            </a:endParaRPr>
          </a:p>
          <a:p>
            <a:pPr marL="442913" indent="-442913"/>
            <a:r>
              <a:rPr lang="en-US" dirty="0">
                <a:latin typeface="Arial" panose="020B0604020202020204" pitchFamily="34" charset="0"/>
                <a:cs typeface="Arial" panose="020B0604020202020204" pitchFamily="34" charset="0"/>
              </a:rPr>
              <a:t>Pressure you felt as you grew up</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person with an Introversion preference who grows up in an extraverted family may feel it’s not ‘right’ or ‘good’ to be introverted.</a:t>
            </a:r>
          </a:p>
          <a:p>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wipe(left)">
                                      <p:cBhvr>
                                        <p:cTn id="7" dur="500"/>
                                        <p:tgtEl>
                                          <p:spTgt spid="8704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87043">
                                            <p:txEl>
                                              <p:pRg st="1" end="1"/>
                                            </p:txEl>
                                          </p:spTgt>
                                        </p:tgtEl>
                                        <p:attrNameLst>
                                          <p:attrName>style.visibility</p:attrName>
                                        </p:attrNameLst>
                                      </p:cBhvr>
                                      <p:to>
                                        <p:strVal val="visible"/>
                                      </p:to>
                                    </p:set>
                                    <p:animEffect transition="in" filter="wipe(left)">
                                      <p:cBhvr>
                                        <p:cTn id="11" dur="500"/>
                                        <p:tgtEl>
                                          <p:spTgt spid="8704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7043">
                                            <p:txEl>
                                              <p:pRg st="3" end="3"/>
                                            </p:txEl>
                                          </p:spTgt>
                                        </p:tgtEl>
                                        <p:attrNameLst>
                                          <p:attrName>style.visibility</p:attrName>
                                        </p:attrNameLst>
                                      </p:cBhvr>
                                      <p:to>
                                        <p:strVal val="visible"/>
                                      </p:to>
                                    </p:set>
                                    <p:animEffect transition="in" filter="wipe(left)">
                                      <p:cBhvr>
                                        <p:cTn id="16" dur="500"/>
                                        <p:tgtEl>
                                          <p:spTgt spid="87043">
                                            <p:txEl>
                                              <p:pRg st="3" end="3"/>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87043">
                                            <p:txEl>
                                              <p:pRg st="4" end="4"/>
                                            </p:txEl>
                                          </p:spTgt>
                                        </p:tgtEl>
                                        <p:attrNameLst>
                                          <p:attrName>style.visibility</p:attrName>
                                        </p:attrNameLst>
                                      </p:cBhvr>
                                      <p:to>
                                        <p:strVal val="visible"/>
                                      </p:to>
                                    </p:set>
                                    <p:animEffect transition="in" filter="wipe(left)">
                                      <p:cBhvr>
                                        <p:cTn id="20" dur="500"/>
                                        <p:tgtEl>
                                          <p:spTgt spid="870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a:latin typeface="Arial" panose="020B0604020202020204" pitchFamily="34" charset="0"/>
                <a:cs typeface="Arial" panose="020B0604020202020204" pitchFamily="34" charset="0"/>
              </a:rPr>
              <a:t>Pulling together your best-fit type</a:t>
            </a:r>
            <a:endParaRPr lang="en-US" altLang="en-US">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527170" y="2901926"/>
            <a:ext cx="11137660" cy="3429863"/>
          </a:xfrm>
        </p:spPr>
        <p:txBody>
          <a:bodyPr>
            <a:normAutofit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a:p>
            <a:pPr eaLnBrk="1" hangingPunct="1">
              <a:spcBef>
                <a:spcPct val="50000"/>
              </a:spcBef>
            </a:pPr>
            <a:r>
              <a:rPr lang="en-GB" altLang="en-US" dirty="0">
                <a:latin typeface="Arial" panose="020B0604020202020204" pitchFamily="34" charset="0"/>
                <a:cs typeface="Arial" panose="020B0604020202020204" pitchFamily="34" charset="0"/>
              </a:rPr>
              <a:t>Have a look at the short descriptions of the possible alternatives for you. Which one resonates best for you?</a:t>
            </a:r>
          </a:p>
        </p:txBody>
      </p:sp>
    </p:spTree>
    <p:custDataLst>
      <p:tags r:id="rId1"/>
    </p:custDataLst>
    <p:extLst>
      <p:ext uri="{BB962C8B-B14F-4D97-AF65-F5344CB8AC3E}">
        <p14:creationId xmlns:p14="http://schemas.microsoft.com/office/powerpoint/2010/main" val="12428346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uiExpand="1" build="p"/>
    </p:bldLst>
  </p:timing>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B9AA502-A46E-4B95-B267-769AE195F42C}"/>
              </a:ext>
            </a:extLst>
          </p:cNvPr>
          <p:cNvGrpSpPr/>
          <p:nvPr/>
        </p:nvGrpSpPr>
        <p:grpSpPr>
          <a:xfrm>
            <a:off x="997789" y="142336"/>
            <a:ext cx="10196422" cy="6573328"/>
            <a:chOff x="2767347" y="1041309"/>
            <a:chExt cx="6727173" cy="5271440"/>
          </a:xfrm>
        </p:grpSpPr>
        <p:pic>
          <p:nvPicPr>
            <p:cNvPr id="3" name="Picture 2">
              <a:extLst>
                <a:ext uri="{FF2B5EF4-FFF2-40B4-BE49-F238E27FC236}">
                  <a16:creationId xmlns:a16="http://schemas.microsoft.com/office/drawing/2014/main" id="{95D87943-029D-4951-AA8A-12FAEB497B29}"/>
                </a:ext>
              </a:extLst>
            </p:cNvPr>
            <p:cNvPicPr>
              <a:picLocks noChangeAspect="1"/>
            </p:cNvPicPr>
            <p:nvPr/>
          </p:nvPicPr>
          <p:blipFill>
            <a:blip r:embed="rId3"/>
            <a:stretch>
              <a:fillRect/>
            </a:stretch>
          </p:blipFill>
          <p:spPr>
            <a:xfrm>
              <a:off x="2767347" y="1041309"/>
              <a:ext cx="3463929" cy="5271440"/>
            </a:xfrm>
            <a:prstGeom prst="rect">
              <a:avLst/>
            </a:prstGeom>
          </p:spPr>
        </p:pic>
        <p:pic>
          <p:nvPicPr>
            <p:cNvPr id="4" name="Picture 3">
              <a:extLst>
                <a:ext uri="{FF2B5EF4-FFF2-40B4-BE49-F238E27FC236}">
                  <a16:creationId xmlns:a16="http://schemas.microsoft.com/office/drawing/2014/main" id="{CB3E444D-0A64-4E50-8B5C-19E7CC3BB61B}"/>
                </a:ext>
              </a:extLst>
            </p:cNvPr>
            <p:cNvPicPr>
              <a:picLocks noChangeAspect="1"/>
            </p:cNvPicPr>
            <p:nvPr/>
          </p:nvPicPr>
          <p:blipFill>
            <a:blip r:embed="rId4"/>
            <a:stretch>
              <a:fillRect/>
            </a:stretch>
          </p:blipFill>
          <p:spPr>
            <a:xfrm>
              <a:off x="6096000" y="1041309"/>
              <a:ext cx="3398520" cy="5242564"/>
            </a:xfrm>
            <a:prstGeom prst="rect">
              <a:avLst/>
            </a:prstGeom>
          </p:spPr>
        </p:pic>
      </p:grpSp>
    </p:spTree>
    <p:custDataLst>
      <p:tags r:id="rId1"/>
    </p:custDataLst>
    <p:extLst>
      <p:ext uri="{BB962C8B-B14F-4D97-AF65-F5344CB8AC3E}">
        <p14:creationId xmlns:p14="http://schemas.microsoft.com/office/powerpoint/2010/main" val="1024681379"/>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Pulling together your best-fit type</a:t>
            </a:r>
            <a:endParaRPr lang="en-US" altLang="en-US" dirty="0">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449532" y="1953020"/>
            <a:ext cx="11292936" cy="4724400"/>
          </a:xfrm>
        </p:spPr>
        <p:txBody>
          <a:bodyPr>
            <a:normAutofit fontScale="92500"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a:p>
            <a:pPr eaLnBrk="1" hangingPunct="1">
              <a:spcBef>
                <a:spcPct val="50000"/>
              </a:spcBef>
            </a:pPr>
            <a:r>
              <a:rPr lang="en-GB" altLang="en-US" dirty="0">
                <a:latin typeface="Arial" panose="020B0604020202020204" pitchFamily="34" charset="0"/>
                <a:cs typeface="Arial" panose="020B0604020202020204" pitchFamily="34" charset="0"/>
              </a:rPr>
              <a:t>Have a look at the short descriptions of the possible alternatives for you. Which one resonates best for you?</a:t>
            </a:r>
          </a:p>
          <a:p>
            <a:pPr eaLnBrk="1" hangingPunct="1">
              <a:spcBef>
                <a:spcPct val="50000"/>
              </a:spcBef>
            </a:pPr>
            <a:r>
              <a:rPr lang="en-GB" altLang="en-US" dirty="0">
                <a:latin typeface="Arial" panose="020B0604020202020204" pitchFamily="34" charset="0"/>
                <a:cs typeface="Arial" panose="020B0604020202020204" pitchFamily="34" charset="0"/>
              </a:rPr>
              <a:t>Remember, you know yourself best!</a:t>
            </a:r>
            <a:endParaRPr lang="en-US" altLang="en-US" dirty="0">
              <a:latin typeface="Arial" panose="020B0604020202020204" pitchFamily="34" charset="0"/>
              <a:cs typeface="Arial" panose="020B0604020202020204" pitchFamily="34" charset="0"/>
            </a:endParaRPr>
          </a:p>
          <a:p>
            <a:pPr eaLnBrk="1" hangingPunct="1">
              <a:spcBef>
                <a:spcPct val="50000"/>
              </a:spcBef>
            </a:pPr>
            <a:r>
              <a:rPr lang="en-GB" altLang="en-US" dirty="0">
                <a:latin typeface="Arial" panose="020B0604020202020204" pitchFamily="34" charset="0"/>
                <a:cs typeface="Arial" panose="020B0604020202020204" pitchFamily="34" charset="0"/>
              </a:rPr>
              <a:t>Don’t worry if you are still unsure – you have time to reflect before you decide.</a:t>
            </a:r>
          </a:p>
        </p:txBody>
      </p:sp>
    </p:spTree>
    <p:custDataLst>
      <p:tags r:id="rId1"/>
    </p:custDataLst>
    <p:extLst>
      <p:ext uri="{BB962C8B-B14F-4D97-AF65-F5344CB8AC3E}">
        <p14:creationId xmlns:p14="http://schemas.microsoft.com/office/powerpoint/2010/main" val="36644613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uiExpand="1" build="p"/>
    </p:bldLst>
  </p:timing>
</p:sld>
</file>

<file path=ppt/slides/slide14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D8C241B3-7BA5-4D19-AE70-8F0AA400C7B5}"/>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Improving yourself: action planning</a:t>
            </a:r>
            <a:endParaRPr lang="en-US" altLang="en-US" dirty="0">
              <a:latin typeface="Arial" panose="020B0604020202020204" pitchFamily="34" charset="0"/>
              <a:cs typeface="Arial" panose="020B0604020202020204" pitchFamily="34" charset="0"/>
            </a:endParaRPr>
          </a:p>
        </p:txBody>
      </p:sp>
      <p:sp>
        <p:nvSpPr>
          <p:cNvPr id="375811" name="Rectangle 3">
            <a:extLst>
              <a:ext uri="{FF2B5EF4-FFF2-40B4-BE49-F238E27FC236}">
                <a16:creationId xmlns:a16="http://schemas.microsoft.com/office/drawing/2014/main" id="{0B260E82-A747-40E7-A3F5-AD4755834D4B}"/>
              </a:ext>
            </a:extLst>
          </p:cNvPr>
          <p:cNvSpPr>
            <a:spLocks noGrp="1" noChangeArrowheads="1"/>
          </p:cNvSpPr>
          <p:nvPr>
            <p:ph idx="1"/>
          </p:nvPr>
        </p:nvSpPr>
        <p:spPr>
          <a:xfrm>
            <a:off x="3495078" y="2436099"/>
            <a:ext cx="8357615" cy="3688655"/>
          </a:xfrm>
        </p:spPr>
        <p:txBody>
          <a:bodyPr>
            <a:normAutofit fontScale="92500"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Once you are sure about your best-fit type, take the time to read your report and perhaps reflect on the following:</a:t>
            </a:r>
          </a:p>
          <a:p>
            <a:pPr lvl="1" eaLnBrk="1" hangingPunct="1">
              <a:spcBef>
                <a:spcPct val="50000"/>
              </a:spcBef>
            </a:pPr>
            <a:r>
              <a:rPr lang="en-GB" altLang="en-US" dirty="0">
                <a:latin typeface="Arial" panose="020B0604020202020204" pitchFamily="34" charset="0"/>
                <a:cs typeface="Arial" panose="020B0604020202020204" pitchFamily="34" charset="0"/>
              </a:rPr>
              <a:t>How can you make best use of your strengths?</a:t>
            </a:r>
          </a:p>
          <a:p>
            <a:pPr lvl="1" eaLnBrk="1" hangingPunct="1">
              <a:spcBef>
                <a:spcPct val="50000"/>
              </a:spcBef>
            </a:pPr>
            <a:r>
              <a:rPr lang="en-GB" altLang="en-US" dirty="0">
                <a:latin typeface="Arial" panose="020B0604020202020204" pitchFamily="34" charset="0"/>
                <a:cs typeface="Arial" panose="020B0604020202020204" pitchFamily="34" charset="0"/>
              </a:rPr>
              <a:t>How might others see you?</a:t>
            </a:r>
          </a:p>
          <a:p>
            <a:pPr lvl="1" eaLnBrk="1" hangingPunct="1">
              <a:spcBef>
                <a:spcPct val="50000"/>
              </a:spcBef>
            </a:pPr>
            <a:r>
              <a:rPr lang="en-GB" altLang="en-US" dirty="0">
                <a:latin typeface="Arial" panose="020B0604020202020204" pitchFamily="34" charset="0"/>
                <a:cs typeface="Arial" panose="020B0604020202020204" pitchFamily="34" charset="0"/>
              </a:rPr>
              <a:t>Are there any areas you would like to develop?</a:t>
            </a:r>
          </a:p>
          <a:p>
            <a:pPr lvl="1" eaLnBrk="1" hangingPunct="1">
              <a:spcBef>
                <a:spcPct val="50000"/>
              </a:spcBef>
            </a:pPr>
            <a:r>
              <a:rPr lang="en-GB" altLang="en-US" dirty="0">
                <a:latin typeface="Arial" panose="020B0604020202020204" pitchFamily="34" charset="0"/>
                <a:cs typeface="Arial" panose="020B0604020202020204" pitchFamily="34" charset="0"/>
              </a:rPr>
              <a:t>What concrete actions can you take forward?</a:t>
            </a:r>
          </a:p>
        </p:txBody>
      </p:sp>
      <p:pic>
        <p:nvPicPr>
          <p:cNvPr id="70660" name="Picture 4" descr="signs_2.jpg">
            <a:extLst>
              <a:ext uri="{FF2B5EF4-FFF2-40B4-BE49-F238E27FC236}">
                <a16:creationId xmlns:a16="http://schemas.microsoft.com/office/drawing/2014/main" id="{545CD9E3-E829-49EA-ADFB-86A816C79110}"/>
              </a:ext>
            </a:extLst>
          </p:cNvPr>
          <p:cNvPicPr>
            <a:picLocks noChangeAspect="1"/>
          </p:cNvPicPr>
          <p:nvPr/>
        </p:nvPicPr>
        <p:blipFill>
          <a:blip r:embed="rId4" cstate="print">
            <a:extLst>
              <a:ext uri="{28A0092B-C50C-407E-A947-70E740481C1C}">
                <a14:useLocalDpi xmlns:a14="http://schemas.microsoft.com/office/drawing/2010/main" val="0"/>
              </a:ext>
            </a:extLst>
          </a:blip>
          <a:srcRect r="13354"/>
          <a:stretch>
            <a:fillRect/>
          </a:stretch>
        </p:blipFill>
        <p:spPr bwMode="auto">
          <a:xfrm>
            <a:off x="508000" y="1567815"/>
            <a:ext cx="2182813"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58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758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7581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7581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758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811" grpId="0" build="p"/>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3409950" y="453671"/>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BA15-D5F6-6443-B788-E839CE42FD6C}"/>
              </a:ext>
            </a:extLst>
          </p:cNvPr>
          <p:cNvSpPr>
            <a:spLocks noGrp="1"/>
          </p:cNvSpPr>
          <p:nvPr>
            <p:ph type="title"/>
          </p:nvPr>
        </p:nvSpPr>
        <p:spPr/>
        <p:txBody>
          <a:bodyPr>
            <a:normAutofit/>
          </a:bodyPr>
          <a:lstStyle/>
          <a:p>
            <a:r>
              <a:rPr lang="en-US" dirty="0" err="1"/>
              <a:t>Recognising</a:t>
            </a:r>
            <a:r>
              <a:rPr lang="en-US" dirty="0"/>
              <a:t> and Learning from mistakes</a:t>
            </a:r>
          </a:p>
        </p:txBody>
      </p:sp>
      <p:sp>
        <p:nvSpPr>
          <p:cNvPr id="3" name="Content Placeholder 2">
            <a:extLst>
              <a:ext uri="{FF2B5EF4-FFF2-40B4-BE49-F238E27FC236}">
                <a16:creationId xmlns:a16="http://schemas.microsoft.com/office/drawing/2014/main" id="{E5FA0FAB-569D-5A4A-ACD3-680754E9A614}"/>
              </a:ext>
            </a:extLst>
          </p:cNvPr>
          <p:cNvSpPr>
            <a:spLocks noGrp="1"/>
          </p:cNvSpPr>
          <p:nvPr>
            <p:ph idx="1"/>
          </p:nvPr>
        </p:nvSpPr>
        <p:spPr/>
        <p:txBody>
          <a:bodyPr>
            <a:normAutofit lnSpcReduction="10000"/>
          </a:bodyPr>
          <a:lstStyle/>
          <a:p>
            <a:r>
              <a:rPr lang="en-US" dirty="0"/>
              <a:t>Taking responsibility</a:t>
            </a:r>
          </a:p>
          <a:p>
            <a:r>
              <a:rPr lang="en-US" dirty="0"/>
              <a:t>Clarifying work requirements</a:t>
            </a:r>
          </a:p>
          <a:p>
            <a:r>
              <a:rPr lang="en-US" dirty="0"/>
              <a:t>Being clear on ethics and values</a:t>
            </a:r>
          </a:p>
          <a:p>
            <a:r>
              <a:rPr lang="en-US" dirty="0"/>
              <a:t>Ensuring own capability meets requirements/asking for help/training</a:t>
            </a:r>
          </a:p>
          <a:p>
            <a:r>
              <a:rPr lang="en-US" dirty="0"/>
              <a:t>Timescales</a:t>
            </a:r>
          </a:p>
          <a:p>
            <a:r>
              <a:rPr lang="en-US" dirty="0"/>
              <a:t>Client/stakeholder satisfaction </a:t>
            </a:r>
          </a:p>
        </p:txBody>
      </p:sp>
    </p:spTree>
    <p:extLst>
      <p:ext uri="{BB962C8B-B14F-4D97-AF65-F5344CB8AC3E}">
        <p14:creationId xmlns:p14="http://schemas.microsoft.com/office/powerpoint/2010/main" val="1885217452"/>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038D7-11F2-BE4C-9037-A261FF240A9A}"/>
              </a:ext>
            </a:extLst>
          </p:cNvPr>
          <p:cNvSpPr>
            <a:spLocks noGrp="1"/>
          </p:cNvSpPr>
          <p:nvPr>
            <p:ph idx="1"/>
          </p:nvPr>
        </p:nvSpPr>
        <p:spPr>
          <a:xfrm>
            <a:off x="1981200" y="980728"/>
            <a:ext cx="8229600" cy="3917032"/>
          </a:xfrm>
        </p:spPr>
        <p:txBody>
          <a:bodyPr/>
          <a:lstStyle/>
          <a:p>
            <a:pPr marL="0" indent="0">
              <a:buNone/>
            </a:pPr>
            <a:r>
              <a:rPr lang="en-GB" i="1" dirty="0"/>
              <a:t>'Truth to power and bravery are very simple - it's about holding up a mirror to others and being brave enough to hold it up to yourself’ </a:t>
            </a:r>
          </a:p>
          <a:p>
            <a:pPr marL="0" indent="0">
              <a:buNone/>
            </a:pPr>
            <a:r>
              <a:rPr lang="en-GB" dirty="0"/>
              <a:t>Dame Louise Casey</a:t>
            </a:r>
          </a:p>
          <a:p>
            <a:pPr marL="0" indent="0">
              <a:buNone/>
            </a:pPr>
            <a:endParaRPr lang="en-GB" dirty="0"/>
          </a:p>
          <a:p>
            <a:pPr marL="0" indent="0">
              <a:buNone/>
            </a:pPr>
            <a:r>
              <a:rPr lang="en-GB" dirty="0">
                <a:hlinkClick r:id="rId3"/>
              </a:rPr>
              <a:t>Jun 28, 2018</a:t>
            </a:r>
            <a:r>
              <a:rPr lang="en-GB" dirty="0"/>
              <a:t>, </a:t>
            </a:r>
            <a:r>
              <a:rPr lang="en-GB" dirty="0" err="1"/>
              <a:t>Academi</a:t>
            </a:r>
            <a:r>
              <a:rPr lang="en-GB" dirty="0"/>
              <a:t> Wales Summer School conference</a:t>
            </a:r>
            <a:endParaRPr lang="en-US" dirty="0"/>
          </a:p>
        </p:txBody>
      </p:sp>
    </p:spTree>
    <p:extLst>
      <p:ext uri="{BB962C8B-B14F-4D97-AF65-F5344CB8AC3E}">
        <p14:creationId xmlns:p14="http://schemas.microsoft.com/office/powerpoint/2010/main" val="3578277485"/>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HR in a disordered world: IES Perspectives on HR. Issue: 506. Online at:  </a:t>
            </a:r>
            <a:r>
              <a:rPr lang="en-GB" dirty="0">
                <a:hlinkClick r:id="rId3"/>
              </a:rPr>
              <a:t>https://www.employment-studies.co.uk/system/files/resources/files/mp111.pdf</a:t>
            </a:r>
            <a:r>
              <a:rPr lang="en-GB" dirty="0"/>
              <a:t>  [Accessed 22/12/2021]. </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People practice : a complete guide. </a:t>
            </a:r>
            <a:r>
              <a:rPr lang="en-GB" dirty="0" err="1"/>
              <a:t>KoganPage</a:t>
            </a:r>
            <a:r>
              <a:rPr lang="en-GB" dirty="0"/>
              <a:t>.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www.w3.org/XML/1998/namespace"/>
    <ds:schemaRef ds:uri="http://purl.org/dc/terms/"/>
    <ds:schemaRef ds:uri="http://schemas.openxmlformats.org/package/2006/metadata/core-properties"/>
    <ds:schemaRef ds:uri="http://schemas.microsoft.com/office/2006/metadata/properties"/>
    <ds:schemaRef ds:uri="http://purl.org/dc/dcmitype/"/>
    <ds:schemaRef ds:uri="http://schemas.microsoft.com/office/2006/documentManagement/types"/>
    <ds:schemaRef ds:uri="http://schemas.microsoft.com/office/infopath/2007/PartnerControls"/>
    <ds:schemaRef ds:uri="303dbf9b-b85b-46a0-94f1-894078c07ecd"/>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10106</TotalTime>
  <Words>12792</Words>
  <Application>Microsoft Macintosh PowerPoint</Application>
  <PresentationFormat>Widescreen</PresentationFormat>
  <Paragraphs>1474</Paragraphs>
  <Slides>151</Slides>
  <Notes>86</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151</vt:i4>
      </vt:variant>
    </vt:vector>
  </HeadingPairs>
  <TitlesOfParts>
    <vt:vector size="163" baseType="lpstr">
      <vt:lpstr>MS PGothic</vt:lpstr>
      <vt:lpstr>Arial</vt:lpstr>
      <vt:lpstr>Calibri</vt:lpstr>
      <vt:lpstr>Courier New</vt:lpstr>
      <vt:lpstr>Myriad Pro</vt:lpstr>
      <vt:lpstr>Segoe UI</vt:lpstr>
      <vt:lpstr>Symbol</vt:lpstr>
      <vt:lpstr>Times</vt:lpstr>
      <vt:lpstr>Trebuchet MS</vt:lpstr>
      <vt:lpstr>Verdana</vt:lpstr>
      <vt:lpstr>Wingdings</vt:lpstr>
      <vt:lpstr>20140311PresentationUWTSDTemplate</vt:lpstr>
      <vt:lpstr>PowerPoint Presentation</vt:lpstr>
      <vt:lpstr>Outcomes:</vt:lpstr>
      <vt:lpstr>PowerPoint Presentation</vt:lpstr>
      <vt:lpstr>Introductions Matter… Who am I?</vt:lpstr>
      <vt:lpstr>PowerPoint Presentation</vt:lpstr>
      <vt:lpstr>Why did we do this exercise?</vt:lpstr>
      <vt:lpstr>Why? What?</vt:lpstr>
      <vt:lpstr>It’s also a lot about you…</vt:lpstr>
      <vt:lpstr>How we will do this today…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Influencing Through Understanding Pack</vt:lpstr>
      <vt:lpstr>What do we know about people:</vt:lpstr>
      <vt:lpstr>Gestalt/Dialectical Tension</vt:lpstr>
      <vt:lpstr>PowerPoint Presentation</vt:lpstr>
      <vt:lpstr>SOS: Self, Others &amp; Situation</vt:lpstr>
      <vt:lpstr>PowerPoint Presentation</vt:lpstr>
      <vt:lpstr>PowerPoint Presentation</vt:lpstr>
      <vt:lpstr>Relationships: the building blocks</vt:lpstr>
      <vt:lpstr>PowerPoint Presentation</vt:lpstr>
      <vt:lpstr>PowerPoint Presentation</vt:lpstr>
      <vt:lpstr>Valuing People – what state to choose?</vt:lpstr>
      <vt:lpstr>PowerPoint Presentation</vt:lpstr>
      <vt:lpstr>How can we value others?</vt:lpstr>
      <vt:lpstr>PowerPoint Presentation</vt:lpstr>
      <vt:lpstr>PowerPoint Presentation</vt:lpstr>
      <vt:lpstr>Personal Values</vt:lpstr>
      <vt:lpstr>Activity – Personal Values</vt:lpstr>
      <vt:lpstr>Q1. Discuss the activities that might be involved in either Tom or Shavi’s ‘specialist’ areas of work in the context of what it means to be a people professional, and how this work might contribute to Plyton’s success. (AC 1.1)</vt:lpstr>
      <vt:lpstr>What does it mean to be a Professional?</vt:lpstr>
      <vt:lpstr>Discussion</vt:lpstr>
      <vt:lpstr>Q2. Explore how your values (‘fairness of opportunity and helping people to thrive’) align with your role at Plyton, and different ways these values might impact your work as a people professional. (AC 1.2)    You don't need to provide a reference or in-text citation for Question 2 (AC</vt:lpstr>
      <vt:lpstr>Ethical Frameworks and Theory</vt:lpstr>
      <vt:lpstr>Ethical theories</vt:lpstr>
      <vt:lpstr> Ethical practice</vt:lpstr>
      <vt:lpstr>Profession Map</vt:lpstr>
      <vt:lpstr> The Ethical Dimension of HRM</vt:lpstr>
      <vt:lpstr>CIPD Code of Conduct &amp; Ethics</vt:lpstr>
      <vt:lpstr>Code of Conduct – Key Areas</vt:lpstr>
      <vt:lpstr>Relevant CIPD Courses on Core Behaviours (Free, online)</vt:lpstr>
      <vt:lpstr>9 main areas of action employers can take: </vt:lpstr>
      <vt:lpstr>What does an ethical approach to HRM entail?</vt:lpstr>
      <vt:lpstr>Ethical practice (CIPD Prof map)</vt:lpstr>
      <vt:lpstr>Benefits to organisations </vt:lpstr>
      <vt:lpstr>Ethical dilemmas discussion</vt:lpstr>
      <vt:lpstr>Professional courage and influencing (CIPD Prof map)</vt:lpstr>
      <vt:lpstr>People professionals</vt:lpstr>
      <vt:lpstr>Examples of ethics in People Practice</vt:lpstr>
      <vt:lpstr>Q3. One of the newer members of your team, Monique, is quite low in confidence and tends not to contribute her views at meetings and discussions. You believe that being able to communicate in an informed, clear and confident way is an essential skill for a people professional and have worked hard to develop this skill yourself.    Explain why you consider this skill area so important and provide two techniques or pieces of advice you could offer Monique to help her with this issue. (AC 1.3)   You don't need to provide a reference or in-text citation for Question 3 (AC 1.3). </vt:lpstr>
      <vt:lpstr>Why “us” influencing important?</vt:lpstr>
      <vt:lpstr>How to make sure People Professionals influence?</vt:lpstr>
      <vt:lpstr>PowerPoint Presentation</vt:lpstr>
      <vt:lpstr>Raising an issue: unethical </vt:lpstr>
      <vt:lpstr>Raising an issue: illegal </vt:lpstr>
      <vt:lpstr>Where can I get advice on issues? What do I need to be aware of?</vt:lpstr>
      <vt:lpstr>PowerPoint Presentation</vt:lpstr>
      <vt:lpstr>PowerPoint Presentation</vt:lpstr>
      <vt:lpstr>Why is fairness and inclusivity important?</vt:lpstr>
      <vt:lpstr>Working Inclusively (CIPD Prof map)</vt:lpstr>
      <vt:lpstr>Main business benefits to employees feeling included, valued, and fairly treated:</vt:lpstr>
      <vt:lpstr>Inclusion and diversity go hand in hand but they are different </vt:lpstr>
      <vt:lpstr>Discrimination can: </vt:lpstr>
      <vt:lpstr>Inclusion and diversity</vt:lpstr>
      <vt:lpstr>Main business benefits to inclusion and diversity</vt:lpstr>
      <vt:lpstr>What models?</vt:lpstr>
      <vt:lpstr>PowerPoint Presentation</vt:lpstr>
      <vt:lpstr>Maslow, A (1943).  Hierarchy of Needs (Theory of Human Motivation) </vt:lpstr>
      <vt:lpstr>PowerPoint Presentation</vt:lpstr>
      <vt:lpstr>PowerPoint Presentation</vt:lpstr>
      <vt:lpstr>What is your view/experience?</vt:lpstr>
      <vt:lpstr>PowerPoint Presentation</vt:lpstr>
      <vt:lpstr>Building inclusivity</vt:lpstr>
      <vt:lpstr>Valuing Difference</vt:lpstr>
      <vt:lpstr>PowerPoint Presentation</vt:lpstr>
      <vt:lpstr>Inclusively &amp; positive working relationships..</vt:lpstr>
      <vt:lpstr>PowerPoint Presentation</vt:lpstr>
      <vt:lpstr>How is the profession changing?</vt:lpstr>
      <vt:lpstr>PowerPoint Presentation</vt:lpstr>
      <vt:lpstr>Asking for and getting Feedback</vt:lpstr>
      <vt:lpstr>Assess yourself </vt:lpstr>
      <vt:lpstr>Review of last 12 months &amp; plan for future development </vt:lpstr>
      <vt:lpstr>PowerPoint Presentation</vt:lpstr>
      <vt:lpstr>What are you going to do?</vt:lpstr>
      <vt:lpstr>PowerPoint Presentation</vt:lpstr>
      <vt:lpstr>3.4 Additional guidance</vt:lpstr>
      <vt:lpstr>What have you done in the past?</vt:lpstr>
      <vt:lpstr>MBTI Information</vt:lpstr>
      <vt:lpstr>MBTI Purpose</vt:lpstr>
      <vt:lpstr>Making it relevant to you</vt:lpstr>
      <vt:lpstr>General application areas</vt:lpstr>
      <vt:lpstr>History</vt:lpstr>
      <vt:lpstr>Research</vt:lpstr>
      <vt:lpstr>What is a preference?</vt:lpstr>
      <vt:lpstr>What was the difference?</vt:lpstr>
      <vt:lpstr>Things to remember</vt:lpstr>
      <vt:lpstr>Ethics</vt:lpstr>
      <vt:lpstr>The four pairs of preferences</vt:lpstr>
      <vt:lpstr>EI Characteristics</vt:lpstr>
      <vt:lpstr>Analogy</vt:lpstr>
      <vt:lpstr>Exercise: “May I chip in?”</vt:lpstr>
      <vt:lpstr>E–I: Approach to meetings</vt:lpstr>
      <vt:lpstr>Introducing the scratchcards</vt:lpstr>
      <vt:lpstr>What the MBTI assessment says </vt:lpstr>
      <vt:lpstr>How do you use each preference?</vt:lpstr>
      <vt:lpstr>Characteristics</vt:lpstr>
      <vt:lpstr>Analogy</vt:lpstr>
      <vt:lpstr>Exercise: “What are you on about?”</vt:lpstr>
      <vt:lpstr>S–N: Preferred instructions</vt:lpstr>
      <vt:lpstr>Using the scratchcards for SN</vt:lpstr>
      <vt:lpstr>What the MBTI assessment says </vt:lpstr>
      <vt:lpstr>How do you use each preference?</vt:lpstr>
      <vt:lpstr>TF Characteristics</vt:lpstr>
      <vt:lpstr>Illustration</vt:lpstr>
      <vt:lpstr>Exercise: “See things through my eyes”</vt:lpstr>
      <vt:lpstr>PowerPoint Presentation</vt:lpstr>
      <vt:lpstr>T–F: Helping style</vt:lpstr>
      <vt:lpstr>What the MBTI assessment says </vt:lpstr>
      <vt:lpstr>Using the scratchcards for TF</vt:lpstr>
      <vt:lpstr>How do you use each preference?</vt:lpstr>
      <vt:lpstr>Characteristics</vt:lpstr>
      <vt:lpstr>Illustration</vt:lpstr>
      <vt:lpstr>Exercise: “Plan a park”</vt:lpstr>
      <vt:lpstr>J–P: Approach to a task</vt:lpstr>
      <vt:lpstr>Using the scratchcards for JP</vt:lpstr>
      <vt:lpstr>What the MBTI assessment says </vt:lpstr>
      <vt:lpstr>How do you use each preference?</vt:lpstr>
      <vt:lpstr>Preference scores</vt:lpstr>
      <vt:lpstr>Your best fit for the whole type </vt:lpstr>
      <vt:lpstr>Pulling together your best-fit type</vt:lpstr>
      <vt:lpstr>Where might this pressure come from?</vt:lpstr>
      <vt:lpstr>Where might this pressure come from?</vt:lpstr>
      <vt:lpstr>Pulling together your best-fit type</vt:lpstr>
      <vt:lpstr>PowerPoint Presentation</vt:lpstr>
      <vt:lpstr>Pulling together your best-fit type</vt:lpstr>
      <vt:lpstr>Improving yourself: action planning</vt:lpstr>
      <vt:lpstr>PowerPoint Presentation</vt:lpstr>
      <vt:lpstr>Recognising and Learning from mistakes</vt:lpstr>
      <vt:lpstr>PowerPoint Presentation</vt:lpstr>
      <vt:lpstr>Maslow, A (1943).  Hierarchy of Needs (Theory of Human Motivation)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317</cp:revision>
  <cp:lastPrinted>2019-10-01T11:26:54Z</cp:lastPrinted>
  <dcterms:created xsi:type="dcterms:W3CDTF">2015-04-14T15:21:28Z</dcterms:created>
  <dcterms:modified xsi:type="dcterms:W3CDTF">2026-09-24T09:17:50Z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