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86" r:id="rId2"/>
  </p:sldMasterIdLst>
  <p:notesMasterIdLst>
    <p:notesMasterId r:id="rId39"/>
  </p:notesMasterIdLst>
  <p:sldIdLst>
    <p:sldId id="282" r:id="rId3"/>
    <p:sldId id="278" r:id="rId4"/>
    <p:sldId id="262" r:id="rId5"/>
    <p:sldId id="263" r:id="rId6"/>
    <p:sldId id="277" r:id="rId7"/>
    <p:sldId id="260" r:id="rId8"/>
    <p:sldId id="275" r:id="rId9"/>
    <p:sldId id="259" r:id="rId10"/>
    <p:sldId id="274" r:id="rId11"/>
    <p:sldId id="273" r:id="rId12"/>
    <p:sldId id="309" r:id="rId13"/>
    <p:sldId id="308" r:id="rId14"/>
    <p:sldId id="268" r:id="rId15"/>
    <p:sldId id="269" r:id="rId16"/>
    <p:sldId id="264" r:id="rId17"/>
    <p:sldId id="283" r:id="rId18"/>
    <p:sldId id="287" r:id="rId19"/>
    <p:sldId id="288" r:id="rId20"/>
    <p:sldId id="289" r:id="rId21"/>
    <p:sldId id="290" r:id="rId22"/>
    <p:sldId id="291" r:id="rId23"/>
    <p:sldId id="256" r:id="rId24"/>
    <p:sldId id="257" r:id="rId25"/>
    <p:sldId id="258" r:id="rId26"/>
    <p:sldId id="293" r:id="rId27"/>
    <p:sldId id="294" r:id="rId28"/>
    <p:sldId id="261" r:id="rId29"/>
    <p:sldId id="295" r:id="rId30"/>
    <p:sldId id="310" r:id="rId31"/>
    <p:sldId id="302" r:id="rId32"/>
    <p:sldId id="306" r:id="rId33"/>
    <p:sldId id="305" r:id="rId34"/>
    <p:sldId id="304" r:id="rId35"/>
    <p:sldId id="303" r:id="rId36"/>
    <p:sldId id="307" r:id="rId37"/>
    <p:sldId id="292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54F059-3245-664C-D22B-0F0AE0EF5059}" v="62" dt="2026-07-19T08:14:36.889"/>
    <p1510:client id="{2B33EE10-67BC-0842-6FE7-B37F46A29A0B}" v="2" dt="2026-07-18T16:18:44.393"/>
    <p1510:client id="{35C20D44-1AE3-A471-EFE2-408C9F236659}" v="14" dt="2026-07-17T20:52:22.416"/>
    <p1510:client id="{3AFB0B3C-8478-88CB-C7EB-C339C18FF9B8}" v="219" dt="2026-07-18T17:18:47.007"/>
    <p1510:client id="{4778E738-64AD-B5C9-BDD2-8F1B54CF29A8}" v="14" dt="2026-07-17T11:46:10.541"/>
    <p1510:client id="{4E38373A-BD26-3606-9499-17160943EA11}" v="44" dt="2026-07-17T19:50:56.822"/>
    <p1510:client id="{520DE57B-76FC-0F02-9AC1-37FF2D8B97DD}" v="1" dt="2026-07-17T22:45:44.211"/>
    <p1510:client id="{5A7A2C10-4D1D-4D3D-32BE-5675F99A1C6B}" v="58" dt="2026-07-18T16:39:28.979"/>
    <p1510:client id="{86286764-CF14-D9DB-1DE7-B0706F3707FA}" v="1" dt="2026-07-18T09:57:19.887"/>
    <p1510:client id="{8A182524-01DA-A4C1-7186-6C468A367BA4}" v="2" dt="2026-07-18T12:24:39.232"/>
    <p1510:client id="{92F65248-8615-3432-A487-8E76EB741B82}" v="96" dt="2026-07-18T23:28:31.034"/>
    <p1510:client id="{9B7F2083-F60F-B8BD-9D95-9232A1A4B006}" v="66" dt="2026-07-19T08:20:03.602"/>
    <p1510:client id="{9F73A416-B043-B359-50DA-0517AECFBB5B}" v="67" dt="2026-07-18T21:13:03.482"/>
    <p1510:client id="{AC6C1D6D-7549-ED87-B393-C9ECA4827A0B}" v="215" dt="2026-07-18T20:43:35.943"/>
    <p1510:client id="{C4811BAE-4F7E-16E2-31CE-C712AEE49060}" v="24" dt="2026-07-18T20:16:38.673"/>
    <p1510:client id="{F1AAFCF3-F99D-4D3A-BD6B-9E9D59DF70C7}" v="12" dt="2026-07-17T20:00:43.320"/>
  </p1510:revLst>
</p1510:revInfo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B9E13B-740D-4019-8495-77AFB576554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7BE017C-6185-40A9-A403-00D5E885BAE7}">
      <dgm:prSet/>
      <dgm:spPr>
        <a:xfrm>
          <a:off x="7211" y="179840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US" err="1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MindCare</a:t>
          </a:r>
          <a:r>
            <a:rPr lang="en-US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+</a:t>
          </a:r>
        </a:p>
      </dgm:t>
    </dgm:pt>
    <dgm:pt modelId="{A40BC09D-BC90-43A5-BC9F-5C5C86D3B866}" type="parTrans" cxnId="{5F7887A0-E872-4409-9EB4-C2F2EF2FBDD6}">
      <dgm:prSet/>
      <dgm:spPr/>
      <dgm:t>
        <a:bodyPr/>
        <a:lstStyle/>
        <a:p>
          <a:endParaRPr lang="en-US"/>
        </a:p>
      </dgm:t>
    </dgm:pt>
    <dgm:pt modelId="{6971C1E7-25C7-44E0-896B-29296DAF2837}" type="sibTrans" cxnId="{5F7887A0-E872-4409-9EB4-C2F2EF2FBDD6}">
      <dgm:prSet/>
      <dgm:spPr>
        <a:xfrm>
          <a:off x="2720181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FE801A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17056237-A8CB-45AE-BA24-67AA9D907475}">
      <dgm:prSet custT="1"/>
      <dgm:spPr>
        <a:xfrm>
          <a:off x="3346377" y="179840"/>
          <a:ext cx="2714769" cy="1628861"/>
        </a:xfrm>
        <a:prstGeom prst="rect">
          <a:avLst/>
        </a:prstGeom>
        <a:solidFill>
          <a:srgbClr val="E9BF3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sz="18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 Digital Wellbeing App for Stress Management Among Healthcare Workers</a:t>
          </a:r>
          <a:endParaRPr lang="en-US" sz="18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18ECBEBB-E297-4AA1-A124-5136FB667B94}" type="parTrans" cxnId="{343973BE-E6CA-4962-9CFF-2210252C4336}">
      <dgm:prSet/>
      <dgm:spPr/>
      <dgm:t>
        <a:bodyPr/>
        <a:lstStyle/>
        <a:p>
          <a:endParaRPr lang="en-US"/>
        </a:p>
      </dgm:t>
    </dgm:pt>
    <dgm:pt modelId="{1D4480E4-BC62-4904-823A-DDB7EC2462B2}" type="sibTrans" cxnId="{343973BE-E6CA-4962-9CFF-2210252C4336}">
      <dgm:prSet/>
      <dgm:spPr>
        <a:xfrm>
          <a:off x="6059347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E9BF35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54F03CF9-98EE-4015-AFF6-ACAD2BC931B9}">
      <dgm:prSet custT="1"/>
      <dgm:spPr>
        <a:xfrm>
          <a:off x="6685543" y="179840"/>
          <a:ext cx="2714769" cy="1628861"/>
        </a:xfrm>
        <a:prstGeom prst="rect">
          <a:avLst/>
        </a:prstGeom>
        <a:solidFill>
          <a:srgbClr val="81BB42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Target Group</a:t>
          </a:r>
          <a:b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Healthcare workers (nurses, doctors, allied health professionals and healthcare assistants</a:t>
          </a:r>
          <a:r>
            <a:rPr lang="en-GB" sz="19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)</a:t>
          </a:r>
          <a:endParaRPr lang="en-US" sz="19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E5558CF-92DD-40C5-92FF-0F29C8B8CB8A}" type="parTrans" cxnId="{96B1784D-FEF4-487B-9402-A69C3FF8D37B}">
      <dgm:prSet/>
      <dgm:spPr/>
      <dgm:t>
        <a:bodyPr/>
        <a:lstStyle/>
        <a:p>
          <a:endParaRPr lang="en-US"/>
        </a:p>
      </dgm:t>
    </dgm:pt>
    <dgm:pt modelId="{88C63D3D-CE0A-48F6-93D3-1CADF4659D4C}" type="sibTrans" cxnId="{96B1784D-FEF4-487B-9402-A69C3FF8D37B}">
      <dgm:prSet/>
      <dgm:spPr>
        <a:xfrm>
          <a:off x="1364596" y="1806901"/>
          <a:ext cx="6678332" cy="593796"/>
        </a:xfrm>
        <a:custGeom>
          <a:avLst/>
          <a:gdLst/>
          <a:ahLst/>
          <a:cxnLst/>
          <a:rect l="0" t="0" r="0" b="0"/>
          <a:pathLst>
            <a:path>
              <a:moveTo>
                <a:pt x="6678332" y="0"/>
              </a:moveTo>
              <a:lnTo>
                <a:pt x="6678332" y="313998"/>
              </a:lnTo>
              <a:lnTo>
                <a:pt x="0" y="313998"/>
              </a:lnTo>
              <a:lnTo>
                <a:pt x="0" y="593796"/>
              </a:lnTo>
            </a:path>
          </a:pathLst>
        </a:custGeom>
        <a:noFill/>
        <a:ln w="9525" cap="flat" cmpd="sng" algn="ctr">
          <a:solidFill>
            <a:srgbClr val="81BB42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3B18FBA7-A544-44BE-A95C-8BC9FC4EE7CF}">
      <dgm:prSet/>
      <dgm:spPr>
        <a:xfrm>
          <a:off x="7211" y="2433098"/>
          <a:ext cx="2714769" cy="1628861"/>
        </a:xfrm>
        <a:prstGeom prst="rect">
          <a:avLst/>
        </a:prstGeom>
        <a:solidFill>
          <a:srgbClr val="32C7A9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Public Health Concern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Occupational stress and burnout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25AE083-CDA5-4467-BB92-80BCFC04426D}" type="parTrans" cxnId="{6D0FA2A0-F7F8-4A86-A0B3-44D349BC6BF3}">
      <dgm:prSet/>
      <dgm:spPr/>
      <dgm:t>
        <a:bodyPr/>
        <a:lstStyle/>
        <a:p>
          <a:endParaRPr lang="en-US"/>
        </a:p>
      </dgm:t>
    </dgm:pt>
    <dgm:pt modelId="{616CA656-CC1E-4E01-8ECF-C007684355B2}" type="sibTrans" cxnId="{6D0FA2A0-F7F8-4A86-A0B3-44D349BC6BF3}">
      <dgm:prSet/>
      <dgm:spPr>
        <a:xfrm>
          <a:off x="2720181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32C7A9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7197EA2A-A268-4260-9A90-F6D238A99E62}">
      <dgm:prSet/>
      <dgm:spPr>
        <a:xfrm>
          <a:off x="3346377" y="2433098"/>
          <a:ext cx="2714769" cy="1628861"/>
        </a:xfrm>
        <a:prstGeom prst="rect">
          <a:avLst/>
        </a:prstGeom>
        <a:solidFill>
          <a:srgbClr val="4A9BDC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Prepared by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(Group Members' Names)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4C58D9A2-3D3F-4CB4-A915-DEC812DE3E24}" type="parTrans" cxnId="{8E238DFD-AD5E-4461-A64A-66EF89EA742E}">
      <dgm:prSet/>
      <dgm:spPr/>
      <dgm:t>
        <a:bodyPr/>
        <a:lstStyle/>
        <a:p>
          <a:endParaRPr lang="en-US"/>
        </a:p>
      </dgm:t>
    </dgm:pt>
    <dgm:pt modelId="{5DAF819E-2A36-4F0A-85B6-3502B2EDFBBB}" type="sibTrans" cxnId="{8E238DFD-AD5E-4461-A64A-66EF89EA742E}">
      <dgm:prSet/>
      <dgm:spPr>
        <a:xfrm>
          <a:off x="6059347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4A9BDC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3F56D6FB-74A7-4636-AC67-E5920B7A3084}">
      <dgm:prSet/>
      <dgm:spPr>
        <a:xfrm>
          <a:off x="6685543" y="2433098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Digital Health Promotion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CE06B0DF-73B5-4546-99B6-E88A19D87BD9}" type="parTrans" cxnId="{47BF60C7-3E5E-4952-BB23-33C61EAB338B}">
      <dgm:prSet/>
      <dgm:spPr/>
      <dgm:t>
        <a:bodyPr/>
        <a:lstStyle/>
        <a:p>
          <a:endParaRPr lang="en-US"/>
        </a:p>
      </dgm:t>
    </dgm:pt>
    <dgm:pt modelId="{5BF88BFA-51D0-4BFA-B2DA-38E513C54139}" type="sibTrans" cxnId="{47BF60C7-3E5E-4952-BB23-33C61EAB338B}">
      <dgm:prSet/>
      <dgm:spPr/>
      <dgm:t>
        <a:bodyPr/>
        <a:lstStyle/>
        <a:p>
          <a:endParaRPr lang="en-US"/>
        </a:p>
      </dgm:t>
    </dgm:pt>
    <dgm:pt modelId="{F76C4D80-03D5-6C4F-876E-23E20458AC78}" type="pres">
      <dgm:prSet presAssocID="{81B9E13B-740D-4019-8495-77AFB5765548}" presName="Name0" presStyleCnt="0">
        <dgm:presLayoutVars>
          <dgm:dir/>
          <dgm:resizeHandles val="exact"/>
        </dgm:presLayoutVars>
      </dgm:prSet>
      <dgm:spPr/>
    </dgm:pt>
    <dgm:pt modelId="{331FCB72-618C-EC45-9A8F-65BC36DDE974}" type="pres">
      <dgm:prSet presAssocID="{47BE017C-6185-40A9-A403-00D5E885BAE7}" presName="node" presStyleLbl="node1" presStyleIdx="0" presStyleCnt="6" custLinFactNeighborX="1654" custLinFactNeighborY="3859">
        <dgm:presLayoutVars>
          <dgm:bulletEnabled val="1"/>
        </dgm:presLayoutVars>
      </dgm:prSet>
      <dgm:spPr/>
    </dgm:pt>
    <dgm:pt modelId="{2515B623-5C9E-984F-9D48-1AE8690C0C65}" type="pres">
      <dgm:prSet presAssocID="{6971C1E7-25C7-44E0-896B-29296DAF2837}" presName="sibTrans" presStyleLbl="sibTrans1D1" presStyleIdx="0" presStyleCnt="5"/>
      <dgm:spPr/>
    </dgm:pt>
    <dgm:pt modelId="{7C9315F2-758A-1543-85AA-39D15EACD805}" type="pres">
      <dgm:prSet presAssocID="{6971C1E7-25C7-44E0-896B-29296DAF2837}" presName="connectorText" presStyleLbl="sibTrans1D1" presStyleIdx="0" presStyleCnt="5"/>
      <dgm:spPr/>
    </dgm:pt>
    <dgm:pt modelId="{50DD80C5-6BB6-1044-A30C-1799B07B1892}" type="pres">
      <dgm:prSet presAssocID="{17056237-A8CB-45AE-BA24-67AA9D907475}" presName="node" presStyleLbl="node1" presStyleIdx="1" presStyleCnt="6">
        <dgm:presLayoutVars>
          <dgm:bulletEnabled val="1"/>
        </dgm:presLayoutVars>
      </dgm:prSet>
      <dgm:spPr/>
    </dgm:pt>
    <dgm:pt modelId="{58F2DBF7-1F49-7144-91CE-57B502F863EA}" type="pres">
      <dgm:prSet presAssocID="{1D4480E4-BC62-4904-823A-DDB7EC2462B2}" presName="sibTrans" presStyleLbl="sibTrans1D1" presStyleIdx="1" presStyleCnt="5"/>
      <dgm:spPr/>
    </dgm:pt>
    <dgm:pt modelId="{D74AEC25-5DA9-AB41-9AFE-168BA9122D49}" type="pres">
      <dgm:prSet presAssocID="{1D4480E4-BC62-4904-823A-DDB7EC2462B2}" presName="connectorText" presStyleLbl="sibTrans1D1" presStyleIdx="1" presStyleCnt="5"/>
      <dgm:spPr/>
    </dgm:pt>
    <dgm:pt modelId="{2914B9DF-AACE-E149-A92D-41AEB997A673}" type="pres">
      <dgm:prSet presAssocID="{54F03CF9-98EE-4015-AFF6-ACAD2BC931B9}" presName="node" presStyleLbl="node1" presStyleIdx="2" presStyleCnt="6">
        <dgm:presLayoutVars>
          <dgm:bulletEnabled val="1"/>
        </dgm:presLayoutVars>
      </dgm:prSet>
      <dgm:spPr/>
    </dgm:pt>
    <dgm:pt modelId="{5598B97B-1F66-414B-92E4-D9562D7B015C}" type="pres">
      <dgm:prSet presAssocID="{88C63D3D-CE0A-48F6-93D3-1CADF4659D4C}" presName="sibTrans" presStyleLbl="sibTrans1D1" presStyleIdx="2" presStyleCnt="5"/>
      <dgm:spPr/>
    </dgm:pt>
    <dgm:pt modelId="{ECC8E9BF-9993-8449-8634-AEDBCA407214}" type="pres">
      <dgm:prSet presAssocID="{88C63D3D-CE0A-48F6-93D3-1CADF4659D4C}" presName="connectorText" presStyleLbl="sibTrans1D1" presStyleIdx="2" presStyleCnt="5"/>
      <dgm:spPr/>
    </dgm:pt>
    <dgm:pt modelId="{D49A9C5A-B19E-3940-9592-2BD619C1FB96}" type="pres">
      <dgm:prSet presAssocID="{3B18FBA7-A544-44BE-A95C-8BC9FC4EE7CF}" presName="node" presStyleLbl="node1" presStyleIdx="3" presStyleCnt="6">
        <dgm:presLayoutVars>
          <dgm:bulletEnabled val="1"/>
        </dgm:presLayoutVars>
      </dgm:prSet>
      <dgm:spPr/>
    </dgm:pt>
    <dgm:pt modelId="{AB41DF3D-2551-7F4B-A0B5-93E4DB65A7AB}" type="pres">
      <dgm:prSet presAssocID="{616CA656-CC1E-4E01-8ECF-C007684355B2}" presName="sibTrans" presStyleLbl="sibTrans1D1" presStyleIdx="3" presStyleCnt="5"/>
      <dgm:spPr/>
    </dgm:pt>
    <dgm:pt modelId="{AEE580AD-E443-3E4B-8707-D1CFB5BFE8EC}" type="pres">
      <dgm:prSet presAssocID="{616CA656-CC1E-4E01-8ECF-C007684355B2}" presName="connectorText" presStyleLbl="sibTrans1D1" presStyleIdx="3" presStyleCnt="5"/>
      <dgm:spPr/>
    </dgm:pt>
    <dgm:pt modelId="{4970AF96-F7CE-0749-820F-1F2FFD5A5C37}" type="pres">
      <dgm:prSet presAssocID="{7197EA2A-A268-4260-9A90-F6D238A99E62}" presName="node" presStyleLbl="node1" presStyleIdx="4" presStyleCnt="6">
        <dgm:presLayoutVars>
          <dgm:bulletEnabled val="1"/>
        </dgm:presLayoutVars>
      </dgm:prSet>
      <dgm:spPr/>
    </dgm:pt>
    <dgm:pt modelId="{95BF4CE6-1EB4-0343-8535-EB3EC1A9B09F}" type="pres">
      <dgm:prSet presAssocID="{5DAF819E-2A36-4F0A-85B6-3502B2EDFBBB}" presName="sibTrans" presStyleLbl="sibTrans1D1" presStyleIdx="4" presStyleCnt="5"/>
      <dgm:spPr/>
    </dgm:pt>
    <dgm:pt modelId="{74AC8EA1-0569-734A-BB86-62F4A725EA19}" type="pres">
      <dgm:prSet presAssocID="{5DAF819E-2A36-4F0A-85B6-3502B2EDFBBB}" presName="connectorText" presStyleLbl="sibTrans1D1" presStyleIdx="4" presStyleCnt="5"/>
      <dgm:spPr/>
    </dgm:pt>
    <dgm:pt modelId="{BEF2564F-361E-5C4D-8BBA-1BF9FF89EF6C}" type="pres">
      <dgm:prSet presAssocID="{3F56D6FB-74A7-4636-AC67-E5920B7A3084}" presName="node" presStyleLbl="node1" presStyleIdx="5" presStyleCnt="6" custLinFactNeighborX="1323" custLinFactNeighborY="1942">
        <dgm:presLayoutVars>
          <dgm:bulletEnabled val="1"/>
        </dgm:presLayoutVars>
      </dgm:prSet>
      <dgm:spPr/>
    </dgm:pt>
  </dgm:ptLst>
  <dgm:cxnLst>
    <dgm:cxn modelId="{ACE26021-D889-864C-A704-7E479B0E9509}" type="presOf" srcId="{616CA656-CC1E-4E01-8ECF-C007684355B2}" destId="{AEE580AD-E443-3E4B-8707-D1CFB5BFE8EC}" srcOrd="1" destOrd="0" presId="urn:microsoft.com/office/officeart/2016/7/layout/RepeatingBendingProcessNew"/>
    <dgm:cxn modelId="{91113722-EFA2-C64C-A9AC-699322A1C49C}" type="presOf" srcId="{17056237-A8CB-45AE-BA24-67AA9D907475}" destId="{50DD80C5-6BB6-1044-A30C-1799B07B1892}" srcOrd="0" destOrd="0" presId="urn:microsoft.com/office/officeart/2016/7/layout/RepeatingBendingProcessNew"/>
    <dgm:cxn modelId="{AB855326-DF0B-4244-AFDF-2ACE5DD5781B}" type="presOf" srcId="{54F03CF9-98EE-4015-AFF6-ACAD2BC931B9}" destId="{2914B9DF-AACE-E149-A92D-41AEB997A673}" srcOrd="0" destOrd="0" presId="urn:microsoft.com/office/officeart/2016/7/layout/RepeatingBendingProcessNew"/>
    <dgm:cxn modelId="{9804AA26-1852-2940-A56C-3945B1B52582}" type="presOf" srcId="{88C63D3D-CE0A-48F6-93D3-1CADF4659D4C}" destId="{ECC8E9BF-9993-8449-8634-AEDBCA407214}" srcOrd="1" destOrd="0" presId="urn:microsoft.com/office/officeart/2016/7/layout/RepeatingBendingProcessNew"/>
    <dgm:cxn modelId="{96C1F462-6B8B-234E-B6F0-26C7C3E0E3FC}" type="presOf" srcId="{1D4480E4-BC62-4904-823A-DDB7EC2462B2}" destId="{58F2DBF7-1F49-7144-91CE-57B502F863EA}" srcOrd="0" destOrd="0" presId="urn:microsoft.com/office/officeart/2016/7/layout/RepeatingBendingProcessNew"/>
    <dgm:cxn modelId="{10600966-2245-4C46-ACB0-C3639C509D7E}" type="presOf" srcId="{5DAF819E-2A36-4F0A-85B6-3502B2EDFBBB}" destId="{95BF4CE6-1EB4-0343-8535-EB3EC1A9B09F}" srcOrd="0" destOrd="0" presId="urn:microsoft.com/office/officeart/2016/7/layout/RepeatingBendingProcessNew"/>
    <dgm:cxn modelId="{96B1784D-FEF4-487B-9402-A69C3FF8D37B}" srcId="{81B9E13B-740D-4019-8495-77AFB5765548}" destId="{54F03CF9-98EE-4015-AFF6-ACAD2BC931B9}" srcOrd="2" destOrd="0" parTransId="{AE5558CF-92DD-40C5-92FF-0F29C8B8CB8A}" sibTransId="{88C63D3D-CE0A-48F6-93D3-1CADF4659D4C}"/>
    <dgm:cxn modelId="{E8841989-2A3E-CC4E-BDEA-265688F7DC5B}" type="presOf" srcId="{7197EA2A-A268-4260-9A90-F6D238A99E62}" destId="{4970AF96-F7CE-0749-820F-1F2FFD5A5C37}" srcOrd="0" destOrd="0" presId="urn:microsoft.com/office/officeart/2016/7/layout/RepeatingBendingProcessNew"/>
    <dgm:cxn modelId="{A0F9F78E-BF01-CF4F-9F7E-1CD062EFF3D0}" type="presOf" srcId="{3F56D6FB-74A7-4636-AC67-E5920B7A3084}" destId="{BEF2564F-361E-5C4D-8BBA-1BF9FF89EF6C}" srcOrd="0" destOrd="0" presId="urn:microsoft.com/office/officeart/2016/7/layout/RepeatingBendingProcessNew"/>
    <dgm:cxn modelId="{59B0D297-F139-9642-9D97-397AA1D6D99F}" type="presOf" srcId="{3B18FBA7-A544-44BE-A95C-8BC9FC4EE7CF}" destId="{D49A9C5A-B19E-3940-9592-2BD619C1FB96}" srcOrd="0" destOrd="0" presId="urn:microsoft.com/office/officeart/2016/7/layout/RepeatingBendingProcessNew"/>
    <dgm:cxn modelId="{5F7887A0-E872-4409-9EB4-C2F2EF2FBDD6}" srcId="{81B9E13B-740D-4019-8495-77AFB5765548}" destId="{47BE017C-6185-40A9-A403-00D5E885BAE7}" srcOrd="0" destOrd="0" parTransId="{A40BC09D-BC90-43A5-BC9F-5C5C86D3B866}" sibTransId="{6971C1E7-25C7-44E0-896B-29296DAF2837}"/>
    <dgm:cxn modelId="{6D0FA2A0-F7F8-4A86-A0B3-44D349BC6BF3}" srcId="{81B9E13B-740D-4019-8495-77AFB5765548}" destId="{3B18FBA7-A544-44BE-A95C-8BC9FC4EE7CF}" srcOrd="3" destOrd="0" parTransId="{A25AE083-CDA5-4467-BB92-80BCFC04426D}" sibTransId="{616CA656-CC1E-4E01-8ECF-C007684355B2}"/>
    <dgm:cxn modelId="{343973BE-E6CA-4962-9CFF-2210252C4336}" srcId="{81B9E13B-740D-4019-8495-77AFB5765548}" destId="{17056237-A8CB-45AE-BA24-67AA9D907475}" srcOrd="1" destOrd="0" parTransId="{18ECBEBB-E297-4AA1-A124-5136FB667B94}" sibTransId="{1D4480E4-BC62-4904-823A-DDB7EC2462B2}"/>
    <dgm:cxn modelId="{47BF60C7-3E5E-4952-BB23-33C61EAB338B}" srcId="{81B9E13B-740D-4019-8495-77AFB5765548}" destId="{3F56D6FB-74A7-4636-AC67-E5920B7A3084}" srcOrd="5" destOrd="0" parTransId="{CE06B0DF-73B5-4546-99B6-E88A19D87BD9}" sibTransId="{5BF88BFA-51D0-4BFA-B2DA-38E513C54139}"/>
    <dgm:cxn modelId="{1F71D7C8-19BF-824D-8A4C-C27F4EA2D789}" type="presOf" srcId="{47BE017C-6185-40A9-A403-00D5E885BAE7}" destId="{331FCB72-618C-EC45-9A8F-65BC36DDE974}" srcOrd="0" destOrd="0" presId="urn:microsoft.com/office/officeart/2016/7/layout/RepeatingBendingProcessNew"/>
    <dgm:cxn modelId="{F5BD66CB-3E69-4645-A7E6-7529BFDA645C}" type="presOf" srcId="{81B9E13B-740D-4019-8495-77AFB5765548}" destId="{F76C4D80-03D5-6C4F-876E-23E20458AC78}" srcOrd="0" destOrd="0" presId="urn:microsoft.com/office/officeart/2016/7/layout/RepeatingBendingProcessNew"/>
    <dgm:cxn modelId="{B81366D5-F636-A641-B918-171F5A425BB9}" type="presOf" srcId="{616CA656-CC1E-4E01-8ECF-C007684355B2}" destId="{AB41DF3D-2551-7F4B-A0B5-93E4DB65A7AB}" srcOrd="0" destOrd="0" presId="urn:microsoft.com/office/officeart/2016/7/layout/RepeatingBendingProcessNew"/>
    <dgm:cxn modelId="{F4AC92D5-94EC-024C-8B72-B3FAF76CB3A9}" type="presOf" srcId="{88C63D3D-CE0A-48F6-93D3-1CADF4659D4C}" destId="{5598B97B-1F66-414B-92E4-D9562D7B015C}" srcOrd="0" destOrd="0" presId="urn:microsoft.com/office/officeart/2016/7/layout/RepeatingBendingProcessNew"/>
    <dgm:cxn modelId="{6FAFD4DA-CC14-F64B-8A0B-1D8F85B827F1}" type="presOf" srcId="{1D4480E4-BC62-4904-823A-DDB7EC2462B2}" destId="{D74AEC25-5DA9-AB41-9AFE-168BA9122D49}" srcOrd="1" destOrd="0" presId="urn:microsoft.com/office/officeart/2016/7/layout/RepeatingBendingProcessNew"/>
    <dgm:cxn modelId="{153596F1-A6AD-AB45-B7CF-1650506853C5}" type="presOf" srcId="{6971C1E7-25C7-44E0-896B-29296DAF2837}" destId="{7C9315F2-758A-1543-85AA-39D15EACD805}" srcOrd="1" destOrd="0" presId="urn:microsoft.com/office/officeart/2016/7/layout/RepeatingBendingProcessNew"/>
    <dgm:cxn modelId="{1C76EFF3-8A44-EC49-AC27-F2ED1D9438DF}" type="presOf" srcId="{5DAF819E-2A36-4F0A-85B6-3502B2EDFBBB}" destId="{74AC8EA1-0569-734A-BB86-62F4A725EA19}" srcOrd="1" destOrd="0" presId="urn:microsoft.com/office/officeart/2016/7/layout/RepeatingBendingProcessNew"/>
    <dgm:cxn modelId="{8E238DFD-AD5E-4461-A64A-66EF89EA742E}" srcId="{81B9E13B-740D-4019-8495-77AFB5765548}" destId="{7197EA2A-A268-4260-9A90-F6D238A99E62}" srcOrd="4" destOrd="0" parTransId="{4C58D9A2-3D3F-4CB4-A915-DEC812DE3E24}" sibTransId="{5DAF819E-2A36-4F0A-85B6-3502B2EDFBBB}"/>
    <dgm:cxn modelId="{D742F8FD-E737-4E4B-8935-E95DDED08EA9}" type="presOf" srcId="{6971C1E7-25C7-44E0-896B-29296DAF2837}" destId="{2515B623-5C9E-984F-9D48-1AE8690C0C65}" srcOrd="0" destOrd="0" presId="urn:microsoft.com/office/officeart/2016/7/layout/RepeatingBendingProcessNew"/>
    <dgm:cxn modelId="{309B0AA1-88E7-BC49-9559-F6429D481CC5}" type="presParOf" srcId="{F76C4D80-03D5-6C4F-876E-23E20458AC78}" destId="{331FCB72-618C-EC45-9A8F-65BC36DDE974}" srcOrd="0" destOrd="0" presId="urn:microsoft.com/office/officeart/2016/7/layout/RepeatingBendingProcessNew"/>
    <dgm:cxn modelId="{3DC88ECB-76D0-8749-A423-B581F8AEEE2A}" type="presParOf" srcId="{F76C4D80-03D5-6C4F-876E-23E20458AC78}" destId="{2515B623-5C9E-984F-9D48-1AE8690C0C65}" srcOrd="1" destOrd="0" presId="urn:microsoft.com/office/officeart/2016/7/layout/RepeatingBendingProcessNew"/>
    <dgm:cxn modelId="{AA0ACA8A-DA96-E540-B012-C39203261234}" type="presParOf" srcId="{2515B623-5C9E-984F-9D48-1AE8690C0C65}" destId="{7C9315F2-758A-1543-85AA-39D15EACD805}" srcOrd="0" destOrd="0" presId="urn:microsoft.com/office/officeart/2016/7/layout/RepeatingBendingProcessNew"/>
    <dgm:cxn modelId="{68609E39-B7A5-7C42-895F-B72DA4E2F5BA}" type="presParOf" srcId="{F76C4D80-03D5-6C4F-876E-23E20458AC78}" destId="{50DD80C5-6BB6-1044-A30C-1799B07B1892}" srcOrd="2" destOrd="0" presId="urn:microsoft.com/office/officeart/2016/7/layout/RepeatingBendingProcessNew"/>
    <dgm:cxn modelId="{ACA4347F-A9CC-C941-97F6-2D6077073650}" type="presParOf" srcId="{F76C4D80-03D5-6C4F-876E-23E20458AC78}" destId="{58F2DBF7-1F49-7144-91CE-57B502F863EA}" srcOrd="3" destOrd="0" presId="urn:microsoft.com/office/officeart/2016/7/layout/RepeatingBendingProcessNew"/>
    <dgm:cxn modelId="{F11E7897-8339-4048-85AF-9A45BE848AF8}" type="presParOf" srcId="{58F2DBF7-1F49-7144-91CE-57B502F863EA}" destId="{D74AEC25-5DA9-AB41-9AFE-168BA9122D49}" srcOrd="0" destOrd="0" presId="urn:microsoft.com/office/officeart/2016/7/layout/RepeatingBendingProcessNew"/>
    <dgm:cxn modelId="{87050020-2335-944D-8001-5AE93110357D}" type="presParOf" srcId="{F76C4D80-03D5-6C4F-876E-23E20458AC78}" destId="{2914B9DF-AACE-E149-A92D-41AEB997A673}" srcOrd="4" destOrd="0" presId="urn:microsoft.com/office/officeart/2016/7/layout/RepeatingBendingProcessNew"/>
    <dgm:cxn modelId="{0E346D89-EAC9-0A48-9527-45671454A4C2}" type="presParOf" srcId="{F76C4D80-03D5-6C4F-876E-23E20458AC78}" destId="{5598B97B-1F66-414B-92E4-D9562D7B015C}" srcOrd="5" destOrd="0" presId="urn:microsoft.com/office/officeart/2016/7/layout/RepeatingBendingProcessNew"/>
    <dgm:cxn modelId="{B6568540-11DE-1740-99C9-7B36B55700AC}" type="presParOf" srcId="{5598B97B-1F66-414B-92E4-D9562D7B015C}" destId="{ECC8E9BF-9993-8449-8634-AEDBCA407214}" srcOrd="0" destOrd="0" presId="urn:microsoft.com/office/officeart/2016/7/layout/RepeatingBendingProcessNew"/>
    <dgm:cxn modelId="{8773305A-E453-D043-BF0C-721DFFC68927}" type="presParOf" srcId="{F76C4D80-03D5-6C4F-876E-23E20458AC78}" destId="{D49A9C5A-B19E-3940-9592-2BD619C1FB96}" srcOrd="6" destOrd="0" presId="urn:microsoft.com/office/officeart/2016/7/layout/RepeatingBendingProcessNew"/>
    <dgm:cxn modelId="{C39BB51C-500B-1749-89A6-668353BEA58A}" type="presParOf" srcId="{F76C4D80-03D5-6C4F-876E-23E20458AC78}" destId="{AB41DF3D-2551-7F4B-A0B5-93E4DB65A7AB}" srcOrd="7" destOrd="0" presId="urn:microsoft.com/office/officeart/2016/7/layout/RepeatingBendingProcessNew"/>
    <dgm:cxn modelId="{2C030A5A-1934-D645-9895-61160D3A0CFB}" type="presParOf" srcId="{AB41DF3D-2551-7F4B-A0B5-93E4DB65A7AB}" destId="{AEE580AD-E443-3E4B-8707-D1CFB5BFE8EC}" srcOrd="0" destOrd="0" presId="urn:microsoft.com/office/officeart/2016/7/layout/RepeatingBendingProcessNew"/>
    <dgm:cxn modelId="{56EB31EA-40BD-864A-BC05-BB8674F166ED}" type="presParOf" srcId="{F76C4D80-03D5-6C4F-876E-23E20458AC78}" destId="{4970AF96-F7CE-0749-820F-1F2FFD5A5C37}" srcOrd="8" destOrd="0" presId="urn:microsoft.com/office/officeart/2016/7/layout/RepeatingBendingProcessNew"/>
    <dgm:cxn modelId="{C611E3A8-C521-6442-A140-BFF82087EB76}" type="presParOf" srcId="{F76C4D80-03D5-6C4F-876E-23E20458AC78}" destId="{95BF4CE6-1EB4-0343-8535-EB3EC1A9B09F}" srcOrd="9" destOrd="0" presId="urn:microsoft.com/office/officeart/2016/7/layout/RepeatingBendingProcessNew"/>
    <dgm:cxn modelId="{0E044F28-C4C4-A04F-ACCE-70868C25CDE8}" type="presParOf" srcId="{95BF4CE6-1EB4-0343-8535-EB3EC1A9B09F}" destId="{74AC8EA1-0569-734A-BB86-62F4A725EA19}" srcOrd="0" destOrd="0" presId="urn:microsoft.com/office/officeart/2016/7/layout/RepeatingBendingProcessNew"/>
    <dgm:cxn modelId="{BF014F72-A03A-A545-90A3-6F652FD66F5F}" type="presParOf" srcId="{F76C4D80-03D5-6C4F-876E-23E20458AC78}" destId="{BEF2564F-361E-5C4D-8BBA-1BF9FF89EF6C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23D76D-E016-4653-B221-622A24BA7F3F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624682B-4BEA-469F-B95A-85E7C8159BBC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Data security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- actively protecting the information the device holds, generates, or accesses from unauthorized access (Fortinet, n.d.)    </a:t>
          </a:r>
        </a:p>
      </dgm:t>
    </dgm:pt>
    <dgm:pt modelId="{989BFED6-48FE-4AD8-824D-D05487D5249A}" type="parTrans" cxnId="{39AD74CD-0E27-4EA5-9AF1-C569F96BAD05}">
      <dgm:prSet/>
      <dgm:spPr/>
      <dgm:t>
        <a:bodyPr/>
        <a:lstStyle/>
        <a:p>
          <a:endParaRPr lang="en-GB"/>
        </a:p>
      </dgm:t>
    </dgm:pt>
    <dgm:pt modelId="{116F1301-4860-4924-8C7C-ACECE49A8B55}" type="sibTrans" cxnId="{39AD74CD-0E27-4EA5-9AF1-C569F96BAD05}">
      <dgm:prSet/>
      <dgm:spPr/>
      <dgm:t>
        <a:bodyPr/>
        <a:lstStyle/>
        <a:p>
          <a:endParaRPr lang="en-GB"/>
        </a:p>
      </dgm:t>
    </dgm:pt>
    <dgm:pt modelId="{92A2407A-68EC-4602-99A4-20CB819787A1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Confidentiality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– “</a:t>
          </a:r>
          <a:r>
            <a:rPr lang="en-GB" sz="1600" b="0" u="none">
              <a:latin typeface="Arial" panose="020B0604020202020204" pitchFamily="34" charset="0"/>
              <a:cs typeface="Arial" panose="020B0604020202020204" pitchFamily="34" charset="0"/>
            </a:rPr>
            <a:t>Confidentiality means ensuring that sensitive information handled by your new digital device is only accessible, readable, and usable by authorized individuals or systems”</a:t>
          </a:r>
          <a:r>
            <a:rPr lang="en-GB" sz="1600" b="0" i="0">
              <a:latin typeface="Arial" panose="020B0604020202020204" pitchFamily="34" charset="0"/>
              <a:cs typeface="Arial" panose="020B0604020202020204" pitchFamily="34" charset="0"/>
            </a:rPr>
            <a:t> (ISMS.online, 2020)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.  </a:t>
          </a:r>
        </a:p>
      </dgm:t>
    </dgm:pt>
    <dgm:pt modelId="{8B4084F4-C713-486F-88B4-9A2D3A6481DD}" type="parTrans" cxnId="{8780B8C3-3F20-4F84-9626-0BBD1145D93F}">
      <dgm:prSet/>
      <dgm:spPr/>
      <dgm:t>
        <a:bodyPr/>
        <a:lstStyle/>
        <a:p>
          <a:endParaRPr lang="en-GB"/>
        </a:p>
      </dgm:t>
    </dgm:pt>
    <dgm:pt modelId="{87D40BB1-84A4-4BC3-ABE9-9F3A077B79D6}" type="sibTrans" cxnId="{8780B8C3-3F20-4F84-9626-0BBD1145D93F}">
      <dgm:prSet/>
      <dgm:spPr/>
      <dgm:t>
        <a:bodyPr/>
        <a:lstStyle/>
        <a:p>
          <a:endParaRPr lang="en-GB"/>
        </a:p>
      </dgm:t>
    </dgm:pt>
    <dgm:pt modelId="{8366E80B-ABE8-4C39-8108-F1B3DF080214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NHS/social care integration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- the device doesn't just work in isolation. It seamlessly shares a patient's or service user's data between NHS healthcare professionals and local social care providers </a:t>
          </a:r>
          <a:r>
            <a:rPr lang="en-GB" sz="1600" b="0" i="0">
              <a:latin typeface="Arial" panose="020B0604020202020204" pitchFamily="34" charset="0"/>
              <a:cs typeface="Arial" panose="020B0604020202020204" pitchFamily="34" charset="0"/>
            </a:rPr>
            <a:t>(NHS England, 2018)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861360CD-8552-43EC-8495-B87D19B4EFC5}" type="parTrans" cxnId="{A2A03B0A-64E4-43DD-9910-B1C99F2D09E9}">
      <dgm:prSet/>
      <dgm:spPr/>
      <dgm:t>
        <a:bodyPr/>
        <a:lstStyle/>
        <a:p>
          <a:endParaRPr lang="en-GB"/>
        </a:p>
      </dgm:t>
    </dgm:pt>
    <dgm:pt modelId="{4C986A33-9AA3-41A0-A27D-5671570C7A02}" type="sibTrans" cxnId="{A2A03B0A-64E4-43DD-9910-B1C99F2D09E9}">
      <dgm:prSet/>
      <dgm:spPr/>
      <dgm:t>
        <a:bodyPr/>
        <a:lstStyle/>
        <a:p>
          <a:endParaRPr lang="en-GB"/>
        </a:p>
      </dgm:t>
    </dgm:pt>
    <dgm:pt modelId="{94EF294F-5F0E-4CDC-8CFF-36A642C2B6F7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Accessibility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ensuring everyone regardless of physical, sensory, or cognitive abilities—can use, understand, and navigate the device. (ionos Digital Guide, 2025) 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GB" sz="16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CDF2A6-8454-4FE3-8EDD-F180290EC7D2}" type="parTrans" cxnId="{6C245510-3A69-4443-8F69-804E66181228}">
      <dgm:prSet/>
      <dgm:spPr/>
      <dgm:t>
        <a:bodyPr/>
        <a:lstStyle/>
        <a:p>
          <a:endParaRPr lang="en-GB"/>
        </a:p>
      </dgm:t>
    </dgm:pt>
    <dgm:pt modelId="{99088342-E7B5-408D-9EFD-8BEFDED01A8B}" type="sibTrans" cxnId="{6C245510-3A69-4443-8F69-804E66181228}">
      <dgm:prSet/>
      <dgm:spPr/>
      <dgm:t>
        <a:bodyPr/>
        <a:lstStyle/>
        <a:p>
          <a:endParaRPr lang="en-GB"/>
        </a:p>
      </dgm:t>
    </dgm:pt>
    <dgm:pt modelId="{743905F9-5FD4-4243-B60C-00F79B1ED3EE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Ethical considerations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600" b="0">
              <a:latin typeface="Arial" panose="020B0604020202020204" pitchFamily="34" charset="0"/>
              <a:cs typeface="Arial" panose="020B0604020202020204" pitchFamily="34" charset="0"/>
            </a:rPr>
            <a:t>dynamically assessing the moral, societal, and human impact of a new device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 instead of checking the technological side of the app. (GOV.UK, 2019)</a:t>
          </a:r>
          <a:endParaRPr lang="en-GB" sz="16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9D4522-D0A9-46AE-9F3C-91DBE2A9B259}" type="parTrans" cxnId="{4EFC506C-47C1-4B78-B42E-CBFAA61B7BD3}">
      <dgm:prSet/>
      <dgm:spPr/>
      <dgm:t>
        <a:bodyPr/>
        <a:lstStyle/>
        <a:p>
          <a:endParaRPr lang="en-GB"/>
        </a:p>
      </dgm:t>
    </dgm:pt>
    <dgm:pt modelId="{77450A10-549D-4987-9A43-09E319564BC9}" type="sibTrans" cxnId="{4EFC506C-47C1-4B78-B42E-CBFAA61B7BD3}">
      <dgm:prSet/>
      <dgm:spPr/>
      <dgm:t>
        <a:bodyPr/>
        <a:lstStyle/>
        <a:p>
          <a:endParaRPr lang="en-GB"/>
        </a:p>
      </dgm:t>
    </dgm:pt>
    <dgm:pt modelId="{1F36D307-B001-44D2-A96B-F3E8BE6A8C35}" type="pres">
      <dgm:prSet presAssocID="{F123D76D-E016-4653-B221-622A24BA7F3F}" presName="linearFlow" presStyleCnt="0">
        <dgm:presLayoutVars>
          <dgm:dir/>
          <dgm:resizeHandles val="exact"/>
        </dgm:presLayoutVars>
      </dgm:prSet>
      <dgm:spPr/>
    </dgm:pt>
    <dgm:pt modelId="{57B2E54E-DDEA-4F42-A8D4-CE12AD293076}" type="pres">
      <dgm:prSet presAssocID="{5624682B-4BEA-469F-B95A-85E7C8159BBC}" presName="composite" presStyleCnt="0"/>
      <dgm:spPr/>
    </dgm:pt>
    <dgm:pt modelId="{F519F14F-F5E5-4819-AA26-B221FEA1ADE6}" type="pres">
      <dgm:prSet presAssocID="{5624682B-4BEA-469F-B95A-85E7C8159BBC}" presName="imgShp" presStyleLbl="fgImgPlace1" presStyleIdx="0" presStyleCnt="5"/>
      <dgm:spPr>
        <a:blipFill dpi="0"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 with solid fill"/>
        </a:ext>
      </dgm:extLst>
    </dgm:pt>
    <dgm:pt modelId="{8B39683E-12C6-43D6-A9B8-4116FE688B65}" type="pres">
      <dgm:prSet presAssocID="{5624682B-4BEA-469F-B95A-85E7C8159BBC}" presName="txShp" presStyleLbl="node1" presStyleIdx="0" presStyleCnt="5">
        <dgm:presLayoutVars>
          <dgm:bulletEnabled val="1"/>
        </dgm:presLayoutVars>
      </dgm:prSet>
      <dgm:spPr/>
    </dgm:pt>
    <dgm:pt modelId="{3C2E2B59-65B7-4FCD-957C-16210F086B71}" type="pres">
      <dgm:prSet presAssocID="{116F1301-4860-4924-8C7C-ACECE49A8B55}" presName="spacing" presStyleCnt="0"/>
      <dgm:spPr/>
    </dgm:pt>
    <dgm:pt modelId="{A88379C4-15BD-4D3A-843C-2B119CAAEE18}" type="pres">
      <dgm:prSet presAssocID="{92A2407A-68EC-4602-99A4-20CB819787A1}" presName="composite" presStyleCnt="0"/>
      <dgm:spPr/>
    </dgm:pt>
    <dgm:pt modelId="{9A3FC9BB-0E19-44D6-A01D-D50A7F231148}" type="pres">
      <dgm:prSet presAssocID="{92A2407A-68EC-4602-99A4-20CB819787A1}" presName="imgShp" presStyleLbl="fgImgPlac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w Vision with solid fill"/>
        </a:ext>
      </dgm:extLst>
    </dgm:pt>
    <dgm:pt modelId="{EC22DF16-4B77-4CDE-BB00-4A1DDF1BEC97}" type="pres">
      <dgm:prSet presAssocID="{92A2407A-68EC-4602-99A4-20CB819787A1}" presName="txShp" presStyleLbl="node1" presStyleIdx="1" presStyleCnt="5">
        <dgm:presLayoutVars>
          <dgm:bulletEnabled val="1"/>
        </dgm:presLayoutVars>
      </dgm:prSet>
      <dgm:spPr/>
    </dgm:pt>
    <dgm:pt modelId="{7AA37C00-2B4A-4A36-8D67-3505C878CA31}" type="pres">
      <dgm:prSet presAssocID="{87D40BB1-84A4-4BC3-ABE9-9F3A077B79D6}" presName="spacing" presStyleCnt="0"/>
      <dgm:spPr/>
    </dgm:pt>
    <dgm:pt modelId="{B521FCF3-22B3-4C10-ACDE-4C5EE8C1DB24}" type="pres">
      <dgm:prSet presAssocID="{8366E80B-ABE8-4C39-8108-F1B3DF080214}" presName="composite" presStyleCnt="0"/>
      <dgm:spPr/>
    </dgm:pt>
    <dgm:pt modelId="{EB78C693-8099-4389-A18B-77D3669C7EB3}" type="pres">
      <dgm:prSet presAssocID="{8366E80B-ABE8-4C39-8108-F1B3DF080214}" presName="imgShp" presStyleLbl="fgImgPlace1" presStyleIdx="2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 with solid fill"/>
        </a:ext>
      </dgm:extLst>
    </dgm:pt>
    <dgm:pt modelId="{F76639F8-B862-476A-9637-A77C027A512E}" type="pres">
      <dgm:prSet presAssocID="{8366E80B-ABE8-4C39-8108-F1B3DF080214}" presName="txShp" presStyleLbl="node1" presStyleIdx="2" presStyleCnt="5">
        <dgm:presLayoutVars>
          <dgm:bulletEnabled val="1"/>
        </dgm:presLayoutVars>
      </dgm:prSet>
      <dgm:spPr/>
    </dgm:pt>
    <dgm:pt modelId="{1C1E3509-EEA5-49B6-B6CC-0A5539E083CD}" type="pres">
      <dgm:prSet presAssocID="{4C986A33-9AA3-41A0-A27D-5671570C7A02}" presName="spacing" presStyleCnt="0"/>
      <dgm:spPr/>
    </dgm:pt>
    <dgm:pt modelId="{7A2264BB-265C-41C6-B3AB-2C80B2F45551}" type="pres">
      <dgm:prSet presAssocID="{94EF294F-5F0E-4CDC-8CFF-36A642C2B6F7}" presName="composite" presStyleCnt="0"/>
      <dgm:spPr/>
    </dgm:pt>
    <dgm:pt modelId="{3C5784A3-AB41-484D-AD4C-9827E2500693}" type="pres">
      <dgm:prSet presAssocID="{94EF294F-5F0E-4CDC-8CFF-36A642C2B6F7}" presName="imgShp" presStyleLbl="fgImgPlac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ockchain with solid fill"/>
        </a:ext>
      </dgm:extLst>
    </dgm:pt>
    <dgm:pt modelId="{C269B343-1BCC-4719-8300-18CBD3AC488A}" type="pres">
      <dgm:prSet presAssocID="{94EF294F-5F0E-4CDC-8CFF-36A642C2B6F7}" presName="txShp" presStyleLbl="node1" presStyleIdx="3" presStyleCnt="5">
        <dgm:presLayoutVars>
          <dgm:bulletEnabled val="1"/>
        </dgm:presLayoutVars>
      </dgm:prSet>
      <dgm:spPr/>
    </dgm:pt>
    <dgm:pt modelId="{8CBB196C-743F-4D58-9B39-396634B7E091}" type="pres">
      <dgm:prSet presAssocID="{99088342-E7B5-408D-9EFD-8BEFDED01A8B}" presName="spacing" presStyleCnt="0"/>
      <dgm:spPr/>
    </dgm:pt>
    <dgm:pt modelId="{CF98723B-597F-4CFE-B8F0-A6830A9F34E7}" type="pres">
      <dgm:prSet presAssocID="{743905F9-5FD4-4243-B60C-00F79B1ED3EE}" presName="composite" presStyleCnt="0"/>
      <dgm:spPr/>
    </dgm:pt>
    <dgm:pt modelId="{89FA2F98-74C0-4488-97B5-AB967ED0875D}" type="pres">
      <dgm:prSet presAssocID="{743905F9-5FD4-4243-B60C-00F79B1ED3EE}" presName="imgShp" presStyleLbl="fgImgPlac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efcase with solid fill"/>
        </a:ext>
      </dgm:extLst>
    </dgm:pt>
    <dgm:pt modelId="{43E656D5-DAB3-4A0C-9B06-E66CD6E2F67D}" type="pres">
      <dgm:prSet presAssocID="{743905F9-5FD4-4243-B60C-00F79B1ED3EE}" presName="txShp" presStyleLbl="node1" presStyleIdx="4" presStyleCnt="5">
        <dgm:presLayoutVars>
          <dgm:bulletEnabled val="1"/>
        </dgm:presLayoutVars>
      </dgm:prSet>
      <dgm:spPr/>
    </dgm:pt>
  </dgm:ptLst>
  <dgm:cxnLst>
    <dgm:cxn modelId="{A2A03B0A-64E4-43DD-9910-B1C99F2D09E9}" srcId="{F123D76D-E016-4653-B221-622A24BA7F3F}" destId="{8366E80B-ABE8-4C39-8108-F1B3DF080214}" srcOrd="2" destOrd="0" parTransId="{861360CD-8552-43EC-8495-B87D19B4EFC5}" sibTransId="{4C986A33-9AA3-41A0-A27D-5671570C7A02}"/>
    <dgm:cxn modelId="{6C245510-3A69-4443-8F69-804E66181228}" srcId="{F123D76D-E016-4653-B221-622A24BA7F3F}" destId="{94EF294F-5F0E-4CDC-8CFF-36A642C2B6F7}" srcOrd="3" destOrd="0" parTransId="{A5CDF2A6-8454-4FE3-8EDD-F180290EC7D2}" sibTransId="{99088342-E7B5-408D-9EFD-8BEFDED01A8B}"/>
    <dgm:cxn modelId="{70197241-4DA9-4304-8242-82577F4EE4B1}" type="presOf" srcId="{8366E80B-ABE8-4C39-8108-F1B3DF080214}" destId="{F76639F8-B862-476A-9637-A77C027A512E}" srcOrd="0" destOrd="0" presId="urn:microsoft.com/office/officeart/2005/8/layout/vList3"/>
    <dgm:cxn modelId="{4EFC506C-47C1-4B78-B42E-CBFAA61B7BD3}" srcId="{F123D76D-E016-4653-B221-622A24BA7F3F}" destId="{743905F9-5FD4-4243-B60C-00F79B1ED3EE}" srcOrd="4" destOrd="0" parTransId="{389D4522-D0A9-46AE-9F3C-91DBE2A9B259}" sibTransId="{77450A10-549D-4987-9A43-09E319564BC9}"/>
    <dgm:cxn modelId="{D716766D-F1A3-4F60-933D-72E2135849A9}" type="presOf" srcId="{5624682B-4BEA-469F-B95A-85E7C8159BBC}" destId="{8B39683E-12C6-43D6-A9B8-4116FE688B65}" srcOrd="0" destOrd="0" presId="urn:microsoft.com/office/officeart/2005/8/layout/vList3"/>
    <dgm:cxn modelId="{EBE3EB7F-63F6-4594-A6D7-A9875F6B368D}" type="presOf" srcId="{743905F9-5FD4-4243-B60C-00F79B1ED3EE}" destId="{43E656D5-DAB3-4A0C-9B06-E66CD6E2F67D}" srcOrd="0" destOrd="0" presId="urn:microsoft.com/office/officeart/2005/8/layout/vList3"/>
    <dgm:cxn modelId="{1F48D081-CF4A-4866-89B7-B0221AB13C37}" type="presOf" srcId="{94EF294F-5F0E-4CDC-8CFF-36A642C2B6F7}" destId="{C269B343-1BCC-4719-8300-18CBD3AC488A}" srcOrd="0" destOrd="0" presId="urn:microsoft.com/office/officeart/2005/8/layout/vList3"/>
    <dgm:cxn modelId="{8780B8C3-3F20-4F84-9626-0BBD1145D93F}" srcId="{F123D76D-E016-4653-B221-622A24BA7F3F}" destId="{92A2407A-68EC-4602-99A4-20CB819787A1}" srcOrd="1" destOrd="0" parTransId="{8B4084F4-C713-486F-88B4-9A2D3A6481DD}" sibTransId="{87D40BB1-84A4-4BC3-ABE9-9F3A077B79D6}"/>
    <dgm:cxn modelId="{39AD74CD-0E27-4EA5-9AF1-C569F96BAD05}" srcId="{F123D76D-E016-4653-B221-622A24BA7F3F}" destId="{5624682B-4BEA-469F-B95A-85E7C8159BBC}" srcOrd="0" destOrd="0" parTransId="{989BFED6-48FE-4AD8-824D-D05487D5249A}" sibTransId="{116F1301-4860-4924-8C7C-ACECE49A8B55}"/>
    <dgm:cxn modelId="{C6BF20DA-487A-4F06-8586-375618812A89}" type="presOf" srcId="{92A2407A-68EC-4602-99A4-20CB819787A1}" destId="{EC22DF16-4B77-4CDE-BB00-4A1DDF1BEC97}" srcOrd="0" destOrd="0" presId="urn:microsoft.com/office/officeart/2005/8/layout/vList3"/>
    <dgm:cxn modelId="{8D9D5FDD-F008-44EB-A425-E93EEB977E60}" type="presOf" srcId="{F123D76D-E016-4653-B221-622A24BA7F3F}" destId="{1F36D307-B001-44D2-A96B-F3E8BE6A8C35}" srcOrd="0" destOrd="0" presId="urn:microsoft.com/office/officeart/2005/8/layout/vList3"/>
    <dgm:cxn modelId="{5D678542-D65E-414D-8B85-DC6228991F65}" type="presParOf" srcId="{1F36D307-B001-44D2-A96B-F3E8BE6A8C35}" destId="{57B2E54E-DDEA-4F42-A8D4-CE12AD293076}" srcOrd="0" destOrd="0" presId="urn:microsoft.com/office/officeart/2005/8/layout/vList3"/>
    <dgm:cxn modelId="{B707EB97-AC4C-4DDE-94BA-F201BE8C57D4}" type="presParOf" srcId="{57B2E54E-DDEA-4F42-A8D4-CE12AD293076}" destId="{F519F14F-F5E5-4819-AA26-B221FEA1ADE6}" srcOrd="0" destOrd="0" presId="urn:microsoft.com/office/officeart/2005/8/layout/vList3"/>
    <dgm:cxn modelId="{D99EF3ED-05B3-4AB2-A373-C7C51A977033}" type="presParOf" srcId="{57B2E54E-DDEA-4F42-A8D4-CE12AD293076}" destId="{8B39683E-12C6-43D6-A9B8-4116FE688B65}" srcOrd="1" destOrd="0" presId="urn:microsoft.com/office/officeart/2005/8/layout/vList3"/>
    <dgm:cxn modelId="{2DD14B4E-5CC4-4873-8D42-15C09EDCF9CC}" type="presParOf" srcId="{1F36D307-B001-44D2-A96B-F3E8BE6A8C35}" destId="{3C2E2B59-65B7-4FCD-957C-16210F086B71}" srcOrd="1" destOrd="0" presId="urn:microsoft.com/office/officeart/2005/8/layout/vList3"/>
    <dgm:cxn modelId="{D67BCB9A-2DAA-4CFD-B93D-B5C1C1005ECC}" type="presParOf" srcId="{1F36D307-B001-44D2-A96B-F3E8BE6A8C35}" destId="{A88379C4-15BD-4D3A-843C-2B119CAAEE18}" srcOrd="2" destOrd="0" presId="urn:microsoft.com/office/officeart/2005/8/layout/vList3"/>
    <dgm:cxn modelId="{ECC9D9AB-E422-438E-A8FC-9203A23B96C7}" type="presParOf" srcId="{A88379C4-15BD-4D3A-843C-2B119CAAEE18}" destId="{9A3FC9BB-0E19-44D6-A01D-D50A7F231148}" srcOrd="0" destOrd="0" presId="urn:microsoft.com/office/officeart/2005/8/layout/vList3"/>
    <dgm:cxn modelId="{8A3802A0-F683-4084-B5A1-745EC0957DAD}" type="presParOf" srcId="{A88379C4-15BD-4D3A-843C-2B119CAAEE18}" destId="{EC22DF16-4B77-4CDE-BB00-4A1DDF1BEC97}" srcOrd="1" destOrd="0" presId="urn:microsoft.com/office/officeart/2005/8/layout/vList3"/>
    <dgm:cxn modelId="{FFC39C16-B853-4330-97C5-8CA15ACE8062}" type="presParOf" srcId="{1F36D307-B001-44D2-A96B-F3E8BE6A8C35}" destId="{7AA37C00-2B4A-4A36-8D67-3505C878CA31}" srcOrd="3" destOrd="0" presId="urn:microsoft.com/office/officeart/2005/8/layout/vList3"/>
    <dgm:cxn modelId="{DDF8DBB6-3F5C-4E32-BD47-4EDFEB74C2E0}" type="presParOf" srcId="{1F36D307-B001-44D2-A96B-F3E8BE6A8C35}" destId="{B521FCF3-22B3-4C10-ACDE-4C5EE8C1DB24}" srcOrd="4" destOrd="0" presId="urn:microsoft.com/office/officeart/2005/8/layout/vList3"/>
    <dgm:cxn modelId="{D545920C-AA9F-4203-AB88-0BC09064F772}" type="presParOf" srcId="{B521FCF3-22B3-4C10-ACDE-4C5EE8C1DB24}" destId="{EB78C693-8099-4389-A18B-77D3669C7EB3}" srcOrd="0" destOrd="0" presId="urn:microsoft.com/office/officeart/2005/8/layout/vList3"/>
    <dgm:cxn modelId="{49DEC8CB-E459-42A6-B680-3957DA91C0E8}" type="presParOf" srcId="{B521FCF3-22B3-4C10-ACDE-4C5EE8C1DB24}" destId="{F76639F8-B862-476A-9637-A77C027A512E}" srcOrd="1" destOrd="0" presId="urn:microsoft.com/office/officeart/2005/8/layout/vList3"/>
    <dgm:cxn modelId="{9954314E-3DF0-4EEF-B1DB-4DFD2092FF5D}" type="presParOf" srcId="{1F36D307-B001-44D2-A96B-F3E8BE6A8C35}" destId="{1C1E3509-EEA5-49B6-B6CC-0A5539E083CD}" srcOrd="5" destOrd="0" presId="urn:microsoft.com/office/officeart/2005/8/layout/vList3"/>
    <dgm:cxn modelId="{B6669314-CBF7-4226-B7BF-4F2A7B6EF267}" type="presParOf" srcId="{1F36D307-B001-44D2-A96B-F3E8BE6A8C35}" destId="{7A2264BB-265C-41C6-B3AB-2C80B2F45551}" srcOrd="6" destOrd="0" presId="urn:microsoft.com/office/officeart/2005/8/layout/vList3"/>
    <dgm:cxn modelId="{3ED6524D-4417-443E-A4AC-01C20592D5E0}" type="presParOf" srcId="{7A2264BB-265C-41C6-B3AB-2C80B2F45551}" destId="{3C5784A3-AB41-484D-AD4C-9827E2500693}" srcOrd="0" destOrd="0" presId="urn:microsoft.com/office/officeart/2005/8/layout/vList3"/>
    <dgm:cxn modelId="{E7AFA9C4-0EE0-480B-85FC-DA6E795B50FB}" type="presParOf" srcId="{7A2264BB-265C-41C6-B3AB-2C80B2F45551}" destId="{C269B343-1BCC-4719-8300-18CBD3AC488A}" srcOrd="1" destOrd="0" presId="urn:microsoft.com/office/officeart/2005/8/layout/vList3"/>
    <dgm:cxn modelId="{E7C73C6C-E1FE-416B-8C85-3E4F70E97112}" type="presParOf" srcId="{1F36D307-B001-44D2-A96B-F3E8BE6A8C35}" destId="{8CBB196C-743F-4D58-9B39-396634B7E091}" srcOrd="7" destOrd="0" presId="urn:microsoft.com/office/officeart/2005/8/layout/vList3"/>
    <dgm:cxn modelId="{44822996-BF82-42C9-BA8B-7ED7F1F86317}" type="presParOf" srcId="{1F36D307-B001-44D2-A96B-F3E8BE6A8C35}" destId="{CF98723B-597F-4CFE-B8F0-A6830A9F34E7}" srcOrd="8" destOrd="0" presId="urn:microsoft.com/office/officeart/2005/8/layout/vList3"/>
    <dgm:cxn modelId="{901AF529-88B8-4CE4-973C-C1C9FAB2DA86}" type="presParOf" srcId="{CF98723B-597F-4CFE-B8F0-A6830A9F34E7}" destId="{89FA2F98-74C0-4488-97B5-AB967ED0875D}" srcOrd="0" destOrd="0" presId="urn:microsoft.com/office/officeart/2005/8/layout/vList3"/>
    <dgm:cxn modelId="{74B78D58-22C2-4C8F-A1DD-E37BB54A4A5A}" type="presParOf" srcId="{CF98723B-597F-4CFE-B8F0-A6830A9F34E7}" destId="{43E656D5-DAB3-4A0C-9B06-E66CD6E2F67D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6DD65D-BAE8-4D7A-8BD7-4F1CAC36708A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CC7E4D7-A537-40D0-AA2E-2087A32A4757}">
      <dgm:prSet custT="1"/>
      <dgm:spPr/>
      <dgm:t>
        <a:bodyPr/>
        <a:lstStyle/>
        <a:p>
          <a:r>
            <a:rPr lang="en-GB" sz="2000" b="1" baseline="0">
              <a:latin typeface="Arial"/>
              <a:cs typeface="Arial"/>
            </a:rPr>
            <a:t>In order to check the efficacity of the app  the following methods could be used:</a:t>
          </a:r>
          <a:endParaRPr lang="en-GB" sz="2000">
            <a:latin typeface="Arial"/>
            <a:cs typeface="Arial"/>
          </a:endParaRPr>
        </a:p>
      </dgm:t>
    </dgm:pt>
    <dgm:pt modelId="{32E2FF91-5BD2-46D5-BD1B-B7B1E0170F7A}" type="parTrans" cxnId="{3806D41D-1098-4F28-9AC5-6B7E8B05E681}">
      <dgm:prSet/>
      <dgm:spPr/>
      <dgm:t>
        <a:bodyPr/>
        <a:lstStyle/>
        <a:p>
          <a:endParaRPr lang="en-GB"/>
        </a:p>
      </dgm:t>
    </dgm:pt>
    <dgm:pt modelId="{35CA0A67-70DF-46D9-BB03-6F756AE2261E}" type="sibTrans" cxnId="{3806D41D-1098-4F28-9AC5-6B7E8B05E681}">
      <dgm:prSet/>
      <dgm:spPr/>
      <dgm:t>
        <a:bodyPr/>
        <a:lstStyle/>
        <a:p>
          <a:endParaRPr lang="en-GB"/>
        </a:p>
      </dgm:t>
    </dgm:pt>
    <dgm:pt modelId="{3CA44DE2-FE86-4EE8-BA01-80B49FB98D99}">
      <dgm:prSet custT="1"/>
      <dgm:spPr/>
      <dgm:t>
        <a:bodyPr/>
        <a:lstStyle/>
        <a:p>
          <a:pPr rtl="0"/>
          <a:r>
            <a:rPr lang="en-GB" sz="2000" b="1" baseline="0">
              <a:latin typeface="Arial"/>
              <a:cs typeface="Arial"/>
            </a:rPr>
            <a:t>Perceived stress scale (PSS) </a:t>
          </a:r>
          <a:r>
            <a:rPr lang="en-GB" sz="2000" baseline="0">
              <a:latin typeface="Arial"/>
              <a:cs typeface="Arial"/>
            </a:rPr>
            <a:t>- </a:t>
          </a:r>
          <a:r>
            <a:rPr lang="en-US" sz="2000" baseline="0">
              <a:latin typeface="Arial"/>
              <a:cs typeface="Arial"/>
            </a:rPr>
            <a:t> measures: The degree to which situations in your life are appraised as unpredictable, uncontrollable, and overwhelming. </a:t>
          </a:r>
          <a:r>
            <a:rPr lang="it-IT" sz="2000" baseline="0">
              <a:latin typeface="Arial"/>
              <a:cs typeface="Arial"/>
            </a:rPr>
            <a:t>(cancercontrol.cancer.gov, </a:t>
          </a:r>
          <a:r>
            <a:rPr lang="it-IT" sz="2000" baseline="0" err="1">
              <a:latin typeface="Arial"/>
              <a:cs typeface="Arial"/>
            </a:rPr>
            <a:t>n.d.</a:t>
          </a:r>
          <a:r>
            <a:rPr lang="it-IT" sz="2000" baseline="0">
              <a:latin typeface="Arial"/>
              <a:cs typeface="Arial"/>
            </a:rPr>
            <a:t>).</a:t>
          </a:r>
          <a:endParaRPr lang="en-GB" sz="2000">
            <a:latin typeface="Arial"/>
            <a:cs typeface="Arial"/>
          </a:endParaRPr>
        </a:p>
      </dgm:t>
    </dgm:pt>
    <dgm:pt modelId="{BC1305A9-4345-497B-8A5E-9A2301592BDD}" type="parTrans" cxnId="{3F75A097-867A-45C6-9E5E-C0C545985A43}">
      <dgm:prSet/>
      <dgm:spPr/>
      <dgm:t>
        <a:bodyPr/>
        <a:lstStyle/>
        <a:p>
          <a:endParaRPr lang="en-GB"/>
        </a:p>
      </dgm:t>
    </dgm:pt>
    <dgm:pt modelId="{9061BF7D-BA61-427F-97B2-2093523E7610}" type="sibTrans" cxnId="{3F75A097-867A-45C6-9E5E-C0C545985A43}">
      <dgm:prSet/>
      <dgm:spPr/>
      <dgm:t>
        <a:bodyPr/>
        <a:lstStyle/>
        <a:p>
          <a:endParaRPr lang="en-GB"/>
        </a:p>
      </dgm:t>
    </dgm:pt>
    <dgm:pt modelId="{51A8B7AC-1B65-40C7-9816-A0D6C1D0412F}">
      <dgm:prSet custT="1"/>
      <dgm:spPr/>
      <dgm:t>
        <a:bodyPr/>
        <a:lstStyle/>
        <a:p>
          <a:pPr rtl="0"/>
          <a:r>
            <a:rPr lang="en-GB" sz="2000" b="1" baseline="0">
              <a:latin typeface="Arial"/>
              <a:cs typeface="Arial"/>
            </a:rPr>
            <a:t>Wellbeing scores (e.g., Edinburgh mental wellbeing scale) </a:t>
          </a:r>
          <a:r>
            <a:rPr lang="en-GB" sz="2000" baseline="0">
              <a:latin typeface="Arial"/>
              <a:cs typeface="Arial"/>
            </a:rPr>
            <a:t>- they </a:t>
          </a:r>
          <a:r>
            <a:rPr lang="en-US" sz="2000" baseline="0">
              <a:latin typeface="Arial"/>
              <a:cs typeface="Arial"/>
            </a:rPr>
            <a:t>measure: Positive mental wellbeing over a recent period. (University of Greater Manchester, 2021).</a:t>
          </a:r>
          <a:endParaRPr lang="en-GB" sz="2000">
            <a:latin typeface="Arial"/>
            <a:cs typeface="Arial"/>
          </a:endParaRPr>
        </a:p>
      </dgm:t>
    </dgm:pt>
    <dgm:pt modelId="{12650BCA-6C19-41BF-A2CE-A9D282E4A27F}" type="parTrans" cxnId="{C5641760-84BB-4A30-B050-229F96636B93}">
      <dgm:prSet/>
      <dgm:spPr/>
      <dgm:t>
        <a:bodyPr/>
        <a:lstStyle/>
        <a:p>
          <a:endParaRPr lang="en-GB"/>
        </a:p>
      </dgm:t>
    </dgm:pt>
    <dgm:pt modelId="{7BC21D3F-16E8-43B1-BA6A-7EDA95BC6017}" type="sibTrans" cxnId="{C5641760-84BB-4A30-B050-229F96636B93}">
      <dgm:prSet/>
      <dgm:spPr/>
      <dgm:t>
        <a:bodyPr/>
        <a:lstStyle/>
        <a:p>
          <a:endParaRPr lang="en-GB"/>
        </a:p>
      </dgm:t>
    </dgm:pt>
    <dgm:pt modelId="{1F5E227E-1A7E-44DE-82CD-0A5DECB48EC1}">
      <dgm:prSet custT="1"/>
      <dgm:spPr/>
      <dgm:t>
        <a:bodyPr/>
        <a:lstStyle/>
        <a:p>
          <a:r>
            <a:rPr lang="en-GB" sz="2000" b="1" baseline="0">
              <a:latin typeface="Arial"/>
              <a:cs typeface="Arial"/>
            </a:rPr>
            <a:t>User engagement </a:t>
          </a:r>
          <a:r>
            <a:rPr lang="en-GB" sz="2000" baseline="0">
              <a:latin typeface="Arial"/>
              <a:cs typeface="Arial"/>
            </a:rPr>
            <a:t>– it measures: </a:t>
          </a:r>
          <a:r>
            <a:rPr lang="en-US" sz="2000" baseline="0">
              <a:latin typeface="Arial"/>
              <a:cs typeface="Arial"/>
            </a:rPr>
            <a:t>How deeply, frequently, and effectively users interact with a digital product. (Guides - Learn user testing &amp; UX research | </a:t>
          </a:r>
          <a:r>
            <a:rPr lang="en-US" sz="2000" baseline="0" err="1">
              <a:latin typeface="Arial"/>
              <a:cs typeface="Arial"/>
            </a:rPr>
            <a:t>UXtweak</a:t>
          </a:r>
          <a:r>
            <a:rPr lang="en-US" sz="2000" baseline="0">
              <a:latin typeface="Arial"/>
              <a:cs typeface="Arial"/>
            </a:rPr>
            <a:t>, n.d.).</a:t>
          </a:r>
          <a:endParaRPr lang="en-GB" sz="2000">
            <a:latin typeface="Arial"/>
            <a:cs typeface="Arial"/>
          </a:endParaRPr>
        </a:p>
      </dgm:t>
    </dgm:pt>
    <dgm:pt modelId="{8D634BBA-6FB0-4444-A235-46AD73C35B78}" type="parTrans" cxnId="{FAB24C4D-C05C-4D95-A520-DF99CB79B6D0}">
      <dgm:prSet/>
      <dgm:spPr/>
      <dgm:t>
        <a:bodyPr/>
        <a:lstStyle/>
        <a:p>
          <a:endParaRPr lang="en-GB"/>
        </a:p>
      </dgm:t>
    </dgm:pt>
    <dgm:pt modelId="{85187248-821B-4E7A-8FF0-6217DAEECE61}" type="sibTrans" cxnId="{FAB24C4D-C05C-4D95-A520-DF99CB79B6D0}">
      <dgm:prSet/>
      <dgm:spPr/>
      <dgm:t>
        <a:bodyPr/>
        <a:lstStyle/>
        <a:p>
          <a:endParaRPr lang="en-GB"/>
        </a:p>
      </dgm:t>
    </dgm:pt>
    <dgm:pt modelId="{ED82714D-BAA4-4B7F-AF57-544E5E8FB355}">
      <dgm:prSet custT="1"/>
      <dgm:spPr/>
      <dgm:t>
        <a:bodyPr/>
        <a:lstStyle/>
        <a:p>
          <a:r>
            <a:rPr lang="en-GB" sz="2000" b="1" baseline="0">
              <a:latin typeface="Arial" panose="020B0604020202020204" pitchFamily="34" charset="0"/>
              <a:cs typeface="Arial" panose="020B0604020202020204" pitchFamily="34" charset="0"/>
            </a:rPr>
            <a:t>User feedback </a:t>
          </a:r>
          <a:r>
            <a:rPr lang="en-GB" sz="2000" baseline="0">
              <a:latin typeface="Arial" panose="020B0604020202020204" pitchFamily="34" charset="0"/>
              <a:cs typeface="Arial" panose="020B0604020202020204" pitchFamily="34" charset="0"/>
            </a:rPr>
            <a:t>– it measures: 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The qualitative opinions, thoughts</a:t>
          </a:r>
          <a:r>
            <a:rPr lang="en-US" sz="2000" b="0" i="0" baseline="0">
              <a:latin typeface="Arial" panose="020B0604020202020204" pitchFamily="34" charset="0"/>
              <a:cs typeface="Arial" panose="020B0604020202020204" pitchFamily="34" charset="0"/>
            </a:rPr>
            <a:t> (for example interviews or surveys)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, and specific friction points a user has when interacting with a product, feature, or service. (Thomas, 2024).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053906-4E88-4A02-B506-6723239E29C2}" type="parTrans" cxnId="{4640E62D-916B-4895-8864-93525A67729A}">
      <dgm:prSet/>
      <dgm:spPr/>
      <dgm:t>
        <a:bodyPr/>
        <a:lstStyle/>
        <a:p>
          <a:endParaRPr lang="en-GB"/>
        </a:p>
      </dgm:t>
    </dgm:pt>
    <dgm:pt modelId="{9CCC6623-9F60-4C76-877D-D11401042421}" type="sibTrans" cxnId="{4640E62D-916B-4895-8864-93525A67729A}">
      <dgm:prSet/>
      <dgm:spPr/>
      <dgm:t>
        <a:bodyPr/>
        <a:lstStyle/>
        <a:p>
          <a:endParaRPr lang="en-GB"/>
        </a:p>
      </dgm:t>
    </dgm:pt>
    <dgm:pt modelId="{4F555DE9-B7A1-4679-9F4E-23BBA432C86C}" type="pres">
      <dgm:prSet presAssocID="{0B6DD65D-BAE8-4D7A-8BD7-4F1CAC36708A}" presName="Name0" presStyleCnt="0">
        <dgm:presLayoutVars>
          <dgm:dir/>
          <dgm:animLvl val="lvl"/>
          <dgm:resizeHandles val="exact"/>
        </dgm:presLayoutVars>
      </dgm:prSet>
      <dgm:spPr/>
    </dgm:pt>
    <dgm:pt modelId="{3EBCE6AB-D9D8-475D-A549-9C48A0C4AC3B}" type="pres">
      <dgm:prSet presAssocID="{0CC7E4D7-A537-40D0-AA2E-2087A32A4757}" presName="composite" presStyleCnt="0"/>
      <dgm:spPr/>
    </dgm:pt>
    <dgm:pt modelId="{26DF5ED1-5F7E-413E-A13F-F5786CA67230}" type="pres">
      <dgm:prSet presAssocID="{0CC7E4D7-A537-40D0-AA2E-2087A32A4757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4C9E446A-9586-48D0-B711-65D66DDAD7BE}" type="pres">
      <dgm:prSet presAssocID="{0CC7E4D7-A537-40D0-AA2E-2087A32A4757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3806D41D-1098-4F28-9AC5-6B7E8B05E681}" srcId="{0B6DD65D-BAE8-4D7A-8BD7-4F1CAC36708A}" destId="{0CC7E4D7-A537-40D0-AA2E-2087A32A4757}" srcOrd="0" destOrd="0" parTransId="{32E2FF91-5BD2-46D5-BD1B-B7B1E0170F7A}" sibTransId="{35CA0A67-70DF-46D9-BB03-6F756AE2261E}"/>
    <dgm:cxn modelId="{4640E62D-916B-4895-8864-93525A67729A}" srcId="{0CC7E4D7-A537-40D0-AA2E-2087A32A4757}" destId="{ED82714D-BAA4-4B7F-AF57-544E5E8FB355}" srcOrd="3" destOrd="0" parTransId="{C2053906-4E88-4A02-B506-6723239E29C2}" sibTransId="{9CCC6623-9F60-4C76-877D-D11401042421}"/>
    <dgm:cxn modelId="{C5641760-84BB-4A30-B050-229F96636B93}" srcId="{0CC7E4D7-A537-40D0-AA2E-2087A32A4757}" destId="{51A8B7AC-1B65-40C7-9816-A0D6C1D0412F}" srcOrd="1" destOrd="0" parTransId="{12650BCA-6C19-41BF-A2CE-A9D282E4A27F}" sibTransId="{7BC21D3F-16E8-43B1-BA6A-7EDA95BC6017}"/>
    <dgm:cxn modelId="{2A7F9862-315C-4294-977C-5246F9954560}" type="presOf" srcId="{1F5E227E-1A7E-44DE-82CD-0A5DECB48EC1}" destId="{4C9E446A-9586-48D0-B711-65D66DDAD7BE}" srcOrd="0" destOrd="2" presId="urn:microsoft.com/office/officeart/2005/8/layout/hList1"/>
    <dgm:cxn modelId="{95F3DF68-CFAB-476A-9C6B-DD532535F0DA}" type="presOf" srcId="{3CA44DE2-FE86-4EE8-BA01-80B49FB98D99}" destId="{4C9E446A-9586-48D0-B711-65D66DDAD7BE}" srcOrd="0" destOrd="0" presId="urn:microsoft.com/office/officeart/2005/8/layout/hList1"/>
    <dgm:cxn modelId="{FAB24C4D-C05C-4D95-A520-DF99CB79B6D0}" srcId="{0CC7E4D7-A537-40D0-AA2E-2087A32A4757}" destId="{1F5E227E-1A7E-44DE-82CD-0A5DECB48EC1}" srcOrd="2" destOrd="0" parTransId="{8D634BBA-6FB0-4444-A235-46AD73C35B78}" sibTransId="{85187248-821B-4E7A-8FF0-6217DAEECE61}"/>
    <dgm:cxn modelId="{8832CE86-A619-4503-AF1E-7F559A96AA64}" type="presOf" srcId="{0B6DD65D-BAE8-4D7A-8BD7-4F1CAC36708A}" destId="{4F555DE9-B7A1-4679-9F4E-23BBA432C86C}" srcOrd="0" destOrd="0" presId="urn:microsoft.com/office/officeart/2005/8/layout/hList1"/>
    <dgm:cxn modelId="{3F75A097-867A-45C6-9E5E-C0C545985A43}" srcId="{0CC7E4D7-A537-40D0-AA2E-2087A32A4757}" destId="{3CA44DE2-FE86-4EE8-BA01-80B49FB98D99}" srcOrd="0" destOrd="0" parTransId="{BC1305A9-4345-497B-8A5E-9A2301592BDD}" sibTransId="{9061BF7D-BA61-427F-97B2-2093523E7610}"/>
    <dgm:cxn modelId="{AF1F90B4-1F4D-43C4-908F-49937D705501}" type="presOf" srcId="{0CC7E4D7-A537-40D0-AA2E-2087A32A4757}" destId="{26DF5ED1-5F7E-413E-A13F-F5786CA67230}" srcOrd="0" destOrd="0" presId="urn:microsoft.com/office/officeart/2005/8/layout/hList1"/>
    <dgm:cxn modelId="{EB03F2EA-2D17-4967-A70F-FED5F926E28D}" type="presOf" srcId="{ED82714D-BAA4-4B7F-AF57-544E5E8FB355}" destId="{4C9E446A-9586-48D0-B711-65D66DDAD7BE}" srcOrd="0" destOrd="3" presId="urn:microsoft.com/office/officeart/2005/8/layout/hList1"/>
    <dgm:cxn modelId="{889391FB-4FFE-43F0-94FF-B87559B17DB2}" type="presOf" srcId="{51A8B7AC-1B65-40C7-9816-A0D6C1D0412F}" destId="{4C9E446A-9586-48D0-B711-65D66DDAD7BE}" srcOrd="0" destOrd="1" presId="urn:microsoft.com/office/officeart/2005/8/layout/hList1"/>
    <dgm:cxn modelId="{83664997-EBAC-4FC2-9EBA-A913DB5947D4}" type="presParOf" srcId="{4F555DE9-B7A1-4679-9F4E-23BBA432C86C}" destId="{3EBCE6AB-D9D8-475D-A549-9C48A0C4AC3B}" srcOrd="0" destOrd="0" presId="urn:microsoft.com/office/officeart/2005/8/layout/hList1"/>
    <dgm:cxn modelId="{E0A8CA38-C165-4989-975A-B69B185FACC9}" type="presParOf" srcId="{3EBCE6AB-D9D8-475D-A549-9C48A0C4AC3B}" destId="{26DF5ED1-5F7E-413E-A13F-F5786CA67230}" srcOrd="0" destOrd="0" presId="urn:microsoft.com/office/officeart/2005/8/layout/hList1"/>
    <dgm:cxn modelId="{D531A5D8-75A9-4C0F-9F7D-E77D5D799988}" type="presParOf" srcId="{3EBCE6AB-D9D8-475D-A549-9C48A0C4AC3B}" destId="{4C9E446A-9586-48D0-B711-65D66DDAD7B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5B623-5C9E-984F-9D48-1AE8690C0C65}">
      <dsp:nvSpPr>
        <dsp:cNvPr id="0" name=""/>
        <dsp:cNvSpPr/>
      </dsp:nvSpPr>
      <dsp:spPr>
        <a:xfrm>
          <a:off x="3030157" y="889778"/>
          <a:ext cx="6033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FE801A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315895" y="932079"/>
        <a:ext cx="0" cy="0"/>
      </dsp:txXfrm>
    </dsp:sp>
    <dsp:sp modelId="{331FCB72-618C-EC45-9A8F-65BC36DDE974}">
      <dsp:nvSpPr>
        <dsp:cNvPr id="0" name=""/>
        <dsp:cNvSpPr/>
      </dsp:nvSpPr>
      <dsp:spPr>
        <a:xfrm>
          <a:off x="62042" y="113289"/>
          <a:ext cx="2969915" cy="1781949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err="1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MindCare</a:t>
          </a:r>
          <a:r>
            <a:rPr lang="en-US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+</a:t>
          </a:r>
        </a:p>
      </dsp:txBody>
      <dsp:txXfrm>
        <a:off x="62042" y="113289"/>
        <a:ext cx="2969915" cy="1781949"/>
      </dsp:txXfrm>
    </dsp:sp>
    <dsp:sp modelId="{58F2DBF7-1F49-7144-91CE-57B502F863EA}">
      <dsp:nvSpPr>
        <dsp:cNvPr id="0" name=""/>
        <dsp:cNvSpPr/>
      </dsp:nvSpPr>
      <dsp:spPr>
        <a:xfrm>
          <a:off x="6634031" y="889778"/>
          <a:ext cx="65248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E9BF35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943195" y="932079"/>
        <a:ext cx="0" cy="0"/>
      </dsp:txXfrm>
    </dsp:sp>
    <dsp:sp modelId="{50DD80C5-6BB6-1044-A30C-1799B07B1892}">
      <dsp:nvSpPr>
        <dsp:cNvPr id="0" name=""/>
        <dsp:cNvSpPr/>
      </dsp:nvSpPr>
      <dsp:spPr>
        <a:xfrm>
          <a:off x="3665916" y="44523"/>
          <a:ext cx="2969915" cy="1781949"/>
        </a:xfrm>
        <a:prstGeom prst="rect">
          <a:avLst/>
        </a:prstGeom>
        <a:solidFill>
          <a:srgbClr val="E9BF3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 Digital Wellbeing App for Stress Management Among Healthcare Workers</a:t>
          </a:r>
          <a:endParaRPr lang="en-US" sz="18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665916" y="44523"/>
        <a:ext cx="2969915" cy="1781949"/>
      </dsp:txXfrm>
    </dsp:sp>
    <dsp:sp modelId="{5598B97B-1F66-414B-92E4-D9562D7B015C}">
      <dsp:nvSpPr>
        <dsp:cNvPr id="0" name=""/>
        <dsp:cNvSpPr/>
      </dsp:nvSpPr>
      <dsp:spPr>
        <a:xfrm>
          <a:off x="1497877" y="1824673"/>
          <a:ext cx="7305992" cy="652480"/>
        </a:xfrm>
        <a:custGeom>
          <a:avLst/>
          <a:gdLst/>
          <a:ahLst/>
          <a:cxnLst/>
          <a:rect l="0" t="0" r="0" b="0"/>
          <a:pathLst>
            <a:path>
              <a:moveTo>
                <a:pt x="6678332" y="0"/>
              </a:moveTo>
              <a:lnTo>
                <a:pt x="6678332" y="313998"/>
              </a:lnTo>
              <a:lnTo>
                <a:pt x="0" y="313998"/>
              </a:lnTo>
              <a:lnTo>
                <a:pt x="0" y="593796"/>
              </a:lnTo>
            </a:path>
          </a:pathLst>
        </a:custGeom>
        <a:noFill/>
        <a:ln w="9525" cap="flat" cmpd="sng" algn="ctr">
          <a:solidFill>
            <a:srgbClr val="81BB42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4967427" y="2147494"/>
        <a:ext cx="0" cy="0"/>
      </dsp:txXfrm>
    </dsp:sp>
    <dsp:sp modelId="{2914B9DF-AACE-E149-A92D-41AEB997A673}">
      <dsp:nvSpPr>
        <dsp:cNvPr id="0" name=""/>
        <dsp:cNvSpPr/>
      </dsp:nvSpPr>
      <dsp:spPr>
        <a:xfrm>
          <a:off x="7318912" y="44523"/>
          <a:ext cx="2969915" cy="1781949"/>
        </a:xfrm>
        <a:prstGeom prst="rect">
          <a:avLst/>
        </a:prstGeom>
        <a:solidFill>
          <a:srgbClr val="81BB42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Target Group</a:t>
          </a:r>
          <a:b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Healthcare workers (nurses, doctors, allied health professionals and healthcare assistants</a:t>
          </a:r>
          <a:r>
            <a:rPr lang="en-GB" sz="19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)</a:t>
          </a:r>
          <a:endParaRPr lang="en-US" sz="19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7318912" y="44523"/>
        <a:ext cx="2969915" cy="1781949"/>
      </dsp:txXfrm>
    </dsp:sp>
    <dsp:sp modelId="{AB41DF3D-2551-7F4B-A0B5-93E4DB65A7AB}">
      <dsp:nvSpPr>
        <dsp:cNvPr id="0" name=""/>
        <dsp:cNvSpPr/>
      </dsp:nvSpPr>
      <dsp:spPr>
        <a:xfrm>
          <a:off x="2981035" y="3354808"/>
          <a:ext cx="65248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32C7A9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290198" y="3397109"/>
        <a:ext cx="0" cy="0"/>
      </dsp:txXfrm>
    </dsp:sp>
    <dsp:sp modelId="{D49A9C5A-B19E-3940-9592-2BD619C1FB96}">
      <dsp:nvSpPr>
        <dsp:cNvPr id="0" name=""/>
        <dsp:cNvSpPr/>
      </dsp:nvSpPr>
      <dsp:spPr>
        <a:xfrm>
          <a:off x="12919" y="2509553"/>
          <a:ext cx="2969915" cy="1781949"/>
        </a:xfrm>
        <a:prstGeom prst="rect">
          <a:avLst/>
        </a:prstGeom>
        <a:solidFill>
          <a:srgbClr val="32C7A9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Public Health Concern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Occupational stress and burnout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12919" y="2509553"/>
        <a:ext cx="2969915" cy="1781949"/>
      </dsp:txXfrm>
    </dsp:sp>
    <dsp:sp modelId="{95BF4CE6-1EB4-0343-8535-EB3EC1A9B09F}">
      <dsp:nvSpPr>
        <dsp:cNvPr id="0" name=""/>
        <dsp:cNvSpPr/>
      </dsp:nvSpPr>
      <dsp:spPr>
        <a:xfrm>
          <a:off x="6634031" y="3354808"/>
          <a:ext cx="6654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4A9BDC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949310" y="3397109"/>
        <a:ext cx="0" cy="0"/>
      </dsp:txXfrm>
    </dsp:sp>
    <dsp:sp modelId="{4970AF96-F7CE-0749-820F-1F2FFD5A5C37}">
      <dsp:nvSpPr>
        <dsp:cNvPr id="0" name=""/>
        <dsp:cNvSpPr/>
      </dsp:nvSpPr>
      <dsp:spPr>
        <a:xfrm>
          <a:off x="3665916" y="2509553"/>
          <a:ext cx="2969915" cy="1781949"/>
        </a:xfrm>
        <a:prstGeom prst="rect">
          <a:avLst/>
        </a:prstGeom>
        <a:solidFill>
          <a:srgbClr val="4A9BDC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Prepared by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(Group Members' Names)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665916" y="2509553"/>
        <a:ext cx="2969915" cy="1781949"/>
      </dsp:txXfrm>
    </dsp:sp>
    <dsp:sp modelId="{BEF2564F-361E-5C4D-8BBA-1BF9FF89EF6C}">
      <dsp:nvSpPr>
        <dsp:cNvPr id="0" name=""/>
        <dsp:cNvSpPr/>
      </dsp:nvSpPr>
      <dsp:spPr>
        <a:xfrm>
          <a:off x="7331832" y="2544159"/>
          <a:ext cx="2969915" cy="1781949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Digital Health Promotion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7331832" y="2544159"/>
        <a:ext cx="2969915" cy="17819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9683E-12C6-43D6-A9B8-4116FE688B65}">
      <dsp:nvSpPr>
        <dsp:cNvPr id="0" name=""/>
        <dsp:cNvSpPr/>
      </dsp:nvSpPr>
      <dsp:spPr>
        <a:xfrm rot="10800000">
          <a:off x="2235696" y="45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Data security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- actively protecting the information the device holds, generates, or accesses from unauthorized access (Fortinet, n.d.)    </a:t>
          </a:r>
        </a:p>
      </dsp:txBody>
      <dsp:txXfrm rot="10800000">
        <a:off x="2448995" y="457"/>
        <a:ext cx="7815918" cy="853198"/>
      </dsp:txXfrm>
    </dsp:sp>
    <dsp:sp modelId="{F519F14F-F5E5-4819-AA26-B221FEA1ADE6}">
      <dsp:nvSpPr>
        <dsp:cNvPr id="0" name=""/>
        <dsp:cNvSpPr/>
      </dsp:nvSpPr>
      <dsp:spPr>
        <a:xfrm>
          <a:off x="1809097" y="457"/>
          <a:ext cx="853198" cy="853198"/>
        </a:xfrm>
        <a:prstGeom prst="ellipse">
          <a:avLst/>
        </a:prstGeom>
        <a:blipFill dpi="0"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22DF16-4B77-4CDE-BB00-4A1DDF1BEC97}">
      <dsp:nvSpPr>
        <dsp:cNvPr id="0" name=""/>
        <dsp:cNvSpPr/>
      </dsp:nvSpPr>
      <dsp:spPr>
        <a:xfrm rot="10800000">
          <a:off x="2235696" y="1108342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Confidentiality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– “</a:t>
          </a:r>
          <a:r>
            <a:rPr lang="en-GB" sz="1600" b="0" u="none" kern="1200">
              <a:latin typeface="Arial" panose="020B0604020202020204" pitchFamily="34" charset="0"/>
              <a:cs typeface="Arial" panose="020B0604020202020204" pitchFamily="34" charset="0"/>
            </a:rPr>
            <a:t>Confidentiality means ensuring that sensitive information handled by your new digital device is only accessible, readable, and usable by authorized individuals or systems”</a:t>
          </a:r>
          <a:r>
            <a:rPr lang="en-GB" sz="1600" b="0" i="0" kern="1200">
              <a:latin typeface="Arial" panose="020B0604020202020204" pitchFamily="34" charset="0"/>
              <a:cs typeface="Arial" panose="020B0604020202020204" pitchFamily="34" charset="0"/>
            </a:rPr>
            <a:t> (ISMS.online, 2020)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.  </a:t>
          </a:r>
        </a:p>
      </dsp:txBody>
      <dsp:txXfrm rot="10800000">
        <a:off x="2448995" y="1108342"/>
        <a:ext cx="7815918" cy="853198"/>
      </dsp:txXfrm>
    </dsp:sp>
    <dsp:sp modelId="{9A3FC9BB-0E19-44D6-A01D-D50A7F231148}">
      <dsp:nvSpPr>
        <dsp:cNvPr id="0" name=""/>
        <dsp:cNvSpPr/>
      </dsp:nvSpPr>
      <dsp:spPr>
        <a:xfrm>
          <a:off x="1809097" y="1108342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6639F8-B862-476A-9637-A77C027A512E}">
      <dsp:nvSpPr>
        <dsp:cNvPr id="0" name=""/>
        <dsp:cNvSpPr/>
      </dsp:nvSpPr>
      <dsp:spPr>
        <a:xfrm rot="10800000">
          <a:off x="2235696" y="221622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NHS/social care integration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- the device doesn't just work in isolation. It seamlessly shares a patient's or service user's data between NHS healthcare professionals and local social care providers </a:t>
          </a:r>
          <a:r>
            <a:rPr lang="en-GB" sz="1600" b="0" i="0" kern="1200">
              <a:latin typeface="Arial" panose="020B0604020202020204" pitchFamily="34" charset="0"/>
              <a:cs typeface="Arial" panose="020B0604020202020204" pitchFamily="34" charset="0"/>
            </a:rPr>
            <a:t>(NHS England, 2018)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10800000">
        <a:off x="2448995" y="2216227"/>
        <a:ext cx="7815918" cy="853198"/>
      </dsp:txXfrm>
    </dsp:sp>
    <dsp:sp modelId="{EB78C693-8099-4389-A18B-77D3669C7EB3}">
      <dsp:nvSpPr>
        <dsp:cNvPr id="0" name=""/>
        <dsp:cNvSpPr/>
      </dsp:nvSpPr>
      <dsp:spPr>
        <a:xfrm>
          <a:off x="1809097" y="2216227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9B343-1BCC-4719-8300-18CBD3AC488A}">
      <dsp:nvSpPr>
        <dsp:cNvPr id="0" name=""/>
        <dsp:cNvSpPr/>
      </dsp:nvSpPr>
      <dsp:spPr>
        <a:xfrm rot="10800000">
          <a:off x="2235696" y="3324112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Accessibility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ensuring everyone regardless of physical, sensory, or cognitive abilities—can use, understand, and navigate the device. (ionos Digital Guide, 2025) 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GB" sz="16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448995" y="3324112"/>
        <a:ext cx="7815918" cy="853198"/>
      </dsp:txXfrm>
    </dsp:sp>
    <dsp:sp modelId="{3C5784A3-AB41-484D-AD4C-9827E2500693}">
      <dsp:nvSpPr>
        <dsp:cNvPr id="0" name=""/>
        <dsp:cNvSpPr/>
      </dsp:nvSpPr>
      <dsp:spPr>
        <a:xfrm>
          <a:off x="1809097" y="3324112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E656D5-DAB3-4A0C-9B06-E66CD6E2F67D}">
      <dsp:nvSpPr>
        <dsp:cNvPr id="0" name=""/>
        <dsp:cNvSpPr/>
      </dsp:nvSpPr>
      <dsp:spPr>
        <a:xfrm rot="10800000">
          <a:off x="2235696" y="443199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Ethical considerations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600" b="0" kern="1200">
              <a:latin typeface="Arial" panose="020B0604020202020204" pitchFamily="34" charset="0"/>
              <a:cs typeface="Arial" panose="020B0604020202020204" pitchFamily="34" charset="0"/>
            </a:rPr>
            <a:t>dynamically assessing the moral, societal, and human impact of a new device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 instead of checking the technological side of the app. (GOV.UK, 2019)</a:t>
          </a:r>
          <a:endParaRPr lang="en-GB" sz="16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448995" y="4431997"/>
        <a:ext cx="7815918" cy="853198"/>
      </dsp:txXfrm>
    </dsp:sp>
    <dsp:sp modelId="{89FA2F98-74C0-4488-97B5-AB967ED0875D}">
      <dsp:nvSpPr>
        <dsp:cNvPr id="0" name=""/>
        <dsp:cNvSpPr/>
      </dsp:nvSpPr>
      <dsp:spPr>
        <a:xfrm>
          <a:off x="1809097" y="4431997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F5ED1-5F7E-413E-A13F-F5786CA67230}">
      <dsp:nvSpPr>
        <dsp:cNvPr id="0" name=""/>
        <dsp:cNvSpPr/>
      </dsp:nvSpPr>
      <dsp:spPr>
        <a:xfrm>
          <a:off x="0" y="2745"/>
          <a:ext cx="11149781" cy="1497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>
              <a:latin typeface="Arial"/>
              <a:cs typeface="Arial"/>
            </a:rPr>
            <a:t>In order to check the efficacity of the app  the following methods could be used:</a:t>
          </a:r>
          <a:endParaRPr lang="en-GB" sz="2000" kern="1200">
            <a:latin typeface="Arial"/>
            <a:cs typeface="Arial"/>
          </a:endParaRPr>
        </a:p>
      </dsp:txBody>
      <dsp:txXfrm>
        <a:off x="0" y="2745"/>
        <a:ext cx="11149781" cy="1497600"/>
      </dsp:txXfrm>
    </dsp:sp>
    <dsp:sp modelId="{4C9E446A-9586-48D0-B711-65D66DDAD7BE}">
      <dsp:nvSpPr>
        <dsp:cNvPr id="0" name=""/>
        <dsp:cNvSpPr/>
      </dsp:nvSpPr>
      <dsp:spPr>
        <a:xfrm>
          <a:off x="0" y="1500345"/>
          <a:ext cx="11149781" cy="30689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/>
              <a:cs typeface="Arial"/>
            </a:rPr>
            <a:t>Perceived stress scale (PSS) </a:t>
          </a:r>
          <a:r>
            <a:rPr lang="en-GB" sz="2000" kern="1200" baseline="0">
              <a:latin typeface="Arial"/>
              <a:cs typeface="Arial"/>
            </a:rPr>
            <a:t>- </a:t>
          </a:r>
          <a:r>
            <a:rPr lang="en-US" sz="2000" kern="1200" baseline="0">
              <a:latin typeface="Arial"/>
              <a:cs typeface="Arial"/>
            </a:rPr>
            <a:t> measures: The degree to which situations in your life are appraised as unpredictable, uncontrollable, and overwhelming. </a:t>
          </a:r>
          <a:r>
            <a:rPr lang="it-IT" sz="2000" kern="1200" baseline="0">
              <a:latin typeface="Arial"/>
              <a:cs typeface="Arial"/>
            </a:rPr>
            <a:t>(cancercontrol.cancer.gov, </a:t>
          </a:r>
          <a:r>
            <a:rPr lang="it-IT" sz="2000" kern="1200" baseline="0" err="1">
              <a:latin typeface="Arial"/>
              <a:cs typeface="Arial"/>
            </a:rPr>
            <a:t>n.d.</a:t>
          </a:r>
          <a:r>
            <a:rPr lang="it-IT" sz="2000" kern="1200" baseline="0">
              <a:latin typeface="Arial"/>
              <a:cs typeface="Arial"/>
            </a:rPr>
            <a:t>).</a:t>
          </a:r>
          <a:endParaRPr lang="en-GB" sz="2000" kern="1200">
            <a:latin typeface="Arial"/>
            <a:cs typeface="Arial"/>
          </a:endParaRP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/>
              <a:cs typeface="Arial"/>
            </a:rPr>
            <a:t>Wellbeing scores (e.g., Edinburgh mental wellbeing scale) </a:t>
          </a:r>
          <a:r>
            <a:rPr lang="en-GB" sz="2000" kern="1200" baseline="0">
              <a:latin typeface="Arial"/>
              <a:cs typeface="Arial"/>
            </a:rPr>
            <a:t>- they </a:t>
          </a:r>
          <a:r>
            <a:rPr lang="en-US" sz="2000" kern="1200" baseline="0">
              <a:latin typeface="Arial"/>
              <a:cs typeface="Arial"/>
            </a:rPr>
            <a:t>measure: Positive mental wellbeing over a recent period. (University of Greater Manchester, 2021).</a:t>
          </a:r>
          <a:endParaRPr lang="en-GB" sz="2000" kern="1200">
            <a:latin typeface="Arial"/>
            <a:cs typeface="Arial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/>
              <a:cs typeface="Arial"/>
            </a:rPr>
            <a:t>User engagement </a:t>
          </a:r>
          <a:r>
            <a:rPr lang="en-GB" sz="2000" kern="1200" baseline="0">
              <a:latin typeface="Arial"/>
              <a:cs typeface="Arial"/>
            </a:rPr>
            <a:t>– it measures: </a:t>
          </a:r>
          <a:r>
            <a:rPr lang="en-US" sz="2000" kern="1200" baseline="0">
              <a:latin typeface="Arial"/>
              <a:cs typeface="Arial"/>
            </a:rPr>
            <a:t>How deeply, frequently, and effectively users interact with a digital product. (Guides - Learn user testing &amp; UX research | </a:t>
          </a:r>
          <a:r>
            <a:rPr lang="en-US" sz="2000" kern="1200" baseline="0" err="1">
              <a:latin typeface="Arial"/>
              <a:cs typeface="Arial"/>
            </a:rPr>
            <a:t>UXtweak</a:t>
          </a:r>
          <a:r>
            <a:rPr lang="en-US" sz="2000" kern="1200" baseline="0">
              <a:latin typeface="Arial"/>
              <a:cs typeface="Arial"/>
            </a:rPr>
            <a:t>, n.d.).</a:t>
          </a:r>
          <a:endParaRPr lang="en-GB" sz="2000" kern="1200">
            <a:latin typeface="Arial"/>
            <a:cs typeface="Arial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 panose="020B0604020202020204" pitchFamily="34" charset="0"/>
              <a:cs typeface="Arial" panose="020B0604020202020204" pitchFamily="34" charset="0"/>
            </a:rPr>
            <a:t>User feedback </a:t>
          </a:r>
          <a:r>
            <a:rPr lang="en-GB" sz="2000" kern="1200" baseline="0">
              <a:latin typeface="Arial" panose="020B0604020202020204" pitchFamily="34" charset="0"/>
              <a:cs typeface="Arial" panose="020B0604020202020204" pitchFamily="34" charset="0"/>
            </a:rPr>
            <a:t>– it measures: 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The qualitative opinions, thoughts</a:t>
          </a: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 (for example interviews or surveys)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, and specific friction points a user has when interacting with a product, feature, or service. (Thomas, 2024).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00345"/>
        <a:ext cx="11149781" cy="3068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233023-859E-4603-B508-40A241C1B7C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1A482E-4A53-4E60-AF04-A938A472D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356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04DF6-22BF-AE40-2B36-80F81E231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C9CE81-2D3C-DB60-643A-06F1C74E7E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D0893D-F93D-A5DC-8356-5F358D779A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DEE53E-19AD-DAA8-0729-E30DD2EE73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A482E-4A53-4E60-AF04-A938A472D6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395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A482E-4A53-4E60-AF04-A938A472D65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657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997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4840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4732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8559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3235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1259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53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797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9080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6890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7332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9139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7269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6904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1896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6091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89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85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2198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117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4384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432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41942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6072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6423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5213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80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7112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851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8811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030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  <p:sldLayoutId id="2147483804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sv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2.svg"/><Relationship Id="rId5" Type="http://schemas.openxmlformats.org/officeDocument/2006/relationships/image" Target="../media/image31.sv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7" Type="http://schemas.openxmlformats.org/officeDocument/2006/relationships/image" Target="../media/image42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1.svg"/><Relationship Id="rId5" Type="http://schemas.openxmlformats.org/officeDocument/2006/relationships/image" Target="../media/image40.svg"/><Relationship Id="rId4" Type="http://schemas.openxmlformats.org/officeDocument/2006/relationships/image" Target="../media/image39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5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4.sv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7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sv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1.svg"/><Relationship Id="rId5" Type="http://schemas.openxmlformats.org/officeDocument/2006/relationships/image" Target="../media/image39.svg"/><Relationship Id="rId4" Type="http://schemas.openxmlformats.org/officeDocument/2006/relationships/image" Target="../media/image50.sv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sv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2.svg"/><Relationship Id="rId5" Type="http://schemas.openxmlformats.org/officeDocument/2006/relationships/image" Target="../media/image31.sv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sv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cancercontrol.cancer.gov/brp/research/group-evaluated-measures/adopt/perceived-stress-scale" TargetMode="External"/><Relationship Id="rId2" Type="http://schemas.openxmlformats.org/officeDocument/2006/relationships/hyperlink" Target="https://doi.org/10.5964/ejop.v16i3.3107" TargetMode="Externa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ebsco.com/research-starters/social-sciences-and-humanities/theory-planned-behavior" TargetMode="External"/><Relationship Id="rId4" Type="http://schemas.openxmlformats.org/officeDocument/2006/relationships/hyperlink" Target="http://www.ebsco.com/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onos.co.uk/digitalguide/websites/web-development/digital-accessibility/" TargetMode="External"/><Relationship Id="rId3" Type="http://schemas.openxmlformats.org/officeDocument/2006/relationships/hyperlink" Target="https://www.gov.uk/guidance/understanding-artificial-intelligence-ethics-and-safety" TargetMode="External"/><Relationship Id="rId7" Type="http://schemas.openxmlformats.org/officeDocument/2006/relationships/hyperlink" Target="https://www.theresearchagency.com/insights/cheats-guide-com-b-behaviour-change-model" TargetMode="External"/><Relationship Id="rId2" Type="http://schemas.openxmlformats.org/officeDocument/2006/relationships/hyperlink" Target="https://www.fortinet.com/uk/resources/cyberglossary/data-security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theresearchagency.com/" TargetMode="External"/><Relationship Id="rId5" Type="http://schemas.openxmlformats.org/officeDocument/2006/relationships/hyperlink" Target="https://press.hse.gov.uk/2025/11/20/hse-publishes-annual-workplace-health-and-safety-statistics/" TargetMode="External"/><Relationship Id="rId4" Type="http://schemas.openxmlformats.org/officeDocument/2006/relationships/hyperlink" Target="https://www.uxtweak.com/ux-glossary/user-engagement/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osts/hussain-alzayer_employeeengagement-workplacewellbeing-jdrmodel-activity-7337513048460423168-s8hf?utm_source=share&amp;utm_medium=member_desktop&amp;rcm=acoaaeies1sb51sgslsbkxpas04xxoziefbgnjc" TargetMode="External"/><Relationship Id="rId2" Type="http://schemas.openxmlformats.org/officeDocument/2006/relationships/hyperlink" Target="https://www.isms.online/glossary/confidentiality/" TargetMode="Externa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doi.org/10.1186/1748-5908-6-42" TargetMode="External"/><Relationship Id="rId4" Type="http://schemas.openxmlformats.org/officeDocument/2006/relationships/hyperlink" Target="https://www.mentalhealth.org.uk/explore-mental-health/workplace-mental-health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digitaltechnology/connecteddigitalsystems/" TargetMode="External"/><Relationship Id="rId2" Type="http://schemas.openxmlformats.org/officeDocument/2006/relationships/hyperlink" Target="https://doi.org/10.1016/j.amepre.2016.06.008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england.nhs.uk/long-read/nhs-long-term-workforce-plan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um.io/glossary/job-demands-resources-jd-r-model" TargetMode="External"/><Relationship Id="rId7" Type="http://schemas.openxmlformats.org/officeDocument/2006/relationships/hyperlink" Target="https://greatermanchester.ac.uk/student-life/student-support/life-lounge/the-warwick-edinburgh-mental-wellbeing-scale" TargetMode="External"/><Relationship Id="rId2" Type="http://schemas.openxmlformats.org/officeDocument/2006/relationships/hyperlink" Target="https://thedecisionlab.com/reference-guide/organizational-behavior/the-com-b-model-for-behavior-change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mouseflow.com/blog/types-of-user-feedback/" TargetMode="External"/><Relationship Id="rId5" Type="http://schemas.openxmlformats.org/officeDocument/2006/relationships/hyperlink" Target="https://thecenterforimplementation.com/toolbox/com-b" TargetMode="External"/><Relationship Id="rId4" Type="http://schemas.openxmlformats.org/officeDocument/2006/relationships/hyperlink" Target="https://doi.org/10.1016/j.orgdyn.2017.04.008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0020924" TargetMode="External"/><Relationship Id="rId2" Type="http://schemas.openxmlformats.org/officeDocument/2006/relationships/hyperlink" Target="https://www.who.int/news/item/28-05-2019-burn-out-an-occupational-phenomenon-international-classification-of-diseases" TargetMode="External"/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C2C31BE-AED6-2CFF-3B76-515A1C51EC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29" y="424364"/>
            <a:ext cx="7219913" cy="6010849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0926DC-7CC8-520B-D646-999580DC1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0523" y="263460"/>
            <a:ext cx="4295556" cy="3163176"/>
          </a:xfrm>
        </p:spPr>
        <p:txBody>
          <a:bodyPr>
            <a:normAutofit/>
          </a:bodyPr>
          <a:lstStyle/>
          <a:p>
            <a:r>
              <a:rPr lang="en-GB" b="1">
                <a:latin typeface="Algerian"/>
              </a:rPr>
              <a:t>Stress Management For Care Workers Using </a:t>
            </a:r>
            <a:r>
              <a:rPr lang="en-GB" b="1" err="1">
                <a:latin typeface="Algerian"/>
              </a:rPr>
              <a:t>Mindcare</a:t>
            </a:r>
            <a:r>
              <a:rPr lang="en-GB" b="1">
                <a:latin typeface="Algerian"/>
              </a:rPr>
              <a:t>+ Wellbeing App</a:t>
            </a:r>
            <a:endParaRPr lang="en-GB">
              <a:latin typeface="Algerian"/>
            </a:endParaRPr>
          </a:p>
          <a:p>
            <a:pPr algn="l"/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20C3331-319C-376F-E388-F4A69D112B6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48102" y="4356954"/>
            <a:ext cx="4781784" cy="27056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1">
                <a:latin typeface="Arial"/>
                <a:cs typeface="Arial"/>
              </a:rPr>
              <a:t>Charlotte Jackson 2223874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Simona Maria Dinu 2229007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Bilonda Bijoux Konzo 2518836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Shajna Azad 2232143</a:t>
            </a:r>
            <a:r>
              <a:rPr lang="en-US" sz="2500" b="1" i="1">
                <a:latin typeface="Arial"/>
                <a:cs typeface="Arial"/>
              </a:rPr>
              <a:t>    </a:t>
            </a:r>
            <a:endParaRPr lang="en-GB" sz="2500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026340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D2D6AA-1921-B08A-7C43-9EDD256E39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58799" y="649341"/>
            <a:ext cx="3674404" cy="7571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Member number 1</a:t>
            </a:r>
          </a:p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Charlotte Jackson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A0AAB-58A3-15C9-B230-DD892B7BA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4620927"/>
            <a:ext cx="10364452" cy="2236604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US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Justification 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 to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national guidelines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,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statistics </a:t>
            </a:r>
            <a:r>
              <a:rPr lang="en-GB" sz="2800" b="1" i="1">
                <a:latin typeface="Arial" panose="020B0604020202020204" pitchFamily="34" charset="0"/>
                <a:ea typeface="Times New Roman" panose="02020603050405020304" pitchFamily="18" charset="0"/>
              </a:rPr>
              <a:t>,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recent research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why the target group or setting has been chosen and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possible consequences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not addressing this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public health concern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describe the chosen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</a:t>
            </a:r>
            <a:r>
              <a:rPr lang="en-US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promotion intervention</a:t>
            </a:r>
            <a:r>
              <a:rPr lang="en-US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why. 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E3ED7F-E773-659C-0BE9-4EF061E3A348}"/>
              </a:ext>
            </a:extLst>
          </p:cNvPr>
          <p:cNvSpPr txBox="1"/>
          <p:nvPr/>
        </p:nvSpPr>
        <p:spPr>
          <a:xfrm>
            <a:off x="82169" y="2583529"/>
            <a:ext cx="12023212" cy="13379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GB" sz="4000" b="1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Stress Management for care workers using </a:t>
            </a:r>
            <a:r>
              <a:rPr kumimoji="0" lang="en-GB" sz="4000" b="1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MindCare</a:t>
            </a:r>
            <a:r>
              <a:rPr kumimoji="0" lang="en-GB" sz="4000" b="1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+ Wellbeing App</a:t>
            </a:r>
            <a:endParaRPr lang="en-GB" sz="4000" b="1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24A65D-1C66-20AB-FDF1-AC7EB0674A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5600" y="39015"/>
            <a:ext cx="4194629" cy="2469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312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C957E-F36D-D756-89BB-738059AF0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348" y="156856"/>
            <a:ext cx="10515600" cy="603352"/>
          </a:xfrm>
        </p:spPr>
        <p:txBody>
          <a:bodyPr>
            <a:normAutofit/>
          </a:bodyPr>
          <a:lstStyle/>
          <a:p>
            <a:r>
              <a:rPr lang="en-GB"/>
              <a:t>Title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FC86F-AB7E-CC99-8777-842FA75D3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317" y="1465007"/>
            <a:ext cx="11828206" cy="539299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700">
                <a:latin typeface="Arial"/>
                <a:cs typeface="Arial"/>
              </a:rPr>
              <a:t>                   </a:t>
            </a:r>
            <a:r>
              <a:rPr lang="en-GB" sz="1700">
                <a:solidFill>
                  <a:srgbClr val="000000"/>
                </a:solidFill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 </a:t>
            </a:r>
            <a:r>
              <a:rPr lang="en-GB" sz="1700">
                <a:solidFill>
                  <a:schemeClr val="bg1"/>
                </a:solidFill>
                <a:latin typeface="Arial"/>
                <a:cs typeface="Arial"/>
              </a:rPr>
              <a:t> </a:t>
            </a:r>
          </a:p>
          <a:p>
            <a:pPr marL="0" indent="0">
              <a:buNone/>
            </a:pPr>
            <a:endParaRPr lang="en-GB" sz="1700" cap="none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cap="none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Charlotte Jackson </a:t>
            </a:r>
            <a:r>
              <a:rPr lang="en-GB" sz="1700">
                <a:latin typeface="Arial"/>
                <a:cs typeface="Arial"/>
              </a:rPr>
              <a:t>2223874</a:t>
            </a:r>
            <a:endParaRPr lang="en-GB"/>
          </a:p>
        </p:txBody>
      </p:sp>
      <p:pic>
        <p:nvPicPr>
          <p:cNvPr id="5" name="Picture 4" descr="Nursing Burnout Prevention - ESHYFT">
            <a:extLst>
              <a:ext uri="{FF2B5EF4-FFF2-40B4-BE49-F238E27FC236}">
                <a16:creationId xmlns:a16="http://schemas.microsoft.com/office/drawing/2014/main" id="{DB929955-1E70-6A84-A5FB-6AD67FFC5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928" y="760208"/>
            <a:ext cx="11877366" cy="5532437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956F38A-3E6F-7705-3A56-F0DF951204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7399930"/>
              </p:ext>
            </p:extLst>
          </p:nvPr>
        </p:nvGraphicFramePr>
        <p:xfrm>
          <a:off x="731274" y="1465007"/>
          <a:ext cx="10301748" cy="4336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9263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1635 -0.14927" pathEditMode="relative" ptsTypes="AA">
                                      <p:cBhvr>
                                        <p:cTn id="6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0.31635 -0.14927 L 0 0" pathEditMode="relative" ptsTypes="AA">
                                      <p:cBhvr>
                                        <p:cTn id="11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13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0"/>
                            </p:stCondLst>
                            <p:childTnLst>
                              <p:par>
                                <p:cTn id="1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" pathEditMode="relative" ptsTypes="AA">
                                      <p:cBhvr>
                                        <p:cTn id="1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C53D8-7181-623A-90A5-8A64E5F24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1"/>
            <a:ext cx="6002110" cy="1473200"/>
          </a:xfrm>
        </p:spPr>
        <p:txBody>
          <a:bodyPr>
            <a:normAutofit/>
          </a:bodyPr>
          <a:lstStyle/>
          <a:p>
            <a:r>
              <a:rPr lang="en-GB" sz="4000"/>
              <a:t> </a:t>
            </a:r>
            <a:r>
              <a:rPr lang="en-GB" sz="40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Aim and Objectives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215BF8-C5C7-6F56-1641-24AF53C8C8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19" r="24970"/>
          <a:stretch>
            <a:fillRect/>
          </a:stretch>
        </p:blipFill>
        <p:spPr>
          <a:xfrm>
            <a:off x="7254240" y="9"/>
            <a:ext cx="4937760" cy="6857989"/>
          </a:xfrm>
          <a:prstGeom prst="rect">
            <a:avLst/>
          </a:prstGeom>
          <a:effectLst/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436AD13-E56A-F25D-1B31-4002A36817F2}"/>
              </a:ext>
            </a:extLst>
          </p:cNvPr>
          <p:cNvSpPr>
            <a:spLocks noGrp="1"/>
          </p:cNvSpPr>
          <p:nvPr/>
        </p:nvSpPr>
        <p:spPr>
          <a:xfrm>
            <a:off x="91440" y="1219914"/>
            <a:ext cx="7162800" cy="5638086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  <a:buNone/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Aim: To design an AI-powered digital wellbeing intervention that helps healthcare workers manage stress, improve resilience and enhance mental wellbeing.</a:t>
            </a:r>
          </a:p>
          <a:p>
            <a:pPr>
              <a:lnSpc>
                <a:spcPct val="160000"/>
              </a:lnSpc>
              <a:buNone/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Objectives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Reduce occupational stress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Prevent burnout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 psychological wellbeing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Encourage healthy coping strategies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 workforce resilience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Support better patient care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72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lnSpc>
                <a:spcPct val="160000"/>
              </a:lnSpc>
              <a:buSzPts val="1000"/>
              <a:buNone/>
              <a:tabLst>
                <a:tab pos="457200" algn="l"/>
              </a:tabLst>
            </a:pPr>
            <a:r>
              <a:rPr lang="en-GB" sz="56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                                    Charlotte Jackson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34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lnSpc>
                <a:spcPct val="160000"/>
              </a:lnSpc>
              <a:buSzPts val="1000"/>
              <a:buNone/>
              <a:tabLst>
                <a:tab pos="457200" algn="l"/>
              </a:tabLst>
            </a:pPr>
            <a:endParaRPr lang="en-GB" sz="34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buSzPts val="1000"/>
              <a:buNone/>
              <a:tabLst>
                <a:tab pos="457200" algn="l"/>
              </a:tabLst>
            </a:pPr>
            <a:endParaRPr lang="en-GB" sz="24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buSzPts val="1000"/>
              <a:buNone/>
              <a:tabLst>
                <a:tab pos="457200" algn="l"/>
              </a:tabLst>
            </a:pPr>
            <a:r>
              <a:rPr lang="en-GB" sz="43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>
              <a:buSzPts val="1000"/>
              <a:buNone/>
              <a:tabLst>
                <a:tab pos="457200" algn="l"/>
              </a:tabLst>
            </a:pPr>
            <a:r>
              <a:rPr lang="en-GB" sz="43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928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0D957-4AF2-9F30-DDF0-D69B925B4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6" y="325370"/>
            <a:ext cx="4939856" cy="15329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kumimoji="0" lang="en-US" sz="4000" b="1" i="0" u="none" strike="noStrike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Intervention Overview</a:t>
            </a:r>
            <a:endParaRPr lang="en-US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314A086C-BEF8-7562-F0F1-1CDC91547685}"/>
              </a:ext>
            </a:extLst>
          </p:cNvPr>
          <p:cNvSpPr txBox="1">
            <a:spLocks/>
          </p:cNvSpPr>
          <p:nvPr/>
        </p:nvSpPr>
        <p:spPr>
          <a:xfrm>
            <a:off x="29029" y="1958499"/>
            <a:ext cx="5374640" cy="414944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7200">
                <a:latin typeface="Arial"/>
                <a:ea typeface="+mn-lt"/>
                <a:cs typeface="Arial"/>
              </a:rPr>
              <a:t>Digital health technologies can enhance access to mental health support and encourage individuals to manage their own wellbeing. They may also support health outcomes by delivering </a:t>
            </a:r>
            <a:r>
              <a:rPr lang="en-US" sz="7200" err="1">
                <a:latin typeface="Arial"/>
                <a:ea typeface="+mn-lt"/>
                <a:cs typeface="Arial"/>
              </a:rPr>
              <a:t>personalised</a:t>
            </a:r>
            <a:r>
              <a:rPr lang="en-US" sz="7200">
                <a:latin typeface="Arial"/>
                <a:ea typeface="+mn-lt"/>
                <a:cs typeface="Arial"/>
              </a:rPr>
              <a:t>, accessible and timely interventions (World Health Organization, 2021; Lattie et al., 2022).</a:t>
            </a:r>
            <a:endParaRPr lang="en-US" sz="7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7200">
                <a:latin typeface="Arial"/>
                <a:cs typeface="Arial"/>
              </a:rPr>
              <a:t>                                               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                                                        Charlotte Jackson 2223874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r>
              <a:rPr lang="en-US" sz="2200"/>
              <a:t> </a:t>
            </a:r>
          </a:p>
          <a:p>
            <a:pPr marL="0" indent="0">
              <a:buNone/>
            </a:pPr>
            <a:r>
              <a:rPr lang="en-US" sz="1700"/>
              <a:t> </a:t>
            </a:r>
            <a:r>
              <a:rPr lang="en-US" sz="1700">
                <a:latin typeface="Gill Sans MT"/>
                <a:cs typeface="Arial"/>
              </a:rPr>
              <a:t>                                                           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0E1BE7-D4E3-7361-6D1A-1A515BE811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02" r="2" b="4384"/>
          <a:stretch>
            <a:fillRect/>
          </a:stretch>
        </p:blipFill>
        <p:spPr>
          <a:xfrm>
            <a:off x="5311702" y="10"/>
            <a:ext cx="6878775" cy="678424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38547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D03E4-21B8-F7E4-B4C4-92A969D00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974" y="186814"/>
            <a:ext cx="11592232" cy="1415844"/>
          </a:xfrm>
        </p:spPr>
        <p:txBody>
          <a:bodyPr>
            <a:noAutofit/>
          </a:bodyPr>
          <a:lstStyle/>
          <a:p>
            <a:pPr algn="ctr"/>
            <a: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The Digital Health Technology</a:t>
            </a:r>
            <a:b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15C429-F67B-AD0F-AE86-E49EA837A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37419"/>
            <a:ext cx="12113342" cy="613968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</a:t>
            </a:r>
            <a: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  <a:t>Charlotte Jackson </a:t>
            </a:r>
            <a:r>
              <a:rPr lang="en-GB" sz="1600" dirty="0"/>
              <a:t>2223874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8B6AF4-A984-DDD2-A685-894A4F9787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95" r="-3" b="-3"/>
          <a:stretch>
            <a:fillRect/>
          </a:stretch>
        </p:blipFill>
        <p:spPr>
          <a:xfrm>
            <a:off x="0" y="1042218"/>
            <a:ext cx="4275667" cy="5815781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E95F1A1-C138-5669-4D17-A2E8DB086E00}"/>
              </a:ext>
            </a:extLst>
          </p:cNvPr>
          <p:cNvSpPr txBox="1">
            <a:spLocks/>
          </p:cNvSpPr>
          <p:nvPr/>
        </p:nvSpPr>
        <p:spPr>
          <a:xfrm>
            <a:off x="4447731" y="1042218"/>
            <a:ext cx="7523043" cy="581578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  <a:spcBef>
                <a:spcPts val="700"/>
              </a:spcBef>
              <a:buClr>
                <a:schemeClr val="tx2"/>
              </a:buClr>
            </a:pPr>
            <a:r>
              <a:rPr lang="en-US" sz="5600" dirty="0">
                <a:latin typeface="Arial"/>
                <a:cs typeface="Arial"/>
              </a:rPr>
              <a:t>🧠 AI Stress Assessment</a:t>
            </a:r>
          </a:p>
          <a:p>
            <a:pPr>
              <a:lnSpc>
                <a:spcPct val="170000"/>
              </a:lnSpc>
              <a:spcBef>
                <a:spcPts val="700"/>
              </a:spcBef>
              <a:buClr>
                <a:schemeClr val="tx2"/>
              </a:buClr>
            </a:pPr>
            <a:r>
              <a:rPr lang="en-US" sz="5600" dirty="0">
                <a:latin typeface="Arial"/>
                <a:cs typeface="Arial"/>
              </a:rPr>
              <a:t>😊 Daily Mood Tracker</a:t>
            </a:r>
          </a:p>
          <a:p>
            <a:pPr>
              <a:lnSpc>
                <a:spcPct val="170000"/>
              </a:lnSpc>
              <a:spcBef>
                <a:spcPts val="700"/>
              </a:spcBef>
              <a:buClr>
                <a:schemeClr val="tx2"/>
              </a:buClr>
            </a:pPr>
            <a:r>
              <a:rPr lang="en-US" sz="5600" dirty="0">
                <a:latin typeface="Arial"/>
                <a:cs typeface="Arial"/>
              </a:rPr>
              <a:t>🧘 Guided Mindfulness &amp; Breathing Exercises</a:t>
            </a:r>
          </a:p>
          <a:p>
            <a:pPr>
              <a:lnSpc>
                <a:spcPct val="170000"/>
              </a:lnSpc>
              <a:spcBef>
                <a:spcPts val="700"/>
              </a:spcBef>
              <a:buClr>
                <a:schemeClr val="tx2"/>
              </a:buClr>
            </a:pPr>
            <a:r>
              <a:rPr lang="en-US" sz="5600" dirty="0">
                <a:latin typeface="Arial"/>
                <a:cs typeface="Arial"/>
              </a:rPr>
              <a:t>💬 CBT-Based Stress Management</a:t>
            </a:r>
          </a:p>
          <a:p>
            <a:pPr>
              <a:lnSpc>
                <a:spcPct val="170000"/>
              </a:lnSpc>
              <a:spcBef>
                <a:spcPts val="700"/>
              </a:spcBef>
              <a:buClr>
                <a:schemeClr val="tx2"/>
              </a:buClr>
            </a:pPr>
            <a:r>
              <a:rPr lang="en-US" sz="5600" dirty="0">
                <a:latin typeface="Arial"/>
                <a:cs typeface="Arial"/>
              </a:rPr>
              <a:t>😴 Sleep Quality Monitoring</a:t>
            </a:r>
          </a:p>
          <a:p>
            <a:pPr>
              <a:lnSpc>
                <a:spcPct val="170000"/>
              </a:lnSpc>
              <a:spcBef>
                <a:spcPts val="700"/>
              </a:spcBef>
              <a:buClr>
                <a:schemeClr val="tx2"/>
              </a:buClr>
            </a:pPr>
            <a:r>
              <a:rPr lang="en-US" sz="5600" dirty="0">
                <a:latin typeface="Arial"/>
                <a:cs typeface="Arial"/>
              </a:rPr>
              <a:t>🎯 </a:t>
            </a:r>
            <a:r>
              <a:rPr lang="en-US" sz="5600" dirty="0" err="1">
                <a:latin typeface="Arial"/>
                <a:cs typeface="Arial"/>
              </a:rPr>
              <a:t>Personalised</a:t>
            </a:r>
            <a:r>
              <a:rPr lang="en-US" sz="5600" dirty="0">
                <a:latin typeface="Arial"/>
                <a:cs typeface="Arial"/>
              </a:rPr>
              <a:t> Wellbeing Goals</a:t>
            </a:r>
          </a:p>
          <a:p>
            <a:pPr>
              <a:lnSpc>
                <a:spcPct val="170000"/>
              </a:lnSpc>
              <a:spcBef>
                <a:spcPts val="700"/>
              </a:spcBef>
              <a:buClr>
                <a:schemeClr val="tx2"/>
              </a:buClr>
            </a:pPr>
            <a:r>
              <a:rPr lang="en-US" sz="5600" dirty="0">
                <a:latin typeface="Arial"/>
                <a:cs typeface="Arial"/>
              </a:rPr>
              <a:t>📈 Weekly Wellbeing Progress Reports</a:t>
            </a:r>
          </a:p>
          <a:p>
            <a:pPr>
              <a:lnSpc>
                <a:spcPct val="170000"/>
              </a:lnSpc>
              <a:spcBef>
                <a:spcPts val="700"/>
              </a:spcBef>
              <a:buClr>
                <a:schemeClr val="tx2"/>
              </a:buClr>
            </a:pPr>
            <a:r>
              <a:rPr lang="en-US" sz="5600" dirty="0">
                <a:latin typeface="Arial"/>
                <a:cs typeface="Arial"/>
              </a:rPr>
              <a:t>👥 Anonymous Peer Support</a:t>
            </a:r>
          </a:p>
          <a:p>
            <a:pPr>
              <a:lnSpc>
                <a:spcPct val="170000"/>
              </a:lnSpc>
              <a:spcBef>
                <a:spcPts val="700"/>
              </a:spcBef>
              <a:buClr>
                <a:schemeClr val="tx2"/>
              </a:buClr>
            </a:pPr>
            <a:r>
              <a:rPr lang="en-US" sz="5600" dirty="0">
                <a:latin typeface="Arial"/>
                <a:cs typeface="Arial"/>
              </a:rPr>
              <a:t>🏥 Occupational Health Referral</a:t>
            </a:r>
          </a:p>
          <a:p>
            <a:pPr>
              <a:lnSpc>
                <a:spcPct val="170000"/>
              </a:lnSpc>
              <a:spcBef>
                <a:spcPts val="700"/>
              </a:spcBef>
              <a:buClr>
                <a:schemeClr val="tx2"/>
              </a:buClr>
            </a:pPr>
            <a:r>
              <a:rPr lang="en-US" sz="5600" dirty="0">
                <a:latin typeface="Arial"/>
                <a:cs typeface="Arial"/>
              </a:rPr>
              <a:t>🚨 Crisis Support Button</a:t>
            </a: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700"/>
              </a:spcBef>
              <a:buClr>
                <a:schemeClr val="tx2"/>
              </a:buClr>
              <a:buNone/>
            </a:pPr>
            <a:r>
              <a:rPr lang="en-GB" sz="5600" dirty="0" err="1">
                <a:latin typeface="Arial"/>
                <a:cs typeface="Arial"/>
              </a:rPr>
              <a:t>MindCare</a:t>
            </a:r>
            <a:r>
              <a:rPr lang="en-GB" sz="5600" dirty="0">
                <a:latin typeface="Arial"/>
                <a:cs typeface="Arial"/>
              </a:rPr>
              <a:t>+ integrates artificial intelligence with evidence-based wellbeing strategies to deliver personalised, accessible and continuous mental health support for healthcare workers (World Health Organization, 2021; Lattie et al., 2022 </a:t>
            </a: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700"/>
              </a:spcBef>
              <a:buNone/>
            </a:pPr>
            <a:endParaRPr lang="en-GB" sz="1700" dirty="0">
              <a:latin typeface="Arial"/>
              <a:cs typeface="Arial"/>
            </a:endParaRPr>
          </a:p>
          <a:p>
            <a:pPr marL="0" indent="0">
              <a:spcBef>
                <a:spcPts val="700"/>
              </a:spcBef>
              <a:buNone/>
            </a:pPr>
            <a:endParaRPr lang="en-GB" sz="1400" dirty="0">
              <a:latin typeface="Arial"/>
              <a:cs typeface="Arial"/>
            </a:endParaRPr>
          </a:p>
          <a:p>
            <a:pPr marL="0" indent="0">
              <a:spcBef>
                <a:spcPts val="700"/>
              </a:spcBef>
              <a:buNone/>
            </a:pPr>
            <a:endParaRPr lang="en-GB" sz="1400" dirty="0">
              <a:latin typeface="Arial"/>
              <a:cs typeface="Arial"/>
            </a:endParaRPr>
          </a:p>
          <a:p>
            <a:pPr marL="0" indent="0">
              <a:spcBef>
                <a:spcPts val="700"/>
              </a:spcBef>
              <a:buNone/>
            </a:pPr>
            <a:r>
              <a:rPr lang="en-GB" sz="1400" dirty="0">
                <a:latin typeface="Arial"/>
                <a:cs typeface="Arial"/>
              </a:rPr>
              <a:t>                                                                                             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700"/>
              </a:spcBef>
              <a:buNone/>
            </a:pPr>
            <a:r>
              <a:rPr lang="en-GB" sz="1400" dirty="0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466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05C3CA8-85C4-90A2-AC18-B71CBC0BC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32" y="137652"/>
            <a:ext cx="11552903" cy="1092165"/>
          </a:xfrm>
        </p:spPr>
        <p:txBody>
          <a:bodyPr anchor="b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Justification for the Intervention</a:t>
            </a:r>
            <a:br>
              <a:rPr lang="en-GB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879B71F-6D72-5A5D-5EFB-5FB04373DB81}"/>
              </a:ext>
            </a:extLst>
          </p:cNvPr>
          <p:cNvSpPr txBox="1">
            <a:spLocks/>
          </p:cNvSpPr>
          <p:nvPr/>
        </p:nvSpPr>
        <p:spPr>
          <a:xfrm>
            <a:off x="212651" y="1612490"/>
            <a:ext cx="5883349" cy="49268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Why Healthcare Workers?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NHS workforce shortages increase workload and pressure (NHS England, 2023).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Burnout is recognised as an occupational phenomenon caused by unmanaged workplace stress (WHO, 2019).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776,000 workers experienced work-related stress, anxiety or depression in 2023/24, resulting in 16.4 million working days lost (HSE, 2024).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Sustained workplace stress negatively affects mental wellbeing, staff retention and patient safety (Mental Health Foundation, 2024)</a:t>
            </a:r>
          </a:p>
          <a:p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What is the rationale behind </a:t>
            </a:r>
            <a:r>
              <a:rPr lang="en-GB" sz="16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+?</a:t>
            </a:r>
          </a:p>
          <a:p>
            <a:r>
              <a:rPr lang="en-GB" sz="1600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+ provides personalised, AI-powered wellbeing support to help healthcare workers manage stress, build resilience and improve mental wellbeing.</a:t>
            </a:r>
          </a:p>
        </p:txBody>
      </p:sp>
      <p:pic>
        <p:nvPicPr>
          <p:cNvPr id="6" name="Picture 5" descr="UK Workplace Stress Statistics | 10 Years of HSE Data Explained | Loving  Life">
            <a:extLst>
              <a:ext uri="{FF2B5EF4-FFF2-40B4-BE49-F238E27FC236}">
                <a16:creationId xmlns:a16="http://schemas.microsoft.com/office/drawing/2014/main" id="{B29FF5A5-0661-8A09-4331-F6BCB8BE3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640" y="1229818"/>
            <a:ext cx="6177280" cy="36768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FBEDDC-ABD4-4122-CE63-B2F59312CD7E}"/>
              </a:ext>
            </a:extLst>
          </p:cNvPr>
          <p:cNvSpPr txBox="1"/>
          <p:nvPr/>
        </p:nvSpPr>
        <p:spPr>
          <a:xfrm>
            <a:off x="5882640" y="5545423"/>
            <a:ext cx="63093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/>
            <a:r>
              <a:rPr lang="en-GB" sz="1400" b="1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1.</a:t>
            </a:r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Trends in work-related stress, depression and anxiety in Great Britain (2015/16–2024/25). </a:t>
            </a:r>
            <a:r>
              <a:rPr lang="en-GB" sz="1400" b="1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</a:t>
            </a:r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Adapted from Health and Safety Executive (2024).</a:t>
            </a:r>
          </a:p>
          <a:p>
            <a:pPr defTabSz="457200"/>
            <a:endParaRPr lang="en-GB" sz="1400">
              <a:solidFill>
                <a:srgbClr val="4A9BD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457200"/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Charlotte Jackson 2223874</a:t>
            </a:r>
          </a:p>
        </p:txBody>
      </p:sp>
    </p:spTree>
    <p:extLst>
      <p:ext uri="{BB962C8B-B14F-4D97-AF65-F5344CB8AC3E}">
        <p14:creationId xmlns:p14="http://schemas.microsoft.com/office/powerpoint/2010/main" val="2790648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F904C-6605-6733-B941-0C554F9A7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1E106-1429-7347-E5A9-2B9E4F87A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31" y="2477770"/>
            <a:ext cx="12152082" cy="1397000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Stress Management for care workers using </a:t>
            </a:r>
            <a:r>
              <a:rPr lang="en-GB" sz="40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+ Wellbeing App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B1F5A8-1573-8D9A-3351-672E356D80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286" y="4220848"/>
            <a:ext cx="11070769" cy="1883227"/>
          </a:xfrm>
        </p:spPr>
        <p:txBody>
          <a:bodyPr>
            <a:normAutofit lnSpcReduction="10000"/>
          </a:bodyPr>
          <a:lstStyle/>
          <a:p>
            <a:r>
              <a:rPr lang="en-US" b="1" i="1"/>
              <a:t>    </a:t>
            </a:r>
            <a:r>
              <a:rPr lang="en-US" b="1" i="1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 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Describing of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planning model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Discussing how the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model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will be used to deliver the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 promotion intervention.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9EE392-29FA-5103-A6D9-1CCA7F42A97E}"/>
              </a:ext>
            </a:extLst>
          </p:cNvPr>
          <p:cNvSpPr txBox="1"/>
          <p:nvPr/>
        </p:nvSpPr>
        <p:spPr>
          <a:xfrm>
            <a:off x="4773501" y="662066"/>
            <a:ext cx="32480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MEMBER NUMBER 2</a:t>
            </a:r>
          </a:p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SIMONA DINU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93C80F-4483-7841-1BB0-C17AF42DB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9142" y="39015"/>
            <a:ext cx="4165601" cy="244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030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92A0A-27C7-CAC3-69B6-0F2921600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503" y="238834"/>
            <a:ext cx="11436321" cy="943377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/>
                <a:cs typeface="Arial"/>
              </a:rPr>
              <a:t>Job Demand-Resources (JD-R)Model </a:t>
            </a:r>
            <a:b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/>
                <a:cs typeface="Arial"/>
              </a:rPr>
              <a:t>(Bakker &amp; Demerouti 2007)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BABF5-EEDB-A36D-C064-06EFA2DBE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" y="2403236"/>
            <a:ext cx="5490837" cy="42159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Primary theoretical framework: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Every job has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Demands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(workload, emotional labour, time pressure)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Every job also has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 (support, autonomy, training recovery)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Stress occurs when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Demands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overweight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Resources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there for</a:t>
            </a:r>
            <a:r>
              <a:rPr lang="en-GB" sz="1600" cap="none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Schaufeli (2017) suggests that job demands and job recourses should be kept in balance in order to avoid burnout and negative results. </a:t>
            </a: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C5631A-3A7C-9ECE-9697-8E076FBDF9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9215" y="2261421"/>
            <a:ext cx="5490837" cy="35723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A4D243-2E37-FEE9-E7DB-DF46B993947C}"/>
              </a:ext>
            </a:extLst>
          </p:cNvPr>
          <p:cNvSpPr txBox="1"/>
          <p:nvPr/>
        </p:nvSpPr>
        <p:spPr>
          <a:xfrm>
            <a:off x="5841645" y="5833727"/>
            <a:ext cx="6340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04010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Figure 1. Illustration of JD_R Model(Linkedin.com, 2026)</a:t>
            </a: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646C43-16E2-90A7-2232-47696ABD3FEB}"/>
              </a:ext>
            </a:extLst>
          </p:cNvPr>
          <p:cNvSpPr txBox="1"/>
          <p:nvPr/>
        </p:nvSpPr>
        <p:spPr>
          <a:xfrm>
            <a:off x="9352096" y="6249834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DF16B2-0CE1-2307-193D-8D8E802DD413}"/>
              </a:ext>
            </a:extLst>
          </p:cNvPr>
          <p:cNvSpPr txBox="1"/>
          <p:nvPr/>
        </p:nvSpPr>
        <p:spPr>
          <a:xfrm>
            <a:off x="471948" y="1203003"/>
            <a:ext cx="112481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JD-R Model is 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 occupational psychology structure affirming that the member of staff’s well-being and performance depend on the balance between job demands (physical/mental stressors) and job resources (supports that help achieve goals) and it is used to create roles that minimize burnout and maximize commitment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(Plum.io, 2025).</a:t>
            </a:r>
          </a:p>
        </p:txBody>
      </p:sp>
    </p:spTree>
    <p:extLst>
      <p:ext uri="{BB962C8B-B14F-4D97-AF65-F5344CB8AC3E}">
        <p14:creationId xmlns:p14="http://schemas.microsoft.com/office/powerpoint/2010/main" val="1723581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2D9E1-E74D-2044-5B72-E4F0D174C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272" y="98324"/>
            <a:ext cx="11281296" cy="1077290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COM-B Model </a:t>
            </a: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/>
                <a:cs typeface="Arial"/>
              </a:rPr>
              <a:t>(Susan Michie, Maartje van Stralen, and Robert West, 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3EAC9-5F8F-6D20-A0CD-544224DD9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272" y="2546555"/>
            <a:ext cx="5471734" cy="3647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Behaviour change:</a:t>
            </a:r>
          </a:p>
          <a:p>
            <a:r>
              <a:rPr lang="en-GB" sz="1600" b="1">
                <a:latin typeface="Arial"/>
                <a:cs typeface="Arial"/>
              </a:rPr>
              <a:t>Capability – </a:t>
            </a:r>
            <a:r>
              <a:rPr lang="en-GB" sz="1600" cap="none">
                <a:latin typeface="Arial"/>
                <a:cs typeface="Arial"/>
              </a:rPr>
              <a:t>build care worker's confidence they could use the up (for the best outcomes) by offering training on how to use </a:t>
            </a:r>
            <a:r>
              <a:rPr lang="en-GB" sz="1600" cap="none" err="1">
                <a:latin typeface="Arial"/>
                <a:cs typeface="Arial"/>
              </a:rPr>
              <a:t>MindCare</a:t>
            </a:r>
            <a:r>
              <a:rPr lang="en-GB" sz="1600" cap="none">
                <a:latin typeface="Arial"/>
                <a:cs typeface="Arial"/>
              </a:rPr>
              <a:t>+ App.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Opportunity –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create the opportunity by providing the care workers with the App.</a:t>
            </a:r>
          </a:p>
          <a:p>
            <a:r>
              <a:rPr lang="en-GB" sz="1600" b="1">
                <a:latin typeface="Arial"/>
                <a:cs typeface="Arial"/>
              </a:rPr>
              <a:t>Motivation </a:t>
            </a:r>
            <a:r>
              <a:rPr lang="en-GB" sz="1600" b="1" cap="none">
                <a:latin typeface="Arial"/>
                <a:cs typeface="Arial"/>
              </a:rPr>
              <a:t>- </a:t>
            </a:r>
            <a:r>
              <a:rPr lang="en-GB" sz="1600" cap="none">
                <a:latin typeface="Arial"/>
                <a:cs typeface="Arial"/>
              </a:rPr>
              <a:t>encouraging consideration on the benefits of performing that behaviour, so using </a:t>
            </a:r>
            <a:r>
              <a:rPr lang="en-GB" sz="1600" cap="none" err="1">
                <a:latin typeface="Arial"/>
                <a:cs typeface="Arial"/>
              </a:rPr>
              <a:t>MindCare</a:t>
            </a:r>
            <a:r>
              <a:rPr lang="en-GB" sz="1600" cap="none">
                <a:latin typeface="Arial"/>
                <a:cs typeface="Arial"/>
              </a:rPr>
              <a:t>+ App.</a:t>
            </a:r>
            <a:endParaRPr lang="en-GB" sz="1600" b="1">
              <a:latin typeface="Arial"/>
              <a:cs typeface="Arial"/>
            </a:endParaRPr>
          </a:p>
          <a:p>
            <a:pPr marL="0" indent="0">
              <a:buClr>
                <a:srgbClr val="000000"/>
              </a:buClr>
              <a:buNone/>
            </a:pPr>
            <a:r>
              <a:rPr lang="en-GB" sz="1600" b="1" cap="none">
                <a:latin typeface="Arial"/>
                <a:cs typeface="Arial"/>
              </a:rPr>
              <a:t> </a:t>
            </a:r>
            <a:r>
              <a:rPr lang="en-GB" sz="1600" b="1" cap="none">
                <a:solidFill>
                  <a:srgbClr val="000000"/>
                </a:solidFill>
                <a:latin typeface="Arial"/>
                <a:cs typeface="Arial"/>
              </a:rPr>
              <a:t>   </a:t>
            </a:r>
            <a:r>
              <a:rPr lang="en-GB" sz="1600">
                <a:solidFill>
                  <a:srgbClr val="040102"/>
                </a:solidFill>
                <a:latin typeface="Arial"/>
                <a:cs typeface="Arial"/>
              </a:rPr>
              <a:t>(</a:t>
            </a:r>
            <a:r>
              <a:rPr lang="en-GB" sz="1600" cap="none">
                <a:solidFill>
                  <a:srgbClr val="040102"/>
                </a:solidFill>
                <a:latin typeface="Arial"/>
                <a:cs typeface="Arial"/>
              </a:rPr>
              <a:t>Pilat and Krastev</a:t>
            </a:r>
            <a:r>
              <a:rPr lang="en-GB" sz="1600">
                <a:solidFill>
                  <a:srgbClr val="040102"/>
                </a:solidFill>
                <a:latin typeface="Arial"/>
                <a:cs typeface="Arial"/>
              </a:rPr>
              <a:t>, 2021)</a:t>
            </a:r>
            <a:endParaRPr lang="en-GB" sz="1600" b="1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endParaRPr lang="en-GB" b="1">
              <a:latin typeface="Tw Cen MT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6FB2CC-F3DB-159D-DE2E-40912D1287B4}"/>
              </a:ext>
            </a:extLst>
          </p:cNvPr>
          <p:cNvSpPr txBox="1"/>
          <p:nvPr/>
        </p:nvSpPr>
        <p:spPr>
          <a:xfrm>
            <a:off x="340432" y="1125169"/>
            <a:ext cx="11511136" cy="1154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According to The Centre of Implementation (2023) this theory is an individual-level theory of behavior change.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his model is created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 finding the problem,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the right ways and means, and 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finding the implementation methods for the best outcomes. </a:t>
            </a:r>
            <a:r>
              <a:rPr lang="en-GB" sz="1600" b="0" i="0">
                <a:solidFill>
                  <a:srgbClr val="81818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600" b="0" i="0">
                <a:solidFill>
                  <a:srgbClr val="04010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(Murphy et al., 2023)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9190CD-BFB0-E267-5091-A60C1C4D15C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contrast="-2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98464" y="2546555"/>
            <a:ext cx="5853104" cy="33204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B70154-7BA8-F16E-049F-F4A7CAA51794}"/>
              </a:ext>
            </a:extLst>
          </p:cNvPr>
          <p:cNvSpPr txBox="1"/>
          <p:nvPr/>
        </p:nvSpPr>
        <p:spPr>
          <a:xfrm>
            <a:off x="6519639" y="5867051"/>
            <a:ext cx="4989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2. COM-B Model Visual (Horne, 2026)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26727F-3C4D-F833-1EFD-1EE5C519F0B1}"/>
              </a:ext>
            </a:extLst>
          </p:cNvPr>
          <p:cNvSpPr txBox="1"/>
          <p:nvPr/>
        </p:nvSpPr>
        <p:spPr>
          <a:xfrm>
            <a:off x="9106566" y="6185940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171185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A68626-BDF7-DDE8-EDA8-055812FF78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9114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C7AB1C-ACD0-C3B8-6327-56A836C94D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800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1B496-B259-C308-9E33-2BB731A1F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1237"/>
            <a:ext cx="10515600" cy="775417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Implementation of </a:t>
            </a:r>
            <a:r>
              <a:rPr lang="en-GB" sz="40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+ App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969FCDB-E23C-B63E-357E-E687934688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6615680"/>
              </p:ext>
            </p:extLst>
          </p:nvPr>
        </p:nvGraphicFramePr>
        <p:xfrm>
          <a:off x="117988" y="1022555"/>
          <a:ext cx="12074012" cy="5285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5DB8621-82EB-902A-23C7-FC18AC10A3CF}"/>
              </a:ext>
            </a:extLst>
          </p:cNvPr>
          <p:cNvSpPr txBox="1"/>
          <p:nvPr/>
        </p:nvSpPr>
        <p:spPr>
          <a:xfrm>
            <a:off x="9202993" y="6308209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34737704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EA0CE-BAD7-2CC6-78A5-9B0A65CF7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4914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5244CEA-7E14-188B-F72E-DE5B3DB57D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872855"/>
              </p:ext>
            </p:extLst>
          </p:nvPr>
        </p:nvGraphicFramePr>
        <p:xfrm>
          <a:off x="599767" y="1337187"/>
          <a:ext cx="11149781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F4A6AF9-E8C5-EF6B-E75B-40C5E663B5F0}"/>
              </a:ext>
            </a:extLst>
          </p:cNvPr>
          <p:cNvSpPr txBox="1"/>
          <p:nvPr/>
        </p:nvSpPr>
        <p:spPr>
          <a:xfrm>
            <a:off x="9360310" y="6116782"/>
            <a:ext cx="23892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35698324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315C-0F69-FF9A-18CA-B3D84B60E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819663"/>
          </a:xfrm>
        </p:spPr>
        <p:txBody>
          <a:bodyPr>
            <a:normAutofit fontScale="90000"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400" b="1">
                <a:latin typeface="Arial"/>
                <a:cs typeface="Arial"/>
              </a:rPr>
              <a:t>Member number 3</a:t>
            </a:r>
            <a:endParaRPr lang="en-US" sz="24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400" b="1">
                <a:latin typeface="Arial"/>
                <a:cs typeface="Arial"/>
              </a:rPr>
              <a:t>Bilonda Bijoux Konzo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917E8-64A3-CA82-A08D-D46419E50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25" y="2236465"/>
            <a:ext cx="12193250" cy="150822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4000" b="1" cap="all">
                <a:latin typeface="Arial"/>
                <a:cs typeface="Arial"/>
              </a:rPr>
              <a:t> </a:t>
            </a:r>
            <a:r>
              <a:rPr lang="en-GB" sz="3600" cap="all">
                <a:latin typeface="Arial"/>
                <a:cs typeface="Arial"/>
              </a:rPr>
              <a:t>Stress Management for the healthcare worker using the </a:t>
            </a:r>
            <a:r>
              <a:rPr lang="en-GB" sz="3600" cap="all" err="1">
                <a:latin typeface="Arial"/>
                <a:cs typeface="Arial"/>
              </a:rPr>
              <a:t>Mindcare</a:t>
            </a:r>
            <a:r>
              <a:rPr lang="en-GB" sz="3600">
                <a:latin typeface="Arial"/>
                <a:cs typeface="Arial"/>
              </a:rPr>
              <a:t>+</a:t>
            </a:r>
            <a:r>
              <a:rPr lang="en-GB" sz="3600" cap="all">
                <a:latin typeface="Arial"/>
                <a:cs typeface="Arial"/>
              </a:rPr>
              <a:t> well-being app</a:t>
            </a:r>
          </a:p>
          <a:p>
            <a:pPr marL="0" indent="0" algn="ctr">
              <a:buNone/>
            </a:pPr>
            <a:r>
              <a:rPr lang="en-US" sz="1800" b="1" i="1">
                <a:latin typeface="Arial"/>
                <a:cs typeface="Arial"/>
              </a:rPr>
              <a:t>Barriers </a:t>
            </a:r>
            <a:r>
              <a:rPr lang="en-GB" sz="1800">
                <a:latin typeface="Arial"/>
                <a:cs typeface="Arial"/>
              </a:rPr>
              <a:t> </a:t>
            </a:r>
            <a:endParaRPr lang="en-GB"/>
          </a:p>
          <a:p>
            <a:pPr marL="0" indent="0" algn="ctr">
              <a:buClr>
                <a:srgbClr val="000000"/>
              </a:buClr>
              <a:buNone/>
            </a:pPr>
            <a:r>
              <a:rPr lang="en-US" sz="1800">
                <a:latin typeface="Arial"/>
                <a:cs typeface="Arial"/>
              </a:rPr>
              <a:t>        Identify </a:t>
            </a:r>
            <a:r>
              <a:rPr lang="en-US" sz="1800" b="1" i="1">
                <a:latin typeface="Arial"/>
                <a:cs typeface="Arial"/>
              </a:rPr>
              <a:t>potential stakeholders</a:t>
            </a:r>
            <a:r>
              <a:rPr lang="en-US" sz="1800">
                <a:latin typeface="Arial"/>
                <a:cs typeface="Arial"/>
              </a:rPr>
              <a:t> that can </a:t>
            </a:r>
            <a:r>
              <a:rPr lang="en-US" sz="1800" b="1" i="1">
                <a:latin typeface="Arial"/>
                <a:cs typeface="Arial"/>
              </a:rPr>
              <a:t>facilitate the implementation</a:t>
            </a:r>
            <a:r>
              <a:rPr lang="en-US" sz="1800">
                <a:latin typeface="Arial"/>
                <a:cs typeface="Arial"/>
              </a:rPr>
              <a:t> and </a:t>
            </a:r>
            <a:r>
              <a:rPr lang="en-US" sz="1800" b="1" i="1">
                <a:latin typeface="Arial"/>
                <a:cs typeface="Arial"/>
              </a:rPr>
              <a:t>delivery </a:t>
            </a:r>
            <a:r>
              <a:rPr lang="en-US" sz="1800">
                <a:latin typeface="Arial"/>
                <a:cs typeface="Arial"/>
              </a:rPr>
              <a:t>of the chosen digital health promotion intervention. </a:t>
            </a:r>
            <a:r>
              <a:rPr lang="en-GB" sz="1800">
                <a:latin typeface="Arial"/>
                <a:cs typeface="Arial"/>
              </a:rPr>
              <a:t> </a:t>
            </a:r>
          </a:p>
          <a:p>
            <a:pPr marL="0" indent="0" algn="ctr">
              <a:buClr>
                <a:srgbClr val="000000"/>
              </a:buClr>
              <a:buNone/>
            </a:pPr>
            <a:r>
              <a:rPr lang="en-US" sz="1800">
                <a:latin typeface="Arial"/>
                <a:cs typeface="Arial"/>
              </a:rPr>
              <a:t>  Identify </a:t>
            </a:r>
            <a:r>
              <a:rPr lang="en-US" sz="1800" b="1" i="1">
                <a:latin typeface="Arial"/>
                <a:cs typeface="Arial"/>
              </a:rPr>
              <a:t>potential barriers</a:t>
            </a:r>
            <a:r>
              <a:rPr lang="en-US" sz="1800">
                <a:latin typeface="Arial"/>
                <a:cs typeface="Arial"/>
              </a:rPr>
              <a:t> to the successful </a:t>
            </a:r>
            <a:r>
              <a:rPr lang="en-US" sz="1800" b="1" i="1">
                <a:latin typeface="Arial"/>
                <a:cs typeface="Arial"/>
              </a:rPr>
              <a:t>implementation and delivery</a:t>
            </a:r>
            <a:r>
              <a:rPr lang="en-US" sz="1800">
                <a:latin typeface="Arial"/>
                <a:cs typeface="Arial"/>
              </a:rPr>
              <a:t> of the chosen </a:t>
            </a:r>
            <a:r>
              <a:rPr lang="en-US" sz="1800" b="1" i="1">
                <a:latin typeface="Arial"/>
                <a:cs typeface="Arial"/>
              </a:rPr>
              <a:t>digital health promotion intervention. </a:t>
            </a:r>
            <a:r>
              <a:rPr lang="en-GB" sz="1800">
                <a:latin typeface="Arial"/>
                <a:cs typeface="Arial"/>
              </a:rPr>
              <a:t> </a:t>
            </a:r>
          </a:p>
          <a:p>
            <a:pPr marL="0" indent="0" algn="ctr">
              <a:buClr>
                <a:srgbClr val="000000"/>
              </a:buClr>
              <a:buNone/>
            </a:pPr>
            <a:r>
              <a:rPr lang="en-GB" sz="1800">
                <a:latin typeface="Arial"/>
                <a:cs typeface="Arial"/>
              </a:rPr>
              <a:t>         Describe any </a:t>
            </a:r>
            <a:r>
              <a:rPr lang="en-GB" sz="1800" b="1" i="1">
                <a:latin typeface="Arial"/>
                <a:cs typeface="Arial"/>
              </a:rPr>
              <a:t>legal and ethical issues</a:t>
            </a:r>
            <a:r>
              <a:rPr lang="en-GB" sz="1800">
                <a:latin typeface="Arial"/>
                <a:cs typeface="Arial"/>
              </a:rPr>
              <a:t> associated with the </a:t>
            </a:r>
            <a:r>
              <a:rPr lang="en-US" sz="1800">
                <a:latin typeface="Arial"/>
                <a:cs typeface="Arial"/>
              </a:rPr>
              <a:t>successful </a:t>
            </a:r>
            <a:r>
              <a:rPr lang="en-US" sz="1800" b="1" i="1">
                <a:latin typeface="Arial"/>
                <a:cs typeface="Arial"/>
              </a:rPr>
              <a:t>implementation and delivery</a:t>
            </a:r>
            <a:r>
              <a:rPr lang="en-US" sz="1800">
                <a:latin typeface="Arial"/>
                <a:cs typeface="Arial"/>
              </a:rPr>
              <a:t> of the chosen digital health promotion intervention. </a:t>
            </a:r>
            <a:r>
              <a:rPr lang="en-GB" sz="1800">
                <a:latin typeface="Arial"/>
                <a:cs typeface="Arial"/>
              </a:rPr>
              <a:t> </a:t>
            </a:r>
          </a:p>
          <a:p>
            <a:pPr indent="0" algn="ctr">
              <a:buNone/>
            </a:pPr>
            <a:endParaRPr lang="en-GB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3600" cap="all">
              <a:latin typeface="Aptos Display"/>
            </a:endParaRPr>
          </a:p>
          <a:p>
            <a:pPr>
              <a:buNone/>
            </a:pPr>
            <a:endParaRPr lang="en-GB" sz="2200" cap="all">
              <a:latin typeface="Rockwell"/>
            </a:endParaRPr>
          </a:p>
          <a:p>
            <a:pPr>
              <a:buNone/>
            </a:pPr>
            <a:endParaRPr lang="en-GB" sz="2200" cap="all">
              <a:latin typeface="Rockwel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CF64A2-E08E-8BAC-4808-83CA3A92C1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1942" y="17244"/>
            <a:ext cx="3331030" cy="224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9846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1DA862-4AEC-D14C-8E8D-B0341E650B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D0D541-6BE4-798E-ECF6-FAC5487FEBCE}"/>
              </a:ext>
            </a:extLst>
          </p:cNvPr>
          <p:cNvSpPr txBox="1"/>
          <p:nvPr/>
        </p:nvSpPr>
        <p:spPr>
          <a:xfrm>
            <a:off x="9320769" y="6208267"/>
            <a:ext cx="272868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Bijoux Konzo </a:t>
            </a:r>
            <a:r>
              <a:rPr lang="en-US" sz="1600" cap="all">
                <a:latin typeface="Arial"/>
                <a:ea typeface="+mn-lt"/>
                <a:cs typeface="Arial"/>
              </a:rPr>
              <a:t>2518836</a:t>
            </a:r>
            <a:endParaRPr lang="en-GB" sz="1600">
              <a:latin typeface="Arial"/>
              <a:ea typeface="+mn-lt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5267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4F95DE6-BC61-4DB8-97B8-E32959EA0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48D9C176-456B-4F71-AB87-9D14B8B3D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0" y="138157"/>
            <a:ext cx="1712063" cy="1045389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FF97C55-868F-4FDD-BD3C-D2F191796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83" t="89413" r="18746"/>
          <a:stretch/>
        </p:blipFill>
        <p:spPr>
          <a:xfrm>
            <a:off x="8404564" y="0"/>
            <a:ext cx="2589690" cy="591546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9722FB9-EA01-42A6-96B2-185F5CC12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10471066" y="183232"/>
            <a:ext cx="1720934" cy="16835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A4584A-A275-F5D4-B9AF-95DCFF361366}"/>
              </a:ext>
            </a:extLst>
          </p:cNvPr>
          <p:cNvSpPr txBox="1"/>
          <p:nvPr/>
        </p:nvSpPr>
        <p:spPr>
          <a:xfrm>
            <a:off x="913773" y="2367092"/>
            <a:ext cx="7859565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/>
              <a:t>Bijoux Konzo 2232143 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D2B4E49C-E7B4-4F6A-8B93-646A0E241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0341"/>
          <a:stretch/>
        </p:blipFill>
        <p:spPr>
          <a:xfrm>
            <a:off x="11494523" y="2664767"/>
            <a:ext cx="635958" cy="764233"/>
          </a:xfrm>
          <a:custGeom>
            <a:avLst/>
            <a:gdLst>
              <a:gd name="connsiteX0" fmla="*/ 0 w 984308"/>
              <a:gd name="connsiteY0" fmla="*/ 0 h 1182847"/>
              <a:gd name="connsiteX1" fmla="*/ 984308 w 984308"/>
              <a:gd name="connsiteY1" fmla="*/ 0 h 1182847"/>
              <a:gd name="connsiteX2" fmla="*/ 984308 w 984308"/>
              <a:gd name="connsiteY2" fmla="*/ 1161661 h 1182847"/>
              <a:gd name="connsiteX3" fmla="*/ 966627 w 984308"/>
              <a:gd name="connsiteY3" fmla="*/ 1165915 h 1182847"/>
              <a:gd name="connsiteX4" fmla="*/ 787132 w 984308"/>
              <a:gd name="connsiteY4" fmla="*/ 1182847 h 1182847"/>
              <a:gd name="connsiteX5" fmla="*/ 48601 w 984308"/>
              <a:gd name="connsiteY5" fmla="*/ 815395 h 1182847"/>
              <a:gd name="connsiteX6" fmla="*/ 0 w 984308"/>
              <a:gd name="connsiteY6" fmla="*/ 731606 h 118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84308" h="1182847">
                <a:moveTo>
                  <a:pt x="0" y="0"/>
                </a:moveTo>
                <a:lnTo>
                  <a:pt x="984308" y="0"/>
                </a:lnTo>
                <a:lnTo>
                  <a:pt x="984308" y="1161661"/>
                </a:lnTo>
                <a:lnTo>
                  <a:pt x="966627" y="1165915"/>
                </a:lnTo>
                <a:cubicBezTo>
                  <a:pt x="908648" y="1177017"/>
                  <a:pt x="848618" y="1182847"/>
                  <a:pt x="787132" y="1182847"/>
                </a:cubicBezTo>
                <a:cubicBezTo>
                  <a:pt x="479703" y="1182847"/>
                  <a:pt x="208655" y="1037089"/>
                  <a:pt x="48601" y="815395"/>
                </a:cubicBezTo>
                <a:lnTo>
                  <a:pt x="0" y="731606"/>
                </a:lnTo>
                <a:close/>
              </a:path>
            </a:pathLst>
          </a:cu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46528FBF-1727-4546-8131-BA22ED8B5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73" t="81531" r="19879"/>
          <a:stretch/>
        </p:blipFill>
        <p:spPr>
          <a:xfrm>
            <a:off x="8887626" y="5982056"/>
            <a:ext cx="1192806" cy="875944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5ACD759-AB02-7F6D-F686-763C34BCC1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75C0398-DE6C-661C-BDC9-15476014330F}"/>
              </a:ext>
            </a:extLst>
          </p:cNvPr>
          <p:cNvSpPr txBox="1"/>
          <p:nvPr/>
        </p:nvSpPr>
        <p:spPr>
          <a:xfrm>
            <a:off x="9284483" y="6418724"/>
            <a:ext cx="272868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Bijoux Konzo  </a:t>
            </a:r>
            <a:r>
              <a:rPr lang="en-US" sz="1600" cap="all">
                <a:latin typeface="Arial"/>
                <a:ea typeface="+mn-lt"/>
                <a:cs typeface="Arial"/>
              </a:rPr>
              <a:t>2518836</a:t>
            </a:r>
            <a:endParaRPr lang="en-GB" sz="1600">
              <a:latin typeface="Arial"/>
              <a:ea typeface="+mn-lt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803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0C1BC1E-153D-4DA3-87A4-314B61BC4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B5A56C3-A6D4-4D92-8AE6-10218C076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FFE657-BF2E-1118-B1F1-D0B7991E3B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43940" y="643467"/>
            <a:ext cx="9904120" cy="5571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7F4BB8-31E4-648A-5917-EA7DAE6F791D}"/>
              </a:ext>
            </a:extLst>
          </p:cNvPr>
          <p:cNvSpPr txBox="1"/>
          <p:nvPr/>
        </p:nvSpPr>
        <p:spPr>
          <a:xfrm>
            <a:off x="7999969" y="5968781"/>
            <a:ext cx="248194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 Bijoux Konzo </a:t>
            </a:r>
            <a:r>
              <a:rPr lang="en-US" sz="1600" cap="all">
                <a:latin typeface="Arial"/>
                <a:cs typeface="Arial"/>
              </a:rPr>
              <a:t>2518836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879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3F7324-8479-1B7B-AC94-4BB5FE6C26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74191" y="195952"/>
            <a:ext cx="11821867" cy="64588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358FA0-93AA-EA1B-6747-3B8B866A5CDB}"/>
              </a:ext>
            </a:extLst>
          </p:cNvPr>
          <p:cNvSpPr txBox="1"/>
          <p:nvPr/>
        </p:nvSpPr>
        <p:spPr>
          <a:xfrm>
            <a:off x="8842670" y="608259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Bijoux </a:t>
            </a:r>
            <a:r>
              <a:rPr lang="en-GB">
                <a:solidFill>
                  <a:srgbClr val="000000"/>
                </a:solidFill>
                <a:latin typeface="Arial"/>
              </a:rPr>
              <a:t>Konzo</a:t>
            </a:r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 </a:t>
            </a:r>
            <a:r>
              <a:rPr lang="en-GB" sz="1600">
                <a:solidFill>
                  <a:srgbClr val="000000"/>
                </a:solidFill>
                <a:latin typeface="Arial"/>
              </a:rPr>
              <a:t> </a:t>
            </a:r>
            <a:r>
              <a:rPr lang="en-US" sz="1600" cap="all">
                <a:solidFill>
                  <a:srgbClr val="000000"/>
                </a:solidFill>
                <a:latin typeface="Arial"/>
              </a:rPr>
              <a:t>2518836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4029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BEDC5E-B511-E1F7-CC3A-8D70BDEB3C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52420" y="137895"/>
            <a:ext cx="11887180" cy="65677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01987F-3B50-72BF-71E6-9460AEA6C601}"/>
              </a:ext>
            </a:extLst>
          </p:cNvPr>
          <p:cNvSpPr txBox="1"/>
          <p:nvPr/>
        </p:nvSpPr>
        <p:spPr>
          <a:xfrm>
            <a:off x="8892208" y="613086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Bijoux </a:t>
            </a:r>
            <a:r>
              <a:rPr lang="en-GB">
                <a:solidFill>
                  <a:srgbClr val="000000"/>
                </a:solidFill>
                <a:latin typeface="Arial"/>
              </a:rPr>
              <a:t>Konzo</a:t>
            </a:r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 </a:t>
            </a:r>
            <a:r>
              <a:rPr lang="en-GB" sz="1600">
                <a:solidFill>
                  <a:srgbClr val="000000"/>
                </a:solidFill>
                <a:latin typeface="Arial"/>
              </a:rPr>
              <a:t> </a:t>
            </a:r>
            <a:r>
              <a:rPr lang="en-US" sz="1600" cap="all">
                <a:solidFill>
                  <a:srgbClr val="000000"/>
                </a:solidFill>
                <a:latin typeface="Arial"/>
              </a:rPr>
              <a:t>2518836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451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DD88178-13BF-AADF-D06E-4A335A8F6C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52420" y="152410"/>
            <a:ext cx="11887180" cy="65677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FCCF7F-33AF-62BF-35F4-8FE687229708}"/>
              </a:ext>
            </a:extLst>
          </p:cNvPr>
          <p:cNvSpPr txBox="1"/>
          <p:nvPr/>
        </p:nvSpPr>
        <p:spPr>
          <a:xfrm>
            <a:off x="8879587" y="621479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Bijoux Konzo </a:t>
            </a:r>
            <a:r>
              <a:rPr lang="en-GB" sz="1600">
                <a:latin typeface="Arial"/>
                <a:cs typeface="Arial"/>
              </a:rPr>
              <a:t> </a:t>
            </a:r>
            <a:r>
              <a:rPr lang="en-US" sz="1600" cap="all">
                <a:latin typeface="Arial"/>
                <a:cs typeface="Arial"/>
              </a:rPr>
              <a:t>2518836</a:t>
            </a:r>
            <a:endParaRPr lang="en-GB">
              <a:latin typeface="Arial"/>
              <a:cs typeface="Arial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3807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13560" y="879831"/>
            <a:ext cx="5256897" cy="5256897"/>
          </a:xfrm>
          <a:custGeom>
            <a:avLst/>
            <a:gdLst/>
            <a:ahLst/>
            <a:cxnLst/>
            <a:rect l="l" t="t" r="r" b="b"/>
            <a:pathLst>
              <a:path w="7885345" h="7885345">
                <a:moveTo>
                  <a:pt x="0" y="0"/>
                </a:moveTo>
                <a:lnTo>
                  <a:pt x="7885345" y="0"/>
                </a:lnTo>
                <a:lnTo>
                  <a:pt x="7885345" y="7885345"/>
                </a:lnTo>
                <a:lnTo>
                  <a:pt x="0" y="788534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Box 3"/>
          <p:cNvSpPr txBox="1"/>
          <p:nvPr/>
        </p:nvSpPr>
        <p:spPr>
          <a:xfrm>
            <a:off x="4994957" y="1178226"/>
            <a:ext cx="6835396" cy="7950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093"/>
              </a:lnSpc>
            </a:pPr>
            <a:r>
              <a:rPr lang="en-US" sz="2666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 and Implication of MindCare+:</a:t>
            </a:r>
          </a:p>
          <a:p>
            <a:pPr algn="ctr">
              <a:lnSpc>
                <a:spcPts val="3093"/>
              </a:lnSpc>
            </a:pPr>
            <a:r>
              <a:rPr lang="en-US" sz="2666">
                <a:solidFill>
                  <a:srgbClr val="140574"/>
                </a:solidFill>
                <a:latin typeface="Open Sauce"/>
                <a:ea typeface="Open Sauce"/>
                <a:cs typeface="Open Sauce"/>
                <a:sym typeface="Open Sauce"/>
              </a:rPr>
              <a:t>Stress Management for Care Workers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94957" y="5606698"/>
            <a:ext cx="6346372" cy="5300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4386"/>
              </a:lnSpc>
            </a:pPr>
            <a:r>
              <a:rPr lang="en-US" sz="31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75764" y="2178277"/>
            <a:ext cx="8879726" cy="3873781"/>
          </a:xfrm>
          <a:custGeom>
            <a:avLst/>
            <a:gdLst/>
            <a:ahLst/>
            <a:cxnLst/>
            <a:rect l="l" t="t" r="r" b="b"/>
            <a:pathLst>
              <a:path w="13319589" h="5810671">
                <a:moveTo>
                  <a:pt x="0" y="0"/>
                </a:moveTo>
                <a:lnTo>
                  <a:pt x="13319589" y="0"/>
                </a:lnTo>
                <a:lnTo>
                  <a:pt x="13319589" y="5810671"/>
                </a:lnTo>
                <a:lnTo>
                  <a:pt x="0" y="58106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Freeform 3"/>
          <p:cNvSpPr/>
          <p:nvPr/>
        </p:nvSpPr>
        <p:spPr>
          <a:xfrm>
            <a:off x="4723322" y="2780471"/>
            <a:ext cx="2767372" cy="2762341"/>
          </a:xfrm>
          <a:custGeom>
            <a:avLst/>
            <a:gdLst/>
            <a:ahLst/>
            <a:cxnLst/>
            <a:rect l="l" t="t" r="r" b="b"/>
            <a:pathLst>
              <a:path w="4151058" h="4143511">
                <a:moveTo>
                  <a:pt x="0" y="0"/>
                </a:moveTo>
                <a:lnTo>
                  <a:pt x="4151058" y="0"/>
                </a:lnTo>
                <a:lnTo>
                  <a:pt x="4151058" y="4143511"/>
                </a:lnTo>
                <a:lnTo>
                  <a:pt x="0" y="414351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grpSp>
        <p:nvGrpSpPr>
          <p:cNvPr id="4" name="Group 4"/>
          <p:cNvGrpSpPr/>
          <p:nvPr/>
        </p:nvGrpSpPr>
        <p:grpSpPr>
          <a:xfrm>
            <a:off x="4957248" y="2831176"/>
            <a:ext cx="2299521" cy="229952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328452" y="2249421"/>
            <a:ext cx="1551579" cy="5478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239"/>
              </a:lnSpc>
            </a:pPr>
            <a:r>
              <a:rPr lang="en-US" sz="16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Precede-Proceed Mode</a:t>
            </a:r>
            <a:endParaRPr lang="en-US" sz="1600" b="1">
              <a:solidFill>
                <a:srgbClr val="FFFFFF"/>
              </a:solidFill>
              <a:latin typeface="Canva Sans Bold"/>
              <a:ea typeface="Canva Sans Bold"/>
              <a:cs typeface="Canva Sans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446664" y="2393328"/>
            <a:ext cx="1451709" cy="5478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Organisational Level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488055" y="5211063"/>
            <a:ext cx="1333567" cy="5436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Community Level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39868" y="5350778"/>
            <a:ext cx="1237261" cy="2641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Policy Level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132194" y="3839469"/>
            <a:ext cx="1086649" cy="5436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239"/>
              </a:lnSpc>
            </a:pPr>
            <a:r>
              <a:rPr lang="en-US" sz="16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Individual Level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818498" y="3807435"/>
            <a:ext cx="1380513" cy="5478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Interpersonal Level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0014" y="3525136"/>
            <a:ext cx="1555750" cy="1076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Healthcare Workers</a:t>
            </a:r>
          </a:p>
          <a:p>
            <a:pPr algn="l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Improved Wellbeing, resilience and health</a:t>
            </a:r>
          </a:p>
          <a:p>
            <a:pPr algn="l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l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552001" y="3554307"/>
            <a:ext cx="1555750" cy="8581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Patients &amp; Families</a:t>
            </a:r>
          </a:p>
          <a:p>
            <a:pPr algn="r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Better Experiences, communication, trust and support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97932" y="4888997"/>
            <a:ext cx="1555750" cy="1076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Wider Community</a:t>
            </a:r>
          </a:p>
          <a:p>
            <a:pPr algn="l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Better population health, reduced inequlities, stronger communities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66836" y="5037789"/>
            <a:ext cx="1555750" cy="8581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Policy Level</a:t>
            </a:r>
          </a:p>
          <a:p>
            <a:pPr algn="r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Informed policy, investment and healthcare systems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97932" y="2234577"/>
            <a:ext cx="1555750" cy="6401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Planning</a:t>
            </a:r>
          </a:p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Implementation</a:t>
            </a:r>
          </a:p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Evaluation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065814" y="2090372"/>
            <a:ext cx="2134193" cy="6401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NHS/Employers</a:t>
            </a:r>
            <a:endParaRPr lang="en-US"/>
          </a:p>
          <a:p>
            <a:pPr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Improved workforce performance, retention, culture and productivity </a:t>
            </a:r>
            <a:endParaRPr lang="en-US" sz="1200">
              <a:solidFill>
                <a:srgbClr val="000000"/>
              </a:solidFill>
              <a:latin typeface="Canva Sans"/>
              <a:ea typeface="Canva Sans"/>
              <a:cs typeface="Canva San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2035735" y="419100"/>
            <a:ext cx="8022665" cy="6924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707"/>
              </a:lnSpc>
            </a:pPr>
            <a:r>
              <a:rPr lang="en-US" sz="2333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Benefits: </a:t>
            </a:r>
            <a:r>
              <a:rPr lang="en-US" sz="2333">
                <a:solidFill>
                  <a:srgbClr val="140574"/>
                </a:solidFill>
                <a:latin typeface="Open Sauce"/>
                <a:ea typeface="Open Sauce"/>
                <a:cs typeface="Open Sauce"/>
                <a:sym typeface="Open Sauce"/>
              </a:rPr>
              <a:t>Framework for evaluating the Wider Impact of MindCare+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97889" y="1261249"/>
            <a:ext cx="10046337" cy="7527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en-US" sz="1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OVERALL GOAL</a:t>
            </a: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MindCare+ improves individual wellbeing and, through interconnected systems, creates lasting benefits for patients, organisations, communities and society. 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5332945" y="3205833"/>
            <a:ext cx="1550207" cy="1550207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895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24" name="Freeform 24"/>
          <p:cNvSpPr/>
          <p:nvPr/>
        </p:nvSpPr>
        <p:spPr>
          <a:xfrm>
            <a:off x="5800994" y="3699598"/>
            <a:ext cx="614109" cy="562678"/>
          </a:xfrm>
          <a:custGeom>
            <a:avLst/>
            <a:gdLst/>
            <a:ahLst/>
            <a:cxnLst/>
            <a:rect l="l" t="t" r="r" b="b"/>
            <a:pathLst>
              <a:path w="921164" h="844017">
                <a:moveTo>
                  <a:pt x="0" y="0"/>
                </a:moveTo>
                <a:lnTo>
                  <a:pt x="921164" y="0"/>
                </a:lnTo>
                <a:lnTo>
                  <a:pt x="921164" y="844017"/>
                </a:lnTo>
                <a:lnTo>
                  <a:pt x="0" y="8440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5" name="Freeform 25"/>
          <p:cNvSpPr/>
          <p:nvPr/>
        </p:nvSpPr>
        <p:spPr>
          <a:xfrm>
            <a:off x="3764472" y="2550675"/>
            <a:ext cx="384059" cy="351894"/>
          </a:xfrm>
          <a:custGeom>
            <a:avLst/>
            <a:gdLst/>
            <a:ahLst/>
            <a:cxnLst/>
            <a:rect l="l" t="t" r="r" b="b"/>
            <a:pathLst>
              <a:path w="576088" h="527841">
                <a:moveTo>
                  <a:pt x="0" y="0"/>
                </a:moveTo>
                <a:lnTo>
                  <a:pt x="576088" y="0"/>
                </a:lnTo>
                <a:lnTo>
                  <a:pt x="576088" y="527841"/>
                </a:lnTo>
                <a:lnTo>
                  <a:pt x="0" y="5278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6" name="Freeform 26"/>
          <p:cNvSpPr/>
          <p:nvPr/>
        </p:nvSpPr>
        <p:spPr>
          <a:xfrm>
            <a:off x="8063158" y="2518096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1" y="0"/>
                </a:lnTo>
                <a:lnTo>
                  <a:pt x="576711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7" name="Freeform 27"/>
          <p:cNvSpPr/>
          <p:nvPr/>
        </p:nvSpPr>
        <p:spPr>
          <a:xfrm>
            <a:off x="8106644" y="5340998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8" name="Freeform 28"/>
          <p:cNvSpPr/>
          <p:nvPr/>
        </p:nvSpPr>
        <p:spPr>
          <a:xfrm>
            <a:off x="3379999" y="3877937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9" name="Freeform 29"/>
          <p:cNvSpPr/>
          <p:nvPr/>
        </p:nvSpPr>
        <p:spPr>
          <a:xfrm>
            <a:off x="3821622" y="5341413"/>
            <a:ext cx="438925" cy="384059"/>
          </a:xfrm>
          <a:custGeom>
            <a:avLst/>
            <a:gdLst/>
            <a:ahLst/>
            <a:cxnLst/>
            <a:rect l="l" t="t" r="r" b="b"/>
            <a:pathLst>
              <a:path w="658387" h="576088">
                <a:moveTo>
                  <a:pt x="0" y="0"/>
                </a:moveTo>
                <a:lnTo>
                  <a:pt x="658387" y="0"/>
                </a:lnTo>
                <a:lnTo>
                  <a:pt x="658387" y="576088"/>
                </a:lnTo>
                <a:lnTo>
                  <a:pt x="0" y="576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0" name="Freeform 30"/>
          <p:cNvSpPr/>
          <p:nvPr/>
        </p:nvSpPr>
        <p:spPr>
          <a:xfrm>
            <a:off x="8447632" y="3922930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1"/>
                </a:lnTo>
                <a:lnTo>
                  <a:pt x="0" y="5767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1" name="TextBox 31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0" y="6451529"/>
            <a:ext cx="9428435" cy="1803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93"/>
              </a:lnSpc>
              <a:spcBef>
                <a:spcPct val="0"/>
              </a:spcBef>
            </a:pPr>
            <a:r>
              <a:rPr lang="en-US" sz="10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Bronfenbrenner, (1979); Ewles &amp; Simnett, (2003); Green&amp; Kreuter (1999); Horne, (2022); Mitchie et al, (2011)Naidoo &amp; Wills (2026); WHO, (2019)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71036" y="2128907"/>
            <a:ext cx="4316343" cy="4316343"/>
          </a:xfrm>
          <a:custGeom>
            <a:avLst/>
            <a:gdLst/>
            <a:ahLst/>
            <a:cxnLst/>
            <a:rect l="l" t="t" r="r" b="b"/>
            <a:pathLst>
              <a:path w="6474514" h="6474514">
                <a:moveTo>
                  <a:pt x="0" y="0"/>
                </a:moveTo>
                <a:lnTo>
                  <a:pt x="6474513" y="0"/>
                </a:lnTo>
                <a:lnTo>
                  <a:pt x="6474513" y="6474514"/>
                </a:lnTo>
                <a:lnTo>
                  <a:pt x="0" y="64745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1999"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grpSp>
        <p:nvGrpSpPr>
          <p:cNvPr id="3" name="Group 3"/>
          <p:cNvGrpSpPr/>
          <p:nvPr/>
        </p:nvGrpSpPr>
        <p:grpSpPr>
          <a:xfrm>
            <a:off x="4210194" y="2264490"/>
            <a:ext cx="3771614" cy="3771614"/>
            <a:chOff x="0" y="0"/>
            <a:chExt cx="2423704" cy="242370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23704" cy="2423704"/>
            </a:xfrm>
            <a:custGeom>
              <a:avLst/>
              <a:gdLst/>
              <a:ahLst/>
              <a:cxnLst/>
              <a:rect l="l" t="t" r="r" b="b"/>
              <a:pathLst>
                <a:path w="2423704" h="2423704">
                  <a:moveTo>
                    <a:pt x="101266" y="0"/>
                  </a:moveTo>
                  <a:lnTo>
                    <a:pt x="2322439" y="0"/>
                  </a:lnTo>
                  <a:cubicBezTo>
                    <a:pt x="2349296" y="0"/>
                    <a:pt x="2375053" y="10669"/>
                    <a:pt x="2394044" y="29660"/>
                  </a:cubicBezTo>
                  <a:cubicBezTo>
                    <a:pt x="2413035" y="48651"/>
                    <a:pt x="2423704" y="74408"/>
                    <a:pt x="2423704" y="101266"/>
                  </a:cubicBezTo>
                  <a:lnTo>
                    <a:pt x="2423704" y="2322439"/>
                  </a:lnTo>
                  <a:cubicBezTo>
                    <a:pt x="2423704" y="2349296"/>
                    <a:pt x="2413035" y="2375053"/>
                    <a:pt x="2394044" y="2394044"/>
                  </a:cubicBezTo>
                  <a:cubicBezTo>
                    <a:pt x="2375053" y="2413035"/>
                    <a:pt x="2349296" y="2423704"/>
                    <a:pt x="2322439" y="2423704"/>
                  </a:cubicBezTo>
                  <a:lnTo>
                    <a:pt x="101266" y="2423704"/>
                  </a:lnTo>
                  <a:cubicBezTo>
                    <a:pt x="74408" y="2423704"/>
                    <a:pt x="48651" y="2413035"/>
                    <a:pt x="29660" y="2394044"/>
                  </a:cubicBezTo>
                  <a:cubicBezTo>
                    <a:pt x="10669" y="2375053"/>
                    <a:pt x="0" y="2349296"/>
                    <a:pt x="0" y="2322439"/>
                  </a:cubicBezTo>
                  <a:lnTo>
                    <a:pt x="0" y="101266"/>
                  </a:lnTo>
                  <a:cubicBezTo>
                    <a:pt x="0" y="74408"/>
                    <a:pt x="10669" y="48651"/>
                    <a:pt x="29660" y="29660"/>
                  </a:cubicBezTo>
                  <a:cubicBezTo>
                    <a:pt x="48651" y="10669"/>
                    <a:pt x="74408" y="0"/>
                    <a:pt x="10126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2423704" cy="2452279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80"/>
                </a:lnSpc>
              </a:pPr>
              <a:endParaRPr sz="800"/>
            </a:p>
          </p:txBody>
        </p:sp>
      </p:grpSp>
      <p:sp>
        <p:nvSpPr>
          <p:cNvPr id="6" name="Freeform 6"/>
          <p:cNvSpPr/>
          <p:nvPr/>
        </p:nvSpPr>
        <p:spPr>
          <a:xfrm>
            <a:off x="4409564" y="2502674"/>
            <a:ext cx="3372873" cy="3372873"/>
          </a:xfrm>
          <a:custGeom>
            <a:avLst/>
            <a:gdLst/>
            <a:ahLst/>
            <a:cxnLst/>
            <a:rect l="l" t="t" r="r" b="b"/>
            <a:pathLst>
              <a:path w="5059310" h="5059310">
                <a:moveTo>
                  <a:pt x="0" y="0"/>
                </a:moveTo>
                <a:lnTo>
                  <a:pt x="5059310" y="0"/>
                </a:lnTo>
                <a:lnTo>
                  <a:pt x="5059310" y="5059310"/>
                </a:lnTo>
                <a:lnTo>
                  <a:pt x="0" y="50593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7" name="TextBox 7"/>
          <p:cNvSpPr txBox="1"/>
          <p:nvPr/>
        </p:nvSpPr>
        <p:spPr>
          <a:xfrm>
            <a:off x="1168400" y="2935556"/>
            <a:ext cx="2573410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Reduced Burnout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287378" y="2723437"/>
            <a:ext cx="3303660" cy="3132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Improved emotional Regulation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0735" y="5052437"/>
            <a:ext cx="3441075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Increased Job  satisfaction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87378" y="5107685"/>
            <a:ext cx="2571750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Self-management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" y="6398054"/>
            <a:ext cx="9555303" cy="2041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Green &amp; Kreuter (1999); Naidoo &amp; Wills (2016); Ewles &amp; Simnett (2003); Michie et al. (2011); WHO (2019); NHS England (2023)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35735" y="419100"/>
            <a:ext cx="8022665" cy="55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331"/>
              </a:lnSpc>
            </a:pPr>
            <a:r>
              <a:rPr lang="en-US" sz="37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Benefits for Healthcare Workers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35735" y="1078519"/>
            <a:ext cx="8022665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Individual Level Social Ecological Model (Mitchie et al, 2011)</a:t>
            </a:r>
          </a:p>
        </p:txBody>
      </p:sp>
      <p:sp>
        <p:nvSpPr>
          <p:cNvPr id="14" name="Freeform 14"/>
          <p:cNvSpPr/>
          <p:nvPr/>
        </p:nvSpPr>
        <p:spPr>
          <a:xfrm>
            <a:off x="4889544" y="2737994"/>
            <a:ext cx="685714" cy="685714"/>
          </a:xfrm>
          <a:custGeom>
            <a:avLst/>
            <a:gdLst/>
            <a:ahLst/>
            <a:cxnLst/>
            <a:rect l="l" t="t" r="r" b="b"/>
            <a:pathLst>
              <a:path w="1028571" h="1028571">
                <a:moveTo>
                  <a:pt x="0" y="0"/>
                </a:moveTo>
                <a:lnTo>
                  <a:pt x="1028570" y="0"/>
                </a:lnTo>
                <a:lnTo>
                  <a:pt x="1028570" y="1028571"/>
                </a:lnTo>
                <a:lnTo>
                  <a:pt x="0" y="10285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5" name="Freeform 15"/>
          <p:cNvSpPr/>
          <p:nvPr/>
        </p:nvSpPr>
        <p:spPr>
          <a:xfrm>
            <a:off x="6645426" y="4545484"/>
            <a:ext cx="686454" cy="686454"/>
          </a:xfrm>
          <a:custGeom>
            <a:avLst/>
            <a:gdLst/>
            <a:ahLst/>
            <a:cxnLst/>
            <a:rect l="l" t="t" r="r" b="b"/>
            <a:pathLst>
              <a:path w="1029681" h="1029681">
                <a:moveTo>
                  <a:pt x="0" y="0"/>
                </a:moveTo>
                <a:lnTo>
                  <a:pt x="1029681" y="0"/>
                </a:lnTo>
                <a:lnTo>
                  <a:pt x="1029681" y="1029681"/>
                </a:lnTo>
                <a:lnTo>
                  <a:pt x="0" y="10296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6" name="Freeform 16"/>
          <p:cNvSpPr/>
          <p:nvPr/>
        </p:nvSpPr>
        <p:spPr>
          <a:xfrm>
            <a:off x="6645426" y="2737624"/>
            <a:ext cx="686454" cy="686454"/>
          </a:xfrm>
          <a:custGeom>
            <a:avLst/>
            <a:gdLst/>
            <a:ahLst/>
            <a:cxnLst/>
            <a:rect l="l" t="t" r="r" b="b"/>
            <a:pathLst>
              <a:path w="1029681" h="1029681">
                <a:moveTo>
                  <a:pt x="0" y="0"/>
                </a:moveTo>
                <a:lnTo>
                  <a:pt x="1029681" y="0"/>
                </a:lnTo>
                <a:lnTo>
                  <a:pt x="1029681" y="1029681"/>
                </a:lnTo>
                <a:lnTo>
                  <a:pt x="0" y="10296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7" name="Freeform 17"/>
          <p:cNvSpPr/>
          <p:nvPr/>
        </p:nvSpPr>
        <p:spPr>
          <a:xfrm>
            <a:off x="4889174" y="4545484"/>
            <a:ext cx="686454" cy="686454"/>
          </a:xfrm>
          <a:custGeom>
            <a:avLst/>
            <a:gdLst/>
            <a:ahLst/>
            <a:cxnLst/>
            <a:rect l="l" t="t" r="r" b="b"/>
            <a:pathLst>
              <a:path w="1029681" h="1029681">
                <a:moveTo>
                  <a:pt x="0" y="0"/>
                </a:moveTo>
                <a:lnTo>
                  <a:pt x="1029680" y="0"/>
                </a:lnTo>
                <a:lnTo>
                  <a:pt x="1029680" y="1029681"/>
                </a:lnTo>
                <a:lnTo>
                  <a:pt x="0" y="10296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8" name="TextBox 18"/>
          <p:cNvSpPr txBox="1"/>
          <p:nvPr/>
        </p:nvSpPr>
        <p:spPr>
          <a:xfrm>
            <a:off x="1168400" y="3599496"/>
            <a:ext cx="2573410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Improved Resilience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287378" y="3652398"/>
            <a:ext cx="3303660" cy="6511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Prevention of onset of stress/ill health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3175" y="4302320"/>
            <a:ext cx="3298635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 Promotion Principles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15120" y="1550977"/>
            <a:ext cx="10263897" cy="5231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147"/>
              </a:lnSpc>
            </a:pPr>
            <a:r>
              <a:rPr lang="en-US" sz="15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MindCare+ promotes behaviour change but cannot address wider structural challenges such as workforce shortages, excessive workloads or organisational culture. Long-term success requires integratio within wider NHS workforce wellbeing strategies.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287379" y="4507384"/>
            <a:ext cx="1754555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Empowerment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212838" y="6509378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6843" y="1556797"/>
            <a:ext cx="6365857" cy="5001745"/>
          </a:xfrm>
          <a:custGeom>
            <a:avLst/>
            <a:gdLst/>
            <a:ahLst/>
            <a:cxnLst/>
            <a:rect l="l" t="t" r="r" b="b"/>
            <a:pathLst>
              <a:path w="9548786" h="7502618">
                <a:moveTo>
                  <a:pt x="0" y="0"/>
                </a:moveTo>
                <a:lnTo>
                  <a:pt x="9548786" y="0"/>
                </a:lnTo>
                <a:lnTo>
                  <a:pt x="9548786" y="7502618"/>
                </a:lnTo>
                <a:lnTo>
                  <a:pt x="0" y="75026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Box 3"/>
          <p:cNvSpPr txBox="1"/>
          <p:nvPr/>
        </p:nvSpPr>
        <p:spPr>
          <a:xfrm>
            <a:off x="2035735" y="419100"/>
            <a:ext cx="8022665" cy="55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331"/>
              </a:lnSpc>
            </a:pPr>
            <a:r>
              <a:rPr lang="en-US" sz="37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Benefits for Patients and Families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19717" y="1073631"/>
            <a:ext cx="6603045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40574"/>
                </a:solidFill>
                <a:latin typeface="Canva Sans"/>
                <a:ea typeface="Canva Sans"/>
                <a:cs typeface="Canva Sans"/>
                <a:sym typeface="Canva Sans"/>
              </a:rPr>
              <a:t>The Interpersonal Level Level Social Ecological Model </a:t>
            </a:r>
          </a:p>
        </p:txBody>
      </p:sp>
      <p:sp>
        <p:nvSpPr>
          <p:cNvPr id="5" name="Freeform 5"/>
          <p:cNvSpPr/>
          <p:nvPr/>
        </p:nvSpPr>
        <p:spPr>
          <a:xfrm>
            <a:off x="6762700" y="1783522"/>
            <a:ext cx="2659889" cy="681899"/>
          </a:xfrm>
          <a:custGeom>
            <a:avLst/>
            <a:gdLst/>
            <a:ahLst/>
            <a:cxnLst/>
            <a:rect l="l" t="t" r="r" b="b"/>
            <a:pathLst>
              <a:path w="3989834" h="1022848">
                <a:moveTo>
                  <a:pt x="0" y="0"/>
                </a:moveTo>
                <a:lnTo>
                  <a:pt x="3989834" y="0"/>
                </a:lnTo>
                <a:lnTo>
                  <a:pt x="3989834" y="1022849"/>
                </a:lnTo>
                <a:lnTo>
                  <a:pt x="0" y="102284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6" name="Freeform 6"/>
          <p:cNvSpPr/>
          <p:nvPr/>
        </p:nvSpPr>
        <p:spPr>
          <a:xfrm>
            <a:off x="6946291" y="2007519"/>
            <a:ext cx="292415" cy="292415"/>
          </a:xfrm>
          <a:custGeom>
            <a:avLst/>
            <a:gdLst/>
            <a:ahLst/>
            <a:cxnLst/>
            <a:rect l="l" t="t" r="r" b="b"/>
            <a:pathLst>
              <a:path w="438623" h="438623">
                <a:moveTo>
                  <a:pt x="0" y="0"/>
                </a:moveTo>
                <a:lnTo>
                  <a:pt x="438623" y="0"/>
                </a:lnTo>
                <a:lnTo>
                  <a:pt x="438623" y="438623"/>
                </a:lnTo>
                <a:lnTo>
                  <a:pt x="0" y="4386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7" name="TextBox 7"/>
          <p:cNvSpPr txBox="1"/>
          <p:nvPr/>
        </p:nvSpPr>
        <p:spPr>
          <a:xfrm>
            <a:off x="7519902" y="1902001"/>
            <a:ext cx="2751453" cy="3979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267"/>
              </a:lnSpc>
            </a:pPr>
            <a:r>
              <a:rPr lang="en-US" sz="233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Key Benefits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118519" y="2567021"/>
            <a:ext cx="2942975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Improved patient safety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136042" y="3078872"/>
            <a:ext cx="2464079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Person centred care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18518" y="3606800"/>
            <a:ext cx="3190581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Better patient experience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118518" y="4127471"/>
            <a:ext cx="3581062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Increased trust in healthcare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92499" y="4648141"/>
            <a:ext cx="4536157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Family reassurance and satisfaction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118519" y="5168812"/>
            <a:ext cx="5083183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Shared decision making and involvement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925668" y="6400502"/>
            <a:ext cx="5434909" cy="1803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93"/>
              </a:lnSpc>
              <a:spcBef>
                <a:spcPct val="0"/>
              </a:spcBef>
            </a:pPr>
            <a:r>
              <a:rPr lang="en-US" sz="10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Ewles &amp; Simnett, (2003); Green&amp; Kreuter (1999); Naidoo &amp; Wills (2026); WHO, (2019) </a:t>
            </a:r>
          </a:p>
        </p:txBody>
      </p:sp>
    </p:spTree>
    <p:extLst>
      <p:ext uri="{BB962C8B-B14F-4D97-AF65-F5344CB8AC3E}">
        <p14:creationId xmlns:p14="http://schemas.microsoft.com/office/powerpoint/2010/main" val="13722395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762700" y="1379355"/>
            <a:ext cx="2659889" cy="681899"/>
          </a:xfrm>
          <a:custGeom>
            <a:avLst/>
            <a:gdLst/>
            <a:ahLst/>
            <a:cxnLst/>
            <a:rect l="l" t="t" r="r" b="b"/>
            <a:pathLst>
              <a:path w="3989834" h="1022848">
                <a:moveTo>
                  <a:pt x="0" y="0"/>
                </a:moveTo>
                <a:lnTo>
                  <a:pt x="3989834" y="0"/>
                </a:lnTo>
                <a:lnTo>
                  <a:pt x="3989834" y="1022849"/>
                </a:lnTo>
                <a:lnTo>
                  <a:pt x="0" y="102284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Freeform 3"/>
          <p:cNvSpPr/>
          <p:nvPr/>
        </p:nvSpPr>
        <p:spPr>
          <a:xfrm>
            <a:off x="411186" y="1379355"/>
            <a:ext cx="6351515" cy="4171151"/>
          </a:xfrm>
          <a:custGeom>
            <a:avLst/>
            <a:gdLst/>
            <a:ahLst/>
            <a:cxnLst/>
            <a:rect l="l" t="t" r="r" b="b"/>
            <a:pathLst>
              <a:path w="9527272" h="6256726">
                <a:moveTo>
                  <a:pt x="0" y="0"/>
                </a:moveTo>
                <a:lnTo>
                  <a:pt x="9527271" y="0"/>
                </a:lnTo>
                <a:lnTo>
                  <a:pt x="9527271" y="6256727"/>
                </a:lnTo>
                <a:lnTo>
                  <a:pt x="0" y="625672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876" r="-876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4" name="TextBox 4"/>
          <p:cNvSpPr txBox="1"/>
          <p:nvPr/>
        </p:nvSpPr>
        <p:spPr>
          <a:xfrm>
            <a:off x="2035735" y="419100"/>
            <a:ext cx="8022665" cy="55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331"/>
              </a:lnSpc>
            </a:pPr>
            <a:r>
              <a:rPr lang="en-US" sz="37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Policy Implications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27695" y="1468580"/>
            <a:ext cx="2751453" cy="3979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267"/>
              </a:lnSpc>
            </a:pPr>
            <a:r>
              <a:rPr lang="en-US" sz="233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Criticall Reflection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002832" y="2196095"/>
            <a:ext cx="4271995" cy="28505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MindCare+ is not a wellbeing app, but as part of a Learning Health System that continuously generates evidence to improve workforce policy, service design and occupational mental health research. However, success depends on robust governance, sustained investment and organisational commitment.</a:t>
            </a:r>
          </a:p>
        </p:txBody>
      </p:sp>
      <p:sp>
        <p:nvSpPr>
          <p:cNvPr id="7" name="Freeform 7"/>
          <p:cNvSpPr/>
          <p:nvPr/>
        </p:nvSpPr>
        <p:spPr>
          <a:xfrm>
            <a:off x="7002832" y="1574098"/>
            <a:ext cx="231373" cy="292415"/>
          </a:xfrm>
          <a:custGeom>
            <a:avLst/>
            <a:gdLst/>
            <a:ahLst/>
            <a:cxnLst/>
            <a:rect l="l" t="t" r="r" b="b"/>
            <a:pathLst>
              <a:path w="347060" h="438623">
                <a:moveTo>
                  <a:pt x="0" y="0"/>
                </a:moveTo>
                <a:lnTo>
                  <a:pt x="347060" y="0"/>
                </a:lnTo>
                <a:lnTo>
                  <a:pt x="347060" y="438623"/>
                </a:lnTo>
                <a:lnTo>
                  <a:pt x="0" y="4386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8" name="TextBox 8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11186" y="6339119"/>
            <a:ext cx="6112043" cy="4962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Green&amp; Kreuter (1999); Murray et al, (2016);  Naidoo &amp; Wills (2026); NHS England, (2023))</a:t>
            </a:r>
          </a:p>
        </p:txBody>
      </p:sp>
    </p:spTree>
    <p:extLst>
      <p:ext uri="{BB962C8B-B14F-4D97-AF65-F5344CB8AC3E}">
        <p14:creationId xmlns:p14="http://schemas.microsoft.com/office/powerpoint/2010/main" val="28423529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2694610" y="-2525121"/>
            <a:ext cx="3984621" cy="8561040"/>
          </a:xfrm>
          <a:custGeom>
            <a:avLst/>
            <a:gdLst/>
            <a:ahLst/>
            <a:cxnLst/>
            <a:rect l="l" t="t" r="r" b="b"/>
            <a:pathLst>
              <a:path w="5976931" h="12841560">
                <a:moveTo>
                  <a:pt x="0" y="12841560"/>
                </a:moveTo>
                <a:lnTo>
                  <a:pt x="5976931" y="12841560"/>
                </a:lnTo>
                <a:lnTo>
                  <a:pt x="5976931" y="0"/>
                </a:lnTo>
                <a:lnTo>
                  <a:pt x="0" y="0"/>
                </a:lnTo>
                <a:lnTo>
                  <a:pt x="0" y="1284156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2770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Box 3"/>
          <p:cNvSpPr txBox="1"/>
          <p:nvPr/>
        </p:nvSpPr>
        <p:spPr>
          <a:xfrm>
            <a:off x="685800" y="4083641"/>
            <a:ext cx="1905000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79"/>
              </a:lnSpc>
            </a:pPr>
            <a:r>
              <a:rPr lang="en-US" sz="2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Longitudinal Research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34645" y="4964806"/>
            <a:ext cx="2256155" cy="14142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0" lvl="1" indent="-21590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Burnout</a:t>
            </a:r>
          </a:p>
          <a:p>
            <a:pPr marL="431820" lvl="1" indent="-21590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Resilience</a:t>
            </a:r>
          </a:p>
          <a:p>
            <a:pPr marL="431820" lvl="1" indent="-21590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Behaviour Change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97865" y="3401709"/>
            <a:ext cx="2251315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Implementation Research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31090" y="4300795"/>
            <a:ext cx="2108654" cy="1054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Acceptability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Scalability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Sustainability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591260" y="2626330"/>
            <a:ext cx="2189985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Organisational Outcomes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09930" y="3408059"/>
            <a:ext cx="2271315" cy="17733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Staff retention 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Patient safety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Sickness absence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Healthcare quality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404447" y="1737994"/>
            <a:ext cx="1905000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Economic Evaluation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64624" y="2587653"/>
            <a:ext cx="3127289" cy="1054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Cost effectiveness 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Value for monry 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Return on investment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28000" y="4655096"/>
            <a:ext cx="3657600" cy="1025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4022"/>
              </a:lnSpc>
            </a:pPr>
            <a:r>
              <a:rPr lang="en-US" sz="3467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4 Research Priorities </a:t>
            </a:r>
          </a:p>
        </p:txBody>
      </p:sp>
      <p:sp>
        <p:nvSpPr>
          <p:cNvPr id="12" name="Freeform 12"/>
          <p:cNvSpPr/>
          <p:nvPr/>
        </p:nvSpPr>
        <p:spPr>
          <a:xfrm>
            <a:off x="2133601" y="2501205"/>
            <a:ext cx="528955" cy="528955"/>
          </a:xfrm>
          <a:custGeom>
            <a:avLst/>
            <a:gdLst/>
            <a:ahLst/>
            <a:cxnLst/>
            <a:rect l="l" t="t" r="r" b="b"/>
            <a:pathLst>
              <a:path w="793433" h="793433">
                <a:moveTo>
                  <a:pt x="0" y="0"/>
                </a:moveTo>
                <a:lnTo>
                  <a:pt x="793433" y="0"/>
                </a:lnTo>
                <a:lnTo>
                  <a:pt x="793433" y="793433"/>
                </a:lnTo>
                <a:lnTo>
                  <a:pt x="0" y="79343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3" name="Freeform 13"/>
          <p:cNvSpPr/>
          <p:nvPr/>
        </p:nvSpPr>
        <p:spPr>
          <a:xfrm>
            <a:off x="5957459" y="1423061"/>
            <a:ext cx="480282" cy="440059"/>
          </a:xfrm>
          <a:custGeom>
            <a:avLst/>
            <a:gdLst/>
            <a:ahLst/>
            <a:cxnLst/>
            <a:rect l="l" t="t" r="r" b="b"/>
            <a:pathLst>
              <a:path w="720423" h="660088">
                <a:moveTo>
                  <a:pt x="0" y="0"/>
                </a:moveTo>
                <a:lnTo>
                  <a:pt x="720424" y="0"/>
                </a:lnTo>
                <a:lnTo>
                  <a:pt x="720424" y="660088"/>
                </a:lnTo>
                <a:lnTo>
                  <a:pt x="0" y="660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4" name="Freeform 14"/>
          <p:cNvSpPr/>
          <p:nvPr/>
        </p:nvSpPr>
        <p:spPr>
          <a:xfrm>
            <a:off x="7924800" y="818868"/>
            <a:ext cx="479647" cy="479647"/>
          </a:xfrm>
          <a:custGeom>
            <a:avLst/>
            <a:gdLst/>
            <a:ahLst/>
            <a:cxnLst/>
            <a:rect l="l" t="t" r="r" b="b"/>
            <a:pathLst>
              <a:path w="719470" h="719470">
                <a:moveTo>
                  <a:pt x="0" y="0"/>
                </a:moveTo>
                <a:lnTo>
                  <a:pt x="719470" y="0"/>
                </a:lnTo>
                <a:lnTo>
                  <a:pt x="719470" y="719470"/>
                </a:lnTo>
                <a:lnTo>
                  <a:pt x="0" y="7194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5" name="Freeform 15"/>
          <p:cNvSpPr/>
          <p:nvPr/>
        </p:nvSpPr>
        <p:spPr>
          <a:xfrm>
            <a:off x="4136631" y="1951221"/>
            <a:ext cx="405338" cy="446039"/>
          </a:xfrm>
          <a:custGeom>
            <a:avLst/>
            <a:gdLst/>
            <a:ahLst/>
            <a:cxnLst/>
            <a:rect l="l" t="t" r="r" b="b"/>
            <a:pathLst>
              <a:path w="608007" h="669059">
                <a:moveTo>
                  <a:pt x="0" y="0"/>
                </a:moveTo>
                <a:lnTo>
                  <a:pt x="608008" y="0"/>
                </a:lnTo>
                <a:lnTo>
                  <a:pt x="608008" y="669058"/>
                </a:lnTo>
                <a:lnTo>
                  <a:pt x="0" y="6690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6" name="TextBox 16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98077" y="6374507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Murray et al, (2016)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31850" y="2035059"/>
            <a:ext cx="9830437" cy="4288528"/>
          </a:xfrm>
          <a:custGeom>
            <a:avLst/>
            <a:gdLst/>
            <a:ahLst/>
            <a:cxnLst/>
            <a:rect l="l" t="t" r="r" b="b"/>
            <a:pathLst>
              <a:path w="14745655" h="6432792">
                <a:moveTo>
                  <a:pt x="0" y="0"/>
                </a:moveTo>
                <a:lnTo>
                  <a:pt x="14745655" y="0"/>
                </a:lnTo>
                <a:lnTo>
                  <a:pt x="14745655" y="6432792"/>
                </a:lnTo>
                <a:lnTo>
                  <a:pt x="0" y="64327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Freeform 3"/>
          <p:cNvSpPr/>
          <p:nvPr/>
        </p:nvSpPr>
        <p:spPr>
          <a:xfrm>
            <a:off x="4723322" y="2780471"/>
            <a:ext cx="2767372" cy="2762341"/>
          </a:xfrm>
          <a:custGeom>
            <a:avLst/>
            <a:gdLst/>
            <a:ahLst/>
            <a:cxnLst/>
            <a:rect l="l" t="t" r="r" b="b"/>
            <a:pathLst>
              <a:path w="4151058" h="4143511">
                <a:moveTo>
                  <a:pt x="0" y="0"/>
                </a:moveTo>
                <a:lnTo>
                  <a:pt x="4151058" y="0"/>
                </a:lnTo>
                <a:lnTo>
                  <a:pt x="4151058" y="4143511"/>
                </a:lnTo>
                <a:lnTo>
                  <a:pt x="0" y="414351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grpSp>
        <p:nvGrpSpPr>
          <p:cNvPr id="4" name="Group 4"/>
          <p:cNvGrpSpPr/>
          <p:nvPr/>
        </p:nvGrpSpPr>
        <p:grpSpPr>
          <a:xfrm>
            <a:off x="4957248" y="2831176"/>
            <a:ext cx="2299521" cy="229952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023652" y="2184420"/>
            <a:ext cx="1551579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Healthier Workforce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213558" y="2159157"/>
            <a:ext cx="1985453" cy="1054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800"/>
              </a:lnSpc>
            </a:pPr>
            <a:r>
              <a:rPr lang="en-US" sz="20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Healthier Communities </a:t>
            </a:r>
          </a:p>
          <a:p>
            <a:pPr algn="r">
              <a:lnSpc>
                <a:spcPts val="2800"/>
              </a:lnSpc>
            </a:pPr>
            <a:endParaRPr lang="en-US" sz="2000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26389" y="5357202"/>
            <a:ext cx="1146104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Stronger NHS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60723" y="5357202"/>
            <a:ext cx="1893975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Continuous Research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04392" y="3746897"/>
            <a:ext cx="1544178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Better Patient Care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39868" y="3871151"/>
            <a:ext cx="2117201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Evidence-informed Policy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35735" y="412750"/>
            <a:ext cx="8022665" cy="499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867"/>
              </a:lnSpc>
            </a:pPr>
            <a:r>
              <a:rPr lang="en-US" sz="33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Concluson 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97889" y="1261249"/>
            <a:ext cx="10046337" cy="4962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en-US" sz="1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When embedded within a wider helath promotion strategy, MindCare+ has the potential to support a ealthier workforce, safer patient care and a more resilient, sustainable and evidenceinformed NHS.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5332945" y="3205833"/>
            <a:ext cx="1550207" cy="1550207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895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18" name="Freeform 18"/>
          <p:cNvSpPr/>
          <p:nvPr/>
        </p:nvSpPr>
        <p:spPr>
          <a:xfrm>
            <a:off x="5800994" y="3699598"/>
            <a:ext cx="614109" cy="562678"/>
          </a:xfrm>
          <a:custGeom>
            <a:avLst/>
            <a:gdLst/>
            <a:ahLst/>
            <a:cxnLst/>
            <a:rect l="l" t="t" r="r" b="b"/>
            <a:pathLst>
              <a:path w="921164" h="844017">
                <a:moveTo>
                  <a:pt x="0" y="0"/>
                </a:moveTo>
                <a:lnTo>
                  <a:pt x="921164" y="0"/>
                </a:lnTo>
                <a:lnTo>
                  <a:pt x="921164" y="844017"/>
                </a:lnTo>
                <a:lnTo>
                  <a:pt x="0" y="8440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9" name="Freeform 19"/>
          <p:cNvSpPr/>
          <p:nvPr/>
        </p:nvSpPr>
        <p:spPr>
          <a:xfrm>
            <a:off x="3575230" y="2353320"/>
            <a:ext cx="384059" cy="351894"/>
          </a:xfrm>
          <a:custGeom>
            <a:avLst/>
            <a:gdLst/>
            <a:ahLst/>
            <a:cxnLst/>
            <a:rect l="l" t="t" r="r" b="b"/>
            <a:pathLst>
              <a:path w="576088" h="527841">
                <a:moveTo>
                  <a:pt x="0" y="0"/>
                </a:moveTo>
                <a:lnTo>
                  <a:pt x="576089" y="0"/>
                </a:lnTo>
                <a:lnTo>
                  <a:pt x="576089" y="527841"/>
                </a:lnTo>
                <a:lnTo>
                  <a:pt x="0" y="5278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0" name="Freeform 20"/>
          <p:cNvSpPr/>
          <p:nvPr/>
        </p:nvSpPr>
        <p:spPr>
          <a:xfrm>
            <a:off x="8260722" y="2146290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1" y="0"/>
                </a:lnTo>
                <a:lnTo>
                  <a:pt x="576711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1" name="Freeform 21"/>
          <p:cNvSpPr/>
          <p:nvPr/>
        </p:nvSpPr>
        <p:spPr>
          <a:xfrm>
            <a:off x="8106644" y="5340998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2" name="Freeform 22"/>
          <p:cNvSpPr/>
          <p:nvPr/>
        </p:nvSpPr>
        <p:spPr>
          <a:xfrm>
            <a:off x="3056334" y="3784997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3" name="Freeform 23"/>
          <p:cNvSpPr/>
          <p:nvPr/>
        </p:nvSpPr>
        <p:spPr>
          <a:xfrm>
            <a:off x="3440807" y="5495572"/>
            <a:ext cx="438925" cy="384059"/>
          </a:xfrm>
          <a:custGeom>
            <a:avLst/>
            <a:gdLst/>
            <a:ahLst/>
            <a:cxnLst/>
            <a:rect l="l" t="t" r="r" b="b"/>
            <a:pathLst>
              <a:path w="658387" h="576088">
                <a:moveTo>
                  <a:pt x="0" y="0"/>
                </a:moveTo>
                <a:lnTo>
                  <a:pt x="658387" y="0"/>
                </a:lnTo>
                <a:lnTo>
                  <a:pt x="658387" y="576089"/>
                </a:lnTo>
                <a:lnTo>
                  <a:pt x="0" y="5760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4" name="Freeform 24"/>
          <p:cNvSpPr/>
          <p:nvPr/>
        </p:nvSpPr>
        <p:spPr>
          <a:xfrm>
            <a:off x="8491118" y="3794850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5" name="TextBox 25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</p:spTree>
    <p:extLst>
      <p:ext uri="{BB962C8B-B14F-4D97-AF65-F5344CB8AC3E}">
        <p14:creationId xmlns:p14="http://schemas.microsoft.com/office/powerpoint/2010/main" val="26617088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ECD85E-B99A-FFD7-2964-782769F9D4BC}"/>
              </a:ext>
            </a:extLst>
          </p:cNvPr>
          <p:cNvSpPr txBox="1"/>
          <p:nvPr/>
        </p:nvSpPr>
        <p:spPr>
          <a:xfrm>
            <a:off x="2999165" y="2981843"/>
            <a:ext cx="688702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b="1">
                <a:latin typeface="Arial"/>
                <a:cs typeface="Arial"/>
              </a:rPr>
              <a:t>Thank you! </a:t>
            </a:r>
            <a:endParaRPr lang="en-US" sz="4800" b="1"/>
          </a:p>
        </p:txBody>
      </p:sp>
    </p:spTree>
    <p:extLst>
      <p:ext uri="{BB962C8B-B14F-4D97-AF65-F5344CB8AC3E}">
        <p14:creationId xmlns:p14="http://schemas.microsoft.com/office/powerpoint/2010/main" val="12764040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CB0B4B-8CCC-8837-F579-B15B61BA4C19}"/>
              </a:ext>
            </a:extLst>
          </p:cNvPr>
          <p:cNvSpPr txBox="1"/>
          <p:nvPr/>
        </p:nvSpPr>
        <p:spPr>
          <a:xfrm>
            <a:off x="725715" y="1172029"/>
            <a:ext cx="1039222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Bosnjak, M., Ajzen, I. and Schmidt, P. (2020). The Theory of Planned behavior: Selected Recent Advances and Applications. Europe’s Journal of Psychology, 16(3), pp.352–356. </a:t>
            </a:r>
            <a:r>
              <a:rPr lang="en-US" err="1"/>
              <a:t>doi:</a:t>
            </a:r>
            <a:r>
              <a:rPr lang="en-US" err="1">
                <a:hlinkClick r:id="rId2"/>
              </a:rPr>
              <a:t>https</a:t>
            </a:r>
            <a:r>
              <a:rPr lang="en-US">
                <a:hlinkClick r:id="rId2"/>
              </a:rPr>
              <a:t>://doi.org/10.5964/ejop.v16i3.3107</a:t>
            </a:r>
            <a:r>
              <a:rPr lang="en-US"/>
              <a:t>. (Accessed: 15.07.2026).</a:t>
            </a:r>
          </a:p>
          <a:p>
            <a:endParaRPr lang="en-US"/>
          </a:p>
          <a:p>
            <a:r>
              <a:rPr lang="en-US"/>
              <a:t>Bronfenbrenner, U. (1979). The Ecology of Human development: Experiments by Nature and design. Cambridge: Harvard University Press.</a:t>
            </a:r>
          </a:p>
          <a:p>
            <a:endParaRPr lang="en-US"/>
          </a:p>
          <a:p>
            <a:r>
              <a:rPr lang="en-US"/>
              <a:t>Bronfenbrenner, U. (2005). Making human beings human: Bioecological perspectives on human development. Thousand Oaks: Sage Publications.</a:t>
            </a:r>
          </a:p>
          <a:p>
            <a:endParaRPr lang="en-US"/>
          </a:p>
          <a:p>
            <a:r>
              <a:rPr lang="en-US"/>
              <a:t>cancercontrol.cancer.gov. (n.d.). Perceived Stress Scale | Division of Cancer Control and Population Sciences (DCCPS). Available at: </a:t>
            </a:r>
            <a:r>
              <a:rPr lang="en-US">
                <a:hlinkClick r:id="rId3"/>
              </a:rPr>
              <a:t>https://cancercontrol.cancer.gov/brp/research/group-evaluated-measures/adopt/perceived-stress-scale</a:t>
            </a:r>
            <a:r>
              <a:rPr lang="en-US"/>
              <a:t> (Accessed 16 July 2026).</a:t>
            </a:r>
          </a:p>
          <a:p>
            <a:endParaRPr lang="en-US"/>
          </a:p>
          <a:p>
            <a:r>
              <a:rPr lang="en-US"/>
              <a:t>EBSCO Information Services, Inc. | </a:t>
            </a:r>
            <a:r>
              <a:rPr lang="en-US">
                <a:hlinkClick r:id="rId4"/>
              </a:rPr>
              <a:t>www.ebsco.com</a:t>
            </a:r>
            <a:r>
              <a:rPr lang="en-US"/>
              <a:t>. (2022). Theory of planned behavior | EBSCO. Available at: </a:t>
            </a:r>
            <a:r>
              <a:rPr lang="en-US">
                <a:hlinkClick r:id="rId5"/>
              </a:rPr>
              <a:t>https://www.ebsco.com/research-starters/social-sciences-and-humanities/theory-planned-behavior</a:t>
            </a:r>
            <a:r>
              <a:rPr lang="en-US"/>
              <a:t> (Accessed 16 July 2026).</a:t>
            </a:r>
          </a:p>
          <a:p>
            <a:endParaRPr lang="en-US"/>
          </a:p>
          <a:p>
            <a:r>
              <a:rPr lang="en-US" err="1"/>
              <a:t>Ewles</a:t>
            </a:r>
            <a:r>
              <a:rPr lang="en-US"/>
              <a:t>, L. and </a:t>
            </a:r>
            <a:r>
              <a:rPr lang="en-US" err="1"/>
              <a:t>Simnett</a:t>
            </a:r>
            <a:r>
              <a:rPr lang="en-US"/>
              <a:t>, I. (2003) Promoting Health: A Practical Guide. 5th </a:t>
            </a:r>
            <a:r>
              <a:rPr lang="en-US" err="1"/>
              <a:t>edn</a:t>
            </a:r>
            <a:r>
              <a:rPr lang="en-US"/>
              <a:t>. London: </a:t>
            </a:r>
            <a:r>
              <a:rPr lang="en-US" err="1"/>
              <a:t>Baillière</a:t>
            </a:r>
            <a:r>
              <a:rPr lang="en-US"/>
              <a:t> Tindall.</a:t>
            </a:r>
          </a:p>
          <a:p>
            <a:pPr algn="ctr"/>
            <a:endParaRPr lang="en-GB"/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796F27FD-EF30-08BF-014A-F1521A09B72F}"/>
              </a:ext>
            </a:extLst>
          </p:cNvPr>
          <p:cNvSpPr txBox="1"/>
          <p:nvPr/>
        </p:nvSpPr>
        <p:spPr>
          <a:xfrm>
            <a:off x="725714" y="586014"/>
            <a:ext cx="5588000" cy="4079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248"/>
              </a:lnSpc>
            </a:pPr>
            <a:r>
              <a:rPr lang="en-US" sz="2800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25603144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E62D82-0269-1321-3732-4BA701554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E92132-4477-7CD3-F182-7844C4B5C332}"/>
              </a:ext>
            </a:extLst>
          </p:cNvPr>
          <p:cNvSpPr txBox="1"/>
          <p:nvPr/>
        </p:nvSpPr>
        <p:spPr>
          <a:xfrm>
            <a:off x="609601" y="286658"/>
            <a:ext cx="10987313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Fortinet. (n.d.). Data Security: Definition, Importance, and Types. Available at: </a:t>
            </a:r>
            <a:r>
              <a:rPr lang="en-US">
                <a:hlinkClick r:id="rId2"/>
              </a:rPr>
              <a:t>https://www.fortinet.com/uk/resources/cyberglossary/data-security</a:t>
            </a:r>
            <a:r>
              <a:rPr lang="en-US"/>
              <a:t> (Accessed 16 July 2026).</a:t>
            </a:r>
          </a:p>
          <a:p>
            <a:endParaRPr lang="en-US"/>
          </a:p>
          <a:p>
            <a:r>
              <a:rPr lang="en-US"/>
              <a:t>GOV.UK (2019). Understanding artificial intelligence ethics and safety. [online] GOV.UK. Available at: </a:t>
            </a:r>
            <a:r>
              <a:rPr lang="en-US">
                <a:hlinkClick r:id="rId3"/>
              </a:rPr>
              <a:t>https://www.gov.uk/guidance/understanding-artificial-intelligence-ethics-and-safety</a:t>
            </a:r>
            <a:r>
              <a:rPr lang="en-US"/>
              <a:t> (Accessed 16 July 2026).</a:t>
            </a:r>
          </a:p>
          <a:p>
            <a:r>
              <a:rPr lang="en-US"/>
              <a:t>Green, L.W. and Kreuter, M.W. (1999) Health Promotion Planning: An Educational and Ecological Approach. 3rd </a:t>
            </a:r>
            <a:r>
              <a:rPr lang="en-US" err="1"/>
              <a:t>edn</a:t>
            </a:r>
            <a:r>
              <a:rPr lang="en-US"/>
              <a:t>. Mountain View, CA: Mayfield Publishing Company.</a:t>
            </a:r>
          </a:p>
          <a:p>
            <a:endParaRPr lang="en-US"/>
          </a:p>
          <a:p>
            <a:r>
              <a:rPr lang="en-US"/>
              <a:t>Guides - Learn user testing &amp; UX research | </a:t>
            </a:r>
            <a:r>
              <a:rPr lang="en-US" err="1"/>
              <a:t>UXtweak</a:t>
            </a:r>
            <a:r>
              <a:rPr lang="en-US"/>
              <a:t>. (n.d.). User Engagement. Available at: </a:t>
            </a:r>
            <a:r>
              <a:rPr lang="en-US">
                <a:hlinkClick r:id="rId4"/>
              </a:rPr>
              <a:t>https://www.uxtweak.com/ux-glossary/user-engagement/</a:t>
            </a:r>
            <a:r>
              <a:rPr lang="en-US"/>
              <a:t> (Accessed 16 July 2026).</a:t>
            </a:r>
          </a:p>
          <a:p>
            <a:endParaRPr lang="en-US"/>
          </a:p>
          <a:p>
            <a:r>
              <a:rPr lang="en-US"/>
              <a:t>Health and Safety Executive (2024) Work-related stress, anxiety or depression statistics in Great Britain, 2024. Available at: </a:t>
            </a:r>
            <a:r>
              <a:rPr lang="en-US">
                <a:hlinkClick r:id="rId5"/>
              </a:rPr>
              <a:t>https://press.hse.gov.uk/2025/11/20/hse-publishes-annual-workplace-health-and-safety-statistics/</a:t>
            </a:r>
            <a:r>
              <a:rPr lang="en-US"/>
              <a:t> (Accessed: 13 July 2026).</a:t>
            </a:r>
          </a:p>
          <a:p>
            <a:endParaRPr lang="en-US"/>
          </a:p>
          <a:p>
            <a:r>
              <a:rPr lang="en-US"/>
              <a:t>Horne, L. (2022). A cheat’s guide to the COM-B </a:t>
            </a:r>
            <a:r>
              <a:rPr lang="en-US" err="1"/>
              <a:t>behaviour</a:t>
            </a:r>
            <a:r>
              <a:rPr lang="en-US"/>
              <a:t> change model | The Research Agency. </a:t>
            </a:r>
            <a:r>
              <a:rPr lang="en-US">
                <a:hlinkClick r:id="rId6"/>
              </a:rPr>
              <a:t>www.theresearchagency.com</a:t>
            </a:r>
            <a:r>
              <a:rPr lang="en-US"/>
              <a:t>. Available at: </a:t>
            </a:r>
            <a:r>
              <a:rPr lang="en-US">
                <a:hlinkClick r:id="rId7"/>
              </a:rPr>
              <a:t>https://www.theresearchagency.com/insights/cheats-guide-com-b-behaviour-change-model</a:t>
            </a:r>
            <a:r>
              <a:rPr lang="en-US"/>
              <a:t> (Accessed 14 July 2026).</a:t>
            </a:r>
          </a:p>
          <a:p>
            <a:endParaRPr lang="en-US"/>
          </a:p>
          <a:p>
            <a:r>
              <a:rPr lang="en-US" err="1"/>
              <a:t>ionos</a:t>
            </a:r>
            <a:r>
              <a:rPr lang="en-US"/>
              <a:t> Digital Guide. (2025). What is digital accessibility in 2026 and how is it implemented? Available at: </a:t>
            </a:r>
            <a:r>
              <a:rPr lang="en-US">
                <a:hlinkClick r:id="rId8"/>
              </a:rPr>
              <a:t>https://www.ionos.co.uk/digitalguide/websites/web-development/digital-accessibility/</a:t>
            </a:r>
            <a:r>
              <a:rPr lang="en-US"/>
              <a:t> (Accessed 16 July 2026).</a:t>
            </a:r>
          </a:p>
          <a:p>
            <a:endParaRPr lang="en-US"/>
          </a:p>
          <a:p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508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F21AA0-E30C-FC39-6EE3-3D802F0DB7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0D4398-7B6B-1FB4-55C7-4494F00B12A1}"/>
              </a:ext>
            </a:extLst>
          </p:cNvPr>
          <p:cNvSpPr txBox="1"/>
          <p:nvPr/>
        </p:nvSpPr>
        <p:spPr>
          <a:xfrm>
            <a:off x="595086" y="381000"/>
            <a:ext cx="10900228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 u="none" strike="noStrike" baseline="0" err="1">
                <a:solidFill>
                  <a:srgbClr val="000000"/>
                </a:solidFill>
                <a:latin typeface="Tw Cen MT"/>
              </a:rPr>
              <a:t>ISMS.online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w Cen MT"/>
              </a:rPr>
              <a:t>. (2020). Confidentiality. Available at: </a:t>
            </a:r>
            <a:r>
              <a:rPr lang="en-US" sz="1800" b="0" i="0" u="sng" strike="noStrike" baseline="0">
                <a:solidFill>
                  <a:srgbClr val="56BCFE"/>
                </a:solidFill>
                <a:latin typeface="Tw Cen MT"/>
                <a:ea typeface="Segoe UI"/>
                <a:cs typeface="Segoe UI"/>
                <a:hlinkClick r:id="rId2"/>
              </a:rPr>
              <a:t>https://www.isms.online/glossary/confidentiality/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w Cen MT"/>
              </a:rPr>
              <a:t> (Accessed 16 July 2026).</a:t>
            </a:r>
            <a:endParaRPr lang="en-GB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Lattie, E.G., Stiles-Shields, C. and Graham, A.K. (2022) ‘An overview of and recommendations for more accessible digital mental health services’, Nature Reviews Psychology, 1(2), pp. 87–100.</a:t>
            </a:r>
            <a:endParaRPr lang="en-US"/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Linkedin.com. (2026). LinkedIn. Available at: </a:t>
            </a:r>
            <a:r>
              <a:rPr lang="en-US">
                <a:ea typeface="+mn-lt"/>
                <a:cs typeface="+mn-lt"/>
                <a:hlinkClick r:id="rId3"/>
              </a:rPr>
              <a:t>https://www.linkedin.com/posts/hussain-alzayer_employeeengagement-workplacewellbeing-jdrmodel-activity-7337513048460423168-s8hf?utm_source=share&amp;utm_medium=member_desktop&amp;rcm=acoaaeies1sb51sgslsbkxpas04xxoziefbgnjc</a:t>
            </a:r>
            <a:r>
              <a:rPr lang="en-US">
                <a:ea typeface="+mn-lt"/>
                <a:cs typeface="+mn-lt"/>
              </a:rPr>
              <a:t> (Accessed 13 July 2026).</a:t>
            </a:r>
            <a:endParaRPr lang="en-US"/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Mental Health Foundation (2024) Mental health in the workplace. Available at: </a:t>
            </a:r>
            <a:r>
              <a:rPr lang="en-US">
                <a:ea typeface="+mn-lt"/>
                <a:cs typeface="+mn-lt"/>
                <a:hlinkClick r:id="rId4"/>
              </a:rPr>
              <a:t>https://www.mentalhealth.org.uk/explore-mental-health/workplace-mental-health</a:t>
            </a:r>
            <a:r>
              <a:rPr lang="en-US">
                <a:ea typeface="+mn-lt"/>
                <a:cs typeface="+mn-lt"/>
              </a:rPr>
              <a:t> (Accessed: 13 July 2026).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Michie, S., van Stralen, M.M. and West, R. (2011) 'The </a:t>
            </a:r>
            <a:r>
              <a:rPr lang="en-US" err="1">
                <a:ea typeface="+mn-lt"/>
                <a:cs typeface="+mn-lt"/>
              </a:rPr>
              <a:t>Behaviour</a:t>
            </a:r>
            <a:r>
              <a:rPr lang="en-US">
                <a:ea typeface="+mn-lt"/>
                <a:cs typeface="+mn-lt"/>
              </a:rPr>
              <a:t> Change Wheel: A new method for </a:t>
            </a:r>
            <a:r>
              <a:rPr lang="en-US" err="1">
                <a:ea typeface="+mn-lt"/>
                <a:cs typeface="+mn-lt"/>
              </a:rPr>
              <a:t>characterising</a:t>
            </a:r>
            <a:r>
              <a:rPr lang="en-US">
                <a:ea typeface="+mn-lt"/>
                <a:cs typeface="+mn-lt"/>
              </a:rPr>
              <a:t> and designing </a:t>
            </a:r>
            <a:r>
              <a:rPr lang="en-US" err="1">
                <a:ea typeface="+mn-lt"/>
                <a:cs typeface="+mn-lt"/>
              </a:rPr>
              <a:t>behaviour</a:t>
            </a:r>
            <a:r>
              <a:rPr lang="en-US">
                <a:ea typeface="+mn-lt"/>
                <a:cs typeface="+mn-lt"/>
              </a:rPr>
              <a:t> change interventions', Implementation Science, 6(42), pp. 1–12. </a:t>
            </a:r>
            <a:r>
              <a:rPr lang="en-US">
                <a:ea typeface="+mn-lt"/>
                <a:cs typeface="+mn-lt"/>
                <a:hlinkClick r:id="rId5"/>
              </a:rPr>
              <a:t>https://doi.org/10.1186/1748-5908-6-42</a:t>
            </a:r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Murphy, K., Berk, J., </a:t>
            </a:r>
            <a:r>
              <a:rPr lang="en-US" err="1">
                <a:ea typeface="+mn-lt"/>
                <a:cs typeface="+mn-lt"/>
              </a:rPr>
              <a:t>Muhwava-Mbabala</a:t>
            </a:r>
            <a:r>
              <a:rPr lang="en-US">
                <a:ea typeface="+mn-lt"/>
                <a:cs typeface="+mn-lt"/>
              </a:rPr>
              <a:t>, L., </a:t>
            </a:r>
            <a:r>
              <a:rPr lang="en-US" err="1">
                <a:ea typeface="+mn-lt"/>
                <a:cs typeface="+mn-lt"/>
              </a:rPr>
              <a:t>Booley</a:t>
            </a:r>
            <a:r>
              <a:rPr lang="en-US">
                <a:ea typeface="+mn-lt"/>
                <a:cs typeface="+mn-lt"/>
              </a:rPr>
              <a:t>, S., Harbron, J., Ware, L., Norris, S., </a:t>
            </a:r>
            <a:r>
              <a:rPr lang="en-US" err="1">
                <a:ea typeface="+mn-lt"/>
                <a:cs typeface="+mn-lt"/>
              </a:rPr>
              <a:t>Zarowsky</a:t>
            </a:r>
            <a:r>
              <a:rPr lang="en-US">
                <a:ea typeface="+mn-lt"/>
                <a:cs typeface="+mn-lt"/>
              </a:rPr>
              <a:t>, C., Lambert, E.V. and Levitt, N.S. (2023). Using the COM-B model and </a:t>
            </a:r>
            <a:r>
              <a:rPr lang="en-US" err="1">
                <a:ea typeface="+mn-lt"/>
                <a:cs typeface="+mn-lt"/>
              </a:rPr>
              <a:t>behaviour</a:t>
            </a:r>
            <a:r>
              <a:rPr lang="en-US">
                <a:ea typeface="+mn-lt"/>
                <a:cs typeface="+mn-lt"/>
              </a:rPr>
              <a:t> change wheel to develop a theory and evidence-based intervention for women with gestational diabetes (IINDIAGO). BMC Public Health, 23(1). doi:10.1186/s12889-023-15586-y. (Accessed: 16.07.2026).</a:t>
            </a:r>
          </a:p>
          <a:p>
            <a:endParaRPr lang="en-US">
              <a:ea typeface="+mn-lt"/>
              <a:cs typeface="+mn-lt"/>
            </a:endParaRPr>
          </a:p>
          <a:p>
            <a:endParaRPr lang="en-US"/>
          </a:p>
          <a:p>
            <a:endParaRPr lang="en-US"/>
          </a:p>
          <a:p>
            <a:endParaRPr lang="en-US">
              <a:ea typeface="+mn-lt"/>
              <a:cs typeface="+mn-lt"/>
            </a:endParaRPr>
          </a:p>
          <a:p>
            <a:endParaRPr lang="en-US"/>
          </a:p>
          <a:p>
            <a:endParaRPr lang="en-US">
              <a:ea typeface="+mn-lt"/>
              <a:cs typeface="+mn-lt"/>
            </a:endParaRPr>
          </a:p>
          <a:p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377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FF413-A7C0-B2D8-9108-93CD12D48E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7E2A0E-AE49-89EA-93CB-9C3DF3DC2F61}"/>
              </a:ext>
            </a:extLst>
          </p:cNvPr>
          <p:cNvSpPr txBox="1"/>
          <p:nvPr/>
        </p:nvSpPr>
        <p:spPr>
          <a:xfrm>
            <a:off x="529772" y="199572"/>
            <a:ext cx="11197770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>
                <a:solidFill>
                  <a:srgbClr val="000000"/>
                </a:solidFill>
                <a:latin typeface="Tw Cen MT"/>
                <a:ea typeface="Segoe UI"/>
                <a:cs typeface="Segoe UI"/>
              </a:rPr>
              <a:t>​</a:t>
            </a:r>
            <a:r>
              <a:rPr lang="en-US">
                <a:solidFill>
                  <a:srgbClr val="000000"/>
                </a:solidFill>
                <a:latin typeface="Tw Cen MT"/>
                <a:ea typeface="Segoe UI"/>
                <a:cs typeface="Segoe UI"/>
              </a:rPr>
              <a:t>Murray, E., Hekler, E.B., Andersson, G., Collins, L.M., Doherty, A., Hollis, C., Rivera, D.E. and West, R. (2016) 'Evaluating digital health interventions: Key questions and approaches', American Journal of Preventive Medicine, 51(5), pp. 843–851. </a:t>
            </a:r>
            <a:r>
              <a:rPr lang="en-US">
                <a:solidFill>
                  <a:srgbClr val="56BCFE"/>
                </a:solidFill>
                <a:latin typeface="Tw Cen MT"/>
                <a:ea typeface="Segoe UI"/>
                <a:cs typeface="Segoe UI"/>
                <a:hlinkClick r:id="rId2"/>
              </a:rPr>
              <a:t>https://doi.org/10.1016/j.amepre.2016.06.008</a:t>
            </a:r>
            <a:endParaRPr lang="en-US" sz="1800" b="0" i="0">
              <a:solidFill>
                <a:srgbClr val="000000"/>
              </a:solidFill>
              <a:latin typeface="Tw Cen MT"/>
              <a:ea typeface="Segoe UI"/>
              <a:cs typeface="Segoe UI"/>
            </a:endParaRPr>
          </a:p>
          <a:p>
            <a:endParaRPr lang="en-US">
              <a:solidFill>
                <a:srgbClr val="56BCFE"/>
              </a:solidFill>
              <a:ea typeface="+mn-lt"/>
              <a:cs typeface="Segoe UI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Naidoo, J. and Wills, J. (2016) Foundations for Health Promotion. 4th </a:t>
            </a:r>
            <a:r>
              <a:rPr lang="en-US" err="1">
                <a:solidFill>
                  <a:srgbClr val="000000"/>
                </a:solidFill>
                <a:ea typeface="+mn-lt"/>
                <a:cs typeface="+mn-lt"/>
              </a:rPr>
              <a:t>edn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. London: Elsevier.</a:t>
            </a:r>
            <a:endParaRPr lang="en-US"/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National Institute for Health and Care Excellence (2022) Evidence Standards Framework for Digital Health Technologies. London: NICE.</a:t>
            </a:r>
            <a:endParaRPr lang="en-US"/>
          </a:p>
          <a:p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National Institute for Health and Care Excellence (2022) Evidence Standards Framework for Digital Health Technologies. London: NICE.</a:t>
            </a:r>
            <a:endParaRPr lang="en-US"/>
          </a:p>
          <a:p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NHS England (2018). NHS England » Connected digital systems. England.nhs.uk. Available at 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  <a:hlinkClick r:id="rId3"/>
              </a:rPr>
              <a:t>https://www.england.nhs.uk/digitaltechnology/connecteddigitalsystems/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 (Accessed 16 July 2026).</a:t>
            </a:r>
            <a:endParaRPr lang="en-US"/>
          </a:p>
          <a:p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NHS England (2023) NHS Long Term Workforce Plan. Available at: 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  <a:hlinkClick r:id="rId4"/>
              </a:rPr>
              <a:t>https://www.england.nhs.uk/long-read/nhs-long-term-workforce-plan/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 (Accessed: 13 July 2026).</a:t>
            </a:r>
            <a:endParaRPr lang="en-US"/>
          </a:p>
          <a:p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NHS England (2023) NHS Long Term Workforce Plan. London: NHS England.</a:t>
            </a:r>
            <a:endParaRPr lang="en-US"/>
          </a:p>
          <a:p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endParaRPr lang="en-US">
              <a:cs typeface="Segoe UI"/>
            </a:endParaRPr>
          </a:p>
          <a:p>
            <a:endParaRPr lang="en-US">
              <a:solidFill>
                <a:srgbClr val="000000"/>
              </a:solidFill>
              <a:latin typeface="Tw Cen MT"/>
              <a:ea typeface="Segoe UI"/>
              <a:cs typeface="Segoe UI"/>
            </a:endParaRPr>
          </a:p>
          <a:p>
            <a:endParaRPr lang="en-US" u="sng">
              <a:solidFill>
                <a:srgbClr val="56BCFE"/>
              </a:solidFill>
              <a:latin typeface="Tw Cen MT"/>
              <a:ea typeface="Segoe UI"/>
              <a:cs typeface="Segoe UI"/>
            </a:endParaRPr>
          </a:p>
          <a:p>
            <a:pPr algn="ctr"/>
            <a:endParaRPr lang="en-GB">
              <a:solidFill>
                <a:srgbClr val="000000"/>
              </a:solidFill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9944961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7B655D-2A43-A766-9C36-BF1E786C8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14FC10-153F-1D4D-4389-532477EB6264}"/>
              </a:ext>
            </a:extLst>
          </p:cNvPr>
          <p:cNvSpPr txBox="1"/>
          <p:nvPr/>
        </p:nvSpPr>
        <p:spPr>
          <a:xfrm>
            <a:off x="674915" y="395514"/>
            <a:ext cx="10769599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Pilat, D. and Krastev, S. (2021). The COM-B model for behavior change. The Decision Lab. Available at: </a:t>
            </a:r>
            <a:r>
              <a:rPr lang="en-US">
                <a:hlinkClick r:id="rId2"/>
              </a:rPr>
              <a:t>https://thedecisionlab.com/reference-guide/organizational-behavior/the-com-b-model-for-behavior-change</a:t>
            </a:r>
            <a:r>
              <a:rPr lang="en-US"/>
              <a:t> (Accessed 16 July 2026).</a:t>
            </a:r>
          </a:p>
          <a:p>
            <a:endParaRPr lang="en-US"/>
          </a:p>
          <a:p>
            <a:r>
              <a:rPr lang="en-US"/>
              <a:t>Plum.io. (2025). What is the Job Demands-Resources (JD-R) Model. Available at: </a:t>
            </a:r>
            <a:r>
              <a:rPr lang="en-US">
                <a:hlinkClick r:id="rId3"/>
              </a:rPr>
              <a:t>https://www.plum.io/glossary/job-demands-resources-jd-r-model</a:t>
            </a:r>
            <a:r>
              <a:rPr lang="en-US"/>
              <a:t> (Accessed 14 July 2026).</a:t>
            </a:r>
          </a:p>
          <a:p>
            <a:endParaRPr lang="en-US"/>
          </a:p>
          <a:p>
            <a:r>
              <a:rPr lang="en-US"/>
              <a:t>Schaufeli, W.B. (2017). Applying the Job Demands-Resources Model: A ‘how to’ guide to measuring and tackling work engagement and burnout. Organizational Dynamics, 46(2), pp.120–132. </a:t>
            </a:r>
            <a:r>
              <a:rPr lang="en-US" err="1"/>
              <a:t>doi:</a:t>
            </a:r>
            <a:r>
              <a:rPr lang="en-US" err="1">
                <a:hlinkClick r:id="rId4"/>
              </a:rPr>
              <a:t>https</a:t>
            </a:r>
            <a:r>
              <a:rPr lang="en-US">
                <a:hlinkClick r:id="rId4"/>
              </a:rPr>
              <a:t>://doi.org/10.1016/j.orgdyn.2017.04.008</a:t>
            </a:r>
            <a:r>
              <a:rPr lang="en-US"/>
              <a:t>. (Accessed: 16.07.2026).</a:t>
            </a:r>
          </a:p>
          <a:p>
            <a:endParaRPr lang="en-US"/>
          </a:p>
          <a:p>
            <a:r>
              <a:rPr lang="en-US"/>
              <a:t>The, I. (2023). The Center for Implementation. The Center for Implementation. Available at: </a:t>
            </a:r>
            <a:r>
              <a:rPr lang="en-US">
                <a:hlinkClick r:id="rId5"/>
              </a:rPr>
              <a:t>https://thecenterforimplementation.com/toolbox/com-b</a:t>
            </a:r>
            <a:r>
              <a:rPr lang="en-US"/>
              <a:t> (Accessed 14 July 2026).</a:t>
            </a:r>
          </a:p>
          <a:p>
            <a:endParaRPr lang="en-US"/>
          </a:p>
          <a:p>
            <a:r>
              <a:rPr lang="en-US"/>
              <a:t>Thomas, J. (2024). 9 Types of User Feedback (And How to Collect Them). </a:t>
            </a:r>
            <a:r>
              <a:rPr lang="en-US" err="1"/>
              <a:t>Mouseflow</a:t>
            </a:r>
            <a:r>
              <a:rPr lang="en-US"/>
              <a:t>. Available at: </a:t>
            </a:r>
            <a:r>
              <a:rPr lang="en-US">
                <a:hlinkClick r:id="rId6"/>
              </a:rPr>
              <a:t>https://mouseflow.com/blog/types-of-user-feedback/</a:t>
            </a:r>
            <a:r>
              <a:rPr lang="en-US"/>
              <a:t> (Accessed 16 July 2026).</a:t>
            </a:r>
          </a:p>
          <a:p>
            <a:endParaRPr lang="en-US"/>
          </a:p>
          <a:p>
            <a:r>
              <a:rPr lang="en-US"/>
              <a:t>University of Greater Manchester. (2021). The Warwick-Edinburgh Mental Wellbeing Scale | University of Greater Manchester. Available at: </a:t>
            </a:r>
            <a:r>
              <a:rPr lang="en-US">
                <a:hlinkClick r:id="rId7"/>
              </a:rPr>
              <a:t>https://greatermanchester.ac.uk/student-life/student-support/life-lounge/the-warwick-edinburgh-mental-wellbeing-scale</a:t>
            </a:r>
            <a:r>
              <a:rPr lang="en-US"/>
              <a:t> (Accessed 16 July 2026).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4387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A3A60F-6350-6B69-71EB-7F8B3B80ED7F}"/>
              </a:ext>
            </a:extLst>
          </p:cNvPr>
          <p:cNvSpPr txBox="1"/>
          <p:nvPr/>
        </p:nvSpPr>
        <p:spPr>
          <a:xfrm>
            <a:off x="805543" y="547915"/>
            <a:ext cx="10726057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World Health Organization (2019) Burn-out an "occupational phenomenon": International Classification of Diseases. Geneva: World Health Organization.</a:t>
            </a:r>
          </a:p>
          <a:p>
            <a:endParaRPr lang="en-US"/>
          </a:p>
          <a:p>
            <a:r>
              <a:rPr lang="en-US"/>
              <a:t>World Health Organization (2019) Burn-out an "occupational phenomenon": International Classification of Diseases. Geneva: World Health Organization. Available at: </a:t>
            </a:r>
            <a:r>
              <a:rPr lang="en-US">
                <a:hlinkClick r:id="rId2"/>
              </a:rPr>
              <a:t>https://www.who.int/news/item/28-05-2019-burn-out-an-occupational-phenomenon-international-classification-of-diseases</a:t>
            </a:r>
            <a:r>
              <a:rPr lang="en-US"/>
              <a:t> (Accessed: 13 July 2026).</a:t>
            </a:r>
          </a:p>
          <a:p>
            <a:endParaRPr lang="en-US"/>
          </a:p>
          <a:p>
            <a:r>
              <a:rPr lang="en-US"/>
              <a:t>World Health Organization (2021) Ethics and Governance of Artificial Intelligence for Health. Geneva: World Health Organization.</a:t>
            </a:r>
          </a:p>
          <a:p>
            <a:endParaRPr lang="en-US"/>
          </a:p>
          <a:p>
            <a:r>
              <a:rPr lang="en-US"/>
              <a:t>World Health Organization (2021) Global Strategy on Digital Health 2020–2025. Geneva: World Health Organization. Available at: </a:t>
            </a:r>
            <a:r>
              <a:rPr lang="en-US">
                <a:hlinkClick r:id="rId3"/>
              </a:rPr>
              <a:t>https://www.who.int/publications/i/item/9789240020924</a:t>
            </a:r>
            <a:r>
              <a:rPr lang="en-US"/>
              <a:t> (Accessed: 13 July 2026).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6241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174355-FF96-A83B-AAB3-84B72BBD9C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52420" y="159666"/>
            <a:ext cx="11887180" cy="65604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373D69-5B63-383D-4BD6-6BFE253672A4}"/>
              </a:ext>
            </a:extLst>
          </p:cNvPr>
          <p:cNvSpPr txBox="1"/>
          <p:nvPr/>
        </p:nvSpPr>
        <p:spPr>
          <a:xfrm>
            <a:off x="8790629" y="6331576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Bijoux Konzo  </a:t>
            </a:r>
            <a:r>
              <a:rPr lang="en-US" sz="1600" cap="all">
                <a:latin typeface="Arial"/>
                <a:cs typeface="Arial"/>
              </a:rPr>
              <a:t>2518836</a:t>
            </a:r>
            <a:r>
              <a:rPr lang="en-GB" sz="1600"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12894075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3237</Words>
  <Application>Microsoft Office PowerPoint</Application>
  <PresentationFormat>Widescreen</PresentationFormat>
  <Paragraphs>323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54" baseType="lpstr">
      <vt:lpstr>ADLaM Display</vt:lpstr>
      <vt:lpstr>Algerian</vt:lpstr>
      <vt:lpstr>Aptos</vt:lpstr>
      <vt:lpstr>Aptos Display</vt:lpstr>
      <vt:lpstr>Arial</vt:lpstr>
      <vt:lpstr>Canva Sans</vt:lpstr>
      <vt:lpstr>Canva Sans Bold</vt:lpstr>
      <vt:lpstr>Century Gothic</vt:lpstr>
      <vt:lpstr>Gill Sans MT</vt:lpstr>
      <vt:lpstr>Open Sauce</vt:lpstr>
      <vt:lpstr>Open Sauce Bold</vt:lpstr>
      <vt:lpstr>Rockwell</vt:lpstr>
      <vt:lpstr>Segoe UI</vt:lpstr>
      <vt:lpstr>Symbol</vt:lpstr>
      <vt:lpstr>Times New Roman</vt:lpstr>
      <vt:lpstr>Tw Cen MT</vt:lpstr>
      <vt:lpstr>Gallery</vt:lpstr>
      <vt:lpstr>Droplet</vt:lpstr>
      <vt:lpstr>Stress Management For Care Workers Using Mindcare+ Wellbeing App </vt:lpstr>
      <vt:lpstr>Member number 1 Charlotte Jackson</vt:lpstr>
      <vt:lpstr>Title Slide</vt:lpstr>
      <vt:lpstr> Aim and Objectives</vt:lpstr>
      <vt:lpstr>Intervention Overview</vt:lpstr>
      <vt:lpstr>The Digital Health Technology </vt:lpstr>
      <vt:lpstr>          Justification for the Intervention </vt:lpstr>
      <vt:lpstr>Stress Management for care workers using MindCare+ Wellbeing App</vt:lpstr>
      <vt:lpstr>Job Demand-Resources (JD-R)Model  (Bakker &amp; Demerouti 2007)</vt:lpstr>
      <vt:lpstr>COM-B Model  (Susan Michie, Maartje van Stralen, and Robert West, 2011)</vt:lpstr>
      <vt:lpstr>PowerPoint Presentation</vt:lpstr>
      <vt:lpstr>PowerPoint Presentation</vt:lpstr>
      <vt:lpstr>Implementation of mindcare+ App</vt:lpstr>
      <vt:lpstr>Evaluation</vt:lpstr>
      <vt:lpstr>Member number 3 Bilonda Bijoux Konzo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Dinu</dc:creator>
  <cp:lastModifiedBy>charlotte jackson</cp:lastModifiedBy>
  <cp:revision>2</cp:revision>
  <dcterms:created xsi:type="dcterms:W3CDTF">2026-07-08T10:27:55Z</dcterms:created>
  <dcterms:modified xsi:type="dcterms:W3CDTF">2026-07-19T08:24:30Z</dcterms:modified>
</cp:coreProperties>
</file>