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handoutMasterIdLst>
    <p:handoutMasterId r:id="rId60"/>
  </p:handoutMasterIdLst>
  <p:sldIdLst>
    <p:sldId id="284" r:id="rId2"/>
    <p:sldId id="482" r:id="rId3"/>
    <p:sldId id="483" r:id="rId4"/>
    <p:sldId id="489" r:id="rId5"/>
    <p:sldId id="484" r:id="rId6"/>
    <p:sldId id="511" r:id="rId7"/>
    <p:sldId id="378" r:id="rId8"/>
    <p:sldId id="392" r:id="rId9"/>
    <p:sldId id="490" r:id="rId10"/>
    <p:sldId id="499" r:id="rId11"/>
    <p:sldId id="500" r:id="rId12"/>
    <p:sldId id="501" r:id="rId13"/>
    <p:sldId id="491" r:id="rId14"/>
    <p:sldId id="464" r:id="rId15"/>
    <p:sldId id="474" r:id="rId16"/>
    <p:sldId id="494" r:id="rId17"/>
    <p:sldId id="493" r:id="rId18"/>
    <p:sldId id="449" r:id="rId19"/>
    <p:sldId id="502" r:id="rId20"/>
    <p:sldId id="503" r:id="rId21"/>
    <p:sldId id="448" r:id="rId22"/>
    <p:sldId id="498" r:id="rId23"/>
    <p:sldId id="496" r:id="rId24"/>
    <p:sldId id="488" r:id="rId25"/>
    <p:sldId id="497" r:id="rId26"/>
    <p:sldId id="409" r:id="rId27"/>
    <p:sldId id="410" r:id="rId28"/>
    <p:sldId id="411" r:id="rId29"/>
    <p:sldId id="475" r:id="rId30"/>
    <p:sldId id="476" r:id="rId31"/>
    <p:sldId id="495" r:id="rId32"/>
    <p:sldId id="492" r:id="rId33"/>
    <p:sldId id="468" r:id="rId34"/>
    <p:sldId id="472" r:id="rId35"/>
    <p:sldId id="473" r:id="rId36"/>
    <p:sldId id="469" r:id="rId37"/>
    <p:sldId id="451" r:id="rId38"/>
    <p:sldId id="467" r:id="rId39"/>
    <p:sldId id="465" r:id="rId40"/>
    <p:sldId id="452" r:id="rId41"/>
    <p:sldId id="509" r:id="rId42"/>
    <p:sldId id="508" r:id="rId43"/>
    <p:sldId id="506" r:id="rId44"/>
    <p:sldId id="507" r:id="rId45"/>
    <p:sldId id="510" r:id="rId46"/>
    <p:sldId id="466" r:id="rId47"/>
    <p:sldId id="504" r:id="rId48"/>
    <p:sldId id="505" r:id="rId49"/>
    <p:sldId id="454" r:id="rId50"/>
    <p:sldId id="455" r:id="rId51"/>
    <p:sldId id="456" r:id="rId52"/>
    <p:sldId id="457" r:id="rId53"/>
    <p:sldId id="462" r:id="rId54"/>
    <p:sldId id="458" r:id="rId55"/>
    <p:sldId id="459" r:id="rId56"/>
    <p:sldId id="470" r:id="rId57"/>
    <p:sldId id="471" r:id="rId5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a:srgbClr val="003300"/>
    <a:srgbClr val="0000FF"/>
    <a:srgbClr val="37A5FF"/>
    <a:srgbClr val="006600"/>
    <a:srgbClr val="E1F1DB"/>
    <a:srgbClr val="95DC40"/>
    <a:srgbClr val="BDDFAF"/>
    <a:srgbClr val="477A3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647" autoAdjust="0"/>
    <p:restoredTop sz="90503" autoAdjust="0"/>
  </p:normalViewPr>
  <p:slideViewPr>
    <p:cSldViewPr>
      <p:cViewPr varScale="1">
        <p:scale>
          <a:sx n="59" d="100"/>
          <a:sy n="59" d="100"/>
        </p:scale>
        <p:origin x="-84" y="-67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0"/>
    </p:cViewPr>
  </p:sorterViewPr>
  <p:notesViewPr>
    <p:cSldViewPr>
      <p:cViewPr varScale="1">
        <p:scale>
          <a:sx n="50" d="100"/>
          <a:sy n="50" d="100"/>
        </p:scale>
        <p:origin x="-2886"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149D0A2C-0634-4002-B897-EE81C11C54A5}" type="datetimeFigureOut">
              <a:rPr lang="en-GB"/>
              <a:pPr>
                <a:defRPr/>
              </a:pPr>
              <a:t>29/10/2017</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187282E0-2DC1-44CB-A23A-8650DDCA46F7}" type="slidenum">
              <a:rPr lang="en-GB"/>
              <a:pPr>
                <a:defRPr/>
              </a:pPr>
              <a:t>‹#›</a:t>
            </a:fld>
            <a:endParaRPr lang="en-GB" dirty="0"/>
          </a:p>
        </p:txBody>
      </p:sp>
    </p:spTree>
    <p:extLst>
      <p:ext uri="{BB962C8B-B14F-4D97-AF65-F5344CB8AC3E}">
        <p14:creationId xmlns:p14="http://schemas.microsoft.com/office/powerpoint/2010/main" val="16734513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07395FB6-32EF-466C-8062-BBE16F97832D}" type="datetimeFigureOut">
              <a:rPr lang="en-GB"/>
              <a:pPr>
                <a:defRPr/>
              </a:pPr>
              <a:t>29/10/2017</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4C7D0D35-DBEC-4E6A-9A2A-4FE41E35371F}" type="slidenum">
              <a:rPr lang="en-GB"/>
              <a:pPr>
                <a:defRPr/>
              </a:pPr>
              <a:t>‹#›</a:t>
            </a:fld>
            <a:endParaRPr lang="en-GB" dirty="0"/>
          </a:p>
        </p:txBody>
      </p:sp>
    </p:spTree>
    <p:extLst>
      <p:ext uri="{BB962C8B-B14F-4D97-AF65-F5344CB8AC3E}">
        <p14:creationId xmlns:p14="http://schemas.microsoft.com/office/powerpoint/2010/main" val="174641828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The HR Profession Map sets out CIPD’s global standards for the profession, so if you want more detail on what HR is all about it’s a good starting point.  Members can access the HRPM on the CIPD website.  There are PDFs they can download that set out the professional areas and behaviours by band.  There are also tools available at CIPD to help navigate the HRPM.</a:t>
            </a:r>
          </a:p>
          <a:p>
            <a:pPr eaLnBrk="1" hangingPunct="1">
              <a:spcBef>
                <a:spcPct val="0"/>
              </a:spcBef>
            </a:pPr>
            <a:endParaRPr lang="en-GB" altLang="en-US" smtClean="0"/>
          </a:p>
          <a:p>
            <a:pPr eaLnBrk="1" hangingPunct="1">
              <a:spcBef>
                <a:spcPct val="0"/>
              </a:spcBef>
            </a:pPr>
            <a:r>
              <a:rPr lang="en-GB" altLang="en-US" smtClean="0"/>
              <a:t>The ten professional areas set out the knowledge needed and the activities and skills required in that particular area of HR.  </a:t>
            </a:r>
          </a:p>
          <a:p>
            <a:pPr eaLnBrk="1" hangingPunct="1">
              <a:spcBef>
                <a:spcPct val="0"/>
              </a:spcBef>
            </a:pPr>
            <a:r>
              <a:rPr lang="en-GB" altLang="en-US" b="1" smtClean="0"/>
              <a:t>IMPORTANT:  </a:t>
            </a:r>
            <a:r>
              <a:rPr lang="en-GB" altLang="en-US" smtClean="0"/>
              <a:t>An HR professional may work across all areas, or may focus on one or any number of professional areas, depending on their role, their organisation, the current business needs, location and market.  An organisation may choose to focus on one professional area to meet future business needs.</a:t>
            </a:r>
          </a:p>
          <a:p>
            <a:pPr eaLnBrk="1" hangingPunct="1">
              <a:spcBef>
                <a:spcPct val="0"/>
              </a:spcBef>
            </a:pPr>
            <a:endParaRPr lang="en-GB" altLang="en-US" smtClean="0"/>
          </a:p>
          <a:p>
            <a:pPr eaLnBrk="1" hangingPunct="1">
              <a:spcBef>
                <a:spcPct val="0"/>
              </a:spcBef>
            </a:pPr>
            <a:endParaRPr lang="en-GB" altLang="en-US" smtClean="0"/>
          </a:p>
        </p:txBody>
      </p:sp>
    </p:spTree>
    <p:extLst>
      <p:ext uri="{BB962C8B-B14F-4D97-AF65-F5344CB8AC3E}">
        <p14:creationId xmlns:p14="http://schemas.microsoft.com/office/powerpoint/2010/main" val="1843403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b="1" dirty="0" smtClean="0"/>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6BB8E04E-E427-4901-AF71-A8338C2A0A56}" type="slidenum">
              <a:rPr lang="en-GB" altLang="en-US"/>
              <a:pPr fontAlgn="base">
                <a:spcBef>
                  <a:spcPct val="0"/>
                </a:spcBef>
                <a:spcAft>
                  <a:spcPct val="0"/>
                </a:spcAft>
              </a:pPr>
              <a:t>8</a:t>
            </a:fld>
            <a:endParaRPr lang="en-GB" altLang="en-US"/>
          </a:p>
        </p:txBody>
      </p:sp>
    </p:spTree>
    <p:extLst>
      <p:ext uri="{BB962C8B-B14F-4D97-AF65-F5344CB8AC3E}">
        <p14:creationId xmlns:p14="http://schemas.microsoft.com/office/powerpoint/2010/main" val="17846476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15</a:t>
            </a:fld>
            <a:endParaRPr lang="en-GB" dirty="0"/>
          </a:p>
        </p:txBody>
      </p:sp>
    </p:spTree>
    <p:extLst>
      <p:ext uri="{BB962C8B-B14F-4D97-AF65-F5344CB8AC3E}">
        <p14:creationId xmlns:p14="http://schemas.microsoft.com/office/powerpoint/2010/main" val="29372197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37</a:t>
            </a:fld>
            <a:endParaRPr lang="en-GB" dirty="0"/>
          </a:p>
        </p:txBody>
      </p:sp>
    </p:spTree>
    <p:extLst>
      <p:ext uri="{BB962C8B-B14F-4D97-AF65-F5344CB8AC3E}">
        <p14:creationId xmlns:p14="http://schemas.microsoft.com/office/powerpoint/2010/main" val="2887443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49B68C7-D731-43C2-8A9E-32231DF7CA63}" type="datetimeFigureOut">
              <a:rPr lang="en-GB"/>
              <a:pPr>
                <a:defRPr/>
              </a:pPr>
              <a:t>29/10/2017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3A690C4-03EF-4296-8CB7-A17A361C8349}" type="slidenum">
              <a:rPr lang="en-GB"/>
              <a:pPr>
                <a:defRPr/>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9B6D5BE-0C76-4D2D-980C-7748CCDE32F4}" type="datetimeFigureOut">
              <a:rPr lang="en-GB"/>
              <a:pPr>
                <a:defRPr/>
              </a:pPr>
              <a:t>29/10/2017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45C7549-5D7D-47E2-8646-1067AD66F0F0}"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DE87539E-4F13-43B2-A1E2-E71D1966FA10}" type="datetimeFigureOut">
              <a:rPr lang="en-GB"/>
              <a:pPr>
                <a:defRPr/>
              </a:pPr>
              <a:t>29/10/2017</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2C4E497-29EF-4C4D-BE44-0D033C5B57B6}"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E3D10434-AB93-4F3A-9D38-AB13563B5BC8}" type="datetimeFigureOut">
              <a:rPr lang="en-GB"/>
              <a:pPr>
                <a:defRPr/>
              </a:pPr>
              <a:t>29/10/2017</a:t>
            </a:fld>
            <a:endParaRPr lang="en-GB" dirty="0"/>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D4AB2841-62D8-4A78-9139-66B15027BC42}"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1A73C20E-B3DF-4B4F-B4CA-3E01925B8CDC}" type="datetimeFigureOut">
              <a:rPr lang="en-GB"/>
              <a:pPr>
                <a:defRPr/>
              </a:pPr>
              <a:t>29/10/2017</a:t>
            </a:fld>
            <a:endParaRPr lang="en-GB" dirty="0"/>
          </a:p>
        </p:txBody>
      </p:sp>
      <p:sp>
        <p:nvSpPr>
          <p:cNvPr id="4" name="Slide Number Placeholder 3"/>
          <p:cNvSpPr>
            <a:spLocks noGrp="1"/>
          </p:cNvSpPr>
          <p:nvPr>
            <p:ph type="sldNum" sz="quarter" idx="12"/>
          </p:nvPr>
        </p:nvSpPr>
        <p:spPr>
          <a:xfrm>
            <a:off x="6443663" y="5661025"/>
            <a:ext cx="2133600" cy="365125"/>
          </a:xfrm>
          <a:prstGeom prst="rect">
            <a:avLst/>
          </a:prstGeom>
        </p:spPr>
        <p:txBody>
          <a:bodyPr/>
          <a:lstStyle>
            <a:lvl1pPr fontAlgn="auto">
              <a:spcBef>
                <a:spcPts val="0"/>
              </a:spcBef>
              <a:spcAft>
                <a:spcPts val="0"/>
              </a:spcAft>
              <a:defRPr>
                <a:latin typeface="+mn-lt"/>
              </a:defRPr>
            </a:lvl1pPr>
          </a:lstStyle>
          <a:p>
            <a:pPr>
              <a:defRPr/>
            </a:pPr>
            <a:fld id="{3E8324FA-60AB-4751-918C-87A98AB120D6}"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991BA729-CED0-4DC5-B4E3-3362F89C3DA9}" type="datetimeFigureOut">
              <a:rPr lang="en-GB"/>
              <a:pPr>
                <a:defRPr/>
              </a:pPr>
              <a:t>29/10/2017</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E26D3F4A-7783-4A6B-8AC5-E3D4708733BC}"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B14D898-31F0-4C61-9DC7-819792D9E3E8}" type="datetimeFigureOut">
              <a:rPr lang="en-GB"/>
              <a:pPr>
                <a:defRPr/>
              </a:pPr>
              <a:t>29/10/2017</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B1E4BF97-D24B-471C-AA7C-5048795C318E}"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CE798A1C-9DEC-40AD-877D-BD4DC482305F}" type="datetimeFigureOut">
              <a:rPr lang="en-GB"/>
              <a:pPr>
                <a:defRPr/>
              </a:pPr>
              <a:t>29/10/2017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C5628BA1-C42C-472D-AC73-B84EA4DD091F}"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4EB2AD9-51AF-4631-8862-6F1308D64595}" type="datetimeFigureOut">
              <a:rPr lang="en-GB"/>
              <a:pPr>
                <a:defRPr/>
              </a:pPr>
              <a:t>29/10/2017</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9C7E55E-78CF-4411-8BF0-9A786BD4B75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705600" cy="1143000"/>
          </a:xfrm>
          <a:prstGeom prst="rect">
            <a:avLst/>
          </a:prstGeom>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4"/>
          <p:cNvSpPr>
            <a:spLocks noGrp="1"/>
          </p:cNvSpPr>
          <p:nvPr>
            <p:ph type="ftr" sz="quarter" idx="10"/>
          </p:nvPr>
        </p:nvSpPr>
        <p:spPr/>
        <p:txBody>
          <a:bodyPr/>
          <a:lstStyle>
            <a:lvl1pPr>
              <a:defRPr/>
            </a:lvl1pPr>
          </a:lstStyle>
          <a:p>
            <a:pPr>
              <a:defRPr/>
            </a:pPr>
            <a:endParaRPr lang="en-US"/>
          </a:p>
        </p:txBody>
      </p:sp>
      <p:sp>
        <p:nvSpPr>
          <p:cNvPr id="5" name="Slide Number Placeholder 5"/>
          <p:cNvSpPr>
            <a:spLocks noGrp="1"/>
          </p:cNvSpPr>
          <p:nvPr>
            <p:ph type="sldNum" sz="quarter" idx="11"/>
          </p:nvPr>
        </p:nvSpPr>
        <p:spPr>
          <a:xfrm>
            <a:off x="6553200" y="6356350"/>
            <a:ext cx="2133600" cy="365125"/>
          </a:xfrm>
          <a:prstGeom prst="rect">
            <a:avLst/>
          </a:prstGeom>
        </p:spPr>
        <p:txBody>
          <a:bodyPr/>
          <a:lstStyle>
            <a:lvl1pPr>
              <a:defRPr/>
            </a:lvl1pPr>
          </a:lstStyle>
          <a:p>
            <a:pPr>
              <a:defRPr/>
            </a:pPr>
            <a:fld id="{1A049D86-A5EB-4D13-A5BF-CF14B1DDFA38}" type="slidenum">
              <a:rPr lang="en-US"/>
              <a:pPr>
                <a:defRPr/>
              </a:pPr>
              <a:t>‹#›</a:t>
            </a:fld>
            <a:endParaRPr lang="en-US" dirty="0"/>
          </a:p>
        </p:txBody>
      </p:sp>
    </p:spTree>
    <p:extLst>
      <p:ext uri="{BB962C8B-B14F-4D97-AF65-F5344CB8AC3E}">
        <p14:creationId xmlns:p14="http://schemas.microsoft.com/office/powerpoint/2010/main" val="3735322974"/>
      </p:ext>
    </p:extLst>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150938" y="214313"/>
            <a:ext cx="7793037" cy="1462087"/>
          </a:xfrm>
          <a:prstGeom prst="rect">
            <a:avLst/>
          </a:prstGeom>
        </p:spPr>
        <p:txBody>
          <a:bodyPr/>
          <a:lstStyle/>
          <a:p>
            <a:r>
              <a:rPr lang="en-US"/>
              <a:t>Click to edit Master title style</a:t>
            </a:r>
            <a:endParaRPr lang="en-GB"/>
          </a:p>
        </p:txBody>
      </p:sp>
      <p:sp>
        <p:nvSpPr>
          <p:cNvPr id="3" name="Table Placeholder 2"/>
          <p:cNvSpPr>
            <a:spLocks noGrp="1"/>
          </p:cNvSpPr>
          <p:nvPr>
            <p:ph type="tbl" idx="1"/>
          </p:nvPr>
        </p:nvSpPr>
        <p:spPr>
          <a:xfrm>
            <a:off x="1182688" y="2017713"/>
            <a:ext cx="7772400" cy="4114800"/>
          </a:xfrm>
        </p:spPr>
        <p:txBody>
          <a:bodyPr/>
          <a:lstStyle/>
          <a:p>
            <a:endParaRPr lang="en-GB"/>
          </a:p>
        </p:txBody>
      </p:sp>
      <p:sp>
        <p:nvSpPr>
          <p:cNvPr id="4" name="Date Placeholder 3"/>
          <p:cNvSpPr>
            <a:spLocks noGrp="1"/>
          </p:cNvSpPr>
          <p:nvPr>
            <p:ph type="dt" sz="half" idx="10"/>
          </p:nvPr>
        </p:nvSpPr>
        <p:spPr>
          <a:xfrm>
            <a:off x="1162050" y="6243638"/>
            <a:ext cx="1905000" cy="457200"/>
          </a:xfrm>
          <a:prstGeom prst="rect">
            <a:avLst/>
          </a:prstGeom>
        </p:spPr>
        <p:txBody>
          <a:bodyPr/>
          <a:lstStyle>
            <a:lvl1pPr>
              <a:defRPr/>
            </a:lvl1pPr>
          </a:lstStyle>
          <a:p>
            <a:endParaRPr lang="en-US" altLang="en-US"/>
          </a:p>
        </p:txBody>
      </p:sp>
      <p:sp>
        <p:nvSpPr>
          <p:cNvPr id="5" name="Footer Placeholder 4"/>
          <p:cNvSpPr>
            <a:spLocks noGrp="1"/>
          </p:cNvSpPr>
          <p:nvPr>
            <p:ph type="ftr" sz="quarter" idx="11"/>
          </p:nvPr>
        </p:nvSpPr>
        <p:spPr>
          <a:xfrm>
            <a:off x="3657600" y="6243638"/>
            <a:ext cx="2895600" cy="457200"/>
          </a:xfrm>
        </p:spPr>
        <p:txBody>
          <a:bodyPr/>
          <a:lstStyle>
            <a:lvl1pPr>
              <a:defRPr/>
            </a:lvl1pPr>
          </a:lstStyle>
          <a:p>
            <a:endParaRPr lang="en-US" altLang="en-US"/>
          </a:p>
        </p:txBody>
      </p:sp>
      <p:sp>
        <p:nvSpPr>
          <p:cNvPr id="6" name="Slide Number Placeholder 5"/>
          <p:cNvSpPr>
            <a:spLocks noGrp="1"/>
          </p:cNvSpPr>
          <p:nvPr>
            <p:ph type="sldNum" sz="quarter" idx="12"/>
          </p:nvPr>
        </p:nvSpPr>
        <p:spPr>
          <a:xfrm>
            <a:off x="7042150" y="6243638"/>
            <a:ext cx="1905000" cy="457200"/>
          </a:xfrm>
          <a:prstGeom prst="rect">
            <a:avLst/>
          </a:prstGeom>
        </p:spPr>
        <p:txBody>
          <a:bodyPr/>
          <a:lstStyle>
            <a:lvl1pPr>
              <a:defRPr/>
            </a:lvl1pPr>
          </a:lstStyle>
          <a:p>
            <a:fld id="{3430C2B4-65AE-48E4-B87D-383C364B77B0}" type="slidenum">
              <a:rPr lang="en-US" altLang="en-US"/>
              <a:pPr/>
              <a:t>‹#›</a:t>
            </a:fld>
            <a:endParaRPr lang="en-US" altLang="en-US"/>
          </a:p>
        </p:txBody>
      </p:sp>
    </p:spTree>
    <p:extLst>
      <p:ext uri="{BB962C8B-B14F-4D97-AF65-F5344CB8AC3E}">
        <p14:creationId xmlns:p14="http://schemas.microsoft.com/office/powerpoint/2010/main" val="2836273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dirty="0">
                <a:solidFill>
                  <a:schemeClr val="tx1">
                    <a:tint val="75000"/>
                  </a:schemeClr>
                </a:solidFill>
                <a:latin typeface="+mn-lt"/>
              </a:defRPr>
            </a:lvl1pPr>
          </a:lstStyle>
          <a:p>
            <a:pPr>
              <a:defRPr/>
            </a:pPr>
            <a:endParaRPr lang="en-GB"/>
          </a:p>
        </p:txBody>
      </p:sp>
      <p:cxnSp>
        <p:nvCxnSpPr>
          <p:cNvPr id="12" name="Straight Connector 7"/>
          <p:cNvCxnSpPr/>
          <p:nvPr/>
        </p:nvCxnSpPr>
        <p:spPr>
          <a:xfrm>
            <a:off x="-36513" y="908050"/>
            <a:ext cx="9180513" cy="0"/>
          </a:xfrm>
          <a:prstGeom prst="line">
            <a:avLst/>
          </a:prstGeom>
          <a:ln w="38100">
            <a:solidFill>
              <a:srgbClr val="37A5FF"/>
            </a:solidFill>
          </a:ln>
        </p:spPr>
        <p:style>
          <a:lnRef idx="1">
            <a:schemeClr val="accent1"/>
          </a:lnRef>
          <a:fillRef idx="0">
            <a:schemeClr val="accent1"/>
          </a:fillRef>
          <a:effectRef idx="0">
            <a:schemeClr val="accent1"/>
          </a:effectRef>
          <a:fontRef idx="minor">
            <a:schemeClr val="tx1"/>
          </a:fontRef>
        </p:style>
      </p:cxnSp>
      <p:cxnSp>
        <p:nvCxnSpPr>
          <p:cNvPr id="13" name="Straight Connector 8"/>
          <p:cNvCxnSpPr/>
          <p:nvPr/>
        </p:nvCxnSpPr>
        <p:spPr>
          <a:xfrm>
            <a:off x="-36513" y="1052513"/>
            <a:ext cx="9180513" cy="0"/>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8"/>
          <p:cNvCxnSpPr/>
          <p:nvPr/>
        </p:nvCxnSpPr>
        <p:spPr>
          <a:xfrm>
            <a:off x="0" y="981075"/>
            <a:ext cx="9180513" cy="0"/>
          </a:xfrm>
          <a:prstGeom prst="line">
            <a:avLst/>
          </a:prstGeom>
          <a:ln w="53975">
            <a:solidFill>
              <a:srgbClr val="FFFF00"/>
            </a:solidFill>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p:nvPicPr>
        <p:blipFill rotWithShape="1">
          <a:blip r:embed="rId14">
            <a:extLst>
              <a:ext uri="{28A0092B-C50C-407E-A947-70E740481C1C}">
                <a14:useLocalDpi xmlns:a14="http://schemas.microsoft.com/office/drawing/2010/main" val="0"/>
              </a:ext>
            </a:extLst>
          </a:blip>
          <a:srcRect r="52682"/>
          <a:stretch/>
        </p:blipFill>
        <p:spPr>
          <a:xfrm>
            <a:off x="7380312" y="6184950"/>
            <a:ext cx="1536684" cy="594838"/>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felicity.healey-benson@sm.uwtsd.ac.uk" TargetMode="Externa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hop.cipd.co.uk/shop/bookshop/books/textbooks/intermediate-level-qualification-textbooks/studying-human-resource-management-1#accordion-button-authors" TargetMode="Externa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hyperlink" Target="http://www.cipd.co.uk/pm/peoplemanagement/b/weblog/archive/2013/01/29/an-inquiry-into-being-curious-2010-09.aspx" TargetMode="Externa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8" Type="http://schemas.openxmlformats.org/officeDocument/2006/relationships/hyperlink" Target="http://www.cipd.co.uk/NR/rdonlyres/A7C5E08C-5FF4-4D5B-BE95-2DDBE4AEA9F8/0/CIPD_CourageousMindset.pdf" TargetMode="External"/><Relationship Id="rId3" Type="http://schemas.openxmlformats.org/officeDocument/2006/relationships/hyperlink" Target="http://www.cipd.co.uk/pm/peoplemanagement/b/weblog/archive/2010/10/14/make-the-right-career-choice-2010-10.aspx" TargetMode="External"/><Relationship Id="rId7" Type="http://schemas.openxmlformats.org/officeDocument/2006/relationships/hyperlink" Target="http://www.cipd.co.uk/pm/peoplemanagement/b/weblog/archive/2013/01/29/delivering-success-on-business-objectives-2011-01.aspx" TargetMode="External"/><Relationship Id="rId2" Type="http://schemas.openxmlformats.org/officeDocument/2006/relationships/hyperlink" Target="http://www.cipd.co.uk/pm/peoplemanagement/b/weblog/archive/2013/01/29/an-inquiry-into-being-curious-2010-09.aspx" TargetMode="External"/><Relationship Id="rId1" Type="http://schemas.openxmlformats.org/officeDocument/2006/relationships/slideLayout" Target="../slideLayouts/slideLayout11.xml"/><Relationship Id="rId6" Type="http://schemas.openxmlformats.org/officeDocument/2006/relationships/hyperlink" Target="http://www.cipd.co.uk/pm/peoplemanagement/b/weblog/archive/2013/01/29/working-together-for-success-2011-01.aspx" TargetMode="External"/><Relationship Id="rId5" Type="http://schemas.openxmlformats.org/officeDocument/2006/relationships/hyperlink" Target="http://www.cipd.co.uk/pm/peoplemanagement/b/weblog/archive/2013/01/29/how-to-boost-your-personal-credibility-2010-12.aspx" TargetMode="External"/><Relationship Id="rId4" Type="http://schemas.openxmlformats.org/officeDocument/2006/relationships/hyperlink" Target="http://www.cipd.co.uk/pm/peoplemanagement/b/weblog/archive/2010/10/28/develop-the-powers-of-persuasion-2010-10.aspx" TargetMode="External"/><Relationship Id="rId9" Type="http://schemas.openxmlformats.org/officeDocument/2006/relationships/hyperlink" Target="http://www.cipd.co.uk/pm/peoplemanagement/b/weblog/archive/2013/01/29/be-a-mirror-to-company-integrity-2010-11.aspx"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hyperlink" Target="http://www.managementstudyguide.com/types-of-teams.htm" TargetMode="Externa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3" Type="http://schemas.openxmlformats.org/officeDocument/2006/relationships/hyperlink" Target="http://www.cipd.co.uk/hr-resources/podcasts/95-building-best-team.aspx" TargetMode="External"/><Relationship Id="rId2" Type="http://schemas.openxmlformats.org/officeDocument/2006/relationships/image" Target="../media/image11.png"/><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hrcouncil.ca/hr-toolkit/workplaces-team-work.cfm" TargetMode="Externa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3" Type="http://schemas.openxmlformats.org/officeDocument/2006/relationships/hyperlink" Target="https://www.mindtools.com/pages/article/newLDR_86.htm" TargetMode="External"/><Relationship Id="rId2" Type="http://schemas.openxmlformats.org/officeDocument/2006/relationships/image" Target="../media/image14.png"/><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youtube.com/watch?v=-efhOLVgEvM" TargetMode="External"/><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ElmfMyt6OPI" TargetMode="External"/><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hyperlink" Target="http://essentialsofbusiness.ufexec.ufl.edu/resources/human-resources/the-conflict-resolution-process/#.VryWZFLrAZM" TargetMode="External"/><Relationship Id="rId2" Type="http://schemas.openxmlformats.org/officeDocument/2006/relationships/image" Target="../media/image17.png"/><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3" Type="http://schemas.openxmlformats.org/officeDocument/2006/relationships/hyperlink" Target="http://www.explorehr.org/articles/Personal_Development/Developing_Active_Listening_Skills.html" TargetMode="External"/><Relationship Id="rId2" Type="http://schemas.openxmlformats.org/officeDocument/2006/relationships/hyperlink" Target="http://www.skillsyouneed.com/ips/active-listening.html#ixzz3zs2pT0Lh" TargetMode="External"/><Relationship Id="rId1" Type="http://schemas.openxmlformats.org/officeDocument/2006/relationships/slideLayout" Target="../slideLayouts/slideLayout11.xml"/><Relationship Id="rId5" Type="http://schemas.openxmlformats.org/officeDocument/2006/relationships/hyperlink" Target="http://msue.anr.msu.edu/news/use_active_listening_skills_to_effectively_deal_with_conflict" TargetMode="External"/><Relationship Id="rId4" Type="http://schemas.openxmlformats.org/officeDocument/2006/relationships/hyperlink" Target="http://www.cipd.co.uk/NR/rdonlyres/C48D5EF9-D4DB-4952-B380-54A2563BC856/0/ActiveListeningArticle201204.pdf"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1.xml"/><Relationship Id="rId5" Type="http://schemas.openxmlformats.org/officeDocument/2006/relationships/image" Target="../media/image22.png"/><Relationship Id="rId4" Type="http://schemas.openxmlformats.org/officeDocument/2006/relationships/image" Target="../media/image21.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3" Type="http://schemas.openxmlformats.org/officeDocument/2006/relationships/hyperlink" Target="http://www.hcamag.com/hr-resources/hr-strategy/learning-how-to-influence-114638.aspx" TargetMode="External"/><Relationship Id="rId2" Type="http://schemas.openxmlformats.org/officeDocument/2006/relationships/hyperlink" Target="http://www.krauthammer.com/articles/training-for-hr-to-boost-their-influence" TargetMode="External"/><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www.cipd.co.uk/pm/peoplemanagement/b/weblog/archive/2013/01/29/1923a-2001-04.aspx" TargetMode="External"/><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tempositions.com/site/hrnews/HR_Roundtable_May_2007.pdf" TargetMode="External"/><Relationship Id="rId2" Type="http://schemas.openxmlformats.org/officeDocument/2006/relationships/hyperlink" Target="http://www.personneltoday.com/hr/why-hr-needs-good-negotiation-skills-and-how-you-can-build-them/" TargetMode="External"/><Relationship Id="rId1" Type="http://schemas.openxmlformats.org/officeDocument/2006/relationships/slideLayout" Target="../slideLayouts/slideLayout2.xml"/><Relationship Id="rId5" Type="http://schemas.openxmlformats.org/officeDocument/2006/relationships/hyperlink" Target="http://www.notredameonline.com/resources/negotiations/hr-negotiations/#.VrySpVLrAZM" TargetMode="External"/><Relationship Id="rId4" Type="http://schemas.openxmlformats.org/officeDocument/2006/relationships/hyperlink" Target="http://essentialsofbusiness.ufexec.ufl.edu/resources/human-resources/negotiation-skills-control-heated-business-disputes/#.VrySkVLrAZM"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www.gregoryappel.com/files/GAU_3_15_2012.pdf" TargetMode="External"/><Relationship Id="rId1" Type="http://schemas.openxmlformats.org/officeDocument/2006/relationships/slideLayout" Target="../slideLayouts/slideLayout11.xml"/></Relationships>
</file>

<file path=ppt/slides/_rels/slide57.xml.rels><?xml version="1.0" encoding="UTF-8" standalone="yes"?>
<Relationships xmlns="http://schemas.openxmlformats.org/package/2006/relationships"><Relationship Id="rId3" Type="http://schemas.openxmlformats.org/officeDocument/2006/relationships/hyperlink" Target="http://pmstudycircle.com/2012/01/best-conflict-resolution-technique/" TargetMode="External"/><Relationship Id="rId2" Type="http://schemas.openxmlformats.org/officeDocument/2006/relationships/hyperlink" Target="http://www.personalityexplorer.com/freeresources/conflictmanagementtechniques.aspx" TargetMode="Externa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411760" y="5805264"/>
            <a:ext cx="4680520" cy="10527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p:cNvSpPr>
          <p:nvPr/>
        </p:nvSpPr>
        <p:spPr>
          <a:xfrm>
            <a:off x="396473" y="1772816"/>
            <a:ext cx="8351838" cy="3671887"/>
          </a:xfrm>
          <a:prstGeom prst="rect">
            <a:avLst/>
          </a:prstGeom>
        </p:spPr>
        <p:txBody>
          <a:bodyPr>
            <a:normAutofit fontScale="92500" lnSpcReduction="20000"/>
          </a:bodyPr>
          <a:lstStyle/>
          <a:p>
            <a:pPr algn="ctr"/>
            <a:endParaRPr lang="en-GB" sz="3900" b="1" dirty="0">
              <a:solidFill>
                <a:srgbClr val="C00000"/>
              </a:solidFill>
              <a:latin typeface="Calibri" pitchFamily="34" charset="0"/>
            </a:endParaRPr>
          </a:p>
          <a:p>
            <a:pPr algn="ctr"/>
            <a:r>
              <a:rPr lang="en-US" altLang="en-US" sz="3600" b="1" dirty="0" smtClean="0">
                <a:latin typeface="Helvetica" charset="0"/>
                <a:ea typeface="Helvetica" charset="0"/>
                <a:cs typeface="Helvetica" charset="0"/>
                <a:sym typeface="Helvetica" charset="0"/>
              </a:rPr>
              <a:t>Developing Professional Practice </a:t>
            </a:r>
            <a:r>
              <a:rPr lang="en-US" altLang="en-US" sz="3600" dirty="0" smtClean="0">
                <a:latin typeface="Helvetica" charset="0"/>
                <a:ea typeface="Helvetica" charset="0"/>
                <a:cs typeface="Helvetica" charset="0"/>
                <a:sym typeface="Helvetica" charset="0"/>
              </a:rPr>
              <a:t>(5DVP)</a:t>
            </a:r>
          </a:p>
          <a:p>
            <a:pPr algn="ctr"/>
            <a:endParaRPr lang="en-US" sz="3600" dirty="0" smtClean="0">
              <a:solidFill>
                <a:srgbClr val="37A5FF"/>
              </a:solidFill>
              <a:latin typeface="Helvetica" charset="0"/>
              <a:cs typeface="Helvetica" charset="0"/>
              <a:sym typeface="Helvetica" charset="0"/>
            </a:endParaRPr>
          </a:p>
          <a:p>
            <a:pPr algn="ctr"/>
            <a:r>
              <a:rPr lang="en-GB" sz="3600" dirty="0" smtClean="0">
                <a:solidFill>
                  <a:srgbClr val="37A5FF"/>
                </a:solidFill>
                <a:latin typeface="Calibri" pitchFamily="34" charset="0"/>
              </a:rPr>
              <a:t>Felicity Healey-Benson </a:t>
            </a:r>
          </a:p>
          <a:p>
            <a:pPr algn="ctr"/>
            <a:endParaRPr lang="en-GB" sz="2300" dirty="0" smtClean="0">
              <a:latin typeface="Calibri" pitchFamily="34" charset="0"/>
            </a:endParaRPr>
          </a:p>
          <a:p>
            <a:pPr algn="ctr"/>
            <a:r>
              <a:rPr lang="en-GB" sz="2300" b="1" dirty="0" smtClean="0">
                <a:latin typeface="Calibri" pitchFamily="34" charset="0"/>
              </a:rPr>
              <a:t>BSc., MBA., MA (HRM), PGCE., Dip. NLP, Academic Assoc. CIPD</a:t>
            </a:r>
          </a:p>
          <a:p>
            <a:pPr algn="ctr"/>
            <a:endParaRPr lang="en-GB" sz="2300" b="1" dirty="0">
              <a:latin typeface="Calibri" pitchFamily="34" charset="0"/>
            </a:endParaRPr>
          </a:p>
          <a:p>
            <a:pPr algn="ctr"/>
            <a:r>
              <a:rPr lang="fr-FR" sz="2400" b="1" u="sng" dirty="0" smtClean="0">
                <a:hlinkClick r:id="rId2"/>
              </a:rPr>
              <a:t>felicity.healey-benson@sm.uwtsd.ac.uk</a:t>
            </a:r>
            <a:endParaRPr lang="fr-FR" sz="2400" b="1" u="sng" dirty="0" smtClean="0"/>
          </a:p>
          <a:p>
            <a:pPr algn="ctr"/>
            <a:endParaRPr lang="fr-FR" sz="2400" b="1" u="sng" dirty="0"/>
          </a:p>
          <a:p>
            <a:pPr algn="ctr"/>
            <a:r>
              <a:rPr lang="fr-FR" sz="2400" b="1" u="sng" dirty="0" smtClean="0"/>
              <a:t>Lecture 2</a:t>
            </a:r>
          </a:p>
          <a:p>
            <a:pPr algn="ctr"/>
            <a:endParaRPr lang="fr-FR" sz="2400" b="1" u="sng" dirty="0">
              <a:latin typeface="Calibri" pitchFamily="34" charset="0"/>
            </a:endParaRPr>
          </a:p>
        </p:txBody>
      </p:sp>
      <p:sp>
        <p:nvSpPr>
          <p:cNvPr id="16386" name="AutoShape 2"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sz="4400" dirty="0">
              <a:latin typeface="Calibri" pitchFamily="34" charset="0"/>
            </a:endParaRPr>
          </a:p>
        </p:txBody>
      </p:sp>
      <p:sp>
        <p:nvSpPr>
          <p:cNvPr id="16387" name="AutoShape 4"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a:latin typeface="Calibri"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355976" y="1628800"/>
            <a:ext cx="4572000" cy="923330"/>
          </a:xfrm>
          <a:prstGeom prst="rect">
            <a:avLst/>
          </a:prstGeom>
        </p:spPr>
        <p:txBody>
          <a:bodyPr>
            <a:spAutoFit/>
          </a:bodyPr>
          <a:lstStyle/>
          <a:p>
            <a:r>
              <a:rPr lang="en-GB" b="1" dirty="0"/>
              <a:t>Edition: </a:t>
            </a:r>
            <a:r>
              <a:rPr lang="en-GB" dirty="0"/>
              <a:t>2nd</a:t>
            </a:r>
          </a:p>
          <a:p>
            <a:r>
              <a:rPr lang="en-GB" b="1" dirty="0"/>
              <a:t>Publication Date: </a:t>
            </a:r>
            <a:r>
              <a:rPr lang="en-GB" dirty="0"/>
              <a:t>May 2016</a:t>
            </a:r>
          </a:p>
          <a:p>
            <a:r>
              <a:rPr lang="en-GB" dirty="0">
                <a:hlinkClick r:id="rId2"/>
              </a:rPr>
              <a:t>Stephen Taylor, Carol </a:t>
            </a:r>
            <a:r>
              <a:rPr lang="en-GB" dirty="0" err="1">
                <a:hlinkClick r:id="rId2"/>
              </a:rPr>
              <a:t>Woodhams</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592" y="1628800"/>
            <a:ext cx="3296455" cy="41700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4860032" y="3573016"/>
            <a:ext cx="3672408" cy="923330"/>
          </a:xfrm>
          <a:prstGeom prst="rect">
            <a:avLst/>
          </a:prstGeom>
          <a:noFill/>
        </p:spPr>
        <p:txBody>
          <a:bodyPr wrap="square" rtlCol="0">
            <a:spAutoFit/>
          </a:bodyPr>
          <a:lstStyle/>
          <a:p>
            <a:r>
              <a:rPr lang="en-GB" b="1" dirty="0" smtClean="0"/>
              <a:t>Read chapter 4 &amp; 6</a:t>
            </a:r>
          </a:p>
          <a:p>
            <a:r>
              <a:rPr lang="en-GB" b="1" dirty="0" smtClean="0"/>
              <a:t>Crucial detail for the assignment</a:t>
            </a:r>
            <a:endParaRPr lang="en-GB" b="1" dirty="0"/>
          </a:p>
        </p:txBody>
      </p:sp>
    </p:spTree>
    <p:extLst>
      <p:ext uri="{BB962C8B-B14F-4D97-AF65-F5344CB8AC3E}">
        <p14:creationId xmlns:p14="http://schemas.microsoft.com/office/powerpoint/2010/main" val="21235801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6705600" cy="1143000"/>
          </a:xfrm>
        </p:spPr>
        <p:txBody>
          <a:bodyPr/>
          <a:lstStyle/>
          <a:p>
            <a:pPr algn="l"/>
            <a:r>
              <a:rPr lang="en-GB" sz="3600" dirty="0" smtClean="0"/>
              <a:t>Assessment – 4 activities</a:t>
            </a:r>
            <a:endParaRPr lang="en-GB" sz="3600" dirty="0"/>
          </a:p>
        </p:txBody>
      </p:sp>
      <p:sp>
        <p:nvSpPr>
          <p:cNvPr id="3" name="Content Placeholder 2"/>
          <p:cNvSpPr>
            <a:spLocks noGrp="1"/>
          </p:cNvSpPr>
          <p:nvPr>
            <p:ph idx="1"/>
          </p:nvPr>
        </p:nvSpPr>
        <p:spPr>
          <a:xfrm>
            <a:off x="179512" y="1124744"/>
            <a:ext cx="8784976" cy="4525963"/>
          </a:xfrm>
        </p:spPr>
        <p:txBody>
          <a:bodyPr/>
          <a:lstStyle/>
          <a:p>
            <a:pPr marL="0" indent="0">
              <a:buNone/>
            </a:pPr>
            <a:r>
              <a:rPr lang="en-GB" sz="1700" dirty="0"/>
              <a:t>Provide written responses for each of the four tasks equating to approximately 2,500 words in total (excluding the PDP). </a:t>
            </a:r>
          </a:p>
          <a:p>
            <a:pPr marL="0" indent="0">
              <a:buNone/>
            </a:pPr>
            <a:endParaRPr lang="en-GB" sz="1700" b="1" dirty="0" smtClean="0"/>
          </a:p>
          <a:p>
            <a:pPr marL="0" indent="0">
              <a:buNone/>
            </a:pPr>
            <a:r>
              <a:rPr lang="en-GB" sz="1700" b="1" dirty="0" smtClean="0"/>
              <a:t>Activity </a:t>
            </a:r>
            <a:r>
              <a:rPr lang="en-GB" sz="1700" b="1" dirty="0"/>
              <a:t>1</a:t>
            </a:r>
            <a:endParaRPr lang="en-GB" sz="1700" dirty="0"/>
          </a:p>
          <a:p>
            <a:pPr marL="0" lvl="0" indent="0">
              <a:buNone/>
            </a:pPr>
            <a:r>
              <a:rPr lang="en-GB" sz="1700" dirty="0"/>
              <a:t>Evaluate what it means to be an HR professional, making reference to the current CIPD Profession </a:t>
            </a:r>
            <a:r>
              <a:rPr lang="en-GB" sz="1700" dirty="0" smtClean="0"/>
              <a:t>Map</a:t>
            </a:r>
            <a:r>
              <a:rPr lang="en-GB" sz="1700" dirty="0"/>
              <a:t> </a:t>
            </a:r>
          </a:p>
          <a:p>
            <a:pPr marL="0" lvl="0" indent="0">
              <a:buNone/>
            </a:pPr>
            <a:endParaRPr lang="en-GB" sz="1700" dirty="0"/>
          </a:p>
          <a:p>
            <a:pPr marL="0" indent="0">
              <a:buNone/>
            </a:pPr>
            <a:endParaRPr lang="en-GB" sz="1700" b="1" dirty="0" smtClean="0"/>
          </a:p>
          <a:p>
            <a:pPr marL="0" indent="0">
              <a:buNone/>
            </a:pPr>
            <a:r>
              <a:rPr lang="en-GB" sz="1700" b="1" dirty="0" smtClean="0"/>
              <a:t>Activity </a:t>
            </a:r>
            <a:r>
              <a:rPr lang="en-GB" sz="1700" b="1" dirty="0"/>
              <a:t>2</a:t>
            </a:r>
            <a:endParaRPr lang="en-GB" sz="1700" dirty="0"/>
          </a:p>
          <a:p>
            <a:pPr marL="0" lvl="0" indent="0">
              <a:buNone/>
            </a:pPr>
            <a:r>
              <a:rPr lang="en-GB" sz="1700" dirty="0"/>
              <a:t>Briefly describe the elements of group dynamics and give at least two examples of conflict resolution methods within an HR context</a:t>
            </a:r>
            <a:r>
              <a:rPr lang="en-GB" sz="1700" dirty="0" smtClean="0"/>
              <a:t>.</a:t>
            </a:r>
          </a:p>
          <a:p>
            <a:pPr marL="0" lvl="0" indent="0">
              <a:spcBef>
                <a:spcPts val="0"/>
              </a:spcBef>
              <a:buNone/>
            </a:pPr>
            <a:endParaRPr lang="en-GB" sz="1700" dirty="0"/>
          </a:p>
        </p:txBody>
      </p:sp>
      <p:graphicFrame>
        <p:nvGraphicFramePr>
          <p:cNvPr id="4" name="Table 3"/>
          <p:cNvGraphicFramePr>
            <a:graphicFrameLocks noGrp="1"/>
          </p:cNvGraphicFramePr>
          <p:nvPr>
            <p:extLst>
              <p:ext uri="{D42A27DB-BD31-4B8C-83A1-F6EECF244321}">
                <p14:modId xmlns:p14="http://schemas.microsoft.com/office/powerpoint/2010/main" val="3673733966"/>
              </p:ext>
            </p:extLst>
          </p:nvPr>
        </p:nvGraphicFramePr>
        <p:xfrm>
          <a:off x="971600" y="2636913"/>
          <a:ext cx="7920880" cy="736092"/>
        </p:xfrm>
        <a:graphic>
          <a:graphicData uri="http://schemas.openxmlformats.org/drawingml/2006/table">
            <a:tbl>
              <a:tblPr firstRow="1" firstCol="1" bandRow="1" bandCol="1">
                <a:tableStyleId>{5C22544A-7EE6-4342-B048-85BDC9FD1C3A}</a:tableStyleId>
              </a:tblPr>
              <a:tblGrid>
                <a:gridCol w="7920880"/>
              </a:tblGrid>
              <a:tr h="576063">
                <a:tc>
                  <a:txBody>
                    <a:bodyPr/>
                    <a:lstStyle/>
                    <a:p>
                      <a:pPr>
                        <a:lnSpc>
                          <a:spcPct val="105000"/>
                        </a:lnSpc>
                        <a:spcAft>
                          <a:spcPts val="0"/>
                        </a:spcAft>
                      </a:pPr>
                      <a:r>
                        <a:rPr lang="en-GB" sz="1000" dirty="0">
                          <a:effectLst/>
                        </a:rPr>
                        <a:t> </a:t>
                      </a:r>
                      <a:endParaRPr lang="en-GB" sz="1200" dirty="0">
                        <a:effectLst/>
                      </a:endParaRPr>
                    </a:p>
                    <a:p>
                      <a:pPr>
                        <a:lnSpc>
                          <a:spcPct val="105000"/>
                        </a:lnSpc>
                        <a:spcAft>
                          <a:spcPts val="0"/>
                        </a:spcAft>
                      </a:pPr>
                      <a:r>
                        <a:rPr lang="en-GB" sz="1200" dirty="0" smtClean="0">
                          <a:effectLst/>
                        </a:rPr>
                        <a:t>You should </a:t>
                      </a:r>
                      <a:r>
                        <a:rPr lang="en-GB" sz="1200" dirty="0">
                          <a:effectLst/>
                        </a:rPr>
                        <a:t>identify a range of the knowledge, skills and behaviours required by HR professionals and state why these are important. They may include examples from any of the professional areas and behaviours in the CIPD Profession Map</a:t>
                      </a:r>
                      <a:br>
                        <a:rPr lang="en-GB" sz="1200" dirty="0">
                          <a:effectLst/>
                        </a:rPr>
                      </a:br>
                      <a:endParaRPr lang="en-GB" sz="1200" dirty="0">
                        <a:effectLst/>
                        <a:latin typeface="Calibri"/>
                        <a:ea typeface="Calibri"/>
                        <a:cs typeface="Times New Roman"/>
                      </a:endParaRPr>
                    </a:p>
                  </a:txBody>
                  <a:tcPr marL="68580" marR="68580" marT="0" marB="0"/>
                </a:tc>
              </a:tr>
            </a:tbl>
          </a:graphicData>
        </a:graphic>
      </p:graphicFrame>
      <p:sp>
        <p:nvSpPr>
          <p:cNvPr id="5" name="Rectangle 4"/>
          <p:cNvSpPr/>
          <p:nvPr/>
        </p:nvSpPr>
        <p:spPr>
          <a:xfrm>
            <a:off x="323528" y="4509120"/>
            <a:ext cx="7992888" cy="1200329"/>
          </a:xfrm>
          <a:prstGeom prst="rect">
            <a:avLst/>
          </a:prstGeom>
          <a:solidFill>
            <a:srgbClr val="0070C0"/>
          </a:solidFill>
        </p:spPr>
        <p:txBody>
          <a:bodyPr wrap="square">
            <a:spAutoFit/>
          </a:bodyPr>
          <a:lstStyle/>
          <a:p>
            <a:r>
              <a:rPr lang="en-GB" sz="1200" b="1" dirty="0" smtClean="0">
                <a:solidFill>
                  <a:schemeClr val="bg1"/>
                </a:solidFill>
                <a:latin typeface="+mj-lt"/>
              </a:rPr>
              <a:t>You must describe </a:t>
            </a:r>
            <a:r>
              <a:rPr lang="en-GB" sz="1200" b="1" dirty="0">
                <a:solidFill>
                  <a:schemeClr val="bg1"/>
                </a:solidFill>
                <a:latin typeface="+mj-lt"/>
              </a:rPr>
              <a:t>the elements of group </a:t>
            </a:r>
            <a:r>
              <a:rPr lang="en-GB" sz="1200" b="1" dirty="0" smtClean="0">
                <a:solidFill>
                  <a:schemeClr val="bg1"/>
                </a:solidFill>
                <a:latin typeface="+mj-lt"/>
              </a:rPr>
              <a:t>dynamics. Illustrate </a:t>
            </a:r>
            <a:r>
              <a:rPr lang="en-GB" sz="1200" b="1" dirty="0">
                <a:solidFill>
                  <a:schemeClr val="bg1"/>
                </a:solidFill>
                <a:latin typeface="+mj-lt"/>
              </a:rPr>
              <a:t>this by referring to a model of group processes e.g. Tuckman, or ways of capturing group dynamics e.g. interaction analysis tools.  </a:t>
            </a:r>
            <a:br>
              <a:rPr lang="en-GB" sz="1200" b="1" dirty="0">
                <a:solidFill>
                  <a:schemeClr val="bg1"/>
                </a:solidFill>
                <a:latin typeface="+mj-lt"/>
              </a:rPr>
            </a:br>
            <a:endParaRPr lang="en-GB" sz="1200" b="1" dirty="0">
              <a:solidFill>
                <a:schemeClr val="bg1"/>
              </a:solidFill>
              <a:latin typeface="+mj-lt"/>
            </a:endParaRPr>
          </a:p>
          <a:p>
            <a:r>
              <a:rPr lang="en-GB" sz="1200" b="1" dirty="0" smtClean="0">
                <a:solidFill>
                  <a:schemeClr val="bg1"/>
                </a:solidFill>
                <a:latin typeface="+mj-lt"/>
              </a:rPr>
              <a:t>Also provide </a:t>
            </a:r>
            <a:r>
              <a:rPr lang="en-GB" sz="1200" b="1" dirty="0" smtClean="0">
                <a:solidFill>
                  <a:schemeClr val="bg1"/>
                </a:solidFill>
                <a:latin typeface="+mj-lt"/>
              </a:rPr>
              <a:t>2 examples of </a:t>
            </a:r>
            <a:r>
              <a:rPr lang="en-GB" sz="1200" b="1" dirty="0">
                <a:solidFill>
                  <a:schemeClr val="bg1"/>
                </a:solidFill>
                <a:latin typeface="+mj-lt"/>
              </a:rPr>
              <a:t>conflict resolution methods e.g. </a:t>
            </a:r>
            <a:r>
              <a:rPr lang="en-GB" sz="1200" b="1" dirty="0" smtClean="0">
                <a:solidFill>
                  <a:schemeClr val="bg1"/>
                </a:solidFill>
                <a:latin typeface="+mj-lt"/>
              </a:rPr>
              <a:t>you could include</a:t>
            </a:r>
            <a:r>
              <a:rPr lang="en-GB" sz="1200" b="1" dirty="0">
                <a:solidFill>
                  <a:schemeClr val="bg1"/>
                </a:solidFill>
                <a:latin typeface="+mj-lt"/>
              </a:rPr>
              <a:t>: using active listening to understand the nature of the conflict from the perspectives of the different parties and then using problem-solving skills to try and seek a ‘win-win’ situation; using compromise; using accommodating to provide temporary relief from the conflict.</a:t>
            </a:r>
          </a:p>
        </p:txBody>
      </p:sp>
    </p:spTree>
    <p:extLst>
      <p:ext uri="{BB962C8B-B14F-4D97-AF65-F5344CB8AC3E}">
        <p14:creationId xmlns:p14="http://schemas.microsoft.com/office/powerpoint/2010/main" val="935894151"/>
      </p:ext>
    </p:extLst>
  </p:cSld>
  <p:clrMapOvr>
    <a:masterClrMapping/>
  </p:clrMapOvr>
  <p:transition spd="med"/>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7544" y="1484784"/>
            <a:ext cx="7992888" cy="2585323"/>
          </a:xfrm>
          <a:prstGeom prst="rect">
            <a:avLst/>
          </a:prstGeom>
        </p:spPr>
        <p:txBody>
          <a:bodyPr wrap="square">
            <a:spAutoFit/>
          </a:bodyPr>
          <a:lstStyle/>
          <a:p>
            <a:pPr marL="0" indent="0">
              <a:buNone/>
            </a:pPr>
            <a:r>
              <a:rPr lang="en-GB" b="1" dirty="0"/>
              <a:t>Activity 3</a:t>
            </a:r>
            <a:br>
              <a:rPr lang="en-GB" b="1" dirty="0"/>
            </a:br>
            <a:r>
              <a:rPr lang="en-GB" dirty="0"/>
              <a:t>With reference to a recent or current project (large or small) which you have led (or been part of a project team):</a:t>
            </a:r>
          </a:p>
          <a:p>
            <a:pPr marL="0" lvl="0" indent="0">
              <a:buNone/>
            </a:pPr>
            <a:endParaRPr lang="en-GB" dirty="0" smtClean="0"/>
          </a:p>
          <a:p>
            <a:pPr marL="0" lvl="0" indent="0">
              <a:buNone/>
            </a:pPr>
            <a:r>
              <a:rPr lang="en-GB" dirty="0" smtClean="0"/>
              <a:t>Provide </a:t>
            </a:r>
            <a:r>
              <a:rPr lang="en-GB" dirty="0"/>
              <a:t>evidence of using project management </a:t>
            </a:r>
            <a:r>
              <a:rPr lang="en-GB" u="sng" dirty="0"/>
              <a:t>and</a:t>
            </a:r>
            <a:r>
              <a:rPr lang="en-GB" dirty="0"/>
              <a:t> problem-solving techniques in the course of the project.</a:t>
            </a:r>
          </a:p>
          <a:p>
            <a:pPr marL="0" lvl="0" indent="0">
              <a:buNone/>
            </a:pPr>
            <a:endParaRPr lang="en-GB" dirty="0" smtClean="0"/>
          </a:p>
          <a:p>
            <a:pPr marL="0" lvl="0" indent="0">
              <a:buNone/>
            </a:pPr>
            <a:r>
              <a:rPr lang="en-GB" dirty="0" smtClean="0"/>
              <a:t>Explain </a:t>
            </a:r>
            <a:r>
              <a:rPr lang="en-GB" dirty="0"/>
              <a:t>how you successfully influenced, persuaded and negotiated with others in the course of the project (or other related activity).</a:t>
            </a:r>
          </a:p>
        </p:txBody>
      </p:sp>
      <p:sp>
        <p:nvSpPr>
          <p:cNvPr id="5" name="Title 1"/>
          <p:cNvSpPr txBox="1">
            <a:spLocks/>
          </p:cNvSpPr>
          <p:nvPr/>
        </p:nvSpPr>
        <p:spPr>
          <a:xfrm>
            <a:off x="107504" y="188640"/>
            <a:ext cx="6705600" cy="1143000"/>
          </a:xfrm>
          <a:prstGeom prst="rect">
            <a:avLst/>
          </a:prstGeom>
        </p:spPr>
        <p:txBody>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a:r>
              <a:rPr lang="en-GB" sz="3600" smtClean="0"/>
              <a:t>Assessment – 4 activities</a:t>
            </a:r>
            <a:endParaRPr lang="en-GB" sz="3600" dirty="0"/>
          </a:p>
        </p:txBody>
      </p:sp>
      <p:sp>
        <p:nvSpPr>
          <p:cNvPr id="6" name="Rectangle 5"/>
          <p:cNvSpPr/>
          <p:nvPr/>
        </p:nvSpPr>
        <p:spPr>
          <a:xfrm>
            <a:off x="539552" y="4235604"/>
            <a:ext cx="7920880" cy="1569660"/>
          </a:xfrm>
          <a:prstGeom prst="rect">
            <a:avLst/>
          </a:prstGeom>
          <a:solidFill>
            <a:srgbClr val="0070C0"/>
          </a:solidFill>
        </p:spPr>
        <p:txBody>
          <a:bodyPr wrap="square">
            <a:spAutoFit/>
          </a:bodyPr>
          <a:lstStyle/>
          <a:p>
            <a:r>
              <a:rPr lang="en-GB" sz="1200" b="1" dirty="0" smtClean="0">
                <a:solidFill>
                  <a:schemeClr val="bg1"/>
                </a:solidFill>
                <a:latin typeface="+mn-lt"/>
              </a:rPr>
              <a:t>Summarise </a:t>
            </a:r>
            <a:r>
              <a:rPr lang="en-GB" sz="1200" b="1" dirty="0">
                <a:solidFill>
                  <a:schemeClr val="bg1"/>
                </a:solidFill>
                <a:latin typeface="+mn-lt"/>
              </a:rPr>
              <a:t>the project </a:t>
            </a:r>
            <a:r>
              <a:rPr lang="en-GB" sz="1200" b="1" dirty="0" smtClean="0">
                <a:solidFill>
                  <a:schemeClr val="bg1"/>
                </a:solidFill>
                <a:latin typeface="+mn-lt"/>
              </a:rPr>
              <a:t>you are </a:t>
            </a:r>
            <a:r>
              <a:rPr lang="en-GB" sz="1200" b="1" dirty="0">
                <a:solidFill>
                  <a:schemeClr val="bg1"/>
                </a:solidFill>
                <a:latin typeface="+mn-lt"/>
              </a:rPr>
              <a:t>(or have been) working on (this can be a small project) and give some examples of </a:t>
            </a:r>
            <a:r>
              <a:rPr lang="en-GB" sz="1200" b="1" dirty="0" smtClean="0">
                <a:solidFill>
                  <a:schemeClr val="bg1"/>
                </a:solidFill>
                <a:latin typeface="+mn-lt"/>
              </a:rPr>
              <a:t>how </a:t>
            </a:r>
            <a:r>
              <a:rPr lang="en-GB" sz="1200" b="1" dirty="0">
                <a:solidFill>
                  <a:schemeClr val="bg1"/>
                </a:solidFill>
                <a:latin typeface="+mn-lt"/>
              </a:rPr>
              <a:t>used project management techniques e.g. setting objectives, defining deliverables, identifying resources, setting timelines, costing the project, using risk management, monitoring and evaluation. </a:t>
            </a:r>
          </a:p>
          <a:p>
            <a:r>
              <a:rPr lang="en-GB" sz="1200" b="1" dirty="0">
                <a:solidFill>
                  <a:schemeClr val="bg1"/>
                </a:solidFill>
                <a:latin typeface="+mn-lt"/>
              </a:rPr>
              <a:t> </a:t>
            </a:r>
          </a:p>
          <a:p>
            <a:r>
              <a:rPr lang="en-GB" sz="1200" b="1" dirty="0" smtClean="0">
                <a:solidFill>
                  <a:schemeClr val="bg1"/>
                </a:solidFill>
                <a:latin typeface="+mn-lt"/>
              </a:rPr>
              <a:t>Give </a:t>
            </a:r>
            <a:r>
              <a:rPr lang="en-GB" sz="1200" b="1" dirty="0">
                <a:solidFill>
                  <a:schemeClr val="bg1"/>
                </a:solidFill>
                <a:latin typeface="+mn-lt"/>
              </a:rPr>
              <a:t>an example of how </a:t>
            </a:r>
            <a:r>
              <a:rPr lang="en-GB" sz="1200" b="1" dirty="0" smtClean="0">
                <a:solidFill>
                  <a:schemeClr val="bg1"/>
                </a:solidFill>
                <a:latin typeface="+mn-lt"/>
              </a:rPr>
              <a:t>you analysed </a:t>
            </a:r>
            <a:r>
              <a:rPr lang="en-GB" sz="1200" b="1" dirty="0">
                <a:solidFill>
                  <a:schemeClr val="bg1"/>
                </a:solidFill>
                <a:latin typeface="+mn-lt"/>
              </a:rPr>
              <a:t>and resolved any problems encountered with a justification of the solution used. </a:t>
            </a:r>
          </a:p>
          <a:p>
            <a:r>
              <a:rPr lang="en-GB" sz="1200" b="1" dirty="0">
                <a:solidFill>
                  <a:schemeClr val="bg1"/>
                </a:solidFill>
                <a:latin typeface="+mn-lt"/>
              </a:rPr>
              <a:t> </a:t>
            </a:r>
          </a:p>
          <a:p>
            <a:r>
              <a:rPr lang="en-GB" sz="1200" b="1" dirty="0" smtClean="0">
                <a:solidFill>
                  <a:schemeClr val="bg1"/>
                </a:solidFill>
                <a:latin typeface="+mn-lt"/>
              </a:rPr>
              <a:t>Give </a:t>
            </a:r>
            <a:r>
              <a:rPr lang="en-GB" sz="1200" b="1" dirty="0">
                <a:solidFill>
                  <a:schemeClr val="bg1"/>
                </a:solidFill>
                <a:latin typeface="+mn-lt"/>
              </a:rPr>
              <a:t>an example of how </a:t>
            </a:r>
            <a:r>
              <a:rPr lang="en-GB" sz="1200" b="1" dirty="0" smtClean="0">
                <a:solidFill>
                  <a:schemeClr val="bg1"/>
                </a:solidFill>
                <a:latin typeface="+mn-lt"/>
              </a:rPr>
              <a:t>you  </a:t>
            </a:r>
            <a:r>
              <a:rPr lang="en-GB" sz="1200" b="1" dirty="0">
                <a:solidFill>
                  <a:schemeClr val="bg1"/>
                </a:solidFill>
                <a:latin typeface="+mn-lt"/>
              </a:rPr>
              <a:t>influenced, persuaded and negotiated with others e.g. they could include: using skills of analysis, risk assessment and options appraisal.</a:t>
            </a:r>
          </a:p>
        </p:txBody>
      </p:sp>
    </p:spTree>
    <p:extLst>
      <p:ext uri="{BB962C8B-B14F-4D97-AF65-F5344CB8AC3E}">
        <p14:creationId xmlns:p14="http://schemas.microsoft.com/office/powerpoint/2010/main" val="216870736"/>
      </p:ext>
    </p:extLst>
  </p:cSld>
  <p:clrMapOvr>
    <a:masterClrMapping/>
  </p:clrMapOvr>
  <p:transition spd="med"/>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6705600" cy="1143000"/>
          </a:xfrm>
        </p:spPr>
        <p:txBody>
          <a:bodyPr/>
          <a:lstStyle/>
          <a:p>
            <a:pPr algn="l"/>
            <a:r>
              <a:rPr lang="en-GB" sz="3600" dirty="0" smtClean="0"/>
              <a:t>Assessment – 4 activities</a:t>
            </a:r>
            <a:endParaRPr lang="en-GB" sz="3600" dirty="0"/>
          </a:p>
        </p:txBody>
      </p:sp>
      <p:sp>
        <p:nvSpPr>
          <p:cNvPr id="3" name="Content Placeholder 2"/>
          <p:cNvSpPr>
            <a:spLocks noGrp="1"/>
          </p:cNvSpPr>
          <p:nvPr>
            <p:ph idx="1"/>
          </p:nvPr>
        </p:nvSpPr>
        <p:spPr>
          <a:xfrm>
            <a:off x="179512" y="1124744"/>
            <a:ext cx="8229600" cy="4525963"/>
          </a:xfrm>
        </p:spPr>
        <p:txBody>
          <a:bodyPr/>
          <a:lstStyle/>
          <a:p>
            <a:pPr marL="0" indent="0">
              <a:buNone/>
            </a:pPr>
            <a:r>
              <a:rPr lang="en-GB" sz="1700" b="1" dirty="0" smtClean="0"/>
              <a:t>Activity 4</a:t>
            </a:r>
            <a:endParaRPr lang="en-GB" sz="1700" dirty="0" smtClean="0"/>
          </a:p>
          <a:p>
            <a:pPr marL="0" lvl="0" indent="0">
              <a:buNone/>
            </a:pPr>
            <a:r>
              <a:rPr lang="en-GB" sz="1700" dirty="0" smtClean="0"/>
              <a:t>Undertake a self-assessment of one area of your practice to identify your professional development needs in that area and options to address these.</a:t>
            </a:r>
          </a:p>
          <a:p>
            <a:pPr marL="0" lvl="0" indent="0">
              <a:buNone/>
            </a:pPr>
            <a:r>
              <a:rPr lang="en-GB" sz="1700" dirty="0" smtClean="0"/>
              <a:t>Produce a professional development plan (PDP) plan to meet your professional development needs which includes a justification of the option(s) chosen.</a:t>
            </a:r>
          </a:p>
          <a:p>
            <a:pPr marL="0" lvl="0" indent="0">
              <a:buNone/>
            </a:pPr>
            <a:r>
              <a:rPr lang="en-GB" sz="1700" dirty="0" smtClean="0">
                <a:solidFill>
                  <a:srgbClr val="FF0000"/>
                </a:solidFill>
              </a:rPr>
              <a:t>By May provide a reflective summary of your performance against the plan. You should also identify any future development needs and record these extra ones in your current PDP.</a:t>
            </a:r>
          </a:p>
          <a:p>
            <a:pPr marL="0" indent="0">
              <a:buNone/>
            </a:pPr>
            <a:r>
              <a:rPr lang="en-GB" sz="1700" dirty="0" smtClean="0"/>
              <a:t> </a:t>
            </a:r>
          </a:p>
          <a:p>
            <a:pPr marL="0" indent="0">
              <a:buNone/>
            </a:pPr>
            <a:endParaRPr lang="en-GB" sz="1800" dirty="0"/>
          </a:p>
          <a:p>
            <a:pPr marL="0" indent="0">
              <a:buNone/>
            </a:pPr>
            <a:endParaRPr lang="en-GB" sz="1600" i="1" dirty="0" smtClean="0"/>
          </a:p>
          <a:p>
            <a:pPr marL="0" indent="0">
              <a:buNone/>
            </a:pPr>
            <a:endParaRPr lang="en-GB" sz="1600" i="1" dirty="0"/>
          </a:p>
          <a:p>
            <a:pPr marL="0" indent="0">
              <a:buNone/>
            </a:pPr>
            <a:endParaRPr lang="en-GB" sz="1600" i="1" dirty="0" smtClean="0"/>
          </a:p>
          <a:p>
            <a:pPr marL="0" indent="0">
              <a:buNone/>
            </a:pPr>
            <a:endParaRPr lang="en-GB" sz="1600" i="1" dirty="0"/>
          </a:p>
          <a:p>
            <a:pPr marL="0" indent="0">
              <a:buNone/>
            </a:pPr>
            <a:endParaRPr lang="en-GB" sz="1600" i="1" dirty="0" smtClean="0"/>
          </a:p>
          <a:p>
            <a:pPr marL="0" indent="0">
              <a:buNone/>
            </a:pPr>
            <a:r>
              <a:rPr lang="en-GB" sz="1600" i="1" dirty="0" smtClean="0"/>
              <a:t>Relate academic concepts, theories and professional practice to the way organisations operate, in a critical and informed way, and with reference to key texts, articles and other publications and by using organisational examples for illustration.  All reference sources should be acknowledged correctly and a bibliography provided where appropriate (these should be excluded from the word count).</a:t>
            </a:r>
          </a:p>
          <a:p>
            <a:endParaRPr lang="en-GB" dirty="0"/>
          </a:p>
        </p:txBody>
      </p:sp>
      <p:sp>
        <p:nvSpPr>
          <p:cNvPr id="4" name="Rectangle 3"/>
          <p:cNvSpPr/>
          <p:nvPr/>
        </p:nvSpPr>
        <p:spPr>
          <a:xfrm>
            <a:off x="393237" y="3356992"/>
            <a:ext cx="8064896" cy="1754326"/>
          </a:xfrm>
          <a:prstGeom prst="rect">
            <a:avLst/>
          </a:prstGeom>
          <a:solidFill>
            <a:schemeClr val="accent1"/>
          </a:solidFill>
        </p:spPr>
        <p:txBody>
          <a:bodyPr wrap="square">
            <a:spAutoFit/>
          </a:bodyPr>
          <a:lstStyle/>
          <a:p>
            <a:r>
              <a:rPr lang="en-GB" sz="1200" b="1" dirty="0" smtClean="0">
                <a:solidFill>
                  <a:schemeClr val="bg1"/>
                </a:solidFill>
                <a:latin typeface="+mn-lt"/>
              </a:rPr>
              <a:t>Undertake </a:t>
            </a:r>
            <a:r>
              <a:rPr lang="en-GB" sz="1200" b="1" dirty="0">
                <a:solidFill>
                  <a:schemeClr val="bg1"/>
                </a:solidFill>
                <a:latin typeface="+mn-lt"/>
              </a:rPr>
              <a:t>a self-assessment of one area of their HR professional practice capabilities and identify one or more development options</a:t>
            </a:r>
            <a:r>
              <a:rPr lang="en-GB" sz="1200" b="1" dirty="0" smtClean="0">
                <a:solidFill>
                  <a:schemeClr val="bg1"/>
                </a:solidFill>
                <a:latin typeface="+mn-lt"/>
              </a:rPr>
              <a:t>. (you can use CIPD tools)</a:t>
            </a:r>
            <a:endParaRPr lang="en-GB" sz="1200" b="1" dirty="0">
              <a:solidFill>
                <a:schemeClr val="bg1"/>
              </a:solidFill>
              <a:latin typeface="+mn-lt"/>
            </a:endParaRPr>
          </a:p>
          <a:p>
            <a:r>
              <a:rPr lang="en-GB" sz="1200" b="1" dirty="0">
                <a:solidFill>
                  <a:schemeClr val="bg1"/>
                </a:solidFill>
                <a:latin typeface="+mn-lt"/>
              </a:rPr>
              <a:t> </a:t>
            </a:r>
            <a:endParaRPr lang="en-GB" sz="1200" b="1" dirty="0" smtClean="0">
              <a:solidFill>
                <a:schemeClr val="bg1"/>
              </a:solidFill>
              <a:latin typeface="+mn-lt"/>
            </a:endParaRPr>
          </a:p>
          <a:p>
            <a:r>
              <a:rPr lang="en-GB" sz="1200" b="1" dirty="0" smtClean="0">
                <a:solidFill>
                  <a:schemeClr val="bg1"/>
                </a:solidFill>
                <a:latin typeface="+mn-lt"/>
              </a:rPr>
              <a:t>Select </a:t>
            </a:r>
            <a:r>
              <a:rPr lang="en-GB" sz="1200" b="1" dirty="0">
                <a:solidFill>
                  <a:schemeClr val="bg1"/>
                </a:solidFill>
                <a:latin typeface="+mn-lt"/>
              </a:rPr>
              <a:t>and justify the options chosen for </a:t>
            </a:r>
            <a:r>
              <a:rPr lang="en-GB" sz="1200" b="1" dirty="0" smtClean="0">
                <a:solidFill>
                  <a:schemeClr val="bg1"/>
                </a:solidFill>
                <a:latin typeface="+mn-lt"/>
              </a:rPr>
              <a:t> your self-development (emphasising your preferred learning style). </a:t>
            </a:r>
            <a:r>
              <a:rPr lang="en-GB" sz="1200" b="1" dirty="0">
                <a:solidFill>
                  <a:schemeClr val="bg1"/>
                </a:solidFill>
                <a:latin typeface="+mn-lt"/>
              </a:rPr>
              <a:t>These might include training courses, a secondment, a coach/mentor etc.</a:t>
            </a:r>
            <a:br>
              <a:rPr lang="en-GB" sz="1200" b="1" dirty="0">
                <a:solidFill>
                  <a:schemeClr val="bg1"/>
                </a:solidFill>
                <a:latin typeface="+mn-lt"/>
              </a:rPr>
            </a:br>
            <a:endParaRPr lang="en-GB" sz="1200" b="1" dirty="0" smtClean="0">
              <a:solidFill>
                <a:schemeClr val="bg1"/>
              </a:solidFill>
              <a:latin typeface="+mn-lt"/>
            </a:endParaRPr>
          </a:p>
          <a:p>
            <a:r>
              <a:rPr lang="en-GB" sz="1200" b="1" dirty="0" smtClean="0">
                <a:solidFill>
                  <a:schemeClr val="bg1"/>
                </a:solidFill>
                <a:latin typeface="+mn-lt"/>
              </a:rPr>
              <a:t>Produce  a personal development plan (PDP) which includes objectives (use CIPD template).</a:t>
            </a:r>
            <a:r>
              <a:rPr lang="en-GB" sz="1200" b="1" dirty="0">
                <a:solidFill>
                  <a:schemeClr val="bg1"/>
                </a:solidFill>
                <a:latin typeface="+mn-lt"/>
              </a:rPr>
              <a:t/>
            </a:r>
            <a:br>
              <a:rPr lang="en-GB" sz="1200" b="1" dirty="0">
                <a:solidFill>
                  <a:schemeClr val="bg1"/>
                </a:solidFill>
                <a:latin typeface="+mn-lt"/>
              </a:rPr>
            </a:br>
            <a:endParaRPr lang="en-GB" sz="1200" b="1" dirty="0">
              <a:solidFill>
                <a:schemeClr val="bg1"/>
              </a:solidFill>
              <a:latin typeface="+mn-lt"/>
            </a:endParaRPr>
          </a:p>
          <a:p>
            <a:r>
              <a:rPr lang="en-GB" sz="1200" b="1" dirty="0" smtClean="0">
                <a:solidFill>
                  <a:schemeClr val="bg1"/>
                </a:solidFill>
                <a:latin typeface="+mn-lt"/>
              </a:rPr>
              <a:t>Explain </a:t>
            </a:r>
            <a:r>
              <a:rPr lang="en-GB" sz="1200" b="1" dirty="0">
                <a:solidFill>
                  <a:schemeClr val="bg1"/>
                </a:solidFill>
                <a:latin typeface="+mn-lt"/>
              </a:rPr>
              <a:t>the main components of reflection and </a:t>
            </a:r>
            <a:r>
              <a:rPr lang="en-GB" sz="1200" b="1" dirty="0" smtClean="0">
                <a:solidFill>
                  <a:schemeClr val="bg1"/>
                </a:solidFill>
                <a:latin typeface="+mn-lt"/>
              </a:rPr>
              <a:t>how </a:t>
            </a:r>
            <a:r>
              <a:rPr lang="en-GB" sz="1200" b="1" dirty="0">
                <a:solidFill>
                  <a:schemeClr val="bg1"/>
                </a:solidFill>
                <a:latin typeface="+mn-lt"/>
              </a:rPr>
              <a:t>reflective activities might </a:t>
            </a:r>
            <a:r>
              <a:rPr lang="en-GB" sz="1200" b="1" dirty="0" smtClean="0">
                <a:solidFill>
                  <a:schemeClr val="bg1"/>
                </a:solidFill>
                <a:latin typeface="+mn-lt"/>
              </a:rPr>
              <a:t>lead to </a:t>
            </a:r>
            <a:r>
              <a:rPr lang="en-GB" sz="1200" b="1" dirty="0">
                <a:solidFill>
                  <a:schemeClr val="bg1"/>
                </a:solidFill>
                <a:latin typeface="+mn-lt"/>
              </a:rPr>
              <a:t>a revision of the plan. </a:t>
            </a:r>
          </a:p>
        </p:txBody>
      </p:sp>
    </p:spTree>
    <p:extLst>
      <p:ext uri="{BB962C8B-B14F-4D97-AF65-F5344CB8AC3E}">
        <p14:creationId xmlns:p14="http://schemas.microsoft.com/office/powerpoint/2010/main" val="698763977"/>
      </p:ext>
    </p:extLst>
  </p:cSld>
  <p:clrMapOvr>
    <a:masterClrMapping/>
  </p:clrMapOvr>
  <p:transition spd="med"/>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sz="2800" dirty="0" smtClean="0"/>
              <a:t>New this year</a:t>
            </a:r>
            <a:endParaRPr lang="en-GB" sz="2800" dirty="0"/>
          </a:p>
        </p:txBody>
      </p:sp>
      <p:sp>
        <p:nvSpPr>
          <p:cNvPr id="3" name="Content Placeholder 2"/>
          <p:cNvSpPr>
            <a:spLocks noGrp="1"/>
          </p:cNvSpPr>
          <p:nvPr>
            <p:ph idx="1"/>
          </p:nvPr>
        </p:nvSpPr>
        <p:spPr/>
        <p:txBody>
          <a:bodyPr/>
          <a:lstStyle/>
          <a:p>
            <a:pPr marL="0" indent="0">
              <a:buNone/>
            </a:pPr>
            <a:r>
              <a:rPr lang="en-GB" dirty="0"/>
              <a:t>E Portfolio:  the e-portfolio should contain evidence of research in support of each Activity, and might contain: reports from the Profession Map; output from the CPD tool; evidence of project management techniques in use, or examples of tools that could be used; articles supporting theory expressed. </a:t>
            </a:r>
            <a:endParaRPr lang="en-GB" dirty="0"/>
          </a:p>
          <a:p>
            <a:endParaRPr lang="en-GB" dirty="0"/>
          </a:p>
        </p:txBody>
      </p:sp>
    </p:spTree>
    <p:extLst>
      <p:ext uri="{BB962C8B-B14F-4D97-AF65-F5344CB8AC3E}">
        <p14:creationId xmlns:p14="http://schemas.microsoft.com/office/powerpoint/2010/main" val="2116284288"/>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ctrTitle"/>
          </p:nvPr>
        </p:nvSpPr>
        <p:spPr/>
        <p:txBody>
          <a:bodyPr/>
          <a:lstStyle/>
          <a:p>
            <a:pPr eaLnBrk="1" hangingPunct="1"/>
            <a:endParaRPr lang="en-GB" altLang="en-US" smtClean="0">
              <a:latin typeface="Arial" charset="0"/>
              <a:cs typeface="Arial" charset="0"/>
            </a:endParaRPr>
          </a:p>
        </p:txBody>
      </p:sp>
      <p:sp>
        <p:nvSpPr>
          <p:cNvPr id="3" name="Subtitle 2"/>
          <p:cNvSpPr>
            <a:spLocks noGrp="1"/>
          </p:cNvSpPr>
          <p:nvPr>
            <p:ph type="subTitle" idx="1"/>
          </p:nvPr>
        </p:nvSpPr>
        <p:spPr/>
        <p:txBody>
          <a:bodyPr rtlCol="0">
            <a:normAutofit/>
          </a:bodyPr>
          <a:lstStyle/>
          <a:p>
            <a:pPr eaLnBrk="1" fontAlgn="auto" hangingPunct="1">
              <a:spcAft>
                <a:spcPts val="0"/>
              </a:spcAft>
              <a:buFont typeface="Arial" pitchFamily="34" charset="0"/>
              <a:buNone/>
              <a:defRPr/>
            </a:pPr>
            <a:endParaRPr lang="en-GB" dirty="0"/>
          </a:p>
        </p:txBody>
      </p:sp>
      <p:pic>
        <p:nvPicPr>
          <p:cNvPr id="26628" name="Content Placeholder 4" descr="Global_HR_Profession_visual.jpg"/>
          <p:cNvPicPr>
            <a:picLocks noChangeAspect="1"/>
          </p:cNvPicPr>
          <p:nvPr/>
        </p:nvPicPr>
        <p:blipFill rotWithShape="1">
          <a:blip r:embed="rId3" cstate="print">
            <a:extLst>
              <a:ext uri="{28A0092B-C50C-407E-A947-70E740481C1C}">
                <a14:useLocalDpi xmlns:a14="http://schemas.microsoft.com/office/drawing/2010/main" val="0"/>
              </a:ext>
            </a:extLst>
          </a:blip>
          <a:srcRect l="11149" t="2521" b="5111"/>
          <a:stretch/>
        </p:blipFill>
        <p:spPr bwMode="auto">
          <a:xfrm>
            <a:off x="-108520" y="692696"/>
            <a:ext cx="8119453" cy="6165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2824" t="17394" r="6096" b="12248"/>
          <a:stretch/>
        </p:blipFill>
        <p:spPr bwMode="auto">
          <a:xfrm>
            <a:off x="4246072" y="-5681"/>
            <a:ext cx="5006448" cy="17918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508104" y="2450000"/>
            <a:ext cx="3505163" cy="1815882"/>
          </a:xfrm>
          <a:prstGeom prst="rect">
            <a:avLst/>
          </a:prstGeom>
          <a:solidFill>
            <a:srgbClr val="FFFF00"/>
          </a:solidFill>
        </p:spPr>
        <p:txBody>
          <a:bodyPr wrap="square" rtlCol="0">
            <a:spAutoFit/>
          </a:bodyPr>
          <a:lstStyle/>
          <a:p>
            <a:r>
              <a:rPr lang="en-GB" sz="2800" dirty="0" smtClean="0"/>
              <a:t>Reflections  on learning/challenges so far from access since last week?</a:t>
            </a:r>
            <a:endParaRPr lang="en-GB" sz="2800" dirty="0"/>
          </a:p>
        </p:txBody>
      </p:sp>
    </p:spTree>
    <p:extLst>
      <p:ext uri="{BB962C8B-B14F-4D97-AF65-F5344CB8AC3E}">
        <p14:creationId xmlns:p14="http://schemas.microsoft.com/office/powerpoint/2010/main" val="38285676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608" y="116632"/>
            <a:ext cx="8826500" cy="1143000"/>
          </a:xfrm>
        </p:spPr>
        <p:txBody>
          <a:bodyPr rtlCol="0">
            <a:noAutofit/>
          </a:bodyPr>
          <a:lstStyle/>
          <a:p>
            <a:pPr algn="l" fontAlgn="auto">
              <a:spcAft>
                <a:spcPts val="0"/>
              </a:spcAft>
              <a:defRPr/>
            </a:pPr>
            <a:r>
              <a:rPr lang="en-GB" sz="3200" dirty="0" smtClean="0">
                <a:solidFill>
                  <a:srgbClr val="002060"/>
                </a:solidFill>
              </a:rPr>
              <a:t>Choosing the behaviour you want to develop first</a:t>
            </a:r>
            <a:endParaRPr lang="en-GB" sz="3200" dirty="0">
              <a:solidFill>
                <a:srgbClr val="002060"/>
              </a:solidFill>
            </a:endParaRPr>
          </a:p>
        </p:txBody>
      </p:sp>
      <p:pic>
        <p:nvPicPr>
          <p:cNvPr id="26627"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0" y="1725613"/>
            <a:ext cx="5922963" cy="4749800"/>
          </a:xfrm>
        </p:spPr>
      </p:pic>
      <p:sp>
        <p:nvSpPr>
          <p:cNvPr id="3" name="TextBox 2"/>
          <p:cNvSpPr txBox="1"/>
          <p:nvPr/>
        </p:nvSpPr>
        <p:spPr>
          <a:xfrm>
            <a:off x="5922963" y="1844824"/>
            <a:ext cx="2825501" cy="3208571"/>
          </a:xfrm>
          <a:prstGeom prst="rect">
            <a:avLst/>
          </a:prstGeom>
          <a:noFill/>
        </p:spPr>
        <p:txBody>
          <a:bodyPr wrap="square" rtlCol="0">
            <a:spAutoFit/>
          </a:bodyPr>
          <a:lstStyle/>
          <a:p>
            <a:r>
              <a:rPr lang="en-GB" sz="2400" dirty="0" smtClean="0"/>
              <a:t>Group exercise</a:t>
            </a:r>
          </a:p>
          <a:p>
            <a:endParaRPr lang="en-GB" sz="2400" dirty="0"/>
          </a:p>
          <a:p>
            <a:endParaRPr lang="en-GB" sz="2400" dirty="0" smtClean="0"/>
          </a:p>
          <a:p>
            <a:r>
              <a:rPr lang="en-GB" sz="2400" dirty="0" smtClean="0"/>
              <a:t>Example of how you would demonstrate these behaviours in work</a:t>
            </a:r>
          </a:p>
          <a:p>
            <a:endParaRPr lang="en-GB" sz="2400" dirty="0"/>
          </a:p>
          <a:p>
            <a:r>
              <a:rPr lang="en-GB" sz="1050" dirty="0" smtClean="0"/>
              <a:t>Short </a:t>
            </a:r>
            <a:r>
              <a:rPr lang="en-GB" sz="1050" dirty="0" err="1" smtClean="0"/>
              <a:t>defs</a:t>
            </a:r>
            <a:r>
              <a:rPr lang="en-GB" sz="1050" dirty="0" smtClean="0"/>
              <a:t> supplied</a:t>
            </a:r>
            <a:endParaRPr lang="en-GB" sz="1050" dirty="0"/>
          </a:p>
        </p:txBody>
      </p:sp>
    </p:spTree>
    <p:extLst>
      <p:ext uri="{BB962C8B-B14F-4D97-AF65-F5344CB8AC3E}">
        <p14:creationId xmlns:p14="http://schemas.microsoft.com/office/powerpoint/2010/main" val="3721101046"/>
      </p:ext>
    </p:extLst>
  </p:cSld>
  <p:clrMapOvr>
    <a:masterClrMapping/>
  </p:clrMapOvr>
  <p:transition spd="med"/>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004887" y="-52388"/>
            <a:ext cx="7134225" cy="6962775"/>
          </a:xfrm>
          <a:prstGeom prst="rect">
            <a:avLst/>
          </a:prstGeom>
        </p:spPr>
      </p:pic>
    </p:spTree>
    <p:extLst>
      <p:ext uri="{BB962C8B-B14F-4D97-AF65-F5344CB8AC3E}">
        <p14:creationId xmlns:p14="http://schemas.microsoft.com/office/powerpoint/2010/main" val="1166660842"/>
      </p:ext>
    </p:extLst>
  </p:cSld>
  <p:clrMapOvr>
    <a:masterClrMapping/>
  </p:clrMapOvr>
  <p:transition spd="med"/>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6705600" cy="1143000"/>
          </a:xfrm>
        </p:spPr>
        <p:txBody>
          <a:bodyPr/>
          <a:lstStyle/>
          <a:p>
            <a:pPr algn="l"/>
            <a:r>
              <a:rPr lang="en-GB" dirty="0" smtClean="0"/>
              <a:t>Curious</a:t>
            </a:r>
            <a:endParaRPr lang="en-GB" dirty="0"/>
          </a:p>
        </p:txBody>
      </p:sp>
      <p:sp>
        <p:nvSpPr>
          <p:cNvPr id="3" name="Content Placeholder 2"/>
          <p:cNvSpPr>
            <a:spLocks noGrp="1"/>
          </p:cNvSpPr>
          <p:nvPr>
            <p:ph idx="1"/>
          </p:nvPr>
        </p:nvSpPr>
        <p:spPr>
          <a:xfrm>
            <a:off x="395536" y="1268760"/>
            <a:ext cx="4608512" cy="4525963"/>
          </a:xfrm>
        </p:spPr>
        <p:txBody>
          <a:bodyPr/>
          <a:lstStyle/>
          <a:p>
            <a:pPr marL="0" indent="0">
              <a:lnSpc>
                <a:spcPts val="2200"/>
              </a:lnSpc>
              <a:spcBef>
                <a:spcPts val="0"/>
              </a:spcBef>
              <a:buNone/>
            </a:pPr>
            <a:r>
              <a:rPr lang="en-GB" dirty="0" smtClean="0"/>
              <a:t>Contra-indicators </a:t>
            </a:r>
          </a:p>
          <a:p>
            <a:pPr marL="0" indent="0">
              <a:lnSpc>
                <a:spcPts val="2200"/>
              </a:lnSpc>
              <a:spcBef>
                <a:spcPts val="0"/>
              </a:spcBef>
              <a:buNone/>
            </a:pPr>
            <a:r>
              <a:rPr lang="en-GB" sz="1100" dirty="0" smtClean="0"/>
              <a:t>(illustrate </a:t>
            </a:r>
            <a:r>
              <a:rPr lang="en-GB" sz="1100" dirty="0"/>
              <a:t>the negative manifestations of each </a:t>
            </a:r>
            <a:r>
              <a:rPr lang="en-GB" sz="1100" dirty="0" smtClean="0"/>
              <a:t>behaviour</a:t>
            </a:r>
            <a:r>
              <a:rPr lang="en-GB" sz="1100" dirty="0"/>
              <a:t>)</a:t>
            </a:r>
            <a:r>
              <a:rPr lang="en-GB" dirty="0" smtClean="0"/>
              <a:t> </a:t>
            </a:r>
          </a:p>
          <a:p>
            <a:pPr>
              <a:buFont typeface="Wingdings" panose="05000000000000000000" pitchFamily="2" charset="2"/>
              <a:buChar char="§"/>
            </a:pPr>
            <a:r>
              <a:rPr lang="en-GB" sz="2000" dirty="0" smtClean="0"/>
              <a:t>Fails </a:t>
            </a:r>
            <a:r>
              <a:rPr lang="en-GB" sz="2000" dirty="0"/>
              <a:t>to see relevance of wider organisation issues, sector trends or contextual developments to organisation or </a:t>
            </a:r>
            <a:r>
              <a:rPr lang="en-GB" sz="2000" dirty="0" smtClean="0"/>
              <a:t>role</a:t>
            </a:r>
          </a:p>
          <a:p>
            <a:pPr>
              <a:buFont typeface="Wingdings" panose="05000000000000000000" pitchFamily="2" charset="2"/>
              <a:buChar char="§"/>
            </a:pPr>
            <a:r>
              <a:rPr lang="en-GB" sz="2000" dirty="0" smtClean="0"/>
              <a:t>Takes </a:t>
            </a:r>
            <a:r>
              <a:rPr lang="en-GB" sz="2000" dirty="0"/>
              <a:t>immediate information at face value and fails to ask questions when </a:t>
            </a:r>
            <a:r>
              <a:rPr lang="en-GB" sz="2000" dirty="0" smtClean="0"/>
              <a:t>unclear</a:t>
            </a:r>
          </a:p>
          <a:p>
            <a:pPr>
              <a:buFont typeface="Wingdings" panose="05000000000000000000" pitchFamily="2" charset="2"/>
              <a:buChar char="§"/>
            </a:pPr>
            <a:r>
              <a:rPr lang="en-GB" sz="2000" dirty="0" smtClean="0"/>
              <a:t>Needs </a:t>
            </a:r>
            <a:r>
              <a:rPr lang="en-GB" sz="2000" dirty="0"/>
              <a:t>to know all the answers, rather than the right method of </a:t>
            </a:r>
            <a:r>
              <a:rPr lang="en-GB" sz="2000" dirty="0" smtClean="0"/>
              <a:t>enquiry</a:t>
            </a:r>
            <a:endParaRPr lang="en-GB" sz="2000" dirty="0"/>
          </a:p>
          <a:p>
            <a:pPr>
              <a:buFont typeface="Wingdings" panose="05000000000000000000" pitchFamily="2" charset="2"/>
              <a:buChar char="§"/>
            </a:pPr>
            <a:r>
              <a:rPr lang="en-GB" sz="2000" dirty="0" smtClean="0"/>
              <a:t>Rejects </a:t>
            </a:r>
            <a:r>
              <a:rPr lang="en-GB" sz="2000" dirty="0"/>
              <a:t>ideas quickly or spontaneously without reflection or adequate </a:t>
            </a:r>
            <a:r>
              <a:rPr lang="en-GB" sz="2000" dirty="0" smtClean="0"/>
              <a:t>insights</a:t>
            </a:r>
          </a:p>
          <a:p>
            <a:pPr>
              <a:buFont typeface="Wingdings" panose="05000000000000000000" pitchFamily="2" charset="2"/>
              <a:buChar char="§"/>
            </a:pPr>
            <a:r>
              <a:rPr lang="en-GB" sz="2000" dirty="0" smtClean="0"/>
              <a:t>Is </a:t>
            </a:r>
            <a:r>
              <a:rPr lang="en-GB" sz="2000" dirty="0"/>
              <a:t>focused on the present and the past and has a low interest in emergent or future issues. </a:t>
            </a:r>
          </a:p>
        </p:txBody>
      </p:sp>
      <p:sp>
        <p:nvSpPr>
          <p:cNvPr id="4" name="Rectangle 3"/>
          <p:cNvSpPr/>
          <p:nvPr/>
        </p:nvSpPr>
        <p:spPr>
          <a:xfrm>
            <a:off x="5508104" y="1340767"/>
            <a:ext cx="3563888" cy="2739211"/>
          </a:xfrm>
          <a:prstGeom prst="rect">
            <a:avLst/>
          </a:prstGeom>
          <a:solidFill>
            <a:srgbClr val="FFFF66"/>
          </a:solidFill>
        </p:spPr>
        <p:txBody>
          <a:bodyPr wrap="square">
            <a:spAutoFit/>
          </a:bodyPr>
          <a:lstStyle/>
          <a:p>
            <a:r>
              <a:rPr lang="en-GB" b="1" dirty="0"/>
              <a:t>As an HR professional do you:</a:t>
            </a:r>
            <a:r>
              <a:rPr lang="en-GB" dirty="0"/>
              <a:t/>
            </a:r>
            <a:br>
              <a:rPr lang="en-GB" dirty="0"/>
            </a:br>
            <a:r>
              <a:rPr lang="en-GB" sz="1400" dirty="0">
                <a:latin typeface="+mn-lt"/>
              </a:rPr>
              <a:t>- React negatively to feedback?</a:t>
            </a:r>
            <a:br>
              <a:rPr lang="en-GB" sz="1400" dirty="0">
                <a:latin typeface="+mn-lt"/>
              </a:rPr>
            </a:br>
            <a:r>
              <a:rPr lang="en-GB" sz="1400" dirty="0">
                <a:latin typeface="+mn-lt"/>
              </a:rPr>
              <a:t>- Deliver feedback to others in an inappropriate way - do more harm than good with the things you say?</a:t>
            </a:r>
            <a:br>
              <a:rPr lang="en-GB" sz="1400" dirty="0">
                <a:latin typeface="+mn-lt"/>
              </a:rPr>
            </a:br>
            <a:r>
              <a:rPr lang="en-GB" sz="1400" dirty="0">
                <a:latin typeface="+mn-lt"/>
              </a:rPr>
              <a:t>- Show little interest in developing your skills further? </a:t>
            </a:r>
            <a:br>
              <a:rPr lang="en-GB" sz="1400" dirty="0">
                <a:latin typeface="+mn-lt"/>
              </a:rPr>
            </a:br>
            <a:r>
              <a:rPr lang="en-GB" sz="1400" dirty="0">
                <a:latin typeface="+mn-lt"/>
              </a:rPr>
              <a:t>- Fail to pass your skills on to others?</a:t>
            </a:r>
            <a:br>
              <a:rPr lang="en-GB" sz="1400" dirty="0">
                <a:latin typeface="+mn-lt"/>
              </a:rPr>
            </a:br>
            <a:r>
              <a:rPr lang="en-GB" sz="1400" dirty="0">
                <a:latin typeface="+mn-lt"/>
              </a:rPr>
              <a:t/>
            </a:r>
            <a:br>
              <a:rPr lang="en-GB" sz="1400" dirty="0">
                <a:latin typeface="+mn-lt"/>
              </a:rPr>
            </a:br>
            <a:r>
              <a:rPr lang="en-GB" sz="1400" dirty="0">
                <a:latin typeface="+mn-lt"/>
              </a:rPr>
              <a:t>If you have answered yes to any of these </a:t>
            </a:r>
            <a:r>
              <a:rPr lang="en-GB" sz="1400" dirty="0" smtClean="0">
                <a:latin typeface="+mn-lt"/>
              </a:rPr>
              <a:t>Qs </a:t>
            </a:r>
            <a:r>
              <a:rPr lang="en-GB" sz="1400" dirty="0">
                <a:latin typeface="+mn-lt"/>
              </a:rPr>
              <a:t>investigate it further and possibly focus on this behaviour as part of your </a:t>
            </a:r>
            <a:r>
              <a:rPr lang="en-GB" sz="1400" dirty="0" smtClean="0">
                <a:latin typeface="+mn-lt"/>
              </a:rPr>
              <a:t>development</a:t>
            </a:r>
            <a:endParaRPr lang="en-GB" sz="1400" dirty="0">
              <a:latin typeface="+mn-lt"/>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93262" y="4437112"/>
            <a:ext cx="1581708" cy="13807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35762174"/>
      </p:ext>
    </p:extLst>
  </p:cSld>
  <p:clrMapOvr>
    <a:masterClrMapping/>
  </p:clrMapOvr>
  <p:transition spd="med"/>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hlinkClick r:id="rId2"/>
              </a:rPr>
              <a:t>http</a:t>
            </a:r>
            <a:r>
              <a:rPr lang="en-GB" dirty="0">
                <a:hlinkClick r:id="rId2"/>
              </a:rPr>
              <a:t>://</a:t>
            </a:r>
            <a:r>
              <a:rPr lang="en-GB" dirty="0" smtClean="0">
                <a:hlinkClick r:id="rId2"/>
              </a:rPr>
              <a:t>www.cipd.co.uk/pm/peoplemanagement/b/weblog/archive/2013/01/29/an-inquiry-into-being-curious-2010-09.aspx</a:t>
            </a:r>
            <a:endParaRPr lang="en-GB" dirty="0" smtClean="0"/>
          </a:p>
          <a:p>
            <a:pPr marL="0" indent="0">
              <a:buNone/>
            </a:pPr>
            <a:endParaRPr lang="en-GB" dirty="0"/>
          </a:p>
        </p:txBody>
      </p:sp>
    </p:spTree>
    <p:extLst>
      <p:ext uri="{BB962C8B-B14F-4D97-AF65-F5344CB8AC3E}">
        <p14:creationId xmlns:p14="http://schemas.microsoft.com/office/powerpoint/2010/main" val="2219946738"/>
      </p:ext>
    </p:extLst>
  </p:cSld>
  <p:clrMapOvr>
    <a:masterClrMapping/>
  </p:clrMapOvr>
  <p:transition spd="med"/>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6705600" cy="1143000"/>
          </a:xfrm>
        </p:spPr>
        <p:txBody>
          <a:bodyPr/>
          <a:lstStyle/>
          <a:p>
            <a:pPr algn="l"/>
            <a:r>
              <a:rPr lang="en-GB" sz="3600" dirty="0" smtClean="0"/>
              <a:t>CIPD series</a:t>
            </a:r>
            <a:endParaRPr lang="en-GB" sz="3600" dirty="0"/>
          </a:p>
        </p:txBody>
      </p:sp>
      <p:sp>
        <p:nvSpPr>
          <p:cNvPr id="3" name="Content Placeholder 2"/>
          <p:cNvSpPr>
            <a:spLocks noGrp="1"/>
          </p:cNvSpPr>
          <p:nvPr>
            <p:ph idx="1"/>
          </p:nvPr>
        </p:nvSpPr>
        <p:spPr>
          <a:xfrm>
            <a:off x="251520" y="1196752"/>
            <a:ext cx="8229600" cy="4525963"/>
          </a:xfrm>
        </p:spPr>
        <p:txBody>
          <a:bodyPr/>
          <a:lstStyle/>
          <a:p>
            <a:pPr marL="0" indent="0">
              <a:buNone/>
            </a:pPr>
            <a:r>
              <a:rPr lang="en-GB" sz="1400" dirty="0" smtClean="0"/>
              <a:t>1. Curious  </a:t>
            </a:r>
            <a:r>
              <a:rPr lang="en-GB" sz="1400" dirty="0" smtClean="0">
                <a:hlinkClick r:id="rId2"/>
              </a:rPr>
              <a:t>http</a:t>
            </a:r>
            <a:r>
              <a:rPr lang="en-GB" sz="1400" dirty="0">
                <a:hlinkClick r:id="rId2"/>
              </a:rPr>
              <a:t>://www.cipd.co.uk/pm/peoplemanagement/b/weblog/archive/2013/01/29/an-inquiry-into-being-curious-2010-09.aspx</a:t>
            </a:r>
            <a:endParaRPr lang="en-GB" sz="1400" dirty="0"/>
          </a:p>
          <a:p>
            <a:pPr marL="0" indent="0">
              <a:buNone/>
            </a:pPr>
            <a:endParaRPr lang="en-GB" sz="1400" dirty="0" smtClean="0"/>
          </a:p>
          <a:p>
            <a:pPr marL="0" indent="0">
              <a:buNone/>
            </a:pPr>
            <a:r>
              <a:rPr lang="en-GB" sz="1400" dirty="0" smtClean="0"/>
              <a:t>2. Decisive </a:t>
            </a:r>
            <a:r>
              <a:rPr lang="en-GB" sz="1400" dirty="0"/>
              <a:t>Thinker </a:t>
            </a:r>
            <a:r>
              <a:rPr lang="en-GB" sz="1400" dirty="0">
                <a:hlinkClick r:id="rId3"/>
              </a:rPr>
              <a:t>http://</a:t>
            </a:r>
            <a:r>
              <a:rPr lang="en-GB" sz="1400" dirty="0" smtClean="0">
                <a:hlinkClick r:id="rId3"/>
              </a:rPr>
              <a:t>www.cipd.co.uk/pm/peoplemanagement/b/weblog/archive/2010/10/14/make-the-right-career-choice-2010-10.aspx</a:t>
            </a:r>
            <a:endParaRPr lang="en-GB" sz="1400" dirty="0" smtClean="0"/>
          </a:p>
          <a:p>
            <a:pPr marL="0" indent="0">
              <a:buNone/>
            </a:pPr>
            <a:endParaRPr lang="en-GB" sz="1400" dirty="0"/>
          </a:p>
          <a:p>
            <a:pPr marL="0" indent="0">
              <a:buNone/>
            </a:pPr>
            <a:r>
              <a:rPr lang="en-GB" sz="1400" dirty="0" smtClean="0"/>
              <a:t>3. </a:t>
            </a:r>
            <a:r>
              <a:rPr lang="en-GB" sz="1400" dirty="0"/>
              <a:t>Skilled Influencer  </a:t>
            </a:r>
            <a:r>
              <a:rPr lang="en-GB" sz="1400" dirty="0">
                <a:hlinkClick r:id="rId4"/>
              </a:rPr>
              <a:t>http://</a:t>
            </a:r>
            <a:r>
              <a:rPr lang="en-GB" sz="1400" dirty="0" smtClean="0">
                <a:hlinkClick r:id="rId4"/>
              </a:rPr>
              <a:t>www.cipd.co.uk/pm/peoplemanagement/b/weblog/archive/2010/10/28/develop-the-powers-of-persuasion-2010-10.aspx</a:t>
            </a:r>
            <a:endParaRPr lang="en-GB" sz="1400" dirty="0" smtClean="0"/>
          </a:p>
          <a:p>
            <a:pPr marL="0" indent="0">
              <a:buNone/>
            </a:pPr>
            <a:endParaRPr lang="en-GB" sz="1400" dirty="0"/>
          </a:p>
          <a:p>
            <a:pPr marL="0" indent="0">
              <a:buNone/>
            </a:pPr>
            <a:r>
              <a:rPr lang="en-GB" sz="1400" dirty="0" smtClean="0"/>
              <a:t>4. </a:t>
            </a:r>
            <a:r>
              <a:rPr lang="en-GB" sz="1400" dirty="0"/>
              <a:t>Personally </a:t>
            </a:r>
            <a:r>
              <a:rPr lang="en-GB" sz="1400" dirty="0" smtClean="0"/>
              <a:t>Credible </a:t>
            </a:r>
            <a:r>
              <a:rPr lang="en-GB" sz="1400" dirty="0" smtClean="0">
                <a:hlinkClick r:id="rId5"/>
              </a:rPr>
              <a:t>http</a:t>
            </a:r>
            <a:r>
              <a:rPr lang="en-GB" sz="1400" dirty="0">
                <a:hlinkClick r:id="rId5"/>
              </a:rPr>
              <a:t>://</a:t>
            </a:r>
            <a:r>
              <a:rPr lang="en-GB" sz="1400" dirty="0" smtClean="0">
                <a:hlinkClick r:id="rId5"/>
              </a:rPr>
              <a:t>www.cipd.co.uk/pm/peoplemanagement/b/weblog/archive/2013/01/29/how-to-boost-your-personal-credibility-2010-12.aspx</a:t>
            </a:r>
            <a:endParaRPr lang="en-GB" sz="1400" dirty="0" smtClean="0"/>
          </a:p>
          <a:p>
            <a:pPr marL="0" indent="0">
              <a:buNone/>
            </a:pPr>
            <a:endParaRPr lang="en-GB" sz="1400" dirty="0"/>
          </a:p>
          <a:p>
            <a:pPr marL="0" indent="0">
              <a:buNone/>
            </a:pPr>
            <a:r>
              <a:rPr lang="en-GB" sz="1400" dirty="0" smtClean="0"/>
              <a:t>5. </a:t>
            </a:r>
            <a:r>
              <a:rPr lang="en-GB" sz="1400" dirty="0"/>
              <a:t>Collaborative </a:t>
            </a:r>
            <a:r>
              <a:rPr lang="en-GB" sz="1400" dirty="0">
                <a:hlinkClick r:id="rId6"/>
              </a:rPr>
              <a:t>http://</a:t>
            </a:r>
            <a:r>
              <a:rPr lang="en-GB" sz="1400" dirty="0" smtClean="0">
                <a:hlinkClick r:id="rId6"/>
              </a:rPr>
              <a:t>www.cipd.co.uk/pm/peoplemanagement/b/weblog/archive/2013/01/29/working-together-for-success-2011-01.aspx</a:t>
            </a:r>
            <a:endParaRPr lang="en-GB" sz="1400" dirty="0" smtClean="0"/>
          </a:p>
          <a:p>
            <a:pPr marL="0" indent="0">
              <a:buNone/>
            </a:pPr>
            <a:endParaRPr lang="en-GB" sz="1400" dirty="0"/>
          </a:p>
          <a:p>
            <a:pPr marL="0" indent="0">
              <a:buNone/>
            </a:pPr>
            <a:r>
              <a:rPr lang="en-GB" sz="1400" dirty="0" smtClean="0"/>
              <a:t>6. Driven to deliver </a:t>
            </a:r>
            <a:r>
              <a:rPr lang="en-GB" sz="1400" dirty="0" smtClean="0">
                <a:hlinkClick r:id="rId7"/>
              </a:rPr>
              <a:t>http</a:t>
            </a:r>
            <a:r>
              <a:rPr lang="en-GB" sz="1400" dirty="0">
                <a:hlinkClick r:id="rId7"/>
              </a:rPr>
              <a:t>://</a:t>
            </a:r>
            <a:r>
              <a:rPr lang="en-GB" sz="1400" dirty="0" smtClean="0">
                <a:hlinkClick r:id="rId7"/>
              </a:rPr>
              <a:t>www.cipd.co.uk/pm/peoplemanagement/b/weblog/archive/2013/01/29/delivering-success-on-business-objectives-2011-01.aspx</a:t>
            </a:r>
            <a:endParaRPr lang="en-GB" sz="1400" dirty="0" smtClean="0"/>
          </a:p>
          <a:p>
            <a:pPr marL="0" indent="0">
              <a:buNone/>
            </a:pPr>
            <a:endParaRPr lang="en-GB" sz="1400" dirty="0"/>
          </a:p>
          <a:p>
            <a:pPr marL="0" indent="0">
              <a:buNone/>
            </a:pPr>
            <a:r>
              <a:rPr lang="en-GB" sz="1400" dirty="0" smtClean="0"/>
              <a:t>7. Courage to </a:t>
            </a:r>
            <a:r>
              <a:rPr lang="en-GB" sz="1400" dirty="0"/>
              <a:t>challenge </a:t>
            </a:r>
            <a:r>
              <a:rPr lang="en-GB" sz="1400" dirty="0">
                <a:hlinkClick r:id="rId8"/>
              </a:rPr>
              <a:t>http://</a:t>
            </a:r>
            <a:r>
              <a:rPr lang="en-GB" sz="1400" dirty="0" smtClean="0">
                <a:hlinkClick r:id="rId8"/>
              </a:rPr>
              <a:t>www.cipd.co.uk/NR/rdonlyres/A7C5E08C-5FF4-4D5B-BE95-2DDBE4AEA9F8/0/CIPD_CourageousMindset.pdf</a:t>
            </a:r>
            <a:endParaRPr lang="en-GB" sz="1400" dirty="0" smtClean="0"/>
          </a:p>
          <a:p>
            <a:pPr marL="0" indent="0">
              <a:buNone/>
            </a:pPr>
            <a:endParaRPr lang="en-GB" sz="1400" dirty="0"/>
          </a:p>
          <a:p>
            <a:pPr marL="0" indent="0">
              <a:buNone/>
            </a:pPr>
            <a:r>
              <a:rPr lang="en-GB" sz="1400" dirty="0" smtClean="0"/>
              <a:t>8. </a:t>
            </a:r>
            <a:r>
              <a:rPr lang="en-GB" sz="1400" dirty="0"/>
              <a:t>Role Model </a:t>
            </a:r>
            <a:r>
              <a:rPr lang="en-GB" sz="1400" dirty="0">
                <a:hlinkClick r:id="rId9"/>
              </a:rPr>
              <a:t>http://</a:t>
            </a:r>
            <a:r>
              <a:rPr lang="en-GB" sz="1400" dirty="0" smtClean="0">
                <a:hlinkClick r:id="rId9"/>
              </a:rPr>
              <a:t>www.cipd.co.uk/pm/peoplemanagement/b/weblog/archive/2013/01/29/be-a-mirror-to-company-integrity-2010-11.aspx</a:t>
            </a:r>
            <a:endParaRPr lang="en-GB" sz="1400" dirty="0" smtClean="0"/>
          </a:p>
          <a:p>
            <a:pPr marL="0" indent="0">
              <a:buNone/>
            </a:pPr>
            <a:endParaRPr lang="en-GB" sz="1400" dirty="0"/>
          </a:p>
        </p:txBody>
      </p:sp>
    </p:spTree>
    <p:extLst>
      <p:ext uri="{BB962C8B-B14F-4D97-AF65-F5344CB8AC3E}">
        <p14:creationId xmlns:p14="http://schemas.microsoft.com/office/powerpoint/2010/main" val="1435333464"/>
      </p:ext>
    </p:extLst>
  </p:cSld>
  <p:clrMapOvr>
    <a:masterClrMapping/>
  </p:clrMapOvr>
  <p:transition spd="med"/>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6705600" cy="1143000"/>
          </a:xfrm>
        </p:spPr>
        <p:txBody>
          <a:bodyPr/>
          <a:lstStyle/>
          <a:p>
            <a:pPr algn="l"/>
            <a:r>
              <a:rPr lang="en-GB" dirty="0" smtClean="0"/>
              <a:t>Checkpoint</a:t>
            </a:r>
            <a:endParaRPr lang="en-GB" dirty="0"/>
          </a:p>
        </p:txBody>
      </p:sp>
      <p:sp>
        <p:nvSpPr>
          <p:cNvPr id="3" name="Content Placeholder 2"/>
          <p:cNvSpPr>
            <a:spLocks noGrp="1"/>
          </p:cNvSpPr>
          <p:nvPr>
            <p:ph idx="1"/>
          </p:nvPr>
        </p:nvSpPr>
        <p:spPr/>
        <p:txBody>
          <a:bodyPr/>
          <a:lstStyle/>
          <a:p>
            <a:pPr marL="0" indent="0">
              <a:buNone/>
            </a:pPr>
            <a:r>
              <a:rPr lang="en-GB" dirty="0" smtClean="0"/>
              <a:t>Have you identified your preferred learning style?</a:t>
            </a:r>
          </a:p>
          <a:p>
            <a:pPr marL="0" indent="0">
              <a:buNone/>
            </a:pPr>
            <a:endParaRPr lang="en-GB" dirty="0"/>
          </a:p>
          <a:p>
            <a:pPr marL="0" indent="0">
              <a:buNone/>
            </a:pPr>
            <a:endParaRPr lang="en-GB" dirty="0" smtClean="0"/>
          </a:p>
          <a:p>
            <a:pPr marL="0" indent="0">
              <a:buNone/>
            </a:pPr>
            <a:r>
              <a:rPr lang="en-GB" dirty="0" smtClean="0"/>
              <a:t>Have you familiarised yourself with the CIPD Development Plan template</a:t>
            </a:r>
          </a:p>
          <a:p>
            <a:pPr marL="0" indent="0">
              <a:buNone/>
            </a:pPr>
            <a:r>
              <a:rPr lang="en-GB" sz="2400" dirty="0" smtClean="0"/>
              <a:t>(note you should make sure at least some of your entries include types of learning event that reflect your </a:t>
            </a:r>
            <a:r>
              <a:rPr lang="en-GB" sz="2400" dirty="0" err="1" smtClean="0"/>
              <a:t>prefered</a:t>
            </a:r>
            <a:r>
              <a:rPr lang="en-GB" sz="2400" dirty="0" smtClean="0"/>
              <a:t> style of learning) </a:t>
            </a:r>
            <a:endParaRPr lang="en-GB" sz="2400" dirty="0"/>
          </a:p>
        </p:txBody>
      </p:sp>
    </p:spTree>
    <p:extLst>
      <p:ext uri="{BB962C8B-B14F-4D97-AF65-F5344CB8AC3E}">
        <p14:creationId xmlns:p14="http://schemas.microsoft.com/office/powerpoint/2010/main" val="649106648"/>
      </p:ext>
    </p:extLst>
  </p:cSld>
  <p:clrMapOvr>
    <a:masterClrMapping/>
  </p:clrMapOvr>
  <p:transition spd="med"/>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1600201"/>
            <a:ext cx="8229600" cy="1108720"/>
          </a:xfrm>
        </p:spPr>
        <p:txBody>
          <a:bodyPr/>
          <a:lstStyle/>
          <a:p>
            <a:endParaRPr lang="en-GB" dirty="0"/>
          </a:p>
        </p:txBody>
      </p:sp>
      <p:pic>
        <p:nvPicPr>
          <p:cNvPr id="4" name="Picture 3"/>
          <p:cNvPicPr>
            <a:picLocks noChangeAspect="1"/>
          </p:cNvPicPr>
          <p:nvPr/>
        </p:nvPicPr>
        <p:blipFill>
          <a:blip r:embed="rId2"/>
          <a:stretch>
            <a:fillRect/>
          </a:stretch>
        </p:blipFill>
        <p:spPr>
          <a:xfrm>
            <a:off x="487245" y="2420888"/>
            <a:ext cx="8315351" cy="2455540"/>
          </a:xfrm>
          <a:prstGeom prst="rect">
            <a:avLst/>
          </a:prstGeom>
        </p:spPr>
      </p:pic>
    </p:spTree>
    <p:extLst>
      <p:ext uri="{BB962C8B-B14F-4D97-AF65-F5344CB8AC3E}">
        <p14:creationId xmlns:p14="http://schemas.microsoft.com/office/powerpoint/2010/main" val="2612980096"/>
      </p:ext>
    </p:extLst>
  </p:cSld>
  <p:clrMapOvr>
    <a:masterClrMapping/>
  </p:clrMapOvr>
  <p:transition spd="med"/>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6705600" cy="1143000"/>
          </a:xfrm>
        </p:spPr>
        <p:txBody>
          <a:bodyPr/>
          <a:lstStyle/>
          <a:p>
            <a:pPr algn="l"/>
            <a:r>
              <a:rPr lang="en-GB" sz="3600" dirty="0" smtClean="0"/>
              <a:t>Activity 2</a:t>
            </a:r>
            <a:endParaRPr lang="en-GB" sz="3600" dirty="0"/>
          </a:p>
        </p:txBody>
      </p:sp>
      <p:sp>
        <p:nvSpPr>
          <p:cNvPr id="3" name="Content Placeholder 2"/>
          <p:cNvSpPr>
            <a:spLocks noGrp="1"/>
          </p:cNvSpPr>
          <p:nvPr>
            <p:ph idx="1"/>
          </p:nvPr>
        </p:nvSpPr>
        <p:spPr>
          <a:xfrm>
            <a:off x="251520" y="908720"/>
            <a:ext cx="8229600" cy="4525963"/>
          </a:xfrm>
        </p:spPr>
        <p:txBody>
          <a:bodyPr/>
          <a:lstStyle/>
          <a:p>
            <a:pPr marL="0" indent="0">
              <a:buNone/>
            </a:pPr>
            <a:endParaRPr lang="en-GB" sz="2400" dirty="0"/>
          </a:p>
          <a:p>
            <a:pPr marL="0" indent="0">
              <a:buNone/>
            </a:pPr>
            <a:r>
              <a:rPr lang="en-GB" sz="2400" dirty="0" smtClean="0">
                <a:solidFill>
                  <a:srgbClr val="00B050"/>
                </a:solidFill>
              </a:rPr>
              <a:t>1. You need to describe </a:t>
            </a:r>
            <a:r>
              <a:rPr lang="en-GB" sz="2400" dirty="0">
                <a:solidFill>
                  <a:srgbClr val="00B050"/>
                </a:solidFill>
              </a:rPr>
              <a:t>the elements of group dynamics</a:t>
            </a:r>
            <a:r>
              <a:rPr lang="en-GB" sz="2400" dirty="0"/>
              <a:t>. </a:t>
            </a:r>
            <a:endParaRPr lang="en-GB" sz="2400" dirty="0" smtClean="0"/>
          </a:p>
          <a:p>
            <a:pPr marL="0" indent="0">
              <a:spcBef>
                <a:spcPts val="0"/>
              </a:spcBef>
              <a:buNone/>
            </a:pPr>
            <a:endParaRPr lang="en-GB" sz="2400" dirty="0" smtClean="0"/>
          </a:p>
          <a:p>
            <a:pPr marL="0" indent="0">
              <a:buNone/>
            </a:pPr>
            <a:r>
              <a:rPr lang="en-GB" sz="2400" i="1" dirty="0" smtClean="0"/>
              <a:t>You can choose to do this by </a:t>
            </a:r>
            <a:r>
              <a:rPr lang="en-GB" sz="2400" i="1" dirty="0"/>
              <a:t>referring to </a:t>
            </a:r>
            <a:r>
              <a:rPr lang="en-GB" sz="2400" i="1" dirty="0" smtClean="0"/>
              <a:t>any </a:t>
            </a:r>
            <a:r>
              <a:rPr lang="en-GB" sz="2400" i="1" dirty="0"/>
              <a:t>model of group processes </a:t>
            </a:r>
            <a:r>
              <a:rPr lang="en-GB" sz="2400" i="1" dirty="0" smtClean="0"/>
              <a:t>e.g</a:t>
            </a:r>
            <a:r>
              <a:rPr lang="en-GB" sz="2400" i="1" dirty="0"/>
              <a:t>. Tuckman, or ways of capturing group dynamics </a:t>
            </a:r>
            <a:r>
              <a:rPr lang="en-GB" sz="2400" i="1" dirty="0" smtClean="0"/>
              <a:t>OR interaction </a:t>
            </a:r>
            <a:r>
              <a:rPr lang="en-GB" sz="2400" i="1" dirty="0"/>
              <a:t>analysis tools.  </a:t>
            </a:r>
            <a:br>
              <a:rPr lang="en-GB" sz="2400" i="1" dirty="0"/>
            </a:br>
            <a:endParaRPr lang="en-GB" sz="2400" i="1" dirty="0"/>
          </a:p>
          <a:p>
            <a:pPr marL="0" indent="0">
              <a:buNone/>
            </a:pPr>
            <a:r>
              <a:rPr lang="en-GB" sz="2400" dirty="0" smtClean="0">
                <a:solidFill>
                  <a:srgbClr val="00B050"/>
                </a:solidFill>
              </a:rPr>
              <a:t>2. Proceed to </a:t>
            </a:r>
            <a:r>
              <a:rPr lang="en-GB" sz="2400" dirty="0">
                <a:solidFill>
                  <a:srgbClr val="00B050"/>
                </a:solidFill>
              </a:rPr>
              <a:t>provide </a:t>
            </a:r>
            <a:r>
              <a:rPr lang="en-GB" sz="2400" b="1" dirty="0">
                <a:solidFill>
                  <a:srgbClr val="00B050"/>
                </a:solidFill>
              </a:rPr>
              <a:t>2 </a:t>
            </a:r>
            <a:r>
              <a:rPr lang="en-GB" sz="2400" dirty="0">
                <a:solidFill>
                  <a:srgbClr val="00B050"/>
                </a:solidFill>
              </a:rPr>
              <a:t>examples of conflict resolution methods </a:t>
            </a:r>
            <a:r>
              <a:rPr lang="en-GB" sz="2400" dirty="0" smtClean="0"/>
              <a:t> </a:t>
            </a:r>
            <a:r>
              <a:rPr lang="en-GB" sz="2400" dirty="0" smtClean="0">
                <a:solidFill>
                  <a:srgbClr val="FFFF00"/>
                </a:solidFill>
                <a:effectLst>
                  <a:outerShdw blurRad="38100" dist="38100" dir="2700000" algn="tl">
                    <a:srgbClr val="000000">
                      <a:alpha val="43137"/>
                    </a:srgbClr>
                  </a:outerShdw>
                </a:effectLst>
              </a:rPr>
              <a:t>(MAKE SURE IT IS IN A HR CONTEXT!!!!)</a:t>
            </a:r>
          </a:p>
          <a:p>
            <a:pPr marL="0" indent="0">
              <a:buNone/>
            </a:pPr>
            <a:endParaRPr lang="en-GB" sz="2400" dirty="0" smtClean="0">
              <a:solidFill>
                <a:srgbClr val="FFFF00"/>
              </a:solidFill>
              <a:effectLst>
                <a:outerShdw blurRad="38100" dist="38100" dir="2700000" algn="tl">
                  <a:srgbClr val="000000">
                    <a:alpha val="43137"/>
                  </a:srgbClr>
                </a:outerShdw>
              </a:effectLst>
            </a:endParaRPr>
          </a:p>
          <a:p>
            <a:pPr marL="0" indent="0">
              <a:buNone/>
            </a:pPr>
            <a:r>
              <a:rPr lang="en-GB" sz="1600" i="1" dirty="0" smtClean="0"/>
              <a:t>Methods provided for illustration purposes only – utilise methods you want! e.g</a:t>
            </a:r>
            <a:r>
              <a:rPr lang="en-GB" sz="1600" i="1" dirty="0"/>
              <a:t>. </a:t>
            </a:r>
            <a:endParaRPr lang="en-GB" sz="1600" i="1" dirty="0" smtClean="0"/>
          </a:p>
          <a:p>
            <a:pPr marL="0" indent="0">
              <a:buNone/>
            </a:pPr>
            <a:r>
              <a:rPr lang="en-GB" sz="1600" i="1" dirty="0" smtClean="0"/>
              <a:t>using </a:t>
            </a:r>
            <a:r>
              <a:rPr lang="en-GB" sz="1600" i="1" dirty="0"/>
              <a:t>active listening to understand the nature of the conflict from the perspectives of the different parties </a:t>
            </a:r>
            <a:endParaRPr lang="en-GB" sz="1600" i="1" dirty="0" smtClean="0"/>
          </a:p>
          <a:p>
            <a:pPr marL="0" indent="0">
              <a:buNone/>
            </a:pPr>
            <a:r>
              <a:rPr lang="en-GB" sz="1600" i="1" dirty="0" smtClean="0"/>
              <a:t>using </a:t>
            </a:r>
            <a:r>
              <a:rPr lang="en-GB" sz="1600" i="1" dirty="0"/>
              <a:t>problem-solving skills to try and seek a ‘win-win’ situation; </a:t>
            </a:r>
            <a:endParaRPr lang="en-GB" sz="1600" i="1" dirty="0" smtClean="0"/>
          </a:p>
          <a:p>
            <a:pPr marL="0" indent="0">
              <a:buNone/>
            </a:pPr>
            <a:r>
              <a:rPr lang="en-GB" sz="1600" i="1" dirty="0" smtClean="0"/>
              <a:t>using </a:t>
            </a:r>
            <a:r>
              <a:rPr lang="en-GB" sz="1600" i="1" dirty="0"/>
              <a:t>compromise; </a:t>
            </a:r>
            <a:endParaRPr lang="en-GB" sz="1600" i="1" dirty="0" smtClean="0"/>
          </a:p>
          <a:p>
            <a:pPr marL="0" indent="0">
              <a:buNone/>
            </a:pPr>
            <a:r>
              <a:rPr lang="en-GB" sz="1600" i="1" dirty="0" smtClean="0"/>
              <a:t>using </a:t>
            </a:r>
            <a:r>
              <a:rPr lang="en-GB" sz="1600" i="1" dirty="0"/>
              <a:t>accommodating to provide temporary relief from the conflict.</a:t>
            </a:r>
          </a:p>
          <a:p>
            <a:endParaRPr lang="en-GB" sz="1600" i="1" dirty="0"/>
          </a:p>
        </p:txBody>
      </p:sp>
    </p:spTree>
    <p:extLst>
      <p:ext uri="{BB962C8B-B14F-4D97-AF65-F5344CB8AC3E}">
        <p14:creationId xmlns:p14="http://schemas.microsoft.com/office/powerpoint/2010/main" val="3567985179"/>
      </p:ext>
    </p:extLst>
  </p:cSld>
  <p:clrMapOvr>
    <a:masterClrMapping/>
  </p:clrMapOvr>
  <p:transition spd="med"/>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83568" y="1484784"/>
            <a:ext cx="7248231" cy="3678750"/>
          </a:xfrm>
          <a:prstGeom prst="rect">
            <a:avLst/>
          </a:prstGeom>
        </p:spPr>
      </p:pic>
    </p:spTree>
    <p:extLst>
      <p:ext uri="{BB962C8B-B14F-4D97-AF65-F5344CB8AC3E}">
        <p14:creationId xmlns:p14="http://schemas.microsoft.com/office/powerpoint/2010/main" val="4101229804"/>
      </p:ext>
    </p:extLst>
  </p:cSld>
  <p:clrMapOvr>
    <a:masterClrMapping/>
  </p:clrMapOvr>
  <p:transition spd="med"/>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7504" y="1124744"/>
            <a:ext cx="8928992" cy="4525963"/>
          </a:xfrm>
        </p:spPr>
        <p:txBody>
          <a:bodyPr/>
          <a:lstStyle/>
          <a:p>
            <a:r>
              <a:rPr lang="en-GB" sz="2400" dirty="0"/>
              <a:t>Group dynamics is the study, analysis and understanding of the behaviours and psychology surrounding group </a:t>
            </a:r>
            <a:r>
              <a:rPr lang="en-GB" sz="2400" dirty="0" smtClean="0"/>
              <a:t>interactions (teams). </a:t>
            </a:r>
          </a:p>
          <a:p>
            <a:r>
              <a:rPr lang="en-GB" sz="2400" dirty="0" smtClean="0"/>
              <a:t>The </a:t>
            </a:r>
            <a:r>
              <a:rPr lang="en-GB" sz="2400" dirty="0"/>
              <a:t>field typically differentiates between interactions within a social group (intragroup dynamics) and between social groups (intergroup dynamics</a:t>
            </a:r>
            <a:r>
              <a:rPr lang="en-GB" sz="2400" dirty="0" smtClean="0"/>
              <a:t>).</a:t>
            </a:r>
          </a:p>
          <a:p>
            <a:pPr>
              <a:spcBef>
                <a:spcPts val="0"/>
              </a:spcBef>
            </a:pPr>
            <a:endParaRPr lang="en-GB" sz="2400" dirty="0"/>
          </a:p>
          <a:p>
            <a:r>
              <a:rPr lang="en-GB" sz="2400" dirty="0"/>
              <a:t>The field is based on a belief that the whole is more complex than the sum of the parts, and that an understanding of how groups operate has a fundamental effect on the organisation of society and public policy. </a:t>
            </a:r>
            <a:endParaRPr lang="en-GB" sz="2400" dirty="0" smtClean="0"/>
          </a:p>
          <a:p>
            <a:pPr>
              <a:lnSpc>
                <a:spcPts val="1400"/>
              </a:lnSpc>
              <a:spcBef>
                <a:spcPts val="0"/>
              </a:spcBef>
            </a:pPr>
            <a:endParaRPr lang="en-GB" sz="2400" dirty="0" smtClean="0"/>
          </a:p>
          <a:p>
            <a:r>
              <a:rPr lang="en-GB" sz="2000" dirty="0" smtClean="0"/>
              <a:t>For </a:t>
            </a:r>
            <a:r>
              <a:rPr lang="en-GB" sz="2000" dirty="0"/>
              <a:t>businesses, a greater understanding of what motivates teams, what type of people make up successful teams and what inhibits team success can fuel HR decision-making and help the company create a more successful, happy workforce</a:t>
            </a:r>
            <a:r>
              <a:rPr lang="en-GB" sz="2400" dirty="0"/>
              <a:t>.</a:t>
            </a:r>
          </a:p>
          <a:p>
            <a:endParaRPr lang="en-GB" dirty="0"/>
          </a:p>
        </p:txBody>
      </p:sp>
    </p:spTree>
    <p:extLst>
      <p:ext uri="{BB962C8B-B14F-4D97-AF65-F5344CB8AC3E}">
        <p14:creationId xmlns:p14="http://schemas.microsoft.com/office/powerpoint/2010/main" val="1997728737"/>
      </p:ext>
    </p:extLst>
  </p:cSld>
  <p:clrMapOvr>
    <a:masterClrMapping/>
  </p:clrMapOvr>
  <p:transition spd="med"/>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1484784"/>
            <a:ext cx="8352928" cy="30243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909464" y="188640"/>
            <a:ext cx="6705600" cy="1143000"/>
          </a:xfrm>
        </p:spPr>
        <p:txBody>
          <a:bodyPr/>
          <a:lstStyle/>
          <a:p>
            <a:r>
              <a:rPr lang="en-GB" sz="3600" dirty="0" smtClean="0"/>
              <a:t>Different forms of teams</a:t>
            </a:r>
            <a:endParaRPr lang="en-GB" sz="3600"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sz="2400" dirty="0" smtClean="0"/>
              <a:t>Advice teams (e.g. review committees, quality control circles)</a:t>
            </a:r>
          </a:p>
          <a:p>
            <a:pPr>
              <a:buFont typeface="Wingdings" panose="05000000000000000000" pitchFamily="2" charset="2"/>
              <a:buChar char="§"/>
            </a:pPr>
            <a:r>
              <a:rPr lang="en-GB" sz="2400" dirty="0" smtClean="0"/>
              <a:t>Action teams (negotiating teams)</a:t>
            </a:r>
          </a:p>
          <a:p>
            <a:pPr>
              <a:buFont typeface="Wingdings" panose="05000000000000000000" pitchFamily="2" charset="2"/>
              <a:buChar char="§"/>
            </a:pPr>
            <a:r>
              <a:rPr lang="en-GB" sz="2400" dirty="0" smtClean="0"/>
              <a:t>Project Teams (planning or research teams)</a:t>
            </a:r>
          </a:p>
          <a:p>
            <a:pPr>
              <a:buFont typeface="Wingdings" panose="05000000000000000000" pitchFamily="2" charset="2"/>
              <a:buChar char="§"/>
            </a:pPr>
            <a:r>
              <a:rPr lang="en-GB" sz="2400" dirty="0" smtClean="0"/>
              <a:t>Production teams (assembly or manufacturing teams)</a:t>
            </a:r>
          </a:p>
          <a:p>
            <a:pPr>
              <a:buFont typeface="Wingdings" panose="05000000000000000000" pitchFamily="2" charset="2"/>
              <a:buChar char="§"/>
            </a:pPr>
            <a:r>
              <a:rPr lang="en-GB" sz="2400" dirty="0" err="1" smtClean="0"/>
              <a:t>Etc</a:t>
            </a:r>
            <a:r>
              <a:rPr lang="en-GB" sz="2400" dirty="0" smtClean="0"/>
              <a:t>,         </a:t>
            </a:r>
          </a:p>
          <a:p>
            <a:pPr marL="0" indent="0">
              <a:buNone/>
            </a:pPr>
            <a:r>
              <a:rPr lang="en-GB" sz="2400" dirty="0"/>
              <a:t> </a:t>
            </a:r>
            <a:r>
              <a:rPr lang="en-GB" sz="2400" dirty="0" smtClean="0"/>
              <a:t>                                                    </a:t>
            </a:r>
            <a:r>
              <a:rPr lang="en-GB" sz="2400" dirty="0" err="1" smtClean="0"/>
              <a:t>Huczynski</a:t>
            </a:r>
            <a:r>
              <a:rPr lang="en-GB" sz="2400" dirty="0" smtClean="0"/>
              <a:t> &amp; Buchanan (2010)</a:t>
            </a:r>
          </a:p>
          <a:p>
            <a:pPr marL="0" indent="0">
              <a:buNone/>
            </a:pPr>
            <a:endParaRPr lang="en-GB" sz="2400" dirty="0"/>
          </a:p>
          <a:p>
            <a:pPr marL="0" indent="0">
              <a:buNone/>
            </a:pPr>
            <a:r>
              <a:rPr lang="en-GB" sz="2400" dirty="0"/>
              <a:t>Other types: </a:t>
            </a:r>
            <a:r>
              <a:rPr lang="en-GB" sz="2400" dirty="0">
                <a:hlinkClick r:id="rId2"/>
              </a:rPr>
              <a:t>http://</a:t>
            </a:r>
            <a:r>
              <a:rPr lang="en-GB" sz="2400" dirty="0" smtClean="0">
                <a:hlinkClick r:id="rId2"/>
              </a:rPr>
              <a:t>www.managementstudyguide.com/types-of-teams.htm</a:t>
            </a:r>
            <a:endParaRPr lang="en-GB" sz="2400" dirty="0" smtClean="0"/>
          </a:p>
          <a:p>
            <a:pPr marL="0" indent="0">
              <a:buNone/>
            </a:pPr>
            <a:r>
              <a:rPr lang="en-GB" b="1" dirty="0" smtClean="0"/>
              <a:t>HR professional can be members of different teams at the same time</a:t>
            </a:r>
            <a:endParaRPr lang="en-GB" b="1" dirty="0"/>
          </a:p>
        </p:txBody>
      </p:sp>
    </p:spTree>
    <p:extLst>
      <p:ext uri="{BB962C8B-B14F-4D97-AF65-F5344CB8AC3E}">
        <p14:creationId xmlns:p14="http://schemas.microsoft.com/office/powerpoint/2010/main" val="1523703222"/>
      </p:ext>
    </p:extLst>
  </p:cSld>
  <p:clrMapOvr>
    <a:masterClrMapping/>
  </p:clrMapOvr>
  <p:transition spd="med"/>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340768"/>
            <a:ext cx="6912768" cy="47383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228184" y="2060848"/>
            <a:ext cx="2448272" cy="646331"/>
          </a:xfrm>
          <a:prstGeom prst="rect">
            <a:avLst/>
          </a:prstGeom>
          <a:noFill/>
        </p:spPr>
        <p:txBody>
          <a:bodyPr wrap="square" rtlCol="0">
            <a:spAutoFit/>
          </a:bodyPr>
          <a:lstStyle/>
          <a:p>
            <a:r>
              <a:rPr lang="en-GB" dirty="0" smtClean="0"/>
              <a:t>From CIPD Factsheet </a:t>
            </a:r>
            <a:r>
              <a:rPr lang="en-GB" dirty="0" err="1" smtClean="0"/>
              <a:t>Teamworking</a:t>
            </a:r>
            <a:endParaRPr lang="en-GB" dirty="0"/>
          </a:p>
        </p:txBody>
      </p:sp>
    </p:spTree>
    <p:extLst>
      <p:ext uri="{BB962C8B-B14F-4D97-AF65-F5344CB8AC3E}">
        <p14:creationId xmlns:p14="http://schemas.microsoft.com/office/powerpoint/2010/main" val="929212271"/>
      </p:ext>
    </p:extLst>
  </p:cSld>
  <p:clrMapOvr>
    <a:masterClrMapping/>
  </p:clrMapOvr>
  <p:transition spd="med"/>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6705600" cy="1143000"/>
          </a:xfrm>
        </p:spPr>
        <p:txBody>
          <a:bodyPr/>
          <a:lstStyle/>
          <a:p>
            <a:pPr algn="l"/>
            <a:r>
              <a:rPr lang="en-GB" sz="3200" dirty="0" smtClean="0"/>
              <a:t>Useful resources: podcasts</a:t>
            </a:r>
            <a:endParaRPr lang="en-GB" sz="3200" dirty="0"/>
          </a:p>
        </p:txBody>
      </p:sp>
      <p:sp>
        <p:nvSpPr>
          <p:cNvPr id="3" name="Content Placeholder 2"/>
          <p:cNvSpPr>
            <a:spLocks noGrp="1"/>
          </p:cNvSpPr>
          <p:nvPr>
            <p:ph idx="1"/>
          </p:nvPr>
        </p:nvSpPr>
        <p:spPr/>
        <p:txBody>
          <a:bodyPr/>
          <a:lstStyle/>
          <a:p>
            <a:r>
              <a:rPr lang="en-GB" dirty="0"/>
              <a:t>http://www.cipd.co.uk/hr-resources/podcasts/95-building-best-team.aspx</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505247"/>
            <a:ext cx="6896100" cy="2924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755576" y="5013176"/>
            <a:ext cx="4572000" cy="923330"/>
          </a:xfrm>
          <a:prstGeom prst="rect">
            <a:avLst/>
          </a:prstGeom>
        </p:spPr>
        <p:txBody>
          <a:bodyPr>
            <a:spAutoFit/>
          </a:bodyPr>
          <a:lstStyle/>
          <a:p>
            <a:r>
              <a:rPr lang="en-GB" dirty="0">
                <a:hlinkClick r:id="rId3"/>
              </a:rPr>
              <a:t>http://www.cipd.co.uk/hr-resources/podcasts/95-building-best-team.aspx</a:t>
            </a:r>
            <a:endParaRPr lang="en-GB" dirty="0"/>
          </a:p>
        </p:txBody>
      </p:sp>
    </p:spTree>
    <p:extLst>
      <p:ext uri="{BB962C8B-B14F-4D97-AF65-F5344CB8AC3E}">
        <p14:creationId xmlns:p14="http://schemas.microsoft.com/office/powerpoint/2010/main" val="1484752977"/>
      </p:ext>
    </p:extLst>
  </p:cSld>
  <p:clrMapOvr>
    <a:masterClrMapping/>
  </p:clrMapOvr>
  <p:transition spd="med"/>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60648"/>
            <a:ext cx="6705600" cy="1143000"/>
          </a:xfrm>
        </p:spPr>
        <p:txBody>
          <a:bodyPr/>
          <a:lstStyle/>
          <a:p>
            <a:r>
              <a:rPr lang="en-GB" sz="3600" dirty="0" smtClean="0"/>
              <a:t>Working in groups/ team working</a:t>
            </a:r>
            <a:endParaRPr lang="en-GB" sz="3600" dirty="0"/>
          </a:p>
        </p:txBody>
      </p:sp>
      <p:sp>
        <p:nvSpPr>
          <p:cNvPr id="3" name="Content Placeholder 2"/>
          <p:cNvSpPr>
            <a:spLocks noGrp="1"/>
          </p:cNvSpPr>
          <p:nvPr>
            <p:ph idx="1"/>
          </p:nvPr>
        </p:nvSpPr>
        <p:spPr>
          <a:xfrm>
            <a:off x="323528" y="1268760"/>
            <a:ext cx="8229600" cy="4525963"/>
          </a:xfrm>
        </p:spPr>
        <p:txBody>
          <a:bodyPr/>
          <a:lstStyle/>
          <a:p>
            <a:pPr>
              <a:buFont typeface="Wingdings" panose="05000000000000000000" pitchFamily="2" charset="2"/>
              <a:buChar char="§"/>
            </a:pPr>
            <a:r>
              <a:rPr lang="en-GB" sz="2300" dirty="0" smtClean="0"/>
              <a:t>All professionals must be able to work with one another</a:t>
            </a:r>
          </a:p>
          <a:p>
            <a:pPr>
              <a:buFont typeface="Wingdings" panose="05000000000000000000" pitchFamily="2" charset="2"/>
              <a:buChar char="§"/>
            </a:pPr>
            <a:r>
              <a:rPr lang="en-GB" sz="2300" dirty="0" smtClean="0"/>
              <a:t>HR professionals must work with colleagues within their function as well as  individuals and groups from other backgrounds</a:t>
            </a:r>
          </a:p>
          <a:p>
            <a:pPr>
              <a:buFont typeface="Wingdings" panose="05000000000000000000" pitchFamily="2" charset="2"/>
              <a:buChar char="§"/>
            </a:pPr>
            <a:r>
              <a:rPr lang="en-GB" sz="2300" dirty="0" smtClean="0"/>
              <a:t>Poor team working can lead to serious losses in organisational productivity and individual motivation. </a:t>
            </a:r>
          </a:p>
          <a:p>
            <a:pPr>
              <a:buFont typeface="Wingdings" panose="05000000000000000000" pitchFamily="2" charset="2"/>
              <a:buChar char="§"/>
            </a:pPr>
            <a:r>
              <a:rPr lang="en-GB" sz="2300" dirty="0" smtClean="0"/>
              <a:t>Crucial to understand the </a:t>
            </a:r>
            <a:r>
              <a:rPr lang="en-GB" sz="2300" b="1" dirty="0" smtClean="0"/>
              <a:t>various dynamics </a:t>
            </a:r>
            <a:r>
              <a:rPr lang="en-GB" sz="2300" dirty="0" smtClean="0"/>
              <a:t>of group situations</a:t>
            </a:r>
            <a:endParaRPr lang="en-GB" sz="2300" dirty="0"/>
          </a:p>
        </p:txBody>
      </p:sp>
      <p:sp>
        <p:nvSpPr>
          <p:cNvPr id="4" name="TextBox 3"/>
          <p:cNvSpPr txBox="1"/>
          <p:nvPr/>
        </p:nvSpPr>
        <p:spPr>
          <a:xfrm>
            <a:off x="611559" y="4941168"/>
            <a:ext cx="2976199" cy="369332"/>
          </a:xfrm>
          <a:prstGeom prst="rect">
            <a:avLst/>
          </a:prstGeom>
          <a:noFill/>
        </p:spPr>
        <p:txBody>
          <a:bodyPr wrap="none" rtlCol="0">
            <a:spAutoFit/>
          </a:bodyPr>
          <a:lstStyle/>
          <a:p>
            <a:r>
              <a:rPr lang="en-GB" dirty="0" smtClean="0"/>
              <a:t>Taylor &amp; </a:t>
            </a:r>
            <a:r>
              <a:rPr lang="en-GB" dirty="0" err="1" smtClean="0"/>
              <a:t>Woodhams</a:t>
            </a:r>
            <a:r>
              <a:rPr lang="en-GB" dirty="0" smtClean="0"/>
              <a:t> (2012)</a:t>
            </a:r>
            <a:endParaRPr lang="en-GB" dirty="0"/>
          </a:p>
        </p:txBody>
      </p:sp>
      <p:sp>
        <p:nvSpPr>
          <p:cNvPr id="5" name="TextBox 4"/>
          <p:cNvSpPr txBox="1"/>
          <p:nvPr/>
        </p:nvSpPr>
        <p:spPr>
          <a:xfrm>
            <a:off x="323528" y="6187871"/>
            <a:ext cx="6712094" cy="646331"/>
          </a:xfrm>
          <a:prstGeom prst="rect">
            <a:avLst/>
          </a:prstGeom>
          <a:noFill/>
        </p:spPr>
        <p:txBody>
          <a:bodyPr wrap="none" rtlCol="0">
            <a:spAutoFit/>
          </a:bodyPr>
          <a:lstStyle/>
          <a:p>
            <a:r>
              <a:rPr lang="en-GB" dirty="0"/>
              <a:t>See also </a:t>
            </a:r>
            <a:r>
              <a:rPr lang="en-GB" dirty="0">
                <a:hlinkClick r:id="rId2"/>
              </a:rPr>
              <a:t>http://</a:t>
            </a:r>
            <a:r>
              <a:rPr lang="en-GB" dirty="0" smtClean="0">
                <a:hlinkClick r:id="rId2"/>
              </a:rPr>
              <a:t>hrcouncil.ca/hr-toolkit/workplaces-team-work.cfm</a:t>
            </a:r>
            <a:endParaRPr lang="en-GB" dirty="0" smtClean="0"/>
          </a:p>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192" y="4063796"/>
            <a:ext cx="2686050" cy="212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71579375"/>
      </p:ext>
    </p:extLst>
  </p:cSld>
  <p:clrMapOvr>
    <a:masterClrMapping/>
  </p:clrMapOvr>
  <p:transition spd="med"/>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When do group dynamics break down in your organisations?</a:t>
            </a:r>
            <a:endParaRPr lang="en-GB" dirty="0"/>
          </a:p>
        </p:txBody>
      </p:sp>
    </p:spTree>
    <p:extLst>
      <p:ext uri="{BB962C8B-B14F-4D97-AF65-F5344CB8AC3E}">
        <p14:creationId xmlns:p14="http://schemas.microsoft.com/office/powerpoint/2010/main" val="2632870292"/>
      </p:ext>
    </p:extLst>
  </p:cSld>
  <p:clrMapOvr>
    <a:masterClrMapping/>
  </p:clrMapOvr>
  <p:transition spd="med"/>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r>
              <a:rPr lang="en-GB" dirty="0" smtClean="0"/>
              <a:t>Inevitably group dynamics can break down..</a:t>
            </a:r>
          </a:p>
          <a:p>
            <a:pPr marL="0" indent="0">
              <a:buNone/>
            </a:pPr>
            <a:endParaRPr lang="en-GB" dirty="0"/>
          </a:p>
        </p:txBody>
      </p:sp>
      <p:pic>
        <p:nvPicPr>
          <p:cNvPr id="4" name="Picture 2" descr="E:\WIG6e_Converted_art\EW509F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535646"/>
            <a:ext cx="8568952" cy="4299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2782550"/>
      </p:ext>
    </p:extLst>
  </p:cSld>
  <p:clrMapOvr>
    <a:masterClrMapping/>
  </p:clrMapOvr>
  <p:transition spd="med"/>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1520" y="1268760"/>
            <a:ext cx="7776864" cy="1584176"/>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mj-lt"/>
            </a:endParaRPr>
          </a:p>
        </p:txBody>
      </p:sp>
      <p:sp>
        <p:nvSpPr>
          <p:cNvPr id="2" name="Title 1"/>
          <p:cNvSpPr>
            <a:spLocks noGrp="1"/>
          </p:cNvSpPr>
          <p:nvPr>
            <p:ph type="title"/>
          </p:nvPr>
        </p:nvSpPr>
        <p:spPr>
          <a:xfrm>
            <a:off x="234210" y="146922"/>
            <a:ext cx="8147248" cy="1143000"/>
          </a:xfrm>
        </p:spPr>
        <p:txBody>
          <a:bodyPr/>
          <a:lstStyle/>
          <a:p>
            <a:pPr algn="l"/>
            <a:r>
              <a:rPr lang="en-GB" sz="3600" dirty="0" smtClean="0"/>
              <a:t>Factors effecting dynamics of groups</a:t>
            </a:r>
            <a:endParaRPr lang="en-GB" sz="3600" dirty="0"/>
          </a:p>
        </p:txBody>
      </p:sp>
      <p:sp>
        <p:nvSpPr>
          <p:cNvPr id="4" name="TextBox 3"/>
          <p:cNvSpPr txBox="1"/>
          <p:nvPr/>
        </p:nvSpPr>
        <p:spPr>
          <a:xfrm>
            <a:off x="323528" y="963880"/>
            <a:ext cx="8640960" cy="5447645"/>
          </a:xfrm>
          <a:prstGeom prst="rect">
            <a:avLst/>
          </a:prstGeom>
          <a:noFill/>
        </p:spPr>
        <p:txBody>
          <a:bodyPr wrap="square" rtlCol="0">
            <a:spAutoFit/>
          </a:bodyPr>
          <a:lstStyle/>
          <a:p>
            <a:endParaRPr lang="en-GB" dirty="0">
              <a:latin typeface="+mj-lt"/>
            </a:endParaRPr>
          </a:p>
          <a:p>
            <a:pPr marL="285750" indent="-285750">
              <a:buFont typeface="Wingdings" panose="05000000000000000000" pitchFamily="2" charset="2"/>
              <a:buChar char="§"/>
            </a:pPr>
            <a:r>
              <a:rPr lang="en-GB" sz="2000" dirty="0" smtClean="0">
                <a:latin typeface="+mj-lt"/>
              </a:rPr>
              <a:t>The nature of the individuals in the group</a:t>
            </a:r>
          </a:p>
          <a:p>
            <a:pPr marL="285750" indent="-285750">
              <a:buFont typeface="Wingdings" panose="05000000000000000000" pitchFamily="2" charset="2"/>
              <a:buChar char="§"/>
            </a:pPr>
            <a:r>
              <a:rPr lang="en-GB" sz="2000" dirty="0" smtClean="0">
                <a:latin typeface="+mj-lt"/>
              </a:rPr>
              <a:t>Leadership</a:t>
            </a:r>
          </a:p>
          <a:p>
            <a:pPr marL="285750" indent="-285750">
              <a:buFont typeface="Wingdings" panose="05000000000000000000" pitchFamily="2" charset="2"/>
              <a:buChar char="§"/>
            </a:pPr>
            <a:r>
              <a:rPr lang="en-GB" sz="2000" dirty="0" smtClean="0">
                <a:latin typeface="+mj-lt"/>
              </a:rPr>
              <a:t>The structure of the group/team</a:t>
            </a:r>
          </a:p>
          <a:p>
            <a:pPr marL="285750" indent="-285750">
              <a:buFont typeface="Wingdings" panose="05000000000000000000" pitchFamily="2" charset="2"/>
              <a:buChar char="§"/>
            </a:pPr>
            <a:r>
              <a:rPr lang="en-GB" sz="2000" dirty="0" smtClean="0">
                <a:latin typeface="+mj-lt"/>
              </a:rPr>
              <a:t>Power and status issues</a:t>
            </a:r>
          </a:p>
          <a:p>
            <a:pPr marL="285750" indent="-285750">
              <a:buFont typeface="Wingdings" panose="05000000000000000000" pitchFamily="2" charset="2"/>
              <a:buChar char="§"/>
            </a:pPr>
            <a:r>
              <a:rPr lang="en-GB" sz="2000" dirty="0" smtClean="0">
                <a:latin typeface="+mj-lt"/>
              </a:rPr>
              <a:t>Communication structures or processes</a:t>
            </a:r>
          </a:p>
          <a:p>
            <a:pPr marL="285750" indent="-285750">
              <a:buFont typeface="Wingdings" panose="05000000000000000000" pitchFamily="2" charset="2"/>
              <a:buChar char="§"/>
            </a:pPr>
            <a:endParaRPr lang="en-GB" sz="2000" dirty="0">
              <a:latin typeface="+mj-lt"/>
            </a:endParaRPr>
          </a:p>
          <a:p>
            <a:endParaRPr lang="en-GB" sz="2000" dirty="0" smtClean="0">
              <a:latin typeface="+mj-lt"/>
            </a:endParaRPr>
          </a:p>
          <a:p>
            <a:r>
              <a:rPr lang="en-GB" sz="1600" dirty="0" smtClean="0">
                <a:latin typeface="+mj-lt"/>
              </a:rPr>
              <a:t>In order to operate effectively when working with others HR professionals must understand that the presence of different individuals with different agendas and needs will affect the balance of group environment.</a:t>
            </a:r>
          </a:p>
          <a:p>
            <a:endParaRPr lang="en-GB" sz="1600" dirty="0">
              <a:latin typeface="+mj-lt"/>
            </a:endParaRPr>
          </a:p>
          <a:p>
            <a:r>
              <a:rPr lang="en-GB" sz="1600" dirty="0" smtClean="0">
                <a:latin typeface="+mj-lt"/>
              </a:rPr>
              <a:t>Consequently HR professionals must understand the skills associated with </a:t>
            </a:r>
            <a:r>
              <a:rPr lang="en-GB" sz="1600" b="1" dirty="0">
                <a:latin typeface="+mj-lt"/>
              </a:rPr>
              <a:t>c</a:t>
            </a:r>
            <a:r>
              <a:rPr lang="en-GB" sz="1600" b="1" dirty="0" smtClean="0">
                <a:latin typeface="+mj-lt"/>
              </a:rPr>
              <a:t>ollaborative </a:t>
            </a:r>
            <a:r>
              <a:rPr lang="en-GB" sz="1600" b="1" dirty="0">
                <a:latin typeface="+mj-lt"/>
              </a:rPr>
              <a:t>working</a:t>
            </a:r>
          </a:p>
          <a:p>
            <a:r>
              <a:rPr lang="en-GB" sz="1600" b="1" dirty="0" smtClean="0">
                <a:latin typeface="+mj-lt"/>
              </a:rPr>
              <a:t>and </a:t>
            </a:r>
            <a:r>
              <a:rPr lang="en-GB" sz="1600" b="1" dirty="0">
                <a:latin typeface="+mj-lt"/>
              </a:rPr>
              <a:t>conflict resolution.</a:t>
            </a:r>
          </a:p>
          <a:p>
            <a:endParaRPr lang="en-GB" sz="1600" dirty="0">
              <a:latin typeface="+mj-lt"/>
            </a:endParaRPr>
          </a:p>
          <a:p>
            <a:r>
              <a:rPr lang="en-GB" sz="1600" dirty="0" smtClean="0">
                <a:latin typeface="+mj-lt"/>
              </a:rPr>
              <a:t>HR must be clear about the scene and gather relevant info about the other party’s needs and wants</a:t>
            </a:r>
          </a:p>
          <a:p>
            <a:r>
              <a:rPr lang="en-GB" sz="1600" dirty="0" smtClean="0">
                <a:latin typeface="+mj-lt"/>
              </a:rPr>
              <a:t>The problem must be clearly highlighted before brainstorm possible solutions</a:t>
            </a:r>
          </a:p>
          <a:p>
            <a:r>
              <a:rPr lang="en-GB" sz="1600" dirty="0" smtClean="0">
                <a:latin typeface="+mj-lt"/>
              </a:rPr>
              <a:t>After coming up with some options, individuals need to negotiate an effective situation which may</a:t>
            </a:r>
          </a:p>
          <a:p>
            <a:r>
              <a:rPr lang="en-GB" sz="1600" dirty="0">
                <a:latin typeface="+mj-lt"/>
              </a:rPr>
              <a:t>i</a:t>
            </a:r>
            <a:r>
              <a:rPr lang="en-GB" sz="1600" dirty="0" smtClean="0">
                <a:latin typeface="+mj-lt"/>
              </a:rPr>
              <a:t>nvolve compromise in order to achieve a satisfactory outcome.</a:t>
            </a:r>
          </a:p>
          <a:p>
            <a:endParaRPr lang="en-GB" sz="1400" dirty="0">
              <a:latin typeface="+mj-lt"/>
            </a:endParaRPr>
          </a:p>
        </p:txBody>
      </p:sp>
    </p:spTree>
    <p:extLst>
      <p:ext uri="{BB962C8B-B14F-4D97-AF65-F5344CB8AC3E}">
        <p14:creationId xmlns:p14="http://schemas.microsoft.com/office/powerpoint/2010/main" val="1747482100"/>
      </p:ext>
    </p:extLst>
  </p:cSld>
  <p:clrMapOvr>
    <a:masterClrMapping/>
  </p:clrMapOvr>
  <p:transition spd="med"/>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Tools for understanding teams</a:t>
            </a:r>
            <a:endParaRPr lang="en-GB" dirty="0"/>
          </a:p>
        </p:txBody>
      </p:sp>
    </p:spTree>
    <p:extLst>
      <p:ext uri="{BB962C8B-B14F-4D97-AF65-F5344CB8AC3E}">
        <p14:creationId xmlns:p14="http://schemas.microsoft.com/office/powerpoint/2010/main" val="3145672021"/>
      </p:ext>
    </p:extLst>
  </p:cSld>
  <p:clrMapOvr>
    <a:masterClrMapping/>
  </p:clrMapOvr>
  <p:transition spd="med"/>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611" name="Group 11"/>
          <p:cNvGrpSpPr>
            <a:grpSpLocks/>
          </p:cNvGrpSpPr>
          <p:nvPr/>
        </p:nvGrpSpPr>
        <p:grpSpPr bwMode="auto">
          <a:xfrm>
            <a:off x="2818433" y="2836466"/>
            <a:ext cx="2882057" cy="2711277"/>
            <a:chOff x="0" y="0"/>
            <a:chExt cx="323" cy="304"/>
          </a:xfrm>
        </p:grpSpPr>
        <p:sp>
          <p:nvSpPr>
            <p:cNvPr id="25612" name="AutoShape 12"/>
            <p:cNvSpPr>
              <a:spLocks/>
            </p:cNvSpPr>
            <p:nvPr/>
          </p:nvSpPr>
          <p:spPr bwMode="auto">
            <a:xfrm flipH="1">
              <a:off x="0" y="0"/>
              <a:ext cx="323" cy="304"/>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3081" y="0"/>
                  </a:moveTo>
                  <a:lnTo>
                    <a:pt x="0" y="3274"/>
                  </a:lnTo>
                  <a:lnTo>
                    <a:pt x="0" y="21600"/>
                  </a:lnTo>
                  <a:lnTo>
                    <a:pt x="18518" y="21600"/>
                  </a:lnTo>
                  <a:lnTo>
                    <a:pt x="21600" y="18325"/>
                  </a:lnTo>
                  <a:lnTo>
                    <a:pt x="21600" y="0"/>
                  </a:lnTo>
                  <a:close/>
                </a:path>
              </a:pathLst>
            </a:custGeom>
            <a:solidFill>
              <a:srgbClr val="B9CDE5"/>
            </a:solidFill>
            <a:ln w="13546" cap="flat" cmpd="sng">
              <a:solidFill>
                <a:srgbClr val="A6A6A6"/>
              </a:solidFill>
              <a:prstDash val="solid"/>
              <a:round/>
              <a:headEnd/>
              <a:tailEnd/>
            </a:ln>
            <a:effectLst>
              <a:outerShdw blurRad="63500" dist="23000" dir="5400000" algn="ctr" rotWithShape="0">
                <a:srgbClr val="808080">
                  <a:alpha val="34998"/>
                </a:srgbClr>
              </a:outerShdw>
            </a:effectLst>
          </p:spPr>
          <p:txBody>
            <a:bodyPr lIns="72248" tIns="72248" rIns="72248" bIns="72248" anchor="ctr"/>
            <a:lstStyle/>
            <a:p>
              <a:pPr>
                <a:defRPr/>
              </a:pPr>
              <a:endParaRPr lang="en-GB"/>
            </a:p>
          </p:txBody>
        </p:sp>
        <p:sp>
          <p:nvSpPr>
            <p:cNvPr id="19488" name="AutoShape 13"/>
            <p:cNvSpPr>
              <a:spLocks/>
            </p:cNvSpPr>
            <p:nvPr/>
          </p:nvSpPr>
          <p:spPr bwMode="auto">
            <a:xfrm flipH="1">
              <a:off x="0" y="0"/>
              <a:ext cx="323" cy="47"/>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3081" y="0"/>
                  </a:moveTo>
                  <a:lnTo>
                    <a:pt x="0" y="21600"/>
                  </a:lnTo>
                  <a:lnTo>
                    <a:pt x="18518" y="21600"/>
                  </a:lnTo>
                  <a:lnTo>
                    <a:pt x="21600" y="0"/>
                  </a:lnTo>
                  <a:lnTo>
                    <a:pt x="3081" y="0"/>
                  </a:lnTo>
                  <a:close/>
                </a:path>
              </a:pathLst>
            </a:custGeom>
            <a:solidFill>
              <a:srgbClr val="C7D7EA"/>
            </a:solidFill>
            <a:ln>
              <a:noFill/>
            </a:ln>
            <a:effectLst/>
            <a:extLst>
              <a:ext uri="{91240B29-F687-4F45-9708-019B960494DF}">
                <a14:hiddenLine xmlns:a14="http://schemas.microsoft.com/office/drawing/2010/main" w="9525"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p>
              <a:endParaRPr lang="en-GB"/>
            </a:p>
          </p:txBody>
        </p:sp>
        <p:sp>
          <p:nvSpPr>
            <p:cNvPr id="19489" name="AutoShape 14"/>
            <p:cNvSpPr>
              <a:spLocks/>
            </p:cNvSpPr>
            <p:nvPr/>
          </p:nvSpPr>
          <p:spPr bwMode="auto">
            <a:xfrm flipH="1">
              <a:off x="-1" y="0"/>
              <a:ext cx="48" cy="3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3274"/>
                  </a:moveTo>
                  <a:lnTo>
                    <a:pt x="0" y="21600"/>
                  </a:lnTo>
                  <a:lnTo>
                    <a:pt x="21600" y="18325"/>
                  </a:lnTo>
                  <a:lnTo>
                    <a:pt x="21600" y="0"/>
                  </a:lnTo>
                  <a:lnTo>
                    <a:pt x="0" y="3274"/>
                  </a:lnTo>
                  <a:close/>
                </a:path>
              </a:pathLst>
            </a:custGeom>
            <a:solidFill>
              <a:srgbClr val="94A4B7"/>
            </a:solidFill>
            <a:ln>
              <a:noFill/>
            </a:ln>
            <a:effectLst/>
            <a:extLst>
              <a:ext uri="{91240B29-F687-4F45-9708-019B960494DF}">
                <a14:hiddenLine xmlns:a14="http://schemas.microsoft.com/office/drawing/2010/main" w="9525"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p>
              <a:endParaRPr lang="en-GB"/>
            </a:p>
          </p:txBody>
        </p:sp>
        <p:sp>
          <p:nvSpPr>
            <p:cNvPr id="19490" name="AutoShape 15"/>
            <p:cNvSpPr>
              <a:spLocks/>
            </p:cNvSpPr>
            <p:nvPr/>
          </p:nvSpPr>
          <p:spPr bwMode="auto">
            <a:xfrm flipH="1">
              <a:off x="0" y="0"/>
              <a:ext cx="323" cy="3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3274"/>
                  </a:moveTo>
                  <a:lnTo>
                    <a:pt x="18518" y="3274"/>
                  </a:lnTo>
                  <a:lnTo>
                    <a:pt x="21600" y="0"/>
                  </a:lnTo>
                  <a:moveTo>
                    <a:pt x="18518" y="3274"/>
                  </a:moveTo>
                  <a:lnTo>
                    <a:pt x="18518" y="21600"/>
                  </a:lnTo>
                </a:path>
              </a:pathLst>
            </a:custGeom>
            <a:solidFill>
              <a:srgbClr val="000000">
                <a:alpha val="0"/>
              </a:srgbClr>
            </a:solidFill>
            <a:ln w="13546" cap="flat" cmpd="sng">
              <a:solidFill>
                <a:srgbClr val="A6A6A6"/>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p>
              <a:endParaRPr lang="en-GB"/>
            </a:p>
          </p:txBody>
        </p:sp>
      </p:grpSp>
      <p:grpSp>
        <p:nvGrpSpPr>
          <p:cNvPr id="25616" name="Group 16"/>
          <p:cNvGrpSpPr>
            <a:grpSpLocks/>
          </p:cNvGrpSpPr>
          <p:nvPr/>
        </p:nvGrpSpPr>
        <p:grpSpPr bwMode="auto">
          <a:xfrm>
            <a:off x="2816201" y="1196752"/>
            <a:ext cx="2880940" cy="2043782"/>
            <a:chOff x="0" y="0"/>
            <a:chExt cx="323" cy="229"/>
          </a:xfrm>
        </p:grpSpPr>
        <p:sp>
          <p:nvSpPr>
            <p:cNvPr id="25617" name="AutoShape 17"/>
            <p:cNvSpPr>
              <a:spLocks/>
            </p:cNvSpPr>
            <p:nvPr/>
          </p:nvSpPr>
          <p:spPr bwMode="auto">
            <a:xfrm flipH="1">
              <a:off x="0" y="0"/>
              <a:ext cx="323" cy="229"/>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2324" y="0"/>
                  </a:moveTo>
                  <a:lnTo>
                    <a:pt x="0" y="3275"/>
                  </a:lnTo>
                  <a:lnTo>
                    <a:pt x="0" y="21600"/>
                  </a:lnTo>
                  <a:lnTo>
                    <a:pt x="19275" y="21600"/>
                  </a:lnTo>
                  <a:lnTo>
                    <a:pt x="21600" y="18325"/>
                  </a:lnTo>
                  <a:lnTo>
                    <a:pt x="21600" y="0"/>
                  </a:lnTo>
                  <a:close/>
                </a:path>
              </a:pathLst>
            </a:custGeom>
            <a:solidFill>
              <a:srgbClr val="D7E4BD"/>
            </a:solidFill>
            <a:ln w="13546" cap="flat" cmpd="sng">
              <a:solidFill>
                <a:srgbClr val="A6A6A6"/>
              </a:solidFill>
              <a:prstDash val="solid"/>
              <a:round/>
              <a:headEnd/>
              <a:tailEnd/>
            </a:ln>
            <a:effectLst>
              <a:outerShdw blurRad="63500" dist="23000" dir="5400000" algn="ctr" rotWithShape="0">
                <a:srgbClr val="808080">
                  <a:alpha val="34998"/>
                </a:srgbClr>
              </a:outerShdw>
            </a:effectLst>
          </p:spPr>
          <p:txBody>
            <a:bodyPr lIns="72248" tIns="72248" rIns="72248" bIns="72248" anchor="ctr"/>
            <a:lstStyle/>
            <a:p>
              <a:pPr>
                <a:defRPr/>
              </a:pPr>
              <a:endParaRPr lang="en-GB"/>
            </a:p>
          </p:txBody>
        </p:sp>
        <p:sp>
          <p:nvSpPr>
            <p:cNvPr id="19484" name="AutoShape 18"/>
            <p:cNvSpPr>
              <a:spLocks/>
            </p:cNvSpPr>
            <p:nvPr/>
          </p:nvSpPr>
          <p:spPr bwMode="auto">
            <a:xfrm flipH="1">
              <a:off x="0" y="0"/>
              <a:ext cx="323" cy="35"/>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2324" y="0"/>
                  </a:moveTo>
                  <a:lnTo>
                    <a:pt x="0" y="21600"/>
                  </a:lnTo>
                  <a:lnTo>
                    <a:pt x="19275" y="21600"/>
                  </a:lnTo>
                  <a:lnTo>
                    <a:pt x="21600" y="0"/>
                  </a:lnTo>
                  <a:lnTo>
                    <a:pt x="2324" y="0"/>
                  </a:lnTo>
                  <a:close/>
                </a:path>
              </a:pathLst>
            </a:custGeom>
            <a:solidFill>
              <a:srgbClr val="DFE9CA"/>
            </a:solidFill>
            <a:ln>
              <a:noFill/>
            </a:ln>
            <a:effectLst/>
            <a:extLst>
              <a:ext uri="{91240B29-F687-4F45-9708-019B960494DF}">
                <a14:hiddenLine xmlns:a14="http://schemas.microsoft.com/office/drawing/2010/main" w="9525"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p>
              <a:endParaRPr lang="en-GB"/>
            </a:p>
          </p:txBody>
        </p:sp>
        <p:sp>
          <p:nvSpPr>
            <p:cNvPr id="19485" name="AutoShape 19"/>
            <p:cNvSpPr>
              <a:spLocks/>
            </p:cNvSpPr>
            <p:nvPr/>
          </p:nvSpPr>
          <p:spPr bwMode="auto">
            <a:xfrm flipH="1">
              <a:off x="0" y="0"/>
              <a:ext cx="35" cy="22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3275"/>
                  </a:moveTo>
                  <a:lnTo>
                    <a:pt x="0" y="21600"/>
                  </a:lnTo>
                  <a:lnTo>
                    <a:pt x="21600" y="18325"/>
                  </a:lnTo>
                  <a:lnTo>
                    <a:pt x="21600" y="0"/>
                  </a:lnTo>
                  <a:lnTo>
                    <a:pt x="0" y="3275"/>
                  </a:lnTo>
                  <a:close/>
                </a:path>
              </a:pathLst>
            </a:custGeom>
            <a:solidFill>
              <a:srgbClr val="ACB697"/>
            </a:solidFill>
            <a:ln>
              <a:noFill/>
            </a:ln>
            <a:effectLst/>
            <a:extLst>
              <a:ext uri="{91240B29-F687-4F45-9708-019B960494DF}">
                <a14:hiddenLine xmlns:a14="http://schemas.microsoft.com/office/drawing/2010/main" w="9525"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p>
              <a:endParaRPr lang="en-GB"/>
            </a:p>
          </p:txBody>
        </p:sp>
        <p:sp>
          <p:nvSpPr>
            <p:cNvPr id="19486" name="AutoShape 20"/>
            <p:cNvSpPr>
              <a:spLocks/>
            </p:cNvSpPr>
            <p:nvPr/>
          </p:nvSpPr>
          <p:spPr bwMode="auto">
            <a:xfrm flipH="1">
              <a:off x="0" y="0"/>
              <a:ext cx="323" cy="22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3275"/>
                  </a:moveTo>
                  <a:lnTo>
                    <a:pt x="19275" y="3275"/>
                  </a:lnTo>
                  <a:lnTo>
                    <a:pt x="21600" y="0"/>
                  </a:lnTo>
                  <a:moveTo>
                    <a:pt x="19275" y="3275"/>
                  </a:moveTo>
                  <a:lnTo>
                    <a:pt x="19275" y="21600"/>
                  </a:lnTo>
                </a:path>
              </a:pathLst>
            </a:custGeom>
            <a:solidFill>
              <a:srgbClr val="000000">
                <a:alpha val="0"/>
              </a:srgbClr>
            </a:solidFill>
            <a:ln w="13546" cap="flat" cmpd="sng">
              <a:solidFill>
                <a:srgbClr val="A6A6A6"/>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p>
              <a:endParaRPr lang="en-GB"/>
            </a:p>
          </p:txBody>
        </p:sp>
      </p:grpSp>
      <p:grpSp>
        <p:nvGrpSpPr>
          <p:cNvPr id="25621" name="Group 21"/>
          <p:cNvGrpSpPr>
            <a:grpSpLocks/>
          </p:cNvGrpSpPr>
          <p:nvPr/>
        </p:nvGrpSpPr>
        <p:grpSpPr bwMode="auto">
          <a:xfrm>
            <a:off x="275705" y="2836466"/>
            <a:ext cx="2941215" cy="2711277"/>
            <a:chOff x="0" y="0"/>
            <a:chExt cx="330" cy="304"/>
          </a:xfrm>
        </p:grpSpPr>
        <p:sp>
          <p:nvSpPr>
            <p:cNvPr id="25622" name="AutoShape 22"/>
            <p:cNvSpPr>
              <a:spLocks/>
            </p:cNvSpPr>
            <p:nvPr/>
          </p:nvSpPr>
          <p:spPr bwMode="auto">
            <a:xfrm flipH="1">
              <a:off x="0" y="0"/>
              <a:ext cx="330" cy="304"/>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3018" y="0"/>
                  </a:moveTo>
                  <a:lnTo>
                    <a:pt x="0" y="3274"/>
                  </a:lnTo>
                  <a:lnTo>
                    <a:pt x="0" y="21600"/>
                  </a:lnTo>
                  <a:lnTo>
                    <a:pt x="18581" y="21600"/>
                  </a:lnTo>
                  <a:lnTo>
                    <a:pt x="21600" y="18325"/>
                  </a:lnTo>
                  <a:lnTo>
                    <a:pt x="21600" y="0"/>
                  </a:lnTo>
                  <a:close/>
                </a:path>
              </a:pathLst>
            </a:custGeom>
            <a:solidFill>
              <a:srgbClr val="E6B9B8"/>
            </a:solidFill>
            <a:ln w="13546" cap="flat" cmpd="sng">
              <a:solidFill>
                <a:srgbClr val="A6A6A6"/>
              </a:solidFill>
              <a:prstDash val="solid"/>
              <a:round/>
              <a:headEnd/>
              <a:tailEnd/>
            </a:ln>
            <a:effectLst>
              <a:outerShdw blurRad="63500" dist="23000" dir="5400000" algn="ctr" rotWithShape="0">
                <a:srgbClr val="808080">
                  <a:alpha val="34998"/>
                </a:srgbClr>
              </a:outerShdw>
            </a:effectLst>
          </p:spPr>
          <p:txBody>
            <a:bodyPr lIns="72248" tIns="72248" rIns="72248" bIns="72248" anchor="ctr"/>
            <a:lstStyle/>
            <a:p>
              <a:pPr>
                <a:defRPr/>
              </a:pPr>
              <a:endParaRPr lang="en-GB"/>
            </a:p>
          </p:txBody>
        </p:sp>
        <p:sp>
          <p:nvSpPr>
            <p:cNvPr id="19480" name="AutoShape 23"/>
            <p:cNvSpPr>
              <a:spLocks/>
            </p:cNvSpPr>
            <p:nvPr/>
          </p:nvSpPr>
          <p:spPr bwMode="auto">
            <a:xfrm flipH="1">
              <a:off x="0" y="0"/>
              <a:ext cx="330" cy="47"/>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3018" y="0"/>
                  </a:moveTo>
                  <a:lnTo>
                    <a:pt x="0" y="21600"/>
                  </a:lnTo>
                  <a:lnTo>
                    <a:pt x="18581" y="21600"/>
                  </a:lnTo>
                  <a:lnTo>
                    <a:pt x="21600" y="0"/>
                  </a:lnTo>
                  <a:lnTo>
                    <a:pt x="3018" y="0"/>
                  </a:lnTo>
                  <a:close/>
                </a:path>
              </a:pathLst>
            </a:custGeom>
            <a:solidFill>
              <a:srgbClr val="EBC7C6"/>
            </a:solidFill>
            <a:ln>
              <a:noFill/>
            </a:ln>
            <a:effectLst/>
            <a:extLst>
              <a:ext uri="{91240B29-F687-4F45-9708-019B960494DF}">
                <a14:hiddenLine xmlns:a14="http://schemas.microsoft.com/office/drawing/2010/main" w="9525"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p>
              <a:endParaRPr lang="en-GB"/>
            </a:p>
          </p:txBody>
        </p:sp>
        <p:sp>
          <p:nvSpPr>
            <p:cNvPr id="19481" name="AutoShape 24"/>
            <p:cNvSpPr>
              <a:spLocks/>
            </p:cNvSpPr>
            <p:nvPr/>
          </p:nvSpPr>
          <p:spPr bwMode="auto">
            <a:xfrm flipH="1">
              <a:off x="0" y="0"/>
              <a:ext cx="47" cy="3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3274"/>
                  </a:moveTo>
                  <a:lnTo>
                    <a:pt x="0" y="21600"/>
                  </a:lnTo>
                  <a:lnTo>
                    <a:pt x="21600" y="18325"/>
                  </a:lnTo>
                  <a:lnTo>
                    <a:pt x="21600" y="0"/>
                  </a:lnTo>
                  <a:lnTo>
                    <a:pt x="0" y="3274"/>
                  </a:lnTo>
                  <a:close/>
                </a:path>
              </a:pathLst>
            </a:custGeom>
            <a:solidFill>
              <a:srgbClr val="B89493"/>
            </a:solidFill>
            <a:ln>
              <a:noFill/>
            </a:ln>
            <a:effectLst/>
            <a:extLst>
              <a:ext uri="{91240B29-F687-4F45-9708-019B960494DF}">
                <a14:hiddenLine xmlns:a14="http://schemas.microsoft.com/office/drawing/2010/main" w="9525"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p>
              <a:endParaRPr lang="en-GB"/>
            </a:p>
          </p:txBody>
        </p:sp>
        <p:sp>
          <p:nvSpPr>
            <p:cNvPr id="19482" name="AutoShape 25"/>
            <p:cNvSpPr>
              <a:spLocks/>
            </p:cNvSpPr>
            <p:nvPr/>
          </p:nvSpPr>
          <p:spPr bwMode="auto">
            <a:xfrm flipH="1">
              <a:off x="0" y="0"/>
              <a:ext cx="330" cy="3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3274"/>
                  </a:moveTo>
                  <a:lnTo>
                    <a:pt x="18581" y="3274"/>
                  </a:lnTo>
                  <a:lnTo>
                    <a:pt x="21600" y="0"/>
                  </a:lnTo>
                  <a:moveTo>
                    <a:pt x="18581" y="3274"/>
                  </a:moveTo>
                  <a:lnTo>
                    <a:pt x="18581" y="21600"/>
                  </a:lnTo>
                </a:path>
              </a:pathLst>
            </a:custGeom>
            <a:solidFill>
              <a:srgbClr val="000000">
                <a:alpha val="0"/>
              </a:srgbClr>
            </a:solidFill>
            <a:ln w="13546" cap="flat" cmpd="sng">
              <a:solidFill>
                <a:srgbClr val="A6A6A6"/>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p>
              <a:endParaRPr lang="en-GB"/>
            </a:p>
          </p:txBody>
        </p:sp>
      </p:grpSp>
      <p:grpSp>
        <p:nvGrpSpPr>
          <p:cNvPr id="25626" name="Group 26"/>
          <p:cNvGrpSpPr>
            <a:grpSpLocks/>
          </p:cNvGrpSpPr>
          <p:nvPr/>
        </p:nvGrpSpPr>
        <p:grpSpPr bwMode="auto">
          <a:xfrm>
            <a:off x="267891" y="1196752"/>
            <a:ext cx="2880941" cy="2043782"/>
            <a:chOff x="0" y="0"/>
            <a:chExt cx="323" cy="229"/>
          </a:xfrm>
        </p:grpSpPr>
        <p:sp>
          <p:nvSpPr>
            <p:cNvPr id="25627" name="AutoShape 27"/>
            <p:cNvSpPr>
              <a:spLocks/>
            </p:cNvSpPr>
            <p:nvPr/>
          </p:nvSpPr>
          <p:spPr bwMode="auto">
            <a:xfrm flipH="1">
              <a:off x="0" y="0"/>
              <a:ext cx="323" cy="229"/>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2324" y="0"/>
                  </a:moveTo>
                  <a:lnTo>
                    <a:pt x="0" y="3275"/>
                  </a:lnTo>
                  <a:lnTo>
                    <a:pt x="0" y="21600"/>
                  </a:lnTo>
                  <a:lnTo>
                    <a:pt x="19275" y="21600"/>
                  </a:lnTo>
                  <a:lnTo>
                    <a:pt x="21600" y="18325"/>
                  </a:lnTo>
                  <a:lnTo>
                    <a:pt x="21600" y="0"/>
                  </a:lnTo>
                  <a:close/>
                </a:path>
              </a:pathLst>
            </a:custGeom>
            <a:solidFill>
              <a:srgbClr val="CCC1DA"/>
            </a:solidFill>
            <a:ln w="13546" cap="flat" cmpd="sng">
              <a:solidFill>
                <a:srgbClr val="A6A6A6"/>
              </a:solidFill>
              <a:prstDash val="solid"/>
              <a:round/>
              <a:headEnd/>
              <a:tailEnd/>
            </a:ln>
            <a:effectLst>
              <a:outerShdw blurRad="63500" dist="23000" dir="5400000" algn="ctr" rotWithShape="0">
                <a:srgbClr val="808080">
                  <a:alpha val="34998"/>
                </a:srgbClr>
              </a:outerShdw>
            </a:effectLst>
          </p:spPr>
          <p:txBody>
            <a:bodyPr lIns="72248" tIns="72248" rIns="72248" bIns="72248" anchor="ctr"/>
            <a:lstStyle/>
            <a:p>
              <a:pPr>
                <a:defRPr/>
              </a:pPr>
              <a:endParaRPr lang="en-GB"/>
            </a:p>
          </p:txBody>
        </p:sp>
        <p:sp>
          <p:nvSpPr>
            <p:cNvPr id="19476" name="AutoShape 28"/>
            <p:cNvSpPr>
              <a:spLocks/>
            </p:cNvSpPr>
            <p:nvPr/>
          </p:nvSpPr>
          <p:spPr bwMode="auto">
            <a:xfrm flipH="1">
              <a:off x="0" y="0"/>
              <a:ext cx="323" cy="35"/>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2324" y="0"/>
                  </a:moveTo>
                  <a:lnTo>
                    <a:pt x="0" y="21600"/>
                  </a:lnTo>
                  <a:lnTo>
                    <a:pt x="19275" y="21600"/>
                  </a:lnTo>
                  <a:lnTo>
                    <a:pt x="21600" y="0"/>
                  </a:lnTo>
                  <a:lnTo>
                    <a:pt x="2324" y="0"/>
                  </a:lnTo>
                  <a:close/>
                </a:path>
              </a:pathLst>
            </a:custGeom>
            <a:solidFill>
              <a:srgbClr val="D6CDE1"/>
            </a:solidFill>
            <a:ln>
              <a:noFill/>
            </a:ln>
            <a:effectLst/>
            <a:extLst>
              <a:ext uri="{91240B29-F687-4F45-9708-019B960494DF}">
                <a14:hiddenLine xmlns:a14="http://schemas.microsoft.com/office/drawing/2010/main" w="9525"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p>
              <a:endParaRPr lang="en-GB"/>
            </a:p>
          </p:txBody>
        </p:sp>
        <p:sp>
          <p:nvSpPr>
            <p:cNvPr id="19477" name="AutoShape 29"/>
            <p:cNvSpPr>
              <a:spLocks/>
            </p:cNvSpPr>
            <p:nvPr/>
          </p:nvSpPr>
          <p:spPr bwMode="auto">
            <a:xfrm flipH="1">
              <a:off x="0" y="0"/>
              <a:ext cx="35" cy="22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3275"/>
                  </a:moveTo>
                  <a:lnTo>
                    <a:pt x="0" y="21600"/>
                  </a:lnTo>
                  <a:lnTo>
                    <a:pt x="21600" y="18325"/>
                  </a:lnTo>
                  <a:lnTo>
                    <a:pt x="21600" y="0"/>
                  </a:lnTo>
                  <a:lnTo>
                    <a:pt x="0" y="3275"/>
                  </a:lnTo>
                  <a:close/>
                </a:path>
              </a:pathLst>
            </a:custGeom>
            <a:solidFill>
              <a:srgbClr val="A39AAE"/>
            </a:solidFill>
            <a:ln>
              <a:noFill/>
            </a:ln>
            <a:effectLst/>
            <a:extLst>
              <a:ext uri="{91240B29-F687-4F45-9708-019B960494DF}">
                <a14:hiddenLine xmlns:a14="http://schemas.microsoft.com/office/drawing/2010/main" w="9525"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p>
              <a:endParaRPr lang="en-GB"/>
            </a:p>
          </p:txBody>
        </p:sp>
        <p:sp>
          <p:nvSpPr>
            <p:cNvPr id="19478" name="AutoShape 30"/>
            <p:cNvSpPr>
              <a:spLocks/>
            </p:cNvSpPr>
            <p:nvPr/>
          </p:nvSpPr>
          <p:spPr bwMode="auto">
            <a:xfrm flipH="1">
              <a:off x="0" y="0"/>
              <a:ext cx="323" cy="22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3275"/>
                  </a:moveTo>
                  <a:lnTo>
                    <a:pt x="19275" y="3275"/>
                  </a:lnTo>
                  <a:lnTo>
                    <a:pt x="21600" y="0"/>
                  </a:lnTo>
                  <a:moveTo>
                    <a:pt x="19275" y="3275"/>
                  </a:moveTo>
                  <a:lnTo>
                    <a:pt x="19275" y="21600"/>
                  </a:lnTo>
                </a:path>
              </a:pathLst>
            </a:custGeom>
            <a:solidFill>
              <a:srgbClr val="000000">
                <a:alpha val="0"/>
              </a:srgbClr>
            </a:solidFill>
            <a:ln w="13546" cap="flat" cmpd="sng">
              <a:solidFill>
                <a:srgbClr val="A6A6A6"/>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p>
              <a:endParaRPr lang="en-GB"/>
            </a:p>
          </p:txBody>
        </p:sp>
      </p:grpSp>
      <p:sp>
        <p:nvSpPr>
          <p:cNvPr id="25631" name="Rectangle 31"/>
          <p:cNvSpPr>
            <a:spLocks/>
          </p:cNvSpPr>
          <p:nvPr/>
        </p:nvSpPr>
        <p:spPr bwMode="auto">
          <a:xfrm>
            <a:off x="642938" y="1495897"/>
            <a:ext cx="2434456" cy="148232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1E1C11"/>
                </a:solidFill>
                <a:latin typeface="Helvetica" charset="0"/>
                <a:ea typeface="Helvetica" charset="0"/>
                <a:cs typeface="Helvetica" charset="0"/>
                <a:sym typeface="Helvetica" charset="0"/>
              </a:rPr>
              <a:t>Forming</a:t>
            </a:r>
          </a:p>
          <a:p>
            <a:pPr algn="ctr" eaLnBrk="1">
              <a:spcBef>
                <a:spcPct val="0"/>
              </a:spcBef>
              <a:buSzTx/>
              <a:buFontTx/>
              <a:buNone/>
            </a:pPr>
            <a:endParaRPr lang="en-US" altLang="en-US" sz="1300" b="1">
              <a:solidFill>
                <a:srgbClr val="1E1C11"/>
              </a:solidFill>
              <a:latin typeface="Helvetica" charset="0"/>
              <a:ea typeface="Helvetica" charset="0"/>
              <a:cs typeface="Helvetica" charset="0"/>
              <a:sym typeface="Helvetica" charset="0"/>
            </a:endParaRPr>
          </a:p>
          <a:p>
            <a:pPr eaLnBrk="1">
              <a:spcBef>
                <a:spcPct val="0"/>
              </a:spcBef>
              <a:buClr>
                <a:srgbClr val="000000"/>
              </a:buClr>
              <a:buFont typeface="ArialMT" charset="0"/>
              <a:buChar char="•"/>
            </a:pPr>
            <a:r>
              <a:rPr lang="en-US" altLang="en-US" sz="1800">
                <a:latin typeface="Helvetica" charset="0"/>
                <a:ea typeface="Helvetica" charset="0"/>
                <a:cs typeface="Helvetica" charset="0"/>
                <a:sym typeface="Helvetica" charset="0"/>
              </a:rPr>
              <a:t>  Undeveloped</a:t>
            </a:r>
          </a:p>
          <a:p>
            <a:pPr eaLnBrk="1">
              <a:spcBef>
                <a:spcPct val="0"/>
              </a:spcBef>
              <a:buClr>
                <a:srgbClr val="000000"/>
              </a:buClr>
              <a:buFont typeface="ArialMT" charset="0"/>
              <a:buChar char="•"/>
            </a:pPr>
            <a:r>
              <a:rPr lang="en-US" altLang="en-US" sz="1800">
                <a:latin typeface="Helvetica" charset="0"/>
                <a:ea typeface="Helvetica" charset="0"/>
                <a:cs typeface="Helvetica" charset="0"/>
                <a:sym typeface="Helvetica" charset="0"/>
              </a:rPr>
              <a:t>  Working as individuals</a:t>
            </a:r>
            <a:endParaRPr lang="en-US" altLang="en-US" sz="2500"/>
          </a:p>
        </p:txBody>
      </p:sp>
      <p:sp>
        <p:nvSpPr>
          <p:cNvPr id="25632" name="Rectangle 32"/>
          <p:cNvSpPr>
            <a:spLocks/>
          </p:cNvSpPr>
          <p:nvPr/>
        </p:nvSpPr>
        <p:spPr bwMode="auto">
          <a:xfrm>
            <a:off x="3276080" y="1539429"/>
            <a:ext cx="2287116" cy="14198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1E1C11"/>
                </a:solidFill>
                <a:latin typeface="Helvetica" charset="0"/>
                <a:ea typeface="Helvetica" charset="0"/>
                <a:cs typeface="Helvetica" charset="0"/>
                <a:sym typeface="Helvetica" charset="0"/>
              </a:rPr>
              <a:t>Storming</a:t>
            </a:r>
          </a:p>
          <a:p>
            <a:pPr algn="ctr" eaLnBrk="1">
              <a:spcBef>
                <a:spcPct val="0"/>
              </a:spcBef>
              <a:buSzTx/>
              <a:buFontTx/>
              <a:buNone/>
            </a:pPr>
            <a:endParaRPr lang="en-US" altLang="en-US" sz="1300" b="1">
              <a:solidFill>
                <a:srgbClr val="1E1C11"/>
              </a:solidFill>
              <a:latin typeface="Helvetica" charset="0"/>
              <a:ea typeface="Helvetica" charset="0"/>
              <a:cs typeface="Helvetica" charset="0"/>
              <a:sym typeface="Helvetica" charset="0"/>
            </a:endParaRPr>
          </a:p>
          <a:p>
            <a:pPr eaLnBrk="1">
              <a:spcBef>
                <a:spcPct val="0"/>
              </a:spcBef>
              <a:buClr>
                <a:srgbClr val="000000"/>
              </a:buClr>
              <a:buFont typeface="ArialMT" charset="0"/>
              <a:buChar char="•"/>
            </a:pPr>
            <a:r>
              <a:rPr lang="en-US" altLang="en-US" sz="1800">
                <a:latin typeface="Helvetica" charset="0"/>
                <a:ea typeface="Helvetica" charset="0"/>
                <a:cs typeface="Helvetica" charset="0"/>
                <a:sym typeface="Helvetica" charset="0"/>
              </a:rPr>
              <a:t>  Aggressive</a:t>
            </a:r>
          </a:p>
          <a:p>
            <a:pPr eaLnBrk="1">
              <a:spcBef>
                <a:spcPct val="0"/>
              </a:spcBef>
              <a:buClr>
                <a:srgbClr val="000000"/>
              </a:buClr>
              <a:buFont typeface="ArialMT" charset="0"/>
              <a:buChar char="•"/>
            </a:pPr>
            <a:r>
              <a:rPr lang="en-US" altLang="en-US" sz="1800">
                <a:latin typeface="Helvetica" charset="0"/>
                <a:ea typeface="Helvetica" charset="0"/>
                <a:cs typeface="Helvetica" charset="0"/>
                <a:sym typeface="Helvetica" charset="0"/>
              </a:rPr>
              <a:t>  Conflict</a:t>
            </a:r>
          </a:p>
          <a:p>
            <a:pPr eaLnBrk="1">
              <a:spcBef>
                <a:spcPct val="0"/>
              </a:spcBef>
              <a:buSzTx/>
              <a:buFontTx/>
              <a:buNone/>
            </a:pPr>
            <a:r>
              <a:rPr lang="en-US" altLang="en-US" sz="1300">
                <a:latin typeface="Helvetica" charset="0"/>
                <a:ea typeface="Helvetica" charset="0"/>
                <a:cs typeface="Helvetica" charset="0"/>
                <a:sym typeface="Helvetica" charset="0"/>
              </a:rPr>
              <a:t> </a:t>
            </a:r>
            <a:endParaRPr lang="en-US" altLang="en-US" sz="2500"/>
          </a:p>
        </p:txBody>
      </p:sp>
      <p:sp>
        <p:nvSpPr>
          <p:cNvPr id="25633" name="Rectangle 33"/>
          <p:cNvSpPr>
            <a:spLocks/>
          </p:cNvSpPr>
          <p:nvPr/>
        </p:nvSpPr>
        <p:spPr bwMode="auto">
          <a:xfrm>
            <a:off x="829346" y="3901332"/>
            <a:ext cx="2239119" cy="14767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1E1C11"/>
                </a:solidFill>
                <a:latin typeface="Helvetica" charset="0"/>
                <a:ea typeface="Helvetica" charset="0"/>
                <a:cs typeface="Helvetica" charset="0"/>
                <a:sym typeface="Helvetica" charset="0"/>
              </a:rPr>
              <a:t>Norming</a:t>
            </a:r>
          </a:p>
          <a:p>
            <a:pPr algn="ctr" eaLnBrk="1">
              <a:spcBef>
                <a:spcPct val="0"/>
              </a:spcBef>
              <a:buSzTx/>
              <a:buFontTx/>
              <a:buNone/>
            </a:pPr>
            <a:endParaRPr lang="en-US" altLang="en-US" sz="1300" b="1">
              <a:solidFill>
                <a:srgbClr val="1E1C11"/>
              </a:solidFill>
              <a:latin typeface="Helvetica" charset="0"/>
              <a:ea typeface="Helvetica" charset="0"/>
              <a:cs typeface="Helvetica" charset="0"/>
              <a:sym typeface="Helvetica" charset="0"/>
            </a:endParaRPr>
          </a:p>
          <a:p>
            <a:pPr eaLnBrk="1">
              <a:spcBef>
                <a:spcPct val="0"/>
              </a:spcBef>
              <a:buClr>
                <a:srgbClr val="000000"/>
              </a:buClr>
              <a:buFont typeface="ArialMT" charset="0"/>
              <a:buChar char="•"/>
            </a:pPr>
            <a:r>
              <a:rPr lang="en-US" altLang="en-US" sz="1800">
                <a:latin typeface="Helvetica" charset="0"/>
                <a:ea typeface="Helvetica" charset="0"/>
                <a:cs typeface="Helvetica" charset="0"/>
                <a:sym typeface="Helvetica" charset="0"/>
              </a:rPr>
              <a:t>  Consolidating</a:t>
            </a:r>
          </a:p>
          <a:p>
            <a:pPr eaLnBrk="1">
              <a:spcBef>
                <a:spcPct val="0"/>
              </a:spcBef>
              <a:buClr>
                <a:srgbClr val="000000"/>
              </a:buClr>
              <a:buFont typeface="ArialMT" charset="0"/>
              <a:buChar char="•"/>
            </a:pPr>
            <a:r>
              <a:rPr lang="en-US" altLang="en-US" sz="1800">
                <a:latin typeface="Helvetica" charset="0"/>
                <a:ea typeface="Helvetica" charset="0"/>
                <a:cs typeface="Helvetica" charset="0"/>
                <a:sym typeface="Helvetica" charset="0"/>
              </a:rPr>
              <a:t>  Utilising resources</a:t>
            </a:r>
            <a:endParaRPr lang="en-US" altLang="en-US" sz="2500"/>
          </a:p>
        </p:txBody>
      </p:sp>
      <p:sp>
        <p:nvSpPr>
          <p:cNvPr id="25634" name="Rectangle 34"/>
          <p:cNvSpPr>
            <a:spLocks/>
          </p:cNvSpPr>
          <p:nvPr/>
        </p:nvSpPr>
        <p:spPr bwMode="auto">
          <a:xfrm>
            <a:off x="3408909" y="3720506"/>
            <a:ext cx="2288232" cy="119992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1E1C11"/>
                </a:solidFill>
                <a:latin typeface="Helvetica" charset="0"/>
                <a:ea typeface="Helvetica" charset="0"/>
                <a:cs typeface="Helvetica" charset="0"/>
                <a:sym typeface="Helvetica" charset="0"/>
              </a:rPr>
              <a:t>Performing </a:t>
            </a:r>
          </a:p>
          <a:p>
            <a:pPr algn="ctr" eaLnBrk="1">
              <a:spcBef>
                <a:spcPct val="0"/>
              </a:spcBef>
              <a:buSzTx/>
              <a:buFontTx/>
              <a:buNone/>
            </a:pPr>
            <a:endParaRPr lang="en-US" altLang="en-US" sz="1300" b="1">
              <a:solidFill>
                <a:srgbClr val="1E1C11"/>
              </a:solidFill>
              <a:latin typeface="Helvetica" charset="0"/>
              <a:ea typeface="Helvetica" charset="0"/>
              <a:cs typeface="Helvetica" charset="0"/>
              <a:sym typeface="Helvetica" charset="0"/>
            </a:endParaRPr>
          </a:p>
          <a:p>
            <a:pPr eaLnBrk="1">
              <a:spcBef>
                <a:spcPct val="0"/>
              </a:spcBef>
              <a:buClr>
                <a:srgbClr val="000000"/>
              </a:buClr>
              <a:buFont typeface="ArialMT" charset="0"/>
              <a:buChar char="•"/>
            </a:pPr>
            <a:r>
              <a:rPr lang="en-US" altLang="en-US" sz="1800">
                <a:latin typeface="Helvetica" charset="0"/>
                <a:ea typeface="Helvetica" charset="0"/>
                <a:cs typeface="Helvetica" charset="0"/>
                <a:sym typeface="Helvetica" charset="0"/>
              </a:rPr>
              <a:t>  Openness</a:t>
            </a:r>
          </a:p>
          <a:p>
            <a:pPr eaLnBrk="1">
              <a:spcBef>
                <a:spcPct val="0"/>
              </a:spcBef>
              <a:buClr>
                <a:srgbClr val="000000"/>
              </a:buClr>
              <a:buFont typeface="ArialMT" charset="0"/>
              <a:buChar char="•"/>
            </a:pPr>
            <a:r>
              <a:rPr lang="en-US" altLang="en-US" sz="1800">
                <a:latin typeface="Helvetica" charset="0"/>
                <a:ea typeface="Helvetica" charset="0"/>
                <a:cs typeface="Helvetica" charset="0"/>
                <a:sym typeface="Helvetica" charset="0"/>
              </a:rPr>
              <a:t>  Flexibility</a:t>
            </a:r>
            <a:endParaRPr lang="en-US" altLang="en-US" sz="2500"/>
          </a:p>
        </p:txBody>
      </p:sp>
      <p:pic>
        <p:nvPicPr>
          <p:cNvPr id="25635" name="Picture 35" descr="image.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88139" y="1611983"/>
            <a:ext cx="2060525" cy="23529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470" name="Rectangle 36"/>
          <p:cNvSpPr>
            <a:spLocks/>
          </p:cNvSpPr>
          <p:nvPr/>
        </p:nvSpPr>
        <p:spPr bwMode="auto">
          <a:xfrm>
            <a:off x="6964041" y="2099767"/>
            <a:ext cx="1706686" cy="137852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139825"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139825"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139825"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139825"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139825"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139825"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139825"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139825"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139825"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eaLnBrk="1">
              <a:spcBef>
                <a:spcPts val="281"/>
              </a:spcBef>
              <a:buSzTx/>
              <a:buNone/>
            </a:pPr>
            <a:r>
              <a:rPr lang="en-US" altLang="en-US" sz="2200" b="1">
                <a:solidFill>
                  <a:srgbClr val="FFFFFF"/>
                </a:solidFill>
                <a:latin typeface="Helvetica" charset="0"/>
                <a:ea typeface="Helvetica" charset="0"/>
                <a:cs typeface="Helvetica" charset="0"/>
                <a:sym typeface="Helvetica" charset="0"/>
              </a:rPr>
              <a:t>Adjourning</a:t>
            </a:r>
          </a:p>
          <a:p>
            <a:pPr eaLnBrk="1">
              <a:spcBef>
                <a:spcPts val="281"/>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Evaluation</a:t>
            </a:r>
          </a:p>
          <a:p>
            <a:pPr eaLnBrk="1">
              <a:spcBef>
                <a:spcPts val="281"/>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Networking</a:t>
            </a:r>
          </a:p>
        </p:txBody>
      </p:sp>
      <p:sp>
        <p:nvSpPr>
          <p:cNvPr id="25637" name="AutoShape 37"/>
          <p:cNvSpPr>
            <a:spLocks/>
          </p:cNvSpPr>
          <p:nvPr/>
        </p:nvSpPr>
        <p:spPr bwMode="auto">
          <a:xfrm>
            <a:off x="5766346" y="2585319"/>
            <a:ext cx="736699" cy="406301"/>
          </a:xfrm>
          <a:prstGeom prst="rightArrow">
            <a:avLst>
              <a:gd name="adj1" fmla="val 50000"/>
              <a:gd name="adj2" fmla="val 35172"/>
            </a:avLst>
          </a:prstGeom>
          <a:gradFill rotWithShape="0">
            <a:gsLst>
              <a:gs pos="0">
                <a:srgbClr val="3A7CCB"/>
              </a:gs>
              <a:gs pos="20000">
                <a:srgbClr val="3C7BC7"/>
              </a:gs>
              <a:gs pos="100000">
                <a:srgbClr val="2C5D98"/>
              </a:gs>
            </a:gsLst>
            <a:lin ang="5400000"/>
          </a:gradFill>
          <a:ln w="13546" cap="flat" cmpd="sng">
            <a:solidFill>
              <a:srgbClr val="4A7EBB"/>
            </a:solidFill>
            <a:prstDash val="solid"/>
            <a:round/>
            <a:headEnd/>
            <a:tailEnd/>
          </a:ln>
          <a:effectLst>
            <a:outerShdw blurRad="38100" dist="23000" dir="5400000" algn="ctr" rotWithShape="0">
              <a:srgbClr val="000000">
                <a:alpha val="34999"/>
              </a:srgbClr>
            </a:outerShdw>
          </a:effectLst>
        </p:spPr>
        <p:txBody>
          <a:bodyPr lIns="50798" tIns="50798" rIns="50798" bIns="50798" anchor="ctr"/>
          <a:lstStyle/>
          <a:p>
            <a:pPr>
              <a:defRPr/>
            </a:pPr>
            <a:endParaRPr lang="en-GB"/>
          </a:p>
        </p:txBody>
      </p:sp>
      <p:sp>
        <p:nvSpPr>
          <p:cNvPr id="25638" name="Rectangle 38"/>
          <p:cNvSpPr>
            <a:spLocks/>
          </p:cNvSpPr>
          <p:nvPr/>
        </p:nvSpPr>
        <p:spPr bwMode="auto">
          <a:xfrm>
            <a:off x="6286500" y="5095677"/>
            <a:ext cx="2643188" cy="37839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eaLnBrk="1">
              <a:spcBef>
                <a:spcPct val="0"/>
              </a:spcBef>
              <a:buSzTx/>
              <a:buFontTx/>
              <a:buNone/>
            </a:pPr>
            <a:r>
              <a:rPr lang="en-US" altLang="en-US" sz="1800">
                <a:latin typeface="Helvetica" charset="0"/>
                <a:ea typeface="Helvetica" charset="0"/>
                <a:cs typeface="Helvetica" charset="0"/>
                <a:sym typeface="Helvetica" charset="0"/>
              </a:rPr>
              <a:t>Bruce Tuckman, 1965</a:t>
            </a:r>
            <a:endParaRPr lang="en-US" altLang="en-US" sz="2500"/>
          </a:p>
        </p:txBody>
      </p:sp>
      <p:sp>
        <p:nvSpPr>
          <p:cNvPr id="2" name="TextBox 1"/>
          <p:cNvSpPr txBox="1"/>
          <p:nvPr/>
        </p:nvSpPr>
        <p:spPr>
          <a:xfrm>
            <a:off x="423979" y="247968"/>
            <a:ext cx="7977440" cy="646331"/>
          </a:xfrm>
          <a:prstGeom prst="rect">
            <a:avLst/>
          </a:prstGeom>
          <a:noFill/>
        </p:spPr>
        <p:txBody>
          <a:bodyPr wrap="none" rtlCol="0">
            <a:spAutoFit/>
          </a:bodyPr>
          <a:lstStyle/>
          <a:p>
            <a:r>
              <a:rPr lang="en-GB" dirty="0" smtClean="0"/>
              <a:t>Teams:   </a:t>
            </a:r>
            <a:r>
              <a:rPr lang="en-GB" b="1" dirty="0"/>
              <a:t>Understanding the Stages of Team </a:t>
            </a:r>
            <a:r>
              <a:rPr lang="en-GB" b="1" dirty="0" smtClean="0"/>
              <a:t>Formation  TUCKMAN 1965</a:t>
            </a:r>
            <a:endParaRPr lang="en-GB" b="1" dirty="0"/>
          </a:p>
          <a:p>
            <a:endParaRPr lang="en-GB" dirty="0"/>
          </a:p>
        </p:txBody>
      </p:sp>
      <p:sp>
        <p:nvSpPr>
          <p:cNvPr id="3" name="Rectangle 2"/>
          <p:cNvSpPr/>
          <p:nvPr/>
        </p:nvSpPr>
        <p:spPr>
          <a:xfrm>
            <a:off x="423978" y="5949280"/>
            <a:ext cx="5948221" cy="646331"/>
          </a:xfrm>
          <a:prstGeom prst="rect">
            <a:avLst/>
          </a:prstGeom>
        </p:spPr>
        <p:txBody>
          <a:bodyPr wrap="square">
            <a:spAutoFit/>
          </a:bodyPr>
          <a:lstStyle/>
          <a:p>
            <a:r>
              <a:rPr lang="en-GB" dirty="0">
                <a:hlinkClick r:id="rId3"/>
              </a:rPr>
              <a:t>https://www.mindtools.com/pages/article/newLDR_86.htm</a:t>
            </a:r>
            <a:endParaRPr lang="en-GB" dirty="0"/>
          </a:p>
        </p:txBody>
      </p:sp>
    </p:spTree>
    <p:extLst>
      <p:ext uri="{BB962C8B-B14F-4D97-AF65-F5344CB8AC3E}">
        <p14:creationId xmlns:p14="http://schemas.microsoft.com/office/powerpoint/2010/main" val="396565543"/>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9548416" presetClass="entr" presetSubtype="39820624" fill="hold" nodeType="afterEffect">
                                  <p:stCondLst>
                                    <p:cond delay="0"/>
                                  </p:stCondLst>
                                  <p:childTnLst>
                                    <p:set>
                                      <p:cBhvr>
                                        <p:cTn id="6" dur="1" fill="hold">
                                          <p:stCondLst>
                                            <p:cond delay="499"/>
                                          </p:stCondLst>
                                        </p:cTn>
                                        <p:tgtEl>
                                          <p:spTgt spid="25626"/>
                                        </p:tgtEl>
                                        <p:attrNameLst>
                                          <p:attrName>style.visibility</p:attrName>
                                        </p:attrNameLst>
                                      </p:cBhvr>
                                      <p:to>
                                        <p:strVal val="visible"/>
                                      </p:to>
                                    </p:set>
                                  </p:childTnLst>
                                </p:cTn>
                              </p:par>
                            </p:childTnLst>
                          </p:cTn>
                        </p:par>
                        <p:par>
                          <p:cTn id="7" fill="hold" nodeType="afterGroup">
                            <p:stCondLst>
                              <p:cond delay="500"/>
                            </p:stCondLst>
                            <p:childTnLst>
                              <p:par>
                                <p:cTn id="8" presetID="39548416" presetClass="entr" presetSubtype="39820752" fill="hold" nodeType="afterEffect">
                                  <p:stCondLst>
                                    <p:cond delay="0"/>
                                  </p:stCondLst>
                                  <p:childTnLst>
                                    <p:set>
                                      <p:cBhvr>
                                        <p:cTn id="9" dur="1" fill="hold">
                                          <p:stCondLst>
                                            <p:cond delay="499"/>
                                          </p:stCondLst>
                                        </p:cTn>
                                        <p:tgtEl>
                                          <p:spTgt spid="25616"/>
                                        </p:tgtEl>
                                        <p:attrNameLst>
                                          <p:attrName>style.visibility</p:attrName>
                                        </p:attrNameLst>
                                      </p:cBhvr>
                                      <p:to>
                                        <p:strVal val="visible"/>
                                      </p:to>
                                    </p:set>
                                  </p:childTnLst>
                                </p:cTn>
                              </p:par>
                            </p:childTnLst>
                          </p:cTn>
                        </p:par>
                        <p:par>
                          <p:cTn id="10" fill="hold" nodeType="afterGroup">
                            <p:stCondLst>
                              <p:cond delay="1000"/>
                            </p:stCondLst>
                            <p:childTnLst>
                              <p:par>
                                <p:cTn id="11" presetID="39548416" presetClass="entr" presetSubtype="39820584" fill="hold" nodeType="afterEffect">
                                  <p:stCondLst>
                                    <p:cond delay="0"/>
                                  </p:stCondLst>
                                  <p:childTnLst>
                                    <p:set>
                                      <p:cBhvr>
                                        <p:cTn id="12" dur="1" fill="hold">
                                          <p:stCondLst>
                                            <p:cond delay="499"/>
                                          </p:stCondLst>
                                        </p:cTn>
                                        <p:tgtEl>
                                          <p:spTgt spid="25621"/>
                                        </p:tgtEl>
                                        <p:attrNameLst>
                                          <p:attrName>style.visibility</p:attrName>
                                        </p:attrNameLst>
                                      </p:cBhvr>
                                      <p:to>
                                        <p:strVal val="visible"/>
                                      </p:to>
                                    </p:set>
                                  </p:childTnLst>
                                </p:cTn>
                              </p:par>
                            </p:childTnLst>
                          </p:cTn>
                        </p:par>
                        <p:par>
                          <p:cTn id="13" fill="hold" nodeType="afterGroup">
                            <p:stCondLst>
                              <p:cond delay="1500"/>
                            </p:stCondLst>
                            <p:childTnLst>
                              <p:par>
                                <p:cTn id="14" presetID="39548416" presetClass="entr" presetSubtype="39820328" fill="hold" nodeType="afterEffect">
                                  <p:stCondLst>
                                    <p:cond delay="0"/>
                                  </p:stCondLst>
                                  <p:childTnLst>
                                    <p:set>
                                      <p:cBhvr>
                                        <p:cTn id="15" dur="1" fill="hold">
                                          <p:stCondLst>
                                            <p:cond delay="499"/>
                                          </p:stCondLst>
                                        </p:cTn>
                                        <p:tgtEl>
                                          <p:spTgt spid="25611"/>
                                        </p:tgtEl>
                                        <p:attrNameLst>
                                          <p:attrName>style.visibility</p:attrName>
                                        </p:attrNameLst>
                                      </p:cBhvr>
                                      <p:to>
                                        <p:strVal val="visible"/>
                                      </p:to>
                                    </p:set>
                                  </p:childTnLst>
                                </p:cTn>
                              </p:par>
                            </p:childTnLst>
                          </p:cTn>
                        </p:par>
                        <p:par>
                          <p:cTn id="16" fill="hold" nodeType="afterGroup">
                            <p:stCondLst>
                              <p:cond delay="2000"/>
                            </p:stCondLst>
                            <p:childTnLst>
                              <p:par>
                                <p:cTn id="17" presetID="39548416" presetClass="entr" presetSubtype="39820928" fill="hold" grpId="0" nodeType="afterEffect">
                                  <p:stCondLst>
                                    <p:cond delay="0"/>
                                  </p:stCondLst>
                                  <p:childTnLst>
                                    <p:set>
                                      <p:cBhvr>
                                        <p:cTn id="18" dur="1" fill="hold">
                                          <p:stCondLst>
                                            <p:cond delay="499"/>
                                          </p:stCondLst>
                                        </p:cTn>
                                        <p:tgtEl>
                                          <p:spTgt spid="25631"/>
                                        </p:tgtEl>
                                        <p:attrNameLst>
                                          <p:attrName>style.visibility</p:attrName>
                                        </p:attrNameLst>
                                      </p:cBhvr>
                                      <p:to>
                                        <p:strVal val="visible"/>
                                      </p:to>
                                    </p:set>
                                  </p:childTnLst>
                                </p:cTn>
                              </p:par>
                            </p:childTnLst>
                          </p:cTn>
                        </p:par>
                        <p:par>
                          <p:cTn id="19" fill="hold" nodeType="afterGroup">
                            <p:stCondLst>
                              <p:cond delay="2500"/>
                            </p:stCondLst>
                            <p:childTnLst>
                              <p:par>
                                <p:cTn id="20" presetID="39548416" presetClass="entr" presetSubtype="39887184" fill="hold" grpId="0" nodeType="afterEffect">
                                  <p:stCondLst>
                                    <p:cond delay="0"/>
                                  </p:stCondLst>
                                  <p:childTnLst>
                                    <p:set>
                                      <p:cBhvr>
                                        <p:cTn id="21" dur="1" fill="hold">
                                          <p:stCondLst>
                                            <p:cond delay="499"/>
                                          </p:stCondLst>
                                        </p:cTn>
                                        <p:tgtEl>
                                          <p:spTgt spid="25632"/>
                                        </p:tgtEl>
                                        <p:attrNameLst>
                                          <p:attrName>style.visibility</p:attrName>
                                        </p:attrNameLst>
                                      </p:cBhvr>
                                      <p:to>
                                        <p:strVal val="visible"/>
                                      </p:to>
                                    </p:set>
                                  </p:childTnLst>
                                </p:cTn>
                              </p:par>
                            </p:childTnLst>
                          </p:cTn>
                        </p:par>
                        <p:par>
                          <p:cTn id="22" fill="hold" nodeType="afterGroup">
                            <p:stCondLst>
                              <p:cond delay="3000"/>
                            </p:stCondLst>
                            <p:childTnLst>
                              <p:par>
                                <p:cTn id="23" presetID="39548416" presetClass="entr" presetSubtype="39887696" fill="hold" grpId="0" nodeType="afterEffect">
                                  <p:stCondLst>
                                    <p:cond delay="0"/>
                                  </p:stCondLst>
                                  <p:childTnLst>
                                    <p:set>
                                      <p:cBhvr>
                                        <p:cTn id="24" dur="1" fill="hold">
                                          <p:stCondLst>
                                            <p:cond delay="499"/>
                                          </p:stCondLst>
                                        </p:cTn>
                                        <p:tgtEl>
                                          <p:spTgt spid="25633"/>
                                        </p:tgtEl>
                                        <p:attrNameLst>
                                          <p:attrName>style.visibility</p:attrName>
                                        </p:attrNameLst>
                                      </p:cBhvr>
                                      <p:to>
                                        <p:strVal val="visible"/>
                                      </p:to>
                                    </p:set>
                                  </p:childTnLst>
                                </p:cTn>
                              </p:par>
                            </p:childTnLst>
                          </p:cTn>
                        </p:par>
                        <p:par>
                          <p:cTn id="25" fill="hold" nodeType="afterGroup">
                            <p:stCondLst>
                              <p:cond delay="3500"/>
                            </p:stCondLst>
                            <p:childTnLst>
                              <p:par>
                                <p:cTn id="26" presetID="39548416" presetClass="entr" presetSubtype="39887872" fill="hold" grpId="0" nodeType="afterEffect">
                                  <p:stCondLst>
                                    <p:cond delay="0"/>
                                  </p:stCondLst>
                                  <p:childTnLst>
                                    <p:set>
                                      <p:cBhvr>
                                        <p:cTn id="27" dur="1" fill="hold">
                                          <p:stCondLst>
                                            <p:cond delay="499"/>
                                          </p:stCondLst>
                                        </p:cTn>
                                        <p:tgtEl>
                                          <p:spTgt spid="25634"/>
                                        </p:tgtEl>
                                        <p:attrNameLst>
                                          <p:attrName>style.visibility</p:attrName>
                                        </p:attrNameLst>
                                      </p:cBhvr>
                                      <p:to>
                                        <p:strVal val="visible"/>
                                      </p:to>
                                    </p:set>
                                  </p:childTnLst>
                                </p:cTn>
                              </p:par>
                            </p:childTnLst>
                          </p:cTn>
                        </p:par>
                        <p:par>
                          <p:cTn id="28" fill="hold" nodeType="afterGroup">
                            <p:stCondLst>
                              <p:cond delay="4000"/>
                            </p:stCondLst>
                            <p:childTnLst>
                              <p:par>
                                <p:cTn id="29" presetID="39548416" presetClass="entr" presetSubtype="39888000" fill="hold" grpId="0" nodeType="afterEffect">
                                  <p:stCondLst>
                                    <p:cond delay="0"/>
                                  </p:stCondLst>
                                  <p:childTnLst>
                                    <p:set>
                                      <p:cBhvr>
                                        <p:cTn id="30" dur="1" fill="hold">
                                          <p:stCondLst>
                                            <p:cond delay="499"/>
                                          </p:stCondLst>
                                        </p:cTn>
                                        <p:tgtEl>
                                          <p:spTgt spid="25638"/>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39548416" presetClass="entr" presetSubtype="39887488" fill="hold" grpId="0" nodeType="clickEffect">
                                  <p:stCondLst>
                                    <p:cond delay="0"/>
                                  </p:stCondLst>
                                  <p:childTnLst>
                                    <p:set>
                                      <p:cBhvr>
                                        <p:cTn id="34" dur="1" fill="hold">
                                          <p:stCondLst>
                                            <p:cond delay="499"/>
                                          </p:stCondLst>
                                        </p:cTn>
                                        <p:tgtEl>
                                          <p:spTgt spid="25637"/>
                                        </p:tgtEl>
                                        <p:attrNameLst>
                                          <p:attrName>style.visibility</p:attrName>
                                        </p:attrNameLst>
                                      </p:cBhvr>
                                      <p:to>
                                        <p:strVal val="visible"/>
                                      </p:to>
                                    </p:set>
                                  </p:childTnLst>
                                </p:cTn>
                              </p:par>
                            </p:childTnLst>
                          </p:cTn>
                        </p:par>
                        <p:par>
                          <p:cTn id="35" fill="hold" nodeType="afterGroup">
                            <p:stCondLst>
                              <p:cond delay="500"/>
                            </p:stCondLst>
                            <p:childTnLst>
                              <p:par>
                                <p:cTn id="36" presetID="39548416" presetClass="entr" presetSubtype="39887016" fill="hold" nodeType="afterEffect">
                                  <p:stCondLst>
                                    <p:cond delay="0"/>
                                  </p:stCondLst>
                                  <p:childTnLst>
                                    <p:set>
                                      <p:cBhvr>
                                        <p:cTn id="37" dur="1" fill="hold">
                                          <p:stCondLst>
                                            <p:cond delay="499"/>
                                          </p:stCondLst>
                                        </p:cTn>
                                        <p:tgtEl>
                                          <p:spTgt spid="256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31" grpId="0" autoUpdateAnimBg="0"/>
      <p:bldP spid="25632" grpId="0" autoUpdateAnimBg="0"/>
      <p:bldP spid="25633" grpId="0" autoUpdateAnimBg="0"/>
      <p:bldP spid="25634" grpId="0" autoUpdateAnimBg="0"/>
      <p:bldP spid="25637" grpId="0" animBg="1"/>
      <p:bldP spid="25638" grpId="0"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50" name="Rectangle 26"/>
          <p:cNvSpPr>
            <a:spLocks/>
          </p:cNvSpPr>
          <p:nvPr/>
        </p:nvSpPr>
        <p:spPr bwMode="auto">
          <a:xfrm>
            <a:off x="467544" y="5991821"/>
            <a:ext cx="7600281" cy="37839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eaLnBrk="1">
              <a:spcBef>
                <a:spcPct val="0"/>
              </a:spcBef>
              <a:buSzTx/>
              <a:buFontTx/>
              <a:buNone/>
            </a:pPr>
            <a:r>
              <a:rPr lang="en-US" altLang="en-US" sz="1800">
                <a:latin typeface="Helvetica" charset="0"/>
                <a:ea typeface="Helvetica" charset="0"/>
                <a:cs typeface="Helvetica" charset="0"/>
                <a:sym typeface="Helvetica" charset="0"/>
              </a:rPr>
              <a:t>Belbin’s Team Roles 1981</a:t>
            </a:r>
            <a:endParaRPr lang="en-US" altLang="en-US" sz="2500"/>
          </a:p>
        </p:txBody>
      </p:sp>
      <p:sp>
        <p:nvSpPr>
          <p:cNvPr id="2" name="TextBox 1"/>
          <p:cNvSpPr txBox="1"/>
          <p:nvPr/>
        </p:nvSpPr>
        <p:spPr>
          <a:xfrm>
            <a:off x="335737" y="60930"/>
            <a:ext cx="8469178" cy="523220"/>
          </a:xfrm>
          <a:prstGeom prst="rect">
            <a:avLst/>
          </a:prstGeom>
          <a:noFill/>
        </p:spPr>
        <p:txBody>
          <a:bodyPr wrap="none" rtlCol="0">
            <a:spAutoFit/>
          </a:bodyPr>
          <a:lstStyle/>
          <a:p>
            <a:r>
              <a:rPr lang="en-GB" sz="2800" dirty="0" smtClean="0">
                <a:latin typeface="+mj-lt"/>
              </a:rPr>
              <a:t>Understanding different roles within teams: BELBIN 1981</a:t>
            </a:r>
            <a:endParaRPr lang="en-GB" sz="2800" dirty="0">
              <a:latin typeface="+mj-lt"/>
            </a:endParaRPr>
          </a:p>
        </p:txBody>
      </p:sp>
      <p:sp>
        <p:nvSpPr>
          <p:cNvPr id="3" name="Rectangle 2">
            <a:hlinkClick r:id="rId2"/>
          </p:cNvPr>
          <p:cNvSpPr/>
          <p:nvPr/>
        </p:nvSpPr>
        <p:spPr>
          <a:xfrm>
            <a:off x="3361831" y="6236247"/>
            <a:ext cx="4357930" cy="646331"/>
          </a:xfrm>
          <a:prstGeom prst="rect">
            <a:avLst/>
          </a:prstGeom>
        </p:spPr>
        <p:txBody>
          <a:bodyPr wrap="square">
            <a:spAutoFit/>
          </a:bodyPr>
          <a:lstStyle/>
          <a:p>
            <a:r>
              <a:rPr lang="en-GB" dirty="0">
                <a:hlinkClick r:id="rId2"/>
              </a:rPr>
              <a:t>https://www.youtube.com/watch?v=-efhOLVgEvM</a:t>
            </a:r>
            <a:endParaRPr lang="en-GB" dirty="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445"/>
          <a:stretch/>
        </p:blipFill>
        <p:spPr bwMode="auto">
          <a:xfrm>
            <a:off x="1451610" y="1196752"/>
            <a:ext cx="6026668" cy="4657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50715460"/>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9548800" presetClass="entr" presetSubtype="40001576" fill="hold" grpId="0" nodeType="afterEffect">
                                  <p:stCondLst>
                                    <p:cond delay="0"/>
                                  </p:stCondLst>
                                  <p:childTnLst>
                                    <p:set>
                                      <p:cBhvr>
                                        <p:cTn id="6" dur="1" fill="hold">
                                          <p:stCondLst>
                                            <p:cond delay="499"/>
                                          </p:stCondLst>
                                        </p:cTn>
                                        <p:tgtEl>
                                          <p:spTgt spid="266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50" grpId="0"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
          <p:cNvSpPr>
            <a:spLocks/>
          </p:cNvSpPr>
          <p:nvPr/>
        </p:nvSpPr>
        <p:spPr bwMode="auto">
          <a:xfrm>
            <a:off x="474390" y="2863081"/>
            <a:ext cx="2720206" cy="1637481"/>
          </a:xfrm>
          <a:prstGeom prst="rect">
            <a:avLst/>
          </a:prstGeom>
          <a:solidFill>
            <a:srgbClr val="990000"/>
          </a:solidFill>
          <a:ln w="13546">
            <a:solidFill>
              <a:srgbClr val="70CED3"/>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50798" tIns="50798" rIns="50798" bIns="5079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21507" name="Rectangle 2"/>
          <p:cNvSpPr>
            <a:spLocks/>
          </p:cNvSpPr>
          <p:nvPr/>
        </p:nvSpPr>
        <p:spPr bwMode="auto">
          <a:xfrm>
            <a:off x="493365" y="1242344"/>
            <a:ext cx="2723555" cy="1636365"/>
          </a:xfrm>
          <a:prstGeom prst="rect">
            <a:avLst/>
          </a:prstGeom>
          <a:solidFill>
            <a:srgbClr val="990000"/>
          </a:solidFill>
          <a:ln w="13546">
            <a:solidFill>
              <a:srgbClr val="70CED3"/>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21508" name="Rectangle 3"/>
          <p:cNvSpPr>
            <a:spLocks/>
          </p:cNvSpPr>
          <p:nvPr/>
        </p:nvSpPr>
        <p:spPr bwMode="auto">
          <a:xfrm>
            <a:off x="3201293" y="1242344"/>
            <a:ext cx="2721322" cy="1636365"/>
          </a:xfrm>
          <a:prstGeom prst="rect">
            <a:avLst/>
          </a:prstGeom>
          <a:solidFill>
            <a:srgbClr val="221A2C"/>
          </a:solidFill>
          <a:ln w="13546">
            <a:solidFill>
              <a:srgbClr val="007C82"/>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50798" tIns="50798" rIns="50798" bIns="5079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21509" name="Rectangle 4"/>
          <p:cNvSpPr>
            <a:spLocks/>
          </p:cNvSpPr>
          <p:nvPr/>
        </p:nvSpPr>
        <p:spPr bwMode="auto">
          <a:xfrm>
            <a:off x="3194596" y="2878708"/>
            <a:ext cx="2725787" cy="1637481"/>
          </a:xfrm>
          <a:prstGeom prst="rect">
            <a:avLst/>
          </a:prstGeom>
          <a:solidFill>
            <a:srgbClr val="221A2C"/>
          </a:solidFill>
          <a:ln w="13546">
            <a:solidFill>
              <a:srgbClr val="007C82"/>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21510" name="Rectangle 5"/>
          <p:cNvSpPr>
            <a:spLocks/>
          </p:cNvSpPr>
          <p:nvPr/>
        </p:nvSpPr>
        <p:spPr bwMode="auto">
          <a:xfrm>
            <a:off x="5922616" y="1242344"/>
            <a:ext cx="2725787" cy="1636365"/>
          </a:xfrm>
          <a:prstGeom prst="rect">
            <a:avLst/>
          </a:prstGeom>
          <a:solidFill>
            <a:srgbClr val="003300"/>
          </a:solidFill>
          <a:ln w="13546">
            <a:solidFill>
              <a:srgbClr val="135881"/>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50798" tIns="50798" rIns="50798" bIns="5079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21511" name="Rectangle 6"/>
          <p:cNvSpPr>
            <a:spLocks/>
          </p:cNvSpPr>
          <p:nvPr/>
        </p:nvSpPr>
        <p:spPr bwMode="auto">
          <a:xfrm>
            <a:off x="5930429" y="2876476"/>
            <a:ext cx="2723555" cy="1636365"/>
          </a:xfrm>
          <a:prstGeom prst="rect">
            <a:avLst/>
          </a:prstGeom>
          <a:solidFill>
            <a:srgbClr val="003300"/>
          </a:solidFill>
          <a:ln w="13546">
            <a:solidFill>
              <a:srgbClr val="40404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50798" tIns="50798" rIns="50798" bIns="5079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21512" name="Rectangle 7"/>
          <p:cNvSpPr>
            <a:spLocks/>
          </p:cNvSpPr>
          <p:nvPr/>
        </p:nvSpPr>
        <p:spPr bwMode="auto">
          <a:xfrm>
            <a:off x="3203525" y="4501680"/>
            <a:ext cx="2723555" cy="1636365"/>
          </a:xfrm>
          <a:prstGeom prst="rect">
            <a:avLst/>
          </a:prstGeom>
          <a:solidFill>
            <a:srgbClr val="221A2C"/>
          </a:solidFill>
          <a:ln w="13546">
            <a:solidFill>
              <a:srgbClr val="595959"/>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50798" tIns="50798" rIns="50798" bIns="5079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21513" name="Rectangle 8"/>
          <p:cNvSpPr>
            <a:spLocks/>
          </p:cNvSpPr>
          <p:nvPr/>
        </p:nvSpPr>
        <p:spPr bwMode="auto">
          <a:xfrm>
            <a:off x="5929313" y="4500563"/>
            <a:ext cx="2720206" cy="1636365"/>
          </a:xfrm>
          <a:prstGeom prst="rect">
            <a:avLst/>
          </a:prstGeom>
          <a:solidFill>
            <a:srgbClr val="003300"/>
          </a:solidFill>
          <a:ln w="13546">
            <a:solidFill>
              <a:srgbClr val="595959"/>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50798" tIns="50798" rIns="50798" bIns="5079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21514" name="Rectangle 9"/>
          <p:cNvSpPr>
            <a:spLocks/>
          </p:cNvSpPr>
          <p:nvPr/>
        </p:nvSpPr>
        <p:spPr bwMode="auto">
          <a:xfrm>
            <a:off x="467693" y="4500563"/>
            <a:ext cx="2724671" cy="1636365"/>
          </a:xfrm>
          <a:prstGeom prst="rect">
            <a:avLst/>
          </a:prstGeom>
          <a:solidFill>
            <a:srgbClr val="990000"/>
          </a:solidFill>
          <a:ln w="13546">
            <a:solidFill>
              <a:srgbClr val="70CED3"/>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21515" name="Rectangle 10"/>
          <p:cNvSpPr>
            <a:spLocks/>
          </p:cNvSpPr>
          <p:nvPr/>
        </p:nvSpPr>
        <p:spPr bwMode="auto">
          <a:xfrm>
            <a:off x="575965" y="2928938"/>
            <a:ext cx="2519288" cy="15303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FFFFFF"/>
                </a:solidFill>
                <a:latin typeface="Helvetica" charset="0"/>
                <a:ea typeface="Helvetica" charset="0"/>
                <a:cs typeface="Helvetica" charset="0"/>
                <a:sym typeface="Helvetica" charset="0"/>
              </a:rPr>
              <a:t>Completer-finisher</a:t>
            </a:r>
          </a:p>
          <a:p>
            <a:pPr algn="ctr" eaLnBrk="1">
              <a:spcBef>
                <a:spcPct val="0"/>
              </a:spcBef>
              <a:buSzTx/>
              <a:buFontTx/>
              <a:buNone/>
            </a:pPr>
            <a:endParaRPr lang="en-US" altLang="en-US" sz="1300">
              <a:solidFill>
                <a:srgbClr val="FFFFFF"/>
              </a:solidFill>
              <a:latin typeface="Helvetica" charset="0"/>
              <a:ea typeface="Helvetica" charset="0"/>
              <a:cs typeface="Helvetica" charset="0"/>
              <a:sym typeface="Helvetica" charset="0"/>
            </a:endParaRP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Conscientious</a:t>
            </a: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Driven to deliver</a:t>
            </a:r>
            <a:endParaRPr lang="en-US" altLang="en-US" sz="2500"/>
          </a:p>
        </p:txBody>
      </p:sp>
      <p:sp>
        <p:nvSpPr>
          <p:cNvPr id="21516" name="Rectangle 11"/>
          <p:cNvSpPr>
            <a:spLocks/>
          </p:cNvSpPr>
          <p:nvPr/>
        </p:nvSpPr>
        <p:spPr bwMode="auto">
          <a:xfrm>
            <a:off x="3343052" y="2928938"/>
            <a:ext cx="2287116" cy="14767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FFFFFF"/>
                </a:solidFill>
                <a:latin typeface="Helvetica" charset="0"/>
                <a:ea typeface="Helvetica" charset="0"/>
                <a:cs typeface="Helvetica" charset="0"/>
                <a:sym typeface="Helvetica" charset="0"/>
              </a:rPr>
              <a:t>Specialist</a:t>
            </a:r>
          </a:p>
          <a:p>
            <a:pPr algn="ctr" eaLnBrk="1">
              <a:spcBef>
                <a:spcPct val="0"/>
              </a:spcBef>
              <a:buSzTx/>
              <a:buFontTx/>
              <a:buNone/>
            </a:pPr>
            <a:endParaRPr lang="en-US" altLang="en-US" sz="1300">
              <a:solidFill>
                <a:srgbClr val="FFFFFF"/>
              </a:solidFill>
              <a:latin typeface="Helvetica" charset="0"/>
              <a:ea typeface="Helvetica" charset="0"/>
              <a:cs typeface="Helvetica" charset="0"/>
              <a:sym typeface="Helvetica" charset="0"/>
            </a:endParaRP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Dedicated </a:t>
            </a: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Self-starting</a:t>
            </a:r>
          </a:p>
        </p:txBody>
      </p:sp>
      <p:sp>
        <p:nvSpPr>
          <p:cNvPr id="21517" name="Rectangle 12"/>
          <p:cNvSpPr>
            <a:spLocks/>
          </p:cNvSpPr>
          <p:nvPr/>
        </p:nvSpPr>
        <p:spPr bwMode="auto">
          <a:xfrm>
            <a:off x="3499322" y="1285875"/>
            <a:ext cx="2288232" cy="119992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FFFFFF"/>
                </a:solidFill>
                <a:latin typeface="Helvetica" charset="0"/>
                <a:ea typeface="Helvetica" charset="0"/>
                <a:cs typeface="Helvetica" charset="0"/>
                <a:sym typeface="Helvetica" charset="0"/>
              </a:rPr>
              <a:t>Plant</a:t>
            </a:r>
          </a:p>
          <a:p>
            <a:pPr algn="ctr" eaLnBrk="1">
              <a:spcBef>
                <a:spcPct val="0"/>
              </a:spcBef>
              <a:buSzTx/>
              <a:buFontTx/>
              <a:buNone/>
            </a:pPr>
            <a:endParaRPr lang="en-US" altLang="en-US" sz="1300">
              <a:solidFill>
                <a:srgbClr val="FFFFFF"/>
              </a:solidFill>
              <a:latin typeface="Helvetica" charset="0"/>
              <a:ea typeface="Helvetica" charset="0"/>
              <a:cs typeface="Helvetica" charset="0"/>
              <a:sym typeface="Helvetica" charset="0"/>
            </a:endParaRP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Creative</a:t>
            </a: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Imaginative</a:t>
            </a:r>
            <a:endParaRPr lang="en-US" altLang="en-US" sz="2500"/>
          </a:p>
        </p:txBody>
      </p:sp>
      <p:sp>
        <p:nvSpPr>
          <p:cNvPr id="21518" name="Rectangle 13"/>
          <p:cNvSpPr>
            <a:spLocks/>
          </p:cNvSpPr>
          <p:nvPr/>
        </p:nvSpPr>
        <p:spPr bwMode="auto">
          <a:xfrm>
            <a:off x="716608" y="1285875"/>
            <a:ext cx="2289349" cy="126243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FFFFFF"/>
                </a:solidFill>
                <a:latin typeface="Helvetica" charset="0"/>
                <a:ea typeface="Helvetica" charset="0"/>
                <a:cs typeface="Helvetica" charset="0"/>
                <a:sym typeface="Helvetica" charset="0"/>
              </a:rPr>
              <a:t>Implementer</a:t>
            </a:r>
          </a:p>
          <a:p>
            <a:pPr algn="ctr" eaLnBrk="1">
              <a:spcBef>
                <a:spcPct val="0"/>
              </a:spcBef>
              <a:buSzTx/>
              <a:buFontTx/>
              <a:buNone/>
            </a:pPr>
            <a:endParaRPr lang="en-US" altLang="en-US" sz="1800">
              <a:solidFill>
                <a:srgbClr val="FFFFFF"/>
              </a:solidFill>
              <a:latin typeface="Helvetica" charset="0"/>
              <a:ea typeface="Helvetica" charset="0"/>
              <a:cs typeface="Helvetica" charset="0"/>
              <a:sym typeface="Helvetica" charset="0"/>
            </a:endParaRP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Disciplined</a:t>
            </a: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Practical</a:t>
            </a:r>
            <a:endParaRPr lang="en-US" altLang="en-US" sz="2500"/>
          </a:p>
        </p:txBody>
      </p:sp>
      <p:sp>
        <p:nvSpPr>
          <p:cNvPr id="21519" name="Rectangle 14"/>
          <p:cNvSpPr>
            <a:spLocks/>
          </p:cNvSpPr>
          <p:nvPr/>
        </p:nvSpPr>
        <p:spPr bwMode="auto">
          <a:xfrm>
            <a:off x="6201668" y="1285875"/>
            <a:ext cx="2289349" cy="126243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FFFFFF"/>
                </a:solidFill>
                <a:latin typeface="Helvetica" charset="0"/>
                <a:ea typeface="Helvetica" charset="0"/>
                <a:cs typeface="Helvetica" charset="0"/>
                <a:sym typeface="Helvetica" charset="0"/>
              </a:rPr>
              <a:t>Co-ordinator</a:t>
            </a:r>
          </a:p>
          <a:p>
            <a:pPr algn="ctr" eaLnBrk="1">
              <a:spcBef>
                <a:spcPct val="0"/>
              </a:spcBef>
              <a:buSzTx/>
              <a:buFontTx/>
              <a:buNone/>
            </a:pPr>
            <a:endParaRPr lang="en-US" altLang="en-US" sz="1800">
              <a:solidFill>
                <a:srgbClr val="FFFFFF"/>
              </a:solidFill>
              <a:latin typeface="Helvetica" charset="0"/>
              <a:ea typeface="Helvetica" charset="0"/>
              <a:cs typeface="Helvetica" charset="0"/>
              <a:sym typeface="Helvetica" charset="0"/>
            </a:endParaRP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Mature</a:t>
            </a: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Confident</a:t>
            </a:r>
            <a:endParaRPr lang="en-US" altLang="en-US" sz="2500"/>
          </a:p>
        </p:txBody>
      </p:sp>
      <p:sp>
        <p:nvSpPr>
          <p:cNvPr id="21520" name="Rectangle 15"/>
          <p:cNvSpPr>
            <a:spLocks/>
          </p:cNvSpPr>
          <p:nvPr/>
        </p:nvSpPr>
        <p:spPr bwMode="auto">
          <a:xfrm>
            <a:off x="6217295" y="2928938"/>
            <a:ext cx="2289349" cy="14198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FFFFFF"/>
                </a:solidFill>
                <a:latin typeface="Helvetica" charset="0"/>
                <a:ea typeface="Helvetica" charset="0"/>
                <a:cs typeface="Helvetica" charset="0"/>
                <a:sym typeface="Helvetica" charset="0"/>
              </a:rPr>
              <a:t>Teamworker</a:t>
            </a:r>
          </a:p>
          <a:p>
            <a:pPr algn="ctr" eaLnBrk="1">
              <a:spcBef>
                <a:spcPct val="0"/>
              </a:spcBef>
              <a:buSzTx/>
              <a:buFontTx/>
              <a:buNone/>
            </a:pPr>
            <a:endParaRPr lang="en-US" altLang="en-US" sz="1300">
              <a:solidFill>
                <a:srgbClr val="FFFFFF"/>
              </a:solidFill>
              <a:latin typeface="Helvetica" charset="0"/>
              <a:ea typeface="Helvetica" charset="0"/>
              <a:cs typeface="Helvetica" charset="0"/>
              <a:sym typeface="Helvetica" charset="0"/>
            </a:endParaRP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Co-operative</a:t>
            </a: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Diplomatic</a:t>
            </a:r>
          </a:p>
          <a:p>
            <a:pPr algn="ctr" eaLnBrk="1">
              <a:spcBef>
                <a:spcPct val="0"/>
              </a:spcBef>
              <a:buSzTx/>
              <a:buFontTx/>
              <a:buNone/>
            </a:pPr>
            <a:r>
              <a:rPr lang="en-US" altLang="en-US" sz="1300">
                <a:solidFill>
                  <a:srgbClr val="FFFFFF"/>
                </a:solidFill>
                <a:latin typeface="Helvetica" charset="0"/>
                <a:ea typeface="Helvetica" charset="0"/>
                <a:cs typeface="Helvetica" charset="0"/>
                <a:sym typeface="Helvetica" charset="0"/>
              </a:rPr>
              <a:t> </a:t>
            </a:r>
            <a:endParaRPr lang="en-US" altLang="en-US" sz="2500"/>
          </a:p>
        </p:txBody>
      </p:sp>
      <p:sp>
        <p:nvSpPr>
          <p:cNvPr id="21521" name="Rectangle 16"/>
          <p:cNvSpPr>
            <a:spLocks/>
          </p:cNvSpPr>
          <p:nvPr/>
        </p:nvSpPr>
        <p:spPr bwMode="auto">
          <a:xfrm>
            <a:off x="700981" y="4572000"/>
            <a:ext cx="2289349" cy="126243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FFFFFF"/>
                </a:solidFill>
                <a:latin typeface="Helvetica" charset="0"/>
                <a:ea typeface="Helvetica" charset="0"/>
                <a:cs typeface="Helvetica" charset="0"/>
                <a:sym typeface="Helvetica" charset="0"/>
              </a:rPr>
              <a:t>Shaper</a:t>
            </a:r>
          </a:p>
          <a:p>
            <a:pPr algn="ctr" eaLnBrk="1">
              <a:spcBef>
                <a:spcPct val="0"/>
              </a:spcBef>
              <a:buSzTx/>
              <a:buFontTx/>
              <a:buNone/>
            </a:pPr>
            <a:endParaRPr lang="en-US" altLang="en-US" sz="1800">
              <a:solidFill>
                <a:srgbClr val="FFFFFF"/>
              </a:solidFill>
              <a:latin typeface="Helvetica" charset="0"/>
              <a:ea typeface="Helvetica" charset="0"/>
              <a:cs typeface="Helvetica" charset="0"/>
              <a:sym typeface="Helvetica" charset="0"/>
            </a:endParaRP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Dynamic </a:t>
            </a: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Challenging</a:t>
            </a:r>
            <a:endParaRPr lang="en-US" altLang="en-US" sz="2500"/>
          </a:p>
        </p:txBody>
      </p:sp>
      <p:sp>
        <p:nvSpPr>
          <p:cNvPr id="21522" name="Rectangle 17"/>
          <p:cNvSpPr>
            <a:spLocks/>
          </p:cNvSpPr>
          <p:nvPr/>
        </p:nvSpPr>
        <p:spPr bwMode="auto">
          <a:xfrm>
            <a:off x="3295054" y="4572000"/>
            <a:ext cx="2527102" cy="15303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FFFFFF"/>
                </a:solidFill>
                <a:latin typeface="Helvetica" charset="0"/>
                <a:ea typeface="Helvetica" charset="0"/>
                <a:cs typeface="Helvetica" charset="0"/>
                <a:sym typeface="Helvetica" charset="0"/>
              </a:rPr>
              <a:t>Monitor-Evaluator</a:t>
            </a:r>
          </a:p>
          <a:p>
            <a:pPr algn="ctr" eaLnBrk="1">
              <a:spcBef>
                <a:spcPct val="0"/>
              </a:spcBef>
              <a:buSzTx/>
              <a:buFontTx/>
              <a:buNone/>
            </a:pPr>
            <a:endParaRPr lang="en-US" altLang="en-US" sz="1300">
              <a:solidFill>
                <a:srgbClr val="FFFFFF"/>
              </a:solidFill>
              <a:latin typeface="Helvetica" charset="0"/>
              <a:ea typeface="Helvetica" charset="0"/>
              <a:cs typeface="Helvetica" charset="0"/>
              <a:sym typeface="Helvetica" charset="0"/>
            </a:endParaRP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Strategic</a:t>
            </a: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Discerning</a:t>
            </a:r>
            <a:endParaRPr lang="en-US" altLang="en-US" sz="2500"/>
          </a:p>
        </p:txBody>
      </p:sp>
      <p:sp>
        <p:nvSpPr>
          <p:cNvPr id="21523" name="Rectangle 18"/>
          <p:cNvSpPr>
            <a:spLocks/>
          </p:cNvSpPr>
          <p:nvPr/>
        </p:nvSpPr>
        <p:spPr bwMode="auto">
          <a:xfrm>
            <a:off x="5942707" y="4554141"/>
            <a:ext cx="2717974" cy="19589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FFFFFF"/>
                </a:solidFill>
                <a:latin typeface="Helvetica" charset="0"/>
                <a:ea typeface="Helvetica" charset="0"/>
                <a:cs typeface="Helvetica" charset="0"/>
                <a:sym typeface="Helvetica" charset="0"/>
              </a:rPr>
              <a:t>Resource Investigator</a:t>
            </a:r>
          </a:p>
          <a:p>
            <a:pPr algn="ctr" eaLnBrk="1">
              <a:spcBef>
                <a:spcPct val="0"/>
              </a:spcBef>
              <a:buSzTx/>
              <a:buFontTx/>
              <a:buNone/>
            </a:pPr>
            <a:endParaRPr lang="en-US" altLang="en-US" sz="1300">
              <a:solidFill>
                <a:srgbClr val="FFFFFF"/>
              </a:solidFill>
              <a:latin typeface="Helvetica" charset="0"/>
              <a:ea typeface="Helvetica" charset="0"/>
              <a:cs typeface="Helvetica" charset="0"/>
              <a:sym typeface="Helvetica" charset="0"/>
            </a:endParaRP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Enthusiastic </a:t>
            </a: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Exploratory</a:t>
            </a:r>
          </a:p>
          <a:p>
            <a:pPr algn="ctr" eaLnBrk="1">
              <a:spcBef>
                <a:spcPct val="0"/>
              </a:spcBef>
              <a:buSzTx/>
              <a:buFontTx/>
              <a:buNone/>
            </a:pPr>
            <a:endParaRPr lang="en-US" altLang="en-US" sz="1300">
              <a:solidFill>
                <a:srgbClr val="FFFFFF"/>
              </a:solidFill>
              <a:latin typeface="Helvetica" charset="0"/>
              <a:ea typeface="Helvetica" charset="0"/>
              <a:cs typeface="Helvetica" charset="0"/>
              <a:sym typeface="Helvetica" charset="0"/>
            </a:endParaRPr>
          </a:p>
        </p:txBody>
      </p:sp>
    </p:spTree>
    <p:extLst>
      <p:ext uri="{BB962C8B-B14F-4D97-AF65-F5344CB8AC3E}">
        <p14:creationId xmlns:p14="http://schemas.microsoft.com/office/powerpoint/2010/main" val="2030027886"/>
      </p:ext>
    </p:extLst>
  </p:cSld>
  <p:clrMapOvr>
    <a:masterClrMapping/>
  </p:clrMapOvr>
  <p:transition spd="med"/>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type="body" idx="1"/>
          </p:nvPr>
        </p:nvSpPr>
        <p:spPr/>
        <p:txBody>
          <a:bodyPr/>
          <a:lstStyle/>
          <a:p>
            <a:pPr>
              <a:lnSpc>
                <a:spcPct val="90000"/>
              </a:lnSpc>
              <a:buFont typeface="Wingdings" panose="05000000000000000000" pitchFamily="2" charset="2"/>
              <a:buChar char="§"/>
            </a:pPr>
            <a:r>
              <a:rPr lang="en-US" altLang="en-US" sz="2400" dirty="0"/>
              <a:t>A group  member’s communication reveals aspects of his/her personality.  </a:t>
            </a:r>
          </a:p>
          <a:p>
            <a:pPr>
              <a:lnSpc>
                <a:spcPct val="90000"/>
              </a:lnSpc>
              <a:buFont typeface="Wingdings" panose="05000000000000000000" pitchFamily="2" charset="2"/>
              <a:buChar char="§"/>
            </a:pPr>
            <a:r>
              <a:rPr lang="en-US" altLang="en-US" sz="2400" dirty="0"/>
              <a:t>He thus developed a system for systematically measuring communication behaviors in groups called IPA (Interaction Process Analysis).</a:t>
            </a:r>
          </a:p>
          <a:p>
            <a:pPr>
              <a:lnSpc>
                <a:spcPct val="90000"/>
              </a:lnSpc>
              <a:buFont typeface="Wingdings" panose="05000000000000000000" pitchFamily="2" charset="2"/>
              <a:buChar char="§"/>
            </a:pPr>
            <a:r>
              <a:rPr lang="en-US" altLang="en-US" sz="2400" dirty="0"/>
              <a:t>Communication is linked to group task and socio-emotional effectiveness and satisfaction.</a:t>
            </a:r>
          </a:p>
          <a:p>
            <a:pPr>
              <a:lnSpc>
                <a:spcPct val="90000"/>
              </a:lnSpc>
              <a:buFont typeface="Wingdings" panose="05000000000000000000" pitchFamily="2" charset="2"/>
              <a:buChar char="§"/>
            </a:pPr>
            <a:r>
              <a:rPr lang="en-US" altLang="en-US" sz="2400" dirty="0"/>
              <a:t>Perceptions of a group member’s communications produce perceptions of leadership and liking in other group members</a:t>
            </a:r>
            <a:r>
              <a:rPr lang="en-US" altLang="en-US" sz="2400" dirty="0" smtClean="0"/>
              <a:t>.</a:t>
            </a:r>
          </a:p>
          <a:p>
            <a:pPr>
              <a:lnSpc>
                <a:spcPct val="90000"/>
              </a:lnSpc>
              <a:buFont typeface="Wingdings" panose="05000000000000000000" pitchFamily="2" charset="2"/>
              <a:buChar char="§"/>
            </a:pPr>
            <a:endParaRPr lang="en-US" altLang="en-US" sz="2400" dirty="0"/>
          </a:p>
          <a:p>
            <a:pPr>
              <a:lnSpc>
                <a:spcPct val="90000"/>
              </a:lnSpc>
              <a:buFont typeface="Wingdings" panose="05000000000000000000" pitchFamily="2" charset="2"/>
              <a:buChar char="§"/>
            </a:pPr>
            <a:r>
              <a:rPr lang="en-US" altLang="en-US" sz="2400" dirty="0" smtClean="0"/>
              <a:t>See handout</a:t>
            </a:r>
            <a:endParaRPr lang="en-US" altLang="en-US" sz="2400" dirty="0"/>
          </a:p>
        </p:txBody>
      </p:sp>
      <p:sp>
        <p:nvSpPr>
          <p:cNvPr id="21509" name="Rectangle 5"/>
          <p:cNvSpPr>
            <a:spLocks noGrp="1" noChangeArrowheads="1"/>
          </p:cNvSpPr>
          <p:nvPr>
            <p:ph type="title"/>
          </p:nvPr>
        </p:nvSpPr>
        <p:spPr>
          <a:xfrm>
            <a:off x="457200" y="274638"/>
            <a:ext cx="8435280" cy="1143000"/>
          </a:xfrm>
          <a:noFill/>
          <a:ln/>
        </p:spPr>
        <p:txBody>
          <a:bodyPr/>
          <a:lstStyle/>
          <a:p>
            <a:r>
              <a:rPr lang="en-US" altLang="en-US" sz="3200" dirty="0"/>
              <a:t>Robert F. Bales’ Interaction Process Analysis (IPA)</a:t>
            </a:r>
          </a:p>
        </p:txBody>
      </p:sp>
    </p:spTree>
    <p:extLst>
      <p:ext uri="{BB962C8B-B14F-4D97-AF65-F5344CB8AC3E}">
        <p14:creationId xmlns:p14="http://schemas.microsoft.com/office/powerpoint/2010/main" val="3372215367"/>
      </p:ext>
    </p:extLst>
  </p:cSld>
  <p:clrMapOvr>
    <a:masterClrMapping/>
  </p:clrMapOvr>
  <p:transition spd="med"/>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9" name="Rectangle 5"/>
          <p:cNvSpPr>
            <a:spLocks noGrp="1" noChangeArrowheads="1"/>
          </p:cNvSpPr>
          <p:nvPr>
            <p:ph type="title"/>
          </p:nvPr>
        </p:nvSpPr>
        <p:spPr>
          <a:xfrm>
            <a:off x="228600" y="228600"/>
            <a:ext cx="8540750" cy="685800"/>
          </a:xfrm>
        </p:spPr>
        <p:txBody>
          <a:bodyPr/>
          <a:lstStyle/>
          <a:p>
            <a:r>
              <a:rPr lang="en-US" altLang="en-US" sz="2400" dirty="0"/>
              <a:t>Bales’ Interaction Process Analysis</a:t>
            </a:r>
          </a:p>
        </p:txBody>
      </p:sp>
      <p:graphicFrame>
        <p:nvGraphicFramePr>
          <p:cNvPr id="42047" name="Group 63"/>
          <p:cNvGraphicFramePr>
            <a:graphicFrameLocks noGrp="1"/>
          </p:cNvGraphicFramePr>
          <p:nvPr>
            <p:ph type="tbl" idx="1"/>
          </p:nvPr>
        </p:nvGraphicFramePr>
        <p:xfrm>
          <a:off x="152400" y="1219200"/>
          <a:ext cx="8540750" cy="5486400"/>
        </p:xfrm>
        <a:graphic>
          <a:graphicData uri="http://schemas.openxmlformats.org/drawingml/2006/table">
            <a:tbl>
              <a:tblPr/>
              <a:tblGrid>
                <a:gridCol w="4270375"/>
                <a:gridCol w="4270375"/>
              </a:tblGrid>
              <a:tr h="374650">
                <a:tc rowSpan="3">
                  <a:txBody>
                    <a:bodyPr/>
                    <a:lstStyle>
                      <a:lvl1pPr>
                        <a:spcBef>
                          <a:spcPct val="20000"/>
                        </a:spcBef>
                        <a:buClr>
                          <a:schemeClr val="folHlink"/>
                        </a:buClr>
                        <a:buSzPct val="60000"/>
                        <a:buFont typeface="Wingdings" pitchFamily="2" charset="2"/>
                        <a:defRPr sz="2800">
                          <a:solidFill>
                            <a:schemeClr val="tx1"/>
                          </a:solidFill>
                          <a:latin typeface="Tahoma" charset="0"/>
                        </a:defRPr>
                      </a:lvl1pPr>
                      <a:lvl2pPr>
                        <a:spcBef>
                          <a:spcPct val="20000"/>
                        </a:spcBef>
                        <a:buClr>
                          <a:schemeClr val="hlink"/>
                        </a:buClr>
                        <a:buSzPct val="55000"/>
                        <a:buFont typeface="Wingdings" pitchFamily="2" charset="2"/>
                        <a:defRPr sz="2400">
                          <a:solidFill>
                            <a:schemeClr val="tx1"/>
                          </a:solidFill>
                          <a:latin typeface="Tahoma" charset="0"/>
                        </a:defRPr>
                      </a:lvl2pPr>
                      <a:lvl3pPr>
                        <a:spcBef>
                          <a:spcPct val="20000"/>
                        </a:spcBef>
                        <a:buClr>
                          <a:schemeClr val="folHlink"/>
                        </a:buClr>
                        <a:buSzPct val="50000"/>
                        <a:buFont typeface="Wingdings" pitchFamily="2" charset="2"/>
                        <a:defRPr sz="2000">
                          <a:solidFill>
                            <a:schemeClr val="tx1"/>
                          </a:solidFill>
                          <a:latin typeface="Tahoma" charset="0"/>
                        </a:defRPr>
                      </a:lvl3pPr>
                      <a:lvl4pPr>
                        <a:spcBef>
                          <a:spcPct val="20000"/>
                        </a:spcBef>
                        <a:buClr>
                          <a:schemeClr val="accent2"/>
                        </a:buClr>
                        <a:buSzPct val="55000"/>
                        <a:buFont typeface="Wingdings" pitchFamily="2" charset="2"/>
                        <a:defRPr>
                          <a:solidFill>
                            <a:schemeClr val="tx1"/>
                          </a:solidFill>
                          <a:latin typeface="Tahoma" charset="0"/>
                        </a:defRPr>
                      </a:lvl4pPr>
                      <a:lvl5pPr>
                        <a:spcBef>
                          <a:spcPct val="20000"/>
                        </a:spcBef>
                        <a:buClr>
                          <a:schemeClr val="accent1"/>
                        </a:buClr>
                        <a:buSzPct val="50000"/>
                        <a:buFont typeface="Wingdings" pitchFamily="2" charset="2"/>
                        <a:defRPr>
                          <a:solidFill>
                            <a:schemeClr val="tx1"/>
                          </a:solidFill>
                          <a:latin typeface="Tahoma"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altLang="en-US" sz="2400" b="0" i="0" u="none" strike="noStrike" cap="none" normalizeH="0" baseline="0" smtClean="0">
                        <a:ln>
                          <a:noFill/>
                        </a:ln>
                        <a:solidFill>
                          <a:schemeClr val="tx1"/>
                        </a:solidFill>
                        <a:effectLst/>
                        <a:latin typeface="Tahoma"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400" b="0" i="0" u="none" strike="noStrike" cap="none" normalizeH="0" baseline="0" smtClean="0">
                          <a:ln>
                            <a:noFill/>
                          </a:ln>
                          <a:solidFill>
                            <a:schemeClr val="tx1"/>
                          </a:solidFill>
                          <a:effectLst/>
                          <a:latin typeface="Tahoma" charset="0"/>
                        </a:rPr>
                        <a:t>Positive socio-emotional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60000"/>
                        <a:buFont typeface="Wingdings" pitchFamily="2" charset="2"/>
                        <a:defRPr sz="2800">
                          <a:solidFill>
                            <a:schemeClr val="tx1"/>
                          </a:solidFill>
                          <a:latin typeface="Tahoma" charset="0"/>
                        </a:defRPr>
                      </a:lvl1pPr>
                      <a:lvl2pPr>
                        <a:spcBef>
                          <a:spcPct val="20000"/>
                        </a:spcBef>
                        <a:buClr>
                          <a:schemeClr val="hlink"/>
                        </a:buClr>
                        <a:buSzPct val="55000"/>
                        <a:buFont typeface="Wingdings" pitchFamily="2" charset="2"/>
                        <a:defRPr sz="2400">
                          <a:solidFill>
                            <a:schemeClr val="tx1"/>
                          </a:solidFill>
                          <a:latin typeface="Tahoma" charset="0"/>
                        </a:defRPr>
                      </a:lvl2pPr>
                      <a:lvl3pPr>
                        <a:spcBef>
                          <a:spcPct val="20000"/>
                        </a:spcBef>
                        <a:buClr>
                          <a:schemeClr val="folHlink"/>
                        </a:buClr>
                        <a:buSzPct val="50000"/>
                        <a:buFont typeface="Wingdings" pitchFamily="2" charset="2"/>
                        <a:defRPr sz="2000">
                          <a:solidFill>
                            <a:schemeClr val="tx1"/>
                          </a:solidFill>
                          <a:latin typeface="Tahoma" charset="0"/>
                        </a:defRPr>
                      </a:lvl3pPr>
                      <a:lvl4pPr>
                        <a:spcBef>
                          <a:spcPct val="20000"/>
                        </a:spcBef>
                        <a:buClr>
                          <a:schemeClr val="accent2"/>
                        </a:buClr>
                        <a:buSzPct val="55000"/>
                        <a:buFont typeface="Wingdings" pitchFamily="2" charset="2"/>
                        <a:defRPr>
                          <a:solidFill>
                            <a:schemeClr val="tx1"/>
                          </a:solidFill>
                          <a:latin typeface="Tahoma" charset="0"/>
                        </a:defRPr>
                      </a:lvl4pPr>
                      <a:lvl5pPr>
                        <a:spcBef>
                          <a:spcPct val="20000"/>
                        </a:spcBef>
                        <a:buClr>
                          <a:schemeClr val="accent1"/>
                        </a:buClr>
                        <a:buSzPct val="50000"/>
                        <a:buFont typeface="Wingdings" pitchFamily="2" charset="2"/>
                        <a:defRPr>
                          <a:solidFill>
                            <a:schemeClr val="tx1"/>
                          </a:solidFill>
                          <a:latin typeface="Tahoma"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400" b="0" i="0" u="none" strike="noStrike" cap="none" normalizeH="0" baseline="0" smtClean="0">
                          <a:ln>
                            <a:noFill/>
                          </a:ln>
                          <a:solidFill>
                            <a:schemeClr val="tx1"/>
                          </a:solidFill>
                          <a:effectLst/>
                          <a:latin typeface="Tahoma" charset="0"/>
                        </a:rPr>
                        <a:t>Seems friendly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74650">
                <a:tc vMerge="1">
                  <a:txBody>
                    <a:bodyPr/>
                    <a:lstStyle/>
                    <a:p>
                      <a:endParaRPr lang="en-GB"/>
                    </a:p>
                  </a:txBody>
                  <a:tcPr/>
                </a:tc>
                <a:tc>
                  <a:txBody>
                    <a:bodyPr/>
                    <a:lstStyle>
                      <a:lvl1pPr>
                        <a:spcBef>
                          <a:spcPct val="20000"/>
                        </a:spcBef>
                        <a:buClr>
                          <a:schemeClr val="folHlink"/>
                        </a:buClr>
                        <a:buSzPct val="60000"/>
                        <a:buFont typeface="Wingdings" pitchFamily="2" charset="2"/>
                        <a:defRPr sz="2800">
                          <a:solidFill>
                            <a:schemeClr val="tx1"/>
                          </a:solidFill>
                          <a:latin typeface="Tahoma" charset="0"/>
                        </a:defRPr>
                      </a:lvl1pPr>
                      <a:lvl2pPr>
                        <a:spcBef>
                          <a:spcPct val="20000"/>
                        </a:spcBef>
                        <a:buClr>
                          <a:schemeClr val="hlink"/>
                        </a:buClr>
                        <a:buSzPct val="55000"/>
                        <a:buFont typeface="Wingdings" pitchFamily="2" charset="2"/>
                        <a:defRPr sz="2400">
                          <a:solidFill>
                            <a:schemeClr val="tx1"/>
                          </a:solidFill>
                          <a:latin typeface="Tahoma" charset="0"/>
                        </a:defRPr>
                      </a:lvl2pPr>
                      <a:lvl3pPr>
                        <a:spcBef>
                          <a:spcPct val="20000"/>
                        </a:spcBef>
                        <a:buClr>
                          <a:schemeClr val="folHlink"/>
                        </a:buClr>
                        <a:buSzPct val="50000"/>
                        <a:buFont typeface="Wingdings" pitchFamily="2" charset="2"/>
                        <a:defRPr sz="2000">
                          <a:solidFill>
                            <a:schemeClr val="tx1"/>
                          </a:solidFill>
                          <a:latin typeface="Tahoma" charset="0"/>
                        </a:defRPr>
                      </a:lvl3pPr>
                      <a:lvl4pPr>
                        <a:spcBef>
                          <a:spcPct val="20000"/>
                        </a:spcBef>
                        <a:buClr>
                          <a:schemeClr val="accent2"/>
                        </a:buClr>
                        <a:buSzPct val="55000"/>
                        <a:buFont typeface="Wingdings" pitchFamily="2" charset="2"/>
                        <a:defRPr>
                          <a:solidFill>
                            <a:schemeClr val="tx1"/>
                          </a:solidFill>
                          <a:latin typeface="Tahoma" charset="0"/>
                        </a:defRPr>
                      </a:lvl4pPr>
                      <a:lvl5pPr>
                        <a:spcBef>
                          <a:spcPct val="20000"/>
                        </a:spcBef>
                        <a:buClr>
                          <a:schemeClr val="accent1"/>
                        </a:buClr>
                        <a:buSzPct val="50000"/>
                        <a:buFont typeface="Wingdings" pitchFamily="2" charset="2"/>
                        <a:defRPr>
                          <a:solidFill>
                            <a:schemeClr val="tx1"/>
                          </a:solidFill>
                          <a:latin typeface="Tahoma"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400" b="0" i="0" u="none" strike="noStrike" cap="none" normalizeH="0" baseline="0" smtClean="0">
                          <a:ln>
                            <a:noFill/>
                          </a:ln>
                          <a:solidFill>
                            <a:schemeClr val="tx1"/>
                          </a:solidFill>
                          <a:effectLst/>
                          <a:latin typeface="Tahoma" charset="0"/>
                        </a:rPr>
                        <a:t>Dramatizes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76238">
                <a:tc vMerge="1">
                  <a:txBody>
                    <a:bodyPr/>
                    <a:lstStyle/>
                    <a:p>
                      <a:endParaRPr lang="en-GB"/>
                    </a:p>
                  </a:txBody>
                  <a:tcPr/>
                </a:tc>
                <a:tc>
                  <a:txBody>
                    <a:bodyPr/>
                    <a:lstStyle>
                      <a:lvl1pPr>
                        <a:spcBef>
                          <a:spcPct val="20000"/>
                        </a:spcBef>
                        <a:buClr>
                          <a:schemeClr val="folHlink"/>
                        </a:buClr>
                        <a:buSzPct val="60000"/>
                        <a:buFont typeface="Wingdings" pitchFamily="2" charset="2"/>
                        <a:defRPr sz="2800">
                          <a:solidFill>
                            <a:schemeClr val="tx1"/>
                          </a:solidFill>
                          <a:latin typeface="Tahoma" charset="0"/>
                        </a:defRPr>
                      </a:lvl1pPr>
                      <a:lvl2pPr>
                        <a:spcBef>
                          <a:spcPct val="20000"/>
                        </a:spcBef>
                        <a:buClr>
                          <a:schemeClr val="hlink"/>
                        </a:buClr>
                        <a:buSzPct val="55000"/>
                        <a:buFont typeface="Wingdings" pitchFamily="2" charset="2"/>
                        <a:defRPr sz="2400">
                          <a:solidFill>
                            <a:schemeClr val="tx1"/>
                          </a:solidFill>
                          <a:latin typeface="Tahoma" charset="0"/>
                        </a:defRPr>
                      </a:lvl2pPr>
                      <a:lvl3pPr>
                        <a:spcBef>
                          <a:spcPct val="20000"/>
                        </a:spcBef>
                        <a:buClr>
                          <a:schemeClr val="folHlink"/>
                        </a:buClr>
                        <a:buSzPct val="50000"/>
                        <a:buFont typeface="Wingdings" pitchFamily="2" charset="2"/>
                        <a:defRPr sz="2000">
                          <a:solidFill>
                            <a:schemeClr val="tx1"/>
                          </a:solidFill>
                          <a:latin typeface="Tahoma" charset="0"/>
                        </a:defRPr>
                      </a:lvl3pPr>
                      <a:lvl4pPr>
                        <a:spcBef>
                          <a:spcPct val="20000"/>
                        </a:spcBef>
                        <a:buClr>
                          <a:schemeClr val="accent2"/>
                        </a:buClr>
                        <a:buSzPct val="55000"/>
                        <a:buFont typeface="Wingdings" pitchFamily="2" charset="2"/>
                        <a:defRPr>
                          <a:solidFill>
                            <a:schemeClr val="tx1"/>
                          </a:solidFill>
                          <a:latin typeface="Tahoma" charset="0"/>
                        </a:defRPr>
                      </a:lvl4pPr>
                      <a:lvl5pPr>
                        <a:spcBef>
                          <a:spcPct val="20000"/>
                        </a:spcBef>
                        <a:buClr>
                          <a:schemeClr val="accent1"/>
                        </a:buClr>
                        <a:buSzPct val="50000"/>
                        <a:buFont typeface="Wingdings" pitchFamily="2" charset="2"/>
                        <a:defRPr>
                          <a:solidFill>
                            <a:schemeClr val="tx1"/>
                          </a:solidFill>
                          <a:latin typeface="Tahoma"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400" b="0" i="0" u="none" strike="noStrike" cap="none" normalizeH="0" baseline="0" smtClean="0">
                          <a:ln>
                            <a:noFill/>
                          </a:ln>
                          <a:solidFill>
                            <a:schemeClr val="tx1"/>
                          </a:solidFill>
                          <a:effectLst/>
                          <a:latin typeface="Tahoma" charset="0"/>
                        </a:rPr>
                        <a:t>Agrees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74650">
                <a:tc rowSpan="3">
                  <a:txBody>
                    <a:bodyPr/>
                    <a:lstStyle>
                      <a:lvl1pPr>
                        <a:spcBef>
                          <a:spcPct val="20000"/>
                        </a:spcBef>
                        <a:buClr>
                          <a:schemeClr val="folHlink"/>
                        </a:buClr>
                        <a:buSzPct val="60000"/>
                        <a:buFont typeface="Wingdings" pitchFamily="2" charset="2"/>
                        <a:defRPr sz="2800">
                          <a:solidFill>
                            <a:schemeClr val="tx1"/>
                          </a:solidFill>
                          <a:latin typeface="Tahoma" charset="0"/>
                        </a:defRPr>
                      </a:lvl1pPr>
                      <a:lvl2pPr>
                        <a:spcBef>
                          <a:spcPct val="20000"/>
                        </a:spcBef>
                        <a:buClr>
                          <a:schemeClr val="hlink"/>
                        </a:buClr>
                        <a:buSzPct val="55000"/>
                        <a:buFont typeface="Wingdings" pitchFamily="2" charset="2"/>
                        <a:defRPr sz="2400">
                          <a:solidFill>
                            <a:schemeClr val="tx1"/>
                          </a:solidFill>
                          <a:latin typeface="Tahoma" charset="0"/>
                        </a:defRPr>
                      </a:lvl2pPr>
                      <a:lvl3pPr>
                        <a:spcBef>
                          <a:spcPct val="20000"/>
                        </a:spcBef>
                        <a:buClr>
                          <a:schemeClr val="folHlink"/>
                        </a:buClr>
                        <a:buSzPct val="50000"/>
                        <a:buFont typeface="Wingdings" pitchFamily="2" charset="2"/>
                        <a:defRPr sz="2000">
                          <a:solidFill>
                            <a:schemeClr val="tx1"/>
                          </a:solidFill>
                          <a:latin typeface="Tahoma" charset="0"/>
                        </a:defRPr>
                      </a:lvl3pPr>
                      <a:lvl4pPr>
                        <a:spcBef>
                          <a:spcPct val="20000"/>
                        </a:spcBef>
                        <a:buClr>
                          <a:schemeClr val="accent2"/>
                        </a:buClr>
                        <a:buSzPct val="55000"/>
                        <a:buFont typeface="Wingdings" pitchFamily="2" charset="2"/>
                        <a:defRPr>
                          <a:solidFill>
                            <a:schemeClr val="tx1"/>
                          </a:solidFill>
                          <a:latin typeface="Tahoma" charset="0"/>
                        </a:defRPr>
                      </a:lvl4pPr>
                      <a:lvl5pPr>
                        <a:spcBef>
                          <a:spcPct val="20000"/>
                        </a:spcBef>
                        <a:buClr>
                          <a:schemeClr val="accent1"/>
                        </a:buClr>
                        <a:buSzPct val="50000"/>
                        <a:buFont typeface="Wingdings" pitchFamily="2" charset="2"/>
                        <a:defRPr>
                          <a:solidFill>
                            <a:schemeClr val="tx1"/>
                          </a:solidFill>
                          <a:latin typeface="Tahoma"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altLang="en-US" sz="2400" b="0" i="0" u="none" strike="noStrike" cap="none" normalizeH="0" baseline="0" smtClean="0">
                        <a:ln>
                          <a:noFill/>
                        </a:ln>
                        <a:solidFill>
                          <a:schemeClr val="tx1"/>
                        </a:solidFill>
                        <a:effectLst/>
                        <a:latin typeface="Tahoma"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400" b="0" i="0" u="none" strike="noStrike" cap="none" normalizeH="0" baseline="0" smtClean="0">
                          <a:ln>
                            <a:noFill/>
                          </a:ln>
                          <a:solidFill>
                            <a:schemeClr val="tx1"/>
                          </a:solidFill>
                          <a:effectLst/>
                          <a:latin typeface="Tahoma" charset="0"/>
                        </a:rPr>
                        <a:t>Task: attempted answers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60000"/>
                        <a:buFont typeface="Wingdings" pitchFamily="2" charset="2"/>
                        <a:defRPr sz="2800">
                          <a:solidFill>
                            <a:schemeClr val="tx1"/>
                          </a:solidFill>
                          <a:latin typeface="Tahoma" charset="0"/>
                        </a:defRPr>
                      </a:lvl1pPr>
                      <a:lvl2pPr>
                        <a:spcBef>
                          <a:spcPct val="20000"/>
                        </a:spcBef>
                        <a:buClr>
                          <a:schemeClr val="hlink"/>
                        </a:buClr>
                        <a:buSzPct val="55000"/>
                        <a:buFont typeface="Wingdings" pitchFamily="2" charset="2"/>
                        <a:defRPr sz="2400">
                          <a:solidFill>
                            <a:schemeClr val="tx1"/>
                          </a:solidFill>
                          <a:latin typeface="Tahoma" charset="0"/>
                        </a:defRPr>
                      </a:lvl2pPr>
                      <a:lvl3pPr>
                        <a:spcBef>
                          <a:spcPct val="20000"/>
                        </a:spcBef>
                        <a:buClr>
                          <a:schemeClr val="folHlink"/>
                        </a:buClr>
                        <a:buSzPct val="50000"/>
                        <a:buFont typeface="Wingdings" pitchFamily="2" charset="2"/>
                        <a:defRPr sz="2000">
                          <a:solidFill>
                            <a:schemeClr val="tx1"/>
                          </a:solidFill>
                          <a:latin typeface="Tahoma" charset="0"/>
                        </a:defRPr>
                      </a:lvl3pPr>
                      <a:lvl4pPr>
                        <a:spcBef>
                          <a:spcPct val="20000"/>
                        </a:spcBef>
                        <a:buClr>
                          <a:schemeClr val="accent2"/>
                        </a:buClr>
                        <a:buSzPct val="55000"/>
                        <a:buFont typeface="Wingdings" pitchFamily="2" charset="2"/>
                        <a:defRPr>
                          <a:solidFill>
                            <a:schemeClr val="tx1"/>
                          </a:solidFill>
                          <a:latin typeface="Tahoma" charset="0"/>
                        </a:defRPr>
                      </a:lvl4pPr>
                      <a:lvl5pPr>
                        <a:spcBef>
                          <a:spcPct val="20000"/>
                        </a:spcBef>
                        <a:buClr>
                          <a:schemeClr val="accent1"/>
                        </a:buClr>
                        <a:buSzPct val="50000"/>
                        <a:buFont typeface="Wingdings" pitchFamily="2" charset="2"/>
                        <a:defRPr>
                          <a:solidFill>
                            <a:schemeClr val="tx1"/>
                          </a:solidFill>
                          <a:latin typeface="Tahoma"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400" b="0" i="0" u="none" strike="noStrike" cap="none" normalizeH="0" baseline="0" smtClean="0">
                          <a:ln>
                            <a:noFill/>
                          </a:ln>
                          <a:solidFill>
                            <a:schemeClr val="tx1"/>
                          </a:solidFill>
                          <a:effectLst/>
                          <a:latin typeface="Tahoma" charset="0"/>
                        </a:rPr>
                        <a:t>Gives suggestion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74650">
                <a:tc vMerge="1">
                  <a:txBody>
                    <a:bodyPr/>
                    <a:lstStyle/>
                    <a:p>
                      <a:endParaRPr lang="en-GB"/>
                    </a:p>
                  </a:txBody>
                  <a:tcPr/>
                </a:tc>
                <a:tc>
                  <a:txBody>
                    <a:bodyPr/>
                    <a:lstStyle>
                      <a:lvl1pPr>
                        <a:spcBef>
                          <a:spcPct val="20000"/>
                        </a:spcBef>
                        <a:buClr>
                          <a:schemeClr val="folHlink"/>
                        </a:buClr>
                        <a:buSzPct val="60000"/>
                        <a:buFont typeface="Wingdings" pitchFamily="2" charset="2"/>
                        <a:defRPr sz="2800">
                          <a:solidFill>
                            <a:schemeClr val="tx1"/>
                          </a:solidFill>
                          <a:latin typeface="Tahoma" charset="0"/>
                        </a:defRPr>
                      </a:lvl1pPr>
                      <a:lvl2pPr>
                        <a:spcBef>
                          <a:spcPct val="20000"/>
                        </a:spcBef>
                        <a:buClr>
                          <a:schemeClr val="hlink"/>
                        </a:buClr>
                        <a:buSzPct val="55000"/>
                        <a:buFont typeface="Wingdings" pitchFamily="2" charset="2"/>
                        <a:defRPr sz="2400">
                          <a:solidFill>
                            <a:schemeClr val="tx1"/>
                          </a:solidFill>
                          <a:latin typeface="Tahoma" charset="0"/>
                        </a:defRPr>
                      </a:lvl2pPr>
                      <a:lvl3pPr>
                        <a:spcBef>
                          <a:spcPct val="20000"/>
                        </a:spcBef>
                        <a:buClr>
                          <a:schemeClr val="folHlink"/>
                        </a:buClr>
                        <a:buSzPct val="50000"/>
                        <a:buFont typeface="Wingdings" pitchFamily="2" charset="2"/>
                        <a:defRPr sz="2000">
                          <a:solidFill>
                            <a:schemeClr val="tx1"/>
                          </a:solidFill>
                          <a:latin typeface="Tahoma" charset="0"/>
                        </a:defRPr>
                      </a:lvl3pPr>
                      <a:lvl4pPr>
                        <a:spcBef>
                          <a:spcPct val="20000"/>
                        </a:spcBef>
                        <a:buClr>
                          <a:schemeClr val="accent2"/>
                        </a:buClr>
                        <a:buSzPct val="55000"/>
                        <a:buFont typeface="Wingdings" pitchFamily="2" charset="2"/>
                        <a:defRPr>
                          <a:solidFill>
                            <a:schemeClr val="tx1"/>
                          </a:solidFill>
                          <a:latin typeface="Tahoma" charset="0"/>
                        </a:defRPr>
                      </a:lvl4pPr>
                      <a:lvl5pPr>
                        <a:spcBef>
                          <a:spcPct val="20000"/>
                        </a:spcBef>
                        <a:buClr>
                          <a:schemeClr val="accent1"/>
                        </a:buClr>
                        <a:buSzPct val="50000"/>
                        <a:buFont typeface="Wingdings" pitchFamily="2" charset="2"/>
                        <a:defRPr>
                          <a:solidFill>
                            <a:schemeClr val="tx1"/>
                          </a:solidFill>
                          <a:latin typeface="Tahoma"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400" b="0" i="0" u="none" strike="noStrike" cap="none" normalizeH="0" baseline="0" smtClean="0">
                          <a:ln>
                            <a:noFill/>
                          </a:ln>
                          <a:solidFill>
                            <a:schemeClr val="tx1"/>
                          </a:solidFill>
                          <a:effectLst/>
                          <a:latin typeface="Tahoma" charset="0"/>
                        </a:rPr>
                        <a:t>Gives opinion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74650">
                <a:tc vMerge="1">
                  <a:txBody>
                    <a:bodyPr/>
                    <a:lstStyle/>
                    <a:p>
                      <a:endParaRPr lang="en-GB"/>
                    </a:p>
                  </a:txBody>
                  <a:tcPr/>
                </a:tc>
                <a:tc>
                  <a:txBody>
                    <a:bodyPr/>
                    <a:lstStyle>
                      <a:lvl1pPr>
                        <a:spcBef>
                          <a:spcPct val="20000"/>
                        </a:spcBef>
                        <a:buClr>
                          <a:schemeClr val="folHlink"/>
                        </a:buClr>
                        <a:buSzPct val="60000"/>
                        <a:buFont typeface="Wingdings" pitchFamily="2" charset="2"/>
                        <a:defRPr sz="2800">
                          <a:solidFill>
                            <a:schemeClr val="tx1"/>
                          </a:solidFill>
                          <a:latin typeface="Tahoma" charset="0"/>
                        </a:defRPr>
                      </a:lvl1pPr>
                      <a:lvl2pPr>
                        <a:spcBef>
                          <a:spcPct val="20000"/>
                        </a:spcBef>
                        <a:buClr>
                          <a:schemeClr val="hlink"/>
                        </a:buClr>
                        <a:buSzPct val="55000"/>
                        <a:buFont typeface="Wingdings" pitchFamily="2" charset="2"/>
                        <a:defRPr sz="2400">
                          <a:solidFill>
                            <a:schemeClr val="tx1"/>
                          </a:solidFill>
                          <a:latin typeface="Tahoma" charset="0"/>
                        </a:defRPr>
                      </a:lvl2pPr>
                      <a:lvl3pPr>
                        <a:spcBef>
                          <a:spcPct val="20000"/>
                        </a:spcBef>
                        <a:buClr>
                          <a:schemeClr val="folHlink"/>
                        </a:buClr>
                        <a:buSzPct val="50000"/>
                        <a:buFont typeface="Wingdings" pitchFamily="2" charset="2"/>
                        <a:defRPr sz="2000">
                          <a:solidFill>
                            <a:schemeClr val="tx1"/>
                          </a:solidFill>
                          <a:latin typeface="Tahoma" charset="0"/>
                        </a:defRPr>
                      </a:lvl3pPr>
                      <a:lvl4pPr>
                        <a:spcBef>
                          <a:spcPct val="20000"/>
                        </a:spcBef>
                        <a:buClr>
                          <a:schemeClr val="accent2"/>
                        </a:buClr>
                        <a:buSzPct val="55000"/>
                        <a:buFont typeface="Wingdings" pitchFamily="2" charset="2"/>
                        <a:defRPr>
                          <a:solidFill>
                            <a:schemeClr val="tx1"/>
                          </a:solidFill>
                          <a:latin typeface="Tahoma" charset="0"/>
                        </a:defRPr>
                      </a:lvl4pPr>
                      <a:lvl5pPr>
                        <a:spcBef>
                          <a:spcPct val="20000"/>
                        </a:spcBef>
                        <a:buClr>
                          <a:schemeClr val="accent1"/>
                        </a:buClr>
                        <a:buSzPct val="50000"/>
                        <a:buFont typeface="Wingdings" pitchFamily="2" charset="2"/>
                        <a:defRPr>
                          <a:solidFill>
                            <a:schemeClr val="tx1"/>
                          </a:solidFill>
                          <a:latin typeface="Tahoma"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400" b="0" i="0" u="none" strike="noStrike" cap="none" normalizeH="0" baseline="0" smtClean="0">
                          <a:ln>
                            <a:noFill/>
                          </a:ln>
                          <a:solidFill>
                            <a:schemeClr val="tx1"/>
                          </a:solidFill>
                          <a:effectLst/>
                          <a:latin typeface="Tahoma" charset="0"/>
                        </a:rPr>
                        <a:t>Gives information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74650">
                <a:tc rowSpan="3">
                  <a:txBody>
                    <a:bodyPr/>
                    <a:lstStyle>
                      <a:lvl1pPr>
                        <a:spcBef>
                          <a:spcPct val="20000"/>
                        </a:spcBef>
                        <a:buClr>
                          <a:schemeClr val="folHlink"/>
                        </a:buClr>
                        <a:buSzPct val="60000"/>
                        <a:buFont typeface="Wingdings" pitchFamily="2" charset="2"/>
                        <a:defRPr sz="2800">
                          <a:solidFill>
                            <a:schemeClr val="tx1"/>
                          </a:solidFill>
                          <a:latin typeface="Tahoma" charset="0"/>
                        </a:defRPr>
                      </a:lvl1pPr>
                      <a:lvl2pPr>
                        <a:spcBef>
                          <a:spcPct val="20000"/>
                        </a:spcBef>
                        <a:buClr>
                          <a:schemeClr val="hlink"/>
                        </a:buClr>
                        <a:buSzPct val="55000"/>
                        <a:buFont typeface="Wingdings" pitchFamily="2" charset="2"/>
                        <a:defRPr sz="2400">
                          <a:solidFill>
                            <a:schemeClr val="tx1"/>
                          </a:solidFill>
                          <a:latin typeface="Tahoma" charset="0"/>
                        </a:defRPr>
                      </a:lvl2pPr>
                      <a:lvl3pPr>
                        <a:spcBef>
                          <a:spcPct val="20000"/>
                        </a:spcBef>
                        <a:buClr>
                          <a:schemeClr val="folHlink"/>
                        </a:buClr>
                        <a:buSzPct val="50000"/>
                        <a:buFont typeface="Wingdings" pitchFamily="2" charset="2"/>
                        <a:defRPr sz="2000">
                          <a:solidFill>
                            <a:schemeClr val="tx1"/>
                          </a:solidFill>
                          <a:latin typeface="Tahoma" charset="0"/>
                        </a:defRPr>
                      </a:lvl3pPr>
                      <a:lvl4pPr>
                        <a:spcBef>
                          <a:spcPct val="20000"/>
                        </a:spcBef>
                        <a:buClr>
                          <a:schemeClr val="accent2"/>
                        </a:buClr>
                        <a:buSzPct val="55000"/>
                        <a:buFont typeface="Wingdings" pitchFamily="2" charset="2"/>
                        <a:defRPr>
                          <a:solidFill>
                            <a:schemeClr val="tx1"/>
                          </a:solidFill>
                          <a:latin typeface="Tahoma" charset="0"/>
                        </a:defRPr>
                      </a:lvl4pPr>
                      <a:lvl5pPr>
                        <a:spcBef>
                          <a:spcPct val="20000"/>
                        </a:spcBef>
                        <a:buClr>
                          <a:schemeClr val="accent1"/>
                        </a:buClr>
                        <a:buSzPct val="50000"/>
                        <a:buFont typeface="Wingdings" pitchFamily="2" charset="2"/>
                        <a:defRPr>
                          <a:solidFill>
                            <a:schemeClr val="tx1"/>
                          </a:solidFill>
                          <a:latin typeface="Tahoma"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altLang="en-US" sz="2400" b="0" i="0" u="none" strike="noStrike" cap="none" normalizeH="0" baseline="0" smtClean="0">
                        <a:ln>
                          <a:noFill/>
                        </a:ln>
                        <a:solidFill>
                          <a:schemeClr val="tx1"/>
                        </a:solidFill>
                        <a:effectLst/>
                        <a:latin typeface="Tahoma"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400" b="0" i="0" u="none" strike="noStrike" cap="none" normalizeH="0" baseline="0" smtClean="0">
                          <a:ln>
                            <a:noFill/>
                          </a:ln>
                          <a:solidFill>
                            <a:schemeClr val="tx1"/>
                          </a:solidFill>
                          <a:effectLst/>
                          <a:latin typeface="Tahoma" charset="0"/>
                        </a:rPr>
                        <a:t>Task: attempted questions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60000"/>
                        <a:buFont typeface="Wingdings" pitchFamily="2" charset="2"/>
                        <a:defRPr sz="2800">
                          <a:solidFill>
                            <a:schemeClr val="tx1"/>
                          </a:solidFill>
                          <a:latin typeface="Tahoma" charset="0"/>
                        </a:defRPr>
                      </a:lvl1pPr>
                      <a:lvl2pPr>
                        <a:spcBef>
                          <a:spcPct val="20000"/>
                        </a:spcBef>
                        <a:buClr>
                          <a:schemeClr val="hlink"/>
                        </a:buClr>
                        <a:buSzPct val="55000"/>
                        <a:buFont typeface="Wingdings" pitchFamily="2" charset="2"/>
                        <a:defRPr sz="2400">
                          <a:solidFill>
                            <a:schemeClr val="tx1"/>
                          </a:solidFill>
                          <a:latin typeface="Tahoma" charset="0"/>
                        </a:defRPr>
                      </a:lvl2pPr>
                      <a:lvl3pPr>
                        <a:spcBef>
                          <a:spcPct val="20000"/>
                        </a:spcBef>
                        <a:buClr>
                          <a:schemeClr val="folHlink"/>
                        </a:buClr>
                        <a:buSzPct val="50000"/>
                        <a:buFont typeface="Wingdings" pitchFamily="2" charset="2"/>
                        <a:defRPr sz="2000">
                          <a:solidFill>
                            <a:schemeClr val="tx1"/>
                          </a:solidFill>
                          <a:latin typeface="Tahoma" charset="0"/>
                        </a:defRPr>
                      </a:lvl3pPr>
                      <a:lvl4pPr>
                        <a:spcBef>
                          <a:spcPct val="20000"/>
                        </a:spcBef>
                        <a:buClr>
                          <a:schemeClr val="accent2"/>
                        </a:buClr>
                        <a:buSzPct val="55000"/>
                        <a:buFont typeface="Wingdings" pitchFamily="2" charset="2"/>
                        <a:defRPr>
                          <a:solidFill>
                            <a:schemeClr val="tx1"/>
                          </a:solidFill>
                          <a:latin typeface="Tahoma" charset="0"/>
                        </a:defRPr>
                      </a:lvl4pPr>
                      <a:lvl5pPr>
                        <a:spcBef>
                          <a:spcPct val="20000"/>
                        </a:spcBef>
                        <a:buClr>
                          <a:schemeClr val="accent1"/>
                        </a:buClr>
                        <a:buSzPct val="50000"/>
                        <a:buFont typeface="Wingdings" pitchFamily="2" charset="2"/>
                        <a:defRPr>
                          <a:solidFill>
                            <a:schemeClr val="tx1"/>
                          </a:solidFill>
                          <a:latin typeface="Tahoma"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400" b="0" i="0" u="none" strike="noStrike" cap="none" normalizeH="0" baseline="0" smtClean="0">
                          <a:ln>
                            <a:noFill/>
                          </a:ln>
                          <a:solidFill>
                            <a:schemeClr val="tx1"/>
                          </a:solidFill>
                          <a:effectLst/>
                          <a:latin typeface="Tahoma" charset="0"/>
                        </a:rPr>
                        <a:t>Asks for information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74650">
                <a:tc vMerge="1">
                  <a:txBody>
                    <a:bodyPr/>
                    <a:lstStyle/>
                    <a:p>
                      <a:endParaRPr lang="en-GB"/>
                    </a:p>
                  </a:txBody>
                  <a:tcPr/>
                </a:tc>
                <a:tc>
                  <a:txBody>
                    <a:bodyPr/>
                    <a:lstStyle>
                      <a:lvl1pPr>
                        <a:spcBef>
                          <a:spcPct val="20000"/>
                        </a:spcBef>
                        <a:buClr>
                          <a:schemeClr val="folHlink"/>
                        </a:buClr>
                        <a:buSzPct val="60000"/>
                        <a:buFont typeface="Wingdings" pitchFamily="2" charset="2"/>
                        <a:defRPr sz="2800">
                          <a:solidFill>
                            <a:schemeClr val="tx1"/>
                          </a:solidFill>
                          <a:latin typeface="Tahoma" charset="0"/>
                        </a:defRPr>
                      </a:lvl1pPr>
                      <a:lvl2pPr>
                        <a:spcBef>
                          <a:spcPct val="20000"/>
                        </a:spcBef>
                        <a:buClr>
                          <a:schemeClr val="hlink"/>
                        </a:buClr>
                        <a:buSzPct val="55000"/>
                        <a:buFont typeface="Wingdings" pitchFamily="2" charset="2"/>
                        <a:defRPr sz="2400">
                          <a:solidFill>
                            <a:schemeClr val="tx1"/>
                          </a:solidFill>
                          <a:latin typeface="Tahoma" charset="0"/>
                        </a:defRPr>
                      </a:lvl2pPr>
                      <a:lvl3pPr>
                        <a:spcBef>
                          <a:spcPct val="20000"/>
                        </a:spcBef>
                        <a:buClr>
                          <a:schemeClr val="folHlink"/>
                        </a:buClr>
                        <a:buSzPct val="50000"/>
                        <a:buFont typeface="Wingdings" pitchFamily="2" charset="2"/>
                        <a:defRPr sz="2000">
                          <a:solidFill>
                            <a:schemeClr val="tx1"/>
                          </a:solidFill>
                          <a:latin typeface="Tahoma" charset="0"/>
                        </a:defRPr>
                      </a:lvl3pPr>
                      <a:lvl4pPr>
                        <a:spcBef>
                          <a:spcPct val="20000"/>
                        </a:spcBef>
                        <a:buClr>
                          <a:schemeClr val="accent2"/>
                        </a:buClr>
                        <a:buSzPct val="55000"/>
                        <a:buFont typeface="Wingdings" pitchFamily="2" charset="2"/>
                        <a:defRPr>
                          <a:solidFill>
                            <a:schemeClr val="tx1"/>
                          </a:solidFill>
                          <a:latin typeface="Tahoma" charset="0"/>
                        </a:defRPr>
                      </a:lvl4pPr>
                      <a:lvl5pPr>
                        <a:spcBef>
                          <a:spcPct val="20000"/>
                        </a:spcBef>
                        <a:buClr>
                          <a:schemeClr val="accent1"/>
                        </a:buClr>
                        <a:buSzPct val="50000"/>
                        <a:buFont typeface="Wingdings" pitchFamily="2" charset="2"/>
                        <a:defRPr>
                          <a:solidFill>
                            <a:schemeClr val="tx1"/>
                          </a:solidFill>
                          <a:latin typeface="Tahoma"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400" b="0" i="0" u="none" strike="noStrike" cap="none" normalizeH="0" baseline="0" smtClean="0">
                          <a:ln>
                            <a:noFill/>
                          </a:ln>
                          <a:solidFill>
                            <a:schemeClr val="tx1"/>
                          </a:solidFill>
                          <a:effectLst/>
                          <a:latin typeface="Tahoma" charset="0"/>
                        </a:rPr>
                        <a:t>Asks for opinion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76238">
                <a:tc vMerge="1">
                  <a:txBody>
                    <a:bodyPr/>
                    <a:lstStyle/>
                    <a:p>
                      <a:endParaRPr lang="en-GB"/>
                    </a:p>
                  </a:txBody>
                  <a:tcPr/>
                </a:tc>
                <a:tc>
                  <a:txBody>
                    <a:bodyPr/>
                    <a:lstStyle>
                      <a:lvl1pPr>
                        <a:spcBef>
                          <a:spcPct val="20000"/>
                        </a:spcBef>
                        <a:buClr>
                          <a:schemeClr val="folHlink"/>
                        </a:buClr>
                        <a:buSzPct val="60000"/>
                        <a:buFont typeface="Wingdings" pitchFamily="2" charset="2"/>
                        <a:defRPr sz="2800">
                          <a:solidFill>
                            <a:schemeClr val="tx1"/>
                          </a:solidFill>
                          <a:latin typeface="Tahoma" charset="0"/>
                        </a:defRPr>
                      </a:lvl1pPr>
                      <a:lvl2pPr>
                        <a:spcBef>
                          <a:spcPct val="20000"/>
                        </a:spcBef>
                        <a:buClr>
                          <a:schemeClr val="hlink"/>
                        </a:buClr>
                        <a:buSzPct val="55000"/>
                        <a:buFont typeface="Wingdings" pitchFamily="2" charset="2"/>
                        <a:defRPr sz="2400">
                          <a:solidFill>
                            <a:schemeClr val="tx1"/>
                          </a:solidFill>
                          <a:latin typeface="Tahoma" charset="0"/>
                        </a:defRPr>
                      </a:lvl2pPr>
                      <a:lvl3pPr>
                        <a:spcBef>
                          <a:spcPct val="20000"/>
                        </a:spcBef>
                        <a:buClr>
                          <a:schemeClr val="folHlink"/>
                        </a:buClr>
                        <a:buSzPct val="50000"/>
                        <a:buFont typeface="Wingdings" pitchFamily="2" charset="2"/>
                        <a:defRPr sz="2000">
                          <a:solidFill>
                            <a:schemeClr val="tx1"/>
                          </a:solidFill>
                          <a:latin typeface="Tahoma" charset="0"/>
                        </a:defRPr>
                      </a:lvl3pPr>
                      <a:lvl4pPr>
                        <a:spcBef>
                          <a:spcPct val="20000"/>
                        </a:spcBef>
                        <a:buClr>
                          <a:schemeClr val="accent2"/>
                        </a:buClr>
                        <a:buSzPct val="55000"/>
                        <a:buFont typeface="Wingdings" pitchFamily="2" charset="2"/>
                        <a:defRPr>
                          <a:solidFill>
                            <a:schemeClr val="tx1"/>
                          </a:solidFill>
                          <a:latin typeface="Tahoma" charset="0"/>
                        </a:defRPr>
                      </a:lvl4pPr>
                      <a:lvl5pPr>
                        <a:spcBef>
                          <a:spcPct val="20000"/>
                        </a:spcBef>
                        <a:buClr>
                          <a:schemeClr val="accent1"/>
                        </a:buClr>
                        <a:buSzPct val="50000"/>
                        <a:buFont typeface="Wingdings" pitchFamily="2" charset="2"/>
                        <a:defRPr>
                          <a:solidFill>
                            <a:schemeClr val="tx1"/>
                          </a:solidFill>
                          <a:latin typeface="Tahoma"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400" b="0" i="0" u="none" strike="noStrike" cap="none" normalizeH="0" baseline="0" smtClean="0">
                          <a:ln>
                            <a:noFill/>
                          </a:ln>
                          <a:solidFill>
                            <a:schemeClr val="tx1"/>
                          </a:solidFill>
                          <a:effectLst/>
                          <a:latin typeface="Tahoma" charset="0"/>
                        </a:rPr>
                        <a:t>Asks for suggestion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74650">
                <a:tc rowSpan="3">
                  <a:txBody>
                    <a:bodyPr/>
                    <a:lstStyle>
                      <a:lvl1pPr>
                        <a:spcBef>
                          <a:spcPct val="20000"/>
                        </a:spcBef>
                        <a:buClr>
                          <a:schemeClr val="folHlink"/>
                        </a:buClr>
                        <a:buSzPct val="60000"/>
                        <a:buFont typeface="Wingdings" pitchFamily="2" charset="2"/>
                        <a:defRPr sz="2800">
                          <a:solidFill>
                            <a:schemeClr val="tx1"/>
                          </a:solidFill>
                          <a:latin typeface="Tahoma" charset="0"/>
                        </a:defRPr>
                      </a:lvl1pPr>
                      <a:lvl2pPr>
                        <a:spcBef>
                          <a:spcPct val="20000"/>
                        </a:spcBef>
                        <a:buClr>
                          <a:schemeClr val="hlink"/>
                        </a:buClr>
                        <a:buSzPct val="55000"/>
                        <a:buFont typeface="Wingdings" pitchFamily="2" charset="2"/>
                        <a:defRPr sz="2400">
                          <a:solidFill>
                            <a:schemeClr val="tx1"/>
                          </a:solidFill>
                          <a:latin typeface="Tahoma" charset="0"/>
                        </a:defRPr>
                      </a:lvl2pPr>
                      <a:lvl3pPr>
                        <a:spcBef>
                          <a:spcPct val="20000"/>
                        </a:spcBef>
                        <a:buClr>
                          <a:schemeClr val="folHlink"/>
                        </a:buClr>
                        <a:buSzPct val="50000"/>
                        <a:buFont typeface="Wingdings" pitchFamily="2" charset="2"/>
                        <a:defRPr sz="2000">
                          <a:solidFill>
                            <a:schemeClr val="tx1"/>
                          </a:solidFill>
                          <a:latin typeface="Tahoma" charset="0"/>
                        </a:defRPr>
                      </a:lvl3pPr>
                      <a:lvl4pPr>
                        <a:spcBef>
                          <a:spcPct val="20000"/>
                        </a:spcBef>
                        <a:buClr>
                          <a:schemeClr val="accent2"/>
                        </a:buClr>
                        <a:buSzPct val="55000"/>
                        <a:buFont typeface="Wingdings" pitchFamily="2" charset="2"/>
                        <a:defRPr>
                          <a:solidFill>
                            <a:schemeClr val="tx1"/>
                          </a:solidFill>
                          <a:latin typeface="Tahoma" charset="0"/>
                        </a:defRPr>
                      </a:lvl4pPr>
                      <a:lvl5pPr>
                        <a:spcBef>
                          <a:spcPct val="20000"/>
                        </a:spcBef>
                        <a:buClr>
                          <a:schemeClr val="accent1"/>
                        </a:buClr>
                        <a:buSzPct val="50000"/>
                        <a:buFont typeface="Wingdings" pitchFamily="2" charset="2"/>
                        <a:defRPr>
                          <a:solidFill>
                            <a:schemeClr val="tx1"/>
                          </a:solidFill>
                          <a:latin typeface="Tahoma"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altLang="en-US" sz="2400" b="0" i="0" u="none" strike="noStrike" cap="none" normalizeH="0" baseline="0" smtClean="0">
                        <a:ln>
                          <a:noFill/>
                        </a:ln>
                        <a:solidFill>
                          <a:schemeClr val="tx1"/>
                        </a:solidFill>
                        <a:effectLst/>
                        <a:latin typeface="Tahoma"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400" b="0" i="0" u="none" strike="noStrike" cap="none" normalizeH="0" baseline="0" smtClean="0">
                          <a:ln>
                            <a:noFill/>
                          </a:ln>
                          <a:solidFill>
                            <a:schemeClr val="tx1"/>
                          </a:solidFill>
                          <a:effectLst/>
                          <a:latin typeface="Tahoma" charset="0"/>
                        </a:rPr>
                        <a:t>Negative socio-emotional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60000"/>
                        <a:buFont typeface="Wingdings" pitchFamily="2" charset="2"/>
                        <a:defRPr sz="2800">
                          <a:solidFill>
                            <a:schemeClr val="tx1"/>
                          </a:solidFill>
                          <a:latin typeface="Tahoma" charset="0"/>
                        </a:defRPr>
                      </a:lvl1pPr>
                      <a:lvl2pPr>
                        <a:spcBef>
                          <a:spcPct val="20000"/>
                        </a:spcBef>
                        <a:buClr>
                          <a:schemeClr val="hlink"/>
                        </a:buClr>
                        <a:buSzPct val="55000"/>
                        <a:buFont typeface="Wingdings" pitchFamily="2" charset="2"/>
                        <a:defRPr sz="2400">
                          <a:solidFill>
                            <a:schemeClr val="tx1"/>
                          </a:solidFill>
                          <a:latin typeface="Tahoma" charset="0"/>
                        </a:defRPr>
                      </a:lvl2pPr>
                      <a:lvl3pPr>
                        <a:spcBef>
                          <a:spcPct val="20000"/>
                        </a:spcBef>
                        <a:buClr>
                          <a:schemeClr val="folHlink"/>
                        </a:buClr>
                        <a:buSzPct val="50000"/>
                        <a:buFont typeface="Wingdings" pitchFamily="2" charset="2"/>
                        <a:defRPr sz="2000">
                          <a:solidFill>
                            <a:schemeClr val="tx1"/>
                          </a:solidFill>
                          <a:latin typeface="Tahoma" charset="0"/>
                        </a:defRPr>
                      </a:lvl3pPr>
                      <a:lvl4pPr>
                        <a:spcBef>
                          <a:spcPct val="20000"/>
                        </a:spcBef>
                        <a:buClr>
                          <a:schemeClr val="accent2"/>
                        </a:buClr>
                        <a:buSzPct val="55000"/>
                        <a:buFont typeface="Wingdings" pitchFamily="2" charset="2"/>
                        <a:defRPr>
                          <a:solidFill>
                            <a:schemeClr val="tx1"/>
                          </a:solidFill>
                          <a:latin typeface="Tahoma" charset="0"/>
                        </a:defRPr>
                      </a:lvl4pPr>
                      <a:lvl5pPr>
                        <a:spcBef>
                          <a:spcPct val="20000"/>
                        </a:spcBef>
                        <a:buClr>
                          <a:schemeClr val="accent1"/>
                        </a:buClr>
                        <a:buSzPct val="50000"/>
                        <a:buFont typeface="Wingdings" pitchFamily="2" charset="2"/>
                        <a:defRPr>
                          <a:solidFill>
                            <a:schemeClr val="tx1"/>
                          </a:solidFill>
                          <a:latin typeface="Tahoma"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400" b="0" i="0" u="none" strike="noStrike" cap="none" normalizeH="0" baseline="0" smtClean="0">
                          <a:ln>
                            <a:noFill/>
                          </a:ln>
                          <a:solidFill>
                            <a:schemeClr val="tx1"/>
                          </a:solidFill>
                          <a:effectLst/>
                          <a:latin typeface="Tahoma" charset="0"/>
                        </a:rPr>
                        <a:t>Disagrees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74650">
                <a:tc vMerge="1">
                  <a:txBody>
                    <a:bodyPr/>
                    <a:lstStyle/>
                    <a:p>
                      <a:endParaRPr lang="en-GB"/>
                    </a:p>
                  </a:txBody>
                  <a:tcPr/>
                </a:tc>
                <a:tc>
                  <a:txBody>
                    <a:bodyPr/>
                    <a:lstStyle>
                      <a:lvl1pPr>
                        <a:spcBef>
                          <a:spcPct val="20000"/>
                        </a:spcBef>
                        <a:buClr>
                          <a:schemeClr val="folHlink"/>
                        </a:buClr>
                        <a:buSzPct val="60000"/>
                        <a:buFont typeface="Wingdings" pitchFamily="2" charset="2"/>
                        <a:defRPr sz="2800">
                          <a:solidFill>
                            <a:schemeClr val="tx1"/>
                          </a:solidFill>
                          <a:latin typeface="Tahoma" charset="0"/>
                        </a:defRPr>
                      </a:lvl1pPr>
                      <a:lvl2pPr>
                        <a:spcBef>
                          <a:spcPct val="20000"/>
                        </a:spcBef>
                        <a:buClr>
                          <a:schemeClr val="hlink"/>
                        </a:buClr>
                        <a:buSzPct val="55000"/>
                        <a:buFont typeface="Wingdings" pitchFamily="2" charset="2"/>
                        <a:defRPr sz="2400">
                          <a:solidFill>
                            <a:schemeClr val="tx1"/>
                          </a:solidFill>
                          <a:latin typeface="Tahoma" charset="0"/>
                        </a:defRPr>
                      </a:lvl2pPr>
                      <a:lvl3pPr>
                        <a:spcBef>
                          <a:spcPct val="20000"/>
                        </a:spcBef>
                        <a:buClr>
                          <a:schemeClr val="folHlink"/>
                        </a:buClr>
                        <a:buSzPct val="50000"/>
                        <a:buFont typeface="Wingdings" pitchFamily="2" charset="2"/>
                        <a:defRPr sz="2000">
                          <a:solidFill>
                            <a:schemeClr val="tx1"/>
                          </a:solidFill>
                          <a:latin typeface="Tahoma" charset="0"/>
                        </a:defRPr>
                      </a:lvl3pPr>
                      <a:lvl4pPr>
                        <a:spcBef>
                          <a:spcPct val="20000"/>
                        </a:spcBef>
                        <a:buClr>
                          <a:schemeClr val="accent2"/>
                        </a:buClr>
                        <a:buSzPct val="55000"/>
                        <a:buFont typeface="Wingdings" pitchFamily="2" charset="2"/>
                        <a:defRPr>
                          <a:solidFill>
                            <a:schemeClr val="tx1"/>
                          </a:solidFill>
                          <a:latin typeface="Tahoma" charset="0"/>
                        </a:defRPr>
                      </a:lvl4pPr>
                      <a:lvl5pPr>
                        <a:spcBef>
                          <a:spcPct val="20000"/>
                        </a:spcBef>
                        <a:buClr>
                          <a:schemeClr val="accent1"/>
                        </a:buClr>
                        <a:buSzPct val="50000"/>
                        <a:buFont typeface="Wingdings" pitchFamily="2" charset="2"/>
                        <a:defRPr>
                          <a:solidFill>
                            <a:schemeClr val="tx1"/>
                          </a:solidFill>
                          <a:latin typeface="Tahoma"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400" b="0" i="0" u="none" strike="noStrike" cap="none" normalizeH="0" baseline="0" smtClean="0">
                          <a:ln>
                            <a:noFill/>
                          </a:ln>
                          <a:solidFill>
                            <a:schemeClr val="tx1"/>
                          </a:solidFill>
                          <a:effectLst/>
                          <a:latin typeface="Tahoma" charset="0"/>
                        </a:rPr>
                        <a:t>Shows tension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74650">
                <a:tc vMerge="1">
                  <a:txBody>
                    <a:bodyPr/>
                    <a:lstStyle/>
                    <a:p>
                      <a:endParaRPr lang="en-GB"/>
                    </a:p>
                  </a:txBody>
                  <a:tcPr/>
                </a:tc>
                <a:tc>
                  <a:txBody>
                    <a:bodyPr/>
                    <a:lstStyle>
                      <a:lvl1pPr>
                        <a:spcBef>
                          <a:spcPct val="20000"/>
                        </a:spcBef>
                        <a:buClr>
                          <a:schemeClr val="folHlink"/>
                        </a:buClr>
                        <a:buSzPct val="60000"/>
                        <a:buFont typeface="Wingdings" pitchFamily="2" charset="2"/>
                        <a:defRPr sz="2800">
                          <a:solidFill>
                            <a:schemeClr val="tx1"/>
                          </a:solidFill>
                          <a:latin typeface="Tahoma" charset="0"/>
                        </a:defRPr>
                      </a:lvl1pPr>
                      <a:lvl2pPr>
                        <a:spcBef>
                          <a:spcPct val="20000"/>
                        </a:spcBef>
                        <a:buClr>
                          <a:schemeClr val="hlink"/>
                        </a:buClr>
                        <a:buSzPct val="55000"/>
                        <a:buFont typeface="Wingdings" pitchFamily="2" charset="2"/>
                        <a:defRPr sz="2400">
                          <a:solidFill>
                            <a:schemeClr val="tx1"/>
                          </a:solidFill>
                          <a:latin typeface="Tahoma" charset="0"/>
                        </a:defRPr>
                      </a:lvl2pPr>
                      <a:lvl3pPr>
                        <a:spcBef>
                          <a:spcPct val="20000"/>
                        </a:spcBef>
                        <a:buClr>
                          <a:schemeClr val="folHlink"/>
                        </a:buClr>
                        <a:buSzPct val="50000"/>
                        <a:buFont typeface="Wingdings" pitchFamily="2" charset="2"/>
                        <a:defRPr sz="2000">
                          <a:solidFill>
                            <a:schemeClr val="tx1"/>
                          </a:solidFill>
                          <a:latin typeface="Tahoma" charset="0"/>
                        </a:defRPr>
                      </a:lvl3pPr>
                      <a:lvl4pPr>
                        <a:spcBef>
                          <a:spcPct val="20000"/>
                        </a:spcBef>
                        <a:buClr>
                          <a:schemeClr val="accent2"/>
                        </a:buClr>
                        <a:buSzPct val="55000"/>
                        <a:buFont typeface="Wingdings" pitchFamily="2" charset="2"/>
                        <a:defRPr>
                          <a:solidFill>
                            <a:schemeClr val="tx1"/>
                          </a:solidFill>
                          <a:latin typeface="Tahoma" charset="0"/>
                        </a:defRPr>
                      </a:lvl4pPr>
                      <a:lvl5pPr>
                        <a:spcBef>
                          <a:spcPct val="20000"/>
                        </a:spcBef>
                        <a:buClr>
                          <a:schemeClr val="accent1"/>
                        </a:buClr>
                        <a:buSzPct val="50000"/>
                        <a:buFont typeface="Wingdings" pitchFamily="2" charset="2"/>
                        <a:defRPr>
                          <a:solidFill>
                            <a:schemeClr val="tx1"/>
                          </a:solidFill>
                          <a:latin typeface="Tahoma" charset="0"/>
                        </a:defRPr>
                      </a:lvl5pPr>
                      <a:lvl6pPr fontAlgn="base">
                        <a:spcBef>
                          <a:spcPct val="20000"/>
                        </a:spcBef>
                        <a:spcAft>
                          <a:spcPct val="0"/>
                        </a:spcAft>
                        <a:buClr>
                          <a:schemeClr val="accent1"/>
                        </a:buClr>
                        <a:buSzPct val="50000"/>
                        <a:buFont typeface="Wingdings" pitchFamily="2" charset="2"/>
                        <a:defRPr>
                          <a:solidFill>
                            <a:schemeClr val="tx1"/>
                          </a:solidFill>
                          <a:latin typeface="Tahoma" charset="0"/>
                        </a:defRPr>
                      </a:lvl6pPr>
                      <a:lvl7pPr fontAlgn="base">
                        <a:spcBef>
                          <a:spcPct val="20000"/>
                        </a:spcBef>
                        <a:spcAft>
                          <a:spcPct val="0"/>
                        </a:spcAft>
                        <a:buClr>
                          <a:schemeClr val="accent1"/>
                        </a:buClr>
                        <a:buSzPct val="50000"/>
                        <a:buFont typeface="Wingdings" pitchFamily="2" charset="2"/>
                        <a:defRPr>
                          <a:solidFill>
                            <a:schemeClr val="tx1"/>
                          </a:solidFill>
                          <a:latin typeface="Tahoma" charset="0"/>
                        </a:defRPr>
                      </a:lvl7pPr>
                      <a:lvl8pPr fontAlgn="base">
                        <a:spcBef>
                          <a:spcPct val="20000"/>
                        </a:spcBef>
                        <a:spcAft>
                          <a:spcPct val="0"/>
                        </a:spcAft>
                        <a:buClr>
                          <a:schemeClr val="accent1"/>
                        </a:buClr>
                        <a:buSzPct val="50000"/>
                        <a:buFont typeface="Wingdings" pitchFamily="2" charset="2"/>
                        <a:defRPr>
                          <a:solidFill>
                            <a:schemeClr val="tx1"/>
                          </a:solidFill>
                          <a:latin typeface="Tahoma" charset="0"/>
                        </a:defRPr>
                      </a:lvl8pPr>
                      <a:lvl9pPr fontAlgn="base">
                        <a:spcBef>
                          <a:spcPct val="20000"/>
                        </a:spcBef>
                        <a:spcAft>
                          <a:spcPct val="0"/>
                        </a:spcAft>
                        <a:buClr>
                          <a:schemeClr val="accent1"/>
                        </a:buClr>
                        <a:buSzPct val="50000"/>
                        <a:buFont typeface="Wingdings" pitchFamily="2"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US" altLang="en-US" sz="2400" b="0" i="0" u="none" strike="noStrike" cap="none" normalizeH="0" baseline="0" smtClean="0">
                          <a:ln>
                            <a:noFill/>
                          </a:ln>
                          <a:solidFill>
                            <a:schemeClr val="tx1"/>
                          </a:solidFill>
                          <a:effectLst/>
                          <a:latin typeface="Tahoma" charset="0"/>
                        </a:rPr>
                        <a:t>Seems unfriendly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101740621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View example from student submission</a:t>
            </a:r>
            <a:endParaRPr lang="en-GB" dirty="0"/>
          </a:p>
        </p:txBody>
      </p:sp>
    </p:spTree>
    <p:extLst>
      <p:ext uri="{BB962C8B-B14F-4D97-AF65-F5344CB8AC3E}">
        <p14:creationId xmlns:p14="http://schemas.microsoft.com/office/powerpoint/2010/main" val="2746722773"/>
      </p:ext>
    </p:extLst>
  </p:cSld>
  <p:clrMapOvr>
    <a:masterClrMapping/>
  </p:clrMapOvr>
  <p:transition spd="med"/>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Rectangle 3"/>
          <p:cNvSpPr/>
          <p:nvPr/>
        </p:nvSpPr>
        <p:spPr>
          <a:xfrm>
            <a:off x="971600" y="5805264"/>
            <a:ext cx="3134191" cy="369332"/>
          </a:xfrm>
          <a:prstGeom prst="rect">
            <a:avLst/>
          </a:prstGeom>
        </p:spPr>
        <p:txBody>
          <a:bodyPr wrap="none">
            <a:spAutoFit/>
          </a:bodyPr>
          <a:lstStyle/>
          <a:p>
            <a:r>
              <a:rPr lang="en-GB" dirty="0">
                <a:solidFill>
                  <a:srgbClr val="000000"/>
                </a:solidFill>
                <a:latin typeface="Roboto"/>
              </a:rPr>
              <a:t>Small Group Communication</a:t>
            </a:r>
            <a:endParaRPr lang="en-GB" dirty="0"/>
          </a:p>
        </p:txBody>
      </p:sp>
      <p:pic>
        <p:nvPicPr>
          <p:cNvPr id="5" name="Picture 4"/>
          <p:cNvPicPr>
            <a:picLocks noChangeAspect="1"/>
          </p:cNvPicPr>
          <p:nvPr/>
        </p:nvPicPr>
        <p:blipFill>
          <a:blip r:embed="rId2"/>
          <a:stretch>
            <a:fillRect/>
          </a:stretch>
        </p:blipFill>
        <p:spPr>
          <a:xfrm>
            <a:off x="827584" y="1196752"/>
            <a:ext cx="5810250" cy="4352925"/>
          </a:xfrm>
          <a:prstGeom prst="rect">
            <a:avLst/>
          </a:prstGeom>
        </p:spPr>
      </p:pic>
      <p:sp>
        <p:nvSpPr>
          <p:cNvPr id="6" name="Rectangle 5"/>
          <p:cNvSpPr/>
          <p:nvPr/>
        </p:nvSpPr>
        <p:spPr>
          <a:xfrm>
            <a:off x="1691680" y="6107017"/>
            <a:ext cx="4572000" cy="646331"/>
          </a:xfrm>
          <a:prstGeom prst="rect">
            <a:avLst/>
          </a:prstGeom>
        </p:spPr>
        <p:txBody>
          <a:bodyPr>
            <a:spAutoFit/>
          </a:bodyPr>
          <a:lstStyle/>
          <a:p>
            <a:r>
              <a:rPr lang="en-GB" dirty="0">
                <a:hlinkClick r:id="rId3"/>
              </a:rPr>
              <a:t>https://www.youtube.com/watch?v=ElmfMyt6OPI</a:t>
            </a:r>
            <a:endParaRPr lang="en-GB" dirty="0"/>
          </a:p>
        </p:txBody>
      </p:sp>
    </p:spTree>
    <p:extLst>
      <p:ext uri="{BB962C8B-B14F-4D97-AF65-F5344CB8AC3E}">
        <p14:creationId xmlns:p14="http://schemas.microsoft.com/office/powerpoint/2010/main" val="380418357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97768"/>
            <a:ext cx="6705600" cy="1143000"/>
          </a:xfrm>
        </p:spPr>
        <p:txBody>
          <a:bodyPr/>
          <a:lstStyle/>
          <a:p>
            <a:pPr algn="l"/>
            <a:r>
              <a:rPr lang="en-GB" sz="3600" dirty="0" smtClean="0"/>
              <a:t>Dealing with conflict</a:t>
            </a:r>
            <a:endParaRPr lang="en-GB" sz="3600" dirty="0"/>
          </a:p>
        </p:txBody>
      </p:sp>
      <p:sp>
        <p:nvSpPr>
          <p:cNvPr id="3" name="Content Placeholder 2"/>
          <p:cNvSpPr>
            <a:spLocks noGrp="1"/>
          </p:cNvSpPr>
          <p:nvPr>
            <p:ph idx="1"/>
          </p:nvPr>
        </p:nvSpPr>
        <p:spPr/>
        <p:txBody>
          <a:bodyPr/>
          <a:lstStyle/>
          <a:p>
            <a:endParaRPr lang="en-GB"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340768"/>
            <a:ext cx="8439150" cy="866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67544" y="2184951"/>
            <a:ext cx="8151118" cy="1200329"/>
          </a:xfrm>
          <a:prstGeom prst="rect">
            <a:avLst/>
          </a:prstGeom>
        </p:spPr>
        <p:txBody>
          <a:bodyPr wrap="square">
            <a:spAutoFit/>
          </a:bodyPr>
          <a:lstStyle/>
          <a:p>
            <a:r>
              <a:rPr lang="en-GB" dirty="0"/>
              <a:t>For the </a:t>
            </a:r>
            <a:r>
              <a:rPr lang="en-GB" b="1" dirty="0" smtClean="0"/>
              <a:t>HR professional</a:t>
            </a:r>
            <a:r>
              <a:rPr lang="en-GB" dirty="0" smtClean="0"/>
              <a:t>, </a:t>
            </a:r>
            <a:r>
              <a:rPr lang="en-GB" dirty="0"/>
              <a:t>it is important to be able to identify conflict in the workplace and know how to quickly and effectively resolve the underlying issues in a positive way. Resolving conflict in a positive manner can lead to much-improved professional and personal relationships.</a:t>
            </a:r>
          </a:p>
        </p:txBody>
      </p:sp>
      <p:sp>
        <p:nvSpPr>
          <p:cNvPr id="5" name="Rectangle 4"/>
          <p:cNvSpPr/>
          <p:nvPr/>
        </p:nvSpPr>
        <p:spPr>
          <a:xfrm>
            <a:off x="440130" y="3573016"/>
            <a:ext cx="8308334" cy="646331"/>
          </a:xfrm>
          <a:prstGeom prst="rect">
            <a:avLst/>
          </a:prstGeom>
        </p:spPr>
        <p:txBody>
          <a:bodyPr wrap="square">
            <a:spAutoFit/>
          </a:bodyPr>
          <a:lstStyle/>
          <a:p>
            <a:r>
              <a:rPr lang="en-GB" dirty="0">
                <a:hlinkClick r:id="rId3"/>
              </a:rPr>
              <a:t>http://essentialsofbusiness.ufexec.ufl.edu/resources/human-resources/the-conflict-resolution-process/#.VryWZFLrAZM</a:t>
            </a:r>
            <a:endParaRPr lang="en-GB" dirty="0"/>
          </a:p>
        </p:txBody>
      </p:sp>
    </p:spTree>
    <p:extLst>
      <p:ext uri="{BB962C8B-B14F-4D97-AF65-F5344CB8AC3E}">
        <p14:creationId xmlns:p14="http://schemas.microsoft.com/office/powerpoint/2010/main" val="665039114"/>
      </p:ext>
    </p:extLst>
  </p:cSld>
  <p:clrMapOvr>
    <a:masterClrMapping/>
  </p:clrMapOvr>
  <p:transition spd="med"/>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6705600" cy="1143000"/>
          </a:xfrm>
        </p:spPr>
        <p:txBody>
          <a:bodyPr/>
          <a:lstStyle/>
          <a:p>
            <a:pPr algn="l"/>
            <a:r>
              <a:rPr lang="en-GB" sz="3200" dirty="0" smtClean="0"/>
              <a:t>Conflict Resolution: Active Listening</a:t>
            </a:r>
            <a:endParaRPr lang="en-GB" sz="3200" dirty="0"/>
          </a:p>
        </p:txBody>
      </p:sp>
      <p:sp>
        <p:nvSpPr>
          <p:cNvPr id="3" name="Content Placeholder 2"/>
          <p:cNvSpPr>
            <a:spLocks noGrp="1"/>
          </p:cNvSpPr>
          <p:nvPr>
            <p:ph idx="1"/>
          </p:nvPr>
        </p:nvSpPr>
        <p:spPr>
          <a:xfrm>
            <a:off x="179512" y="1268760"/>
            <a:ext cx="8229600" cy="4525963"/>
          </a:xfrm>
        </p:spPr>
        <p:txBody>
          <a:bodyPr/>
          <a:lstStyle/>
          <a:p>
            <a:pPr marL="0" indent="0">
              <a:buNone/>
            </a:pPr>
            <a:r>
              <a:rPr lang="en-GB" sz="2000" i="1" dirty="0"/>
              <a:t>Active listening</a:t>
            </a:r>
            <a:r>
              <a:rPr lang="en-GB" sz="2000" dirty="0"/>
              <a:t> is a communication technique used in </a:t>
            </a:r>
            <a:r>
              <a:rPr lang="en-GB" sz="2000" dirty="0" smtClean="0"/>
              <a:t>counselling, </a:t>
            </a:r>
            <a:r>
              <a:rPr lang="en-GB" sz="2000" dirty="0"/>
              <a:t>training, and conflict resolution</a:t>
            </a:r>
            <a:r>
              <a:rPr lang="en-GB" sz="2000" dirty="0" smtClean="0"/>
              <a:t>.</a:t>
            </a:r>
          </a:p>
          <a:p>
            <a:pPr marL="0" indent="0">
              <a:buNone/>
            </a:pPr>
            <a:endParaRPr lang="en-GB" sz="2000" dirty="0" smtClean="0"/>
          </a:p>
          <a:p>
            <a:pPr marL="0" indent="0">
              <a:buNone/>
            </a:pPr>
            <a:r>
              <a:rPr lang="en-GB" sz="2000" dirty="0" smtClean="0"/>
              <a:t>Involves </a:t>
            </a:r>
            <a:r>
              <a:rPr lang="en-GB" sz="2000" dirty="0"/>
              <a:t>listening with all senses.  As well as giving full attention to the speaker, it is important that the ‘active listener’ is also ‘seen’ to be listening - otherwise the speaker may conclude that what they are talking about is uninteresting to the listener.</a:t>
            </a:r>
            <a:br>
              <a:rPr lang="en-GB" sz="2000" dirty="0"/>
            </a:br>
            <a:endParaRPr lang="en-GB" sz="2000" dirty="0" smtClean="0"/>
          </a:p>
          <a:p>
            <a:pPr marL="0" indent="0">
              <a:buNone/>
            </a:pPr>
            <a:r>
              <a:rPr lang="en-GB" sz="1600" dirty="0" smtClean="0"/>
              <a:t>Find </a:t>
            </a:r>
            <a:r>
              <a:rPr lang="en-GB" sz="1600" dirty="0"/>
              <a:t>more at: </a:t>
            </a:r>
            <a:endParaRPr lang="en-GB" sz="1600" dirty="0" smtClean="0"/>
          </a:p>
          <a:p>
            <a:pPr marL="0" indent="0">
              <a:buNone/>
            </a:pPr>
            <a:r>
              <a:rPr lang="en-GB" sz="1600" dirty="0" smtClean="0">
                <a:hlinkClick r:id="rId2"/>
              </a:rPr>
              <a:t>http</a:t>
            </a:r>
            <a:r>
              <a:rPr lang="en-GB" sz="1600" dirty="0">
                <a:hlinkClick r:id="rId2"/>
              </a:rPr>
              <a:t>://</a:t>
            </a:r>
            <a:r>
              <a:rPr lang="en-GB" sz="1600" dirty="0" smtClean="0">
                <a:hlinkClick r:id="rId2"/>
              </a:rPr>
              <a:t>www.skillsyouneed.com/ips/active-listening.html#ixzz3zs2pT0Lh</a:t>
            </a:r>
            <a:endParaRPr lang="en-GB" sz="1600" dirty="0" smtClean="0"/>
          </a:p>
          <a:p>
            <a:pPr marL="0" indent="0">
              <a:buNone/>
            </a:pPr>
            <a:r>
              <a:rPr lang="en-GB" sz="1600" dirty="0">
                <a:hlinkClick r:id="rId3"/>
              </a:rPr>
              <a:t>http://</a:t>
            </a:r>
            <a:r>
              <a:rPr lang="en-GB" sz="1600" dirty="0" smtClean="0">
                <a:hlinkClick r:id="rId3"/>
              </a:rPr>
              <a:t>www.explorehr.org/articles/Personal_Development/Developing_Active_Listening_Skills.html</a:t>
            </a:r>
            <a:endParaRPr lang="en-GB" sz="1600" dirty="0" smtClean="0"/>
          </a:p>
          <a:p>
            <a:pPr marL="0" indent="0">
              <a:buNone/>
            </a:pPr>
            <a:r>
              <a:rPr lang="en-GB" sz="1600" dirty="0" smtClean="0">
                <a:hlinkClick r:id="rId4"/>
              </a:rPr>
              <a:t>http</a:t>
            </a:r>
            <a:r>
              <a:rPr lang="en-GB" sz="1600" dirty="0">
                <a:hlinkClick r:id="rId4"/>
              </a:rPr>
              <a:t>://</a:t>
            </a:r>
            <a:r>
              <a:rPr lang="en-GB" sz="1600" dirty="0" smtClean="0">
                <a:hlinkClick r:id="rId4"/>
              </a:rPr>
              <a:t>www.cipd.co.uk/NR/rdonlyres/C48D5EF9-D4DB-4952-B380-54A2563BC856/0/ActiveListeningArticle201204.pdf</a:t>
            </a:r>
            <a:endParaRPr lang="en-GB" sz="1600" dirty="0" smtClean="0"/>
          </a:p>
          <a:p>
            <a:pPr marL="0" indent="0">
              <a:buNone/>
            </a:pPr>
            <a:endParaRPr lang="en-GB" sz="1600" dirty="0" smtClean="0"/>
          </a:p>
          <a:p>
            <a:pPr marL="0" indent="0">
              <a:buNone/>
            </a:pPr>
            <a:r>
              <a:rPr lang="en-GB" sz="1600" dirty="0" smtClean="0"/>
              <a:t>Used to understand the perspectives of different parties</a:t>
            </a:r>
            <a:endParaRPr lang="en-GB" sz="1600" dirty="0" smtClean="0">
              <a:hlinkClick r:id="rId5"/>
            </a:endParaRPr>
          </a:p>
          <a:p>
            <a:pPr marL="0" indent="0">
              <a:buNone/>
            </a:pPr>
            <a:r>
              <a:rPr lang="en-GB" sz="1600" dirty="0" smtClean="0">
                <a:hlinkClick r:id="rId5"/>
              </a:rPr>
              <a:t>http</a:t>
            </a:r>
            <a:r>
              <a:rPr lang="en-GB" sz="1600" dirty="0">
                <a:hlinkClick r:id="rId5"/>
              </a:rPr>
              <a:t>://</a:t>
            </a:r>
            <a:r>
              <a:rPr lang="en-GB" sz="1600" dirty="0" smtClean="0">
                <a:hlinkClick r:id="rId5"/>
              </a:rPr>
              <a:t>msue.anr.msu.edu/news/use_active_listening_skills_to_effectively_deal_with_conflict</a:t>
            </a:r>
            <a:endParaRPr lang="en-GB" sz="1600" dirty="0" smtClean="0"/>
          </a:p>
          <a:p>
            <a:pPr marL="0" indent="0">
              <a:buNone/>
            </a:pPr>
            <a:endParaRPr lang="en-GB" dirty="0"/>
          </a:p>
        </p:txBody>
      </p:sp>
    </p:spTree>
    <p:extLst>
      <p:ext uri="{BB962C8B-B14F-4D97-AF65-F5344CB8AC3E}">
        <p14:creationId xmlns:p14="http://schemas.microsoft.com/office/powerpoint/2010/main" val="546504197"/>
      </p:ext>
    </p:extLst>
  </p:cSld>
  <p:clrMapOvr>
    <a:masterClrMapping/>
  </p:clrMapOvr>
  <p:transition spd="med"/>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194" y="116632"/>
            <a:ext cx="6705600" cy="1143000"/>
          </a:xfrm>
        </p:spPr>
        <p:txBody>
          <a:bodyPr/>
          <a:lstStyle/>
          <a:p>
            <a:pPr algn="l"/>
            <a:r>
              <a:rPr lang="en-GB" dirty="0" smtClean="0"/>
              <a:t>Active Listening</a:t>
            </a:r>
            <a:endParaRPr lang="en-GB" dirty="0"/>
          </a:p>
        </p:txBody>
      </p:sp>
      <p:sp>
        <p:nvSpPr>
          <p:cNvPr id="3" name="Content Placeholder 2"/>
          <p:cNvSpPr>
            <a:spLocks noGrp="1"/>
          </p:cNvSpPr>
          <p:nvPr>
            <p:ph idx="1"/>
          </p:nvPr>
        </p:nvSpPr>
        <p:spPr/>
        <p:txBody>
          <a:bodyPr/>
          <a:lstStyle/>
          <a:p>
            <a:endParaRPr lang="en-GB"/>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1384636"/>
            <a:ext cx="4724747" cy="47346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70175894"/>
      </p:ext>
    </p:extLst>
  </p:cSld>
  <p:clrMapOvr>
    <a:masterClrMapping/>
  </p:clrMapOvr>
  <p:transition spd="med"/>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906" y="188640"/>
            <a:ext cx="6705600" cy="1143000"/>
          </a:xfrm>
        </p:spPr>
        <p:txBody>
          <a:bodyPr/>
          <a:lstStyle/>
          <a:p>
            <a:pPr algn="l"/>
            <a:r>
              <a:rPr lang="en-GB" dirty="0" smtClean="0"/>
              <a:t>Other skills</a:t>
            </a:r>
            <a:endParaRPr lang="en-GB" dirty="0"/>
          </a:p>
        </p:txBody>
      </p:sp>
      <p:sp>
        <p:nvSpPr>
          <p:cNvPr id="4" name="Content Placeholder 3"/>
          <p:cNvSpPr>
            <a:spLocks noGrp="1"/>
          </p:cNvSpPr>
          <p:nvPr>
            <p:ph idx="1"/>
          </p:nvPr>
        </p:nvSpPr>
        <p:spPr/>
        <p:txBody>
          <a:bodyPr/>
          <a:lstStyle/>
          <a:p>
            <a:endParaRPr lang="en-GB"/>
          </a:p>
        </p:txBody>
      </p:sp>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906" y="6309320"/>
            <a:ext cx="8524875" cy="209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6" name="Group 5"/>
          <p:cNvGrpSpPr/>
          <p:nvPr/>
        </p:nvGrpSpPr>
        <p:grpSpPr>
          <a:xfrm>
            <a:off x="395536" y="1196752"/>
            <a:ext cx="8328506" cy="5081676"/>
            <a:chOff x="395536" y="1196752"/>
            <a:chExt cx="8328506" cy="5081676"/>
          </a:xfrm>
        </p:grpSpPr>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1196752"/>
              <a:ext cx="7943091" cy="18907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6343" y="3087533"/>
              <a:ext cx="8220075" cy="1533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5"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8717" y="4678228"/>
              <a:ext cx="8315325" cy="16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2339752" y="4293096"/>
              <a:ext cx="612068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3995936" y="2708920"/>
              <a:ext cx="4032448"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4860032" y="5877272"/>
              <a:ext cx="375280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788690551"/>
      </p:ext>
    </p:extLst>
  </p:cSld>
  <p:clrMapOvr>
    <a:masterClrMapping/>
  </p:clrMapOvr>
  <p:transition spd="med"/>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7504" y="3429000"/>
            <a:ext cx="6408712" cy="3168352"/>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7504" y="188640"/>
            <a:ext cx="6705600" cy="1143000"/>
          </a:xfrm>
        </p:spPr>
        <p:txBody>
          <a:bodyPr/>
          <a:lstStyle/>
          <a:p>
            <a:pPr algn="l"/>
            <a:r>
              <a:rPr lang="en-GB" sz="3600" dirty="0" smtClean="0"/>
              <a:t>Influencing</a:t>
            </a:r>
            <a:endParaRPr lang="en-GB" sz="3600" dirty="0"/>
          </a:p>
        </p:txBody>
      </p:sp>
      <p:sp>
        <p:nvSpPr>
          <p:cNvPr id="3" name="Content Placeholder 2"/>
          <p:cNvSpPr>
            <a:spLocks noGrp="1"/>
          </p:cNvSpPr>
          <p:nvPr>
            <p:ph idx="1"/>
          </p:nvPr>
        </p:nvSpPr>
        <p:spPr>
          <a:xfrm>
            <a:off x="395536" y="1268760"/>
            <a:ext cx="8229600" cy="4525963"/>
          </a:xfrm>
        </p:spPr>
        <p:txBody>
          <a:bodyPr/>
          <a:lstStyle/>
          <a:p>
            <a:pPr>
              <a:buFont typeface="Wingdings" panose="05000000000000000000" pitchFamily="2" charset="2"/>
              <a:buChar char="§"/>
            </a:pPr>
            <a:r>
              <a:rPr lang="en-GB" sz="2400" dirty="0" smtClean="0"/>
              <a:t>According to </a:t>
            </a:r>
            <a:r>
              <a:rPr lang="en-GB" sz="2400" dirty="0" err="1" smtClean="0"/>
              <a:t>Yemm</a:t>
            </a:r>
            <a:r>
              <a:rPr lang="en-GB" sz="2400" dirty="0" smtClean="0"/>
              <a:t> (2008) in order to successfully influence others, HR professionals must spend time thinking </a:t>
            </a:r>
            <a:r>
              <a:rPr lang="en-GB" sz="2400" dirty="0"/>
              <a:t>a</a:t>
            </a:r>
            <a:r>
              <a:rPr lang="en-GB" sz="2400" dirty="0" smtClean="0"/>
              <a:t>bout their broad message and how they wish to convey it.</a:t>
            </a:r>
          </a:p>
          <a:p>
            <a:pPr>
              <a:buFont typeface="Wingdings" panose="05000000000000000000" pitchFamily="2" charset="2"/>
              <a:buChar char="§"/>
            </a:pPr>
            <a:r>
              <a:rPr lang="en-GB" sz="2400" dirty="0" smtClean="0"/>
              <a:t>HR professional needs to influence others to bring about some for of change/gain buy in for a new process</a:t>
            </a:r>
          </a:p>
          <a:p>
            <a:endParaRPr lang="en-GB" sz="2400" dirty="0"/>
          </a:p>
          <a:p>
            <a:pPr marL="0" indent="0">
              <a:buNone/>
            </a:pPr>
            <a:r>
              <a:rPr lang="en-GB" sz="2000" dirty="0" smtClean="0"/>
              <a:t>Effective  influencers possess the following attributes</a:t>
            </a:r>
          </a:p>
          <a:p>
            <a:pPr>
              <a:buFont typeface="Wingdings" panose="05000000000000000000" pitchFamily="2" charset="2"/>
              <a:buChar char="§"/>
            </a:pPr>
            <a:r>
              <a:rPr lang="en-GB" sz="2000" dirty="0" smtClean="0"/>
              <a:t>Friendliness</a:t>
            </a:r>
          </a:p>
          <a:p>
            <a:pPr>
              <a:buFont typeface="Wingdings" panose="05000000000000000000" pitchFamily="2" charset="2"/>
              <a:buChar char="§"/>
            </a:pPr>
            <a:r>
              <a:rPr lang="en-GB" sz="2000" dirty="0" smtClean="0"/>
              <a:t>Empowerment</a:t>
            </a:r>
          </a:p>
          <a:p>
            <a:pPr>
              <a:buFont typeface="Wingdings" panose="05000000000000000000" pitchFamily="2" charset="2"/>
              <a:buChar char="§"/>
            </a:pPr>
            <a:r>
              <a:rPr lang="en-GB" sz="2000" dirty="0" smtClean="0"/>
              <a:t>Vision</a:t>
            </a:r>
          </a:p>
          <a:p>
            <a:pPr>
              <a:buFont typeface="Wingdings" panose="05000000000000000000" pitchFamily="2" charset="2"/>
              <a:buChar char="§"/>
            </a:pPr>
            <a:r>
              <a:rPr lang="en-GB" sz="2000" dirty="0" smtClean="0"/>
              <a:t>The ability to build alliances</a:t>
            </a:r>
          </a:p>
          <a:p>
            <a:pPr>
              <a:buFont typeface="Wingdings" panose="05000000000000000000" pitchFamily="2" charset="2"/>
              <a:buChar char="§"/>
            </a:pPr>
            <a:r>
              <a:rPr lang="en-GB" sz="2000" dirty="0" smtClean="0"/>
              <a:t>Expertise and knowledge</a:t>
            </a:r>
          </a:p>
          <a:p>
            <a:pPr>
              <a:buFont typeface="Wingdings" panose="05000000000000000000" pitchFamily="2" charset="2"/>
              <a:buChar char="§"/>
            </a:pPr>
            <a:r>
              <a:rPr lang="en-GB" sz="2000" dirty="0" smtClean="0"/>
              <a:t>Bargaining skills   (</a:t>
            </a:r>
            <a:r>
              <a:rPr lang="en-GB" sz="2000" dirty="0" err="1" smtClean="0"/>
              <a:t>Yemm</a:t>
            </a:r>
            <a:r>
              <a:rPr lang="en-GB" sz="2000" dirty="0" smtClean="0"/>
              <a:t> 2008)</a:t>
            </a:r>
            <a:endParaRPr lang="en-GB" sz="2000" dirty="0"/>
          </a:p>
        </p:txBody>
      </p:sp>
    </p:spTree>
    <p:extLst>
      <p:ext uri="{BB962C8B-B14F-4D97-AF65-F5344CB8AC3E}">
        <p14:creationId xmlns:p14="http://schemas.microsoft.com/office/powerpoint/2010/main" val="1468688520"/>
      </p:ext>
    </p:extLst>
  </p:cSld>
  <p:clrMapOvr>
    <a:masterClrMapping/>
  </p:clrMapOvr>
  <p:transition spd="med"/>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6705600" cy="1143000"/>
          </a:xfrm>
        </p:spPr>
        <p:txBody>
          <a:bodyPr/>
          <a:lstStyle/>
          <a:p>
            <a:pPr algn="l"/>
            <a:r>
              <a:rPr lang="en-GB" sz="2800" dirty="0" smtClean="0"/>
              <a:t>Read about influencing skills</a:t>
            </a:r>
            <a:endParaRPr lang="en-GB" sz="2800"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sz="2000" dirty="0">
                <a:hlinkClick r:id="rId2"/>
              </a:rPr>
              <a:t>http://</a:t>
            </a:r>
            <a:r>
              <a:rPr lang="en-GB" sz="2000" dirty="0" smtClean="0">
                <a:hlinkClick r:id="rId2"/>
              </a:rPr>
              <a:t>www.krauthammer.com/articles/training-for-hr-to-boost-their-influence</a:t>
            </a:r>
            <a:endParaRPr lang="en-GB" sz="2000" dirty="0" smtClean="0"/>
          </a:p>
          <a:p>
            <a:pPr>
              <a:buFont typeface="Wingdings" panose="05000000000000000000" pitchFamily="2" charset="2"/>
              <a:buChar char="§"/>
            </a:pPr>
            <a:r>
              <a:rPr lang="en-GB" sz="2000" dirty="0">
                <a:hlinkClick r:id="rId3"/>
              </a:rPr>
              <a:t>http://www.hcamag.com/hr-resources/hr-strategy/learning-how-to-influence-114638.aspx</a:t>
            </a:r>
            <a:endParaRPr lang="en-GB" sz="2000" dirty="0" smtClean="0"/>
          </a:p>
          <a:p>
            <a:endParaRPr lang="en-GB" dirty="0"/>
          </a:p>
          <a:p>
            <a:endParaRPr lang="en-GB" dirty="0"/>
          </a:p>
        </p:txBody>
      </p:sp>
    </p:spTree>
    <p:extLst>
      <p:ext uri="{BB962C8B-B14F-4D97-AF65-F5344CB8AC3E}">
        <p14:creationId xmlns:p14="http://schemas.microsoft.com/office/powerpoint/2010/main" val="3643741387"/>
      </p:ext>
    </p:extLst>
  </p:cSld>
  <p:clrMapOvr>
    <a:masterClrMapping/>
  </p:clrMapOvr>
  <p:transition spd="med"/>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380" y="116632"/>
            <a:ext cx="6705600" cy="1143000"/>
          </a:xfrm>
        </p:spPr>
        <p:txBody>
          <a:bodyPr/>
          <a:lstStyle/>
          <a:p>
            <a:r>
              <a:rPr lang="en-GB" dirty="0" smtClean="0"/>
              <a:t>Read further: CIPD article</a:t>
            </a:r>
            <a:endParaRPr lang="en-GB" dirty="0"/>
          </a:p>
        </p:txBody>
      </p:sp>
      <p:sp>
        <p:nvSpPr>
          <p:cNvPr id="3" name="Content Placeholder 2"/>
          <p:cNvSpPr>
            <a:spLocks noGrp="1"/>
          </p:cNvSpPr>
          <p:nvPr>
            <p:ph idx="1"/>
          </p:nvPr>
        </p:nvSpPr>
        <p:spPr/>
        <p:txBody>
          <a:bodyPr/>
          <a:lstStyle/>
          <a:p>
            <a:endParaRPr lang="en-GB"/>
          </a:p>
        </p:txBody>
      </p:sp>
      <p:pic>
        <p:nvPicPr>
          <p:cNvPr id="2050" name="Picture 2">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124744"/>
            <a:ext cx="6267450" cy="5324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484650" y="1490007"/>
            <a:ext cx="2502024" cy="1477328"/>
          </a:xfrm>
          <a:prstGeom prst="rect">
            <a:avLst/>
          </a:prstGeom>
        </p:spPr>
        <p:txBody>
          <a:bodyPr wrap="square">
            <a:spAutoFit/>
          </a:bodyPr>
          <a:lstStyle/>
          <a:p>
            <a:r>
              <a:rPr lang="en-GB" dirty="0">
                <a:hlinkClick r:id="rId2"/>
              </a:rPr>
              <a:t>http://www.cipd.co.uk/pm/peoplemanagement/b/weblog/archive/2013/01/29/1923a-2001-04.aspx</a:t>
            </a:r>
            <a:endParaRPr lang="en-GB" dirty="0"/>
          </a:p>
        </p:txBody>
      </p:sp>
    </p:spTree>
    <p:extLst>
      <p:ext uri="{BB962C8B-B14F-4D97-AF65-F5344CB8AC3E}">
        <p14:creationId xmlns:p14="http://schemas.microsoft.com/office/powerpoint/2010/main" val="107889476"/>
      </p:ext>
    </p:extLst>
  </p:cSld>
  <p:clrMapOvr>
    <a:masterClrMapping/>
  </p:clrMapOvr>
  <p:transition spd="med"/>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01236" y="3284984"/>
            <a:ext cx="8686730" cy="1944216"/>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107504" y="188640"/>
            <a:ext cx="2391232" cy="646331"/>
          </a:xfrm>
          <a:prstGeom prst="rect">
            <a:avLst/>
          </a:prstGeom>
          <a:noFill/>
        </p:spPr>
        <p:txBody>
          <a:bodyPr wrap="none" rtlCol="0">
            <a:spAutoFit/>
          </a:bodyPr>
          <a:lstStyle/>
          <a:p>
            <a:r>
              <a:rPr lang="en-GB" sz="3600" dirty="0" smtClean="0">
                <a:latin typeface="+mn-lt"/>
              </a:rPr>
              <a:t>Negotiation</a:t>
            </a:r>
            <a:endParaRPr lang="en-GB" sz="3600" dirty="0">
              <a:latin typeface="+mn-lt"/>
            </a:endParaRPr>
          </a:p>
        </p:txBody>
      </p:sp>
      <p:sp>
        <p:nvSpPr>
          <p:cNvPr id="3" name="TextBox 2"/>
          <p:cNvSpPr txBox="1"/>
          <p:nvPr/>
        </p:nvSpPr>
        <p:spPr>
          <a:xfrm>
            <a:off x="297290" y="1217714"/>
            <a:ext cx="8846710" cy="5632311"/>
          </a:xfrm>
          <a:prstGeom prst="rect">
            <a:avLst/>
          </a:prstGeom>
          <a:noFill/>
        </p:spPr>
        <p:txBody>
          <a:bodyPr wrap="square" rtlCol="0">
            <a:spAutoFit/>
          </a:bodyPr>
          <a:lstStyle/>
          <a:p>
            <a:r>
              <a:rPr lang="en-GB" dirty="0" smtClean="0"/>
              <a:t>Purpose is to reach a common understanding of view point or produce an agreement upon a common course of action</a:t>
            </a:r>
          </a:p>
          <a:p>
            <a:endParaRPr lang="en-GB" dirty="0"/>
          </a:p>
          <a:p>
            <a:r>
              <a:rPr lang="en-GB" dirty="0" smtClean="0"/>
              <a:t>The best outcome of negotiation is a win-win situation</a:t>
            </a:r>
          </a:p>
          <a:p>
            <a:endParaRPr lang="en-GB" dirty="0"/>
          </a:p>
          <a:p>
            <a:r>
              <a:rPr lang="en-GB" dirty="0" smtClean="0"/>
              <a:t>In order to </a:t>
            </a:r>
            <a:r>
              <a:rPr lang="en-GB" b="1" dirty="0" smtClean="0"/>
              <a:t>prepare </a:t>
            </a:r>
            <a:r>
              <a:rPr lang="en-GB" dirty="0" smtClean="0"/>
              <a:t>for negotiation HR professionals must </a:t>
            </a:r>
          </a:p>
          <a:p>
            <a:r>
              <a:rPr lang="en-GB" dirty="0" smtClean="0"/>
              <a:t>understand:</a:t>
            </a:r>
          </a:p>
          <a:p>
            <a:endParaRPr lang="en-GB" dirty="0"/>
          </a:p>
          <a:p>
            <a:r>
              <a:rPr lang="en-GB" b="1" dirty="0" smtClean="0"/>
              <a:t>Goals</a:t>
            </a:r>
            <a:r>
              <a:rPr lang="en-GB" dirty="0" smtClean="0"/>
              <a:t>: what is the aim of the negotiation</a:t>
            </a:r>
          </a:p>
          <a:p>
            <a:r>
              <a:rPr lang="en-GB" b="1" dirty="0" smtClean="0"/>
              <a:t>Trades</a:t>
            </a:r>
            <a:r>
              <a:rPr lang="en-GB" dirty="0" smtClean="0"/>
              <a:t>: what can be traded between the parties</a:t>
            </a:r>
          </a:p>
          <a:p>
            <a:r>
              <a:rPr lang="en-GB" b="1" dirty="0" smtClean="0"/>
              <a:t>Alternatives</a:t>
            </a:r>
            <a:r>
              <a:rPr lang="en-GB" dirty="0" smtClean="0"/>
              <a:t>: are they any alternatives if an agreement cannot be reached?</a:t>
            </a:r>
          </a:p>
          <a:p>
            <a:r>
              <a:rPr lang="en-GB" b="1" dirty="0" smtClean="0"/>
              <a:t>Relationships</a:t>
            </a:r>
            <a:r>
              <a:rPr lang="en-GB" dirty="0" smtClean="0"/>
              <a:t>: what history do the parties have? Will this impact on the negotiation?</a:t>
            </a:r>
          </a:p>
          <a:p>
            <a:r>
              <a:rPr lang="en-GB" b="1" dirty="0" smtClean="0"/>
              <a:t>Consequences: </a:t>
            </a:r>
            <a:r>
              <a:rPr lang="en-GB" dirty="0" smtClean="0"/>
              <a:t>what are the consequences (for both parties) of winning or losing </a:t>
            </a:r>
          </a:p>
          <a:p>
            <a:r>
              <a:rPr lang="en-GB" b="1" dirty="0" smtClean="0"/>
              <a:t>Power: </a:t>
            </a:r>
            <a:r>
              <a:rPr lang="en-GB" dirty="0" smtClean="0"/>
              <a:t>who has the power in the relationship</a:t>
            </a:r>
          </a:p>
          <a:p>
            <a:endParaRPr lang="en-GB" dirty="0"/>
          </a:p>
          <a:p>
            <a:endParaRPr lang="en-GB" dirty="0" smtClean="0"/>
          </a:p>
          <a:p>
            <a:r>
              <a:rPr lang="en-GB" dirty="0" smtClean="0"/>
              <a:t>HR must be prepared for the above – or others may be able to undermine their position</a:t>
            </a:r>
          </a:p>
          <a:p>
            <a:r>
              <a:rPr lang="en-GB" dirty="0" smtClean="0"/>
              <a:t>Style is important – Positive and constructive rather than </a:t>
            </a:r>
          </a:p>
          <a:p>
            <a:r>
              <a:rPr lang="en-GB" dirty="0" smtClean="0"/>
              <a:t>adversarial/negative</a:t>
            </a:r>
            <a:endParaRPr lang="en-GB" dirty="0"/>
          </a:p>
        </p:txBody>
      </p:sp>
      <p:sp>
        <p:nvSpPr>
          <p:cNvPr id="4" name="TextBox 3"/>
          <p:cNvSpPr txBox="1"/>
          <p:nvPr/>
        </p:nvSpPr>
        <p:spPr>
          <a:xfrm>
            <a:off x="4544601" y="6530914"/>
            <a:ext cx="2220480" cy="246221"/>
          </a:xfrm>
          <a:prstGeom prst="rect">
            <a:avLst/>
          </a:prstGeom>
          <a:noFill/>
        </p:spPr>
        <p:txBody>
          <a:bodyPr wrap="none" rtlCol="0">
            <a:spAutoFit/>
          </a:bodyPr>
          <a:lstStyle/>
          <a:p>
            <a:r>
              <a:rPr lang="en-GB" sz="1000" i="1" dirty="0" smtClean="0"/>
              <a:t>Source: Taylor &amp; </a:t>
            </a:r>
            <a:r>
              <a:rPr lang="en-GB" sz="1000" i="1" dirty="0" err="1" smtClean="0"/>
              <a:t>Woodhams</a:t>
            </a:r>
            <a:r>
              <a:rPr lang="en-GB" sz="1000" i="1" dirty="0" smtClean="0"/>
              <a:t> (2012)</a:t>
            </a:r>
            <a:endParaRPr lang="en-GB" sz="1000" i="1"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57390" y="1556793"/>
            <a:ext cx="1861619" cy="1296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503987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844824"/>
            <a:ext cx="4572000" cy="3139321"/>
          </a:xfrm>
          <a:prstGeom prst="rect">
            <a:avLst/>
          </a:prstGeom>
        </p:spPr>
        <p:txBody>
          <a:bodyPr>
            <a:spAutoFit/>
          </a:bodyPr>
          <a:lstStyle/>
          <a:p>
            <a:r>
              <a:rPr lang="en-US" dirty="0" smtClean="0"/>
              <a:t>5 </a:t>
            </a:r>
            <a:r>
              <a:rPr lang="en-US" dirty="0"/>
              <a:t>distinct negotiation styles. </a:t>
            </a:r>
            <a:endParaRPr lang="en-US" dirty="0" smtClean="0"/>
          </a:p>
          <a:p>
            <a:endParaRPr lang="en-US" i="1" dirty="0"/>
          </a:p>
          <a:p>
            <a:r>
              <a:rPr lang="en-US" dirty="0" smtClean="0"/>
              <a:t>Competing</a:t>
            </a:r>
            <a:endParaRPr lang="en-GB" dirty="0"/>
          </a:p>
          <a:p>
            <a:r>
              <a:rPr lang="en-US" dirty="0"/>
              <a:t> </a:t>
            </a:r>
            <a:endParaRPr lang="en-GB" dirty="0"/>
          </a:p>
          <a:p>
            <a:r>
              <a:rPr lang="en-US" dirty="0"/>
              <a:t>Avoiding </a:t>
            </a:r>
            <a:endParaRPr lang="en-US" dirty="0" smtClean="0"/>
          </a:p>
          <a:p>
            <a:r>
              <a:rPr lang="en-US" dirty="0"/>
              <a:t> </a:t>
            </a:r>
            <a:endParaRPr lang="en-GB" dirty="0"/>
          </a:p>
          <a:p>
            <a:r>
              <a:rPr lang="en-US" dirty="0" smtClean="0"/>
              <a:t>Collaborating</a:t>
            </a:r>
          </a:p>
          <a:p>
            <a:endParaRPr lang="en-GB" dirty="0"/>
          </a:p>
          <a:p>
            <a:r>
              <a:rPr lang="en-US" dirty="0" smtClean="0"/>
              <a:t>Accommodating</a:t>
            </a:r>
            <a:endParaRPr lang="en-GB" dirty="0"/>
          </a:p>
          <a:p>
            <a:r>
              <a:rPr lang="en-US" dirty="0"/>
              <a:t> </a:t>
            </a:r>
            <a:endParaRPr lang="en-GB" dirty="0"/>
          </a:p>
          <a:p>
            <a:r>
              <a:rPr lang="en-US" dirty="0"/>
              <a:t>Compromising </a:t>
            </a:r>
            <a:endParaRPr lang="en-GB" dirty="0"/>
          </a:p>
        </p:txBody>
      </p:sp>
      <p:sp>
        <p:nvSpPr>
          <p:cNvPr id="3" name="Rectangle 2"/>
          <p:cNvSpPr/>
          <p:nvPr/>
        </p:nvSpPr>
        <p:spPr>
          <a:xfrm>
            <a:off x="179512" y="116632"/>
            <a:ext cx="3551165" cy="646331"/>
          </a:xfrm>
          <a:prstGeom prst="rect">
            <a:avLst/>
          </a:prstGeom>
        </p:spPr>
        <p:txBody>
          <a:bodyPr wrap="none">
            <a:spAutoFit/>
          </a:bodyPr>
          <a:lstStyle/>
          <a:p>
            <a:r>
              <a:rPr lang="en-US" sz="3600" dirty="0" smtClean="0">
                <a:latin typeface="+mn-lt"/>
              </a:rPr>
              <a:t>Negotiation </a:t>
            </a:r>
            <a:r>
              <a:rPr lang="en-US" sz="3600" dirty="0">
                <a:latin typeface="+mn-lt"/>
              </a:rPr>
              <a:t>styles</a:t>
            </a:r>
            <a:endParaRPr lang="en-GB" sz="3600" dirty="0">
              <a:latin typeface="+mn-lt"/>
            </a:endParaRPr>
          </a:p>
        </p:txBody>
      </p:sp>
    </p:spTree>
    <p:extLst>
      <p:ext uri="{BB962C8B-B14F-4D97-AF65-F5344CB8AC3E}">
        <p14:creationId xmlns:p14="http://schemas.microsoft.com/office/powerpoint/2010/main" val="366666104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628799"/>
            <a:ext cx="8203100" cy="35107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0984931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5738" y="1412776"/>
            <a:ext cx="8568952" cy="4524315"/>
          </a:xfrm>
          <a:prstGeom prst="rect">
            <a:avLst/>
          </a:prstGeom>
        </p:spPr>
        <p:txBody>
          <a:bodyPr wrap="square">
            <a:spAutoFit/>
          </a:bodyPr>
          <a:lstStyle/>
          <a:p>
            <a:r>
              <a:rPr lang="en-US" i="1" dirty="0"/>
              <a:t>Competing</a:t>
            </a:r>
            <a:r>
              <a:rPr lang="en-US" dirty="0"/>
              <a:t> - Negotiators that exhibit this style are results-oriented, self-confident, assertive, are focused primarily on the bottom line, have a tendency to impose their views upon the other party, and in the extreme can become aggressive and domineering.  This style is high in </a:t>
            </a:r>
            <a:r>
              <a:rPr lang="en-US" i="1" dirty="0"/>
              <a:t>Assertiveness</a:t>
            </a:r>
            <a:r>
              <a:rPr lang="en-US" dirty="0"/>
              <a:t> and low in </a:t>
            </a:r>
            <a:r>
              <a:rPr lang="en-US" i="1" dirty="0"/>
              <a:t>Cooperativeness</a:t>
            </a:r>
            <a:r>
              <a:rPr lang="en-US" dirty="0"/>
              <a:t>. </a:t>
            </a:r>
            <a:endParaRPr lang="en-GB" dirty="0"/>
          </a:p>
          <a:p>
            <a:r>
              <a:rPr lang="en-US" i="1" dirty="0"/>
              <a:t> </a:t>
            </a:r>
            <a:endParaRPr lang="en-GB" dirty="0"/>
          </a:p>
          <a:p>
            <a:r>
              <a:rPr lang="en-US" i="1" dirty="0"/>
              <a:t>Avoiding</a:t>
            </a:r>
            <a:r>
              <a:rPr lang="en-US" dirty="0"/>
              <a:t> - Negotiators that exhibit this style are passive, prefer to avoid conflict, make attempts to withdraw from the situation or pass responsibility onto another party, and fail to show adequate concern or make an honest attempt to get to a solution.  This style is both low in </a:t>
            </a:r>
            <a:r>
              <a:rPr lang="en-US" i="1" dirty="0"/>
              <a:t>Assertiveness</a:t>
            </a:r>
            <a:r>
              <a:rPr lang="en-US" dirty="0"/>
              <a:t> and low in </a:t>
            </a:r>
            <a:r>
              <a:rPr lang="en-US" i="1" dirty="0"/>
              <a:t>Cooperativeness</a:t>
            </a:r>
            <a:r>
              <a:rPr lang="en-US" dirty="0"/>
              <a:t>.</a:t>
            </a:r>
            <a:endParaRPr lang="en-GB" dirty="0"/>
          </a:p>
          <a:p>
            <a:r>
              <a:rPr lang="en-US" i="1" dirty="0"/>
              <a:t> </a:t>
            </a:r>
            <a:endParaRPr lang="en-GB" dirty="0"/>
          </a:p>
          <a:p>
            <a:r>
              <a:rPr lang="en-US" i="1" dirty="0"/>
              <a:t>Collaborating</a:t>
            </a:r>
            <a:r>
              <a:rPr lang="en-US" dirty="0"/>
              <a:t> - Negotiators that exhibit this style use open and honest communication, focus on finding creative solutions that mutually satisfy both parties, are open to exploring new and novel solutions, and suggest many alternatives for consideration. This style is both high in </a:t>
            </a:r>
            <a:r>
              <a:rPr lang="en-US" i="1" dirty="0"/>
              <a:t>Assertiveness</a:t>
            </a:r>
            <a:r>
              <a:rPr lang="en-US" dirty="0"/>
              <a:t> and high in </a:t>
            </a:r>
            <a:r>
              <a:rPr lang="en-US" i="1" dirty="0"/>
              <a:t>Cooperativeness</a:t>
            </a:r>
            <a:r>
              <a:rPr lang="en-US" dirty="0"/>
              <a:t>.</a:t>
            </a:r>
            <a:endParaRPr lang="en-GB" dirty="0"/>
          </a:p>
          <a:p>
            <a:r>
              <a:rPr lang="en-US" dirty="0"/>
              <a:t> </a:t>
            </a:r>
            <a:endParaRPr lang="en-GB" dirty="0"/>
          </a:p>
        </p:txBody>
      </p:sp>
    </p:spTree>
    <p:extLst>
      <p:ext uri="{BB962C8B-B14F-4D97-AF65-F5344CB8AC3E}">
        <p14:creationId xmlns:p14="http://schemas.microsoft.com/office/powerpoint/2010/main" val="341212907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556792"/>
            <a:ext cx="7776864" cy="3416320"/>
          </a:xfrm>
          <a:prstGeom prst="rect">
            <a:avLst/>
          </a:prstGeom>
        </p:spPr>
        <p:txBody>
          <a:bodyPr wrap="square">
            <a:spAutoFit/>
          </a:bodyPr>
          <a:lstStyle/>
          <a:p>
            <a:r>
              <a:rPr lang="en-US" i="1" dirty="0"/>
              <a:t>Accommodating</a:t>
            </a:r>
            <a:r>
              <a:rPr lang="en-US" dirty="0"/>
              <a:t> – Negotiators that exhibit this style make attempts to maintain relationships with the other party, smooth over conflicts, downplay differences, and are most concerned with satisfying the needs of the other party. This style is low in </a:t>
            </a:r>
            <a:r>
              <a:rPr lang="en-US" i="1" dirty="0"/>
              <a:t>Assertiveness</a:t>
            </a:r>
            <a:r>
              <a:rPr lang="en-US" dirty="0"/>
              <a:t> but high in </a:t>
            </a:r>
            <a:r>
              <a:rPr lang="en-US" i="1" dirty="0"/>
              <a:t>Cooperativeness</a:t>
            </a:r>
            <a:r>
              <a:rPr lang="en-US" dirty="0"/>
              <a:t>.</a:t>
            </a:r>
            <a:endParaRPr lang="en-GB" dirty="0"/>
          </a:p>
          <a:p>
            <a:r>
              <a:rPr lang="en-US" dirty="0"/>
              <a:t> </a:t>
            </a:r>
            <a:endParaRPr lang="en-GB" dirty="0"/>
          </a:p>
          <a:p>
            <a:r>
              <a:rPr lang="en-US" i="1" dirty="0"/>
              <a:t>Compromising</a:t>
            </a:r>
            <a:r>
              <a:rPr lang="en-US" dirty="0"/>
              <a:t> – Negotiators that exhibit this style aim to find the middle ground, often split the difference between positions, frequently engage in give and take tradeoffs, and accept moderate satisfaction of both parties’ needs.  This style is both moderate in </a:t>
            </a:r>
            <a:r>
              <a:rPr lang="en-US" i="1" dirty="0"/>
              <a:t>Assertiveness</a:t>
            </a:r>
            <a:r>
              <a:rPr lang="en-US" dirty="0"/>
              <a:t> and moderate in </a:t>
            </a:r>
            <a:r>
              <a:rPr lang="en-US" i="1" dirty="0"/>
              <a:t>Cooperativeness</a:t>
            </a:r>
            <a:r>
              <a:rPr lang="en-US" dirty="0" smtClean="0"/>
              <a:t>.</a:t>
            </a:r>
          </a:p>
          <a:p>
            <a:endParaRPr lang="en-US" b="1" dirty="0"/>
          </a:p>
          <a:p>
            <a:r>
              <a:rPr lang="en-US" b="1" dirty="0" smtClean="0"/>
              <a:t>Complete the self-assessment</a:t>
            </a:r>
            <a:endParaRPr lang="en-GB" b="1" dirty="0"/>
          </a:p>
        </p:txBody>
      </p:sp>
    </p:spTree>
    <p:extLst>
      <p:ext uri="{BB962C8B-B14F-4D97-AF65-F5344CB8AC3E}">
        <p14:creationId xmlns:p14="http://schemas.microsoft.com/office/powerpoint/2010/main" val="280070961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50641"/>
            <a:ext cx="8568952" cy="5909310"/>
          </a:xfrm>
          <a:prstGeom prst="rect">
            <a:avLst/>
          </a:prstGeom>
          <a:solidFill>
            <a:schemeClr val="bg1"/>
          </a:solidFill>
        </p:spPr>
        <p:txBody>
          <a:bodyPr wrap="square">
            <a:spAutoFit/>
          </a:bodyPr>
          <a:lstStyle/>
          <a:p>
            <a:r>
              <a:rPr lang="en-GB" dirty="0"/>
              <a:t>When preparing for your next negotiation, there are four important points of consideration related to negotiating styles</a:t>
            </a:r>
            <a:r>
              <a:rPr lang="en-GB" dirty="0" smtClean="0"/>
              <a:t>.</a:t>
            </a:r>
          </a:p>
          <a:p>
            <a:endParaRPr lang="en-GB" dirty="0"/>
          </a:p>
          <a:p>
            <a:r>
              <a:rPr lang="en-GB" dirty="0" smtClean="0"/>
              <a:t>1. Consider </a:t>
            </a:r>
            <a:r>
              <a:rPr lang="en-GB" dirty="0"/>
              <a:t>your own negotiating style.  </a:t>
            </a:r>
            <a:r>
              <a:rPr lang="en-GB" dirty="0" smtClean="0"/>
              <a:t>Competing</a:t>
            </a:r>
            <a:r>
              <a:rPr lang="en-GB" dirty="0"/>
              <a:t>, Accommodating, Avoiding, Compromising, or Collaborating?</a:t>
            </a:r>
          </a:p>
          <a:p>
            <a:endParaRPr lang="en-GB" dirty="0" smtClean="0"/>
          </a:p>
          <a:p>
            <a:pPr marL="342900" indent="-342900">
              <a:buAutoNum type="arabicPeriod" startAt="2"/>
            </a:pPr>
            <a:r>
              <a:rPr lang="en-GB" dirty="0" smtClean="0"/>
              <a:t>Consider </a:t>
            </a:r>
            <a:r>
              <a:rPr lang="en-GB" dirty="0"/>
              <a:t>the other side’s negotiating style.  Are they competitive or do they Accommodate, Avoid, Compromise, or Collaborate</a:t>
            </a:r>
            <a:r>
              <a:rPr lang="en-GB" dirty="0" smtClean="0"/>
              <a:t>?</a:t>
            </a:r>
          </a:p>
          <a:p>
            <a:pPr marL="342900" indent="-342900">
              <a:buAutoNum type="arabicPeriod" startAt="2"/>
            </a:pPr>
            <a:endParaRPr lang="en-GB" dirty="0"/>
          </a:p>
          <a:p>
            <a:pPr marL="342900" indent="-342900">
              <a:buAutoNum type="arabicPeriod" startAt="2"/>
            </a:pPr>
            <a:r>
              <a:rPr lang="en-GB" dirty="0" smtClean="0"/>
              <a:t>Consider </a:t>
            </a:r>
            <a:r>
              <a:rPr lang="en-GB" dirty="0"/>
              <a:t>the importance of the stakes of the negotiation to you and your organization.  How important is settling the matter at hand</a:t>
            </a:r>
            <a:r>
              <a:rPr lang="en-GB" dirty="0" smtClean="0"/>
              <a:t>?</a:t>
            </a:r>
          </a:p>
          <a:p>
            <a:pPr marL="342900" indent="-342900">
              <a:buAutoNum type="arabicPeriod" startAt="2"/>
            </a:pPr>
            <a:endParaRPr lang="en-GB" dirty="0"/>
          </a:p>
          <a:p>
            <a:pPr marL="342900" indent="-342900">
              <a:buAutoNum type="arabicPeriod" startAt="2"/>
            </a:pPr>
            <a:r>
              <a:rPr lang="en-GB" dirty="0" smtClean="0"/>
              <a:t> Consider </a:t>
            </a:r>
            <a:r>
              <a:rPr lang="en-GB" dirty="0"/>
              <a:t>the importance of your relationship with the other side.  Are they strangers that will remain as such after the negotiation? Are they a new client?  Are they long standing partner with strategic importance to your organization?</a:t>
            </a:r>
          </a:p>
          <a:p>
            <a:endParaRPr lang="en-GB" dirty="0" smtClean="0">
              <a:latin typeface="+mj-lt"/>
            </a:endParaRPr>
          </a:p>
          <a:p>
            <a:r>
              <a:rPr lang="en-GB" sz="1200" dirty="0" smtClean="0">
                <a:latin typeface="+mj-lt"/>
              </a:rPr>
              <a:t>You </a:t>
            </a:r>
            <a:r>
              <a:rPr lang="en-GB" sz="1200" dirty="0">
                <a:latin typeface="+mj-lt"/>
              </a:rPr>
              <a:t>are now better prepared to consider the best manner in which to proceed.</a:t>
            </a:r>
          </a:p>
          <a:p>
            <a:r>
              <a:rPr lang="en-GB" sz="1200" dirty="0">
                <a:latin typeface="+mj-lt"/>
              </a:rPr>
              <a:t>If you lean towards avoidance and they lean towards competing and the importance of the stakes is high while the importance of the relationship is low, then you have an idea of how to proceed in the situation.  In this case, you may want to solicit the help of an agent to negotiate for you or at the very least have thoroughly prepared to stand up for your interests in the negotiation</a:t>
            </a:r>
            <a:r>
              <a:rPr lang="en-GB" sz="1200" dirty="0" smtClean="0">
                <a:latin typeface="+mj-lt"/>
              </a:rPr>
              <a:t>.</a:t>
            </a:r>
          </a:p>
          <a:p>
            <a:endParaRPr lang="en-GB" sz="1200" dirty="0">
              <a:latin typeface="+mj-lt"/>
            </a:endParaRPr>
          </a:p>
          <a:p>
            <a:r>
              <a:rPr lang="en-GB" sz="1200" dirty="0">
                <a:latin typeface="+mj-lt"/>
              </a:rPr>
              <a:t>Source: https://viaconflict.wordpress.com/2012/12/16/five-negotiation-styles/</a:t>
            </a:r>
          </a:p>
        </p:txBody>
      </p:sp>
    </p:spTree>
    <p:extLst>
      <p:ext uri="{BB962C8B-B14F-4D97-AF65-F5344CB8AC3E}">
        <p14:creationId xmlns:p14="http://schemas.microsoft.com/office/powerpoint/2010/main" val="207419851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484784"/>
            <a:ext cx="7992888" cy="4801314"/>
          </a:xfrm>
          <a:prstGeom prst="rect">
            <a:avLst/>
          </a:prstGeom>
          <a:noFill/>
        </p:spPr>
        <p:txBody>
          <a:bodyPr wrap="square" rtlCol="0">
            <a:spAutoFit/>
          </a:bodyPr>
          <a:lstStyle/>
          <a:p>
            <a:r>
              <a:rPr lang="en-GB" dirty="0">
                <a:hlinkClick r:id="rId2"/>
              </a:rPr>
              <a:t>http://www.cipd.co.uk/toolclicks/interpersonalskills/training-tools/negotiating-skills/default.aspx</a:t>
            </a:r>
            <a:endParaRPr lang="en-GB" dirty="0" smtClean="0">
              <a:hlinkClick r:id="rId2"/>
            </a:endParaRPr>
          </a:p>
          <a:p>
            <a:endParaRPr lang="en-GB" dirty="0">
              <a:hlinkClick r:id="rId2"/>
            </a:endParaRPr>
          </a:p>
          <a:p>
            <a:r>
              <a:rPr lang="en-GB" dirty="0" smtClean="0">
                <a:hlinkClick r:id="rId2"/>
              </a:rPr>
              <a:t>http</a:t>
            </a:r>
            <a:r>
              <a:rPr lang="en-GB" dirty="0">
                <a:hlinkClick r:id="rId2"/>
              </a:rPr>
              <a:t>://www.personneltoday.com/hr/why-hr-needs-good-negotiation-skills-and-how-you-can-build-them</a:t>
            </a:r>
            <a:r>
              <a:rPr lang="en-GB" dirty="0" smtClean="0">
                <a:hlinkClick r:id="rId2"/>
              </a:rPr>
              <a:t>/</a:t>
            </a:r>
            <a:endParaRPr lang="en-GB" dirty="0" smtClean="0"/>
          </a:p>
          <a:p>
            <a:endParaRPr lang="en-GB" dirty="0" smtClean="0"/>
          </a:p>
          <a:p>
            <a:r>
              <a:rPr lang="en-GB" dirty="0">
                <a:hlinkClick r:id="rId3"/>
              </a:rPr>
              <a:t>https://</a:t>
            </a:r>
            <a:r>
              <a:rPr lang="en-GB" dirty="0" smtClean="0">
                <a:hlinkClick r:id="rId3"/>
              </a:rPr>
              <a:t>www.tempositions.com/site/hrnews/HR_Roundtable_May_2007.pdf</a:t>
            </a:r>
            <a:endParaRPr lang="en-GB" dirty="0" smtClean="0"/>
          </a:p>
          <a:p>
            <a:endParaRPr lang="en-GB" dirty="0"/>
          </a:p>
          <a:p>
            <a:r>
              <a:rPr lang="en-GB" dirty="0">
                <a:hlinkClick r:id="rId4"/>
              </a:rPr>
              <a:t>http://essentialsofbusiness.ufexec.ufl.edu/resources/human-resources/negotiation-skills-control-heated-business-disputes/#.</a:t>
            </a:r>
            <a:r>
              <a:rPr lang="en-GB" dirty="0" smtClean="0">
                <a:hlinkClick r:id="rId4"/>
              </a:rPr>
              <a:t>VrySkVLrAZM</a:t>
            </a:r>
            <a:endParaRPr lang="en-GB" dirty="0" smtClean="0"/>
          </a:p>
          <a:p>
            <a:endParaRPr lang="en-GB" dirty="0"/>
          </a:p>
          <a:p>
            <a:r>
              <a:rPr lang="en-GB" dirty="0">
                <a:hlinkClick r:id="rId5"/>
              </a:rPr>
              <a:t>http://www.notredameonline.com/resources/negotiations/hr-negotiations/#.</a:t>
            </a:r>
            <a:r>
              <a:rPr lang="en-GB" dirty="0" smtClean="0">
                <a:hlinkClick r:id="rId5"/>
              </a:rPr>
              <a:t>VrySpVLrAZM</a:t>
            </a:r>
            <a:endParaRPr lang="en-GB" dirty="0" smtClean="0"/>
          </a:p>
          <a:p>
            <a:endParaRPr lang="en-GB" dirty="0"/>
          </a:p>
          <a:p>
            <a:endParaRPr lang="en-GB" dirty="0" smtClean="0"/>
          </a:p>
          <a:p>
            <a:endParaRPr lang="en-GB" dirty="0"/>
          </a:p>
        </p:txBody>
      </p:sp>
      <p:sp>
        <p:nvSpPr>
          <p:cNvPr id="3" name="TextBox 2"/>
          <p:cNvSpPr txBox="1"/>
          <p:nvPr/>
        </p:nvSpPr>
        <p:spPr>
          <a:xfrm>
            <a:off x="323528" y="251356"/>
            <a:ext cx="4314001" cy="369332"/>
          </a:xfrm>
          <a:prstGeom prst="rect">
            <a:avLst/>
          </a:prstGeom>
          <a:noFill/>
        </p:spPr>
        <p:txBody>
          <a:bodyPr wrap="none" rtlCol="0">
            <a:spAutoFit/>
          </a:bodyPr>
          <a:lstStyle/>
          <a:p>
            <a:r>
              <a:rPr lang="en-GB" dirty="0" smtClean="0"/>
              <a:t>Articles to read: Negotiating skills for HR</a:t>
            </a:r>
            <a:endParaRPr lang="en-GB" dirty="0"/>
          </a:p>
        </p:txBody>
      </p:sp>
    </p:spTree>
    <p:extLst>
      <p:ext uri="{BB962C8B-B14F-4D97-AF65-F5344CB8AC3E}">
        <p14:creationId xmlns:p14="http://schemas.microsoft.com/office/powerpoint/2010/main" val="206559579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9001000" cy="1143000"/>
          </a:xfrm>
        </p:spPr>
        <p:txBody>
          <a:bodyPr/>
          <a:lstStyle/>
          <a:p>
            <a:pPr algn="l"/>
            <a:r>
              <a:rPr lang="en-GB" dirty="0" smtClean="0"/>
              <a:t>Persuading: the persuasive funnel</a:t>
            </a:r>
            <a:endParaRPr lang="en-GB" dirty="0"/>
          </a:p>
        </p:txBody>
      </p:sp>
      <p:sp>
        <p:nvSpPr>
          <p:cNvPr id="3" name="Content Placeholder 2"/>
          <p:cNvSpPr>
            <a:spLocks noGrp="1"/>
          </p:cNvSpPr>
          <p:nvPr>
            <p:ph idx="1"/>
          </p:nvPr>
        </p:nvSpPr>
        <p:spPr>
          <a:xfrm>
            <a:off x="251520" y="1124744"/>
            <a:ext cx="8229600" cy="4525963"/>
          </a:xfrm>
        </p:spPr>
        <p:txBody>
          <a:bodyPr/>
          <a:lstStyle/>
          <a:p>
            <a:pPr marL="0" indent="0">
              <a:buNone/>
            </a:pPr>
            <a:r>
              <a:rPr lang="en-GB" sz="1800" dirty="0" smtClean="0"/>
              <a:t>To </a:t>
            </a:r>
            <a:r>
              <a:rPr lang="en-GB" sz="1800" dirty="0"/>
              <a:t>help others use their own logic to persuade themselves. Instead of piling on the facts to support our </a:t>
            </a:r>
            <a:r>
              <a:rPr lang="en-GB" sz="1800" dirty="0" smtClean="0"/>
              <a:t>logic, cause </a:t>
            </a:r>
            <a:r>
              <a:rPr lang="en-GB" sz="1800" dirty="0"/>
              <a:t>them to think. </a:t>
            </a:r>
            <a:r>
              <a:rPr lang="en-GB" sz="1800" dirty="0" smtClean="0"/>
              <a:t>The </a:t>
            </a:r>
            <a:r>
              <a:rPr lang="en-GB" sz="1800" dirty="0"/>
              <a:t>simplest way of doing this is to ask them questions set within a four-stage framework known as the “persuasive funnel”.</a:t>
            </a:r>
            <a:br>
              <a:rPr lang="en-GB" sz="1800" dirty="0"/>
            </a:br>
            <a:r>
              <a:rPr lang="en-GB" sz="1800" dirty="0"/>
              <a:t/>
            </a:r>
            <a:br>
              <a:rPr lang="en-GB" sz="1800" dirty="0"/>
            </a:br>
            <a:r>
              <a:rPr lang="en-GB" sz="1600" b="1" dirty="0"/>
              <a:t>1 Probe and listen</a:t>
            </a:r>
            <a:br>
              <a:rPr lang="en-GB" sz="1600" b="1" dirty="0"/>
            </a:br>
            <a:r>
              <a:rPr lang="en-GB" sz="1600" dirty="0"/>
              <a:t>It can take a great deal of self-discipline to listen to another person when you are keen to talk. But if you do listen, you will increase the likelihood that they will then listen to you – and that you will be able to make your proposal in terms that they might find attractive</a:t>
            </a:r>
            <a:br>
              <a:rPr lang="en-GB" sz="1600" dirty="0"/>
            </a:br>
            <a:r>
              <a:rPr lang="en-GB" sz="1600" dirty="0"/>
              <a:t/>
            </a:r>
            <a:br>
              <a:rPr lang="en-GB" sz="1600" dirty="0"/>
            </a:br>
            <a:r>
              <a:rPr lang="en-GB" sz="1600" b="1" dirty="0"/>
              <a:t>2 Summarise</a:t>
            </a:r>
            <a:r>
              <a:rPr lang="en-GB" sz="1600" dirty="0"/>
              <a:t/>
            </a:r>
            <a:br>
              <a:rPr lang="en-GB" sz="1600" dirty="0"/>
            </a:br>
            <a:r>
              <a:rPr lang="en-GB" sz="1600" dirty="0"/>
              <a:t>It is not enough to understand; you have to prove that you do. So summarise. As you summarise, you can emphasise the points that you are about to make.</a:t>
            </a:r>
            <a:br>
              <a:rPr lang="en-GB" sz="1600" dirty="0"/>
            </a:br>
            <a:r>
              <a:rPr lang="en-GB" sz="1600" dirty="0"/>
              <a:t/>
            </a:r>
            <a:br>
              <a:rPr lang="en-GB" sz="1600" dirty="0"/>
            </a:br>
            <a:r>
              <a:rPr lang="en-GB" sz="1600" b="1" dirty="0"/>
              <a:t>3 Refer to</a:t>
            </a:r>
            <a:r>
              <a:rPr lang="en-GB" sz="1600" dirty="0"/>
              <a:t/>
            </a:r>
            <a:br>
              <a:rPr lang="en-GB" sz="1600" dirty="0"/>
            </a:br>
            <a:r>
              <a:rPr lang="en-GB" sz="1600" dirty="0"/>
              <a:t>When the other person is happy with your summary, you can refer to something that supports your proposal, such as a point that has already been agreed, one of their priorities or another aspect of company policy.</a:t>
            </a:r>
            <a:br>
              <a:rPr lang="en-GB" sz="1600" dirty="0"/>
            </a:br>
            <a:r>
              <a:rPr lang="en-GB" sz="1600" dirty="0"/>
              <a:t/>
            </a:r>
            <a:br>
              <a:rPr lang="en-GB" sz="1600" dirty="0"/>
            </a:br>
            <a:r>
              <a:rPr lang="en-GB" sz="1600" b="1" dirty="0"/>
              <a:t>4 Suggest</a:t>
            </a:r>
            <a:br>
              <a:rPr lang="en-GB" sz="1600" b="1" dirty="0"/>
            </a:br>
            <a:r>
              <a:rPr lang="en-GB" sz="1600" dirty="0"/>
              <a:t>Lastly, you can suggest (don’t insist) on a solution that flows naturally from the points made at the previous stage. Suggesting, rather than insisting, along with the quantity of listening that you have been doing, improves the chances of the other person’s agreement.</a:t>
            </a:r>
          </a:p>
        </p:txBody>
      </p:sp>
    </p:spTree>
    <p:extLst>
      <p:ext uri="{BB962C8B-B14F-4D97-AF65-F5344CB8AC3E}">
        <p14:creationId xmlns:p14="http://schemas.microsoft.com/office/powerpoint/2010/main" val="1191274063"/>
      </p:ext>
    </p:extLst>
  </p:cSld>
  <p:clrMapOvr>
    <a:masterClrMapping/>
  </p:clrMapOvr>
  <p:transition spd="med"/>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27940"/>
            <a:ext cx="9144000" cy="4977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75336306"/>
      </p:ext>
    </p:extLst>
  </p:cSld>
  <p:clrMapOvr>
    <a:masterClrMapping/>
  </p:clrMapOvr>
  <p:transition spd="med"/>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67" name="Rectangle 11"/>
          <p:cNvSpPr>
            <a:spLocks noGrp="1" noChangeArrowheads="1"/>
          </p:cNvSpPr>
          <p:nvPr>
            <p:ph type="body" idx="1"/>
          </p:nvPr>
        </p:nvSpPr>
        <p:spPr>
          <a:xfrm>
            <a:off x="251520" y="1340768"/>
            <a:ext cx="8820299" cy="3523878"/>
          </a:xfrm>
        </p:spPr>
        <p:txBody>
          <a:bodyPr lIns="88896" tIns="50798" rIns="88896" bIns="50798" anchor="t"/>
          <a:lstStyle/>
          <a:p>
            <a:pPr marL="0" indent="0" defTabSz="1300163" eaLnBrk="1">
              <a:spcBef>
                <a:spcPts val="700"/>
              </a:spcBef>
              <a:buSzTx/>
              <a:buFontTx/>
              <a:buNone/>
            </a:pPr>
            <a:r>
              <a:rPr lang="en-US" altLang="en-US" sz="2500" b="1" dirty="0">
                <a:ea typeface="Helvetica" charset="0"/>
                <a:cs typeface="Arial" pitchFamily="34" charset="0"/>
                <a:sym typeface="Helvetica" charset="0"/>
              </a:rPr>
              <a:t>LO2. </a:t>
            </a:r>
            <a:r>
              <a:rPr lang="en-US" altLang="en-US" sz="2800" b="1" dirty="0">
                <a:ea typeface="Helvetica" charset="0"/>
                <a:cs typeface="Arial" pitchFamily="34" charset="0"/>
                <a:sym typeface="Helvetica" charset="0"/>
              </a:rPr>
              <a:t>Be able to perform efficiently and effectively as a HR professional</a:t>
            </a:r>
            <a:endParaRPr lang="en-US" altLang="en-US" sz="2800" dirty="0">
              <a:ea typeface="Helvetica" charset="0"/>
              <a:cs typeface="Arial" pitchFamily="34" charset="0"/>
              <a:sym typeface="Helvetica" charset="0"/>
            </a:endParaRPr>
          </a:p>
          <a:p>
            <a:pPr marL="0" indent="0" defTabSz="914145">
              <a:spcBef>
                <a:spcPts val="492"/>
              </a:spcBef>
              <a:buNone/>
            </a:pPr>
            <a:endParaRPr lang="en-US" altLang="en-US" sz="2500" dirty="0">
              <a:latin typeface="Arial" pitchFamily="34" charset="0"/>
              <a:ea typeface="Helvetica" charset="0"/>
              <a:cs typeface="Arial" pitchFamily="34" charset="0"/>
              <a:sym typeface="Helvetica" charset="0"/>
            </a:endParaRPr>
          </a:p>
          <a:p>
            <a:pPr marL="0" indent="0" defTabSz="914145">
              <a:spcBef>
                <a:spcPts val="492"/>
              </a:spcBef>
              <a:buNone/>
            </a:pPr>
            <a:r>
              <a:rPr lang="en-US" altLang="en-US" sz="2000" dirty="0">
                <a:ea typeface="Helvetica" charset="0"/>
                <a:cs typeface="Arial" pitchFamily="34" charset="0"/>
                <a:sym typeface="Helvetica" charset="0"/>
              </a:rPr>
              <a:t>2.1 Apply the basic techniques of project management</a:t>
            </a:r>
          </a:p>
          <a:p>
            <a:pPr marL="0" indent="0" defTabSz="914145">
              <a:spcBef>
                <a:spcPts val="492"/>
              </a:spcBef>
              <a:buNone/>
            </a:pPr>
            <a:endParaRPr lang="en-US" altLang="en-US" sz="2000" dirty="0">
              <a:ea typeface="Helvetica" charset="0"/>
              <a:cs typeface="Arial" pitchFamily="34" charset="0"/>
              <a:sym typeface="Helvetica" charset="0"/>
            </a:endParaRPr>
          </a:p>
          <a:p>
            <a:pPr marL="0" indent="0" defTabSz="914145">
              <a:spcBef>
                <a:spcPts val="492"/>
              </a:spcBef>
              <a:buNone/>
            </a:pPr>
            <a:r>
              <a:rPr lang="en-US" altLang="en-US" sz="2000" dirty="0">
                <a:ea typeface="Helvetica" charset="0"/>
                <a:cs typeface="Arial" pitchFamily="34" charset="0"/>
                <a:sym typeface="Helvetica" charset="0"/>
              </a:rPr>
              <a:t>2.2 Apply </a:t>
            </a:r>
            <a:r>
              <a:rPr lang="en-US" altLang="en-US" sz="2000" dirty="0" smtClean="0">
                <a:ea typeface="Helvetica" charset="0"/>
                <a:cs typeface="Arial" pitchFamily="34" charset="0"/>
                <a:sym typeface="Helvetica" charset="0"/>
              </a:rPr>
              <a:t>problem solving techniques</a:t>
            </a:r>
          </a:p>
          <a:p>
            <a:pPr marL="0" indent="0" defTabSz="914145">
              <a:spcBef>
                <a:spcPts val="492"/>
              </a:spcBef>
              <a:buNone/>
            </a:pPr>
            <a:endParaRPr lang="en-US" altLang="en-US" sz="2000" dirty="0">
              <a:ea typeface="Helvetica" charset="0"/>
              <a:cs typeface="Arial" pitchFamily="34" charset="0"/>
              <a:sym typeface="Helvetica" charset="0"/>
            </a:endParaRPr>
          </a:p>
          <a:p>
            <a:pPr marL="0" indent="0">
              <a:buNone/>
            </a:pPr>
            <a:r>
              <a:rPr lang="en-GB" sz="2000" dirty="0" smtClean="0"/>
              <a:t>2.3 </a:t>
            </a:r>
            <a:r>
              <a:rPr lang="en-GB" sz="2000" dirty="0"/>
              <a:t>Apply a range of methods </a:t>
            </a:r>
            <a:r>
              <a:rPr lang="en-GB" sz="2000" dirty="0" smtClean="0"/>
              <a:t>for influencing</a:t>
            </a:r>
            <a:r>
              <a:rPr lang="en-GB" sz="2000" dirty="0"/>
              <a:t>, persuading and </a:t>
            </a:r>
            <a:r>
              <a:rPr lang="en-GB" sz="2000" dirty="0" smtClean="0"/>
              <a:t>negotiating with </a:t>
            </a:r>
            <a:r>
              <a:rPr lang="en-GB" sz="2000" dirty="0"/>
              <a:t>others.</a:t>
            </a:r>
            <a:endParaRPr lang="en-US" altLang="en-US" sz="2000" dirty="0">
              <a:ea typeface="Helvetica" charset="0"/>
              <a:cs typeface="Arial" pitchFamily="34" charset="0"/>
            </a:endParaRPr>
          </a:p>
        </p:txBody>
      </p:sp>
      <p:sp>
        <p:nvSpPr>
          <p:cNvPr id="2" name="TextBox 1"/>
          <p:cNvSpPr txBox="1"/>
          <p:nvPr/>
        </p:nvSpPr>
        <p:spPr>
          <a:xfrm>
            <a:off x="251520" y="292006"/>
            <a:ext cx="2339102" cy="369332"/>
          </a:xfrm>
          <a:prstGeom prst="rect">
            <a:avLst/>
          </a:prstGeom>
          <a:noFill/>
        </p:spPr>
        <p:txBody>
          <a:bodyPr wrap="none" rtlCol="0">
            <a:spAutoFit/>
          </a:bodyPr>
          <a:lstStyle/>
          <a:p>
            <a:r>
              <a:rPr lang="en-GB" dirty="0" smtClean="0"/>
              <a:t>Learning Outcome 2:</a:t>
            </a:r>
            <a:endParaRPr lang="en-GB" dirty="0"/>
          </a:p>
        </p:txBody>
      </p:sp>
    </p:spTree>
    <p:extLst>
      <p:ext uri="{BB962C8B-B14F-4D97-AF65-F5344CB8AC3E}">
        <p14:creationId xmlns:p14="http://schemas.microsoft.com/office/powerpoint/2010/main" val="113841470"/>
      </p:ext>
    </p:extLst>
  </p:cSld>
  <p:clrMapOvr>
    <a:masterClrMapping/>
  </p:clrMapOvr>
  <p:transition spd="med"/>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6705600" cy="1143000"/>
          </a:xfrm>
        </p:spPr>
        <p:txBody>
          <a:bodyPr/>
          <a:lstStyle/>
          <a:p>
            <a:pPr algn="l"/>
            <a:r>
              <a:rPr lang="en-GB" dirty="0" smtClean="0"/>
              <a:t>Project Management</a:t>
            </a:r>
            <a:endParaRPr lang="en-GB" dirty="0"/>
          </a:p>
        </p:txBody>
      </p:sp>
      <p:sp>
        <p:nvSpPr>
          <p:cNvPr id="3" name="Content Placeholder 2"/>
          <p:cNvSpPr>
            <a:spLocks noGrp="1"/>
          </p:cNvSpPr>
          <p:nvPr>
            <p:ph idx="1"/>
          </p:nvPr>
        </p:nvSpPr>
        <p:spPr>
          <a:xfrm>
            <a:off x="179512" y="1268760"/>
            <a:ext cx="8964488" cy="4525963"/>
          </a:xfrm>
        </p:spPr>
        <p:txBody>
          <a:bodyPr/>
          <a:lstStyle/>
          <a:p>
            <a:pPr marL="0" indent="0">
              <a:buNone/>
            </a:pPr>
            <a:r>
              <a:rPr lang="en-GB" sz="1800" dirty="0" smtClean="0"/>
              <a:t>HR practitioners </a:t>
            </a:r>
            <a:r>
              <a:rPr lang="en-GB" sz="1800" dirty="0"/>
              <a:t>can enhance their effectiveness through practicing and implementing the principles of time and project management techniques. </a:t>
            </a:r>
            <a:r>
              <a:rPr lang="en-GB" sz="1800" dirty="0" smtClean="0"/>
              <a:t> There </a:t>
            </a:r>
            <a:r>
              <a:rPr lang="en-GB" sz="1800" dirty="0"/>
              <a:t>are a wide range of tasks and expectations placed on the HR practitioner. This will result in the need for higher level organisational and planning skills in order </a:t>
            </a:r>
            <a:r>
              <a:rPr lang="en-GB" sz="1800" dirty="0" smtClean="0"/>
              <a:t>that expectations </a:t>
            </a:r>
            <a:r>
              <a:rPr lang="en-GB" sz="1800" dirty="0"/>
              <a:t>can be </a:t>
            </a:r>
            <a:r>
              <a:rPr lang="en-GB" sz="1800" dirty="0" smtClean="0"/>
              <a:t>managed/tasks </a:t>
            </a:r>
            <a:r>
              <a:rPr lang="en-GB" sz="1800" dirty="0"/>
              <a:t>prioritised</a:t>
            </a:r>
            <a:r>
              <a:rPr lang="en-GB" sz="2400" dirty="0"/>
              <a:t>. </a:t>
            </a:r>
            <a:endParaRPr lang="en-GB" sz="2400" dirty="0" smtClean="0"/>
          </a:p>
          <a:p>
            <a:pPr marL="0" indent="0">
              <a:buNone/>
            </a:pPr>
            <a:endParaRPr lang="en-GB" sz="2400" dirty="0"/>
          </a:p>
          <a:p>
            <a:pPr marL="0" indent="0">
              <a:buNone/>
            </a:pPr>
            <a:r>
              <a:rPr lang="en-GB" sz="1800" dirty="0" smtClean="0"/>
              <a:t>Factors </a:t>
            </a:r>
            <a:r>
              <a:rPr lang="en-GB" sz="1800" dirty="0"/>
              <a:t>to consider when prioritising tasks include: </a:t>
            </a:r>
          </a:p>
          <a:p>
            <a:pPr>
              <a:buFont typeface="Wingdings" panose="05000000000000000000" pitchFamily="2" charset="2"/>
              <a:buChar char="§"/>
            </a:pPr>
            <a:r>
              <a:rPr lang="en-GB" sz="1800" dirty="0" smtClean="0"/>
              <a:t>The </a:t>
            </a:r>
            <a:r>
              <a:rPr lang="en-GB" sz="1800" dirty="0"/>
              <a:t>importance of the task </a:t>
            </a:r>
          </a:p>
          <a:p>
            <a:pPr>
              <a:buFont typeface="Wingdings" panose="05000000000000000000" pitchFamily="2" charset="2"/>
              <a:buChar char="§"/>
            </a:pPr>
            <a:r>
              <a:rPr lang="en-GB" sz="1800" dirty="0" smtClean="0"/>
              <a:t>The </a:t>
            </a:r>
            <a:r>
              <a:rPr lang="en-GB" sz="1800" dirty="0"/>
              <a:t>level and scope of the work involved in the </a:t>
            </a:r>
            <a:r>
              <a:rPr lang="en-GB" sz="1800" dirty="0" smtClean="0"/>
              <a:t>task</a:t>
            </a:r>
          </a:p>
          <a:p>
            <a:pPr>
              <a:buFont typeface="Wingdings" panose="05000000000000000000" pitchFamily="2" charset="2"/>
              <a:buChar char="§"/>
            </a:pPr>
            <a:r>
              <a:rPr lang="en-GB" sz="1800" dirty="0" smtClean="0"/>
              <a:t>The </a:t>
            </a:r>
            <a:r>
              <a:rPr lang="en-GB" sz="1800" dirty="0"/>
              <a:t>impact of the task on organisational aims and objectives </a:t>
            </a:r>
            <a:endParaRPr lang="en-GB" sz="1800" dirty="0" smtClean="0"/>
          </a:p>
          <a:p>
            <a:pPr>
              <a:buFont typeface="Wingdings" panose="05000000000000000000" pitchFamily="2" charset="2"/>
              <a:buChar char="§"/>
            </a:pPr>
            <a:r>
              <a:rPr lang="en-GB" sz="1800" dirty="0" smtClean="0"/>
              <a:t>The </a:t>
            </a:r>
            <a:r>
              <a:rPr lang="en-GB" sz="1800" dirty="0"/>
              <a:t>consequence of the task being delayed/not completed </a:t>
            </a:r>
            <a:endParaRPr lang="en-GB" sz="1800" dirty="0" smtClean="0"/>
          </a:p>
          <a:p>
            <a:pPr>
              <a:buFont typeface="Wingdings" panose="05000000000000000000" pitchFamily="2" charset="2"/>
              <a:buChar char="§"/>
            </a:pPr>
            <a:r>
              <a:rPr lang="en-GB" sz="1800" dirty="0" smtClean="0"/>
              <a:t>The </a:t>
            </a:r>
            <a:r>
              <a:rPr lang="en-GB" sz="1800" dirty="0"/>
              <a:t>expectations of key </a:t>
            </a:r>
            <a:r>
              <a:rPr lang="en-GB" sz="1800" dirty="0" smtClean="0"/>
              <a:t>stakeholders</a:t>
            </a:r>
          </a:p>
          <a:p>
            <a:pPr>
              <a:buFont typeface="Wingdings" panose="05000000000000000000" pitchFamily="2" charset="2"/>
              <a:buChar char="§"/>
            </a:pPr>
            <a:r>
              <a:rPr lang="en-GB" sz="1800" dirty="0" smtClean="0"/>
              <a:t>The </a:t>
            </a:r>
            <a:r>
              <a:rPr lang="en-GB" sz="1800" dirty="0"/>
              <a:t>power and influence of the key stakeholders who are awaiting completion of the task </a:t>
            </a:r>
          </a:p>
        </p:txBody>
      </p:sp>
    </p:spTree>
    <p:extLst>
      <p:ext uri="{BB962C8B-B14F-4D97-AF65-F5344CB8AC3E}">
        <p14:creationId xmlns:p14="http://schemas.microsoft.com/office/powerpoint/2010/main" val="2289072136"/>
      </p:ext>
    </p:extLst>
  </p:cSld>
  <p:clrMapOvr>
    <a:masterClrMapping/>
  </p:clrMapOvr>
  <p:transition spd="med"/>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lgn="ctr">
              <a:buNone/>
            </a:pPr>
            <a:r>
              <a:rPr lang="en-GB" sz="2800" dirty="0"/>
              <a:t>Obviously, if tasks are continuously delayed, mismanaged or not completed, this will impact on the credibility of the HR professional. </a:t>
            </a:r>
            <a:endParaRPr lang="en-GB" sz="2800" dirty="0" smtClean="0"/>
          </a:p>
          <a:p>
            <a:pPr marL="0" indent="0" algn="ctr">
              <a:buNone/>
            </a:pPr>
            <a:endParaRPr lang="en-GB" sz="2800" dirty="0"/>
          </a:p>
          <a:p>
            <a:pPr marL="0" indent="0" algn="ctr">
              <a:buNone/>
            </a:pPr>
            <a:r>
              <a:rPr lang="en-GB" sz="2800" dirty="0" smtClean="0"/>
              <a:t>Therefore</a:t>
            </a:r>
            <a:r>
              <a:rPr lang="en-GB" sz="2800" dirty="0"/>
              <a:t>, </a:t>
            </a:r>
            <a:r>
              <a:rPr lang="en-GB" sz="2800" b="1" dirty="0"/>
              <a:t>planning</a:t>
            </a:r>
            <a:r>
              <a:rPr lang="en-GB" sz="2800" dirty="0"/>
              <a:t> to succeed in the completion of tasks is vital, with a project management approach to task completion further enhancing your effectiveness in ensuring you are </a:t>
            </a:r>
            <a:r>
              <a:rPr lang="en-GB" sz="2800" b="1" dirty="0"/>
              <a:t>driven to deliver.</a:t>
            </a:r>
            <a:r>
              <a:rPr lang="en-GB" b="1" dirty="0"/>
              <a:t> </a:t>
            </a:r>
          </a:p>
        </p:txBody>
      </p:sp>
    </p:spTree>
    <p:extLst>
      <p:ext uri="{BB962C8B-B14F-4D97-AF65-F5344CB8AC3E}">
        <p14:creationId xmlns:p14="http://schemas.microsoft.com/office/powerpoint/2010/main" val="1818214008"/>
      </p:ext>
    </p:extLst>
  </p:cSld>
  <p:clrMapOvr>
    <a:masterClrMapping/>
  </p:clrMapOvr>
  <p:transition spd="med"/>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6705600" cy="1143000"/>
          </a:xfrm>
        </p:spPr>
        <p:txBody>
          <a:bodyPr/>
          <a:lstStyle/>
          <a:p>
            <a:pPr algn="l"/>
            <a:r>
              <a:rPr lang="en-GB" sz="3600" dirty="0" smtClean="0"/>
              <a:t>Planning</a:t>
            </a:r>
            <a:endParaRPr lang="en-GB" sz="3600" dirty="0"/>
          </a:p>
        </p:txBody>
      </p:sp>
      <p:sp>
        <p:nvSpPr>
          <p:cNvPr id="3" name="Content Placeholder 2"/>
          <p:cNvSpPr>
            <a:spLocks noGrp="1"/>
          </p:cNvSpPr>
          <p:nvPr>
            <p:ph idx="1"/>
          </p:nvPr>
        </p:nvSpPr>
        <p:spPr>
          <a:xfrm>
            <a:off x="323528" y="1340768"/>
            <a:ext cx="8229600" cy="4525963"/>
          </a:xfrm>
        </p:spPr>
        <p:txBody>
          <a:bodyPr/>
          <a:lstStyle/>
          <a:p>
            <a:pPr marL="0" indent="0">
              <a:buNone/>
            </a:pPr>
            <a:r>
              <a:rPr lang="en-GB" sz="2000" dirty="0" smtClean="0"/>
              <a:t>Planning will help ensure </a:t>
            </a:r>
            <a:r>
              <a:rPr lang="en-GB" sz="2000" dirty="0"/>
              <a:t>you adopt a proactive approach to completing tasks </a:t>
            </a:r>
            <a:r>
              <a:rPr lang="en-GB" sz="2000" dirty="0" smtClean="0"/>
              <a:t>and:</a:t>
            </a:r>
          </a:p>
          <a:p>
            <a:pPr marL="0" indent="0">
              <a:buNone/>
            </a:pPr>
            <a:endParaRPr lang="en-GB" sz="2000" dirty="0"/>
          </a:p>
          <a:p>
            <a:pPr>
              <a:buFont typeface="Wingdings" panose="05000000000000000000" pitchFamily="2" charset="2"/>
              <a:buChar char="§"/>
            </a:pPr>
            <a:r>
              <a:rPr lang="en-GB" sz="2000" dirty="0" smtClean="0"/>
              <a:t>Highlight </a:t>
            </a:r>
            <a:r>
              <a:rPr lang="en-GB" sz="2000" dirty="0"/>
              <a:t>necessary resources need to ensure successful completion of the tasks </a:t>
            </a:r>
          </a:p>
          <a:p>
            <a:pPr>
              <a:buFont typeface="Wingdings" panose="05000000000000000000" pitchFamily="2" charset="2"/>
              <a:buChar char="§"/>
            </a:pPr>
            <a:r>
              <a:rPr lang="en-GB" sz="2000" dirty="0" smtClean="0"/>
              <a:t>Provides </a:t>
            </a:r>
            <a:r>
              <a:rPr lang="en-GB" sz="2000" dirty="0"/>
              <a:t>an open and transparent approach of the tasks to all key </a:t>
            </a:r>
            <a:r>
              <a:rPr lang="en-GB" sz="2000" dirty="0" smtClean="0"/>
              <a:t>stakeholders</a:t>
            </a:r>
          </a:p>
          <a:p>
            <a:pPr>
              <a:buFont typeface="Wingdings" panose="05000000000000000000" pitchFamily="2" charset="2"/>
              <a:buChar char="§"/>
            </a:pPr>
            <a:r>
              <a:rPr lang="en-GB" sz="2000" dirty="0" smtClean="0"/>
              <a:t>Enable </a:t>
            </a:r>
            <a:r>
              <a:rPr lang="en-GB" sz="2000" dirty="0"/>
              <a:t>you to focus on targets, timescales, resources needed and review periods </a:t>
            </a:r>
          </a:p>
          <a:p>
            <a:pPr>
              <a:buFont typeface="Wingdings" panose="05000000000000000000" pitchFamily="2" charset="2"/>
              <a:buChar char="§"/>
            </a:pPr>
            <a:r>
              <a:rPr lang="en-GB" sz="2000" dirty="0" smtClean="0"/>
              <a:t>Enable </a:t>
            </a:r>
            <a:r>
              <a:rPr lang="en-GB" sz="2000" dirty="0"/>
              <a:t>you to scope opportunities and threats to completing the </a:t>
            </a:r>
            <a:r>
              <a:rPr lang="en-GB" sz="2000" dirty="0" smtClean="0"/>
              <a:t>tasks </a:t>
            </a:r>
          </a:p>
          <a:p>
            <a:pPr>
              <a:buFont typeface="Wingdings" panose="05000000000000000000" pitchFamily="2" charset="2"/>
              <a:buChar char="§"/>
            </a:pPr>
            <a:r>
              <a:rPr lang="en-GB" sz="2000" dirty="0" smtClean="0"/>
              <a:t>Enable </a:t>
            </a:r>
            <a:r>
              <a:rPr lang="en-GB" sz="2000" dirty="0"/>
              <a:t>you to manage a number of tasks </a:t>
            </a:r>
          </a:p>
          <a:p>
            <a:pPr>
              <a:buFont typeface="Wingdings" panose="05000000000000000000" pitchFamily="2" charset="2"/>
              <a:buChar char="§"/>
            </a:pPr>
            <a:r>
              <a:rPr lang="en-GB" sz="2000" dirty="0" smtClean="0"/>
              <a:t>Enables </a:t>
            </a:r>
            <a:r>
              <a:rPr lang="en-GB" sz="2000" dirty="0"/>
              <a:t>you to coordinate and identify potential contributors and allies </a:t>
            </a:r>
          </a:p>
          <a:p>
            <a:pPr>
              <a:buFont typeface="Wingdings" panose="05000000000000000000" pitchFamily="2" charset="2"/>
              <a:buChar char="§"/>
            </a:pPr>
            <a:r>
              <a:rPr lang="en-GB" sz="2000" dirty="0" smtClean="0"/>
              <a:t>Provide </a:t>
            </a:r>
            <a:r>
              <a:rPr lang="en-GB" sz="2000" dirty="0"/>
              <a:t>a clear focus on deadlines and milestones</a:t>
            </a:r>
          </a:p>
        </p:txBody>
      </p:sp>
    </p:spTree>
    <p:extLst>
      <p:ext uri="{BB962C8B-B14F-4D97-AF65-F5344CB8AC3E}">
        <p14:creationId xmlns:p14="http://schemas.microsoft.com/office/powerpoint/2010/main" val="2177429815"/>
      </p:ext>
    </p:extLst>
  </p:cSld>
  <p:clrMapOvr>
    <a:masterClrMapping/>
  </p:clrMapOvr>
  <p:transition spd="med"/>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 name="Group 11"/>
          <p:cNvGrpSpPr>
            <a:grpSpLocks/>
          </p:cNvGrpSpPr>
          <p:nvPr/>
        </p:nvGrpSpPr>
        <p:grpSpPr bwMode="auto">
          <a:xfrm>
            <a:off x="215430" y="2166566"/>
            <a:ext cx="4319736" cy="3422673"/>
            <a:chOff x="0" y="0"/>
            <a:chExt cx="484" cy="241"/>
          </a:xfrm>
        </p:grpSpPr>
        <p:sp>
          <p:nvSpPr>
            <p:cNvPr id="16395" name="Rectangle 12"/>
            <p:cNvSpPr>
              <a:spLocks/>
            </p:cNvSpPr>
            <p:nvPr/>
          </p:nvSpPr>
          <p:spPr bwMode="auto">
            <a:xfrm>
              <a:off x="0" y="0"/>
              <a:ext cx="484" cy="231"/>
            </a:xfrm>
            <a:prstGeom prst="rect">
              <a:avLst/>
            </a:prstGeom>
            <a:solidFill>
              <a:srgbClr val="EBF1DE"/>
            </a:solid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36" name="Rectangle 13"/>
            <p:cNvSpPr>
              <a:spLocks/>
            </p:cNvSpPr>
            <p:nvPr/>
          </p:nvSpPr>
          <p:spPr bwMode="auto">
            <a:xfrm>
              <a:off x="0" y="0"/>
              <a:ext cx="484" cy="2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26435" tIns="72248" rIns="126435" bIns="72248"/>
            <a:lstStyle>
              <a:lvl1pPr marL="150813" indent="-150813" defTabSz="1082675" eaLnBrk="0">
                <a:defRPr sz="3600">
                  <a:solidFill>
                    <a:srgbClr val="000000"/>
                  </a:solidFill>
                  <a:latin typeface="Helvetica Light" charset="0"/>
                  <a:ea typeface="Helvetica Light" charset="0"/>
                  <a:cs typeface="Helvetica Light" charset="0"/>
                  <a:sym typeface="Helvetica Light" charset="0"/>
                </a:defRPr>
              </a:lvl1pPr>
              <a:lvl2pPr marL="742950" indent="-285750" defTabSz="1082675" eaLnBrk="0">
                <a:defRPr sz="3600">
                  <a:solidFill>
                    <a:srgbClr val="000000"/>
                  </a:solidFill>
                  <a:latin typeface="Helvetica Light" charset="0"/>
                  <a:ea typeface="Helvetica Light" charset="0"/>
                  <a:cs typeface="Helvetica Light" charset="0"/>
                  <a:sym typeface="Helvetica Light" charset="0"/>
                </a:defRPr>
              </a:lvl2pPr>
              <a:lvl3pPr marL="1143000" indent="-228600" defTabSz="1082675" eaLnBrk="0">
                <a:defRPr sz="3600">
                  <a:solidFill>
                    <a:srgbClr val="000000"/>
                  </a:solidFill>
                  <a:latin typeface="Helvetica Light" charset="0"/>
                  <a:ea typeface="Helvetica Light" charset="0"/>
                  <a:cs typeface="Helvetica Light" charset="0"/>
                  <a:sym typeface="Helvetica Light" charset="0"/>
                </a:defRPr>
              </a:lvl3pPr>
              <a:lvl4pPr marL="1600200" indent="-228600" defTabSz="1082675" eaLnBrk="0">
                <a:defRPr sz="3600">
                  <a:solidFill>
                    <a:srgbClr val="000000"/>
                  </a:solidFill>
                  <a:latin typeface="Helvetica Light" charset="0"/>
                  <a:ea typeface="Helvetica Light" charset="0"/>
                  <a:cs typeface="Helvetica Light" charset="0"/>
                  <a:sym typeface="Helvetica Light" charset="0"/>
                </a:defRPr>
              </a:lvl4pPr>
              <a:lvl5pPr marL="2057400" indent="-228600" defTabSz="1082675" eaLnBrk="0">
                <a:defRPr sz="3600">
                  <a:solidFill>
                    <a:srgbClr val="000000"/>
                  </a:solidFill>
                  <a:latin typeface="Helvetica Light" charset="0"/>
                  <a:ea typeface="Helvetica Light" charset="0"/>
                  <a:cs typeface="Helvetica Light" charset="0"/>
                  <a:sym typeface="Helvetica Light" charset="0"/>
                </a:defRPr>
              </a:lvl5pPr>
              <a:lvl6pPr marL="25146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6pPr>
              <a:lvl7pPr marL="29718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7pPr>
              <a:lvl8pPr marL="34290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8pPr>
              <a:lvl9pPr marL="38862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9pPr>
            </a:lstStyle>
            <a:p>
              <a:pPr eaLnBrk="1">
                <a:lnSpc>
                  <a:spcPct val="80000"/>
                </a:lnSpc>
                <a:spcBef>
                  <a:spcPts val="281"/>
                </a:spcBef>
                <a:defRPr/>
              </a:pPr>
              <a:r>
                <a:rPr lang="en-US" altLang="en-US" sz="2000" b="1" dirty="0">
                  <a:solidFill>
                    <a:srgbClr val="0D0D0D"/>
                  </a:solidFill>
                  <a:latin typeface="Helvetica" charset="0"/>
                  <a:ea typeface="Helvetica" charset="0"/>
                  <a:cs typeface="Helvetica" charset="0"/>
                  <a:sym typeface="Helvetica" charset="0"/>
                </a:rPr>
                <a:t>Benefits of planning</a:t>
              </a:r>
            </a:p>
            <a:p>
              <a:pPr eaLnBrk="1">
                <a:lnSpc>
                  <a:spcPct val="80000"/>
                </a:lnSpc>
                <a:spcBef>
                  <a:spcPts val="281"/>
                </a:spcBef>
                <a:defRPr/>
              </a:pPr>
              <a:endParaRPr lang="en-US" altLang="en-US" sz="2000" b="1" dirty="0">
                <a:solidFill>
                  <a:srgbClr val="0D0D0D"/>
                </a:solidFill>
                <a:latin typeface="Helvetica" charset="0"/>
                <a:ea typeface="Helvetica" charset="0"/>
                <a:cs typeface="Helvetica" charset="0"/>
                <a:sym typeface="Helvetica" charset="0"/>
              </a:endParaRPr>
            </a:p>
            <a:p>
              <a:pPr marL="361639" indent="-361639" eaLnBrk="1">
                <a:lnSpc>
                  <a:spcPct val="80000"/>
                </a:lnSpc>
                <a:spcBef>
                  <a:spcPts val="281"/>
                </a:spcBef>
                <a:buFont typeface="+mj-lt"/>
                <a:buAutoNum type="arabicPeriod"/>
                <a:defRPr/>
              </a:pPr>
              <a:r>
                <a:rPr lang="en-US" altLang="en-US" sz="1700" dirty="0" err="1">
                  <a:solidFill>
                    <a:srgbClr val="0D0D0D"/>
                  </a:solidFill>
                  <a:latin typeface="Helvetica" charset="0"/>
                  <a:ea typeface="Helvetica" charset="0"/>
                  <a:cs typeface="Helvetica" charset="0"/>
                  <a:sym typeface="Helvetica" charset="0"/>
                </a:rPr>
                <a:t>Minimise</a:t>
              </a:r>
              <a:r>
                <a:rPr lang="en-US" altLang="en-US" sz="1700" dirty="0">
                  <a:solidFill>
                    <a:srgbClr val="0D0D0D"/>
                  </a:solidFill>
                  <a:latin typeface="Helvetica" charset="0"/>
                  <a:ea typeface="Helvetica" charset="0"/>
                  <a:cs typeface="Helvetica" charset="0"/>
                  <a:sym typeface="Helvetica" charset="0"/>
                </a:rPr>
                <a:t> risk / manage risk</a:t>
              </a:r>
            </a:p>
            <a:p>
              <a:pPr marL="361639" indent="-361639" eaLnBrk="1">
                <a:lnSpc>
                  <a:spcPct val="80000"/>
                </a:lnSpc>
                <a:spcBef>
                  <a:spcPts val="281"/>
                </a:spcBef>
                <a:buFont typeface="+mj-lt"/>
                <a:buAutoNum type="arabicPeriod"/>
                <a:defRPr/>
              </a:pPr>
              <a:r>
                <a:rPr lang="en-US" altLang="en-US" sz="1700" dirty="0">
                  <a:solidFill>
                    <a:srgbClr val="0D0D0D"/>
                  </a:solidFill>
                  <a:latin typeface="Helvetica" charset="0"/>
                  <a:ea typeface="Helvetica" charset="0"/>
                  <a:cs typeface="Helvetica" charset="0"/>
                  <a:sym typeface="Helvetica" charset="0"/>
                </a:rPr>
                <a:t>Early identification of issues</a:t>
              </a:r>
            </a:p>
            <a:p>
              <a:pPr marL="361639" indent="-361639" eaLnBrk="1">
                <a:lnSpc>
                  <a:spcPct val="80000"/>
                </a:lnSpc>
                <a:spcBef>
                  <a:spcPts val="281"/>
                </a:spcBef>
                <a:buFont typeface="+mj-lt"/>
                <a:buAutoNum type="arabicPeriod"/>
                <a:defRPr/>
              </a:pPr>
              <a:r>
                <a:rPr lang="en-US" altLang="en-US" sz="1700" dirty="0">
                  <a:solidFill>
                    <a:srgbClr val="0D0D0D"/>
                  </a:solidFill>
                  <a:latin typeface="Helvetica" charset="0"/>
                  <a:ea typeface="Helvetica" charset="0"/>
                  <a:cs typeface="Helvetica" charset="0"/>
                  <a:sym typeface="Helvetica" charset="0"/>
                </a:rPr>
                <a:t>Determine cost/resource requirements</a:t>
              </a:r>
            </a:p>
            <a:p>
              <a:pPr marL="361639" indent="-361639" eaLnBrk="1">
                <a:lnSpc>
                  <a:spcPct val="80000"/>
                </a:lnSpc>
                <a:spcBef>
                  <a:spcPts val="281"/>
                </a:spcBef>
                <a:buFont typeface="+mj-lt"/>
                <a:buAutoNum type="arabicPeriod"/>
                <a:defRPr/>
              </a:pPr>
              <a:r>
                <a:rPr lang="en-US" altLang="en-US" sz="1700" dirty="0">
                  <a:solidFill>
                    <a:srgbClr val="0D0D0D"/>
                  </a:solidFill>
                  <a:latin typeface="Helvetica" charset="0"/>
                  <a:ea typeface="Helvetica" charset="0"/>
                  <a:cs typeface="Helvetica" charset="0"/>
                  <a:sym typeface="Helvetica" charset="0"/>
                </a:rPr>
                <a:t>Determine timescales/ accountabilities and resources</a:t>
              </a:r>
            </a:p>
            <a:p>
              <a:pPr marL="361639" indent="-361639" eaLnBrk="1">
                <a:lnSpc>
                  <a:spcPct val="80000"/>
                </a:lnSpc>
                <a:spcBef>
                  <a:spcPts val="281"/>
                </a:spcBef>
                <a:buFont typeface="+mj-lt"/>
                <a:buAutoNum type="arabicPeriod"/>
                <a:defRPr/>
              </a:pPr>
              <a:r>
                <a:rPr lang="en-US" altLang="en-US" sz="1700" dirty="0">
                  <a:solidFill>
                    <a:srgbClr val="0D0D0D"/>
                  </a:solidFill>
                  <a:latin typeface="Helvetica" charset="0"/>
                  <a:ea typeface="Helvetica" charset="0"/>
                  <a:cs typeface="Helvetica" charset="0"/>
                  <a:sym typeface="Helvetica" charset="0"/>
                </a:rPr>
                <a:t>Provide a structure for all to work towards</a:t>
              </a:r>
            </a:p>
            <a:p>
              <a:pPr marL="361639" indent="-361639" eaLnBrk="1">
                <a:lnSpc>
                  <a:spcPct val="80000"/>
                </a:lnSpc>
                <a:spcBef>
                  <a:spcPts val="281"/>
                </a:spcBef>
                <a:buFont typeface="+mj-lt"/>
                <a:buAutoNum type="arabicPeriod"/>
                <a:defRPr/>
              </a:pPr>
              <a:r>
                <a:rPr lang="en-US" altLang="en-US" sz="1700" dirty="0">
                  <a:solidFill>
                    <a:srgbClr val="0D0D0D"/>
                  </a:solidFill>
                  <a:latin typeface="Helvetica" charset="0"/>
                  <a:ea typeface="Helvetica" charset="0"/>
                  <a:cs typeface="Helvetica" charset="0"/>
                  <a:sym typeface="Helvetica" charset="0"/>
                </a:rPr>
                <a:t>Everyone knows their responsibilities</a:t>
              </a:r>
            </a:p>
            <a:p>
              <a:pPr eaLnBrk="1">
                <a:lnSpc>
                  <a:spcPct val="80000"/>
                </a:lnSpc>
                <a:spcBef>
                  <a:spcPts val="281"/>
                </a:spcBef>
                <a:defRPr/>
              </a:pPr>
              <a:endParaRPr lang="en-US" altLang="en-US" sz="2700" dirty="0">
                <a:solidFill>
                  <a:srgbClr val="0D0D0D"/>
                </a:solidFill>
                <a:latin typeface="Helvetica" charset="0"/>
                <a:ea typeface="Helvetica" charset="0"/>
                <a:cs typeface="Helvetica" charset="0"/>
                <a:sym typeface="Helvetica" charset="0"/>
              </a:endParaRPr>
            </a:p>
          </p:txBody>
        </p:sp>
      </p:grpSp>
      <p:grpSp>
        <p:nvGrpSpPr>
          <p:cNvPr id="37" name="Group 20"/>
          <p:cNvGrpSpPr>
            <a:grpSpLocks/>
          </p:cNvGrpSpPr>
          <p:nvPr/>
        </p:nvGrpSpPr>
        <p:grpSpPr bwMode="auto">
          <a:xfrm>
            <a:off x="4647903" y="2154287"/>
            <a:ext cx="4356572" cy="3290937"/>
            <a:chOff x="0" y="0"/>
            <a:chExt cx="488" cy="231"/>
          </a:xfrm>
          <a:solidFill>
            <a:schemeClr val="tx2">
              <a:lumMod val="20000"/>
              <a:lumOff val="80000"/>
            </a:schemeClr>
          </a:solidFill>
        </p:grpSpPr>
        <p:sp>
          <p:nvSpPr>
            <p:cNvPr id="16393" name="Rectangle 21"/>
            <p:cNvSpPr>
              <a:spLocks/>
            </p:cNvSpPr>
            <p:nvPr/>
          </p:nvSpPr>
          <p:spPr bwMode="auto">
            <a:xfrm>
              <a:off x="0" y="0"/>
              <a:ext cx="488" cy="231"/>
            </a:xfrm>
            <a:prstGeom prst="rect">
              <a:avLst/>
            </a:prstGeom>
            <a:grpFill/>
            <a:ln>
              <a:noFill/>
            </a:ln>
            <a:effectLst/>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solidFill>
                  <a:schemeClr val="tx1"/>
                </a:solidFill>
              </a:endParaRPr>
            </a:p>
          </p:txBody>
        </p:sp>
        <p:sp>
          <p:nvSpPr>
            <p:cNvPr id="39" name="Rectangle 22"/>
            <p:cNvSpPr>
              <a:spLocks/>
            </p:cNvSpPr>
            <p:nvPr/>
          </p:nvSpPr>
          <p:spPr bwMode="auto">
            <a:xfrm>
              <a:off x="0" y="0"/>
              <a:ext cx="488" cy="231"/>
            </a:xfrm>
            <a:prstGeom prst="rect">
              <a:avLst/>
            </a:prstGeom>
            <a:grpFill/>
            <a:ln>
              <a:noFill/>
            </a:ln>
            <a:effectLst/>
            <a:extLs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126435" tIns="72248" rIns="126435" bIns="72248"/>
            <a:lstStyle>
              <a:lvl1pPr marL="161925" indent="-161925" defTabSz="1082675" eaLnBrk="0">
                <a:defRPr sz="3600">
                  <a:solidFill>
                    <a:srgbClr val="000000"/>
                  </a:solidFill>
                  <a:latin typeface="Helvetica Light" charset="0"/>
                  <a:ea typeface="Helvetica Light" charset="0"/>
                  <a:cs typeface="Helvetica Light" charset="0"/>
                  <a:sym typeface="Helvetica Light" charset="0"/>
                </a:defRPr>
              </a:lvl1pPr>
              <a:lvl2pPr marL="742950" indent="-285750" defTabSz="1082675" eaLnBrk="0">
                <a:defRPr sz="3600">
                  <a:solidFill>
                    <a:srgbClr val="000000"/>
                  </a:solidFill>
                  <a:latin typeface="Helvetica Light" charset="0"/>
                  <a:ea typeface="Helvetica Light" charset="0"/>
                  <a:cs typeface="Helvetica Light" charset="0"/>
                  <a:sym typeface="Helvetica Light" charset="0"/>
                </a:defRPr>
              </a:lvl2pPr>
              <a:lvl3pPr marL="1143000" indent="-228600" defTabSz="1082675" eaLnBrk="0">
                <a:defRPr sz="3600">
                  <a:solidFill>
                    <a:srgbClr val="000000"/>
                  </a:solidFill>
                  <a:latin typeface="Helvetica Light" charset="0"/>
                  <a:ea typeface="Helvetica Light" charset="0"/>
                  <a:cs typeface="Helvetica Light" charset="0"/>
                  <a:sym typeface="Helvetica Light" charset="0"/>
                </a:defRPr>
              </a:lvl3pPr>
              <a:lvl4pPr marL="1600200" indent="-228600" defTabSz="1082675" eaLnBrk="0">
                <a:defRPr sz="3600">
                  <a:solidFill>
                    <a:srgbClr val="000000"/>
                  </a:solidFill>
                  <a:latin typeface="Helvetica Light" charset="0"/>
                  <a:ea typeface="Helvetica Light" charset="0"/>
                  <a:cs typeface="Helvetica Light" charset="0"/>
                  <a:sym typeface="Helvetica Light" charset="0"/>
                </a:defRPr>
              </a:lvl4pPr>
              <a:lvl5pPr marL="2057400" indent="-228600" defTabSz="1082675" eaLnBrk="0">
                <a:defRPr sz="3600">
                  <a:solidFill>
                    <a:srgbClr val="000000"/>
                  </a:solidFill>
                  <a:latin typeface="Helvetica Light" charset="0"/>
                  <a:ea typeface="Helvetica Light" charset="0"/>
                  <a:cs typeface="Helvetica Light" charset="0"/>
                  <a:sym typeface="Helvetica Light" charset="0"/>
                </a:defRPr>
              </a:lvl5pPr>
              <a:lvl6pPr marL="25146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6pPr>
              <a:lvl7pPr marL="29718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7pPr>
              <a:lvl8pPr marL="34290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8pPr>
              <a:lvl9pPr marL="3886200" indent="-228600" algn="ctr" defTabSz="1082675" eaLnBrk="0" fontAlgn="base" hangingPunct="0">
                <a:spcBef>
                  <a:spcPct val="0"/>
                </a:spcBef>
                <a:spcAft>
                  <a:spcPct val="0"/>
                </a:spcAft>
                <a:defRPr sz="3600">
                  <a:solidFill>
                    <a:srgbClr val="000000"/>
                  </a:solidFill>
                  <a:latin typeface="Helvetica Light" charset="0"/>
                  <a:ea typeface="Helvetica Light" charset="0"/>
                  <a:cs typeface="Helvetica Light" charset="0"/>
                  <a:sym typeface="Helvetica Light" charset="0"/>
                </a:defRPr>
              </a:lvl9pPr>
            </a:lstStyle>
            <a:p>
              <a:pPr eaLnBrk="1">
                <a:lnSpc>
                  <a:spcPct val="80000"/>
                </a:lnSpc>
                <a:spcBef>
                  <a:spcPts val="281"/>
                </a:spcBef>
                <a:defRPr/>
              </a:pPr>
              <a:r>
                <a:rPr lang="en-US" altLang="en-US" sz="2000" b="1" dirty="0">
                  <a:solidFill>
                    <a:schemeClr val="tx1"/>
                  </a:solidFill>
                  <a:latin typeface="Helvetica" charset="0"/>
                  <a:ea typeface="Helvetica" charset="0"/>
                  <a:cs typeface="Helvetica" charset="0"/>
                  <a:sym typeface="Helvetica" charset="0"/>
                </a:rPr>
                <a:t>Identification of barriers</a:t>
              </a:r>
            </a:p>
            <a:p>
              <a:pPr eaLnBrk="1">
                <a:lnSpc>
                  <a:spcPct val="80000"/>
                </a:lnSpc>
                <a:spcBef>
                  <a:spcPts val="281"/>
                </a:spcBef>
                <a:defRPr/>
              </a:pPr>
              <a:endParaRPr lang="en-US" altLang="en-US" sz="2000" b="1" dirty="0">
                <a:solidFill>
                  <a:schemeClr val="tx1"/>
                </a:solidFill>
                <a:latin typeface="Helvetica" charset="0"/>
                <a:ea typeface="Helvetica" charset="0"/>
                <a:cs typeface="Helvetica" charset="0"/>
                <a:sym typeface="Helvetica" charset="0"/>
              </a:endParaRPr>
            </a:p>
            <a:p>
              <a:pPr marL="321457" indent="-321457" eaLnBrk="1">
                <a:lnSpc>
                  <a:spcPct val="80000"/>
                </a:lnSpc>
                <a:spcBef>
                  <a:spcPts val="281"/>
                </a:spcBef>
                <a:buClr>
                  <a:srgbClr val="FFFFFF"/>
                </a:buClr>
                <a:buSzPct val="100000"/>
                <a:buFont typeface="+mj-lt"/>
                <a:buAutoNum type="arabicPeriod"/>
                <a:defRPr/>
              </a:pPr>
              <a:r>
                <a:rPr lang="en-US" altLang="en-US" sz="1700" dirty="0">
                  <a:solidFill>
                    <a:schemeClr val="tx1"/>
                  </a:solidFill>
                  <a:latin typeface="Helvetica" charset="0"/>
                  <a:ea typeface="Helvetica" charset="0"/>
                  <a:cs typeface="Helvetica" charset="0"/>
                  <a:sym typeface="Helvetica" charset="0"/>
                </a:rPr>
                <a:t>Resistant to change (solutions – L&amp;D; consultation/involvement)</a:t>
              </a:r>
            </a:p>
            <a:p>
              <a:pPr marL="321457" indent="-321457" eaLnBrk="1">
                <a:lnSpc>
                  <a:spcPct val="80000"/>
                </a:lnSpc>
                <a:spcBef>
                  <a:spcPts val="281"/>
                </a:spcBef>
                <a:buClr>
                  <a:srgbClr val="FFFFFF"/>
                </a:buClr>
                <a:buSzPct val="100000"/>
                <a:buFont typeface="+mj-lt"/>
                <a:buAutoNum type="arabicPeriod"/>
                <a:defRPr/>
              </a:pPr>
              <a:r>
                <a:rPr lang="en-US" altLang="en-US" sz="1700" dirty="0">
                  <a:solidFill>
                    <a:schemeClr val="tx1"/>
                  </a:solidFill>
                  <a:latin typeface="Helvetica" charset="0"/>
                  <a:ea typeface="Helvetica" charset="0"/>
                  <a:cs typeface="Helvetica" charset="0"/>
                  <a:sym typeface="Helvetica" charset="0"/>
                </a:rPr>
                <a:t>Lack of resources (solutions: temporary staff, examine skill mix)</a:t>
              </a:r>
            </a:p>
            <a:p>
              <a:pPr marL="321457" indent="-321457" eaLnBrk="1">
                <a:lnSpc>
                  <a:spcPct val="80000"/>
                </a:lnSpc>
                <a:spcBef>
                  <a:spcPts val="281"/>
                </a:spcBef>
                <a:buClr>
                  <a:srgbClr val="FFFFFF"/>
                </a:buClr>
                <a:buSzPct val="100000"/>
                <a:buFont typeface="+mj-lt"/>
                <a:buAutoNum type="arabicPeriod"/>
                <a:defRPr/>
              </a:pPr>
              <a:r>
                <a:rPr lang="en-US" altLang="en-US" sz="1700" dirty="0">
                  <a:solidFill>
                    <a:schemeClr val="tx1"/>
                  </a:solidFill>
                  <a:latin typeface="Helvetica" charset="0"/>
                  <a:ea typeface="Helvetica" charset="0"/>
                  <a:cs typeface="Helvetica" charset="0"/>
                  <a:sym typeface="Helvetica" charset="0"/>
                </a:rPr>
                <a:t>Cost/budgetary (solution: down-scale, be more realistic, identify cost savings</a:t>
              </a:r>
            </a:p>
            <a:p>
              <a:pPr marL="321457" indent="-321457" eaLnBrk="1">
                <a:lnSpc>
                  <a:spcPct val="80000"/>
                </a:lnSpc>
                <a:spcBef>
                  <a:spcPts val="281"/>
                </a:spcBef>
                <a:buClr>
                  <a:srgbClr val="FFFFFF"/>
                </a:buClr>
                <a:buSzPct val="100000"/>
                <a:buFont typeface="+mj-lt"/>
                <a:buAutoNum type="arabicPeriod"/>
                <a:defRPr/>
              </a:pPr>
              <a:r>
                <a:rPr lang="en-US" altLang="en-US" sz="1700" dirty="0">
                  <a:solidFill>
                    <a:schemeClr val="tx1"/>
                  </a:solidFill>
                  <a:latin typeface="Helvetica" charset="0"/>
                  <a:ea typeface="Helvetica" charset="0"/>
                  <a:cs typeface="Helvetica" charset="0"/>
                  <a:sym typeface="Helvetica" charset="0"/>
                </a:rPr>
                <a:t>Not the right time (solution: insights/ information is vital in building case)</a:t>
              </a:r>
            </a:p>
            <a:p>
              <a:pPr eaLnBrk="1">
                <a:lnSpc>
                  <a:spcPct val="80000"/>
                </a:lnSpc>
                <a:spcBef>
                  <a:spcPts val="281"/>
                </a:spcBef>
                <a:buClr>
                  <a:srgbClr val="FFFFFF"/>
                </a:buClr>
                <a:buSzPct val="100000"/>
                <a:buFontTx/>
                <a:buAutoNum type="arabicPeriod"/>
                <a:defRPr/>
              </a:pPr>
              <a:endParaRPr lang="en-US" altLang="en-US" sz="1200" dirty="0">
                <a:solidFill>
                  <a:schemeClr val="tx1"/>
                </a:solidFill>
                <a:latin typeface="Helvetica" charset="0"/>
                <a:ea typeface="Helvetica" charset="0"/>
                <a:cs typeface="Helvetica" charset="0"/>
                <a:sym typeface="Helvetica" charset="0"/>
              </a:endParaRPr>
            </a:p>
            <a:p>
              <a:pPr eaLnBrk="1">
                <a:lnSpc>
                  <a:spcPct val="80000"/>
                </a:lnSpc>
                <a:spcBef>
                  <a:spcPts val="281"/>
                </a:spcBef>
                <a:defRPr/>
              </a:pPr>
              <a:endParaRPr lang="en-US" altLang="en-US" sz="2700" dirty="0">
                <a:solidFill>
                  <a:schemeClr val="tx1"/>
                </a:solidFill>
                <a:latin typeface="Helvetica" charset="0"/>
                <a:ea typeface="Helvetica" charset="0"/>
                <a:cs typeface="Helvetica" charset="0"/>
                <a:sym typeface="Helvetica" charset="0"/>
              </a:endParaRPr>
            </a:p>
          </p:txBody>
        </p:sp>
      </p:grpSp>
      <p:sp>
        <p:nvSpPr>
          <p:cNvPr id="2" name="Rectangle 1"/>
          <p:cNvSpPr/>
          <p:nvPr/>
        </p:nvSpPr>
        <p:spPr>
          <a:xfrm>
            <a:off x="215430" y="207615"/>
            <a:ext cx="3807453" cy="646331"/>
          </a:xfrm>
          <a:prstGeom prst="rect">
            <a:avLst/>
          </a:prstGeom>
        </p:spPr>
        <p:txBody>
          <a:bodyPr wrap="none">
            <a:spAutoFit/>
          </a:bodyPr>
          <a:lstStyle/>
          <a:p>
            <a:pPr eaLnBrk="1">
              <a:defRPr/>
            </a:pPr>
            <a:r>
              <a:rPr lang="en-US" altLang="en-US" sz="3600" dirty="0">
                <a:latin typeface="+mn-lt"/>
                <a:ea typeface="Helvetica" charset="0"/>
                <a:cs typeface="Helvetica" charset="0"/>
                <a:sym typeface="Helvetica" charset="0"/>
              </a:rPr>
              <a:t>Planning and Doing</a:t>
            </a:r>
            <a:endParaRPr lang="en-US" altLang="en-US" sz="3600" dirty="0">
              <a:latin typeface="+mn-lt"/>
            </a:endParaRPr>
          </a:p>
        </p:txBody>
      </p:sp>
    </p:spTree>
    <p:extLst>
      <p:ext uri="{BB962C8B-B14F-4D97-AF65-F5344CB8AC3E}">
        <p14:creationId xmlns:p14="http://schemas.microsoft.com/office/powerpoint/2010/main" val="1617541976"/>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3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a:t>Project management </a:t>
            </a:r>
            <a:r>
              <a:rPr lang="en-GB" dirty="0"/>
              <a:t>is an effective tool for implementing new initiatives and putting in place change management programmes. The greater the complexity of the tasks the more likely a formal disciplined management approach is needed to ensure effective implementation. </a:t>
            </a:r>
          </a:p>
        </p:txBody>
      </p:sp>
    </p:spTree>
    <p:extLst>
      <p:ext uri="{BB962C8B-B14F-4D97-AF65-F5344CB8AC3E}">
        <p14:creationId xmlns:p14="http://schemas.microsoft.com/office/powerpoint/2010/main" val="2484273810"/>
      </p:ext>
    </p:extLst>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6705600" cy="1143000"/>
          </a:xfrm>
        </p:spPr>
        <p:txBody>
          <a:bodyPr/>
          <a:lstStyle/>
          <a:p>
            <a:pPr algn="l"/>
            <a:r>
              <a:rPr lang="en-GB" sz="3600" dirty="0"/>
              <a:t>Project management </a:t>
            </a:r>
            <a:r>
              <a:rPr lang="en-GB" sz="3600" dirty="0" smtClean="0"/>
              <a:t>stages</a:t>
            </a:r>
            <a:r>
              <a:rPr lang="en-GB" sz="3600" dirty="0"/>
              <a:t/>
            </a:r>
            <a:br>
              <a:rPr lang="en-GB" sz="3600" dirty="0"/>
            </a:br>
            <a:endParaRPr lang="en-GB" sz="3600" dirty="0"/>
          </a:p>
        </p:txBody>
      </p:sp>
      <p:sp>
        <p:nvSpPr>
          <p:cNvPr id="4" name="Rectangle 3"/>
          <p:cNvSpPr/>
          <p:nvPr/>
        </p:nvSpPr>
        <p:spPr>
          <a:xfrm>
            <a:off x="323528" y="1268760"/>
            <a:ext cx="8064896" cy="3170099"/>
          </a:xfrm>
          <a:prstGeom prst="rect">
            <a:avLst/>
          </a:prstGeom>
          <a:solidFill>
            <a:schemeClr val="bg2"/>
          </a:solidFill>
        </p:spPr>
        <p:txBody>
          <a:bodyPr wrap="square">
            <a:spAutoFit/>
          </a:bodyPr>
          <a:lstStyle/>
          <a:p>
            <a:pPr marL="514350" indent="-514350">
              <a:buFont typeface="+mj-lt"/>
              <a:buAutoNum type="romanLcPeriod"/>
            </a:pPr>
            <a:r>
              <a:rPr lang="en-GB" sz="2000" b="1" dirty="0">
                <a:latin typeface="+mj-lt"/>
              </a:rPr>
              <a:t>Defining/Initiation</a:t>
            </a:r>
            <a:r>
              <a:rPr lang="en-GB" sz="2000" dirty="0">
                <a:latin typeface="+mj-lt"/>
              </a:rPr>
              <a:t> – scoping and making a business case for the </a:t>
            </a:r>
            <a:r>
              <a:rPr lang="en-GB" sz="2000" dirty="0" smtClean="0">
                <a:latin typeface="+mj-lt"/>
              </a:rPr>
              <a:t>project</a:t>
            </a:r>
          </a:p>
          <a:p>
            <a:pPr marL="514350" indent="-514350">
              <a:buFont typeface="+mj-lt"/>
              <a:buAutoNum type="romanLcPeriod"/>
            </a:pPr>
            <a:r>
              <a:rPr lang="en-GB" sz="2000" b="1" dirty="0" smtClean="0">
                <a:latin typeface="+mj-lt"/>
              </a:rPr>
              <a:t>Liaison</a:t>
            </a:r>
            <a:r>
              <a:rPr lang="en-GB" sz="2000" dirty="0" smtClean="0">
                <a:latin typeface="+mj-lt"/>
              </a:rPr>
              <a:t> </a:t>
            </a:r>
            <a:r>
              <a:rPr lang="en-GB" sz="2000" dirty="0">
                <a:latin typeface="+mj-lt"/>
              </a:rPr>
              <a:t>– with key stakeholders in identifying needs and </a:t>
            </a:r>
            <a:r>
              <a:rPr lang="en-GB" sz="2000" dirty="0" smtClean="0">
                <a:latin typeface="+mj-lt"/>
              </a:rPr>
              <a:t>contributions</a:t>
            </a:r>
          </a:p>
          <a:p>
            <a:pPr marL="514350" indent="-514350">
              <a:buFont typeface="+mj-lt"/>
              <a:buAutoNum type="romanLcPeriod"/>
            </a:pPr>
            <a:r>
              <a:rPr lang="en-GB" sz="2000" b="1" dirty="0" smtClean="0">
                <a:latin typeface="+mj-lt"/>
              </a:rPr>
              <a:t>Planning</a:t>
            </a:r>
            <a:r>
              <a:rPr lang="en-GB" sz="2000" dirty="0" smtClean="0">
                <a:latin typeface="+mj-lt"/>
              </a:rPr>
              <a:t> </a:t>
            </a:r>
            <a:r>
              <a:rPr lang="en-GB" sz="2000" dirty="0">
                <a:latin typeface="+mj-lt"/>
              </a:rPr>
              <a:t>– breakdown of tasks, responsibilities, timescales (effective tools include Gantt Chart and Critical Path Analysis), milestones, budgets, identifying risks (and contingency plans), </a:t>
            </a:r>
          </a:p>
          <a:p>
            <a:pPr marL="514350" indent="-514350">
              <a:buFont typeface="+mj-lt"/>
              <a:buAutoNum type="romanLcPeriod"/>
            </a:pPr>
            <a:r>
              <a:rPr lang="en-GB" sz="2000" b="1" dirty="0" smtClean="0">
                <a:latin typeface="+mj-lt"/>
              </a:rPr>
              <a:t>Implementing</a:t>
            </a:r>
            <a:r>
              <a:rPr lang="en-GB" sz="2000" dirty="0" smtClean="0">
                <a:latin typeface="+mj-lt"/>
              </a:rPr>
              <a:t> </a:t>
            </a:r>
            <a:r>
              <a:rPr lang="en-GB" sz="2000" dirty="0">
                <a:latin typeface="+mj-lt"/>
              </a:rPr>
              <a:t>– monitoring of actions, revisions if actions are not met </a:t>
            </a:r>
          </a:p>
          <a:p>
            <a:pPr marL="514350" indent="-514350">
              <a:buFont typeface="+mj-lt"/>
              <a:buAutoNum type="romanLcPeriod"/>
            </a:pPr>
            <a:r>
              <a:rPr lang="en-GB" sz="2000" b="1" dirty="0" smtClean="0">
                <a:latin typeface="+mj-lt"/>
              </a:rPr>
              <a:t>Closing</a:t>
            </a:r>
            <a:r>
              <a:rPr lang="en-GB" sz="2000" dirty="0" smtClean="0">
                <a:latin typeface="+mj-lt"/>
              </a:rPr>
              <a:t> </a:t>
            </a:r>
            <a:r>
              <a:rPr lang="en-GB" sz="2000" dirty="0">
                <a:latin typeface="+mj-lt"/>
              </a:rPr>
              <a:t>– final communication, delivery of actions to the key stakeholders </a:t>
            </a:r>
          </a:p>
          <a:p>
            <a:pPr marL="514350" indent="-514350">
              <a:buFont typeface="+mj-lt"/>
              <a:buAutoNum type="romanLcPeriod"/>
            </a:pPr>
            <a:r>
              <a:rPr lang="en-GB" sz="2000" b="1" dirty="0" smtClean="0">
                <a:latin typeface="+mj-lt"/>
              </a:rPr>
              <a:t>Evaluation</a:t>
            </a:r>
            <a:r>
              <a:rPr lang="en-GB" sz="2000" dirty="0" smtClean="0">
                <a:latin typeface="+mj-lt"/>
              </a:rPr>
              <a:t> </a:t>
            </a:r>
            <a:r>
              <a:rPr lang="en-GB" sz="2000" dirty="0">
                <a:latin typeface="+mj-lt"/>
              </a:rPr>
              <a:t>– evaluation of deliverables against agreed outcomes</a:t>
            </a:r>
          </a:p>
        </p:txBody>
      </p:sp>
      <p:sp>
        <p:nvSpPr>
          <p:cNvPr id="5" name="TextBox 4"/>
          <p:cNvSpPr txBox="1"/>
          <p:nvPr/>
        </p:nvSpPr>
        <p:spPr>
          <a:xfrm>
            <a:off x="309867" y="4797152"/>
            <a:ext cx="8366590" cy="1754326"/>
          </a:xfrm>
          <a:prstGeom prst="rect">
            <a:avLst/>
          </a:prstGeom>
          <a:noFill/>
        </p:spPr>
        <p:txBody>
          <a:bodyPr wrap="square" rtlCol="0">
            <a:spAutoFit/>
          </a:bodyPr>
          <a:lstStyle/>
          <a:p>
            <a:r>
              <a:rPr lang="en-GB" dirty="0" smtClean="0"/>
              <a:t>Depending on which reference you use you will find different numbers of stages</a:t>
            </a:r>
          </a:p>
          <a:p>
            <a:r>
              <a:rPr lang="en-GB" dirty="0" smtClean="0"/>
              <a:t>e.g. CIPD’s Taylor &amp; </a:t>
            </a:r>
            <a:r>
              <a:rPr lang="en-GB" dirty="0" err="1" smtClean="0"/>
              <a:t>Woodhams</a:t>
            </a:r>
            <a:r>
              <a:rPr lang="en-GB" dirty="0" smtClean="0"/>
              <a:t> (2012) suggest a project can be split into 5 basic steps  </a:t>
            </a:r>
            <a:r>
              <a:rPr lang="en-GB" b="1" dirty="0" smtClean="0"/>
              <a:t>1. Initiation  2. Planning &amp; Design 3. Execution  4. Monitoring &amp; Controlling 5. Completion</a:t>
            </a:r>
          </a:p>
          <a:p>
            <a:endParaRPr lang="en-GB" dirty="0"/>
          </a:p>
          <a:p>
            <a:r>
              <a:rPr lang="en-GB" dirty="0" smtClean="0"/>
              <a:t>They will have essentially shared common threads</a:t>
            </a:r>
          </a:p>
        </p:txBody>
      </p:sp>
    </p:spTree>
    <p:extLst>
      <p:ext uri="{BB962C8B-B14F-4D97-AF65-F5344CB8AC3E}">
        <p14:creationId xmlns:p14="http://schemas.microsoft.com/office/powerpoint/2010/main" val="2583816628"/>
      </p:ext>
    </p:extLst>
  </p:cSld>
  <p:clrMapOvr>
    <a:masterClrMapping/>
  </p:clrMapOvr>
  <p:transition spd="med"/>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640" y="188640"/>
            <a:ext cx="9396536" cy="1143000"/>
          </a:xfrm>
        </p:spPr>
        <p:txBody>
          <a:bodyPr/>
          <a:lstStyle/>
          <a:p>
            <a:pPr algn="l"/>
            <a:r>
              <a:rPr lang="en-GB" sz="2800" dirty="0" smtClean="0"/>
              <a:t>Resources on Project Management for HR Professionals</a:t>
            </a:r>
            <a:endParaRPr lang="en-GB" sz="2800" dirty="0"/>
          </a:p>
        </p:txBody>
      </p:sp>
      <p:sp>
        <p:nvSpPr>
          <p:cNvPr id="3" name="Content Placeholder 2"/>
          <p:cNvSpPr>
            <a:spLocks noGrp="1"/>
          </p:cNvSpPr>
          <p:nvPr>
            <p:ph idx="1"/>
          </p:nvPr>
        </p:nvSpPr>
        <p:spPr/>
        <p:txBody>
          <a:bodyPr/>
          <a:lstStyle/>
          <a:p>
            <a:pPr marL="0" indent="0">
              <a:buNone/>
            </a:pPr>
            <a:r>
              <a:rPr lang="en-GB" dirty="0">
                <a:hlinkClick r:id="rId2"/>
              </a:rPr>
              <a:t>http://</a:t>
            </a:r>
            <a:r>
              <a:rPr lang="en-GB" dirty="0" smtClean="0">
                <a:hlinkClick r:id="rId2"/>
              </a:rPr>
              <a:t>www.gregoryappel.com/files/GAU_3_15_2012.pdf</a:t>
            </a:r>
            <a:endParaRPr lang="en-GB" dirty="0" smtClean="0"/>
          </a:p>
          <a:p>
            <a:pPr marL="0" indent="0">
              <a:buNone/>
            </a:pPr>
            <a:r>
              <a:rPr lang="en-GB" dirty="0" smtClean="0"/>
              <a:t>Extract</a:t>
            </a:r>
          </a:p>
          <a:p>
            <a:pPr marL="0" indent="0">
              <a:buNone/>
            </a:pPr>
            <a:endParaRPr lang="en-GB"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3140968"/>
            <a:ext cx="6475115" cy="31869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83672491"/>
      </p:ext>
    </p:extLst>
  </p:cSld>
  <p:clrMapOvr>
    <a:masterClrMapping/>
  </p:clrMapOvr>
  <p:transition spd="med"/>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67544" y="3429000"/>
            <a:ext cx="8352928" cy="2664296"/>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7504" y="116632"/>
            <a:ext cx="6705600" cy="1143000"/>
          </a:xfrm>
        </p:spPr>
        <p:txBody>
          <a:bodyPr/>
          <a:lstStyle/>
          <a:p>
            <a:pPr algn="l"/>
            <a:r>
              <a:rPr lang="en-GB" sz="3200" dirty="0" smtClean="0"/>
              <a:t>Problem Solving</a:t>
            </a:r>
            <a:endParaRPr lang="en-GB" sz="3200" dirty="0"/>
          </a:p>
        </p:txBody>
      </p:sp>
      <p:sp>
        <p:nvSpPr>
          <p:cNvPr id="3" name="Content Placeholder 2"/>
          <p:cNvSpPr>
            <a:spLocks noGrp="1"/>
          </p:cNvSpPr>
          <p:nvPr>
            <p:ph idx="1"/>
          </p:nvPr>
        </p:nvSpPr>
        <p:spPr/>
        <p:txBody>
          <a:bodyPr/>
          <a:lstStyle/>
          <a:p>
            <a:pPr marL="0" indent="0" eaLnBrk="1">
              <a:lnSpc>
                <a:spcPct val="80000"/>
              </a:lnSpc>
              <a:spcBef>
                <a:spcPts val="281"/>
              </a:spcBef>
              <a:buNone/>
              <a:defRPr/>
            </a:pPr>
            <a:r>
              <a:rPr lang="en-US" altLang="en-US" sz="2800" dirty="0" smtClean="0">
                <a:solidFill>
                  <a:srgbClr val="0D0D0D"/>
                </a:solidFill>
                <a:latin typeface="+mj-lt"/>
                <a:ea typeface="Helvetica" charset="0"/>
                <a:cs typeface="Helvetica" charset="0"/>
                <a:sym typeface="Helvetica" charset="0"/>
              </a:rPr>
              <a:t>Different conflict resolution techniques exist</a:t>
            </a:r>
            <a:endParaRPr lang="en-US" altLang="en-US" sz="2800" dirty="0">
              <a:solidFill>
                <a:srgbClr val="0D0D0D"/>
              </a:solidFill>
              <a:latin typeface="+mj-lt"/>
              <a:ea typeface="Helvetica" charset="0"/>
              <a:cs typeface="Helvetica" charset="0"/>
              <a:sym typeface="Helvetica" charset="0"/>
            </a:endParaRPr>
          </a:p>
          <a:p>
            <a:pPr marL="0" indent="0">
              <a:buNone/>
            </a:pPr>
            <a:r>
              <a:rPr lang="en-GB" sz="2000" dirty="0"/>
              <a:t>Read: </a:t>
            </a:r>
            <a:r>
              <a:rPr lang="en-GB" sz="2000" dirty="0">
                <a:hlinkClick r:id="rId2"/>
              </a:rPr>
              <a:t>http://</a:t>
            </a:r>
            <a:r>
              <a:rPr lang="en-GB" sz="2000" dirty="0" smtClean="0">
                <a:hlinkClick r:id="rId2"/>
              </a:rPr>
              <a:t>www.personalityexplorer.com/freeresources/conflictmanagementtechniques.aspx</a:t>
            </a:r>
            <a:endParaRPr lang="en-GB" sz="2000" dirty="0" smtClean="0"/>
          </a:p>
          <a:p>
            <a:pPr marL="0" indent="0">
              <a:buNone/>
            </a:pPr>
            <a:r>
              <a:rPr lang="en-GB" sz="2000" dirty="0">
                <a:hlinkClick r:id="rId3"/>
              </a:rPr>
              <a:t>http://pmstudycircle.com/2012/01/best-conflict-resolution-technique</a:t>
            </a:r>
            <a:r>
              <a:rPr lang="en-GB" sz="2000" dirty="0" smtClean="0">
                <a:hlinkClick r:id="rId3"/>
              </a:rPr>
              <a:t>/</a:t>
            </a:r>
            <a:endParaRPr lang="en-GB" sz="2000" dirty="0" smtClean="0"/>
          </a:p>
          <a:p>
            <a:pPr marL="0" indent="0">
              <a:buNone/>
            </a:pPr>
            <a:endParaRPr lang="en-GB" sz="2000" dirty="0" smtClean="0"/>
          </a:p>
          <a:p>
            <a:pPr>
              <a:buFont typeface="Wingdings" panose="05000000000000000000" pitchFamily="2" charset="2"/>
              <a:buChar char="§"/>
            </a:pPr>
            <a:r>
              <a:rPr lang="en-GB" sz="2400" b="1" dirty="0" smtClean="0"/>
              <a:t>Competing (aka forcing/direct)</a:t>
            </a:r>
          </a:p>
          <a:p>
            <a:pPr>
              <a:buFont typeface="Wingdings" panose="05000000000000000000" pitchFamily="2" charset="2"/>
              <a:buChar char="§"/>
            </a:pPr>
            <a:r>
              <a:rPr lang="en-GB" sz="2400" b="1" dirty="0" smtClean="0"/>
              <a:t>Collaborating (aka problem solving)</a:t>
            </a:r>
          </a:p>
          <a:p>
            <a:pPr>
              <a:buFont typeface="Wingdings" panose="05000000000000000000" pitchFamily="2" charset="2"/>
              <a:buChar char="§"/>
            </a:pPr>
            <a:r>
              <a:rPr lang="en-GB" sz="2400" b="1" dirty="0" smtClean="0"/>
              <a:t>Accommodating (aka smoothing)</a:t>
            </a:r>
            <a:r>
              <a:rPr lang="en-GB" sz="1400" b="1" dirty="0" smtClean="0"/>
              <a:t> (often for temporary relief)</a:t>
            </a:r>
          </a:p>
          <a:p>
            <a:pPr>
              <a:buFont typeface="Wingdings" panose="05000000000000000000" pitchFamily="2" charset="2"/>
              <a:buChar char="§"/>
            </a:pPr>
            <a:r>
              <a:rPr lang="en-GB" sz="2400" b="1" dirty="0" smtClean="0"/>
              <a:t>Compromising (aka reconcile)</a:t>
            </a:r>
          </a:p>
          <a:p>
            <a:pPr>
              <a:buFont typeface="Wingdings" panose="05000000000000000000" pitchFamily="2" charset="2"/>
              <a:buChar char="§"/>
            </a:pPr>
            <a:r>
              <a:rPr lang="en-GB" sz="2400" b="1" dirty="0" smtClean="0"/>
              <a:t>Withdrawing (aka avoiding)</a:t>
            </a:r>
          </a:p>
          <a:p>
            <a:pPr marL="0" indent="0">
              <a:buNone/>
            </a:pPr>
            <a:endParaRPr lang="en-GB" b="1" dirty="0"/>
          </a:p>
          <a:p>
            <a:pPr marL="0" indent="0">
              <a:buNone/>
            </a:pPr>
            <a:endParaRPr lang="en-GB" dirty="0"/>
          </a:p>
        </p:txBody>
      </p:sp>
      <p:sp>
        <p:nvSpPr>
          <p:cNvPr id="5" name="TextBox 4"/>
          <p:cNvSpPr txBox="1"/>
          <p:nvPr/>
        </p:nvSpPr>
        <p:spPr>
          <a:xfrm>
            <a:off x="6720770" y="3665041"/>
            <a:ext cx="1944216" cy="646331"/>
          </a:xfrm>
          <a:prstGeom prst="rect">
            <a:avLst/>
          </a:prstGeom>
          <a:noFill/>
        </p:spPr>
        <p:txBody>
          <a:bodyPr wrap="square" rtlCol="0">
            <a:spAutoFit/>
          </a:bodyPr>
          <a:lstStyle/>
          <a:p>
            <a:r>
              <a:rPr lang="en-GB" dirty="0" smtClean="0"/>
              <a:t>Pros and cons</a:t>
            </a:r>
          </a:p>
          <a:p>
            <a:r>
              <a:rPr lang="en-GB" dirty="0" smtClean="0"/>
              <a:t>to each</a:t>
            </a:r>
            <a:endParaRPr lang="en-GB" dirty="0"/>
          </a:p>
        </p:txBody>
      </p:sp>
    </p:spTree>
    <p:extLst>
      <p:ext uri="{BB962C8B-B14F-4D97-AF65-F5344CB8AC3E}">
        <p14:creationId xmlns:p14="http://schemas.microsoft.com/office/powerpoint/2010/main" val="221685159"/>
      </p:ext>
    </p:extLst>
  </p:cSld>
  <p:clrMapOvr>
    <a:masterClrMapping/>
  </p:clrMapOvr>
  <p:transition spd="me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8336</TotalTime>
  <Words>2657</Words>
  <Application>Microsoft Office PowerPoint</Application>
  <PresentationFormat>On-screen Show (4:3)</PresentationFormat>
  <Paragraphs>436</Paragraphs>
  <Slides>57</Slides>
  <Notes>4</Notes>
  <HiddenSlides>0</HiddenSlides>
  <MMClips>0</MMClips>
  <ScaleCrop>false</ScaleCrop>
  <HeadingPairs>
    <vt:vector size="4" baseType="variant">
      <vt:variant>
        <vt:lpstr>Theme</vt:lpstr>
      </vt:variant>
      <vt:variant>
        <vt:i4>1</vt:i4>
      </vt:variant>
      <vt:variant>
        <vt:lpstr>Slide Titles</vt:lpstr>
      </vt:variant>
      <vt:variant>
        <vt:i4>57</vt:i4>
      </vt:variant>
    </vt:vector>
  </HeadingPairs>
  <TitlesOfParts>
    <vt:vector size="58" baseType="lpstr">
      <vt:lpstr>Office Theme</vt:lpstr>
      <vt:lpstr>PowerPoint Presentation</vt:lpstr>
      <vt:lpstr>PowerPoint Presentation</vt:lpstr>
      <vt:lpstr>Assessment – 4 activities</vt:lpstr>
      <vt:lpstr>PowerPoint Presentation</vt:lpstr>
      <vt:lpstr>Assessment – 4 activities</vt:lpstr>
      <vt:lpstr>New this year</vt:lpstr>
      <vt:lpstr>PowerPoint Presentation</vt:lpstr>
      <vt:lpstr>Choosing the behaviour you want to develop first</vt:lpstr>
      <vt:lpstr>PowerPoint Presentation</vt:lpstr>
      <vt:lpstr>Curious</vt:lpstr>
      <vt:lpstr>PowerPoint Presentation</vt:lpstr>
      <vt:lpstr>CIPD series</vt:lpstr>
      <vt:lpstr>Checkpoint</vt:lpstr>
      <vt:lpstr>PowerPoint Presentation</vt:lpstr>
      <vt:lpstr>Activity 2</vt:lpstr>
      <vt:lpstr>PowerPoint Presentation</vt:lpstr>
      <vt:lpstr>PowerPoint Presentation</vt:lpstr>
      <vt:lpstr>Different forms of teams</vt:lpstr>
      <vt:lpstr>PowerPoint Presentation</vt:lpstr>
      <vt:lpstr>Useful resources: podcasts</vt:lpstr>
      <vt:lpstr>Working in groups/ team working</vt:lpstr>
      <vt:lpstr>PowerPoint Presentation</vt:lpstr>
      <vt:lpstr>PowerPoint Presentation</vt:lpstr>
      <vt:lpstr>Factors effecting dynamics of groups</vt:lpstr>
      <vt:lpstr>PowerPoint Presentation</vt:lpstr>
      <vt:lpstr>PowerPoint Presentation</vt:lpstr>
      <vt:lpstr>PowerPoint Presentation</vt:lpstr>
      <vt:lpstr>PowerPoint Presentation</vt:lpstr>
      <vt:lpstr>Robert F. Bales’ Interaction Process Analysis (IPA)</vt:lpstr>
      <vt:lpstr>Bales’ Interaction Process Analysis</vt:lpstr>
      <vt:lpstr>PowerPoint Presentation</vt:lpstr>
      <vt:lpstr>PowerPoint Presentation</vt:lpstr>
      <vt:lpstr>Dealing with conflict</vt:lpstr>
      <vt:lpstr>Conflict Resolution: Active Listening</vt:lpstr>
      <vt:lpstr>Active Listening</vt:lpstr>
      <vt:lpstr>Other skills</vt:lpstr>
      <vt:lpstr>Influencing</vt:lpstr>
      <vt:lpstr>Read about influencing skills</vt:lpstr>
      <vt:lpstr>Read further: CIPD article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Persuading: the persuasive funnel</vt:lpstr>
      <vt:lpstr>PowerPoint Presentation</vt:lpstr>
      <vt:lpstr>PowerPoint Presentation</vt:lpstr>
      <vt:lpstr>Project Management</vt:lpstr>
      <vt:lpstr>PowerPoint Presentation</vt:lpstr>
      <vt:lpstr>Planning</vt:lpstr>
      <vt:lpstr>PowerPoint Presentation</vt:lpstr>
      <vt:lpstr>PowerPoint Presentation</vt:lpstr>
      <vt:lpstr>Project management stages </vt:lpstr>
      <vt:lpstr>Resources on Project Management for HR Professionals</vt:lpstr>
      <vt:lpstr>Problem Solving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 Purpose of Role   To support, develop and implement a L&amp;D Strategy for the UK Window Group in line with the business goals.   Design and deliver Senior Management training and Coach and support colleagues at various levels across all departments.   Partner with Managers to devise and implement innovative and efficient approaches to enhancing performance within the business.  Partner with Line Managers to identify talent and align and prepare the appropriate development plans to grow future talent.   Develop workable training solutions to meet the operational needs of the business via a combination of in-house expertise, external training plans and schedules.  Support HR functions as and when needed.</dc:title>
  <dc:creator>Flis</dc:creator>
  <cp:lastModifiedBy>Felicity Healey</cp:lastModifiedBy>
  <cp:revision>270</cp:revision>
  <dcterms:created xsi:type="dcterms:W3CDTF">2010-08-16T19:37:27Z</dcterms:created>
  <dcterms:modified xsi:type="dcterms:W3CDTF">2017-10-29T15:35:50Z</dcterms:modified>
</cp:coreProperties>
</file>